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17"/>
  </p:notesMasterIdLst>
  <p:handoutMasterIdLst>
    <p:handoutMasterId r:id="rId18"/>
  </p:handoutMasterIdLst>
  <p:sldIdLst>
    <p:sldId id="262" r:id="rId5"/>
    <p:sldId id="263" r:id="rId6"/>
    <p:sldId id="270" r:id="rId7"/>
    <p:sldId id="264" r:id="rId8"/>
    <p:sldId id="265" r:id="rId9"/>
    <p:sldId id="266" r:id="rId10"/>
    <p:sldId id="267" r:id="rId11"/>
    <p:sldId id="268"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5BFEEE-5FDE-47C4-9211-2A7E456C1314}">
          <p14:sldIdLst>
            <p14:sldId id="262"/>
            <p14:sldId id="263"/>
            <p14:sldId id="270"/>
            <p14:sldId id="264"/>
            <p14:sldId id="265"/>
            <p14:sldId id="266"/>
            <p14:sldId id="267"/>
            <p14:sldId id="268"/>
            <p14:sldId id="271"/>
            <p14:sldId id="272"/>
            <p14:sldId id="273"/>
            <p14:sldId id="274"/>
          </p14:sldIdLst>
        </p14:section>
        <p14:section name="Untitled Section" id="{C9D6B344-7AFA-43BE-9FEA-126DEA2D10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A0867F-96D0-41BA-BFFB-DCFDF2F8CE72}" v="3" dt="2024-06-26T18:37:39.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6/26/2024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52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83347311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6/26/2024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6/26/2024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6/26/2024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609600" y="3926541"/>
            <a:ext cx="10972800" cy="1083998"/>
          </a:xfrm>
        </p:spPr>
        <p:txBody>
          <a:bodyPr/>
          <a:lstStyle/>
          <a:p>
            <a:r>
              <a:rPr lang="en-US" dirty="0"/>
              <a:t>POM WITH PAGE FACTORY</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609600" y="5010539"/>
            <a:ext cx="10972800" cy="1199761"/>
          </a:xfrm>
        </p:spPr>
        <p:txBody>
          <a:bodyPr>
            <a:normAutofit/>
          </a:bodyPr>
          <a:lstStyle/>
          <a:p>
            <a:r>
              <a:rPr lang="en-US" sz="2000" b="1" dirty="0"/>
              <a:t>By : </a:t>
            </a:r>
            <a:r>
              <a:rPr lang="en-US" sz="2000" dirty="0" err="1"/>
              <a:t>Samruddhi</a:t>
            </a:r>
            <a:r>
              <a:rPr lang="en-US" sz="2000" dirty="0"/>
              <a:t> Date</a:t>
            </a:r>
          </a:p>
          <a:p>
            <a:r>
              <a:rPr lang="en-US" sz="2000" b="1" dirty="0"/>
              <a:t>Batch code:</a:t>
            </a:r>
            <a:r>
              <a:rPr lang="en-US" sz="2000" dirty="0"/>
              <a:t>2023-112655</a:t>
            </a:r>
          </a:p>
          <a:p>
            <a:r>
              <a:rPr lang="en-US" sz="2000" b="1" dirty="0"/>
              <a:t>Enrollment number: </a:t>
            </a:r>
            <a:r>
              <a:rPr lang="en-IN" sz="2000" i="0" dirty="0">
                <a:solidFill>
                  <a:srgbClr val="2C3A46"/>
                </a:solidFill>
                <a:effectLst/>
                <a:highlight>
                  <a:srgbClr val="FFFFFF"/>
                </a:highlight>
                <a:latin typeface="Clear Sans"/>
              </a:rPr>
              <a:t>EBEON0224881521</a:t>
            </a:r>
            <a:endParaRPr lang="en-US" sz="2000" dirty="0"/>
          </a:p>
        </p:txBody>
      </p:sp>
      <p:pic>
        <p:nvPicPr>
          <p:cNvPr id="5" name="Picture Placeholder 4">
            <a:extLst>
              <a:ext uri="{FF2B5EF4-FFF2-40B4-BE49-F238E27FC236}">
                <a16:creationId xmlns:a16="http://schemas.microsoft.com/office/drawing/2014/main" id="{47FFAABF-BF23-E8D4-0628-471CF9F77D1F}"/>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92152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6CEB8-B65C-BF9F-C192-FC646FFFEC77}"/>
              </a:ext>
            </a:extLst>
          </p:cNvPr>
          <p:cNvSpPr txBox="1"/>
          <p:nvPr/>
        </p:nvSpPr>
        <p:spPr>
          <a:xfrm>
            <a:off x="531845" y="261257"/>
            <a:ext cx="10832841" cy="1077218"/>
          </a:xfrm>
          <a:prstGeom prst="rect">
            <a:avLst/>
          </a:prstGeom>
          <a:noFill/>
        </p:spPr>
        <p:txBody>
          <a:bodyPr wrap="square">
            <a:spAutoFit/>
          </a:bodyPr>
          <a:lstStyle/>
          <a:p>
            <a:pPr marL="0" indent="0">
              <a:buNone/>
            </a:pPr>
            <a:r>
              <a:rPr lang="en-US" sz="4000" dirty="0">
                <a:latin typeface="Poppins"/>
                <a:cs typeface="Poppins"/>
              </a:rPr>
              <a:t>Project Implementation:</a:t>
            </a:r>
          </a:p>
          <a:p>
            <a:pPr marL="171450" indent="-171450">
              <a:buFont typeface="Arial" panose="020B0604020202020204" pitchFamily="34" charset="0"/>
              <a:buChar char="•"/>
            </a:pPr>
            <a:r>
              <a:rPr lang="en-US" sz="2400" dirty="0">
                <a:latin typeface="Poppins"/>
                <a:cs typeface="Poppins"/>
              </a:rPr>
              <a:t>Login with POM using Page Factory:</a:t>
            </a:r>
          </a:p>
        </p:txBody>
      </p:sp>
      <p:pic>
        <p:nvPicPr>
          <p:cNvPr id="4" name="Picture 3">
            <a:extLst>
              <a:ext uri="{FF2B5EF4-FFF2-40B4-BE49-F238E27FC236}">
                <a16:creationId xmlns:a16="http://schemas.microsoft.com/office/drawing/2014/main" id="{EFD0EB52-A00D-2EA0-80B0-BD898DA6CB52}"/>
              </a:ext>
            </a:extLst>
          </p:cNvPr>
          <p:cNvPicPr>
            <a:picLocks noChangeAspect="1"/>
          </p:cNvPicPr>
          <p:nvPr/>
        </p:nvPicPr>
        <p:blipFill>
          <a:blip r:embed="rId2"/>
          <a:stretch>
            <a:fillRect/>
          </a:stretch>
        </p:blipFill>
        <p:spPr>
          <a:xfrm>
            <a:off x="205273" y="1558213"/>
            <a:ext cx="5654351" cy="4748179"/>
          </a:xfrm>
          <a:prstGeom prst="rect">
            <a:avLst/>
          </a:prstGeom>
        </p:spPr>
      </p:pic>
      <p:pic>
        <p:nvPicPr>
          <p:cNvPr id="6" name="Picture 5">
            <a:extLst>
              <a:ext uri="{FF2B5EF4-FFF2-40B4-BE49-F238E27FC236}">
                <a16:creationId xmlns:a16="http://schemas.microsoft.com/office/drawing/2014/main" id="{6BE17A14-851F-ABD9-55AC-ECF1E6B6F39D}"/>
              </a:ext>
            </a:extLst>
          </p:cNvPr>
          <p:cNvPicPr>
            <a:picLocks noChangeAspect="1"/>
          </p:cNvPicPr>
          <p:nvPr/>
        </p:nvPicPr>
        <p:blipFill>
          <a:blip r:embed="rId3"/>
          <a:stretch>
            <a:fillRect/>
          </a:stretch>
        </p:blipFill>
        <p:spPr>
          <a:xfrm>
            <a:off x="6463005" y="1558213"/>
            <a:ext cx="5523722" cy="4954554"/>
          </a:xfrm>
          <a:prstGeom prst="rect">
            <a:avLst/>
          </a:prstGeom>
        </p:spPr>
      </p:pic>
    </p:spTree>
    <p:extLst>
      <p:ext uri="{BB962C8B-B14F-4D97-AF65-F5344CB8AC3E}">
        <p14:creationId xmlns:p14="http://schemas.microsoft.com/office/powerpoint/2010/main" val="272663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F273-5B3A-9711-BE15-6A9F9DA8A50B}"/>
              </a:ext>
            </a:extLst>
          </p:cNvPr>
          <p:cNvSpPr>
            <a:spLocks noGrp="1"/>
          </p:cNvSpPr>
          <p:nvPr>
            <p:ph type="ctrTitle"/>
          </p:nvPr>
        </p:nvSpPr>
        <p:spPr>
          <a:xfrm>
            <a:off x="450980" y="647701"/>
            <a:ext cx="10972800" cy="813410"/>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E71267D0-A08D-E4A6-5C6B-236DD90D7C83}"/>
              </a:ext>
            </a:extLst>
          </p:cNvPr>
          <p:cNvSpPr>
            <a:spLocks noGrp="1"/>
          </p:cNvSpPr>
          <p:nvPr>
            <p:ph type="subTitle" idx="1"/>
          </p:nvPr>
        </p:nvSpPr>
        <p:spPr>
          <a:xfrm>
            <a:off x="609600" y="1586204"/>
            <a:ext cx="10972800" cy="4624095"/>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 using POM, you can easily maintain and update your automation code. It provides reusability and modularity, as the code is organized into different modules. Additionally, it simplifies code maintenance and debugging by separating the test logic from the test data and object repository.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Overall, the Project Object Model in Selenium helps in creating a structured and scalable automation framework, improving code readability, and enhancing efficiency and productivity in test automation projects.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Page Factory design pattern is used in conjunction with the Page Object Model (POM) to implement a more maintainable and scalable automation framework. It helps in initializing the Web Elements in a Page Object Model class and improves the performance of the tests.</a:t>
            </a:r>
          </a:p>
          <a:p>
            <a:endParaRPr lang="en-IN" dirty="0"/>
          </a:p>
        </p:txBody>
      </p:sp>
    </p:spTree>
    <p:extLst>
      <p:ext uri="{BB962C8B-B14F-4D97-AF65-F5344CB8AC3E}">
        <p14:creationId xmlns:p14="http://schemas.microsoft.com/office/powerpoint/2010/main" val="184382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8837-3462-1C8E-630A-2210E097F0C2}"/>
              </a:ext>
            </a:extLst>
          </p:cNvPr>
          <p:cNvSpPr>
            <a:spLocks noGrp="1"/>
          </p:cNvSpPr>
          <p:nvPr>
            <p:ph type="title"/>
          </p:nvPr>
        </p:nvSpPr>
        <p:spPr>
          <a:xfrm>
            <a:off x="394995" y="2813757"/>
            <a:ext cx="11361575" cy="123048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dirty="0"/>
              <a:t>                              </a:t>
            </a:r>
          </a:p>
        </p:txBody>
      </p:sp>
      <p:sp>
        <p:nvSpPr>
          <p:cNvPr id="10" name="Text Placeholder 9">
            <a:extLst>
              <a:ext uri="{FF2B5EF4-FFF2-40B4-BE49-F238E27FC236}">
                <a16:creationId xmlns:a16="http://schemas.microsoft.com/office/drawing/2014/main" id="{1649D7F2-31AF-73BE-8DCA-DBE5B28CAA80}"/>
              </a:ext>
            </a:extLst>
          </p:cNvPr>
          <p:cNvSpPr>
            <a:spLocks noGrp="1"/>
          </p:cNvSpPr>
          <p:nvPr>
            <p:ph type="body" sz="quarter" idx="20"/>
          </p:nvPr>
        </p:nvSpPr>
        <p:spPr/>
        <p:txBody>
          <a:bodyPr/>
          <a:lstStyle/>
          <a:p>
            <a:endParaRPr lang="en-IN"/>
          </a:p>
        </p:txBody>
      </p:sp>
      <p:sp>
        <p:nvSpPr>
          <p:cNvPr id="11" name="Rectangle 10">
            <a:extLst>
              <a:ext uri="{FF2B5EF4-FFF2-40B4-BE49-F238E27FC236}">
                <a16:creationId xmlns:a16="http://schemas.microsoft.com/office/drawing/2014/main" id="{2E821C03-4385-ACC6-87D9-E6AA5F6E5651}"/>
              </a:ext>
            </a:extLst>
          </p:cNvPr>
          <p:cNvSpPr/>
          <p:nvPr/>
        </p:nvSpPr>
        <p:spPr>
          <a:xfrm>
            <a:off x="3918858" y="2967334"/>
            <a:ext cx="4030695" cy="923330"/>
          </a:xfrm>
          <a:prstGeom prst="rect">
            <a:avLst/>
          </a:prstGeom>
          <a:noFill/>
        </p:spPr>
        <p:txBody>
          <a:bodyPr wrap="square" lIns="91440" tIns="45720" rIns="91440" bIns="45720">
            <a:spAutoFit/>
          </a:bodyPr>
          <a:lstStyle/>
          <a:p>
            <a:pPr algn="ctr"/>
            <a:r>
              <a:rPr lang="en-IN" sz="5400" b="1" spc="50" dirty="0">
                <a:ln w="0"/>
                <a:solidFill>
                  <a:schemeClr val="bg2"/>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17557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D111-8E74-B4C6-4D6D-E61503567115}"/>
              </a:ext>
            </a:extLst>
          </p:cNvPr>
          <p:cNvSpPr>
            <a:spLocks noGrp="1"/>
          </p:cNvSpPr>
          <p:nvPr>
            <p:ph type="title"/>
          </p:nvPr>
        </p:nvSpPr>
        <p:spPr/>
        <p:txBody>
          <a:bodyPr/>
          <a:lstStyle/>
          <a:p>
            <a:r>
              <a:rPr lang="en-US"/>
              <a:t>Introduction to Page Object Model (POM)</a:t>
            </a:r>
            <a:endParaRPr lang="en-IN"/>
          </a:p>
        </p:txBody>
      </p:sp>
      <p:sp>
        <p:nvSpPr>
          <p:cNvPr id="3" name="Text Placeholder 2">
            <a:extLst>
              <a:ext uri="{FF2B5EF4-FFF2-40B4-BE49-F238E27FC236}">
                <a16:creationId xmlns:a16="http://schemas.microsoft.com/office/drawing/2014/main" id="{ABCEA6E4-0A43-4421-3185-2D20EADE0036}"/>
              </a:ext>
            </a:extLst>
          </p:cNvPr>
          <p:cNvSpPr>
            <a:spLocks noGrp="1"/>
          </p:cNvSpPr>
          <p:nvPr>
            <p:ph type="body" idx="1"/>
          </p:nvPr>
        </p:nvSpPr>
        <p:spPr/>
        <p:txBody>
          <a:bodyPr/>
          <a:lstStyle/>
          <a:p>
            <a:r>
              <a:rPr lang="en-IN"/>
              <a:t>Concept</a:t>
            </a:r>
          </a:p>
        </p:txBody>
      </p:sp>
      <p:sp>
        <p:nvSpPr>
          <p:cNvPr id="4" name="Text Placeholder 3">
            <a:extLst>
              <a:ext uri="{FF2B5EF4-FFF2-40B4-BE49-F238E27FC236}">
                <a16:creationId xmlns:a16="http://schemas.microsoft.com/office/drawing/2014/main" id="{5798F4B3-89F3-A2C4-0996-6A30492C7A3F}"/>
              </a:ext>
            </a:extLst>
          </p:cNvPr>
          <p:cNvSpPr>
            <a:spLocks noGrp="1"/>
          </p:cNvSpPr>
          <p:nvPr>
            <p:ph type="body" sz="half" idx="2"/>
          </p:nvPr>
        </p:nvSpPr>
        <p:spPr/>
        <p:txBody>
          <a:bodyPr/>
          <a:lstStyle/>
          <a:p>
            <a:r>
              <a:rPr lang="en-US" sz="1400"/>
              <a:t>The Page Object Model (POM) is a design pattern that enhances test maintenance and reduces code duplication in automated tests. It encapsulates the behavior of web pages as reusable objects, making tests more reliable and efficient.</a:t>
            </a:r>
            <a:endParaRPr lang="en-IN" sz="1400"/>
          </a:p>
        </p:txBody>
      </p:sp>
      <p:sp>
        <p:nvSpPr>
          <p:cNvPr id="5" name="Text Placeholder 4">
            <a:extLst>
              <a:ext uri="{FF2B5EF4-FFF2-40B4-BE49-F238E27FC236}">
                <a16:creationId xmlns:a16="http://schemas.microsoft.com/office/drawing/2014/main" id="{8B99CDB1-301A-BF72-0F57-F0247429F340}"/>
              </a:ext>
            </a:extLst>
          </p:cNvPr>
          <p:cNvSpPr>
            <a:spLocks noGrp="1"/>
          </p:cNvSpPr>
          <p:nvPr>
            <p:ph type="body" idx="13"/>
          </p:nvPr>
        </p:nvSpPr>
        <p:spPr/>
        <p:txBody>
          <a:bodyPr/>
          <a:lstStyle/>
          <a:p>
            <a:r>
              <a:rPr lang="en-IN"/>
              <a:t>Benefits</a:t>
            </a:r>
          </a:p>
        </p:txBody>
      </p:sp>
      <p:sp>
        <p:nvSpPr>
          <p:cNvPr id="6" name="Text Placeholder 5">
            <a:extLst>
              <a:ext uri="{FF2B5EF4-FFF2-40B4-BE49-F238E27FC236}">
                <a16:creationId xmlns:a16="http://schemas.microsoft.com/office/drawing/2014/main" id="{796C7E05-8180-00A3-8C5A-5BC5E5839902}"/>
              </a:ext>
            </a:extLst>
          </p:cNvPr>
          <p:cNvSpPr>
            <a:spLocks noGrp="1"/>
          </p:cNvSpPr>
          <p:nvPr>
            <p:ph type="body" sz="half" idx="14"/>
          </p:nvPr>
        </p:nvSpPr>
        <p:spPr/>
        <p:txBody>
          <a:bodyPr/>
          <a:lstStyle/>
          <a:p>
            <a:r>
              <a:rPr lang="en-US" sz="1400"/>
              <a:t>POM improves test readability, reduces the effort required to maintain tests, and enhances collaboration between testers and developers. It also provides a clear separation between test code and page-specific code.</a:t>
            </a:r>
            <a:endParaRPr lang="en-IN" sz="1400"/>
          </a:p>
        </p:txBody>
      </p:sp>
      <p:sp>
        <p:nvSpPr>
          <p:cNvPr id="7" name="Text Placeholder 6">
            <a:extLst>
              <a:ext uri="{FF2B5EF4-FFF2-40B4-BE49-F238E27FC236}">
                <a16:creationId xmlns:a16="http://schemas.microsoft.com/office/drawing/2014/main" id="{6BCC248F-4AA2-E9C1-7938-8215F0A90A6B}"/>
              </a:ext>
            </a:extLst>
          </p:cNvPr>
          <p:cNvSpPr>
            <a:spLocks noGrp="1"/>
          </p:cNvSpPr>
          <p:nvPr>
            <p:ph type="body" idx="15"/>
          </p:nvPr>
        </p:nvSpPr>
        <p:spPr/>
        <p:txBody>
          <a:bodyPr/>
          <a:lstStyle/>
          <a:p>
            <a:r>
              <a:rPr lang="en-IN"/>
              <a:t>Usage</a:t>
            </a:r>
          </a:p>
        </p:txBody>
      </p:sp>
      <p:sp>
        <p:nvSpPr>
          <p:cNvPr id="8" name="Text Placeholder 7">
            <a:extLst>
              <a:ext uri="{FF2B5EF4-FFF2-40B4-BE49-F238E27FC236}">
                <a16:creationId xmlns:a16="http://schemas.microsoft.com/office/drawing/2014/main" id="{1828C88A-F394-4321-7423-1F9AE00CE99B}"/>
              </a:ext>
            </a:extLst>
          </p:cNvPr>
          <p:cNvSpPr>
            <a:spLocks noGrp="1"/>
          </p:cNvSpPr>
          <p:nvPr>
            <p:ph type="body" sz="half" idx="16"/>
          </p:nvPr>
        </p:nvSpPr>
        <p:spPr/>
        <p:txBody>
          <a:bodyPr/>
          <a:lstStyle/>
          <a:p>
            <a:r>
              <a:rPr lang="en-US" sz="1400"/>
              <a:t>POM promotes the creation of page classes for each web page, containing element locators and methods to interact with those elements. Test cases then use these page classes, resulting in reusable and maintainable code.</a:t>
            </a:r>
            <a:endParaRPr lang="en-IN" sz="1400"/>
          </a:p>
        </p:txBody>
      </p:sp>
      <p:pic>
        <p:nvPicPr>
          <p:cNvPr id="11" name="Picture Placeholder 10">
            <a:extLst>
              <a:ext uri="{FF2B5EF4-FFF2-40B4-BE49-F238E27FC236}">
                <a16:creationId xmlns:a16="http://schemas.microsoft.com/office/drawing/2014/main" id="{9C3DA3E1-C240-85D3-47D8-A5390EC9630D}"/>
              </a:ext>
            </a:extLst>
          </p:cNvPr>
          <p:cNvPicPr>
            <a:picLocks noGrp="1" noChangeAspect="1"/>
          </p:cNvPicPr>
          <p:nvPr>
            <p:ph type="pic" sz="quarter" idx="17"/>
          </p:nvPr>
        </p:nvPicPr>
        <p:blipFill>
          <a:blip r:embed="rId2"/>
          <a:srcRect l="16667" r="16667"/>
          <a:stretch>
            <a:fillRect/>
          </a:stretch>
        </p:blipFill>
        <p:spPr/>
      </p:pic>
      <p:sp>
        <p:nvSpPr>
          <p:cNvPr id="10" name="Text Placeholder 9">
            <a:extLst>
              <a:ext uri="{FF2B5EF4-FFF2-40B4-BE49-F238E27FC236}">
                <a16:creationId xmlns:a16="http://schemas.microsoft.com/office/drawing/2014/main" id="{7C5E0B3B-5AE0-3FAE-BEA4-16870459AB92}"/>
              </a:ext>
            </a:extLst>
          </p:cNvPr>
          <p:cNvSpPr>
            <a:spLocks noGrp="1"/>
          </p:cNvSpPr>
          <p:nvPr>
            <p:ph type="body" sz="quarter" idx="20"/>
          </p:nvPr>
        </p:nvSpPr>
        <p:spPr/>
        <p:txBody>
          <a:bodyPr/>
          <a:lstStyle/>
          <a:p>
            <a:r>
              <a:rPr lang="en-IN"/>
              <a:t>Photos provided by Unsplash</a:t>
            </a:r>
          </a:p>
        </p:txBody>
      </p:sp>
    </p:spTree>
    <p:extLst>
      <p:ext uri="{BB962C8B-B14F-4D97-AF65-F5344CB8AC3E}">
        <p14:creationId xmlns:p14="http://schemas.microsoft.com/office/powerpoint/2010/main" val="398888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AB4C-EA4F-4174-238E-2235713F78C9}"/>
              </a:ext>
            </a:extLst>
          </p:cNvPr>
          <p:cNvSpPr>
            <a:spLocks noGrp="1"/>
          </p:cNvSpPr>
          <p:nvPr>
            <p:ph type="title"/>
          </p:nvPr>
        </p:nvSpPr>
        <p:spPr/>
        <p:txBody>
          <a:bodyPr/>
          <a:lstStyle/>
          <a:p>
            <a:r>
              <a:rPr lang="en-US"/>
              <a:t>Understanding Page Object Model (POM) and Page Factory</a:t>
            </a:r>
            <a:endParaRPr lang="en-IN"/>
          </a:p>
        </p:txBody>
      </p:sp>
      <p:sp>
        <p:nvSpPr>
          <p:cNvPr id="3" name="Text Placeholder 2">
            <a:extLst>
              <a:ext uri="{FF2B5EF4-FFF2-40B4-BE49-F238E27FC236}">
                <a16:creationId xmlns:a16="http://schemas.microsoft.com/office/drawing/2014/main" id="{E7824A8D-8B1D-FF0C-E5E2-37EEDBD1CF43}"/>
              </a:ext>
            </a:extLst>
          </p:cNvPr>
          <p:cNvSpPr>
            <a:spLocks noGrp="1"/>
          </p:cNvSpPr>
          <p:nvPr>
            <p:ph type="body" sz="quarter" idx="13"/>
          </p:nvPr>
        </p:nvSpPr>
        <p:spPr/>
        <p:txBody>
          <a:bodyPr/>
          <a:lstStyle/>
          <a:p>
            <a:r>
              <a:rPr lang="en-IN"/>
              <a:t>Page Object Model (POM)</a:t>
            </a:r>
          </a:p>
        </p:txBody>
      </p:sp>
      <p:sp>
        <p:nvSpPr>
          <p:cNvPr id="4" name="Text Placeholder 3">
            <a:extLst>
              <a:ext uri="{FF2B5EF4-FFF2-40B4-BE49-F238E27FC236}">
                <a16:creationId xmlns:a16="http://schemas.microsoft.com/office/drawing/2014/main" id="{120F014E-F498-5CBF-0214-297966F3ED8A}"/>
              </a:ext>
            </a:extLst>
          </p:cNvPr>
          <p:cNvSpPr>
            <a:spLocks noGrp="1"/>
          </p:cNvSpPr>
          <p:nvPr>
            <p:ph type="body" sz="quarter" idx="14"/>
          </p:nvPr>
        </p:nvSpPr>
        <p:spPr/>
        <p:txBody>
          <a:bodyPr/>
          <a:lstStyle/>
          <a:p>
            <a:r>
              <a:rPr lang="en-IN"/>
              <a:t>Page Factory</a:t>
            </a:r>
          </a:p>
        </p:txBody>
      </p:sp>
      <p:sp>
        <p:nvSpPr>
          <p:cNvPr id="5" name="Text Placeholder 4">
            <a:extLst>
              <a:ext uri="{FF2B5EF4-FFF2-40B4-BE49-F238E27FC236}">
                <a16:creationId xmlns:a16="http://schemas.microsoft.com/office/drawing/2014/main" id="{1F0D8921-4D2D-4499-7822-0E77DAF167D7}"/>
              </a:ext>
            </a:extLst>
          </p:cNvPr>
          <p:cNvSpPr>
            <a:spLocks noGrp="1"/>
          </p:cNvSpPr>
          <p:nvPr>
            <p:ph type="body" sz="quarter" idx="15"/>
          </p:nvPr>
        </p:nvSpPr>
        <p:spPr/>
        <p:txBody>
          <a:bodyPr/>
          <a:lstStyle/>
          <a:p>
            <a:r>
              <a:rPr lang="en-IN"/>
              <a:t>Significance in Test Automation</a:t>
            </a:r>
          </a:p>
        </p:txBody>
      </p:sp>
      <p:sp>
        <p:nvSpPr>
          <p:cNvPr id="6" name="Text Placeholder 5">
            <a:extLst>
              <a:ext uri="{FF2B5EF4-FFF2-40B4-BE49-F238E27FC236}">
                <a16:creationId xmlns:a16="http://schemas.microsoft.com/office/drawing/2014/main" id="{2FA389B3-6E27-5473-BAC0-9160C3CF7A41}"/>
              </a:ext>
            </a:extLst>
          </p:cNvPr>
          <p:cNvSpPr>
            <a:spLocks noGrp="1"/>
          </p:cNvSpPr>
          <p:nvPr>
            <p:ph type="body" sz="quarter" idx="16"/>
          </p:nvPr>
        </p:nvSpPr>
        <p:spPr/>
        <p:txBody>
          <a:bodyPr/>
          <a:lstStyle/>
          <a:p>
            <a:r>
              <a:rPr lang="en-US"/>
              <a:t>POM is a design pattern used in test automation to create an object repository for web UI elements. It ensures reusability and reduces duplication of code by encapsulating the UI locators and actions within the page classes.</a:t>
            </a:r>
            <a:endParaRPr lang="en-IN"/>
          </a:p>
        </p:txBody>
      </p:sp>
      <p:sp>
        <p:nvSpPr>
          <p:cNvPr id="7" name="Text Placeholder 6">
            <a:extLst>
              <a:ext uri="{FF2B5EF4-FFF2-40B4-BE49-F238E27FC236}">
                <a16:creationId xmlns:a16="http://schemas.microsoft.com/office/drawing/2014/main" id="{0AC45E8B-14A0-CF9E-CE2C-CDD483999F11}"/>
              </a:ext>
            </a:extLst>
          </p:cNvPr>
          <p:cNvSpPr>
            <a:spLocks noGrp="1"/>
          </p:cNvSpPr>
          <p:nvPr>
            <p:ph type="body" sz="quarter" idx="17"/>
          </p:nvPr>
        </p:nvSpPr>
        <p:spPr/>
        <p:txBody>
          <a:bodyPr/>
          <a:lstStyle/>
          <a:p>
            <a:r>
              <a:rPr lang="en-US"/>
              <a:t>Page Factory is an extension of the POM concept that helps initialize elements of a Page Object class without using 'FindElement' or 'FindElements' methods. It provides a way to use a proxy to keep the code clean and more readable.</a:t>
            </a:r>
            <a:endParaRPr lang="en-IN"/>
          </a:p>
        </p:txBody>
      </p:sp>
      <p:sp>
        <p:nvSpPr>
          <p:cNvPr id="8" name="Text Placeholder 7">
            <a:extLst>
              <a:ext uri="{FF2B5EF4-FFF2-40B4-BE49-F238E27FC236}">
                <a16:creationId xmlns:a16="http://schemas.microsoft.com/office/drawing/2014/main" id="{4FFABEAA-1A39-A4C1-6D2C-42C50A36724E}"/>
              </a:ext>
            </a:extLst>
          </p:cNvPr>
          <p:cNvSpPr>
            <a:spLocks noGrp="1"/>
          </p:cNvSpPr>
          <p:nvPr>
            <p:ph type="body" sz="quarter" idx="18"/>
          </p:nvPr>
        </p:nvSpPr>
        <p:spPr/>
        <p:txBody>
          <a:bodyPr/>
          <a:lstStyle/>
          <a:p>
            <a:r>
              <a:rPr lang="en-US"/>
              <a:t>Understanding and implementing POM with Page Factory enhances the maintainability, readability, and robustness of test automation frameworks. It promotes code reusability, reduces maintenance efforts, and improves the scalability of automated tests.</a:t>
            </a:r>
            <a:endParaRPr lang="en-IN"/>
          </a:p>
        </p:txBody>
      </p:sp>
    </p:spTree>
    <p:extLst>
      <p:ext uri="{BB962C8B-B14F-4D97-AF65-F5344CB8AC3E}">
        <p14:creationId xmlns:p14="http://schemas.microsoft.com/office/powerpoint/2010/main" val="17841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2584-BF0C-40B8-5A5E-482B3FC1FED5}"/>
              </a:ext>
            </a:extLst>
          </p:cNvPr>
          <p:cNvSpPr>
            <a:spLocks noGrp="1"/>
          </p:cNvSpPr>
          <p:nvPr>
            <p:ph type="title"/>
          </p:nvPr>
        </p:nvSpPr>
        <p:spPr/>
        <p:txBody>
          <a:bodyPr/>
          <a:lstStyle/>
          <a:p>
            <a:r>
              <a:rPr lang="en-IN"/>
              <a:t>Page Factory in Selenium</a:t>
            </a:r>
          </a:p>
        </p:txBody>
      </p:sp>
      <p:sp>
        <p:nvSpPr>
          <p:cNvPr id="3" name="Text Placeholder 2">
            <a:extLst>
              <a:ext uri="{FF2B5EF4-FFF2-40B4-BE49-F238E27FC236}">
                <a16:creationId xmlns:a16="http://schemas.microsoft.com/office/drawing/2014/main" id="{C5A12507-BB6E-D9D5-AFBC-CBC774D94399}"/>
              </a:ext>
            </a:extLst>
          </p:cNvPr>
          <p:cNvSpPr>
            <a:spLocks noGrp="1"/>
          </p:cNvSpPr>
          <p:nvPr>
            <p:ph type="body" idx="18"/>
          </p:nvPr>
        </p:nvSpPr>
        <p:spPr/>
        <p:txBody>
          <a:bodyPr/>
          <a:lstStyle/>
          <a:p>
            <a:r>
              <a:rPr lang="en-IN"/>
              <a:t>Usage</a:t>
            </a:r>
          </a:p>
        </p:txBody>
      </p:sp>
      <p:sp>
        <p:nvSpPr>
          <p:cNvPr id="4" name="Text Placeholder 3">
            <a:extLst>
              <a:ext uri="{FF2B5EF4-FFF2-40B4-BE49-F238E27FC236}">
                <a16:creationId xmlns:a16="http://schemas.microsoft.com/office/drawing/2014/main" id="{4C408DD9-19E0-1F34-C154-93CFF9E60707}"/>
              </a:ext>
            </a:extLst>
          </p:cNvPr>
          <p:cNvSpPr>
            <a:spLocks noGrp="1"/>
          </p:cNvSpPr>
          <p:nvPr>
            <p:ph type="body" sz="half" idx="19"/>
          </p:nvPr>
        </p:nvSpPr>
        <p:spPr/>
        <p:txBody>
          <a:bodyPr/>
          <a:lstStyle/>
          <a:p>
            <a:r>
              <a:rPr lang="en-US" sz="1400" dirty="0"/>
              <a:t>Page Factory in Selenium provides an efficient way to initialize web elements in page objects using annotations. It reduces boilerplate code and enhances readability by clearly defining web elements within the page class.</a:t>
            </a:r>
            <a:endParaRPr lang="en-IN" sz="1400" dirty="0"/>
          </a:p>
        </p:txBody>
      </p:sp>
      <p:sp>
        <p:nvSpPr>
          <p:cNvPr id="5" name="Text Placeholder 4">
            <a:extLst>
              <a:ext uri="{FF2B5EF4-FFF2-40B4-BE49-F238E27FC236}">
                <a16:creationId xmlns:a16="http://schemas.microsoft.com/office/drawing/2014/main" id="{023AF151-B5AC-ACF8-E2FF-8F3ABE92C3D3}"/>
              </a:ext>
            </a:extLst>
          </p:cNvPr>
          <p:cNvSpPr>
            <a:spLocks noGrp="1"/>
          </p:cNvSpPr>
          <p:nvPr>
            <p:ph type="body" idx="21"/>
          </p:nvPr>
        </p:nvSpPr>
        <p:spPr/>
        <p:txBody>
          <a:bodyPr/>
          <a:lstStyle/>
          <a:p>
            <a:r>
              <a:rPr lang="en-IN"/>
              <a:t>Advantages</a:t>
            </a:r>
          </a:p>
        </p:txBody>
      </p:sp>
      <p:sp>
        <p:nvSpPr>
          <p:cNvPr id="6" name="Text Placeholder 5">
            <a:extLst>
              <a:ext uri="{FF2B5EF4-FFF2-40B4-BE49-F238E27FC236}">
                <a16:creationId xmlns:a16="http://schemas.microsoft.com/office/drawing/2014/main" id="{9320E4F9-3EEA-F2A8-ACE9-FBEDEFA2CD9E}"/>
              </a:ext>
            </a:extLst>
          </p:cNvPr>
          <p:cNvSpPr>
            <a:spLocks noGrp="1"/>
          </p:cNvSpPr>
          <p:nvPr>
            <p:ph type="body" sz="half" idx="22"/>
          </p:nvPr>
        </p:nvSpPr>
        <p:spPr/>
        <p:txBody>
          <a:bodyPr/>
          <a:lstStyle/>
          <a:p>
            <a:r>
              <a:rPr lang="en-US" sz="1400" dirty="0"/>
              <a:t>Page Factory ensures a clean and concise page object structure, improves test maintenance, and facilitates the easy identification of web elements within the page's code. It also supports the separation of test logic and page element locators.</a:t>
            </a:r>
            <a:endParaRPr lang="en-IN" sz="1400" dirty="0"/>
          </a:p>
        </p:txBody>
      </p:sp>
      <p:sp>
        <p:nvSpPr>
          <p:cNvPr id="7" name="Text Placeholder 6">
            <a:extLst>
              <a:ext uri="{FF2B5EF4-FFF2-40B4-BE49-F238E27FC236}">
                <a16:creationId xmlns:a16="http://schemas.microsoft.com/office/drawing/2014/main" id="{3EDC014F-0649-9A54-F35D-954127CB7AEE}"/>
              </a:ext>
            </a:extLst>
          </p:cNvPr>
          <p:cNvSpPr>
            <a:spLocks noGrp="1"/>
          </p:cNvSpPr>
          <p:nvPr>
            <p:ph type="body" idx="24"/>
          </p:nvPr>
        </p:nvSpPr>
        <p:spPr/>
        <p:txBody>
          <a:bodyPr/>
          <a:lstStyle/>
          <a:p>
            <a:r>
              <a:rPr lang="en-IN"/>
              <a:t>Best Practices</a:t>
            </a:r>
          </a:p>
        </p:txBody>
      </p:sp>
      <p:sp>
        <p:nvSpPr>
          <p:cNvPr id="8" name="Text Placeholder 7">
            <a:extLst>
              <a:ext uri="{FF2B5EF4-FFF2-40B4-BE49-F238E27FC236}">
                <a16:creationId xmlns:a16="http://schemas.microsoft.com/office/drawing/2014/main" id="{1E67B828-51D0-4E58-A981-08CED9A7DCF6}"/>
              </a:ext>
            </a:extLst>
          </p:cNvPr>
          <p:cNvSpPr>
            <a:spLocks noGrp="1"/>
          </p:cNvSpPr>
          <p:nvPr>
            <p:ph type="body" sz="half" idx="25"/>
          </p:nvPr>
        </p:nvSpPr>
        <p:spPr/>
        <p:txBody>
          <a:bodyPr/>
          <a:lstStyle/>
          <a:p>
            <a:r>
              <a:rPr lang="en-US" sz="1400"/>
              <a:t>Utilizing Page Factory helps in creating robust and maintainable test automation frameworks. It's important to leverage the @FindBy annotation, use PageFactory.initElements(), and encapsulate frequently used actions and operations in methods.</a:t>
            </a:r>
            <a:endParaRPr lang="en-IN" sz="1400"/>
          </a:p>
        </p:txBody>
      </p:sp>
      <p:pic>
        <p:nvPicPr>
          <p:cNvPr id="10" name="Picture Placeholder 9">
            <a:extLst>
              <a:ext uri="{FF2B5EF4-FFF2-40B4-BE49-F238E27FC236}">
                <a16:creationId xmlns:a16="http://schemas.microsoft.com/office/drawing/2014/main" id="{AD793249-DE9B-30B8-D2E3-93346DD6BC86}"/>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292750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9B64-322C-2216-E591-0E8E83008B8A}"/>
              </a:ext>
            </a:extLst>
          </p:cNvPr>
          <p:cNvSpPr>
            <a:spLocks noGrp="1"/>
          </p:cNvSpPr>
          <p:nvPr>
            <p:ph type="title"/>
          </p:nvPr>
        </p:nvSpPr>
        <p:spPr/>
        <p:txBody>
          <a:bodyPr/>
          <a:lstStyle/>
          <a:p>
            <a:r>
              <a:rPr lang="en-US"/>
              <a:t>Implementation of POM with Page Factory</a:t>
            </a:r>
            <a:endParaRPr lang="en-IN"/>
          </a:p>
        </p:txBody>
      </p:sp>
      <p:sp>
        <p:nvSpPr>
          <p:cNvPr id="3" name="Text Placeholder 2">
            <a:extLst>
              <a:ext uri="{FF2B5EF4-FFF2-40B4-BE49-F238E27FC236}">
                <a16:creationId xmlns:a16="http://schemas.microsoft.com/office/drawing/2014/main" id="{9A193BB1-11A8-06BC-0F55-948D953835A8}"/>
              </a:ext>
            </a:extLst>
          </p:cNvPr>
          <p:cNvSpPr>
            <a:spLocks noGrp="1"/>
          </p:cNvSpPr>
          <p:nvPr>
            <p:ph type="body" idx="1"/>
          </p:nvPr>
        </p:nvSpPr>
        <p:spPr/>
        <p:txBody>
          <a:bodyPr/>
          <a:lstStyle/>
          <a:p>
            <a:r>
              <a:rPr lang="en-IN"/>
              <a:t>Integration</a:t>
            </a:r>
          </a:p>
        </p:txBody>
      </p:sp>
      <p:sp>
        <p:nvSpPr>
          <p:cNvPr id="4" name="Text Placeholder 3">
            <a:extLst>
              <a:ext uri="{FF2B5EF4-FFF2-40B4-BE49-F238E27FC236}">
                <a16:creationId xmlns:a16="http://schemas.microsoft.com/office/drawing/2014/main" id="{6ED07488-D728-B8F5-710B-F2AF3FA594EE}"/>
              </a:ext>
            </a:extLst>
          </p:cNvPr>
          <p:cNvSpPr>
            <a:spLocks noGrp="1"/>
          </p:cNvSpPr>
          <p:nvPr>
            <p:ph type="body" sz="half" idx="2"/>
          </p:nvPr>
        </p:nvSpPr>
        <p:spPr/>
        <p:txBody>
          <a:bodyPr/>
          <a:lstStyle/>
          <a:p>
            <a:r>
              <a:rPr lang="en-US" sz="1400"/>
              <a:t>To implement POM with Page Factory, define page classes representing web pages, annotate web elements with @FindBy, and initialize elements using PageFactory.initElements(). Test cases can then call the methods defined in page classes for interaction.</a:t>
            </a:r>
            <a:endParaRPr lang="en-IN" sz="1400"/>
          </a:p>
        </p:txBody>
      </p:sp>
      <p:pic>
        <p:nvPicPr>
          <p:cNvPr id="11" name="Picture Placeholder 10">
            <a:extLst>
              <a:ext uri="{FF2B5EF4-FFF2-40B4-BE49-F238E27FC236}">
                <a16:creationId xmlns:a16="http://schemas.microsoft.com/office/drawing/2014/main" id="{816F26F4-4390-BAC9-8F74-DDCE6DDFA141}"/>
              </a:ext>
            </a:extLst>
          </p:cNvPr>
          <p:cNvPicPr>
            <a:picLocks noGrp="1" noChangeAspect="1"/>
          </p:cNvPicPr>
          <p:nvPr>
            <p:ph type="pic" sz="quarter" idx="17"/>
          </p:nvPr>
        </p:nvPicPr>
        <p:blipFill>
          <a:blip r:embed="rId2"/>
          <a:srcRect t="12500" b="12500"/>
          <a:stretch>
            <a:fillRect/>
          </a:stretch>
        </p:blipFill>
        <p:spPr/>
      </p:pic>
      <p:sp>
        <p:nvSpPr>
          <p:cNvPr id="6" name="Text Placeholder 5">
            <a:extLst>
              <a:ext uri="{FF2B5EF4-FFF2-40B4-BE49-F238E27FC236}">
                <a16:creationId xmlns:a16="http://schemas.microsoft.com/office/drawing/2014/main" id="{43A9BD9B-9072-5FCC-0243-A05EC91EC34F}"/>
              </a:ext>
            </a:extLst>
          </p:cNvPr>
          <p:cNvSpPr>
            <a:spLocks noGrp="1"/>
          </p:cNvSpPr>
          <p:nvPr>
            <p:ph type="body" idx="18"/>
          </p:nvPr>
        </p:nvSpPr>
        <p:spPr/>
        <p:txBody>
          <a:bodyPr/>
          <a:lstStyle/>
          <a:p>
            <a:r>
              <a:rPr lang="en-IN"/>
              <a:t>Structure</a:t>
            </a:r>
          </a:p>
        </p:txBody>
      </p:sp>
      <p:sp>
        <p:nvSpPr>
          <p:cNvPr id="7" name="Text Placeholder 6">
            <a:extLst>
              <a:ext uri="{FF2B5EF4-FFF2-40B4-BE49-F238E27FC236}">
                <a16:creationId xmlns:a16="http://schemas.microsoft.com/office/drawing/2014/main" id="{5B125DAD-765E-F830-1029-104528BE8FE0}"/>
              </a:ext>
            </a:extLst>
          </p:cNvPr>
          <p:cNvSpPr>
            <a:spLocks noGrp="1"/>
          </p:cNvSpPr>
          <p:nvPr>
            <p:ph type="body" sz="half" idx="19"/>
          </p:nvPr>
        </p:nvSpPr>
        <p:spPr/>
        <p:txBody>
          <a:bodyPr/>
          <a:lstStyle/>
          <a:p>
            <a:r>
              <a:rPr lang="en-US" sz="1400"/>
              <a:t>Page Factory encourages maintaining separate page classes and facilitates better organization of web element locators and operations. This approach improves code reusability, readability, and allows for clear isolation of page-specific code.</a:t>
            </a:r>
            <a:endParaRPr lang="en-IN" sz="1400"/>
          </a:p>
        </p:txBody>
      </p:sp>
      <p:sp>
        <p:nvSpPr>
          <p:cNvPr id="8" name="Text Placeholder 7">
            <a:extLst>
              <a:ext uri="{FF2B5EF4-FFF2-40B4-BE49-F238E27FC236}">
                <a16:creationId xmlns:a16="http://schemas.microsoft.com/office/drawing/2014/main" id="{0090E4E0-1D72-584E-50EC-A40D73C9809A}"/>
              </a:ext>
            </a:extLst>
          </p:cNvPr>
          <p:cNvSpPr>
            <a:spLocks noGrp="1"/>
          </p:cNvSpPr>
          <p:nvPr>
            <p:ph type="body" idx="20"/>
          </p:nvPr>
        </p:nvSpPr>
        <p:spPr/>
        <p:txBody>
          <a:bodyPr/>
          <a:lstStyle/>
          <a:p>
            <a:r>
              <a:rPr lang="en-IN"/>
              <a:t>Benefits</a:t>
            </a:r>
          </a:p>
        </p:txBody>
      </p:sp>
      <p:sp>
        <p:nvSpPr>
          <p:cNvPr id="9" name="Text Placeholder 8">
            <a:extLst>
              <a:ext uri="{FF2B5EF4-FFF2-40B4-BE49-F238E27FC236}">
                <a16:creationId xmlns:a16="http://schemas.microsoft.com/office/drawing/2014/main" id="{27A57B78-A3C9-1173-29D8-5280B7C92EAD}"/>
              </a:ext>
            </a:extLst>
          </p:cNvPr>
          <p:cNvSpPr>
            <a:spLocks noGrp="1"/>
          </p:cNvSpPr>
          <p:nvPr>
            <p:ph type="body" sz="half" idx="21"/>
          </p:nvPr>
        </p:nvSpPr>
        <p:spPr/>
        <p:txBody>
          <a:bodyPr/>
          <a:lstStyle/>
          <a:p>
            <a:r>
              <a:rPr lang="en-US" sz="1400"/>
              <a:t>By combining POM with Page Factory, it's possible to achieve a scalable and maintainable test automation framework that enhances efficiency, reduces duplication, and promotes a modular and structured approach to test development.</a:t>
            </a:r>
            <a:endParaRPr lang="en-IN" sz="1400"/>
          </a:p>
        </p:txBody>
      </p:sp>
      <p:sp>
        <p:nvSpPr>
          <p:cNvPr id="10" name="Text Placeholder 9">
            <a:extLst>
              <a:ext uri="{FF2B5EF4-FFF2-40B4-BE49-F238E27FC236}">
                <a16:creationId xmlns:a16="http://schemas.microsoft.com/office/drawing/2014/main" id="{33038387-3693-0442-6DCA-C181462BF810}"/>
              </a:ext>
            </a:extLst>
          </p:cNvPr>
          <p:cNvSpPr>
            <a:spLocks noGrp="1"/>
          </p:cNvSpPr>
          <p:nvPr>
            <p:ph type="body" sz="quarter" idx="22"/>
          </p:nvPr>
        </p:nvSpPr>
        <p:spPr/>
        <p:txBody>
          <a:bodyPr/>
          <a:lstStyle/>
          <a:p>
            <a:r>
              <a:rPr lang="en-IN"/>
              <a:t>Photos provided by Unsplash</a:t>
            </a:r>
          </a:p>
        </p:txBody>
      </p:sp>
    </p:spTree>
    <p:extLst>
      <p:ext uri="{BB962C8B-B14F-4D97-AF65-F5344CB8AC3E}">
        <p14:creationId xmlns:p14="http://schemas.microsoft.com/office/powerpoint/2010/main" val="194440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1CC2-76C8-5D3E-EDDD-77F99DDB1986}"/>
              </a:ext>
            </a:extLst>
          </p:cNvPr>
          <p:cNvSpPr>
            <a:spLocks noGrp="1"/>
          </p:cNvSpPr>
          <p:nvPr>
            <p:ph type="title"/>
          </p:nvPr>
        </p:nvSpPr>
        <p:spPr/>
        <p:txBody>
          <a:bodyPr/>
          <a:lstStyle/>
          <a:p>
            <a:r>
              <a:rPr lang="en-US"/>
              <a:t>Best Practices for POM with Page Factory</a:t>
            </a:r>
            <a:endParaRPr lang="en-IN"/>
          </a:p>
        </p:txBody>
      </p:sp>
      <p:sp>
        <p:nvSpPr>
          <p:cNvPr id="3" name="Text Placeholder 2">
            <a:extLst>
              <a:ext uri="{FF2B5EF4-FFF2-40B4-BE49-F238E27FC236}">
                <a16:creationId xmlns:a16="http://schemas.microsoft.com/office/drawing/2014/main" id="{56F85585-6D0B-24D5-235B-CB87AAA505E9}"/>
              </a:ext>
            </a:extLst>
          </p:cNvPr>
          <p:cNvSpPr>
            <a:spLocks noGrp="1"/>
          </p:cNvSpPr>
          <p:nvPr>
            <p:ph type="body" idx="1"/>
          </p:nvPr>
        </p:nvSpPr>
        <p:spPr/>
        <p:txBody>
          <a:bodyPr/>
          <a:lstStyle/>
          <a:p>
            <a:r>
              <a:rPr lang="en-IN"/>
              <a:t>Modularity</a:t>
            </a:r>
          </a:p>
        </p:txBody>
      </p:sp>
      <p:sp>
        <p:nvSpPr>
          <p:cNvPr id="4" name="Text Placeholder 3">
            <a:extLst>
              <a:ext uri="{FF2B5EF4-FFF2-40B4-BE49-F238E27FC236}">
                <a16:creationId xmlns:a16="http://schemas.microsoft.com/office/drawing/2014/main" id="{3F51F408-1D61-C156-B413-C4DCE910D096}"/>
              </a:ext>
            </a:extLst>
          </p:cNvPr>
          <p:cNvSpPr>
            <a:spLocks noGrp="1"/>
          </p:cNvSpPr>
          <p:nvPr>
            <p:ph type="body" sz="half" idx="2"/>
          </p:nvPr>
        </p:nvSpPr>
        <p:spPr/>
        <p:txBody>
          <a:bodyPr/>
          <a:lstStyle/>
          <a:p>
            <a:r>
              <a:rPr lang="en-US" sz="1400"/>
              <a:t>Encapsulate individual page elements and related operations within distinct page classes, ensuring modular and reusable code that aligns with the principles of POM and facilitates maintainability and scalability.</a:t>
            </a:r>
            <a:endParaRPr lang="en-IN" sz="1400"/>
          </a:p>
        </p:txBody>
      </p:sp>
      <p:sp>
        <p:nvSpPr>
          <p:cNvPr id="5" name="Text Placeholder 4">
            <a:extLst>
              <a:ext uri="{FF2B5EF4-FFF2-40B4-BE49-F238E27FC236}">
                <a16:creationId xmlns:a16="http://schemas.microsoft.com/office/drawing/2014/main" id="{74AE6E69-1C42-4651-81B0-597299285CAC}"/>
              </a:ext>
            </a:extLst>
          </p:cNvPr>
          <p:cNvSpPr>
            <a:spLocks noGrp="1"/>
          </p:cNvSpPr>
          <p:nvPr>
            <p:ph type="body" idx="18"/>
          </p:nvPr>
        </p:nvSpPr>
        <p:spPr/>
        <p:txBody>
          <a:bodyPr/>
          <a:lstStyle/>
          <a:p>
            <a:r>
              <a:rPr lang="en-IN"/>
              <a:t>Abstraction</a:t>
            </a:r>
          </a:p>
        </p:txBody>
      </p:sp>
      <p:sp>
        <p:nvSpPr>
          <p:cNvPr id="6" name="Text Placeholder 5">
            <a:extLst>
              <a:ext uri="{FF2B5EF4-FFF2-40B4-BE49-F238E27FC236}">
                <a16:creationId xmlns:a16="http://schemas.microsoft.com/office/drawing/2014/main" id="{A0AAF6D6-8F0E-91D3-1CE6-B8010917F29B}"/>
              </a:ext>
            </a:extLst>
          </p:cNvPr>
          <p:cNvSpPr>
            <a:spLocks noGrp="1"/>
          </p:cNvSpPr>
          <p:nvPr>
            <p:ph type="body" sz="half" idx="19"/>
          </p:nvPr>
        </p:nvSpPr>
        <p:spPr/>
        <p:txBody>
          <a:bodyPr/>
          <a:lstStyle/>
          <a:p>
            <a:r>
              <a:rPr lang="en-US" sz="1400"/>
              <a:t>Abstracting page elements and actions allows for easy modifications if the UI changes. By using methods with descriptive names, testers can easily understand the intent and purpose of the interactions with the web elements.</a:t>
            </a:r>
            <a:endParaRPr lang="en-IN" sz="1400"/>
          </a:p>
        </p:txBody>
      </p:sp>
      <p:sp>
        <p:nvSpPr>
          <p:cNvPr id="7" name="Text Placeholder 6">
            <a:extLst>
              <a:ext uri="{FF2B5EF4-FFF2-40B4-BE49-F238E27FC236}">
                <a16:creationId xmlns:a16="http://schemas.microsoft.com/office/drawing/2014/main" id="{692DBB0D-A30C-9D25-B592-B659F41C9DE3}"/>
              </a:ext>
            </a:extLst>
          </p:cNvPr>
          <p:cNvSpPr>
            <a:spLocks noGrp="1"/>
          </p:cNvSpPr>
          <p:nvPr>
            <p:ph type="body" idx="20"/>
          </p:nvPr>
        </p:nvSpPr>
        <p:spPr/>
        <p:txBody>
          <a:bodyPr/>
          <a:lstStyle/>
          <a:p>
            <a:r>
              <a:rPr lang="en-IN"/>
              <a:t>Non-Redundancy</a:t>
            </a:r>
          </a:p>
        </p:txBody>
      </p:sp>
      <p:sp>
        <p:nvSpPr>
          <p:cNvPr id="8" name="Text Placeholder 7">
            <a:extLst>
              <a:ext uri="{FF2B5EF4-FFF2-40B4-BE49-F238E27FC236}">
                <a16:creationId xmlns:a16="http://schemas.microsoft.com/office/drawing/2014/main" id="{56AD2B7A-053C-318B-706E-38C43616D131}"/>
              </a:ext>
            </a:extLst>
          </p:cNvPr>
          <p:cNvSpPr>
            <a:spLocks noGrp="1"/>
          </p:cNvSpPr>
          <p:nvPr>
            <p:ph type="body" sz="half" idx="21"/>
          </p:nvPr>
        </p:nvSpPr>
        <p:spPr/>
        <p:txBody>
          <a:bodyPr/>
          <a:lstStyle/>
          <a:p>
            <a:r>
              <a:rPr lang="en-US" sz="1400"/>
              <a:t>Avoid duplicating code related to web element locators or interactions. Centralize element locators and interaction methods within page classes to minimize repetition and promote consistency across tests.</a:t>
            </a:r>
            <a:endParaRPr lang="en-IN" sz="1400"/>
          </a:p>
        </p:txBody>
      </p:sp>
      <p:pic>
        <p:nvPicPr>
          <p:cNvPr id="10" name="Picture Placeholder 9">
            <a:extLst>
              <a:ext uri="{FF2B5EF4-FFF2-40B4-BE49-F238E27FC236}">
                <a16:creationId xmlns:a16="http://schemas.microsoft.com/office/drawing/2014/main" id="{BD79DB99-D922-7E02-48B1-04591CEAB309}"/>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291640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E0D1-01C9-311E-90F3-96BA21262901}"/>
              </a:ext>
            </a:extLst>
          </p:cNvPr>
          <p:cNvSpPr>
            <a:spLocks noGrp="1"/>
          </p:cNvSpPr>
          <p:nvPr>
            <p:ph type="title"/>
          </p:nvPr>
        </p:nvSpPr>
        <p:spPr/>
        <p:txBody>
          <a:bodyPr/>
          <a:lstStyle/>
          <a:p>
            <a:r>
              <a:rPr lang="en-IN"/>
              <a:t>Challenges and Solutions</a:t>
            </a:r>
          </a:p>
        </p:txBody>
      </p:sp>
      <p:sp>
        <p:nvSpPr>
          <p:cNvPr id="3" name="Text Placeholder 2">
            <a:extLst>
              <a:ext uri="{FF2B5EF4-FFF2-40B4-BE49-F238E27FC236}">
                <a16:creationId xmlns:a16="http://schemas.microsoft.com/office/drawing/2014/main" id="{927A6352-E8E1-C571-B3AE-8BF8457E9B7D}"/>
              </a:ext>
            </a:extLst>
          </p:cNvPr>
          <p:cNvSpPr>
            <a:spLocks noGrp="1"/>
          </p:cNvSpPr>
          <p:nvPr>
            <p:ph type="body" idx="1"/>
          </p:nvPr>
        </p:nvSpPr>
        <p:spPr/>
        <p:txBody>
          <a:bodyPr/>
          <a:lstStyle/>
          <a:p>
            <a:r>
              <a:rPr lang="en-IN"/>
              <a:t>Dynamic Elements</a:t>
            </a:r>
          </a:p>
        </p:txBody>
      </p:sp>
      <p:sp>
        <p:nvSpPr>
          <p:cNvPr id="4" name="Text Placeholder 3">
            <a:extLst>
              <a:ext uri="{FF2B5EF4-FFF2-40B4-BE49-F238E27FC236}">
                <a16:creationId xmlns:a16="http://schemas.microsoft.com/office/drawing/2014/main" id="{021E183B-32E5-EE01-BE84-763E83D3775B}"/>
              </a:ext>
            </a:extLst>
          </p:cNvPr>
          <p:cNvSpPr>
            <a:spLocks noGrp="1"/>
          </p:cNvSpPr>
          <p:nvPr>
            <p:ph type="body" sz="half" idx="2"/>
          </p:nvPr>
        </p:nvSpPr>
        <p:spPr/>
        <p:txBody>
          <a:bodyPr/>
          <a:lstStyle/>
          <a:p>
            <a:r>
              <a:rPr lang="en-US" sz="1400"/>
              <a:t>Handling dynamic elements that change their attributes or positions on the page can pose challenges. Solutions include using dynamic locators, waiting strategies, or leveraging JavaScriptExecutor for complex interactions.</a:t>
            </a:r>
            <a:endParaRPr lang="en-IN" sz="1400"/>
          </a:p>
        </p:txBody>
      </p:sp>
      <p:sp>
        <p:nvSpPr>
          <p:cNvPr id="5" name="Text Placeholder 4">
            <a:extLst>
              <a:ext uri="{FF2B5EF4-FFF2-40B4-BE49-F238E27FC236}">
                <a16:creationId xmlns:a16="http://schemas.microsoft.com/office/drawing/2014/main" id="{83A0F555-B590-4238-0667-5011A47E235D}"/>
              </a:ext>
            </a:extLst>
          </p:cNvPr>
          <p:cNvSpPr>
            <a:spLocks noGrp="1"/>
          </p:cNvSpPr>
          <p:nvPr>
            <p:ph type="body" idx="13"/>
          </p:nvPr>
        </p:nvSpPr>
        <p:spPr/>
        <p:txBody>
          <a:bodyPr/>
          <a:lstStyle/>
          <a:p>
            <a:r>
              <a:rPr lang="en-IN"/>
              <a:t>Cross-Browser Testing</a:t>
            </a:r>
          </a:p>
        </p:txBody>
      </p:sp>
      <p:sp>
        <p:nvSpPr>
          <p:cNvPr id="6" name="Text Placeholder 5">
            <a:extLst>
              <a:ext uri="{FF2B5EF4-FFF2-40B4-BE49-F238E27FC236}">
                <a16:creationId xmlns:a16="http://schemas.microsoft.com/office/drawing/2014/main" id="{B7FF3EF0-5D2E-7B62-A5AF-ACD269DE8ADF}"/>
              </a:ext>
            </a:extLst>
          </p:cNvPr>
          <p:cNvSpPr>
            <a:spLocks noGrp="1"/>
          </p:cNvSpPr>
          <p:nvPr>
            <p:ph type="body" sz="half" idx="14"/>
          </p:nvPr>
        </p:nvSpPr>
        <p:spPr/>
        <p:txBody>
          <a:bodyPr/>
          <a:lstStyle/>
          <a:p>
            <a:r>
              <a:rPr lang="en-US" sz="1400"/>
              <a:t>Ensuring page objects are adaptable across different browsers can be demanding. Solutions involve utilizing browser-specific configurations and handling browser-specific behavior in page classes to ensure compatibility.</a:t>
            </a:r>
            <a:endParaRPr lang="en-IN" sz="1400"/>
          </a:p>
        </p:txBody>
      </p:sp>
      <p:sp>
        <p:nvSpPr>
          <p:cNvPr id="7" name="Text Placeholder 6">
            <a:extLst>
              <a:ext uri="{FF2B5EF4-FFF2-40B4-BE49-F238E27FC236}">
                <a16:creationId xmlns:a16="http://schemas.microsoft.com/office/drawing/2014/main" id="{CF2F6628-A839-ED11-D2A1-8B31A3241F0A}"/>
              </a:ext>
            </a:extLst>
          </p:cNvPr>
          <p:cNvSpPr>
            <a:spLocks noGrp="1"/>
          </p:cNvSpPr>
          <p:nvPr>
            <p:ph type="body" idx="15"/>
          </p:nvPr>
        </p:nvSpPr>
        <p:spPr/>
        <p:txBody>
          <a:bodyPr/>
          <a:lstStyle/>
          <a:p>
            <a:r>
              <a:rPr lang="en-IN"/>
              <a:t>Performance</a:t>
            </a:r>
          </a:p>
        </p:txBody>
      </p:sp>
      <p:sp>
        <p:nvSpPr>
          <p:cNvPr id="8" name="Text Placeholder 7">
            <a:extLst>
              <a:ext uri="{FF2B5EF4-FFF2-40B4-BE49-F238E27FC236}">
                <a16:creationId xmlns:a16="http://schemas.microsoft.com/office/drawing/2014/main" id="{721793C0-5A17-84BA-FCD5-FDCF335D9AC4}"/>
              </a:ext>
            </a:extLst>
          </p:cNvPr>
          <p:cNvSpPr>
            <a:spLocks noGrp="1"/>
          </p:cNvSpPr>
          <p:nvPr>
            <p:ph type="body" sz="half" idx="16"/>
          </p:nvPr>
        </p:nvSpPr>
        <p:spPr/>
        <p:txBody>
          <a:bodyPr/>
          <a:lstStyle/>
          <a:p>
            <a:r>
              <a:rPr lang="en-US" sz="1400"/>
              <a:t>Performance optimization of tests built with POM and Page Factory can be crucial. Solutions encompass using selective implicit waits, minimizing redundant interactions, and employing parallel execution for faster test runs.</a:t>
            </a:r>
            <a:endParaRPr lang="en-IN" sz="1400"/>
          </a:p>
        </p:txBody>
      </p:sp>
      <p:pic>
        <p:nvPicPr>
          <p:cNvPr id="11" name="Picture Placeholder 10">
            <a:extLst>
              <a:ext uri="{FF2B5EF4-FFF2-40B4-BE49-F238E27FC236}">
                <a16:creationId xmlns:a16="http://schemas.microsoft.com/office/drawing/2014/main" id="{083BD9F8-8BDB-5F03-3F34-57AA00DBBAF1}"/>
              </a:ext>
            </a:extLst>
          </p:cNvPr>
          <p:cNvPicPr>
            <a:picLocks noGrp="1" noChangeAspect="1"/>
          </p:cNvPicPr>
          <p:nvPr>
            <p:ph type="pic" sz="quarter" idx="17"/>
          </p:nvPr>
        </p:nvPicPr>
        <p:blipFill>
          <a:blip r:embed="rId2"/>
          <a:srcRect t="16522" b="16522"/>
          <a:stretch>
            <a:fillRect/>
          </a:stretch>
        </p:blipFill>
        <p:spPr/>
      </p:pic>
      <p:sp>
        <p:nvSpPr>
          <p:cNvPr id="10" name="Text Placeholder 9">
            <a:extLst>
              <a:ext uri="{FF2B5EF4-FFF2-40B4-BE49-F238E27FC236}">
                <a16:creationId xmlns:a16="http://schemas.microsoft.com/office/drawing/2014/main" id="{43D9C056-E7DE-9998-08A4-93EA5925BDDA}"/>
              </a:ext>
            </a:extLst>
          </p:cNvPr>
          <p:cNvSpPr>
            <a:spLocks noGrp="1"/>
          </p:cNvSpPr>
          <p:nvPr>
            <p:ph type="body" sz="quarter" idx="20"/>
          </p:nvPr>
        </p:nvSpPr>
        <p:spPr/>
        <p:txBody>
          <a:bodyPr/>
          <a:lstStyle/>
          <a:p>
            <a:r>
              <a:rPr lang="en-IN"/>
              <a:t>Photos provided by Unsplash</a:t>
            </a:r>
          </a:p>
        </p:txBody>
      </p:sp>
    </p:spTree>
    <p:extLst>
      <p:ext uri="{BB962C8B-B14F-4D97-AF65-F5344CB8AC3E}">
        <p14:creationId xmlns:p14="http://schemas.microsoft.com/office/powerpoint/2010/main" val="404954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914400" y="214606"/>
            <a:ext cx="10439400" cy="1219198"/>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latin typeface="Poppins"/>
                <a:cs typeface="Poppins"/>
              </a:rPr>
              <a:t>Project Implementation:</a:t>
            </a:r>
          </a:p>
          <a:p>
            <a:pPr marL="457200" indent="-457200">
              <a:buFont typeface="Arial" panose="020B0604020202020204" pitchFamily="34" charset="0"/>
              <a:buChar char="•"/>
            </a:pPr>
            <a:r>
              <a:rPr lang="en-US" sz="2800" dirty="0">
                <a:latin typeface="Poppins"/>
                <a:cs typeface="Poppins"/>
              </a:rPr>
              <a:t>Login without POM:</a:t>
            </a:r>
          </a:p>
          <a:p>
            <a:pPr marL="457200" indent="-457200">
              <a:buFont typeface="Arial" panose="020B0604020202020204" pitchFamily="34" charset="0"/>
              <a:buChar char="•"/>
            </a:pPr>
            <a:endParaRPr lang="en-US" sz="2800" dirty="0">
              <a:latin typeface="Poppins"/>
              <a:cs typeface="Poppins"/>
            </a:endParaRPr>
          </a:p>
          <a:p>
            <a:pPr marL="457200" indent="-457200">
              <a:buFont typeface="Arial" panose="020B0604020202020204" pitchFamily="34" charset="0"/>
              <a:buChar char="•"/>
            </a:pPr>
            <a:endParaRPr lang="en-US" dirty="0">
              <a:latin typeface="Poppins"/>
              <a:cs typeface="Poppins"/>
            </a:endParaRPr>
          </a:p>
        </p:txBody>
      </p:sp>
      <p:sp>
        <p:nvSpPr>
          <p:cNvPr id="4" name="Text 1"/>
          <p:cNvSpPr/>
          <p:nvPr/>
        </p:nvSpPr>
        <p:spPr>
          <a:xfrm>
            <a:off x="0" y="0"/>
            <a:ext cx="9144000" cy="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1050" dirty="0"/>
          </a:p>
        </p:txBody>
      </p:sp>
      <p:sp>
        <p:nvSpPr>
          <p:cNvPr id="5" name="Shape 2"/>
          <p:cNvSpPr/>
          <p:nvPr/>
        </p:nvSpPr>
        <p:spPr>
          <a:xfrm>
            <a:off x="1219200" y="1219200"/>
            <a:ext cx="1219200" cy="1219200"/>
          </a:xfrm>
          <a:prstGeom prst="line">
            <a:avLst/>
          </a:prstGeom>
          <a:noFill/>
          <a:ln/>
        </p:spPr>
      </p:sp>
      <p:pic>
        <p:nvPicPr>
          <p:cNvPr id="7" name="Picture 6">
            <a:extLst>
              <a:ext uri="{FF2B5EF4-FFF2-40B4-BE49-F238E27FC236}">
                <a16:creationId xmlns:a16="http://schemas.microsoft.com/office/drawing/2014/main" id="{61AB9CAB-6A5E-1750-57D8-D777DBF436A5}"/>
              </a:ext>
            </a:extLst>
          </p:cNvPr>
          <p:cNvPicPr>
            <a:picLocks noChangeAspect="1"/>
          </p:cNvPicPr>
          <p:nvPr/>
        </p:nvPicPr>
        <p:blipFill>
          <a:blip r:embed="rId3"/>
          <a:stretch>
            <a:fillRect/>
          </a:stretch>
        </p:blipFill>
        <p:spPr>
          <a:xfrm>
            <a:off x="914400" y="1648409"/>
            <a:ext cx="8910735" cy="4384952"/>
          </a:xfrm>
          <a:prstGeom prst="rect">
            <a:avLst/>
          </a:prstGeom>
        </p:spPr>
      </p:pic>
    </p:spTree>
    <p:extLst>
      <p:ext uri="{BB962C8B-B14F-4D97-AF65-F5344CB8AC3E}">
        <p14:creationId xmlns:p14="http://schemas.microsoft.com/office/powerpoint/2010/main" val="88907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5ED92-E57C-76DA-1951-AC7E60CF303C}"/>
              </a:ext>
            </a:extLst>
          </p:cNvPr>
          <p:cNvSpPr txBox="1"/>
          <p:nvPr/>
        </p:nvSpPr>
        <p:spPr>
          <a:xfrm>
            <a:off x="531845" y="261257"/>
            <a:ext cx="10832841" cy="1077218"/>
          </a:xfrm>
          <a:prstGeom prst="rect">
            <a:avLst/>
          </a:prstGeom>
          <a:noFill/>
        </p:spPr>
        <p:txBody>
          <a:bodyPr wrap="square">
            <a:spAutoFit/>
          </a:bodyPr>
          <a:lstStyle/>
          <a:p>
            <a:pPr marL="0" indent="0">
              <a:buNone/>
            </a:pPr>
            <a:r>
              <a:rPr lang="en-US" sz="4000" dirty="0">
                <a:latin typeface="Poppins"/>
                <a:cs typeface="Poppins"/>
              </a:rPr>
              <a:t>Project Implementation:</a:t>
            </a:r>
          </a:p>
          <a:p>
            <a:pPr marL="171450" indent="-171450">
              <a:buFont typeface="Arial" panose="020B0604020202020204" pitchFamily="34" charset="0"/>
              <a:buChar char="•"/>
            </a:pPr>
            <a:r>
              <a:rPr lang="en-US" sz="2400" dirty="0">
                <a:latin typeface="Poppins"/>
                <a:cs typeface="Poppins"/>
              </a:rPr>
              <a:t>Login with POM:</a:t>
            </a:r>
          </a:p>
        </p:txBody>
      </p:sp>
      <p:pic>
        <p:nvPicPr>
          <p:cNvPr id="5" name="Picture 4">
            <a:extLst>
              <a:ext uri="{FF2B5EF4-FFF2-40B4-BE49-F238E27FC236}">
                <a16:creationId xmlns:a16="http://schemas.microsoft.com/office/drawing/2014/main" id="{84DE644C-BD6A-4A57-0207-4B5F9B9DE942}"/>
              </a:ext>
            </a:extLst>
          </p:cNvPr>
          <p:cNvPicPr>
            <a:picLocks noChangeAspect="1"/>
          </p:cNvPicPr>
          <p:nvPr/>
        </p:nvPicPr>
        <p:blipFill>
          <a:blip r:embed="rId2"/>
          <a:stretch>
            <a:fillRect/>
          </a:stretch>
        </p:blipFill>
        <p:spPr>
          <a:xfrm>
            <a:off x="531845" y="1520890"/>
            <a:ext cx="6033271" cy="4903029"/>
          </a:xfrm>
          <a:prstGeom prst="rect">
            <a:avLst/>
          </a:prstGeom>
        </p:spPr>
      </p:pic>
      <p:pic>
        <p:nvPicPr>
          <p:cNvPr id="7" name="Picture 6">
            <a:extLst>
              <a:ext uri="{FF2B5EF4-FFF2-40B4-BE49-F238E27FC236}">
                <a16:creationId xmlns:a16="http://schemas.microsoft.com/office/drawing/2014/main" id="{A1ABCC12-02BF-A7F1-95BB-8B574C27C9F8}"/>
              </a:ext>
            </a:extLst>
          </p:cNvPr>
          <p:cNvPicPr>
            <a:picLocks noChangeAspect="1"/>
          </p:cNvPicPr>
          <p:nvPr/>
        </p:nvPicPr>
        <p:blipFill>
          <a:blip r:embed="rId3"/>
          <a:stretch>
            <a:fillRect/>
          </a:stretch>
        </p:blipFill>
        <p:spPr>
          <a:xfrm>
            <a:off x="6565116" y="1520889"/>
            <a:ext cx="5303422" cy="5075853"/>
          </a:xfrm>
          <a:prstGeom prst="rect">
            <a:avLst/>
          </a:prstGeom>
        </p:spPr>
      </p:pic>
    </p:spTree>
    <p:extLst>
      <p:ext uri="{BB962C8B-B14F-4D97-AF65-F5344CB8AC3E}">
        <p14:creationId xmlns:p14="http://schemas.microsoft.com/office/powerpoint/2010/main" val="3647408417"/>
      </p:ext>
    </p:extLst>
  </p:cSld>
  <p:clrMapOvr>
    <a:masterClrMapping/>
  </p:clrMapOvr>
</p:sld>
</file>

<file path=ppt/theme/theme1.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BC24FFB-4D59-4E21-91DF-DB076CCB4C8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109</TotalTime>
  <Words>907</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Clear Sans</vt:lpstr>
      <vt:lpstr>Poppins</vt:lpstr>
      <vt:lpstr>Roboto</vt:lpstr>
      <vt:lpstr>Drift</vt:lpstr>
      <vt:lpstr>POM WITH PAGE FACTORY</vt:lpstr>
      <vt:lpstr>Introduction to Page Object Model (POM)</vt:lpstr>
      <vt:lpstr>Understanding Page Object Model (POM) and Page Factory</vt:lpstr>
      <vt:lpstr>Page Factory in Selenium</vt:lpstr>
      <vt:lpstr>Implementation of POM with Page Factory</vt:lpstr>
      <vt:lpstr>Best Practices for POM with Page Factory</vt:lpstr>
      <vt:lpstr>Challenges and Solutions</vt:lpstr>
      <vt:lpstr>PowerPoint Presentation</vt:lpstr>
      <vt:lpstr>PowerPoint Presentation</vt:lpstr>
      <vt:lpstr>PowerPoint Presentation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SAMRUDDHI DATE</dc:creator>
  <cp:lastModifiedBy>SAMRUDDHI DATE</cp:lastModifiedBy>
  <cp:revision>2</cp:revision>
  <dcterms:created xsi:type="dcterms:W3CDTF">2024-06-22T13:57:50Z</dcterms:created>
  <dcterms:modified xsi:type="dcterms:W3CDTF">2024-06-26T18:38:29Z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