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60" r:id="rId7"/>
    <p:sldId id="259" r:id="rId8"/>
    <p:sldId id="266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76F1C97-C72A-4B03-9DE5-9BA9FFC5E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6F93764A-B3D1-479C-B994-9136AEE17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29B9B82-2640-4EA5-BA8F-44140D53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5C28AB9-9007-4661-B39C-DE91D152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FAE9A2C-17D4-4039-B3ED-4D783519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22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E40E2EE-FAF7-45B8-8D08-82110EA6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34026526-CE32-4AE8-99FB-58AD13D91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F9CE3D5-180D-40FA-B5C1-BBFF8A1C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0D38E12-DD5F-4C22-A9D8-67264AD8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5480BC7-7DF9-4669-B8AE-CBC368F2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33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18F805DE-77D9-4C89-B51D-3A183EDBA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F9B89AEE-42AC-4103-A323-F458C8A5D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1289C80-1F3E-4B7D-A52C-C4D4DF77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F0F08D2-4C45-4156-B657-89941AD5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714870C-A895-4B3B-9174-CDA43FAE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03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9E8017-CC98-45CF-8BDC-5C642DB9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D3028D2-7CD4-44B9-BA14-048AFF05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964623B-856A-47EC-87EE-FC14F558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2E771B1-29AF-4CD6-8ECB-F7579730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3DC86C1-48C7-480A-AFF1-043C41C4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91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DB47019-47A6-4AFA-BC81-20E561E4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1989B75-F46B-46C5-AED6-8CBE06A0F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7246B51-9E2D-4E19-A80C-B565A962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427E653-1547-427A-87AA-0F074F83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B971AFF-7190-497F-A24E-0A1ECBE0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AD2AB7E-B299-4D62-B61E-8F878C2D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E651E30-F28E-44B1-9005-44AFDB054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54B9CB61-478C-48FE-B902-4A01B018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2683085-B2A1-4589-8BB3-DB284584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DFD7099F-CDAE-41D8-A364-BAEE0919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B464500-8F4C-43BF-AB95-7F743492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16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948F209-D476-44D6-8B8E-FB8E3CF0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4A64DD8-DC0C-4477-9ED9-9974A07EF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C5BB6AFC-8517-4DCA-B722-5879AA09A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8320004F-624C-4835-913C-8A6EACF28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8F8A2FE1-A9E4-4ED1-A30B-86ACA4AF3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80BBE0EB-3DB9-4C07-8B6D-F49102F6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76DB0E0A-3DA1-4BC3-81F7-B4594AC7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85B715AB-0922-4D23-BE68-4813F3C3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37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6C21459-5DAF-4764-BFB9-AD274EE9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56473137-4EFC-412A-A350-1B76DABE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7755F723-F2F9-4972-B70D-627886B0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79FE158-AAC9-4EE4-9B78-B2F8C6C5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2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198AD332-85A2-481D-94D6-DC86ED16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32C99340-AC07-4A8B-A3BD-89272803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5353B78-7B1A-4F69-84D2-C5D7517B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19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7321B73-1EF9-4EBF-9D68-84C52F25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DBC6AB7-AB57-485A-9049-E7A9C6225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F2556FAD-805C-47B9-94CE-D3C2CA3A5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E84E330-E2C9-408A-89E1-E668B376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6975768F-2C0F-4DAD-AC2A-5AB17BA7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44E5A8F-AE05-4CEB-B6F1-6F220364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6DC67AE-FE5E-4AC1-9315-072D2EB8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8604C8EB-653D-4DED-B692-19159D311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4F5F4DED-347E-43AE-B499-0F440977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98A73E0C-900E-412C-82F6-2AE39C9B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22A8-C287-4603-A364-96DBBEC0A63B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E274009-1EC1-4087-BB37-6E5B000E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6023FA6-7FFA-4AB7-AD41-3EAB3702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3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30F518F7-B8D1-49AA-8401-F79D8CCE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1588ABA-8504-4330-A99C-9E385F3B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6941166-E577-4251-8335-A02171BAA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22A8-C287-4603-A364-96DBBEC0A63B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493D533-4B78-4E7B-8ED6-27195AE2E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790DBA5-CD7A-4870-B319-670879DD9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34D0-F334-40B3-8978-6C7A66BEC1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07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9B253E-C4B0-4106-AD22-EDBE39EA4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Evaluation MCD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A879871-8E60-444D-9779-75A0F2A0E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24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0CA07F-F407-4EE7-BFBD-BEE974C2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Examen n°4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A707C359-4085-4764-8266-632E7BA70B73}"/>
              </a:ext>
            </a:extLst>
          </p:cNvPr>
          <p:cNvSpPr txBox="1"/>
          <p:nvPr/>
        </p:nvSpPr>
        <p:spPr>
          <a:xfrm>
            <a:off x="2286000" y="124462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Dépendances fonctionnelles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F506716-DC82-4E7C-9256-0570AC9EBDAD}"/>
              </a:ext>
            </a:extLst>
          </p:cNvPr>
          <p:cNvSpPr txBox="1"/>
          <p:nvPr/>
        </p:nvSpPr>
        <p:spPr>
          <a:xfrm>
            <a:off x="653452" y="1617990"/>
            <a:ext cx="1088509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100" dirty="0"/>
          </a:p>
          <a:p>
            <a:r>
              <a:rPr lang="fr-FR" sz="1600" dirty="0" err="1"/>
              <a:t>id_animal</a:t>
            </a:r>
            <a:r>
              <a:rPr lang="fr-FR" sz="1600" dirty="0"/>
              <a:t> -&gt; </a:t>
            </a:r>
            <a:r>
              <a:rPr lang="fr-FR" sz="1600" dirty="0" err="1"/>
              <a:t>nom_animal</a:t>
            </a:r>
            <a:r>
              <a:rPr lang="fr-FR" sz="1600" dirty="0"/>
              <a:t>, </a:t>
            </a:r>
            <a:r>
              <a:rPr lang="fr-FR" sz="1600" dirty="0" err="1"/>
              <a:t>sexe_animal</a:t>
            </a:r>
            <a:r>
              <a:rPr lang="fr-FR" sz="1600" dirty="0"/>
              <a:t>, </a:t>
            </a:r>
            <a:r>
              <a:rPr lang="fr-FR" sz="1600" dirty="0" err="1"/>
              <a:t>date_naissance_animal</a:t>
            </a:r>
            <a:r>
              <a:rPr lang="fr-FR" sz="1600" dirty="0"/>
              <a:t>, </a:t>
            </a:r>
            <a:r>
              <a:rPr lang="fr-FR" sz="1600" dirty="0" err="1"/>
              <a:t>date_arrivee_animal</a:t>
            </a:r>
            <a:r>
              <a:rPr lang="fr-FR" sz="1600" dirty="0"/>
              <a:t>, </a:t>
            </a:r>
            <a:r>
              <a:rPr lang="fr-FR" sz="1600" dirty="0" err="1"/>
              <a:t>remarques_animal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id_enclos</a:t>
            </a:r>
            <a:r>
              <a:rPr lang="fr-FR" sz="1600" dirty="0"/>
              <a:t> -&gt; </a:t>
            </a:r>
            <a:r>
              <a:rPr lang="fr-FR" sz="1600" dirty="0" err="1"/>
              <a:t>situation_enclos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id_espece</a:t>
            </a:r>
            <a:r>
              <a:rPr lang="fr-FR" sz="1600" dirty="0"/>
              <a:t> -&gt; </a:t>
            </a:r>
            <a:r>
              <a:rPr lang="fr-FR" sz="1600" dirty="0" err="1"/>
              <a:t>nom_scientifique_espece</a:t>
            </a:r>
            <a:r>
              <a:rPr lang="fr-FR" sz="1600" dirty="0"/>
              <a:t>, </a:t>
            </a:r>
            <a:r>
              <a:rPr lang="fr-FR" sz="1600" dirty="0" err="1"/>
              <a:t>nom_vulgaire_espece</a:t>
            </a:r>
            <a:r>
              <a:rPr lang="fr-FR" sz="1600" dirty="0"/>
              <a:t>, </a:t>
            </a:r>
            <a:r>
              <a:rPr lang="fr-FR" sz="1600" dirty="0" err="1"/>
              <a:t>population_espece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id_famille</a:t>
            </a:r>
            <a:r>
              <a:rPr lang="fr-FR" sz="1600" dirty="0"/>
              <a:t> -&gt; </a:t>
            </a:r>
            <a:r>
              <a:rPr lang="fr-FR" sz="1600" dirty="0" err="1"/>
              <a:t>nom_famille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id_localisation</a:t>
            </a:r>
            <a:r>
              <a:rPr lang="fr-FR" sz="1600" dirty="0"/>
              <a:t> -&gt; </a:t>
            </a:r>
            <a:r>
              <a:rPr lang="fr-FR" sz="1600" dirty="0" err="1"/>
              <a:t>nom_localisation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id_type_enclos</a:t>
            </a:r>
            <a:r>
              <a:rPr lang="fr-FR" sz="1600" dirty="0"/>
              <a:t> -&gt; </a:t>
            </a:r>
            <a:r>
              <a:rPr lang="fr-FR" sz="1600" dirty="0" err="1"/>
              <a:t>designation_type_enclos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id_aliment</a:t>
            </a:r>
            <a:r>
              <a:rPr lang="fr-FR" sz="1600" dirty="0"/>
              <a:t> -&gt; </a:t>
            </a:r>
            <a:r>
              <a:rPr lang="fr-FR" sz="1600" dirty="0" err="1"/>
              <a:t>nom_aliment</a:t>
            </a:r>
            <a:r>
              <a:rPr lang="fr-FR" sz="1600" dirty="0"/>
              <a:t>, </a:t>
            </a:r>
            <a:r>
              <a:rPr lang="fr-FR" sz="1600" dirty="0" err="1"/>
              <a:t>stock_aliment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id_espece</a:t>
            </a:r>
            <a:r>
              <a:rPr lang="fr-FR" sz="1600" dirty="0"/>
              <a:t>, </a:t>
            </a:r>
            <a:r>
              <a:rPr lang="fr-FR" sz="1600" dirty="0" err="1"/>
              <a:t>id_localisation</a:t>
            </a:r>
            <a:r>
              <a:rPr lang="fr-FR" sz="1600" dirty="0"/>
              <a:t> -&gt; </a:t>
            </a:r>
            <a:r>
              <a:rPr lang="fr-FR" sz="1600" dirty="0" err="1"/>
              <a:t>effectif_animal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id_espece</a:t>
            </a:r>
            <a:r>
              <a:rPr lang="fr-FR" sz="1600" dirty="0"/>
              <a:t>, </a:t>
            </a:r>
            <a:r>
              <a:rPr lang="fr-FR" sz="1600" dirty="0" err="1"/>
              <a:t>id_aliment</a:t>
            </a:r>
            <a:r>
              <a:rPr lang="fr-FR" sz="1600" dirty="0"/>
              <a:t> -&gt; </a:t>
            </a:r>
            <a:r>
              <a:rPr lang="fr-FR" sz="1600" dirty="0" err="1"/>
              <a:t>quantite_mange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err="1"/>
              <a:t>id_aliment_substitution</a:t>
            </a:r>
            <a:r>
              <a:rPr lang="fr-FR" sz="1600" dirty="0"/>
              <a:t>, </a:t>
            </a:r>
            <a:r>
              <a:rPr lang="fr-FR" sz="1600" dirty="0" err="1"/>
              <a:t>id_aliment_remplace</a:t>
            </a:r>
            <a:r>
              <a:rPr lang="fr-FR" sz="1600" dirty="0"/>
              <a:t> -&gt; </a:t>
            </a:r>
            <a:r>
              <a:rPr lang="fr-FR" sz="1600" dirty="0" err="1"/>
              <a:t>taux_remplacement_aliment</a:t>
            </a:r>
            <a:endParaRPr lang="fr-FR" sz="1600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87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0CA07F-F407-4EE7-BFBD-BEE974C2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83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Examen n°4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A707C359-4085-4764-8266-632E7BA70B73}"/>
              </a:ext>
            </a:extLst>
          </p:cNvPr>
          <p:cNvSpPr txBox="1"/>
          <p:nvPr/>
        </p:nvSpPr>
        <p:spPr>
          <a:xfrm>
            <a:off x="4755776" y="624859"/>
            <a:ext cx="26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MCD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D9F7A5D0-EEF0-46AF-9795-CEE27ECF7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077930"/>
            <a:ext cx="11944350" cy="57531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56" y="4044779"/>
            <a:ext cx="832536" cy="17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7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0CA07F-F407-4EE7-BFBD-BEE974C2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83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Examen n°4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A707C359-4085-4764-8266-632E7BA70B73}"/>
              </a:ext>
            </a:extLst>
          </p:cNvPr>
          <p:cNvSpPr txBox="1"/>
          <p:nvPr/>
        </p:nvSpPr>
        <p:spPr>
          <a:xfrm>
            <a:off x="4755776" y="624859"/>
            <a:ext cx="26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MPD</a:t>
            </a:r>
            <a:endParaRPr lang="fr-FR" sz="2800" b="1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12378"/>
              </p:ext>
            </p:extLst>
          </p:nvPr>
        </p:nvGraphicFramePr>
        <p:xfrm>
          <a:off x="4432728" y="1219934"/>
          <a:ext cx="2063239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63239"/>
              </a:tblGrid>
              <a:tr h="218774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localisation</a:t>
                      </a:r>
                      <a:endParaRPr lang="fr-FR" sz="900" dirty="0"/>
                    </a:p>
                  </a:txBody>
                  <a:tcPr/>
                </a:tc>
              </a:tr>
              <a:tr h="380266"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id_localisation</a:t>
                      </a:r>
                      <a:r>
                        <a:rPr lang="fr-FR" sz="900" dirty="0" smtClean="0"/>
                        <a:t>          AUTO_INCREMENT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err="1" smtClean="0"/>
                        <a:t>Nom_localisation</a:t>
                      </a:r>
                      <a:r>
                        <a:rPr lang="fr-FR" sz="900" dirty="0" smtClean="0"/>
                        <a:t>     VARCHAR(11)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21211"/>
              </p:ext>
            </p:extLst>
          </p:nvPr>
        </p:nvGraphicFramePr>
        <p:xfrm>
          <a:off x="4740763" y="2534968"/>
          <a:ext cx="1447167" cy="868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47167"/>
              </a:tblGrid>
              <a:tr h="179611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localiser</a:t>
                      </a:r>
                      <a:endParaRPr lang="fr-FR" sz="900" dirty="0"/>
                    </a:p>
                  </a:txBody>
                  <a:tcPr/>
                </a:tc>
              </a:tr>
              <a:tr h="531958"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id_localisation</a:t>
                      </a:r>
                      <a:r>
                        <a:rPr lang="fr-FR" sz="900" dirty="0" smtClean="0"/>
                        <a:t>          INT</a:t>
                      </a:r>
                    </a:p>
                    <a:p>
                      <a:r>
                        <a:rPr lang="fr-FR" sz="900" dirty="0" err="1" smtClean="0"/>
                        <a:t>id_espece</a:t>
                      </a:r>
                      <a:r>
                        <a:rPr lang="fr-FR" sz="900" dirty="0" smtClean="0"/>
                        <a:t>                  INT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err="1" smtClean="0"/>
                        <a:t>Effectif_animal</a:t>
                      </a:r>
                      <a:r>
                        <a:rPr lang="fr-FR" sz="900" dirty="0" smtClean="0"/>
                        <a:t>         INT(4)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2787"/>
              </p:ext>
            </p:extLst>
          </p:nvPr>
        </p:nvGraphicFramePr>
        <p:xfrm>
          <a:off x="6726728" y="1219934"/>
          <a:ext cx="1977649" cy="868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77649"/>
              </a:tblGrid>
              <a:tr h="19888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substituer</a:t>
                      </a:r>
                      <a:endParaRPr lang="fr-FR" sz="900" dirty="0"/>
                    </a:p>
                  </a:txBody>
                  <a:tcPr/>
                </a:tc>
              </a:tr>
              <a:tr h="462798"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id_aliment</a:t>
                      </a:r>
                      <a:r>
                        <a:rPr lang="fr-FR" sz="900" dirty="0" smtClean="0"/>
                        <a:t>                                      INT</a:t>
                      </a:r>
                    </a:p>
                    <a:p>
                      <a:r>
                        <a:rPr lang="fr-FR" sz="900" dirty="0" err="1" smtClean="0"/>
                        <a:t>id_aliment_substituer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baseline="0" dirty="0" smtClean="0"/>
                        <a:t>                </a:t>
                      </a:r>
                      <a:r>
                        <a:rPr lang="fr-FR" sz="900" dirty="0" smtClean="0"/>
                        <a:t>INT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err="1" smtClean="0"/>
                        <a:t>taux_remplacement_aliment</a:t>
                      </a:r>
                      <a:r>
                        <a:rPr lang="fr-FR" sz="900" baseline="0" dirty="0" smtClean="0"/>
                        <a:t>    FLOAT</a:t>
                      </a:r>
                      <a:endParaRPr lang="fr-FR" sz="9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13482"/>
              </p:ext>
            </p:extLst>
          </p:nvPr>
        </p:nvGraphicFramePr>
        <p:xfrm>
          <a:off x="9424661" y="1219934"/>
          <a:ext cx="2109458" cy="868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09458"/>
              </a:tblGrid>
              <a:tr h="19888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substituer</a:t>
                      </a:r>
                      <a:endParaRPr lang="fr-FR" sz="900" dirty="0"/>
                    </a:p>
                  </a:txBody>
                  <a:tcPr/>
                </a:tc>
              </a:tr>
              <a:tr h="462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err="1" smtClean="0"/>
                        <a:t>id_aliment</a:t>
                      </a:r>
                      <a:r>
                        <a:rPr lang="fr-FR" sz="900" dirty="0" smtClean="0"/>
                        <a:t>       </a:t>
                      </a:r>
                      <a:r>
                        <a:rPr lang="fr-FR" sz="900" dirty="0" smtClean="0"/>
                        <a:t>AUTO_INCREMENT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dirty="0" smtClean="0"/>
                    </a:p>
                    <a:p>
                      <a:r>
                        <a:rPr lang="fr-FR" sz="900" dirty="0" err="1" smtClean="0"/>
                        <a:t>nom_aliment</a:t>
                      </a:r>
                      <a:r>
                        <a:rPr lang="fr-FR" sz="900" dirty="0" smtClean="0"/>
                        <a:t>  </a:t>
                      </a:r>
                      <a:r>
                        <a:rPr lang="fr-FR" sz="900" baseline="0" dirty="0" smtClean="0"/>
                        <a:t> VARCHAR(25)</a:t>
                      </a:r>
                    </a:p>
                    <a:p>
                      <a:r>
                        <a:rPr lang="fr-FR" sz="900" baseline="0" dirty="0" err="1" smtClean="0"/>
                        <a:t>stock_aliment</a:t>
                      </a:r>
                      <a:r>
                        <a:rPr lang="fr-FR" sz="900" baseline="0" dirty="0" smtClean="0"/>
                        <a:t> INT</a:t>
                      </a:r>
                      <a:endParaRPr lang="fr-FR" sz="9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Connecteur droit avec flèche 28"/>
          <p:cNvCxnSpPr>
            <a:endCxn id="4" idx="2"/>
          </p:cNvCxnSpPr>
          <p:nvPr/>
        </p:nvCxnSpPr>
        <p:spPr>
          <a:xfrm flipH="1" flipV="1">
            <a:off x="5464347" y="1951454"/>
            <a:ext cx="3950" cy="58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8704377" y="1348967"/>
            <a:ext cx="720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8704377" y="1828800"/>
            <a:ext cx="720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86375"/>
              </p:ext>
            </p:extLst>
          </p:nvPr>
        </p:nvGraphicFramePr>
        <p:xfrm>
          <a:off x="9275279" y="2534969"/>
          <a:ext cx="2408222" cy="868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08222"/>
              </a:tblGrid>
              <a:tr h="200385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manger</a:t>
                      </a:r>
                      <a:endParaRPr lang="fr-FR" sz="900" dirty="0"/>
                    </a:p>
                  </a:txBody>
                  <a:tcPr/>
                </a:tc>
              </a:tr>
              <a:tr h="531134"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id_aliment</a:t>
                      </a:r>
                      <a:r>
                        <a:rPr lang="fr-FR" sz="900" dirty="0" smtClean="0"/>
                        <a:t>                   INT</a:t>
                      </a:r>
                    </a:p>
                    <a:p>
                      <a:r>
                        <a:rPr lang="fr-FR" sz="900" dirty="0" err="1" smtClean="0"/>
                        <a:t>id_espece</a:t>
                      </a:r>
                      <a:r>
                        <a:rPr lang="fr-FR" sz="900" baseline="0" dirty="0" smtClean="0"/>
                        <a:t>                    </a:t>
                      </a:r>
                      <a:r>
                        <a:rPr lang="fr-FR" sz="900" dirty="0" smtClean="0"/>
                        <a:t>INT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err="1" smtClean="0"/>
                        <a:t>quantite_mange</a:t>
                      </a:r>
                      <a:r>
                        <a:rPr lang="fr-FR" sz="900" dirty="0" smtClean="0"/>
                        <a:t>        INT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Connecteur droit avec flèche 37"/>
          <p:cNvCxnSpPr>
            <a:endCxn id="13" idx="2"/>
          </p:cNvCxnSpPr>
          <p:nvPr/>
        </p:nvCxnSpPr>
        <p:spPr>
          <a:xfrm flipV="1">
            <a:off x="10479390" y="2088614"/>
            <a:ext cx="0" cy="44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au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08915"/>
              </p:ext>
            </p:extLst>
          </p:nvPr>
        </p:nvGraphicFramePr>
        <p:xfrm>
          <a:off x="9252646" y="3710704"/>
          <a:ext cx="2408222" cy="1143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08222"/>
              </a:tblGrid>
              <a:tr h="162965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 smtClean="0"/>
                        <a:t>espece</a:t>
                      </a:r>
                      <a:endParaRPr lang="fr-FR" sz="900" dirty="0"/>
                    </a:p>
                  </a:txBody>
                  <a:tcPr/>
                </a:tc>
              </a:tr>
              <a:tr h="846501"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id_espece</a:t>
                      </a:r>
                      <a:r>
                        <a:rPr lang="fr-FR" sz="900" baseline="0" dirty="0" smtClean="0"/>
                        <a:t>                                 AUTO_INCREMENT</a:t>
                      </a:r>
                    </a:p>
                    <a:p>
                      <a:r>
                        <a:rPr lang="fr-FR" sz="900" baseline="0" dirty="0" err="1" smtClean="0"/>
                        <a:t>id_famille</a:t>
                      </a:r>
                      <a:r>
                        <a:rPr lang="fr-FR" sz="900" baseline="0" dirty="0" smtClean="0"/>
                        <a:t>                                 INT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err="1" smtClean="0"/>
                        <a:t>nom_scientifique_espece</a:t>
                      </a:r>
                      <a:r>
                        <a:rPr lang="fr-FR" sz="900" dirty="0" smtClean="0"/>
                        <a:t>     VARCHAR(25)</a:t>
                      </a:r>
                    </a:p>
                    <a:p>
                      <a:r>
                        <a:rPr lang="fr-FR" sz="900" dirty="0" err="1" smtClean="0"/>
                        <a:t>nom_vulgaire_espece</a:t>
                      </a:r>
                      <a:r>
                        <a:rPr lang="fr-FR" sz="900" dirty="0" smtClean="0"/>
                        <a:t>            </a:t>
                      </a:r>
                      <a:r>
                        <a:rPr lang="fr-FR" sz="900" dirty="0" smtClean="0"/>
                        <a:t>VARCHAR(25)</a:t>
                      </a:r>
                      <a:endParaRPr lang="fr-FR" sz="900" dirty="0" smtClean="0"/>
                    </a:p>
                    <a:p>
                      <a:r>
                        <a:rPr lang="fr-FR" sz="900" dirty="0" err="1" smtClean="0"/>
                        <a:t>population_espece</a:t>
                      </a:r>
                      <a:r>
                        <a:rPr lang="fr-FR" sz="900" dirty="0" smtClean="0"/>
                        <a:t>                 INT</a:t>
                      </a:r>
                      <a:r>
                        <a:rPr lang="fr-FR" sz="900" baseline="0" dirty="0" smtClean="0"/>
                        <a:t>(8)</a:t>
                      </a:r>
                      <a:endParaRPr lang="fr-FR" sz="9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Connecteur droit avec flèche 42"/>
          <p:cNvCxnSpPr>
            <a:stCxn id="41" idx="2"/>
          </p:cNvCxnSpPr>
          <p:nvPr/>
        </p:nvCxnSpPr>
        <p:spPr>
          <a:xfrm>
            <a:off x="10456757" y="4853704"/>
            <a:ext cx="0" cy="56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au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36572"/>
              </p:ext>
            </p:extLst>
          </p:nvPr>
        </p:nvGraphicFramePr>
        <p:xfrm>
          <a:off x="9424661" y="5435559"/>
          <a:ext cx="2109458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09458"/>
              </a:tblGrid>
              <a:tr h="214373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famille</a:t>
                      </a:r>
                      <a:endParaRPr lang="fr-FR" sz="900" dirty="0"/>
                    </a:p>
                  </a:txBody>
                  <a:tcPr/>
                </a:tc>
              </a:tr>
              <a:tr h="433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err="1" smtClean="0"/>
                        <a:t>id_famille</a:t>
                      </a:r>
                      <a:r>
                        <a:rPr lang="fr-FR" sz="900" dirty="0" smtClean="0"/>
                        <a:t>         </a:t>
                      </a:r>
                      <a:r>
                        <a:rPr lang="fr-FR" sz="900" dirty="0" smtClean="0"/>
                        <a:t>AUTO_INCREMENT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dirty="0" smtClean="0"/>
                    </a:p>
                    <a:p>
                      <a:r>
                        <a:rPr lang="fr-FR" sz="900" dirty="0" err="1" smtClean="0"/>
                        <a:t>nom_famille</a:t>
                      </a:r>
                      <a:r>
                        <a:rPr lang="fr-FR" sz="900" baseline="0" dirty="0" smtClean="0"/>
                        <a:t>  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baseline="0" dirty="0" smtClean="0"/>
                        <a:t> VARCHAR(11)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Connecteur en angle 46"/>
          <p:cNvCxnSpPr/>
          <p:nvPr/>
        </p:nvCxnSpPr>
        <p:spPr>
          <a:xfrm>
            <a:off x="6187930" y="3150606"/>
            <a:ext cx="3064716" cy="679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au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79181"/>
              </p:ext>
            </p:extLst>
          </p:nvPr>
        </p:nvGraphicFramePr>
        <p:xfrm>
          <a:off x="4260236" y="3710704"/>
          <a:ext cx="2408222" cy="15544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08222"/>
              </a:tblGrid>
              <a:tr h="162965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 smtClean="0"/>
                        <a:t>espece</a:t>
                      </a:r>
                      <a:endParaRPr lang="fr-FR" sz="900" dirty="0"/>
                    </a:p>
                  </a:txBody>
                  <a:tcPr/>
                </a:tc>
              </a:tr>
              <a:tr h="846501"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id_animal</a:t>
                      </a:r>
                      <a:r>
                        <a:rPr lang="fr-FR" sz="900" baseline="0" dirty="0" smtClean="0"/>
                        <a:t>                             AUTO_INCREMENT</a:t>
                      </a:r>
                    </a:p>
                    <a:p>
                      <a:r>
                        <a:rPr lang="fr-FR" sz="900" baseline="0" dirty="0" err="1" smtClean="0"/>
                        <a:t>id_espece</a:t>
                      </a:r>
                      <a:r>
                        <a:rPr lang="fr-FR" sz="900" baseline="0" dirty="0" smtClean="0"/>
                        <a:t>                            INT</a:t>
                      </a:r>
                    </a:p>
                    <a:p>
                      <a:r>
                        <a:rPr lang="fr-FR" sz="900" baseline="0" dirty="0" err="1" smtClean="0"/>
                        <a:t>id_localisation</a:t>
                      </a:r>
                      <a:r>
                        <a:rPr lang="fr-FR" sz="900" baseline="0" dirty="0" smtClean="0"/>
                        <a:t>                    INT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err="1" smtClean="0"/>
                        <a:t>sexe_animal</a:t>
                      </a:r>
                      <a:r>
                        <a:rPr lang="fr-FR" sz="900" dirty="0" smtClean="0"/>
                        <a:t>                        VARCHAR(25)</a:t>
                      </a:r>
                    </a:p>
                    <a:p>
                      <a:r>
                        <a:rPr lang="fr-FR" sz="900" dirty="0" err="1" smtClean="0"/>
                        <a:t>nom_animal</a:t>
                      </a:r>
                      <a:r>
                        <a:rPr lang="fr-FR" sz="900" dirty="0" smtClean="0"/>
                        <a:t>                        </a:t>
                      </a:r>
                      <a:r>
                        <a:rPr lang="fr-FR" sz="900" dirty="0" smtClean="0"/>
                        <a:t>VARCHAR(25)</a:t>
                      </a:r>
                      <a:endParaRPr lang="fr-FR" sz="900" dirty="0" smtClean="0"/>
                    </a:p>
                    <a:p>
                      <a:r>
                        <a:rPr lang="fr-FR" sz="900" dirty="0" err="1" smtClean="0"/>
                        <a:t>date_naissance_animal</a:t>
                      </a:r>
                      <a:r>
                        <a:rPr lang="fr-FR" sz="900" baseline="0" dirty="0" smtClean="0"/>
                        <a:t>    DATE(10)</a:t>
                      </a:r>
                    </a:p>
                    <a:p>
                      <a:r>
                        <a:rPr lang="fr-FR" sz="900" baseline="0" dirty="0" err="1" smtClean="0"/>
                        <a:t>Date_arrivee_animal</a:t>
                      </a:r>
                      <a:r>
                        <a:rPr lang="fr-FR" sz="900" baseline="0" dirty="0" smtClean="0"/>
                        <a:t>         DATE(10)</a:t>
                      </a:r>
                    </a:p>
                    <a:p>
                      <a:r>
                        <a:rPr lang="fr-FR" sz="900" baseline="0" dirty="0" err="1" smtClean="0"/>
                        <a:t>remarques_animal</a:t>
                      </a:r>
                      <a:r>
                        <a:rPr lang="fr-FR" sz="900" baseline="0" dirty="0" smtClean="0"/>
                        <a:t>             VARCHAR(150)</a:t>
                      </a:r>
                      <a:endParaRPr lang="fr-FR" sz="9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Connecteur droit avec flèche 61"/>
          <p:cNvCxnSpPr/>
          <p:nvPr/>
        </p:nvCxnSpPr>
        <p:spPr>
          <a:xfrm>
            <a:off x="10456756" y="3403648"/>
            <a:ext cx="0" cy="30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V="1">
            <a:off x="6668458" y="4037846"/>
            <a:ext cx="2584188" cy="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2743203" y="4037846"/>
            <a:ext cx="1517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au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99649"/>
              </p:ext>
            </p:extLst>
          </p:nvPr>
        </p:nvGraphicFramePr>
        <p:xfrm>
          <a:off x="756722" y="3710705"/>
          <a:ext cx="1986481" cy="868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86481"/>
              </a:tblGrid>
              <a:tr h="218774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enclos</a:t>
                      </a:r>
                      <a:endParaRPr lang="fr-FR" sz="900" dirty="0"/>
                    </a:p>
                  </a:txBody>
                  <a:tcPr/>
                </a:tc>
              </a:tr>
              <a:tr h="380266"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id_enclos</a:t>
                      </a:r>
                      <a:r>
                        <a:rPr lang="fr-FR" sz="900" dirty="0" smtClean="0"/>
                        <a:t>                 AUTO_INCREMENT</a:t>
                      </a:r>
                    </a:p>
                    <a:p>
                      <a:r>
                        <a:rPr lang="fr-FR" sz="900" dirty="0" err="1" smtClean="0"/>
                        <a:t>id_type_enclos</a:t>
                      </a:r>
                      <a:r>
                        <a:rPr lang="fr-FR" sz="900" dirty="0" smtClean="0"/>
                        <a:t>       INT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err="1" smtClean="0"/>
                        <a:t>Situation_enclos</a:t>
                      </a:r>
                      <a:r>
                        <a:rPr lang="fr-FR" sz="900" dirty="0" smtClean="0"/>
                        <a:t>    VARCHAR(11)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0" name="Tableau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92380"/>
              </p:ext>
            </p:extLst>
          </p:nvPr>
        </p:nvGraphicFramePr>
        <p:xfrm>
          <a:off x="569515" y="5423026"/>
          <a:ext cx="2360893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60893"/>
              </a:tblGrid>
              <a:tr h="214373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 smtClean="0"/>
                        <a:t>types_enclos</a:t>
                      </a:r>
                      <a:endParaRPr lang="fr-FR" sz="900" dirty="0"/>
                    </a:p>
                  </a:txBody>
                  <a:tcPr/>
                </a:tc>
              </a:tr>
              <a:tr h="433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err="1" smtClean="0"/>
                        <a:t>id_type_enclos</a:t>
                      </a:r>
                      <a:r>
                        <a:rPr lang="fr-FR" sz="900" dirty="0" smtClean="0"/>
                        <a:t>                      </a:t>
                      </a:r>
                      <a:r>
                        <a:rPr lang="fr-FR" sz="900" dirty="0" smtClean="0"/>
                        <a:t>AUTO_INCREMENT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dirty="0" smtClean="0"/>
                    </a:p>
                    <a:p>
                      <a:r>
                        <a:rPr lang="fr-FR" sz="900" baseline="0" dirty="0" err="1" smtClean="0"/>
                        <a:t>designation_type_enclos</a:t>
                      </a:r>
                      <a:r>
                        <a:rPr lang="fr-FR" sz="900" baseline="0" dirty="0" smtClean="0"/>
                        <a:t>  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baseline="0" dirty="0" smtClean="0"/>
                        <a:t> VARCHAR(11)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2" name="Connecteur droit avec flèche 71"/>
          <p:cNvCxnSpPr>
            <a:endCxn id="70" idx="0"/>
          </p:cNvCxnSpPr>
          <p:nvPr/>
        </p:nvCxnSpPr>
        <p:spPr>
          <a:xfrm flipH="1">
            <a:off x="1749961" y="4579385"/>
            <a:ext cx="1" cy="84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4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9B253E-C4B0-4106-AD22-EDBE39EA4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EXAMEN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A879871-8E60-444D-9779-75A0F2A0E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55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0CA07F-F407-4EE7-BFBD-BEE974C2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Examen n°2.1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2304BB8-50AC-434E-9BE4-51E6EBA4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Un match de tennis est joué par deux joueurs maximum selon le MCD, et donc il est impossible de jouer les matchs de double.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Etant donné qu’il faille au minimum deux joueurs pour un match de tennis, cela implique qu’un joueur ne peut gagner un match sans y avoir participé.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Un terrain est occupé par </a:t>
            </a:r>
            <a:r>
              <a:rPr lang="fr-FR" dirty="0" err="1"/>
              <a:t>zero</a:t>
            </a:r>
            <a:r>
              <a:rPr lang="fr-FR" dirty="0"/>
              <a:t> ou plusieurs match de tennis qui ont chacun une date-heure précise, et donc il ne peut y avoir deux match sur le même terrain à la même heure.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Etant donné qu’un match de tennis a forcément comme clé étrangère </a:t>
            </a:r>
            <a:r>
              <a:rPr lang="fr-FR" dirty="0" err="1"/>
              <a:t>l’id</a:t>
            </a:r>
            <a:r>
              <a:rPr lang="fr-FR" dirty="0"/>
              <a:t> du terrain sur lequel il a été joué, il nous sera donc possible de savoir sur quel terrain il a été joué en faisant une recherche en faisant une recherche du terrain en question grâce à son id.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09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0CA07F-F407-4EE7-BFBD-BEE974C2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Examen n°2.2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DF7DEEB8-5F74-4C25-93CF-FF9FD8F9530D}"/>
              </a:ext>
            </a:extLst>
          </p:cNvPr>
          <p:cNvSpPr txBox="1"/>
          <p:nvPr/>
        </p:nvSpPr>
        <p:spPr>
          <a:xfrm>
            <a:off x="662046" y="1636194"/>
            <a:ext cx="2680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Entités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parent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enfant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2404B173-E6AB-4BB5-B965-A48005CC3832}"/>
              </a:ext>
            </a:extLst>
          </p:cNvPr>
          <p:cNvSpPr txBox="1"/>
          <p:nvPr/>
        </p:nvSpPr>
        <p:spPr>
          <a:xfrm>
            <a:off x="656665" y="2651857"/>
            <a:ext cx="5356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Règles métiers :</a:t>
            </a:r>
          </a:p>
          <a:p>
            <a:r>
              <a:rPr lang="fr-FR" sz="1200" dirty="0"/>
              <a:t>Un parent peut avoir un ou plusieurs enfants</a:t>
            </a:r>
          </a:p>
          <a:p>
            <a:r>
              <a:rPr lang="fr-FR" sz="1200" dirty="0"/>
              <a:t>Un enfant peut avoir un ou plusieurs parents</a:t>
            </a:r>
          </a:p>
          <a:p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xmlns="" id="{ADEA60A6-691B-4318-AFAB-2BFA516A5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07398"/>
              </p:ext>
            </p:extLst>
          </p:nvPr>
        </p:nvGraphicFramePr>
        <p:xfrm>
          <a:off x="5190565" y="1948180"/>
          <a:ext cx="589877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29">
                  <a:extLst>
                    <a:ext uri="{9D8B030D-6E8A-4147-A177-3AD203B41FA5}">
                      <a16:colId xmlns:a16="http://schemas.microsoft.com/office/drawing/2014/main" xmlns="" val="2743048483"/>
                    </a:ext>
                  </a:extLst>
                </a:gridCol>
                <a:gridCol w="1114612">
                  <a:extLst>
                    <a:ext uri="{9D8B030D-6E8A-4147-A177-3AD203B41FA5}">
                      <a16:colId xmlns:a16="http://schemas.microsoft.com/office/drawing/2014/main" xmlns="" val="2546697190"/>
                    </a:ext>
                  </a:extLst>
                </a:gridCol>
                <a:gridCol w="1694329">
                  <a:extLst>
                    <a:ext uri="{9D8B030D-6E8A-4147-A177-3AD203B41FA5}">
                      <a16:colId xmlns:a16="http://schemas.microsoft.com/office/drawing/2014/main" xmlns="" val="362885102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xmlns="" val="2717879308"/>
                    </a:ext>
                  </a:extLst>
                </a:gridCol>
                <a:gridCol w="621551">
                  <a:extLst>
                    <a:ext uri="{9D8B030D-6E8A-4147-A177-3AD203B41FA5}">
                      <a16:colId xmlns:a16="http://schemas.microsoft.com/office/drawing/2014/main" xmlns="" val="2650699572"/>
                    </a:ext>
                  </a:extLst>
                </a:gridCol>
                <a:gridCol w="983129">
                  <a:extLst>
                    <a:ext uri="{9D8B030D-6E8A-4147-A177-3AD203B41FA5}">
                      <a16:colId xmlns:a16="http://schemas.microsoft.com/office/drawing/2014/main" xmlns="" val="3716180538"/>
                    </a:ext>
                  </a:extLst>
                </a:gridCol>
              </a:tblGrid>
              <a:tr h="17700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Désignation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62177104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id_parent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du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299267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nom_parent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du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06383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prenom_parent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Prénom du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545713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adresse_parent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Adresse du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2779865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enfant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id_enfant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l’enfant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776121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nom_enfant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de l’enfant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2457586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prenom_enfant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Prénom de l’enfant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090576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age_enfant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Age de l’enfant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36365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5BE5D7A7-B76E-413A-86A2-83E1B12A6334}"/>
              </a:ext>
            </a:extLst>
          </p:cNvPr>
          <p:cNvSpPr txBox="1"/>
          <p:nvPr/>
        </p:nvSpPr>
        <p:spPr>
          <a:xfrm>
            <a:off x="6799728" y="1578848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Dictionnaire de données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68D53E5C-4AD7-4919-A932-DC9F2238AA6C}"/>
              </a:ext>
            </a:extLst>
          </p:cNvPr>
          <p:cNvSpPr txBox="1"/>
          <p:nvPr/>
        </p:nvSpPr>
        <p:spPr>
          <a:xfrm>
            <a:off x="654421" y="3835910"/>
            <a:ext cx="645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Dépendances fonctionnelles :</a:t>
            </a:r>
          </a:p>
          <a:p>
            <a:r>
              <a:rPr lang="fr-FR" sz="1200" dirty="0" err="1"/>
              <a:t>id_parent</a:t>
            </a:r>
            <a:r>
              <a:rPr lang="fr-FR" sz="1200" dirty="0"/>
              <a:t> -&gt; </a:t>
            </a:r>
            <a:r>
              <a:rPr lang="fr-FR" sz="1200" dirty="0" err="1"/>
              <a:t>nom_parent</a:t>
            </a:r>
            <a:r>
              <a:rPr lang="fr-FR" sz="1200" dirty="0"/>
              <a:t>, </a:t>
            </a:r>
            <a:r>
              <a:rPr lang="fr-FR" sz="1200" dirty="0" err="1"/>
              <a:t>prenom_parent</a:t>
            </a:r>
            <a:r>
              <a:rPr lang="fr-FR" sz="1200" dirty="0"/>
              <a:t>, </a:t>
            </a:r>
            <a:r>
              <a:rPr lang="fr-FR" sz="1200" dirty="0" err="1"/>
              <a:t>adresse_parent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 err="1"/>
              <a:t>id_enfant</a:t>
            </a:r>
            <a:r>
              <a:rPr lang="fr-FR" sz="1200" dirty="0"/>
              <a:t> -&gt; </a:t>
            </a:r>
            <a:r>
              <a:rPr lang="fr-FR" sz="1200" dirty="0" err="1"/>
              <a:t>nom_enfant</a:t>
            </a:r>
            <a:r>
              <a:rPr lang="fr-FR" sz="1200" dirty="0"/>
              <a:t>, </a:t>
            </a:r>
            <a:r>
              <a:rPr lang="fr-FR" sz="1200" dirty="0" err="1"/>
              <a:t>prenom_enfant</a:t>
            </a:r>
            <a:r>
              <a:rPr lang="fr-FR" sz="1200" dirty="0"/>
              <a:t>, </a:t>
            </a:r>
            <a:r>
              <a:rPr lang="fr-FR" sz="1200" dirty="0" err="1"/>
              <a:t>age_enfant</a:t>
            </a:r>
            <a:endParaRPr lang="fr-FR" sz="1200" dirty="0"/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0F81037E-7486-4A40-A881-04474CA9E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917" y="4679190"/>
            <a:ext cx="6078068" cy="17907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8EAD58D7-10BE-4CE3-ACC5-53A3D8DD25CA}"/>
              </a:ext>
            </a:extLst>
          </p:cNvPr>
          <p:cNvSpPr txBox="1"/>
          <p:nvPr/>
        </p:nvSpPr>
        <p:spPr>
          <a:xfrm>
            <a:off x="6799728" y="4485546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MCD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46D4B0A6-B1A3-4BFE-8E34-DE445DDAD43D}"/>
              </a:ext>
            </a:extLst>
          </p:cNvPr>
          <p:cNvSpPr txBox="1"/>
          <p:nvPr/>
        </p:nvSpPr>
        <p:spPr>
          <a:xfrm>
            <a:off x="656665" y="5204629"/>
            <a:ext cx="42201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Faiblesses du tableau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/>
              <a:t>Champ « Nom et Prénom » a scinder en deux champs « nom » et « </a:t>
            </a:r>
            <a:r>
              <a:rPr lang="fr-FR" sz="1400" dirty="0" err="1"/>
              <a:t>prenom</a:t>
            </a:r>
            <a:r>
              <a:rPr lang="fr-FR" sz="1400" dirty="0"/>
              <a:t> »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/>
              <a:t>Ajouter un champ nom à l’enfant pour faciliter les requêtes et les rendre plus personnalisables </a:t>
            </a:r>
          </a:p>
        </p:txBody>
      </p:sp>
    </p:spTree>
    <p:extLst>
      <p:ext uri="{BB962C8B-B14F-4D97-AF65-F5344CB8AC3E}">
        <p14:creationId xmlns:p14="http://schemas.microsoft.com/office/powerpoint/2010/main" val="80662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9B253E-C4B0-4106-AD22-EDBE39EA4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EXAMEN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A879871-8E60-444D-9779-75A0F2A0E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98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0CA07F-F407-4EE7-BFBD-BEE974C2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Examen n°5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DF7DEEB8-5F74-4C25-93CF-FF9FD8F9530D}"/>
              </a:ext>
            </a:extLst>
          </p:cNvPr>
          <p:cNvSpPr txBox="1"/>
          <p:nvPr/>
        </p:nvSpPr>
        <p:spPr>
          <a:xfrm>
            <a:off x="662046" y="1636194"/>
            <a:ext cx="2680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Entités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 err="1"/>
              <a:t>tournee</a:t>
            </a:r>
            <a:endParaRPr lang="fr-FR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installateur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contrat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 err="1"/>
              <a:t>televiseur</a:t>
            </a:r>
            <a:endParaRPr lang="fr-FR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client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2404B173-E6AB-4BB5-B965-A48005CC3832}"/>
              </a:ext>
            </a:extLst>
          </p:cNvPr>
          <p:cNvSpPr txBox="1"/>
          <p:nvPr/>
        </p:nvSpPr>
        <p:spPr>
          <a:xfrm>
            <a:off x="656665" y="2832359"/>
            <a:ext cx="53564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Règles métiers :</a:t>
            </a:r>
          </a:p>
          <a:p>
            <a:r>
              <a:rPr lang="fr-FR" sz="1200" dirty="0"/>
              <a:t>R1 - Un installateur peut avoir 1 ou plusieurs tournées</a:t>
            </a:r>
          </a:p>
          <a:p>
            <a:r>
              <a:rPr lang="fr-FR" sz="1200" dirty="0"/>
              <a:t>R1 - Une tournée concerne un installateur</a:t>
            </a:r>
          </a:p>
          <a:p>
            <a:r>
              <a:rPr lang="fr-FR" sz="1200" dirty="0"/>
              <a:t>R2 – Une tournée intervient sur un ou plusieurs contrant</a:t>
            </a:r>
          </a:p>
          <a:p>
            <a:r>
              <a:rPr lang="fr-FR" sz="1200" dirty="0"/>
              <a:t>R2 – Un contrat est lié à une ou plusieurs tournées</a:t>
            </a:r>
          </a:p>
          <a:p>
            <a:r>
              <a:rPr lang="fr-FR" sz="1200" dirty="0"/>
              <a:t>R3 – Un contrat concerne un seul client</a:t>
            </a:r>
          </a:p>
          <a:p>
            <a:r>
              <a:rPr lang="fr-FR" sz="1200" dirty="0"/>
              <a:t>R3 – Un client est concerné par un plusieurs contrats</a:t>
            </a:r>
          </a:p>
          <a:p>
            <a:r>
              <a:rPr lang="fr-FR" sz="1200" dirty="0"/>
              <a:t>R4 – Un contrat concerne un seul téléviseur</a:t>
            </a:r>
          </a:p>
          <a:p>
            <a:r>
              <a:rPr lang="fr-FR" sz="1200" dirty="0"/>
              <a:t>R4 – Un </a:t>
            </a:r>
            <a:r>
              <a:rPr lang="fr-FR" sz="1200" dirty="0" err="1"/>
              <a:t>televiseur</a:t>
            </a:r>
            <a:r>
              <a:rPr lang="fr-FR" sz="1200" dirty="0"/>
              <a:t> peut être concerné par un ou plusieurs contrats</a:t>
            </a:r>
          </a:p>
          <a:p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xmlns="" id="{ADEA60A6-691B-4318-AFAB-2BFA516A5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51122"/>
              </p:ext>
            </p:extLst>
          </p:nvPr>
        </p:nvGraphicFramePr>
        <p:xfrm>
          <a:off x="5190564" y="1948180"/>
          <a:ext cx="6696637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72">
                  <a:extLst>
                    <a:ext uri="{9D8B030D-6E8A-4147-A177-3AD203B41FA5}">
                      <a16:colId xmlns:a16="http://schemas.microsoft.com/office/drawing/2014/main" xmlns="" val="2743048483"/>
                    </a:ext>
                  </a:extLst>
                </a:gridCol>
                <a:gridCol w="1498907">
                  <a:extLst>
                    <a:ext uri="{9D8B030D-6E8A-4147-A177-3AD203B41FA5}">
                      <a16:colId xmlns:a16="http://schemas.microsoft.com/office/drawing/2014/main" xmlns="" val="2546697190"/>
                    </a:ext>
                  </a:extLst>
                </a:gridCol>
                <a:gridCol w="1923503">
                  <a:extLst>
                    <a:ext uri="{9D8B030D-6E8A-4147-A177-3AD203B41FA5}">
                      <a16:colId xmlns:a16="http://schemas.microsoft.com/office/drawing/2014/main" xmlns="" val="362885102"/>
                    </a:ext>
                  </a:extLst>
                </a:gridCol>
                <a:gridCol w="569927">
                  <a:extLst>
                    <a:ext uri="{9D8B030D-6E8A-4147-A177-3AD203B41FA5}">
                      <a16:colId xmlns:a16="http://schemas.microsoft.com/office/drawing/2014/main" xmlns="" val="2717879308"/>
                    </a:ext>
                  </a:extLst>
                </a:gridCol>
                <a:gridCol w="705621">
                  <a:extLst>
                    <a:ext uri="{9D8B030D-6E8A-4147-A177-3AD203B41FA5}">
                      <a16:colId xmlns:a16="http://schemas.microsoft.com/office/drawing/2014/main" xmlns="" val="2650699572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xmlns="" val="3716180538"/>
                    </a:ext>
                  </a:extLst>
                </a:gridCol>
              </a:tblGrid>
              <a:tr h="17700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Désignation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62177104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tournee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id_tournee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la tournée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299267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numero_tournee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Numéro de la tournée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06383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date_tournee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Date de la tournée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545713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installeur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id_installateur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Identification unique de l’installateur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2779865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numero_installateur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Numéro de l’installateur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776121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nom_installateur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de l’installateur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2457586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contrat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id_contrat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Identification unique du contrat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090576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numero_contrat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Numéro contrat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363650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televiseur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id_televiseur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Identification unique du téléviseur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2507488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type_televiseur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Type du téléviseur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5643011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reference_televiseur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Référence du téléviseur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0519418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id_client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Identification unique du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3814046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nom_client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du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472526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numero_client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Numéro du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6558265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adresse_client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Adresse du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175050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5BE5D7A7-B76E-413A-86A2-83E1B12A6334}"/>
              </a:ext>
            </a:extLst>
          </p:cNvPr>
          <p:cNvSpPr txBox="1"/>
          <p:nvPr/>
        </p:nvSpPr>
        <p:spPr>
          <a:xfrm>
            <a:off x="6799728" y="1578848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Dictionnaire de données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68D53E5C-4AD7-4919-A932-DC9F2238AA6C}"/>
              </a:ext>
            </a:extLst>
          </p:cNvPr>
          <p:cNvSpPr txBox="1"/>
          <p:nvPr/>
        </p:nvSpPr>
        <p:spPr>
          <a:xfrm>
            <a:off x="656665" y="4587813"/>
            <a:ext cx="4268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Dépendances fonctionnelles:</a:t>
            </a:r>
          </a:p>
          <a:p>
            <a:r>
              <a:rPr lang="fr-FR" sz="1200" dirty="0" err="1"/>
              <a:t>id_tournee</a:t>
            </a:r>
            <a:r>
              <a:rPr lang="fr-FR" sz="1200" dirty="0"/>
              <a:t> -&gt; </a:t>
            </a:r>
            <a:r>
              <a:rPr lang="fr-FR" sz="1200" dirty="0" err="1"/>
              <a:t>numero_tournee</a:t>
            </a:r>
            <a:r>
              <a:rPr lang="fr-FR" sz="1200" dirty="0"/>
              <a:t>, </a:t>
            </a:r>
            <a:r>
              <a:rPr lang="fr-FR" sz="1200" dirty="0" err="1"/>
              <a:t>date_tournee</a:t>
            </a:r>
            <a:endParaRPr lang="fr-FR" sz="1200" dirty="0"/>
          </a:p>
          <a:p>
            <a:r>
              <a:rPr lang="fr-FR" sz="1200" dirty="0" err="1"/>
              <a:t>id_installateur</a:t>
            </a:r>
            <a:r>
              <a:rPr lang="fr-FR" sz="1200" dirty="0"/>
              <a:t> -&gt; </a:t>
            </a:r>
            <a:r>
              <a:rPr lang="fr-FR" sz="1200" dirty="0" err="1"/>
              <a:t>numero_installateur</a:t>
            </a:r>
            <a:r>
              <a:rPr lang="fr-FR" sz="1200" dirty="0"/>
              <a:t>, </a:t>
            </a:r>
            <a:r>
              <a:rPr lang="fr-FR" sz="1200" dirty="0" err="1"/>
              <a:t>nom_installateur</a:t>
            </a:r>
            <a:endParaRPr lang="fr-FR" sz="1200" dirty="0"/>
          </a:p>
          <a:p>
            <a:r>
              <a:rPr lang="fr-FR" sz="1200" dirty="0" err="1"/>
              <a:t>id_contrat</a:t>
            </a:r>
            <a:r>
              <a:rPr lang="fr-FR" sz="1200" dirty="0"/>
              <a:t> -&gt;  </a:t>
            </a:r>
            <a:r>
              <a:rPr lang="fr-FR" sz="1200" dirty="0" err="1"/>
              <a:t>numero_contrat</a:t>
            </a:r>
            <a:endParaRPr lang="fr-FR" sz="1200" dirty="0"/>
          </a:p>
          <a:p>
            <a:r>
              <a:rPr lang="fr-FR" sz="1200" dirty="0" err="1"/>
              <a:t>id_televiseur</a:t>
            </a:r>
            <a:r>
              <a:rPr lang="fr-FR" sz="1200" dirty="0"/>
              <a:t> -&gt; </a:t>
            </a:r>
            <a:r>
              <a:rPr lang="fr-FR" sz="1200" dirty="0" err="1"/>
              <a:t>type_televiseur</a:t>
            </a:r>
            <a:r>
              <a:rPr lang="fr-FR" sz="1200" dirty="0"/>
              <a:t>, </a:t>
            </a:r>
            <a:r>
              <a:rPr lang="fr-FR" sz="1200" dirty="0" err="1"/>
              <a:t>reference_televiseur</a:t>
            </a:r>
            <a:endParaRPr lang="fr-FR" sz="1200" dirty="0"/>
          </a:p>
          <a:p>
            <a:r>
              <a:rPr lang="fr-FR" sz="1200" dirty="0" err="1"/>
              <a:t>id_client</a:t>
            </a:r>
            <a:r>
              <a:rPr lang="fr-FR" sz="1200" dirty="0"/>
              <a:t> -&gt; </a:t>
            </a:r>
            <a:r>
              <a:rPr lang="fr-FR" sz="1200" dirty="0" err="1"/>
              <a:t>nom_client</a:t>
            </a:r>
            <a:r>
              <a:rPr lang="fr-FR" sz="1200" dirty="0"/>
              <a:t>, </a:t>
            </a:r>
            <a:r>
              <a:rPr lang="fr-FR" sz="1200" dirty="0" err="1"/>
              <a:t>numero_client</a:t>
            </a:r>
            <a:r>
              <a:rPr lang="fr-FR" sz="1200" dirty="0"/>
              <a:t>, </a:t>
            </a:r>
            <a:r>
              <a:rPr lang="fr-FR" sz="1200" dirty="0" err="1"/>
              <a:t>adresse_client</a:t>
            </a:r>
            <a:endParaRPr lang="fr-FR" sz="1200" dirty="0"/>
          </a:p>
          <a:p>
            <a:r>
              <a:rPr lang="fr-FR" sz="1200" dirty="0" err="1"/>
              <a:t>id_tournee</a:t>
            </a:r>
            <a:r>
              <a:rPr lang="fr-FR" sz="1200" dirty="0"/>
              <a:t>, </a:t>
            </a:r>
            <a:r>
              <a:rPr lang="fr-FR" sz="1200" dirty="0" err="1"/>
              <a:t>id_contrat</a:t>
            </a:r>
            <a:r>
              <a:rPr lang="fr-FR" sz="1200" dirty="0"/>
              <a:t> -&gt; </a:t>
            </a:r>
            <a:r>
              <a:rPr lang="fr-FR" sz="1200" dirty="0" err="1"/>
              <a:t>type_intervention</a:t>
            </a:r>
            <a:r>
              <a:rPr lang="fr-FR" sz="1200" dirty="0"/>
              <a:t>, </a:t>
            </a:r>
            <a:r>
              <a:rPr lang="fr-FR" sz="1200" dirty="0" err="1"/>
              <a:t>statut_intervention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6535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0CA07F-F407-4EE7-BFBD-BEE974C2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Examen n°5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9BD0A0D5-34C6-4A14-B2AF-A83617B5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" y="1767840"/>
            <a:ext cx="11258550" cy="472503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A707C359-4085-4764-8266-632E7BA70B73}"/>
              </a:ext>
            </a:extLst>
          </p:cNvPr>
          <p:cNvSpPr txBox="1"/>
          <p:nvPr/>
        </p:nvSpPr>
        <p:spPr>
          <a:xfrm>
            <a:off x="4755776" y="1244619"/>
            <a:ext cx="268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MCD</a:t>
            </a:r>
          </a:p>
        </p:txBody>
      </p:sp>
    </p:spTree>
    <p:extLst>
      <p:ext uri="{BB962C8B-B14F-4D97-AF65-F5344CB8AC3E}">
        <p14:creationId xmlns:p14="http://schemas.microsoft.com/office/powerpoint/2010/main" val="134892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9B253E-C4B0-4106-AD22-EDBE39EA4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EXAMEN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A879871-8E60-444D-9779-75A0F2A0E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0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0CA07F-F407-4EE7-BFBD-BEE974C2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71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Examen n°4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DF7DEEB8-5F74-4C25-93CF-FF9FD8F9530D}"/>
              </a:ext>
            </a:extLst>
          </p:cNvPr>
          <p:cNvSpPr txBox="1"/>
          <p:nvPr/>
        </p:nvSpPr>
        <p:spPr>
          <a:xfrm>
            <a:off x="662046" y="1636194"/>
            <a:ext cx="2680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Entités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animal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 err="1"/>
              <a:t>espece</a:t>
            </a:r>
            <a:endParaRPr lang="fr-FR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famille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localisation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 err="1"/>
              <a:t>type_enclos</a:t>
            </a:r>
            <a:endParaRPr lang="fr-FR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enclos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/>
              <a:t>aliment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xmlns="" id="{ADEA60A6-691B-4318-AFAB-2BFA516A5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98109"/>
              </p:ext>
            </p:extLst>
          </p:nvPr>
        </p:nvGraphicFramePr>
        <p:xfrm>
          <a:off x="4856480" y="1192848"/>
          <a:ext cx="6888483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856">
                  <a:extLst>
                    <a:ext uri="{9D8B030D-6E8A-4147-A177-3AD203B41FA5}">
                      <a16:colId xmlns:a16="http://schemas.microsoft.com/office/drawing/2014/main" xmlns="" val="2743048483"/>
                    </a:ext>
                  </a:extLst>
                </a:gridCol>
                <a:gridCol w="1541849">
                  <a:extLst>
                    <a:ext uri="{9D8B030D-6E8A-4147-A177-3AD203B41FA5}">
                      <a16:colId xmlns:a16="http://schemas.microsoft.com/office/drawing/2014/main" xmlns="" val="2546697190"/>
                    </a:ext>
                  </a:extLst>
                </a:gridCol>
                <a:gridCol w="1978606">
                  <a:extLst>
                    <a:ext uri="{9D8B030D-6E8A-4147-A177-3AD203B41FA5}">
                      <a16:colId xmlns:a16="http://schemas.microsoft.com/office/drawing/2014/main" xmlns="" val="362885102"/>
                    </a:ext>
                  </a:extLst>
                </a:gridCol>
                <a:gridCol w="586255">
                  <a:extLst>
                    <a:ext uri="{9D8B030D-6E8A-4147-A177-3AD203B41FA5}">
                      <a16:colId xmlns:a16="http://schemas.microsoft.com/office/drawing/2014/main" xmlns="" val="2717879308"/>
                    </a:ext>
                  </a:extLst>
                </a:gridCol>
                <a:gridCol w="725837">
                  <a:extLst>
                    <a:ext uri="{9D8B030D-6E8A-4147-A177-3AD203B41FA5}">
                      <a16:colId xmlns:a16="http://schemas.microsoft.com/office/drawing/2014/main" xmlns="" val="2650699572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xmlns="" val="3716180538"/>
                    </a:ext>
                  </a:extLst>
                </a:gridCol>
              </a:tblGrid>
              <a:tr h="17700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Entités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Code Mnémonique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Désignation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Taille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Remarques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62177104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id_animal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l’animal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299267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nom_animal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de l’animal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106383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sexe_animal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Sexe de l’animal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545713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date_naissance_animal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Date de naissance de l’animal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2779865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date_arrivee_animal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Date d’arrivée de l’animal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776121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remarques_animal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Remarques sur l’animal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2457586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espece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id_espece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l’espèce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090576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nom_scientifique_espece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scientifique de l’espèce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3363650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nom_vulgaire_espece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Nom vulgaire de l’espèce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2507488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population_espece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Population estimée de l’espèce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5643011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enclos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id_enclos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l’enclos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0519418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situation_enclos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Situation de l’enclos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3814046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type_enclos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id_type_enclos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du type d’enclos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472526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designation_type_enclos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Désignation du type d’enclos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6558265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id_localisation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la 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1750505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nom_localisation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de la 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331534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famille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id_famille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la famille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0663379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nom_famille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de la famille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9158947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aliment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id_aliment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Identification unique de l’aliment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auto-increment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2278775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nom_aliment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Nom de l’aliment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1626793"/>
                  </a:ext>
                </a:extLst>
              </a:tr>
              <a:tr h="143570"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stock_aliment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Stock de l’aliment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0421569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5BE5D7A7-B76E-413A-86A2-83E1B12A6334}"/>
              </a:ext>
            </a:extLst>
          </p:cNvPr>
          <p:cNvSpPr txBox="1"/>
          <p:nvPr/>
        </p:nvSpPr>
        <p:spPr>
          <a:xfrm>
            <a:off x="6799728" y="823516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Dictionnaire de données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A45D17AD-7C0E-4638-AE79-CE9886EC96B0}"/>
              </a:ext>
            </a:extLst>
          </p:cNvPr>
          <p:cNvSpPr txBox="1"/>
          <p:nvPr/>
        </p:nvSpPr>
        <p:spPr>
          <a:xfrm>
            <a:off x="662046" y="3248919"/>
            <a:ext cx="40826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Règles métiers :</a:t>
            </a:r>
          </a:p>
          <a:p>
            <a:r>
              <a:rPr lang="fr-FR" sz="1200" dirty="0"/>
              <a:t>R1 – Un animal est dans un seul enclos</a:t>
            </a:r>
          </a:p>
          <a:p>
            <a:r>
              <a:rPr lang="fr-FR" sz="1200" dirty="0"/>
              <a:t>R1 – Un enclos contient zéro ou plusieurs animaux</a:t>
            </a:r>
          </a:p>
          <a:p>
            <a:r>
              <a:rPr lang="fr-FR" sz="1200" dirty="0"/>
              <a:t>R2 – Un animal appartient à une seule espèce</a:t>
            </a:r>
          </a:p>
          <a:p>
            <a:r>
              <a:rPr lang="fr-FR" sz="1200" dirty="0"/>
              <a:t>R2 – Une espèce a zéro ou plusieurs animaux</a:t>
            </a:r>
          </a:p>
          <a:p>
            <a:r>
              <a:rPr lang="fr-FR" sz="1200" dirty="0"/>
              <a:t>R3 – Un en enclos a un seul type d’enclos</a:t>
            </a:r>
          </a:p>
          <a:p>
            <a:r>
              <a:rPr lang="fr-FR" sz="1200" dirty="0"/>
              <a:t>R3 – Un type d’enclos a zéro ou plusieurs enclos</a:t>
            </a:r>
          </a:p>
          <a:p>
            <a:r>
              <a:rPr lang="fr-FR" sz="1200" dirty="0"/>
              <a:t>R4 – Une espèce est localiser dans une ou plusieurs localisations</a:t>
            </a:r>
          </a:p>
          <a:p>
            <a:r>
              <a:rPr lang="fr-FR" sz="1200" dirty="0"/>
              <a:t>R4 – Une localisation contient zéro ou plusieurs espèces</a:t>
            </a:r>
          </a:p>
          <a:p>
            <a:r>
              <a:rPr lang="fr-FR" sz="1200" dirty="0"/>
              <a:t>R5 – Une espèce concerne une seule famille</a:t>
            </a:r>
          </a:p>
          <a:p>
            <a:r>
              <a:rPr lang="fr-FR" sz="1200" dirty="0"/>
              <a:t>R5 – Une famille a zéro ou plusieurs espèces</a:t>
            </a:r>
          </a:p>
          <a:p>
            <a:r>
              <a:rPr lang="fr-FR" sz="1200" dirty="0"/>
              <a:t>R6 – Une espèce mange un ou plusieurs aliments</a:t>
            </a:r>
          </a:p>
          <a:p>
            <a:r>
              <a:rPr lang="fr-FR" sz="1200" dirty="0"/>
              <a:t>R6 – Un aliment est mangé par zéro ou plusieurs espèces</a:t>
            </a:r>
          </a:p>
          <a:p>
            <a:r>
              <a:rPr lang="fr-FR" sz="1200" dirty="0"/>
              <a:t>R7 – Un aliment est substitué par un ou plusieurs aliments</a:t>
            </a:r>
          </a:p>
          <a:p>
            <a:r>
              <a:rPr lang="fr-FR" sz="1200" dirty="0"/>
              <a:t>R7 – Un aliment de substitution est remplacé un ou plusieurs aliments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8918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979</Words>
  <Application>Microsoft Office PowerPoint</Application>
  <PresentationFormat>Grand écran</PresentationFormat>
  <Paragraphs>378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Evaluation MCD</vt:lpstr>
      <vt:lpstr>EXAMEN 2</vt:lpstr>
      <vt:lpstr>Examen n°2.1</vt:lpstr>
      <vt:lpstr>Examen n°2.2</vt:lpstr>
      <vt:lpstr>EXAMEN 5</vt:lpstr>
      <vt:lpstr>Examen n°5</vt:lpstr>
      <vt:lpstr>Examen n°5</vt:lpstr>
      <vt:lpstr>EXAMEN 4</vt:lpstr>
      <vt:lpstr>Examen n°4</vt:lpstr>
      <vt:lpstr>Examen n°4</vt:lpstr>
      <vt:lpstr>Examen n°4</vt:lpstr>
      <vt:lpstr>Examen n°4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MCD</dc:title>
  <dc:creator>samir founou</dc:creator>
  <cp:lastModifiedBy>stagiaire</cp:lastModifiedBy>
  <cp:revision>23</cp:revision>
  <dcterms:created xsi:type="dcterms:W3CDTF">2019-06-19T06:34:48Z</dcterms:created>
  <dcterms:modified xsi:type="dcterms:W3CDTF">2019-06-24T10:17:04Z</dcterms:modified>
</cp:coreProperties>
</file>