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7559675"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C7B0"/>
    <a:srgbClr val="39A3A8"/>
    <a:srgbClr val="32939B"/>
    <a:srgbClr val="626262"/>
    <a:srgbClr val="2B97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1"/>
    <p:restoredTop sz="94634"/>
  </p:normalViewPr>
  <p:slideViewPr>
    <p:cSldViewPr snapToGrid="0" snapToObjects="1">
      <p:cViewPr varScale="1">
        <p:scale>
          <a:sx n="55" d="100"/>
          <a:sy n="55" d="100"/>
        </p:scale>
        <p:origin x="24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64CB7B69-50FF-9944-9160-68448D65C829}" type="datetimeFigureOut">
              <a:rPr lang="fr-FR" smtClean="0"/>
              <a:t>04/06/2019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4CB7B69-50FF-9944-9160-68448D65C829}" type="datetimeFigureOut">
              <a:rPr lang="fr-FR" smtClean="0"/>
              <a:t>04/06/2019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4CB7B69-50FF-9944-9160-68448D65C829}" type="datetimeFigureOut">
              <a:rPr lang="fr-FR" smtClean="0"/>
              <a:t>04/06/2019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4CB7B69-50FF-9944-9160-68448D65C829}" type="datetimeFigureOut">
              <a:rPr lang="fr-FR" smtClean="0"/>
              <a:t>04/06/2019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4CB7B69-50FF-9944-9160-68448D65C829}" type="datetimeFigureOut">
              <a:rPr lang="fr-FR" smtClean="0"/>
              <a:t>04/06/2019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4CB7B69-50FF-9944-9160-68448D65C829}" type="datetimeFigureOut">
              <a:rPr lang="fr-FR" smtClean="0"/>
              <a:t>04/06/2019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4CB7B69-50FF-9944-9160-68448D65C829}" type="datetimeFigureOut">
              <a:rPr lang="fr-FR" smtClean="0"/>
              <a:t>04/06/2019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64CB7B69-50FF-9944-9160-68448D65C829}" type="datetimeFigureOut">
              <a:rPr lang="fr-FR" smtClean="0"/>
              <a:t>04/06/2019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B7B69-50FF-9944-9160-68448D65C829}" type="datetimeFigureOut">
              <a:rPr lang="fr-FR" smtClean="0"/>
              <a:t>04/06/2019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4CB7B69-50FF-9944-9160-68448D65C829}" type="datetimeFigureOut">
              <a:rPr lang="fr-FR" smtClean="0"/>
              <a:t>04/06/2019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4CB7B69-50FF-9944-9160-68448D65C829}" type="datetimeFigureOut">
              <a:rPr lang="fr-FR" smtClean="0"/>
              <a:t>04/06/2019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E1AD981-8B02-DF49-9D86-39343CFEF5B3}"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64CB7B69-50FF-9944-9160-68448D65C829}" type="datetimeFigureOut">
              <a:rPr lang="fr-FR" smtClean="0"/>
              <a:t>04/06/2019</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4E1AD981-8B02-DF49-9D86-39343CFEF5B3}" type="slidenum">
              <a:rPr lang="fr-FR" smtClean="0"/>
              <a:t>‹N°›</a:t>
            </a:fld>
            <a:endParaRPr lang="fr-FR"/>
          </a:p>
        </p:txBody>
      </p:sp>
    </p:spTree>
    <p:extLst>
      <p:ext uri="{BB962C8B-B14F-4D97-AF65-F5344CB8AC3E}">
        <p14:creationId xmlns:p14="http://schemas.microsoft.com/office/powerpoint/2010/main" val="1202221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jpe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jpe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cxnSp>
        <p:nvCxnSpPr>
          <p:cNvPr id="74" name="Connecteur droit 73">
            <a:extLst>
              <a:ext uri="{FF2B5EF4-FFF2-40B4-BE49-F238E27FC236}">
                <a16:creationId xmlns:a16="http://schemas.microsoft.com/office/drawing/2014/main" id="{8F0D1D6F-A958-4080-8849-B25BC688D563}"/>
              </a:ext>
            </a:extLst>
          </p:cNvPr>
          <p:cNvCxnSpPr/>
          <p:nvPr/>
        </p:nvCxnSpPr>
        <p:spPr>
          <a:xfrm>
            <a:off x="6092575" y="6898304"/>
            <a:ext cx="125609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67F3263-ADB3-494C-B1A1-4A3B2EDD729B}"/>
              </a:ext>
            </a:extLst>
          </p:cNvPr>
          <p:cNvSpPr/>
          <p:nvPr/>
        </p:nvSpPr>
        <p:spPr>
          <a:xfrm>
            <a:off x="0" y="1107046"/>
            <a:ext cx="7559675" cy="53472"/>
          </a:xfrm>
          <a:prstGeom prst="rect">
            <a:avLst/>
          </a:prstGeom>
          <a:solidFill>
            <a:srgbClr val="3293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6" name="Image 75">
            <a:extLst>
              <a:ext uri="{FF2B5EF4-FFF2-40B4-BE49-F238E27FC236}">
                <a16:creationId xmlns:a16="http://schemas.microsoft.com/office/drawing/2014/main" id="{C28C310C-15DB-4099-83E3-D366AFF30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181" y="1543470"/>
            <a:ext cx="256584" cy="217854"/>
          </a:xfrm>
          <a:prstGeom prst="rect">
            <a:avLst/>
          </a:prstGeom>
        </p:spPr>
      </p:pic>
      <p:pic>
        <p:nvPicPr>
          <p:cNvPr id="77" name="Image 76">
            <a:extLst>
              <a:ext uri="{FF2B5EF4-FFF2-40B4-BE49-F238E27FC236}">
                <a16:creationId xmlns:a16="http://schemas.microsoft.com/office/drawing/2014/main" id="{0AA98B12-EFCD-4F11-ADCD-F20C7EA0A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351" y="1904588"/>
            <a:ext cx="248138" cy="199589"/>
          </a:xfrm>
          <a:prstGeom prst="rect">
            <a:avLst/>
          </a:prstGeom>
        </p:spPr>
      </p:pic>
      <p:pic>
        <p:nvPicPr>
          <p:cNvPr id="78" name="Image 77">
            <a:extLst>
              <a:ext uri="{FF2B5EF4-FFF2-40B4-BE49-F238E27FC236}">
                <a16:creationId xmlns:a16="http://schemas.microsoft.com/office/drawing/2014/main" id="{143F2C82-E0C8-457E-AC2D-0B7AA14E3A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5351" y="2558611"/>
            <a:ext cx="265414" cy="250102"/>
          </a:xfrm>
          <a:prstGeom prst="rect">
            <a:avLst/>
          </a:prstGeom>
        </p:spPr>
      </p:pic>
      <p:pic>
        <p:nvPicPr>
          <p:cNvPr id="79" name="Image 78">
            <a:extLst>
              <a:ext uri="{FF2B5EF4-FFF2-40B4-BE49-F238E27FC236}">
                <a16:creationId xmlns:a16="http://schemas.microsoft.com/office/drawing/2014/main" id="{25A934A6-4FA0-4880-8D82-303585CBCE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2705" y="2203320"/>
            <a:ext cx="206889" cy="256148"/>
          </a:xfrm>
          <a:prstGeom prst="rect">
            <a:avLst/>
          </a:prstGeom>
        </p:spPr>
      </p:pic>
      <p:sp>
        <p:nvSpPr>
          <p:cNvPr id="82" name="ZoneTexte 81">
            <a:extLst>
              <a:ext uri="{FF2B5EF4-FFF2-40B4-BE49-F238E27FC236}">
                <a16:creationId xmlns:a16="http://schemas.microsoft.com/office/drawing/2014/main" id="{2D53884A-3E5C-4338-9126-4A82F3B03534}"/>
              </a:ext>
            </a:extLst>
          </p:cNvPr>
          <p:cNvSpPr txBox="1"/>
          <p:nvPr/>
        </p:nvSpPr>
        <p:spPr>
          <a:xfrm>
            <a:off x="5931564" y="1521592"/>
            <a:ext cx="970137" cy="246221"/>
          </a:xfrm>
          <a:prstGeom prst="rect">
            <a:avLst/>
          </a:prstGeom>
          <a:noFill/>
        </p:spPr>
        <p:txBody>
          <a:bodyPr wrap="none" rtlCol="0">
            <a:spAutoFit/>
          </a:bodyPr>
          <a:lstStyle/>
          <a:p>
            <a:r>
              <a:rPr lang="fr-FR" sz="1000" dirty="0">
                <a:solidFill>
                  <a:schemeClr val="tx1">
                    <a:lumMod val="50000"/>
                    <a:lumOff val="50000"/>
                  </a:schemeClr>
                </a:solidFill>
              </a:rPr>
              <a:t>01.02.03.04.05</a:t>
            </a:r>
          </a:p>
        </p:txBody>
      </p:sp>
      <p:sp>
        <p:nvSpPr>
          <p:cNvPr id="83" name="ZoneTexte 82">
            <a:extLst>
              <a:ext uri="{FF2B5EF4-FFF2-40B4-BE49-F238E27FC236}">
                <a16:creationId xmlns:a16="http://schemas.microsoft.com/office/drawing/2014/main" id="{F0F17E42-2D3A-45C2-BB38-A6E488D4F843}"/>
              </a:ext>
            </a:extLst>
          </p:cNvPr>
          <p:cNvSpPr txBox="1"/>
          <p:nvPr/>
        </p:nvSpPr>
        <p:spPr>
          <a:xfrm>
            <a:off x="5931564" y="1865024"/>
            <a:ext cx="998991" cy="246221"/>
          </a:xfrm>
          <a:prstGeom prst="rect">
            <a:avLst/>
          </a:prstGeom>
          <a:noFill/>
        </p:spPr>
        <p:txBody>
          <a:bodyPr wrap="none" rtlCol="0">
            <a:spAutoFit/>
          </a:bodyPr>
          <a:lstStyle/>
          <a:p>
            <a:r>
              <a:rPr lang="fr-FR" sz="1000" dirty="0" err="1">
                <a:solidFill>
                  <a:schemeClr val="tx1">
                    <a:lumMod val="50000"/>
                    <a:lumOff val="50000"/>
                  </a:schemeClr>
                </a:solidFill>
              </a:rPr>
              <a:t>mail@mail.com</a:t>
            </a:r>
            <a:endParaRPr lang="fr-FR" sz="1000" dirty="0">
              <a:solidFill>
                <a:schemeClr val="tx1">
                  <a:lumMod val="50000"/>
                  <a:lumOff val="50000"/>
                </a:schemeClr>
              </a:solidFill>
            </a:endParaRPr>
          </a:p>
        </p:txBody>
      </p:sp>
      <p:sp>
        <p:nvSpPr>
          <p:cNvPr id="85" name="ZoneTexte 84">
            <a:extLst>
              <a:ext uri="{FF2B5EF4-FFF2-40B4-BE49-F238E27FC236}">
                <a16:creationId xmlns:a16="http://schemas.microsoft.com/office/drawing/2014/main" id="{FC10728B-A6C6-4119-B671-DB6C622F8DA9}"/>
              </a:ext>
            </a:extLst>
          </p:cNvPr>
          <p:cNvSpPr txBox="1"/>
          <p:nvPr/>
        </p:nvSpPr>
        <p:spPr>
          <a:xfrm>
            <a:off x="5931564" y="2140980"/>
            <a:ext cx="1265090" cy="400110"/>
          </a:xfrm>
          <a:prstGeom prst="rect">
            <a:avLst/>
          </a:prstGeom>
          <a:noFill/>
        </p:spPr>
        <p:txBody>
          <a:bodyPr wrap="none" rtlCol="0">
            <a:spAutoFit/>
          </a:bodyPr>
          <a:lstStyle/>
          <a:p>
            <a:r>
              <a:rPr lang="fr-FR" sz="1000" dirty="0">
                <a:solidFill>
                  <a:schemeClr val="tx1">
                    <a:lumMod val="50000"/>
                    <a:lumOff val="50000"/>
                  </a:schemeClr>
                </a:solidFill>
              </a:rPr>
              <a:t>12 rue de la Réussite</a:t>
            </a:r>
          </a:p>
          <a:p>
            <a:r>
              <a:rPr lang="fr-FR" sz="1000" dirty="0">
                <a:solidFill>
                  <a:schemeClr val="tx1">
                    <a:lumMod val="50000"/>
                    <a:lumOff val="50000"/>
                  </a:schemeClr>
                </a:solidFill>
              </a:rPr>
              <a:t>75012 Paris</a:t>
            </a:r>
          </a:p>
        </p:txBody>
      </p:sp>
      <p:sp>
        <p:nvSpPr>
          <p:cNvPr id="86" name="ZoneTexte 85">
            <a:extLst>
              <a:ext uri="{FF2B5EF4-FFF2-40B4-BE49-F238E27FC236}">
                <a16:creationId xmlns:a16="http://schemas.microsoft.com/office/drawing/2014/main" id="{415B1806-2119-4A4C-AF9B-469B589E3D86}"/>
              </a:ext>
            </a:extLst>
          </p:cNvPr>
          <p:cNvSpPr txBox="1"/>
          <p:nvPr/>
        </p:nvSpPr>
        <p:spPr>
          <a:xfrm>
            <a:off x="5931564" y="2532113"/>
            <a:ext cx="1524776" cy="246221"/>
          </a:xfrm>
          <a:prstGeom prst="rect">
            <a:avLst/>
          </a:prstGeom>
          <a:noFill/>
        </p:spPr>
        <p:txBody>
          <a:bodyPr wrap="none" rtlCol="0">
            <a:spAutoFit/>
          </a:bodyPr>
          <a:lstStyle/>
          <a:p>
            <a:r>
              <a:rPr lang="fr-FR" sz="1000" dirty="0">
                <a:solidFill>
                  <a:schemeClr val="tx1">
                    <a:lumMod val="50000"/>
                    <a:lumOff val="50000"/>
                  </a:schemeClr>
                </a:solidFill>
              </a:rPr>
              <a:t>http://</a:t>
            </a:r>
            <a:r>
              <a:rPr lang="fr-FR" sz="1000" dirty="0" err="1">
                <a:solidFill>
                  <a:schemeClr val="tx1">
                    <a:lumMod val="50000"/>
                    <a:lumOff val="50000"/>
                  </a:schemeClr>
                </a:solidFill>
              </a:rPr>
              <a:t>www.monsite.com</a:t>
            </a:r>
            <a:endParaRPr lang="fr-FR" sz="1000" dirty="0">
              <a:solidFill>
                <a:schemeClr val="tx1">
                  <a:lumMod val="50000"/>
                  <a:lumOff val="50000"/>
                </a:schemeClr>
              </a:solidFill>
            </a:endParaRPr>
          </a:p>
        </p:txBody>
      </p:sp>
      <p:sp>
        <p:nvSpPr>
          <p:cNvPr id="90" name="Rectangle 89">
            <a:extLst>
              <a:ext uri="{FF2B5EF4-FFF2-40B4-BE49-F238E27FC236}">
                <a16:creationId xmlns:a16="http://schemas.microsoft.com/office/drawing/2014/main" id="{F5787D27-A2B4-45D1-BAFC-E2D5EA594D25}"/>
              </a:ext>
            </a:extLst>
          </p:cNvPr>
          <p:cNvSpPr/>
          <p:nvPr/>
        </p:nvSpPr>
        <p:spPr>
          <a:xfrm>
            <a:off x="2" y="1272251"/>
            <a:ext cx="7559675" cy="53472"/>
          </a:xfrm>
          <a:prstGeom prst="rect">
            <a:avLst/>
          </a:prstGeom>
          <a:solidFill>
            <a:srgbClr val="2B9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Rectangle 97">
            <a:extLst>
              <a:ext uri="{FF2B5EF4-FFF2-40B4-BE49-F238E27FC236}">
                <a16:creationId xmlns:a16="http://schemas.microsoft.com/office/drawing/2014/main" id="{56B0CF5E-2E0D-4428-9B83-A1F491EB0BFF}"/>
              </a:ext>
            </a:extLst>
          </p:cNvPr>
          <p:cNvSpPr/>
          <p:nvPr/>
        </p:nvSpPr>
        <p:spPr>
          <a:xfrm>
            <a:off x="2" y="1356747"/>
            <a:ext cx="7559675" cy="53472"/>
          </a:xfrm>
          <a:prstGeom prst="rect">
            <a:avLst/>
          </a:prstGeom>
          <a:solidFill>
            <a:srgbClr val="48C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Rectangle 98">
            <a:extLst>
              <a:ext uri="{FF2B5EF4-FFF2-40B4-BE49-F238E27FC236}">
                <a16:creationId xmlns:a16="http://schemas.microsoft.com/office/drawing/2014/main" id="{004ADEA1-3486-4BC2-B1A3-76A1C7F36986}"/>
              </a:ext>
            </a:extLst>
          </p:cNvPr>
          <p:cNvSpPr/>
          <p:nvPr/>
        </p:nvSpPr>
        <p:spPr>
          <a:xfrm>
            <a:off x="1" y="1191215"/>
            <a:ext cx="7559675" cy="53472"/>
          </a:xfrm>
          <a:prstGeom prst="rect">
            <a:avLst/>
          </a:prstGeom>
          <a:solidFill>
            <a:srgbClr val="39A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Rectangle 8">
            <a:extLst>
              <a:ext uri="{FF2B5EF4-FFF2-40B4-BE49-F238E27FC236}">
                <a16:creationId xmlns:a16="http://schemas.microsoft.com/office/drawing/2014/main" id="{79912CA8-653C-4FC2-AA1F-F6935E385F5B}"/>
              </a:ext>
            </a:extLst>
          </p:cNvPr>
          <p:cNvSpPr/>
          <p:nvPr/>
        </p:nvSpPr>
        <p:spPr>
          <a:xfrm>
            <a:off x="321414" y="2058064"/>
            <a:ext cx="5169703" cy="707886"/>
          </a:xfrm>
          <a:prstGeom prst="rect">
            <a:avLst/>
          </a:prstGeom>
        </p:spPr>
        <p:txBody>
          <a:bodyPr wrap="square">
            <a:spAutoFit/>
          </a:bodyPr>
          <a:lstStyle/>
          <a:p>
            <a:pPr algn="just">
              <a:tabLst>
                <a:tab pos="723900" algn="l"/>
                <a:tab pos="1447800" algn="l"/>
                <a:tab pos="2171700" algn="l"/>
              </a:tabLst>
            </a:pPr>
            <a:r>
              <a:rPr lang="fr-FR" sz="1000" dirty="0">
                <a:solidFill>
                  <a:schemeClr val="tx1">
                    <a:lumMod val="50000"/>
                    <a:lumOff val="50000"/>
                  </a:schemeClr>
                </a:solidFill>
              </a:rPr>
              <a:t>Décrivez en quelques lignes vos compétences clés pour le poste et vos objectifs de carrière. Vous pouvez les mettre en forme à l’aide de puces ou les laisser sous forme de texte plein.  Cet espace peut servir de début d’introduction à votre lettre de motivation soyez précis, imaginatif et mettez en valeur votre potentiel professionnel.</a:t>
            </a:r>
          </a:p>
        </p:txBody>
      </p:sp>
      <p:sp>
        <p:nvSpPr>
          <p:cNvPr id="101" name="ZoneTexte 100">
            <a:extLst>
              <a:ext uri="{FF2B5EF4-FFF2-40B4-BE49-F238E27FC236}">
                <a16:creationId xmlns:a16="http://schemas.microsoft.com/office/drawing/2014/main" id="{9A307153-5790-4861-8722-26854A2D33C0}"/>
              </a:ext>
            </a:extLst>
          </p:cNvPr>
          <p:cNvSpPr txBox="1"/>
          <p:nvPr/>
        </p:nvSpPr>
        <p:spPr>
          <a:xfrm>
            <a:off x="1584615" y="24187"/>
            <a:ext cx="4628739" cy="707886"/>
          </a:xfrm>
          <a:prstGeom prst="rect">
            <a:avLst/>
          </a:prstGeom>
          <a:noFill/>
        </p:spPr>
        <p:txBody>
          <a:bodyPr wrap="square" rtlCol="0">
            <a:spAutoFit/>
          </a:bodyPr>
          <a:lstStyle/>
          <a:p>
            <a:r>
              <a:rPr lang="fr-FR" sz="4000" b="1" dirty="0">
                <a:solidFill>
                  <a:srgbClr val="626262"/>
                </a:solidFill>
                <a:latin typeface="Antonio" charset="0"/>
                <a:ea typeface="Antonio" charset="0"/>
                <a:cs typeface="Antonio" charset="0"/>
              </a:rPr>
              <a:t>VINCE </a:t>
            </a:r>
            <a:r>
              <a:rPr lang="fr-FR" sz="4000" b="1" dirty="0">
                <a:solidFill>
                  <a:srgbClr val="32939B"/>
                </a:solidFill>
                <a:latin typeface="Antonio" charset="0"/>
                <a:ea typeface="Antonio" charset="0"/>
                <a:cs typeface="Antonio" charset="0"/>
              </a:rPr>
              <a:t>GOBALLINO</a:t>
            </a:r>
          </a:p>
        </p:txBody>
      </p:sp>
      <p:sp>
        <p:nvSpPr>
          <p:cNvPr id="102" name="Rectangle 101">
            <a:extLst>
              <a:ext uri="{FF2B5EF4-FFF2-40B4-BE49-F238E27FC236}">
                <a16:creationId xmlns:a16="http://schemas.microsoft.com/office/drawing/2014/main" id="{37E6A375-5BB8-4EFB-8326-D0DEA9E7AFE1}"/>
              </a:ext>
            </a:extLst>
          </p:cNvPr>
          <p:cNvSpPr/>
          <p:nvPr/>
        </p:nvSpPr>
        <p:spPr>
          <a:xfrm>
            <a:off x="2734659" y="638247"/>
            <a:ext cx="2885604" cy="369332"/>
          </a:xfrm>
          <a:prstGeom prst="rect">
            <a:avLst/>
          </a:prstGeom>
        </p:spPr>
        <p:txBody>
          <a:bodyPr wrap="square">
            <a:spAutoFit/>
          </a:bodyPr>
          <a:lstStyle/>
          <a:p>
            <a:r>
              <a:rPr lang="fr-FR" dirty="0">
                <a:solidFill>
                  <a:schemeClr val="bg2">
                    <a:lumMod val="75000"/>
                  </a:schemeClr>
                </a:solidFill>
                <a:latin typeface="Antonio" charset="0"/>
                <a:ea typeface="Antonio" charset="0"/>
                <a:cs typeface="Antonio" charset="0"/>
              </a:rPr>
              <a:t>Développeur web et mobile</a:t>
            </a:r>
          </a:p>
        </p:txBody>
      </p:sp>
      <p:sp>
        <p:nvSpPr>
          <p:cNvPr id="103" name="Rectangle 102">
            <a:extLst>
              <a:ext uri="{FF2B5EF4-FFF2-40B4-BE49-F238E27FC236}">
                <a16:creationId xmlns:a16="http://schemas.microsoft.com/office/drawing/2014/main" id="{BA2021CC-AEBC-400F-9EC8-0827660A617E}"/>
              </a:ext>
            </a:extLst>
          </p:cNvPr>
          <p:cNvSpPr/>
          <p:nvPr/>
        </p:nvSpPr>
        <p:spPr>
          <a:xfrm>
            <a:off x="4041416" y="1623697"/>
            <a:ext cx="1383712" cy="369332"/>
          </a:xfrm>
          <a:prstGeom prst="rect">
            <a:avLst/>
          </a:prstGeom>
        </p:spPr>
        <p:txBody>
          <a:bodyPr wrap="none">
            <a:spAutoFit/>
          </a:bodyPr>
          <a:lstStyle/>
          <a:p>
            <a:r>
              <a:rPr lang="fr-FR" dirty="0">
                <a:solidFill>
                  <a:srgbClr val="32939B"/>
                </a:solidFill>
                <a:latin typeface="Antonio" charset="0"/>
                <a:ea typeface="Antonio" charset="0"/>
                <a:cs typeface="Antonio" charset="0"/>
              </a:rPr>
              <a:t>MES OBJECTIFS</a:t>
            </a:r>
            <a:endParaRPr lang="fr-FR" dirty="0">
              <a:solidFill>
                <a:srgbClr val="32939B"/>
              </a:solidFill>
            </a:endParaRPr>
          </a:p>
        </p:txBody>
      </p:sp>
      <p:graphicFrame>
        <p:nvGraphicFramePr>
          <p:cNvPr id="104" name="Tableau 103">
            <a:extLst>
              <a:ext uri="{FF2B5EF4-FFF2-40B4-BE49-F238E27FC236}">
                <a16:creationId xmlns:a16="http://schemas.microsoft.com/office/drawing/2014/main" id="{6A95B1A9-6DEB-43FD-A6A9-5EBB45A79392}"/>
              </a:ext>
            </a:extLst>
          </p:cNvPr>
          <p:cNvGraphicFramePr>
            <a:graphicFrameLocks noGrp="1"/>
          </p:cNvGraphicFramePr>
          <p:nvPr>
            <p:extLst>
              <p:ext uri="{D42A27DB-BD31-4B8C-83A1-F6EECF244321}">
                <p14:modId xmlns:p14="http://schemas.microsoft.com/office/powerpoint/2010/main" val="2020902701"/>
              </p:ext>
            </p:extLst>
          </p:nvPr>
        </p:nvGraphicFramePr>
        <p:xfrm>
          <a:off x="1642316" y="3542103"/>
          <a:ext cx="3310100" cy="3931920"/>
        </p:xfrm>
        <a:graphic>
          <a:graphicData uri="http://schemas.openxmlformats.org/drawingml/2006/table">
            <a:tbl>
              <a:tblPr firstRow="1" bandRow="1">
                <a:tableStyleId>{2D5ABB26-0587-4C30-8999-92F81FD0307C}</a:tableStyleId>
              </a:tblPr>
              <a:tblGrid>
                <a:gridCol w="3310100">
                  <a:extLst>
                    <a:ext uri="{9D8B030D-6E8A-4147-A177-3AD203B41FA5}">
                      <a16:colId xmlns:a16="http://schemas.microsoft.com/office/drawing/2014/main" val="20000"/>
                    </a:ext>
                  </a:extLst>
                </a:gridCol>
              </a:tblGrid>
              <a:tr h="783873">
                <a:tc>
                  <a:txBody>
                    <a:bodyPr/>
                    <a:lstStyle/>
                    <a:p>
                      <a:pPr algn="l"/>
                      <a:r>
                        <a:rPr lang="en-US" sz="1000" b="1" kern="1200" dirty="0">
                          <a:solidFill>
                            <a:schemeClr val="tx1">
                              <a:lumMod val="50000"/>
                              <a:lumOff val="50000"/>
                            </a:schemeClr>
                          </a:solidFill>
                          <a:effectLst/>
                          <a:latin typeface="Antonio" charset="0"/>
                          <a:ea typeface="Antonio" charset="0"/>
                          <a:cs typeface="Antonio" charset="0"/>
                        </a:rPr>
                        <a:t>NOM ENTREPRISE </a:t>
                      </a:r>
                    </a:p>
                    <a:p>
                      <a:pPr algn="l"/>
                      <a:r>
                        <a:rPr lang="fr-FR" sz="1000" kern="1200" dirty="0">
                          <a:solidFill>
                            <a:schemeClr val="tx1"/>
                          </a:solidFill>
                          <a:effectLst/>
                          <a:latin typeface="+mn-lt"/>
                          <a:ea typeface="+mn-ea"/>
                          <a:cs typeface="Times New Roman"/>
                        </a:rPr>
                        <a:t>Titre du poste</a:t>
                      </a:r>
                    </a:p>
                    <a:p>
                      <a:pPr defTabSz="685800">
                        <a:defRPr/>
                      </a:pPr>
                      <a:r>
                        <a:rPr lang="fr-FR" sz="1000" dirty="0">
                          <a:solidFill>
                            <a:schemeClr val="tx1">
                              <a:lumMod val="50000"/>
                              <a:lumOff val="50000"/>
                            </a:schemeClr>
                          </a:solidFill>
                        </a:rPr>
                        <a:t>Décrivez ici les fonctions que vous avez occupées. Décrivez également vos missions, le nombre de personnes que vous avez encadré et si vous le pouvez, essayez d’inscrire les résultats que vous avez obtenus, n’hésitez pas à les quantifier.</a:t>
                      </a:r>
                    </a:p>
                    <a:p>
                      <a:pPr algn="l"/>
                      <a:endParaRPr lang="fr-FR" sz="1000" dirty="0">
                        <a:solidFill>
                          <a:schemeClr val="tx1"/>
                        </a:solidFill>
                        <a:effectLst/>
                        <a:latin typeface="+mn-lt"/>
                        <a:cs typeface="Times New Roman"/>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kern="1200" dirty="0">
                          <a:solidFill>
                            <a:schemeClr val="tx1">
                              <a:lumMod val="50000"/>
                              <a:lumOff val="50000"/>
                            </a:schemeClr>
                          </a:solidFill>
                          <a:effectLst/>
                          <a:latin typeface="Antonio" charset="0"/>
                          <a:ea typeface="Antonio" charset="0"/>
                          <a:cs typeface="Antonio" charset="0"/>
                        </a:rPr>
                        <a:t>NOM ENTREPRISE  </a:t>
                      </a:r>
                    </a:p>
                    <a:p>
                      <a:pPr algn="l"/>
                      <a:r>
                        <a:rPr lang="fr-FR" sz="1000" kern="1200" dirty="0">
                          <a:solidFill>
                            <a:schemeClr val="tx1"/>
                          </a:solidFill>
                          <a:effectLst/>
                          <a:latin typeface="+mn-lt"/>
                          <a:ea typeface="+mn-ea"/>
                          <a:cs typeface="Times New Roman"/>
                        </a:rPr>
                        <a:t>Titre du poste</a:t>
                      </a:r>
                    </a:p>
                    <a:p>
                      <a:pPr defTabSz="685800">
                        <a:defRPr/>
                      </a:pPr>
                      <a:r>
                        <a:rPr lang="fr-FR" sz="1000" dirty="0">
                          <a:solidFill>
                            <a:schemeClr val="tx1">
                              <a:lumMod val="50000"/>
                              <a:lumOff val="50000"/>
                            </a:schemeClr>
                          </a:solidFill>
                        </a:rPr>
                        <a:t>Décrivez ici les fonctions que vous avez occupées. Décrivez également vos missions, le nombre de personnes que vous avez encadré et si vous le pouvez, essayez d’inscrire les résultats que vous avez obtenus, n’hésitez pas à les quantifier.</a:t>
                      </a:r>
                    </a:p>
                    <a:p>
                      <a:pPr algn="l"/>
                      <a:endParaRPr lang="fr-FR" sz="1000" dirty="0">
                        <a:solidFill>
                          <a:schemeClr val="tx1"/>
                        </a:solidFill>
                        <a:effectLst/>
                        <a:latin typeface="+mn-lt"/>
                        <a:cs typeface="Times New Roman"/>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l"/>
                      <a:r>
                        <a:rPr lang="en-US" sz="1000" b="1" kern="1200" dirty="0">
                          <a:solidFill>
                            <a:schemeClr val="tx1">
                              <a:lumMod val="50000"/>
                              <a:lumOff val="50000"/>
                            </a:schemeClr>
                          </a:solidFill>
                          <a:effectLst/>
                          <a:latin typeface="Antonio" charset="0"/>
                          <a:ea typeface="Antonio" charset="0"/>
                          <a:cs typeface="Antonio" charset="0"/>
                        </a:rPr>
                        <a:t>NOM ENTREPRISE  </a:t>
                      </a:r>
                    </a:p>
                    <a:p>
                      <a:pPr algn="l"/>
                      <a:r>
                        <a:rPr lang="fr-FR" sz="1000" kern="1200" dirty="0">
                          <a:solidFill>
                            <a:schemeClr val="tx1"/>
                          </a:solidFill>
                          <a:effectLst/>
                          <a:latin typeface="+mn-lt"/>
                          <a:ea typeface="+mn-ea"/>
                          <a:cs typeface="Times New Roman"/>
                        </a:rPr>
                        <a:t>Titre du poste</a:t>
                      </a:r>
                    </a:p>
                    <a:p>
                      <a:pPr defTabSz="685800">
                        <a:defRPr/>
                      </a:pPr>
                      <a:r>
                        <a:rPr lang="fr-FR" sz="1000" dirty="0">
                          <a:solidFill>
                            <a:schemeClr val="tx1">
                              <a:lumMod val="50000"/>
                              <a:lumOff val="50000"/>
                            </a:schemeClr>
                          </a:solidFill>
                        </a:rPr>
                        <a:t>Décrivez ici les fonctions que vous avez occupées. Décrivez également vos missions, le nombre de personnes que vous avez encadré et si vous le pouvez, essayez d’inscrire les résultats que vous avez obtenus, n’hésitez pas à les quantifier.</a:t>
                      </a:r>
                    </a:p>
                    <a:p>
                      <a:pPr algn="l"/>
                      <a:endParaRPr lang="fr-FR" sz="1000" dirty="0">
                        <a:solidFill>
                          <a:schemeClr val="tx1"/>
                        </a:solidFill>
                        <a:effectLst/>
                        <a:latin typeface="+mn-lt"/>
                        <a:cs typeface="Times New Roman"/>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05" name="Tableau 104">
            <a:extLst>
              <a:ext uri="{FF2B5EF4-FFF2-40B4-BE49-F238E27FC236}">
                <a16:creationId xmlns:a16="http://schemas.microsoft.com/office/drawing/2014/main" id="{69095B6B-2BBB-45A7-BA48-EC8EF34B7D9B}"/>
              </a:ext>
            </a:extLst>
          </p:cNvPr>
          <p:cNvGraphicFramePr>
            <a:graphicFrameLocks noGrp="1"/>
          </p:cNvGraphicFramePr>
          <p:nvPr>
            <p:extLst>
              <p:ext uri="{D42A27DB-BD31-4B8C-83A1-F6EECF244321}">
                <p14:modId xmlns:p14="http://schemas.microsoft.com/office/powerpoint/2010/main" val="1939251304"/>
              </p:ext>
            </p:extLst>
          </p:nvPr>
        </p:nvGraphicFramePr>
        <p:xfrm>
          <a:off x="1713781" y="7892883"/>
          <a:ext cx="3243534" cy="2560320"/>
        </p:xfrm>
        <a:graphic>
          <a:graphicData uri="http://schemas.openxmlformats.org/drawingml/2006/table">
            <a:tbl>
              <a:tblPr firstRow="1" bandRow="1">
                <a:tableStyleId>{2D5ABB26-0587-4C30-8999-92F81FD0307C}</a:tableStyleId>
              </a:tblPr>
              <a:tblGrid>
                <a:gridCol w="3243534">
                  <a:extLst>
                    <a:ext uri="{9D8B030D-6E8A-4147-A177-3AD203B41FA5}">
                      <a16:colId xmlns:a16="http://schemas.microsoft.com/office/drawing/2014/main" val="20000"/>
                    </a:ext>
                  </a:extLst>
                </a:gridCol>
              </a:tblGrid>
              <a:tr h="370840">
                <a:tc>
                  <a:txBody>
                    <a:bodyPr/>
                    <a:lstStyle/>
                    <a:p>
                      <a:pPr algn="l"/>
                      <a:r>
                        <a:rPr lang="en-US" sz="1000" b="1" kern="1200" dirty="0">
                          <a:solidFill>
                            <a:schemeClr val="tx1"/>
                          </a:solidFill>
                          <a:effectLst/>
                          <a:latin typeface="Antonio" charset="0"/>
                          <a:ea typeface="Antonio" charset="0"/>
                          <a:cs typeface="Antonio" charset="0"/>
                        </a:rPr>
                        <a:t>NOM DE LA FORMATION</a:t>
                      </a:r>
                      <a:endParaRPr lang="en-US" sz="1000" b="1" kern="1200" dirty="0">
                        <a:solidFill>
                          <a:srgbClr val="61C3C7"/>
                        </a:solidFill>
                        <a:effectLst/>
                        <a:latin typeface="Antonio" charset="0"/>
                        <a:ea typeface="Antonio" charset="0"/>
                        <a:cs typeface="Antonio" charset="0"/>
                      </a:endParaRPr>
                    </a:p>
                    <a:p>
                      <a:pPr algn="l"/>
                      <a:r>
                        <a:rPr lang="fr-FR" sz="1000" kern="1200" dirty="0">
                          <a:solidFill>
                            <a:schemeClr val="tx1"/>
                          </a:solidFill>
                          <a:effectLst/>
                          <a:latin typeface="+mn-lt"/>
                          <a:ea typeface="+mn-ea"/>
                          <a:cs typeface="Times New Roman"/>
                        </a:rPr>
                        <a:t>Nom du diplôme</a:t>
                      </a:r>
                    </a:p>
                    <a:p>
                      <a:pPr algn="l"/>
                      <a:r>
                        <a:rPr lang="fr-FR" sz="1000" kern="1200" dirty="0">
                          <a:solidFill>
                            <a:schemeClr val="tx1">
                              <a:lumMod val="50000"/>
                              <a:lumOff val="50000"/>
                            </a:schemeClr>
                          </a:solidFill>
                          <a:effectLst/>
                          <a:latin typeface="+mn-lt"/>
                          <a:ea typeface="+mn-ea"/>
                          <a:cs typeface="Times New Roman"/>
                        </a:rPr>
                        <a:t>Décrivez les spécialités de cette formation : diplômes, options de la formation, etc…</a:t>
                      </a:r>
                    </a:p>
                    <a:p>
                      <a:pPr algn="l"/>
                      <a:endParaRPr lang="fr-FR" sz="1000" dirty="0">
                        <a:solidFill>
                          <a:schemeClr val="tx1"/>
                        </a:solidFill>
                        <a:effectLst/>
                        <a:latin typeface="+mn-lt"/>
                        <a:cs typeface="Times New Roman"/>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l"/>
                      <a:r>
                        <a:rPr lang="en-US" sz="1000" b="1" kern="1200" dirty="0">
                          <a:solidFill>
                            <a:schemeClr val="tx1"/>
                          </a:solidFill>
                          <a:effectLst/>
                          <a:latin typeface="Antonio" charset="0"/>
                          <a:ea typeface="Antonio" charset="0"/>
                          <a:cs typeface="Antonio" charset="0"/>
                        </a:rPr>
                        <a:t>NOM DE LA FORMATION</a:t>
                      </a:r>
                      <a:endParaRPr lang="en-US" sz="1000" b="1" kern="1200" dirty="0">
                        <a:solidFill>
                          <a:srgbClr val="61C3C7"/>
                        </a:solidFill>
                        <a:effectLst/>
                        <a:latin typeface="Antonio" charset="0"/>
                        <a:ea typeface="Antonio" charset="0"/>
                        <a:cs typeface="Antonio" charset="0"/>
                      </a:endParaRPr>
                    </a:p>
                    <a:p>
                      <a:pPr algn="l"/>
                      <a:r>
                        <a:rPr lang="fr-FR" sz="1000" kern="1200" dirty="0">
                          <a:solidFill>
                            <a:schemeClr val="tx1"/>
                          </a:solidFill>
                          <a:effectLst/>
                          <a:latin typeface="+mn-lt"/>
                          <a:ea typeface="+mn-ea"/>
                          <a:cs typeface="Times New Roman"/>
                        </a:rPr>
                        <a:t>Nom du diplôme</a:t>
                      </a:r>
                    </a:p>
                    <a:p>
                      <a:pPr algn="l"/>
                      <a:r>
                        <a:rPr lang="fr-FR" sz="1000" kern="1200" dirty="0">
                          <a:solidFill>
                            <a:schemeClr val="tx1">
                              <a:lumMod val="50000"/>
                              <a:lumOff val="50000"/>
                            </a:schemeClr>
                          </a:solidFill>
                          <a:effectLst/>
                          <a:latin typeface="+mn-lt"/>
                          <a:ea typeface="+mn-ea"/>
                          <a:cs typeface="Times New Roman"/>
                        </a:rPr>
                        <a:t>Décrivez les spécialités de cette formation : diplômes, options de la formation, etc…</a:t>
                      </a:r>
                    </a:p>
                    <a:p>
                      <a:pPr algn="l"/>
                      <a:endParaRPr lang="fr-FR" sz="1000" dirty="0">
                        <a:solidFill>
                          <a:schemeClr val="tx1"/>
                        </a:solidFill>
                        <a:effectLst/>
                        <a:latin typeface="+mn-lt"/>
                        <a:cs typeface="Times New Roman"/>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l"/>
                      <a:r>
                        <a:rPr lang="en-US" sz="1000" b="1" kern="1200" dirty="0">
                          <a:solidFill>
                            <a:schemeClr val="tx1"/>
                          </a:solidFill>
                          <a:effectLst/>
                          <a:latin typeface="Antonio" charset="0"/>
                          <a:ea typeface="Antonio" charset="0"/>
                          <a:cs typeface="Antonio" charset="0"/>
                        </a:rPr>
                        <a:t>NOM DE LA FORMATION</a:t>
                      </a:r>
                      <a:endParaRPr lang="en-US" sz="1000" b="1" kern="1200" dirty="0">
                        <a:solidFill>
                          <a:srgbClr val="61C3C7"/>
                        </a:solidFill>
                        <a:effectLst/>
                        <a:latin typeface="Antonio" charset="0"/>
                        <a:ea typeface="Antonio" charset="0"/>
                        <a:cs typeface="Antonio" charset="0"/>
                      </a:endParaRPr>
                    </a:p>
                    <a:p>
                      <a:pPr algn="l"/>
                      <a:r>
                        <a:rPr lang="fr-FR" sz="1000" kern="1200" dirty="0">
                          <a:solidFill>
                            <a:schemeClr val="tx1"/>
                          </a:solidFill>
                          <a:effectLst/>
                          <a:latin typeface="+mn-lt"/>
                          <a:ea typeface="+mn-ea"/>
                          <a:cs typeface="Times New Roman"/>
                        </a:rPr>
                        <a:t>Nom du diplôme</a:t>
                      </a:r>
                    </a:p>
                    <a:p>
                      <a:pPr algn="l"/>
                      <a:r>
                        <a:rPr lang="fr-FR" sz="1000" kern="1200" dirty="0">
                          <a:solidFill>
                            <a:schemeClr val="tx1">
                              <a:lumMod val="50000"/>
                              <a:lumOff val="50000"/>
                            </a:schemeClr>
                          </a:solidFill>
                          <a:effectLst/>
                          <a:latin typeface="+mn-lt"/>
                          <a:ea typeface="+mn-ea"/>
                          <a:cs typeface="Times New Roman"/>
                        </a:rPr>
                        <a:t>Décrivez les spécialités de cette formation : diplômes, options de la formation, etc…</a:t>
                      </a:r>
                    </a:p>
                    <a:p>
                      <a:pPr algn="l"/>
                      <a:endParaRPr lang="fr-FR" sz="1000" dirty="0">
                        <a:solidFill>
                          <a:schemeClr val="tx1"/>
                        </a:solidFill>
                        <a:effectLst/>
                        <a:latin typeface="+mn-lt"/>
                        <a:cs typeface="Times New Roman"/>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06" name="Rectangle 105">
            <a:extLst>
              <a:ext uri="{FF2B5EF4-FFF2-40B4-BE49-F238E27FC236}">
                <a16:creationId xmlns:a16="http://schemas.microsoft.com/office/drawing/2014/main" id="{40FF171E-8829-4D4C-ACC7-72B436BBDED5}"/>
              </a:ext>
            </a:extLst>
          </p:cNvPr>
          <p:cNvSpPr/>
          <p:nvPr/>
        </p:nvSpPr>
        <p:spPr>
          <a:xfrm>
            <a:off x="321415" y="3594568"/>
            <a:ext cx="1173297" cy="253916"/>
          </a:xfrm>
          <a:prstGeom prst="rect">
            <a:avLst/>
          </a:prstGeom>
          <a:solidFill>
            <a:srgbClr val="2B975E"/>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2010 – 2013</a:t>
            </a:r>
          </a:p>
        </p:txBody>
      </p:sp>
      <p:sp>
        <p:nvSpPr>
          <p:cNvPr id="107" name="Rectangle 106">
            <a:extLst>
              <a:ext uri="{FF2B5EF4-FFF2-40B4-BE49-F238E27FC236}">
                <a16:creationId xmlns:a16="http://schemas.microsoft.com/office/drawing/2014/main" id="{9DB58E88-A38D-409B-80ED-E2C68B9199B1}"/>
              </a:ext>
            </a:extLst>
          </p:cNvPr>
          <p:cNvSpPr/>
          <p:nvPr/>
        </p:nvSpPr>
        <p:spPr>
          <a:xfrm>
            <a:off x="321415" y="4896343"/>
            <a:ext cx="1173297" cy="253916"/>
          </a:xfrm>
          <a:prstGeom prst="rect">
            <a:avLst/>
          </a:prstGeom>
          <a:solidFill>
            <a:srgbClr val="2B975E"/>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2010 – 2013</a:t>
            </a:r>
          </a:p>
        </p:txBody>
      </p:sp>
      <p:sp>
        <p:nvSpPr>
          <p:cNvPr id="108" name="Rectangle 107">
            <a:extLst>
              <a:ext uri="{FF2B5EF4-FFF2-40B4-BE49-F238E27FC236}">
                <a16:creationId xmlns:a16="http://schemas.microsoft.com/office/drawing/2014/main" id="{2574B6F0-A594-4094-9353-388659C771E1}"/>
              </a:ext>
            </a:extLst>
          </p:cNvPr>
          <p:cNvSpPr/>
          <p:nvPr/>
        </p:nvSpPr>
        <p:spPr>
          <a:xfrm>
            <a:off x="315913" y="6198118"/>
            <a:ext cx="1173297" cy="253916"/>
          </a:xfrm>
          <a:prstGeom prst="rect">
            <a:avLst/>
          </a:prstGeom>
          <a:solidFill>
            <a:srgbClr val="2B975E"/>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2010 – 2013</a:t>
            </a:r>
          </a:p>
        </p:txBody>
      </p:sp>
      <p:sp>
        <p:nvSpPr>
          <p:cNvPr id="109" name="ZoneTexte 108">
            <a:extLst>
              <a:ext uri="{FF2B5EF4-FFF2-40B4-BE49-F238E27FC236}">
                <a16:creationId xmlns:a16="http://schemas.microsoft.com/office/drawing/2014/main" id="{0EC556BD-37AA-436D-8045-C5C84EF0D88E}"/>
              </a:ext>
            </a:extLst>
          </p:cNvPr>
          <p:cNvSpPr txBox="1"/>
          <p:nvPr/>
        </p:nvSpPr>
        <p:spPr>
          <a:xfrm>
            <a:off x="228915" y="3088275"/>
            <a:ext cx="3423473" cy="369332"/>
          </a:xfrm>
          <a:prstGeom prst="rect">
            <a:avLst/>
          </a:prstGeom>
          <a:noFill/>
        </p:spPr>
        <p:txBody>
          <a:bodyPr wrap="square" rtlCol="0">
            <a:spAutoFit/>
          </a:bodyPr>
          <a:lstStyle/>
          <a:p>
            <a:r>
              <a:rPr lang="fr-FR" dirty="0">
                <a:solidFill>
                  <a:schemeClr val="tx1">
                    <a:lumMod val="50000"/>
                    <a:lumOff val="50000"/>
                  </a:schemeClr>
                </a:solidFill>
                <a:latin typeface="Antonio" charset="0"/>
                <a:ea typeface="Antonio" charset="0"/>
                <a:cs typeface="Antonio" charset="0"/>
              </a:rPr>
              <a:t>EXPERIENCE PROFESSIONNELLE</a:t>
            </a:r>
          </a:p>
        </p:txBody>
      </p:sp>
      <p:sp>
        <p:nvSpPr>
          <p:cNvPr id="110" name="Rectangle 109">
            <a:extLst>
              <a:ext uri="{FF2B5EF4-FFF2-40B4-BE49-F238E27FC236}">
                <a16:creationId xmlns:a16="http://schemas.microsoft.com/office/drawing/2014/main" id="{7F20F13F-0F9C-4EF0-8131-996AB33127EB}"/>
              </a:ext>
            </a:extLst>
          </p:cNvPr>
          <p:cNvSpPr/>
          <p:nvPr/>
        </p:nvSpPr>
        <p:spPr>
          <a:xfrm>
            <a:off x="345488" y="7947171"/>
            <a:ext cx="1173297" cy="253916"/>
          </a:xfrm>
          <a:prstGeom prst="rect">
            <a:avLst/>
          </a:prstGeom>
          <a:solidFill>
            <a:srgbClr val="32939B"/>
          </a:solidFill>
        </p:spPr>
        <p:txBody>
          <a:bodyPr wrap="square">
            <a:spAutoFit/>
          </a:bodyPr>
          <a:lstStyle/>
          <a:p>
            <a:pPr algn="ctr">
              <a:spcBef>
                <a:spcPts val="600"/>
              </a:spcBef>
              <a:spcAft>
                <a:spcPts val="600"/>
              </a:spcAft>
            </a:pPr>
            <a:r>
              <a:rPr lang="en-US" sz="1000" b="1">
                <a:solidFill>
                  <a:schemeClr val="bg1"/>
                </a:solidFill>
                <a:latin typeface="Antonio" charset="0"/>
                <a:ea typeface="Antonio" charset="0"/>
                <a:cs typeface="Antonio" charset="0"/>
              </a:rPr>
              <a:t>2010</a:t>
            </a:r>
            <a:endParaRPr lang="en-US" sz="1000" b="1" dirty="0">
              <a:solidFill>
                <a:schemeClr val="bg1"/>
              </a:solidFill>
              <a:latin typeface="Antonio" charset="0"/>
              <a:ea typeface="Antonio" charset="0"/>
              <a:cs typeface="Antonio" charset="0"/>
            </a:endParaRPr>
          </a:p>
        </p:txBody>
      </p:sp>
      <p:sp>
        <p:nvSpPr>
          <p:cNvPr id="111" name="Rectangle 110">
            <a:extLst>
              <a:ext uri="{FF2B5EF4-FFF2-40B4-BE49-F238E27FC236}">
                <a16:creationId xmlns:a16="http://schemas.microsoft.com/office/drawing/2014/main" id="{06AF73B6-9D1E-4886-8B0A-95C7B67DBC3C}"/>
              </a:ext>
            </a:extLst>
          </p:cNvPr>
          <p:cNvSpPr/>
          <p:nvPr/>
        </p:nvSpPr>
        <p:spPr>
          <a:xfrm>
            <a:off x="331725" y="8804110"/>
            <a:ext cx="1173297" cy="253916"/>
          </a:xfrm>
          <a:prstGeom prst="rect">
            <a:avLst/>
          </a:prstGeom>
          <a:solidFill>
            <a:srgbClr val="32939B"/>
          </a:solidFill>
        </p:spPr>
        <p:txBody>
          <a:bodyPr wrap="square">
            <a:spAutoFit/>
          </a:bodyPr>
          <a:lstStyle/>
          <a:p>
            <a:pPr algn="ctr">
              <a:spcBef>
                <a:spcPts val="600"/>
              </a:spcBef>
              <a:spcAft>
                <a:spcPts val="600"/>
              </a:spcAft>
            </a:pPr>
            <a:r>
              <a:rPr lang="en-US" sz="1000" b="1">
                <a:solidFill>
                  <a:schemeClr val="bg1"/>
                </a:solidFill>
                <a:latin typeface="Antonio" charset="0"/>
                <a:ea typeface="Antonio" charset="0"/>
                <a:cs typeface="Antonio" charset="0"/>
              </a:rPr>
              <a:t>2010</a:t>
            </a:r>
            <a:endParaRPr lang="en-US" sz="1000" b="1" dirty="0">
              <a:solidFill>
                <a:schemeClr val="bg1"/>
              </a:solidFill>
              <a:latin typeface="Antonio" charset="0"/>
              <a:ea typeface="Antonio" charset="0"/>
              <a:cs typeface="Antonio" charset="0"/>
            </a:endParaRPr>
          </a:p>
        </p:txBody>
      </p:sp>
      <p:sp>
        <p:nvSpPr>
          <p:cNvPr id="112" name="Rectangle 111">
            <a:extLst>
              <a:ext uri="{FF2B5EF4-FFF2-40B4-BE49-F238E27FC236}">
                <a16:creationId xmlns:a16="http://schemas.microsoft.com/office/drawing/2014/main" id="{D1DF48D3-CD4F-4EB0-8677-B6EC136060AC}"/>
              </a:ext>
            </a:extLst>
          </p:cNvPr>
          <p:cNvSpPr/>
          <p:nvPr/>
        </p:nvSpPr>
        <p:spPr>
          <a:xfrm>
            <a:off x="326314" y="9661049"/>
            <a:ext cx="1173297" cy="253916"/>
          </a:xfrm>
          <a:prstGeom prst="rect">
            <a:avLst/>
          </a:prstGeom>
          <a:solidFill>
            <a:srgbClr val="32939B"/>
          </a:solidFill>
        </p:spPr>
        <p:txBody>
          <a:bodyPr wrap="square">
            <a:spAutoFit/>
          </a:bodyPr>
          <a:lstStyle/>
          <a:p>
            <a:pPr algn="ctr">
              <a:spcBef>
                <a:spcPts val="600"/>
              </a:spcBef>
              <a:spcAft>
                <a:spcPts val="600"/>
              </a:spcAft>
            </a:pPr>
            <a:r>
              <a:rPr lang="en-US" sz="1000" b="1">
                <a:solidFill>
                  <a:schemeClr val="bg1"/>
                </a:solidFill>
                <a:latin typeface="Antonio" charset="0"/>
                <a:ea typeface="Antonio" charset="0"/>
                <a:cs typeface="Antonio" charset="0"/>
              </a:rPr>
              <a:t>2010</a:t>
            </a:r>
            <a:endParaRPr lang="en-US" sz="1000" b="1" dirty="0">
              <a:solidFill>
                <a:schemeClr val="bg1"/>
              </a:solidFill>
              <a:latin typeface="Antonio" charset="0"/>
              <a:ea typeface="Antonio" charset="0"/>
              <a:cs typeface="Antonio" charset="0"/>
            </a:endParaRPr>
          </a:p>
        </p:txBody>
      </p:sp>
      <p:sp>
        <p:nvSpPr>
          <p:cNvPr id="113" name="ZoneTexte 112">
            <a:extLst>
              <a:ext uri="{FF2B5EF4-FFF2-40B4-BE49-F238E27FC236}">
                <a16:creationId xmlns:a16="http://schemas.microsoft.com/office/drawing/2014/main" id="{8DFFB465-B98C-40EA-8932-ED836EB16944}"/>
              </a:ext>
            </a:extLst>
          </p:cNvPr>
          <p:cNvSpPr txBox="1"/>
          <p:nvPr/>
        </p:nvSpPr>
        <p:spPr>
          <a:xfrm>
            <a:off x="233816" y="7426763"/>
            <a:ext cx="1083951" cy="369332"/>
          </a:xfrm>
          <a:prstGeom prst="rect">
            <a:avLst/>
          </a:prstGeom>
          <a:noFill/>
        </p:spPr>
        <p:txBody>
          <a:bodyPr wrap="none" rtlCol="0">
            <a:spAutoFit/>
          </a:bodyPr>
          <a:lstStyle/>
          <a:p>
            <a:r>
              <a:rPr lang="fr-FR" dirty="0">
                <a:solidFill>
                  <a:schemeClr val="tx1">
                    <a:lumMod val="50000"/>
                    <a:lumOff val="50000"/>
                  </a:schemeClr>
                </a:solidFill>
                <a:latin typeface="Antonio" charset="0"/>
                <a:ea typeface="Antonio" charset="0"/>
                <a:cs typeface="Antonio" charset="0"/>
              </a:rPr>
              <a:t>FORMATION</a:t>
            </a:r>
          </a:p>
        </p:txBody>
      </p:sp>
      <p:sp>
        <p:nvSpPr>
          <p:cNvPr id="114" name="Овал 1071">
            <a:extLst>
              <a:ext uri="{FF2B5EF4-FFF2-40B4-BE49-F238E27FC236}">
                <a16:creationId xmlns:a16="http://schemas.microsoft.com/office/drawing/2014/main" id="{19CA0021-6745-40D6-807F-81729F304936}"/>
              </a:ext>
            </a:extLst>
          </p:cNvPr>
          <p:cNvSpPr/>
          <p:nvPr/>
        </p:nvSpPr>
        <p:spPr>
          <a:xfrm>
            <a:off x="5490435" y="4342644"/>
            <a:ext cx="997515" cy="916991"/>
          </a:xfrm>
          <a:prstGeom prst="ellipse">
            <a:avLst/>
          </a:prstGeom>
          <a:solidFill>
            <a:srgbClr val="8BDFD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5" name="Овал 1078">
            <a:extLst>
              <a:ext uri="{FF2B5EF4-FFF2-40B4-BE49-F238E27FC236}">
                <a16:creationId xmlns:a16="http://schemas.microsoft.com/office/drawing/2014/main" id="{38396B45-DD0D-4AEB-A9D1-FDE876C8C3E8}"/>
              </a:ext>
            </a:extLst>
          </p:cNvPr>
          <p:cNvSpPr/>
          <p:nvPr/>
        </p:nvSpPr>
        <p:spPr>
          <a:xfrm>
            <a:off x="5290856" y="3841032"/>
            <a:ext cx="803918" cy="739023"/>
          </a:xfrm>
          <a:prstGeom prst="ellipse">
            <a:avLst/>
          </a:prstGeom>
          <a:solidFill>
            <a:srgbClr val="3EC6C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6" name="Овал 1071">
            <a:extLst>
              <a:ext uri="{FF2B5EF4-FFF2-40B4-BE49-F238E27FC236}">
                <a16:creationId xmlns:a16="http://schemas.microsoft.com/office/drawing/2014/main" id="{4E70868F-4E6D-404E-A70C-AD8B443C6ED1}"/>
              </a:ext>
            </a:extLst>
          </p:cNvPr>
          <p:cNvSpPr/>
          <p:nvPr/>
        </p:nvSpPr>
        <p:spPr>
          <a:xfrm>
            <a:off x="5692815" y="3633343"/>
            <a:ext cx="1237740" cy="1083957"/>
          </a:xfrm>
          <a:prstGeom prst="ellipse">
            <a:avLst/>
          </a:prstGeom>
          <a:solidFill>
            <a:srgbClr val="8BDFD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Овал 1071">
            <a:extLst>
              <a:ext uri="{FF2B5EF4-FFF2-40B4-BE49-F238E27FC236}">
                <a16:creationId xmlns:a16="http://schemas.microsoft.com/office/drawing/2014/main" id="{D786812D-A456-4AD4-96EF-6FE5F3A5A452}"/>
              </a:ext>
            </a:extLst>
          </p:cNvPr>
          <p:cNvSpPr/>
          <p:nvPr/>
        </p:nvSpPr>
        <p:spPr>
          <a:xfrm>
            <a:off x="5893795" y="4383010"/>
            <a:ext cx="1442764" cy="1288765"/>
          </a:xfrm>
          <a:prstGeom prst="ellipse">
            <a:avLst/>
          </a:prstGeom>
          <a:solidFill>
            <a:srgbClr val="8BDFD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8" name="ZoneTexte 117">
            <a:extLst>
              <a:ext uri="{FF2B5EF4-FFF2-40B4-BE49-F238E27FC236}">
                <a16:creationId xmlns:a16="http://schemas.microsoft.com/office/drawing/2014/main" id="{3F9F75F2-B226-45E1-949C-DC454716ECD9}"/>
              </a:ext>
            </a:extLst>
          </p:cNvPr>
          <p:cNvSpPr txBox="1"/>
          <p:nvPr/>
        </p:nvSpPr>
        <p:spPr>
          <a:xfrm>
            <a:off x="6141556" y="3091507"/>
            <a:ext cx="1314784" cy="369332"/>
          </a:xfrm>
          <a:prstGeom prst="rect">
            <a:avLst/>
          </a:prstGeom>
          <a:noFill/>
        </p:spPr>
        <p:txBody>
          <a:bodyPr wrap="none" rtlCol="0">
            <a:spAutoFit/>
          </a:bodyPr>
          <a:lstStyle/>
          <a:p>
            <a:pPr algn="r"/>
            <a:r>
              <a:rPr lang="fr-FR" dirty="0">
                <a:solidFill>
                  <a:schemeClr val="tx1">
                    <a:lumMod val="50000"/>
                    <a:lumOff val="50000"/>
                  </a:schemeClr>
                </a:solidFill>
                <a:latin typeface="Antonio" charset="0"/>
                <a:ea typeface="Antonio" charset="0"/>
                <a:cs typeface="Antonio" charset="0"/>
              </a:rPr>
              <a:t>PERSONNALITE</a:t>
            </a:r>
          </a:p>
        </p:txBody>
      </p:sp>
      <p:sp>
        <p:nvSpPr>
          <p:cNvPr id="119" name="Rectangle 118">
            <a:extLst>
              <a:ext uri="{FF2B5EF4-FFF2-40B4-BE49-F238E27FC236}">
                <a16:creationId xmlns:a16="http://schemas.microsoft.com/office/drawing/2014/main" id="{673EA1D9-32D7-4C81-B547-3A6874898A07}"/>
              </a:ext>
            </a:extLst>
          </p:cNvPr>
          <p:cNvSpPr/>
          <p:nvPr/>
        </p:nvSpPr>
        <p:spPr>
          <a:xfrm>
            <a:off x="6141556" y="4866197"/>
            <a:ext cx="947695" cy="369332"/>
          </a:xfrm>
          <a:prstGeom prst="rect">
            <a:avLst/>
          </a:prstGeom>
        </p:spPr>
        <p:txBody>
          <a:bodyPr wrap="none">
            <a:spAutoFit/>
          </a:bodyPr>
          <a:lstStyle/>
          <a:p>
            <a:r>
              <a:rPr lang="fr-FR" dirty="0">
                <a:solidFill>
                  <a:schemeClr val="bg1"/>
                </a:solidFill>
                <a:latin typeface="Antonio" charset="0"/>
                <a:ea typeface="Antonio" charset="0"/>
                <a:cs typeface="Antonio" charset="0"/>
              </a:rPr>
              <a:t>Curiosité</a:t>
            </a:r>
          </a:p>
        </p:txBody>
      </p:sp>
      <p:sp>
        <p:nvSpPr>
          <p:cNvPr id="120" name="Rectangle 119">
            <a:extLst>
              <a:ext uri="{FF2B5EF4-FFF2-40B4-BE49-F238E27FC236}">
                <a16:creationId xmlns:a16="http://schemas.microsoft.com/office/drawing/2014/main" id="{577DBB97-75B8-4402-9E9B-328B9BB18922}"/>
              </a:ext>
            </a:extLst>
          </p:cNvPr>
          <p:cNvSpPr/>
          <p:nvPr/>
        </p:nvSpPr>
        <p:spPr>
          <a:xfrm>
            <a:off x="5791869" y="3961878"/>
            <a:ext cx="1011815" cy="338554"/>
          </a:xfrm>
          <a:prstGeom prst="rect">
            <a:avLst/>
          </a:prstGeom>
        </p:spPr>
        <p:txBody>
          <a:bodyPr wrap="none">
            <a:spAutoFit/>
          </a:bodyPr>
          <a:lstStyle/>
          <a:p>
            <a:r>
              <a:rPr lang="fr-FR" sz="1600" dirty="0">
                <a:solidFill>
                  <a:schemeClr val="bg1"/>
                </a:solidFill>
                <a:latin typeface="Antonio" charset="0"/>
                <a:ea typeface="Antonio" charset="0"/>
                <a:cs typeface="Antonio" charset="0"/>
              </a:rPr>
              <a:t>Leadership</a:t>
            </a:r>
          </a:p>
        </p:txBody>
      </p:sp>
      <p:sp>
        <p:nvSpPr>
          <p:cNvPr id="121" name="Rectangle 120">
            <a:extLst>
              <a:ext uri="{FF2B5EF4-FFF2-40B4-BE49-F238E27FC236}">
                <a16:creationId xmlns:a16="http://schemas.microsoft.com/office/drawing/2014/main" id="{B6249E9F-D8C0-4204-975D-E807C585F07D}"/>
              </a:ext>
            </a:extLst>
          </p:cNvPr>
          <p:cNvSpPr/>
          <p:nvPr/>
        </p:nvSpPr>
        <p:spPr>
          <a:xfrm>
            <a:off x="5621728" y="4658423"/>
            <a:ext cx="590226" cy="276999"/>
          </a:xfrm>
          <a:prstGeom prst="rect">
            <a:avLst/>
          </a:prstGeom>
        </p:spPr>
        <p:txBody>
          <a:bodyPr wrap="none">
            <a:spAutoFit/>
          </a:bodyPr>
          <a:lstStyle/>
          <a:p>
            <a:r>
              <a:rPr lang="fr-FR" sz="1200" b="1" dirty="0">
                <a:solidFill>
                  <a:schemeClr val="bg1"/>
                </a:solidFill>
                <a:latin typeface="Antonio" charset="0"/>
                <a:ea typeface="Antonio" charset="0"/>
                <a:cs typeface="Antonio" charset="0"/>
              </a:rPr>
              <a:t>Créatif</a:t>
            </a:r>
          </a:p>
        </p:txBody>
      </p:sp>
      <p:sp>
        <p:nvSpPr>
          <p:cNvPr id="122" name="Rectangle 121">
            <a:extLst>
              <a:ext uri="{FF2B5EF4-FFF2-40B4-BE49-F238E27FC236}">
                <a16:creationId xmlns:a16="http://schemas.microsoft.com/office/drawing/2014/main" id="{6968DDE8-4146-4C2B-9F99-B247EE23E659}"/>
              </a:ext>
            </a:extLst>
          </p:cNvPr>
          <p:cNvSpPr/>
          <p:nvPr/>
        </p:nvSpPr>
        <p:spPr>
          <a:xfrm rot="18511104">
            <a:off x="5289604" y="4053560"/>
            <a:ext cx="713657" cy="276999"/>
          </a:xfrm>
          <a:prstGeom prst="rect">
            <a:avLst/>
          </a:prstGeom>
        </p:spPr>
        <p:txBody>
          <a:bodyPr wrap="none">
            <a:spAutoFit/>
          </a:bodyPr>
          <a:lstStyle/>
          <a:p>
            <a:r>
              <a:rPr lang="fr-FR" sz="1200" b="1" dirty="0">
                <a:solidFill>
                  <a:schemeClr val="bg1"/>
                </a:solidFill>
                <a:latin typeface="Antonio" charset="0"/>
                <a:ea typeface="Antonio" charset="0"/>
                <a:cs typeface="Antonio" charset="0"/>
              </a:rPr>
              <a:t>Organisé</a:t>
            </a:r>
          </a:p>
        </p:txBody>
      </p:sp>
      <p:sp>
        <p:nvSpPr>
          <p:cNvPr id="123" name="ZoneTexte 122">
            <a:extLst>
              <a:ext uri="{FF2B5EF4-FFF2-40B4-BE49-F238E27FC236}">
                <a16:creationId xmlns:a16="http://schemas.microsoft.com/office/drawing/2014/main" id="{70E84B5B-112B-4A21-9733-5939944FFC56}"/>
              </a:ext>
            </a:extLst>
          </p:cNvPr>
          <p:cNvSpPr txBox="1"/>
          <p:nvPr/>
        </p:nvSpPr>
        <p:spPr>
          <a:xfrm>
            <a:off x="6572764" y="6054732"/>
            <a:ext cx="883576" cy="369332"/>
          </a:xfrm>
          <a:prstGeom prst="rect">
            <a:avLst/>
          </a:prstGeom>
          <a:noFill/>
        </p:spPr>
        <p:txBody>
          <a:bodyPr wrap="none" rtlCol="0">
            <a:spAutoFit/>
          </a:bodyPr>
          <a:lstStyle/>
          <a:p>
            <a:pPr algn="r"/>
            <a:r>
              <a:rPr lang="fr-FR" dirty="0">
                <a:solidFill>
                  <a:schemeClr val="tx1">
                    <a:lumMod val="50000"/>
                    <a:lumOff val="50000"/>
                  </a:schemeClr>
                </a:solidFill>
                <a:latin typeface="Antonio" charset="0"/>
                <a:ea typeface="Antonio" charset="0"/>
                <a:cs typeface="Antonio" charset="0"/>
              </a:rPr>
              <a:t>LANGUES</a:t>
            </a:r>
          </a:p>
        </p:txBody>
      </p:sp>
      <p:sp>
        <p:nvSpPr>
          <p:cNvPr id="124" name="Triangle 57">
            <a:extLst>
              <a:ext uri="{FF2B5EF4-FFF2-40B4-BE49-F238E27FC236}">
                <a16:creationId xmlns:a16="http://schemas.microsoft.com/office/drawing/2014/main" id="{1FC7EDAD-440F-4FA7-949A-08556FF4A211}"/>
              </a:ext>
            </a:extLst>
          </p:cNvPr>
          <p:cNvSpPr/>
          <p:nvPr/>
        </p:nvSpPr>
        <p:spPr>
          <a:xfrm>
            <a:off x="5620263" y="6898304"/>
            <a:ext cx="949021" cy="470796"/>
          </a:xfrm>
          <a:prstGeom prst="triangle">
            <a:avLst/>
          </a:prstGeom>
          <a:solidFill>
            <a:srgbClr val="32939B">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Triangle 58">
            <a:extLst>
              <a:ext uri="{FF2B5EF4-FFF2-40B4-BE49-F238E27FC236}">
                <a16:creationId xmlns:a16="http://schemas.microsoft.com/office/drawing/2014/main" id="{BB192EF8-C983-434C-A2F2-4CCA21F17EAC}"/>
              </a:ext>
            </a:extLst>
          </p:cNvPr>
          <p:cNvSpPr/>
          <p:nvPr/>
        </p:nvSpPr>
        <p:spPr>
          <a:xfrm>
            <a:off x="5938740" y="6594075"/>
            <a:ext cx="1075812" cy="775025"/>
          </a:xfrm>
          <a:prstGeom prst="triangle">
            <a:avLst/>
          </a:prstGeom>
          <a:solidFill>
            <a:srgbClr val="48C7B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Triangle 59">
            <a:extLst>
              <a:ext uri="{FF2B5EF4-FFF2-40B4-BE49-F238E27FC236}">
                <a16:creationId xmlns:a16="http://schemas.microsoft.com/office/drawing/2014/main" id="{443637EC-D89D-4C2E-8687-0B8551470416}"/>
              </a:ext>
            </a:extLst>
          </p:cNvPr>
          <p:cNvSpPr/>
          <p:nvPr/>
        </p:nvSpPr>
        <p:spPr>
          <a:xfrm>
            <a:off x="6291362" y="6730584"/>
            <a:ext cx="1045197" cy="640693"/>
          </a:xfrm>
          <a:prstGeom prst="triangle">
            <a:avLst/>
          </a:prstGeom>
          <a:solidFill>
            <a:srgbClr val="2B975E">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a:extLst>
              <a:ext uri="{FF2B5EF4-FFF2-40B4-BE49-F238E27FC236}">
                <a16:creationId xmlns:a16="http://schemas.microsoft.com/office/drawing/2014/main" id="{1D0266D3-7589-4A96-974F-77EC1E02EDB2}"/>
              </a:ext>
            </a:extLst>
          </p:cNvPr>
          <p:cNvSpPr/>
          <p:nvPr/>
        </p:nvSpPr>
        <p:spPr>
          <a:xfrm>
            <a:off x="6368471" y="7562157"/>
            <a:ext cx="110638" cy="108859"/>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fr-FR"/>
          </a:p>
        </p:txBody>
      </p:sp>
      <p:sp>
        <p:nvSpPr>
          <p:cNvPr id="128" name="Rectangle 127">
            <a:extLst>
              <a:ext uri="{FF2B5EF4-FFF2-40B4-BE49-F238E27FC236}">
                <a16:creationId xmlns:a16="http://schemas.microsoft.com/office/drawing/2014/main" id="{63585674-BA0D-461C-ACA8-B3F90B6F98F6}"/>
              </a:ext>
            </a:extLst>
          </p:cNvPr>
          <p:cNvSpPr/>
          <p:nvPr/>
        </p:nvSpPr>
        <p:spPr>
          <a:xfrm>
            <a:off x="6368471" y="7768986"/>
            <a:ext cx="110638" cy="108859"/>
          </a:xfrm>
          <a:prstGeom prst="rect">
            <a:avLst/>
          </a:prstGeom>
          <a:solidFill>
            <a:srgbClr val="48C7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fr-FR"/>
          </a:p>
        </p:txBody>
      </p:sp>
      <p:sp>
        <p:nvSpPr>
          <p:cNvPr id="129" name="Rectangle 128">
            <a:extLst>
              <a:ext uri="{FF2B5EF4-FFF2-40B4-BE49-F238E27FC236}">
                <a16:creationId xmlns:a16="http://schemas.microsoft.com/office/drawing/2014/main" id="{715FC534-85FC-4A31-8B09-2BC20EFE8451}"/>
              </a:ext>
            </a:extLst>
          </p:cNvPr>
          <p:cNvSpPr/>
          <p:nvPr/>
        </p:nvSpPr>
        <p:spPr>
          <a:xfrm>
            <a:off x="6375740" y="7969884"/>
            <a:ext cx="110638" cy="108859"/>
          </a:xfrm>
          <a:prstGeom prst="rect">
            <a:avLst/>
          </a:prstGeom>
          <a:solidFill>
            <a:srgbClr val="2B97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fr-FR"/>
          </a:p>
        </p:txBody>
      </p:sp>
      <p:sp>
        <p:nvSpPr>
          <p:cNvPr id="130" name="ZoneTexte 129">
            <a:extLst>
              <a:ext uri="{FF2B5EF4-FFF2-40B4-BE49-F238E27FC236}">
                <a16:creationId xmlns:a16="http://schemas.microsoft.com/office/drawing/2014/main" id="{D4E3C9F5-E3C1-4F8F-B1B1-740D017EEE62}"/>
              </a:ext>
            </a:extLst>
          </p:cNvPr>
          <p:cNvSpPr txBox="1"/>
          <p:nvPr/>
        </p:nvSpPr>
        <p:spPr>
          <a:xfrm>
            <a:off x="6670274" y="7493475"/>
            <a:ext cx="678391" cy="246221"/>
          </a:xfrm>
          <a:prstGeom prst="rect">
            <a:avLst/>
          </a:prstGeom>
          <a:noFill/>
        </p:spPr>
        <p:txBody>
          <a:bodyPr wrap="none" rtlCol="0">
            <a:spAutoFit/>
          </a:bodyPr>
          <a:lstStyle/>
          <a:p>
            <a:pPr algn="r"/>
            <a:r>
              <a:rPr lang="fr-FR" sz="1000" dirty="0"/>
              <a:t>Allemand</a:t>
            </a:r>
          </a:p>
        </p:txBody>
      </p:sp>
      <p:sp>
        <p:nvSpPr>
          <p:cNvPr id="131" name="ZoneTexte 130">
            <a:extLst>
              <a:ext uri="{FF2B5EF4-FFF2-40B4-BE49-F238E27FC236}">
                <a16:creationId xmlns:a16="http://schemas.microsoft.com/office/drawing/2014/main" id="{13FD4F67-1561-4809-88FD-CAB6D0D23186}"/>
              </a:ext>
            </a:extLst>
          </p:cNvPr>
          <p:cNvSpPr txBox="1"/>
          <p:nvPr/>
        </p:nvSpPr>
        <p:spPr>
          <a:xfrm>
            <a:off x="6793706" y="7689861"/>
            <a:ext cx="554959" cy="246221"/>
          </a:xfrm>
          <a:prstGeom prst="rect">
            <a:avLst/>
          </a:prstGeom>
          <a:noFill/>
        </p:spPr>
        <p:txBody>
          <a:bodyPr wrap="none" rtlCol="0">
            <a:spAutoFit/>
          </a:bodyPr>
          <a:lstStyle/>
          <a:p>
            <a:pPr algn="r"/>
            <a:r>
              <a:rPr lang="fr-FR" sz="1000" dirty="0"/>
              <a:t>Anglais</a:t>
            </a:r>
          </a:p>
        </p:txBody>
      </p:sp>
      <p:sp>
        <p:nvSpPr>
          <p:cNvPr id="132" name="ZoneTexte 131">
            <a:extLst>
              <a:ext uri="{FF2B5EF4-FFF2-40B4-BE49-F238E27FC236}">
                <a16:creationId xmlns:a16="http://schemas.microsoft.com/office/drawing/2014/main" id="{ED9219ED-3E26-4BA4-A33F-1246AF070CFD}"/>
              </a:ext>
            </a:extLst>
          </p:cNvPr>
          <p:cNvSpPr txBox="1"/>
          <p:nvPr/>
        </p:nvSpPr>
        <p:spPr>
          <a:xfrm>
            <a:off x="6832749" y="7892883"/>
            <a:ext cx="510075" cy="246221"/>
          </a:xfrm>
          <a:prstGeom prst="rect">
            <a:avLst/>
          </a:prstGeom>
          <a:noFill/>
        </p:spPr>
        <p:txBody>
          <a:bodyPr wrap="none" rtlCol="0">
            <a:spAutoFit/>
          </a:bodyPr>
          <a:lstStyle/>
          <a:p>
            <a:pPr algn="r"/>
            <a:r>
              <a:rPr lang="fr-FR" sz="1000" dirty="0"/>
              <a:t>Italien</a:t>
            </a:r>
          </a:p>
        </p:txBody>
      </p:sp>
      <p:cxnSp>
        <p:nvCxnSpPr>
          <p:cNvPr id="133" name="Connecteur droit 132">
            <a:extLst>
              <a:ext uri="{FF2B5EF4-FFF2-40B4-BE49-F238E27FC236}">
                <a16:creationId xmlns:a16="http://schemas.microsoft.com/office/drawing/2014/main" id="{F1E8A683-BDB9-4906-A80A-C6580FDC7E96}"/>
              </a:ext>
            </a:extLst>
          </p:cNvPr>
          <p:cNvCxnSpPr/>
          <p:nvPr/>
        </p:nvCxnSpPr>
        <p:spPr>
          <a:xfrm>
            <a:off x="5051685" y="3254465"/>
            <a:ext cx="0" cy="7021292"/>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50D848B9-F423-4DA4-B600-3FB5922C02DB}"/>
              </a:ext>
            </a:extLst>
          </p:cNvPr>
          <p:cNvSpPr/>
          <p:nvPr/>
        </p:nvSpPr>
        <p:spPr>
          <a:xfrm>
            <a:off x="6258315" y="9090813"/>
            <a:ext cx="353539" cy="1430934"/>
          </a:xfrm>
          <a:prstGeom prst="rect">
            <a:avLst/>
          </a:prstGeom>
          <a:solidFill>
            <a:srgbClr val="48C7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5" name="Rectangle 134">
            <a:extLst>
              <a:ext uri="{FF2B5EF4-FFF2-40B4-BE49-F238E27FC236}">
                <a16:creationId xmlns:a16="http://schemas.microsoft.com/office/drawing/2014/main" id="{DA68126C-9FCD-4562-A372-098D7F660C48}"/>
              </a:ext>
            </a:extLst>
          </p:cNvPr>
          <p:cNvSpPr/>
          <p:nvPr/>
        </p:nvSpPr>
        <p:spPr>
          <a:xfrm>
            <a:off x="6633364" y="9217814"/>
            <a:ext cx="353539" cy="1303933"/>
          </a:xfrm>
          <a:prstGeom prst="rect">
            <a:avLst/>
          </a:prstGeom>
          <a:solidFill>
            <a:srgbClr val="6262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6" name="Rectangle 135">
            <a:extLst>
              <a:ext uri="{FF2B5EF4-FFF2-40B4-BE49-F238E27FC236}">
                <a16:creationId xmlns:a16="http://schemas.microsoft.com/office/drawing/2014/main" id="{E2F5E21D-ACE7-4B0B-866E-3630B93848DC}"/>
              </a:ext>
            </a:extLst>
          </p:cNvPr>
          <p:cNvSpPr/>
          <p:nvPr/>
        </p:nvSpPr>
        <p:spPr>
          <a:xfrm>
            <a:off x="7003996" y="8981952"/>
            <a:ext cx="353539" cy="1539795"/>
          </a:xfrm>
          <a:prstGeom prst="rect">
            <a:avLst/>
          </a:prstGeom>
          <a:solidFill>
            <a:srgbClr val="2B975E">
              <a:alpha val="6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137" name="Connecteur droit 136">
            <a:extLst>
              <a:ext uri="{FF2B5EF4-FFF2-40B4-BE49-F238E27FC236}">
                <a16:creationId xmlns:a16="http://schemas.microsoft.com/office/drawing/2014/main" id="{D5CE1005-2718-42C4-A6EA-53ED216BC67E}"/>
              </a:ext>
            </a:extLst>
          </p:cNvPr>
          <p:cNvCxnSpPr>
            <a:stCxn id="126" idx="0"/>
          </p:cNvCxnSpPr>
          <p:nvPr/>
        </p:nvCxnSpPr>
        <p:spPr>
          <a:xfrm>
            <a:off x="6813961" y="6730584"/>
            <a:ext cx="53470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8" name="Connecteur droit 137">
            <a:extLst>
              <a:ext uri="{FF2B5EF4-FFF2-40B4-BE49-F238E27FC236}">
                <a16:creationId xmlns:a16="http://schemas.microsoft.com/office/drawing/2014/main" id="{0ECA317E-706F-4818-B555-A510DE0EB3AB}"/>
              </a:ext>
            </a:extLst>
          </p:cNvPr>
          <p:cNvCxnSpPr/>
          <p:nvPr/>
        </p:nvCxnSpPr>
        <p:spPr>
          <a:xfrm>
            <a:off x="6450973" y="6594075"/>
            <a:ext cx="8976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9" name="ZoneTexte 138">
            <a:extLst>
              <a:ext uri="{FF2B5EF4-FFF2-40B4-BE49-F238E27FC236}">
                <a16:creationId xmlns:a16="http://schemas.microsoft.com/office/drawing/2014/main" id="{DFE8826A-3D4C-41C7-B2E4-2D176FB1BAE6}"/>
              </a:ext>
            </a:extLst>
          </p:cNvPr>
          <p:cNvSpPr txBox="1"/>
          <p:nvPr/>
        </p:nvSpPr>
        <p:spPr>
          <a:xfrm>
            <a:off x="6188181" y="8449074"/>
            <a:ext cx="1289135" cy="369332"/>
          </a:xfrm>
          <a:prstGeom prst="rect">
            <a:avLst/>
          </a:prstGeom>
          <a:noFill/>
        </p:spPr>
        <p:txBody>
          <a:bodyPr wrap="none" rtlCol="0">
            <a:spAutoFit/>
          </a:bodyPr>
          <a:lstStyle/>
          <a:p>
            <a:pPr algn="r"/>
            <a:r>
              <a:rPr lang="fr-FR" dirty="0">
                <a:solidFill>
                  <a:schemeClr val="tx1">
                    <a:lumMod val="50000"/>
                    <a:lumOff val="50000"/>
                  </a:schemeClr>
                </a:solidFill>
                <a:latin typeface="Antonio" charset="0"/>
                <a:ea typeface="Antonio" charset="0"/>
                <a:cs typeface="Antonio" charset="0"/>
              </a:rPr>
              <a:t>COMPETENCES</a:t>
            </a:r>
          </a:p>
        </p:txBody>
      </p:sp>
      <p:sp>
        <p:nvSpPr>
          <p:cNvPr id="140" name="Rectangle 139">
            <a:extLst>
              <a:ext uri="{FF2B5EF4-FFF2-40B4-BE49-F238E27FC236}">
                <a16:creationId xmlns:a16="http://schemas.microsoft.com/office/drawing/2014/main" id="{C497C57A-22A7-4528-8857-92B10D963B8E}"/>
              </a:ext>
            </a:extLst>
          </p:cNvPr>
          <p:cNvSpPr/>
          <p:nvPr/>
        </p:nvSpPr>
        <p:spPr>
          <a:xfrm>
            <a:off x="5887510" y="9386379"/>
            <a:ext cx="353539" cy="1135367"/>
          </a:xfrm>
          <a:prstGeom prst="rect">
            <a:avLst/>
          </a:prstGeom>
          <a:solidFill>
            <a:srgbClr val="3293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1" name="Rectangle 140">
            <a:extLst>
              <a:ext uri="{FF2B5EF4-FFF2-40B4-BE49-F238E27FC236}">
                <a16:creationId xmlns:a16="http://schemas.microsoft.com/office/drawing/2014/main" id="{3BD66939-E1F3-4B32-BCA4-CEE4973B0B32}"/>
              </a:ext>
            </a:extLst>
          </p:cNvPr>
          <p:cNvSpPr/>
          <p:nvPr/>
        </p:nvSpPr>
        <p:spPr>
          <a:xfrm>
            <a:off x="5515096" y="9283136"/>
            <a:ext cx="353539" cy="1238610"/>
          </a:xfrm>
          <a:prstGeom prst="rect">
            <a:avLst/>
          </a:prstGeom>
          <a:solidFill>
            <a:srgbClr val="39A3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2" name="ZoneTexte 141">
            <a:extLst>
              <a:ext uri="{FF2B5EF4-FFF2-40B4-BE49-F238E27FC236}">
                <a16:creationId xmlns:a16="http://schemas.microsoft.com/office/drawing/2014/main" id="{1D81C81F-AD94-4BB9-9AFC-AE662192A9B7}"/>
              </a:ext>
            </a:extLst>
          </p:cNvPr>
          <p:cNvSpPr txBox="1"/>
          <p:nvPr/>
        </p:nvSpPr>
        <p:spPr>
          <a:xfrm rot="16200000">
            <a:off x="6661135" y="9763941"/>
            <a:ext cx="1039259" cy="276999"/>
          </a:xfrm>
          <a:prstGeom prst="rect">
            <a:avLst/>
          </a:prstGeom>
          <a:noFill/>
        </p:spPr>
        <p:txBody>
          <a:bodyPr wrap="none" rtlCol="0">
            <a:spAutoFit/>
          </a:bodyPr>
          <a:lstStyle/>
          <a:p>
            <a:r>
              <a:rPr lang="fr-FR" sz="1200" dirty="0">
                <a:solidFill>
                  <a:schemeClr val="bg1"/>
                </a:solidFill>
              </a:rPr>
              <a:t>Photoshop Cs</a:t>
            </a:r>
          </a:p>
        </p:txBody>
      </p:sp>
      <p:sp>
        <p:nvSpPr>
          <p:cNvPr id="143" name="ZoneTexte 142">
            <a:extLst>
              <a:ext uri="{FF2B5EF4-FFF2-40B4-BE49-F238E27FC236}">
                <a16:creationId xmlns:a16="http://schemas.microsoft.com/office/drawing/2014/main" id="{DFD5BB92-A19C-4160-9211-773B7D0E47D8}"/>
              </a:ext>
            </a:extLst>
          </p:cNvPr>
          <p:cNvSpPr txBox="1"/>
          <p:nvPr/>
        </p:nvSpPr>
        <p:spPr>
          <a:xfrm rot="16200000">
            <a:off x="6430505" y="9910567"/>
            <a:ext cx="746358" cy="276999"/>
          </a:xfrm>
          <a:prstGeom prst="rect">
            <a:avLst/>
          </a:prstGeom>
          <a:noFill/>
        </p:spPr>
        <p:txBody>
          <a:bodyPr wrap="none" rtlCol="0">
            <a:spAutoFit/>
          </a:bodyPr>
          <a:lstStyle/>
          <a:p>
            <a:r>
              <a:rPr lang="fr-FR" sz="1200">
                <a:solidFill>
                  <a:schemeClr val="bg1"/>
                </a:solidFill>
              </a:rPr>
              <a:t>Analytics</a:t>
            </a:r>
            <a:endParaRPr lang="fr-FR" sz="1200" dirty="0">
              <a:solidFill>
                <a:schemeClr val="bg1"/>
              </a:solidFill>
            </a:endParaRPr>
          </a:p>
        </p:txBody>
      </p:sp>
      <p:sp>
        <p:nvSpPr>
          <p:cNvPr id="144" name="ZoneTexte 143">
            <a:extLst>
              <a:ext uri="{FF2B5EF4-FFF2-40B4-BE49-F238E27FC236}">
                <a16:creationId xmlns:a16="http://schemas.microsoft.com/office/drawing/2014/main" id="{07D9DC6E-4F8C-4EA3-A5F6-017742376147}"/>
              </a:ext>
            </a:extLst>
          </p:cNvPr>
          <p:cNvSpPr txBox="1"/>
          <p:nvPr/>
        </p:nvSpPr>
        <p:spPr>
          <a:xfrm rot="16200000">
            <a:off x="5958264" y="9849305"/>
            <a:ext cx="906210" cy="276999"/>
          </a:xfrm>
          <a:prstGeom prst="rect">
            <a:avLst/>
          </a:prstGeom>
          <a:noFill/>
        </p:spPr>
        <p:txBody>
          <a:bodyPr wrap="none" rtlCol="0">
            <a:spAutoFit/>
          </a:bodyPr>
          <a:lstStyle/>
          <a:p>
            <a:r>
              <a:rPr lang="fr-FR" sz="1200">
                <a:solidFill>
                  <a:schemeClr val="bg1"/>
                </a:solidFill>
              </a:rPr>
              <a:t>Office 2017</a:t>
            </a:r>
            <a:endParaRPr lang="fr-FR" sz="1200" dirty="0">
              <a:solidFill>
                <a:schemeClr val="bg1"/>
              </a:solidFill>
            </a:endParaRPr>
          </a:p>
        </p:txBody>
      </p:sp>
      <p:sp>
        <p:nvSpPr>
          <p:cNvPr id="145" name="ZoneTexte 144">
            <a:extLst>
              <a:ext uri="{FF2B5EF4-FFF2-40B4-BE49-F238E27FC236}">
                <a16:creationId xmlns:a16="http://schemas.microsoft.com/office/drawing/2014/main" id="{8220FBDA-2741-4F46-8E37-14B6D833EA82}"/>
              </a:ext>
            </a:extLst>
          </p:cNvPr>
          <p:cNvSpPr txBox="1"/>
          <p:nvPr/>
        </p:nvSpPr>
        <p:spPr>
          <a:xfrm rot="16200000">
            <a:off x="5492464" y="9778903"/>
            <a:ext cx="1105880" cy="276999"/>
          </a:xfrm>
          <a:prstGeom prst="rect">
            <a:avLst/>
          </a:prstGeom>
          <a:noFill/>
        </p:spPr>
        <p:txBody>
          <a:bodyPr wrap="none" rtlCol="0">
            <a:spAutoFit/>
          </a:bodyPr>
          <a:lstStyle/>
          <a:p>
            <a:r>
              <a:rPr lang="fr-FR" sz="1200">
                <a:solidFill>
                  <a:schemeClr val="bg1"/>
                </a:solidFill>
              </a:rPr>
              <a:t>Force de vente</a:t>
            </a:r>
            <a:endParaRPr lang="fr-FR" sz="1200" dirty="0">
              <a:solidFill>
                <a:schemeClr val="bg1"/>
              </a:solidFill>
            </a:endParaRPr>
          </a:p>
        </p:txBody>
      </p:sp>
      <p:sp>
        <p:nvSpPr>
          <p:cNvPr id="146" name="ZoneTexte 145">
            <a:extLst>
              <a:ext uri="{FF2B5EF4-FFF2-40B4-BE49-F238E27FC236}">
                <a16:creationId xmlns:a16="http://schemas.microsoft.com/office/drawing/2014/main" id="{F144804A-8D50-4236-9D7B-BDF7BC4C3437}"/>
              </a:ext>
            </a:extLst>
          </p:cNvPr>
          <p:cNvSpPr txBox="1"/>
          <p:nvPr/>
        </p:nvSpPr>
        <p:spPr>
          <a:xfrm rot="16200000">
            <a:off x="5188727" y="9815562"/>
            <a:ext cx="1010533" cy="276999"/>
          </a:xfrm>
          <a:prstGeom prst="rect">
            <a:avLst/>
          </a:prstGeom>
          <a:noFill/>
        </p:spPr>
        <p:txBody>
          <a:bodyPr wrap="none" rtlCol="0">
            <a:spAutoFit/>
          </a:bodyPr>
          <a:lstStyle/>
          <a:p>
            <a:r>
              <a:rPr lang="fr-FR" sz="1200">
                <a:solidFill>
                  <a:schemeClr val="bg1"/>
                </a:solidFill>
              </a:rPr>
              <a:t>Gestion com.</a:t>
            </a:r>
            <a:endParaRPr lang="fr-FR" sz="1200" dirty="0">
              <a:solidFill>
                <a:schemeClr val="bg1"/>
              </a:solidFill>
            </a:endParaRPr>
          </a:p>
        </p:txBody>
      </p:sp>
    </p:spTree>
    <p:extLst>
      <p:ext uri="{BB962C8B-B14F-4D97-AF65-F5344CB8AC3E}">
        <p14:creationId xmlns:p14="http://schemas.microsoft.com/office/powerpoint/2010/main" val="116454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nde diagonale 4">
            <a:extLst>
              <a:ext uri="{FF2B5EF4-FFF2-40B4-BE49-F238E27FC236}">
                <a16:creationId xmlns:a16="http://schemas.microsoft.com/office/drawing/2014/main" id="{C62880AF-3FE6-48AE-8ECA-EA533B585ACF}"/>
              </a:ext>
            </a:extLst>
          </p:cNvPr>
          <p:cNvSpPr/>
          <p:nvPr/>
        </p:nvSpPr>
        <p:spPr>
          <a:xfrm rot="661932">
            <a:off x="-482599" y="-5007520"/>
            <a:ext cx="6412702" cy="10691813"/>
          </a:xfrm>
          <a:prstGeom prst="diagStrip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Bande diagonale 5">
            <a:extLst>
              <a:ext uri="{FF2B5EF4-FFF2-40B4-BE49-F238E27FC236}">
                <a16:creationId xmlns:a16="http://schemas.microsoft.com/office/drawing/2014/main" id="{A363BAE9-B8C9-4CEB-9C64-AB403A72F0E7}"/>
              </a:ext>
            </a:extLst>
          </p:cNvPr>
          <p:cNvSpPr/>
          <p:nvPr/>
        </p:nvSpPr>
        <p:spPr>
          <a:xfrm rot="6202619">
            <a:off x="-4749886" y="4512750"/>
            <a:ext cx="6412702" cy="10691813"/>
          </a:xfrm>
          <a:prstGeom prst="diagStrip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Triangle rectangle 6">
            <a:extLst>
              <a:ext uri="{FF2B5EF4-FFF2-40B4-BE49-F238E27FC236}">
                <a16:creationId xmlns:a16="http://schemas.microsoft.com/office/drawing/2014/main" id="{8E6BAD9A-C938-49F3-8AC0-22DD261D5076}"/>
              </a:ext>
            </a:extLst>
          </p:cNvPr>
          <p:cNvSpPr/>
          <p:nvPr/>
        </p:nvSpPr>
        <p:spPr>
          <a:xfrm rot="2576536">
            <a:off x="4017077" y="-256881"/>
            <a:ext cx="9455339" cy="1034000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riangle rectangle 7">
            <a:extLst>
              <a:ext uri="{FF2B5EF4-FFF2-40B4-BE49-F238E27FC236}">
                <a16:creationId xmlns:a16="http://schemas.microsoft.com/office/drawing/2014/main" id="{AB12861C-A0C0-4FF2-88B0-0845AE427B42}"/>
              </a:ext>
            </a:extLst>
          </p:cNvPr>
          <p:cNvSpPr/>
          <p:nvPr/>
        </p:nvSpPr>
        <p:spPr>
          <a:xfrm rot="2576536">
            <a:off x="6578290" y="-256887"/>
            <a:ext cx="9455339" cy="1034000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46E18D29-3CD6-469D-9978-D8502A7AC32A}"/>
              </a:ext>
            </a:extLst>
          </p:cNvPr>
          <p:cNvSpPr txBox="1"/>
          <p:nvPr/>
        </p:nvSpPr>
        <p:spPr>
          <a:xfrm>
            <a:off x="5753764" y="1521592"/>
            <a:ext cx="957313" cy="246221"/>
          </a:xfrm>
          <a:prstGeom prst="rect">
            <a:avLst/>
          </a:prstGeom>
          <a:noFill/>
        </p:spPr>
        <p:txBody>
          <a:bodyPr wrap="none" rtlCol="0">
            <a:spAutoFit/>
          </a:bodyPr>
          <a:lstStyle/>
          <a:p>
            <a:r>
              <a:rPr lang="fr-FR" sz="1000" dirty="0">
                <a:solidFill>
                  <a:schemeClr val="tx1">
                    <a:lumMod val="50000"/>
                    <a:lumOff val="50000"/>
                  </a:schemeClr>
                </a:solidFill>
              </a:rPr>
              <a:t>06 17 81 02 87</a:t>
            </a:r>
          </a:p>
        </p:txBody>
      </p:sp>
      <p:sp>
        <p:nvSpPr>
          <p:cNvPr id="16" name="ZoneTexte 15">
            <a:extLst>
              <a:ext uri="{FF2B5EF4-FFF2-40B4-BE49-F238E27FC236}">
                <a16:creationId xmlns:a16="http://schemas.microsoft.com/office/drawing/2014/main" id="{A9096992-B596-4593-BC3C-B8BA589C7087}"/>
              </a:ext>
            </a:extLst>
          </p:cNvPr>
          <p:cNvSpPr txBox="1"/>
          <p:nvPr/>
        </p:nvSpPr>
        <p:spPr>
          <a:xfrm>
            <a:off x="5753764" y="1865024"/>
            <a:ext cx="1152880" cy="246221"/>
          </a:xfrm>
          <a:prstGeom prst="rect">
            <a:avLst/>
          </a:prstGeom>
          <a:noFill/>
        </p:spPr>
        <p:txBody>
          <a:bodyPr wrap="none" rtlCol="0">
            <a:spAutoFit/>
          </a:bodyPr>
          <a:lstStyle/>
          <a:p>
            <a:r>
              <a:rPr lang="fr-FR" sz="1000" dirty="0">
                <a:solidFill>
                  <a:schemeClr val="tx1">
                    <a:lumMod val="50000"/>
                    <a:lumOff val="50000"/>
                  </a:schemeClr>
                </a:solidFill>
              </a:rPr>
              <a:t>Samir_615@live,fr</a:t>
            </a:r>
          </a:p>
        </p:txBody>
      </p:sp>
      <p:sp>
        <p:nvSpPr>
          <p:cNvPr id="17" name="ZoneTexte 16">
            <a:extLst>
              <a:ext uri="{FF2B5EF4-FFF2-40B4-BE49-F238E27FC236}">
                <a16:creationId xmlns:a16="http://schemas.microsoft.com/office/drawing/2014/main" id="{D34ABD82-F5AD-47BB-B7CF-76C28FE0DB84}"/>
              </a:ext>
            </a:extLst>
          </p:cNvPr>
          <p:cNvSpPr txBox="1"/>
          <p:nvPr/>
        </p:nvSpPr>
        <p:spPr>
          <a:xfrm>
            <a:off x="5753764" y="2140980"/>
            <a:ext cx="1233030" cy="400110"/>
          </a:xfrm>
          <a:prstGeom prst="rect">
            <a:avLst/>
          </a:prstGeom>
          <a:noFill/>
        </p:spPr>
        <p:txBody>
          <a:bodyPr wrap="none" rtlCol="0">
            <a:spAutoFit/>
          </a:bodyPr>
          <a:lstStyle/>
          <a:p>
            <a:r>
              <a:rPr lang="fr-FR" sz="1000" dirty="0">
                <a:solidFill>
                  <a:schemeClr val="tx1">
                    <a:lumMod val="50000"/>
                    <a:lumOff val="50000"/>
                  </a:schemeClr>
                </a:solidFill>
              </a:rPr>
              <a:t>25 rue Tras la </a:t>
            </a:r>
            <a:r>
              <a:rPr lang="fr-FR" sz="1000" dirty="0" err="1">
                <a:solidFill>
                  <a:schemeClr val="tx1">
                    <a:lumMod val="50000"/>
                    <a:lumOff val="50000"/>
                  </a:schemeClr>
                </a:solidFill>
              </a:rPr>
              <a:t>Gleize</a:t>
            </a:r>
            <a:endParaRPr lang="fr-FR" sz="1000" dirty="0">
              <a:solidFill>
                <a:schemeClr val="tx1">
                  <a:lumMod val="50000"/>
                  <a:lumOff val="50000"/>
                </a:schemeClr>
              </a:solidFill>
            </a:endParaRPr>
          </a:p>
          <a:p>
            <a:r>
              <a:rPr lang="fr-FR" sz="1000" dirty="0">
                <a:solidFill>
                  <a:schemeClr val="tx1">
                    <a:lumMod val="50000"/>
                    <a:lumOff val="50000"/>
                  </a:schemeClr>
                </a:solidFill>
              </a:rPr>
              <a:t>34660 Cournonsec</a:t>
            </a:r>
          </a:p>
        </p:txBody>
      </p:sp>
      <p:sp>
        <p:nvSpPr>
          <p:cNvPr id="18" name="ZoneTexte 17">
            <a:extLst>
              <a:ext uri="{FF2B5EF4-FFF2-40B4-BE49-F238E27FC236}">
                <a16:creationId xmlns:a16="http://schemas.microsoft.com/office/drawing/2014/main" id="{030D3617-3222-4A2D-B2C8-8A67F067A598}"/>
              </a:ext>
            </a:extLst>
          </p:cNvPr>
          <p:cNvSpPr txBox="1"/>
          <p:nvPr/>
        </p:nvSpPr>
        <p:spPr>
          <a:xfrm>
            <a:off x="5753764" y="2532113"/>
            <a:ext cx="1475084" cy="400110"/>
          </a:xfrm>
          <a:prstGeom prst="rect">
            <a:avLst/>
          </a:prstGeom>
          <a:noFill/>
        </p:spPr>
        <p:txBody>
          <a:bodyPr wrap="none" rtlCol="0">
            <a:spAutoFit/>
          </a:bodyPr>
          <a:lstStyle/>
          <a:p>
            <a:r>
              <a:rPr lang="fr-FR" sz="1000" dirty="0">
                <a:solidFill>
                  <a:schemeClr val="bg2">
                    <a:lumMod val="50000"/>
                  </a:schemeClr>
                </a:solidFill>
              </a:rPr>
              <a:t>https://samthp.github.io</a:t>
            </a:r>
          </a:p>
          <a:p>
            <a:r>
              <a:rPr lang="fr-FR" sz="1000" dirty="0">
                <a:solidFill>
                  <a:schemeClr val="bg2">
                    <a:lumMod val="50000"/>
                  </a:schemeClr>
                </a:solidFill>
              </a:rPr>
              <a:t> /CV_SAMIRF_2019/</a:t>
            </a:r>
          </a:p>
        </p:txBody>
      </p:sp>
      <p:sp>
        <p:nvSpPr>
          <p:cNvPr id="21" name="Rectangle 20">
            <a:extLst>
              <a:ext uri="{FF2B5EF4-FFF2-40B4-BE49-F238E27FC236}">
                <a16:creationId xmlns:a16="http://schemas.microsoft.com/office/drawing/2014/main" id="{58B3974A-731C-49C5-978B-52F28BAA0D81}"/>
              </a:ext>
            </a:extLst>
          </p:cNvPr>
          <p:cNvSpPr/>
          <p:nvPr/>
        </p:nvSpPr>
        <p:spPr>
          <a:xfrm>
            <a:off x="1" y="1141787"/>
            <a:ext cx="7559675" cy="5347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8">
            <a:extLst>
              <a:ext uri="{FF2B5EF4-FFF2-40B4-BE49-F238E27FC236}">
                <a16:creationId xmlns:a16="http://schemas.microsoft.com/office/drawing/2014/main" id="{34D3CF16-28C1-4FAD-B11B-F2C484998215}"/>
              </a:ext>
            </a:extLst>
          </p:cNvPr>
          <p:cNvSpPr/>
          <p:nvPr/>
        </p:nvSpPr>
        <p:spPr>
          <a:xfrm>
            <a:off x="81276" y="1525144"/>
            <a:ext cx="5169703" cy="523220"/>
          </a:xfrm>
          <a:prstGeom prst="rect">
            <a:avLst/>
          </a:prstGeom>
        </p:spPr>
        <p:txBody>
          <a:bodyPr wrap="square">
            <a:spAutoFit/>
          </a:bodyPr>
          <a:lstStyle/>
          <a:p>
            <a:pPr algn="just">
              <a:tabLst>
                <a:tab pos="723900" algn="l"/>
                <a:tab pos="1447800" algn="l"/>
                <a:tab pos="2171700" algn="l"/>
              </a:tabLst>
            </a:pPr>
            <a:r>
              <a:rPr lang="fr-FR" sz="1400" dirty="0">
                <a:solidFill>
                  <a:schemeClr val="bg2">
                    <a:lumMod val="50000"/>
                  </a:schemeClr>
                </a:solidFill>
              </a:rPr>
              <a:t>Obtenir un poste de développeur web mobile en alternance au sein de </a:t>
            </a:r>
            <a:r>
              <a:rPr lang="fr-FR" sz="1400" b="1" dirty="0"/>
              <a:t>KALIOP</a:t>
            </a:r>
          </a:p>
        </p:txBody>
      </p:sp>
      <p:sp>
        <p:nvSpPr>
          <p:cNvPr id="23" name="ZoneTexte 22">
            <a:extLst>
              <a:ext uri="{FF2B5EF4-FFF2-40B4-BE49-F238E27FC236}">
                <a16:creationId xmlns:a16="http://schemas.microsoft.com/office/drawing/2014/main" id="{2C3D794B-C170-464A-9ECA-4DDA1511E024}"/>
              </a:ext>
            </a:extLst>
          </p:cNvPr>
          <p:cNvSpPr txBox="1"/>
          <p:nvPr/>
        </p:nvSpPr>
        <p:spPr>
          <a:xfrm>
            <a:off x="1584615" y="24187"/>
            <a:ext cx="4628739" cy="707886"/>
          </a:xfrm>
          <a:prstGeom prst="rect">
            <a:avLst/>
          </a:prstGeom>
          <a:noFill/>
        </p:spPr>
        <p:txBody>
          <a:bodyPr wrap="square" rtlCol="0">
            <a:spAutoFit/>
          </a:bodyPr>
          <a:lstStyle/>
          <a:p>
            <a:r>
              <a:rPr lang="fr-FR" sz="4000" b="1" dirty="0">
                <a:solidFill>
                  <a:srgbClr val="626262"/>
                </a:solidFill>
                <a:latin typeface="Antonio" charset="0"/>
                <a:ea typeface="Antonio" charset="0"/>
                <a:cs typeface="Antonio" charset="0"/>
              </a:rPr>
              <a:t>SAMIR </a:t>
            </a:r>
            <a:r>
              <a:rPr lang="fr-FR" sz="4000" b="1" dirty="0">
                <a:solidFill>
                  <a:schemeClr val="accent2"/>
                </a:solidFill>
                <a:latin typeface="Antonio" charset="0"/>
                <a:ea typeface="Antonio" charset="0"/>
                <a:cs typeface="Antonio" charset="0"/>
              </a:rPr>
              <a:t>FOUNOU</a:t>
            </a:r>
          </a:p>
        </p:txBody>
      </p:sp>
      <p:sp>
        <p:nvSpPr>
          <p:cNvPr id="24" name="Rectangle 23">
            <a:extLst>
              <a:ext uri="{FF2B5EF4-FFF2-40B4-BE49-F238E27FC236}">
                <a16:creationId xmlns:a16="http://schemas.microsoft.com/office/drawing/2014/main" id="{ED4F5024-5E54-4287-9C67-71045238A1D1}"/>
              </a:ext>
            </a:extLst>
          </p:cNvPr>
          <p:cNvSpPr/>
          <p:nvPr/>
        </p:nvSpPr>
        <p:spPr>
          <a:xfrm>
            <a:off x="2734659" y="638247"/>
            <a:ext cx="2885604" cy="369332"/>
          </a:xfrm>
          <a:prstGeom prst="rect">
            <a:avLst/>
          </a:prstGeom>
        </p:spPr>
        <p:txBody>
          <a:bodyPr wrap="square">
            <a:spAutoFit/>
          </a:bodyPr>
          <a:lstStyle/>
          <a:p>
            <a:r>
              <a:rPr lang="fr-FR" dirty="0">
                <a:solidFill>
                  <a:schemeClr val="bg2">
                    <a:lumMod val="75000"/>
                  </a:schemeClr>
                </a:solidFill>
                <a:latin typeface="Antonio" charset="0"/>
                <a:ea typeface="Antonio" charset="0"/>
                <a:cs typeface="Antonio" charset="0"/>
              </a:rPr>
              <a:t>Développeur web et mobile</a:t>
            </a:r>
          </a:p>
        </p:txBody>
      </p:sp>
      <p:sp>
        <p:nvSpPr>
          <p:cNvPr id="25" name="Rectangle 24">
            <a:extLst>
              <a:ext uri="{FF2B5EF4-FFF2-40B4-BE49-F238E27FC236}">
                <a16:creationId xmlns:a16="http://schemas.microsoft.com/office/drawing/2014/main" id="{6CA5B27F-CCF0-4FA9-933D-211AF265CF75}"/>
              </a:ext>
            </a:extLst>
          </p:cNvPr>
          <p:cNvSpPr/>
          <p:nvPr/>
        </p:nvSpPr>
        <p:spPr>
          <a:xfrm>
            <a:off x="3761556" y="1250827"/>
            <a:ext cx="1639103" cy="369332"/>
          </a:xfrm>
          <a:prstGeom prst="rect">
            <a:avLst/>
          </a:prstGeom>
        </p:spPr>
        <p:txBody>
          <a:bodyPr wrap="none">
            <a:spAutoFit/>
          </a:bodyPr>
          <a:lstStyle/>
          <a:p>
            <a:r>
              <a:rPr lang="fr-FR" b="1" dirty="0">
                <a:solidFill>
                  <a:schemeClr val="tx1">
                    <a:lumMod val="50000"/>
                    <a:lumOff val="50000"/>
                  </a:schemeClr>
                </a:solidFill>
                <a:latin typeface="Antonio" charset="0"/>
                <a:ea typeface="Antonio" charset="0"/>
                <a:cs typeface="Antonio" charset="0"/>
              </a:rPr>
              <a:t>MES OBJECTIFS</a:t>
            </a:r>
            <a:endParaRPr lang="fr-FR" b="1" dirty="0">
              <a:solidFill>
                <a:schemeClr val="tx1">
                  <a:lumMod val="50000"/>
                  <a:lumOff val="50000"/>
                </a:schemeClr>
              </a:solidFill>
            </a:endParaRPr>
          </a:p>
        </p:txBody>
      </p:sp>
      <p:graphicFrame>
        <p:nvGraphicFramePr>
          <p:cNvPr id="26" name="Tableau 25">
            <a:extLst>
              <a:ext uri="{FF2B5EF4-FFF2-40B4-BE49-F238E27FC236}">
                <a16:creationId xmlns:a16="http://schemas.microsoft.com/office/drawing/2014/main" id="{BBA685F1-CB9F-4843-ADAD-15E5175A8113}"/>
              </a:ext>
            </a:extLst>
          </p:cNvPr>
          <p:cNvGraphicFramePr>
            <a:graphicFrameLocks noGrp="1"/>
          </p:cNvGraphicFramePr>
          <p:nvPr>
            <p:extLst>
              <p:ext uri="{D42A27DB-BD31-4B8C-83A1-F6EECF244321}">
                <p14:modId xmlns:p14="http://schemas.microsoft.com/office/powerpoint/2010/main" val="245796738"/>
              </p:ext>
            </p:extLst>
          </p:nvPr>
        </p:nvGraphicFramePr>
        <p:xfrm>
          <a:off x="1708836" y="2676622"/>
          <a:ext cx="3310100" cy="487680"/>
        </p:xfrm>
        <a:graphic>
          <a:graphicData uri="http://schemas.openxmlformats.org/drawingml/2006/table">
            <a:tbl>
              <a:tblPr firstRow="1" bandRow="1">
                <a:tableStyleId>{2D5ABB26-0587-4C30-8999-92F81FD0307C}</a:tableStyleId>
              </a:tblPr>
              <a:tblGrid>
                <a:gridCol w="3310100">
                  <a:extLst>
                    <a:ext uri="{9D8B030D-6E8A-4147-A177-3AD203B41FA5}">
                      <a16:colId xmlns:a16="http://schemas.microsoft.com/office/drawing/2014/main" val="20000"/>
                    </a:ext>
                  </a:extLst>
                </a:gridCol>
              </a:tblGrid>
              <a:tr h="359125">
                <a:tc>
                  <a:txBody>
                    <a:bodyPr/>
                    <a:lstStyle/>
                    <a:p>
                      <a:pPr algn="l"/>
                      <a:r>
                        <a:rPr lang="en-US" sz="1600" b="1" kern="1200" dirty="0">
                          <a:solidFill>
                            <a:schemeClr val="tx1">
                              <a:lumMod val="50000"/>
                              <a:lumOff val="50000"/>
                            </a:schemeClr>
                          </a:solidFill>
                          <a:effectLst/>
                          <a:latin typeface="Antonio" charset="0"/>
                          <a:ea typeface="Antonio" charset="0"/>
                          <a:cs typeface="Antonio" charset="0"/>
                        </a:rPr>
                        <a:t>DEVELOPPEMENT</a:t>
                      </a:r>
                    </a:p>
                    <a:p>
                      <a:pPr algn="l"/>
                      <a:endParaRPr lang="fr-FR" sz="1000" dirty="0">
                        <a:solidFill>
                          <a:schemeClr val="tx1"/>
                        </a:solidFill>
                        <a:effectLst/>
                        <a:latin typeface="+mn-lt"/>
                        <a:cs typeface="Times New Roman"/>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7" name="Tableau 26">
            <a:extLst>
              <a:ext uri="{FF2B5EF4-FFF2-40B4-BE49-F238E27FC236}">
                <a16:creationId xmlns:a16="http://schemas.microsoft.com/office/drawing/2014/main" id="{4CF7C1FC-AFDF-4F2A-9CF2-150D7F86A77A}"/>
              </a:ext>
            </a:extLst>
          </p:cNvPr>
          <p:cNvGraphicFramePr>
            <a:graphicFrameLocks noGrp="1"/>
          </p:cNvGraphicFramePr>
          <p:nvPr>
            <p:extLst>
              <p:ext uri="{D42A27DB-BD31-4B8C-83A1-F6EECF244321}">
                <p14:modId xmlns:p14="http://schemas.microsoft.com/office/powerpoint/2010/main" val="1551847786"/>
              </p:ext>
            </p:extLst>
          </p:nvPr>
        </p:nvGraphicFramePr>
        <p:xfrm>
          <a:off x="1495546" y="6882288"/>
          <a:ext cx="3296669" cy="3931920"/>
        </p:xfrm>
        <a:graphic>
          <a:graphicData uri="http://schemas.openxmlformats.org/drawingml/2006/table">
            <a:tbl>
              <a:tblPr firstRow="1" bandRow="1">
                <a:tableStyleId>{2D5ABB26-0587-4C30-8999-92F81FD0307C}</a:tableStyleId>
              </a:tblPr>
              <a:tblGrid>
                <a:gridCol w="3296669">
                  <a:extLst>
                    <a:ext uri="{9D8B030D-6E8A-4147-A177-3AD203B41FA5}">
                      <a16:colId xmlns:a16="http://schemas.microsoft.com/office/drawing/2014/main" val="20000"/>
                    </a:ext>
                  </a:extLst>
                </a:gridCol>
              </a:tblGrid>
              <a:tr h="1084472">
                <a:tc>
                  <a:txBody>
                    <a:bodyPr/>
                    <a:lstStyle/>
                    <a:p>
                      <a:pPr algn="l"/>
                      <a:r>
                        <a:rPr lang="en-US" sz="1000" b="1" kern="1200" dirty="0">
                          <a:solidFill>
                            <a:schemeClr val="bg2">
                              <a:lumMod val="50000"/>
                            </a:schemeClr>
                          </a:solidFill>
                          <a:effectLst/>
                          <a:latin typeface="Antonio" charset="0"/>
                          <a:ea typeface="Antonio" charset="0"/>
                          <a:cs typeface="Antonio" charset="0"/>
                        </a:rPr>
                        <a:t>PRIVATE SPORT SHOP</a:t>
                      </a:r>
                    </a:p>
                    <a:p>
                      <a:pPr algn="l"/>
                      <a:r>
                        <a:rPr lang="fr-FR" sz="1000" kern="1200" dirty="0">
                          <a:solidFill>
                            <a:schemeClr val="tx1"/>
                          </a:solidFill>
                          <a:effectLst/>
                          <a:latin typeface="+mn-lt"/>
                          <a:ea typeface="+mn-ea"/>
                          <a:cs typeface="Times New Roman"/>
                        </a:rPr>
                        <a:t>Assistant de production web</a:t>
                      </a:r>
                    </a:p>
                    <a:p>
                      <a:pPr algn="l"/>
                      <a:r>
                        <a:rPr lang="fr-FR" sz="1000" kern="1200" dirty="0">
                          <a:solidFill>
                            <a:schemeClr val="tx1">
                              <a:lumMod val="50000"/>
                              <a:lumOff val="50000"/>
                            </a:schemeClr>
                          </a:solidFill>
                          <a:effectLst/>
                          <a:latin typeface="+mn-lt"/>
                          <a:ea typeface="+mn-ea"/>
                          <a:cs typeface="Times New Roman"/>
                        </a:rPr>
                        <a:t>Etablissement, production et mise en ligne des produits sur le site de vente en ligne</a:t>
                      </a:r>
                    </a:p>
                    <a:p>
                      <a:pPr marL="171450" indent="-171450" algn="l">
                        <a:buFont typeface="Wingdings" panose="05000000000000000000" pitchFamily="2" charset="2"/>
                        <a:buChar char="§"/>
                      </a:pPr>
                      <a:r>
                        <a:rPr lang="fr-FR" sz="1000" kern="1200" dirty="0" err="1">
                          <a:solidFill>
                            <a:schemeClr val="tx1">
                              <a:lumMod val="50000"/>
                              <a:lumOff val="50000"/>
                            </a:schemeClr>
                          </a:solidFill>
                          <a:effectLst/>
                          <a:latin typeface="+mn-lt"/>
                          <a:ea typeface="+mn-ea"/>
                          <a:cs typeface="Times New Roman"/>
                        </a:rPr>
                        <a:t>Sourcing</a:t>
                      </a:r>
                      <a:r>
                        <a:rPr lang="fr-FR" sz="1000" kern="1200" dirty="0">
                          <a:solidFill>
                            <a:schemeClr val="tx1">
                              <a:lumMod val="50000"/>
                              <a:lumOff val="50000"/>
                            </a:schemeClr>
                          </a:solidFill>
                          <a:effectLst/>
                          <a:latin typeface="+mn-lt"/>
                          <a:ea typeface="+mn-ea"/>
                          <a:cs typeface="Times New Roman"/>
                        </a:rPr>
                        <a:t> des caractéristiques produits et de leurs visuels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Rédaction des descriptifs et conseils aux utilisateurs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Elaboration des fichiers compilant les stocks, l’offre prix</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Vérification de la cohérence de la vente</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84472">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000" b="1" kern="1200" dirty="0">
                          <a:solidFill>
                            <a:schemeClr val="bg2">
                              <a:lumMod val="50000"/>
                            </a:schemeClr>
                          </a:solidFill>
                          <a:effectLst/>
                          <a:latin typeface="Antonio" charset="0"/>
                          <a:ea typeface="Antonio" charset="0"/>
                          <a:cs typeface="Antonio" charset="0"/>
                        </a:rPr>
                        <a:t>OR EN CASH</a:t>
                      </a:r>
                    </a:p>
                    <a:p>
                      <a:pPr algn="l"/>
                      <a:r>
                        <a:rPr lang="fr-FR" sz="1000" kern="1200" dirty="0">
                          <a:solidFill>
                            <a:schemeClr val="tx1"/>
                          </a:solidFill>
                          <a:effectLst/>
                          <a:latin typeface="+mn-lt"/>
                          <a:ea typeface="+mn-ea"/>
                          <a:cs typeface="Times New Roman"/>
                        </a:rPr>
                        <a:t>Assistant de direction itinérant</a:t>
                      </a:r>
                    </a:p>
                    <a:p>
                      <a:pPr algn="l"/>
                      <a:r>
                        <a:rPr lang="fr-FR" sz="1000" kern="1200" dirty="0">
                          <a:solidFill>
                            <a:schemeClr val="tx1">
                              <a:lumMod val="50000"/>
                              <a:lumOff val="50000"/>
                            </a:schemeClr>
                          </a:solidFill>
                          <a:effectLst/>
                          <a:latin typeface="+mn-lt"/>
                          <a:ea typeface="+mn-ea"/>
                          <a:cs typeface="Times New Roman"/>
                        </a:rPr>
                        <a:t>Elaboration d’études et de </a:t>
                      </a:r>
                      <a:r>
                        <a:rPr lang="fr-FR" sz="1000" kern="1200" dirty="0" err="1">
                          <a:solidFill>
                            <a:schemeClr val="tx1">
                              <a:lumMod val="50000"/>
                              <a:lumOff val="50000"/>
                            </a:schemeClr>
                          </a:solidFill>
                          <a:effectLst/>
                          <a:latin typeface="+mn-lt"/>
                          <a:ea typeface="+mn-ea"/>
                          <a:cs typeface="Times New Roman"/>
                        </a:rPr>
                        <a:t>reporting</a:t>
                      </a:r>
                      <a:r>
                        <a:rPr lang="fr-FR" sz="1000" kern="1200" dirty="0">
                          <a:solidFill>
                            <a:schemeClr val="tx1">
                              <a:lumMod val="50000"/>
                              <a:lumOff val="50000"/>
                            </a:schemeClr>
                          </a:solidFill>
                          <a:effectLst/>
                          <a:latin typeface="+mn-lt"/>
                          <a:ea typeface="+mn-ea"/>
                          <a:cs typeface="Times New Roman"/>
                        </a:rPr>
                        <a:t> sur les différents points de ventes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Etudes de marché</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Plan de communication</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Elaboration de projet</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Gestion de la relation commerciale</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84472">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000" b="1" kern="1200" dirty="0">
                          <a:solidFill>
                            <a:schemeClr val="bg2">
                              <a:lumMod val="50000"/>
                            </a:schemeClr>
                          </a:solidFill>
                          <a:effectLst/>
                          <a:latin typeface="Antonio" charset="0"/>
                          <a:ea typeface="Antonio" charset="0"/>
                          <a:cs typeface="Antonio" charset="0"/>
                        </a:rPr>
                        <a:t>LEADER SPORT</a:t>
                      </a:r>
                    </a:p>
                    <a:p>
                      <a:pPr algn="l"/>
                      <a:r>
                        <a:rPr lang="fr-FR" sz="1000" kern="1200" dirty="0">
                          <a:solidFill>
                            <a:schemeClr val="tx1"/>
                          </a:solidFill>
                          <a:effectLst/>
                          <a:latin typeface="+mn-lt"/>
                          <a:ea typeface="+mn-ea"/>
                          <a:cs typeface="Times New Roman"/>
                        </a:rPr>
                        <a:t>Vendeur &amp; admin web</a:t>
                      </a:r>
                    </a:p>
                    <a:p>
                      <a:pPr algn="l"/>
                      <a:r>
                        <a:rPr lang="fr-FR" sz="1000" kern="1200" dirty="0">
                          <a:solidFill>
                            <a:schemeClr val="tx1">
                              <a:lumMod val="50000"/>
                              <a:lumOff val="50000"/>
                            </a:schemeClr>
                          </a:solidFill>
                          <a:effectLst/>
                          <a:latin typeface="+mn-lt"/>
                          <a:ea typeface="+mn-ea"/>
                          <a:cs typeface="Times New Roman"/>
                        </a:rPr>
                        <a:t>Vente d’articles de sport en boutique et sur le site de l’enseigne</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Gestion de la relation client</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Gestion des stocks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Mise en ligne des produits sur le site via </a:t>
                      </a:r>
                      <a:r>
                        <a:rPr lang="fr-FR" sz="1000" kern="1200" dirty="0" err="1">
                          <a:solidFill>
                            <a:schemeClr val="tx1">
                              <a:lumMod val="50000"/>
                              <a:lumOff val="50000"/>
                            </a:schemeClr>
                          </a:solidFill>
                          <a:effectLst/>
                          <a:latin typeface="+mn-lt"/>
                          <a:ea typeface="+mn-ea"/>
                          <a:cs typeface="Times New Roman"/>
                        </a:rPr>
                        <a:t>prestashop</a:t>
                      </a:r>
                      <a:endParaRPr lang="fr-FR" sz="1000" kern="1200" dirty="0">
                        <a:solidFill>
                          <a:schemeClr val="tx1">
                            <a:lumMod val="50000"/>
                            <a:lumOff val="50000"/>
                          </a:schemeClr>
                        </a:solidFill>
                        <a:effectLst/>
                        <a:latin typeface="+mn-lt"/>
                        <a:ea typeface="+mn-ea"/>
                        <a:cs typeface="Times New Roman"/>
                      </a:endParaRPr>
                    </a:p>
                    <a:p>
                      <a:pPr algn="l"/>
                      <a:endParaRPr lang="fr-FR" sz="1000" dirty="0">
                        <a:solidFill>
                          <a:schemeClr val="tx1"/>
                        </a:solidFill>
                        <a:effectLst/>
                        <a:latin typeface="+mn-lt"/>
                        <a:cs typeface="Times New Roman"/>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1" name="ZoneTexte 30">
            <a:extLst>
              <a:ext uri="{FF2B5EF4-FFF2-40B4-BE49-F238E27FC236}">
                <a16:creationId xmlns:a16="http://schemas.microsoft.com/office/drawing/2014/main" id="{38A64C04-2F73-4FF0-B8B8-4E552A14B4EE}"/>
              </a:ext>
            </a:extLst>
          </p:cNvPr>
          <p:cNvSpPr txBox="1"/>
          <p:nvPr/>
        </p:nvSpPr>
        <p:spPr>
          <a:xfrm>
            <a:off x="89024" y="2056347"/>
            <a:ext cx="1617046" cy="369332"/>
          </a:xfrm>
          <a:prstGeom prst="rect">
            <a:avLst/>
          </a:prstGeom>
          <a:solidFill>
            <a:schemeClr val="tx1">
              <a:lumMod val="65000"/>
              <a:lumOff val="35000"/>
            </a:schemeClr>
          </a:solidFill>
        </p:spPr>
        <p:txBody>
          <a:bodyPr wrap="none" rtlCol="0">
            <a:spAutoFit/>
          </a:bodyPr>
          <a:lstStyle/>
          <a:p>
            <a:r>
              <a:rPr lang="fr-FR" b="1" dirty="0">
                <a:solidFill>
                  <a:schemeClr val="bg1"/>
                </a:solidFill>
                <a:latin typeface="Antonio" charset="0"/>
                <a:ea typeface="Antonio" charset="0"/>
                <a:cs typeface="Antonio" charset="0"/>
              </a:rPr>
              <a:t>COMPETENCES</a:t>
            </a:r>
          </a:p>
        </p:txBody>
      </p:sp>
      <p:sp>
        <p:nvSpPr>
          <p:cNvPr id="32" name="Rectangle 31">
            <a:extLst>
              <a:ext uri="{FF2B5EF4-FFF2-40B4-BE49-F238E27FC236}">
                <a16:creationId xmlns:a16="http://schemas.microsoft.com/office/drawing/2014/main" id="{9BAFF301-45D4-4475-9536-DECB22C514E6}"/>
              </a:ext>
            </a:extLst>
          </p:cNvPr>
          <p:cNvSpPr/>
          <p:nvPr/>
        </p:nvSpPr>
        <p:spPr>
          <a:xfrm>
            <a:off x="180388" y="6956571"/>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2018</a:t>
            </a:r>
          </a:p>
        </p:txBody>
      </p:sp>
      <p:sp>
        <p:nvSpPr>
          <p:cNvPr id="33" name="Rectangle 32">
            <a:extLst>
              <a:ext uri="{FF2B5EF4-FFF2-40B4-BE49-F238E27FC236}">
                <a16:creationId xmlns:a16="http://schemas.microsoft.com/office/drawing/2014/main" id="{F64F5DCA-8145-4E8F-BBAE-B22F45D8CE17}"/>
              </a:ext>
            </a:extLst>
          </p:cNvPr>
          <p:cNvSpPr/>
          <p:nvPr/>
        </p:nvSpPr>
        <p:spPr>
          <a:xfrm>
            <a:off x="166625" y="8283410"/>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2015-2017</a:t>
            </a:r>
          </a:p>
        </p:txBody>
      </p:sp>
      <p:sp>
        <p:nvSpPr>
          <p:cNvPr id="34" name="Rectangle 33">
            <a:extLst>
              <a:ext uri="{FF2B5EF4-FFF2-40B4-BE49-F238E27FC236}">
                <a16:creationId xmlns:a16="http://schemas.microsoft.com/office/drawing/2014/main" id="{77946CDA-6501-4C3F-833B-221544C26234}"/>
              </a:ext>
            </a:extLst>
          </p:cNvPr>
          <p:cNvSpPr/>
          <p:nvPr/>
        </p:nvSpPr>
        <p:spPr>
          <a:xfrm>
            <a:off x="161214" y="9610249"/>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2011-2012</a:t>
            </a:r>
          </a:p>
        </p:txBody>
      </p:sp>
      <p:sp>
        <p:nvSpPr>
          <p:cNvPr id="41" name="Rectangle 40">
            <a:extLst>
              <a:ext uri="{FF2B5EF4-FFF2-40B4-BE49-F238E27FC236}">
                <a16:creationId xmlns:a16="http://schemas.microsoft.com/office/drawing/2014/main" id="{9E81D3DE-FE98-4276-B4AE-3C06C1445DF2}"/>
              </a:ext>
            </a:extLst>
          </p:cNvPr>
          <p:cNvSpPr/>
          <p:nvPr/>
        </p:nvSpPr>
        <p:spPr>
          <a:xfrm>
            <a:off x="5582756" y="4866197"/>
            <a:ext cx="947695" cy="369332"/>
          </a:xfrm>
          <a:prstGeom prst="rect">
            <a:avLst/>
          </a:prstGeom>
        </p:spPr>
        <p:txBody>
          <a:bodyPr wrap="none">
            <a:spAutoFit/>
          </a:bodyPr>
          <a:lstStyle/>
          <a:p>
            <a:r>
              <a:rPr lang="fr-FR" dirty="0">
                <a:solidFill>
                  <a:schemeClr val="bg1"/>
                </a:solidFill>
                <a:latin typeface="Antonio" charset="0"/>
                <a:ea typeface="Antonio" charset="0"/>
                <a:cs typeface="Antonio" charset="0"/>
              </a:rPr>
              <a:t>Curiosité</a:t>
            </a:r>
          </a:p>
        </p:txBody>
      </p:sp>
      <p:sp>
        <p:nvSpPr>
          <p:cNvPr id="43" name="Rectangle 42">
            <a:extLst>
              <a:ext uri="{FF2B5EF4-FFF2-40B4-BE49-F238E27FC236}">
                <a16:creationId xmlns:a16="http://schemas.microsoft.com/office/drawing/2014/main" id="{733041FC-6F73-4CD9-909A-D10FE1E3B01F}"/>
              </a:ext>
            </a:extLst>
          </p:cNvPr>
          <p:cNvSpPr/>
          <p:nvPr/>
        </p:nvSpPr>
        <p:spPr>
          <a:xfrm>
            <a:off x="5062928" y="4658423"/>
            <a:ext cx="590226" cy="276999"/>
          </a:xfrm>
          <a:prstGeom prst="rect">
            <a:avLst/>
          </a:prstGeom>
        </p:spPr>
        <p:txBody>
          <a:bodyPr wrap="none">
            <a:spAutoFit/>
          </a:bodyPr>
          <a:lstStyle/>
          <a:p>
            <a:r>
              <a:rPr lang="fr-FR" sz="1200" b="1" dirty="0">
                <a:solidFill>
                  <a:schemeClr val="bg1"/>
                </a:solidFill>
                <a:latin typeface="Antonio" charset="0"/>
                <a:ea typeface="Antonio" charset="0"/>
                <a:cs typeface="Antonio" charset="0"/>
              </a:rPr>
              <a:t>Créatif</a:t>
            </a:r>
          </a:p>
        </p:txBody>
      </p:sp>
      <p:cxnSp>
        <p:nvCxnSpPr>
          <p:cNvPr id="55" name="Connecteur droit 54">
            <a:extLst>
              <a:ext uri="{FF2B5EF4-FFF2-40B4-BE49-F238E27FC236}">
                <a16:creationId xmlns:a16="http://schemas.microsoft.com/office/drawing/2014/main" id="{DD9D3A88-3F59-45DE-B9CC-A825D26B4FC2}"/>
              </a:ext>
            </a:extLst>
          </p:cNvPr>
          <p:cNvCxnSpPr>
            <a:cxnSpLocks/>
          </p:cNvCxnSpPr>
          <p:nvPr/>
        </p:nvCxnSpPr>
        <p:spPr>
          <a:xfrm flipH="1">
            <a:off x="4683386" y="2394980"/>
            <a:ext cx="25886" cy="8134777"/>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83F3A11-4FD7-4740-BB01-2920D0BF9E88}"/>
              </a:ext>
            </a:extLst>
          </p:cNvPr>
          <p:cNvSpPr/>
          <p:nvPr/>
        </p:nvSpPr>
        <p:spPr>
          <a:xfrm>
            <a:off x="89024" y="2513018"/>
            <a:ext cx="4569086" cy="4571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RÃ©sultat de recherche d'images pour &quot;PHP png&quot;">
            <a:extLst>
              <a:ext uri="{FF2B5EF4-FFF2-40B4-BE49-F238E27FC236}">
                <a16:creationId xmlns:a16="http://schemas.microsoft.com/office/drawing/2014/main" id="{32675D88-A60C-4295-B9DE-243253C02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00" y="3022896"/>
            <a:ext cx="714569" cy="3857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3" name="Tableau 72">
            <a:extLst>
              <a:ext uri="{FF2B5EF4-FFF2-40B4-BE49-F238E27FC236}">
                <a16:creationId xmlns:a16="http://schemas.microsoft.com/office/drawing/2014/main" id="{E134FAAE-644E-4B40-A19F-CC794FC8C1EE}"/>
              </a:ext>
            </a:extLst>
          </p:cNvPr>
          <p:cNvGraphicFramePr>
            <a:graphicFrameLocks noGrp="1"/>
          </p:cNvGraphicFramePr>
          <p:nvPr>
            <p:extLst>
              <p:ext uri="{D42A27DB-BD31-4B8C-83A1-F6EECF244321}">
                <p14:modId xmlns:p14="http://schemas.microsoft.com/office/powerpoint/2010/main" val="1472447406"/>
              </p:ext>
            </p:extLst>
          </p:nvPr>
        </p:nvGraphicFramePr>
        <p:xfrm>
          <a:off x="1134652" y="3098682"/>
          <a:ext cx="823061" cy="355717"/>
        </p:xfrm>
        <a:graphic>
          <a:graphicData uri="http://schemas.openxmlformats.org/drawingml/2006/table">
            <a:tbl>
              <a:tblPr firstRow="1" bandRow="1">
                <a:tableStyleId>{2D5ABB26-0587-4C30-8999-92F81FD0307C}</a:tableStyleId>
              </a:tblPr>
              <a:tblGrid>
                <a:gridCol w="823061">
                  <a:extLst>
                    <a:ext uri="{9D8B030D-6E8A-4147-A177-3AD203B41FA5}">
                      <a16:colId xmlns:a16="http://schemas.microsoft.com/office/drawing/2014/main" val="20000"/>
                    </a:ext>
                  </a:extLst>
                </a:gridCol>
              </a:tblGrid>
              <a:tr h="355717">
                <a:tc>
                  <a:txBody>
                    <a:bodyPr/>
                    <a:lstStyle/>
                    <a:p>
                      <a:pPr algn="l"/>
                      <a:r>
                        <a:rPr lang="fr-FR" sz="1400" b="1" dirty="0">
                          <a:solidFill>
                            <a:schemeClr val="tx1"/>
                          </a:solidFill>
                          <a:effectLst>
                            <a:outerShdw blurRad="38100" dist="38100" dir="2700000" algn="tl">
                              <a:srgbClr val="000000">
                                <a:alpha val="43137"/>
                              </a:srgbClr>
                            </a:outerShdw>
                          </a:effectLst>
                          <a:latin typeface="+mn-lt"/>
                          <a:cs typeface="Times New Roman"/>
                        </a:rPr>
                        <a:t>PHP 7</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30" name="Picture 6" descr="RÃ©sultat de recherche d'images pour &quot;SYmfony png&quot;">
            <a:extLst>
              <a:ext uri="{FF2B5EF4-FFF2-40B4-BE49-F238E27FC236}">
                <a16:creationId xmlns:a16="http://schemas.microsoft.com/office/drawing/2014/main" id="{E980970B-5A3C-4BC7-B9AE-4049A48F6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811" y="3016121"/>
            <a:ext cx="1344216" cy="4315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Ã©sultat de recherche d'images pour &quot;mysql png&quot;">
            <a:extLst>
              <a:ext uri="{FF2B5EF4-FFF2-40B4-BE49-F238E27FC236}">
                <a16:creationId xmlns:a16="http://schemas.microsoft.com/office/drawing/2014/main" id="{5FCB664D-A6A1-4181-8C6E-117188C87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0986" y="2371663"/>
            <a:ext cx="1372459" cy="137245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Ã©sultat de recherche d'images pour &quot;ruby on rails png&quot;">
            <a:extLst>
              <a:ext uri="{FF2B5EF4-FFF2-40B4-BE49-F238E27FC236}">
                <a16:creationId xmlns:a16="http://schemas.microsoft.com/office/drawing/2014/main" id="{E3BB1E39-7DF3-45D4-BA9D-FFE1E75C1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0809" y="3503824"/>
            <a:ext cx="1254795" cy="3853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associÃ©e">
            <a:extLst>
              <a:ext uri="{FF2B5EF4-FFF2-40B4-BE49-F238E27FC236}">
                <a16:creationId xmlns:a16="http://schemas.microsoft.com/office/drawing/2014/main" id="{67100B86-33F5-49D2-BE1A-03E2CF8AC2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321" y="3524339"/>
            <a:ext cx="452046" cy="349514"/>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10906229-4FE3-4168-99D7-AC70FCBD11F7}"/>
              </a:ext>
            </a:extLst>
          </p:cNvPr>
          <p:cNvSpPr/>
          <p:nvPr/>
        </p:nvSpPr>
        <p:spPr>
          <a:xfrm>
            <a:off x="1101610" y="3559456"/>
            <a:ext cx="669158" cy="369332"/>
          </a:xfrm>
          <a:prstGeom prst="rect">
            <a:avLst/>
          </a:prstGeom>
        </p:spPr>
        <p:txBody>
          <a:bodyPr wrap="none">
            <a:spAutoFit/>
          </a:bodyPr>
          <a:lstStyle/>
          <a:p>
            <a:r>
              <a:rPr lang="fr-FR" b="1" dirty="0">
                <a:solidFill>
                  <a:srgbClr val="FF0000"/>
                </a:solidFill>
                <a:cs typeface="Times New Roman"/>
              </a:rPr>
              <a:t>Ruby</a:t>
            </a:r>
          </a:p>
        </p:txBody>
      </p:sp>
      <p:pic>
        <p:nvPicPr>
          <p:cNvPr id="1040" name="Picture 16" descr="RÃ©sultat de recherche d'images pour &quot;postgresql png&quot;">
            <a:extLst>
              <a:ext uri="{FF2B5EF4-FFF2-40B4-BE49-F238E27FC236}">
                <a16:creationId xmlns:a16="http://schemas.microsoft.com/office/drawing/2014/main" id="{2A936C4D-D6FC-401E-84ED-E6859159C4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2500" y="3431101"/>
            <a:ext cx="1280945" cy="6760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associÃ©e">
            <a:extLst>
              <a:ext uri="{FF2B5EF4-FFF2-40B4-BE49-F238E27FC236}">
                <a16:creationId xmlns:a16="http://schemas.microsoft.com/office/drawing/2014/main" id="{7A6384FD-BE76-4E46-805E-2A34576381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025" y="4014826"/>
            <a:ext cx="1295466" cy="875572"/>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RÃ©sultat de recherche d'images pour &quot;dev png&quot;">
            <a:extLst>
              <a:ext uri="{FF2B5EF4-FFF2-40B4-BE49-F238E27FC236}">
                <a16:creationId xmlns:a16="http://schemas.microsoft.com/office/drawing/2014/main" id="{8D497993-33BC-40D7-AE2B-66315DDBF40C}"/>
              </a:ext>
            </a:extLst>
          </p:cNvPr>
          <p:cNvPicPr>
            <a:picLocks noChangeAspect="1" noChangeArrowheads="1"/>
          </p:cNvPicPr>
          <p:nvPr/>
        </p:nvPicPr>
        <p:blipFill>
          <a:blip r:embed="rId9">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345239" y="2314021"/>
            <a:ext cx="373607" cy="373607"/>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CA786780-2912-4A7B-905C-EF69AF8357AA}"/>
              </a:ext>
            </a:extLst>
          </p:cNvPr>
          <p:cNvSpPr/>
          <p:nvPr/>
        </p:nvSpPr>
        <p:spPr>
          <a:xfrm>
            <a:off x="101600" y="5001600"/>
            <a:ext cx="4569086" cy="4571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46" name="Picture 22" descr="Image associÃ©e">
            <a:extLst>
              <a:ext uri="{FF2B5EF4-FFF2-40B4-BE49-F238E27FC236}">
                <a16:creationId xmlns:a16="http://schemas.microsoft.com/office/drawing/2014/main" id="{7B797586-77B6-4DD1-9D4C-0AC2E19130B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4861" y="4813518"/>
            <a:ext cx="391005" cy="4209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7" name="Tableau 86">
            <a:extLst>
              <a:ext uri="{FF2B5EF4-FFF2-40B4-BE49-F238E27FC236}">
                <a16:creationId xmlns:a16="http://schemas.microsoft.com/office/drawing/2014/main" id="{FB2EEAC9-B956-42B3-A212-5CA7811027F5}"/>
              </a:ext>
            </a:extLst>
          </p:cNvPr>
          <p:cNvGraphicFramePr>
            <a:graphicFrameLocks noGrp="1"/>
          </p:cNvGraphicFramePr>
          <p:nvPr>
            <p:extLst>
              <p:ext uri="{D42A27DB-BD31-4B8C-83A1-F6EECF244321}">
                <p14:modId xmlns:p14="http://schemas.microsoft.com/office/powerpoint/2010/main" val="3856902467"/>
              </p:ext>
            </p:extLst>
          </p:nvPr>
        </p:nvGraphicFramePr>
        <p:xfrm>
          <a:off x="885313" y="5229417"/>
          <a:ext cx="3310100" cy="359125"/>
        </p:xfrm>
        <a:graphic>
          <a:graphicData uri="http://schemas.openxmlformats.org/drawingml/2006/table">
            <a:tbl>
              <a:tblPr firstRow="1" bandRow="1">
                <a:tableStyleId>{2D5ABB26-0587-4C30-8999-92F81FD0307C}</a:tableStyleId>
              </a:tblPr>
              <a:tblGrid>
                <a:gridCol w="3310100">
                  <a:extLst>
                    <a:ext uri="{9D8B030D-6E8A-4147-A177-3AD203B41FA5}">
                      <a16:colId xmlns:a16="http://schemas.microsoft.com/office/drawing/2014/main" val="20000"/>
                    </a:ext>
                  </a:extLst>
                </a:gridCol>
              </a:tblGrid>
              <a:tr h="359125">
                <a:tc>
                  <a:txBody>
                    <a:bodyPr/>
                    <a:lstStyle/>
                    <a:p>
                      <a:pPr algn="ctr"/>
                      <a:r>
                        <a:rPr lang="en-US" sz="1600" b="1" kern="1200" dirty="0">
                          <a:solidFill>
                            <a:schemeClr val="tx1">
                              <a:lumMod val="50000"/>
                              <a:lumOff val="50000"/>
                            </a:schemeClr>
                          </a:solidFill>
                          <a:effectLst/>
                          <a:latin typeface="Antonio" charset="0"/>
                          <a:cs typeface="Times New Roman"/>
                        </a:rPr>
                        <a:t>GESTION DE PROJET</a:t>
                      </a:r>
                      <a:endParaRPr lang="fr-FR" sz="1000" dirty="0">
                        <a:solidFill>
                          <a:schemeClr val="tx1"/>
                        </a:solidFill>
                        <a:effectLst/>
                        <a:latin typeface="+mn-lt"/>
                        <a:cs typeface="Times New Roman"/>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48" name="Picture 24" descr="RÃ©sultat de recherche d'images pour &quot;UML png&quot;">
            <a:extLst>
              <a:ext uri="{FF2B5EF4-FFF2-40B4-BE49-F238E27FC236}">
                <a16:creationId xmlns:a16="http://schemas.microsoft.com/office/drawing/2014/main" id="{C080EF3F-4D26-4646-A9AE-BAC62FF8467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5192" y="4102779"/>
            <a:ext cx="568193" cy="568193"/>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RÃ©sultat de recherche d'images pour &quot;jquery png&quot;">
            <a:extLst>
              <a:ext uri="{FF2B5EF4-FFF2-40B4-BE49-F238E27FC236}">
                <a16:creationId xmlns:a16="http://schemas.microsoft.com/office/drawing/2014/main" id="{5F6008C6-EB28-4611-9234-EB7EA6581C7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3046" y="4098309"/>
            <a:ext cx="526943" cy="526943"/>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mage associÃ©e">
            <a:extLst>
              <a:ext uri="{FF2B5EF4-FFF2-40B4-BE49-F238E27FC236}">
                <a16:creationId xmlns:a16="http://schemas.microsoft.com/office/drawing/2014/main" id="{0D61B7FE-15A0-4C94-AF5A-97D78E9F6B7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283" y="5582166"/>
            <a:ext cx="891397" cy="616903"/>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RÃ©sultat de recherche d'images pour &quot;trello png&quot;">
            <a:extLst>
              <a:ext uri="{FF2B5EF4-FFF2-40B4-BE49-F238E27FC236}">
                <a16:creationId xmlns:a16="http://schemas.microsoft.com/office/drawing/2014/main" id="{FE25A6A0-CDD6-4D88-963C-A27E479F063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295" y="5694259"/>
            <a:ext cx="1320444" cy="478194"/>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Image associÃ©e">
            <a:extLst>
              <a:ext uri="{FF2B5EF4-FFF2-40B4-BE49-F238E27FC236}">
                <a16:creationId xmlns:a16="http://schemas.microsoft.com/office/drawing/2014/main" id="{B6EDC08B-1DEB-453F-AF0C-7E3D6C8863E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55741" y="5588543"/>
            <a:ext cx="435416" cy="3772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6" name="Tableau 95">
            <a:extLst>
              <a:ext uri="{FF2B5EF4-FFF2-40B4-BE49-F238E27FC236}">
                <a16:creationId xmlns:a16="http://schemas.microsoft.com/office/drawing/2014/main" id="{B03914E8-92B5-4C8B-B27E-A8C19026C4AE}"/>
              </a:ext>
            </a:extLst>
          </p:cNvPr>
          <p:cNvGraphicFramePr>
            <a:graphicFrameLocks noGrp="1"/>
          </p:cNvGraphicFramePr>
          <p:nvPr>
            <p:extLst>
              <p:ext uri="{D42A27DB-BD31-4B8C-83A1-F6EECF244321}">
                <p14:modId xmlns:p14="http://schemas.microsoft.com/office/powerpoint/2010/main" val="496871504"/>
              </p:ext>
            </p:extLst>
          </p:nvPr>
        </p:nvGraphicFramePr>
        <p:xfrm>
          <a:off x="1502148" y="5928603"/>
          <a:ext cx="887852" cy="355717"/>
        </p:xfrm>
        <a:graphic>
          <a:graphicData uri="http://schemas.openxmlformats.org/drawingml/2006/table">
            <a:tbl>
              <a:tblPr firstRow="1" bandRow="1">
                <a:tableStyleId>{2D5ABB26-0587-4C30-8999-92F81FD0307C}</a:tableStyleId>
              </a:tblPr>
              <a:tblGrid>
                <a:gridCol w="887852">
                  <a:extLst>
                    <a:ext uri="{9D8B030D-6E8A-4147-A177-3AD203B41FA5}">
                      <a16:colId xmlns:a16="http://schemas.microsoft.com/office/drawing/2014/main" val="20000"/>
                    </a:ext>
                  </a:extLst>
                </a:gridCol>
              </a:tblGrid>
              <a:tr h="355717">
                <a:tc>
                  <a:txBody>
                    <a:bodyPr/>
                    <a:lstStyle/>
                    <a:p>
                      <a:pPr algn="l"/>
                      <a:r>
                        <a:rPr lang="fr-FR" sz="1400" b="1" dirty="0">
                          <a:solidFill>
                            <a:schemeClr val="tx1"/>
                          </a:solidFill>
                          <a:effectLst>
                            <a:outerShdw blurRad="38100" dist="38100" dir="2700000" algn="tl">
                              <a:srgbClr val="000000">
                                <a:alpha val="43137"/>
                              </a:srgbClr>
                            </a:outerShdw>
                          </a:effectLst>
                          <a:latin typeface="+mn-lt"/>
                          <a:cs typeface="Times New Roman"/>
                        </a:rPr>
                        <a:t>GITHUB</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64" name="Picture 40" descr="RÃ©sultat de recherche d'images pour &quot;GITlab png&quot;">
            <a:extLst>
              <a:ext uri="{FF2B5EF4-FFF2-40B4-BE49-F238E27FC236}">
                <a16:creationId xmlns:a16="http://schemas.microsoft.com/office/drawing/2014/main" id="{5D47EA08-5302-495E-9072-9306AFE474C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87353" y="5545881"/>
            <a:ext cx="1143685" cy="709372"/>
          </a:xfrm>
          <a:prstGeom prst="rect">
            <a:avLst/>
          </a:prstGeom>
          <a:noFill/>
          <a:extLst>
            <a:ext uri="{909E8E84-426E-40DD-AFC4-6F175D3DCCD1}">
              <a14:hiddenFill xmlns:a14="http://schemas.microsoft.com/office/drawing/2010/main">
                <a:solidFill>
                  <a:srgbClr val="FFFFFF"/>
                </a:solidFill>
              </a14:hiddenFill>
            </a:ext>
          </a:extLst>
        </p:spPr>
      </p:pic>
      <p:sp>
        <p:nvSpPr>
          <p:cNvPr id="98" name="ZoneTexte 97">
            <a:extLst>
              <a:ext uri="{FF2B5EF4-FFF2-40B4-BE49-F238E27FC236}">
                <a16:creationId xmlns:a16="http://schemas.microsoft.com/office/drawing/2014/main" id="{050F4B47-7F4A-4400-BC9A-AC5580441AA3}"/>
              </a:ext>
            </a:extLst>
          </p:cNvPr>
          <p:cNvSpPr txBox="1"/>
          <p:nvPr/>
        </p:nvSpPr>
        <p:spPr>
          <a:xfrm>
            <a:off x="87069" y="6454084"/>
            <a:ext cx="3243534" cy="368709"/>
          </a:xfrm>
          <a:prstGeom prst="rect">
            <a:avLst/>
          </a:prstGeom>
          <a:solidFill>
            <a:schemeClr val="tx1">
              <a:lumMod val="65000"/>
              <a:lumOff val="35000"/>
            </a:schemeClr>
          </a:solidFill>
        </p:spPr>
        <p:txBody>
          <a:bodyPr wrap="square" rtlCol="0">
            <a:spAutoFit/>
          </a:bodyPr>
          <a:lstStyle/>
          <a:p>
            <a:pPr algn="ctr"/>
            <a:r>
              <a:rPr lang="fr-FR" b="1" dirty="0">
                <a:solidFill>
                  <a:schemeClr val="bg1"/>
                </a:solidFill>
                <a:latin typeface="Antonio" charset="0"/>
                <a:ea typeface="Antonio" charset="0"/>
                <a:cs typeface="Antonio" charset="0"/>
              </a:rPr>
              <a:t>EXPERIENCE PROFESSIONNELLE</a:t>
            </a:r>
          </a:p>
        </p:txBody>
      </p:sp>
      <p:graphicFrame>
        <p:nvGraphicFramePr>
          <p:cNvPr id="99" name="Tableau 98">
            <a:extLst>
              <a:ext uri="{FF2B5EF4-FFF2-40B4-BE49-F238E27FC236}">
                <a16:creationId xmlns:a16="http://schemas.microsoft.com/office/drawing/2014/main" id="{35720703-2F76-47E9-AD34-73C6BCA62F7C}"/>
              </a:ext>
            </a:extLst>
          </p:cNvPr>
          <p:cNvGraphicFramePr>
            <a:graphicFrameLocks noGrp="1"/>
          </p:cNvGraphicFramePr>
          <p:nvPr>
            <p:extLst>
              <p:ext uri="{D42A27DB-BD31-4B8C-83A1-F6EECF244321}">
                <p14:modId xmlns:p14="http://schemas.microsoft.com/office/powerpoint/2010/main" val="2294740808"/>
              </p:ext>
            </p:extLst>
          </p:nvPr>
        </p:nvGraphicFramePr>
        <p:xfrm>
          <a:off x="203200" y="7222663"/>
          <a:ext cx="1136722" cy="244938"/>
        </p:xfrm>
        <a:graphic>
          <a:graphicData uri="http://schemas.openxmlformats.org/drawingml/2006/table">
            <a:tbl>
              <a:tblPr firstRow="1" bandRow="1">
                <a:tableStyleId>{2D5ABB26-0587-4C30-8999-92F81FD0307C}</a:tableStyleId>
              </a:tblPr>
              <a:tblGrid>
                <a:gridCol w="1136722">
                  <a:extLst>
                    <a:ext uri="{9D8B030D-6E8A-4147-A177-3AD203B41FA5}">
                      <a16:colId xmlns:a16="http://schemas.microsoft.com/office/drawing/2014/main" val="20000"/>
                    </a:ext>
                  </a:extLst>
                </a:gridCol>
              </a:tblGrid>
              <a:tr h="244938">
                <a:tc>
                  <a:txBody>
                    <a:bodyPr/>
                    <a:lstStyle/>
                    <a:p>
                      <a:pPr algn="ctr"/>
                      <a:r>
                        <a:rPr lang="fr-FR" sz="900" b="1" dirty="0">
                          <a:solidFill>
                            <a:schemeClr val="tx1"/>
                          </a:solidFill>
                          <a:effectLst>
                            <a:outerShdw blurRad="38100" dist="38100" dir="2700000" algn="tl">
                              <a:srgbClr val="000000">
                                <a:alpha val="43137"/>
                              </a:srgbClr>
                            </a:outerShdw>
                          </a:effectLst>
                          <a:latin typeface="+mn-lt"/>
                          <a:cs typeface="Times New Roman"/>
                        </a:rPr>
                        <a:t>(2 mois)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0" name="Tableau 99">
            <a:extLst>
              <a:ext uri="{FF2B5EF4-FFF2-40B4-BE49-F238E27FC236}">
                <a16:creationId xmlns:a16="http://schemas.microsoft.com/office/drawing/2014/main" id="{4AB5DA3C-5262-431E-9CDE-9ACF55CB4A46}"/>
              </a:ext>
            </a:extLst>
          </p:cNvPr>
          <p:cNvGraphicFramePr>
            <a:graphicFrameLocks noGrp="1"/>
          </p:cNvGraphicFramePr>
          <p:nvPr>
            <p:extLst>
              <p:ext uri="{D42A27DB-BD31-4B8C-83A1-F6EECF244321}">
                <p14:modId xmlns:p14="http://schemas.microsoft.com/office/powerpoint/2010/main" val="3209404623"/>
              </p:ext>
            </p:extLst>
          </p:nvPr>
        </p:nvGraphicFramePr>
        <p:xfrm>
          <a:off x="191876" y="8523100"/>
          <a:ext cx="1136722" cy="405118"/>
        </p:xfrm>
        <a:graphic>
          <a:graphicData uri="http://schemas.openxmlformats.org/drawingml/2006/table">
            <a:tbl>
              <a:tblPr firstRow="1" bandRow="1">
                <a:tableStyleId>{2D5ABB26-0587-4C30-8999-92F81FD0307C}</a:tableStyleId>
              </a:tblPr>
              <a:tblGrid>
                <a:gridCol w="1136722">
                  <a:extLst>
                    <a:ext uri="{9D8B030D-6E8A-4147-A177-3AD203B41FA5}">
                      <a16:colId xmlns:a16="http://schemas.microsoft.com/office/drawing/2014/main" val="20000"/>
                    </a:ext>
                  </a:extLst>
                </a:gridCol>
              </a:tblGrid>
              <a:tr h="405118">
                <a:tc>
                  <a:txBody>
                    <a:bodyPr/>
                    <a:lstStyle/>
                    <a:p>
                      <a:pPr algn="ctr"/>
                      <a:r>
                        <a:rPr lang="fr-FR" sz="900" b="1" dirty="0">
                          <a:solidFill>
                            <a:schemeClr val="tx1"/>
                          </a:solidFill>
                          <a:effectLst>
                            <a:outerShdw blurRad="38100" dist="38100" dir="2700000" algn="tl">
                              <a:srgbClr val="000000">
                                <a:alpha val="43137"/>
                              </a:srgbClr>
                            </a:outerShdw>
                          </a:effectLst>
                          <a:latin typeface="+mn-lt"/>
                          <a:cs typeface="Times New Roman"/>
                        </a:rPr>
                        <a:t>(24 mois)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1" name="Tableau 100">
            <a:extLst>
              <a:ext uri="{FF2B5EF4-FFF2-40B4-BE49-F238E27FC236}">
                <a16:creationId xmlns:a16="http://schemas.microsoft.com/office/drawing/2014/main" id="{9779C7AB-BF9E-4D89-95B9-A9F0EBB16DE4}"/>
              </a:ext>
            </a:extLst>
          </p:cNvPr>
          <p:cNvGraphicFramePr>
            <a:graphicFrameLocks noGrp="1"/>
          </p:cNvGraphicFramePr>
          <p:nvPr>
            <p:extLst>
              <p:ext uri="{D42A27DB-BD31-4B8C-83A1-F6EECF244321}">
                <p14:modId xmlns:p14="http://schemas.microsoft.com/office/powerpoint/2010/main" val="3107463092"/>
              </p:ext>
            </p:extLst>
          </p:nvPr>
        </p:nvGraphicFramePr>
        <p:xfrm>
          <a:off x="166625" y="9860334"/>
          <a:ext cx="1136722" cy="405118"/>
        </p:xfrm>
        <a:graphic>
          <a:graphicData uri="http://schemas.openxmlformats.org/drawingml/2006/table">
            <a:tbl>
              <a:tblPr firstRow="1" bandRow="1">
                <a:tableStyleId>{2D5ABB26-0587-4C30-8999-92F81FD0307C}</a:tableStyleId>
              </a:tblPr>
              <a:tblGrid>
                <a:gridCol w="1136722">
                  <a:extLst>
                    <a:ext uri="{9D8B030D-6E8A-4147-A177-3AD203B41FA5}">
                      <a16:colId xmlns:a16="http://schemas.microsoft.com/office/drawing/2014/main" val="20000"/>
                    </a:ext>
                  </a:extLst>
                </a:gridCol>
              </a:tblGrid>
              <a:tr h="405118">
                <a:tc>
                  <a:txBody>
                    <a:bodyPr/>
                    <a:lstStyle/>
                    <a:p>
                      <a:pPr algn="ctr"/>
                      <a:r>
                        <a:rPr lang="fr-FR" sz="900" b="1" dirty="0">
                          <a:solidFill>
                            <a:schemeClr val="tx1"/>
                          </a:solidFill>
                          <a:effectLst>
                            <a:outerShdw blurRad="38100" dist="38100" dir="2700000" algn="tl">
                              <a:srgbClr val="000000">
                                <a:alpha val="43137"/>
                              </a:srgbClr>
                            </a:outerShdw>
                          </a:effectLst>
                          <a:latin typeface="+mn-lt"/>
                          <a:cs typeface="Times New Roman"/>
                        </a:rPr>
                        <a:t>(12 mois)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66" name="Picture 42" descr="RÃ©sultat de recherche d'images pour &quot;tel png&quot;">
            <a:extLst>
              <a:ext uri="{FF2B5EF4-FFF2-40B4-BE49-F238E27FC236}">
                <a16:creationId xmlns:a16="http://schemas.microsoft.com/office/drawing/2014/main" id="{19ADA39B-61BA-4A17-96CA-09E0979F5524}"/>
              </a:ext>
            </a:extLst>
          </p:cNvPr>
          <p:cNvPicPr>
            <a:picLocks noChangeAspect="1" noChangeArrowheads="1"/>
          </p:cNvPicPr>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93574" y="1545501"/>
            <a:ext cx="222115" cy="222115"/>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RÃ©sultat de recherche d'images pour &quot;mail png&quot;">
            <a:extLst>
              <a:ext uri="{FF2B5EF4-FFF2-40B4-BE49-F238E27FC236}">
                <a16:creationId xmlns:a16="http://schemas.microsoft.com/office/drawing/2014/main" id="{B2B41BEF-A536-47CF-B7D6-9B787C2C3F20}"/>
              </a:ext>
            </a:extLst>
          </p:cNvPr>
          <p:cNvPicPr>
            <a:picLocks noChangeAspect="1" noChangeArrowheads="1"/>
          </p:cNvPicPr>
          <p:nvPr/>
        </p:nvPicPr>
        <p:blipFill>
          <a:blip r:embed="rId1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8106" y="1850538"/>
            <a:ext cx="246058" cy="246058"/>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Image associÃ©e">
            <a:extLst>
              <a:ext uri="{FF2B5EF4-FFF2-40B4-BE49-F238E27FC236}">
                <a16:creationId xmlns:a16="http://schemas.microsoft.com/office/drawing/2014/main" id="{2D7E6C5E-A4DC-4BB5-8B11-E7E2DAB24D63}"/>
              </a:ext>
            </a:extLst>
          </p:cNvPr>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52104" y="2166521"/>
            <a:ext cx="336546" cy="336546"/>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RÃ©sultat de recherche d'images pour &quot;web png&quot;">
            <a:extLst>
              <a:ext uri="{FF2B5EF4-FFF2-40B4-BE49-F238E27FC236}">
                <a16:creationId xmlns:a16="http://schemas.microsoft.com/office/drawing/2014/main" id="{5EBB9027-9DDE-4BE3-AAE4-7C10E985D70D}"/>
              </a:ext>
            </a:extLst>
          </p:cNvPr>
          <p:cNvPicPr>
            <a:picLocks noChangeAspect="1" noChangeArrowheads="1"/>
          </p:cNvPicPr>
          <p:nvPr/>
        </p:nvPicPr>
        <p:blipFill>
          <a:blip r:embed="rId2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94013" y="2627485"/>
            <a:ext cx="240328" cy="240328"/>
          </a:xfrm>
          <a:prstGeom prst="rect">
            <a:avLst/>
          </a:prstGeom>
          <a:noFill/>
          <a:extLst>
            <a:ext uri="{909E8E84-426E-40DD-AFC4-6F175D3DCCD1}">
              <a14:hiddenFill xmlns:a14="http://schemas.microsoft.com/office/drawing/2010/main">
                <a:solidFill>
                  <a:srgbClr val="FFFFFF"/>
                </a:solidFill>
              </a14:hiddenFill>
            </a:ext>
          </a:extLst>
        </p:spPr>
      </p:pic>
      <p:sp>
        <p:nvSpPr>
          <p:cNvPr id="111" name="ZoneTexte 110">
            <a:extLst>
              <a:ext uri="{FF2B5EF4-FFF2-40B4-BE49-F238E27FC236}">
                <a16:creationId xmlns:a16="http://schemas.microsoft.com/office/drawing/2014/main" id="{15BDEE56-3244-4625-AF9E-8C9785CF11BD}"/>
              </a:ext>
            </a:extLst>
          </p:cNvPr>
          <p:cNvSpPr txBox="1"/>
          <p:nvPr/>
        </p:nvSpPr>
        <p:spPr>
          <a:xfrm>
            <a:off x="4789070" y="3085067"/>
            <a:ext cx="1380058" cy="369332"/>
          </a:xfrm>
          <a:prstGeom prst="rect">
            <a:avLst/>
          </a:prstGeom>
          <a:solidFill>
            <a:schemeClr val="tx1">
              <a:lumMod val="65000"/>
              <a:lumOff val="35000"/>
            </a:schemeClr>
          </a:solidFill>
        </p:spPr>
        <p:txBody>
          <a:bodyPr wrap="none" rtlCol="0">
            <a:spAutoFit/>
          </a:bodyPr>
          <a:lstStyle/>
          <a:p>
            <a:r>
              <a:rPr lang="fr-FR" b="1" dirty="0">
                <a:solidFill>
                  <a:schemeClr val="bg1"/>
                </a:solidFill>
                <a:latin typeface="Antonio" charset="0"/>
                <a:ea typeface="Antonio" charset="0"/>
                <a:cs typeface="Antonio" charset="0"/>
              </a:rPr>
              <a:t>FORMATION</a:t>
            </a:r>
          </a:p>
        </p:txBody>
      </p:sp>
      <p:sp>
        <p:nvSpPr>
          <p:cNvPr id="112" name="Rectangle 111">
            <a:extLst>
              <a:ext uri="{FF2B5EF4-FFF2-40B4-BE49-F238E27FC236}">
                <a16:creationId xmlns:a16="http://schemas.microsoft.com/office/drawing/2014/main" id="{1377B0BF-48A1-408F-B3D5-BABEE414885C}"/>
              </a:ext>
            </a:extLst>
          </p:cNvPr>
          <p:cNvSpPr/>
          <p:nvPr/>
        </p:nvSpPr>
        <p:spPr>
          <a:xfrm>
            <a:off x="4766515" y="3531043"/>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2019-2020</a:t>
            </a:r>
          </a:p>
        </p:txBody>
      </p:sp>
      <p:sp>
        <p:nvSpPr>
          <p:cNvPr id="74" name="Rectangle 73">
            <a:extLst>
              <a:ext uri="{FF2B5EF4-FFF2-40B4-BE49-F238E27FC236}">
                <a16:creationId xmlns:a16="http://schemas.microsoft.com/office/drawing/2014/main" id="{684F2FFD-A639-4A78-86CD-EA905EB2BB6B}"/>
              </a:ext>
            </a:extLst>
          </p:cNvPr>
          <p:cNvSpPr/>
          <p:nvPr/>
        </p:nvSpPr>
        <p:spPr>
          <a:xfrm>
            <a:off x="4721762" y="3766389"/>
            <a:ext cx="3061426" cy="178510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EPSI – MONTPELLIER </a:t>
            </a:r>
          </a:p>
          <a:p>
            <a:r>
              <a:rPr lang="fr-FR" sz="1000" dirty="0">
                <a:cs typeface="Times New Roman"/>
              </a:rPr>
              <a:t>Concepteur intégrateur </a:t>
            </a:r>
            <a:r>
              <a:rPr lang="fr-FR" sz="1000" dirty="0" err="1">
                <a:cs typeface="Times New Roman"/>
              </a:rPr>
              <a:t>Devops</a:t>
            </a:r>
            <a:endParaRPr lang="fr-FR" sz="1000" dirty="0">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Administration et conception  		                           de solutions d’infrastructure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Gestion des données selon une approche </a:t>
            </a:r>
            <a:r>
              <a:rPr lang="fr-FR" sz="1000" dirty="0" err="1">
                <a:solidFill>
                  <a:schemeClr val="tx1">
                    <a:lumMod val="50000"/>
                    <a:lumOff val="50000"/>
                  </a:schemeClr>
                </a:solidFill>
                <a:cs typeface="Times New Roman"/>
              </a:rPr>
              <a:t>Devops</a:t>
            </a:r>
            <a:r>
              <a:rPr lang="fr-FR" sz="1000" dirty="0">
                <a:solidFill>
                  <a:schemeClr val="tx1">
                    <a:lumMod val="50000"/>
                    <a:lumOff val="50000"/>
                  </a:schemeClr>
                </a:solidFill>
                <a:cs typeface="Times New Roman"/>
              </a:rPr>
              <a:t>      ou </a:t>
            </a:r>
            <a:r>
              <a:rPr lang="fr-FR" sz="1000" dirty="0" err="1">
                <a:solidFill>
                  <a:schemeClr val="tx1">
                    <a:lumMod val="50000"/>
                    <a:lumOff val="50000"/>
                  </a:schemeClr>
                </a:solidFill>
                <a:cs typeface="Times New Roman"/>
              </a:rPr>
              <a:t>SysOps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Gestion de projet une approche </a:t>
            </a:r>
            <a:r>
              <a:rPr lang="fr-FR" sz="1000" dirty="0" err="1">
                <a:solidFill>
                  <a:schemeClr val="tx1">
                    <a:lumMod val="50000"/>
                    <a:lumOff val="50000"/>
                  </a:schemeClr>
                </a:solidFill>
                <a:cs typeface="Times New Roman"/>
              </a:rPr>
              <a:t>Devops</a:t>
            </a:r>
            <a:r>
              <a:rPr lang="fr-FR" sz="1000" dirty="0">
                <a:solidFill>
                  <a:schemeClr val="tx1">
                    <a:lumMod val="50000"/>
                    <a:lumOff val="50000"/>
                  </a:schemeClr>
                </a:solidFill>
                <a:cs typeface="Times New Roman"/>
              </a:rPr>
              <a:t>                         ou </a:t>
            </a:r>
            <a:r>
              <a:rPr lang="fr-FR" sz="1000" dirty="0" err="1">
                <a:solidFill>
                  <a:schemeClr val="tx1">
                    <a:lumMod val="50000"/>
                    <a:lumOff val="50000"/>
                  </a:schemeClr>
                </a:solidFill>
                <a:cs typeface="Times New Roman"/>
              </a:rPr>
              <a:t>SysOps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Communication et veille technologique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Développement professionnel et savoir-être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Création d’une application informatique</a:t>
            </a:r>
          </a:p>
        </p:txBody>
      </p:sp>
      <p:sp>
        <p:nvSpPr>
          <p:cNvPr id="114" name="Rectangle 113">
            <a:extLst>
              <a:ext uri="{FF2B5EF4-FFF2-40B4-BE49-F238E27FC236}">
                <a16:creationId xmlns:a16="http://schemas.microsoft.com/office/drawing/2014/main" id="{2EE17EDA-E2F8-41FD-93A7-F6990A7F01C3}"/>
              </a:ext>
            </a:extLst>
          </p:cNvPr>
          <p:cNvSpPr/>
          <p:nvPr/>
        </p:nvSpPr>
        <p:spPr>
          <a:xfrm>
            <a:off x="4753276" y="5512137"/>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2019</a:t>
            </a:r>
          </a:p>
        </p:txBody>
      </p:sp>
      <p:sp>
        <p:nvSpPr>
          <p:cNvPr id="115" name="Rectangle 114">
            <a:extLst>
              <a:ext uri="{FF2B5EF4-FFF2-40B4-BE49-F238E27FC236}">
                <a16:creationId xmlns:a16="http://schemas.microsoft.com/office/drawing/2014/main" id="{92216319-C113-4568-818E-FB2B2D5DA98B}"/>
              </a:ext>
            </a:extLst>
          </p:cNvPr>
          <p:cNvSpPr/>
          <p:nvPr/>
        </p:nvSpPr>
        <p:spPr>
          <a:xfrm>
            <a:off x="4747136" y="5717148"/>
            <a:ext cx="3061426" cy="178510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AFPA – MONTPELLIER </a:t>
            </a:r>
          </a:p>
          <a:p>
            <a:r>
              <a:rPr lang="fr-FR" sz="1000" dirty="0">
                <a:cs typeface="Times New Roman"/>
              </a:rPr>
              <a:t>Concepteur développeur d’applications</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Concevoir et développer des composants d’interface utilisateur</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Développer une application web en intégrant                     les recommandations de sécurité</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Concevoir et développer la persistance                   des données</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Gestion d’un projet informatique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Développer une application en couche                       en intégrant les recommandations de sécurité</a:t>
            </a:r>
          </a:p>
        </p:txBody>
      </p:sp>
      <p:sp>
        <p:nvSpPr>
          <p:cNvPr id="116" name="Rectangle 115">
            <a:extLst>
              <a:ext uri="{FF2B5EF4-FFF2-40B4-BE49-F238E27FC236}">
                <a16:creationId xmlns:a16="http://schemas.microsoft.com/office/drawing/2014/main" id="{97D33F52-6162-455E-8FC8-1E83D5C95E79}"/>
              </a:ext>
            </a:extLst>
          </p:cNvPr>
          <p:cNvSpPr/>
          <p:nvPr/>
        </p:nvSpPr>
        <p:spPr>
          <a:xfrm>
            <a:off x="4753276" y="8496128"/>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2018</a:t>
            </a:r>
          </a:p>
        </p:txBody>
      </p:sp>
      <p:sp>
        <p:nvSpPr>
          <p:cNvPr id="117" name="Rectangle 116">
            <a:extLst>
              <a:ext uri="{FF2B5EF4-FFF2-40B4-BE49-F238E27FC236}">
                <a16:creationId xmlns:a16="http://schemas.microsoft.com/office/drawing/2014/main" id="{E826C8F5-8EAD-47F8-8DDD-576DDFDCFDDB}"/>
              </a:ext>
            </a:extLst>
          </p:cNvPr>
          <p:cNvSpPr/>
          <p:nvPr/>
        </p:nvSpPr>
        <p:spPr>
          <a:xfrm>
            <a:off x="4742672" y="8718934"/>
            <a:ext cx="3061426" cy="86177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The Hacking </a:t>
            </a:r>
            <a:r>
              <a:rPr lang="en-US" sz="1000" b="1" dirty="0" err="1">
                <a:solidFill>
                  <a:schemeClr val="bg2">
                    <a:lumMod val="50000"/>
                  </a:schemeClr>
                </a:solidFill>
                <a:latin typeface="Antonio" charset="0"/>
                <a:ea typeface="Antonio" charset="0"/>
                <a:cs typeface="Antonio" charset="0"/>
              </a:rPr>
              <a:t>Porject</a:t>
            </a:r>
            <a:endParaRPr lang="en-US" sz="1000" b="1" dirty="0">
              <a:solidFill>
                <a:schemeClr val="bg2">
                  <a:lumMod val="50000"/>
                </a:schemeClr>
              </a:solidFill>
              <a:latin typeface="Antonio" charset="0"/>
              <a:ea typeface="Antonio" charset="0"/>
              <a:cs typeface="Antonio" charset="0"/>
            </a:endParaRPr>
          </a:p>
          <a:p>
            <a:r>
              <a:rPr lang="fr-FR" sz="1000" dirty="0">
                <a:cs typeface="Times New Roman"/>
              </a:rPr>
              <a:t>Ruby &amp; Ruby on rails cursus</a:t>
            </a:r>
          </a:p>
          <a:p>
            <a:r>
              <a:rPr lang="fr-FR" sz="1000" dirty="0" err="1">
                <a:solidFill>
                  <a:schemeClr val="tx1">
                    <a:lumMod val="50000"/>
                    <a:lumOff val="50000"/>
                  </a:schemeClr>
                </a:solidFill>
                <a:cs typeface="Times New Roman"/>
              </a:rPr>
              <a:t>Bootcamp</a:t>
            </a:r>
            <a:r>
              <a:rPr lang="fr-FR" sz="1000" dirty="0">
                <a:solidFill>
                  <a:schemeClr val="tx1">
                    <a:lumMod val="50000"/>
                    <a:lumOff val="50000"/>
                  </a:schemeClr>
                </a:solidFill>
                <a:cs typeface="Times New Roman"/>
              </a:rPr>
              <a:t> de développement web full stack</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Ruby – Ruby on rails – Javascript – SQL                         – HTML – CSS- </a:t>
            </a:r>
            <a:r>
              <a:rPr lang="fr-FR" sz="1000" dirty="0" err="1">
                <a:solidFill>
                  <a:schemeClr val="tx1">
                    <a:lumMod val="50000"/>
                    <a:lumOff val="50000"/>
                  </a:schemeClr>
                </a:solidFill>
                <a:cs typeface="Times New Roman"/>
              </a:rPr>
              <a:t>Github</a:t>
            </a:r>
            <a:r>
              <a:rPr lang="fr-FR" sz="1000" dirty="0">
                <a:solidFill>
                  <a:schemeClr val="tx1">
                    <a:lumMod val="50000"/>
                    <a:lumOff val="50000"/>
                  </a:schemeClr>
                </a:solidFill>
                <a:cs typeface="Times New Roman"/>
              </a:rPr>
              <a:t> – Peer-</a:t>
            </a:r>
            <a:r>
              <a:rPr lang="fr-FR" sz="1000" dirty="0" err="1">
                <a:solidFill>
                  <a:schemeClr val="tx1">
                    <a:lumMod val="50000"/>
                    <a:lumOff val="50000"/>
                  </a:schemeClr>
                </a:solidFill>
                <a:cs typeface="Times New Roman"/>
              </a:rPr>
              <a:t>learning</a:t>
            </a:r>
            <a:r>
              <a:rPr lang="fr-FR" sz="1000" dirty="0">
                <a:solidFill>
                  <a:schemeClr val="tx1">
                    <a:lumMod val="50000"/>
                    <a:lumOff val="50000"/>
                  </a:schemeClr>
                </a:solidFill>
                <a:cs typeface="Times New Roman"/>
              </a:rPr>
              <a:t> - Linux</a:t>
            </a:r>
          </a:p>
        </p:txBody>
      </p:sp>
      <p:sp>
        <p:nvSpPr>
          <p:cNvPr id="118" name="Rectangle 117">
            <a:extLst>
              <a:ext uri="{FF2B5EF4-FFF2-40B4-BE49-F238E27FC236}">
                <a16:creationId xmlns:a16="http://schemas.microsoft.com/office/drawing/2014/main" id="{6F911C16-CE2C-48C5-B8A0-CE2D68D38933}"/>
              </a:ext>
            </a:extLst>
          </p:cNvPr>
          <p:cNvSpPr/>
          <p:nvPr/>
        </p:nvSpPr>
        <p:spPr>
          <a:xfrm>
            <a:off x="4739783" y="9576173"/>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2015-2017</a:t>
            </a:r>
          </a:p>
        </p:txBody>
      </p:sp>
      <p:sp>
        <p:nvSpPr>
          <p:cNvPr id="119" name="Rectangle 118">
            <a:extLst>
              <a:ext uri="{FF2B5EF4-FFF2-40B4-BE49-F238E27FC236}">
                <a16:creationId xmlns:a16="http://schemas.microsoft.com/office/drawing/2014/main" id="{DA2E1733-41DC-4C4D-9C7C-CC455A822899}"/>
              </a:ext>
            </a:extLst>
          </p:cNvPr>
          <p:cNvSpPr/>
          <p:nvPr/>
        </p:nvSpPr>
        <p:spPr>
          <a:xfrm>
            <a:off x="4753276" y="9822297"/>
            <a:ext cx="3061426" cy="86177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BTS MUC</a:t>
            </a:r>
          </a:p>
          <a:p>
            <a:r>
              <a:rPr lang="fr-FR" sz="1000" dirty="0">
                <a:cs typeface="Times New Roman"/>
              </a:rPr>
              <a:t>Management des unités commerciales</a:t>
            </a:r>
          </a:p>
          <a:p>
            <a:pPr marL="228600" indent="-228600">
              <a:buFont typeface="Wingdings" panose="05000000000000000000" pitchFamily="2" charset="2"/>
              <a:buChar char="§"/>
            </a:pPr>
            <a:r>
              <a:rPr lang="fr-FR" sz="1000" dirty="0">
                <a:solidFill>
                  <a:schemeClr val="accent3">
                    <a:lumMod val="75000"/>
                  </a:schemeClr>
                </a:solidFill>
                <a:cs typeface="Times New Roman"/>
              </a:rPr>
              <a:t>Projet de développement                                            de l’unité commerciale</a:t>
            </a:r>
          </a:p>
          <a:p>
            <a:pPr marL="228600" indent="-228600">
              <a:buFont typeface="Wingdings" panose="05000000000000000000" pitchFamily="2" charset="2"/>
              <a:buChar char="§"/>
            </a:pPr>
            <a:r>
              <a:rPr lang="fr-FR" sz="1000" dirty="0">
                <a:solidFill>
                  <a:schemeClr val="accent3">
                    <a:lumMod val="75000"/>
                  </a:schemeClr>
                </a:solidFill>
                <a:cs typeface="Times New Roman"/>
              </a:rPr>
              <a:t>Gestion de projet &amp; Management</a:t>
            </a:r>
          </a:p>
        </p:txBody>
      </p:sp>
      <p:sp>
        <p:nvSpPr>
          <p:cNvPr id="120" name="Rectangle 119">
            <a:extLst>
              <a:ext uri="{FF2B5EF4-FFF2-40B4-BE49-F238E27FC236}">
                <a16:creationId xmlns:a16="http://schemas.microsoft.com/office/drawing/2014/main" id="{1AC08278-BE8F-4F60-A638-D7E08F7E1203}"/>
              </a:ext>
            </a:extLst>
          </p:cNvPr>
          <p:cNvSpPr/>
          <p:nvPr/>
        </p:nvSpPr>
        <p:spPr>
          <a:xfrm>
            <a:off x="4759230" y="7452850"/>
            <a:ext cx="1173297" cy="253916"/>
          </a:xfrm>
          <a:prstGeom prst="rect">
            <a:avLst/>
          </a:prstGeom>
          <a:solidFill>
            <a:schemeClr val="accent2"/>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2018</a:t>
            </a:r>
          </a:p>
        </p:txBody>
      </p:sp>
      <p:sp>
        <p:nvSpPr>
          <p:cNvPr id="121" name="Rectangle 120">
            <a:extLst>
              <a:ext uri="{FF2B5EF4-FFF2-40B4-BE49-F238E27FC236}">
                <a16:creationId xmlns:a16="http://schemas.microsoft.com/office/drawing/2014/main" id="{FD6B1446-0EAB-4BB9-8602-527CE17F6733}"/>
              </a:ext>
            </a:extLst>
          </p:cNvPr>
          <p:cNvSpPr/>
          <p:nvPr/>
        </p:nvSpPr>
        <p:spPr>
          <a:xfrm>
            <a:off x="4759836" y="7687840"/>
            <a:ext cx="3061426" cy="1015663"/>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Click &amp; Shop</a:t>
            </a:r>
          </a:p>
          <a:p>
            <a:r>
              <a:rPr lang="fr-FR" sz="1000" dirty="0">
                <a:cs typeface="Times New Roman"/>
              </a:rPr>
              <a:t>Développeur back end (MVC)</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Création des </a:t>
            </a:r>
            <a:r>
              <a:rPr lang="fr-FR" sz="1000" dirty="0" err="1">
                <a:solidFill>
                  <a:schemeClr val="tx1">
                    <a:lumMod val="50000"/>
                    <a:lumOff val="50000"/>
                  </a:schemeClr>
                </a:solidFill>
                <a:cs typeface="Times New Roman"/>
              </a:rPr>
              <a:t>models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Création des </a:t>
            </a:r>
            <a:r>
              <a:rPr lang="fr-FR" sz="1000" dirty="0" err="1">
                <a:solidFill>
                  <a:schemeClr val="tx1">
                    <a:lumMod val="50000"/>
                    <a:lumOff val="50000"/>
                  </a:schemeClr>
                </a:solidFill>
                <a:cs typeface="Times New Roman"/>
              </a:rPr>
              <a:t>controllers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SGBD</a:t>
            </a:r>
          </a:p>
          <a:p>
            <a:pPr marL="171450" indent="-171450">
              <a:buFont typeface="Wingdings" panose="05000000000000000000" pitchFamily="2" charset="2"/>
              <a:buChar char="§"/>
            </a:pPr>
            <a:endParaRPr lang="fr-FR" sz="1000" dirty="0">
              <a:solidFill>
                <a:schemeClr val="tx1">
                  <a:lumMod val="50000"/>
                  <a:lumOff val="50000"/>
                </a:schemeClr>
              </a:solidFill>
              <a:cs typeface="Times New Roman"/>
            </a:endParaRPr>
          </a:p>
        </p:txBody>
      </p:sp>
    </p:spTree>
    <p:extLst>
      <p:ext uri="{BB962C8B-B14F-4D97-AF65-F5344CB8AC3E}">
        <p14:creationId xmlns:p14="http://schemas.microsoft.com/office/powerpoint/2010/main" val="111286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c 6">
            <a:extLst>
              <a:ext uri="{FF2B5EF4-FFF2-40B4-BE49-F238E27FC236}">
                <a16:creationId xmlns:a16="http://schemas.microsoft.com/office/drawing/2014/main" id="{D2227B2C-FC9A-4E83-97A8-CA903762971D}"/>
              </a:ext>
            </a:extLst>
          </p:cNvPr>
          <p:cNvSpPr/>
          <p:nvPr/>
        </p:nvSpPr>
        <p:spPr>
          <a:xfrm flipH="1">
            <a:off x="76198" y="953690"/>
            <a:ext cx="3457575" cy="8820230"/>
          </a:xfrm>
          <a:prstGeom prst="arc">
            <a:avLst>
              <a:gd name="adj1" fmla="val 16200000"/>
              <a:gd name="adj2" fmla="val 5454983"/>
            </a:avLst>
          </a:prstGeom>
          <a:solidFill>
            <a:schemeClr val="accent6">
              <a:lumMod val="20000"/>
              <a:lumOff val="80000"/>
            </a:schemeClr>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9" name="Connecteur droit 8">
            <a:extLst>
              <a:ext uri="{FF2B5EF4-FFF2-40B4-BE49-F238E27FC236}">
                <a16:creationId xmlns:a16="http://schemas.microsoft.com/office/drawing/2014/main" id="{7ACEA179-4CA4-451E-A566-0E4F24F8FBCC}"/>
              </a:ext>
            </a:extLst>
          </p:cNvPr>
          <p:cNvCxnSpPr>
            <a:cxnSpLocks/>
            <a:stCxn id="7" idx="0"/>
            <a:endCxn id="10" idx="0"/>
          </p:cNvCxnSpPr>
          <p:nvPr/>
        </p:nvCxnSpPr>
        <p:spPr>
          <a:xfrm>
            <a:off x="1804986" y="953690"/>
            <a:ext cx="3863180" cy="17899"/>
          </a:xfrm>
          <a:prstGeom prst="line">
            <a:avLst/>
          </a:prstGeom>
          <a:ln w="19050">
            <a:noFill/>
          </a:ln>
        </p:spPr>
        <p:style>
          <a:lnRef idx="1">
            <a:schemeClr val="dk1"/>
          </a:lnRef>
          <a:fillRef idx="0">
            <a:schemeClr val="dk1"/>
          </a:fillRef>
          <a:effectRef idx="0">
            <a:schemeClr val="dk1"/>
          </a:effectRef>
          <a:fontRef idx="minor">
            <a:schemeClr val="tx1"/>
          </a:fontRef>
        </p:style>
      </p:cxnSp>
      <p:sp>
        <p:nvSpPr>
          <p:cNvPr id="10" name="Arc 9">
            <a:extLst>
              <a:ext uri="{FF2B5EF4-FFF2-40B4-BE49-F238E27FC236}">
                <a16:creationId xmlns:a16="http://schemas.microsoft.com/office/drawing/2014/main" id="{71F0FA6B-4FA9-41BC-9A21-A6A162A3FB18}"/>
              </a:ext>
            </a:extLst>
          </p:cNvPr>
          <p:cNvSpPr/>
          <p:nvPr/>
        </p:nvSpPr>
        <p:spPr>
          <a:xfrm>
            <a:off x="3779835" y="971589"/>
            <a:ext cx="3776663" cy="4392216"/>
          </a:xfrm>
          <a:prstGeom prst="arc">
            <a:avLst>
              <a:gd name="adj1" fmla="val 16200000"/>
              <a:gd name="adj2" fmla="val 5195612"/>
            </a:avLst>
          </a:prstGeom>
          <a:solidFill>
            <a:schemeClr val="accent6">
              <a:lumMod val="20000"/>
              <a:lumOff val="80000"/>
            </a:schemeClr>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6" name="Arc 15">
            <a:extLst>
              <a:ext uri="{FF2B5EF4-FFF2-40B4-BE49-F238E27FC236}">
                <a16:creationId xmlns:a16="http://schemas.microsoft.com/office/drawing/2014/main" id="{0BE7756C-EA90-4CB6-8700-538B9D1734BD}"/>
              </a:ext>
            </a:extLst>
          </p:cNvPr>
          <p:cNvSpPr/>
          <p:nvPr/>
        </p:nvSpPr>
        <p:spPr>
          <a:xfrm flipH="1">
            <a:off x="838199" y="1657350"/>
            <a:ext cx="2941636" cy="7399744"/>
          </a:xfrm>
          <a:prstGeom prst="arc">
            <a:avLst>
              <a:gd name="adj1" fmla="val 16200000"/>
              <a:gd name="adj2" fmla="val 5437512"/>
            </a:avLst>
          </a:prstGeom>
          <a:solidFill>
            <a:schemeClr val="bg1"/>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0" name="Arc 19">
            <a:extLst>
              <a:ext uri="{FF2B5EF4-FFF2-40B4-BE49-F238E27FC236}">
                <a16:creationId xmlns:a16="http://schemas.microsoft.com/office/drawing/2014/main" id="{D8EE93B0-2948-42FE-8BE3-6B5532186843}"/>
              </a:ext>
            </a:extLst>
          </p:cNvPr>
          <p:cNvSpPr/>
          <p:nvPr/>
        </p:nvSpPr>
        <p:spPr>
          <a:xfrm>
            <a:off x="3779836" y="1677590"/>
            <a:ext cx="2941639" cy="2922981"/>
          </a:xfrm>
          <a:prstGeom prst="arc">
            <a:avLst>
              <a:gd name="adj1" fmla="val 16200000"/>
              <a:gd name="adj2" fmla="val 5195612"/>
            </a:avLst>
          </a:prstGeom>
          <a:solidFill>
            <a:schemeClr val="bg1"/>
          </a:solidFill>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42" name="Forme libre : forme 41">
            <a:extLst>
              <a:ext uri="{FF2B5EF4-FFF2-40B4-BE49-F238E27FC236}">
                <a16:creationId xmlns:a16="http://schemas.microsoft.com/office/drawing/2014/main" id="{937B02FB-FAF9-4A93-8FAA-12A983A143C3}"/>
              </a:ext>
            </a:extLst>
          </p:cNvPr>
          <p:cNvSpPr/>
          <p:nvPr/>
        </p:nvSpPr>
        <p:spPr>
          <a:xfrm>
            <a:off x="1681480" y="965181"/>
            <a:ext cx="1468516" cy="985540"/>
          </a:xfrm>
          <a:custGeom>
            <a:avLst/>
            <a:gdLst>
              <a:gd name="connsiteX0" fmla="*/ 30982 w 1458858"/>
              <a:gd name="connsiteY0" fmla="*/ 990620 h 997247"/>
              <a:gd name="connsiteX1" fmla="*/ 218942 w 1458858"/>
              <a:gd name="connsiteY1" fmla="*/ 822980 h 997247"/>
              <a:gd name="connsiteX2" fmla="*/ 411982 w 1458858"/>
              <a:gd name="connsiteY2" fmla="*/ 726460 h 997247"/>
              <a:gd name="connsiteX3" fmla="*/ 610102 w 1458858"/>
              <a:gd name="connsiteY3" fmla="*/ 695980 h 997247"/>
              <a:gd name="connsiteX4" fmla="*/ 828542 w 1458858"/>
              <a:gd name="connsiteY4" fmla="*/ 695980 h 997247"/>
              <a:gd name="connsiteX5" fmla="*/ 1453382 w 1458858"/>
              <a:gd name="connsiteY5" fmla="*/ 594380 h 997247"/>
              <a:gd name="connsiteX6" fmla="*/ 432302 w 1458858"/>
              <a:gd name="connsiteY6" fmla="*/ 20 h 997247"/>
              <a:gd name="connsiteX7" fmla="*/ 46222 w 1458858"/>
              <a:gd name="connsiteY7" fmla="*/ 574060 h 997247"/>
              <a:gd name="connsiteX8" fmla="*/ 30982 w 1458858"/>
              <a:gd name="connsiteY8" fmla="*/ 990620 h 99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858" h="997247">
                <a:moveTo>
                  <a:pt x="30982" y="990620"/>
                </a:moveTo>
                <a:cubicBezTo>
                  <a:pt x="59769" y="1032107"/>
                  <a:pt x="155442" y="867007"/>
                  <a:pt x="218942" y="822980"/>
                </a:cubicBezTo>
                <a:cubicBezTo>
                  <a:pt x="282442" y="778953"/>
                  <a:pt x="346789" y="747627"/>
                  <a:pt x="411982" y="726460"/>
                </a:cubicBezTo>
                <a:cubicBezTo>
                  <a:pt x="477175" y="705293"/>
                  <a:pt x="540675" y="701060"/>
                  <a:pt x="610102" y="695980"/>
                </a:cubicBezTo>
                <a:cubicBezTo>
                  <a:pt x="679529" y="690900"/>
                  <a:pt x="687995" y="712913"/>
                  <a:pt x="828542" y="695980"/>
                </a:cubicBezTo>
                <a:cubicBezTo>
                  <a:pt x="969089" y="679047"/>
                  <a:pt x="1519422" y="710373"/>
                  <a:pt x="1453382" y="594380"/>
                </a:cubicBezTo>
                <a:cubicBezTo>
                  <a:pt x="1387342" y="478387"/>
                  <a:pt x="666829" y="3407"/>
                  <a:pt x="432302" y="20"/>
                </a:cubicBezTo>
                <a:cubicBezTo>
                  <a:pt x="197775" y="-3367"/>
                  <a:pt x="119882" y="409807"/>
                  <a:pt x="46222" y="574060"/>
                </a:cubicBezTo>
                <a:cubicBezTo>
                  <a:pt x="-27438" y="738313"/>
                  <a:pt x="2195" y="949133"/>
                  <a:pt x="30982" y="99062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a:extLst>
              <a:ext uri="{FF2B5EF4-FFF2-40B4-BE49-F238E27FC236}">
                <a16:creationId xmlns:a16="http://schemas.microsoft.com/office/drawing/2014/main" id="{265B4B88-0698-4E59-BBE7-2754545C3ABC}"/>
              </a:ext>
            </a:extLst>
          </p:cNvPr>
          <p:cNvSpPr/>
          <p:nvPr/>
        </p:nvSpPr>
        <p:spPr>
          <a:xfrm>
            <a:off x="1681480" y="953657"/>
            <a:ext cx="3991293" cy="7119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a:extLst>
              <a:ext uri="{FF2B5EF4-FFF2-40B4-BE49-F238E27FC236}">
                <a16:creationId xmlns:a16="http://schemas.microsoft.com/office/drawing/2014/main" id="{152A0A96-20B7-450F-AFB1-3052D773746E}"/>
              </a:ext>
            </a:extLst>
          </p:cNvPr>
          <p:cNvSpPr/>
          <p:nvPr/>
        </p:nvSpPr>
        <p:spPr>
          <a:xfrm>
            <a:off x="-1" y="4612846"/>
            <a:ext cx="5801361" cy="73306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Forme libre : forme 44">
            <a:extLst>
              <a:ext uri="{FF2B5EF4-FFF2-40B4-BE49-F238E27FC236}">
                <a16:creationId xmlns:a16="http://schemas.microsoft.com/office/drawing/2014/main" id="{2A7A0427-33AE-4DFC-8097-6A43F0DA1B36}"/>
              </a:ext>
            </a:extLst>
          </p:cNvPr>
          <p:cNvSpPr/>
          <p:nvPr/>
        </p:nvSpPr>
        <p:spPr>
          <a:xfrm>
            <a:off x="4438735" y="1418311"/>
            <a:ext cx="1603609" cy="349529"/>
          </a:xfrm>
          <a:custGeom>
            <a:avLst/>
            <a:gdLst>
              <a:gd name="connsiteX0" fmla="*/ 1573129 w 1640275"/>
              <a:gd name="connsiteY0" fmla="*/ 354609 h 358063"/>
              <a:gd name="connsiteX1" fmla="*/ 1019409 w 1640275"/>
              <a:gd name="connsiteY1" fmla="*/ 227609 h 358063"/>
              <a:gd name="connsiteX2" fmla="*/ 3409 w 1640275"/>
              <a:gd name="connsiteY2" fmla="*/ 222529 h 358063"/>
              <a:gd name="connsiteX3" fmla="*/ 719689 w 1640275"/>
              <a:gd name="connsiteY3" fmla="*/ 9169 h 358063"/>
              <a:gd name="connsiteX4" fmla="*/ 1532489 w 1640275"/>
              <a:gd name="connsiteY4" fmla="*/ 70129 h 358063"/>
              <a:gd name="connsiteX5" fmla="*/ 1573129 w 1640275"/>
              <a:gd name="connsiteY5" fmla="*/ 35460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275" h="358063">
                <a:moveTo>
                  <a:pt x="1573129" y="354609"/>
                </a:moveTo>
                <a:cubicBezTo>
                  <a:pt x="1487616" y="380856"/>
                  <a:pt x="1281029" y="249622"/>
                  <a:pt x="1019409" y="227609"/>
                </a:cubicBezTo>
                <a:cubicBezTo>
                  <a:pt x="757789" y="205596"/>
                  <a:pt x="53362" y="258936"/>
                  <a:pt x="3409" y="222529"/>
                </a:cubicBezTo>
                <a:cubicBezTo>
                  <a:pt x="-46544" y="186122"/>
                  <a:pt x="464842" y="34569"/>
                  <a:pt x="719689" y="9169"/>
                </a:cubicBezTo>
                <a:cubicBezTo>
                  <a:pt x="974536" y="-16231"/>
                  <a:pt x="1385169" y="13402"/>
                  <a:pt x="1532489" y="70129"/>
                </a:cubicBezTo>
                <a:cubicBezTo>
                  <a:pt x="1679809" y="126856"/>
                  <a:pt x="1658642" y="328362"/>
                  <a:pt x="1573129" y="354609"/>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orme libre : forme 45">
            <a:extLst>
              <a:ext uri="{FF2B5EF4-FFF2-40B4-BE49-F238E27FC236}">
                <a16:creationId xmlns:a16="http://schemas.microsoft.com/office/drawing/2014/main" id="{B0D2E6EB-A03D-479C-849C-AAF63D54064C}"/>
              </a:ext>
            </a:extLst>
          </p:cNvPr>
          <p:cNvSpPr/>
          <p:nvPr/>
        </p:nvSpPr>
        <p:spPr>
          <a:xfrm rot="9130409">
            <a:off x="5254307" y="4275777"/>
            <a:ext cx="1603609" cy="349529"/>
          </a:xfrm>
          <a:custGeom>
            <a:avLst/>
            <a:gdLst>
              <a:gd name="connsiteX0" fmla="*/ 1573129 w 1640275"/>
              <a:gd name="connsiteY0" fmla="*/ 354609 h 358063"/>
              <a:gd name="connsiteX1" fmla="*/ 1019409 w 1640275"/>
              <a:gd name="connsiteY1" fmla="*/ 227609 h 358063"/>
              <a:gd name="connsiteX2" fmla="*/ 3409 w 1640275"/>
              <a:gd name="connsiteY2" fmla="*/ 222529 h 358063"/>
              <a:gd name="connsiteX3" fmla="*/ 719689 w 1640275"/>
              <a:gd name="connsiteY3" fmla="*/ 9169 h 358063"/>
              <a:gd name="connsiteX4" fmla="*/ 1532489 w 1640275"/>
              <a:gd name="connsiteY4" fmla="*/ 70129 h 358063"/>
              <a:gd name="connsiteX5" fmla="*/ 1573129 w 1640275"/>
              <a:gd name="connsiteY5" fmla="*/ 35460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275" h="358063">
                <a:moveTo>
                  <a:pt x="1573129" y="354609"/>
                </a:moveTo>
                <a:cubicBezTo>
                  <a:pt x="1487616" y="380856"/>
                  <a:pt x="1281029" y="249622"/>
                  <a:pt x="1019409" y="227609"/>
                </a:cubicBezTo>
                <a:cubicBezTo>
                  <a:pt x="757789" y="205596"/>
                  <a:pt x="53362" y="258936"/>
                  <a:pt x="3409" y="222529"/>
                </a:cubicBezTo>
                <a:cubicBezTo>
                  <a:pt x="-46544" y="186122"/>
                  <a:pt x="464842" y="34569"/>
                  <a:pt x="719689" y="9169"/>
                </a:cubicBezTo>
                <a:cubicBezTo>
                  <a:pt x="974536" y="-16231"/>
                  <a:pt x="1385169" y="13402"/>
                  <a:pt x="1532489" y="70129"/>
                </a:cubicBezTo>
                <a:cubicBezTo>
                  <a:pt x="1679809" y="126856"/>
                  <a:pt x="1658642" y="328362"/>
                  <a:pt x="1573129" y="354609"/>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orme libre : forme 46">
            <a:extLst>
              <a:ext uri="{FF2B5EF4-FFF2-40B4-BE49-F238E27FC236}">
                <a16:creationId xmlns:a16="http://schemas.microsoft.com/office/drawing/2014/main" id="{666606D1-E994-4CE8-B889-B64F54FA61A8}"/>
              </a:ext>
            </a:extLst>
          </p:cNvPr>
          <p:cNvSpPr/>
          <p:nvPr/>
        </p:nvSpPr>
        <p:spPr>
          <a:xfrm rot="12042889">
            <a:off x="1504707" y="9016796"/>
            <a:ext cx="1608619" cy="336282"/>
          </a:xfrm>
          <a:custGeom>
            <a:avLst/>
            <a:gdLst>
              <a:gd name="connsiteX0" fmla="*/ 1573129 w 1640275"/>
              <a:gd name="connsiteY0" fmla="*/ 354609 h 358063"/>
              <a:gd name="connsiteX1" fmla="*/ 1019409 w 1640275"/>
              <a:gd name="connsiteY1" fmla="*/ 227609 h 358063"/>
              <a:gd name="connsiteX2" fmla="*/ 3409 w 1640275"/>
              <a:gd name="connsiteY2" fmla="*/ 222529 h 358063"/>
              <a:gd name="connsiteX3" fmla="*/ 719689 w 1640275"/>
              <a:gd name="connsiteY3" fmla="*/ 9169 h 358063"/>
              <a:gd name="connsiteX4" fmla="*/ 1532489 w 1640275"/>
              <a:gd name="connsiteY4" fmla="*/ 70129 h 358063"/>
              <a:gd name="connsiteX5" fmla="*/ 1573129 w 1640275"/>
              <a:gd name="connsiteY5" fmla="*/ 35460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275" h="358063">
                <a:moveTo>
                  <a:pt x="1573129" y="354609"/>
                </a:moveTo>
                <a:cubicBezTo>
                  <a:pt x="1487616" y="380856"/>
                  <a:pt x="1281029" y="249622"/>
                  <a:pt x="1019409" y="227609"/>
                </a:cubicBezTo>
                <a:cubicBezTo>
                  <a:pt x="757789" y="205596"/>
                  <a:pt x="53362" y="258936"/>
                  <a:pt x="3409" y="222529"/>
                </a:cubicBezTo>
                <a:cubicBezTo>
                  <a:pt x="-46544" y="186122"/>
                  <a:pt x="464842" y="34569"/>
                  <a:pt x="719689" y="9169"/>
                </a:cubicBezTo>
                <a:cubicBezTo>
                  <a:pt x="974536" y="-16231"/>
                  <a:pt x="1385169" y="13402"/>
                  <a:pt x="1532489" y="70129"/>
                </a:cubicBezTo>
                <a:cubicBezTo>
                  <a:pt x="1679809" y="126856"/>
                  <a:pt x="1658642" y="328362"/>
                  <a:pt x="1573129" y="354609"/>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orme libre : forme 47">
            <a:extLst>
              <a:ext uri="{FF2B5EF4-FFF2-40B4-BE49-F238E27FC236}">
                <a16:creationId xmlns:a16="http://schemas.microsoft.com/office/drawing/2014/main" id="{A48C59C6-EFDB-49BB-AC57-6860740730CF}"/>
              </a:ext>
            </a:extLst>
          </p:cNvPr>
          <p:cNvSpPr/>
          <p:nvPr/>
        </p:nvSpPr>
        <p:spPr>
          <a:xfrm rot="11083397">
            <a:off x="1757837" y="9000768"/>
            <a:ext cx="1608619" cy="336282"/>
          </a:xfrm>
          <a:custGeom>
            <a:avLst/>
            <a:gdLst>
              <a:gd name="connsiteX0" fmla="*/ 1573129 w 1640275"/>
              <a:gd name="connsiteY0" fmla="*/ 354609 h 358063"/>
              <a:gd name="connsiteX1" fmla="*/ 1019409 w 1640275"/>
              <a:gd name="connsiteY1" fmla="*/ 227609 h 358063"/>
              <a:gd name="connsiteX2" fmla="*/ 3409 w 1640275"/>
              <a:gd name="connsiteY2" fmla="*/ 222529 h 358063"/>
              <a:gd name="connsiteX3" fmla="*/ 719689 w 1640275"/>
              <a:gd name="connsiteY3" fmla="*/ 9169 h 358063"/>
              <a:gd name="connsiteX4" fmla="*/ 1532489 w 1640275"/>
              <a:gd name="connsiteY4" fmla="*/ 70129 h 358063"/>
              <a:gd name="connsiteX5" fmla="*/ 1573129 w 1640275"/>
              <a:gd name="connsiteY5" fmla="*/ 35460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275" h="358063">
                <a:moveTo>
                  <a:pt x="1573129" y="354609"/>
                </a:moveTo>
                <a:cubicBezTo>
                  <a:pt x="1487616" y="380856"/>
                  <a:pt x="1281029" y="249622"/>
                  <a:pt x="1019409" y="227609"/>
                </a:cubicBezTo>
                <a:cubicBezTo>
                  <a:pt x="757789" y="205596"/>
                  <a:pt x="53362" y="258936"/>
                  <a:pt x="3409" y="222529"/>
                </a:cubicBezTo>
                <a:cubicBezTo>
                  <a:pt x="-46544" y="186122"/>
                  <a:pt x="464842" y="34569"/>
                  <a:pt x="719689" y="9169"/>
                </a:cubicBezTo>
                <a:cubicBezTo>
                  <a:pt x="974536" y="-16231"/>
                  <a:pt x="1385169" y="13402"/>
                  <a:pt x="1532489" y="70129"/>
                </a:cubicBezTo>
                <a:cubicBezTo>
                  <a:pt x="1679809" y="126856"/>
                  <a:pt x="1658642" y="328362"/>
                  <a:pt x="1573129" y="354609"/>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a:extLst>
              <a:ext uri="{FF2B5EF4-FFF2-40B4-BE49-F238E27FC236}">
                <a16:creationId xmlns:a16="http://schemas.microsoft.com/office/drawing/2014/main" id="{F8AFF930-5483-4D6A-B06C-AB25EE6BB8E2}"/>
              </a:ext>
            </a:extLst>
          </p:cNvPr>
          <p:cNvSpPr/>
          <p:nvPr/>
        </p:nvSpPr>
        <p:spPr>
          <a:xfrm>
            <a:off x="1769427" y="9005060"/>
            <a:ext cx="5787073" cy="7688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Forme libre : forme 54">
            <a:extLst>
              <a:ext uri="{FF2B5EF4-FFF2-40B4-BE49-F238E27FC236}">
                <a16:creationId xmlns:a16="http://schemas.microsoft.com/office/drawing/2014/main" id="{9342A20E-3D9D-4A47-99C8-BB2BA8A8583B}"/>
              </a:ext>
            </a:extLst>
          </p:cNvPr>
          <p:cNvSpPr/>
          <p:nvPr/>
        </p:nvSpPr>
        <p:spPr>
          <a:xfrm rot="879976">
            <a:off x="5074502" y="1560817"/>
            <a:ext cx="1603609" cy="349529"/>
          </a:xfrm>
          <a:custGeom>
            <a:avLst/>
            <a:gdLst>
              <a:gd name="connsiteX0" fmla="*/ 1573129 w 1640275"/>
              <a:gd name="connsiteY0" fmla="*/ 354609 h 358063"/>
              <a:gd name="connsiteX1" fmla="*/ 1019409 w 1640275"/>
              <a:gd name="connsiteY1" fmla="*/ 227609 h 358063"/>
              <a:gd name="connsiteX2" fmla="*/ 3409 w 1640275"/>
              <a:gd name="connsiteY2" fmla="*/ 222529 h 358063"/>
              <a:gd name="connsiteX3" fmla="*/ 719689 w 1640275"/>
              <a:gd name="connsiteY3" fmla="*/ 9169 h 358063"/>
              <a:gd name="connsiteX4" fmla="*/ 1532489 w 1640275"/>
              <a:gd name="connsiteY4" fmla="*/ 70129 h 358063"/>
              <a:gd name="connsiteX5" fmla="*/ 1573129 w 1640275"/>
              <a:gd name="connsiteY5" fmla="*/ 35460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275" h="358063">
                <a:moveTo>
                  <a:pt x="1573129" y="354609"/>
                </a:moveTo>
                <a:cubicBezTo>
                  <a:pt x="1487616" y="380856"/>
                  <a:pt x="1281029" y="249622"/>
                  <a:pt x="1019409" y="227609"/>
                </a:cubicBezTo>
                <a:cubicBezTo>
                  <a:pt x="757789" y="205596"/>
                  <a:pt x="53362" y="258936"/>
                  <a:pt x="3409" y="222529"/>
                </a:cubicBezTo>
                <a:cubicBezTo>
                  <a:pt x="-46544" y="186122"/>
                  <a:pt x="464842" y="34569"/>
                  <a:pt x="719689" y="9169"/>
                </a:cubicBezTo>
                <a:cubicBezTo>
                  <a:pt x="974536" y="-16231"/>
                  <a:pt x="1385169" y="13402"/>
                  <a:pt x="1532489" y="70129"/>
                </a:cubicBezTo>
                <a:cubicBezTo>
                  <a:pt x="1679809" y="126856"/>
                  <a:pt x="1658642" y="328362"/>
                  <a:pt x="1573129" y="354609"/>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60">
            <a:extLst>
              <a:ext uri="{FF2B5EF4-FFF2-40B4-BE49-F238E27FC236}">
                <a16:creationId xmlns:a16="http://schemas.microsoft.com/office/drawing/2014/main" id="{8C960407-094E-47F9-8C75-8B0EF03DC9DC}"/>
              </a:ext>
            </a:extLst>
          </p:cNvPr>
          <p:cNvSpPr/>
          <p:nvPr/>
        </p:nvSpPr>
        <p:spPr>
          <a:xfrm>
            <a:off x="-526469" y="4499611"/>
            <a:ext cx="2697796" cy="136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ZoneTexte 63">
            <a:extLst>
              <a:ext uri="{FF2B5EF4-FFF2-40B4-BE49-F238E27FC236}">
                <a16:creationId xmlns:a16="http://schemas.microsoft.com/office/drawing/2014/main" id="{342FC386-FF9C-46A4-802C-F7B84C0C22F4}"/>
              </a:ext>
            </a:extLst>
          </p:cNvPr>
          <p:cNvSpPr txBox="1"/>
          <p:nvPr/>
        </p:nvSpPr>
        <p:spPr>
          <a:xfrm>
            <a:off x="5753764" y="1521592"/>
            <a:ext cx="957313" cy="246221"/>
          </a:xfrm>
          <a:prstGeom prst="rect">
            <a:avLst/>
          </a:prstGeom>
          <a:noFill/>
        </p:spPr>
        <p:txBody>
          <a:bodyPr wrap="none" rtlCol="0">
            <a:spAutoFit/>
          </a:bodyPr>
          <a:lstStyle/>
          <a:p>
            <a:r>
              <a:rPr lang="fr-FR" sz="1000" dirty="0">
                <a:solidFill>
                  <a:schemeClr val="tx1">
                    <a:lumMod val="50000"/>
                    <a:lumOff val="50000"/>
                  </a:schemeClr>
                </a:solidFill>
              </a:rPr>
              <a:t>06 17 81 02 87</a:t>
            </a:r>
          </a:p>
        </p:txBody>
      </p:sp>
      <p:sp>
        <p:nvSpPr>
          <p:cNvPr id="65" name="ZoneTexte 64">
            <a:extLst>
              <a:ext uri="{FF2B5EF4-FFF2-40B4-BE49-F238E27FC236}">
                <a16:creationId xmlns:a16="http://schemas.microsoft.com/office/drawing/2014/main" id="{A4D17672-98D5-40BA-9235-193E8154B89F}"/>
              </a:ext>
            </a:extLst>
          </p:cNvPr>
          <p:cNvSpPr txBox="1"/>
          <p:nvPr/>
        </p:nvSpPr>
        <p:spPr>
          <a:xfrm>
            <a:off x="5753764" y="1865024"/>
            <a:ext cx="1152880" cy="246221"/>
          </a:xfrm>
          <a:prstGeom prst="rect">
            <a:avLst/>
          </a:prstGeom>
          <a:noFill/>
        </p:spPr>
        <p:txBody>
          <a:bodyPr wrap="none" rtlCol="0">
            <a:spAutoFit/>
          </a:bodyPr>
          <a:lstStyle/>
          <a:p>
            <a:r>
              <a:rPr lang="fr-FR" sz="1000" dirty="0">
                <a:solidFill>
                  <a:schemeClr val="tx1">
                    <a:lumMod val="50000"/>
                    <a:lumOff val="50000"/>
                  </a:schemeClr>
                </a:solidFill>
              </a:rPr>
              <a:t>Samir_615@live,fr</a:t>
            </a:r>
          </a:p>
        </p:txBody>
      </p:sp>
      <p:sp>
        <p:nvSpPr>
          <p:cNvPr id="66" name="ZoneTexte 65">
            <a:extLst>
              <a:ext uri="{FF2B5EF4-FFF2-40B4-BE49-F238E27FC236}">
                <a16:creationId xmlns:a16="http://schemas.microsoft.com/office/drawing/2014/main" id="{6EAA820D-EA45-4B43-BE77-73DE61FD0089}"/>
              </a:ext>
            </a:extLst>
          </p:cNvPr>
          <p:cNvSpPr txBox="1"/>
          <p:nvPr/>
        </p:nvSpPr>
        <p:spPr>
          <a:xfrm>
            <a:off x="5753764" y="2140980"/>
            <a:ext cx="1233030" cy="400110"/>
          </a:xfrm>
          <a:prstGeom prst="rect">
            <a:avLst/>
          </a:prstGeom>
          <a:noFill/>
        </p:spPr>
        <p:txBody>
          <a:bodyPr wrap="none" rtlCol="0">
            <a:spAutoFit/>
          </a:bodyPr>
          <a:lstStyle/>
          <a:p>
            <a:r>
              <a:rPr lang="fr-FR" sz="1000" dirty="0">
                <a:solidFill>
                  <a:schemeClr val="tx1">
                    <a:lumMod val="50000"/>
                    <a:lumOff val="50000"/>
                  </a:schemeClr>
                </a:solidFill>
              </a:rPr>
              <a:t>25 rue Tras la </a:t>
            </a:r>
            <a:r>
              <a:rPr lang="fr-FR" sz="1000" dirty="0" err="1">
                <a:solidFill>
                  <a:schemeClr val="tx1">
                    <a:lumMod val="50000"/>
                    <a:lumOff val="50000"/>
                  </a:schemeClr>
                </a:solidFill>
              </a:rPr>
              <a:t>Gleize</a:t>
            </a:r>
            <a:endParaRPr lang="fr-FR" sz="1000" dirty="0">
              <a:solidFill>
                <a:schemeClr val="tx1">
                  <a:lumMod val="50000"/>
                  <a:lumOff val="50000"/>
                </a:schemeClr>
              </a:solidFill>
            </a:endParaRPr>
          </a:p>
          <a:p>
            <a:r>
              <a:rPr lang="fr-FR" sz="1000" dirty="0">
                <a:solidFill>
                  <a:schemeClr val="tx1">
                    <a:lumMod val="50000"/>
                    <a:lumOff val="50000"/>
                  </a:schemeClr>
                </a:solidFill>
              </a:rPr>
              <a:t>34660 Cournonsec</a:t>
            </a:r>
          </a:p>
        </p:txBody>
      </p:sp>
      <p:sp>
        <p:nvSpPr>
          <p:cNvPr id="67" name="ZoneTexte 66">
            <a:extLst>
              <a:ext uri="{FF2B5EF4-FFF2-40B4-BE49-F238E27FC236}">
                <a16:creationId xmlns:a16="http://schemas.microsoft.com/office/drawing/2014/main" id="{85C902F2-4522-46AA-9A37-01A0A6832976}"/>
              </a:ext>
            </a:extLst>
          </p:cNvPr>
          <p:cNvSpPr txBox="1"/>
          <p:nvPr/>
        </p:nvSpPr>
        <p:spPr>
          <a:xfrm>
            <a:off x="5753764" y="2532113"/>
            <a:ext cx="1475084" cy="400110"/>
          </a:xfrm>
          <a:prstGeom prst="rect">
            <a:avLst/>
          </a:prstGeom>
          <a:noFill/>
        </p:spPr>
        <p:txBody>
          <a:bodyPr wrap="none" rtlCol="0">
            <a:spAutoFit/>
          </a:bodyPr>
          <a:lstStyle/>
          <a:p>
            <a:r>
              <a:rPr lang="fr-FR" sz="1000" dirty="0">
                <a:solidFill>
                  <a:schemeClr val="bg2">
                    <a:lumMod val="50000"/>
                  </a:schemeClr>
                </a:solidFill>
              </a:rPr>
              <a:t>https://samthp.github.io</a:t>
            </a:r>
          </a:p>
          <a:p>
            <a:r>
              <a:rPr lang="fr-FR" sz="1000" dirty="0">
                <a:solidFill>
                  <a:schemeClr val="bg2">
                    <a:lumMod val="50000"/>
                  </a:schemeClr>
                </a:solidFill>
              </a:rPr>
              <a:t> /CV_SAMIRF_2019/</a:t>
            </a:r>
          </a:p>
        </p:txBody>
      </p:sp>
      <p:sp>
        <p:nvSpPr>
          <p:cNvPr id="69" name="Rectangle 8">
            <a:extLst>
              <a:ext uri="{FF2B5EF4-FFF2-40B4-BE49-F238E27FC236}">
                <a16:creationId xmlns:a16="http://schemas.microsoft.com/office/drawing/2014/main" id="{2EBB5752-F34D-48FC-998E-544DD5E11180}"/>
              </a:ext>
            </a:extLst>
          </p:cNvPr>
          <p:cNvSpPr/>
          <p:nvPr/>
        </p:nvSpPr>
        <p:spPr>
          <a:xfrm>
            <a:off x="81276" y="1330590"/>
            <a:ext cx="5169703" cy="523220"/>
          </a:xfrm>
          <a:prstGeom prst="rect">
            <a:avLst/>
          </a:prstGeom>
        </p:spPr>
        <p:txBody>
          <a:bodyPr wrap="square">
            <a:spAutoFit/>
          </a:bodyPr>
          <a:lstStyle/>
          <a:p>
            <a:pPr algn="just">
              <a:tabLst>
                <a:tab pos="723900" algn="l"/>
                <a:tab pos="1447800" algn="l"/>
                <a:tab pos="2171700" algn="l"/>
              </a:tabLst>
            </a:pPr>
            <a:r>
              <a:rPr lang="fr-FR" sz="1400" dirty="0">
                <a:solidFill>
                  <a:schemeClr val="bg2">
                    <a:lumMod val="50000"/>
                  </a:schemeClr>
                </a:solidFill>
              </a:rPr>
              <a:t>Obtenir un poste de développeur web mobile en alternance au sein d’</a:t>
            </a:r>
            <a:r>
              <a:rPr lang="fr-FR" sz="1400" b="1" dirty="0">
                <a:solidFill>
                  <a:schemeClr val="bg2">
                    <a:lumMod val="50000"/>
                  </a:schemeClr>
                </a:solidFill>
              </a:rPr>
              <a:t>EDF</a:t>
            </a:r>
            <a:endParaRPr lang="fr-FR" sz="1400" b="1" dirty="0"/>
          </a:p>
        </p:txBody>
      </p:sp>
      <p:sp>
        <p:nvSpPr>
          <p:cNvPr id="70" name="ZoneTexte 69">
            <a:extLst>
              <a:ext uri="{FF2B5EF4-FFF2-40B4-BE49-F238E27FC236}">
                <a16:creationId xmlns:a16="http://schemas.microsoft.com/office/drawing/2014/main" id="{013A5781-E1AC-4060-AB2B-EAB63A0980A7}"/>
              </a:ext>
            </a:extLst>
          </p:cNvPr>
          <p:cNvSpPr txBox="1"/>
          <p:nvPr/>
        </p:nvSpPr>
        <p:spPr>
          <a:xfrm>
            <a:off x="1584615" y="24187"/>
            <a:ext cx="4628739" cy="707886"/>
          </a:xfrm>
          <a:prstGeom prst="rect">
            <a:avLst/>
          </a:prstGeom>
          <a:noFill/>
        </p:spPr>
        <p:txBody>
          <a:bodyPr wrap="square" rtlCol="0">
            <a:spAutoFit/>
          </a:bodyPr>
          <a:lstStyle/>
          <a:p>
            <a:r>
              <a:rPr lang="fr-FR" sz="4000" b="1" dirty="0">
                <a:solidFill>
                  <a:srgbClr val="626262"/>
                </a:solidFill>
                <a:latin typeface="Antonio" charset="0"/>
                <a:ea typeface="Antonio" charset="0"/>
                <a:cs typeface="Antonio" charset="0"/>
              </a:rPr>
              <a:t>SAMIR </a:t>
            </a:r>
            <a:r>
              <a:rPr lang="fr-FR" sz="4000" b="1" dirty="0">
                <a:solidFill>
                  <a:schemeClr val="accent5">
                    <a:lumMod val="75000"/>
                  </a:schemeClr>
                </a:solidFill>
                <a:latin typeface="Antonio" charset="0"/>
                <a:ea typeface="Antonio" charset="0"/>
                <a:cs typeface="Antonio" charset="0"/>
              </a:rPr>
              <a:t>FOUNOU</a:t>
            </a:r>
          </a:p>
        </p:txBody>
      </p:sp>
      <p:sp>
        <p:nvSpPr>
          <p:cNvPr id="71" name="Rectangle 70">
            <a:extLst>
              <a:ext uri="{FF2B5EF4-FFF2-40B4-BE49-F238E27FC236}">
                <a16:creationId xmlns:a16="http://schemas.microsoft.com/office/drawing/2014/main" id="{CC4AB8D2-630F-4648-9CE2-756A6016DE18}"/>
              </a:ext>
            </a:extLst>
          </p:cNvPr>
          <p:cNvSpPr/>
          <p:nvPr/>
        </p:nvSpPr>
        <p:spPr>
          <a:xfrm>
            <a:off x="2734659" y="589607"/>
            <a:ext cx="2885604" cy="369332"/>
          </a:xfrm>
          <a:prstGeom prst="rect">
            <a:avLst/>
          </a:prstGeom>
        </p:spPr>
        <p:txBody>
          <a:bodyPr wrap="square">
            <a:spAutoFit/>
          </a:bodyPr>
          <a:lstStyle/>
          <a:p>
            <a:r>
              <a:rPr lang="fr-FR" dirty="0">
                <a:solidFill>
                  <a:schemeClr val="bg2">
                    <a:lumMod val="75000"/>
                  </a:schemeClr>
                </a:solidFill>
                <a:latin typeface="Antonio" charset="0"/>
                <a:ea typeface="Antonio" charset="0"/>
                <a:cs typeface="Antonio" charset="0"/>
              </a:rPr>
              <a:t>Développeur web et mobile</a:t>
            </a:r>
          </a:p>
        </p:txBody>
      </p:sp>
      <p:sp>
        <p:nvSpPr>
          <p:cNvPr id="72" name="Rectangle 71">
            <a:extLst>
              <a:ext uri="{FF2B5EF4-FFF2-40B4-BE49-F238E27FC236}">
                <a16:creationId xmlns:a16="http://schemas.microsoft.com/office/drawing/2014/main" id="{2F7E6241-5F11-40B3-AA15-23AE7BEC091C}"/>
              </a:ext>
            </a:extLst>
          </p:cNvPr>
          <p:cNvSpPr/>
          <p:nvPr/>
        </p:nvSpPr>
        <p:spPr>
          <a:xfrm>
            <a:off x="3761556" y="1046544"/>
            <a:ext cx="1621919" cy="369332"/>
          </a:xfrm>
          <a:prstGeom prst="rect">
            <a:avLst/>
          </a:prstGeom>
        </p:spPr>
        <p:txBody>
          <a:bodyPr wrap="none">
            <a:spAutoFit/>
          </a:bodyPr>
          <a:lstStyle/>
          <a:p>
            <a:r>
              <a:rPr lang="fr-FR" b="1" dirty="0">
                <a:solidFill>
                  <a:schemeClr val="tx1">
                    <a:lumMod val="50000"/>
                    <a:lumOff val="50000"/>
                  </a:schemeClr>
                </a:solidFill>
                <a:latin typeface="Antonio" charset="0"/>
                <a:ea typeface="Antonio" charset="0"/>
                <a:cs typeface="Antonio" charset="0"/>
              </a:rPr>
              <a:t>MON OBJECTIF</a:t>
            </a:r>
            <a:endParaRPr lang="fr-FR" b="1" dirty="0">
              <a:solidFill>
                <a:schemeClr val="tx1">
                  <a:lumMod val="50000"/>
                  <a:lumOff val="50000"/>
                </a:schemeClr>
              </a:solidFill>
            </a:endParaRPr>
          </a:p>
        </p:txBody>
      </p:sp>
      <p:graphicFrame>
        <p:nvGraphicFramePr>
          <p:cNvPr id="73" name="Tableau 72">
            <a:extLst>
              <a:ext uri="{FF2B5EF4-FFF2-40B4-BE49-F238E27FC236}">
                <a16:creationId xmlns:a16="http://schemas.microsoft.com/office/drawing/2014/main" id="{121BD862-9D71-4E4D-80BA-FFA6C8961440}"/>
              </a:ext>
            </a:extLst>
          </p:cNvPr>
          <p:cNvGraphicFramePr>
            <a:graphicFrameLocks noGrp="1"/>
          </p:cNvGraphicFramePr>
          <p:nvPr>
            <p:extLst>
              <p:ext uri="{D42A27DB-BD31-4B8C-83A1-F6EECF244321}">
                <p14:modId xmlns:p14="http://schemas.microsoft.com/office/powerpoint/2010/main" val="959111895"/>
              </p:ext>
            </p:extLst>
          </p:nvPr>
        </p:nvGraphicFramePr>
        <p:xfrm>
          <a:off x="1708836" y="2579342"/>
          <a:ext cx="3310100" cy="487680"/>
        </p:xfrm>
        <a:graphic>
          <a:graphicData uri="http://schemas.openxmlformats.org/drawingml/2006/table">
            <a:tbl>
              <a:tblPr firstRow="1" bandRow="1">
                <a:tableStyleId>{2D5ABB26-0587-4C30-8999-92F81FD0307C}</a:tableStyleId>
              </a:tblPr>
              <a:tblGrid>
                <a:gridCol w="3310100">
                  <a:extLst>
                    <a:ext uri="{9D8B030D-6E8A-4147-A177-3AD203B41FA5}">
                      <a16:colId xmlns:a16="http://schemas.microsoft.com/office/drawing/2014/main" val="20000"/>
                    </a:ext>
                  </a:extLst>
                </a:gridCol>
              </a:tblGrid>
              <a:tr h="359125">
                <a:tc>
                  <a:txBody>
                    <a:bodyPr/>
                    <a:lstStyle/>
                    <a:p>
                      <a:pPr algn="l"/>
                      <a:r>
                        <a:rPr lang="en-US" sz="1600" b="1" kern="1200" dirty="0">
                          <a:solidFill>
                            <a:schemeClr val="tx1">
                              <a:lumMod val="50000"/>
                              <a:lumOff val="50000"/>
                            </a:schemeClr>
                          </a:solidFill>
                          <a:effectLst/>
                          <a:latin typeface="Antonio" charset="0"/>
                          <a:ea typeface="Antonio" charset="0"/>
                          <a:cs typeface="Antonio" charset="0"/>
                        </a:rPr>
                        <a:t>DEVELOPPEMENT</a:t>
                      </a:r>
                    </a:p>
                    <a:p>
                      <a:pPr algn="l"/>
                      <a:endParaRPr lang="fr-FR" sz="1000" dirty="0">
                        <a:solidFill>
                          <a:schemeClr val="tx1"/>
                        </a:solidFill>
                        <a:effectLst/>
                        <a:latin typeface="+mn-lt"/>
                        <a:cs typeface="Times New Roman"/>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4" name="Tableau 73">
            <a:extLst>
              <a:ext uri="{FF2B5EF4-FFF2-40B4-BE49-F238E27FC236}">
                <a16:creationId xmlns:a16="http://schemas.microsoft.com/office/drawing/2014/main" id="{D02AB587-0D3C-45D7-8367-7A974BA5061A}"/>
              </a:ext>
            </a:extLst>
          </p:cNvPr>
          <p:cNvGraphicFramePr>
            <a:graphicFrameLocks noGrp="1"/>
          </p:cNvGraphicFramePr>
          <p:nvPr>
            <p:extLst>
              <p:ext uri="{D42A27DB-BD31-4B8C-83A1-F6EECF244321}">
                <p14:modId xmlns:p14="http://schemas.microsoft.com/office/powerpoint/2010/main" val="3940180549"/>
              </p:ext>
            </p:extLst>
          </p:nvPr>
        </p:nvGraphicFramePr>
        <p:xfrm>
          <a:off x="1495546" y="6882288"/>
          <a:ext cx="3296669" cy="3931920"/>
        </p:xfrm>
        <a:graphic>
          <a:graphicData uri="http://schemas.openxmlformats.org/drawingml/2006/table">
            <a:tbl>
              <a:tblPr firstRow="1" bandRow="1">
                <a:tableStyleId>{2D5ABB26-0587-4C30-8999-92F81FD0307C}</a:tableStyleId>
              </a:tblPr>
              <a:tblGrid>
                <a:gridCol w="3296669">
                  <a:extLst>
                    <a:ext uri="{9D8B030D-6E8A-4147-A177-3AD203B41FA5}">
                      <a16:colId xmlns:a16="http://schemas.microsoft.com/office/drawing/2014/main" val="20000"/>
                    </a:ext>
                  </a:extLst>
                </a:gridCol>
              </a:tblGrid>
              <a:tr h="1084472">
                <a:tc>
                  <a:txBody>
                    <a:bodyPr/>
                    <a:lstStyle/>
                    <a:p>
                      <a:pPr algn="l"/>
                      <a:r>
                        <a:rPr lang="en-US" sz="1000" b="1" kern="1200" dirty="0">
                          <a:solidFill>
                            <a:schemeClr val="bg2">
                              <a:lumMod val="50000"/>
                            </a:schemeClr>
                          </a:solidFill>
                          <a:effectLst/>
                          <a:latin typeface="Antonio" charset="0"/>
                          <a:ea typeface="Antonio" charset="0"/>
                          <a:cs typeface="Antonio" charset="0"/>
                        </a:rPr>
                        <a:t>PRIVATE SPORT SHOP</a:t>
                      </a:r>
                    </a:p>
                    <a:p>
                      <a:pPr algn="l"/>
                      <a:r>
                        <a:rPr lang="fr-FR" sz="1000" kern="1200" dirty="0">
                          <a:solidFill>
                            <a:schemeClr val="tx1"/>
                          </a:solidFill>
                          <a:effectLst/>
                          <a:latin typeface="+mn-lt"/>
                          <a:ea typeface="+mn-ea"/>
                          <a:cs typeface="Times New Roman"/>
                        </a:rPr>
                        <a:t>Assistant de production web</a:t>
                      </a:r>
                    </a:p>
                    <a:p>
                      <a:pPr algn="l"/>
                      <a:r>
                        <a:rPr lang="fr-FR" sz="1000" kern="1200" dirty="0">
                          <a:solidFill>
                            <a:schemeClr val="tx1">
                              <a:lumMod val="50000"/>
                              <a:lumOff val="50000"/>
                            </a:schemeClr>
                          </a:solidFill>
                          <a:effectLst/>
                          <a:latin typeface="+mn-lt"/>
                          <a:ea typeface="+mn-ea"/>
                          <a:cs typeface="Times New Roman"/>
                        </a:rPr>
                        <a:t>Etablissement, production et mise en ligne des produits sur le site de vente en ligne</a:t>
                      </a:r>
                    </a:p>
                    <a:p>
                      <a:pPr marL="171450" indent="-171450" algn="l">
                        <a:buFont typeface="Wingdings" panose="05000000000000000000" pitchFamily="2" charset="2"/>
                        <a:buChar char="§"/>
                      </a:pPr>
                      <a:r>
                        <a:rPr lang="fr-FR" sz="1000" kern="1200" dirty="0" err="1">
                          <a:solidFill>
                            <a:schemeClr val="tx1">
                              <a:lumMod val="50000"/>
                              <a:lumOff val="50000"/>
                            </a:schemeClr>
                          </a:solidFill>
                          <a:effectLst/>
                          <a:latin typeface="+mn-lt"/>
                          <a:ea typeface="+mn-ea"/>
                          <a:cs typeface="Times New Roman"/>
                        </a:rPr>
                        <a:t>Sourcing</a:t>
                      </a:r>
                      <a:r>
                        <a:rPr lang="fr-FR" sz="1000" kern="1200" dirty="0">
                          <a:solidFill>
                            <a:schemeClr val="tx1">
                              <a:lumMod val="50000"/>
                              <a:lumOff val="50000"/>
                            </a:schemeClr>
                          </a:solidFill>
                          <a:effectLst/>
                          <a:latin typeface="+mn-lt"/>
                          <a:ea typeface="+mn-ea"/>
                          <a:cs typeface="Times New Roman"/>
                        </a:rPr>
                        <a:t> des caractéristiques produits et de leurs visuels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Rédaction des descriptifs et conseils aux utilisateurs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Elaboration des fichiers compilant les stocks, l’offre prix</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Vérification de la cohérence de la vente</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84472">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000" b="1" kern="1200" dirty="0">
                          <a:solidFill>
                            <a:schemeClr val="bg2">
                              <a:lumMod val="50000"/>
                            </a:schemeClr>
                          </a:solidFill>
                          <a:effectLst/>
                          <a:latin typeface="Antonio" charset="0"/>
                          <a:ea typeface="Antonio" charset="0"/>
                          <a:cs typeface="Antonio" charset="0"/>
                        </a:rPr>
                        <a:t>OR EN CASH</a:t>
                      </a:r>
                    </a:p>
                    <a:p>
                      <a:pPr algn="l"/>
                      <a:r>
                        <a:rPr lang="fr-FR" sz="1000" kern="1200" dirty="0">
                          <a:solidFill>
                            <a:schemeClr val="tx1"/>
                          </a:solidFill>
                          <a:effectLst/>
                          <a:latin typeface="+mn-lt"/>
                          <a:ea typeface="+mn-ea"/>
                          <a:cs typeface="Times New Roman"/>
                        </a:rPr>
                        <a:t>Assistant de direction itinérant</a:t>
                      </a:r>
                    </a:p>
                    <a:p>
                      <a:pPr algn="l"/>
                      <a:r>
                        <a:rPr lang="fr-FR" sz="1000" kern="1200" dirty="0">
                          <a:solidFill>
                            <a:schemeClr val="tx1">
                              <a:lumMod val="50000"/>
                              <a:lumOff val="50000"/>
                            </a:schemeClr>
                          </a:solidFill>
                          <a:effectLst/>
                          <a:latin typeface="+mn-lt"/>
                          <a:ea typeface="+mn-ea"/>
                          <a:cs typeface="Times New Roman"/>
                        </a:rPr>
                        <a:t>Elaboration d’études et de </a:t>
                      </a:r>
                      <a:r>
                        <a:rPr lang="fr-FR" sz="1000" kern="1200" dirty="0" err="1">
                          <a:solidFill>
                            <a:schemeClr val="tx1">
                              <a:lumMod val="50000"/>
                              <a:lumOff val="50000"/>
                            </a:schemeClr>
                          </a:solidFill>
                          <a:effectLst/>
                          <a:latin typeface="+mn-lt"/>
                          <a:ea typeface="+mn-ea"/>
                          <a:cs typeface="Times New Roman"/>
                        </a:rPr>
                        <a:t>reporting</a:t>
                      </a:r>
                      <a:r>
                        <a:rPr lang="fr-FR" sz="1000" kern="1200" dirty="0">
                          <a:solidFill>
                            <a:schemeClr val="tx1">
                              <a:lumMod val="50000"/>
                              <a:lumOff val="50000"/>
                            </a:schemeClr>
                          </a:solidFill>
                          <a:effectLst/>
                          <a:latin typeface="+mn-lt"/>
                          <a:ea typeface="+mn-ea"/>
                          <a:cs typeface="Times New Roman"/>
                        </a:rPr>
                        <a:t> sur les différents points de ventes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Etudes de marché</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Plan de communication</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Elaboration de projet</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Gestion de la relation commerciale</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84472">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000" b="1" kern="1200" dirty="0">
                          <a:solidFill>
                            <a:schemeClr val="bg2">
                              <a:lumMod val="50000"/>
                            </a:schemeClr>
                          </a:solidFill>
                          <a:effectLst/>
                          <a:latin typeface="Antonio" charset="0"/>
                          <a:ea typeface="Antonio" charset="0"/>
                          <a:cs typeface="Antonio" charset="0"/>
                        </a:rPr>
                        <a:t>LEADER SPORT</a:t>
                      </a:r>
                    </a:p>
                    <a:p>
                      <a:pPr algn="l"/>
                      <a:r>
                        <a:rPr lang="fr-FR" sz="1000" kern="1200" dirty="0">
                          <a:solidFill>
                            <a:schemeClr val="tx1"/>
                          </a:solidFill>
                          <a:effectLst/>
                          <a:latin typeface="+mn-lt"/>
                          <a:ea typeface="+mn-ea"/>
                          <a:cs typeface="Times New Roman"/>
                        </a:rPr>
                        <a:t>Vendeur &amp; admin web</a:t>
                      </a:r>
                    </a:p>
                    <a:p>
                      <a:pPr algn="l"/>
                      <a:r>
                        <a:rPr lang="fr-FR" sz="1000" kern="1200" dirty="0">
                          <a:solidFill>
                            <a:schemeClr val="tx1">
                              <a:lumMod val="50000"/>
                              <a:lumOff val="50000"/>
                            </a:schemeClr>
                          </a:solidFill>
                          <a:effectLst/>
                          <a:latin typeface="+mn-lt"/>
                          <a:ea typeface="+mn-ea"/>
                          <a:cs typeface="Times New Roman"/>
                        </a:rPr>
                        <a:t>Vente d’articles de sport en boutique et sur le site de l’enseigne</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Gestion de la relation client</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Gestion des stocks</a:t>
                      </a:r>
                    </a:p>
                    <a:p>
                      <a:pPr marL="171450" indent="-171450" algn="l">
                        <a:buFont typeface="Wingdings" panose="05000000000000000000" pitchFamily="2" charset="2"/>
                        <a:buChar char="§"/>
                      </a:pPr>
                      <a:r>
                        <a:rPr lang="fr-FR" sz="1000" kern="1200" dirty="0">
                          <a:solidFill>
                            <a:schemeClr val="tx1">
                              <a:lumMod val="50000"/>
                              <a:lumOff val="50000"/>
                            </a:schemeClr>
                          </a:solidFill>
                          <a:effectLst/>
                          <a:latin typeface="+mn-lt"/>
                          <a:ea typeface="+mn-ea"/>
                          <a:cs typeface="Times New Roman"/>
                        </a:rPr>
                        <a:t>Mise en ligne des produits sur le site via </a:t>
                      </a:r>
                      <a:r>
                        <a:rPr lang="fr-FR" sz="1000" kern="1200" dirty="0" err="1">
                          <a:solidFill>
                            <a:schemeClr val="tx1">
                              <a:lumMod val="50000"/>
                              <a:lumOff val="50000"/>
                            </a:schemeClr>
                          </a:solidFill>
                          <a:effectLst/>
                          <a:latin typeface="+mn-lt"/>
                          <a:ea typeface="+mn-ea"/>
                          <a:cs typeface="Times New Roman"/>
                        </a:rPr>
                        <a:t>prestashop</a:t>
                      </a:r>
                      <a:endParaRPr lang="fr-FR" sz="1000" kern="1200" dirty="0">
                        <a:solidFill>
                          <a:schemeClr val="tx1">
                            <a:lumMod val="50000"/>
                            <a:lumOff val="50000"/>
                          </a:schemeClr>
                        </a:solidFill>
                        <a:effectLst/>
                        <a:latin typeface="+mn-lt"/>
                        <a:ea typeface="+mn-ea"/>
                        <a:cs typeface="Times New Roman"/>
                      </a:endParaRPr>
                    </a:p>
                    <a:p>
                      <a:pPr algn="l"/>
                      <a:endParaRPr lang="fr-FR" sz="1000" dirty="0">
                        <a:solidFill>
                          <a:schemeClr val="tx1"/>
                        </a:solidFill>
                        <a:effectLst/>
                        <a:latin typeface="+mn-lt"/>
                        <a:cs typeface="Times New Roman"/>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75" name="ZoneTexte 74">
            <a:extLst>
              <a:ext uri="{FF2B5EF4-FFF2-40B4-BE49-F238E27FC236}">
                <a16:creationId xmlns:a16="http://schemas.microsoft.com/office/drawing/2014/main" id="{7DA0F837-C6A7-4B61-B70C-2008E0793BC2}"/>
              </a:ext>
            </a:extLst>
          </p:cNvPr>
          <p:cNvSpPr txBox="1"/>
          <p:nvPr/>
        </p:nvSpPr>
        <p:spPr>
          <a:xfrm>
            <a:off x="89024" y="1900700"/>
            <a:ext cx="1617046" cy="369332"/>
          </a:xfrm>
          <a:prstGeom prst="rect">
            <a:avLst/>
          </a:prstGeom>
          <a:solidFill>
            <a:schemeClr val="accent5">
              <a:lumMod val="75000"/>
            </a:schemeClr>
          </a:solidFill>
        </p:spPr>
        <p:txBody>
          <a:bodyPr wrap="none" rtlCol="0">
            <a:spAutoFit/>
          </a:bodyPr>
          <a:lstStyle/>
          <a:p>
            <a:r>
              <a:rPr lang="fr-FR" b="1" dirty="0">
                <a:solidFill>
                  <a:schemeClr val="bg1"/>
                </a:solidFill>
                <a:latin typeface="Antonio" charset="0"/>
                <a:ea typeface="Antonio" charset="0"/>
                <a:cs typeface="Antonio" charset="0"/>
              </a:rPr>
              <a:t>COMPETENCES</a:t>
            </a:r>
          </a:p>
        </p:txBody>
      </p:sp>
      <p:sp>
        <p:nvSpPr>
          <p:cNvPr id="76" name="Rectangle 75">
            <a:extLst>
              <a:ext uri="{FF2B5EF4-FFF2-40B4-BE49-F238E27FC236}">
                <a16:creationId xmlns:a16="http://schemas.microsoft.com/office/drawing/2014/main" id="{9B297AEB-647A-47D5-BAC6-5580D7C4406D}"/>
              </a:ext>
            </a:extLst>
          </p:cNvPr>
          <p:cNvSpPr/>
          <p:nvPr/>
        </p:nvSpPr>
        <p:spPr>
          <a:xfrm>
            <a:off x="180388" y="6956571"/>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2018</a:t>
            </a:r>
          </a:p>
        </p:txBody>
      </p:sp>
      <p:sp>
        <p:nvSpPr>
          <p:cNvPr id="77" name="Rectangle 76">
            <a:extLst>
              <a:ext uri="{FF2B5EF4-FFF2-40B4-BE49-F238E27FC236}">
                <a16:creationId xmlns:a16="http://schemas.microsoft.com/office/drawing/2014/main" id="{80C0F274-9107-44E9-B6D6-6578611A5051}"/>
              </a:ext>
            </a:extLst>
          </p:cNvPr>
          <p:cNvSpPr/>
          <p:nvPr/>
        </p:nvSpPr>
        <p:spPr>
          <a:xfrm>
            <a:off x="166625" y="8283410"/>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2015-2017</a:t>
            </a:r>
          </a:p>
        </p:txBody>
      </p:sp>
      <p:sp>
        <p:nvSpPr>
          <p:cNvPr id="78" name="Rectangle 77">
            <a:extLst>
              <a:ext uri="{FF2B5EF4-FFF2-40B4-BE49-F238E27FC236}">
                <a16:creationId xmlns:a16="http://schemas.microsoft.com/office/drawing/2014/main" id="{39A5F959-EC7A-466D-94FD-2FDAF4D9F12E}"/>
              </a:ext>
            </a:extLst>
          </p:cNvPr>
          <p:cNvSpPr/>
          <p:nvPr/>
        </p:nvSpPr>
        <p:spPr>
          <a:xfrm>
            <a:off x="161214" y="9610249"/>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2011-2012</a:t>
            </a:r>
          </a:p>
        </p:txBody>
      </p:sp>
      <p:sp>
        <p:nvSpPr>
          <p:cNvPr id="81" name="Rectangle 80">
            <a:extLst>
              <a:ext uri="{FF2B5EF4-FFF2-40B4-BE49-F238E27FC236}">
                <a16:creationId xmlns:a16="http://schemas.microsoft.com/office/drawing/2014/main" id="{E613E4F8-74F1-46BE-B384-6A714CB6D639}"/>
              </a:ext>
            </a:extLst>
          </p:cNvPr>
          <p:cNvSpPr/>
          <p:nvPr/>
        </p:nvSpPr>
        <p:spPr>
          <a:xfrm>
            <a:off x="89024" y="2396282"/>
            <a:ext cx="4569086" cy="4571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2" name="Picture 4" descr="RÃ©sultat de recherche d'images pour &quot;PHP png&quot;">
            <a:extLst>
              <a:ext uri="{FF2B5EF4-FFF2-40B4-BE49-F238E27FC236}">
                <a16:creationId xmlns:a16="http://schemas.microsoft.com/office/drawing/2014/main" id="{92968560-17B6-42CC-A7BF-A421BD3C4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00" y="3022896"/>
            <a:ext cx="714569" cy="3857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3" name="Tableau 82">
            <a:extLst>
              <a:ext uri="{FF2B5EF4-FFF2-40B4-BE49-F238E27FC236}">
                <a16:creationId xmlns:a16="http://schemas.microsoft.com/office/drawing/2014/main" id="{75E601B3-4517-47C4-B1AA-8E79C19A371C}"/>
              </a:ext>
            </a:extLst>
          </p:cNvPr>
          <p:cNvGraphicFramePr>
            <a:graphicFrameLocks noGrp="1"/>
          </p:cNvGraphicFramePr>
          <p:nvPr>
            <p:extLst>
              <p:ext uri="{D42A27DB-BD31-4B8C-83A1-F6EECF244321}">
                <p14:modId xmlns:p14="http://schemas.microsoft.com/office/powerpoint/2010/main" val="419344012"/>
              </p:ext>
            </p:extLst>
          </p:nvPr>
        </p:nvGraphicFramePr>
        <p:xfrm>
          <a:off x="1134652" y="3098682"/>
          <a:ext cx="823061" cy="355717"/>
        </p:xfrm>
        <a:graphic>
          <a:graphicData uri="http://schemas.openxmlformats.org/drawingml/2006/table">
            <a:tbl>
              <a:tblPr firstRow="1" bandRow="1">
                <a:tableStyleId>{2D5ABB26-0587-4C30-8999-92F81FD0307C}</a:tableStyleId>
              </a:tblPr>
              <a:tblGrid>
                <a:gridCol w="823061">
                  <a:extLst>
                    <a:ext uri="{9D8B030D-6E8A-4147-A177-3AD203B41FA5}">
                      <a16:colId xmlns:a16="http://schemas.microsoft.com/office/drawing/2014/main" val="20000"/>
                    </a:ext>
                  </a:extLst>
                </a:gridCol>
              </a:tblGrid>
              <a:tr h="355717">
                <a:tc>
                  <a:txBody>
                    <a:bodyPr/>
                    <a:lstStyle/>
                    <a:p>
                      <a:pPr algn="l"/>
                      <a:r>
                        <a:rPr lang="fr-FR" sz="1400" b="1" dirty="0">
                          <a:solidFill>
                            <a:schemeClr val="tx1"/>
                          </a:solidFill>
                          <a:effectLst>
                            <a:outerShdw blurRad="38100" dist="38100" dir="2700000" algn="tl">
                              <a:srgbClr val="000000">
                                <a:alpha val="43137"/>
                              </a:srgbClr>
                            </a:outerShdw>
                          </a:effectLst>
                          <a:latin typeface="+mn-lt"/>
                          <a:cs typeface="Times New Roman"/>
                        </a:rPr>
                        <a:t>PHP 7</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84" name="Picture 6" descr="RÃ©sultat de recherche d'images pour &quot;SYmfony png&quot;">
            <a:extLst>
              <a:ext uri="{FF2B5EF4-FFF2-40B4-BE49-F238E27FC236}">
                <a16:creationId xmlns:a16="http://schemas.microsoft.com/office/drawing/2014/main" id="{3F399BE5-C75B-4E01-A14B-AE21B671E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811" y="3016121"/>
            <a:ext cx="1344216" cy="43151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RÃ©sultat de recherche d'images pour &quot;mysql png&quot;">
            <a:extLst>
              <a:ext uri="{FF2B5EF4-FFF2-40B4-BE49-F238E27FC236}">
                <a16:creationId xmlns:a16="http://schemas.microsoft.com/office/drawing/2014/main" id="{3FE89807-F337-40A0-8354-7CE140843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0986" y="2371663"/>
            <a:ext cx="1372459" cy="137245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12" descr="RÃ©sultat de recherche d'images pour &quot;ruby on rails png&quot;">
            <a:extLst>
              <a:ext uri="{FF2B5EF4-FFF2-40B4-BE49-F238E27FC236}">
                <a16:creationId xmlns:a16="http://schemas.microsoft.com/office/drawing/2014/main" id="{2DE48175-59C5-46BD-BAD9-E71A978A0B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0809" y="3503824"/>
            <a:ext cx="1254795" cy="385372"/>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14" descr="Image associÃ©e">
            <a:extLst>
              <a:ext uri="{FF2B5EF4-FFF2-40B4-BE49-F238E27FC236}">
                <a16:creationId xmlns:a16="http://schemas.microsoft.com/office/drawing/2014/main" id="{571B9B5A-17B3-449C-8248-D45ABC8D7E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321" y="3524339"/>
            <a:ext cx="452046" cy="349514"/>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87">
            <a:extLst>
              <a:ext uri="{FF2B5EF4-FFF2-40B4-BE49-F238E27FC236}">
                <a16:creationId xmlns:a16="http://schemas.microsoft.com/office/drawing/2014/main" id="{C035DA37-9D76-4CE6-A0F1-A6EE77F6637D}"/>
              </a:ext>
            </a:extLst>
          </p:cNvPr>
          <p:cNvSpPr/>
          <p:nvPr/>
        </p:nvSpPr>
        <p:spPr>
          <a:xfrm>
            <a:off x="1101610" y="3559456"/>
            <a:ext cx="669158" cy="369332"/>
          </a:xfrm>
          <a:prstGeom prst="rect">
            <a:avLst/>
          </a:prstGeom>
        </p:spPr>
        <p:txBody>
          <a:bodyPr wrap="none">
            <a:spAutoFit/>
          </a:bodyPr>
          <a:lstStyle/>
          <a:p>
            <a:r>
              <a:rPr lang="fr-FR" b="1" dirty="0">
                <a:solidFill>
                  <a:srgbClr val="FF0000"/>
                </a:solidFill>
                <a:cs typeface="Times New Roman"/>
              </a:rPr>
              <a:t>Ruby</a:t>
            </a:r>
          </a:p>
        </p:txBody>
      </p:sp>
      <p:pic>
        <p:nvPicPr>
          <p:cNvPr id="89" name="Picture 16" descr="RÃ©sultat de recherche d'images pour &quot;postgresql png&quot;">
            <a:extLst>
              <a:ext uri="{FF2B5EF4-FFF2-40B4-BE49-F238E27FC236}">
                <a16:creationId xmlns:a16="http://schemas.microsoft.com/office/drawing/2014/main" id="{BF223D3C-E3D7-4E62-A56B-3D4C1975A3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2500" y="3431101"/>
            <a:ext cx="1280945" cy="67607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0" descr="Image associÃ©e">
            <a:extLst>
              <a:ext uri="{FF2B5EF4-FFF2-40B4-BE49-F238E27FC236}">
                <a16:creationId xmlns:a16="http://schemas.microsoft.com/office/drawing/2014/main" id="{59839793-FC48-4866-8A4B-8130A2F387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025" y="4014826"/>
            <a:ext cx="1295466" cy="875572"/>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RÃ©sultat de recherche d'images pour &quot;dev png&quot;">
            <a:extLst>
              <a:ext uri="{FF2B5EF4-FFF2-40B4-BE49-F238E27FC236}">
                <a16:creationId xmlns:a16="http://schemas.microsoft.com/office/drawing/2014/main" id="{1D9063BA-B315-4389-9ED6-3A5159D5C1D2}"/>
              </a:ext>
            </a:extLst>
          </p:cNvPr>
          <p:cNvPicPr>
            <a:picLocks noChangeAspect="1" noChangeArrowheads="1"/>
          </p:cNvPicPr>
          <p:nvPr/>
        </p:nvPicPr>
        <p:blipFill>
          <a:blip r:embed="rId9">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345239" y="2197285"/>
            <a:ext cx="373607" cy="373607"/>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a:extLst>
              <a:ext uri="{FF2B5EF4-FFF2-40B4-BE49-F238E27FC236}">
                <a16:creationId xmlns:a16="http://schemas.microsoft.com/office/drawing/2014/main" id="{A90A935F-0313-4BE5-B02B-E4D8BFDDEEB4}"/>
              </a:ext>
            </a:extLst>
          </p:cNvPr>
          <p:cNvSpPr/>
          <p:nvPr/>
        </p:nvSpPr>
        <p:spPr>
          <a:xfrm>
            <a:off x="101600" y="5001600"/>
            <a:ext cx="4569086" cy="4571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3" name="Picture 22" descr="Image associÃ©e">
            <a:extLst>
              <a:ext uri="{FF2B5EF4-FFF2-40B4-BE49-F238E27FC236}">
                <a16:creationId xmlns:a16="http://schemas.microsoft.com/office/drawing/2014/main" id="{E8B5A95D-819C-44F0-B6BD-A058F902FC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4861" y="4813518"/>
            <a:ext cx="391005" cy="4209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4" name="Tableau 93">
            <a:extLst>
              <a:ext uri="{FF2B5EF4-FFF2-40B4-BE49-F238E27FC236}">
                <a16:creationId xmlns:a16="http://schemas.microsoft.com/office/drawing/2014/main" id="{1F2BF3C5-D3BF-4E0B-B45C-4E9A3E303DFE}"/>
              </a:ext>
            </a:extLst>
          </p:cNvPr>
          <p:cNvGraphicFramePr>
            <a:graphicFrameLocks noGrp="1"/>
          </p:cNvGraphicFramePr>
          <p:nvPr>
            <p:extLst>
              <p:ext uri="{D42A27DB-BD31-4B8C-83A1-F6EECF244321}">
                <p14:modId xmlns:p14="http://schemas.microsoft.com/office/powerpoint/2010/main" val="1020187871"/>
              </p:ext>
            </p:extLst>
          </p:nvPr>
        </p:nvGraphicFramePr>
        <p:xfrm>
          <a:off x="885313" y="5229417"/>
          <a:ext cx="3310100" cy="359125"/>
        </p:xfrm>
        <a:graphic>
          <a:graphicData uri="http://schemas.openxmlformats.org/drawingml/2006/table">
            <a:tbl>
              <a:tblPr firstRow="1" bandRow="1">
                <a:tableStyleId>{2D5ABB26-0587-4C30-8999-92F81FD0307C}</a:tableStyleId>
              </a:tblPr>
              <a:tblGrid>
                <a:gridCol w="3310100">
                  <a:extLst>
                    <a:ext uri="{9D8B030D-6E8A-4147-A177-3AD203B41FA5}">
                      <a16:colId xmlns:a16="http://schemas.microsoft.com/office/drawing/2014/main" val="20000"/>
                    </a:ext>
                  </a:extLst>
                </a:gridCol>
              </a:tblGrid>
              <a:tr h="359125">
                <a:tc>
                  <a:txBody>
                    <a:bodyPr/>
                    <a:lstStyle/>
                    <a:p>
                      <a:pPr algn="ctr"/>
                      <a:r>
                        <a:rPr lang="en-US" sz="1600" b="1" kern="1200" dirty="0">
                          <a:solidFill>
                            <a:schemeClr val="tx1">
                              <a:lumMod val="50000"/>
                              <a:lumOff val="50000"/>
                            </a:schemeClr>
                          </a:solidFill>
                          <a:effectLst/>
                          <a:latin typeface="Antonio" charset="0"/>
                          <a:cs typeface="Times New Roman"/>
                        </a:rPr>
                        <a:t>GESTION DE PROJET</a:t>
                      </a:r>
                      <a:endParaRPr lang="fr-FR" sz="1000" dirty="0">
                        <a:solidFill>
                          <a:schemeClr val="tx1"/>
                        </a:solidFill>
                        <a:effectLst/>
                        <a:latin typeface="+mn-lt"/>
                        <a:cs typeface="Times New Roman"/>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95" name="Picture 24" descr="RÃ©sultat de recherche d'images pour &quot;UML png&quot;">
            <a:extLst>
              <a:ext uri="{FF2B5EF4-FFF2-40B4-BE49-F238E27FC236}">
                <a16:creationId xmlns:a16="http://schemas.microsoft.com/office/drawing/2014/main" id="{36F58937-C99D-4BF3-BE82-D5AC8086695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5192" y="4102779"/>
            <a:ext cx="568193" cy="568193"/>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6" descr="RÃ©sultat de recherche d'images pour &quot;jquery png&quot;">
            <a:extLst>
              <a:ext uri="{FF2B5EF4-FFF2-40B4-BE49-F238E27FC236}">
                <a16:creationId xmlns:a16="http://schemas.microsoft.com/office/drawing/2014/main" id="{7830ED29-3DE8-4C98-80D7-6F8FFCE181B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3046" y="4098309"/>
            <a:ext cx="526943" cy="526943"/>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32" descr="Image associÃ©e">
            <a:extLst>
              <a:ext uri="{FF2B5EF4-FFF2-40B4-BE49-F238E27FC236}">
                <a16:creationId xmlns:a16="http://schemas.microsoft.com/office/drawing/2014/main" id="{9BCF8B10-0CE8-474F-9513-8FD15691A13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5313" y="5582166"/>
            <a:ext cx="715926" cy="61690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36" descr="RÃ©sultat de recherche d'images pour &quot;trello png&quot;">
            <a:extLst>
              <a:ext uri="{FF2B5EF4-FFF2-40B4-BE49-F238E27FC236}">
                <a16:creationId xmlns:a16="http://schemas.microsoft.com/office/drawing/2014/main" id="{48918CBB-3C64-4460-ABF5-E1FABCEC106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295" y="5694259"/>
            <a:ext cx="815341" cy="478194"/>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38" descr="Image associÃ©e">
            <a:extLst>
              <a:ext uri="{FF2B5EF4-FFF2-40B4-BE49-F238E27FC236}">
                <a16:creationId xmlns:a16="http://schemas.microsoft.com/office/drawing/2014/main" id="{FAF0223C-259B-4229-986A-B86C1006C63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55741" y="5588543"/>
            <a:ext cx="435416" cy="3772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0" name="Tableau 99">
            <a:extLst>
              <a:ext uri="{FF2B5EF4-FFF2-40B4-BE49-F238E27FC236}">
                <a16:creationId xmlns:a16="http://schemas.microsoft.com/office/drawing/2014/main" id="{F133927F-7D4B-473B-8ED8-56E9AFD23A48}"/>
              </a:ext>
            </a:extLst>
          </p:cNvPr>
          <p:cNvGraphicFramePr>
            <a:graphicFrameLocks noGrp="1"/>
          </p:cNvGraphicFramePr>
          <p:nvPr>
            <p:extLst>
              <p:ext uri="{D42A27DB-BD31-4B8C-83A1-F6EECF244321}">
                <p14:modId xmlns:p14="http://schemas.microsoft.com/office/powerpoint/2010/main" val="2078290397"/>
              </p:ext>
            </p:extLst>
          </p:nvPr>
        </p:nvGraphicFramePr>
        <p:xfrm>
          <a:off x="1502148" y="5928603"/>
          <a:ext cx="887852" cy="355717"/>
        </p:xfrm>
        <a:graphic>
          <a:graphicData uri="http://schemas.openxmlformats.org/drawingml/2006/table">
            <a:tbl>
              <a:tblPr firstRow="1" bandRow="1">
                <a:tableStyleId>{2D5ABB26-0587-4C30-8999-92F81FD0307C}</a:tableStyleId>
              </a:tblPr>
              <a:tblGrid>
                <a:gridCol w="887852">
                  <a:extLst>
                    <a:ext uri="{9D8B030D-6E8A-4147-A177-3AD203B41FA5}">
                      <a16:colId xmlns:a16="http://schemas.microsoft.com/office/drawing/2014/main" val="20000"/>
                    </a:ext>
                  </a:extLst>
                </a:gridCol>
              </a:tblGrid>
              <a:tr h="355717">
                <a:tc>
                  <a:txBody>
                    <a:bodyPr/>
                    <a:lstStyle/>
                    <a:p>
                      <a:pPr algn="l"/>
                      <a:r>
                        <a:rPr lang="fr-FR" sz="1400" b="1" dirty="0">
                          <a:solidFill>
                            <a:schemeClr val="tx1"/>
                          </a:solidFill>
                          <a:effectLst>
                            <a:outerShdw blurRad="38100" dist="38100" dir="2700000" algn="tl">
                              <a:srgbClr val="000000">
                                <a:alpha val="43137"/>
                              </a:srgbClr>
                            </a:outerShdw>
                          </a:effectLst>
                          <a:latin typeface="+mn-lt"/>
                          <a:cs typeface="Times New Roman"/>
                        </a:rPr>
                        <a:t>GITHUB</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1" name="Picture 40" descr="RÃ©sultat de recherche d'images pour &quot;GITlab png&quot;">
            <a:extLst>
              <a:ext uri="{FF2B5EF4-FFF2-40B4-BE49-F238E27FC236}">
                <a16:creationId xmlns:a16="http://schemas.microsoft.com/office/drawing/2014/main" id="{19F31CDB-3A84-482C-AD3F-DD6594DD88C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87353" y="5545881"/>
            <a:ext cx="1143685" cy="709372"/>
          </a:xfrm>
          <a:prstGeom prst="rect">
            <a:avLst/>
          </a:prstGeom>
          <a:noFill/>
          <a:extLst>
            <a:ext uri="{909E8E84-426E-40DD-AFC4-6F175D3DCCD1}">
              <a14:hiddenFill xmlns:a14="http://schemas.microsoft.com/office/drawing/2010/main">
                <a:solidFill>
                  <a:srgbClr val="FFFFFF"/>
                </a:solidFill>
              </a14:hiddenFill>
            </a:ext>
          </a:extLst>
        </p:spPr>
      </p:pic>
      <p:sp>
        <p:nvSpPr>
          <p:cNvPr id="102" name="ZoneTexte 101">
            <a:extLst>
              <a:ext uri="{FF2B5EF4-FFF2-40B4-BE49-F238E27FC236}">
                <a16:creationId xmlns:a16="http://schemas.microsoft.com/office/drawing/2014/main" id="{B9812A60-B550-4AEE-9AD3-46DD4474CE09}"/>
              </a:ext>
            </a:extLst>
          </p:cNvPr>
          <p:cNvSpPr txBox="1"/>
          <p:nvPr/>
        </p:nvSpPr>
        <p:spPr>
          <a:xfrm>
            <a:off x="87068" y="6454084"/>
            <a:ext cx="3674487" cy="369332"/>
          </a:xfrm>
          <a:prstGeom prst="rect">
            <a:avLst/>
          </a:prstGeom>
          <a:solidFill>
            <a:schemeClr val="accent5">
              <a:lumMod val="75000"/>
            </a:schemeClr>
          </a:solidFill>
        </p:spPr>
        <p:txBody>
          <a:bodyPr wrap="square" rtlCol="0">
            <a:spAutoFit/>
          </a:bodyPr>
          <a:lstStyle/>
          <a:p>
            <a:pPr algn="ctr"/>
            <a:r>
              <a:rPr lang="fr-FR" b="1" dirty="0">
                <a:solidFill>
                  <a:schemeClr val="bg1"/>
                </a:solidFill>
                <a:latin typeface="Antonio" charset="0"/>
                <a:ea typeface="Antonio" charset="0"/>
                <a:cs typeface="Antonio" charset="0"/>
              </a:rPr>
              <a:t>EXPERIENCES PROFESSIONNELLES</a:t>
            </a:r>
          </a:p>
        </p:txBody>
      </p:sp>
      <p:graphicFrame>
        <p:nvGraphicFramePr>
          <p:cNvPr id="103" name="Tableau 102">
            <a:extLst>
              <a:ext uri="{FF2B5EF4-FFF2-40B4-BE49-F238E27FC236}">
                <a16:creationId xmlns:a16="http://schemas.microsoft.com/office/drawing/2014/main" id="{C7ACE52E-BBC1-4302-A5D9-17C2407543B4}"/>
              </a:ext>
            </a:extLst>
          </p:cNvPr>
          <p:cNvGraphicFramePr>
            <a:graphicFrameLocks noGrp="1"/>
          </p:cNvGraphicFramePr>
          <p:nvPr>
            <p:extLst>
              <p:ext uri="{D42A27DB-BD31-4B8C-83A1-F6EECF244321}">
                <p14:modId xmlns:p14="http://schemas.microsoft.com/office/powerpoint/2010/main" val="506180106"/>
              </p:ext>
            </p:extLst>
          </p:nvPr>
        </p:nvGraphicFramePr>
        <p:xfrm>
          <a:off x="203200" y="7222663"/>
          <a:ext cx="1136722" cy="244938"/>
        </p:xfrm>
        <a:graphic>
          <a:graphicData uri="http://schemas.openxmlformats.org/drawingml/2006/table">
            <a:tbl>
              <a:tblPr firstRow="1" bandRow="1">
                <a:tableStyleId>{2D5ABB26-0587-4C30-8999-92F81FD0307C}</a:tableStyleId>
              </a:tblPr>
              <a:tblGrid>
                <a:gridCol w="1136722">
                  <a:extLst>
                    <a:ext uri="{9D8B030D-6E8A-4147-A177-3AD203B41FA5}">
                      <a16:colId xmlns:a16="http://schemas.microsoft.com/office/drawing/2014/main" val="20000"/>
                    </a:ext>
                  </a:extLst>
                </a:gridCol>
              </a:tblGrid>
              <a:tr h="244938">
                <a:tc>
                  <a:txBody>
                    <a:bodyPr/>
                    <a:lstStyle/>
                    <a:p>
                      <a:pPr algn="ctr"/>
                      <a:r>
                        <a:rPr lang="fr-FR" sz="900" b="1" dirty="0">
                          <a:solidFill>
                            <a:schemeClr val="tx1"/>
                          </a:solidFill>
                          <a:effectLst>
                            <a:outerShdw blurRad="38100" dist="38100" dir="2700000" algn="tl">
                              <a:srgbClr val="000000">
                                <a:alpha val="43137"/>
                              </a:srgbClr>
                            </a:outerShdw>
                          </a:effectLst>
                          <a:latin typeface="+mn-lt"/>
                          <a:cs typeface="Times New Roman"/>
                        </a:rPr>
                        <a:t>(2 mois)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4" name="Tableau 103">
            <a:extLst>
              <a:ext uri="{FF2B5EF4-FFF2-40B4-BE49-F238E27FC236}">
                <a16:creationId xmlns:a16="http://schemas.microsoft.com/office/drawing/2014/main" id="{B1EE43E5-0E68-42A5-BF4C-08C7958BBFAC}"/>
              </a:ext>
            </a:extLst>
          </p:cNvPr>
          <p:cNvGraphicFramePr>
            <a:graphicFrameLocks noGrp="1"/>
          </p:cNvGraphicFramePr>
          <p:nvPr>
            <p:extLst>
              <p:ext uri="{D42A27DB-BD31-4B8C-83A1-F6EECF244321}">
                <p14:modId xmlns:p14="http://schemas.microsoft.com/office/powerpoint/2010/main" val="1672696701"/>
              </p:ext>
            </p:extLst>
          </p:nvPr>
        </p:nvGraphicFramePr>
        <p:xfrm>
          <a:off x="191876" y="8523100"/>
          <a:ext cx="1136722" cy="405118"/>
        </p:xfrm>
        <a:graphic>
          <a:graphicData uri="http://schemas.openxmlformats.org/drawingml/2006/table">
            <a:tbl>
              <a:tblPr firstRow="1" bandRow="1">
                <a:tableStyleId>{2D5ABB26-0587-4C30-8999-92F81FD0307C}</a:tableStyleId>
              </a:tblPr>
              <a:tblGrid>
                <a:gridCol w="1136722">
                  <a:extLst>
                    <a:ext uri="{9D8B030D-6E8A-4147-A177-3AD203B41FA5}">
                      <a16:colId xmlns:a16="http://schemas.microsoft.com/office/drawing/2014/main" val="20000"/>
                    </a:ext>
                  </a:extLst>
                </a:gridCol>
              </a:tblGrid>
              <a:tr h="405118">
                <a:tc>
                  <a:txBody>
                    <a:bodyPr/>
                    <a:lstStyle/>
                    <a:p>
                      <a:pPr algn="ctr"/>
                      <a:r>
                        <a:rPr lang="fr-FR" sz="900" b="1" dirty="0">
                          <a:solidFill>
                            <a:schemeClr val="tx1"/>
                          </a:solidFill>
                          <a:effectLst>
                            <a:outerShdw blurRad="38100" dist="38100" dir="2700000" algn="tl">
                              <a:srgbClr val="000000">
                                <a:alpha val="43137"/>
                              </a:srgbClr>
                            </a:outerShdw>
                          </a:effectLst>
                          <a:latin typeface="+mn-lt"/>
                          <a:cs typeface="Times New Roman"/>
                        </a:rPr>
                        <a:t>(24 mois)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5" name="Tableau 104">
            <a:extLst>
              <a:ext uri="{FF2B5EF4-FFF2-40B4-BE49-F238E27FC236}">
                <a16:creationId xmlns:a16="http://schemas.microsoft.com/office/drawing/2014/main" id="{2797387F-25EE-4D63-B4D4-297F562A240E}"/>
              </a:ext>
            </a:extLst>
          </p:cNvPr>
          <p:cNvGraphicFramePr>
            <a:graphicFrameLocks noGrp="1"/>
          </p:cNvGraphicFramePr>
          <p:nvPr>
            <p:extLst>
              <p:ext uri="{D42A27DB-BD31-4B8C-83A1-F6EECF244321}">
                <p14:modId xmlns:p14="http://schemas.microsoft.com/office/powerpoint/2010/main" val="3356049247"/>
              </p:ext>
            </p:extLst>
          </p:nvPr>
        </p:nvGraphicFramePr>
        <p:xfrm>
          <a:off x="166625" y="9860334"/>
          <a:ext cx="1136722" cy="405118"/>
        </p:xfrm>
        <a:graphic>
          <a:graphicData uri="http://schemas.openxmlformats.org/drawingml/2006/table">
            <a:tbl>
              <a:tblPr firstRow="1" bandRow="1">
                <a:tableStyleId>{2D5ABB26-0587-4C30-8999-92F81FD0307C}</a:tableStyleId>
              </a:tblPr>
              <a:tblGrid>
                <a:gridCol w="1136722">
                  <a:extLst>
                    <a:ext uri="{9D8B030D-6E8A-4147-A177-3AD203B41FA5}">
                      <a16:colId xmlns:a16="http://schemas.microsoft.com/office/drawing/2014/main" val="20000"/>
                    </a:ext>
                  </a:extLst>
                </a:gridCol>
              </a:tblGrid>
              <a:tr h="405118">
                <a:tc>
                  <a:txBody>
                    <a:bodyPr/>
                    <a:lstStyle/>
                    <a:p>
                      <a:pPr algn="ctr"/>
                      <a:r>
                        <a:rPr lang="fr-FR" sz="900" b="1" dirty="0">
                          <a:solidFill>
                            <a:schemeClr val="tx1"/>
                          </a:solidFill>
                          <a:effectLst>
                            <a:outerShdw blurRad="38100" dist="38100" dir="2700000" algn="tl">
                              <a:srgbClr val="000000">
                                <a:alpha val="43137"/>
                              </a:srgbClr>
                            </a:outerShdw>
                          </a:effectLst>
                          <a:latin typeface="+mn-lt"/>
                          <a:cs typeface="Times New Roman"/>
                        </a:rPr>
                        <a:t>(12 mois)</a:t>
                      </a: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6" name="Picture 42" descr="RÃ©sultat de recherche d'images pour &quot;tel png&quot;">
            <a:extLst>
              <a:ext uri="{FF2B5EF4-FFF2-40B4-BE49-F238E27FC236}">
                <a16:creationId xmlns:a16="http://schemas.microsoft.com/office/drawing/2014/main" id="{4B97656C-82C9-4BEC-B631-3C4889A4C9AC}"/>
              </a:ext>
            </a:extLst>
          </p:cNvPr>
          <p:cNvPicPr>
            <a:picLocks noChangeAspect="1" noChangeArrowheads="1"/>
          </p:cNvPicPr>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93574" y="1545501"/>
            <a:ext cx="222115" cy="222115"/>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48" descr="RÃ©sultat de recherche d'images pour &quot;mail png&quot;">
            <a:extLst>
              <a:ext uri="{FF2B5EF4-FFF2-40B4-BE49-F238E27FC236}">
                <a16:creationId xmlns:a16="http://schemas.microsoft.com/office/drawing/2014/main" id="{B782F7EA-111B-42E8-B7D9-F51E583A8967}"/>
              </a:ext>
            </a:extLst>
          </p:cNvPr>
          <p:cNvPicPr>
            <a:picLocks noChangeAspect="1" noChangeArrowheads="1"/>
          </p:cNvPicPr>
          <p:nvPr/>
        </p:nvPicPr>
        <p:blipFill>
          <a:blip r:embed="rId1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8106" y="1850538"/>
            <a:ext cx="246058" cy="246058"/>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54" descr="Image associÃ©e">
            <a:extLst>
              <a:ext uri="{FF2B5EF4-FFF2-40B4-BE49-F238E27FC236}">
                <a16:creationId xmlns:a16="http://schemas.microsoft.com/office/drawing/2014/main" id="{E40FD55C-5DAF-4639-954D-1BEC30FD2C33}"/>
              </a:ext>
            </a:extLst>
          </p:cNvPr>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52104" y="2166521"/>
            <a:ext cx="336546" cy="336546"/>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56" descr="RÃ©sultat de recherche d'images pour &quot;web png&quot;">
            <a:extLst>
              <a:ext uri="{FF2B5EF4-FFF2-40B4-BE49-F238E27FC236}">
                <a16:creationId xmlns:a16="http://schemas.microsoft.com/office/drawing/2014/main" id="{4D9B0E70-A6D6-459F-9AD7-71BA8B804E8E}"/>
              </a:ext>
            </a:extLst>
          </p:cNvPr>
          <p:cNvPicPr>
            <a:picLocks noChangeAspect="1" noChangeArrowheads="1"/>
          </p:cNvPicPr>
          <p:nvPr/>
        </p:nvPicPr>
        <p:blipFill>
          <a:blip r:embed="rId2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94013" y="2627485"/>
            <a:ext cx="240328" cy="240328"/>
          </a:xfrm>
          <a:prstGeom prst="rect">
            <a:avLst/>
          </a:prstGeom>
          <a:noFill/>
          <a:extLst>
            <a:ext uri="{909E8E84-426E-40DD-AFC4-6F175D3DCCD1}">
              <a14:hiddenFill xmlns:a14="http://schemas.microsoft.com/office/drawing/2010/main">
                <a:solidFill>
                  <a:srgbClr val="FFFFFF"/>
                </a:solidFill>
              </a14:hiddenFill>
            </a:ext>
          </a:extLst>
        </p:spPr>
      </p:pic>
      <p:sp>
        <p:nvSpPr>
          <p:cNvPr id="110" name="ZoneTexte 109">
            <a:extLst>
              <a:ext uri="{FF2B5EF4-FFF2-40B4-BE49-F238E27FC236}">
                <a16:creationId xmlns:a16="http://schemas.microsoft.com/office/drawing/2014/main" id="{7336C32E-1E57-4AAA-977F-84C61AA1F60B}"/>
              </a:ext>
            </a:extLst>
          </p:cNvPr>
          <p:cNvSpPr txBox="1"/>
          <p:nvPr/>
        </p:nvSpPr>
        <p:spPr>
          <a:xfrm>
            <a:off x="4789069" y="3085067"/>
            <a:ext cx="1523139" cy="369332"/>
          </a:xfrm>
          <a:prstGeom prst="rect">
            <a:avLst/>
          </a:prstGeom>
          <a:solidFill>
            <a:schemeClr val="accent5">
              <a:lumMod val="75000"/>
            </a:schemeClr>
          </a:solidFill>
        </p:spPr>
        <p:txBody>
          <a:bodyPr wrap="square" rtlCol="0">
            <a:spAutoFit/>
          </a:bodyPr>
          <a:lstStyle/>
          <a:p>
            <a:r>
              <a:rPr lang="fr-FR" b="1" dirty="0">
                <a:solidFill>
                  <a:schemeClr val="bg1"/>
                </a:solidFill>
                <a:latin typeface="Antonio" charset="0"/>
                <a:ea typeface="Antonio" charset="0"/>
                <a:cs typeface="Antonio" charset="0"/>
              </a:rPr>
              <a:t>FORMATIONS</a:t>
            </a:r>
          </a:p>
        </p:txBody>
      </p:sp>
      <p:sp>
        <p:nvSpPr>
          <p:cNvPr id="111" name="Rectangle 110">
            <a:extLst>
              <a:ext uri="{FF2B5EF4-FFF2-40B4-BE49-F238E27FC236}">
                <a16:creationId xmlns:a16="http://schemas.microsoft.com/office/drawing/2014/main" id="{DEED4299-AFE1-48F2-A556-9715DC68324C}"/>
              </a:ext>
            </a:extLst>
          </p:cNvPr>
          <p:cNvSpPr/>
          <p:nvPr/>
        </p:nvSpPr>
        <p:spPr>
          <a:xfrm>
            <a:off x="4766515" y="3531043"/>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2019-2020</a:t>
            </a:r>
          </a:p>
        </p:txBody>
      </p:sp>
      <p:sp>
        <p:nvSpPr>
          <p:cNvPr id="113" name="Rectangle 112">
            <a:extLst>
              <a:ext uri="{FF2B5EF4-FFF2-40B4-BE49-F238E27FC236}">
                <a16:creationId xmlns:a16="http://schemas.microsoft.com/office/drawing/2014/main" id="{7C5588EB-76AE-4532-8C34-8769243CC0EE}"/>
              </a:ext>
            </a:extLst>
          </p:cNvPr>
          <p:cNvSpPr/>
          <p:nvPr/>
        </p:nvSpPr>
        <p:spPr>
          <a:xfrm>
            <a:off x="4753276" y="5512137"/>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2019</a:t>
            </a:r>
          </a:p>
        </p:txBody>
      </p:sp>
      <p:sp>
        <p:nvSpPr>
          <p:cNvPr id="114" name="Rectangle 113">
            <a:extLst>
              <a:ext uri="{FF2B5EF4-FFF2-40B4-BE49-F238E27FC236}">
                <a16:creationId xmlns:a16="http://schemas.microsoft.com/office/drawing/2014/main" id="{B7420B8F-44EB-481D-850B-9FD69D91D64D}"/>
              </a:ext>
            </a:extLst>
          </p:cNvPr>
          <p:cNvSpPr/>
          <p:nvPr/>
        </p:nvSpPr>
        <p:spPr>
          <a:xfrm>
            <a:off x="4747136" y="5717148"/>
            <a:ext cx="3061426" cy="178510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AFPA – MONTPELLIER </a:t>
            </a:r>
          </a:p>
          <a:p>
            <a:r>
              <a:rPr lang="fr-FR" sz="1000" dirty="0">
                <a:cs typeface="Times New Roman"/>
              </a:rPr>
              <a:t>Concepteur développeur d’applications </a:t>
            </a:r>
            <a:r>
              <a:rPr lang="fr-FR" sz="700" dirty="0">
                <a:cs typeface="Times New Roman"/>
              </a:rPr>
              <a:t>(titre de niveau II)</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Concevoir et développer des composants d’interface utilisateur</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Développer une application web en intégrant                     les recommandations de sécurité</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Concevoir et développer la persistance                   des données</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Gestion d’un projet informatique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Développer une application en couche                       en intégrant les recommandations de sécurité</a:t>
            </a:r>
          </a:p>
        </p:txBody>
      </p:sp>
      <p:sp>
        <p:nvSpPr>
          <p:cNvPr id="115" name="Rectangle 114">
            <a:extLst>
              <a:ext uri="{FF2B5EF4-FFF2-40B4-BE49-F238E27FC236}">
                <a16:creationId xmlns:a16="http://schemas.microsoft.com/office/drawing/2014/main" id="{5A5813BB-FF4A-46F0-A5FE-61C8BF5E0DC9}"/>
              </a:ext>
            </a:extLst>
          </p:cNvPr>
          <p:cNvSpPr/>
          <p:nvPr/>
        </p:nvSpPr>
        <p:spPr>
          <a:xfrm>
            <a:off x="4753276" y="8496128"/>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2018</a:t>
            </a:r>
          </a:p>
        </p:txBody>
      </p:sp>
      <p:sp>
        <p:nvSpPr>
          <p:cNvPr id="116" name="Rectangle 115">
            <a:extLst>
              <a:ext uri="{FF2B5EF4-FFF2-40B4-BE49-F238E27FC236}">
                <a16:creationId xmlns:a16="http://schemas.microsoft.com/office/drawing/2014/main" id="{14DA7920-88B0-4D20-AFAA-7A58162545E0}"/>
              </a:ext>
            </a:extLst>
          </p:cNvPr>
          <p:cNvSpPr/>
          <p:nvPr/>
        </p:nvSpPr>
        <p:spPr>
          <a:xfrm>
            <a:off x="4742672" y="8718934"/>
            <a:ext cx="3061426" cy="86177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The Hacking </a:t>
            </a:r>
            <a:r>
              <a:rPr lang="en-US" sz="1000" b="1" dirty="0" err="1">
                <a:solidFill>
                  <a:schemeClr val="bg2">
                    <a:lumMod val="50000"/>
                  </a:schemeClr>
                </a:solidFill>
                <a:latin typeface="Antonio" charset="0"/>
                <a:ea typeface="Antonio" charset="0"/>
                <a:cs typeface="Antonio" charset="0"/>
              </a:rPr>
              <a:t>Porject</a:t>
            </a:r>
            <a:endParaRPr lang="en-US" sz="1000" b="1" dirty="0">
              <a:solidFill>
                <a:schemeClr val="bg2">
                  <a:lumMod val="50000"/>
                </a:schemeClr>
              </a:solidFill>
              <a:latin typeface="Antonio" charset="0"/>
              <a:ea typeface="Antonio" charset="0"/>
              <a:cs typeface="Antonio" charset="0"/>
            </a:endParaRPr>
          </a:p>
          <a:p>
            <a:r>
              <a:rPr lang="fr-FR" sz="1000" dirty="0">
                <a:cs typeface="Times New Roman"/>
              </a:rPr>
              <a:t>Ruby &amp; Ruby on rails cursus</a:t>
            </a:r>
          </a:p>
          <a:p>
            <a:r>
              <a:rPr lang="fr-FR" sz="1000" dirty="0" err="1">
                <a:solidFill>
                  <a:schemeClr val="tx1">
                    <a:lumMod val="50000"/>
                    <a:lumOff val="50000"/>
                  </a:schemeClr>
                </a:solidFill>
                <a:cs typeface="Times New Roman"/>
              </a:rPr>
              <a:t>Bootcamp</a:t>
            </a:r>
            <a:r>
              <a:rPr lang="fr-FR" sz="1000" dirty="0">
                <a:solidFill>
                  <a:schemeClr val="tx1">
                    <a:lumMod val="50000"/>
                    <a:lumOff val="50000"/>
                  </a:schemeClr>
                </a:solidFill>
                <a:cs typeface="Times New Roman"/>
              </a:rPr>
              <a:t> de développement web full stack</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Ruby – Ruby on rails – Javascript – SQL                         – HTML – CSS- </a:t>
            </a:r>
            <a:r>
              <a:rPr lang="fr-FR" sz="1000" dirty="0" err="1">
                <a:solidFill>
                  <a:schemeClr val="tx1">
                    <a:lumMod val="50000"/>
                    <a:lumOff val="50000"/>
                  </a:schemeClr>
                </a:solidFill>
                <a:cs typeface="Times New Roman"/>
              </a:rPr>
              <a:t>Github</a:t>
            </a:r>
            <a:r>
              <a:rPr lang="fr-FR" sz="1000" dirty="0">
                <a:solidFill>
                  <a:schemeClr val="tx1">
                    <a:lumMod val="50000"/>
                    <a:lumOff val="50000"/>
                  </a:schemeClr>
                </a:solidFill>
                <a:cs typeface="Times New Roman"/>
              </a:rPr>
              <a:t> – Peer-</a:t>
            </a:r>
            <a:r>
              <a:rPr lang="fr-FR" sz="1000" dirty="0" err="1">
                <a:solidFill>
                  <a:schemeClr val="tx1">
                    <a:lumMod val="50000"/>
                    <a:lumOff val="50000"/>
                  </a:schemeClr>
                </a:solidFill>
                <a:cs typeface="Times New Roman"/>
              </a:rPr>
              <a:t>learning</a:t>
            </a:r>
            <a:r>
              <a:rPr lang="fr-FR" sz="1000" dirty="0">
                <a:solidFill>
                  <a:schemeClr val="tx1">
                    <a:lumMod val="50000"/>
                    <a:lumOff val="50000"/>
                  </a:schemeClr>
                </a:solidFill>
                <a:cs typeface="Times New Roman"/>
              </a:rPr>
              <a:t> - Linux</a:t>
            </a:r>
          </a:p>
        </p:txBody>
      </p:sp>
      <p:sp>
        <p:nvSpPr>
          <p:cNvPr id="117" name="Rectangle 116">
            <a:extLst>
              <a:ext uri="{FF2B5EF4-FFF2-40B4-BE49-F238E27FC236}">
                <a16:creationId xmlns:a16="http://schemas.microsoft.com/office/drawing/2014/main" id="{30CDCFF2-4FB1-45FD-B0DB-EB395F777148}"/>
              </a:ext>
            </a:extLst>
          </p:cNvPr>
          <p:cNvSpPr/>
          <p:nvPr/>
        </p:nvSpPr>
        <p:spPr>
          <a:xfrm>
            <a:off x="4739783" y="9576173"/>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2015-2017</a:t>
            </a:r>
          </a:p>
        </p:txBody>
      </p:sp>
      <p:sp>
        <p:nvSpPr>
          <p:cNvPr id="118" name="Rectangle 117">
            <a:extLst>
              <a:ext uri="{FF2B5EF4-FFF2-40B4-BE49-F238E27FC236}">
                <a16:creationId xmlns:a16="http://schemas.microsoft.com/office/drawing/2014/main" id="{52B41A57-B470-4CA2-820E-F39A6050CE3A}"/>
              </a:ext>
            </a:extLst>
          </p:cNvPr>
          <p:cNvSpPr/>
          <p:nvPr/>
        </p:nvSpPr>
        <p:spPr>
          <a:xfrm>
            <a:off x="4759230" y="7452850"/>
            <a:ext cx="1173297" cy="253916"/>
          </a:xfrm>
          <a:prstGeom prst="rect">
            <a:avLst/>
          </a:prstGeom>
          <a:solidFill>
            <a:schemeClr val="bg2">
              <a:lumMod val="75000"/>
            </a:schemeClr>
          </a:solidFill>
        </p:spPr>
        <p:txBody>
          <a:bodyPr wrap="square">
            <a:spAutoFit/>
          </a:bodyPr>
          <a:lstStyle/>
          <a:p>
            <a:pPr algn="ctr">
              <a:spcBef>
                <a:spcPts val="600"/>
              </a:spcBef>
              <a:spcAft>
                <a:spcPts val="600"/>
              </a:spcAft>
            </a:pPr>
            <a:r>
              <a:rPr lang="en-US" sz="1000" b="1" dirty="0">
                <a:solidFill>
                  <a:schemeClr val="bg1"/>
                </a:solidFill>
                <a:latin typeface="Antonio" charset="0"/>
                <a:ea typeface="Antonio" charset="0"/>
                <a:cs typeface="Antonio" charset="0"/>
              </a:rPr>
              <a:t>2018</a:t>
            </a:r>
          </a:p>
        </p:txBody>
      </p:sp>
      <p:sp>
        <p:nvSpPr>
          <p:cNvPr id="119" name="Rectangle 118">
            <a:extLst>
              <a:ext uri="{FF2B5EF4-FFF2-40B4-BE49-F238E27FC236}">
                <a16:creationId xmlns:a16="http://schemas.microsoft.com/office/drawing/2014/main" id="{11884B84-8730-4A9D-808B-B1D838917499}"/>
              </a:ext>
            </a:extLst>
          </p:cNvPr>
          <p:cNvSpPr/>
          <p:nvPr/>
        </p:nvSpPr>
        <p:spPr>
          <a:xfrm>
            <a:off x="4759836" y="7687840"/>
            <a:ext cx="3061426" cy="1015663"/>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Click &amp; Shop</a:t>
            </a:r>
          </a:p>
          <a:p>
            <a:r>
              <a:rPr lang="fr-FR" sz="1000" dirty="0">
                <a:cs typeface="Times New Roman"/>
              </a:rPr>
              <a:t>Développeur back end (MVC)</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Création des </a:t>
            </a:r>
            <a:r>
              <a:rPr lang="fr-FR" sz="1000" dirty="0" err="1">
                <a:solidFill>
                  <a:schemeClr val="tx1">
                    <a:lumMod val="50000"/>
                    <a:lumOff val="50000"/>
                  </a:schemeClr>
                </a:solidFill>
                <a:cs typeface="Times New Roman"/>
              </a:rPr>
              <a:t>models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Création des </a:t>
            </a:r>
            <a:r>
              <a:rPr lang="fr-FR" sz="1000" dirty="0" err="1">
                <a:solidFill>
                  <a:schemeClr val="tx1">
                    <a:lumMod val="50000"/>
                    <a:lumOff val="50000"/>
                  </a:schemeClr>
                </a:solidFill>
                <a:cs typeface="Times New Roman"/>
              </a:rPr>
              <a:t>controllers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SGBD</a:t>
            </a:r>
          </a:p>
          <a:p>
            <a:pPr marL="171450" indent="-171450">
              <a:buFont typeface="Wingdings" panose="05000000000000000000" pitchFamily="2" charset="2"/>
              <a:buChar char="§"/>
            </a:pPr>
            <a:endParaRPr lang="fr-FR" sz="1000" dirty="0">
              <a:solidFill>
                <a:schemeClr val="tx1">
                  <a:lumMod val="50000"/>
                  <a:lumOff val="50000"/>
                </a:schemeClr>
              </a:solidFill>
              <a:cs typeface="Times New Roman"/>
            </a:endParaRPr>
          </a:p>
        </p:txBody>
      </p:sp>
      <p:sp>
        <p:nvSpPr>
          <p:cNvPr id="120" name="Rectangle 119">
            <a:extLst>
              <a:ext uri="{FF2B5EF4-FFF2-40B4-BE49-F238E27FC236}">
                <a16:creationId xmlns:a16="http://schemas.microsoft.com/office/drawing/2014/main" id="{F387B875-1370-46CB-A3E9-D5C82B985A31}"/>
              </a:ext>
            </a:extLst>
          </p:cNvPr>
          <p:cNvSpPr/>
          <p:nvPr/>
        </p:nvSpPr>
        <p:spPr>
          <a:xfrm>
            <a:off x="4721762" y="3766389"/>
            <a:ext cx="3061426" cy="178510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EPSI – MONTPELLIER </a:t>
            </a:r>
          </a:p>
          <a:p>
            <a:r>
              <a:rPr lang="fr-FR" sz="1000" dirty="0">
                <a:cs typeface="Times New Roman"/>
              </a:rPr>
              <a:t>Concepteur intégrateur </a:t>
            </a:r>
            <a:r>
              <a:rPr lang="fr-FR" sz="1000" dirty="0" err="1">
                <a:cs typeface="Times New Roman"/>
              </a:rPr>
              <a:t>Devops</a:t>
            </a:r>
            <a:r>
              <a:rPr lang="fr-FR" sz="1000" dirty="0">
                <a:cs typeface="Times New Roman"/>
              </a:rPr>
              <a:t> </a:t>
            </a:r>
            <a:r>
              <a:rPr lang="fr-FR" sz="800" dirty="0">
                <a:cs typeface="Times New Roman"/>
              </a:rPr>
              <a:t>(titre de niveau II)</a:t>
            </a:r>
            <a:endParaRPr lang="fr-FR" sz="1000" dirty="0">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Administration et conception  		                           de solutions d’infrastructure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Gestion des données selon une approche </a:t>
            </a:r>
            <a:r>
              <a:rPr lang="fr-FR" sz="1000" dirty="0" err="1">
                <a:solidFill>
                  <a:schemeClr val="tx1">
                    <a:lumMod val="50000"/>
                    <a:lumOff val="50000"/>
                  </a:schemeClr>
                </a:solidFill>
                <a:cs typeface="Times New Roman"/>
              </a:rPr>
              <a:t>Devops</a:t>
            </a:r>
            <a:r>
              <a:rPr lang="fr-FR" sz="1000" dirty="0">
                <a:solidFill>
                  <a:schemeClr val="tx1">
                    <a:lumMod val="50000"/>
                    <a:lumOff val="50000"/>
                  </a:schemeClr>
                </a:solidFill>
                <a:cs typeface="Times New Roman"/>
              </a:rPr>
              <a:t>      ou </a:t>
            </a:r>
            <a:r>
              <a:rPr lang="fr-FR" sz="1000" dirty="0" err="1">
                <a:solidFill>
                  <a:schemeClr val="tx1">
                    <a:lumMod val="50000"/>
                    <a:lumOff val="50000"/>
                  </a:schemeClr>
                </a:solidFill>
                <a:cs typeface="Times New Roman"/>
              </a:rPr>
              <a:t>SysOps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Gestion de projet selon une approche </a:t>
            </a:r>
            <a:r>
              <a:rPr lang="fr-FR" sz="1000" dirty="0" err="1">
                <a:solidFill>
                  <a:schemeClr val="tx1">
                    <a:lumMod val="50000"/>
                    <a:lumOff val="50000"/>
                  </a:schemeClr>
                </a:solidFill>
                <a:cs typeface="Times New Roman"/>
              </a:rPr>
              <a:t>Devops</a:t>
            </a:r>
            <a:r>
              <a:rPr lang="fr-FR" sz="1000" dirty="0">
                <a:solidFill>
                  <a:schemeClr val="tx1">
                    <a:lumMod val="50000"/>
                    <a:lumOff val="50000"/>
                  </a:schemeClr>
                </a:solidFill>
                <a:cs typeface="Times New Roman"/>
              </a:rPr>
              <a:t>                         ou </a:t>
            </a:r>
            <a:r>
              <a:rPr lang="fr-FR" sz="1000" dirty="0" err="1">
                <a:solidFill>
                  <a:schemeClr val="tx1">
                    <a:lumMod val="50000"/>
                    <a:lumOff val="50000"/>
                  </a:schemeClr>
                </a:solidFill>
                <a:cs typeface="Times New Roman"/>
              </a:rPr>
              <a:t>SysOps</a:t>
            </a:r>
            <a:endParaRPr lang="fr-FR" sz="1000" dirty="0">
              <a:solidFill>
                <a:schemeClr val="tx1">
                  <a:lumMod val="50000"/>
                  <a:lumOff val="50000"/>
                </a:schemeClr>
              </a:solidFill>
              <a:cs typeface="Times New Roman"/>
            </a:endParaRP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Communication et veille technologique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Développement professionnel et savoir-être</a:t>
            </a:r>
          </a:p>
          <a:p>
            <a:pPr marL="171450" indent="-171450">
              <a:buFont typeface="Wingdings" panose="05000000000000000000" pitchFamily="2" charset="2"/>
              <a:buChar char="§"/>
            </a:pPr>
            <a:r>
              <a:rPr lang="fr-FR" sz="1000" dirty="0">
                <a:solidFill>
                  <a:schemeClr val="tx1">
                    <a:lumMod val="50000"/>
                    <a:lumOff val="50000"/>
                  </a:schemeClr>
                </a:solidFill>
                <a:cs typeface="Times New Roman"/>
              </a:rPr>
              <a:t>Création d’une application informatique</a:t>
            </a:r>
          </a:p>
        </p:txBody>
      </p:sp>
      <p:sp>
        <p:nvSpPr>
          <p:cNvPr id="121" name="Rectangle 120">
            <a:extLst>
              <a:ext uri="{FF2B5EF4-FFF2-40B4-BE49-F238E27FC236}">
                <a16:creationId xmlns:a16="http://schemas.microsoft.com/office/drawing/2014/main" id="{BE5F1AA7-461A-4F6A-88F7-68CC01EBF1B1}"/>
              </a:ext>
            </a:extLst>
          </p:cNvPr>
          <p:cNvSpPr/>
          <p:nvPr/>
        </p:nvSpPr>
        <p:spPr>
          <a:xfrm>
            <a:off x="4753276" y="9822297"/>
            <a:ext cx="3061426" cy="861774"/>
          </a:xfrm>
          <a:prstGeom prst="rect">
            <a:avLst/>
          </a:prstGeom>
        </p:spPr>
        <p:txBody>
          <a:bodyPr wrap="square">
            <a:spAutoFit/>
          </a:bodyPr>
          <a:lstStyle/>
          <a:p>
            <a:r>
              <a:rPr lang="en-US" sz="1000" b="1" dirty="0">
                <a:solidFill>
                  <a:schemeClr val="bg2">
                    <a:lumMod val="50000"/>
                  </a:schemeClr>
                </a:solidFill>
                <a:latin typeface="Antonio" charset="0"/>
                <a:ea typeface="Antonio" charset="0"/>
                <a:cs typeface="Antonio" charset="0"/>
              </a:rPr>
              <a:t>BTS MUC</a:t>
            </a:r>
          </a:p>
          <a:p>
            <a:r>
              <a:rPr lang="fr-FR" sz="1000" dirty="0">
                <a:cs typeface="Times New Roman"/>
              </a:rPr>
              <a:t>Management des unités commerciales</a:t>
            </a:r>
          </a:p>
          <a:p>
            <a:pPr marL="228600" indent="-228600">
              <a:buFont typeface="Wingdings" panose="05000000000000000000" pitchFamily="2" charset="2"/>
              <a:buChar char="§"/>
            </a:pPr>
            <a:r>
              <a:rPr lang="fr-FR" sz="1000" dirty="0">
                <a:solidFill>
                  <a:schemeClr val="accent3">
                    <a:lumMod val="75000"/>
                  </a:schemeClr>
                </a:solidFill>
                <a:cs typeface="Times New Roman"/>
              </a:rPr>
              <a:t>Projet de développement                                            de l’unité commerciale</a:t>
            </a:r>
          </a:p>
          <a:p>
            <a:pPr marL="228600" indent="-228600">
              <a:buFont typeface="Wingdings" panose="05000000000000000000" pitchFamily="2" charset="2"/>
              <a:buChar char="§"/>
            </a:pPr>
            <a:r>
              <a:rPr lang="fr-FR" sz="1000" dirty="0">
                <a:solidFill>
                  <a:schemeClr val="accent3">
                    <a:lumMod val="75000"/>
                  </a:schemeClr>
                </a:solidFill>
                <a:cs typeface="Times New Roman"/>
              </a:rPr>
              <a:t>Gestion de projet &amp; Management</a:t>
            </a:r>
          </a:p>
        </p:txBody>
      </p:sp>
      <p:sp>
        <p:nvSpPr>
          <p:cNvPr id="123" name="Rectangle 122">
            <a:extLst>
              <a:ext uri="{FF2B5EF4-FFF2-40B4-BE49-F238E27FC236}">
                <a16:creationId xmlns:a16="http://schemas.microsoft.com/office/drawing/2014/main" id="{48340E51-FA4D-46CF-9C9E-EFF406ADFC6E}"/>
              </a:ext>
            </a:extLst>
          </p:cNvPr>
          <p:cNvSpPr/>
          <p:nvPr/>
        </p:nvSpPr>
        <p:spPr>
          <a:xfrm>
            <a:off x="-4888" y="897957"/>
            <a:ext cx="7591308" cy="551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653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985045"/>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6360</TotalTime>
  <Words>1007</Words>
  <Application>Microsoft Office PowerPoint</Application>
  <PresentationFormat>Personnalisé</PresentationFormat>
  <Paragraphs>206</Paragraphs>
  <Slides>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Antonio</vt: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samir founou</cp:lastModifiedBy>
  <cp:revision>48</cp:revision>
  <dcterms:created xsi:type="dcterms:W3CDTF">2017-12-01T10:52:46Z</dcterms:created>
  <dcterms:modified xsi:type="dcterms:W3CDTF">2019-06-04T09:17:04Z</dcterms:modified>
</cp:coreProperties>
</file>