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55" d="100"/>
          <a:sy n="55" d="100"/>
        </p:scale>
        <p:origin x="24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DFDB-0DBB-40DF-A4BF-D86407787B61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7C6-2706-4D99-8AA9-86B86D8F0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63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DFDB-0DBB-40DF-A4BF-D86407787B61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7C6-2706-4D99-8AA9-86B86D8F0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06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DFDB-0DBB-40DF-A4BF-D86407787B61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7C6-2706-4D99-8AA9-86B86D8F0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81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DFDB-0DBB-40DF-A4BF-D86407787B61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7C6-2706-4D99-8AA9-86B86D8F0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19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DFDB-0DBB-40DF-A4BF-D86407787B61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7C6-2706-4D99-8AA9-86B86D8F0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27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DFDB-0DBB-40DF-A4BF-D86407787B61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7C6-2706-4D99-8AA9-86B86D8F0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44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DFDB-0DBB-40DF-A4BF-D86407787B61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7C6-2706-4D99-8AA9-86B86D8F0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64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DFDB-0DBB-40DF-A4BF-D86407787B61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7C6-2706-4D99-8AA9-86B86D8F0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71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DFDB-0DBB-40DF-A4BF-D86407787B61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7C6-2706-4D99-8AA9-86B86D8F0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45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DFDB-0DBB-40DF-A4BF-D86407787B61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7C6-2706-4D99-8AA9-86B86D8F0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46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DFDB-0DBB-40DF-A4BF-D86407787B61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7C6-2706-4D99-8AA9-86B86D8F0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05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EDFDB-0DBB-40DF-A4BF-D86407787B61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AD7C6-2706-4D99-8AA9-86B86D8F0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34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c 6">
            <a:extLst>
              <a:ext uri="{FF2B5EF4-FFF2-40B4-BE49-F238E27FC236}">
                <a16:creationId xmlns:a16="http://schemas.microsoft.com/office/drawing/2014/main" id="{D2227B2C-FC9A-4E83-97A8-CA903762971D}"/>
              </a:ext>
            </a:extLst>
          </p:cNvPr>
          <p:cNvSpPr/>
          <p:nvPr/>
        </p:nvSpPr>
        <p:spPr>
          <a:xfrm flipH="1">
            <a:off x="76198" y="953690"/>
            <a:ext cx="3457575" cy="8820230"/>
          </a:xfrm>
          <a:prstGeom prst="arc">
            <a:avLst>
              <a:gd name="adj1" fmla="val 16200000"/>
              <a:gd name="adj2" fmla="val 545498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ACEA179-4CA4-451E-A566-0E4F24F8FBCC}"/>
              </a:ext>
            </a:extLst>
          </p:cNvPr>
          <p:cNvCxnSpPr>
            <a:cxnSpLocks/>
            <a:stCxn id="7" idx="0"/>
            <a:endCxn id="10" idx="0"/>
          </p:cNvCxnSpPr>
          <p:nvPr/>
        </p:nvCxnSpPr>
        <p:spPr>
          <a:xfrm>
            <a:off x="1804986" y="953690"/>
            <a:ext cx="3863180" cy="17899"/>
          </a:xfrm>
          <a:prstGeom prst="line">
            <a:avLst/>
          </a:prstGeom>
          <a:ln w="1905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71F0FA6B-4FA9-41BC-9A21-A6A162A3FB18}"/>
              </a:ext>
            </a:extLst>
          </p:cNvPr>
          <p:cNvSpPr/>
          <p:nvPr/>
        </p:nvSpPr>
        <p:spPr>
          <a:xfrm>
            <a:off x="3779835" y="971589"/>
            <a:ext cx="3776663" cy="4392216"/>
          </a:xfrm>
          <a:prstGeom prst="arc">
            <a:avLst>
              <a:gd name="adj1" fmla="val 16200000"/>
              <a:gd name="adj2" fmla="val 519561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BE7756C-EA90-4CB6-8700-538B9D1734BD}"/>
              </a:ext>
            </a:extLst>
          </p:cNvPr>
          <p:cNvSpPr/>
          <p:nvPr/>
        </p:nvSpPr>
        <p:spPr>
          <a:xfrm flipH="1">
            <a:off x="838199" y="1657350"/>
            <a:ext cx="2941636" cy="7399744"/>
          </a:xfrm>
          <a:prstGeom prst="arc">
            <a:avLst>
              <a:gd name="adj1" fmla="val 16200000"/>
              <a:gd name="adj2" fmla="val 5437512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D8EE93B0-2948-42FE-8BE3-6B5532186843}"/>
              </a:ext>
            </a:extLst>
          </p:cNvPr>
          <p:cNvSpPr/>
          <p:nvPr/>
        </p:nvSpPr>
        <p:spPr>
          <a:xfrm>
            <a:off x="3779836" y="1677590"/>
            <a:ext cx="2941639" cy="2922981"/>
          </a:xfrm>
          <a:prstGeom prst="arc">
            <a:avLst>
              <a:gd name="adj1" fmla="val 16200000"/>
              <a:gd name="adj2" fmla="val 5195612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orme libre : forme 41">
            <a:extLst>
              <a:ext uri="{FF2B5EF4-FFF2-40B4-BE49-F238E27FC236}">
                <a16:creationId xmlns:a16="http://schemas.microsoft.com/office/drawing/2014/main" id="{937B02FB-FAF9-4A93-8FAA-12A983A143C3}"/>
              </a:ext>
            </a:extLst>
          </p:cNvPr>
          <p:cNvSpPr/>
          <p:nvPr/>
        </p:nvSpPr>
        <p:spPr>
          <a:xfrm>
            <a:off x="1681480" y="965181"/>
            <a:ext cx="1468516" cy="985540"/>
          </a:xfrm>
          <a:custGeom>
            <a:avLst/>
            <a:gdLst>
              <a:gd name="connsiteX0" fmla="*/ 30982 w 1458858"/>
              <a:gd name="connsiteY0" fmla="*/ 990620 h 997247"/>
              <a:gd name="connsiteX1" fmla="*/ 218942 w 1458858"/>
              <a:gd name="connsiteY1" fmla="*/ 822980 h 997247"/>
              <a:gd name="connsiteX2" fmla="*/ 411982 w 1458858"/>
              <a:gd name="connsiteY2" fmla="*/ 726460 h 997247"/>
              <a:gd name="connsiteX3" fmla="*/ 610102 w 1458858"/>
              <a:gd name="connsiteY3" fmla="*/ 695980 h 997247"/>
              <a:gd name="connsiteX4" fmla="*/ 828542 w 1458858"/>
              <a:gd name="connsiteY4" fmla="*/ 695980 h 997247"/>
              <a:gd name="connsiteX5" fmla="*/ 1453382 w 1458858"/>
              <a:gd name="connsiteY5" fmla="*/ 594380 h 997247"/>
              <a:gd name="connsiteX6" fmla="*/ 432302 w 1458858"/>
              <a:gd name="connsiteY6" fmla="*/ 20 h 997247"/>
              <a:gd name="connsiteX7" fmla="*/ 46222 w 1458858"/>
              <a:gd name="connsiteY7" fmla="*/ 574060 h 997247"/>
              <a:gd name="connsiteX8" fmla="*/ 30982 w 1458858"/>
              <a:gd name="connsiteY8" fmla="*/ 990620 h 99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8858" h="997247">
                <a:moveTo>
                  <a:pt x="30982" y="990620"/>
                </a:moveTo>
                <a:cubicBezTo>
                  <a:pt x="59769" y="1032107"/>
                  <a:pt x="155442" y="867007"/>
                  <a:pt x="218942" y="822980"/>
                </a:cubicBezTo>
                <a:cubicBezTo>
                  <a:pt x="282442" y="778953"/>
                  <a:pt x="346789" y="747627"/>
                  <a:pt x="411982" y="726460"/>
                </a:cubicBezTo>
                <a:cubicBezTo>
                  <a:pt x="477175" y="705293"/>
                  <a:pt x="540675" y="701060"/>
                  <a:pt x="610102" y="695980"/>
                </a:cubicBezTo>
                <a:cubicBezTo>
                  <a:pt x="679529" y="690900"/>
                  <a:pt x="687995" y="712913"/>
                  <a:pt x="828542" y="695980"/>
                </a:cubicBezTo>
                <a:cubicBezTo>
                  <a:pt x="969089" y="679047"/>
                  <a:pt x="1519422" y="710373"/>
                  <a:pt x="1453382" y="594380"/>
                </a:cubicBezTo>
                <a:cubicBezTo>
                  <a:pt x="1387342" y="478387"/>
                  <a:pt x="666829" y="3407"/>
                  <a:pt x="432302" y="20"/>
                </a:cubicBezTo>
                <a:cubicBezTo>
                  <a:pt x="197775" y="-3367"/>
                  <a:pt x="119882" y="409807"/>
                  <a:pt x="46222" y="574060"/>
                </a:cubicBezTo>
                <a:cubicBezTo>
                  <a:pt x="-27438" y="738313"/>
                  <a:pt x="2195" y="949133"/>
                  <a:pt x="30982" y="99062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65B4B88-0698-4E59-BBE7-2754545C3ABC}"/>
              </a:ext>
            </a:extLst>
          </p:cNvPr>
          <p:cNvSpPr/>
          <p:nvPr/>
        </p:nvSpPr>
        <p:spPr>
          <a:xfrm>
            <a:off x="1681480" y="953657"/>
            <a:ext cx="3991293" cy="7119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52A0A96-20B7-450F-AFB1-3052D773746E}"/>
              </a:ext>
            </a:extLst>
          </p:cNvPr>
          <p:cNvSpPr/>
          <p:nvPr/>
        </p:nvSpPr>
        <p:spPr>
          <a:xfrm>
            <a:off x="-1" y="4612846"/>
            <a:ext cx="5801361" cy="7330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2A7A0427-33AE-4DFC-8097-6A43F0DA1B36}"/>
              </a:ext>
            </a:extLst>
          </p:cNvPr>
          <p:cNvSpPr/>
          <p:nvPr/>
        </p:nvSpPr>
        <p:spPr>
          <a:xfrm>
            <a:off x="4438735" y="1418311"/>
            <a:ext cx="1603609" cy="349529"/>
          </a:xfrm>
          <a:custGeom>
            <a:avLst/>
            <a:gdLst>
              <a:gd name="connsiteX0" fmla="*/ 1573129 w 1640275"/>
              <a:gd name="connsiteY0" fmla="*/ 354609 h 358063"/>
              <a:gd name="connsiteX1" fmla="*/ 1019409 w 1640275"/>
              <a:gd name="connsiteY1" fmla="*/ 227609 h 358063"/>
              <a:gd name="connsiteX2" fmla="*/ 3409 w 1640275"/>
              <a:gd name="connsiteY2" fmla="*/ 222529 h 358063"/>
              <a:gd name="connsiteX3" fmla="*/ 719689 w 1640275"/>
              <a:gd name="connsiteY3" fmla="*/ 9169 h 358063"/>
              <a:gd name="connsiteX4" fmla="*/ 1532489 w 1640275"/>
              <a:gd name="connsiteY4" fmla="*/ 70129 h 358063"/>
              <a:gd name="connsiteX5" fmla="*/ 1573129 w 1640275"/>
              <a:gd name="connsiteY5" fmla="*/ 354609 h 35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0275" h="358063">
                <a:moveTo>
                  <a:pt x="1573129" y="354609"/>
                </a:moveTo>
                <a:cubicBezTo>
                  <a:pt x="1487616" y="380856"/>
                  <a:pt x="1281029" y="249622"/>
                  <a:pt x="1019409" y="227609"/>
                </a:cubicBezTo>
                <a:cubicBezTo>
                  <a:pt x="757789" y="205596"/>
                  <a:pt x="53362" y="258936"/>
                  <a:pt x="3409" y="222529"/>
                </a:cubicBezTo>
                <a:cubicBezTo>
                  <a:pt x="-46544" y="186122"/>
                  <a:pt x="464842" y="34569"/>
                  <a:pt x="719689" y="9169"/>
                </a:cubicBezTo>
                <a:cubicBezTo>
                  <a:pt x="974536" y="-16231"/>
                  <a:pt x="1385169" y="13402"/>
                  <a:pt x="1532489" y="70129"/>
                </a:cubicBezTo>
                <a:cubicBezTo>
                  <a:pt x="1679809" y="126856"/>
                  <a:pt x="1658642" y="328362"/>
                  <a:pt x="1573129" y="35460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B0D2E6EB-A03D-479C-849C-AAF63D54064C}"/>
              </a:ext>
            </a:extLst>
          </p:cNvPr>
          <p:cNvSpPr/>
          <p:nvPr/>
        </p:nvSpPr>
        <p:spPr>
          <a:xfrm rot="9130409">
            <a:off x="5254307" y="4275777"/>
            <a:ext cx="1603609" cy="349529"/>
          </a:xfrm>
          <a:custGeom>
            <a:avLst/>
            <a:gdLst>
              <a:gd name="connsiteX0" fmla="*/ 1573129 w 1640275"/>
              <a:gd name="connsiteY0" fmla="*/ 354609 h 358063"/>
              <a:gd name="connsiteX1" fmla="*/ 1019409 w 1640275"/>
              <a:gd name="connsiteY1" fmla="*/ 227609 h 358063"/>
              <a:gd name="connsiteX2" fmla="*/ 3409 w 1640275"/>
              <a:gd name="connsiteY2" fmla="*/ 222529 h 358063"/>
              <a:gd name="connsiteX3" fmla="*/ 719689 w 1640275"/>
              <a:gd name="connsiteY3" fmla="*/ 9169 h 358063"/>
              <a:gd name="connsiteX4" fmla="*/ 1532489 w 1640275"/>
              <a:gd name="connsiteY4" fmla="*/ 70129 h 358063"/>
              <a:gd name="connsiteX5" fmla="*/ 1573129 w 1640275"/>
              <a:gd name="connsiteY5" fmla="*/ 354609 h 35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0275" h="358063">
                <a:moveTo>
                  <a:pt x="1573129" y="354609"/>
                </a:moveTo>
                <a:cubicBezTo>
                  <a:pt x="1487616" y="380856"/>
                  <a:pt x="1281029" y="249622"/>
                  <a:pt x="1019409" y="227609"/>
                </a:cubicBezTo>
                <a:cubicBezTo>
                  <a:pt x="757789" y="205596"/>
                  <a:pt x="53362" y="258936"/>
                  <a:pt x="3409" y="222529"/>
                </a:cubicBezTo>
                <a:cubicBezTo>
                  <a:pt x="-46544" y="186122"/>
                  <a:pt x="464842" y="34569"/>
                  <a:pt x="719689" y="9169"/>
                </a:cubicBezTo>
                <a:cubicBezTo>
                  <a:pt x="974536" y="-16231"/>
                  <a:pt x="1385169" y="13402"/>
                  <a:pt x="1532489" y="70129"/>
                </a:cubicBezTo>
                <a:cubicBezTo>
                  <a:pt x="1679809" y="126856"/>
                  <a:pt x="1658642" y="328362"/>
                  <a:pt x="1573129" y="35460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orme libre : forme 46">
            <a:extLst>
              <a:ext uri="{FF2B5EF4-FFF2-40B4-BE49-F238E27FC236}">
                <a16:creationId xmlns:a16="http://schemas.microsoft.com/office/drawing/2014/main" id="{666606D1-E994-4CE8-B889-B64F54FA61A8}"/>
              </a:ext>
            </a:extLst>
          </p:cNvPr>
          <p:cNvSpPr/>
          <p:nvPr/>
        </p:nvSpPr>
        <p:spPr>
          <a:xfrm rot="12042889">
            <a:off x="1504707" y="9016796"/>
            <a:ext cx="1608619" cy="336282"/>
          </a:xfrm>
          <a:custGeom>
            <a:avLst/>
            <a:gdLst>
              <a:gd name="connsiteX0" fmla="*/ 1573129 w 1640275"/>
              <a:gd name="connsiteY0" fmla="*/ 354609 h 358063"/>
              <a:gd name="connsiteX1" fmla="*/ 1019409 w 1640275"/>
              <a:gd name="connsiteY1" fmla="*/ 227609 h 358063"/>
              <a:gd name="connsiteX2" fmla="*/ 3409 w 1640275"/>
              <a:gd name="connsiteY2" fmla="*/ 222529 h 358063"/>
              <a:gd name="connsiteX3" fmla="*/ 719689 w 1640275"/>
              <a:gd name="connsiteY3" fmla="*/ 9169 h 358063"/>
              <a:gd name="connsiteX4" fmla="*/ 1532489 w 1640275"/>
              <a:gd name="connsiteY4" fmla="*/ 70129 h 358063"/>
              <a:gd name="connsiteX5" fmla="*/ 1573129 w 1640275"/>
              <a:gd name="connsiteY5" fmla="*/ 354609 h 35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0275" h="358063">
                <a:moveTo>
                  <a:pt x="1573129" y="354609"/>
                </a:moveTo>
                <a:cubicBezTo>
                  <a:pt x="1487616" y="380856"/>
                  <a:pt x="1281029" y="249622"/>
                  <a:pt x="1019409" y="227609"/>
                </a:cubicBezTo>
                <a:cubicBezTo>
                  <a:pt x="757789" y="205596"/>
                  <a:pt x="53362" y="258936"/>
                  <a:pt x="3409" y="222529"/>
                </a:cubicBezTo>
                <a:cubicBezTo>
                  <a:pt x="-46544" y="186122"/>
                  <a:pt x="464842" y="34569"/>
                  <a:pt x="719689" y="9169"/>
                </a:cubicBezTo>
                <a:cubicBezTo>
                  <a:pt x="974536" y="-16231"/>
                  <a:pt x="1385169" y="13402"/>
                  <a:pt x="1532489" y="70129"/>
                </a:cubicBezTo>
                <a:cubicBezTo>
                  <a:pt x="1679809" y="126856"/>
                  <a:pt x="1658642" y="328362"/>
                  <a:pt x="1573129" y="35460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orme libre : forme 47">
            <a:extLst>
              <a:ext uri="{FF2B5EF4-FFF2-40B4-BE49-F238E27FC236}">
                <a16:creationId xmlns:a16="http://schemas.microsoft.com/office/drawing/2014/main" id="{A48C59C6-EFDB-49BB-AC57-6860740730CF}"/>
              </a:ext>
            </a:extLst>
          </p:cNvPr>
          <p:cNvSpPr/>
          <p:nvPr/>
        </p:nvSpPr>
        <p:spPr>
          <a:xfrm rot="11083397">
            <a:off x="1757837" y="9000768"/>
            <a:ext cx="1608619" cy="336282"/>
          </a:xfrm>
          <a:custGeom>
            <a:avLst/>
            <a:gdLst>
              <a:gd name="connsiteX0" fmla="*/ 1573129 w 1640275"/>
              <a:gd name="connsiteY0" fmla="*/ 354609 h 358063"/>
              <a:gd name="connsiteX1" fmla="*/ 1019409 w 1640275"/>
              <a:gd name="connsiteY1" fmla="*/ 227609 h 358063"/>
              <a:gd name="connsiteX2" fmla="*/ 3409 w 1640275"/>
              <a:gd name="connsiteY2" fmla="*/ 222529 h 358063"/>
              <a:gd name="connsiteX3" fmla="*/ 719689 w 1640275"/>
              <a:gd name="connsiteY3" fmla="*/ 9169 h 358063"/>
              <a:gd name="connsiteX4" fmla="*/ 1532489 w 1640275"/>
              <a:gd name="connsiteY4" fmla="*/ 70129 h 358063"/>
              <a:gd name="connsiteX5" fmla="*/ 1573129 w 1640275"/>
              <a:gd name="connsiteY5" fmla="*/ 354609 h 35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0275" h="358063">
                <a:moveTo>
                  <a:pt x="1573129" y="354609"/>
                </a:moveTo>
                <a:cubicBezTo>
                  <a:pt x="1487616" y="380856"/>
                  <a:pt x="1281029" y="249622"/>
                  <a:pt x="1019409" y="227609"/>
                </a:cubicBezTo>
                <a:cubicBezTo>
                  <a:pt x="757789" y="205596"/>
                  <a:pt x="53362" y="258936"/>
                  <a:pt x="3409" y="222529"/>
                </a:cubicBezTo>
                <a:cubicBezTo>
                  <a:pt x="-46544" y="186122"/>
                  <a:pt x="464842" y="34569"/>
                  <a:pt x="719689" y="9169"/>
                </a:cubicBezTo>
                <a:cubicBezTo>
                  <a:pt x="974536" y="-16231"/>
                  <a:pt x="1385169" y="13402"/>
                  <a:pt x="1532489" y="70129"/>
                </a:cubicBezTo>
                <a:cubicBezTo>
                  <a:pt x="1679809" y="126856"/>
                  <a:pt x="1658642" y="328362"/>
                  <a:pt x="1573129" y="35460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8AFF930-5483-4D6A-B06C-AB25EE6BB8E2}"/>
              </a:ext>
            </a:extLst>
          </p:cNvPr>
          <p:cNvSpPr/>
          <p:nvPr/>
        </p:nvSpPr>
        <p:spPr>
          <a:xfrm>
            <a:off x="1769427" y="9005060"/>
            <a:ext cx="5816993" cy="768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orme libre : forme 54">
            <a:extLst>
              <a:ext uri="{FF2B5EF4-FFF2-40B4-BE49-F238E27FC236}">
                <a16:creationId xmlns:a16="http://schemas.microsoft.com/office/drawing/2014/main" id="{9342A20E-3D9D-4A47-99C8-BB2BA8A8583B}"/>
              </a:ext>
            </a:extLst>
          </p:cNvPr>
          <p:cNvSpPr/>
          <p:nvPr/>
        </p:nvSpPr>
        <p:spPr>
          <a:xfrm rot="879976">
            <a:off x="5074502" y="1560817"/>
            <a:ext cx="1603609" cy="349529"/>
          </a:xfrm>
          <a:custGeom>
            <a:avLst/>
            <a:gdLst>
              <a:gd name="connsiteX0" fmla="*/ 1573129 w 1640275"/>
              <a:gd name="connsiteY0" fmla="*/ 354609 h 358063"/>
              <a:gd name="connsiteX1" fmla="*/ 1019409 w 1640275"/>
              <a:gd name="connsiteY1" fmla="*/ 227609 h 358063"/>
              <a:gd name="connsiteX2" fmla="*/ 3409 w 1640275"/>
              <a:gd name="connsiteY2" fmla="*/ 222529 h 358063"/>
              <a:gd name="connsiteX3" fmla="*/ 719689 w 1640275"/>
              <a:gd name="connsiteY3" fmla="*/ 9169 h 358063"/>
              <a:gd name="connsiteX4" fmla="*/ 1532489 w 1640275"/>
              <a:gd name="connsiteY4" fmla="*/ 70129 h 358063"/>
              <a:gd name="connsiteX5" fmla="*/ 1573129 w 1640275"/>
              <a:gd name="connsiteY5" fmla="*/ 354609 h 35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0275" h="358063">
                <a:moveTo>
                  <a:pt x="1573129" y="354609"/>
                </a:moveTo>
                <a:cubicBezTo>
                  <a:pt x="1487616" y="380856"/>
                  <a:pt x="1281029" y="249622"/>
                  <a:pt x="1019409" y="227609"/>
                </a:cubicBezTo>
                <a:cubicBezTo>
                  <a:pt x="757789" y="205596"/>
                  <a:pt x="53362" y="258936"/>
                  <a:pt x="3409" y="222529"/>
                </a:cubicBezTo>
                <a:cubicBezTo>
                  <a:pt x="-46544" y="186122"/>
                  <a:pt x="464842" y="34569"/>
                  <a:pt x="719689" y="9169"/>
                </a:cubicBezTo>
                <a:cubicBezTo>
                  <a:pt x="974536" y="-16231"/>
                  <a:pt x="1385169" y="13402"/>
                  <a:pt x="1532489" y="70129"/>
                </a:cubicBezTo>
                <a:cubicBezTo>
                  <a:pt x="1679809" y="126856"/>
                  <a:pt x="1658642" y="328362"/>
                  <a:pt x="1573129" y="35460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C960407-094E-47F9-8C75-8B0EF03DC9DC}"/>
              </a:ext>
            </a:extLst>
          </p:cNvPr>
          <p:cNvSpPr/>
          <p:nvPr/>
        </p:nvSpPr>
        <p:spPr>
          <a:xfrm>
            <a:off x="-526469" y="4499611"/>
            <a:ext cx="2697796" cy="136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342FC386-FF9C-46A4-802C-F7B84C0C22F4}"/>
              </a:ext>
            </a:extLst>
          </p:cNvPr>
          <p:cNvSpPr txBox="1"/>
          <p:nvPr/>
        </p:nvSpPr>
        <p:spPr>
          <a:xfrm>
            <a:off x="5753764" y="1521592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06 17 81 02 87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A4D17672-98D5-40BA-9235-193E8154B89F}"/>
              </a:ext>
            </a:extLst>
          </p:cNvPr>
          <p:cNvSpPr txBox="1"/>
          <p:nvPr/>
        </p:nvSpPr>
        <p:spPr>
          <a:xfrm>
            <a:off x="5753764" y="1865024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Samir_615@live,fr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6EAA820D-EA45-4B43-BE77-73DE61FD0089}"/>
              </a:ext>
            </a:extLst>
          </p:cNvPr>
          <p:cNvSpPr txBox="1"/>
          <p:nvPr/>
        </p:nvSpPr>
        <p:spPr>
          <a:xfrm>
            <a:off x="5753764" y="2140980"/>
            <a:ext cx="1233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 rue Tras la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Gleize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34660 Cournonsec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85C902F2-4522-46AA-9A37-01A0A6832976}"/>
              </a:ext>
            </a:extLst>
          </p:cNvPr>
          <p:cNvSpPr txBox="1"/>
          <p:nvPr/>
        </p:nvSpPr>
        <p:spPr>
          <a:xfrm>
            <a:off x="5753764" y="2532113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bg2">
                    <a:lumMod val="50000"/>
                  </a:schemeClr>
                </a:solidFill>
              </a:rPr>
              <a:t>https://samthp.github.io</a:t>
            </a:r>
          </a:p>
          <a:p>
            <a:r>
              <a:rPr lang="fr-FR" sz="1000" dirty="0">
                <a:solidFill>
                  <a:schemeClr val="bg2">
                    <a:lumMod val="50000"/>
                  </a:schemeClr>
                </a:solidFill>
              </a:rPr>
              <a:t> /CV_SAMIRF_2019/</a:t>
            </a:r>
          </a:p>
        </p:txBody>
      </p:sp>
      <p:sp>
        <p:nvSpPr>
          <p:cNvPr id="69" name="Rectangle 8">
            <a:extLst>
              <a:ext uri="{FF2B5EF4-FFF2-40B4-BE49-F238E27FC236}">
                <a16:creationId xmlns:a16="http://schemas.microsoft.com/office/drawing/2014/main" id="{2EBB5752-F34D-48FC-998E-544DD5E11180}"/>
              </a:ext>
            </a:extLst>
          </p:cNvPr>
          <p:cNvSpPr/>
          <p:nvPr/>
        </p:nvSpPr>
        <p:spPr>
          <a:xfrm>
            <a:off x="81276" y="1330590"/>
            <a:ext cx="51697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723900" algn="l"/>
                <a:tab pos="1447800" algn="l"/>
                <a:tab pos="2171700" algn="l"/>
              </a:tabLs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Obtenir un poste de développeur web mobile en alternance au sein d’</a:t>
            </a:r>
            <a:r>
              <a:rPr lang="fr-FR" sz="1400" b="1" dirty="0">
                <a:solidFill>
                  <a:schemeClr val="bg2">
                    <a:lumMod val="50000"/>
                  </a:schemeClr>
                </a:solidFill>
              </a:rPr>
              <a:t>ENEDIS</a:t>
            </a:r>
            <a:endParaRPr lang="fr-FR" sz="1400" b="1" dirty="0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13A5781-E1AC-4060-AB2B-EAB63A0980A7}"/>
              </a:ext>
            </a:extLst>
          </p:cNvPr>
          <p:cNvSpPr txBox="1"/>
          <p:nvPr/>
        </p:nvSpPr>
        <p:spPr>
          <a:xfrm>
            <a:off x="1584615" y="24187"/>
            <a:ext cx="4628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626262"/>
                </a:solidFill>
                <a:latin typeface="Antonio" charset="0"/>
                <a:ea typeface="Antonio" charset="0"/>
                <a:cs typeface="Antonio" charset="0"/>
              </a:rPr>
              <a:t>SAMIR </a:t>
            </a:r>
            <a:r>
              <a:rPr lang="fr-FR" sz="4000" b="1" dirty="0">
                <a:solidFill>
                  <a:schemeClr val="accent5">
                    <a:lumMod val="75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FOUNOU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C4AB8D2-630F-4648-9CE2-756A6016DE18}"/>
              </a:ext>
            </a:extLst>
          </p:cNvPr>
          <p:cNvSpPr/>
          <p:nvPr/>
        </p:nvSpPr>
        <p:spPr>
          <a:xfrm>
            <a:off x="2734659" y="589607"/>
            <a:ext cx="2885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2">
                    <a:lumMod val="75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Développeur web et mobile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F7E6241-5F11-40B3-AA15-23AE7BEC091C}"/>
              </a:ext>
            </a:extLst>
          </p:cNvPr>
          <p:cNvSpPr/>
          <p:nvPr/>
        </p:nvSpPr>
        <p:spPr>
          <a:xfrm>
            <a:off x="3761556" y="1046544"/>
            <a:ext cx="1621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MON OBJECTIF</a:t>
            </a:r>
            <a:endParaRPr lang="fr-F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3" name="Tableau 72">
            <a:extLst>
              <a:ext uri="{FF2B5EF4-FFF2-40B4-BE49-F238E27FC236}">
                <a16:creationId xmlns:a16="http://schemas.microsoft.com/office/drawing/2014/main" id="{121BD862-9D71-4E4D-80BA-FFA6C89614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08836" y="2579342"/>
          <a:ext cx="3310100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125">
                <a:tc>
                  <a:txBody>
                    <a:bodyPr/>
                    <a:lstStyle/>
                    <a:p>
                      <a:pPr algn="l"/>
                      <a:r>
                        <a:rPr lang="en-U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ntonio" charset="0"/>
                          <a:ea typeface="Antonio" charset="0"/>
                          <a:cs typeface="Antonio" charset="0"/>
                        </a:rPr>
                        <a:t>DEVELOPPEMENT</a:t>
                      </a:r>
                    </a:p>
                    <a:p>
                      <a:pPr algn="l"/>
                      <a:endParaRPr lang="fr-FR" sz="1000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au 73">
            <a:extLst>
              <a:ext uri="{FF2B5EF4-FFF2-40B4-BE49-F238E27FC236}">
                <a16:creationId xmlns:a16="http://schemas.microsoft.com/office/drawing/2014/main" id="{D02AB587-0D3C-45D7-8367-7A974BA5061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95546" y="6882288"/>
          <a:ext cx="3296669" cy="39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6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4472">
                <a:tc>
                  <a:txBody>
                    <a:bodyPr/>
                    <a:lstStyle/>
                    <a:p>
                      <a:pPr algn="l"/>
                      <a:r>
                        <a:rPr lang="en-US" sz="10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ntonio" charset="0"/>
                          <a:ea typeface="Antonio" charset="0"/>
                          <a:cs typeface="Antonio" charset="0"/>
                        </a:rPr>
                        <a:t>PRIVATE SPORT SHOP</a:t>
                      </a:r>
                    </a:p>
                    <a:p>
                      <a:pPr algn="l"/>
                      <a:r>
                        <a:rPr lang="fr-F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Assistant de production web</a:t>
                      </a:r>
                    </a:p>
                    <a:p>
                      <a:pPr algn="l"/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Etablissement, production et mise en ligne des produits sur le site de vente en ligne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Sourcing</a:t>
                      </a: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 des caractéristiques produits et de leurs visuels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Rédaction des descriptifs et conseils aux utilisateurs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Elaboration des fichiers compilant les stocks, l’offre prix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Vérification de la cohérence de la vente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4472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ntonio" charset="0"/>
                          <a:ea typeface="Antonio" charset="0"/>
                          <a:cs typeface="Antonio" charset="0"/>
                        </a:rPr>
                        <a:t>OR EN CASH</a:t>
                      </a:r>
                    </a:p>
                    <a:p>
                      <a:pPr algn="l"/>
                      <a:r>
                        <a:rPr lang="fr-F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Assistant de direction itinérant</a:t>
                      </a:r>
                    </a:p>
                    <a:p>
                      <a:pPr algn="l"/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Elaboration d’études et de </a:t>
                      </a:r>
                      <a:r>
                        <a:rPr lang="fr-FR" sz="10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reporting</a:t>
                      </a: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 sur les différents points de ventes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Etudes de marché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Plan de communication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Elaboration de projet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Gestion de la relation commerciale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4472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ntonio" charset="0"/>
                          <a:ea typeface="Antonio" charset="0"/>
                          <a:cs typeface="Antonio" charset="0"/>
                        </a:rPr>
                        <a:t>LEADER SPORT</a:t>
                      </a:r>
                    </a:p>
                    <a:p>
                      <a:pPr algn="l"/>
                      <a:r>
                        <a:rPr lang="fr-F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Vendeur &amp; admin web</a:t>
                      </a:r>
                    </a:p>
                    <a:p>
                      <a:pPr algn="l"/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Vente d’articles de sport en boutique et sur le site de l’enseigne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Gestion de la relation client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Gestion des stocks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Mise en ligne des produits sur le site via </a:t>
                      </a:r>
                      <a:r>
                        <a:rPr lang="fr-FR" sz="10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prestashop</a:t>
                      </a:r>
                      <a:endParaRPr lang="fr-FR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l"/>
                      <a:endParaRPr lang="fr-FR" sz="1000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5" name="ZoneTexte 74">
            <a:extLst>
              <a:ext uri="{FF2B5EF4-FFF2-40B4-BE49-F238E27FC236}">
                <a16:creationId xmlns:a16="http://schemas.microsoft.com/office/drawing/2014/main" id="{7DA0F837-C6A7-4B61-B70C-2008E0793BC2}"/>
              </a:ext>
            </a:extLst>
          </p:cNvPr>
          <p:cNvSpPr txBox="1"/>
          <p:nvPr/>
        </p:nvSpPr>
        <p:spPr>
          <a:xfrm>
            <a:off x="89024" y="1900700"/>
            <a:ext cx="1617046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COMPETENCES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B297AEB-647A-47D5-BAC6-5580D7C4406D}"/>
              </a:ext>
            </a:extLst>
          </p:cNvPr>
          <p:cNvSpPr/>
          <p:nvPr/>
        </p:nvSpPr>
        <p:spPr>
          <a:xfrm>
            <a:off x="180388" y="6956571"/>
            <a:ext cx="1173297" cy="25391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2018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0C0F274-9107-44E9-B6D6-6578611A5051}"/>
              </a:ext>
            </a:extLst>
          </p:cNvPr>
          <p:cNvSpPr/>
          <p:nvPr/>
        </p:nvSpPr>
        <p:spPr>
          <a:xfrm>
            <a:off x="166625" y="8283410"/>
            <a:ext cx="1173297" cy="25391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2015-2017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9A5F959-EC7A-466D-94FD-2FDAF4D9F12E}"/>
              </a:ext>
            </a:extLst>
          </p:cNvPr>
          <p:cNvSpPr/>
          <p:nvPr/>
        </p:nvSpPr>
        <p:spPr>
          <a:xfrm>
            <a:off x="161214" y="9610249"/>
            <a:ext cx="1173297" cy="25391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2011-2012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613E4F8-74F1-46BE-B384-6A714CB6D639}"/>
              </a:ext>
            </a:extLst>
          </p:cNvPr>
          <p:cNvSpPr/>
          <p:nvPr/>
        </p:nvSpPr>
        <p:spPr>
          <a:xfrm>
            <a:off x="89024" y="2396282"/>
            <a:ext cx="4569086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2" name="Picture 4" descr="RÃ©sultat de recherche d'images pour &quot;PHP png&quot;">
            <a:extLst>
              <a:ext uri="{FF2B5EF4-FFF2-40B4-BE49-F238E27FC236}">
                <a16:creationId xmlns:a16="http://schemas.microsoft.com/office/drawing/2014/main" id="{92968560-17B6-42CC-A7BF-A421BD3C4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00" y="3022896"/>
            <a:ext cx="714569" cy="3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3" name="Tableau 82">
            <a:extLst>
              <a:ext uri="{FF2B5EF4-FFF2-40B4-BE49-F238E27FC236}">
                <a16:creationId xmlns:a16="http://schemas.microsoft.com/office/drawing/2014/main" id="{75E601B3-4517-47C4-B1AA-8E79C19A37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34652" y="3098682"/>
          <a:ext cx="823061" cy="355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3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717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/>
                        </a:rPr>
                        <a:t>PHP 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4" name="Picture 6" descr="RÃ©sultat de recherche d'images pour &quot;SYmfony png&quot;">
            <a:extLst>
              <a:ext uri="{FF2B5EF4-FFF2-40B4-BE49-F238E27FC236}">
                <a16:creationId xmlns:a16="http://schemas.microsoft.com/office/drawing/2014/main" id="{3F399BE5-C75B-4E01-A14B-AE21B671E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811" y="3016121"/>
            <a:ext cx="1344216" cy="43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8" descr="RÃ©sultat de recherche d'images pour &quot;mysql png&quot;">
            <a:extLst>
              <a:ext uri="{FF2B5EF4-FFF2-40B4-BE49-F238E27FC236}">
                <a16:creationId xmlns:a16="http://schemas.microsoft.com/office/drawing/2014/main" id="{3FE89807-F337-40A0-8354-7CE140843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986" y="2371663"/>
            <a:ext cx="1372459" cy="137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RÃ©sultat de recherche d'images pour &quot;ruby on rails png&quot;">
            <a:extLst>
              <a:ext uri="{FF2B5EF4-FFF2-40B4-BE49-F238E27FC236}">
                <a16:creationId xmlns:a16="http://schemas.microsoft.com/office/drawing/2014/main" id="{2DE48175-59C5-46BD-BAD9-E71A978A0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809" y="3503824"/>
            <a:ext cx="1254795" cy="38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14" descr="Image associÃ©e">
            <a:extLst>
              <a:ext uri="{FF2B5EF4-FFF2-40B4-BE49-F238E27FC236}">
                <a16:creationId xmlns:a16="http://schemas.microsoft.com/office/drawing/2014/main" id="{571B9B5A-17B3-449C-8248-D45ABC8D7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21" y="3524339"/>
            <a:ext cx="452046" cy="34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C035DA37-9D76-4CE6-A0F1-A6EE77F6637D}"/>
              </a:ext>
            </a:extLst>
          </p:cNvPr>
          <p:cNvSpPr/>
          <p:nvPr/>
        </p:nvSpPr>
        <p:spPr>
          <a:xfrm>
            <a:off x="1101610" y="3559456"/>
            <a:ext cx="669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cs typeface="Times New Roman"/>
              </a:rPr>
              <a:t>Ruby</a:t>
            </a:r>
          </a:p>
        </p:txBody>
      </p:sp>
      <p:pic>
        <p:nvPicPr>
          <p:cNvPr id="89" name="Picture 16" descr="RÃ©sultat de recherche d'images pour &quot;postgresql png&quot;">
            <a:extLst>
              <a:ext uri="{FF2B5EF4-FFF2-40B4-BE49-F238E27FC236}">
                <a16:creationId xmlns:a16="http://schemas.microsoft.com/office/drawing/2014/main" id="{BF223D3C-E3D7-4E62-A56B-3D4C1975A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500" y="3431101"/>
            <a:ext cx="1280945" cy="67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0" descr="Image associÃ©e">
            <a:extLst>
              <a:ext uri="{FF2B5EF4-FFF2-40B4-BE49-F238E27FC236}">
                <a16:creationId xmlns:a16="http://schemas.microsoft.com/office/drawing/2014/main" id="{59839793-FC48-4866-8A4B-8130A2F38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025" y="4014826"/>
            <a:ext cx="1295466" cy="87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RÃ©sultat de recherche d'images pour &quot;dev png&quot;">
            <a:extLst>
              <a:ext uri="{FF2B5EF4-FFF2-40B4-BE49-F238E27FC236}">
                <a16:creationId xmlns:a16="http://schemas.microsoft.com/office/drawing/2014/main" id="{1D9063BA-B315-4389-9ED6-3A5159D5C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239" y="2197285"/>
            <a:ext cx="373607" cy="37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A90A935F-0313-4BE5-B02B-E4D8BFDDEEB4}"/>
              </a:ext>
            </a:extLst>
          </p:cNvPr>
          <p:cNvSpPr/>
          <p:nvPr/>
        </p:nvSpPr>
        <p:spPr>
          <a:xfrm>
            <a:off x="101600" y="5001600"/>
            <a:ext cx="4569086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3" name="Picture 22" descr="Image associÃ©e">
            <a:extLst>
              <a:ext uri="{FF2B5EF4-FFF2-40B4-BE49-F238E27FC236}">
                <a16:creationId xmlns:a16="http://schemas.microsoft.com/office/drawing/2014/main" id="{E8B5A95D-819C-44F0-B6BD-A058F902F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861" y="4813518"/>
            <a:ext cx="391005" cy="42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4" name="Tableau 93">
            <a:extLst>
              <a:ext uri="{FF2B5EF4-FFF2-40B4-BE49-F238E27FC236}">
                <a16:creationId xmlns:a16="http://schemas.microsoft.com/office/drawing/2014/main" id="{1F2BF3C5-D3BF-4E0B-B45C-4E9A3E303D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5313" y="5229417"/>
          <a:ext cx="3310100" cy="359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125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ntonio" charset="0"/>
                          <a:cs typeface="Times New Roman"/>
                        </a:rPr>
                        <a:t>GESTION DE PROJET</a:t>
                      </a:r>
                      <a:endParaRPr lang="fr-FR" sz="1000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5" name="Picture 24" descr="RÃ©sultat de recherche d'images pour &quot;UML png&quot;">
            <a:extLst>
              <a:ext uri="{FF2B5EF4-FFF2-40B4-BE49-F238E27FC236}">
                <a16:creationId xmlns:a16="http://schemas.microsoft.com/office/drawing/2014/main" id="{36F58937-C99D-4BF3-BE82-D5AC80866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2" y="4102779"/>
            <a:ext cx="568193" cy="56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6" descr="RÃ©sultat de recherche d'images pour &quot;jquery png&quot;">
            <a:extLst>
              <a:ext uri="{FF2B5EF4-FFF2-40B4-BE49-F238E27FC236}">
                <a16:creationId xmlns:a16="http://schemas.microsoft.com/office/drawing/2014/main" id="{7830ED29-3DE8-4C98-80D7-6F8FFCE1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046" y="4098309"/>
            <a:ext cx="526943" cy="52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32" descr="Image associÃ©e">
            <a:extLst>
              <a:ext uri="{FF2B5EF4-FFF2-40B4-BE49-F238E27FC236}">
                <a16:creationId xmlns:a16="http://schemas.microsoft.com/office/drawing/2014/main" id="{9BCF8B10-0CE8-474F-9513-8FD15691A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13" y="5582166"/>
            <a:ext cx="715926" cy="61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36" descr="RÃ©sultat de recherche d'images pour &quot;trello png&quot;">
            <a:extLst>
              <a:ext uri="{FF2B5EF4-FFF2-40B4-BE49-F238E27FC236}">
                <a16:creationId xmlns:a16="http://schemas.microsoft.com/office/drawing/2014/main" id="{48918CBB-3C64-4460-ABF5-E1FABCEC1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295" y="5694259"/>
            <a:ext cx="815341" cy="47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38" descr="Image associÃ©e">
            <a:extLst>
              <a:ext uri="{FF2B5EF4-FFF2-40B4-BE49-F238E27FC236}">
                <a16:creationId xmlns:a16="http://schemas.microsoft.com/office/drawing/2014/main" id="{FAF0223C-259B-4229-986A-B86C1006C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41" y="5588543"/>
            <a:ext cx="435416" cy="37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0" name="Tableau 99">
            <a:extLst>
              <a:ext uri="{FF2B5EF4-FFF2-40B4-BE49-F238E27FC236}">
                <a16:creationId xmlns:a16="http://schemas.microsoft.com/office/drawing/2014/main" id="{F133927F-7D4B-473B-8ED8-56E9AFD23A4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02148" y="5928603"/>
          <a:ext cx="887852" cy="355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7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717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/>
                        </a:rPr>
                        <a:t>GITHUB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1" name="Picture 40" descr="RÃ©sultat de recherche d'images pour &quot;GITlab png&quot;">
            <a:extLst>
              <a:ext uri="{FF2B5EF4-FFF2-40B4-BE49-F238E27FC236}">
                <a16:creationId xmlns:a16="http://schemas.microsoft.com/office/drawing/2014/main" id="{19F31CDB-3A84-482C-AD3F-DD6594DD8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353" y="5545881"/>
            <a:ext cx="1143685" cy="70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ZoneTexte 101">
            <a:extLst>
              <a:ext uri="{FF2B5EF4-FFF2-40B4-BE49-F238E27FC236}">
                <a16:creationId xmlns:a16="http://schemas.microsoft.com/office/drawing/2014/main" id="{B9812A60-B550-4AEE-9AD3-46DD4474CE09}"/>
              </a:ext>
            </a:extLst>
          </p:cNvPr>
          <p:cNvSpPr txBox="1"/>
          <p:nvPr/>
        </p:nvSpPr>
        <p:spPr>
          <a:xfrm>
            <a:off x="87068" y="6454084"/>
            <a:ext cx="3674487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EXPERIENCES PROFESSIONNELLES</a:t>
            </a:r>
          </a:p>
        </p:txBody>
      </p:sp>
      <p:graphicFrame>
        <p:nvGraphicFramePr>
          <p:cNvPr id="103" name="Tableau 102">
            <a:extLst>
              <a:ext uri="{FF2B5EF4-FFF2-40B4-BE49-F238E27FC236}">
                <a16:creationId xmlns:a16="http://schemas.microsoft.com/office/drawing/2014/main" id="{C7ACE52E-BBC1-4302-A5D9-17C2407543B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200" y="7222663"/>
          <a:ext cx="1136722" cy="244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938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/>
                        </a:rPr>
                        <a:t>(2 mois)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Tableau 103">
            <a:extLst>
              <a:ext uri="{FF2B5EF4-FFF2-40B4-BE49-F238E27FC236}">
                <a16:creationId xmlns:a16="http://schemas.microsoft.com/office/drawing/2014/main" id="{B1EE43E5-0E68-42A5-BF4C-08C7958BBF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1876" y="8523100"/>
          <a:ext cx="1136722" cy="405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18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/>
                        </a:rPr>
                        <a:t>(24 mois)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5" name="Tableau 104">
            <a:extLst>
              <a:ext uri="{FF2B5EF4-FFF2-40B4-BE49-F238E27FC236}">
                <a16:creationId xmlns:a16="http://schemas.microsoft.com/office/drawing/2014/main" id="{2797387F-25EE-4D63-B4D4-297F562A240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6625" y="9860334"/>
          <a:ext cx="1136722" cy="405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18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/>
                        </a:rPr>
                        <a:t>(12 mois)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6" name="Picture 42" descr="RÃ©sultat de recherche d'images pour &quot;tel png&quot;">
            <a:extLst>
              <a:ext uri="{FF2B5EF4-FFF2-40B4-BE49-F238E27FC236}">
                <a16:creationId xmlns:a16="http://schemas.microsoft.com/office/drawing/2014/main" id="{4B97656C-82C9-4BEC-B631-3C4889A4C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574" y="1545501"/>
            <a:ext cx="222115" cy="22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8" descr="RÃ©sultat de recherche d'images pour &quot;mail png&quot;">
            <a:extLst>
              <a:ext uri="{FF2B5EF4-FFF2-40B4-BE49-F238E27FC236}">
                <a16:creationId xmlns:a16="http://schemas.microsoft.com/office/drawing/2014/main" id="{B782F7EA-111B-42E8-B7D9-F51E583A8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106" y="1850538"/>
            <a:ext cx="246058" cy="24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54" descr="Image associÃ©e">
            <a:extLst>
              <a:ext uri="{FF2B5EF4-FFF2-40B4-BE49-F238E27FC236}">
                <a16:creationId xmlns:a16="http://schemas.microsoft.com/office/drawing/2014/main" id="{E40FD55C-5DAF-4639-954D-1BEC30FD2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104" y="2166521"/>
            <a:ext cx="336546" cy="33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56" descr="RÃ©sultat de recherche d'images pour &quot;web png&quot;">
            <a:extLst>
              <a:ext uri="{FF2B5EF4-FFF2-40B4-BE49-F238E27FC236}">
                <a16:creationId xmlns:a16="http://schemas.microsoft.com/office/drawing/2014/main" id="{4D9B0E70-A6D6-459F-9AD7-71BA8B804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013" y="2627485"/>
            <a:ext cx="240328" cy="24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ZoneTexte 109">
            <a:extLst>
              <a:ext uri="{FF2B5EF4-FFF2-40B4-BE49-F238E27FC236}">
                <a16:creationId xmlns:a16="http://schemas.microsoft.com/office/drawing/2014/main" id="{7336C32E-1E57-4AAA-977F-84C61AA1F60B}"/>
              </a:ext>
            </a:extLst>
          </p:cNvPr>
          <p:cNvSpPr txBox="1"/>
          <p:nvPr/>
        </p:nvSpPr>
        <p:spPr>
          <a:xfrm>
            <a:off x="4789069" y="3085067"/>
            <a:ext cx="1523139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FORMATIONS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EED4299-AFE1-48F2-A556-9715DC68324C}"/>
              </a:ext>
            </a:extLst>
          </p:cNvPr>
          <p:cNvSpPr/>
          <p:nvPr/>
        </p:nvSpPr>
        <p:spPr>
          <a:xfrm>
            <a:off x="4766515" y="3531043"/>
            <a:ext cx="1173297" cy="25391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2019-2020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C5588EB-76AE-4532-8C34-8769243CC0EE}"/>
              </a:ext>
            </a:extLst>
          </p:cNvPr>
          <p:cNvSpPr/>
          <p:nvPr/>
        </p:nvSpPr>
        <p:spPr>
          <a:xfrm>
            <a:off x="4753276" y="5512137"/>
            <a:ext cx="1173297" cy="25391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2019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7420B8F-44EB-481D-850B-9FD69D91D64D}"/>
              </a:ext>
            </a:extLst>
          </p:cNvPr>
          <p:cNvSpPr/>
          <p:nvPr/>
        </p:nvSpPr>
        <p:spPr>
          <a:xfrm>
            <a:off x="4747136" y="5717148"/>
            <a:ext cx="306142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AFPA – MONTPELLIER </a:t>
            </a:r>
          </a:p>
          <a:p>
            <a:r>
              <a:rPr lang="fr-FR" sz="1000" dirty="0">
                <a:cs typeface="Times New Roman"/>
              </a:rPr>
              <a:t>Concepteur développeur d’applications </a:t>
            </a:r>
            <a:r>
              <a:rPr lang="fr-FR" sz="700" dirty="0">
                <a:cs typeface="Times New Roman"/>
              </a:rPr>
              <a:t>(titre de niveau II)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Concevoir et développer des composants d’interface utilisateur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Développer une application web en intégrant                     les recommandations de sécurité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Concevoir et développer la persistance                   des données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Gestion d’un projet informatique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Développer une application en couche                       en intégrant les recommandations de sécurité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A5813BB-FF4A-46F0-A5FE-61C8BF5E0DC9}"/>
              </a:ext>
            </a:extLst>
          </p:cNvPr>
          <p:cNvSpPr/>
          <p:nvPr/>
        </p:nvSpPr>
        <p:spPr>
          <a:xfrm>
            <a:off x="4753276" y="8496128"/>
            <a:ext cx="1173297" cy="25391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2018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4DA7920-88B0-4D20-AFAA-7A58162545E0}"/>
              </a:ext>
            </a:extLst>
          </p:cNvPr>
          <p:cNvSpPr/>
          <p:nvPr/>
        </p:nvSpPr>
        <p:spPr>
          <a:xfrm>
            <a:off x="4742672" y="8718934"/>
            <a:ext cx="306142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The Hacking </a:t>
            </a:r>
            <a:r>
              <a:rPr lang="en-US" sz="1000" b="1" dirty="0" err="1">
                <a:solidFill>
                  <a:schemeClr val="bg2">
                    <a:lumMod val="5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Porject</a:t>
            </a:r>
            <a:endParaRPr lang="en-US" sz="1000" b="1" dirty="0">
              <a:solidFill>
                <a:schemeClr val="bg2">
                  <a:lumMod val="50000"/>
                </a:schemeClr>
              </a:solidFill>
              <a:latin typeface="Antonio" charset="0"/>
              <a:ea typeface="Antonio" charset="0"/>
              <a:cs typeface="Antonio" charset="0"/>
            </a:endParaRPr>
          </a:p>
          <a:p>
            <a:r>
              <a:rPr lang="fr-FR" sz="1000" dirty="0">
                <a:cs typeface="Times New Roman"/>
              </a:rPr>
              <a:t>Ruby &amp; Ruby on rails cursus</a:t>
            </a:r>
          </a:p>
          <a:p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Bootcamp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de développement web full stack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Ruby – Ruby on rails – Javascript – SQL                         – HTML – CSS-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Github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– Peer-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learning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- Linux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0CDCFF2-4FB1-45FD-B0DB-EB395F777148}"/>
              </a:ext>
            </a:extLst>
          </p:cNvPr>
          <p:cNvSpPr/>
          <p:nvPr/>
        </p:nvSpPr>
        <p:spPr>
          <a:xfrm>
            <a:off x="4739783" y="9576173"/>
            <a:ext cx="1173297" cy="25391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2015-2017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2B41A57-B470-4CA2-820E-F39A6050CE3A}"/>
              </a:ext>
            </a:extLst>
          </p:cNvPr>
          <p:cNvSpPr/>
          <p:nvPr/>
        </p:nvSpPr>
        <p:spPr>
          <a:xfrm>
            <a:off x="4759230" y="7452850"/>
            <a:ext cx="1173297" cy="25391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2018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1884B84-8730-4A9D-808B-B1D838917499}"/>
              </a:ext>
            </a:extLst>
          </p:cNvPr>
          <p:cNvSpPr/>
          <p:nvPr/>
        </p:nvSpPr>
        <p:spPr>
          <a:xfrm>
            <a:off x="4759836" y="7687840"/>
            <a:ext cx="30614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Click &amp; Shop</a:t>
            </a:r>
          </a:p>
          <a:p>
            <a:r>
              <a:rPr lang="fr-FR" sz="1000" dirty="0">
                <a:cs typeface="Times New Roman"/>
              </a:rPr>
              <a:t>Développeur back end (MVC)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Création des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models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  <a:cs typeface="Times New Roman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Création des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controllers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  <a:cs typeface="Times New Roman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SGBD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  <a:cs typeface="Times New Roman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387B875-1370-46CB-A3E9-D5C82B985A31}"/>
              </a:ext>
            </a:extLst>
          </p:cNvPr>
          <p:cNvSpPr/>
          <p:nvPr/>
        </p:nvSpPr>
        <p:spPr>
          <a:xfrm>
            <a:off x="4721762" y="3766389"/>
            <a:ext cx="306142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EPSI – MONTPELLIER </a:t>
            </a:r>
          </a:p>
          <a:p>
            <a:r>
              <a:rPr lang="fr-FR" sz="1000" dirty="0">
                <a:cs typeface="Times New Roman"/>
              </a:rPr>
              <a:t>Concepteur intégrateur </a:t>
            </a:r>
            <a:r>
              <a:rPr lang="fr-FR" sz="1000" dirty="0" err="1">
                <a:cs typeface="Times New Roman"/>
              </a:rPr>
              <a:t>Devops</a:t>
            </a:r>
            <a:r>
              <a:rPr lang="fr-FR" sz="1000" dirty="0">
                <a:cs typeface="Times New Roman"/>
              </a:rPr>
              <a:t> </a:t>
            </a:r>
            <a:r>
              <a:rPr lang="fr-FR" sz="800" dirty="0">
                <a:cs typeface="Times New Roman"/>
              </a:rPr>
              <a:t>(titre de niveau II)</a:t>
            </a:r>
            <a:endParaRPr lang="fr-FR" sz="1000" dirty="0">
              <a:cs typeface="Times New Roman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Administration et conception  		                           de solutions d’infrastructure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Gestion des données selon une approche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Devops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     ou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SysOps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  <a:cs typeface="Times New Roman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Gestion de projet selon une approche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Devops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                        ou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SysOps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  <a:cs typeface="Times New Roman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Communication et veille technologique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Développement professionnel et savoir-être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Création d’une application informatique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E5F1AA7-461A-4F6A-88F7-68CC01EBF1B1}"/>
              </a:ext>
            </a:extLst>
          </p:cNvPr>
          <p:cNvSpPr/>
          <p:nvPr/>
        </p:nvSpPr>
        <p:spPr>
          <a:xfrm>
            <a:off x="4753276" y="9822297"/>
            <a:ext cx="306142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BTS MUC</a:t>
            </a:r>
          </a:p>
          <a:p>
            <a:r>
              <a:rPr lang="fr-FR" sz="1000" dirty="0">
                <a:cs typeface="Times New Roman"/>
              </a:rPr>
              <a:t>Management des unités commerciales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Projet de développement                                            de l’unité commerciale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Gestion de projet &amp; Management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8340E51-FA4D-46CF-9C9E-EFF406ADFC6E}"/>
              </a:ext>
            </a:extLst>
          </p:cNvPr>
          <p:cNvSpPr/>
          <p:nvPr/>
        </p:nvSpPr>
        <p:spPr>
          <a:xfrm>
            <a:off x="-4888" y="897957"/>
            <a:ext cx="7591308" cy="551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0374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340</Words>
  <Application>Microsoft Office PowerPoint</Application>
  <PresentationFormat>Personnalisé</PresentationFormat>
  <Paragraphs>77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Antonio</vt:lpstr>
      <vt:lpstr>Arial</vt:lpstr>
      <vt:lpstr>Calibri</vt:lpstr>
      <vt:lpstr>Calibri Light</vt:lpstr>
      <vt:lpstr>Wingdings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samir founou</dc:creator>
  <cp:lastModifiedBy>samir founou</cp:lastModifiedBy>
  <cp:revision>1</cp:revision>
  <dcterms:created xsi:type="dcterms:W3CDTF">2019-05-20T10:17:22Z</dcterms:created>
  <dcterms:modified xsi:type="dcterms:W3CDTF">2019-05-20T10:21:00Z</dcterms:modified>
</cp:coreProperties>
</file>