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4FAF0-EB32-45A0-A296-0F14954D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4F6696-F239-4A46-A7CF-DE70F92FD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739B45-BAC8-462B-8DF8-E9AFF458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CBAB-0DC2-4F63-B04B-CB29B0014437}" type="datetimeFigureOut">
              <a:rPr lang="fr-FR" smtClean="0"/>
              <a:t>29/06/2019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B376EB-D5A6-4A58-BDCA-CF1B6177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D0CAFE-3255-465D-9764-37265E5A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47A1-5109-42F0-BF5A-35253CBC5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99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E9D94-387E-47F1-8CEC-D6FF5450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78A901-DD9A-43E3-B6ED-A1D542930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7C082C-C4E3-4A1F-87B4-E104DA06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CBAB-0DC2-4F63-B04B-CB29B0014437}" type="datetimeFigureOut">
              <a:rPr lang="fr-FR" smtClean="0"/>
              <a:t>29/06/2019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547DD6-6634-44BB-A120-DB33BE4B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4F650B-81C1-41A6-83A9-4C447655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47A1-5109-42F0-BF5A-35253CBC5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74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8A98AD-A1EE-4D0F-98C2-EB7D93E4C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2DA4D9-C138-45AD-BC99-E501E45D6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631794-009B-4F9F-BA8F-8CCF080A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CBAB-0DC2-4F63-B04B-CB29B0014437}" type="datetimeFigureOut">
              <a:rPr lang="fr-FR" smtClean="0"/>
              <a:t>29/06/2019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F41326-2CBF-4754-A28E-54C92CB3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EC6EF5-493E-4B55-8449-FA8AAF1B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47A1-5109-42F0-BF5A-35253CBC5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41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F587C-B256-48BB-8C45-6F099577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4E6390-5C2C-4E9D-ACC8-A5614290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542486-FC52-47CD-9751-FFDD0D65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CBAB-0DC2-4F63-B04B-CB29B0014437}" type="datetimeFigureOut">
              <a:rPr lang="fr-FR" smtClean="0"/>
              <a:t>29/06/2019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F30E-CDE1-4572-8A0B-0AFAB655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F3725F-6B38-4BB2-BEEA-C02D9CF6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47A1-5109-42F0-BF5A-35253CBC5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2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6235C-70D1-4E97-B8E5-DCD32A81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E4C3BE-98C4-4D23-B7A9-74C9FB86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28DDCE-F353-4BB2-92CF-832458EE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CBAB-0DC2-4F63-B04B-CB29B0014437}" type="datetimeFigureOut">
              <a:rPr lang="fr-FR" smtClean="0"/>
              <a:t>29/06/2019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6E699D-429F-4803-956D-FD27E92D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878074-91B5-4D97-9525-ED0487F4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47A1-5109-42F0-BF5A-35253CBC5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88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39E2B-4F76-4429-BB3A-8BA4AA3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12940A-03E9-48F7-B4D0-304CBF9A4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FEA5DD-3202-434F-96C2-A4C47A36E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50A060-F490-46F4-9D6D-76CA52C4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CBAB-0DC2-4F63-B04B-CB29B0014437}" type="datetimeFigureOut">
              <a:rPr lang="fr-FR" smtClean="0"/>
              <a:t>29/06/2019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551988-4E46-41DA-829A-A6931BDC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5A3E43-D890-4B88-86B0-59A4AB09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47A1-5109-42F0-BF5A-35253CBC5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76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A0CF7-BFE0-4593-99EE-68CBA7F7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8861B7-AB82-4A6B-AF2A-67AEF40EE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485128-B2C1-49F4-9E39-13D02E9D5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0222CB-BB04-4FFE-9EDA-7E363A7E2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C65DF8-1767-4A49-8021-F74FC7EC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F5E52B-3EE8-4164-9A87-85C2BAEF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CBAB-0DC2-4F63-B04B-CB29B0014437}" type="datetimeFigureOut">
              <a:rPr lang="fr-FR" smtClean="0"/>
              <a:t>29/06/2019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A7883C-D542-423B-B3B7-E5E0F1C8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297108-1EC2-45FF-A874-848B381B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47A1-5109-42F0-BF5A-35253CBC5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18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AFC3B-4A67-45B2-99E9-88846111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C2EC34-A0EB-42D7-A415-980BE927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CBAB-0DC2-4F63-B04B-CB29B0014437}" type="datetimeFigureOut">
              <a:rPr lang="fr-FR" smtClean="0"/>
              <a:t>29/06/2019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A4E236-0046-426B-84DA-B58652D4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DC6790-3EB2-4930-817E-94FEAF06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47A1-5109-42F0-BF5A-35253CBC5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09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9E5262-CDFE-4A91-99B3-238A40C4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CBAB-0DC2-4F63-B04B-CB29B0014437}" type="datetimeFigureOut">
              <a:rPr lang="fr-FR" smtClean="0"/>
              <a:t>29/06/2019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C2F528-37D2-4C37-A729-1FC9AC89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3477F9-17C6-4857-8824-D734785A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47A1-5109-42F0-BF5A-35253CBC5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92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C9EC5-6D13-4627-B051-BBE6DCF8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790649-040E-40E5-850A-122955CFC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0296BA-332D-4C2C-A5EA-C41B1F8B4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7A4290-CC67-47B7-9465-E7880A5E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CBAB-0DC2-4F63-B04B-CB29B0014437}" type="datetimeFigureOut">
              <a:rPr lang="fr-FR" smtClean="0"/>
              <a:t>29/06/2019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7955F0-5846-4B0E-B60E-9198118C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D43E54-32B5-402D-A2D6-A4742008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47A1-5109-42F0-BF5A-35253CBC5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39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DC742-B1B5-44C2-ABA2-961CD74A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98945B-3E46-4261-8DC4-4D09F1D18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E32AA5-A883-47A2-8369-0ED09E54A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90B81B-D29E-434D-8548-23D54512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CBAB-0DC2-4F63-B04B-CB29B0014437}" type="datetimeFigureOut">
              <a:rPr lang="fr-FR" smtClean="0"/>
              <a:t>29/06/2019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E992C8-DE54-4C55-A41B-E20415C3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40F0CD-713A-4C9C-927E-C3179088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47A1-5109-42F0-BF5A-35253CBC5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51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F14BAD1-C67F-4847-9CFD-9F102DFA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2B2AB1-55CC-4874-AB77-5FD23D02D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A06169-08E2-4169-98F0-44896D2DD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1CBAB-0DC2-4F63-B04B-CB29B0014437}" type="datetimeFigureOut">
              <a:rPr lang="fr-FR" smtClean="0"/>
              <a:t>29/06/2019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DF374B-3945-4BB7-85F1-22BBAF35D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B9E7DF-C265-457C-AC1E-5747CCA7F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647A1-5109-42F0-BF5A-35253CBC5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55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D1334-B89E-47CA-AFB1-DB47868E3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Exercice 7 +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38D7E3-435D-4D4D-96A1-A6EF25F5F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64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F1BF1-EAD6-4B02-B299-8C8E871A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373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Repérage des entités et règles métiers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588DD6-B870-41FE-B469-00F13429490F}"/>
              </a:ext>
            </a:extLst>
          </p:cNvPr>
          <p:cNvSpPr txBox="1"/>
          <p:nvPr/>
        </p:nvSpPr>
        <p:spPr>
          <a:xfrm>
            <a:off x="838200" y="1496291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Entités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5A02677-6C7D-4C7D-B5A0-C16E4BE0EB2E}"/>
              </a:ext>
            </a:extLst>
          </p:cNvPr>
          <p:cNvSpPr txBox="1"/>
          <p:nvPr/>
        </p:nvSpPr>
        <p:spPr>
          <a:xfrm>
            <a:off x="838201" y="2031077"/>
            <a:ext cx="2021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hotel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6"/>
                </a:solidFill>
              </a:rPr>
              <a:t>Chambre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2"/>
                </a:solidFill>
              </a:rPr>
              <a:t>Classe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accent1"/>
                </a:solidFill>
              </a:rPr>
              <a:t>Categorie</a:t>
            </a:r>
            <a:endParaRPr lang="fr-FR" dirty="0">
              <a:solidFill>
                <a:schemeClr val="accent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0000"/>
                </a:solidFill>
              </a:rPr>
              <a:t>prestation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Consommation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B0F0"/>
                </a:solidFill>
              </a:rPr>
              <a:t>Réservation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8329A-9AAC-4359-9495-681FE8B5275F}"/>
              </a:ext>
            </a:extLst>
          </p:cNvPr>
          <p:cNvSpPr/>
          <p:nvPr/>
        </p:nvSpPr>
        <p:spPr>
          <a:xfrm>
            <a:off x="3308465" y="2031077"/>
            <a:ext cx="116378" cy="45221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BB8F8DF-23F1-4D53-B52A-9C7CB76E5E10}"/>
              </a:ext>
            </a:extLst>
          </p:cNvPr>
          <p:cNvSpPr txBox="1"/>
          <p:nvPr/>
        </p:nvSpPr>
        <p:spPr>
          <a:xfrm>
            <a:off x="5938750" y="1502936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Règles métiers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8FCBD7-3D5F-4813-A8C0-0E1FAEDC3575}"/>
              </a:ext>
            </a:extLst>
          </p:cNvPr>
          <p:cNvSpPr txBox="1"/>
          <p:nvPr/>
        </p:nvSpPr>
        <p:spPr>
          <a:xfrm>
            <a:off x="3873729" y="2031077"/>
            <a:ext cx="8085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R1 – Un</a:t>
            </a:r>
            <a:r>
              <a:rPr lang="fr-FR" sz="1600" dirty="0">
                <a:solidFill>
                  <a:schemeClr val="accent2">
                    <a:lumMod val="50000"/>
                  </a:schemeClr>
                </a:solidFill>
              </a:rPr>
              <a:t> hôtel </a:t>
            </a:r>
            <a:r>
              <a:rPr lang="fr-FR" sz="1600" dirty="0"/>
              <a:t>a une ou plusieurs </a:t>
            </a:r>
            <a:r>
              <a:rPr lang="fr-FR" sz="1600" dirty="0">
                <a:solidFill>
                  <a:schemeClr val="accent6"/>
                </a:solidFill>
              </a:rPr>
              <a:t>chambres</a:t>
            </a:r>
          </a:p>
          <a:p>
            <a:r>
              <a:rPr lang="fr-FR" sz="1600" dirty="0"/>
              <a:t>R1  - Une </a:t>
            </a:r>
            <a:r>
              <a:rPr lang="fr-FR" sz="1600" dirty="0">
                <a:solidFill>
                  <a:schemeClr val="accent6"/>
                </a:solidFill>
              </a:rPr>
              <a:t>chambre</a:t>
            </a:r>
            <a:r>
              <a:rPr lang="fr-FR" sz="1600" dirty="0"/>
              <a:t> est dans un </a:t>
            </a:r>
            <a:r>
              <a:rPr lang="fr-FR" sz="1600" dirty="0">
                <a:solidFill>
                  <a:schemeClr val="accent2">
                    <a:lumMod val="50000"/>
                  </a:schemeClr>
                </a:solidFill>
              </a:rPr>
              <a:t>hôtel</a:t>
            </a:r>
          </a:p>
          <a:p>
            <a:r>
              <a:rPr lang="fr-FR" sz="1600" dirty="0"/>
              <a:t>R2 – Un </a:t>
            </a:r>
            <a:r>
              <a:rPr lang="fr-FR" sz="1600" dirty="0">
                <a:solidFill>
                  <a:schemeClr val="accent2">
                    <a:lumMod val="50000"/>
                  </a:schemeClr>
                </a:solidFill>
              </a:rPr>
              <a:t>hôtel </a:t>
            </a:r>
            <a:r>
              <a:rPr lang="fr-FR" sz="1600" dirty="0"/>
              <a:t>a une seule </a:t>
            </a:r>
            <a:r>
              <a:rPr lang="fr-FR" sz="1600" dirty="0">
                <a:solidFill>
                  <a:schemeClr val="accent2"/>
                </a:solidFill>
              </a:rPr>
              <a:t>classe</a:t>
            </a:r>
          </a:p>
          <a:p>
            <a:r>
              <a:rPr lang="fr-FR" sz="1600" dirty="0"/>
              <a:t>R2 – Une </a:t>
            </a:r>
            <a:r>
              <a:rPr lang="fr-FR" sz="1600" dirty="0">
                <a:solidFill>
                  <a:schemeClr val="accent2"/>
                </a:solidFill>
              </a:rPr>
              <a:t>classe</a:t>
            </a:r>
            <a:r>
              <a:rPr lang="fr-FR" sz="1600" dirty="0"/>
              <a:t> a zéro ou plusieurs </a:t>
            </a:r>
            <a:r>
              <a:rPr lang="fr-FR" sz="1600" dirty="0">
                <a:solidFill>
                  <a:schemeClr val="accent2">
                    <a:lumMod val="50000"/>
                  </a:schemeClr>
                </a:solidFill>
              </a:rPr>
              <a:t>hôtels</a:t>
            </a:r>
          </a:p>
          <a:p>
            <a:r>
              <a:rPr lang="fr-FR" sz="1600" dirty="0"/>
              <a:t>R3  – Un </a:t>
            </a:r>
            <a:r>
              <a:rPr lang="fr-FR" sz="1600" dirty="0">
                <a:solidFill>
                  <a:schemeClr val="accent2">
                    <a:lumMod val="50000"/>
                  </a:schemeClr>
                </a:solidFill>
              </a:rPr>
              <a:t>hôtel </a:t>
            </a:r>
            <a:r>
              <a:rPr lang="fr-FR" sz="1600" dirty="0"/>
              <a:t>a une ou plusieurs </a:t>
            </a:r>
            <a:r>
              <a:rPr lang="fr-FR" sz="1600" dirty="0">
                <a:solidFill>
                  <a:srgbClr val="FF0000"/>
                </a:solidFill>
              </a:rPr>
              <a:t>prestations</a:t>
            </a:r>
          </a:p>
          <a:p>
            <a:r>
              <a:rPr lang="fr-FR" sz="1600" dirty="0"/>
              <a:t>R3 – Une </a:t>
            </a:r>
            <a:r>
              <a:rPr lang="fr-FR" sz="1600" dirty="0">
                <a:solidFill>
                  <a:srgbClr val="FF0000"/>
                </a:solidFill>
              </a:rPr>
              <a:t>prestation </a:t>
            </a:r>
            <a:r>
              <a:rPr lang="fr-FR" sz="1600" dirty="0"/>
              <a:t>est dans un ou plusieurs </a:t>
            </a:r>
            <a:r>
              <a:rPr lang="fr-FR" sz="1600" dirty="0">
                <a:solidFill>
                  <a:schemeClr val="accent2">
                    <a:lumMod val="50000"/>
                  </a:schemeClr>
                </a:solidFill>
              </a:rPr>
              <a:t>hôtels</a:t>
            </a:r>
          </a:p>
          <a:p>
            <a:r>
              <a:rPr lang="fr-FR" sz="1600" dirty="0"/>
              <a:t>R4 -  Une </a:t>
            </a:r>
            <a:r>
              <a:rPr lang="fr-FR" sz="1600" dirty="0">
                <a:solidFill>
                  <a:schemeClr val="accent6"/>
                </a:solidFill>
              </a:rPr>
              <a:t>chambre </a:t>
            </a:r>
            <a:r>
              <a:rPr lang="fr-FR" sz="1600" dirty="0"/>
              <a:t>est concernée par zéro ou plusieurs </a:t>
            </a:r>
            <a:r>
              <a:rPr lang="fr-FR" sz="1600" dirty="0">
                <a:solidFill>
                  <a:srgbClr val="00B0F0"/>
                </a:solidFill>
              </a:rPr>
              <a:t>réservation</a:t>
            </a:r>
          </a:p>
          <a:p>
            <a:r>
              <a:rPr lang="fr-FR" sz="1600" dirty="0"/>
              <a:t>R4 – Une</a:t>
            </a:r>
            <a:r>
              <a:rPr lang="fr-FR" sz="1600" dirty="0">
                <a:solidFill>
                  <a:srgbClr val="00B0F0"/>
                </a:solidFill>
              </a:rPr>
              <a:t> réservation </a:t>
            </a:r>
            <a:r>
              <a:rPr lang="fr-FR" sz="1600" dirty="0"/>
              <a:t>concerne une seul </a:t>
            </a:r>
            <a:r>
              <a:rPr lang="fr-FR" sz="1600" dirty="0">
                <a:solidFill>
                  <a:schemeClr val="accent6"/>
                </a:solidFill>
              </a:rPr>
              <a:t>chambre</a:t>
            </a:r>
          </a:p>
          <a:p>
            <a:r>
              <a:rPr lang="fr-FR" sz="1600" dirty="0"/>
              <a:t>R5 – Une </a:t>
            </a:r>
            <a:r>
              <a:rPr lang="fr-FR" sz="1600" dirty="0">
                <a:solidFill>
                  <a:schemeClr val="accent6"/>
                </a:solidFill>
              </a:rPr>
              <a:t>chambre</a:t>
            </a:r>
            <a:r>
              <a:rPr lang="fr-FR" sz="1600" dirty="0"/>
              <a:t> appartient à une seule </a:t>
            </a:r>
            <a:r>
              <a:rPr lang="fr-FR" sz="1600" dirty="0">
                <a:solidFill>
                  <a:schemeClr val="accent1"/>
                </a:solidFill>
              </a:rPr>
              <a:t>catégorie</a:t>
            </a:r>
          </a:p>
          <a:p>
            <a:r>
              <a:rPr lang="fr-FR" sz="1600" dirty="0"/>
              <a:t>R5 – Une</a:t>
            </a:r>
            <a:r>
              <a:rPr lang="fr-FR" sz="1600" dirty="0">
                <a:solidFill>
                  <a:schemeClr val="accent1"/>
                </a:solidFill>
              </a:rPr>
              <a:t> catégorie </a:t>
            </a:r>
            <a:r>
              <a:rPr lang="fr-FR" sz="1600" dirty="0"/>
              <a:t>appartient à une ou plusieurs </a:t>
            </a:r>
            <a:r>
              <a:rPr lang="fr-FR" sz="1600" dirty="0">
                <a:solidFill>
                  <a:schemeClr val="accent6"/>
                </a:solidFill>
              </a:rPr>
              <a:t>chambres</a:t>
            </a:r>
          </a:p>
          <a:p>
            <a:r>
              <a:rPr lang="fr-FR" sz="1600" dirty="0"/>
              <a:t>R6 – Une </a:t>
            </a:r>
            <a:r>
              <a:rPr lang="fr-FR" sz="1600" dirty="0">
                <a:solidFill>
                  <a:schemeClr val="accent2"/>
                </a:solidFill>
              </a:rPr>
              <a:t>classe </a:t>
            </a:r>
            <a:r>
              <a:rPr lang="fr-FR" sz="1600" dirty="0"/>
              <a:t>détermine la tarification d’une ou plusieurs </a:t>
            </a:r>
            <a:r>
              <a:rPr lang="fr-FR" sz="1600" dirty="0">
                <a:solidFill>
                  <a:schemeClr val="accent1"/>
                </a:solidFill>
              </a:rPr>
              <a:t>catégories</a:t>
            </a:r>
            <a:r>
              <a:rPr lang="fr-FR" sz="1600" dirty="0"/>
              <a:t> de chambre</a:t>
            </a:r>
          </a:p>
          <a:p>
            <a:r>
              <a:rPr lang="fr-FR" sz="1600" dirty="0"/>
              <a:t>R6 – Une </a:t>
            </a:r>
            <a:r>
              <a:rPr lang="fr-FR" sz="1600" dirty="0">
                <a:solidFill>
                  <a:schemeClr val="accent1"/>
                </a:solidFill>
              </a:rPr>
              <a:t>catégorie</a:t>
            </a:r>
            <a:r>
              <a:rPr lang="fr-FR" sz="1600" dirty="0"/>
              <a:t> de chambre est tarifier selon une ou plusieurs </a:t>
            </a:r>
            <a:r>
              <a:rPr lang="fr-FR" sz="1600" dirty="0">
                <a:solidFill>
                  <a:schemeClr val="accent2"/>
                </a:solidFill>
              </a:rPr>
              <a:t>classes</a:t>
            </a:r>
          </a:p>
          <a:p>
            <a:r>
              <a:rPr lang="fr-FR" sz="1600" dirty="0"/>
              <a:t>R7 – Une </a:t>
            </a:r>
            <a:r>
              <a:rPr lang="fr-FR" sz="1600" dirty="0">
                <a:solidFill>
                  <a:srgbClr val="FF0000"/>
                </a:solidFill>
              </a:rPr>
              <a:t>prestation </a:t>
            </a:r>
            <a:r>
              <a:rPr lang="fr-FR" sz="1600" dirty="0"/>
              <a:t>est liée à zéro ou plusieurs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consommations</a:t>
            </a:r>
          </a:p>
          <a:p>
            <a:r>
              <a:rPr lang="fr-FR" sz="1600" dirty="0"/>
              <a:t>R7 – Une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consommation</a:t>
            </a:r>
            <a:r>
              <a:rPr lang="fr-FR" sz="1600" dirty="0"/>
              <a:t> est liée à une ou plusieurs </a:t>
            </a:r>
            <a:r>
              <a:rPr lang="fr-FR" sz="1600" dirty="0">
                <a:solidFill>
                  <a:srgbClr val="FF0000"/>
                </a:solidFill>
              </a:rPr>
              <a:t>prestations</a:t>
            </a:r>
          </a:p>
          <a:p>
            <a:r>
              <a:rPr lang="fr-FR" sz="1600" dirty="0"/>
              <a:t>R8 – Une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consommation</a:t>
            </a:r>
            <a:r>
              <a:rPr lang="fr-FR" sz="1600" dirty="0"/>
              <a:t> est prise par un seul </a:t>
            </a:r>
            <a:r>
              <a:rPr lang="fr-FR" sz="1600" dirty="0">
                <a:solidFill>
                  <a:schemeClr val="accent4">
                    <a:lumMod val="75000"/>
                  </a:schemeClr>
                </a:solidFill>
              </a:rPr>
              <a:t>client</a:t>
            </a:r>
          </a:p>
          <a:p>
            <a:r>
              <a:rPr lang="fr-FR" sz="1600" dirty="0"/>
              <a:t>R8 – Un </a:t>
            </a:r>
            <a:r>
              <a:rPr lang="fr-FR" sz="1600" dirty="0">
                <a:solidFill>
                  <a:schemeClr val="accent4">
                    <a:lumMod val="75000"/>
                  </a:schemeClr>
                </a:solidFill>
              </a:rPr>
              <a:t>client</a:t>
            </a:r>
            <a:r>
              <a:rPr lang="fr-FR" sz="1600" dirty="0"/>
              <a:t> peut prendre zéro ou plusieurs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consommations</a:t>
            </a:r>
          </a:p>
          <a:p>
            <a:r>
              <a:rPr lang="fr-FR" sz="1600" dirty="0"/>
              <a:t>R9 – Un </a:t>
            </a:r>
            <a:r>
              <a:rPr lang="fr-FR" sz="1600" dirty="0">
                <a:solidFill>
                  <a:schemeClr val="accent4">
                    <a:lumMod val="75000"/>
                  </a:schemeClr>
                </a:solidFill>
              </a:rPr>
              <a:t>client</a:t>
            </a:r>
            <a:r>
              <a:rPr lang="fr-FR" sz="1600" dirty="0"/>
              <a:t> peut passer une ou plusieurs </a:t>
            </a:r>
            <a:r>
              <a:rPr lang="fr-FR" sz="1600" dirty="0">
                <a:solidFill>
                  <a:srgbClr val="00B0F0"/>
                </a:solidFill>
              </a:rPr>
              <a:t>réservations</a:t>
            </a:r>
          </a:p>
          <a:p>
            <a:r>
              <a:rPr lang="fr-FR" sz="1600" dirty="0"/>
              <a:t>R9 – Une</a:t>
            </a:r>
            <a:r>
              <a:rPr lang="fr-FR" sz="1600" dirty="0">
                <a:solidFill>
                  <a:srgbClr val="00B0F0"/>
                </a:solidFill>
              </a:rPr>
              <a:t> réservation </a:t>
            </a:r>
            <a:r>
              <a:rPr lang="fr-FR" sz="1600" dirty="0"/>
              <a:t>est passée par un seul </a:t>
            </a:r>
            <a:r>
              <a:rPr lang="fr-FR" sz="1600" dirty="0">
                <a:solidFill>
                  <a:schemeClr val="accent4">
                    <a:lumMod val="75000"/>
                  </a:schemeClr>
                </a:solidFill>
              </a:rPr>
              <a:t>client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344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F1BF1-EAD6-4B02-B299-8C8E871A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373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DICTIONNARY</a:t>
            </a:r>
          </a:p>
        </p:txBody>
      </p:sp>
      <p:graphicFrame>
        <p:nvGraphicFramePr>
          <p:cNvPr id="10" name="Espace réservé du contenu 3">
            <a:extLst>
              <a:ext uri="{FF2B5EF4-FFF2-40B4-BE49-F238E27FC236}">
                <a16:creationId xmlns:a16="http://schemas.microsoft.com/office/drawing/2014/main" id="{FDBCA89E-A30D-4214-A31F-9A07FCBB1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510113"/>
              </p:ext>
            </p:extLst>
          </p:nvPr>
        </p:nvGraphicFramePr>
        <p:xfrm>
          <a:off x="332194" y="1086928"/>
          <a:ext cx="5821681" cy="5707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619">
                  <a:extLst>
                    <a:ext uri="{9D8B030D-6E8A-4147-A177-3AD203B41FA5}">
                      <a16:colId xmlns:a16="http://schemas.microsoft.com/office/drawing/2014/main" val="2976418976"/>
                    </a:ext>
                  </a:extLst>
                </a:gridCol>
                <a:gridCol w="1608881">
                  <a:extLst>
                    <a:ext uri="{9D8B030D-6E8A-4147-A177-3AD203B41FA5}">
                      <a16:colId xmlns:a16="http://schemas.microsoft.com/office/drawing/2014/main" val="3153395879"/>
                    </a:ext>
                  </a:extLst>
                </a:gridCol>
                <a:gridCol w="1342663">
                  <a:extLst>
                    <a:ext uri="{9D8B030D-6E8A-4147-A177-3AD203B41FA5}">
                      <a16:colId xmlns:a16="http://schemas.microsoft.com/office/drawing/2014/main" val="2240689074"/>
                    </a:ext>
                  </a:extLst>
                </a:gridCol>
                <a:gridCol w="439838">
                  <a:extLst>
                    <a:ext uri="{9D8B030D-6E8A-4147-A177-3AD203B41FA5}">
                      <a16:colId xmlns:a16="http://schemas.microsoft.com/office/drawing/2014/main" val="993935277"/>
                    </a:ext>
                  </a:extLst>
                </a:gridCol>
                <a:gridCol w="532435">
                  <a:extLst>
                    <a:ext uri="{9D8B030D-6E8A-4147-A177-3AD203B41FA5}">
                      <a16:colId xmlns:a16="http://schemas.microsoft.com/office/drawing/2014/main" val="1953717004"/>
                    </a:ext>
                  </a:extLst>
                </a:gridCol>
                <a:gridCol w="864245">
                  <a:extLst>
                    <a:ext uri="{9D8B030D-6E8A-4147-A177-3AD203B41FA5}">
                      <a16:colId xmlns:a16="http://schemas.microsoft.com/office/drawing/2014/main" val="1959940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Entité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Designation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574133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id_client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29601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code_client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Code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69379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nom_client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du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375913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prenom_client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Prénom du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16090"/>
                  </a:ext>
                </a:extLst>
              </a:tr>
              <a:tr h="13112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adresse_client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Adresse du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040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ville_client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Ville du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40677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code_postal_client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Code postal du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52720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pays_client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Pays du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131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tel_client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Tel du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989544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email_client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Email du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31235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reservation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id_reservation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la réservation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011546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num_reservation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Numéro de la réservation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046270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date_debut_reservation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Date début </a:t>
                      </a:r>
                      <a:r>
                        <a:rPr lang="fr-FR" sz="800" dirty="0" err="1"/>
                        <a:t>réservaion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414813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date_fin_reservation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Date Fin de réservation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179721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date_paiement_arrhes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Date paiement arrhes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558609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montant_arrhes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Montant de l’arrhes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MONEY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630234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hotel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id_hotel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l’</a:t>
                      </a:r>
                      <a:r>
                        <a:rPr lang="fr-FR" sz="800" dirty="0" err="1"/>
                        <a:t>hotel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55602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num_hotel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Numéro de l’hôtel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736261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nom_hotel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de l’hôtel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843438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adresse_hotel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Adresse de l’hôtel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8938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cph_hotel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CPH de l’hôtel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129918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tel_hotel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Tel de l’hôtel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331946"/>
                  </a:ext>
                </a:extLst>
              </a:tr>
            </a:tbl>
          </a:graphicData>
        </a:graphic>
      </p:graphicFrame>
      <p:graphicFrame>
        <p:nvGraphicFramePr>
          <p:cNvPr id="12" name="Espace réservé du contenu 3">
            <a:extLst>
              <a:ext uri="{FF2B5EF4-FFF2-40B4-BE49-F238E27FC236}">
                <a16:creationId xmlns:a16="http://schemas.microsoft.com/office/drawing/2014/main" id="{A676FDD8-8B41-4888-B473-007C8D9933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331943"/>
              </p:ext>
            </p:extLst>
          </p:nvPr>
        </p:nvGraphicFramePr>
        <p:xfrm>
          <a:off x="6153875" y="1086928"/>
          <a:ext cx="5821681" cy="447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619">
                  <a:extLst>
                    <a:ext uri="{9D8B030D-6E8A-4147-A177-3AD203B41FA5}">
                      <a16:colId xmlns:a16="http://schemas.microsoft.com/office/drawing/2014/main" val="2976418976"/>
                    </a:ext>
                  </a:extLst>
                </a:gridCol>
                <a:gridCol w="1608881">
                  <a:extLst>
                    <a:ext uri="{9D8B030D-6E8A-4147-A177-3AD203B41FA5}">
                      <a16:colId xmlns:a16="http://schemas.microsoft.com/office/drawing/2014/main" val="3153395879"/>
                    </a:ext>
                  </a:extLst>
                </a:gridCol>
                <a:gridCol w="1342663">
                  <a:extLst>
                    <a:ext uri="{9D8B030D-6E8A-4147-A177-3AD203B41FA5}">
                      <a16:colId xmlns:a16="http://schemas.microsoft.com/office/drawing/2014/main" val="2240689074"/>
                    </a:ext>
                  </a:extLst>
                </a:gridCol>
                <a:gridCol w="439838">
                  <a:extLst>
                    <a:ext uri="{9D8B030D-6E8A-4147-A177-3AD203B41FA5}">
                      <a16:colId xmlns:a16="http://schemas.microsoft.com/office/drawing/2014/main" val="993935277"/>
                    </a:ext>
                  </a:extLst>
                </a:gridCol>
                <a:gridCol w="532435">
                  <a:extLst>
                    <a:ext uri="{9D8B030D-6E8A-4147-A177-3AD203B41FA5}">
                      <a16:colId xmlns:a16="http://schemas.microsoft.com/office/drawing/2014/main" val="1953717004"/>
                    </a:ext>
                  </a:extLst>
                </a:gridCol>
                <a:gridCol w="864245">
                  <a:extLst>
                    <a:ext uri="{9D8B030D-6E8A-4147-A177-3AD203B41FA5}">
                      <a16:colId xmlns:a16="http://schemas.microsoft.com/office/drawing/2014/main" val="1959940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Entité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Designation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574133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chambre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id_chambre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la chambre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29601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num_chambre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Numéro de la chambre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69379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tel_chambre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Téléphone de la chambre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375913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categorie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id_categorie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la catégorie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16090"/>
                  </a:ext>
                </a:extLst>
              </a:tr>
              <a:tr h="13112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code_categorie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Code de la catégorie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040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description_categorie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Description de la catégorie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40677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id_classe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la 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52720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nombre_etoile_classe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Nombre d’étoiles de la 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131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consommation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id_consommation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la consommation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989544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num_consommation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Nom de la consommation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31235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date_consommation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Date de la consommation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011546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heure_consommation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Heure de la consommation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046270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prestation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id_prestation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Identification unique de la prestation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/>
                        <a:t>Auto-increment</a:t>
                      </a:r>
                      <a:endParaRPr lang="fr-FR" sz="800" dirty="0"/>
                    </a:p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414813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code_prestation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Code de la prestation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179721"/>
                  </a:ext>
                </a:extLst>
              </a:tr>
              <a:tr h="224767"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/>
                        <a:t>designation_prestation</a:t>
                      </a:r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Désignation de la prestation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55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15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2EB7D4C-237A-4645-B1BC-F7E24605373B}"/>
              </a:ext>
            </a:extLst>
          </p:cNvPr>
          <p:cNvSpPr txBox="1">
            <a:spLocks/>
          </p:cNvSpPr>
          <p:nvPr/>
        </p:nvSpPr>
        <p:spPr>
          <a:xfrm>
            <a:off x="838200" y="177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Dépendances fonctionnelles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3EFCF6-6F72-4043-8181-5EAD18ABB75E}"/>
              </a:ext>
            </a:extLst>
          </p:cNvPr>
          <p:cNvSpPr txBox="1"/>
          <p:nvPr/>
        </p:nvSpPr>
        <p:spPr>
          <a:xfrm>
            <a:off x="838199" y="1496291"/>
            <a:ext cx="1051559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id_client</a:t>
            </a:r>
            <a:r>
              <a:rPr lang="fr-FR" sz="1400" b="1" dirty="0"/>
              <a:t> -&gt; </a:t>
            </a:r>
            <a:r>
              <a:rPr lang="fr-FR" sz="1400" b="1" dirty="0" err="1"/>
              <a:t>code_client</a:t>
            </a:r>
            <a:r>
              <a:rPr lang="fr-FR" sz="1400" b="1" dirty="0"/>
              <a:t>, </a:t>
            </a:r>
            <a:r>
              <a:rPr lang="fr-FR" sz="1400" b="1" dirty="0" err="1"/>
              <a:t>nom_client</a:t>
            </a:r>
            <a:r>
              <a:rPr lang="fr-FR" sz="1400" b="1" dirty="0"/>
              <a:t>, </a:t>
            </a:r>
            <a:r>
              <a:rPr lang="fr-FR" sz="1400" b="1" dirty="0" err="1"/>
              <a:t>prenom_client</a:t>
            </a:r>
            <a:r>
              <a:rPr lang="fr-FR" sz="1400" b="1" dirty="0"/>
              <a:t>, </a:t>
            </a:r>
            <a:r>
              <a:rPr lang="fr-FR" sz="1400" b="1" dirty="0" err="1"/>
              <a:t>adresse_client</a:t>
            </a:r>
            <a:r>
              <a:rPr lang="fr-FR" sz="1400" b="1" dirty="0"/>
              <a:t>, </a:t>
            </a:r>
            <a:r>
              <a:rPr lang="fr-FR" sz="1400" b="1" dirty="0" err="1"/>
              <a:t>ville_client</a:t>
            </a:r>
            <a:r>
              <a:rPr lang="fr-FR" sz="1400" b="1" dirty="0"/>
              <a:t>, </a:t>
            </a:r>
            <a:r>
              <a:rPr lang="fr-FR" sz="1400" b="1" dirty="0" err="1"/>
              <a:t>code_postal_client</a:t>
            </a:r>
            <a:r>
              <a:rPr lang="fr-FR" sz="1400" b="1" dirty="0"/>
              <a:t>, </a:t>
            </a:r>
            <a:r>
              <a:rPr lang="fr-FR" sz="1400" b="1" dirty="0" err="1"/>
              <a:t>pays_client</a:t>
            </a:r>
            <a:r>
              <a:rPr lang="fr-FR" sz="1400" b="1" dirty="0"/>
              <a:t>, </a:t>
            </a:r>
            <a:r>
              <a:rPr lang="fr-FR" sz="1400" b="1" dirty="0" err="1"/>
              <a:t>tel_client</a:t>
            </a:r>
            <a:r>
              <a:rPr lang="fr-FR" sz="1400" b="1" dirty="0"/>
              <a:t>, </a:t>
            </a:r>
            <a:r>
              <a:rPr lang="fr-FR" sz="1400" b="1" dirty="0" err="1"/>
              <a:t>email_client</a:t>
            </a:r>
            <a:endParaRPr lang="fr-FR" sz="1400" b="1" dirty="0"/>
          </a:p>
          <a:p>
            <a:endParaRPr lang="fr-FR" sz="1400" b="1" dirty="0"/>
          </a:p>
          <a:p>
            <a:r>
              <a:rPr lang="fr-FR" sz="1400" b="1" dirty="0" err="1"/>
              <a:t>id_reservation</a:t>
            </a:r>
            <a:r>
              <a:rPr lang="fr-FR" sz="1400" b="1" dirty="0"/>
              <a:t> -&gt; </a:t>
            </a:r>
            <a:r>
              <a:rPr lang="fr-FR" sz="1400" b="1" dirty="0" err="1"/>
              <a:t>num_reservation</a:t>
            </a:r>
            <a:r>
              <a:rPr lang="fr-FR" sz="1400" b="1" dirty="0"/>
              <a:t>, </a:t>
            </a:r>
            <a:r>
              <a:rPr lang="fr-FR" sz="1400" b="1" dirty="0" err="1"/>
              <a:t>date_début_reservation</a:t>
            </a:r>
            <a:r>
              <a:rPr lang="fr-FR" sz="1400" b="1" dirty="0"/>
              <a:t>, </a:t>
            </a:r>
            <a:r>
              <a:rPr lang="fr-FR" sz="1400" b="1" dirty="0" err="1"/>
              <a:t>date_fin_reservation</a:t>
            </a:r>
            <a:r>
              <a:rPr lang="fr-FR" sz="1400" b="1" dirty="0"/>
              <a:t>, </a:t>
            </a:r>
            <a:r>
              <a:rPr lang="fr-FR" sz="1400" b="1" dirty="0" err="1"/>
              <a:t>date_paiement_arrhes</a:t>
            </a:r>
            <a:r>
              <a:rPr lang="fr-FR" sz="1400" b="1" dirty="0"/>
              <a:t>, </a:t>
            </a:r>
            <a:r>
              <a:rPr lang="fr-FR" sz="1400" b="1" dirty="0" err="1"/>
              <a:t>montant_arrhes</a:t>
            </a:r>
            <a:endParaRPr lang="fr-FR" sz="1400" b="1" dirty="0"/>
          </a:p>
          <a:p>
            <a:endParaRPr lang="fr-FR" sz="1400" b="1" dirty="0"/>
          </a:p>
          <a:p>
            <a:r>
              <a:rPr lang="fr-FR" sz="1400" b="1" dirty="0" err="1"/>
              <a:t>id_hotel</a:t>
            </a:r>
            <a:r>
              <a:rPr lang="fr-FR" sz="1400" b="1" dirty="0"/>
              <a:t> -&gt; </a:t>
            </a:r>
            <a:r>
              <a:rPr lang="fr-FR" sz="1400" b="1" dirty="0" err="1"/>
              <a:t>num_hotel</a:t>
            </a:r>
            <a:r>
              <a:rPr lang="fr-FR" sz="1400" b="1" dirty="0"/>
              <a:t>, </a:t>
            </a:r>
            <a:r>
              <a:rPr lang="fr-FR" sz="1400" b="1" dirty="0" err="1"/>
              <a:t>nom_hotel</a:t>
            </a:r>
            <a:r>
              <a:rPr lang="fr-FR" sz="1400" b="1" dirty="0"/>
              <a:t>, </a:t>
            </a:r>
            <a:r>
              <a:rPr lang="fr-FR" sz="1400" b="1" dirty="0" err="1"/>
              <a:t>adresse_hotel</a:t>
            </a:r>
            <a:r>
              <a:rPr lang="fr-FR" sz="1400" b="1" dirty="0"/>
              <a:t>, </a:t>
            </a:r>
            <a:r>
              <a:rPr lang="fr-FR" sz="1400" b="1" dirty="0" err="1"/>
              <a:t>cph_hotel</a:t>
            </a:r>
            <a:r>
              <a:rPr lang="fr-FR" sz="1400" b="1" dirty="0"/>
              <a:t>, </a:t>
            </a:r>
            <a:r>
              <a:rPr lang="fr-FR" sz="1400" b="1" dirty="0" err="1"/>
              <a:t>tel_hotel</a:t>
            </a:r>
            <a:endParaRPr lang="fr-FR" sz="1400" b="1" dirty="0"/>
          </a:p>
          <a:p>
            <a:endParaRPr lang="fr-FR" sz="1400" b="1" dirty="0"/>
          </a:p>
          <a:p>
            <a:r>
              <a:rPr lang="fr-FR" sz="1400" b="1" dirty="0" err="1"/>
              <a:t>id_chambre</a:t>
            </a:r>
            <a:r>
              <a:rPr lang="fr-FR" sz="1400" b="1" dirty="0"/>
              <a:t> -&gt; </a:t>
            </a:r>
            <a:r>
              <a:rPr lang="fr-FR" sz="1400" b="1" dirty="0" err="1"/>
              <a:t>num_chambre</a:t>
            </a:r>
            <a:r>
              <a:rPr lang="fr-FR" sz="1400" b="1" dirty="0"/>
              <a:t>, </a:t>
            </a:r>
            <a:r>
              <a:rPr lang="fr-FR" sz="1400" b="1" dirty="0" err="1"/>
              <a:t>tel_chambre</a:t>
            </a:r>
            <a:endParaRPr lang="fr-FR" sz="1400" b="1" dirty="0"/>
          </a:p>
          <a:p>
            <a:endParaRPr lang="fr-FR" sz="1400" b="1" dirty="0"/>
          </a:p>
          <a:p>
            <a:r>
              <a:rPr lang="fr-FR" sz="1400" b="1" dirty="0" err="1"/>
              <a:t>id_categorie</a:t>
            </a:r>
            <a:r>
              <a:rPr lang="fr-FR" sz="1400" b="1" dirty="0"/>
              <a:t> -&gt; </a:t>
            </a:r>
            <a:r>
              <a:rPr lang="fr-FR" sz="1400" b="1" dirty="0" err="1"/>
              <a:t>code_categorie</a:t>
            </a:r>
            <a:r>
              <a:rPr lang="fr-FR" sz="1400" b="1" dirty="0"/>
              <a:t>, </a:t>
            </a:r>
            <a:r>
              <a:rPr lang="fr-FR" sz="1400" b="1" dirty="0" err="1"/>
              <a:t>description_categorie</a:t>
            </a:r>
            <a:endParaRPr lang="fr-FR" sz="1400" b="1" dirty="0"/>
          </a:p>
          <a:p>
            <a:endParaRPr lang="fr-FR" sz="1400" b="1" dirty="0"/>
          </a:p>
          <a:p>
            <a:r>
              <a:rPr lang="fr-FR" sz="1400" b="1" dirty="0" err="1"/>
              <a:t>id_classe</a:t>
            </a:r>
            <a:r>
              <a:rPr lang="fr-FR" sz="1400" b="1" dirty="0"/>
              <a:t> -&gt; </a:t>
            </a:r>
            <a:r>
              <a:rPr lang="fr-FR" sz="1400" b="1" dirty="0" err="1"/>
              <a:t>nombre_etoile_classe</a:t>
            </a:r>
            <a:endParaRPr lang="fr-FR" sz="1400" b="1" dirty="0"/>
          </a:p>
          <a:p>
            <a:endParaRPr lang="fr-FR" sz="1400" b="1" dirty="0"/>
          </a:p>
          <a:p>
            <a:r>
              <a:rPr lang="fr-FR" sz="1400" b="1" dirty="0" err="1"/>
              <a:t>id_consommation</a:t>
            </a:r>
            <a:r>
              <a:rPr lang="fr-FR" sz="1400" b="1" dirty="0"/>
              <a:t> -&gt; </a:t>
            </a:r>
            <a:r>
              <a:rPr lang="fr-FR" sz="1400" b="1" dirty="0" err="1"/>
              <a:t>num_consommation</a:t>
            </a:r>
            <a:r>
              <a:rPr lang="fr-FR" sz="1400" b="1" dirty="0"/>
              <a:t>, </a:t>
            </a:r>
            <a:r>
              <a:rPr lang="fr-FR" sz="1400" b="1" dirty="0" err="1"/>
              <a:t>date_consommation</a:t>
            </a:r>
            <a:r>
              <a:rPr lang="fr-FR" sz="1400" b="1" dirty="0"/>
              <a:t>, </a:t>
            </a:r>
            <a:r>
              <a:rPr lang="fr-FR" sz="1400" b="1" dirty="0" err="1"/>
              <a:t>heure_consommation</a:t>
            </a:r>
            <a:endParaRPr lang="fr-FR" sz="1400" b="1" dirty="0"/>
          </a:p>
          <a:p>
            <a:endParaRPr lang="fr-FR" sz="1400" b="1" dirty="0"/>
          </a:p>
          <a:p>
            <a:r>
              <a:rPr lang="fr-FR" sz="1400" b="1" dirty="0" err="1"/>
              <a:t>Id_prestation</a:t>
            </a:r>
            <a:r>
              <a:rPr lang="fr-FR" sz="1400" b="1" dirty="0"/>
              <a:t> -&gt; </a:t>
            </a:r>
            <a:r>
              <a:rPr lang="fr-FR" sz="1400" b="1" dirty="0" err="1"/>
              <a:t>code_prestation</a:t>
            </a:r>
            <a:r>
              <a:rPr lang="fr-FR" sz="1400" b="1" dirty="0"/>
              <a:t>, </a:t>
            </a:r>
            <a:r>
              <a:rPr lang="fr-FR" sz="1400" b="1" dirty="0" err="1"/>
              <a:t>designation_prestation</a:t>
            </a:r>
            <a:endParaRPr lang="fr-FR" sz="1400" b="1" dirty="0"/>
          </a:p>
          <a:p>
            <a:endParaRPr lang="fr-FR" sz="1400" b="1" dirty="0"/>
          </a:p>
          <a:p>
            <a:r>
              <a:rPr lang="fr-FR" sz="1400" b="1" dirty="0" err="1"/>
              <a:t>id_hotel</a:t>
            </a:r>
            <a:r>
              <a:rPr lang="fr-FR" sz="1400" b="1" dirty="0"/>
              <a:t>, </a:t>
            </a:r>
            <a:r>
              <a:rPr lang="fr-FR" sz="1400" b="1" dirty="0" err="1"/>
              <a:t>id_prestation</a:t>
            </a:r>
            <a:r>
              <a:rPr lang="fr-FR" sz="1400" b="1" dirty="0"/>
              <a:t> -&gt; </a:t>
            </a:r>
            <a:r>
              <a:rPr lang="fr-FR" sz="1400" b="1" dirty="0" err="1"/>
              <a:t>tarif_prestation</a:t>
            </a:r>
            <a:endParaRPr lang="fr-FR" sz="1400" b="1" dirty="0"/>
          </a:p>
          <a:p>
            <a:endParaRPr lang="fr-FR" sz="1400" b="1" dirty="0"/>
          </a:p>
          <a:p>
            <a:r>
              <a:rPr lang="fr-FR" sz="1400" b="1" dirty="0" err="1"/>
              <a:t>id_categorie</a:t>
            </a:r>
            <a:r>
              <a:rPr lang="fr-FR" sz="1400" b="1" dirty="0"/>
              <a:t>, </a:t>
            </a:r>
            <a:r>
              <a:rPr lang="fr-FR" sz="1400" b="1" dirty="0" err="1"/>
              <a:t>id_classe</a:t>
            </a:r>
            <a:r>
              <a:rPr lang="fr-FR" sz="1400" b="1" dirty="0"/>
              <a:t> -&gt; </a:t>
            </a:r>
            <a:r>
              <a:rPr lang="fr-FR" sz="1400" b="1" dirty="0" err="1"/>
              <a:t>prix_categorie_chambre</a:t>
            </a:r>
            <a:endParaRPr lang="fr-FR" sz="1400" b="1" dirty="0"/>
          </a:p>
          <a:p>
            <a:endParaRPr lang="fr-FR" sz="1400" b="1" dirty="0"/>
          </a:p>
          <a:p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23114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F1BF1-EAD6-4B02-B299-8C8E871A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373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MCD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022380-75FD-4B8D-B95A-EEE7BF7D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4248CF1-4AE5-4E9E-AFC5-5084493A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83" y="1230284"/>
            <a:ext cx="10535234" cy="46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8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F1BF1-EAD6-4B02-B299-8C8E871A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373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MPD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022380-75FD-4B8D-B95A-EEE7BF7D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2B05AB-3680-47FC-871D-3BA80F3D0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16" y="1209040"/>
            <a:ext cx="10291368" cy="40741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A01E7DB-5581-4F7D-8000-13BA84E6F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0" y="4339114"/>
            <a:ext cx="10362844" cy="189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501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741</Words>
  <Application>Microsoft Office PowerPoint</Application>
  <PresentationFormat>Grand écran</PresentationFormat>
  <Paragraphs>229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Exercice 7 +</vt:lpstr>
      <vt:lpstr>Repérage des entités et règles métiers</vt:lpstr>
      <vt:lpstr>DATABASE DICTIONNARY</vt:lpstr>
      <vt:lpstr>Présentation PowerPoint</vt:lpstr>
      <vt:lpstr>MCD</vt:lpstr>
      <vt:lpstr>MPD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7 +</dc:title>
  <dc:creator>samir founou</dc:creator>
  <cp:lastModifiedBy>samir founou</cp:lastModifiedBy>
  <cp:revision>22</cp:revision>
  <dcterms:created xsi:type="dcterms:W3CDTF">2019-06-29T12:45:06Z</dcterms:created>
  <dcterms:modified xsi:type="dcterms:W3CDTF">2019-07-01T01:19:27Z</dcterms:modified>
</cp:coreProperties>
</file>