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D583-0578-4DFD-9F06-966BDEC8A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CDA34-2B3D-4BE2-A174-D18E1E87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89822-193D-4669-8E7E-9DDF9F9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187F1-31ED-44EE-88B3-23052F53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EAD32-6A17-46F4-97AA-F8128D00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0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6C231-CF1D-4B6C-8EFB-F83B252C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A6C756-5958-48AE-A299-83C1F267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34C9-5DF5-4226-98E7-59F52C9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9DBEB-CD6D-4137-A31D-5C1EA35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31142-9633-47CE-AC95-51C2E41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167993-3A80-498B-A627-1BFBC673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9B9C63-8AA2-4299-ACCE-6651F3EFA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0E87-84EA-4A4F-B903-4742BFC9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EC5B8-6C04-4477-A146-2520563B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7A959-1FB9-40D5-AC65-43088C8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6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77072-3141-4FCF-A817-90A1FD60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4675C-756D-48D6-B36D-6B1020D2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DE026-50B1-48C7-B327-66C1C1D0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6DBB5-504E-4F65-B4CD-52924908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7B3EE-CB46-47D4-944A-37E63627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82DC8-8CF1-4493-BA01-09E5662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D0575-2FDB-4E8F-8486-445601FE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F036-EA49-48F0-B612-E27189F3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1A36C-1476-49A2-A648-0538A764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CEF66-62A2-4B7C-A386-A3DEC1C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6BEAD-C357-4EF6-B943-523CA694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7385E-AF63-476E-B2C2-82CBF824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280A2E-BCFB-4AB1-80EF-2CD2C2792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1C639F-5082-4B06-A2F3-A1D1CB03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4A9D3A-FBE5-4735-9E8B-E2F2220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DCB709-62C3-4504-9300-5AA9E867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BD981-7887-4DD8-8DED-4E79A587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5C67A-52BD-460D-B26B-ECBF9435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25D545-5F79-4B8C-8FE1-8221808D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2DA22-8059-4D61-8B43-A60228CD2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19EAC8-D98E-4607-85DE-18E55750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8EE4D-125B-4D8A-8435-E26F12C0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0AF7D2-45CA-4C44-9F7F-CAFF6B2C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92E872-1EBB-450F-858D-6346311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9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93FA4-21F2-4CDE-ACDF-F62A9BDA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7DAA89-C349-4233-A1B0-35B933D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816B0B-BE1B-4A22-9B89-4AF327B4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532A7-D881-4586-8465-A8764258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2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BE96B9-7969-4D62-BF92-43032920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727143-547E-4DAE-A2EC-7063B52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D9994F-E9A4-44DE-85A3-A97A05D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2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513D4-FC7D-4750-BE47-DF81CFF1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3E50F-D244-4F4D-867E-1EF80CC9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25296A-5177-43F3-B979-76A061C05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30704E-CBA9-49AB-B76D-C3FAA40C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4B444-9A4D-4408-84EF-0A77D962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C0D1BD-3086-414B-891F-1ABD8931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F0C78-1831-4BCF-AEDB-613A4FEA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964EDF-8C30-468E-950F-E272131D5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E01FE4-BA49-4B76-8D98-349AE859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7A146-2092-4277-858C-1884372E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5D46E6-1644-460D-AB13-7413B93E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5B15B-CFFF-437C-B0CC-365B24EF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863453-8782-45BC-B5D9-5579AF2A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DD91A5-6B98-4553-92EC-FEAF808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50828-CEA3-4BD2-89B4-B060BD3C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0BCB-CDD5-4BFA-B138-B8A4D3FB57C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BF26D-0CAC-41BC-B43F-83E4B27B7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3E33D-55B1-47FB-92B7-7579FC1B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7AF8-BE82-4144-8F1F-8CCF403D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93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Entreprise</a:t>
            </a:r>
          </a:p>
          <a:p>
            <a:pPr marL="0" indent="0">
              <a:buNone/>
            </a:pPr>
            <a:r>
              <a:rPr lang="fr-FR" sz="2000" dirty="0"/>
              <a:t>	- Client	</a:t>
            </a:r>
          </a:p>
          <a:p>
            <a:pPr marL="0" indent="0">
              <a:buNone/>
            </a:pPr>
            <a:r>
              <a:rPr lang="fr-FR" sz="2000" dirty="0"/>
              <a:t>	- Commande </a:t>
            </a:r>
          </a:p>
          <a:p>
            <a:pPr marL="0" indent="0">
              <a:buNone/>
            </a:pPr>
            <a:r>
              <a:rPr lang="fr-FR" sz="2000" dirty="0"/>
              <a:t>	- Famille</a:t>
            </a:r>
          </a:p>
          <a:p>
            <a:pPr marL="0" indent="0">
              <a:buNone/>
            </a:pPr>
            <a:r>
              <a:rPr lang="fr-FR" sz="2000" dirty="0"/>
              <a:t>	- Produit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902481" y="1825625"/>
            <a:ext cx="30487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émane d’une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L’entreprise a </a:t>
            </a:r>
            <a:r>
              <a:rPr lang="fr-FR" sz="1100" dirty="0" err="1"/>
              <a:t>zero</a:t>
            </a:r>
            <a:r>
              <a:rPr lang="fr-FR" sz="1100" dirty="0"/>
              <a:t> ou plusieurs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client payeur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client destinataire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Le client destinataire a une 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L’entreprise a </a:t>
            </a:r>
            <a:r>
              <a:rPr lang="fr-FR" sz="1100" dirty="0" err="1"/>
              <a:t>zero</a:t>
            </a:r>
            <a:r>
              <a:rPr lang="fr-FR" sz="1100" dirty="0"/>
              <a:t>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L’entreprise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familles de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a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87C7B60-C48C-45C7-B4E4-A71FD9F02A6D}"/>
              </a:ext>
            </a:extLst>
          </p:cNvPr>
          <p:cNvSpPr txBox="1">
            <a:spLocks/>
          </p:cNvSpPr>
          <p:nvPr/>
        </p:nvSpPr>
        <p:spPr>
          <a:xfrm>
            <a:off x="6877980" y="1825625"/>
            <a:ext cx="4378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payeur a un ou plusieurs client destinataires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destinataire a un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client payeur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a un seul client payeur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client destinataire a une ou plusieurs livraisons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livraison a un seul client destinataire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a une ou plusieurs famille de produit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famille de produit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a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a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réceptionnaire a </a:t>
            </a:r>
            <a:r>
              <a:rPr lang="fr-FR" sz="1100" dirty="0" err="1"/>
              <a:t>zero</a:t>
            </a:r>
            <a:r>
              <a:rPr lang="fr-FR" sz="1100" dirty="0"/>
              <a:t>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commande a un seul </a:t>
            </a:r>
            <a:r>
              <a:rPr lang="fr-FR" sz="1100" dirty="0" err="1"/>
              <a:t>receptionnaire</a:t>
            </a: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réceptionnaire a </a:t>
            </a:r>
            <a:r>
              <a:rPr lang="fr-FR" sz="1100" b="1" dirty="0" err="1"/>
              <a:t>zero</a:t>
            </a:r>
            <a:r>
              <a:rPr lang="fr-FR" sz="1100" b="1" dirty="0"/>
              <a:t> ou plusieurs livraisons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livraison a un seul réceptionnaire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livraison a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a une ou plusieurs livraisons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famille de produit a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a une seule famille de produit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109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19544"/>
              </p:ext>
            </p:extLst>
          </p:nvPr>
        </p:nvGraphicFramePr>
        <p:xfrm>
          <a:off x="838200" y="1440074"/>
          <a:ext cx="10515600" cy="48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164877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293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Designation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 rowSpan="2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entreprise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 rowSpan="6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client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id_client_payeur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35320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id_client_destinataire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client </a:t>
                      </a:r>
                      <a:r>
                        <a:rPr lang="fr-FR" sz="800" dirty="0" err="1"/>
                        <a:t>destinataore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35320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tel_client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téléphone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</a:t>
                      </a:r>
                      <a:r>
                        <a:rPr lang="fr-FR" sz="800" err="1"/>
                        <a:t>_</a:t>
                      </a:r>
                      <a:r>
                        <a:rPr lang="fr-FR" sz="800"/>
                        <a:t>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client payeur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35320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dirty="0"/>
                        <a:t>commande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date_arrivee_commande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d’arrivée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 (</a:t>
                      </a:r>
                      <a:r>
                        <a:rPr lang="fr-FR" sz="800" dirty="0" err="1"/>
                        <a:t>datetime</a:t>
                      </a:r>
                      <a:r>
                        <a:rPr lang="fr-FR" sz="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d’ordre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 rowSpan="3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famille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famille de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la famille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nom_famille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la famille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 rowSpan="4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produit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libelle_produit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stock_produit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Stock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78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5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548640" y="1825625"/>
            <a:ext cx="1164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id_entreprise</a:t>
            </a:r>
            <a:r>
              <a:rPr lang="fr-FR" dirty="0"/>
              <a:t> -&gt; </a:t>
            </a:r>
            <a:r>
              <a:rPr lang="fr-FR" dirty="0" err="1"/>
              <a:t>nom_entreprise</a:t>
            </a:r>
            <a:endParaRPr lang="fr-FR" dirty="0"/>
          </a:p>
          <a:p>
            <a:r>
              <a:rPr lang="fr-FR" dirty="0" err="1"/>
              <a:t>id_client</a:t>
            </a:r>
            <a:r>
              <a:rPr lang="fr-FR" dirty="0"/>
              <a:t> -&gt; </a:t>
            </a:r>
            <a:r>
              <a:rPr lang="fr-FR" dirty="0" err="1"/>
              <a:t>id_client_payeur</a:t>
            </a:r>
            <a:r>
              <a:rPr lang="fr-FR" dirty="0"/>
              <a:t>, </a:t>
            </a:r>
            <a:r>
              <a:rPr lang="fr-FR" dirty="0" err="1"/>
              <a:t>id_client_destinataire</a:t>
            </a:r>
            <a:r>
              <a:rPr lang="fr-FR" dirty="0"/>
              <a:t>, </a:t>
            </a:r>
            <a:r>
              <a:rPr lang="fr-FR" dirty="0" err="1"/>
              <a:t>nom_client</a:t>
            </a:r>
            <a:r>
              <a:rPr lang="fr-FR" dirty="0"/>
              <a:t>, </a:t>
            </a:r>
            <a:r>
              <a:rPr lang="fr-FR" dirty="0" err="1"/>
              <a:t>adresse_client</a:t>
            </a:r>
            <a:r>
              <a:rPr lang="fr-FR" dirty="0"/>
              <a:t>, </a:t>
            </a:r>
            <a:r>
              <a:rPr lang="fr-FR" dirty="0" err="1"/>
              <a:t>id_entreprise</a:t>
            </a:r>
            <a:endParaRPr lang="fr-FR" dirty="0"/>
          </a:p>
          <a:p>
            <a:r>
              <a:rPr lang="fr-FR" dirty="0" err="1"/>
              <a:t>id_commande</a:t>
            </a:r>
            <a:r>
              <a:rPr lang="fr-FR" dirty="0"/>
              <a:t> -&gt; </a:t>
            </a:r>
            <a:r>
              <a:rPr lang="fr-FR" dirty="0" err="1"/>
              <a:t>date_arrive_commande</a:t>
            </a:r>
            <a:r>
              <a:rPr lang="fr-FR" dirty="0"/>
              <a:t>, </a:t>
            </a:r>
            <a:r>
              <a:rPr lang="fr-FR" dirty="0" err="1"/>
              <a:t>numero_commande</a:t>
            </a:r>
            <a:r>
              <a:rPr lang="fr-FR" dirty="0"/>
              <a:t>, </a:t>
            </a:r>
            <a:r>
              <a:rPr lang="fr-FR" dirty="0" err="1"/>
              <a:t>id_entreprise</a:t>
            </a:r>
            <a:r>
              <a:rPr lang="fr-FR" dirty="0"/>
              <a:t>, </a:t>
            </a:r>
            <a:r>
              <a:rPr lang="fr-FR" dirty="0" err="1"/>
              <a:t>id_client_payeur</a:t>
            </a:r>
            <a:r>
              <a:rPr lang="fr-FR" dirty="0"/>
              <a:t>, </a:t>
            </a:r>
            <a:r>
              <a:rPr lang="fr-FR" dirty="0" err="1"/>
              <a:t>id_client_destinataire</a:t>
            </a:r>
            <a:endParaRPr lang="fr-FR" dirty="0"/>
          </a:p>
          <a:p>
            <a:r>
              <a:rPr lang="fr-FR" dirty="0" err="1"/>
              <a:t>id_famille</a:t>
            </a:r>
            <a:r>
              <a:rPr lang="fr-FR" dirty="0"/>
              <a:t> -&gt; </a:t>
            </a:r>
            <a:r>
              <a:rPr lang="fr-FR" dirty="0" err="1"/>
              <a:t>code_famille</a:t>
            </a:r>
            <a:r>
              <a:rPr lang="fr-FR" dirty="0"/>
              <a:t>, </a:t>
            </a:r>
            <a:r>
              <a:rPr lang="fr-FR" dirty="0" err="1"/>
              <a:t>nom_famille</a:t>
            </a:r>
            <a:r>
              <a:rPr lang="fr-FR" dirty="0"/>
              <a:t>, </a:t>
            </a:r>
            <a:r>
              <a:rPr lang="fr-FR" dirty="0" err="1"/>
              <a:t>id_entreprise</a:t>
            </a:r>
            <a:endParaRPr lang="fr-FR" dirty="0"/>
          </a:p>
          <a:p>
            <a:r>
              <a:rPr lang="fr-FR" dirty="0" err="1"/>
              <a:t>id_produit</a:t>
            </a:r>
            <a:r>
              <a:rPr lang="fr-FR" dirty="0"/>
              <a:t> -&gt; </a:t>
            </a:r>
            <a:r>
              <a:rPr lang="fr-FR" dirty="0" err="1"/>
              <a:t>numero_produit</a:t>
            </a:r>
            <a:r>
              <a:rPr lang="fr-FR" dirty="0"/>
              <a:t>, </a:t>
            </a:r>
            <a:r>
              <a:rPr lang="fr-FR" dirty="0" err="1"/>
              <a:t>libelle_produit</a:t>
            </a:r>
            <a:r>
              <a:rPr lang="fr-FR" dirty="0"/>
              <a:t>, </a:t>
            </a:r>
            <a:r>
              <a:rPr lang="fr-FR" dirty="0" err="1"/>
              <a:t>stock_produit</a:t>
            </a:r>
            <a:r>
              <a:rPr lang="fr-FR" dirty="0"/>
              <a:t>, </a:t>
            </a:r>
            <a:r>
              <a:rPr lang="fr-FR" dirty="0" err="1"/>
              <a:t>id_entreprise</a:t>
            </a:r>
            <a:endParaRPr lang="fr-FR" dirty="0"/>
          </a:p>
          <a:p>
            <a:r>
              <a:rPr lang="fr-FR" dirty="0" err="1"/>
              <a:t>id_commande</a:t>
            </a:r>
            <a:r>
              <a:rPr lang="fr-FR" dirty="0"/>
              <a:t>, </a:t>
            </a:r>
            <a:r>
              <a:rPr lang="fr-FR" dirty="0" err="1"/>
              <a:t>id_famille</a:t>
            </a:r>
            <a:endParaRPr lang="fr-FR" dirty="0"/>
          </a:p>
          <a:p>
            <a:r>
              <a:rPr lang="fr-FR" dirty="0" err="1"/>
              <a:t>id_famille</a:t>
            </a:r>
            <a:r>
              <a:rPr lang="fr-FR" dirty="0"/>
              <a:t>, </a:t>
            </a:r>
            <a:r>
              <a:rPr lang="fr-FR" dirty="0" err="1"/>
              <a:t>id_produit</a:t>
            </a:r>
            <a:endParaRPr lang="fr-FR" dirty="0"/>
          </a:p>
          <a:p>
            <a:r>
              <a:rPr lang="fr-FR" dirty="0" err="1"/>
              <a:t>id_commande</a:t>
            </a:r>
            <a:r>
              <a:rPr lang="fr-FR" dirty="0"/>
              <a:t>, </a:t>
            </a:r>
            <a:r>
              <a:rPr lang="fr-FR" dirty="0" err="1"/>
              <a:t>id_produit</a:t>
            </a:r>
            <a:r>
              <a:rPr lang="fr-FR" dirty="0"/>
              <a:t> -&gt; </a:t>
            </a:r>
            <a:r>
              <a:rPr lang="fr-FR" dirty="0" err="1"/>
              <a:t>quantite_commandee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48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95D0CCB-57A6-4E7D-8896-43694563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7440"/>
            <a:ext cx="10515600" cy="5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3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dirty="0" err="1"/>
              <a:t>vendeur_auto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- commande</a:t>
            </a:r>
          </a:p>
          <a:p>
            <a:pPr marL="0" indent="0">
              <a:buNone/>
            </a:pPr>
            <a:r>
              <a:rPr lang="fr-FR" sz="2000" dirty="0"/>
              <a:t>	- fournisseur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dirty="0" err="1"/>
              <a:t>parc_auto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- constructeur_ auto</a:t>
            </a:r>
          </a:p>
          <a:p>
            <a:pPr marL="0" indent="0">
              <a:buNone/>
            </a:pPr>
            <a:r>
              <a:rPr lang="fr-FR" sz="2000" dirty="0"/>
              <a:t>	- voiture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902481" y="1825624"/>
            <a:ext cx="3829408" cy="49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Le vendeur auto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vendeurs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Le vendeur auto peut avoir </a:t>
            </a:r>
            <a:r>
              <a:rPr lang="fr-FR" sz="1100" dirty="0" err="1"/>
              <a:t>zero</a:t>
            </a:r>
            <a:r>
              <a:rPr lang="fr-FR" sz="1100" dirty="0"/>
              <a:t>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Le fournisseur peut avoir </a:t>
            </a:r>
            <a:r>
              <a:rPr lang="fr-FR" sz="1100" dirty="0" err="1"/>
              <a:t>zero</a:t>
            </a:r>
            <a:r>
              <a:rPr lang="fr-FR" sz="1100" dirty="0"/>
              <a:t> ou plusieurs vendeurs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peut avoir un ou plusieurs parcs auto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parc auto a qu’un seul fournisseur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peut s’approvisionner avec </a:t>
            </a:r>
            <a:r>
              <a:rPr lang="fr-FR" sz="1100" dirty="0" err="1"/>
              <a:t>zero</a:t>
            </a:r>
            <a:r>
              <a:rPr lang="fr-FR" sz="1100" dirty="0"/>
              <a:t> ou plusieurs constructeur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constructeur peut approvisionner </a:t>
            </a:r>
            <a:r>
              <a:rPr lang="fr-FR" sz="1100" dirty="0" err="1"/>
              <a:t>zero</a:t>
            </a:r>
            <a:r>
              <a:rPr lang="fr-FR" sz="1100" dirty="0"/>
              <a:t> ou plusieurs fournisseur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voiture peut </a:t>
            </a:r>
            <a:r>
              <a:rPr lang="fr-FR" sz="1100" b="1" dirty="0" err="1"/>
              <a:t>peut</a:t>
            </a:r>
            <a:r>
              <a:rPr lang="fr-FR" sz="1100" b="1" dirty="0"/>
              <a:t>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constructeur peut avoir </a:t>
            </a:r>
            <a:r>
              <a:rPr lang="fr-FR" sz="1100" dirty="0" err="1"/>
              <a:t>zero</a:t>
            </a:r>
            <a:r>
              <a:rPr lang="fr-FR" sz="1100" dirty="0"/>
              <a:t> ou plusieurs voitures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voiture peut avoir </a:t>
            </a:r>
            <a:r>
              <a:rPr lang="fr-FR" sz="1100" dirty="0" err="1"/>
              <a:t>zero</a:t>
            </a:r>
            <a:r>
              <a:rPr lang="fr-FR" sz="1100" dirty="0"/>
              <a:t> ou plusieurs constructeur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1553CFF-3388-49DA-A0AB-ABAA56C29FB6}"/>
              </a:ext>
            </a:extLst>
          </p:cNvPr>
          <p:cNvSpPr txBox="1">
            <a:spLocks/>
          </p:cNvSpPr>
          <p:nvPr/>
        </p:nvSpPr>
        <p:spPr>
          <a:xfrm>
            <a:off x="7731889" y="1960560"/>
            <a:ext cx="3829408" cy="378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b="1" dirty="0"/>
              <a:t>Une voiture peut être dans plusieurs parc auto</a:t>
            </a:r>
          </a:p>
          <a:p>
            <a:pPr marL="0" indent="0">
              <a:buNone/>
            </a:pPr>
            <a:r>
              <a:rPr lang="fr-FR" sz="1100" b="1" dirty="0"/>
              <a:t>Un parc auto peut avoir </a:t>
            </a:r>
            <a:r>
              <a:rPr lang="fr-FR" sz="1100" b="1" dirty="0" err="1"/>
              <a:t>zero</a:t>
            </a:r>
            <a:r>
              <a:rPr lang="fr-FR" sz="1100" b="1" dirty="0"/>
              <a:t> ou plusieurs voitures</a:t>
            </a:r>
          </a:p>
          <a:p>
            <a:pPr marL="0" indent="0">
              <a:buNone/>
            </a:pPr>
            <a:r>
              <a:rPr lang="fr-FR" sz="1100" dirty="0"/>
              <a:t>Une commande concerne un seul vendeur</a:t>
            </a:r>
          </a:p>
          <a:p>
            <a:pPr marL="0" indent="0">
              <a:buNone/>
            </a:pPr>
            <a:r>
              <a:rPr lang="fr-FR" sz="1100" dirty="0"/>
              <a:t>Un vendeur peut avoir </a:t>
            </a:r>
            <a:r>
              <a:rPr lang="fr-FR" sz="1100" dirty="0" err="1"/>
              <a:t>zero</a:t>
            </a:r>
            <a:r>
              <a:rPr lang="fr-FR" sz="1100" dirty="0"/>
              <a:t> ou plusieurs commandes</a:t>
            </a:r>
          </a:p>
          <a:p>
            <a:pPr marL="0" indent="0">
              <a:buNone/>
            </a:pPr>
            <a:r>
              <a:rPr lang="fr-FR" sz="1100" b="1" dirty="0"/>
              <a:t>Une voiture peut avoir </a:t>
            </a:r>
            <a:r>
              <a:rPr lang="fr-FR" sz="1100" b="1" dirty="0" err="1"/>
              <a:t>zero</a:t>
            </a:r>
            <a:r>
              <a:rPr lang="fr-FR" sz="1100" b="1" dirty="0"/>
              <a:t> plusieurs commandes</a:t>
            </a:r>
          </a:p>
          <a:p>
            <a:pPr marL="0" indent="0">
              <a:buNone/>
            </a:pPr>
            <a:r>
              <a:rPr lang="fr-FR" sz="1100" b="1" dirty="0"/>
              <a:t>Une commande peut avoir une ou plusieurs voitures</a:t>
            </a:r>
          </a:p>
          <a:p>
            <a:pPr marL="0" indent="0">
              <a:buNone/>
            </a:pPr>
            <a:r>
              <a:rPr lang="fr-FR" sz="1100" dirty="0"/>
              <a:t>Un fournisseurs peut avoir </a:t>
            </a:r>
            <a:r>
              <a:rPr lang="fr-FR" sz="1100" dirty="0" err="1"/>
              <a:t>zero</a:t>
            </a:r>
            <a:r>
              <a:rPr lang="fr-FR" sz="1100" dirty="0"/>
              <a:t> ou plusieurs commandes</a:t>
            </a:r>
          </a:p>
          <a:p>
            <a:pPr marL="0" indent="0">
              <a:buNone/>
            </a:pPr>
            <a:r>
              <a:rPr lang="fr-FR" sz="1100" dirty="0"/>
              <a:t>Une commande peut avoir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1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414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35158"/>
              </p:ext>
            </p:extLst>
          </p:nvPr>
        </p:nvGraphicFramePr>
        <p:xfrm>
          <a:off x="274319" y="1511060"/>
          <a:ext cx="5821681" cy="475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1">
                  <a:extLst>
                    <a:ext uri="{9D8B030D-6E8A-4147-A177-3AD203B41FA5}">
                      <a16:colId xmlns:a16="http://schemas.microsoft.com/office/drawing/2014/main" val="8431150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29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vendeur_auto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3112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Departement_vendeur_auto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vendeur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date_commande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Departement_fournisseur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 rowSpan="4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parc_auto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4767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Departement_parc_auto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parc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</a:tbl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AD2570C5-380F-44DD-AE50-831A5FBE1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802306"/>
              </p:ext>
            </p:extLst>
          </p:nvPr>
        </p:nvGraphicFramePr>
        <p:xfrm>
          <a:off x="6096000" y="1515188"/>
          <a:ext cx="5821681" cy="475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843115024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342431">
                <a:tc rowSpan="5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Contructeur_auto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Departement_constructeur_auto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Département du constructeur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342431">
                <a:tc rowSpan="9"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vehicule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</a:t>
                      </a:r>
                      <a:r>
                        <a:rPr lang="fr-FR" sz="800" dirty="0" err="1"/>
                        <a:t>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marque_vehicule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Marque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type_vehicule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Type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21791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modele_vehicule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Modèle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motorisation_vehicule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Motorisation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342431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annee_vehicule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Année de fabrication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carburant_vehicule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Carburant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couleur_vehicule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Couleur du véhicule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48275">
                <a:tc vMerge="1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838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838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335666" y="1825625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id_vendeur_auto -&gt; </a:t>
            </a:r>
            <a:r>
              <a:rPr lang="fr-FR" sz="1600" dirty="0" err="1"/>
              <a:t>nom_vendeur_auto</a:t>
            </a:r>
            <a:r>
              <a:rPr lang="fr-FR" sz="1600" dirty="0"/>
              <a:t>, </a:t>
            </a:r>
            <a:r>
              <a:rPr lang="fr-FR" sz="1600" dirty="0" err="1"/>
              <a:t>ville_vendeur_auto</a:t>
            </a:r>
            <a:r>
              <a:rPr lang="fr-FR" sz="1600" dirty="0"/>
              <a:t>, </a:t>
            </a:r>
            <a:r>
              <a:rPr lang="fr-FR" sz="1600" dirty="0" err="1"/>
              <a:t>adresse_vendeur_auto</a:t>
            </a:r>
            <a:r>
              <a:rPr lang="fr-FR" sz="1600" dirty="0"/>
              <a:t>, </a:t>
            </a:r>
            <a:r>
              <a:rPr lang="fr-FR" sz="1600" dirty="0" err="1"/>
              <a:t>departement_vendeur_auto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id_commande</a:t>
            </a:r>
            <a:r>
              <a:rPr lang="fr-FR" sz="1600" dirty="0"/>
              <a:t> -&gt; </a:t>
            </a:r>
            <a:r>
              <a:rPr lang="fr-FR" sz="1600" dirty="0" err="1"/>
              <a:t>date_commande</a:t>
            </a:r>
            <a:r>
              <a:rPr lang="fr-FR" sz="1600" dirty="0"/>
              <a:t>, </a:t>
            </a:r>
            <a:r>
              <a:rPr lang="fr-FR" sz="1600" dirty="0" err="1"/>
              <a:t>numero_commande</a:t>
            </a:r>
            <a:r>
              <a:rPr lang="fr-FR" sz="1600" dirty="0"/>
              <a:t>, id_vendeur_auto</a:t>
            </a:r>
          </a:p>
          <a:p>
            <a:endParaRPr lang="fr-FR" sz="1600" dirty="0"/>
          </a:p>
          <a:p>
            <a:r>
              <a:rPr lang="fr-FR" sz="1600" dirty="0" err="1"/>
              <a:t>id_fournisseur</a:t>
            </a:r>
            <a:r>
              <a:rPr lang="fr-FR" sz="1600" dirty="0"/>
              <a:t> -&gt; </a:t>
            </a:r>
            <a:r>
              <a:rPr lang="fr-FR" sz="1600" dirty="0" err="1"/>
              <a:t>nom_fournisseur</a:t>
            </a:r>
            <a:r>
              <a:rPr lang="fr-FR" sz="1600" dirty="0"/>
              <a:t>, </a:t>
            </a:r>
            <a:r>
              <a:rPr lang="fr-FR" sz="1600" dirty="0" err="1"/>
              <a:t>ville_fournisseur</a:t>
            </a:r>
            <a:r>
              <a:rPr lang="fr-FR" sz="1600" dirty="0"/>
              <a:t>, </a:t>
            </a:r>
            <a:r>
              <a:rPr lang="fr-FR" sz="1600" dirty="0" err="1"/>
              <a:t>adresse_fournisseur</a:t>
            </a:r>
            <a:r>
              <a:rPr lang="fr-FR" sz="1600" dirty="0"/>
              <a:t>, </a:t>
            </a:r>
            <a:r>
              <a:rPr lang="fr-FR" sz="1600" dirty="0" err="1"/>
              <a:t>departement_fournisseur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id_parc_auto</a:t>
            </a:r>
            <a:r>
              <a:rPr lang="fr-FR" sz="1600" dirty="0"/>
              <a:t> -&gt; </a:t>
            </a:r>
            <a:r>
              <a:rPr lang="fr-FR" sz="1600" dirty="0" err="1"/>
              <a:t>ville_parc_auto</a:t>
            </a:r>
            <a:r>
              <a:rPr lang="fr-FR" sz="1600" dirty="0"/>
              <a:t>, </a:t>
            </a:r>
            <a:r>
              <a:rPr lang="fr-FR" sz="1600" dirty="0" err="1"/>
              <a:t>adresse_parc_auto</a:t>
            </a:r>
            <a:r>
              <a:rPr lang="fr-FR" sz="1600" dirty="0"/>
              <a:t>, </a:t>
            </a:r>
            <a:r>
              <a:rPr lang="fr-FR" sz="1600" dirty="0" err="1"/>
              <a:t>departement_parc_auto</a:t>
            </a:r>
            <a:r>
              <a:rPr lang="fr-FR" sz="1600" dirty="0"/>
              <a:t>, </a:t>
            </a:r>
            <a:r>
              <a:rPr lang="fr-FR" sz="1600" dirty="0" err="1"/>
              <a:t>id_fournisseur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id_constructeur_auto</a:t>
            </a:r>
            <a:r>
              <a:rPr lang="fr-FR" sz="1600" dirty="0"/>
              <a:t> -&gt; </a:t>
            </a:r>
            <a:r>
              <a:rPr lang="fr-FR" sz="1600" dirty="0" err="1"/>
              <a:t>nom_constructeur_auto</a:t>
            </a:r>
            <a:r>
              <a:rPr lang="fr-FR" sz="1600" dirty="0"/>
              <a:t>, </a:t>
            </a:r>
            <a:r>
              <a:rPr lang="fr-FR" sz="1600" dirty="0" err="1"/>
              <a:t>ville_constructeur_auto</a:t>
            </a:r>
            <a:r>
              <a:rPr lang="fr-FR" sz="1600" dirty="0"/>
              <a:t>, </a:t>
            </a:r>
            <a:r>
              <a:rPr lang="fr-FR" sz="1600" dirty="0" err="1"/>
              <a:t>adresse_constructeur_auto</a:t>
            </a:r>
            <a:r>
              <a:rPr lang="fr-FR" sz="1600" dirty="0"/>
              <a:t>, </a:t>
            </a:r>
            <a:r>
              <a:rPr lang="fr-FR" sz="1600" dirty="0" err="1"/>
              <a:t>departement_constructeur_auto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id_vehicule</a:t>
            </a:r>
            <a:r>
              <a:rPr lang="fr-FR" sz="1600" dirty="0"/>
              <a:t> -&gt; </a:t>
            </a:r>
            <a:r>
              <a:rPr lang="fr-FR" sz="1600" dirty="0" err="1"/>
              <a:t>marque_vehicule</a:t>
            </a:r>
            <a:r>
              <a:rPr lang="fr-FR" sz="1600" dirty="0"/>
              <a:t>, </a:t>
            </a:r>
            <a:r>
              <a:rPr lang="fr-FR" sz="1600" dirty="0" err="1"/>
              <a:t>type_vehicule</a:t>
            </a:r>
            <a:r>
              <a:rPr lang="fr-FR" sz="1600" dirty="0"/>
              <a:t>, </a:t>
            </a:r>
            <a:r>
              <a:rPr lang="fr-FR" sz="1600" dirty="0" err="1"/>
              <a:t>modele_vehicule</a:t>
            </a:r>
            <a:r>
              <a:rPr lang="fr-FR" sz="1600" dirty="0"/>
              <a:t>, </a:t>
            </a:r>
            <a:r>
              <a:rPr lang="fr-FR" sz="1600" dirty="0" err="1"/>
              <a:t>motorosiation_vehicule</a:t>
            </a:r>
            <a:r>
              <a:rPr lang="fr-FR" sz="1600" dirty="0"/>
              <a:t>, </a:t>
            </a:r>
            <a:r>
              <a:rPr lang="fr-FR" sz="1600" dirty="0" err="1"/>
              <a:t>annee_vehicule</a:t>
            </a:r>
            <a:r>
              <a:rPr lang="fr-FR" sz="1600" dirty="0"/>
              <a:t>, </a:t>
            </a:r>
            <a:r>
              <a:rPr lang="fr-FR" sz="1600" dirty="0" err="1"/>
              <a:t>carburant_vehicule</a:t>
            </a:r>
            <a:r>
              <a:rPr lang="fr-FR" sz="1600" dirty="0"/>
              <a:t>, </a:t>
            </a:r>
            <a:r>
              <a:rPr lang="fr-FR" sz="1600" dirty="0" err="1"/>
              <a:t>couleur_vehicule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Id_vendeur_auto, </a:t>
            </a:r>
            <a:r>
              <a:rPr lang="fr-FR" sz="1600" dirty="0" err="1"/>
              <a:t>id_vehicule</a:t>
            </a:r>
            <a:r>
              <a:rPr lang="fr-FR" sz="1600" dirty="0"/>
              <a:t> -&gt; </a:t>
            </a:r>
            <a:r>
              <a:rPr lang="fr-FR" sz="1600" dirty="0" err="1"/>
              <a:t>stock_vehicule_vendeur_auto</a:t>
            </a:r>
            <a:endParaRPr lang="fr-FR" sz="1600" dirty="0"/>
          </a:p>
          <a:p>
            <a:r>
              <a:rPr lang="fr-FR" sz="1600" dirty="0" err="1"/>
              <a:t>Id_fournisseur</a:t>
            </a:r>
            <a:r>
              <a:rPr lang="fr-FR" sz="1600" dirty="0"/>
              <a:t>, </a:t>
            </a:r>
            <a:r>
              <a:rPr lang="fr-FR" sz="1600" dirty="0" err="1"/>
              <a:t>id_vehicule</a:t>
            </a:r>
            <a:r>
              <a:rPr lang="fr-FR" sz="1600" dirty="0"/>
              <a:t> -&gt; </a:t>
            </a:r>
            <a:r>
              <a:rPr lang="fr-FR" sz="1600" dirty="0" err="1"/>
              <a:t>stock_vehicule_fournisseur</a:t>
            </a:r>
            <a:endParaRPr lang="fr-FR" sz="1600" dirty="0"/>
          </a:p>
          <a:p>
            <a:r>
              <a:rPr lang="fr-FR" sz="1600" dirty="0" err="1"/>
              <a:t>Id_parc_auto</a:t>
            </a:r>
            <a:r>
              <a:rPr lang="fr-FR" sz="1600" dirty="0"/>
              <a:t> -&gt; </a:t>
            </a:r>
            <a:r>
              <a:rPr lang="fr-FR" sz="1600" dirty="0" err="1"/>
              <a:t>stock_vehicule_parc_auto</a:t>
            </a:r>
            <a:endParaRPr lang="fr-FR" sz="1600" dirty="0"/>
          </a:p>
          <a:p>
            <a:r>
              <a:rPr lang="fr-FR" sz="1600" dirty="0" err="1"/>
              <a:t>Id_constructeur_auto</a:t>
            </a:r>
            <a:r>
              <a:rPr lang="fr-FR" sz="1600" dirty="0"/>
              <a:t>, </a:t>
            </a:r>
            <a:r>
              <a:rPr lang="fr-FR" sz="1600" dirty="0" err="1"/>
              <a:t>id_vehicule</a:t>
            </a:r>
            <a:r>
              <a:rPr lang="fr-FR" sz="1600" dirty="0"/>
              <a:t> -&gt; </a:t>
            </a:r>
            <a:r>
              <a:rPr lang="fr-FR" sz="1600" dirty="0" err="1"/>
              <a:t>stock_vehicule_constructeur_auto</a:t>
            </a:r>
            <a:endParaRPr lang="fr-FR" sz="1600" dirty="0"/>
          </a:p>
          <a:p>
            <a:r>
              <a:rPr lang="fr-FR" sz="1600" dirty="0" err="1"/>
              <a:t>id_commande</a:t>
            </a:r>
            <a:r>
              <a:rPr lang="fr-FR" sz="1600" dirty="0"/>
              <a:t>, </a:t>
            </a:r>
            <a:r>
              <a:rPr lang="fr-FR" sz="1600" dirty="0" err="1"/>
              <a:t>id_vehicule</a:t>
            </a:r>
            <a:r>
              <a:rPr lang="fr-FR" sz="1600" dirty="0"/>
              <a:t> -&gt; </a:t>
            </a:r>
            <a:r>
              <a:rPr lang="fr-FR" sz="1600" dirty="0" err="1"/>
              <a:t>quantite_vehicule</a:t>
            </a:r>
            <a:r>
              <a:rPr lang="fr-FR" sz="1600" dirty="0"/>
              <a:t>_ </a:t>
            </a:r>
            <a:r>
              <a:rPr lang="fr-FR" sz="1600" dirty="0" err="1"/>
              <a:t>commandee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6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B721F14-230E-451D-ABA6-D36219EF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554"/>
            <a:ext cx="12192000" cy="49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3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film</a:t>
            </a:r>
          </a:p>
          <a:p>
            <a:pPr marL="0" indent="0">
              <a:buNone/>
            </a:pPr>
            <a:r>
              <a:rPr lang="fr-FR" sz="2000" dirty="0"/>
              <a:t>	- acteur</a:t>
            </a:r>
          </a:p>
          <a:p>
            <a:pPr marL="0" indent="0">
              <a:buNone/>
            </a:pPr>
            <a:r>
              <a:rPr lang="fr-FR" sz="2000" dirty="0"/>
              <a:t>Règles métiers :</a:t>
            </a:r>
          </a:p>
          <a:p>
            <a:pPr marL="0" indent="0">
              <a:buNone/>
            </a:pPr>
            <a:r>
              <a:rPr lang="fr-FR" sz="2000" dirty="0"/>
              <a:t>	- Un film possède </a:t>
            </a:r>
            <a:r>
              <a:rPr lang="fr-FR" sz="2000" dirty="0" err="1"/>
              <a:t>zero</a:t>
            </a:r>
            <a:r>
              <a:rPr lang="fr-FR" sz="2000" dirty="0"/>
              <a:t> ou plusieurs acteurs</a:t>
            </a:r>
          </a:p>
          <a:p>
            <a:pPr marL="0" indent="0">
              <a:buNone/>
            </a:pPr>
            <a:r>
              <a:rPr lang="fr-FR" sz="2000" dirty="0"/>
              <a:t>	- Un acteur est présent dans 0 ou plusieurs films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9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fournisseur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entreprise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commande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produit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4" y="1825624"/>
            <a:ext cx="5785530" cy="49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entreprise se réapprovisionne auprès d’un ou plusieurs fournisseurs</a:t>
            </a:r>
            <a:endParaRPr lang="fr-FR" sz="11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réapprovisionne une ou plusieurs entreprises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entreprise passes une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est passée par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entreprise a zéro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est dans une seule ou plusieurs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fournisseur est concerné par zéro ou plusieurs commandes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concerne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fournisseur a zéro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produit est dans un ou plusieurs fournisseurs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commande concerne un ou plusieurs produits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produit est concerné par zéro ou plusieurs commandes</a:t>
            </a:r>
          </a:p>
        </p:txBody>
      </p:sp>
    </p:spTree>
    <p:extLst>
      <p:ext uri="{BB962C8B-B14F-4D97-AF65-F5344CB8AC3E}">
        <p14:creationId xmlns:p14="http://schemas.microsoft.com/office/powerpoint/2010/main" val="422106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087519"/>
              </p:ext>
            </p:extLst>
          </p:nvPr>
        </p:nvGraphicFramePr>
        <p:xfrm>
          <a:off x="480542" y="1059649"/>
          <a:ext cx="1123091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6502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ville_entreprise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Ville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Departement_entreprise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Département de l'entreprise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Tel_fournisseur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Tel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ville_fournisseur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Ville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Departement_fournisseur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Département du fournisseur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date_livraison_commande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livraison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condition_commande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Condition particulière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montant_ht_commande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Montant HT de la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id_produit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1467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libelle_produit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Libellé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3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1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335666" y="1825625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id_entreprise</a:t>
            </a:r>
            <a:r>
              <a:rPr lang="fr-FR" sz="1600" dirty="0"/>
              <a:t>-&gt; </a:t>
            </a:r>
            <a:r>
              <a:rPr lang="fr-FR" sz="1600" dirty="0" err="1"/>
              <a:t>nom_entreprise</a:t>
            </a:r>
            <a:r>
              <a:rPr lang="fr-FR" sz="1600" dirty="0"/>
              <a:t>, </a:t>
            </a:r>
            <a:r>
              <a:rPr lang="fr-FR" sz="1600" dirty="0" err="1"/>
              <a:t>ville_entreprise</a:t>
            </a:r>
            <a:r>
              <a:rPr lang="fr-FR" sz="1600" dirty="0"/>
              <a:t>, </a:t>
            </a:r>
            <a:r>
              <a:rPr lang="fr-FR" sz="1600" dirty="0" err="1"/>
              <a:t>adresse_entreprise</a:t>
            </a:r>
            <a:r>
              <a:rPr lang="fr-FR" sz="1600" dirty="0"/>
              <a:t>, </a:t>
            </a:r>
            <a:r>
              <a:rPr lang="fr-FR" sz="1600" dirty="0" err="1"/>
              <a:t>departement_enterprise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id_fournisseur</a:t>
            </a:r>
            <a:r>
              <a:rPr lang="fr-FR" sz="1600" dirty="0"/>
              <a:t> -&gt; </a:t>
            </a:r>
            <a:r>
              <a:rPr lang="fr-FR" sz="1600" dirty="0" err="1"/>
              <a:t>nom_fournisseur</a:t>
            </a:r>
            <a:r>
              <a:rPr lang="fr-FR" sz="1600" dirty="0"/>
              <a:t>, </a:t>
            </a:r>
            <a:r>
              <a:rPr lang="fr-FR" sz="1600" dirty="0" err="1"/>
              <a:t>tel_fournisseur</a:t>
            </a:r>
            <a:r>
              <a:rPr lang="fr-FR" sz="1600" dirty="0"/>
              <a:t>, </a:t>
            </a:r>
            <a:r>
              <a:rPr lang="fr-FR" sz="1600" dirty="0" err="1"/>
              <a:t>ville_fournisseur</a:t>
            </a:r>
            <a:r>
              <a:rPr lang="fr-FR" sz="1600" dirty="0"/>
              <a:t>, </a:t>
            </a:r>
            <a:r>
              <a:rPr lang="fr-FR" sz="1600" dirty="0" err="1"/>
              <a:t>adresse_fournisseur</a:t>
            </a:r>
            <a:r>
              <a:rPr lang="fr-FR" sz="1600" dirty="0"/>
              <a:t>, </a:t>
            </a:r>
            <a:r>
              <a:rPr lang="fr-FR" sz="1600" dirty="0" err="1"/>
              <a:t>departement_fournisseur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id_commande</a:t>
            </a:r>
            <a:r>
              <a:rPr lang="fr-FR" sz="1600" dirty="0"/>
              <a:t> -&gt; </a:t>
            </a:r>
            <a:r>
              <a:rPr lang="fr-FR" sz="1600" dirty="0" err="1"/>
              <a:t>numero_commande</a:t>
            </a:r>
            <a:r>
              <a:rPr lang="fr-FR" sz="1600" dirty="0"/>
              <a:t>, </a:t>
            </a:r>
            <a:r>
              <a:rPr lang="fr-FR" sz="1600" dirty="0" err="1"/>
              <a:t>date_commande</a:t>
            </a:r>
            <a:r>
              <a:rPr lang="fr-FR" sz="1600" dirty="0"/>
              <a:t>, </a:t>
            </a:r>
            <a:r>
              <a:rPr lang="fr-FR" sz="1600" dirty="0" err="1"/>
              <a:t>date_livraison_commande</a:t>
            </a:r>
            <a:r>
              <a:rPr lang="fr-FR" sz="1600" dirty="0"/>
              <a:t>, </a:t>
            </a:r>
            <a:r>
              <a:rPr lang="fr-FR" sz="1600" dirty="0" err="1"/>
              <a:t>condition_commande</a:t>
            </a:r>
            <a:r>
              <a:rPr lang="fr-FR" sz="1600" dirty="0"/>
              <a:t>, </a:t>
            </a:r>
            <a:r>
              <a:rPr lang="fr-FR" sz="1600" dirty="0" err="1"/>
              <a:t>montant_ht_commande</a:t>
            </a:r>
            <a:r>
              <a:rPr lang="fr-FR" sz="1600" dirty="0"/>
              <a:t>, </a:t>
            </a:r>
            <a:r>
              <a:rPr lang="fr-FR" sz="1600"/>
              <a:t>id_entreprise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id_produit</a:t>
            </a:r>
            <a:r>
              <a:rPr lang="fr-FR" sz="1600" dirty="0"/>
              <a:t> -&gt; </a:t>
            </a:r>
            <a:r>
              <a:rPr lang="fr-FR" sz="1600" dirty="0" err="1"/>
              <a:t>libelle_produit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id_produit</a:t>
            </a:r>
            <a:r>
              <a:rPr lang="fr-FR" sz="1600" dirty="0"/>
              <a:t>, </a:t>
            </a:r>
            <a:r>
              <a:rPr lang="fr-FR" sz="1600" dirty="0" err="1"/>
              <a:t>id_entreprise</a:t>
            </a:r>
            <a:r>
              <a:rPr lang="fr-FR" sz="1600" dirty="0"/>
              <a:t> -&gt; </a:t>
            </a:r>
            <a:r>
              <a:rPr lang="fr-FR" sz="1600" dirty="0" err="1"/>
              <a:t>stock_produit_entreprise</a:t>
            </a:r>
            <a:endParaRPr lang="fr-FR" sz="1600" dirty="0"/>
          </a:p>
          <a:p>
            <a:endParaRPr lang="fr-FR" dirty="0"/>
          </a:p>
          <a:p>
            <a:r>
              <a:rPr lang="fr-FR" sz="1600" dirty="0" err="1"/>
              <a:t>id_produit</a:t>
            </a:r>
            <a:r>
              <a:rPr lang="fr-FR" sz="1600" dirty="0"/>
              <a:t>, </a:t>
            </a:r>
            <a:r>
              <a:rPr lang="fr-FR" sz="1600" dirty="0" err="1"/>
              <a:t>id_fournisseur</a:t>
            </a:r>
            <a:r>
              <a:rPr lang="fr-FR" sz="1600" dirty="0"/>
              <a:t> -&gt; </a:t>
            </a:r>
            <a:r>
              <a:rPr lang="fr-FR" sz="1600" dirty="0" err="1"/>
              <a:t>stock_produit_fournisseur</a:t>
            </a:r>
            <a:r>
              <a:rPr lang="fr-FR" sz="1600" dirty="0"/>
              <a:t>, </a:t>
            </a:r>
            <a:r>
              <a:rPr lang="fr-FR" sz="1600" dirty="0" err="1"/>
              <a:t>prix_unitaire_fournisseur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id_produit</a:t>
            </a:r>
            <a:r>
              <a:rPr lang="fr-FR" sz="1600" dirty="0"/>
              <a:t>, </a:t>
            </a:r>
            <a:r>
              <a:rPr lang="fr-FR" sz="1600" dirty="0" err="1"/>
              <a:t>id_commande</a:t>
            </a:r>
            <a:r>
              <a:rPr lang="fr-FR" sz="1600" dirty="0"/>
              <a:t> -&gt; </a:t>
            </a:r>
            <a:r>
              <a:rPr lang="fr-FR" sz="1600" dirty="0" err="1"/>
              <a:t>quantitee_produit_commande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6947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E0DDFE-E11B-42AD-B027-9A5CFEE8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2192"/>
            <a:ext cx="11125200" cy="5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2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institut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professeur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stagiaire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stage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matière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4" y="1825624"/>
            <a:ext cx="5785530" cy="49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stagiaire peut s’inscrire à un ou plusieurs stage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Dans un stage sont inscris un ou plusieurs stagiaires</a:t>
            </a:r>
          </a:p>
          <a:p>
            <a:pPr marL="0" indent="0">
              <a:buNone/>
            </a:pPr>
            <a:r>
              <a:rPr lang="fr-FR" sz="1100" b="1" dirty="0"/>
              <a:t>Un stagiaire peut avoir un ou plusieurs professeurs</a:t>
            </a:r>
          </a:p>
          <a:p>
            <a:pPr marL="0" indent="0">
              <a:buNone/>
            </a:pPr>
            <a:r>
              <a:rPr lang="fr-FR" sz="1100" b="1" dirty="0"/>
              <a:t>Un professeur peut avoir un ou plusieurs stagiaires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stage concerne une ou plusieurs matières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matière est concernée par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stage comprend un ou plusieurs professeurs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professeur est compris dans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Une matière est enseignée par un seul professeur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professeur enseigne qu’une seule matière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L’institut peut  créer un ou plusieurs stages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Une stage est créé par un seul institut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L’institut possède un ou plusieurs professeur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dirty="0"/>
              <a:t>Un professeur est présent dans un seul institut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L’institut accueil un ou plusieurs stagiaires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100" b="1" dirty="0"/>
              <a:t>Un stagiaire est accueilli par un seul institut</a:t>
            </a:r>
          </a:p>
        </p:txBody>
      </p:sp>
    </p:spTree>
    <p:extLst>
      <p:ext uri="{BB962C8B-B14F-4D97-AF65-F5344CB8AC3E}">
        <p14:creationId xmlns:p14="http://schemas.microsoft.com/office/powerpoint/2010/main" val="316711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03784"/>
              </p:ext>
            </p:extLst>
          </p:nvPr>
        </p:nvGraphicFramePr>
        <p:xfrm>
          <a:off x="480542" y="1059649"/>
          <a:ext cx="11230916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6502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id_institut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nom_institut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l’institut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nom_stagiaire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adresse_stagiaire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stagiaire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code_stage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Code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Libelle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date_debut_stage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du début du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err="1"/>
                        <a:t>matiere</a:t>
                      </a:r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code_matiere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Code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libelle_matiere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Libelle de la matière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matricule_professeur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Matricule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ctr"/>
                      <a:endParaRPr lang="fr-F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prenom_professeur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professeur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1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335666" y="1825625"/>
            <a:ext cx="1219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id_institut</a:t>
            </a:r>
            <a:r>
              <a:rPr lang="fr-FR" sz="1600" dirty="0"/>
              <a:t> -&gt; </a:t>
            </a:r>
            <a:r>
              <a:rPr lang="fr-FR" sz="1600" dirty="0" err="1"/>
              <a:t>nom_institut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id_stagiaire</a:t>
            </a:r>
            <a:r>
              <a:rPr lang="fr-FR" sz="1600" dirty="0"/>
              <a:t> -&gt;  </a:t>
            </a:r>
            <a:r>
              <a:rPr lang="fr-FR" sz="1600" dirty="0" err="1"/>
              <a:t>nom_stagiaire</a:t>
            </a:r>
            <a:r>
              <a:rPr lang="fr-FR" sz="1600" dirty="0"/>
              <a:t>, </a:t>
            </a:r>
            <a:r>
              <a:rPr lang="fr-FR" sz="1600" dirty="0" err="1"/>
              <a:t>prenom_stagiaire</a:t>
            </a:r>
            <a:r>
              <a:rPr lang="fr-FR" sz="1600" dirty="0"/>
              <a:t>, </a:t>
            </a:r>
            <a:r>
              <a:rPr lang="fr-FR" sz="1600" dirty="0" err="1"/>
              <a:t>adresse_stagiaire</a:t>
            </a:r>
            <a:r>
              <a:rPr lang="fr-FR" sz="1600" dirty="0"/>
              <a:t>, </a:t>
            </a:r>
            <a:r>
              <a:rPr lang="fr-FR" sz="1600" dirty="0" err="1"/>
              <a:t>id_institut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id_stage</a:t>
            </a:r>
            <a:r>
              <a:rPr lang="fr-FR" sz="1600" dirty="0"/>
              <a:t> -&gt; </a:t>
            </a:r>
            <a:r>
              <a:rPr lang="fr-FR" sz="1600" dirty="0" err="1"/>
              <a:t>code_stage</a:t>
            </a:r>
            <a:r>
              <a:rPr lang="fr-FR" sz="1600" dirty="0"/>
              <a:t>, </a:t>
            </a:r>
            <a:r>
              <a:rPr lang="fr-FR" sz="1600" dirty="0" err="1"/>
              <a:t>libelle_stage</a:t>
            </a:r>
            <a:r>
              <a:rPr lang="fr-FR" sz="1600" dirty="0"/>
              <a:t>, </a:t>
            </a:r>
            <a:r>
              <a:rPr lang="fr-FR" sz="1600" dirty="0" err="1"/>
              <a:t>date_début_stage</a:t>
            </a:r>
            <a:r>
              <a:rPr lang="fr-FR" sz="1600" dirty="0"/>
              <a:t>, </a:t>
            </a:r>
            <a:r>
              <a:rPr lang="fr-FR" sz="1600" dirty="0" err="1"/>
              <a:t>id_institut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id_matiere</a:t>
            </a:r>
            <a:r>
              <a:rPr lang="fr-FR" sz="1600" dirty="0"/>
              <a:t> -&gt; </a:t>
            </a:r>
            <a:r>
              <a:rPr lang="fr-FR" sz="1600" dirty="0" err="1"/>
              <a:t>code_matiere</a:t>
            </a:r>
            <a:r>
              <a:rPr lang="fr-FR" sz="1600" dirty="0"/>
              <a:t>, </a:t>
            </a:r>
            <a:r>
              <a:rPr lang="fr-FR" sz="1600" dirty="0" err="1"/>
              <a:t>libelle_matiere</a:t>
            </a:r>
            <a:r>
              <a:rPr lang="fr-FR" sz="1600" dirty="0"/>
              <a:t>, </a:t>
            </a:r>
            <a:r>
              <a:rPr lang="fr-FR" sz="1600" dirty="0" err="1"/>
              <a:t>id_professeur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id_professeur</a:t>
            </a:r>
            <a:r>
              <a:rPr lang="fr-FR" sz="1600" dirty="0"/>
              <a:t> -&gt; </a:t>
            </a:r>
            <a:r>
              <a:rPr lang="fr-FR" sz="1600" dirty="0" err="1"/>
              <a:t>matricule_professeur</a:t>
            </a:r>
            <a:r>
              <a:rPr lang="fr-FR" sz="1600" dirty="0"/>
              <a:t>, </a:t>
            </a:r>
            <a:r>
              <a:rPr lang="fr-FR" sz="1600" dirty="0" err="1"/>
              <a:t>nom_professeur</a:t>
            </a:r>
            <a:r>
              <a:rPr lang="fr-FR" sz="1600" dirty="0"/>
              <a:t>, </a:t>
            </a:r>
            <a:r>
              <a:rPr lang="fr-FR" sz="1600" dirty="0" err="1"/>
              <a:t>prenom_professeur</a:t>
            </a:r>
            <a:r>
              <a:rPr lang="fr-FR" sz="1600" dirty="0"/>
              <a:t>, </a:t>
            </a:r>
            <a:r>
              <a:rPr lang="fr-FR" sz="1600" dirty="0" err="1"/>
              <a:t>id_matiere</a:t>
            </a:r>
            <a:r>
              <a:rPr lang="fr-FR" sz="1600" dirty="0"/>
              <a:t>, </a:t>
            </a:r>
            <a:r>
              <a:rPr lang="fr-FR" sz="1600" dirty="0" err="1"/>
              <a:t>id_institut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id_stage,id_stagiaire</a:t>
            </a:r>
            <a:r>
              <a:rPr lang="fr-FR" sz="1600" dirty="0"/>
              <a:t> -&gt; </a:t>
            </a:r>
            <a:r>
              <a:rPr lang="fr-FR" sz="1600" dirty="0" err="1"/>
              <a:t>date_inscription_stage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8190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C7BAA8C-13C4-4744-8212-1C98C8C1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51299"/>
            <a:ext cx="11353800" cy="54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36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Database</a:t>
            </a:r>
            <a:r>
              <a:rPr lang="fr-FR" sz="3600" dirty="0"/>
              <a:t> </a:t>
            </a:r>
            <a:r>
              <a:rPr lang="fr-FR" sz="3600" dirty="0" err="1"/>
              <a:t>dictionnary</a:t>
            </a:r>
            <a:r>
              <a:rPr lang="fr-FR" sz="3600" dirty="0"/>
              <a:t> et dépendances fonctionnelles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07112"/>
              </p:ext>
            </p:extLst>
          </p:nvPr>
        </p:nvGraphicFramePr>
        <p:xfrm>
          <a:off x="838200" y="1440074"/>
          <a:ext cx="10515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164877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Designation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id_film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Identifiant unique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auto-increment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nom_film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date_film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Date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duree_film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id_acteur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Identifiant unique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auto-increment</a:t>
                      </a:r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nom_acteur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prenom_acteur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Prénom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nationnalite_acteur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Nationalité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age_acteur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A38C181-2E4C-455B-8D04-9082D17C4152}"/>
              </a:ext>
            </a:extLst>
          </p:cNvPr>
          <p:cNvSpPr txBox="1"/>
          <p:nvPr/>
        </p:nvSpPr>
        <p:spPr>
          <a:xfrm>
            <a:off x="838200" y="5204354"/>
            <a:ext cx="722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Dépendances fonctionnelles :</a:t>
            </a:r>
          </a:p>
          <a:p>
            <a:r>
              <a:rPr lang="fr-FR" dirty="0" err="1"/>
              <a:t>id_film</a:t>
            </a:r>
            <a:r>
              <a:rPr lang="fr-FR" dirty="0"/>
              <a:t> -&gt; </a:t>
            </a:r>
            <a:r>
              <a:rPr lang="fr-FR" dirty="0" err="1"/>
              <a:t>nom_film,date_film,duree_film</a:t>
            </a:r>
            <a:endParaRPr lang="fr-FR" dirty="0"/>
          </a:p>
          <a:p>
            <a:r>
              <a:rPr lang="fr-FR" dirty="0" err="1"/>
              <a:t>id_acteur</a:t>
            </a:r>
            <a:r>
              <a:rPr lang="fr-FR" dirty="0"/>
              <a:t> -&gt; </a:t>
            </a:r>
            <a:r>
              <a:rPr lang="fr-FR" dirty="0" err="1"/>
              <a:t>nom_acteur,prenom_acteur,nationalite_acteur,age_acteur</a:t>
            </a:r>
            <a:endParaRPr lang="fr-FR" dirty="0"/>
          </a:p>
          <a:p>
            <a:r>
              <a:rPr lang="fr-FR" dirty="0" err="1"/>
              <a:t>id_film,id_acteur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46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entreprise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 err="1"/>
              <a:t>employe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 err="1"/>
              <a:t>etablissement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cours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session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ouvrage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catalogue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convocation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3" y="1825625"/>
            <a:ext cx="7604117" cy="4815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entreprise a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est dans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entreprise a un ou plusieurs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établissement appartient a un seul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travaille dans un établissement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établissement a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employé peut s’inscrire a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Dans un cour peuvent s’inscrire un ou plusieurs employés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employé peut animer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cour est animé par un seul employé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cour est présent dans une ou plusieurs sessions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session a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catalogue référence une ou plusieurs sessions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session est référencée dans un seul catalogue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cour concerne un ou plusieurs ouvrages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ouvrage est concerné par un ou plusieurs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entreprise émet une ou plusieurs convocations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Une convocation est émise par une seule entreprise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convocation concerne un seul employé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employé peut avoir plusieurs convocations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011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60110"/>
              </p:ext>
            </p:extLst>
          </p:nvPr>
        </p:nvGraphicFramePr>
        <p:xfrm>
          <a:off x="480542" y="640147"/>
          <a:ext cx="11230916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270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Adresse_siege_entreprise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Siège social de l’entreprise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employe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</a:t>
                      </a:r>
                      <a:r>
                        <a:rPr lang="fr-FR" sz="800" dirty="0" err="1"/>
                        <a:t>enployé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numero_employe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l’</a:t>
                      </a:r>
                      <a:r>
                        <a:rPr lang="fr-FR" sz="800" dirty="0" err="1"/>
                        <a:t>empoyé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l’employé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prenom_employe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Prénom de l’employé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/>
                        <a:t>etablissement</a:t>
                      </a:r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adresse_etablissement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de l’établissement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8169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14688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intitule_cour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du cour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7702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1215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5182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intitule_session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de la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1535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21119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56624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reference_ouvrage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Référence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9156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intitule_ouvrage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Intitulé de l’ouvrage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342248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73061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date_parution_catalogue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Data de parution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7250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reference_catalogue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Référence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7194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numero_catalogue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du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395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/>
                        <a:t>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id_convocation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2217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numero_convocation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convocation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8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2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335666" y="182562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id_entreprise</a:t>
            </a:r>
            <a:r>
              <a:rPr lang="fr-FR" sz="1600" dirty="0"/>
              <a:t> -&gt; </a:t>
            </a:r>
            <a:r>
              <a:rPr lang="fr-FR" sz="1600" dirty="0" err="1"/>
              <a:t>nom_entreprise</a:t>
            </a:r>
            <a:r>
              <a:rPr lang="fr-FR" sz="1600" dirty="0"/>
              <a:t>, </a:t>
            </a:r>
            <a:r>
              <a:rPr lang="fr-FR" sz="1600" dirty="0" err="1"/>
              <a:t>adresse_siege_entreprise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id_employe</a:t>
            </a:r>
            <a:r>
              <a:rPr lang="fr-FR" sz="1600" dirty="0"/>
              <a:t> -&gt; </a:t>
            </a:r>
            <a:r>
              <a:rPr lang="fr-FR" sz="1600" dirty="0" err="1"/>
              <a:t>numero_employe</a:t>
            </a:r>
            <a:r>
              <a:rPr lang="fr-FR" sz="1600" dirty="0"/>
              <a:t>, </a:t>
            </a:r>
            <a:r>
              <a:rPr lang="fr-FR" sz="1600" dirty="0" err="1"/>
              <a:t>nom_employe</a:t>
            </a:r>
            <a:r>
              <a:rPr lang="fr-FR" sz="1600" dirty="0"/>
              <a:t>, </a:t>
            </a:r>
            <a:r>
              <a:rPr lang="fr-FR" sz="1600" dirty="0" err="1"/>
              <a:t>prenom_employe</a:t>
            </a:r>
            <a:r>
              <a:rPr lang="fr-FR" sz="1600" dirty="0"/>
              <a:t>, </a:t>
            </a:r>
            <a:r>
              <a:rPr lang="fr-FR" sz="1600" dirty="0" err="1"/>
              <a:t>id_entreprise</a:t>
            </a:r>
            <a:r>
              <a:rPr lang="fr-FR" sz="1600" dirty="0"/>
              <a:t>, </a:t>
            </a:r>
            <a:r>
              <a:rPr lang="fr-FR" sz="1600" dirty="0" err="1"/>
              <a:t>id_etablissement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id_etablissement</a:t>
            </a:r>
            <a:r>
              <a:rPr lang="fr-FR" sz="1600" dirty="0"/>
              <a:t> -&gt; </a:t>
            </a:r>
            <a:r>
              <a:rPr lang="fr-FR" sz="1600" dirty="0" err="1"/>
              <a:t>code_etablissement</a:t>
            </a:r>
            <a:r>
              <a:rPr lang="fr-FR" sz="1600" dirty="0"/>
              <a:t>, </a:t>
            </a:r>
            <a:r>
              <a:rPr lang="fr-FR" sz="1600" dirty="0" err="1"/>
              <a:t>nom_etablissement</a:t>
            </a:r>
            <a:r>
              <a:rPr lang="fr-FR" sz="1600" dirty="0"/>
              <a:t>, </a:t>
            </a:r>
            <a:r>
              <a:rPr lang="fr-FR" sz="1600" dirty="0" err="1"/>
              <a:t>adresse_etablissement</a:t>
            </a:r>
            <a:r>
              <a:rPr lang="fr-FR" sz="1600" dirty="0"/>
              <a:t>, </a:t>
            </a:r>
            <a:r>
              <a:rPr lang="fr-FR" sz="1600" dirty="0" err="1"/>
              <a:t>id_enterprise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id_cour</a:t>
            </a:r>
            <a:r>
              <a:rPr lang="fr-FR" sz="1600" dirty="0"/>
              <a:t> -&gt; </a:t>
            </a:r>
            <a:r>
              <a:rPr lang="fr-FR" sz="1600" dirty="0" err="1"/>
              <a:t>code_cour</a:t>
            </a:r>
            <a:r>
              <a:rPr lang="fr-FR" sz="1600" dirty="0"/>
              <a:t>, </a:t>
            </a:r>
            <a:r>
              <a:rPr lang="fr-FR" sz="1600" dirty="0" err="1"/>
              <a:t>intitule_cour</a:t>
            </a:r>
            <a:r>
              <a:rPr lang="fr-FR" sz="1600" dirty="0"/>
              <a:t>, </a:t>
            </a:r>
            <a:r>
              <a:rPr lang="fr-FR" sz="1600" dirty="0" err="1"/>
              <a:t>id_empoye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id_session</a:t>
            </a:r>
            <a:r>
              <a:rPr lang="fr-FR" sz="1600" dirty="0"/>
              <a:t> -&gt; </a:t>
            </a:r>
            <a:r>
              <a:rPr lang="fr-FR" sz="1600" dirty="0" err="1"/>
              <a:t>numero_session</a:t>
            </a:r>
            <a:r>
              <a:rPr lang="fr-FR" sz="1600" dirty="0"/>
              <a:t>, </a:t>
            </a:r>
            <a:r>
              <a:rPr lang="fr-FR" sz="1600" dirty="0" err="1"/>
              <a:t>intitule_session</a:t>
            </a:r>
            <a:r>
              <a:rPr lang="fr-FR" sz="1600" dirty="0"/>
              <a:t>, </a:t>
            </a:r>
            <a:r>
              <a:rPr lang="fr-FR" sz="1600" dirty="0" err="1"/>
              <a:t>id_catalogue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id_ouvrage</a:t>
            </a:r>
            <a:r>
              <a:rPr lang="fr-FR" sz="1600" dirty="0"/>
              <a:t> -&gt; </a:t>
            </a:r>
            <a:r>
              <a:rPr lang="fr-FR" sz="1600" dirty="0" err="1"/>
              <a:t>numero_ouvrage</a:t>
            </a:r>
            <a:r>
              <a:rPr lang="fr-FR" sz="1600" dirty="0"/>
              <a:t>, </a:t>
            </a:r>
            <a:r>
              <a:rPr lang="fr-FR" sz="1600" dirty="0" err="1"/>
              <a:t>reference_ouvrage</a:t>
            </a:r>
            <a:r>
              <a:rPr lang="fr-FR" sz="1600" dirty="0"/>
              <a:t>, </a:t>
            </a:r>
            <a:r>
              <a:rPr lang="fr-FR" sz="1600" dirty="0" err="1"/>
              <a:t>intitule_ouvrage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id_catalogue</a:t>
            </a:r>
            <a:r>
              <a:rPr lang="fr-FR" sz="1600" dirty="0"/>
              <a:t> -&gt; </a:t>
            </a:r>
            <a:r>
              <a:rPr lang="fr-FR" sz="1600" dirty="0" err="1"/>
              <a:t>date_parution_catalogue</a:t>
            </a:r>
            <a:r>
              <a:rPr lang="fr-FR" sz="1600" dirty="0"/>
              <a:t>, </a:t>
            </a:r>
            <a:r>
              <a:rPr lang="fr-FR" sz="1600" dirty="0" err="1"/>
              <a:t>reference_catalogue</a:t>
            </a:r>
            <a:r>
              <a:rPr lang="fr-FR" sz="1600" dirty="0"/>
              <a:t>, </a:t>
            </a:r>
            <a:r>
              <a:rPr lang="fr-FR" sz="1600" dirty="0" err="1"/>
              <a:t>numero_catalogue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id_convocation</a:t>
            </a:r>
            <a:r>
              <a:rPr lang="fr-FR" sz="1600" dirty="0"/>
              <a:t> -&gt; </a:t>
            </a:r>
            <a:r>
              <a:rPr lang="fr-FR" sz="1600" dirty="0" err="1"/>
              <a:t>id_convocation</a:t>
            </a:r>
            <a:r>
              <a:rPr lang="fr-FR" sz="1600" dirty="0"/>
              <a:t>, </a:t>
            </a:r>
            <a:r>
              <a:rPr lang="fr-FR" sz="1600" dirty="0" err="1"/>
              <a:t>numero_convocation</a:t>
            </a:r>
            <a:r>
              <a:rPr lang="fr-FR" sz="1600" dirty="0"/>
              <a:t>, </a:t>
            </a:r>
            <a:r>
              <a:rPr lang="fr-FR" sz="1600" dirty="0" err="1"/>
              <a:t>id_entreprise</a:t>
            </a:r>
            <a:r>
              <a:rPr lang="fr-FR" sz="1600" dirty="0"/>
              <a:t>, </a:t>
            </a:r>
            <a:r>
              <a:rPr lang="fr-FR" sz="1600" dirty="0" err="1"/>
              <a:t>id_employe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id_cour</a:t>
            </a:r>
            <a:r>
              <a:rPr lang="fr-FR" sz="1600" dirty="0"/>
              <a:t>, </a:t>
            </a:r>
            <a:r>
              <a:rPr lang="fr-FR" sz="1600" dirty="0" err="1"/>
              <a:t>id_session</a:t>
            </a:r>
            <a:r>
              <a:rPr lang="fr-FR" sz="1600" dirty="0"/>
              <a:t> -&gt; </a:t>
            </a:r>
            <a:r>
              <a:rPr lang="fr-FR" sz="1600" dirty="0" err="1"/>
              <a:t>date_cour</a:t>
            </a:r>
            <a:r>
              <a:rPr lang="fr-FR" sz="1600" dirty="0"/>
              <a:t>, </a:t>
            </a:r>
            <a:r>
              <a:rPr lang="fr-FR" sz="1600" dirty="0" err="1"/>
              <a:t>duree_cour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1309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EC391-FA0B-401C-B60C-F549EB5C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107440"/>
            <a:ext cx="11694160" cy="55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compagnie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vol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ville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3" y="1825625"/>
            <a:ext cx="7604117" cy="481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Compagnie propose un ou plusieurs vols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vol est proposé par une seule compagnie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vol est au départ d’une seule ville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Une ville à plusieurs départ de vol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vol arrive a un seule ville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Dans une ville arrivent plusieurs vols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802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25468"/>
              </p:ext>
            </p:extLst>
          </p:nvPr>
        </p:nvGraphicFramePr>
        <p:xfrm>
          <a:off x="480542" y="823027"/>
          <a:ext cx="1123091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2270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compagnie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id_compagnie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Identification unique de la compagnie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auto-increment</a:t>
                      </a: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nom_compagnie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 de la compagnie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id_vol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Identification unique du 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auto-increment</a:t>
                      </a: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numero_vol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Numéro du 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type_avion_vol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 d’avion pour le 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matricule_pilote_vol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Matricule du pilote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nombre_passager_vol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Nombre de  passager pour le 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ville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id_ville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Identification unique de l’aéroport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auto-increment</a:t>
                      </a: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nom_ville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 de l’aéroport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denomination_aéroport_ville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Dénomination de l’aéroport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pays_ville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Pays de la ville concernée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404246" y="182562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id_compagnie</a:t>
            </a:r>
            <a:r>
              <a:rPr lang="fr-FR" sz="1600" dirty="0"/>
              <a:t> -&gt; </a:t>
            </a:r>
            <a:r>
              <a:rPr lang="fr-FR" sz="1600" dirty="0" err="1"/>
              <a:t>nom_compagnie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id_vol</a:t>
            </a:r>
            <a:r>
              <a:rPr lang="fr-FR" sz="1600" dirty="0"/>
              <a:t> -&gt; </a:t>
            </a:r>
            <a:r>
              <a:rPr lang="fr-FR" sz="1600" dirty="0" err="1"/>
              <a:t>numero_vol</a:t>
            </a:r>
            <a:r>
              <a:rPr lang="fr-FR" sz="1600" dirty="0"/>
              <a:t>, </a:t>
            </a:r>
            <a:r>
              <a:rPr lang="fr-FR" sz="1600" dirty="0" err="1"/>
              <a:t>type_avion_vol</a:t>
            </a:r>
            <a:r>
              <a:rPr lang="fr-FR" sz="1600" dirty="0"/>
              <a:t>, </a:t>
            </a:r>
            <a:r>
              <a:rPr lang="fr-FR" sz="1600" dirty="0" err="1"/>
              <a:t>matricule_pilote_vol</a:t>
            </a:r>
            <a:r>
              <a:rPr lang="fr-FR" sz="1600" dirty="0"/>
              <a:t>, </a:t>
            </a:r>
            <a:r>
              <a:rPr lang="fr-FR" sz="1600" dirty="0" err="1"/>
              <a:t>nombre_passager_vol</a:t>
            </a:r>
            <a:r>
              <a:rPr lang="fr-FR" sz="1600" dirty="0"/>
              <a:t>, </a:t>
            </a:r>
            <a:r>
              <a:rPr lang="fr-FR" sz="1600" dirty="0" err="1"/>
              <a:t>id_ville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id_ville</a:t>
            </a:r>
            <a:r>
              <a:rPr lang="fr-FR" sz="1600" dirty="0"/>
              <a:t> -&gt; </a:t>
            </a:r>
            <a:r>
              <a:rPr lang="fr-FR" sz="1600" dirty="0" err="1"/>
              <a:t>nom_ville</a:t>
            </a:r>
            <a:r>
              <a:rPr lang="fr-FR" sz="1600" dirty="0"/>
              <a:t>, </a:t>
            </a:r>
            <a:r>
              <a:rPr lang="fr-FR" sz="1600" dirty="0" err="1"/>
              <a:t>dénomination_aéroport_ville</a:t>
            </a:r>
            <a:r>
              <a:rPr lang="fr-FR" sz="1600" dirty="0"/>
              <a:t>, </a:t>
            </a:r>
            <a:r>
              <a:rPr lang="fr-FR" sz="1600" dirty="0" err="1"/>
              <a:t>pays_ville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321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C403EEA-2662-4844-84DB-3A5ED8AC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10640"/>
            <a:ext cx="11591925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305BB-2B46-40B0-8A49-53045F96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DB5F11-C04D-4D7E-9464-DE18F089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958"/>
              </p:ext>
            </p:extLst>
          </p:nvPr>
        </p:nvGraphicFramePr>
        <p:xfrm>
          <a:off x="1304031" y="2202236"/>
          <a:ext cx="1696621" cy="161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21">
                  <a:extLst>
                    <a:ext uri="{9D8B030D-6E8A-4147-A177-3AD203B41FA5}">
                      <a16:colId xmlns:a16="http://schemas.microsoft.com/office/drawing/2014/main" val="24712427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35082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r>
                        <a:rPr lang="fr-FR" dirty="0" err="1"/>
                        <a:t>id_film</a:t>
                      </a:r>
                      <a:endParaRPr lang="fr-FR" dirty="0"/>
                    </a:p>
                    <a:p>
                      <a:r>
                        <a:rPr lang="fr-FR" dirty="0" err="1"/>
                        <a:t>nom_film</a:t>
                      </a:r>
                      <a:endParaRPr lang="fr-FR" dirty="0"/>
                    </a:p>
                    <a:p>
                      <a:r>
                        <a:rPr lang="fr-FR" dirty="0" err="1"/>
                        <a:t>date_film</a:t>
                      </a:r>
                      <a:endParaRPr lang="fr-FR" dirty="0"/>
                    </a:p>
                    <a:p>
                      <a:r>
                        <a:rPr lang="fr-FR" dirty="0" err="1"/>
                        <a:t>duree_film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190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1D933E9-1734-4353-9F69-59D246FC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07732"/>
              </p:ext>
            </p:extLst>
          </p:nvPr>
        </p:nvGraphicFramePr>
        <p:xfrm>
          <a:off x="9011329" y="2202236"/>
          <a:ext cx="2059126" cy="189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126">
                  <a:extLst>
                    <a:ext uri="{9D8B030D-6E8A-4147-A177-3AD203B41FA5}">
                      <a16:colId xmlns:a16="http://schemas.microsoft.com/office/drawing/2014/main" val="24712427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35082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r>
                        <a:rPr lang="fr-FR" dirty="0" err="1"/>
                        <a:t>id_acteur</a:t>
                      </a:r>
                      <a:endParaRPr lang="fr-FR" dirty="0"/>
                    </a:p>
                    <a:p>
                      <a:r>
                        <a:rPr lang="fr-FR" dirty="0" err="1"/>
                        <a:t>nom_acteur</a:t>
                      </a:r>
                      <a:endParaRPr lang="fr-FR" dirty="0"/>
                    </a:p>
                    <a:p>
                      <a:r>
                        <a:rPr lang="fr-FR" dirty="0" err="1"/>
                        <a:t>prenom_acteur</a:t>
                      </a:r>
                      <a:endParaRPr lang="fr-FR" dirty="0"/>
                    </a:p>
                    <a:p>
                      <a:r>
                        <a:rPr lang="fr-FR" dirty="0" err="1"/>
                        <a:t>nationnalite_acteur</a:t>
                      </a:r>
                      <a:endParaRPr lang="fr-FR" dirty="0"/>
                    </a:p>
                    <a:p>
                      <a:r>
                        <a:rPr lang="fr-FR" dirty="0" err="1"/>
                        <a:t>age_acteur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1908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8C7E50-002F-407A-B528-8B5B69B8C33C}"/>
              </a:ext>
            </a:extLst>
          </p:cNvPr>
          <p:cNvSpPr/>
          <p:nvPr/>
        </p:nvSpPr>
        <p:spPr>
          <a:xfrm>
            <a:off x="4563122" y="2202236"/>
            <a:ext cx="2521259" cy="1344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69092D0-0033-49CF-8EA9-8D1AC41AA4BC}"/>
              </a:ext>
            </a:extLst>
          </p:cNvPr>
          <p:cNvCxnSpPr/>
          <p:nvPr/>
        </p:nvCxnSpPr>
        <p:spPr>
          <a:xfrm>
            <a:off x="4563122" y="2592280"/>
            <a:ext cx="252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684D6DE-BB7F-484E-A2B2-76B610678F85}"/>
              </a:ext>
            </a:extLst>
          </p:cNvPr>
          <p:cNvSpPr txBox="1"/>
          <p:nvPr/>
        </p:nvSpPr>
        <p:spPr>
          <a:xfrm>
            <a:off x="4758431" y="2202236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POSSEDE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5613E87-A10A-4FF8-825F-E10B867A154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00652" y="2874576"/>
            <a:ext cx="15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9D05329-FC6C-472E-A2DA-4FEB3EC56C03}"/>
              </a:ext>
            </a:extLst>
          </p:cNvPr>
          <p:cNvCxnSpPr>
            <a:stCxn id="6" idx="3"/>
          </p:cNvCxnSpPr>
          <p:nvPr/>
        </p:nvCxnSpPr>
        <p:spPr>
          <a:xfrm>
            <a:off x="7084381" y="2874576"/>
            <a:ext cx="1926947" cy="1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9749003-9966-4AB5-9F40-1448C662B8F4}"/>
              </a:ext>
            </a:extLst>
          </p:cNvPr>
          <p:cNvSpPr txBox="1"/>
          <p:nvPr/>
        </p:nvSpPr>
        <p:spPr>
          <a:xfrm>
            <a:off x="3493363" y="2827070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6290E4-FAA6-413C-AD44-B0B3E0FF6465}"/>
              </a:ext>
            </a:extLst>
          </p:cNvPr>
          <p:cNvSpPr txBox="1"/>
          <p:nvPr/>
        </p:nvSpPr>
        <p:spPr>
          <a:xfrm>
            <a:off x="7759330" y="2827070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2197024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 &amp; règles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40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Entités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chien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600" dirty="0"/>
              <a:t>propriétaire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DD4861-2165-4474-84F1-3860D16B3070}"/>
              </a:ext>
            </a:extLst>
          </p:cNvPr>
          <p:cNvSpPr txBox="1">
            <a:spLocks/>
          </p:cNvSpPr>
          <p:nvPr/>
        </p:nvSpPr>
        <p:spPr>
          <a:xfrm>
            <a:off x="3045953" y="1825625"/>
            <a:ext cx="7604117" cy="481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Règles métiers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Un chien est né chez un seul propriétaire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Chez un propriétaires un ou plusieurs chiens sont nés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chien a été acheté chez un ou plusieurs propriétaire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Un propriétaire a acheté un ou plusieurs chiens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2592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err="1"/>
              <a:t>Database</a:t>
            </a:r>
            <a:r>
              <a:rPr lang="fr-FR" sz="3600" b="1" dirty="0"/>
              <a:t> </a:t>
            </a:r>
            <a:r>
              <a:rPr lang="fr-FR" sz="3600" b="1" dirty="0" err="1"/>
              <a:t>dictionnary</a:t>
            </a:r>
            <a:endParaRPr lang="fr-FR" sz="36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61927"/>
              </p:ext>
            </p:extLst>
          </p:nvPr>
        </p:nvGraphicFramePr>
        <p:xfrm>
          <a:off x="480542" y="823027"/>
          <a:ext cx="11230916" cy="307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30">
                  <a:extLst>
                    <a:ext uri="{9D8B030D-6E8A-4147-A177-3AD203B41FA5}">
                      <a16:colId xmlns:a16="http://schemas.microsoft.com/office/drawing/2014/main" val="3421424153"/>
                    </a:ext>
                  </a:extLst>
                </a:gridCol>
                <a:gridCol w="2657192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3539328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741982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809436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399648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38952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Designation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id_chien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Identification unique du 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auto-increment</a:t>
                      </a: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nom_chien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 du 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race_chien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Race du 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matricule_chien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Matricule du 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puce_chien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Puce </a:t>
                      </a:r>
                      <a:r>
                        <a:rPr lang="fr-FR" sz="1000" dirty="0" err="1"/>
                        <a:t>rfid</a:t>
                      </a:r>
                      <a:r>
                        <a:rPr lang="fr-FR" sz="1000" dirty="0"/>
                        <a:t> du chien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proprietaire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id_proprietaire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Identification unique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auto-increment</a:t>
                      </a:r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nom_proprietaire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prenom_proprietaire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Prénom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ville_proprietaire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Ville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3834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adresse_proprietaire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Adresse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5909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tel_proprietaire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Tel du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03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E9452-D2BF-4CB4-8D93-90249C5F1266}"/>
              </a:ext>
            </a:extLst>
          </p:cNvPr>
          <p:cNvSpPr txBox="1"/>
          <p:nvPr/>
        </p:nvSpPr>
        <p:spPr>
          <a:xfrm>
            <a:off x="404246" y="182562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id_chien</a:t>
            </a:r>
            <a:r>
              <a:rPr lang="fr-FR" sz="1600" dirty="0"/>
              <a:t> -&gt;  </a:t>
            </a:r>
            <a:r>
              <a:rPr lang="fr-FR" sz="1600" dirty="0" err="1"/>
              <a:t>nom_chien</a:t>
            </a:r>
            <a:r>
              <a:rPr lang="fr-FR" sz="1600" dirty="0"/>
              <a:t>, </a:t>
            </a:r>
            <a:r>
              <a:rPr lang="fr-FR" sz="1600" dirty="0" err="1"/>
              <a:t>race_chien</a:t>
            </a:r>
            <a:r>
              <a:rPr lang="fr-FR" sz="1600" dirty="0"/>
              <a:t>, </a:t>
            </a:r>
            <a:r>
              <a:rPr lang="fr-FR" sz="1600" dirty="0" err="1"/>
              <a:t>matricule_chien</a:t>
            </a:r>
            <a:r>
              <a:rPr lang="fr-FR" sz="1600" dirty="0"/>
              <a:t>, </a:t>
            </a:r>
            <a:r>
              <a:rPr lang="fr-FR" sz="1600" dirty="0" err="1"/>
              <a:t>puce_chien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id_proprietaire</a:t>
            </a:r>
            <a:r>
              <a:rPr lang="fr-FR" sz="1600" dirty="0"/>
              <a:t> -&gt;  </a:t>
            </a:r>
            <a:r>
              <a:rPr lang="fr-FR" sz="1600" dirty="0" err="1"/>
              <a:t>nom_proprietaire</a:t>
            </a:r>
            <a:r>
              <a:rPr lang="fr-FR" sz="1600" dirty="0"/>
              <a:t>,  </a:t>
            </a:r>
            <a:r>
              <a:rPr lang="fr-FR" sz="1600" dirty="0" err="1"/>
              <a:t>prenom_proprietaire</a:t>
            </a:r>
            <a:r>
              <a:rPr lang="fr-FR" sz="1600" dirty="0"/>
              <a:t>, </a:t>
            </a:r>
            <a:r>
              <a:rPr lang="fr-FR" sz="1600" dirty="0" err="1"/>
              <a:t>ville_proprietaire</a:t>
            </a:r>
            <a:r>
              <a:rPr lang="fr-FR" sz="1600" dirty="0"/>
              <a:t>,  </a:t>
            </a:r>
            <a:r>
              <a:rPr lang="fr-FR" sz="1600" dirty="0" err="1"/>
              <a:t>adresse_proprietaire</a:t>
            </a:r>
            <a:r>
              <a:rPr lang="fr-FR" sz="1600" dirty="0"/>
              <a:t>, </a:t>
            </a:r>
            <a:r>
              <a:rPr lang="fr-FR" sz="1600" dirty="0" err="1"/>
              <a:t>tel_proprietaire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id_chien</a:t>
            </a:r>
            <a:r>
              <a:rPr lang="fr-FR" sz="1600" dirty="0"/>
              <a:t>, </a:t>
            </a:r>
            <a:r>
              <a:rPr lang="fr-FR" sz="1600" dirty="0" err="1"/>
              <a:t>id_proprietaire</a:t>
            </a:r>
            <a:r>
              <a:rPr lang="fr-FR" sz="1600" dirty="0"/>
              <a:t> -&gt; </a:t>
            </a:r>
            <a:r>
              <a:rPr lang="fr-FR" sz="1600" dirty="0" err="1"/>
              <a:t>compteur</a:t>
            </a:r>
            <a:r>
              <a:rPr lang="fr-FR" sz="1600" err="1"/>
              <a:t>_</a:t>
            </a:r>
            <a:r>
              <a:rPr lang="fr-FR" sz="1600"/>
              <a:t>vente_chien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932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4EAD05E-3493-437E-ABBB-7D4A047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C403EEA-2662-4844-84DB-3A5ED8AC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10640"/>
            <a:ext cx="11591925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73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43F5-C7DD-4419-AA91-E3C45BE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Repérage des 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BFDC8-BCD6-4F98-AAF5-C786B99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Entités : </a:t>
            </a:r>
          </a:p>
          <a:p>
            <a:pPr marL="0" indent="0">
              <a:buNone/>
            </a:pPr>
            <a:r>
              <a:rPr lang="fr-FR" sz="2000" dirty="0"/>
              <a:t>	- film</a:t>
            </a:r>
          </a:p>
          <a:p>
            <a:pPr marL="0" indent="0">
              <a:buNone/>
            </a:pPr>
            <a:r>
              <a:rPr lang="fr-FR" sz="2000" dirty="0"/>
              <a:t>	- acteur</a:t>
            </a:r>
          </a:p>
          <a:p>
            <a:pPr marL="0" indent="0">
              <a:buNone/>
            </a:pPr>
            <a:r>
              <a:rPr lang="fr-FR" sz="2000" dirty="0"/>
              <a:t>	- producteur</a:t>
            </a:r>
          </a:p>
          <a:p>
            <a:pPr marL="0" indent="0">
              <a:buNone/>
            </a:pPr>
            <a:r>
              <a:rPr lang="fr-FR" sz="2000" dirty="0"/>
              <a:t>Règles métiers :</a:t>
            </a:r>
          </a:p>
          <a:p>
            <a:pPr marL="0" indent="0">
              <a:buNone/>
            </a:pPr>
            <a:r>
              <a:rPr lang="fr-FR" sz="2000" dirty="0"/>
              <a:t>	- Un film possède </a:t>
            </a:r>
            <a:r>
              <a:rPr lang="fr-FR" sz="2000" dirty="0" err="1"/>
              <a:t>zero</a:t>
            </a:r>
            <a:r>
              <a:rPr lang="fr-FR" sz="2000" dirty="0"/>
              <a:t> ou plusieurs acteurs</a:t>
            </a:r>
          </a:p>
          <a:p>
            <a:pPr marL="0" indent="0">
              <a:buNone/>
            </a:pPr>
            <a:r>
              <a:rPr lang="fr-FR" sz="2000" dirty="0"/>
              <a:t>	- Un acteur est présent dans </a:t>
            </a:r>
            <a:r>
              <a:rPr lang="fr-FR" sz="2000" dirty="0" err="1"/>
              <a:t>zero</a:t>
            </a:r>
            <a:r>
              <a:rPr lang="fr-FR" sz="2000" dirty="0"/>
              <a:t> ou plusieurs films</a:t>
            </a:r>
          </a:p>
          <a:p>
            <a:pPr marL="0" indent="0">
              <a:buNone/>
            </a:pPr>
            <a:r>
              <a:rPr lang="fr-FR" sz="2000" dirty="0"/>
              <a:t>	- Un producteur finance </a:t>
            </a:r>
            <a:r>
              <a:rPr lang="fr-FR" sz="2000" dirty="0" err="1"/>
              <a:t>zero</a:t>
            </a:r>
            <a:r>
              <a:rPr lang="fr-FR" sz="2000" dirty="0"/>
              <a:t> ou plusieurs films</a:t>
            </a:r>
          </a:p>
          <a:p>
            <a:pPr marL="0" indent="0">
              <a:buNone/>
            </a:pPr>
            <a:r>
              <a:rPr lang="fr-FR" sz="2000" dirty="0"/>
              <a:t>	- Un film est financé par </a:t>
            </a:r>
            <a:r>
              <a:rPr lang="fr-FR" sz="2000" dirty="0" err="1"/>
              <a:t>zero</a:t>
            </a:r>
            <a:r>
              <a:rPr lang="fr-FR" sz="2000" dirty="0"/>
              <a:t> pour plusieurs producteurs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7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51980-9612-426F-94B0-2C8F3DC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Database</a:t>
            </a:r>
            <a:r>
              <a:rPr lang="fr-FR" sz="3600" dirty="0"/>
              <a:t> </a:t>
            </a:r>
            <a:r>
              <a:rPr lang="fr-FR" sz="3600" dirty="0" err="1"/>
              <a:t>dictionnary</a:t>
            </a:r>
            <a:r>
              <a:rPr lang="fr-FR" sz="3600" dirty="0"/>
              <a:t> et dépendances fonctionnelles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92C2D04-9FB7-4DBF-B66E-BED9716F9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88129"/>
              </p:ext>
            </p:extLst>
          </p:nvPr>
        </p:nvGraphicFramePr>
        <p:xfrm>
          <a:off x="838200" y="1440074"/>
          <a:ext cx="10515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164877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1572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Designation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id_film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Identifiant unique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auto-increment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nom_film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date_film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Date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duree_film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 du 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8093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id_acteur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Identifiant unique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auto-increment</a:t>
                      </a:r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nom_acteur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prenom_acteur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Prénom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nationnalite_acteur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Nationalité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age_acteur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 de l’acteur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producteur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id_producteur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Identifiant unique producteur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auto-increment</a:t>
                      </a:r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nom_producteur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 du producteur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15724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raison_sociale_producteur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Raison sociale du producteur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A38C181-2E4C-455B-8D04-9082D17C4152}"/>
              </a:ext>
            </a:extLst>
          </p:cNvPr>
          <p:cNvSpPr txBox="1"/>
          <p:nvPr/>
        </p:nvSpPr>
        <p:spPr>
          <a:xfrm>
            <a:off x="838200" y="5204354"/>
            <a:ext cx="7222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Dépendances fonctionnelles :</a:t>
            </a:r>
          </a:p>
          <a:p>
            <a:r>
              <a:rPr lang="fr-FR" dirty="0" err="1"/>
              <a:t>id_film</a:t>
            </a:r>
            <a:r>
              <a:rPr lang="fr-FR" dirty="0"/>
              <a:t> -&gt; </a:t>
            </a:r>
            <a:r>
              <a:rPr lang="fr-FR" dirty="0" err="1"/>
              <a:t>nom_film,date_film,duree_film</a:t>
            </a:r>
            <a:endParaRPr lang="fr-FR" dirty="0"/>
          </a:p>
          <a:p>
            <a:r>
              <a:rPr lang="fr-FR" dirty="0" err="1"/>
              <a:t>id_acteur</a:t>
            </a:r>
            <a:r>
              <a:rPr lang="fr-FR" dirty="0"/>
              <a:t> -&gt; </a:t>
            </a:r>
            <a:r>
              <a:rPr lang="fr-FR" dirty="0" err="1"/>
              <a:t>nom_acteur,prenom_acteur,nationalite_acteur,age_acteur</a:t>
            </a:r>
            <a:endParaRPr lang="fr-FR" dirty="0"/>
          </a:p>
          <a:p>
            <a:r>
              <a:rPr lang="fr-FR" dirty="0" err="1"/>
              <a:t>id_film,id_acteur</a:t>
            </a:r>
            <a:endParaRPr lang="fr-FR" dirty="0"/>
          </a:p>
          <a:p>
            <a:r>
              <a:rPr lang="fr-FR" dirty="0" err="1"/>
              <a:t>id_film,id_producteur</a:t>
            </a:r>
            <a:r>
              <a:rPr lang="fr-FR" dirty="0"/>
              <a:t> -&gt; </a:t>
            </a:r>
            <a:r>
              <a:rPr lang="fr-FR" dirty="0" err="1"/>
              <a:t>montant_financement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49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305BB-2B46-40B0-8A49-53045F96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DB5F11-C04D-4D7E-9464-DE18F089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54386"/>
              </p:ext>
            </p:extLst>
          </p:nvPr>
        </p:nvGraphicFramePr>
        <p:xfrm>
          <a:off x="1304031" y="1669575"/>
          <a:ext cx="1696621" cy="161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21">
                  <a:extLst>
                    <a:ext uri="{9D8B030D-6E8A-4147-A177-3AD203B41FA5}">
                      <a16:colId xmlns:a16="http://schemas.microsoft.com/office/drawing/2014/main" val="24712427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35082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r>
                        <a:rPr lang="fr-FR" dirty="0" err="1"/>
                        <a:t>id_film</a:t>
                      </a:r>
                      <a:endParaRPr lang="fr-FR" dirty="0"/>
                    </a:p>
                    <a:p>
                      <a:r>
                        <a:rPr lang="fr-FR" dirty="0" err="1"/>
                        <a:t>nom_film</a:t>
                      </a:r>
                      <a:endParaRPr lang="fr-FR" dirty="0"/>
                    </a:p>
                    <a:p>
                      <a:r>
                        <a:rPr lang="fr-FR" dirty="0" err="1"/>
                        <a:t>date_film</a:t>
                      </a:r>
                      <a:endParaRPr lang="fr-FR" dirty="0"/>
                    </a:p>
                    <a:p>
                      <a:r>
                        <a:rPr lang="fr-FR" dirty="0" err="1"/>
                        <a:t>durée_film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190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1D933E9-1734-4353-9F69-59D246FC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857"/>
              </p:ext>
            </p:extLst>
          </p:nvPr>
        </p:nvGraphicFramePr>
        <p:xfrm>
          <a:off x="9011329" y="1669575"/>
          <a:ext cx="2059126" cy="189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126">
                  <a:extLst>
                    <a:ext uri="{9D8B030D-6E8A-4147-A177-3AD203B41FA5}">
                      <a16:colId xmlns:a16="http://schemas.microsoft.com/office/drawing/2014/main" val="24712427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35082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r>
                        <a:rPr lang="fr-FR" dirty="0" err="1"/>
                        <a:t>id_acteur</a:t>
                      </a:r>
                      <a:endParaRPr lang="fr-FR" dirty="0"/>
                    </a:p>
                    <a:p>
                      <a:r>
                        <a:rPr lang="fr-FR" dirty="0" err="1"/>
                        <a:t>nom_acteur</a:t>
                      </a:r>
                      <a:endParaRPr lang="fr-FR" dirty="0"/>
                    </a:p>
                    <a:p>
                      <a:r>
                        <a:rPr lang="fr-FR" dirty="0" err="1"/>
                        <a:t>prenom_acteur</a:t>
                      </a:r>
                      <a:endParaRPr lang="fr-FR" dirty="0"/>
                    </a:p>
                    <a:p>
                      <a:r>
                        <a:rPr lang="fr-FR" dirty="0" err="1"/>
                        <a:t>Nationnalite_acteur</a:t>
                      </a:r>
                      <a:endParaRPr lang="fr-FR" dirty="0"/>
                    </a:p>
                    <a:p>
                      <a:r>
                        <a:rPr lang="fr-FR" dirty="0" err="1"/>
                        <a:t>age_acteur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1908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8C7E50-002F-407A-B528-8B5B69B8C33C}"/>
              </a:ext>
            </a:extLst>
          </p:cNvPr>
          <p:cNvSpPr/>
          <p:nvPr/>
        </p:nvSpPr>
        <p:spPr>
          <a:xfrm>
            <a:off x="4563122" y="1669575"/>
            <a:ext cx="2521259" cy="1344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69092D0-0033-49CF-8EA9-8D1AC41AA4BC}"/>
              </a:ext>
            </a:extLst>
          </p:cNvPr>
          <p:cNvCxnSpPr/>
          <p:nvPr/>
        </p:nvCxnSpPr>
        <p:spPr>
          <a:xfrm>
            <a:off x="4563122" y="2059619"/>
            <a:ext cx="252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684D6DE-BB7F-484E-A2B2-76B610678F85}"/>
              </a:ext>
            </a:extLst>
          </p:cNvPr>
          <p:cNvSpPr txBox="1"/>
          <p:nvPr/>
        </p:nvSpPr>
        <p:spPr>
          <a:xfrm>
            <a:off x="4758431" y="1669575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JOUER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5613E87-A10A-4FF8-825F-E10B867A154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00652" y="2341915"/>
            <a:ext cx="15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9D05329-FC6C-472E-A2DA-4FEB3EC56C03}"/>
              </a:ext>
            </a:extLst>
          </p:cNvPr>
          <p:cNvCxnSpPr>
            <a:stCxn id="6" idx="3"/>
          </p:cNvCxnSpPr>
          <p:nvPr/>
        </p:nvCxnSpPr>
        <p:spPr>
          <a:xfrm>
            <a:off x="7084381" y="2341915"/>
            <a:ext cx="1926947" cy="1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9749003-9966-4AB5-9F40-1448C662B8F4}"/>
              </a:ext>
            </a:extLst>
          </p:cNvPr>
          <p:cNvSpPr txBox="1"/>
          <p:nvPr/>
        </p:nvSpPr>
        <p:spPr>
          <a:xfrm>
            <a:off x="3493363" y="2294409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6290E4-FAA6-413C-AD44-B0B3E0FF6465}"/>
              </a:ext>
            </a:extLst>
          </p:cNvPr>
          <p:cNvSpPr txBox="1"/>
          <p:nvPr/>
        </p:nvSpPr>
        <p:spPr>
          <a:xfrm>
            <a:off x="7759330" y="2294409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DFD31C4-850F-46B1-830C-CF5E8CCF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49706"/>
              </p:ext>
            </p:extLst>
          </p:nvPr>
        </p:nvGraphicFramePr>
        <p:xfrm>
          <a:off x="1304030" y="4873875"/>
          <a:ext cx="1696621" cy="161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21">
                  <a:extLst>
                    <a:ext uri="{9D8B030D-6E8A-4147-A177-3AD203B41FA5}">
                      <a16:colId xmlns:a16="http://schemas.microsoft.com/office/drawing/2014/main" val="24712427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35082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r>
                        <a:rPr lang="fr-FR" dirty="0" err="1"/>
                        <a:t>id_film</a:t>
                      </a:r>
                      <a:endParaRPr lang="fr-FR" dirty="0"/>
                    </a:p>
                    <a:p>
                      <a:r>
                        <a:rPr lang="fr-FR" dirty="0" err="1"/>
                        <a:t>nom_film</a:t>
                      </a:r>
                      <a:endParaRPr lang="fr-FR" dirty="0"/>
                    </a:p>
                    <a:p>
                      <a:r>
                        <a:rPr lang="fr-FR" dirty="0" err="1"/>
                        <a:t>date_film</a:t>
                      </a:r>
                      <a:endParaRPr lang="fr-FR" dirty="0"/>
                    </a:p>
                    <a:p>
                      <a:r>
                        <a:rPr lang="fr-FR" dirty="0" err="1"/>
                        <a:t>durée_film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1908"/>
                  </a:ext>
                </a:extLst>
              </a:tr>
            </a:tbl>
          </a:graphicData>
        </a:graphic>
      </p:graphicFrame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C5ED45-283B-42A7-89C3-4470A16D0B01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H="1" flipV="1">
            <a:off x="2152339" y="4510136"/>
            <a:ext cx="1" cy="36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DECEA93-8402-46C5-A93A-A36B5C2750BA}"/>
              </a:ext>
            </a:extLst>
          </p:cNvPr>
          <p:cNvSpPr/>
          <p:nvPr/>
        </p:nvSpPr>
        <p:spPr>
          <a:xfrm>
            <a:off x="891709" y="3711047"/>
            <a:ext cx="2521259" cy="7990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5AEBD1-513B-4997-BB7F-12059C7EA373}"/>
              </a:ext>
            </a:extLst>
          </p:cNvPr>
          <p:cNvSpPr txBox="1"/>
          <p:nvPr/>
        </p:nvSpPr>
        <p:spPr>
          <a:xfrm>
            <a:off x="1087017" y="3659469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FINANCER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000B1C4-7902-4642-AB54-F2E047AAC393}"/>
              </a:ext>
            </a:extLst>
          </p:cNvPr>
          <p:cNvCxnSpPr>
            <a:cxnSpLocks/>
          </p:cNvCxnSpPr>
          <p:nvPr/>
        </p:nvCxnSpPr>
        <p:spPr>
          <a:xfrm flipH="1" flipV="1">
            <a:off x="2152337" y="3288575"/>
            <a:ext cx="1" cy="40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40D8BD-1140-44CE-A668-202EC6AEAE0E}"/>
              </a:ext>
            </a:extLst>
          </p:cNvPr>
          <p:cNvSpPr txBox="1"/>
          <p:nvPr/>
        </p:nvSpPr>
        <p:spPr>
          <a:xfrm>
            <a:off x="2152337" y="3307991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2F536-2206-4EF8-AD45-A476A8A18D88}"/>
              </a:ext>
            </a:extLst>
          </p:cNvPr>
          <p:cNvSpPr txBox="1"/>
          <p:nvPr/>
        </p:nvSpPr>
        <p:spPr>
          <a:xfrm>
            <a:off x="2174532" y="4507340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0,N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8D6D8EF-873D-4238-9D32-ABBDAB69DDFB}"/>
              </a:ext>
            </a:extLst>
          </p:cNvPr>
          <p:cNvCxnSpPr/>
          <p:nvPr/>
        </p:nvCxnSpPr>
        <p:spPr>
          <a:xfrm>
            <a:off x="891707" y="3969797"/>
            <a:ext cx="252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0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C859-7DD9-49D1-AEC1-E9C9BD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87027-79EA-4E24-9F15-9C373E23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0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3557</Words>
  <Application>Microsoft Office PowerPoint</Application>
  <PresentationFormat>Grand écran</PresentationFormat>
  <Paragraphs>1093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Thème Office</vt:lpstr>
      <vt:lpstr>Exercice 1</vt:lpstr>
      <vt:lpstr>Repérage des entités</vt:lpstr>
      <vt:lpstr>Database dictionnary et dépendances fonctionnelles</vt:lpstr>
      <vt:lpstr>MCD</vt:lpstr>
      <vt:lpstr>Exercice 2</vt:lpstr>
      <vt:lpstr>Repérage des entités</vt:lpstr>
      <vt:lpstr>Database dictionnary et dépendances fonctionnelles</vt:lpstr>
      <vt:lpstr>MCD</vt:lpstr>
      <vt:lpstr>Exercice 3</vt:lpstr>
      <vt:lpstr>Repérage des entités &amp; règles métiers</vt:lpstr>
      <vt:lpstr>Database dictionnary</vt:lpstr>
      <vt:lpstr>Dépendances fonctionnelles</vt:lpstr>
      <vt:lpstr>MCD</vt:lpstr>
      <vt:lpstr>Exercice 4</vt:lpstr>
      <vt:lpstr>Repérage des entités &amp; règles métiers</vt:lpstr>
      <vt:lpstr>Database dictionnary</vt:lpstr>
      <vt:lpstr>Dépendances fonctionnelles</vt:lpstr>
      <vt:lpstr>MCD</vt:lpstr>
      <vt:lpstr>Exercice 5</vt:lpstr>
      <vt:lpstr>Repérage des entités &amp; règles métiers</vt:lpstr>
      <vt:lpstr>Database dictionnary</vt:lpstr>
      <vt:lpstr>Dépendances fonctionnelles</vt:lpstr>
      <vt:lpstr>MCD</vt:lpstr>
      <vt:lpstr>Exercice 6</vt:lpstr>
      <vt:lpstr>Repérage des entités &amp; règles métiers</vt:lpstr>
      <vt:lpstr>Database dictionnary</vt:lpstr>
      <vt:lpstr>Dépendances fonctionnelles</vt:lpstr>
      <vt:lpstr>MCD</vt:lpstr>
      <vt:lpstr>Exercice 7</vt:lpstr>
      <vt:lpstr>Repérage des entités &amp; règles métiers</vt:lpstr>
      <vt:lpstr>Database dictionnary</vt:lpstr>
      <vt:lpstr>Dépendances fonctionnelles</vt:lpstr>
      <vt:lpstr>MCD</vt:lpstr>
      <vt:lpstr>Exercice 8</vt:lpstr>
      <vt:lpstr>Repérage des entités &amp; règles métiers</vt:lpstr>
      <vt:lpstr>Database dictionnary</vt:lpstr>
      <vt:lpstr>Dépendances fonctionnelles</vt:lpstr>
      <vt:lpstr>MCD</vt:lpstr>
      <vt:lpstr>Exercice 9</vt:lpstr>
      <vt:lpstr>Repérage des entités &amp; règles métiers</vt:lpstr>
      <vt:lpstr>Database dictionnary</vt:lpstr>
      <vt:lpstr>Dépendances fonctionnelles</vt:lpstr>
      <vt:lpstr>MCD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</dc:title>
  <dc:creator>samir founou</dc:creator>
  <cp:lastModifiedBy>samir founou</cp:lastModifiedBy>
  <cp:revision>86</cp:revision>
  <dcterms:created xsi:type="dcterms:W3CDTF">2019-06-12T10:17:02Z</dcterms:created>
  <dcterms:modified xsi:type="dcterms:W3CDTF">2019-06-18T17:59:42Z</dcterms:modified>
</cp:coreProperties>
</file>