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8" r:id="rId5"/>
    <p:sldId id="260" r:id="rId6"/>
    <p:sldId id="270" r:id="rId7"/>
    <p:sldId id="271" r:id="rId8"/>
    <p:sldId id="257" r:id="rId9"/>
    <p:sldId id="259" r:id="rId10"/>
    <p:sldId id="276" r:id="rId11"/>
    <p:sldId id="275" r:id="rId12"/>
    <p:sldId id="281" r:id="rId13"/>
    <p:sldId id="280" r:id="rId14"/>
    <p:sldId id="286" r:id="rId15"/>
    <p:sldId id="28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91259-E414-41D8-A981-D5B46D9C3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CE749D-0D48-4AD0-8C6E-BA10CEDDF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3C921-6AA5-4DF9-BB71-FD75DCF9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F94C4-B6F9-474F-B79A-CB12DC1C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DE4E9A-724D-4FFC-A094-9C31A90A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82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D80F7-6A23-47A7-A48C-A9A600E6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E4FB3-95FC-478D-8BE1-42BF0BBB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DC82D8-A13C-42E7-8553-C4582F23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5EACA-D551-47DA-8128-BB14CD75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9BE24-18E1-4AE5-BE4D-9A3D535E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4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5497C5-0830-4E4D-8350-E3D6F3C9A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4EEDCD-20F8-47E7-937C-4ABED7FC5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B4A29-0A20-4984-92CD-1D72BD6F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DD5B5E-1EFD-487B-9364-F74194C1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785AF7-70E7-4B3F-9D97-6376DF17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4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B5FF3-2625-47A8-A69C-4EAAC07D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60372-A500-413D-9999-9FC6556A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85F59-4E0A-4A4E-928A-4EAED172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47247-3BF3-4B1C-9EEC-2BE7E57A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9BC8C-ABCA-4E5D-B7EF-0F5B477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1BAE7-C68D-4F3C-8958-BC0C0618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FC6E84-F747-48A0-9B7C-F2C24923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285FD6-3F4A-4C97-9F76-BCA5C679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9CC60-4C46-4843-8D5A-CDFF6460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57C7D-B35B-41CA-A9AD-FBA6E458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9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027ED-57C0-4332-9B81-F237F30B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BA5EA-DFA3-44D0-B681-0275C2C8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D45817-7612-48A2-9FCB-511FD7E3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DEFFCC-AFFE-4ACE-BCCB-939F65DE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38E50F-B3D7-4DF9-B3CB-5C9D001A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45B080-D57E-493D-9332-CD14356E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251D9-808A-4BAF-AA1F-9E9E32D6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B93F8-A234-4836-BA13-582A979A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512F54-4D4A-4A23-BD56-D6FE28D7E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860A1C-4FC3-4233-842C-85E0C6E48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276AB-6389-4496-8763-7BCCD890C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DC1BD7-59C0-4388-ABEF-D684797C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729328-F2F8-463F-8837-FE6141F8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638600-4699-4161-A3FC-EEFD0D21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2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D4FD9-FDA8-4FE9-90E9-CDAAF023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0AFD54-B2E1-4A1E-900F-6E72FA38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64E341-0193-4A3E-9D16-B744BDFD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565958-2F65-4857-9C29-DC5E75FC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2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11247D-45C2-40A8-8474-6A1E02E6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1109A3-77F4-4F6B-9952-67FD6FB1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A4C67-1584-4776-A897-B46FB373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DEBE9-6FE6-40AA-A2CD-CA67E9CC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EAFEB-370D-4B1E-A635-AAF89055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CC0EF8-07FF-4470-96A2-1846EC6D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FCE459-E4DD-42B4-949F-01AB619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339A89-0267-4429-B8C7-86D6D497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9ED487-7182-463D-979C-BD0E6A20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0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DDE50-66E8-45BD-B3CC-08FCE191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F4A5EC-39EC-44C2-BDCF-87A917C8D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2796F-D772-4C5B-B75F-1414EF98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A51A6B-9F6C-40C2-B771-DBA7596C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6ABFB-E03F-45FD-91F3-8967B36D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218E6-5BEA-4753-A46B-C4F626D3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52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34E73D-A10A-4B6D-BFCC-4EE84E6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E58A9A-3E2E-4BF0-BD07-E0323426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D605D-D050-44C6-84A6-C96B3E380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8D0E-C4EF-40DC-A857-5B762F35C1D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093CA-3CB8-41F2-A698-41242CF12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338E3C-BD7D-440F-A9F6-9072FBB19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EAC5D-793B-405F-9B79-36BAF37F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28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1BE1F-0C77-40DF-9C14-A3317DC93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MERISE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CCFD67-3AED-43F9-B86E-0C78735E5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5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542" y="1059649"/>
          <a:ext cx="1123091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30">
                  <a:extLst>
                    <a:ext uri="{9D8B030D-6E8A-4147-A177-3AD203B41FA5}">
                      <a16:colId xmlns:a16="http://schemas.microsoft.com/office/drawing/2014/main" val="3421424153"/>
                    </a:ext>
                  </a:extLst>
                </a:gridCol>
                <a:gridCol w="2657192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3539328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741982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809436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399648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6502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Designation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ville_entreprise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Ville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Departement_entreprise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Département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Tel_fournisseur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Tel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ville_fournisseur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Ville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38345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590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Departement_fournisseur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Département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03304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18169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414688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177022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date_livraison_commande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de livraison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1215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condition_commande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Condition particulière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51825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montant_ht_commande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Montant HT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31535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id_produit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61467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libelle_produit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Libellé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31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81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fournisseur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entreprise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commande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produit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045954" y="1825624"/>
            <a:ext cx="5785530" cy="495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entreprise se réapprovisionne auprès d’un ou plusieurs fournisseurs</a:t>
            </a:r>
            <a:endParaRPr lang="fr-FR" sz="11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fournisseur réapprovisionne une ou plusieurs entreprises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entreprise passes une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est passée par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entreprise a zéro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produit est dans une seule ou plusieurs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fournisseur est concerné par zéro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concerne un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fournisseur a zéro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produit est dans un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concerne un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produit est concerné par zéro ou plusieurs commandes</a:t>
            </a:r>
          </a:p>
        </p:txBody>
      </p:sp>
    </p:spTree>
    <p:extLst>
      <p:ext uri="{BB962C8B-B14F-4D97-AF65-F5344CB8AC3E}">
        <p14:creationId xmlns:p14="http://schemas.microsoft.com/office/powerpoint/2010/main" val="422106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542" y="1059649"/>
          <a:ext cx="11230916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30">
                  <a:extLst>
                    <a:ext uri="{9D8B030D-6E8A-4147-A177-3AD203B41FA5}">
                      <a16:colId xmlns:a16="http://schemas.microsoft.com/office/drawing/2014/main" val="3421424153"/>
                    </a:ext>
                  </a:extLst>
                </a:gridCol>
                <a:gridCol w="2657192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3539328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741982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809436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399648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6502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Designation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institut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id_institut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l’institut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nom_institut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l’institut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id_stagiaire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nom_stagiaire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prenom_stagiaire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Prénom du 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adresse_stagiaire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du 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id_stage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code_stage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Code du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libelle_stage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Libelle du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38345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date_debut_stage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du début du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590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err="1"/>
                        <a:t>matiere</a:t>
                      </a:r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id_matiere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matière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03304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code_matiere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Code de la matière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18169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libelle_matiere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Libelle de la matière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414688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id_professeur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177022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matricule_professeur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Matricule du 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1215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nom_professeur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51825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prenom_professeur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Prénom du 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31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21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institut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professeur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stagiaire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stage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matière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045954" y="1825624"/>
            <a:ext cx="5785530" cy="495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stagiaire peut s’inscrire à un ou plusieurs stage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Dans un stage sont inscris un ou plusieurs stagiaires</a:t>
            </a:r>
          </a:p>
          <a:p>
            <a:pPr marL="0" indent="0">
              <a:buNone/>
            </a:pPr>
            <a:r>
              <a:rPr lang="fr-FR" sz="1100" b="1" dirty="0"/>
              <a:t>Un stagiaire peut avoir un ou plusieurs professeurs</a:t>
            </a:r>
          </a:p>
          <a:p>
            <a:pPr marL="0" indent="0">
              <a:buNone/>
            </a:pPr>
            <a:r>
              <a:rPr lang="fr-FR" sz="1100" b="1" dirty="0"/>
              <a:t>Un professeur peut avoir un ou plusieurs stagiaires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stage concerne une ou plusieurs matières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matière est concernée par un ou plusieurs stages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stage comprend un ou plusieurs professeurs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professeur est compris dans un ou plusieurs stages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matière est enseignée par un seul professeur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professeur enseigne qu’une seule matière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L’institut peut  créer un ou plusieurs stages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stage est créé par un seul institut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L’institut possède un ou plusieurs professeur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professeur est présent dans un seul institut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L’institut accueil un ou plusieurs stagiaires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stagiaire est accueilli par un seul institut</a:t>
            </a:r>
          </a:p>
        </p:txBody>
      </p:sp>
    </p:spTree>
    <p:extLst>
      <p:ext uri="{BB962C8B-B14F-4D97-AF65-F5344CB8AC3E}">
        <p14:creationId xmlns:p14="http://schemas.microsoft.com/office/powerpoint/2010/main" val="316711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4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542" y="640147"/>
          <a:ext cx="11230916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30">
                  <a:extLst>
                    <a:ext uri="{9D8B030D-6E8A-4147-A177-3AD203B41FA5}">
                      <a16:colId xmlns:a16="http://schemas.microsoft.com/office/drawing/2014/main" val="3421424153"/>
                    </a:ext>
                  </a:extLst>
                </a:gridCol>
                <a:gridCol w="2657192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3539328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741982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809436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399648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270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Designation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Adresse_siege_entreprise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Siège social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employe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id_employe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</a:t>
                      </a:r>
                      <a:r>
                        <a:rPr lang="fr-FR" sz="800" dirty="0" err="1"/>
                        <a:t>enployé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numero_employe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l’</a:t>
                      </a:r>
                      <a:r>
                        <a:rPr lang="fr-FR" sz="800" dirty="0" err="1"/>
                        <a:t>empoyé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nom_employe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l’employé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prenom_employe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Prénom de l’employé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etablissement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Id_etablissement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l’établissement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code_etablissement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de l’établissement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3834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nom_etablissement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l’établissement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590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adresse_etablissement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de l’établissement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033047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181697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code_cour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du cour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414688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intitule_cour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Intitulé du cour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177022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id_session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12159"/>
                  </a:ext>
                </a:extLst>
              </a:tr>
              <a:tr h="176577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numero_session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la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5182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intitule_session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Intitulé de la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31535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id_ouvrage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21119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numero_ouvrage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l’ouvrage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56624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reference_ouvrage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Référence de l’ouvrage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99156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intitule_ouvrage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Intitulé de l’ouvrage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342248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id_catalogue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730611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date_parution_catalogue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Data de parution du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17250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reference_catalogue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Référence du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771942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numero_catalogue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du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03957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convocation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id_convocation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convocation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222171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numero_convocation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la convocation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8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02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entreprise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 err="1"/>
              <a:t>employe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 err="1"/>
              <a:t>etablissement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cours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session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ouvrage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catalogue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convocation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045953" y="1825625"/>
            <a:ext cx="7604117" cy="4815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Une entreprise a un ou plusieurs employés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employé est dans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Une entreprise a un ou plusieurs établissement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établissement appartient a un seul établissement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employé travaille dans un établissement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établissement a un ou plusieurs employés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employé peut s’inscrire a un ou plusieurs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Dans un cour peuvent s’inscrire un ou plusieurs employés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employé peut animer un ou plusieurs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cour est animé par un seul employé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cour est présent dans une ou plusieurs sessions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Une session a un ou plusieurs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catalogue référence une ou plusieurs sessions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Une session est référencée dans un seul catalogue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cour concerne un ou plusieurs ouvrages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ouvrage est concerné par un ou plusieurs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Une entreprise émet une ou plusieurs convocations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Une convocation est émise par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Une convocation concerne un seul employé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employé peut avoir plusieurs convocations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2247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40074"/>
          <a:ext cx="10515600" cy="481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164877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7293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Entité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Designation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24767">
                <a:tc rowSpan="2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entreprise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24767">
                <a:tc rowSpan="6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client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id_client_payeur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client payeur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353205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id_client_destinataire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client </a:t>
                      </a:r>
                      <a:r>
                        <a:rPr lang="fr-FR" sz="800" dirty="0" err="1"/>
                        <a:t>destinataore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353205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tel_client_payeur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téléphone du client payeur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nom_client_payeur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client payeur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adresse_client_payeur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client payeur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35320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dirty="0"/>
                        <a:t>commande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date_arrivee_commande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 d’arrivée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 (</a:t>
                      </a:r>
                      <a:r>
                        <a:rPr lang="fr-FR" sz="800" dirty="0" err="1"/>
                        <a:t>datetime</a:t>
                      </a:r>
                      <a:r>
                        <a:rPr lang="fr-FR" sz="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d’ordre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224767">
                <a:tc rowSpan="3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famille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Id_famille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famille de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code_famille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de la famille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14813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nom_famille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la famille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79721"/>
                  </a:ext>
                </a:extLst>
              </a:tr>
              <a:tr h="224767">
                <a:tc rowSpan="4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produit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id_produit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58609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numero_produit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30234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libelle_produit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stock_produit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Stock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78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 </a:t>
            </a:r>
          </a:p>
          <a:p>
            <a:pPr marL="0" indent="0">
              <a:buNone/>
            </a:pPr>
            <a:r>
              <a:rPr lang="fr-FR" sz="2000" dirty="0"/>
              <a:t>	- Entreprise</a:t>
            </a:r>
          </a:p>
          <a:p>
            <a:pPr marL="0" indent="0">
              <a:buNone/>
            </a:pPr>
            <a:r>
              <a:rPr lang="fr-FR" sz="2000" dirty="0"/>
              <a:t>	- Client	</a:t>
            </a:r>
          </a:p>
          <a:p>
            <a:pPr marL="0" indent="0">
              <a:buNone/>
            </a:pPr>
            <a:r>
              <a:rPr lang="fr-FR" sz="2000" dirty="0"/>
              <a:t>	- Commande </a:t>
            </a:r>
          </a:p>
          <a:p>
            <a:pPr marL="0" indent="0">
              <a:buNone/>
            </a:pPr>
            <a:r>
              <a:rPr lang="fr-FR" sz="2000" dirty="0"/>
              <a:t>	- Famille</a:t>
            </a:r>
          </a:p>
          <a:p>
            <a:pPr marL="0" indent="0">
              <a:buNone/>
            </a:pPr>
            <a:r>
              <a:rPr lang="fr-FR" sz="2000" dirty="0"/>
              <a:t>	- Produit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902481" y="1825625"/>
            <a:ext cx="30487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L’entreprise a </a:t>
            </a:r>
            <a:r>
              <a:rPr lang="fr-FR" sz="1100" b="1" dirty="0" err="1"/>
              <a:t>zero</a:t>
            </a:r>
            <a:r>
              <a:rPr lang="fr-FR" sz="1100" b="1" dirty="0"/>
              <a:t>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émane d’une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L’entreprise a </a:t>
            </a:r>
            <a:r>
              <a:rPr lang="fr-FR" sz="1100" dirty="0" err="1"/>
              <a:t>zero</a:t>
            </a:r>
            <a:r>
              <a:rPr lang="fr-FR" sz="1100" dirty="0"/>
              <a:t> ou plusieurs client payeur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client payeur a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L’entreprise a </a:t>
            </a:r>
            <a:r>
              <a:rPr lang="fr-FR" sz="1100" b="1" dirty="0" err="1"/>
              <a:t>zero</a:t>
            </a:r>
            <a:r>
              <a:rPr lang="fr-FR" sz="1100" b="1" dirty="0"/>
              <a:t> ou plusieurs client destinataire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Le client destinataire a une 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L’entreprise a </a:t>
            </a:r>
            <a:r>
              <a:rPr lang="fr-FR" sz="1100" dirty="0" err="1"/>
              <a:t>zero</a:t>
            </a:r>
            <a:r>
              <a:rPr lang="fr-FR" sz="1100" dirty="0"/>
              <a:t>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produit a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L’entreprise a </a:t>
            </a:r>
            <a:r>
              <a:rPr lang="fr-FR" sz="1100" b="1" dirty="0" err="1"/>
              <a:t>zero</a:t>
            </a:r>
            <a:r>
              <a:rPr lang="fr-FR" sz="1100" b="1" dirty="0"/>
              <a:t> ou plusieurs familles de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famille a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87C7B60-C48C-45C7-B4E4-A71FD9F02A6D}"/>
              </a:ext>
            </a:extLst>
          </p:cNvPr>
          <p:cNvSpPr txBox="1">
            <a:spLocks/>
          </p:cNvSpPr>
          <p:nvPr/>
        </p:nvSpPr>
        <p:spPr>
          <a:xfrm>
            <a:off x="6877980" y="1825625"/>
            <a:ext cx="4378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client payeur a un ou plusieurs client destinataires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client destinataire a un client payeur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client payeur a une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commande a un seul client payeur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client destinataire a une ou plusieurs commande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a un seul client destinataire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commande a une ou plusieurs famille de produit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famille de produit a une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a un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produit a une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famille de produit a un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produit a une seule famille de produit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109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8BA52-1111-4C3B-8A81-49E673C1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Ennoncé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87CFD-18F4-47DE-9D8F-307187B7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Une entreprise gère les commandes de produits.</a:t>
            </a:r>
          </a:p>
          <a:p>
            <a:pPr marL="0" indent="0">
              <a:buNone/>
            </a:pPr>
            <a:r>
              <a:rPr lang="fr-FR" dirty="0"/>
              <a:t>Chaque commande possède une référence de commande, ainsi qu’une date de commande.</a:t>
            </a:r>
          </a:p>
          <a:p>
            <a:pPr marL="0" indent="0">
              <a:buNone/>
            </a:pPr>
            <a:r>
              <a:rPr lang="fr-FR" dirty="0"/>
              <a:t>Une commande n’existe que s’il y a une quantité minimum de 1 produit.</a:t>
            </a:r>
          </a:p>
          <a:p>
            <a:pPr marL="0" indent="0">
              <a:buNone/>
            </a:pPr>
            <a:r>
              <a:rPr lang="fr-FR" dirty="0"/>
              <a:t>Les produits ont une désignation, et sont regroupés par famille.</a:t>
            </a:r>
          </a:p>
          <a:p>
            <a:pPr marL="0" indent="0">
              <a:buNone/>
            </a:pPr>
            <a:r>
              <a:rPr lang="fr-FR" dirty="0"/>
              <a:t>On connait également les quantités commandées par produit et par </a:t>
            </a:r>
            <a:r>
              <a:rPr lang="fr-FR" dirty="0" err="1"/>
              <a:t>commmande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25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8BA52-1111-4C3B-8A81-49E673C1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87CFD-18F4-47DE-9D8F-307187B7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commande à 1 à plusieurs produits</a:t>
            </a:r>
          </a:p>
          <a:p>
            <a:r>
              <a:rPr lang="fr-FR" dirty="0"/>
              <a:t>Un produit est dans 0 à plusieurs commandes</a:t>
            </a:r>
          </a:p>
          <a:p>
            <a:r>
              <a:rPr lang="fr-FR" dirty="0"/>
              <a:t>Une famille à 0 à plusieurs produits</a:t>
            </a:r>
          </a:p>
          <a:p>
            <a:r>
              <a:rPr lang="fr-FR" dirty="0"/>
              <a:t>Un produit est dans une et une seule famille</a:t>
            </a:r>
          </a:p>
        </p:txBody>
      </p:sp>
    </p:spTree>
    <p:extLst>
      <p:ext uri="{BB962C8B-B14F-4D97-AF65-F5344CB8AC3E}">
        <p14:creationId xmlns:p14="http://schemas.microsoft.com/office/powerpoint/2010/main" val="371542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 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2000" dirty="0" err="1"/>
              <a:t>vendeur_auto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- commande</a:t>
            </a:r>
          </a:p>
          <a:p>
            <a:pPr marL="0" indent="0">
              <a:buNone/>
            </a:pPr>
            <a:r>
              <a:rPr lang="fr-FR" sz="2000" dirty="0"/>
              <a:t>	- fournisseur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2000" dirty="0" err="1"/>
              <a:t>parc_auto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- constructeur_ auto</a:t>
            </a:r>
          </a:p>
          <a:p>
            <a:pPr marL="0" indent="0">
              <a:buNone/>
            </a:pPr>
            <a:r>
              <a:rPr lang="fr-FR" sz="2000" dirty="0"/>
              <a:t>	- voiture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902481" y="1825624"/>
            <a:ext cx="4196915" cy="4951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Le vendeur auto peut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voitures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voiture peut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vendeurs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Le vendeur auto peut avoir </a:t>
            </a:r>
            <a:r>
              <a:rPr lang="fr-FR" sz="1100" dirty="0" err="1"/>
              <a:t>zero</a:t>
            </a:r>
            <a:r>
              <a:rPr lang="fr-FR" sz="1100" dirty="0"/>
              <a:t>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Le fournisseur peut avoir </a:t>
            </a:r>
            <a:r>
              <a:rPr lang="fr-FR" sz="1100" dirty="0" err="1"/>
              <a:t>zero</a:t>
            </a:r>
            <a:r>
              <a:rPr lang="fr-FR" sz="1100" dirty="0"/>
              <a:t> ou plusieurs vendeurs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fournisseur peut avoir un ou plusieurs parcs auto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parc auto a qu’un seul fournisseur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fournisseur peut s’approvisionner avec </a:t>
            </a:r>
            <a:r>
              <a:rPr lang="fr-FR" sz="1100" dirty="0" err="1"/>
              <a:t>zero</a:t>
            </a:r>
            <a:r>
              <a:rPr lang="fr-FR" sz="1100" dirty="0"/>
              <a:t> ou plusieurs constructeur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constructeur peut approvisionner </a:t>
            </a:r>
            <a:r>
              <a:rPr lang="fr-FR" sz="1100" dirty="0" err="1"/>
              <a:t>zero</a:t>
            </a:r>
            <a:r>
              <a:rPr lang="fr-FR" sz="1100" dirty="0"/>
              <a:t> ou plusieurs fournisseur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fournisseur peut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voitures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voiture peut </a:t>
            </a:r>
            <a:r>
              <a:rPr lang="fr-FR" sz="1100" b="1" dirty="0" err="1"/>
              <a:t>peut</a:t>
            </a:r>
            <a:r>
              <a:rPr lang="fr-FR" sz="1100" b="1" dirty="0"/>
              <a:t>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constructeur peut avoir </a:t>
            </a:r>
            <a:r>
              <a:rPr lang="fr-FR" sz="1100" dirty="0" err="1"/>
              <a:t>zero</a:t>
            </a:r>
            <a:r>
              <a:rPr lang="fr-FR" sz="1100" dirty="0"/>
              <a:t> ou plusieurs voitures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voiture a un seul constructeur auto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voiture est dans un seul parc auto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parc auto peut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voitures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commande concerne un seul vendeur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vendeur peut avoir </a:t>
            </a:r>
            <a:r>
              <a:rPr lang="fr-FR" sz="1100" dirty="0" err="1"/>
              <a:t>zero</a:t>
            </a:r>
            <a:r>
              <a:rPr lang="fr-FR" sz="1100" dirty="0"/>
              <a:t>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voiture peut avoir </a:t>
            </a:r>
            <a:r>
              <a:rPr lang="fr-FR" sz="1100" b="1" dirty="0" err="1"/>
              <a:t>zero</a:t>
            </a:r>
            <a:r>
              <a:rPr lang="fr-FR" sz="1100" b="1" dirty="0"/>
              <a:t>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peut avoir une ou plusieurs voitures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fournisseurs peut avoir </a:t>
            </a:r>
            <a:r>
              <a:rPr lang="fr-FR" sz="1100" dirty="0" err="1"/>
              <a:t>zero</a:t>
            </a:r>
            <a:r>
              <a:rPr lang="fr-FR" sz="1100" dirty="0"/>
              <a:t>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commande peut avoir un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100" b="1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4140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4319" y="1511060"/>
          <a:ext cx="5821681" cy="475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1">
                  <a:extLst>
                    <a:ext uri="{9D8B030D-6E8A-4147-A177-3AD203B41FA5}">
                      <a16:colId xmlns:a16="http://schemas.microsoft.com/office/drawing/2014/main" val="8431150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729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Designation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24767">
                <a:tc rowSpan="5"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vendeur_auto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3112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Departement_vendeur_auto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Département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Departement_fournisseur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Département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14813"/>
                  </a:ext>
                </a:extLst>
              </a:tr>
              <a:tr h="224767">
                <a:tc rowSpan="4"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parc_auto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id_parc_auto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parc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79721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ville_parc_auto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parc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58609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adresse_parc_auto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parc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30234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Departement_parc_auto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Département du parc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</a:tbl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AD2570C5-380F-44DD-AE50-831A5FBE1BAE}"/>
              </a:ext>
            </a:extLst>
          </p:cNvPr>
          <p:cNvGraphicFramePr>
            <a:graphicFrameLocks/>
          </p:cNvGraphicFramePr>
          <p:nvPr/>
        </p:nvGraphicFramePr>
        <p:xfrm>
          <a:off x="6096000" y="1515188"/>
          <a:ext cx="5821681" cy="475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843115024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Designation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342431">
                <a:tc rowSpan="5"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Contructeur_auto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342431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342431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Departement_constructeur_auto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Département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342431">
                <a:tc rowSpan="9"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vehicule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</a:t>
                      </a:r>
                      <a:r>
                        <a:rPr lang="fr-FR" sz="800" dirty="0" err="1"/>
                        <a:t>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marque_vehicule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Marque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type_vehicule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Type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217911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modele_vehicule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Modèle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motorisation_vehicule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Motorisation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342431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annee_vehicule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Année de fabrication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carburant_vehicule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Carburant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couleur_vehicule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Couleur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14813"/>
                  </a:ext>
                </a:extLst>
              </a:tr>
              <a:tr h="248275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stock_vehicule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Stock du </a:t>
                      </a:r>
                      <a:r>
                        <a:rPr lang="fr-FR" sz="800" dirty="0" err="1"/>
                        <a:t>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7972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58609"/>
                  </a:ext>
                </a:extLst>
              </a:tr>
              <a:tr h="228380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30234"/>
                  </a:ext>
                </a:extLst>
              </a:tr>
              <a:tr h="228380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2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50A4D-F52A-4D2D-8E8E-39745343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DATABASE DICTIONNARY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24A5949-F2DB-4EBE-B1C8-7551807F9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71679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55538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549682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90975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172024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604772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36555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562482"/>
                  </a:ext>
                </a:extLst>
              </a:tr>
              <a:tr h="185398">
                <a:tc rowSpan="3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id_commande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Identifiant unique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auto-increment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748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date_commande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Date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aaaa</a:t>
                      </a:r>
                      <a:r>
                        <a:rPr lang="fr-FR" sz="1200" dirty="0"/>
                        <a:t>-mm-jj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510044"/>
                  </a:ext>
                </a:extLst>
              </a:tr>
              <a:tr h="185398">
                <a:tc v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reference_commande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Référence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45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id_produit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Identifiant unique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/>
                        <a:t>auto-increment</a:t>
                      </a:r>
                      <a:endParaRPr lang="fr-FR" sz="1200" dirty="0"/>
                    </a:p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109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nom_produit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Nom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57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famille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Id_famille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Identifiant unique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/>
                        <a:t>auto-increment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47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nom_famille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Nom de la famille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7554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E86304-7A44-4870-A513-C0E14BDBC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79207"/>
              </p:ext>
            </p:extLst>
          </p:nvPr>
        </p:nvGraphicFramePr>
        <p:xfrm>
          <a:off x="7904084" y="5259362"/>
          <a:ext cx="3449716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4858">
                  <a:extLst>
                    <a:ext uri="{9D8B030D-6E8A-4147-A177-3AD203B41FA5}">
                      <a16:colId xmlns:a16="http://schemas.microsoft.com/office/drawing/2014/main" val="1046877407"/>
                    </a:ext>
                  </a:extLst>
                </a:gridCol>
                <a:gridCol w="1724858">
                  <a:extLst>
                    <a:ext uri="{9D8B030D-6E8A-4147-A177-3AD203B41FA5}">
                      <a16:colId xmlns:a16="http://schemas.microsoft.com/office/drawing/2014/main" val="2373040968"/>
                    </a:ext>
                  </a:extLst>
                </a:gridCol>
              </a:tblGrid>
              <a:tr h="166785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9657"/>
                  </a:ext>
                </a:extLst>
              </a:tr>
              <a:tr h="16678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Numérique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928"/>
                  </a:ext>
                </a:extLst>
              </a:tr>
              <a:tr h="16678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Alpha Numérique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42383"/>
                  </a:ext>
                </a:extLst>
              </a:tr>
              <a:tr h="16678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0214"/>
                  </a:ext>
                </a:extLst>
              </a:tr>
              <a:tr h="16678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Booléen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9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13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1DEEA-723C-4FC6-8171-A157298E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BA88A-4FEC-47D1-84AE-B2B1C51D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4231"/>
          </a:xfrm>
        </p:spPr>
        <p:txBody>
          <a:bodyPr/>
          <a:lstStyle/>
          <a:p>
            <a:r>
              <a:rPr lang="fr-FR" dirty="0"/>
              <a:t>Règles : On commande par </a:t>
            </a:r>
            <a:r>
              <a:rPr lang="fr-FR" dirty="0" err="1"/>
              <a:t>l’id</a:t>
            </a:r>
            <a:r>
              <a:rPr lang="fr-FR" dirty="0"/>
              <a:t> de l’entité</a:t>
            </a:r>
          </a:p>
          <a:p>
            <a:pPr lvl="1"/>
            <a:r>
              <a:rPr lang="fr-FR" dirty="0"/>
              <a:t>On suit d’une flèche</a:t>
            </a:r>
          </a:p>
          <a:p>
            <a:pPr lvl="1"/>
            <a:r>
              <a:rPr lang="fr-FR" dirty="0"/>
              <a:t>On liste les champs de l’entité, séparés par une virgule</a:t>
            </a:r>
          </a:p>
          <a:p>
            <a:pPr lvl="1"/>
            <a:r>
              <a:rPr lang="fr-FR" dirty="0"/>
              <a:t>Ensuite, on regarde les règles de gestion métier, qui commence par la dite entité</a:t>
            </a:r>
          </a:p>
          <a:p>
            <a:pPr lvl="2"/>
            <a:r>
              <a:rPr lang="fr-FR" dirty="0"/>
              <a:t>On ne garde que les relations avec une quantité dite « simple/unique »</a:t>
            </a:r>
          </a:p>
          <a:p>
            <a:pPr lvl="2"/>
            <a:r>
              <a:rPr lang="fr-FR" dirty="0"/>
              <a:t>Dans ce cas uniquement on ajoute le « id » de l’entité de la fin de la phrase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EFD8B3-BBB5-4EDA-8B7E-DE3243B3A136}"/>
              </a:ext>
            </a:extLst>
          </p:cNvPr>
          <p:cNvSpPr txBox="1"/>
          <p:nvPr/>
        </p:nvSpPr>
        <p:spPr>
          <a:xfrm>
            <a:off x="838200" y="4776186"/>
            <a:ext cx="638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id_commande</a:t>
            </a:r>
            <a:r>
              <a:rPr lang="fr-FR" dirty="0"/>
              <a:t> -&gt; </a:t>
            </a:r>
            <a:r>
              <a:rPr lang="fr-FR" dirty="0" err="1"/>
              <a:t>date_commande</a:t>
            </a:r>
            <a:r>
              <a:rPr lang="fr-FR" dirty="0"/>
              <a:t>, </a:t>
            </a:r>
            <a:r>
              <a:rPr lang="fr-FR" dirty="0" err="1"/>
              <a:t>reference_commande</a:t>
            </a:r>
            <a:endParaRPr lang="fr-FR" dirty="0"/>
          </a:p>
          <a:p>
            <a:r>
              <a:rPr lang="fr-FR" dirty="0" err="1"/>
              <a:t>id_produit</a:t>
            </a:r>
            <a:r>
              <a:rPr lang="fr-FR" dirty="0"/>
              <a:t> -&gt; </a:t>
            </a:r>
            <a:r>
              <a:rPr lang="fr-FR" dirty="0" err="1"/>
              <a:t>nom_produit</a:t>
            </a:r>
            <a:r>
              <a:rPr lang="fr-FR" dirty="0"/>
              <a:t>, </a:t>
            </a:r>
            <a:r>
              <a:rPr lang="fr-FR" dirty="0" err="1"/>
              <a:t>id_famille</a:t>
            </a:r>
            <a:endParaRPr lang="fr-FR" dirty="0"/>
          </a:p>
          <a:p>
            <a:r>
              <a:rPr lang="fr-FR" dirty="0" err="1"/>
              <a:t>id_famille</a:t>
            </a:r>
            <a:r>
              <a:rPr lang="fr-FR" dirty="0"/>
              <a:t> -&gt; </a:t>
            </a:r>
            <a:r>
              <a:rPr lang="fr-FR" dirty="0" err="1"/>
              <a:t>nom_famille</a:t>
            </a:r>
            <a:endParaRPr lang="fr-FR" dirty="0"/>
          </a:p>
          <a:p>
            <a:r>
              <a:rPr lang="fr-FR" dirty="0" err="1"/>
              <a:t>id_commande,id_produit</a:t>
            </a:r>
            <a:r>
              <a:rPr lang="fr-FR" dirty="0"/>
              <a:t> -&gt; </a:t>
            </a:r>
            <a:r>
              <a:rPr lang="fr-FR" dirty="0" err="1"/>
              <a:t>quantité_commandée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6F1BE-32E5-4866-8B54-378313B05291}"/>
              </a:ext>
            </a:extLst>
          </p:cNvPr>
          <p:cNvSpPr/>
          <p:nvPr/>
        </p:nvSpPr>
        <p:spPr>
          <a:xfrm>
            <a:off x="7078463" y="4776186"/>
            <a:ext cx="4799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/>
              <a:t>Règles métiers :</a:t>
            </a:r>
          </a:p>
          <a:p>
            <a:r>
              <a:rPr lang="fr-FR" dirty="0"/>
              <a:t>Une commande à 1 à plusieurs produits</a:t>
            </a:r>
          </a:p>
          <a:p>
            <a:r>
              <a:rPr lang="fr-FR" dirty="0"/>
              <a:t>Un produit est dans 0 à plusieurs commandes</a:t>
            </a:r>
          </a:p>
          <a:p>
            <a:r>
              <a:rPr lang="fr-FR" dirty="0"/>
              <a:t>Une famille à 0 à plusieurs produits</a:t>
            </a:r>
          </a:p>
          <a:p>
            <a:r>
              <a:rPr lang="fr-FR" dirty="0"/>
              <a:t>Un produit est dans une et une seule famille</a:t>
            </a:r>
          </a:p>
        </p:txBody>
      </p:sp>
    </p:spTree>
    <p:extLst>
      <p:ext uri="{BB962C8B-B14F-4D97-AF65-F5344CB8AC3E}">
        <p14:creationId xmlns:p14="http://schemas.microsoft.com/office/powerpoint/2010/main" val="49809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8498</TotalTime>
  <Words>2227</Words>
  <Application>Microsoft Office PowerPoint</Application>
  <PresentationFormat>Grand écran</PresentationFormat>
  <Paragraphs>763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MERISE</vt:lpstr>
      <vt:lpstr>Database dictionnary</vt:lpstr>
      <vt:lpstr>Repérage des entités &amp; règles métiers</vt:lpstr>
      <vt:lpstr>Ennoncé</vt:lpstr>
      <vt:lpstr>Règles métiers</vt:lpstr>
      <vt:lpstr>Repérage des entités &amp; règles métiers</vt:lpstr>
      <vt:lpstr>Database dictionnary</vt:lpstr>
      <vt:lpstr>DATABASE DICTIONNARY</vt:lpstr>
      <vt:lpstr>Dépendances fonctionnelles</vt:lpstr>
      <vt:lpstr>Database dictionnary</vt:lpstr>
      <vt:lpstr>Repérage des entités &amp; règles métiers</vt:lpstr>
      <vt:lpstr>Database dictionnary</vt:lpstr>
      <vt:lpstr>Repérage des entités &amp; règles métiers</vt:lpstr>
      <vt:lpstr>Database dictionnary</vt:lpstr>
      <vt:lpstr>Repérage des entités &amp; règles métiers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MERISE</dc:title>
  <dc:creator>samir founou</dc:creator>
  <cp:lastModifiedBy>samir founou</cp:lastModifiedBy>
  <cp:revision>15</cp:revision>
  <dcterms:created xsi:type="dcterms:W3CDTF">2019-06-12T08:33:07Z</dcterms:created>
  <dcterms:modified xsi:type="dcterms:W3CDTF">2019-06-18T14:18:06Z</dcterms:modified>
</cp:coreProperties>
</file>