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65" r:id="rId6"/>
    <p:sldId id="260" r:id="rId7"/>
    <p:sldId id="259" r:id="rId8"/>
    <p:sldId id="266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>
        <p:scale>
          <a:sx n="75" d="100"/>
          <a:sy n="75" d="100"/>
        </p:scale>
        <p:origin x="974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6F1C97-C72A-4B03-9DE5-9BA9FFC5E9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F93764A-B3D1-479C-B994-9136AEE179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9B9B82-2640-4EA5-BA8F-44140D539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822A8-C287-4603-A364-96DBBEC0A63B}" type="datetimeFigureOut">
              <a:rPr lang="fr-FR" smtClean="0"/>
              <a:t>19/06/2019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C28AB9-9007-4661-B39C-DE91D1526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AE9A2C-17D4-4039-B3ED-4D7835199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834D0-F334-40B3-8978-6C7A66BEC1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2225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40E2EE-FAF7-45B8-8D08-82110EA60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4026526-CE32-4AE8-99FB-58AD13D911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9CE3D5-180D-40FA-B5C1-BBFF8A1C0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822A8-C287-4603-A364-96DBBEC0A63B}" type="datetimeFigureOut">
              <a:rPr lang="fr-FR" smtClean="0"/>
              <a:t>19/06/2019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D38E12-DD5F-4C22-A9D8-67264AD80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480BC7-7DF9-4669-B8AE-CBC368F2A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834D0-F334-40B3-8978-6C7A66BEC1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0331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8F805DE-77D9-4C89-B51D-3A183EDBAA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9B89AEE-42AC-4103-A323-F458C8A5D0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289C80-1F3E-4B7D-A52C-C4D4DF776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822A8-C287-4603-A364-96DBBEC0A63B}" type="datetimeFigureOut">
              <a:rPr lang="fr-FR" smtClean="0"/>
              <a:t>19/06/2019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0F08D2-4C45-4156-B657-89941AD51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14870C-A895-4B3B-9174-CDA43FAE1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834D0-F334-40B3-8978-6C7A66BEC1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0032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9E8017-CC98-45CF-8BDC-5C642DB97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3028D2-7CD4-44B9-BA14-048AFF05D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64623B-856A-47EC-87EE-FC14F558C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822A8-C287-4603-A364-96DBBEC0A63B}" type="datetimeFigureOut">
              <a:rPr lang="fr-FR" smtClean="0"/>
              <a:t>19/06/2019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E771B1-29AF-4CD6-8ECB-F75797306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DC86C1-48C7-480A-AFF1-043C41C48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834D0-F334-40B3-8978-6C7A66BEC1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5910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B47019-47A6-4AFA-BC81-20E561E42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1989B75-F46B-46C5-AED6-8CBE06A0F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246B51-9E2D-4E19-A80C-B565A962A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822A8-C287-4603-A364-96DBBEC0A63B}" type="datetimeFigureOut">
              <a:rPr lang="fr-FR" smtClean="0"/>
              <a:t>19/06/2019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27E653-1547-427A-87AA-0F074F837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971AFF-7190-497F-A24E-0A1ECBE01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834D0-F334-40B3-8978-6C7A66BEC1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970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D2AB7E-B299-4D62-B61E-8F878C2D6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651E30-F28E-44B1-9005-44AFDB0547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4B9CB61-478C-48FE-B902-4A01B0183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683085-B2A1-4589-8BB3-DB2845842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822A8-C287-4603-A364-96DBBEC0A63B}" type="datetimeFigureOut">
              <a:rPr lang="fr-FR" smtClean="0"/>
              <a:t>19/06/2019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FD7099F-CDAE-41D8-A364-BAEE09198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B464500-8F4C-43BF-AB95-7F7434929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834D0-F334-40B3-8978-6C7A66BEC1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5165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48F209-D476-44D6-8B8E-FB8E3CF02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4A64DD8-DC0C-4477-9ED9-9974A07EF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5BB6AFC-8517-4DCA-B722-5879AA09A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320004F-624C-4835-913C-8A6EACF287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F8A2FE1-A9E4-4ED1-A30B-86ACA4AF35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0BBE0EB-3DB9-4C07-8B6D-F49102F6F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822A8-C287-4603-A364-96DBBEC0A63B}" type="datetimeFigureOut">
              <a:rPr lang="fr-FR" smtClean="0"/>
              <a:t>19/06/2019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6DB0E0A-3DA1-4BC3-81F7-B4594AC7F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5B715AB-0922-4D23-BE68-4813F3C32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834D0-F334-40B3-8978-6C7A66BEC1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4378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C21459-5DAF-4764-BFB9-AD274EE92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6473137-4EFC-412A-A350-1B76DABE2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822A8-C287-4603-A364-96DBBEC0A63B}" type="datetimeFigureOut">
              <a:rPr lang="fr-FR" smtClean="0"/>
              <a:t>19/06/2019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755F723-F2F9-4972-B70D-627886B00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79FE158-AAC9-4EE4-9B78-B2F8C6C57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834D0-F334-40B3-8978-6C7A66BEC1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0220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98AD332-85A2-481D-94D6-DC86ED165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822A8-C287-4603-A364-96DBBEC0A63B}" type="datetimeFigureOut">
              <a:rPr lang="fr-FR" smtClean="0"/>
              <a:t>19/06/2019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2C99340-AC07-4A8B-A3BD-892728035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5353B78-7B1A-4F69-84D2-C5D7517B1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834D0-F334-40B3-8978-6C7A66BEC1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2195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321B73-1EF9-4EBF-9D68-84C52F25D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BC6AB7-AB57-485A-9049-E7A9C6225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2556FAD-805C-47B9-94CE-D3C2CA3A5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E84E330-E2C9-408A-89E1-E668B376B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822A8-C287-4603-A364-96DBBEC0A63B}" type="datetimeFigureOut">
              <a:rPr lang="fr-FR" smtClean="0"/>
              <a:t>19/06/2019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975768F-2C0F-4DAD-AC2A-5AB17BA74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44E5A8F-AE05-4CEB-B6F1-6F2203640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834D0-F334-40B3-8978-6C7A66BEC1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2735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DC67AE-FE5E-4AC1-9315-072D2EB8F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604C8EB-653D-4DED-B692-19159D311F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F5F4DED-347E-43AE-B499-0F4409779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8A73E0C-900E-412C-82F6-2AE39C9B5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822A8-C287-4603-A364-96DBBEC0A63B}" type="datetimeFigureOut">
              <a:rPr lang="fr-FR" smtClean="0"/>
              <a:t>19/06/2019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E274009-1EC1-4087-BB37-6E5B000EB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6023FA6-7FFA-4AB7-AD41-3EAB37024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834D0-F334-40B3-8978-6C7A66BEC1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1398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0F518F7-B8D1-49AA-8401-F79D8CCED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1588ABA-8504-4330-A99C-9E385F3BF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941166-E577-4251-8335-A02171BAA9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822A8-C287-4603-A364-96DBBEC0A63B}" type="datetimeFigureOut">
              <a:rPr lang="fr-FR" smtClean="0"/>
              <a:t>19/06/2019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93D533-4B78-4E7B-8ED6-27195AE2EE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90DBA5-CD7A-4870-B319-670879DD94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834D0-F334-40B3-8978-6C7A66BEC1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1071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9B253E-C4B0-4106-AD22-EDBE39EA4B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Evaluation MCD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A879871-8E60-444D-9779-75A0F2A0EF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4249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0CA07F-F407-4EE7-BFBD-BEE974C2C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Examen n°4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707C359-4085-4764-8266-632E7BA70B73}"/>
              </a:ext>
            </a:extLst>
          </p:cNvPr>
          <p:cNvSpPr txBox="1"/>
          <p:nvPr/>
        </p:nvSpPr>
        <p:spPr>
          <a:xfrm>
            <a:off x="2286000" y="1244620"/>
            <a:ext cx="762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/>
              <a:t>Dépendances fonctionnelles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F506716-DC82-4E7C-9256-0570AC9EBDAD}"/>
              </a:ext>
            </a:extLst>
          </p:cNvPr>
          <p:cNvSpPr txBox="1"/>
          <p:nvPr/>
        </p:nvSpPr>
        <p:spPr>
          <a:xfrm>
            <a:off x="653452" y="1617990"/>
            <a:ext cx="10885096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100" dirty="0"/>
          </a:p>
          <a:p>
            <a:r>
              <a:rPr lang="fr-FR" sz="1600" dirty="0" err="1"/>
              <a:t>id_animal</a:t>
            </a:r>
            <a:r>
              <a:rPr lang="fr-FR" sz="1600" dirty="0"/>
              <a:t> -&gt; </a:t>
            </a:r>
            <a:r>
              <a:rPr lang="fr-FR" sz="1600" dirty="0" err="1"/>
              <a:t>nom_animal</a:t>
            </a:r>
            <a:r>
              <a:rPr lang="fr-FR" sz="1600" dirty="0"/>
              <a:t>, </a:t>
            </a:r>
            <a:r>
              <a:rPr lang="fr-FR" sz="1600" dirty="0" err="1"/>
              <a:t>sexe_animal</a:t>
            </a:r>
            <a:r>
              <a:rPr lang="fr-FR" sz="1600" dirty="0"/>
              <a:t>, </a:t>
            </a:r>
            <a:r>
              <a:rPr lang="fr-FR" sz="1600" dirty="0" err="1"/>
              <a:t>date_naissance_animal</a:t>
            </a:r>
            <a:r>
              <a:rPr lang="fr-FR" sz="1600" dirty="0"/>
              <a:t>, </a:t>
            </a:r>
            <a:r>
              <a:rPr lang="fr-FR" sz="1600" dirty="0" err="1"/>
              <a:t>date_arrivee_animal</a:t>
            </a:r>
            <a:r>
              <a:rPr lang="fr-FR" sz="1600" dirty="0"/>
              <a:t>, </a:t>
            </a:r>
            <a:r>
              <a:rPr lang="fr-FR" sz="1600" dirty="0" err="1"/>
              <a:t>remarques_animal</a:t>
            </a:r>
            <a:endParaRPr lang="fr-FR" sz="1600" dirty="0"/>
          </a:p>
          <a:p>
            <a:endParaRPr lang="fr-FR" sz="1600" dirty="0"/>
          </a:p>
          <a:p>
            <a:r>
              <a:rPr lang="fr-FR" sz="1600" dirty="0" err="1"/>
              <a:t>id_enclos</a:t>
            </a:r>
            <a:r>
              <a:rPr lang="fr-FR" sz="1600" dirty="0"/>
              <a:t> -&gt; </a:t>
            </a:r>
            <a:r>
              <a:rPr lang="fr-FR" sz="1600" dirty="0" err="1"/>
              <a:t>situation_enclos</a:t>
            </a:r>
            <a:endParaRPr lang="fr-FR" sz="1600" dirty="0"/>
          </a:p>
          <a:p>
            <a:endParaRPr lang="fr-FR" sz="1600" dirty="0"/>
          </a:p>
          <a:p>
            <a:r>
              <a:rPr lang="fr-FR" sz="1600" dirty="0" err="1"/>
              <a:t>id_espece</a:t>
            </a:r>
            <a:r>
              <a:rPr lang="fr-FR" sz="1600" dirty="0"/>
              <a:t> -&gt; </a:t>
            </a:r>
            <a:r>
              <a:rPr lang="fr-FR" sz="1600" dirty="0" err="1"/>
              <a:t>nom_scientifique_espece</a:t>
            </a:r>
            <a:r>
              <a:rPr lang="fr-FR" sz="1600" dirty="0"/>
              <a:t>, </a:t>
            </a:r>
            <a:r>
              <a:rPr lang="fr-FR" sz="1600" dirty="0" err="1"/>
              <a:t>nom_vulgaire_espece</a:t>
            </a:r>
            <a:r>
              <a:rPr lang="fr-FR" sz="1600" dirty="0"/>
              <a:t>, </a:t>
            </a:r>
            <a:r>
              <a:rPr lang="fr-FR" sz="1600" dirty="0" err="1"/>
              <a:t>population_espece</a:t>
            </a:r>
            <a:endParaRPr lang="fr-FR" sz="1600" dirty="0"/>
          </a:p>
          <a:p>
            <a:endParaRPr lang="fr-FR" sz="1600" dirty="0"/>
          </a:p>
          <a:p>
            <a:r>
              <a:rPr lang="fr-FR" sz="1600" dirty="0" err="1"/>
              <a:t>id_famille</a:t>
            </a:r>
            <a:r>
              <a:rPr lang="fr-FR" sz="1600" dirty="0"/>
              <a:t> -&gt; </a:t>
            </a:r>
            <a:r>
              <a:rPr lang="fr-FR" sz="1600" dirty="0" err="1"/>
              <a:t>nom_famille</a:t>
            </a:r>
            <a:endParaRPr lang="fr-FR" sz="1600" dirty="0"/>
          </a:p>
          <a:p>
            <a:endParaRPr lang="fr-FR" sz="1600" dirty="0"/>
          </a:p>
          <a:p>
            <a:r>
              <a:rPr lang="fr-FR" sz="1600" dirty="0" err="1"/>
              <a:t>id_localisation</a:t>
            </a:r>
            <a:r>
              <a:rPr lang="fr-FR" sz="1600" dirty="0"/>
              <a:t> -&gt; </a:t>
            </a:r>
            <a:r>
              <a:rPr lang="fr-FR" sz="1600" dirty="0" err="1"/>
              <a:t>nom_localisation</a:t>
            </a:r>
            <a:endParaRPr lang="fr-FR" sz="1600" dirty="0"/>
          </a:p>
          <a:p>
            <a:endParaRPr lang="fr-FR" sz="1600" dirty="0"/>
          </a:p>
          <a:p>
            <a:r>
              <a:rPr lang="fr-FR" sz="1600" dirty="0" err="1"/>
              <a:t>id_type_enclos</a:t>
            </a:r>
            <a:r>
              <a:rPr lang="fr-FR" sz="1600" dirty="0"/>
              <a:t> -&gt; </a:t>
            </a:r>
            <a:r>
              <a:rPr lang="fr-FR" sz="1600" dirty="0" err="1"/>
              <a:t>designation_type_enclos</a:t>
            </a:r>
            <a:endParaRPr lang="fr-FR" sz="1600" dirty="0"/>
          </a:p>
          <a:p>
            <a:endParaRPr lang="fr-FR" sz="1600" dirty="0"/>
          </a:p>
          <a:p>
            <a:r>
              <a:rPr lang="fr-FR" sz="1600" dirty="0" err="1"/>
              <a:t>id_aliment</a:t>
            </a:r>
            <a:r>
              <a:rPr lang="fr-FR" sz="1600" dirty="0"/>
              <a:t> -&gt; </a:t>
            </a:r>
            <a:r>
              <a:rPr lang="fr-FR" sz="1600" dirty="0" err="1"/>
              <a:t>nom_aliment</a:t>
            </a:r>
            <a:r>
              <a:rPr lang="fr-FR" sz="1600" dirty="0"/>
              <a:t>, </a:t>
            </a:r>
            <a:r>
              <a:rPr lang="fr-FR" sz="1600" dirty="0" err="1"/>
              <a:t>stock_aliment</a:t>
            </a:r>
            <a:endParaRPr lang="fr-FR" sz="1600" dirty="0"/>
          </a:p>
          <a:p>
            <a:endParaRPr lang="fr-FR" sz="1600" dirty="0"/>
          </a:p>
          <a:p>
            <a:r>
              <a:rPr lang="fr-FR" sz="1600" dirty="0" err="1"/>
              <a:t>id_espece</a:t>
            </a:r>
            <a:r>
              <a:rPr lang="fr-FR" sz="1600" dirty="0"/>
              <a:t>, </a:t>
            </a:r>
            <a:r>
              <a:rPr lang="fr-FR" sz="1600" dirty="0" err="1"/>
              <a:t>id_localisation</a:t>
            </a:r>
            <a:r>
              <a:rPr lang="fr-FR" sz="1600" dirty="0"/>
              <a:t> -&gt; </a:t>
            </a:r>
            <a:r>
              <a:rPr lang="fr-FR" sz="1600" dirty="0" err="1"/>
              <a:t>effectif_animal</a:t>
            </a:r>
            <a:endParaRPr lang="fr-FR" sz="1600" dirty="0"/>
          </a:p>
          <a:p>
            <a:endParaRPr lang="fr-FR" sz="1600" dirty="0"/>
          </a:p>
          <a:p>
            <a:r>
              <a:rPr lang="fr-FR" sz="1600" dirty="0" err="1"/>
              <a:t>id_espece</a:t>
            </a:r>
            <a:r>
              <a:rPr lang="fr-FR" sz="1600" dirty="0"/>
              <a:t>, </a:t>
            </a:r>
            <a:r>
              <a:rPr lang="fr-FR" sz="1600" dirty="0" err="1"/>
              <a:t>id_aliment</a:t>
            </a:r>
            <a:r>
              <a:rPr lang="fr-FR" sz="1600" dirty="0"/>
              <a:t> -&gt; </a:t>
            </a:r>
            <a:r>
              <a:rPr lang="fr-FR" sz="1600" dirty="0" err="1"/>
              <a:t>quantite_mange</a:t>
            </a:r>
            <a:endParaRPr lang="fr-FR" sz="1600" dirty="0"/>
          </a:p>
          <a:p>
            <a:endParaRPr lang="fr-FR" sz="1600" dirty="0"/>
          </a:p>
          <a:p>
            <a:r>
              <a:rPr lang="fr-FR" sz="1600" dirty="0" err="1"/>
              <a:t>id_aliment_substitution</a:t>
            </a:r>
            <a:r>
              <a:rPr lang="fr-FR" sz="1600" dirty="0"/>
              <a:t>, </a:t>
            </a:r>
            <a:r>
              <a:rPr lang="fr-FR" sz="1600" dirty="0" err="1"/>
              <a:t>id_aliment_remplace</a:t>
            </a:r>
            <a:r>
              <a:rPr lang="fr-FR" sz="1600" dirty="0"/>
              <a:t> -&gt; </a:t>
            </a:r>
            <a:r>
              <a:rPr lang="fr-FR" sz="1600" dirty="0" err="1"/>
              <a:t>taux_remplacement_aliment</a:t>
            </a:r>
            <a:endParaRPr lang="fr-FR" sz="1600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1875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0CA07F-F407-4EE7-BFBD-BEE974C2C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03835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Examen n°4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707C359-4085-4764-8266-632E7BA70B73}"/>
              </a:ext>
            </a:extLst>
          </p:cNvPr>
          <p:cNvSpPr txBox="1"/>
          <p:nvPr/>
        </p:nvSpPr>
        <p:spPr>
          <a:xfrm>
            <a:off x="4755776" y="624859"/>
            <a:ext cx="2680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/>
              <a:t>MCD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9F7A5D0-EEF0-46AF-9795-CEE27ECF7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1077930"/>
            <a:ext cx="11944350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776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9B253E-C4B0-4106-AD22-EDBE39EA4B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EXAMEN 2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A879871-8E60-444D-9779-75A0F2A0EF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0551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0CA07F-F407-4EE7-BFBD-BEE974C2C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Examen n°2.1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304BB8-50AC-434E-9BE4-51E6EBA40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Un match de tennis est joué par deux joueurs maximum selon le MCD, et donc il est impossible de jouer les matchs de double.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Etant donné qu’il faille au minimum deux joueurs pour un match de tennis, cela implique qu’un joueur ne peut gagner un match sans y avoir participé.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Un terrain est occupé par </a:t>
            </a:r>
            <a:r>
              <a:rPr lang="fr-FR" dirty="0" err="1"/>
              <a:t>zero</a:t>
            </a:r>
            <a:r>
              <a:rPr lang="fr-FR" dirty="0"/>
              <a:t> ou plusieurs match de tennis qui ont chacun une date-heure précise, et donc il ne peut y avoir deux match sur le même terrain à la même heure.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Etant donné qu’un match de tennis a forcément comme clé étrangère </a:t>
            </a:r>
            <a:r>
              <a:rPr lang="fr-FR" dirty="0" err="1"/>
              <a:t>l’id</a:t>
            </a:r>
            <a:r>
              <a:rPr lang="fr-FR" dirty="0"/>
              <a:t> du terrain sur lequel il a été joué, il nous sera donc possible de savoir sur quel terrain il a été joué en faisant une recherche en faisant une recherche du terrain en question grâce à son id.</a:t>
            </a:r>
          </a:p>
          <a:p>
            <a:pPr marL="514350" indent="-514350">
              <a:buFont typeface="+mj-lt"/>
              <a:buAutoNum type="arabicPeriod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5093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0CA07F-F407-4EE7-BFBD-BEE974C2C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Examen n°2.2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F7DEEB8-5F74-4C25-93CF-FF9FD8F9530D}"/>
              </a:ext>
            </a:extLst>
          </p:cNvPr>
          <p:cNvSpPr txBox="1"/>
          <p:nvPr/>
        </p:nvSpPr>
        <p:spPr>
          <a:xfrm>
            <a:off x="662046" y="1636194"/>
            <a:ext cx="26804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Entités 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200" dirty="0"/>
              <a:t>parent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200" dirty="0"/>
              <a:t>enfant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404B173-E6AB-4BB5-B965-A48005CC3832}"/>
              </a:ext>
            </a:extLst>
          </p:cNvPr>
          <p:cNvSpPr txBox="1"/>
          <p:nvPr/>
        </p:nvSpPr>
        <p:spPr>
          <a:xfrm>
            <a:off x="656665" y="2651857"/>
            <a:ext cx="53564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Règles métiers :</a:t>
            </a:r>
          </a:p>
          <a:p>
            <a:r>
              <a:rPr lang="fr-FR" sz="1200" dirty="0"/>
              <a:t>Un parent peut avoir un ou plusieurs enfants</a:t>
            </a:r>
          </a:p>
          <a:p>
            <a:r>
              <a:rPr lang="fr-FR" sz="1200" dirty="0"/>
              <a:t>Un enfant peut avoir un ou plusieurs parents</a:t>
            </a:r>
          </a:p>
          <a:p>
            <a:endParaRPr lang="fr-FR" dirty="0"/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ADEA60A6-691B-4318-AFAB-2BFA516A54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907398"/>
              </p:ext>
            </p:extLst>
          </p:nvPr>
        </p:nvGraphicFramePr>
        <p:xfrm>
          <a:off x="5190565" y="1948180"/>
          <a:ext cx="589877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129">
                  <a:extLst>
                    <a:ext uri="{9D8B030D-6E8A-4147-A177-3AD203B41FA5}">
                      <a16:colId xmlns:a16="http://schemas.microsoft.com/office/drawing/2014/main" val="2743048483"/>
                    </a:ext>
                  </a:extLst>
                </a:gridCol>
                <a:gridCol w="1114612">
                  <a:extLst>
                    <a:ext uri="{9D8B030D-6E8A-4147-A177-3AD203B41FA5}">
                      <a16:colId xmlns:a16="http://schemas.microsoft.com/office/drawing/2014/main" val="2546697190"/>
                    </a:ext>
                  </a:extLst>
                </a:gridCol>
                <a:gridCol w="1694329">
                  <a:extLst>
                    <a:ext uri="{9D8B030D-6E8A-4147-A177-3AD203B41FA5}">
                      <a16:colId xmlns:a16="http://schemas.microsoft.com/office/drawing/2014/main" val="362885102"/>
                    </a:ext>
                  </a:extLst>
                </a:gridCol>
                <a:gridCol w="502024">
                  <a:extLst>
                    <a:ext uri="{9D8B030D-6E8A-4147-A177-3AD203B41FA5}">
                      <a16:colId xmlns:a16="http://schemas.microsoft.com/office/drawing/2014/main" val="2717879308"/>
                    </a:ext>
                  </a:extLst>
                </a:gridCol>
                <a:gridCol w="621551">
                  <a:extLst>
                    <a:ext uri="{9D8B030D-6E8A-4147-A177-3AD203B41FA5}">
                      <a16:colId xmlns:a16="http://schemas.microsoft.com/office/drawing/2014/main" val="2650699572"/>
                    </a:ext>
                  </a:extLst>
                </a:gridCol>
                <a:gridCol w="983129">
                  <a:extLst>
                    <a:ext uri="{9D8B030D-6E8A-4147-A177-3AD203B41FA5}">
                      <a16:colId xmlns:a16="http://schemas.microsoft.com/office/drawing/2014/main" val="3716180538"/>
                    </a:ext>
                  </a:extLst>
                </a:gridCol>
              </a:tblGrid>
              <a:tr h="177004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Entités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Code Mnémonique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Désignation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Taille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Remarques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2177104"/>
                  </a:ext>
                </a:extLst>
              </a:tr>
              <a:tr h="143570"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parent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id_parent</a:t>
                      </a:r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Identification unique du parent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auto-increment</a:t>
                      </a:r>
                      <a:endParaRPr lang="fr-F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992677"/>
                  </a:ext>
                </a:extLst>
              </a:tr>
              <a:tr h="143570"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nom_parent</a:t>
                      </a:r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Nom du parent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063837"/>
                  </a:ext>
                </a:extLst>
              </a:tr>
              <a:tr h="143570"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prenom_parent</a:t>
                      </a:r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Prénom du parent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457137"/>
                  </a:ext>
                </a:extLst>
              </a:tr>
              <a:tr h="143570"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adresse_parent</a:t>
                      </a:r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Adresse du parent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779865"/>
                  </a:ext>
                </a:extLst>
              </a:tr>
              <a:tr h="143570"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enfant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id_enfant</a:t>
                      </a:r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Identification unique de l’enfant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auto-increment</a:t>
                      </a:r>
                      <a:endParaRPr lang="fr-F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76121"/>
                  </a:ext>
                </a:extLst>
              </a:tr>
              <a:tr h="143570">
                <a:tc>
                  <a:txBody>
                    <a:bodyPr/>
                    <a:lstStyle/>
                    <a:p>
                      <a:pPr algn="ctr"/>
                      <a:endParaRPr lang="fr-FR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nom_enfant</a:t>
                      </a:r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Nom de l’enfant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457586"/>
                  </a:ext>
                </a:extLst>
              </a:tr>
              <a:tr h="143570">
                <a:tc>
                  <a:txBody>
                    <a:bodyPr/>
                    <a:lstStyle/>
                    <a:p>
                      <a:pPr algn="ctr"/>
                      <a:endParaRPr lang="fr-FR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prenom_enfant</a:t>
                      </a:r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Prénom de l’enfant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905767"/>
                  </a:ext>
                </a:extLst>
              </a:tr>
              <a:tr h="143570">
                <a:tc>
                  <a:txBody>
                    <a:bodyPr/>
                    <a:lstStyle/>
                    <a:p>
                      <a:pPr algn="ctr"/>
                      <a:endParaRPr lang="fr-FR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age_enfant</a:t>
                      </a:r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Age de l’enfant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363650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5BE5D7A7-B76E-413A-86A2-83E1B12A6334}"/>
              </a:ext>
            </a:extLst>
          </p:cNvPr>
          <p:cNvSpPr txBox="1"/>
          <p:nvPr/>
        </p:nvSpPr>
        <p:spPr>
          <a:xfrm>
            <a:off x="6799728" y="1578848"/>
            <a:ext cx="268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Dictionnaire de données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8D53E5C-4AD7-4919-A932-DC9F2238AA6C}"/>
              </a:ext>
            </a:extLst>
          </p:cNvPr>
          <p:cNvSpPr txBox="1"/>
          <p:nvPr/>
        </p:nvSpPr>
        <p:spPr>
          <a:xfrm>
            <a:off x="654421" y="3835910"/>
            <a:ext cx="64501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Dépendances fonctionnelles :</a:t>
            </a:r>
          </a:p>
          <a:p>
            <a:r>
              <a:rPr lang="fr-FR" sz="1200" dirty="0" err="1"/>
              <a:t>id_parent</a:t>
            </a:r>
            <a:r>
              <a:rPr lang="fr-FR" sz="1200" dirty="0"/>
              <a:t> -&gt; </a:t>
            </a:r>
            <a:r>
              <a:rPr lang="fr-FR" sz="1200" dirty="0" err="1"/>
              <a:t>nom_parent</a:t>
            </a:r>
            <a:r>
              <a:rPr lang="fr-FR" sz="1200" dirty="0"/>
              <a:t>, </a:t>
            </a:r>
            <a:r>
              <a:rPr lang="fr-FR" sz="1200" dirty="0" err="1"/>
              <a:t>prenom_parent</a:t>
            </a:r>
            <a:r>
              <a:rPr lang="fr-FR" sz="1200" dirty="0"/>
              <a:t>, </a:t>
            </a:r>
            <a:r>
              <a:rPr lang="fr-FR" sz="1200" dirty="0" err="1"/>
              <a:t>adresse_parent</a:t>
            </a:r>
            <a:endParaRPr lang="fr-FR" sz="1200" dirty="0"/>
          </a:p>
          <a:p>
            <a:endParaRPr lang="fr-FR" sz="1200" dirty="0"/>
          </a:p>
          <a:p>
            <a:r>
              <a:rPr lang="fr-FR" sz="1200" dirty="0" err="1"/>
              <a:t>id_enfant</a:t>
            </a:r>
            <a:r>
              <a:rPr lang="fr-FR" sz="1200" dirty="0"/>
              <a:t> -&gt; </a:t>
            </a:r>
            <a:r>
              <a:rPr lang="fr-FR" sz="1200" dirty="0" err="1"/>
              <a:t>nom_enfant</a:t>
            </a:r>
            <a:r>
              <a:rPr lang="fr-FR" sz="1200" dirty="0"/>
              <a:t>, </a:t>
            </a:r>
            <a:r>
              <a:rPr lang="fr-FR" sz="1200" dirty="0" err="1"/>
              <a:t>prenom_enfant</a:t>
            </a:r>
            <a:r>
              <a:rPr lang="fr-FR" sz="1200" dirty="0"/>
              <a:t>, </a:t>
            </a:r>
            <a:r>
              <a:rPr lang="fr-FR" sz="1200" dirty="0" err="1"/>
              <a:t>age_enfant</a:t>
            </a:r>
            <a:endParaRPr lang="fr-FR" sz="1200" dirty="0"/>
          </a:p>
          <a:p>
            <a:endParaRPr lang="fr-FR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0F81037E-7486-4A40-A881-04474CA9E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0917" y="4679190"/>
            <a:ext cx="6078068" cy="1790700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8EAD58D7-10BE-4CE3-ACC5-53A3D8DD25CA}"/>
              </a:ext>
            </a:extLst>
          </p:cNvPr>
          <p:cNvSpPr txBox="1"/>
          <p:nvPr/>
        </p:nvSpPr>
        <p:spPr>
          <a:xfrm>
            <a:off x="6799728" y="4485546"/>
            <a:ext cx="268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MCD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6D4B0A6-B1A3-4BFE-8E34-DE445DDAD43D}"/>
              </a:ext>
            </a:extLst>
          </p:cNvPr>
          <p:cNvSpPr txBox="1"/>
          <p:nvPr/>
        </p:nvSpPr>
        <p:spPr>
          <a:xfrm>
            <a:off x="656665" y="5204629"/>
            <a:ext cx="422013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Faiblesses du tableau 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400" dirty="0"/>
              <a:t>Champ « Nom et Prénom » a scinder en deux champs « nom » et « </a:t>
            </a:r>
            <a:r>
              <a:rPr lang="fr-FR" sz="1400" dirty="0" err="1"/>
              <a:t>prenom</a:t>
            </a:r>
            <a:r>
              <a:rPr lang="fr-FR" sz="1400" dirty="0"/>
              <a:t> »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400" dirty="0"/>
              <a:t>Ajouter un champ nom à l’enfant pour faciliter les requêtes et les rendre plus personnalisables </a:t>
            </a:r>
          </a:p>
        </p:txBody>
      </p:sp>
    </p:spTree>
    <p:extLst>
      <p:ext uri="{BB962C8B-B14F-4D97-AF65-F5344CB8AC3E}">
        <p14:creationId xmlns:p14="http://schemas.microsoft.com/office/powerpoint/2010/main" val="806626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9B253E-C4B0-4106-AD22-EDBE39EA4B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EXAMEN 5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A879871-8E60-444D-9779-75A0F2A0EF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981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0CA07F-F407-4EE7-BFBD-BEE974C2C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Examen n°5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F7DEEB8-5F74-4C25-93CF-FF9FD8F9530D}"/>
              </a:ext>
            </a:extLst>
          </p:cNvPr>
          <p:cNvSpPr txBox="1"/>
          <p:nvPr/>
        </p:nvSpPr>
        <p:spPr>
          <a:xfrm>
            <a:off x="662046" y="1636194"/>
            <a:ext cx="26804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Entités 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200" dirty="0" err="1"/>
              <a:t>tournee</a:t>
            </a:r>
            <a:endParaRPr lang="fr-FR" sz="12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200" dirty="0"/>
              <a:t>installateur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200" dirty="0"/>
              <a:t>contrat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200" dirty="0" err="1"/>
              <a:t>televiseur</a:t>
            </a:r>
            <a:endParaRPr lang="fr-FR" sz="12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200" dirty="0"/>
              <a:t>client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404B173-E6AB-4BB5-B965-A48005CC3832}"/>
              </a:ext>
            </a:extLst>
          </p:cNvPr>
          <p:cNvSpPr txBox="1"/>
          <p:nvPr/>
        </p:nvSpPr>
        <p:spPr>
          <a:xfrm>
            <a:off x="656665" y="2832359"/>
            <a:ext cx="535641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Règles métiers :</a:t>
            </a:r>
          </a:p>
          <a:p>
            <a:r>
              <a:rPr lang="fr-FR" sz="1200" dirty="0"/>
              <a:t>R1 - Un installateur peut avoir 1 ou plusieurs tournées</a:t>
            </a:r>
          </a:p>
          <a:p>
            <a:r>
              <a:rPr lang="fr-FR" sz="1200" dirty="0"/>
              <a:t>R1 - Une tournée concerne un installateur</a:t>
            </a:r>
          </a:p>
          <a:p>
            <a:r>
              <a:rPr lang="fr-FR" sz="1200" dirty="0"/>
              <a:t>R2 – Une tournée intervient sur un ou plusieurs contrant</a:t>
            </a:r>
          </a:p>
          <a:p>
            <a:r>
              <a:rPr lang="fr-FR" sz="1200" dirty="0"/>
              <a:t>R2 – Un contrat est lié à une ou plusieurs tournées</a:t>
            </a:r>
          </a:p>
          <a:p>
            <a:r>
              <a:rPr lang="fr-FR" sz="1200" dirty="0"/>
              <a:t>R3 – Un contrat concerne un seul client</a:t>
            </a:r>
          </a:p>
          <a:p>
            <a:r>
              <a:rPr lang="fr-FR" sz="1200" dirty="0"/>
              <a:t>R3 – Un client est concerné par un plusieurs contrats</a:t>
            </a:r>
          </a:p>
          <a:p>
            <a:r>
              <a:rPr lang="fr-FR" sz="1200" dirty="0"/>
              <a:t>R4 – Un contrat concerne un seul téléviseur</a:t>
            </a:r>
          </a:p>
          <a:p>
            <a:r>
              <a:rPr lang="fr-FR" sz="1200" dirty="0"/>
              <a:t>R4 – Un </a:t>
            </a:r>
            <a:r>
              <a:rPr lang="fr-FR" sz="1200" dirty="0" err="1"/>
              <a:t>televiseur</a:t>
            </a:r>
            <a:r>
              <a:rPr lang="fr-FR" sz="1200" dirty="0"/>
              <a:t> peut être concerné par un ou plusieurs contrats</a:t>
            </a:r>
          </a:p>
          <a:p>
            <a:endParaRPr lang="fr-FR" dirty="0"/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ADEA60A6-691B-4318-AFAB-2BFA516A54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51122"/>
              </p:ext>
            </p:extLst>
          </p:nvPr>
        </p:nvGraphicFramePr>
        <p:xfrm>
          <a:off x="5190564" y="1948180"/>
          <a:ext cx="6696637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572">
                  <a:extLst>
                    <a:ext uri="{9D8B030D-6E8A-4147-A177-3AD203B41FA5}">
                      <a16:colId xmlns:a16="http://schemas.microsoft.com/office/drawing/2014/main" val="2743048483"/>
                    </a:ext>
                  </a:extLst>
                </a:gridCol>
                <a:gridCol w="1498907">
                  <a:extLst>
                    <a:ext uri="{9D8B030D-6E8A-4147-A177-3AD203B41FA5}">
                      <a16:colId xmlns:a16="http://schemas.microsoft.com/office/drawing/2014/main" val="2546697190"/>
                    </a:ext>
                  </a:extLst>
                </a:gridCol>
                <a:gridCol w="1923503">
                  <a:extLst>
                    <a:ext uri="{9D8B030D-6E8A-4147-A177-3AD203B41FA5}">
                      <a16:colId xmlns:a16="http://schemas.microsoft.com/office/drawing/2014/main" val="362885102"/>
                    </a:ext>
                  </a:extLst>
                </a:gridCol>
                <a:gridCol w="569927">
                  <a:extLst>
                    <a:ext uri="{9D8B030D-6E8A-4147-A177-3AD203B41FA5}">
                      <a16:colId xmlns:a16="http://schemas.microsoft.com/office/drawing/2014/main" val="2717879308"/>
                    </a:ext>
                  </a:extLst>
                </a:gridCol>
                <a:gridCol w="705621">
                  <a:extLst>
                    <a:ext uri="{9D8B030D-6E8A-4147-A177-3AD203B41FA5}">
                      <a16:colId xmlns:a16="http://schemas.microsoft.com/office/drawing/2014/main" val="2650699572"/>
                    </a:ext>
                  </a:extLst>
                </a:gridCol>
                <a:gridCol w="1116107">
                  <a:extLst>
                    <a:ext uri="{9D8B030D-6E8A-4147-A177-3AD203B41FA5}">
                      <a16:colId xmlns:a16="http://schemas.microsoft.com/office/drawing/2014/main" val="3716180538"/>
                    </a:ext>
                  </a:extLst>
                </a:gridCol>
              </a:tblGrid>
              <a:tr h="177004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Entités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Code Mnémonique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Désignation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Taille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Remarques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2177104"/>
                  </a:ext>
                </a:extLst>
              </a:tr>
              <a:tr h="143570"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tournee</a:t>
                      </a:r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id_tournee</a:t>
                      </a:r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Identification unique de la tournée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auto-increment</a:t>
                      </a:r>
                      <a:endParaRPr lang="fr-F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992677"/>
                  </a:ext>
                </a:extLst>
              </a:tr>
              <a:tr h="143570"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numero_tournee</a:t>
                      </a:r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Numéro de la tournée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063837"/>
                  </a:ext>
                </a:extLst>
              </a:tr>
              <a:tr h="143570"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date_tournee</a:t>
                      </a:r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Date de la tournée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457137"/>
                  </a:ext>
                </a:extLst>
              </a:tr>
              <a:tr h="143570"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installeur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id_installateur</a:t>
                      </a:r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dirty="0"/>
                        <a:t>Identification unique de l’installateur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auto-increment</a:t>
                      </a:r>
                      <a:endParaRPr lang="fr-F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779865"/>
                  </a:ext>
                </a:extLst>
              </a:tr>
              <a:tr h="143570"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numero_installateur</a:t>
                      </a:r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Numéro de l’installateur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76121"/>
                  </a:ext>
                </a:extLst>
              </a:tr>
              <a:tr h="143570">
                <a:tc>
                  <a:txBody>
                    <a:bodyPr/>
                    <a:lstStyle/>
                    <a:p>
                      <a:pPr algn="ctr"/>
                      <a:endParaRPr lang="fr-FR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nom_installateur</a:t>
                      </a:r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Nom de l’installateur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457586"/>
                  </a:ext>
                </a:extLst>
              </a:tr>
              <a:tr h="143570"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contrat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id_contrat</a:t>
                      </a:r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dirty="0"/>
                        <a:t>Identification unique du contrat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auto-increment</a:t>
                      </a:r>
                      <a:endParaRPr lang="fr-F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905767"/>
                  </a:ext>
                </a:extLst>
              </a:tr>
              <a:tr h="143570"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numero_contrat</a:t>
                      </a:r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Numéro contrat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363650"/>
                  </a:ext>
                </a:extLst>
              </a:tr>
              <a:tr h="143570"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televiseur</a:t>
                      </a:r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id_televiseur</a:t>
                      </a:r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dirty="0"/>
                        <a:t>Identification unique du téléviseur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auto-increment</a:t>
                      </a:r>
                      <a:endParaRPr lang="fr-F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507488"/>
                  </a:ext>
                </a:extLst>
              </a:tr>
              <a:tr h="143570"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type_televiseur</a:t>
                      </a:r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Type du téléviseur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643011"/>
                  </a:ext>
                </a:extLst>
              </a:tr>
              <a:tr h="143570"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reference_televiseur</a:t>
                      </a:r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Référence du téléviseur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519418"/>
                  </a:ext>
                </a:extLst>
              </a:tr>
              <a:tr h="143570"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id_client</a:t>
                      </a:r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dirty="0"/>
                        <a:t>Identification unique du 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auto-increment</a:t>
                      </a:r>
                      <a:endParaRPr lang="fr-F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814046"/>
                  </a:ext>
                </a:extLst>
              </a:tr>
              <a:tr h="143570"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nom_client</a:t>
                      </a:r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Nom du 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472526"/>
                  </a:ext>
                </a:extLst>
              </a:tr>
              <a:tr h="143570"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numero_client</a:t>
                      </a:r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Numéro du 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558265"/>
                  </a:ext>
                </a:extLst>
              </a:tr>
              <a:tr h="143570"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adresse_client</a:t>
                      </a:r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Adresse du 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750505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5BE5D7A7-B76E-413A-86A2-83E1B12A6334}"/>
              </a:ext>
            </a:extLst>
          </p:cNvPr>
          <p:cNvSpPr txBox="1"/>
          <p:nvPr/>
        </p:nvSpPr>
        <p:spPr>
          <a:xfrm>
            <a:off x="6799728" y="1578848"/>
            <a:ext cx="268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Dictionnaire de données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8D53E5C-4AD7-4919-A932-DC9F2238AA6C}"/>
              </a:ext>
            </a:extLst>
          </p:cNvPr>
          <p:cNvSpPr txBox="1"/>
          <p:nvPr/>
        </p:nvSpPr>
        <p:spPr>
          <a:xfrm>
            <a:off x="656665" y="4587813"/>
            <a:ext cx="42689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Dépendances fonctionnelles:</a:t>
            </a:r>
          </a:p>
          <a:p>
            <a:r>
              <a:rPr lang="fr-FR" sz="1200" dirty="0" err="1"/>
              <a:t>id_tournee</a:t>
            </a:r>
            <a:r>
              <a:rPr lang="fr-FR" sz="1200" dirty="0"/>
              <a:t> -&gt; </a:t>
            </a:r>
            <a:r>
              <a:rPr lang="fr-FR" sz="1200" dirty="0" err="1"/>
              <a:t>numero_tournee</a:t>
            </a:r>
            <a:r>
              <a:rPr lang="fr-FR" sz="1200" dirty="0"/>
              <a:t>, </a:t>
            </a:r>
            <a:r>
              <a:rPr lang="fr-FR" sz="1200" dirty="0" err="1"/>
              <a:t>date_tournee</a:t>
            </a:r>
            <a:endParaRPr lang="fr-FR" sz="1200" dirty="0"/>
          </a:p>
          <a:p>
            <a:r>
              <a:rPr lang="fr-FR" sz="1200" dirty="0" err="1"/>
              <a:t>id_installateur</a:t>
            </a:r>
            <a:r>
              <a:rPr lang="fr-FR" sz="1200" dirty="0"/>
              <a:t> -&gt; </a:t>
            </a:r>
            <a:r>
              <a:rPr lang="fr-FR" sz="1200" dirty="0" err="1"/>
              <a:t>numero_installateur</a:t>
            </a:r>
            <a:r>
              <a:rPr lang="fr-FR" sz="1200" dirty="0"/>
              <a:t>, </a:t>
            </a:r>
            <a:r>
              <a:rPr lang="fr-FR" sz="1200" dirty="0" err="1"/>
              <a:t>nom_installateur</a:t>
            </a:r>
            <a:endParaRPr lang="fr-FR" sz="1200" dirty="0"/>
          </a:p>
          <a:p>
            <a:r>
              <a:rPr lang="fr-FR" sz="1200" dirty="0" err="1"/>
              <a:t>id_contrat</a:t>
            </a:r>
            <a:r>
              <a:rPr lang="fr-FR" sz="1200" dirty="0"/>
              <a:t> -&gt;  </a:t>
            </a:r>
            <a:r>
              <a:rPr lang="fr-FR" sz="1200" dirty="0" err="1"/>
              <a:t>numero_contrat</a:t>
            </a:r>
            <a:endParaRPr lang="fr-FR" sz="1200" dirty="0"/>
          </a:p>
          <a:p>
            <a:r>
              <a:rPr lang="fr-FR" sz="1200" dirty="0" err="1"/>
              <a:t>id_televiseur</a:t>
            </a:r>
            <a:r>
              <a:rPr lang="fr-FR" sz="1200" dirty="0"/>
              <a:t> -&gt; </a:t>
            </a:r>
            <a:r>
              <a:rPr lang="fr-FR" sz="1200" dirty="0" err="1"/>
              <a:t>type_televiseur</a:t>
            </a:r>
            <a:r>
              <a:rPr lang="fr-FR" sz="1200" dirty="0"/>
              <a:t>, </a:t>
            </a:r>
            <a:r>
              <a:rPr lang="fr-FR" sz="1200" dirty="0" err="1"/>
              <a:t>reference_televiseur</a:t>
            </a:r>
            <a:endParaRPr lang="fr-FR" sz="1200" dirty="0"/>
          </a:p>
          <a:p>
            <a:r>
              <a:rPr lang="fr-FR" sz="1200" dirty="0" err="1"/>
              <a:t>id_client</a:t>
            </a:r>
            <a:r>
              <a:rPr lang="fr-FR" sz="1200" dirty="0"/>
              <a:t> -&gt; </a:t>
            </a:r>
            <a:r>
              <a:rPr lang="fr-FR" sz="1200" dirty="0" err="1"/>
              <a:t>nom_client</a:t>
            </a:r>
            <a:r>
              <a:rPr lang="fr-FR" sz="1200" dirty="0"/>
              <a:t>, </a:t>
            </a:r>
            <a:r>
              <a:rPr lang="fr-FR" sz="1200" dirty="0" err="1"/>
              <a:t>numero_client</a:t>
            </a:r>
            <a:r>
              <a:rPr lang="fr-FR" sz="1200" dirty="0"/>
              <a:t>, </a:t>
            </a:r>
            <a:r>
              <a:rPr lang="fr-FR" sz="1200" dirty="0" err="1"/>
              <a:t>adresse_client</a:t>
            </a:r>
            <a:endParaRPr lang="fr-FR" sz="1200" dirty="0"/>
          </a:p>
          <a:p>
            <a:r>
              <a:rPr lang="fr-FR" sz="1200" dirty="0" err="1"/>
              <a:t>id_tournee</a:t>
            </a:r>
            <a:r>
              <a:rPr lang="fr-FR" sz="1200" dirty="0"/>
              <a:t>, </a:t>
            </a:r>
            <a:r>
              <a:rPr lang="fr-FR" sz="1200" dirty="0" err="1"/>
              <a:t>id_contrat</a:t>
            </a:r>
            <a:r>
              <a:rPr lang="fr-FR" sz="1200" dirty="0"/>
              <a:t> -&gt; </a:t>
            </a:r>
            <a:r>
              <a:rPr lang="fr-FR" sz="1200" dirty="0" err="1"/>
              <a:t>type_intervention</a:t>
            </a:r>
            <a:r>
              <a:rPr lang="fr-FR" sz="1200" dirty="0"/>
              <a:t>, </a:t>
            </a:r>
            <a:r>
              <a:rPr lang="fr-FR" sz="1200" dirty="0" err="1"/>
              <a:t>statut_intervention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365356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0CA07F-F407-4EE7-BFBD-BEE974C2C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Examen n°5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BD0A0D5-34C6-4A14-B2AF-A83617B5E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65" y="1767840"/>
            <a:ext cx="11258550" cy="4725035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A707C359-4085-4764-8266-632E7BA70B73}"/>
              </a:ext>
            </a:extLst>
          </p:cNvPr>
          <p:cNvSpPr txBox="1"/>
          <p:nvPr/>
        </p:nvSpPr>
        <p:spPr>
          <a:xfrm>
            <a:off x="4755776" y="1244619"/>
            <a:ext cx="2680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/>
              <a:t>MCD</a:t>
            </a:r>
          </a:p>
        </p:txBody>
      </p:sp>
    </p:spTree>
    <p:extLst>
      <p:ext uri="{BB962C8B-B14F-4D97-AF65-F5344CB8AC3E}">
        <p14:creationId xmlns:p14="http://schemas.microsoft.com/office/powerpoint/2010/main" val="1348928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9B253E-C4B0-4106-AD22-EDBE39EA4B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EXAMEN 4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A879871-8E60-444D-9779-75A0F2A0EF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1907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0CA07F-F407-4EE7-BFBD-BEE974C2C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715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Examen n°4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F7DEEB8-5F74-4C25-93CF-FF9FD8F9530D}"/>
              </a:ext>
            </a:extLst>
          </p:cNvPr>
          <p:cNvSpPr txBox="1"/>
          <p:nvPr/>
        </p:nvSpPr>
        <p:spPr>
          <a:xfrm>
            <a:off x="662046" y="1636194"/>
            <a:ext cx="26804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Entités 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200" dirty="0"/>
              <a:t>animal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200" dirty="0" err="1"/>
              <a:t>espece</a:t>
            </a:r>
            <a:endParaRPr lang="fr-FR" sz="12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200" dirty="0"/>
              <a:t>famille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200" dirty="0"/>
              <a:t>localisation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200" dirty="0" err="1"/>
              <a:t>type_enclos</a:t>
            </a:r>
            <a:endParaRPr lang="fr-FR" sz="12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200" dirty="0"/>
              <a:t>enclos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200" dirty="0"/>
              <a:t>aliment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/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ADEA60A6-691B-4318-AFAB-2BFA516A54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898109"/>
              </p:ext>
            </p:extLst>
          </p:nvPr>
        </p:nvGraphicFramePr>
        <p:xfrm>
          <a:off x="4856480" y="1192848"/>
          <a:ext cx="6888483" cy="5074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856">
                  <a:extLst>
                    <a:ext uri="{9D8B030D-6E8A-4147-A177-3AD203B41FA5}">
                      <a16:colId xmlns:a16="http://schemas.microsoft.com/office/drawing/2014/main" val="2743048483"/>
                    </a:ext>
                  </a:extLst>
                </a:gridCol>
                <a:gridCol w="1541849">
                  <a:extLst>
                    <a:ext uri="{9D8B030D-6E8A-4147-A177-3AD203B41FA5}">
                      <a16:colId xmlns:a16="http://schemas.microsoft.com/office/drawing/2014/main" val="2546697190"/>
                    </a:ext>
                  </a:extLst>
                </a:gridCol>
                <a:gridCol w="1978606">
                  <a:extLst>
                    <a:ext uri="{9D8B030D-6E8A-4147-A177-3AD203B41FA5}">
                      <a16:colId xmlns:a16="http://schemas.microsoft.com/office/drawing/2014/main" val="362885102"/>
                    </a:ext>
                  </a:extLst>
                </a:gridCol>
                <a:gridCol w="586255">
                  <a:extLst>
                    <a:ext uri="{9D8B030D-6E8A-4147-A177-3AD203B41FA5}">
                      <a16:colId xmlns:a16="http://schemas.microsoft.com/office/drawing/2014/main" val="2717879308"/>
                    </a:ext>
                  </a:extLst>
                </a:gridCol>
                <a:gridCol w="725837">
                  <a:extLst>
                    <a:ext uri="{9D8B030D-6E8A-4147-A177-3AD203B41FA5}">
                      <a16:colId xmlns:a16="http://schemas.microsoft.com/office/drawing/2014/main" val="2650699572"/>
                    </a:ext>
                  </a:extLst>
                </a:gridCol>
                <a:gridCol w="1148080">
                  <a:extLst>
                    <a:ext uri="{9D8B030D-6E8A-4147-A177-3AD203B41FA5}">
                      <a16:colId xmlns:a16="http://schemas.microsoft.com/office/drawing/2014/main" val="3716180538"/>
                    </a:ext>
                  </a:extLst>
                </a:gridCol>
              </a:tblGrid>
              <a:tr h="177004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Entités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Code Mnémonique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Désignation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Taille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Remarques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2177104"/>
                  </a:ext>
                </a:extLst>
              </a:tr>
              <a:tr h="143570"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animal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id_animal</a:t>
                      </a:r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Identification unique de l’animal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auto-increment</a:t>
                      </a:r>
                      <a:endParaRPr lang="fr-F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992677"/>
                  </a:ext>
                </a:extLst>
              </a:tr>
              <a:tr h="143570"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nom_animal</a:t>
                      </a:r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Nom de l’animal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063837"/>
                  </a:ext>
                </a:extLst>
              </a:tr>
              <a:tr h="143570"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sexe_animal</a:t>
                      </a:r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Sexe de l’animal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457137"/>
                  </a:ext>
                </a:extLst>
              </a:tr>
              <a:tr h="143570"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date_naissance_animal</a:t>
                      </a:r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dirty="0"/>
                        <a:t>Date de naissance de l’animal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779865"/>
                  </a:ext>
                </a:extLst>
              </a:tr>
              <a:tr h="143570"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date_arrivee_animal</a:t>
                      </a:r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Date d’arrivée de l’animal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76121"/>
                  </a:ext>
                </a:extLst>
              </a:tr>
              <a:tr h="143570"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remarques_animal</a:t>
                      </a:r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Remarques sur l’animal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457586"/>
                  </a:ext>
                </a:extLst>
              </a:tr>
              <a:tr h="143570"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espece</a:t>
                      </a:r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id_espece</a:t>
                      </a:r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Identification unique de l’espèce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auto-increment</a:t>
                      </a:r>
                      <a:endParaRPr lang="fr-F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905767"/>
                  </a:ext>
                </a:extLst>
              </a:tr>
              <a:tr h="143570"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nom_scientifique_espece</a:t>
                      </a:r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Nom scientifique de l’espèce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363650"/>
                  </a:ext>
                </a:extLst>
              </a:tr>
              <a:tr h="143570"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nom_vulgaire_espece</a:t>
                      </a:r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dirty="0"/>
                        <a:t>Nom vulgaire de l’espèce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507488"/>
                  </a:ext>
                </a:extLst>
              </a:tr>
              <a:tr h="143570"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population_espece</a:t>
                      </a:r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Population estimée de l’espèce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643011"/>
                  </a:ext>
                </a:extLst>
              </a:tr>
              <a:tr h="143570"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enclos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id_enclos</a:t>
                      </a:r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Identification unique de l’enclos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auto-increment</a:t>
                      </a:r>
                      <a:endParaRPr lang="fr-F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519418"/>
                  </a:ext>
                </a:extLst>
              </a:tr>
              <a:tr h="143570"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situation_enclos</a:t>
                      </a:r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dirty="0"/>
                        <a:t>Situation de l’enclos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814046"/>
                  </a:ext>
                </a:extLst>
              </a:tr>
              <a:tr h="143570"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type_enclos</a:t>
                      </a:r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id_type_enclos</a:t>
                      </a:r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Identification unique du type d’enclos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auto-increment</a:t>
                      </a:r>
                      <a:endParaRPr lang="fr-F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472526"/>
                  </a:ext>
                </a:extLst>
              </a:tr>
              <a:tr h="143570"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designation_type_enclos</a:t>
                      </a:r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Désignation du type d’enclos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558265"/>
                  </a:ext>
                </a:extLst>
              </a:tr>
              <a:tr h="143570"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localisation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id_localisation</a:t>
                      </a:r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Identification unique de la localisation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auto-increment</a:t>
                      </a:r>
                      <a:endParaRPr lang="fr-F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750505"/>
                  </a:ext>
                </a:extLst>
              </a:tr>
              <a:tr h="143570"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nom_localisation</a:t>
                      </a:r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Nom de la localisation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331534"/>
                  </a:ext>
                </a:extLst>
              </a:tr>
              <a:tr h="143570"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famille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id_famille</a:t>
                      </a:r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Identification unique de la famille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auto-increment</a:t>
                      </a:r>
                      <a:endParaRPr lang="fr-F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663379"/>
                  </a:ext>
                </a:extLst>
              </a:tr>
              <a:tr h="143570"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nom_famille</a:t>
                      </a:r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Nom de la famille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158947"/>
                  </a:ext>
                </a:extLst>
              </a:tr>
              <a:tr h="143570"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aliment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id_aliment</a:t>
                      </a:r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Identification unique de l’aliment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auto-increment</a:t>
                      </a:r>
                      <a:endParaRPr lang="fr-F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278775"/>
                  </a:ext>
                </a:extLst>
              </a:tr>
              <a:tr h="143570"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nom_aliment</a:t>
                      </a:r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Nom de l’aliment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626793"/>
                  </a:ext>
                </a:extLst>
              </a:tr>
              <a:tr h="143570"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stock_aliment</a:t>
                      </a:r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Stock de l’aliment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421569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5BE5D7A7-B76E-413A-86A2-83E1B12A6334}"/>
              </a:ext>
            </a:extLst>
          </p:cNvPr>
          <p:cNvSpPr txBox="1"/>
          <p:nvPr/>
        </p:nvSpPr>
        <p:spPr>
          <a:xfrm>
            <a:off x="6799728" y="823516"/>
            <a:ext cx="268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Dictionnaire de données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45D17AD-7C0E-4638-AE79-CE9886EC96B0}"/>
              </a:ext>
            </a:extLst>
          </p:cNvPr>
          <p:cNvSpPr txBox="1"/>
          <p:nvPr/>
        </p:nvSpPr>
        <p:spPr>
          <a:xfrm>
            <a:off x="662046" y="3248919"/>
            <a:ext cx="408267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Règles métiers :</a:t>
            </a:r>
          </a:p>
          <a:p>
            <a:r>
              <a:rPr lang="fr-FR" sz="1200" dirty="0"/>
              <a:t>R1 – Un animal est dans un seul enclos</a:t>
            </a:r>
          </a:p>
          <a:p>
            <a:r>
              <a:rPr lang="fr-FR" sz="1200" dirty="0"/>
              <a:t>R1 – Un enclos contient zéro ou plusieurs animaux</a:t>
            </a:r>
          </a:p>
          <a:p>
            <a:r>
              <a:rPr lang="fr-FR" sz="1200" dirty="0"/>
              <a:t>R2 – Un animal appartient à une seule espèce</a:t>
            </a:r>
          </a:p>
          <a:p>
            <a:r>
              <a:rPr lang="fr-FR" sz="1200" dirty="0"/>
              <a:t>R2 – Une espèce a zéro ou plusieurs animaux</a:t>
            </a:r>
          </a:p>
          <a:p>
            <a:r>
              <a:rPr lang="fr-FR" sz="1200" dirty="0"/>
              <a:t>R3 – Un en enclos a un seul type d’enclos</a:t>
            </a:r>
          </a:p>
          <a:p>
            <a:r>
              <a:rPr lang="fr-FR" sz="1200" dirty="0"/>
              <a:t>R3 – Un type d’enclos a zéro ou plusieurs enclos</a:t>
            </a:r>
          </a:p>
          <a:p>
            <a:r>
              <a:rPr lang="fr-FR" sz="1200" dirty="0"/>
              <a:t>R4 – Une espèce est localiser dans une ou plusieurs localisations</a:t>
            </a:r>
          </a:p>
          <a:p>
            <a:r>
              <a:rPr lang="fr-FR" sz="1200" dirty="0"/>
              <a:t>R4 – Une localisation contient zéro ou plusieurs espèces</a:t>
            </a:r>
          </a:p>
          <a:p>
            <a:r>
              <a:rPr lang="fr-FR" sz="1200" dirty="0"/>
              <a:t>R5 – Une espèce concerne une seule famille</a:t>
            </a:r>
          </a:p>
          <a:p>
            <a:r>
              <a:rPr lang="fr-FR" sz="1200" dirty="0"/>
              <a:t>R5 – Une famille a zéro ou plusieurs espèces</a:t>
            </a:r>
          </a:p>
          <a:p>
            <a:r>
              <a:rPr lang="fr-FR" sz="1200" dirty="0"/>
              <a:t>R6 – Une espèce mange un ou plusieurs aliments</a:t>
            </a:r>
          </a:p>
          <a:p>
            <a:r>
              <a:rPr lang="fr-FR" sz="1200" dirty="0"/>
              <a:t>R6 – Un aliment est mangé par zéro ou plusieurs espèces</a:t>
            </a:r>
          </a:p>
          <a:p>
            <a:r>
              <a:rPr lang="fr-FR" sz="1200" dirty="0"/>
              <a:t>R7 – Un aliment est substitué par un ou plusieurs aliments</a:t>
            </a:r>
          </a:p>
          <a:p>
            <a:r>
              <a:rPr lang="fr-FR" sz="1200" dirty="0"/>
              <a:t>R7 – Un aliment de substitution est remplacé un ou plusieurs aliments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689182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1134</Words>
  <Application>Microsoft Office PowerPoint</Application>
  <PresentationFormat>Grand écran</PresentationFormat>
  <Paragraphs>322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Thème Office</vt:lpstr>
      <vt:lpstr>Evaluation MCD</vt:lpstr>
      <vt:lpstr>EXAMEN 2</vt:lpstr>
      <vt:lpstr>Examen n°2.1</vt:lpstr>
      <vt:lpstr>Examen n°2.2</vt:lpstr>
      <vt:lpstr>EXAMEN 5</vt:lpstr>
      <vt:lpstr>Examen n°5</vt:lpstr>
      <vt:lpstr>Examen n°5</vt:lpstr>
      <vt:lpstr>EXAMEN 4</vt:lpstr>
      <vt:lpstr>Examen n°4</vt:lpstr>
      <vt:lpstr>Examen n°4</vt:lpstr>
      <vt:lpstr>Examen n°4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MCD</dc:title>
  <dc:creator>samir founou</dc:creator>
  <cp:lastModifiedBy>samir founou</cp:lastModifiedBy>
  <cp:revision>22</cp:revision>
  <dcterms:created xsi:type="dcterms:W3CDTF">2019-06-19T06:34:48Z</dcterms:created>
  <dcterms:modified xsi:type="dcterms:W3CDTF">2019-06-19T10:04:49Z</dcterms:modified>
</cp:coreProperties>
</file>