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B3FA3-5CA5-4A51-A939-364215338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42B513-1A15-4129-830D-E6AEF8F92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6B9DCA-7CBB-443A-878D-593F11D5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1301-1789-40AA-836D-6DC96B49D76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C0B646-1EEE-4BFF-9CDB-519B7D41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62C857-3B3A-4D1E-9C78-4ED8BBB0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6AEF-F425-420E-9473-523022E31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90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95052-CBF9-4838-8AFF-77F7327B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0162D3-E1E6-4983-BFA5-DC6F61C24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DB4AD6-87DD-4AB8-BF95-052C2C7E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1301-1789-40AA-836D-6DC96B49D76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1FA168-971D-4574-ADDE-EC57B347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8CAD1-A62C-4FC6-B0E9-7729CBC1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6AEF-F425-420E-9473-523022E31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53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E7C87E-ABE5-4C48-A435-6324275EE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24272D-F217-491A-90C0-CB1DD7153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65C5C8-61CF-4005-9E41-222CCCC0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1301-1789-40AA-836D-6DC96B49D76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FF286-FE82-4AB9-B61F-46547022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3A9602-AFE2-4A78-8282-B1470B59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6AEF-F425-420E-9473-523022E31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00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E81AC-F5DB-42B2-A20F-8B33A6F3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AC451A-7E16-432E-9A0D-FB0E42E2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50837-22DA-4CBA-B768-1BC58AFC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1301-1789-40AA-836D-6DC96B49D76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6A07A-54A2-4AE5-8E94-71D0E98C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E827FA-B2AF-4E9A-B7FD-0A38FD53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6AEF-F425-420E-9473-523022E31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61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89F7B-F2FC-4547-B4C2-93097A4D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FE0CC0-A6A9-4F5F-B662-FD26795B6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45131B-34B2-4B49-9ABE-06B82D41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1301-1789-40AA-836D-6DC96B49D76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A5F63C-8176-496C-B9D3-F8E112C2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4ACD30-CFD6-45D4-A590-C6CA5C96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6AEF-F425-420E-9473-523022E31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2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D2F8D-63DE-4ACC-A782-D095AA83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B3E3B3-A3B0-4794-842A-9E8AFFF57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9C071A-3992-4473-8B66-C23E36AB6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571FA4-8AA8-4B86-B95A-F5707E73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1301-1789-40AA-836D-6DC96B49D76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015F84-C939-4EFA-8D4B-A1ABF2AC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E91BC3-A2C7-4E99-93E3-E7509879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6AEF-F425-420E-9473-523022E31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72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B235B-9616-454E-AE6F-46A75FDB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FA7785-6303-4B7B-9AAF-11167C157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5583E8-6FE5-4748-9A73-7D8E20705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41ADEE-BEBB-49BB-9A67-983E986CB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D2E835-329F-4401-A615-A3024C2A3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F3B904-9936-468C-B0AE-94060BC6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1301-1789-40AA-836D-6DC96B49D76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745BF9-5827-4E0B-80BF-5783292C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F07B07-BC88-4DB8-8EBF-230DE4A7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6AEF-F425-420E-9473-523022E31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97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CD04B-30D6-4895-A5DE-0154370F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042D8A-E1C9-4900-8140-030F248F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1301-1789-40AA-836D-6DC96B49D76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6FEB1E-E97B-4CF3-84D7-E39C51A4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6EBF74-C9A4-4242-8E4D-AF22A230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6AEF-F425-420E-9473-523022E31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09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DBF27F-CCAC-4D62-84E1-C60A6899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1301-1789-40AA-836D-6DC96B49D76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9749AA-4CDB-4752-9D5B-70052FF1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E91E2A-96BC-449A-82AA-456A3CEA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6AEF-F425-420E-9473-523022E31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45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E3299-3AF0-4215-BADF-6580B8D0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9F576-BCAD-4745-BB8C-E39B1C2B7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752582-6CF2-42B1-BB24-200826296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370E9B-E495-4741-86D1-59D4E1F0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1301-1789-40AA-836D-6DC96B49D76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930EC4-C8BC-4FC9-87B9-EDA19BB7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860C8A-150F-4B8F-8F6C-0E5A43C8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6AEF-F425-420E-9473-523022E31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9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CFA80-9FFC-4722-A04C-922FE9EC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D8DF19-6933-4B2A-8939-B0E85FC69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4480F8-4CA8-48FC-BE6D-3A7C9B183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747C36-5740-4B24-BB15-262914BC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1301-1789-40AA-836D-6DC96B49D76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80B3A2-DDF6-40CC-92FE-75EDE257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321AB7-CEE7-46BD-8490-B17466CB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6AEF-F425-420E-9473-523022E31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3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40984F-E33A-4B7C-B547-7BB91D9F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C6BECB-2BB2-49FC-B431-EB4FF8295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AF00FE-887E-48B7-8B14-0E55BC0D3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61301-1789-40AA-836D-6DC96B49D76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3D86B9-6BB8-432A-8C1F-258D2F6ED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A7A7EF-4F08-48EC-B6C0-7FE9BB517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06AEF-F425-420E-9473-523022E31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11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AB225BA-7412-4605-8E8D-5AED2BF56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Ã©sultat de recherche d'images pour &quot;gestion de projet png&quot;">
            <a:extLst>
              <a:ext uri="{FF2B5EF4-FFF2-40B4-BE49-F238E27FC236}">
                <a16:creationId xmlns:a16="http://schemas.microsoft.com/office/drawing/2014/main" id="{29D4EA47-D7AE-4452-AC62-786E0DB7E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04BB9CD-970D-4FE5-B4E3-D651735BF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2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F1F72F-8658-4F45-A9BD-6D2E94D63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152955"/>
            <a:ext cx="9966960" cy="2552091"/>
          </a:xfrm>
        </p:spPr>
        <p:txBody>
          <a:bodyPr anchor="ctr">
            <a:normAutofit/>
          </a:bodyPr>
          <a:lstStyle/>
          <a:p>
            <a:r>
              <a:rPr lang="fr-FR" sz="8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Gestion de projet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0D6276-8D53-4DDA-A15A-90E0831F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195574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C150C7-96FB-4EB9-BDF9-212535A60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808342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39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70434-FC9B-4B23-AE95-B48F92AB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6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BFCDC-17FB-430C-AB2A-A238BB7F7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/>
              <a:t>La gestion de projet est une composante essentielle lors des phases de conception, de développement, ou de production.</a:t>
            </a:r>
          </a:p>
          <a:p>
            <a:pPr marL="0" indent="0">
              <a:buNone/>
            </a:pPr>
            <a:r>
              <a:rPr lang="fr-FR" sz="1400" dirty="0"/>
              <a:t>En effet, elle a pour principale vocation de réunir et d’organiser les moyens humains et matériels nécessaires pour l’atteinte des objectifs fixés.</a:t>
            </a:r>
          </a:p>
          <a:p>
            <a:pPr marL="0" indent="0">
              <a:buNone/>
            </a:pPr>
            <a:r>
              <a:rPr lang="fr-F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somme, différentes méthodes ont été définies et développées : </a:t>
            </a:r>
          </a:p>
          <a:p>
            <a:pPr>
              <a:buFontTx/>
              <a:buChar char="-"/>
            </a:pPr>
            <a:r>
              <a:rPr lang="fr-FR" sz="1400" u="sng" dirty="0"/>
              <a:t>Méthodes traditionnelles :</a:t>
            </a:r>
          </a:p>
          <a:p>
            <a:pPr lvl="1">
              <a:buFontTx/>
              <a:buChar char="-"/>
            </a:pPr>
            <a:r>
              <a:rPr lang="fr-FR" sz="1100" dirty="0"/>
              <a:t>Méthodes appelées en cascade car chacune des étapes se doit d’être validée avant de passer à la suivante</a:t>
            </a:r>
          </a:p>
          <a:p>
            <a:pPr>
              <a:buFontTx/>
              <a:buChar char="-"/>
            </a:pPr>
            <a:r>
              <a:rPr lang="fr-FR" sz="1400" u="sng" dirty="0"/>
              <a:t>Méthodes agiles :</a:t>
            </a:r>
          </a:p>
          <a:p>
            <a:pPr lvl="1">
              <a:buFontTx/>
              <a:buChar char="-"/>
            </a:pPr>
            <a:r>
              <a:rPr lang="fr-FR" sz="1100" dirty="0"/>
              <a:t>Placent les besoins des clients au centre des priorités du projet</a:t>
            </a:r>
          </a:p>
          <a:p>
            <a:pPr lvl="1">
              <a:buFontTx/>
              <a:buChar char="-"/>
            </a:pPr>
            <a:r>
              <a:rPr lang="fr-FR" sz="1100" dirty="0"/>
              <a:t>Offrent une plus grande flexibilité et une meilleure visibilité dans la gestion de projet</a:t>
            </a:r>
          </a:p>
          <a:p>
            <a:pPr lvl="1">
              <a:buFontTx/>
              <a:buChar char="-"/>
            </a:pPr>
            <a:r>
              <a:rPr lang="fr-FR" sz="1100" dirty="0"/>
              <a:t>Projet découpé en mini-projets, chacun nécessitant la validation du client pour passer au suivant</a:t>
            </a:r>
          </a:p>
          <a:p>
            <a:pPr>
              <a:buFontTx/>
              <a:buChar char="-"/>
            </a:pPr>
            <a:r>
              <a:rPr lang="fr-FR" sz="1400" u="sng" dirty="0"/>
              <a:t>Méthodes adaptatives :</a:t>
            </a:r>
          </a:p>
          <a:p>
            <a:pPr lvl="1">
              <a:buFontTx/>
              <a:buChar char="-"/>
            </a:pPr>
            <a:r>
              <a:rPr lang="fr-FR" sz="1100" dirty="0"/>
              <a:t>S’adaptent aux changements de situation d’un projet</a:t>
            </a:r>
          </a:p>
          <a:p>
            <a:pPr>
              <a:buFontTx/>
              <a:buChar char="-"/>
            </a:pPr>
            <a:r>
              <a:rPr lang="fr-FR" sz="1400" u="sng" dirty="0"/>
              <a:t>Méthode du chemin critique :</a:t>
            </a:r>
          </a:p>
          <a:p>
            <a:pPr lvl="1">
              <a:buFontTx/>
              <a:buChar char="-"/>
            </a:pPr>
            <a:r>
              <a:rPr lang="fr-FR" sz="1000" dirty="0"/>
              <a:t>Permet de déterminer la durée totale du projet</a:t>
            </a:r>
          </a:p>
          <a:p>
            <a:pPr lvl="1">
              <a:buFontTx/>
              <a:buChar char="-"/>
            </a:pPr>
            <a:r>
              <a:rPr lang="fr-FR" sz="1000" dirty="0"/>
              <a:t>Le chemin critique correspond aux tâches qui doivent être accomplies pour que le projet soit terminé à la date voulue</a:t>
            </a:r>
          </a:p>
          <a:p>
            <a:pPr lvl="1">
              <a:buFontTx/>
              <a:buChar char="-"/>
            </a:pPr>
            <a:r>
              <a:rPr lang="fr-FR" sz="1000" dirty="0"/>
              <a:t>Combinaison du diagramme de </a:t>
            </a:r>
            <a:r>
              <a:rPr lang="fr-FR" sz="1000" dirty="0" err="1"/>
              <a:t>gantt</a:t>
            </a:r>
            <a:r>
              <a:rPr lang="fr-FR" sz="1000" dirty="0"/>
              <a:t> et de la méthode PERT pour hiérarchiser et schématiser les tâches</a:t>
            </a:r>
          </a:p>
          <a:p>
            <a:pPr marL="0" indent="0">
              <a:buNone/>
            </a:pPr>
            <a:r>
              <a:rPr lang="fr-FR" sz="1400" i="1" dirty="0"/>
              <a:t>Pour répondre au mieux aux problématiques rencontrées des différentes méthodes de gestion de projet , et ainsi aider au mieux les organisations, des outils de qualités ont été développer pour répondre aux besoins des utilisateurs. C’est ce que nous allons voir dans la diapo suivante.</a:t>
            </a:r>
          </a:p>
        </p:txBody>
      </p:sp>
    </p:spTree>
    <p:extLst>
      <p:ext uri="{BB962C8B-B14F-4D97-AF65-F5344CB8AC3E}">
        <p14:creationId xmlns:p14="http://schemas.microsoft.com/office/powerpoint/2010/main" val="98305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11562-89DB-440C-BFD3-A913541F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LISTING DES OUTILS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DB04366-8973-4E85-A221-473FF08A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87838"/>
              </p:ext>
            </p:extLst>
          </p:nvPr>
        </p:nvGraphicFramePr>
        <p:xfrm>
          <a:off x="587406" y="1464820"/>
          <a:ext cx="10875145" cy="394963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34357">
                  <a:extLst>
                    <a:ext uri="{9D8B030D-6E8A-4147-A177-3AD203B41FA5}">
                      <a16:colId xmlns:a16="http://schemas.microsoft.com/office/drawing/2014/main" val="3617452460"/>
                    </a:ext>
                  </a:extLst>
                </a:gridCol>
                <a:gridCol w="2815701">
                  <a:extLst>
                    <a:ext uri="{9D8B030D-6E8A-4147-A177-3AD203B41FA5}">
                      <a16:colId xmlns:a16="http://schemas.microsoft.com/office/drawing/2014/main" val="1640080740"/>
                    </a:ext>
                  </a:extLst>
                </a:gridCol>
                <a:gridCol w="2175029">
                  <a:extLst>
                    <a:ext uri="{9D8B030D-6E8A-4147-A177-3AD203B41FA5}">
                      <a16:colId xmlns:a16="http://schemas.microsoft.com/office/drawing/2014/main" val="967574284"/>
                    </a:ext>
                  </a:extLst>
                </a:gridCol>
                <a:gridCol w="2175029">
                  <a:extLst>
                    <a:ext uri="{9D8B030D-6E8A-4147-A177-3AD203B41FA5}">
                      <a16:colId xmlns:a16="http://schemas.microsoft.com/office/drawing/2014/main" val="3772017673"/>
                    </a:ext>
                  </a:extLst>
                </a:gridCol>
                <a:gridCol w="2175029">
                  <a:extLst>
                    <a:ext uri="{9D8B030D-6E8A-4147-A177-3AD203B41FA5}">
                      <a16:colId xmlns:a16="http://schemas.microsoft.com/office/drawing/2014/main" val="141331352"/>
                    </a:ext>
                  </a:extLst>
                </a:gridCol>
              </a:tblGrid>
              <a:tr h="44443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RESUME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METHODES LIEES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INCONVENIENTS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33393"/>
                  </a:ext>
                </a:extLst>
              </a:tr>
              <a:tr h="35213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MS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Permet de suivre efficacement vos projets en simplifiant la gestion des projets, des ressources, et des portefeuilles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Méthodes traditionnelles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Méthodes agiles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Méthodes adaptatives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Méthode du chemin critique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Très complets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Documentation explicite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Collaboratif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Connecté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Interface complexe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Prise en main longue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Documentation colossale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Non gratuit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4105"/>
                  </a:ext>
                </a:extLst>
              </a:tr>
              <a:tr h="35213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Stopilo</a:t>
                      </a:r>
                      <a:endParaRPr lang="fr-FR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Permet de planifier toutes ces ressources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Méthodes traditionnelles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Méthodes agiles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Méthodes adaptatives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Méthode du chemin critique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Collaboratif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Connecté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Multi-ressources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Facile d’utilisation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Gratuit pour seulement 3 ressources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Mensualité onéreuse si les ressources sont nombreuses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624380"/>
                  </a:ext>
                </a:extLst>
              </a:tr>
              <a:tr h="35213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Outil de gestion de projet en ligne permettant de gérer son projet sous forme de tableau basés sur le principe kanban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Méthodes traditionnelles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Méthodes agiles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Méthodes adaptatives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Méthode du chemin critique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Collaboratif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Connecté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Gratuit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Facile d’utilisation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Pas de gestion de ressources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Pas de suivi de temps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690589"/>
                  </a:ext>
                </a:extLst>
              </a:tr>
              <a:tr h="35213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RescueTime</a:t>
                      </a:r>
                      <a:endParaRPr lang="fr-FR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Outil permettant de gérer sa productivité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Méthodes traditionnelles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Méthodes agiles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Méthodes adaptatives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Méthode du chemin critique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Simple d’utilisation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Connecté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Facile d’utilisation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- Version complète avec abonnement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4265"/>
                  </a:ext>
                </a:extLst>
              </a:tr>
              <a:tr h="35213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Outil  puissant permettant de communiquer entre les membres d’une même équipe, ou d’une communauté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Méthodes traditionnelles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Méthodes agiles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Méthodes adaptatives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Méthode du chemin critique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Collaboratif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Connecté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Gratuit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/>
                        <a:t>Facile d’utilisation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83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60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6D3CB9A-B944-45E6-886F-167131CD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Hiérarchisation du projet ELOCE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D4454F5-7C64-40DA-A681-0BA9CFD5C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400" dirty="0"/>
              <a:t>Le projet </a:t>
            </a:r>
            <a:r>
              <a:rPr lang="fr-FR" sz="1400" dirty="0" err="1"/>
              <a:t>Eloce</a:t>
            </a:r>
            <a:r>
              <a:rPr lang="fr-FR" sz="1400" dirty="0"/>
              <a:t> sera managé selon la méthode agile, et l’outil de gestion de projet utilisé sera Trello.</a:t>
            </a:r>
          </a:p>
          <a:p>
            <a:pPr marL="0" indent="0">
              <a:buNone/>
            </a:pPr>
            <a:r>
              <a:rPr lang="fr-FR" sz="1400" dirty="0"/>
              <a:t>Au niveau de l’organisation, le projet sera découpé en carte, et segmenter dans différentes sections (</a:t>
            </a:r>
            <a:r>
              <a:rPr lang="fr-FR" sz="1400" dirty="0" err="1"/>
              <a:t>ccp,user</a:t>
            </a:r>
            <a:r>
              <a:rPr lang="fr-FR" sz="1400" dirty="0"/>
              <a:t> stories, to do, </a:t>
            </a:r>
            <a:r>
              <a:rPr lang="fr-FR" sz="1400" dirty="0" err="1"/>
              <a:t>doing</a:t>
            </a:r>
            <a:r>
              <a:rPr lang="fr-FR" sz="1400" dirty="0"/>
              <a:t>, pull </a:t>
            </a:r>
            <a:r>
              <a:rPr lang="fr-FR" sz="1400" dirty="0" err="1"/>
              <a:t>request</a:t>
            </a:r>
            <a:r>
              <a:rPr lang="fr-FR" sz="1400" dirty="0"/>
              <a:t>, </a:t>
            </a:r>
            <a:r>
              <a:rPr lang="fr-FR" sz="1400" dirty="0" err="1"/>
              <a:t>done</a:t>
            </a:r>
            <a:r>
              <a:rPr lang="fr-FR" sz="1400" dirty="0"/>
              <a:t>).</a:t>
            </a:r>
          </a:p>
          <a:p>
            <a:pPr marL="0" indent="0">
              <a:buNone/>
            </a:pPr>
            <a:r>
              <a:rPr lang="fr-F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CCP :</a:t>
            </a:r>
          </a:p>
          <a:p>
            <a:pPr marL="0" indent="0">
              <a:buNone/>
            </a:pPr>
            <a:r>
              <a:rPr lang="fr-FR" sz="1400" dirty="0"/>
              <a:t>- Permet d’associer à chaque carte son ccp correspondant</a:t>
            </a:r>
          </a:p>
          <a:p>
            <a:pPr marL="0" indent="0">
              <a:buNone/>
            </a:pPr>
            <a:r>
              <a:rPr lang="fr-F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stories :</a:t>
            </a:r>
          </a:p>
          <a:p>
            <a:pPr>
              <a:buFontTx/>
              <a:buChar char="-"/>
            </a:pPr>
            <a:r>
              <a:rPr lang="fr-FR" sz="1400" dirty="0"/>
              <a:t>Descriptions des parcours utilisateurs</a:t>
            </a:r>
          </a:p>
          <a:p>
            <a:pPr>
              <a:buFontTx/>
              <a:buChar char="-"/>
            </a:pPr>
            <a:r>
              <a:rPr lang="fr-FR" sz="1400" dirty="0"/>
              <a:t>Définition des fonctionnalités à implémenter</a:t>
            </a:r>
          </a:p>
          <a:p>
            <a:pPr>
              <a:buFontTx/>
              <a:buChar char="-"/>
            </a:pPr>
            <a:r>
              <a:rPr lang="fr-FR" sz="1400" dirty="0"/>
              <a:t>Des fonctionnalités seront définies et classées dans la catégorie MVP, et d’autres en tant que </a:t>
            </a:r>
            <a:r>
              <a:rPr lang="fr-FR" sz="1400" dirty="0" err="1"/>
              <a:t>features</a:t>
            </a:r>
            <a:r>
              <a:rPr lang="fr-FR" sz="1400" dirty="0"/>
              <a:t> en plus</a:t>
            </a:r>
          </a:p>
          <a:p>
            <a:pPr marL="0" indent="0">
              <a:buNone/>
            </a:pPr>
            <a:r>
              <a:rPr lang="fr-F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do : </a:t>
            </a:r>
          </a:p>
          <a:p>
            <a:pPr>
              <a:buFontTx/>
              <a:buChar char="-"/>
            </a:pPr>
            <a:r>
              <a:rPr lang="fr-FR" sz="1400" dirty="0"/>
              <a:t>Regroupe les tâches définies et liées aux parcours d’utilisateurs</a:t>
            </a:r>
          </a:p>
          <a:p>
            <a:pPr marL="0" indent="0">
              <a:buNone/>
            </a:pPr>
            <a:r>
              <a:rPr lang="fr-F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Doing</a:t>
            </a:r>
            <a:r>
              <a:rPr lang="fr-F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>
              <a:buFontTx/>
              <a:buChar char="-"/>
            </a:pPr>
            <a:r>
              <a:rPr lang="fr-FR" sz="1400" dirty="0"/>
              <a:t>Les tâches en cours de développement seront déplacées dans la section </a:t>
            </a:r>
            <a:r>
              <a:rPr lang="fr-FR" sz="1400" dirty="0" err="1"/>
              <a:t>Doing</a:t>
            </a:r>
            <a:endParaRPr lang="fr-FR" sz="1400" dirty="0"/>
          </a:p>
          <a:p>
            <a:pPr marL="0" indent="0">
              <a:buNone/>
            </a:pPr>
            <a:r>
              <a:rPr lang="fr-F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 </a:t>
            </a:r>
            <a:r>
              <a:rPr lang="fr-F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fr-F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 marL="0" indent="0">
              <a:buNone/>
            </a:pPr>
            <a:r>
              <a:rPr lang="fr-FR" sz="1400" dirty="0"/>
              <a:t>- Une fois les tâches terminés, elles devront faire l’objet de test de validation avant d’être pushées sur la branche master</a:t>
            </a:r>
          </a:p>
          <a:p>
            <a:pPr marL="0" indent="0">
              <a:buNone/>
            </a:pPr>
            <a:r>
              <a:rPr lang="fr-F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r>
              <a:rPr lang="fr-F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</a:p>
          <a:p>
            <a:pPr>
              <a:buFontTx/>
              <a:buChar char="-"/>
            </a:pPr>
            <a:r>
              <a:rPr lang="fr-FR" sz="1400" dirty="0"/>
              <a:t>Lorsque les tâches seront terminées, elles seront déplacées dans la section </a:t>
            </a:r>
            <a:r>
              <a:rPr lang="fr-FR" sz="1400" dirty="0" err="1"/>
              <a:t>Done</a:t>
            </a: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>
              <a:buFontTx/>
              <a:buChar char="-"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01900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E987740-ED33-4DB0-ABD3-122A8CA0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Hiérarchisation du projet ELOCE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32A7E5-1F62-4CDF-967C-336437EE6ACB}"/>
              </a:ext>
            </a:extLst>
          </p:cNvPr>
          <p:cNvSpPr txBox="1"/>
          <p:nvPr/>
        </p:nvSpPr>
        <p:spPr>
          <a:xfrm>
            <a:off x="3422373" y="1229817"/>
            <a:ext cx="534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Découpage du projet par section</a:t>
            </a:r>
          </a:p>
        </p:txBody>
      </p:sp>
      <p:pic>
        <p:nvPicPr>
          <p:cNvPr id="2054" name="Picture 6" descr="Capture.PNG">
            <a:extLst>
              <a:ext uri="{FF2B5EF4-FFF2-40B4-BE49-F238E27FC236}">
                <a16:creationId xmlns:a16="http://schemas.microsoft.com/office/drawing/2014/main" id="{6A37EA3A-4257-42B1-96BD-B0CD0E65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04" y="1758718"/>
            <a:ext cx="11300791" cy="447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0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E987740-ED33-4DB0-ABD3-122A8CA0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Hiérarchisation du projet ELOCE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32A7E5-1F62-4CDF-967C-336437EE6ACB}"/>
              </a:ext>
            </a:extLst>
          </p:cNvPr>
          <p:cNvSpPr txBox="1"/>
          <p:nvPr/>
        </p:nvSpPr>
        <p:spPr>
          <a:xfrm>
            <a:off x="3422373" y="1259634"/>
            <a:ext cx="534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CCP</a:t>
            </a:r>
          </a:p>
        </p:txBody>
      </p:sp>
      <p:pic>
        <p:nvPicPr>
          <p:cNvPr id="4098" name="Picture 2" descr="ccp.PNG">
            <a:extLst>
              <a:ext uri="{FF2B5EF4-FFF2-40B4-BE49-F238E27FC236}">
                <a16:creationId xmlns:a16="http://schemas.microsoft.com/office/drawing/2014/main" id="{ADBC8359-EA2E-46AE-BEF5-DB1EC1406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8" y="1739347"/>
            <a:ext cx="5763892" cy="460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arenthèse fermante 1">
            <a:extLst>
              <a:ext uri="{FF2B5EF4-FFF2-40B4-BE49-F238E27FC236}">
                <a16:creationId xmlns:a16="http://schemas.microsoft.com/office/drawing/2014/main" id="{51A082E6-54B8-43EF-AA59-76561E4DEB12}"/>
              </a:ext>
            </a:extLst>
          </p:cNvPr>
          <p:cNvSpPr/>
          <p:nvPr/>
        </p:nvSpPr>
        <p:spPr>
          <a:xfrm>
            <a:off x="4350058" y="2476870"/>
            <a:ext cx="159798" cy="34845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E7E5249-AC29-4A26-A3EF-14A58B7C3850}"/>
              </a:ext>
            </a:extLst>
          </p:cNvPr>
          <p:cNvCxnSpPr/>
          <p:nvPr/>
        </p:nvCxnSpPr>
        <p:spPr>
          <a:xfrm>
            <a:off x="4509856" y="2585197"/>
            <a:ext cx="2254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4EA6F28-8A73-4411-835D-A0E4B52E0ACB}"/>
              </a:ext>
            </a:extLst>
          </p:cNvPr>
          <p:cNvSpPr txBox="1"/>
          <p:nvPr/>
        </p:nvSpPr>
        <p:spPr>
          <a:xfrm>
            <a:off x="6764784" y="2400531"/>
            <a:ext cx="4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Description du ccp</a:t>
            </a:r>
          </a:p>
        </p:txBody>
      </p:sp>
      <p:sp>
        <p:nvSpPr>
          <p:cNvPr id="23" name="Parenthèse fermante 22">
            <a:extLst>
              <a:ext uri="{FF2B5EF4-FFF2-40B4-BE49-F238E27FC236}">
                <a16:creationId xmlns:a16="http://schemas.microsoft.com/office/drawing/2014/main" id="{94046DC5-8243-4C0E-92BF-3DF5DD9F3422}"/>
              </a:ext>
            </a:extLst>
          </p:cNvPr>
          <p:cNvSpPr/>
          <p:nvPr/>
        </p:nvSpPr>
        <p:spPr>
          <a:xfrm>
            <a:off x="3214054" y="3151573"/>
            <a:ext cx="288555" cy="11984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DC61BA7-E609-40AC-BAAA-6F1A738D2399}"/>
              </a:ext>
            </a:extLst>
          </p:cNvPr>
          <p:cNvCxnSpPr>
            <a:cxnSpLocks/>
          </p:cNvCxnSpPr>
          <p:nvPr/>
        </p:nvCxnSpPr>
        <p:spPr>
          <a:xfrm>
            <a:off x="3511487" y="3589854"/>
            <a:ext cx="3253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0195DA1-FDAB-40B2-B6DA-FEBE113EE675}"/>
              </a:ext>
            </a:extLst>
          </p:cNvPr>
          <p:cNvSpPr txBox="1"/>
          <p:nvPr/>
        </p:nvSpPr>
        <p:spPr>
          <a:xfrm>
            <a:off x="6802917" y="3381465"/>
            <a:ext cx="4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Tâches affiliées au ccp</a:t>
            </a:r>
          </a:p>
        </p:txBody>
      </p:sp>
    </p:spTree>
    <p:extLst>
      <p:ext uri="{BB962C8B-B14F-4D97-AF65-F5344CB8AC3E}">
        <p14:creationId xmlns:p14="http://schemas.microsoft.com/office/powerpoint/2010/main" val="297116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E987740-ED33-4DB0-ABD3-122A8CA0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Hiérarchisation du projet ELOCE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32A7E5-1F62-4CDF-967C-336437EE6ACB}"/>
              </a:ext>
            </a:extLst>
          </p:cNvPr>
          <p:cNvSpPr txBox="1"/>
          <p:nvPr/>
        </p:nvSpPr>
        <p:spPr>
          <a:xfrm>
            <a:off x="3422373" y="1259634"/>
            <a:ext cx="534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USER STORIES</a:t>
            </a:r>
          </a:p>
        </p:txBody>
      </p:sp>
      <p:pic>
        <p:nvPicPr>
          <p:cNvPr id="3074" name="Picture 2" descr="user_stories.PNG">
            <a:extLst>
              <a:ext uri="{FF2B5EF4-FFF2-40B4-BE49-F238E27FC236}">
                <a16:creationId xmlns:a16="http://schemas.microsoft.com/office/drawing/2014/main" id="{0E28DD37-6DA5-4695-AFC5-4EAF544A6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9" y="1871064"/>
            <a:ext cx="5601019" cy="46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FA73C4-6266-4023-AB1C-982F1974D125}"/>
              </a:ext>
            </a:extLst>
          </p:cNvPr>
          <p:cNvCxnSpPr>
            <a:cxnSpLocks/>
          </p:cNvCxnSpPr>
          <p:nvPr/>
        </p:nvCxnSpPr>
        <p:spPr>
          <a:xfrm>
            <a:off x="1367161" y="2325950"/>
            <a:ext cx="0" cy="15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807251A-92A5-4703-AB37-0481A33148E9}"/>
              </a:ext>
            </a:extLst>
          </p:cNvPr>
          <p:cNvCxnSpPr/>
          <p:nvPr/>
        </p:nvCxnSpPr>
        <p:spPr>
          <a:xfrm flipH="1">
            <a:off x="1367161" y="2325950"/>
            <a:ext cx="5344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D7A8256-4C64-4A65-815F-31587F6A0912}"/>
              </a:ext>
            </a:extLst>
          </p:cNvPr>
          <p:cNvCxnSpPr>
            <a:cxnSpLocks/>
          </p:cNvCxnSpPr>
          <p:nvPr/>
        </p:nvCxnSpPr>
        <p:spPr>
          <a:xfrm flipV="1">
            <a:off x="1065320" y="2681056"/>
            <a:ext cx="0" cy="13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0261BBF-65E9-42F2-A64C-598DEE70F729}"/>
              </a:ext>
            </a:extLst>
          </p:cNvPr>
          <p:cNvCxnSpPr/>
          <p:nvPr/>
        </p:nvCxnSpPr>
        <p:spPr>
          <a:xfrm>
            <a:off x="1056443" y="2823099"/>
            <a:ext cx="5655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enthèse fermante 23">
            <a:extLst>
              <a:ext uri="{FF2B5EF4-FFF2-40B4-BE49-F238E27FC236}">
                <a16:creationId xmlns:a16="http://schemas.microsoft.com/office/drawing/2014/main" id="{F33AD35E-D371-4333-AB44-F4E6D0E403D2}"/>
              </a:ext>
            </a:extLst>
          </p:cNvPr>
          <p:cNvSpPr/>
          <p:nvPr/>
        </p:nvSpPr>
        <p:spPr>
          <a:xfrm>
            <a:off x="2734322" y="3213717"/>
            <a:ext cx="266330" cy="13760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BD3F31D-2C90-48B6-859C-668C365D0EEE}"/>
              </a:ext>
            </a:extLst>
          </p:cNvPr>
          <p:cNvCxnSpPr/>
          <p:nvPr/>
        </p:nvCxnSpPr>
        <p:spPr>
          <a:xfrm>
            <a:off x="3000652" y="3506680"/>
            <a:ext cx="3710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renthèse fermante 27">
            <a:extLst>
              <a:ext uri="{FF2B5EF4-FFF2-40B4-BE49-F238E27FC236}">
                <a16:creationId xmlns:a16="http://schemas.microsoft.com/office/drawing/2014/main" id="{F8E4FF9C-4D89-4432-8C14-9147311720AD}"/>
              </a:ext>
            </a:extLst>
          </p:cNvPr>
          <p:cNvSpPr/>
          <p:nvPr/>
        </p:nvSpPr>
        <p:spPr>
          <a:xfrm>
            <a:off x="3094263" y="4950398"/>
            <a:ext cx="266330" cy="13760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5F3B8AC-1509-47EC-A141-008DAF750805}"/>
              </a:ext>
            </a:extLst>
          </p:cNvPr>
          <p:cNvCxnSpPr>
            <a:cxnSpLocks/>
          </p:cNvCxnSpPr>
          <p:nvPr/>
        </p:nvCxnSpPr>
        <p:spPr>
          <a:xfrm>
            <a:off x="3360593" y="5274816"/>
            <a:ext cx="335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5FF3096-A6CA-40B6-A4BD-D301A92E2516}"/>
              </a:ext>
            </a:extLst>
          </p:cNvPr>
          <p:cNvSpPr txBox="1"/>
          <p:nvPr/>
        </p:nvSpPr>
        <p:spPr>
          <a:xfrm>
            <a:off x="6871317" y="2104008"/>
            <a:ext cx="37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Signifie : MINIMUM VIABLE PRODUCT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EB3405B-B072-4A4A-AA2D-C4A6054D04A7}"/>
              </a:ext>
            </a:extLst>
          </p:cNvPr>
          <p:cNvSpPr txBox="1"/>
          <p:nvPr/>
        </p:nvSpPr>
        <p:spPr>
          <a:xfrm>
            <a:off x="6871317" y="2585197"/>
            <a:ext cx="4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Signifie : Code couleur affilié à la user story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50099E8-5ACB-4173-AB93-E26827D5FCE2}"/>
              </a:ext>
            </a:extLst>
          </p:cNvPr>
          <p:cNvSpPr txBox="1"/>
          <p:nvPr/>
        </p:nvSpPr>
        <p:spPr>
          <a:xfrm>
            <a:off x="6871317" y="3322014"/>
            <a:ext cx="4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Description de la story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01ADDFB-11B6-4DBC-A2EF-D107ABA2C509}"/>
              </a:ext>
            </a:extLst>
          </p:cNvPr>
          <p:cNvSpPr txBox="1"/>
          <p:nvPr/>
        </p:nvSpPr>
        <p:spPr>
          <a:xfrm>
            <a:off x="6871317" y="5090150"/>
            <a:ext cx="4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Cartes à valider pour terminer la story</a:t>
            </a:r>
          </a:p>
        </p:txBody>
      </p:sp>
    </p:spTree>
    <p:extLst>
      <p:ext uri="{BB962C8B-B14F-4D97-AF65-F5344CB8AC3E}">
        <p14:creationId xmlns:p14="http://schemas.microsoft.com/office/powerpoint/2010/main" val="168730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E987740-ED33-4DB0-ABD3-122A8CA0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Hiérarchisation du projet ELOCE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32A7E5-1F62-4CDF-967C-336437EE6ACB}"/>
              </a:ext>
            </a:extLst>
          </p:cNvPr>
          <p:cNvSpPr txBox="1"/>
          <p:nvPr/>
        </p:nvSpPr>
        <p:spPr>
          <a:xfrm>
            <a:off x="3422373" y="1259634"/>
            <a:ext cx="534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To do</a:t>
            </a:r>
          </a:p>
        </p:txBody>
      </p:sp>
      <p:pic>
        <p:nvPicPr>
          <p:cNvPr id="6146" name="Picture 2" descr="To do.PNG">
            <a:extLst>
              <a:ext uri="{FF2B5EF4-FFF2-40B4-BE49-F238E27FC236}">
                <a16:creationId xmlns:a16="http://schemas.microsoft.com/office/drawing/2014/main" id="{E9CFF6A6-CAF7-4028-A48B-95DAEC39A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0" y="1808921"/>
            <a:ext cx="5692259" cy="478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arenthèse fermante 11">
            <a:extLst>
              <a:ext uri="{FF2B5EF4-FFF2-40B4-BE49-F238E27FC236}">
                <a16:creationId xmlns:a16="http://schemas.microsoft.com/office/drawing/2014/main" id="{5CD704C4-ABBE-4405-A89D-E02D7F5A82E6}"/>
              </a:ext>
            </a:extLst>
          </p:cNvPr>
          <p:cNvSpPr/>
          <p:nvPr/>
        </p:nvSpPr>
        <p:spPr>
          <a:xfrm>
            <a:off x="3422374" y="3009986"/>
            <a:ext cx="270738" cy="32801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7D94023-8428-4BCD-A6F9-A4D234DB5101}"/>
              </a:ext>
            </a:extLst>
          </p:cNvPr>
          <p:cNvCxnSpPr/>
          <p:nvPr/>
        </p:nvCxnSpPr>
        <p:spPr>
          <a:xfrm>
            <a:off x="3700668" y="3180427"/>
            <a:ext cx="3031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05A3F3E-5EEA-493C-8602-2569DAAAF8EA}"/>
              </a:ext>
            </a:extLst>
          </p:cNvPr>
          <p:cNvSpPr txBox="1"/>
          <p:nvPr/>
        </p:nvSpPr>
        <p:spPr>
          <a:xfrm>
            <a:off x="6719300" y="2962695"/>
            <a:ext cx="4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User story liée</a:t>
            </a:r>
          </a:p>
        </p:txBody>
      </p:sp>
      <p:sp>
        <p:nvSpPr>
          <p:cNvPr id="16" name="Parenthèse fermante 15">
            <a:extLst>
              <a:ext uri="{FF2B5EF4-FFF2-40B4-BE49-F238E27FC236}">
                <a16:creationId xmlns:a16="http://schemas.microsoft.com/office/drawing/2014/main" id="{D5E234C1-44FD-4428-A0F4-4EA751BF7581}"/>
              </a:ext>
            </a:extLst>
          </p:cNvPr>
          <p:cNvSpPr/>
          <p:nvPr/>
        </p:nvSpPr>
        <p:spPr>
          <a:xfrm>
            <a:off x="1506277" y="4039855"/>
            <a:ext cx="171603" cy="46112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20409BD-1CFD-4ABA-9064-560BB67B50FF}"/>
              </a:ext>
            </a:extLst>
          </p:cNvPr>
          <p:cNvCxnSpPr>
            <a:cxnSpLocks/>
          </p:cNvCxnSpPr>
          <p:nvPr/>
        </p:nvCxnSpPr>
        <p:spPr>
          <a:xfrm>
            <a:off x="1677880" y="4318248"/>
            <a:ext cx="5054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C3F66987-F1ED-4603-8FA6-D618603690A7}"/>
              </a:ext>
            </a:extLst>
          </p:cNvPr>
          <p:cNvSpPr txBox="1"/>
          <p:nvPr/>
        </p:nvSpPr>
        <p:spPr>
          <a:xfrm>
            <a:off x="6719300" y="4085750"/>
            <a:ext cx="4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Etapes pour valider la cartes</a:t>
            </a:r>
          </a:p>
        </p:txBody>
      </p:sp>
    </p:spTree>
    <p:extLst>
      <p:ext uri="{BB962C8B-B14F-4D97-AF65-F5344CB8AC3E}">
        <p14:creationId xmlns:p14="http://schemas.microsoft.com/office/powerpoint/2010/main" val="224907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E987740-ED33-4DB0-ABD3-122A8CA0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Hiérarchisation du projet ELOCE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32A7E5-1F62-4CDF-967C-336437EE6ACB}"/>
              </a:ext>
            </a:extLst>
          </p:cNvPr>
          <p:cNvSpPr txBox="1"/>
          <p:nvPr/>
        </p:nvSpPr>
        <p:spPr>
          <a:xfrm>
            <a:off x="1026927" y="1212875"/>
            <a:ext cx="246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Doing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A349D5-3EE2-40E5-897D-E8F5D9409BCA}"/>
              </a:ext>
            </a:extLst>
          </p:cNvPr>
          <p:cNvSpPr txBox="1"/>
          <p:nvPr/>
        </p:nvSpPr>
        <p:spPr>
          <a:xfrm>
            <a:off x="889239" y="3255803"/>
            <a:ext cx="27405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carte </a:t>
            </a:r>
            <a:r>
              <a:rPr lang="fr-FR" b="1" dirty="0"/>
              <a:t>créer la page d’accueil </a:t>
            </a:r>
            <a:r>
              <a:rPr lang="fr-FR" dirty="0"/>
              <a:t>a été déplacée dans </a:t>
            </a:r>
            <a:r>
              <a:rPr lang="fr-FR" dirty="0" err="1"/>
              <a:t>doing</a:t>
            </a:r>
            <a:r>
              <a:rPr lang="fr-FR" dirty="0"/>
              <a:t>, et la personne sur la carte a lié son nom à cette carte pour signaler qu’il est entrain de travailler dessus</a:t>
            </a:r>
          </a:p>
        </p:txBody>
      </p:sp>
      <p:pic>
        <p:nvPicPr>
          <p:cNvPr id="7172" name="Picture 4" descr="Doing.PNG">
            <a:extLst>
              <a:ext uri="{FF2B5EF4-FFF2-40B4-BE49-F238E27FC236}">
                <a16:creationId xmlns:a16="http://schemas.microsoft.com/office/drawing/2014/main" id="{D36950EB-9FFE-47F8-855B-8CA62B0EC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80" y="1582207"/>
            <a:ext cx="26384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ull.PNG">
            <a:extLst>
              <a:ext uri="{FF2B5EF4-FFF2-40B4-BE49-F238E27FC236}">
                <a16:creationId xmlns:a16="http://schemas.microsoft.com/office/drawing/2014/main" id="{4D414124-D6FA-47D6-8F6A-C1A399FE0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7" y="1582207"/>
            <a:ext cx="27146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86296E8-4260-4942-B123-65ECB3CB0AA2}"/>
              </a:ext>
            </a:extLst>
          </p:cNvPr>
          <p:cNvSpPr txBox="1"/>
          <p:nvPr/>
        </p:nvSpPr>
        <p:spPr>
          <a:xfrm>
            <a:off x="4863435" y="1212875"/>
            <a:ext cx="246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Pull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8A3B173-160C-41BF-8E1C-E27190082640}"/>
              </a:ext>
            </a:extLst>
          </p:cNvPr>
          <p:cNvSpPr txBox="1"/>
          <p:nvPr/>
        </p:nvSpPr>
        <p:spPr>
          <a:xfrm>
            <a:off x="4725746" y="3255803"/>
            <a:ext cx="27405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Une fois la carte terminée, elle est envoyée en pull </a:t>
            </a:r>
            <a:r>
              <a:rPr lang="fr-FR" dirty="0" err="1"/>
              <a:t>request</a:t>
            </a:r>
            <a:r>
              <a:rPr lang="fr-FR" dirty="0"/>
              <a:t>, c’est-à-dire qu’une demande de merge sur la branche principale a été demandée, et est en de validation auprès de la personne qui va tester la branche liée à la carte afin de valider ou pas le merge</a:t>
            </a:r>
          </a:p>
        </p:txBody>
      </p:sp>
      <p:pic>
        <p:nvPicPr>
          <p:cNvPr id="7176" name="Picture 8" descr="done.PNG">
            <a:extLst>
              <a:ext uri="{FF2B5EF4-FFF2-40B4-BE49-F238E27FC236}">
                <a16:creationId xmlns:a16="http://schemas.microsoft.com/office/drawing/2014/main" id="{ED044DCA-EEF5-4D04-A612-8919BB15D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95" y="1553632"/>
            <a:ext cx="27527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0A688A2-7C61-44A6-BC08-A2D4308C4CBF}"/>
              </a:ext>
            </a:extLst>
          </p:cNvPr>
          <p:cNvSpPr txBox="1"/>
          <p:nvPr/>
        </p:nvSpPr>
        <p:spPr>
          <a:xfrm>
            <a:off x="8642793" y="1184300"/>
            <a:ext cx="246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E458E57-4891-449C-AB27-2F463D2FF881}"/>
              </a:ext>
            </a:extLst>
          </p:cNvPr>
          <p:cNvSpPr txBox="1"/>
          <p:nvPr/>
        </p:nvSpPr>
        <p:spPr>
          <a:xfrm>
            <a:off x="8498995" y="3220507"/>
            <a:ext cx="2740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Une fois la pull </a:t>
            </a:r>
            <a:r>
              <a:rPr lang="fr-FR" dirty="0" err="1"/>
              <a:t>request</a:t>
            </a:r>
            <a:r>
              <a:rPr lang="fr-FR" dirty="0"/>
              <a:t> validée, on déplace la carte dans la colonne </a:t>
            </a:r>
            <a:r>
              <a:rPr lang="fr-FR" dirty="0" err="1"/>
              <a:t>done</a:t>
            </a:r>
            <a:r>
              <a:rPr lang="fr-FR" dirty="0"/>
              <a:t> pour signifier que la carte a été terminée</a:t>
            </a:r>
          </a:p>
        </p:txBody>
      </p:sp>
    </p:spTree>
    <p:extLst>
      <p:ext uri="{BB962C8B-B14F-4D97-AF65-F5344CB8AC3E}">
        <p14:creationId xmlns:p14="http://schemas.microsoft.com/office/powerpoint/2010/main" val="19617875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772</Words>
  <Application>Microsoft Office PowerPoint</Application>
  <PresentationFormat>Grand écran</PresentationFormat>
  <Paragraphs>122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Gestion de projet</vt:lpstr>
      <vt:lpstr>INTRODUCTION</vt:lpstr>
      <vt:lpstr>LISTING DES OUTILS</vt:lpstr>
      <vt:lpstr>Hiérarchisation du projet ELOCE</vt:lpstr>
      <vt:lpstr>Hiérarchisation du projet ELOCE</vt:lpstr>
      <vt:lpstr>Hiérarchisation du projet ELOCE</vt:lpstr>
      <vt:lpstr>Hiérarchisation du projet ELOCE</vt:lpstr>
      <vt:lpstr>Hiérarchisation du projet ELOCE</vt:lpstr>
      <vt:lpstr>Hiérarchisation du projet ELOCE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projet</dc:title>
  <dc:creator>samir founou</dc:creator>
  <cp:lastModifiedBy>samir founou</cp:lastModifiedBy>
  <cp:revision>14</cp:revision>
  <dcterms:created xsi:type="dcterms:W3CDTF">2019-05-28T08:34:17Z</dcterms:created>
  <dcterms:modified xsi:type="dcterms:W3CDTF">2019-05-29T14:57:12Z</dcterms:modified>
</cp:coreProperties>
</file>