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E808F-7096-4BB5-B56E-33C4E6250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F9BA89-0462-4341-9976-16653F535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351C2-6127-4FFE-AD80-2D5756D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A3094-3D16-4343-8798-33465CE9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87CE2-08B4-4CC1-9CBF-51A28FD8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94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FD1F8-F7E0-463F-B1A4-8459E4D8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229675-2B52-4DEC-B3BA-195B3F38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177AF-D485-47EE-A103-045BDF9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44000-BFA0-4C30-A3CC-E1FAFA21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0B5CA-E4C0-46E5-ABA2-F01EFB93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33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6007E8-430D-4D35-A918-560989A6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2F1F31-0E37-489E-98F7-7D748CDF2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E1560-EF34-45B0-98BA-A35ABE0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7A3A4-B7D0-47F3-87CC-8C94FBBD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7585A-203C-4728-905F-BBF098DE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A1FFB-DFB7-4C71-BE81-7386633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BE5E7-234D-4978-B92C-64ECDE7A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EBDE8F-A2B8-479E-A671-8B78A90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6D696-556D-418B-93D7-0B1AAC3D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F1D73-71AC-41B3-89D2-3917D566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9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74766-581A-4F6C-8F42-BB23654E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A5848-5A7A-42A7-BDFC-B9B0C477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2F127-9F3D-4BE3-9718-8978F58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0214E-1A62-4E33-8698-39A05F3E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7922A-DB0F-4F8E-B9CC-D8E21704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9322F-3FF2-46D1-8497-500A2F7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B2842-D456-4C7C-8AE9-DEDDAECEC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CC30D-35FB-422E-9C5D-27319BB8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9521E-E0B6-4467-A92D-7253809F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1545E2-CD36-4F57-A007-53503AC9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175FB-FA68-4B0A-8AB8-D10562D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CFA23-1437-4326-9C8E-6D5E1841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5ED81-3572-439D-89CF-B5FB7C8B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821EF-E09B-42AA-9D67-EF1239C5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17471A-613D-420D-B276-0139DF73F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5B81DE-E1EC-4C50-8A56-0743B160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2D82A6-1ADB-42D4-BE0D-28DE24CB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E7C94-9582-4994-9FE8-2F8B93C8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7233B1-1F53-489B-A542-66B17FDA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8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6FAB9-6F14-4106-B7D3-83C0DC6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FE7B3F-EFFB-4154-A919-7FC9393A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CE941F-A947-487B-B3FB-AB0D0F49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AB2850-DFD8-4AC1-9177-4EE60F98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4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68DF4D-C01F-4FA6-A688-DD19C5B4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7307EA-5554-462F-B62A-0E0CE9C4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B397E-A2AC-4FC3-A9D7-3BF5709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9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CFBE6-8678-4330-9A12-C686E04E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755D1-1A52-4A5F-B5AB-67036061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781EF-CC29-4245-812E-9355F196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516CAA-3B20-432D-85A4-ADCFEB04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125CA-6309-4712-841B-98EE2A16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1C303-BFEC-4BB6-8A8B-519377ED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161DE-BA11-4FF4-A1C9-68091388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133F67-5B35-424D-A853-5335151E1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29E90-6DD3-4D5A-8A74-4F071D7B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3F034-44B2-43D7-8045-6AD0F01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A9138-4D9D-42D1-B4F0-647723E1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776A72-F554-419C-A035-BD90AF79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7BC383-CA37-41E0-BA4B-DE83246D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9FAF5-618C-4C29-8CA6-D63C6026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9EEBB-0B09-489B-8C22-4478DFEB6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0180-E8A8-4B89-9BEC-4BFEB8BE69B8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FC84E-8C58-4585-A431-2C3BD671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E720F-F089-439E-ABA5-73D621C5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9BE3-0F8B-4C18-8496-AA55D1C7E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4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4D078-0773-4C53-A2E7-F6CFCA631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188" y="-385591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nous prémunir de la crise financière à venir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56534-8745-40A8-A958-AFE2F288487E}"/>
              </a:ext>
            </a:extLst>
          </p:cNvPr>
          <p:cNvSpPr/>
          <p:nvPr/>
        </p:nvSpPr>
        <p:spPr>
          <a:xfrm>
            <a:off x="0" y="5678905"/>
            <a:ext cx="12192000" cy="705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5DD0AC-6BD4-45A2-B57A-8E09C8590372}"/>
              </a:ext>
            </a:extLst>
          </p:cNvPr>
          <p:cNvSpPr txBox="1"/>
          <p:nvPr/>
        </p:nvSpPr>
        <p:spPr>
          <a:xfrm>
            <a:off x="8213557" y="58479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Founou Samir - 2019</a:t>
            </a:r>
          </a:p>
        </p:txBody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98166279-61B8-457B-B6BA-0BDFF690F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B43D812D-AB05-4D1F-8CEA-80BE189B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71035"/>
            <a:ext cx="5905500" cy="35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bankrupt&quot;">
            <a:extLst>
              <a:ext uri="{FF2B5EF4-FFF2-40B4-BE49-F238E27FC236}">
                <a16:creationId xmlns:a16="http://schemas.microsoft.com/office/drawing/2014/main" id="{02D83709-0797-42B4-A0AF-D93EC81F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2406318"/>
            <a:ext cx="5319372" cy="31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B33522-CA8C-41EF-81BE-33FC985A0CBE}"/>
              </a:ext>
            </a:extLst>
          </p:cNvPr>
          <p:cNvSpPr txBox="1"/>
          <p:nvPr/>
        </p:nvSpPr>
        <p:spPr>
          <a:xfrm>
            <a:off x="346157" y="58479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CDA - ELOCE</a:t>
            </a:r>
          </a:p>
        </p:txBody>
      </p:sp>
    </p:spTree>
    <p:extLst>
      <p:ext uri="{BB962C8B-B14F-4D97-AF65-F5344CB8AC3E}">
        <p14:creationId xmlns:p14="http://schemas.microsoft.com/office/powerpoint/2010/main" val="410028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D1BE1-31F4-4DBA-AA4D-A3D84A7A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SOMMAIRE</a:t>
            </a:r>
          </a:p>
        </p:txBody>
      </p:sp>
      <p:pic>
        <p:nvPicPr>
          <p:cNvPr id="4" name="Picture 2" descr="Image associÃ©e">
            <a:extLst>
              <a:ext uri="{FF2B5EF4-FFF2-40B4-BE49-F238E27FC236}">
                <a16:creationId xmlns:a16="http://schemas.microsoft.com/office/drawing/2014/main" id="{21B64274-2627-4BFB-8B9C-2AF860D3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2D3E3F-9897-4A0D-ABBB-203FC00DBB81}"/>
              </a:ext>
            </a:extLst>
          </p:cNvPr>
          <p:cNvSpPr/>
          <p:nvPr/>
        </p:nvSpPr>
        <p:spPr>
          <a:xfrm>
            <a:off x="4215063" y="1363579"/>
            <a:ext cx="3761873" cy="838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INTRODUCTION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0E94A9-729D-4737-985E-8E8172DECE18}"/>
              </a:ext>
            </a:extLst>
          </p:cNvPr>
          <p:cNvCxnSpPr>
            <a:stCxn id="5" idx="2"/>
          </p:cNvCxnSpPr>
          <p:nvPr/>
        </p:nvCxnSpPr>
        <p:spPr>
          <a:xfrm flipH="1">
            <a:off x="2614863" y="2201612"/>
            <a:ext cx="3481137" cy="86243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667174-B808-497A-8357-AF9FED6A65B0}"/>
              </a:ext>
            </a:extLst>
          </p:cNvPr>
          <p:cNvSpPr/>
          <p:nvPr/>
        </p:nvSpPr>
        <p:spPr>
          <a:xfrm>
            <a:off x="733926" y="3187867"/>
            <a:ext cx="3761873" cy="6060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PARTIE – 1</a:t>
            </a:r>
          </a:p>
          <a:p>
            <a:pPr algn="ctr"/>
            <a:r>
              <a:rPr lang="fr-FR" b="1" dirty="0"/>
              <a:t>Une crise financière est à venir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9FE63D9-BD28-4E7D-8CC0-F2E8A596BC0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2201612"/>
            <a:ext cx="3481135" cy="86243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4A81D-6ED1-4D46-8DFF-8859033E322B}"/>
              </a:ext>
            </a:extLst>
          </p:cNvPr>
          <p:cNvSpPr/>
          <p:nvPr/>
        </p:nvSpPr>
        <p:spPr>
          <a:xfrm>
            <a:off x="7696199" y="3187867"/>
            <a:ext cx="3761873" cy="60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PARTIE – 2</a:t>
            </a:r>
          </a:p>
          <a:p>
            <a:pPr algn="ctr"/>
            <a:r>
              <a:rPr lang="fr-FR" b="1" dirty="0"/>
              <a:t>Lien entre l’or et notre économie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B5CB1-19C5-4C6C-9388-DBFE15853F75}"/>
              </a:ext>
            </a:extLst>
          </p:cNvPr>
          <p:cNvSpPr/>
          <p:nvPr/>
        </p:nvSpPr>
        <p:spPr>
          <a:xfrm>
            <a:off x="4215063" y="4793831"/>
            <a:ext cx="3761873" cy="606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PARTIE – 3</a:t>
            </a:r>
          </a:p>
          <a:p>
            <a:pPr algn="ctr"/>
            <a:r>
              <a:rPr lang="fr-FR" b="1" dirty="0"/>
              <a:t>Comment nous prémunir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97309-BEC0-4439-B9BB-3D1AD41FB909}"/>
              </a:ext>
            </a:extLst>
          </p:cNvPr>
          <p:cNvSpPr/>
          <p:nvPr/>
        </p:nvSpPr>
        <p:spPr>
          <a:xfrm>
            <a:off x="733926" y="3874168"/>
            <a:ext cx="3761873" cy="826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DAF31E-2253-418B-A444-38C0ADECD07C}"/>
              </a:ext>
            </a:extLst>
          </p:cNvPr>
          <p:cNvSpPr/>
          <p:nvPr/>
        </p:nvSpPr>
        <p:spPr>
          <a:xfrm>
            <a:off x="4215063" y="5477710"/>
            <a:ext cx="3761873" cy="826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02AD8A-05BF-47CD-8CCF-EB3CE55A26F7}"/>
              </a:ext>
            </a:extLst>
          </p:cNvPr>
          <p:cNvSpPr/>
          <p:nvPr/>
        </p:nvSpPr>
        <p:spPr>
          <a:xfrm>
            <a:off x="7696199" y="3874168"/>
            <a:ext cx="3761873" cy="826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Image associÃ©e">
            <a:extLst>
              <a:ext uri="{FF2B5EF4-FFF2-40B4-BE49-F238E27FC236}">
                <a16:creationId xmlns:a16="http://schemas.microsoft.com/office/drawing/2014/main" id="{318AB0D2-9839-4C95-916D-DBC8A76D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17" y="2669968"/>
            <a:ext cx="3252164" cy="225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02AAEFD-DBE5-4604-884D-29B7F550661C}"/>
              </a:ext>
            </a:extLst>
          </p:cNvPr>
          <p:cNvSpPr txBox="1"/>
          <p:nvPr/>
        </p:nvSpPr>
        <p:spPr>
          <a:xfrm>
            <a:off x="733926" y="3874168"/>
            <a:ext cx="3735991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Comment sommes-nous sortis de la crise de 2008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Pourquoi une autre est imminente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7BC3A7-B7CD-4B9A-AE57-394F228F7D4E}"/>
              </a:ext>
            </a:extLst>
          </p:cNvPr>
          <p:cNvSpPr txBox="1"/>
          <p:nvPr/>
        </p:nvSpPr>
        <p:spPr>
          <a:xfrm>
            <a:off x="7686359" y="3846816"/>
            <a:ext cx="373599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Accords de Breton Woods  1970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16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Evolution des cours de l’or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C50BA2-55BB-48A4-8B4B-1119FA47E2C2}"/>
              </a:ext>
            </a:extLst>
          </p:cNvPr>
          <p:cNvSpPr txBox="1"/>
          <p:nvPr/>
        </p:nvSpPr>
        <p:spPr>
          <a:xfrm>
            <a:off x="4228003" y="5476629"/>
            <a:ext cx="373599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Investir dans les métaux précieux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16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bg1"/>
                </a:solidFill>
              </a:rPr>
              <a:t>Construire sa BAD</a:t>
            </a:r>
          </a:p>
        </p:txBody>
      </p:sp>
    </p:spTree>
    <p:extLst>
      <p:ext uri="{BB962C8B-B14F-4D97-AF65-F5344CB8AC3E}">
        <p14:creationId xmlns:p14="http://schemas.microsoft.com/office/powerpoint/2010/main" val="3781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FBD1-7E6C-49FE-91BB-3732D7A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INTRODUCTION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1DA49FF9-A305-4CF1-8F50-1C5EE5DA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Ã©sultat de recherche d'images pour &quot;rÃ©serve fÃ©dÃ©rale amÃ©ricaine&quot;">
            <a:extLst>
              <a:ext uri="{FF2B5EF4-FFF2-40B4-BE49-F238E27FC236}">
                <a16:creationId xmlns:a16="http://schemas.microsoft.com/office/drawing/2014/main" id="{1886C6A5-4569-4EC8-B9AA-90473844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48" y="208760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hausse taux directeur fed 2005&quot;">
            <a:extLst>
              <a:ext uri="{FF2B5EF4-FFF2-40B4-BE49-F238E27FC236}">
                <a16:creationId xmlns:a16="http://schemas.microsoft.com/office/drawing/2014/main" id="{74B5DF20-9530-421D-BD6E-EE0032FF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690688"/>
            <a:ext cx="5829300" cy="21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Ã©sultat de recherche d'images pour &quot;rÃ©serve fÃ©dÃ©rale amÃ©ricaine&quot;">
            <a:extLst>
              <a:ext uri="{FF2B5EF4-FFF2-40B4-BE49-F238E27FC236}">
                <a16:creationId xmlns:a16="http://schemas.microsoft.com/office/drawing/2014/main" id="{840ABDBC-8E3F-4C5F-809E-0162D45A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52" y="2095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9F5534-5541-49E9-9E66-2FE6519130B4}"/>
              </a:ext>
            </a:extLst>
          </p:cNvPr>
          <p:cNvCxnSpPr>
            <a:stCxn id="3076" idx="1"/>
          </p:cNvCxnSpPr>
          <p:nvPr/>
        </p:nvCxnSpPr>
        <p:spPr>
          <a:xfrm flipH="1" flipV="1">
            <a:off x="2903621" y="2754354"/>
            <a:ext cx="2777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0303AF4-52FD-4534-B54E-78549DA12A77}"/>
              </a:ext>
            </a:extLst>
          </p:cNvPr>
          <p:cNvCxnSpPr>
            <a:cxnSpLocks/>
          </p:cNvCxnSpPr>
          <p:nvPr/>
        </p:nvCxnSpPr>
        <p:spPr>
          <a:xfrm>
            <a:off x="2903621" y="2762250"/>
            <a:ext cx="0" cy="87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B2D7D7F-CB47-4F34-B9BF-1DF0180DEECC}"/>
              </a:ext>
            </a:extLst>
          </p:cNvPr>
          <p:cNvCxnSpPr/>
          <p:nvPr/>
        </p:nvCxnSpPr>
        <p:spPr>
          <a:xfrm flipH="1">
            <a:off x="838200" y="3641558"/>
            <a:ext cx="206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9007B8B-F420-468F-83DD-2DD71CA162EF}"/>
              </a:ext>
            </a:extLst>
          </p:cNvPr>
          <p:cNvCxnSpPr>
            <a:cxnSpLocks/>
          </p:cNvCxnSpPr>
          <p:nvPr/>
        </p:nvCxnSpPr>
        <p:spPr>
          <a:xfrm>
            <a:off x="838200" y="364155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D546EC6-203C-4813-9693-13AAEC30FCD4}"/>
              </a:ext>
            </a:extLst>
          </p:cNvPr>
          <p:cNvCxnSpPr>
            <a:cxnSpLocks/>
          </p:cNvCxnSpPr>
          <p:nvPr/>
        </p:nvCxnSpPr>
        <p:spPr>
          <a:xfrm>
            <a:off x="838200" y="4555958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C92E51C-E3DF-4BAC-ACBA-40E673E7C404}"/>
              </a:ext>
            </a:extLst>
          </p:cNvPr>
          <p:cNvSpPr/>
          <p:nvPr/>
        </p:nvSpPr>
        <p:spPr>
          <a:xfrm>
            <a:off x="2679031" y="4272087"/>
            <a:ext cx="6833937" cy="5823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Augmentation  des coûts de remboursements des prêts avec un taux de défaut de prêts de 15 % en 2007 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620864-5B20-4209-9AB4-DBB2EEFFDE4B}"/>
              </a:ext>
            </a:extLst>
          </p:cNvPr>
          <p:cNvCxnSpPr/>
          <p:nvPr/>
        </p:nvCxnSpPr>
        <p:spPr>
          <a:xfrm flipH="1">
            <a:off x="9512968" y="4563260"/>
            <a:ext cx="206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2340E06-0399-498B-BB22-95345E8CB0D0}"/>
              </a:ext>
            </a:extLst>
          </p:cNvPr>
          <p:cNvCxnSpPr>
            <a:cxnSpLocks/>
          </p:cNvCxnSpPr>
          <p:nvPr/>
        </p:nvCxnSpPr>
        <p:spPr>
          <a:xfrm>
            <a:off x="11578389" y="4555958"/>
            <a:ext cx="0" cy="71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6F88128-664F-4B20-B82B-5360622FB20D}"/>
              </a:ext>
            </a:extLst>
          </p:cNvPr>
          <p:cNvCxnSpPr/>
          <p:nvPr/>
        </p:nvCxnSpPr>
        <p:spPr>
          <a:xfrm flipH="1">
            <a:off x="9620752" y="5274252"/>
            <a:ext cx="1957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2122D9F-00A2-4B3B-BC42-AA039C480295}"/>
              </a:ext>
            </a:extLst>
          </p:cNvPr>
          <p:cNvSpPr/>
          <p:nvPr/>
        </p:nvSpPr>
        <p:spPr>
          <a:xfrm>
            <a:off x="2679031" y="4970045"/>
            <a:ext cx="6833937" cy="5823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Ménages en incapacité de rembourser leur prêt suite à la montée en flèche de leur taux de remboursement (</a:t>
            </a:r>
            <a:r>
              <a:rPr lang="fr-FR" b="1" dirty="0" err="1"/>
              <a:t>tx</a:t>
            </a:r>
            <a:r>
              <a:rPr lang="fr-FR" b="1" dirty="0"/>
              <a:t> variables)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9263560-060D-454F-A4FE-31BCD4559D19}"/>
              </a:ext>
            </a:extLst>
          </p:cNvPr>
          <p:cNvCxnSpPr>
            <a:cxnSpLocks/>
          </p:cNvCxnSpPr>
          <p:nvPr/>
        </p:nvCxnSpPr>
        <p:spPr>
          <a:xfrm flipH="1">
            <a:off x="860259" y="5261218"/>
            <a:ext cx="182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63B563D-382A-42E4-B03E-30C7528799E4}"/>
              </a:ext>
            </a:extLst>
          </p:cNvPr>
          <p:cNvCxnSpPr>
            <a:cxnSpLocks/>
          </p:cNvCxnSpPr>
          <p:nvPr/>
        </p:nvCxnSpPr>
        <p:spPr>
          <a:xfrm>
            <a:off x="860259" y="5261218"/>
            <a:ext cx="0" cy="71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880029-DDD0-42DA-8AF5-58E3A2A115A4}"/>
              </a:ext>
            </a:extLst>
          </p:cNvPr>
          <p:cNvCxnSpPr>
            <a:cxnSpLocks/>
          </p:cNvCxnSpPr>
          <p:nvPr/>
        </p:nvCxnSpPr>
        <p:spPr>
          <a:xfrm>
            <a:off x="870284" y="5979512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80AB444-20C8-4FDF-A3D1-127E66F0CB79}"/>
              </a:ext>
            </a:extLst>
          </p:cNvPr>
          <p:cNvSpPr/>
          <p:nvPr/>
        </p:nvSpPr>
        <p:spPr>
          <a:xfrm>
            <a:off x="2679031" y="5668002"/>
            <a:ext cx="6833937" cy="58234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Les biens hypothéqués par les banques ont vu aussi leurs valeurs baissées drastiquement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0B25515-22D1-444D-8E59-A4AA8510F752}"/>
              </a:ext>
            </a:extLst>
          </p:cNvPr>
          <p:cNvCxnSpPr>
            <a:cxnSpLocks/>
          </p:cNvCxnSpPr>
          <p:nvPr/>
        </p:nvCxnSpPr>
        <p:spPr>
          <a:xfrm>
            <a:off x="9512968" y="5959175"/>
            <a:ext cx="417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RÃ©sultat de recherche d'images pour &quot;bankrupt&quot;">
            <a:extLst>
              <a:ext uri="{FF2B5EF4-FFF2-40B4-BE49-F238E27FC236}">
                <a16:creationId xmlns:a16="http://schemas.microsoft.com/office/drawing/2014/main" id="{2B264BAD-233F-4BF2-BCB1-7C7B3E00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26" y="5414436"/>
            <a:ext cx="1729857" cy="11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FBD1-7E6C-49FE-91BB-3732D7A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INTRODUCTION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1DA49FF9-A305-4CF1-8F50-1C5EE5DA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Ã©sultat de recherche d'images pour &quot;faillites globale 2008&quot;">
            <a:extLst>
              <a:ext uri="{FF2B5EF4-FFF2-40B4-BE49-F238E27FC236}">
                <a16:creationId xmlns:a16="http://schemas.microsoft.com/office/drawing/2014/main" id="{85F5BA67-B083-4DAE-B39B-F0306466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490245"/>
            <a:ext cx="7690435" cy="304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FE21729-6E1C-4A53-8E2E-7E643D12B735}"/>
              </a:ext>
            </a:extLst>
          </p:cNvPr>
          <p:cNvSpPr/>
          <p:nvPr/>
        </p:nvSpPr>
        <p:spPr>
          <a:xfrm>
            <a:off x="605589" y="5016667"/>
            <a:ext cx="3761873" cy="438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Une crise financière est à venir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EE020-8D58-456F-B4CA-0DCCEE23DE00}"/>
              </a:ext>
            </a:extLst>
          </p:cNvPr>
          <p:cNvSpPr/>
          <p:nvPr/>
        </p:nvSpPr>
        <p:spPr>
          <a:xfrm>
            <a:off x="4235992" y="5641892"/>
            <a:ext cx="3761873" cy="43806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Lien entre l’or et notre économie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9A824E-9327-4F46-ADD1-1D4A56064FC2}"/>
              </a:ext>
            </a:extLst>
          </p:cNvPr>
          <p:cNvSpPr/>
          <p:nvPr/>
        </p:nvSpPr>
        <p:spPr>
          <a:xfrm>
            <a:off x="7784431" y="6251742"/>
            <a:ext cx="3761873" cy="438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Comment protéger nos biens  ?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6C900404-AD1B-4EBF-BCB1-187975CC47FF}"/>
              </a:ext>
            </a:extLst>
          </p:cNvPr>
          <p:cNvCxnSpPr>
            <a:cxnSpLocks/>
          </p:cNvCxnSpPr>
          <p:nvPr/>
        </p:nvCxnSpPr>
        <p:spPr>
          <a:xfrm>
            <a:off x="1934828" y="5641891"/>
            <a:ext cx="1722772" cy="231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8A844C3-60B8-4D26-8694-F08B2BF9576B}"/>
              </a:ext>
            </a:extLst>
          </p:cNvPr>
          <p:cNvCxnSpPr>
            <a:cxnSpLocks/>
          </p:cNvCxnSpPr>
          <p:nvPr/>
        </p:nvCxnSpPr>
        <p:spPr>
          <a:xfrm>
            <a:off x="5568366" y="6267783"/>
            <a:ext cx="1722772" cy="231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A2BD6EC-AB8C-4A2A-951C-F6C11B30C029}"/>
              </a:ext>
            </a:extLst>
          </p:cNvPr>
          <p:cNvSpPr txBox="1"/>
          <p:nvPr/>
        </p:nvSpPr>
        <p:spPr>
          <a:xfrm>
            <a:off x="3157159" y="4577947"/>
            <a:ext cx="5919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nous prémunir de la future crise majeure ? </a:t>
            </a:r>
          </a:p>
        </p:txBody>
      </p:sp>
    </p:spTree>
    <p:extLst>
      <p:ext uri="{BB962C8B-B14F-4D97-AF65-F5344CB8AC3E}">
        <p14:creationId xmlns:p14="http://schemas.microsoft.com/office/powerpoint/2010/main" val="21593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FBD1-7E6C-49FE-91BB-3732D7A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PARTIE – I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0505B62-E77A-4856-8764-641B22E77FED}"/>
              </a:ext>
            </a:extLst>
          </p:cNvPr>
          <p:cNvSpPr txBox="1">
            <a:spLocks/>
          </p:cNvSpPr>
          <p:nvPr/>
        </p:nvSpPr>
        <p:spPr>
          <a:xfrm>
            <a:off x="838200" y="13035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UNE CRISE ECONOMIQUE A VENIR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1DA49FF9-A305-4CF1-8F50-1C5EE5DA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future crise Ã©conomique&quot;">
            <a:extLst>
              <a:ext uri="{FF2B5EF4-FFF2-40B4-BE49-F238E27FC236}">
                <a16:creationId xmlns:a16="http://schemas.microsoft.com/office/drawing/2014/main" id="{3EACC8E4-FF9C-4660-A03F-940ABE86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0381"/>
            <a:ext cx="12192000" cy="44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3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6FBD1-7E6C-49FE-91BB-3732D7A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PARTIE – I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0505B62-E77A-4856-8764-641B22E77FED}"/>
              </a:ext>
            </a:extLst>
          </p:cNvPr>
          <p:cNvSpPr txBox="1">
            <a:spLocks/>
          </p:cNvSpPr>
          <p:nvPr/>
        </p:nvSpPr>
        <p:spPr>
          <a:xfrm>
            <a:off x="838200" y="1303591"/>
            <a:ext cx="10515600" cy="5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Comment sommes nous sortis de la crise de 2008 ?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1DA49FF9-A305-4CF1-8F50-1C5EE5DA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5" y="316623"/>
            <a:ext cx="1263316" cy="10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Ã©sultat de recherche d'images pour &quot;quantitative easing&quot;">
            <a:extLst>
              <a:ext uri="{FF2B5EF4-FFF2-40B4-BE49-F238E27FC236}">
                <a16:creationId xmlns:a16="http://schemas.microsoft.com/office/drawing/2014/main" id="{3222604A-7E20-46FC-9BB5-880D4F15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08" y="2167726"/>
            <a:ext cx="5314303" cy="22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01DDC31-2349-41A2-A3E0-61D25A829143}"/>
              </a:ext>
            </a:extLst>
          </p:cNvPr>
          <p:cNvSpPr txBox="1"/>
          <p:nvPr/>
        </p:nvSpPr>
        <p:spPr>
          <a:xfrm>
            <a:off x="7498680" y="1798394"/>
            <a:ext cx="33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 EASING</a:t>
            </a:r>
          </a:p>
        </p:txBody>
      </p:sp>
      <p:pic>
        <p:nvPicPr>
          <p:cNvPr id="6148" name="Picture 4" descr="RÃ©sultat de recherche d'images pour &quot;Impression monÃ©taire delamarche&quot;">
            <a:extLst>
              <a:ext uri="{FF2B5EF4-FFF2-40B4-BE49-F238E27FC236}">
                <a16:creationId xmlns:a16="http://schemas.microsoft.com/office/drawing/2014/main" id="{F610C164-CC04-4084-A468-239AA059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5" y="2524587"/>
            <a:ext cx="2169111" cy="1626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9A4DED-25E7-4752-9097-A92EF6B46A02}"/>
              </a:ext>
            </a:extLst>
          </p:cNvPr>
          <p:cNvSpPr txBox="1"/>
          <p:nvPr/>
        </p:nvSpPr>
        <p:spPr>
          <a:xfrm>
            <a:off x="439445" y="4183119"/>
            <a:ext cx="209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Olivier </a:t>
            </a:r>
            <a:r>
              <a:rPr lang="fr-F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Delamarche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32828A12-FC57-4E73-A291-8BCE9F9FF343}"/>
              </a:ext>
            </a:extLst>
          </p:cNvPr>
          <p:cNvSpPr/>
          <p:nvPr/>
        </p:nvSpPr>
        <p:spPr>
          <a:xfrm>
            <a:off x="3240349" y="2221359"/>
            <a:ext cx="3187084" cy="1107767"/>
          </a:xfrm>
          <a:prstGeom prst="wedgeEllipseCallout">
            <a:avLst>
              <a:gd name="adj1" fmla="val -67662"/>
              <a:gd name="adj2" fmla="val 328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“On fait du QE quand on n’a pas de QI !”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025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196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Comment nous prémunir de la crise financière à venir ?</vt:lpstr>
      <vt:lpstr>SOMMAIRE</vt:lpstr>
      <vt:lpstr>INTRODUCTION</vt:lpstr>
      <vt:lpstr>INTRODUCTION</vt:lpstr>
      <vt:lpstr>PARTIE – I </vt:lpstr>
      <vt:lpstr>PARTIE – 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founou</dc:creator>
  <cp:lastModifiedBy>samir founou</cp:lastModifiedBy>
  <cp:revision>14</cp:revision>
  <dcterms:created xsi:type="dcterms:W3CDTF">2019-04-14T08:35:36Z</dcterms:created>
  <dcterms:modified xsi:type="dcterms:W3CDTF">2019-04-15T08:22:29Z</dcterms:modified>
</cp:coreProperties>
</file>