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90488C-81FD-40C0-8B95-33AD6EFC2E14}">
          <p14:sldIdLst>
            <p14:sldId id="256"/>
          </p14:sldIdLst>
        </p14:section>
        <p14:section name="Section sans titre" id="{D1E2C67A-BC69-45DB-A793-8833945AADCE}">
          <p14:sldIdLst>
            <p14:sldId id="261"/>
            <p14:sldId id="257"/>
            <p14:sldId id="258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58D1D-1AB4-4C8C-9B44-E8F73BDD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D89F4B-CF90-4B0D-8297-01BAE877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76886-2F22-4EFC-984D-F3BFD60A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FB25E-7653-4552-B624-65C19A69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1A0E85-4896-458A-A4E3-A1E8F8BE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4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B62CC-EC40-401E-8609-9788C9DC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05621-9B9E-4B31-B192-46A4477A6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FCFE5-DC43-45D2-97B6-87DC6419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E4466-6220-4AE2-A68F-DCD17F57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6459E-ABCB-46A1-BECD-0E5CAA05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0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32A29D-E950-4823-AD3C-0EA8661B4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AAD4A7-035B-4752-9BD9-8D368D177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B64127-D2C8-442F-B096-A6CAE4DE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B562DF-F679-43D2-8B2C-05F407E8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9E51D6-1472-46FF-9755-B2DB02FF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81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04A20-224A-4373-AFE4-0AD1D893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76942-7B7F-4475-801F-A78C9729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26A799-5E1A-4700-BD46-A0D7B8CD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BBBF6-F178-4F59-8F9D-48021499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30922-C35B-4318-B293-A47CEDDA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06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8B928-8F04-4E72-971D-6C1C991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4327C0-B7A1-4810-9C31-41384E94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BC378-692A-446A-B527-E19B7DD3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00D8F9-88D2-4C50-8331-8FDB399B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7CE62-3179-4C83-8FEC-7E4B5205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C044C-454C-4999-9951-C7A37392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3DFFE-B328-4A35-A8F1-AE6258DFE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06B217-C54F-43E6-9647-6AD79D942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AAFCE-FBB9-44A8-BEF5-568EF9A4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1BA2DB-34CB-428B-8CDF-4E90E6D3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BD3E43-87A8-46DB-A440-1301CE2E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9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3001D-5D45-4166-8883-0C6F3F2A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F455F1-EC05-4AB3-933F-C0D0CF3A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DEECF3-D6A5-451A-9221-68BC13E4D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C3E6A3-02D7-436F-9EF9-BF24B713A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BC4C7E-7554-4807-8923-1C5D1A0C6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B9A987-1D9A-4533-8573-BEBA2036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BC5173-A01F-44E2-9E41-B7EC3A96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3BDFE1-8886-45F4-9D14-BE48F4A4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92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705B8-AAE7-4432-9BB2-5A3E3B36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38FA5C-CA66-4908-A72A-A316F610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9BA47C-3C09-4BE8-B035-9F45CD2D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AD4DFC-A6AF-4D7F-BF69-7E6AA793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60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F34649-F80E-48D3-BD17-9E11ED59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DAADE9-0076-41C3-B4CB-0760A5E6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12063-1DFF-477E-A353-5CD9A8DD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2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23040-215F-415D-AC66-5390DE45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55F69-3B13-4DF1-A3B7-6ECA8E37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8C932A-BF10-44EB-B1C4-FD36AFBBE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D4DE82-3A30-41F3-972A-BA7146CD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11A403-9413-42B0-B0BA-C65B84C5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8A0774-ED20-47DE-B963-5C24B09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9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3DFB5-822D-4658-81D1-68E8AAF3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E67552-73CA-434E-83B8-94133DA79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9F3EC3-9BED-40BF-B765-05233412D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190463-21F1-48E2-83AB-8E953972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03C8B2-DB08-4692-AC45-208E8AAF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8911B-6145-463F-A018-DDDF2611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4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993965-BFF4-47D2-ACF0-1FA25131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014DDD-D858-40A7-9976-6F7326F9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B0BA20-3332-4739-828B-E82BC5CD2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0648-EF09-49AD-9036-17C4B368BEC2}" type="datetimeFigureOut">
              <a:rPr lang="fr-FR" smtClean="0"/>
              <a:t>06/04/2019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DE6B04-081C-4B71-A074-1B5311701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485EF-EC9D-4DC9-9989-CECE94CF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7929-E058-4671-B8F7-3B6368BB1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F0739-E102-402A-B63E-AFB69F9B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A48AF-C4E6-4BF7-82E6-CC065BF6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10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A822A-2487-43CD-BA7B-6194C56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Visualiser son projet avec des cinématiques, zonings et maquettes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EA7828-C538-4691-9560-73138A987C69}"/>
              </a:ext>
            </a:extLst>
          </p:cNvPr>
          <p:cNvSpPr txBox="1"/>
          <p:nvPr/>
        </p:nvSpPr>
        <p:spPr>
          <a:xfrm>
            <a:off x="731921" y="1690688"/>
            <a:ext cx="10728158" cy="33855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Zonings &amp; maquettes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1A66AF3-320E-435F-95CC-01FACEB2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1" y="2152073"/>
            <a:ext cx="10728158" cy="39714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226D8D-6FAE-4CB2-A805-530EF012EAC0}"/>
              </a:ext>
            </a:extLst>
          </p:cNvPr>
          <p:cNvSpPr/>
          <p:nvPr/>
        </p:nvSpPr>
        <p:spPr>
          <a:xfrm>
            <a:off x="4316282" y="6123543"/>
            <a:ext cx="355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Zoning à gauche, wireframe à droite</a:t>
            </a:r>
          </a:p>
        </p:txBody>
      </p:sp>
    </p:spTree>
    <p:extLst>
      <p:ext uri="{BB962C8B-B14F-4D97-AF65-F5344CB8AC3E}">
        <p14:creationId xmlns:p14="http://schemas.microsoft.com/office/powerpoint/2010/main" val="3121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F0739-E102-402A-B63E-AFB69F9B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latin typeface="+mn-lt"/>
              </a:rPr>
              <a:t>POURQUOI FAIRE UN CAHIER DES CHARGES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A48AF-C4E6-4BF7-82E6-CC065BF6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PARTIE-1</a:t>
            </a:r>
          </a:p>
        </p:txBody>
      </p:sp>
    </p:spTree>
    <p:extLst>
      <p:ext uri="{BB962C8B-B14F-4D97-AF65-F5344CB8AC3E}">
        <p14:creationId xmlns:p14="http://schemas.microsoft.com/office/powerpoint/2010/main" val="207343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A822A-2487-43CD-BA7B-6194C56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Qu’est ce qu’un cahier des charges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AB7BE-DBD5-4DD6-A8B7-F8CD9BBB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Répondre à la demande du client</a:t>
            </a:r>
          </a:p>
          <a:p>
            <a:r>
              <a:rPr lang="fr-FR" sz="1400" dirty="0"/>
              <a:t>Création graphique</a:t>
            </a:r>
          </a:p>
          <a:p>
            <a:r>
              <a:rPr lang="fr-FR" sz="1400" dirty="0"/>
              <a:t>Système d’information</a:t>
            </a:r>
          </a:p>
          <a:p>
            <a:r>
              <a:rPr lang="fr-FR" sz="1400" dirty="0"/>
              <a:t>Contraintes globales (SE0, accessibilité)</a:t>
            </a:r>
          </a:p>
          <a:p>
            <a:r>
              <a:rPr lang="fr-FR" sz="1400" dirty="0"/>
              <a:t>Budget</a:t>
            </a:r>
          </a:p>
          <a:p>
            <a:r>
              <a:rPr lang="fr-FR" sz="1400" dirty="0"/>
              <a:t>Pendant la rédaction :</a:t>
            </a:r>
          </a:p>
          <a:p>
            <a:pPr lvl="1"/>
            <a:r>
              <a:rPr lang="fr-FR" sz="1000" dirty="0"/>
              <a:t>Apporter plusieurs niveaux de lecture au document</a:t>
            </a:r>
          </a:p>
          <a:p>
            <a:pPr lvl="1"/>
            <a:r>
              <a:rPr lang="fr-FR" sz="1000" dirty="0"/>
              <a:t>Plusieurs typologie de personnes y auront accès, et chacune y auront un intérêt</a:t>
            </a:r>
          </a:p>
          <a:p>
            <a:r>
              <a:rPr lang="fr-FR" sz="1600" dirty="0"/>
              <a:t>Visible et structuré</a:t>
            </a:r>
          </a:p>
          <a:p>
            <a:r>
              <a:rPr lang="fr-FR" sz="1600" dirty="0"/>
              <a:t>D’autres éléments à produire : </a:t>
            </a:r>
          </a:p>
          <a:p>
            <a:pPr lvl="1"/>
            <a:r>
              <a:rPr lang="fr-FR" sz="1200" dirty="0"/>
              <a:t>Note de cadrage : liste l’intégralité des fonctionnalités du site</a:t>
            </a:r>
          </a:p>
          <a:p>
            <a:pPr lvl="1"/>
            <a:r>
              <a:rPr lang="fr-FR" sz="1200" dirty="0"/>
              <a:t>Briefs de production : </a:t>
            </a:r>
          </a:p>
        </p:txBody>
      </p:sp>
    </p:spTree>
    <p:extLst>
      <p:ext uri="{BB962C8B-B14F-4D97-AF65-F5344CB8AC3E}">
        <p14:creationId xmlns:p14="http://schemas.microsoft.com/office/powerpoint/2010/main" val="90755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A822A-2487-43CD-BA7B-6194C56D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7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 contient un cahier des charges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AB7BE-DBD5-4DD6-A8B7-F8CD9BBB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777"/>
            <a:ext cx="10515600" cy="1463007"/>
          </a:xfrm>
        </p:spPr>
        <p:txBody>
          <a:bodyPr>
            <a:normAutofit/>
          </a:bodyPr>
          <a:lstStyle/>
          <a:p>
            <a:r>
              <a:rPr lang="fr-FR" sz="1800" dirty="0"/>
              <a:t>Introduction du cahier des charges – les éléments de base :</a:t>
            </a:r>
          </a:p>
          <a:p>
            <a:pPr lvl="1"/>
            <a:r>
              <a:rPr lang="fr-FR" sz="1400" dirty="0"/>
              <a:t>La liste de diffusion du document (comprenant les personnes qui seront amenées à le lire, le commenter et le valider)</a:t>
            </a:r>
          </a:p>
          <a:p>
            <a:pPr lvl="1"/>
            <a:r>
              <a:rPr lang="fr-FR" sz="1400" dirty="0"/>
              <a:t>Un suivi des versions (mise à jour etc…)</a:t>
            </a:r>
          </a:p>
          <a:p>
            <a:pPr lvl="1"/>
            <a:r>
              <a:rPr lang="fr-FR" sz="1400" dirty="0"/>
              <a:t>Une table des matières</a:t>
            </a:r>
          </a:p>
          <a:p>
            <a:pPr lvl="1"/>
            <a:r>
              <a:rPr lang="fr-FR" sz="1400" dirty="0"/>
              <a:t>Glossaire qui présente toutes les terminologies spécifiques qui vont être utilisé</a:t>
            </a:r>
          </a:p>
          <a:p>
            <a:pPr marL="457200" lvl="1" indent="0">
              <a:buNone/>
            </a:pPr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457200" lvl="1" indent="0">
              <a:buNone/>
            </a:pPr>
            <a:endParaRPr lang="fr-FR" sz="14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08DF57E-32A0-4975-A82E-B151AEBCCCDA}"/>
              </a:ext>
            </a:extLst>
          </p:cNvPr>
          <p:cNvSpPr txBox="1">
            <a:spLocks/>
          </p:cNvSpPr>
          <p:nvPr/>
        </p:nvSpPr>
        <p:spPr>
          <a:xfrm>
            <a:off x="838200" y="2582784"/>
            <a:ext cx="10515600" cy="14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Première section du cahier des charges – la vision globale du projet :</a:t>
            </a:r>
          </a:p>
          <a:p>
            <a:pPr lvl="1"/>
            <a:r>
              <a:rPr lang="fr-FR" sz="1400" dirty="0"/>
              <a:t>Objectifs</a:t>
            </a:r>
          </a:p>
          <a:p>
            <a:pPr lvl="1"/>
            <a:r>
              <a:rPr lang="fr-FR" sz="1400" dirty="0"/>
              <a:t>Jalons clefs (Fin d’une étape, évènement mesurable et planifié)</a:t>
            </a:r>
          </a:p>
          <a:p>
            <a:pPr lvl="1"/>
            <a:r>
              <a:rPr lang="fr-FR" sz="1400" dirty="0"/>
              <a:t>Planning</a:t>
            </a:r>
          </a:p>
          <a:p>
            <a:pPr lvl="1"/>
            <a:r>
              <a:rPr lang="fr-FR" sz="1400" dirty="0"/>
              <a:t>Contraintes de référencement</a:t>
            </a:r>
          </a:p>
          <a:p>
            <a:pPr lvl="1"/>
            <a:r>
              <a:rPr lang="fr-FR" sz="1400" dirty="0"/>
              <a:t>Technologies</a:t>
            </a:r>
          </a:p>
          <a:p>
            <a:pPr lvl="1"/>
            <a:r>
              <a:rPr lang="fr-FR" sz="1400" dirty="0"/>
              <a:t>Profils des utilisateurs (Définir les attentes et les besoins des différents profils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1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9177434-5821-4348-A0C7-E25DF6B99BAA}"/>
              </a:ext>
            </a:extLst>
          </p:cNvPr>
          <p:cNvSpPr txBox="1">
            <a:spLocks/>
          </p:cNvSpPr>
          <p:nvPr/>
        </p:nvSpPr>
        <p:spPr>
          <a:xfrm>
            <a:off x="838200" y="4045791"/>
            <a:ext cx="10515600" cy="2451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Deuxième section du cahier des charges – les spécifications du projet :</a:t>
            </a:r>
          </a:p>
          <a:p>
            <a:pPr lvl="1"/>
            <a:r>
              <a:rPr lang="fr-FR" sz="1400" dirty="0"/>
              <a:t>Use case (cas d’utilisations)</a:t>
            </a:r>
          </a:p>
          <a:p>
            <a:pPr lvl="1"/>
            <a:r>
              <a:rPr lang="fr-FR" sz="1400" dirty="0"/>
              <a:t>Spécifications fonctionnelles </a:t>
            </a:r>
          </a:p>
          <a:p>
            <a:pPr lvl="2"/>
            <a:r>
              <a:rPr lang="fr-FR" sz="1000" dirty="0"/>
              <a:t>Présentation de toutes les pages du site, en regroupant les informations au maximum</a:t>
            </a:r>
          </a:p>
          <a:p>
            <a:pPr lvl="2"/>
            <a:r>
              <a:rPr lang="fr-FR" sz="1000" dirty="0"/>
              <a:t>Regrouper les pages par thématique</a:t>
            </a:r>
          </a:p>
          <a:p>
            <a:pPr lvl="2"/>
            <a:r>
              <a:rPr lang="fr-FR" sz="1000" dirty="0"/>
              <a:t>Lister les contraintes pour chaque page</a:t>
            </a:r>
          </a:p>
          <a:p>
            <a:pPr lvl="1"/>
            <a:r>
              <a:rPr lang="fr-FR" sz="1400" dirty="0"/>
              <a:t>Spécifications techniques</a:t>
            </a:r>
          </a:p>
          <a:p>
            <a:pPr lvl="2"/>
            <a:r>
              <a:rPr lang="fr-FR" sz="1000" dirty="0"/>
              <a:t>Liées à la présentation des pages et doivent donc compléter chaque description fonctionnelle</a:t>
            </a:r>
          </a:p>
          <a:p>
            <a:pPr lvl="2"/>
            <a:r>
              <a:rPr lang="fr-FR" sz="1000" dirty="0"/>
              <a:t>L’objectif est de permettre au développeur de trouver les informations fonctionnelles et technique de l’élément particulier sur lequel il travaille regroupées au même endroit dans votre document</a:t>
            </a:r>
            <a:endParaRPr lang="fr-FR" sz="1400" dirty="0"/>
          </a:p>
          <a:p>
            <a:pPr lvl="1"/>
            <a:r>
              <a:rPr lang="fr-FR" sz="1400" dirty="0"/>
              <a:t>Budget</a:t>
            </a:r>
          </a:p>
          <a:p>
            <a:pPr lvl="2"/>
            <a:r>
              <a:rPr lang="fr-FR" sz="1000" dirty="0"/>
              <a:t>Déterminer le budget globale du projet, afin de respecter les  contraintes liées aux coûts et au délais de production</a:t>
            </a:r>
          </a:p>
          <a:p>
            <a:pPr lvl="2"/>
            <a:endParaRPr lang="fr-FR" sz="1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2635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A822A-2487-43CD-BA7B-6194C56D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7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Qui fait le cahier des charges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AB7BE-DBD5-4DD6-A8B7-F8CD9BBB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777"/>
            <a:ext cx="10515600" cy="1463007"/>
          </a:xfrm>
        </p:spPr>
        <p:txBody>
          <a:bodyPr>
            <a:normAutofit/>
          </a:bodyPr>
          <a:lstStyle/>
          <a:p>
            <a:r>
              <a:rPr lang="fr-FR" sz="1800" dirty="0"/>
              <a:t>Etapes :</a:t>
            </a:r>
          </a:p>
          <a:p>
            <a:pPr lvl="1"/>
            <a:r>
              <a:rPr lang="fr-FR" sz="1400" dirty="0"/>
              <a:t>Lister les fonctionnalités à rédiger</a:t>
            </a:r>
          </a:p>
          <a:p>
            <a:pPr lvl="1"/>
            <a:r>
              <a:rPr lang="fr-FR" sz="1400" dirty="0"/>
              <a:t>Identifier les intervenants et leurs contraintes</a:t>
            </a:r>
          </a:p>
          <a:p>
            <a:pPr lvl="1"/>
            <a:r>
              <a:rPr lang="fr-FR" sz="1400" dirty="0"/>
              <a:t>Définir un chapitrage de notre document</a:t>
            </a:r>
          </a:p>
          <a:p>
            <a:pPr lvl="1"/>
            <a:r>
              <a:rPr lang="fr-FR" sz="1400" dirty="0"/>
              <a:t>Faire valider le cahier des charges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457200" lvl="1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5311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F0739-E102-402A-B63E-AFB69F9B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latin typeface="+mn-lt"/>
              </a:rPr>
              <a:t>REALISAITON DE LA PARTIE FONCTIONNELLE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A48AF-C4E6-4BF7-82E6-CC065BF6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PARTIE-2</a:t>
            </a:r>
          </a:p>
        </p:txBody>
      </p:sp>
    </p:spTree>
    <p:extLst>
      <p:ext uri="{BB962C8B-B14F-4D97-AF65-F5344CB8AC3E}">
        <p14:creationId xmlns:p14="http://schemas.microsoft.com/office/powerpoint/2010/main" val="20460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A822A-2487-43CD-BA7B-6194C56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Structuration des idées dans un plan détaillé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5594D6-406C-4BD5-B0C2-FF03287C7EF7}"/>
              </a:ext>
            </a:extLst>
          </p:cNvPr>
          <p:cNvSpPr txBox="1"/>
          <p:nvPr/>
        </p:nvSpPr>
        <p:spPr>
          <a:xfrm>
            <a:off x="625642" y="1556084"/>
            <a:ext cx="2518612" cy="27699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1 – LOCALISER LES PARCOURS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8FAF07-224A-4B8F-A329-7A6D55B1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2024063"/>
            <a:ext cx="2518612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637EA01-E792-4AA7-BF09-6F3295A711B3}"/>
              </a:ext>
            </a:extLst>
          </p:cNvPr>
          <p:cNvSpPr txBox="1"/>
          <p:nvPr/>
        </p:nvSpPr>
        <p:spPr>
          <a:xfrm>
            <a:off x="4527885" y="1552188"/>
            <a:ext cx="2915651" cy="27699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2 – LISTER LES DIFFENTS TEMPLATES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A6E67F-4911-4DC0-98DE-6E9FD8A6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84" y="2024063"/>
            <a:ext cx="2915651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488E103-16B0-45C3-BD96-B02C262BEFB0}"/>
              </a:ext>
            </a:extLst>
          </p:cNvPr>
          <p:cNvSpPr txBox="1"/>
          <p:nvPr/>
        </p:nvSpPr>
        <p:spPr>
          <a:xfrm>
            <a:off x="8634661" y="1552187"/>
            <a:ext cx="2915651" cy="27699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3 – LES ELEMENTS GRAPHIQUES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7010EA1-F58A-4F12-85B9-602296CC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783" y="2024063"/>
            <a:ext cx="2867529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B79BD0E-9A82-4B33-BEE1-E3DE8C703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42" y="4538495"/>
            <a:ext cx="4267200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C4780EA-8BC8-4E1A-B987-8BC731564383}"/>
              </a:ext>
            </a:extLst>
          </p:cNvPr>
          <p:cNvSpPr txBox="1"/>
          <p:nvPr/>
        </p:nvSpPr>
        <p:spPr>
          <a:xfrm>
            <a:off x="625646" y="4057231"/>
            <a:ext cx="4267196" cy="27470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4 – SOURCES DES DONNEES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FD6727-7AED-4CE4-B9F9-416CD2B32AC6}"/>
              </a:ext>
            </a:extLst>
          </p:cNvPr>
          <p:cNvSpPr txBox="1"/>
          <p:nvPr/>
        </p:nvSpPr>
        <p:spPr>
          <a:xfrm>
            <a:off x="5165562" y="4056950"/>
            <a:ext cx="3517221" cy="27470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 –  GROUPER ET FACTORISER LES ELEMENTS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54B2839-B6B0-419F-B03B-E2305FD3CA37}"/>
              </a:ext>
            </a:extLst>
          </p:cNvPr>
          <p:cNvSpPr txBox="1"/>
          <p:nvPr/>
        </p:nvSpPr>
        <p:spPr>
          <a:xfrm>
            <a:off x="5165561" y="4538495"/>
            <a:ext cx="3517221" cy="18158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en sorte de ne pas écrire deux fois la même chose</a:t>
            </a:r>
          </a:p>
          <a:p>
            <a:r>
              <a:rPr lang="fr-FR" sz="1600" dirty="0"/>
              <a:t>Ex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Navigation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Player </a:t>
            </a:r>
            <a:r>
              <a:rPr lang="fr-FR" sz="1600" dirty="0" err="1"/>
              <a:t>video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Formulaire de contact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Etc…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4323BDC-4998-4336-8641-16FBABA639EA}"/>
              </a:ext>
            </a:extLst>
          </p:cNvPr>
          <p:cNvSpPr txBox="1"/>
          <p:nvPr/>
        </p:nvSpPr>
        <p:spPr>
          <a:xfrm>
            <a:off x="8823158" y="4062068"/>
            <a:ext cx="2751214" cy="21544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- CONCERVER UNE MEME LOGIQUE D’ECRITURE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1BFF4D4-064D-4008-907A-EF8AAC1DD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158" y="4538496"/>
            <a:ext cx="2727154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44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A822A-2487-43CD-BA7B-6194C56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Rédaction des spécifications fonctionnelles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EA7828-C538-4691-9560-73138A987C69}"/>
              </a:ext>
            </a:extLst>
          </p:cNvPr>
          <p:cNvSpPr txBox="1"/>
          <p:nvPr/>
        </p:nvSpPr>
        <p:spPr>
          <a:xfrm>
            <a:off x="625642" y="1379622"/>
            <a:ext cx="2518612" cy="33855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Conseil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8F5A1E5-2C58-408D-98C2-86DB0B1C5FE0}"/>
              </a:ext>
            </a:extLst>
          </p:cNvPr>
          <p:cNvSpPr txBox="1"/>
          <p:nvPr/>
        </p:nvSpPr>
        <p:spPr>
          <a:xfrm>
            <a:off x="625643" y="1797244"/>
            <a:ext cx="2518612" cy="4770537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pas écrire l’intégralité du cahier des charges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d’un seul coup.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Prendre un </a:t>
            </a:r>
            <a:r>
              <a:rPr lang="fr-F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 une fonctionnalité (ex: </a:t>
            </a:r>
            <a:r>
              <a:rPr lang="fr-F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</a:t>
            </a:r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vidéo), et décrivez les fonctionnellement.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Ensuite allez voir les développeurs, le client et prendre en considération les retours, afin de les appliquer à ces deux éléments qui viennent d’être écris.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Ceci aidera pour la suite du travail, car on aura plus qu’à appliquer ces retours dans la description des prochaines </a:t>
            </a:r>
            <a:r>
              <a:rPr lang="fr-FR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fr-F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3EB2C01-ACC1-40A3-BC75-9F077CD2E0A2}"/>
              </a:ext>
            </a:extLst>
          </p:cNvPr>
          <p:cNvSpPr txBox="1"/>
          <p:nvPr/>
        </p:nvSpPr>
        <p:spPr>
          <a:xfrm>
            <a:off x="3356811" y="1373301"/>
            <a:ext cx="8209547" cy="33855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sujets à couvrir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79C178F-F104-46BE-A445-C88C63A475FA}"/>
              </a:ext>
            </a:extLst>
          </p:cNvPr>
          <p:cNvSpPr txBox="1"/>
          <p:nvPr/>
        </p:nvSpPr>
        <p:spPr>
          <a:xfrm>
            <a:off x="3356811" y="1790923"/>
            <a:ext cx="3749841" cy="14157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Première partie – Les points transverses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/>
              <a:t>Navigation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/>
              <a:t>Pied de page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400" dirty="0"/>
              <a:t>Fixes, modifiable, </a:t>
            </a:r>
            <a:r>
              <a:rPr lang="fr-FR" sz="1400" dirty="0" err="1"/>
              <a:t>etc</a:t>
            </a:r>
            <a:r>
              <a:rPr lang="fr-FR" sz="1400" dirty="0"/>
              <a:t> 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/>
              <a:t>Chemin de fer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400" dirty="0"/>
              <a:t>Chemin menant à une page ou autre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4D21B29-D067-4C18-B081-F1CF098F5765}"/>
              </a:ext>
            </a:extLst>
          </p:cNvPr>
          <p:cNvSpPr txBox="1"/>
          <p:nvPr/>
        </p:nvSpPr>
        <p:spPr>
          <a:xfrm>
            <a:off x="3356810" y="3139658"/>
            <a:ext cx="3749841" cy="14157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Deuxième partie – Editorial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/>
              <a:t>Liste de </a:t>
            </a:r>
            <a:r>
              <a:rPr lang="fr-FR" sz="1400" dirty="0" err="1"/>
              <a:t>template</a:t>
            </a:r>
            <a:endParaRPr lang="fr-FR" sz="1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400" dirty="0"/>
              <a:t>Lister les pages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400" dirty="0"/>
              <a:t>Pour chaque page leur attribuer une famille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400" dirty="0"/>
              <a:t>Exemple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C41AD4-3D0F-43B2-9F34-AE023979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09" y="4564574"/>
            <a:ext cx="3749841" cy="201268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B4C64EF-0AA1-4F44-8D8D-792D9838C603}"/>
              </a:ext>
            </a:extLst>
          </p:cNvPr>
          <p:cNvSpPr txBox="1"/>
          <p:nvPr/>
        </p:nvSpPr>
        <p:spPr>
          <a:xfrm>
            <a:off x="7816516" y="1790923"/>
            <a:ext cx="3749841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Troisième partie – Transactionnel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/>
              <a:t>Processus d’achat, </a:t>
            </a:r>
            <a:r>
              <a:rPr lang="fr-FR" sz="1400" dirty="0" err="1"/>
              <a:t>etc</a:t>
            </a:r>
            <a:r>
              <a:rPr lang="fr-FR" sz="1400" dirty="0"/>
              <a:t> …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400" dirty="0"/>
              <a:t>Lister tous les cas de figure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400" dirty="0"/>
              <a:t>Donner une vue globale avec un </a:t>
            </a:r>
            <a:r>
              <a:rPr lang="fr-FR" sz="1400" dirty="0" err="1"/>
              <a:t>shéma</a:t>
            </a:r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C839A62-EC28-43A4-BB1C-D6AD4C694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515" y="3068595"/>
            <a:ext cx="3749841" cy="12003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F37A5BE-60AA-4EE2-AE33-E7FA095E9DAA}"/>
              </a:ext>
            </a:extLst>
          </p:cNvPr>
          <p:cNvSpPr txBox="1"/>
          <p:nvPr/>
        </p:nvSpPr>
        <p:spPr>
          <a:xfrm>
            <a:off x="7816515" y="4257436"/>
            <a:ext cx="3749841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Quatrième partie – Profils </a:t>
            </a:r>
            <a:r>
              <a:rPr lang="fr-F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/>
              <a:t>Lister les droits et informations auxquelles auront accès les différents utilisateurs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/>
              <a:t>Définir si les administrateurs auront une console d’administration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49067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A822A-2487-43CD-BA7B-6194C56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Visualiser son projet avec des cinématiques, zonings et maquettes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EA7828-C538-4691-9560-73138A987C69}"/>
              </a:ext>
            </a:extLst>
          </p:cNvPr>
          <p:cNvSpPr txBox="1"/>
          <p:nvPr/>
        </p:nvSpPr>
        <p:spPr>
          <a:xfrm>
            <a:off x="731921" y="1690688"/>
            <a:ext cx="10728158" cy="338554"/>
          </a:xfrm>
          <a:prstGeom prst="rect">
            <a:avLst/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Cinématiques</a:t>
            </a:r>
            <a:endParaRPr lang="fr-F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E443A21A-3A5B-4E9A-901C-BCE3341AF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0" y="2095248"/>
            <a:ext cx="10728157" cy="41662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BEC0D7-C4F0-4694-A603-C016252DF3E3}"/>
              </a:ext>
            </a:extLst>
          </p:cNvPr>
          <p:cNvSpPr/>
          <p:nvPr/>
        </p:nvSpPr>
        <p:spPr>
          <a:xfrm>
            <a:off x="3426677" y="6123543"/>
            <a:ext cx="533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Exemple de parcours utilisateur pour un tunnel d'achat</a:t>
            </a:r>
          </a:p>
        </p:txBody>
      </p:sp>
    </p:spTree>
    <p:extLst>
      <p:ext uri="{BB962C8B-B14F-4D97-AF65-F5344CB8AC3E}">
        <p14:creationId xmlns:p14="http://schemas.microsoft.com/office/powerpoint/2010/main" val="222958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630</Words>
  <Application>Microsoft Office PowerPoint</Application>
  <PresentationFormat>Grand écran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Présentation PowerPoint</vt:lpstr>
      <vt:lpstr>POURQUOI FAIRE UN CAHIER DES CHARGES ?</vt:lpstr>
      <vt:lpstr>Qu’est ce qu’un cahier des charges ?</vt:lpstr>
      <vt:lpstr>Que contient un cahier des charges ?</vt:lpstr>
      <vt:lpstr>Qui fait le cahier des charges ?</vt:lpstr>
      <vt:lpstr>REALISAITON DE LA PARTIE FONCTIONNELLE</vt:lpstr>
      <vt:lpstr>Structuration des idées dans un plan détaillé</vt:lpstr>
      <vt:lpstr>Rédaction des spécifications fonctionnelles</vt:lpstr>
      <vt:lpstr>Visualiser son projet avec des cinématiques, zonings et maquettes</vt:lpstr>
      <vt:lpstr>Visualiser son projet avec des cinématiques, zonings et maquettes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 founou</dc:creator>
  <cp:lastModifiedBy>samir founou</cp:lastModifiedBy>
  <cp:revision>17</cp:revision>
  <dcterms:created xsi:type="dcterms:W3CDTF">2019-04-06T10:02:52Z</dcterms:created>
  <dcterms:modified xsi:type="dcterms:W3CDTF">2019-04-07T20:17:53Z</dcterms:modified>
</cp:coreProperties>
</file>