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288"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5ECAA4-9DFF-48C0-93F1-63A8379A68DD}" type="doc">
      <dgm:prSet loTypeId="urn:microsoft.com/office/officeart/2005/8/layout/hProcess9" loCatId="process" qsTypeId="urn:microsoft.com/office/officeart/2005/8/quickstyle/simple1" qsCatId="simple" csTypeId="urn:microsoft.com/office/officeart/2005/8/colors/accent1_2" csCatId="accent1" phldr="1"/>
      <dgm:spPr/>
    </dgm:pt>
    <dgm:pt modelId="{6ECB6BFC-F95C-4119-82BA-6A531DE7A3FC}">
      <dgm:prSet phldrT="[Texte]"/>
      <dgm:spPr/>
      <dgm:t>
        <a:bodyPr/>
        <a:lstStyle/>
        <a:p>
          <a:r>
            <a:rPr lang="fr-FR" dirty="0"/>
            <a:t>Une fonction publique au sein d’un Controller</a:t>
          </a:r>
        </a:p>
      </dgm:t>
    </dgm:pt>
    <dgm:pt modelId="{83F90F15-1B1F-46B3-A997-5152F290EFDA}" type="parTrans" cxnId="{2DFE1C4A-BBD9-420D-B2A1-6FCFF671DCAF}">
      <dgm:prSet/>
      <dgm:spPr/>
      <dgm:t>
        <a:bodyPr/>
        <a:lstStyle/>
        <a:p>
          <a:endParaRPr lang="fr-FR"/>
        </a:p>
      </dgm:t>
    </dgm:pt>
    <dgm:pt modelId="{71C0BBB6-D76A-45ED-A026-80DE04137443}" type="sibTrans" cxnId="{2DFE1C4A-BBD9-420D-B2A1-6FCFF671DCAF}">
      <dgm:prSet/>
      <dgm:spPr/>
      <dgm:t>
        <a:bodyPr/>
        <a:lstStyle/>
        <a:p>
          <a:endParaRPr lang="fr-FR"/>
        </a:p>
      </dgm:t>
    </dgm:pt>
    <dgm:pt modelId="{CA4981A4-77E9-4F25-A701-CB58B89691D0}">
      <dgm:prSet phldrT="[Texte]"/>
      <dgm:spPr/>
      <dgm:t>
        <a:bodyPr/>
        <a:lstStyle/>
        <a:p>
          <a:r>
            <a:rPr lang="fr-FR" dirty="0"/>
            <a:t>Une Route qui explique à quelle URL va répondre cette fonction</a:t>
          </a:r>
        </a:p>
      </dgm:t>
    </dgm:pt>
    <dgm:pt modelId="{2FEFABCD-6084-43CD-B88D-055084FD681C}" type="parTrans" cxnId="{F0F13434-8E83-4D80-8E30-9725DABA4A88}">
      <dgm:prSet/>
      <dgm:spPr/>
      <dgm:t>
        <a:bodyPr/>
        <a:lstStyle/>
        <a:p>
          <a:endParaRPr lang="fr-FR"/>
        </a:p>
      </dgm:t>
    </dgm:pt>
    <dgm:pt modelId="{59F6756F-824B-46F6-A2D7-78C5A69F6685}" type="sibTrans" cxnId="{F0F13434-8E83-4D80-8E30-9725DABA4A88}">
      <dgm:prSet/>
      <dgm:spPr/>
      <dgm:t>
        <a:bodyPr/>
        <a:lstStyle/>
        <a:p>
          <a:endParaRPr lang="fr-FR"/>
        </a:p>
      </dgm:t>
    </dgm:pt>
    <dgm:pt modelId="{9FE55B66-FC57-4AF0-9288-D8FFC7980ADB}">
      <dgm:prSet phldrT="[Texte]"/>
      <dgm:spPr/>
      <dgm:t>
        <a:bodyPr/>
        <a:lstStyle/>
        <a:p>
          <a:r>
            <a:rPr lang="fr-FR" dirty="0"/>
            <a:t>Le retour d’une </a:t>
          </a:r>
          <a:r>
            <a:rPr lang="fr-FR" dirty="0" err="1"/>
            <a:t>Response</a:t>
          </a:r>
          <a:r>
            <a:rPr lang="fr-FR" dirty="0"/>
            <a:t> qui contiendra une réponse HTTP</a:t>
          </a:r>
        </a:p>
      </dgm:t>
    </dgm:pt>
    <dgm:pt modelId="{9BC4B803-9A32-46BB-80A2-2CB0E016D3D1}" type="parTrans" cxnId="{190AB07C-011E-4D31-8193-D16D7F36FE0E}">
      <dgm:prSet/>
      <dgm:spPr/>
      <dgm:t>
        <a:bodyPr/>
        <a:lstStyle/>
        <a:p>
          <a:endParaRPr lang="fr-FR"/>
        </a:p>
      </dgm:t>
    </dgm:pt>
    <dgm:pt modelId="{27CC24A0-0ED4-489E-8804-B218E34522A2}" type="sibTrans" cxnId="{190AB07C-011E-4D31-8193-D16D7F36FE0E}">
      <dgm:prSet/>
      <dgm:spPr/>
      <dgm:t>
        <a:bodyPr/>
        <a:lstStyle/>
        <a:p>
          <a:endParaRPr lang="fr-FR"/>
        </a:p>
      </dgm:t>
    </dgm:pt>
    <dgm:pt modelId="{671AD285-F53A-4FBA-BE0F-28D47B9ACCFC}" type="pres">
      <dgm:prSet presAssocID="{365ECAA4-9DFF-48C0-93F1-63A8379A68DD}" presName="CompostProcess" presStyleCnt="0">
        <dgm:presLayoutVars>
          <dgm:dir/>
          <dgm:resizeHandles val="exact"/>
        </dgm:presLayoutVars>
      </dgm:prSet>
      <dgm:spPr/>
    </dgm:pt>
    <dgm:pt modelId="{8A9C52E4-105F-429B-90EF-AD3C83AA71FE}" type="pres">
      <dgm:prSet presAssocID="{365ECAA4-9DFF-48C0-93F1-63A8379A68DD}" presName="arrow" presStyleLbl="bgShp" presStyleIdx="0" presStyleCnt="1"/>
      <dgm:spPr/>
    </dgm:pt>
    <dgm:pt modelId="{7B3C8809-EAE3-4EBB-A1EC-C7CD6BF7CAC8}" type="pres">
      <dgm:prSet presAssocID="{365ECAA4-9DFF-48C0-93F1-63A8379A68DD}" presName="linearProcess" presStyleCnt="0"/>
      <dgm:spPr/>
    </dgm:pt>
    <dgm:pt modelId="{D1E3926B-5AD3-4D9A-9A7A-5277107BD7AB}" type="pres">
      <dgm:prSet presAssocID="{6ECB6BFC-F95C-4119-82BA-6A531DE7A3FC}" presName="textNode" presStyleLbl="node1" presStyleIdx="0" presStyleCnt="3">
        <dgm:presLayoutVars>
          <dgm:bulletEnabled val="1"/>
        </dgm:presLayoutVars>
      </dgm:prSet>
      <dgm:spPr/>
    </dgm:pt>
    <dgm:pt modelId="{BF1622F8-5B92-4EC5-9005-46A7A9F47F28}" type="pres">
      <dgm:prSet presAssocID="{71C0BBB6-D76A-45ED-A026-80DE04137443}" presName="sibTrans" presStyleCnt="0"/>
      <dgm:spPr/>
    </dgm:pt>
    <dgm:pt modelId="{AFF3D95E-9CB0-49AC-93FF-749310DFC4D2}" type="pres">
      <dgm:prSet presAssocID="{CA4981A4-77E9-4F25-A701-CB58B89691D0}" presName="textNode" presStyleLbl="node1" presStyleIdx="1" presStyleCnt="3">
        <dgm:presLayoutVars>
          <dgm:bulletEnabled val="1"/>
        </dgm:presLayoutVars>
      </dgm:prSet>
      <dgm:spPr/>
    </dgm:pt>
    <dgm:pt modelId="{638A53CB-3879-4C69-975D-245A8F9484E1}" type="pres">
      <dgm:prSet presAssocID="{59F6756F-824B-46F6-A2D7-78C5A69F6685}" presName="sibTrans" presStyleCnt="0"/>
      <dgm:spPr/>
    </dgm:pt>
    <dgm:pt modelId="{475D074A-5C2C-4608-A3B3-2D557D79D485}" type="pres">
      <dgm:prSet presAssocID="{9FE55B66-FC57-4AF0-9288-D8FFC7980ADB}" presName="textNode" presStyleLbl="node1" presStyleIdx="2" presStyleCnt="3">
        <dgm:presLayoutVars>
          <dgm:bulletEnabled val="1"/>
        </dgm:presLayoutVars>
      </dgm:prSet>
      <dgm:spPr/>
    </dgm:pt>
  </dgm:ptLst>
  <dgm:cxnLst>
    <dgm:cxn modelId="{F0F13434-8E83-4D80-8E30-9725DABA4A88}" srcId="{365ECAA4-9DFF-48C0-93F1-63A8379A68DD}" destId="{CA4981A4-77E9-4F25-A701-CB58B89691D0}" srcOrd="1" destOrd="0" parTransId="{2FEFABCD-6084-43CD-B88D-055084FD681C}" sibTransId="{59F6756F-824B-46F6-A2D7-78C5A69F6685}"/>
    <dgm:cxn modelId="{0324FC60-C155-4238-919C-ED9C575EC9FE}" type="presOf" srcId="{CA4981A4-77E9-4F25-A701-CB58B89691D0}" destId="{AFF3D95E-9CB0-49AC-93FF-749310DFC4D2}" srcOrd="0" destOrd="0" presId="urn:microsoft.com/office/officeart/2005/8/layout/hProcess9"/>
    <dgm:cxn modelId="{2DFE1C4A-BBD9-420D-B2A1-6FCFF671DCAF}" srcId="{365ECAA4-9DFF-48C0-93F1-63A8379A68DD}" destId="{6ECB6BFC-F95C-4119-82BA-6A531DE7A3FC}" srcOrd="0" destOrd="0" parTransId="{83F90F15-1B1F-46B3-A997-5152F290EFDA}" sibTransId="{71C0BBB6-D76A-45ED-A026-80DE04137443}"/>
    <dgm:cxn modelId="{3602DA6C-DD5D-442C-9E81-B373490221AA}" type="presOf" srcId="{6ECB6BFC-F95C-4119-82BA-6A531DE7A3FC}" destId="{D1E3926B-5AD3-4D9A-9A7A-5277107BD7AB}" srcOrd="0" destOrd="0" presId="urn:microsoft.com/office/officeart/2005/8/layout/hProcess9"/>
    <dgm:cxn modelId="{190AB07C-011E-4D31-8193-D16D7F36FE0E}" srcId="{365ECAA4-9DFF-48C0-93F1-63A8379A68DD}" destId="{9FE55B66-FC57-4AF0-9288-D8FFC7980ADB}" srcOrd="2" destOrd="0" parTransId="{9BC4B803-9A32-46BB-80A2-2CB0E016D3D1}" sibTransId="{27CC24A0-0ED4-489E-8804-B218E34522A2}"/>
    <dgm:cxn modelId="{A517817E-F854-451E-B525-F8D6D91A6AAD}" type="presOf" srcId="{365ECAA4-9DFF-48C0-93F1-63A8379A68DD}" destId="{671AD285-F53A-4FBA-BE0F-28D47B9ACCFC}" srcOrd="0" destOrd="0" presId="urn:microsoft.com/office/officeart/2005/8/layout/hProcess9"/>
    <dgm:cxn modelId="{10C924F4-A291-451E-8F4C-CCE60B83D703}" type="presOf" srcId="{9FE55B66-FC57-4AF0-9288-D8FFC7980ADB}" destId="{475D074A-5C2C-4608-A3B3-2D557D79D485}" srcOrd="0" destOrd="0" presId="urn:microsoft.com/office/officeart/2005/8/layout/hProcess9"/>
    <dgm:cxn modelId="{62794B3F-030C-467E-930E-60313E7CDFFF}" type="presParOf" srcId="{671AD285-F53A-4FBA-BE0F-28D47B9ACCFC}" destId="{8A9C52E4-105F-429B-90EF-AD3C83AA71FE}" srcOrd="0" destOrd="0" presId="urn:microsoft.com/office/officeart/2005/8/layout/hProcess9"/>
    <dgm:cxn modelId="{7856FC01-307B-42D2-8444-CE02DA73045F}" type="presParOf" srcId="{671AD285-F53A-4FBA-BE0F-28D47B9ACCFC}" destId="{7B3C8809-EAE3-4EBB-A1EC-C7CD6BF7CAC8}" srcOrd="1" destOrd="0" presId="urn:microsoft.com/office/officeart/2005/8/layout/hProcess9"/>
    <dgm:cxn modelId="{0E9CD5AE-99A2-4A5E-855D-AF116885C593}" type="presParOf" srcId="{7B3C8809-EAE3-4EBB-A1EC-C7CD6BF7CAC8}" destId="{D1E3926B-5AD3-4D9A-9A7A-5277107BD7AB}" srcOrd="0" destOrd="0" presId="urn:microsoft.com/office/officeart/2005/8/layout/hProcess9"/>
    <dgm:cxn modelId="{0194618D-4EE6-4F95-8C99-E0315E324E76}" type="presParOf" srcId="{7B3C8809-EAE3-4EBB-A1EC-C7CD6BF7CAC8}" destId="{BF1622F8-5B92-4EC5-9005-46A7A9F47F28}" srcOrd="1" destOrd="0" presId="urn:microsoft.com/office/officeart/2005/8/layout/hProcess9"/>
    <dgm:cxn modelId="{C8584C25-5DE5-4AB5-89A5-32E5B7E22B75}" type="presParOf" srcId="{7B3C8809-EAE3-4EBB-A1EC-C7CD6BF7CAC8}" destId="{AFF3D95E-9CB0-49AC-93FF-749310DFC4D2}" srcOrd="2" destOrd="0" presId="urn:microsoft.com/office/officeart/2005/8/layout/hProcess9"/>
    <dgm:cxn modelId="{A7149FC4-FA1E-481B-97DD-A9F266B89F7E}" type="presParOf" srcId="{7B3C8809-EAE3-4EBB-A1EC-C7CD6BF7CAC8}" destId="{638A53CB-3879-4C69-975D-245A8F9484E1}" srcOrd="3" destOrd="0" presId="urn:microsoft.com/office/officeart/2005/8/layout/hProcess9"/>
    <dgm:cxn modelId="{BBF6C9F0-C95D-4D86-86D8-698AD6F9F18F}" type="presParOf" srcId="{7B3C8809-EAE3-4EBB-A1EC-C7CD6BF7CAC8}" destId="{475D074A-5C2C-4608-A3B3-2D557D79D485}"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C52E4-105F-429B-90EF-AD3C83AA71FE}">
      <dsp:nvSpPr>
        <dsp:cNvPr id="0" name=""/>
        <dsp:cNvSpPr/>
      </dsp:nvSpPr>
      <dsp:spPr>
        <a:xfrm>
          <a:off x="788669" y="0"/>
          <a:ext cx="8938260" cy="374964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E3926B-5AD3-4D9A-9A7A-5277107BD7AB}">
      <dsp:nvSpPr>
        <dsp:cNvPr id="0" name=""/>
        <dsp:cNvSpPr/>
      </dsp:nvSpPr>
      <dsp:spPr>
        <a:xfrm>
          <a:off x="11296" y="1124894"/>
          <a:ext cx="3384708" cy="1499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Une fonction publique au sein d’un Controller</a:t>
          </a:r>
        </a:p>
      </dsp:txBody>
      <dsp:txXfrm>
        <a:off x="84513" y="1198111"/>
        <a:ext cx="3238274" cy="1353424"/>
      </dsp:txXfrm>
    </dsp:sp>
    <dsp:sp modelId="{AFF3D95E-9CB0-49AC-93FF-749310DFC4D2}">
      <dsp:nvSpPr>
        <dsp:cNvPr id="0" name=""/>
        <dsp:cNvSpPr/>
      </dsp:nvSpPr>
      <dsp:spPr>
        <a:xfrm>
          <a:off x="3565445" y="1124894"/>
          <a:ext cx="3384708" cy="1499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Une Route qui explique à quelle URL va répondre cette fonction</a:t>
          </a:r>
        </a:p>
      </dsp:txBody>
      <dsp:txXfrm>
        <a:off x="3638662" y="1198111"/>
        <a:ext cx="3238274" cy="1353424"/>
      </dsp:txXfrm>
    </dsp:sp>
    <dsp:sp modelId="{475D074A-5C2C-4608-A3B3-2D557D79D485}">
      <dsp:nvSpPr>
        <dsp:cNvPr id="0" name=""/>
        <dsp:cNvSpPr/>
      </dsp:nvSpPr>
      <dsp:spPr>
        <a:xfrm>
          <a:off x="7119595" y="1124894"/>
          <a:ext cx="3384708" cy="14998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Le retour d’une </a:t>
          </a:r>
          <a:r>
            <a:rPr lang="fr-FR" sz="2400" kern="1200" dirty="0" err="1"/>
            <a:t>Response</a:t>
          </a:r>
          <a:r>
            <a:rPr lang="fr-FR" sz="2400" kern="1200" dirty="0"/>
            <a:t> qui contiendra une réponse HTTP</a:t>
          </a:r>
        </a:p>
      </dsp:txBody>
      <dsp:txXfrm>
        <a:off x="7192812" y="1198111"/>
        <a:ext cx="3238274" cy="135342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B5E4DE-67E4-413D-92BB-D6C4E0E1AD3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20E8A8A-53E5-471C-B2B4-F9C992739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BB09B51-1E37-44E7-9077-BA630FF6DD61}"/>
              </a:ext>
            </a:extLst>
          </p:cNvPr>
          <p:cNvSpPr>
            <a:spLocks noGrp="1"/>
          </p:cNvSpPr>
          <p:nvPr>
            <p:ph type="dt" sz="half" idx="10"/>
          </p:nvPr>
        </p:nvSpPr>
        <p:spPr/>
        <p:txBody>
          <a:bodyPr/>
          <a:lstStyle/>
          <a:p>
            <a:fld id="{5843EF6F-EE83-4674-8CAA-9D66CA8CE89A}" type="datetimeFigureOut">
              <a:rPr lang="fr-FR" smtClean="0"/>
              <a:t>24/06/2019</a:t>
            </a:fld>
            <a:endParaRPr lang="fr-FR"/>
          </a:p>
        </p:txBody>
      </p:sp>
      <p:sp>
        <p:nvSpPr>
          <p:cNvPr id="5" name="Espace réservé du pied de page 4">
            <a:extLst>
              <a:ext uri="{FF2B5EF4-FFF2-40B4-BE49-F238E27FC236}">
                <a16:creationId xmlns:a16="http://schemas.microsoft.com/office/drawing/2014/main" id="{BA528FBE-E5D4-4AD6-BF1A-209F49A94FF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4912A42-EEF8-41BC-AB90-471C8407E83D}"/>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455384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356A51-8F4C-4A47-8408-E88BB4B5800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2CDAF3D-BA6F-4BD6-A472-92DAC228454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3AF940B-1330-4266-B490-46F57599F84D}"/>
              </a:ext>
            </a:extLst>
          </p:cNvPr>
          <p:cNvSpPr>
            <a:spLocks noGrp="1"/>
          </p:cNvSpPr>
          <p:nvPr>
            <p:ph type="dt" sz="half" idx="10"/>
          </p:nvPr>
        </p:nvSpPr>
        <p:spPr/>
        <p:txBody>
          <a:bodyPr/>
          <a:lstStyle/>
          <a:p>
            <a:fld id="{5843EF6F-EE83-4674-8CAA-9D66CA8CE89A}" type="datetimeFigureOut">
              <a:rPr lang="fr-FR" smtClean="0"/>
              <a:t>24/06/2019</a:t>
            </a:fld>
            <a:endParaRPr lang="fr-FR"/>
          </a:p>
        </p:txBody>
      </p:sp>
      <p:sp>
        <p:nvSpPr>
          <p:cNvPr id="5" name="Espace réservé du pied de page 4">
            <a:extLst>
              <a:ext uri="{FF2B5EF4-FFF2-40B4-BE49-F238E27FC236}">
                <a16:creationId xmlns:a16="http://schemas.microsoft.com/office/drawing/2014/main" id="{CF133DAD-77A7-4FC6-B610-09F15D24B2D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D2433B4-F011-438C-81D9-774F8DED078C}"/>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212508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616EC6F-6519-4633-9586-4F3CC66FD2F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0175E58-7193-4807-9206-C45290A32FA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AA29493-2010-43E6-8B62-9862FB617A85}"/>
              </a:ext>
            </a:extLst>
          </p:cNvPr>
          <p:cNvSpPr>
            <a:spLocks noGrp="1"/>
          </p:cNvSpPr>
          <p:nvPr>
            <p:ph type="dt" sz="half" idx="10"/>
          </p:nvPr>
        </p:nvSpPr>
        <p:spPr/>
        <p:txBody>
          <a:bodyPr/>
          <a:lstStyle/>
          <a:p>
            <a:fld id="{5843EF6F-EE83-4674-8CAA-9D66CA8CE89A}" type="datetimeFigureOut">
              <a:rPr lang="fr-FR" smtClean="0"/>
              <a:t>24/06/2019</a:t>
            </a:fld>
            <a:endParaRPr lang="fr-FR"/>
          </a:p>
        </p:txBody>
      </p:sp>
      <p:sp>
        <p:nvSpPr>
          <p:cNvPr id="5" name="Espace réservé du pied de page 4">
            <a:extLst>
              <a:ext uri="{FF2B5EF4-FFF2-40B4-BE49-F238E27FC236}">
                <a16:creationId xmlns:a16="http://schemas.microsoft.com/office/drawing/2014/main" id="{AEB450DC-C460-413E-9C74-E7058677722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CB697D5-00A1-49DB-B3AC-458A2F6A2F47}"/>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133016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E38FBB-11F2-43C2-A6BC-2278B88467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EABF83B-3A18-4414-B3A6-0F1EA37A311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62001F2-6D49-496A-AA70-8DE3ACA8CA21}"/>
              </a:ext>
            </a:extLst>
          </p:cNvPr>
          <p:cNvSpPr>
            <a:spLocks noGrp="1"/>
          </p:cNvSpPr>
          <p:nvPr>
            <p:ph type="dt" sz="half" idx="10"/>
          </p:nvPr>
        </p:nvSpPr>
        <p:spPr/>
        <p:txBody>
          <a:bodyPr/>
          <a:lstStyle/>
          <a:p>
            <a:fld id="{5843EF6F-EE83-4674-8CAA-9D66CA8CE89A}" type="datetimeFigureOut">
              <a:rPr lang="fr-FR" smtClean="0"/>
              <a:t>24/06/2019</a:t>
            </a:fld>
            <a:endParaRPr lang="fr-FR"/>
          </a:p>
        </p:txBody>
      </p:sp>
      <p:sp>
        <p:nvSpPr>
          <p:cNvPr id="5" name="Espace réservé du pied de page 4">
            <a:extLst>
              <a:ext uri="{FF2B5EF4-FFF2-40B4-BE49-F238E27FC236}">
                <a16:creationId xmlns:a16="http://schemas.microsoft.com/office/drawing/2014/main" id="{28689D93-398E-4F81-A984-7B469D46188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A9CB2EE-C94E-4BAF-A70A-F5A8AED80C03}"/>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262246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3AD2C7-933E-47F4-AE09-F43E78BCCE5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36E0AC8-C745-4F67-8EF6-B24415B5D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ADD5053-173D-4D12-B9E7-47AE148D8063}"/>
              </a:ext>
            </a:extLst>
          </p:cNvPr>
          <p:cNvSpPr>
            <a:spLocks noGrp="1"/>
          </p:cNvSpPr>
          <p:nvPr>
            <p:ph type="dt" sz="half" idx="10"/>
          </p:nvPr>
        </p:nvSpPr>
        <p:spPr/>
        <p:txBody>
          <a:bodyPr/>
          <a:lstStyle/>
          <a:p>
            <a:fld id="{5843EF6F-EE83-4674-8CAA-9D66CA8CE89A}" type="datetimeFigureOut">
              <a:rPr lang="fr-FR" smtClean="0"/>
              <a:t>24/06/2019</a:t>
            </a:fld>
            <a:endParaRPr lang="fr-FR"/>
          </a:p>
        </p:txBody>
      </p:sp>
      <p:sp>
        <p:nvSpPr>
          <p:cNvPr id="5" name="Espace réservé du pied de page 4">
            <a:extLst>
              <a:ext uri="{FF2B5EF4-FFF2-40B4-BE49-F238E27FC236}">
                <a16:creationId xmlns:a16="http://schemas.microsoft.com/office/drawing/2014/main" id="{34ACC058-1154-4D3D-BBF2-8C1EE4BCEBF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4DD26F3-1F4B-411B-B207-DEEEF806DED6}"/>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2909046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66E094-D04E-4890-8205-2A632550B59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C7B2229-7C93-4A10-AC89-D9F24274DF1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2C91189-5E8C-48F9-AD69-E988A5D1230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F13B4D9-F452-4DA3-9DA9-6A776BA7E2A0}"/>
              </a:ext>
            </a:extLst>
          </p:cNvPr>
          <p:cNvSpPr>
            <a:spLocks noGrp="1"/>
          </p:cNvSpPr>
          <p:nvPr>
            <p:ph type="dt" sz="half" idx="10"/>
          </p:nvPr>
        </p:nvSpPr>
        <p:spPr/>
        <p:txBody>
          <a:bodyPr/>
          <a:lstStyle/>
          <a:p>
            <a:fld id="{5843EF6F-EE83-4674-8CAA-9D66CA8CE89A}" type="datetimeFigureOut">
              <a:rPr lang="fr-FR" smtClean="0"/>
              <a:t>24/06/2019</a:t>
            </a:fld>
            <a:endParaRPr lang="fr-FR"/>
          </a:p>
        </p:txBody>
      </p:sp>
      <p:sp>
        <p:nvSpPr>
          <p:cNvPr id="6" name="Espace réservé du pied de page 5">
            <a:extLst>
              <a:ext uri="{FF2B5EF4-FFF2-40B4-BE49-F238E27FC236}">
                <a16:creationId xmlns:a16="http://schemas.microsoft.com/office/drawing/2014/main" id="{8756F872-A041-4A3C-A1FE-79F009BCCFF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E363651-6983-4338-9EC6-EC81E5CE78FE}"/>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370792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009486-1F5A-4ABD-8287-4DA10A70422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6DEE97B-6F5D-4760-B80F-BA26739EB2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1648507-F6D0-4778-B7F9-EEDB843BCD0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015DB16-F867-4CB5-8120-8E7AF38566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B52A2AB-E174-4727-A4D7-9A6919887E0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1115CEF-2213-4F62-A4C9-2D12AF4AB9E0}"/>
              </a:ext>
            </a:extLst>
          </p:cNvPr>
          <p:cNvSpPr>
            <a:spLocks noGrp="1"/>
          </p:cNvSpPr>
          <p:nvPr>
            <p:ph type="dt" sz="half" idx="10"/>
          </p:nvPr>
        </p:nvSpPr>
        <p:spPr/>
        <p:txBody>
          <a:bodyPr/>
          <a:lstStyle/>
          <a:p>
            <a:fld id="{5843EF6F-EE83-4674-8CAA-9D66CA8CE89A}" type="datetimeFigureOut">
              <a:rPr lang="fr-FR" smtClean="0"/>
              <a:t>24/06/2019</a:t>
            </a:fld>
            <a:endParaRPr lang="fr-FR"/>
          </a:p>
        </p:txBody>
      </p:sp>
      <p:sp>
        <p:nvSpPr>
          <p:cNvPr id="8" name="Espace réservé du pied de page 7">
            <a:extLst>
              <a:ext uri="{FF2B5EF4-FFF2-40B4-BE49-F238E27FC236}">
                <a16:creationId xmlns:a16="http://schemas.microsoft.com/office/drawing/2014/main" id="{ACFC30F9-F420-4A82-B31B-B9171B257CD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3E73355-8FC7-4983-90DB-D423465BE589}"/>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140122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FA0378-6EB1-4CC7-80BC-D837D262C58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98CC326-C71E-4004-B539-7E9203D8C24F}"/>
              </a:ext>
            </a:extLst>
          </p:cNvPr>
          <p:cNvSpPr>
            <a:spLocks noGrp="1"/>
          </p:cNvSpPr>
          <p:nvPr>
            <p:ph type="dt" sz="half" idx="10"/>
          </p:nvPr>
        </p:nvSpPr>
        <p:spPr/>
        <p:txBody>
          <a:bodyPr/>
          <a:lstStyle/>
          <a:p>
            <a:fld id="{5843EF6F-EE83-4674-8CAA-9D66CA8CE89A}" type="datetimeFigureOut">
              <a:rPr lang="fr-FR" smtClean="0"/>
              <a:t>24/06/2019</a:t>
            </a:fld>
            <a:endParaRPr lang="fr-FR"/>
          </a:p>
        </p:txBody>
      </p:sp>
      <p:sp>
        <p:nvSpPr>
          <p:cNvPr id="4" name="Espace réservé du pied de page 3">
            <a:extLst>
              <a:ext uri="{FF2B5EF4-FFF2-40B4-BE49-F238E27FC236}">
                <a16:creationId xmlns:a16="http://schemas.microsoft.com/office/drawing/2014/main" id="{5C7A9757-9795-4D28-83C8-CCB997379CE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122219C-54B0-4C33-9F7C-A1DF1C49F436}"/>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125684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D43CF66-5C45-4767-8370-F0F16C06A71E}"/>
              </a:ext>
            </a:extLst>
          </p:cNvPr>
          <p:cNvSpPr>
            <a:spLocks noGrp="1"/>
          </p:cNvSpPr>
          <p:nvPr>
            <p:ph type="dt" sz="half" idx="10"/>
          </p:nvPr>
        </p:nvSpPr>
        <p:spPr/>
        <p:txBody>
          <a:bodyPr/>
          <a:lstStyle/>
          <a:p>
            <a:fld id="{5843EF6F-EE83-4674-8CAA-9D66CA8CE89A}" type="datetimeFigureOut">
              <a:rPr lang="fr-FR" smtClean="0"/>
              <a:t>24/06/2019</a:t>
            </a:fld>
            <a:endParaRPr lang="fr-FR"/>
          </a:p>
        </p:txBody>
      </p:sp>
      <p:sp>
        <p:nvSpPr>
          <p:cNvPr id="3" name="Espace réservé du pied de page 2">
            <a:extLst>
              <a:ext uri="{FF2B5EF4-FFF2-40B4-BE49-F238E27FC236}">
                <a16:creationId xmlns:a16="http://schemas.microsoft.com/office/drawing/2014/main" id="{9DB8A475-F56B-46B3-B7EE-DC6988077A9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B869F3A-6638-4298-B1D9-1ABD6139BBCE}"/>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3608392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45030-A48C-4C6B-9346-F8392200D33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602576D-1DDD-4266-BBEE-34C0F0ECDA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97AC92E-F66B-4BCB-98EF-4BF92552E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7EF2BED-2CE2-420C-A9CE-6D00B9604796}"/>
              </a:ext>
            </a:extLst>
          </p:cNvPr>
          <p:cNvSpPr>
            <a:spLocks noGrp="1"/>
          </p:cNvSpPr>
          <p:nvPr>
            <p:ph type="dt" sz="half" idx="10"/>
          </p:nvPr>
        </p:nvSpPr>
        <p:spPr/>
        <p:txBody>
          <a:bodyPr/>
          <a:lstStyle/>
          <a:p>
            <a:fld id="{5843EF6F-EE83-4674-8CAA-9D66CA8CE89A}" type="datetimeFigureOut">
              <a:rPr lang="fr-FR" smtClean="0"/>
              <a:t>24/06/2019</a:t>
            </a:fld>
            <a:endParaRPr lang="fr-FR"/>
          </a:p>
        </p:txBody>
      </p:sp>
      <p:sp>
        <p:nvSpPr>
          <p:cNvPr id="6" name="Espace réservé du pied de page 5">
            <a:extLst>
              <a:ext uri="{FF2B5EF4-FFF2-40B4-BE49-F238E27FC236}">
                <a16:creationId xmlns:a16="http://schemas.microsoft.com/office/drawing/2014/main" id="{C8FBDDA6-13EA-45EF-BA07-83A2A9F4190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B82E404-530D-4A2D-A1DD-58AB0FEA84F7}"/>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4213583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D31F08-4798-441D-B7C5-922FF53D5D9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AFE9E9E-81FE-4D95-A336-F8FF1E098C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B9465CE-3D6A-48BE-B774-3FD98E52D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5B44B9F-958D-4A94-B5C6-F538BAB11DAB}"/>
              </a:ext>
            </a:extLst>
          </p:cNvPr>
          <p:cNvSpPr>
            <a:spLocks noGrp="1"/>
          </p:cNvSpPr>
          <p:nvPr>
            <p:ph type="dt" sz="half" idx="10"/>
          </p:nvPr>
        </p:nvSpPr>
        <p:spPr/>
        <p:txBody>
          <a:bodyPr/>
          <a:lstStyle/>
          <a:p>
            <a:fld id="{5843EF6F-EE83-4674-8CAA-9D66CA8CE89A}" type="datetimeFigureOut">
              <a:rPr lang="fr-FR" smtClean="0"/>
              <a:t>24/06/2019</a:t>
            </a:fld>
            <a:endParaRPr lang="fr-FR"/>
          </a:p>
        </p:txBody>
      </p:sp>
      <p:sp>
        <p:nvSpPr>
          <p:cNvPr id="6" name="Espace réservé du pied de page 5">
            <a:extLst>
              <a:ext uri="{FF2B5EF4-FFF2-40B4-BE49-F238E27FC236}">
                <a16:creationId xmlns:a16="http://schemas.microsoft.com/office/drawing/2014/main" id="{53998570-5F1F-4043-AFC0-E0A77AB6229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556CA98-B6E7-400D-8225-E39B0B6F1E3D}"/>
              </a:ext>
            </a:extLst>
          </p:cNvPr>
          <p:cNvSpPr>
            <a:spLocks noGrp="1"/>
          </p:cNvSpPr>
          <p:nvPr>
            <p:ph type="sldNum" sz="quarter" idx="12"/>
          </p:nvPr>
        </p:nvSpPr>
        <p:spPr/>
        <p:txBody>
          <a:bodyPr/>
          <a:lstStyle/>
          <a:p>
            <a:fld id="{8959FC70-B07F-477F-8EE0-2B96C5FBC943}" type="slidenum">
              <a:rPr lang="fr-FR" smtClean="0"/>
              <a:t>‹N°›</a:t>
            </a:fld>
            <a:endParaRPr lang="fr-FR"/>
          </a:p>
        </p:txBody>
      </p:sp>
    </p:spTree>
    <p:extLst>
      <p:ext uri="{BB962C8B-B14F-4D97-AF65-F5344CB8AC3E}">
        <p14:creationId xmlns:p14="http://schemas.microsoft.com/office/powerpoint/2010/main" val="236439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8807FA5-4B13-4214-AA79-5AE7A511F9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9A03FCA-607E-4271-8FBF-ACE67D1445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A737F64-C94B-4BDB-9D19-836B793FAE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43EF6F-EE83-4674-8CAA-9D66CA8CE89A}" type="datetimeFigureOut">
              <a:rPr lang="fr-FR" smtClean="0"/>
              <a:t>24/06/2019</a:t>
            </a:fld>
            <a:endParaRPr lang="fr-FR"/>
          </a:p>
        </p:txBody>
      </p:sp>
      <p:sp>
        <p:nvSpPr>
          <p:cNvPr id="5" name="Espace réservé du pied de page 4">
            <a:extLst>
              <a:ext uri="{FF2B5EF4-FFF2-40B4-BE49-F238E27FC236}">
                <a16:creationId xmlns:a16="http://schemas.microsoft.com/office/drawing/2014/main" id="{7961F2D5-D9B5-42A7-A20D-C9D211535D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C999C62-B91A-49C4-B559-A9F261720E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9FC70-B07F-477F-8EE0-2B96C5FBC943}" type="slidenum">
              <a:rPr lang="fr-FR" smtClean="0"/>
              <a:t>‹N°›</a:t>
            </a:fld>
            <a:endParaRPr lang="fr-FR"/>
          </a:p>
        </p:txBody>
      </p:sp>
    </p:spTree>
    <p:extLst>
      <p:ext uri="{BB962C8B-B14F-4D97-AF65-F5344CB8AC3E}">
        <p14:creationId xmlns:p14="http://schemas.microsoft.com/office/powerpoint/2010/main" val="620890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home.html.twig/" TargetMode="Externa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9BD22B-009B-4163-BB13-FCC9F494E7D1}"/>
              </a:ext>
            </a:extLst>
          </p:cNvPr>
          <p:cNvSpPr>
            <a:spLocks noGrp="1"/>
          </p:cNvSpPr>
          <p:nvPr>
            <p:ph type="ctrTitle"/>
          </p:nvPr>
        </p:nvSpPr>
        <p:spPr/>
        <p:txBody>
          <a:bodyPr/>
          <a:lstStyle/>
          <a:p>
            <a:r>
              <a:rPr lang="fr-FR" dirty="0"/>
              <a:t>Apprendre </a:t>
            </a:r>
            <a:r>
              <a:rPr lang="fr-FR" dirty="0" err="1"/>
              <a:t>symfony</a:t>
            </a:r>
            <a:endParaRPr lang="fr-FR" dirty="0"/>
          </a:p>
        </p:txBody>
      </p:sp>
      <p:sp>
        <p:nvSpPr>
          <p:cNvPr id="3" name="Sous-titre 2">
            <a:extLst>
              <a:ext uri="{FF2B5EF4-FFF2-40B4-BE49-F238E27FC236}">
                <a16:creationId xmlns:a16="http://schemas.microsoft.com/office/drawing/2014/main" id="{538DB0B1-8117-4E09-BC44-2A2AE5AA83E7}"/>
              </a:ext>
            </a:extLst>
          </p:cNvPr>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1953034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3 : Utilisation de </a:t>
            </a:r>
            <a:r>
              <a:rPr lang="fr-FR" dirty="0" err="1"/>
              <a:t>twig</a:t>
            </a:r>
            <a:endParaRPr lang="fr-FR" dirty="0"/>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a:xfrm>
            <a:off x="838200" y="1825625"/>
            <a:ext cx="3872696" cy="4351338"/>
          </a:xfrm>
        </p:spPr>
        <p:txBody>
          <a:bodyPr/>
          <a:lstStyle/>
          <a:p>
            <a:pPr marL="0" indent="0">
              <a:buNone/>
            </a:pPr>
            <a:r>
              <a:rPr lang="fr-FR" sz="1600" dirty="0" err="1"/>
              <a:t>render</a:t>
            </a:r>
            <a:r>
              <a:rPr lang="fr-FR" sz="1600" dirty="0"/>
              <a:t>() directement sur une page </a:t>
            </a:r>
            <a:r>
              <a:rPr lang="fr-FR" sz="1600" dirty="0" err="1"/>
              <a:t>twig</a:t>
            </a: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sp>
        <p:nvSpPr>
          <p:cNvPr id="18" name="Espace réservé du contenu 2">
            <a:extLst>
              <a:ext uri="{FF2B5EF4-FFF2-40B4-BE49-F238E27FC236}">
                <a16:creationId xmlns:a16="http://schemas.microsoft.com/office/drawing/2014/main" id="{FB4FAB66-5053-4C7A-B4E2-2BAE7CFAADBB}"/>
              </a:ext>
            </a:extLst>
          </p:cNvPr>
          <p:cNvSpPr txBox="1">
            <a:spLocks/>
          </p:cNvSpPr>
          <p:nvPr/>
        </p:nvSpPr>
        <p:spPr>
          <a:xfrm>
            <a:off x="4615887" y="182562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dirty="0" err="1"/>
              <a:t>extends</a:t>
            </a:r>
            <a:r>
              <a:rPr lang="fr-FR" sz="1600" dirty="0"/>
              <a:t> de base sur toutes les autres pages</a:t>
            </a:r>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6" name="Image 5">
            <a:extLst>
              <a:ext uri="{FF2B5EF4-FFF2-40B4-BE49-F238E27FC236}">
                <a16:creationId xmlns:a16="http://schemas.microsoft.com/office/drawing/2014/main" id="{D9D4C322-3B23-434B-A41A-6E2B8ED5AB50}"/>
              </a:ext>
            </a:extLst>
          </p:cNvPr>
          <p:cNvPicPr>
            <a:picLocks noChangeAspect="1"/>
          </p:cNvPicPr>
          <p:nvPr/>
        </p:nvPicPr>
        <p:blipFill>
          <a:blip r:embed="rId2"/>
          <a:stretch>
            <a:fillRect/>
          </a:stretch>
        </p:blipFill>
        <p:spPr>
          <a:xfrm>
            <a:off x="838199" y="2384550"/>
            <a:ext cx="3587669" cy="3680584"/>
          </a:xfrm>
          <a:prstGeom prst="rect">
            <a:avLst/>
          </a:prstGeom>
        </p:spPr>
      </p:pic>
      <p:pic>
        <p:nvPicPr>
          <p:cNvPr id="10" name="Image 9">
            <a:extLst>
              <a:ext uri="{FF2B5EF4-FFF2-40B4-BE49-F238E27FC236}">
                <a16:creationId xmlns:a16="http://schemas.microsoft.com/office/drawing/2014/main" id="{D5B4C137-56F1-42C6-8907-4822040F3733}"/>
              </a:ext>
            </a:extLst>
          </p:cNvPr>
          <p:cNvPicPr>
            <a:picLocks noChangeAspect="1"/>
          </p:cNvPicPr>
          <p:nvPr/>
        </p:nvPicPr>
        <p:blipFill>
          <a:blip r:embed="rId3"/>
          <a:stretch>
            <a:fillRect/>
          </a:stretch>
        </p:blipFill>
        <p:spPr>
          <a:xfrm>
            <a:off x="4615887" y="2384550"/>
            <a:ext cx="3777687" cy="3680584"/>
          </a:xfrm>
          <a:prstGeom prst="rect">
            <a:avLst/>
          </a:prstGeom>
        </p:spPr>
      </p:pic>
      <p:pic>
        <p:nvPicPr>
          <p:cNvPr id="11" name="Image 10">
            <a:extLst>
              <a:ext uri="{FF2B5EF4-FFF2-40B4-BE49-F238E27FC236}">
                <a16:creationId xmlns:a16="http://schemas.microsoft.com/office/drawing/2014/main" id="{8111C925-CD92-4773-9033-2B9C661A7018}"/>
              </a:ext>
            </a:extLst>
          </p:cNvPr>
          <p:cNvPicPr>
            <a:picLocks noChangeAspect="1"/>
          </p:cNvPicPr>
          <p:nvPr/>
        </p:nvPicPr>
        <p:blipFill>
          <a:blip r:embed="rId4"/>
          <a:stretch>
            <a:fillRect/>
          </a:stretch>
        </p:blipFill>
        <p:spPr>
          <a:xfrm>
            <a:off x="8727311" y="2384550"/>
            <a:ext cx="3018822" cy="1485900"/>
          </a:xfrm>
          <a:prstGeom prst="rect">
            <a:avLst/>
          </a:prstGeom>
        </p:spPr>
      </p:pic>
      <p:sp>
        <p:nvSpPr>
          <p:cNvPr id="14" name="Espace réservé du contenu 2">
            <a:extLst>
              <a:ext uri="{FF2B5EF4-FFF2-40B4-BE49-F238E27FC236}">
                <a16:creationId xmlns:a16="http://schemas.microsoft.com/office/drawing/2014/main" id="{41D3A6DF-D911-494A-80CA-DE599BACA328}"/>
              </a:ext>
            </a:extLst>
          </p:cNvPr>
          <p:cNvSpPr txBox="1">
            <a:spLocks/>
          </p:cNvSpPr>
          <p:nvPr/>
        </p:nvSpPr>
        <p:spPr>
          <a:xfrm>
            <a:off x="8393574" y="182562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dirty="0"/>
              <a:t>Lien href avec un </a:t>
            </a:r>
            <a:r>
              <a:rPr lang="fr-FR" sz="1600" dirty="0" err="1"/>
              <a:t>path</a:t>
            </a:r>
            <a:r>
              <a:rPr lang="fr-FR" sz="1600" dirty="0"/>
              <a:t>()  (</a:t>
            </a:r>
            <a:r>
              <a:rPr lang="fr-FR" sz="1600" dirty="0" err="1">
                <a:hlinkClick r:id="rId5"/>
              </a:rPr>
              <a:t>home.html.twig</a:t>
            </a:r>
            <a:r>
              <a:rPr lang="fr-FR" sz="1600" dirty="0"/>
              <a:t>)</a:t>
            </a:r>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12" name="Image 11">
            <a:extLst>
              <a:ext uri="{FF2B5EF4-FFF2-40B4-BE49-F238E27FC236}">
                <a16:creationId xmlns:a16="http://schemas.microsoft.com/office/drawing/2014/main" id="{4CB84897-B15D-4787-AA0F-54AE2B994CF5}"/>
              </a:ext>
            </a:extLst>
          </p:cNvPr>
          <p:cNvPicPr>
            <a:picLocks noChangeAspect="1"/>
          </p:cNvPicPr>
          <p:nvPr/>
        </p:nvPicPr>
        <p:blipFill>
          <a:blip r:embed="rId6"/>
          <a:stretch>
            <a:fillRect/>
          </a:stretch>
        </p:blipFill>
        <p:spPr>
          <a:xfrm>
            <a:off x="8727311" y="4024444"/>
            <a:ext cx="3018822" cy="2040690"/>
          </a:xfrm>
          <a:prstGeom prst="rect">
            <a:avLst/>
          </a:prstGeom>
        </p:spPr>
      </p:pic>
    </p:spTree>
    <p:extLst>
      <p:ext uri="{BB962C8B-B14F-4D97-AF65-F5344CB8AC3E}">
        <p14:creationId xmlns:p14="http://schemas.microsoft.com/office/powerpoint/2010/main" val="2906191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4 : Installation de </a:t>
            </a:r>
            <a:r>
              <a:rPr lang="fr-FR" dirty="0" err="1"/>
              <a:t>bootstrap</a:t>
            </a:r>
            <a:endParaRPr lang="fr-FR" dirty="0"/>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7" name="Image 6">
            <a:extLst>
              <a:ext uri="{FF2B5EF4-FFF2-40B4-BE49-F238E27FC236}">
                <a16:creationId xmlns:a16="http://schemas.microsoft.com/office/drawing/2014/main" id="{DF526AF1-28C5-4EE6-A128-44FFC993EB9D}"/>
              </a:ext>
            </a:extLst>
          </p:cNvPr>
          <p:cNvPicPr>
            <a:picLocks noChangeAspect="1"/>
          </p:cNvPicPr>
          <p:nvPr/>
        </p:nvPicPr>
        <p:blipFill>
          <a:blip r:embed="rId2"/>
          <a:stretch>
            <a:fillRect/>
          </a:stretch>
        </p:blipFill>
        <p:spPr>
          <a:xfrm>
            <a:off x="932497" y="2375163"/>
            <a:ext cx="7705725" cy="3848100"/>
          </a:xfrm>
          <a:prstGeom prst="rect">
            <a:avLst/>
          </a:prstGeom>
        </p:spPr>
      </p:pic>
      <p:sp>
        <p:nvSpPr>
          <p:cNvPr id="15" name="Espace réservé du contenu 2">
            <a:extLst>
              <a:ext uri="{FF2B5EF4-FFF2-40B4-BE49-F238E27FC236}">
                <a16:creationId xmlns:a16="http://schemas.microsoft.com/office/drawing/2014/main" id="{37AA3A76-3C47-4FD3-888C-8F2CB085B311}"/>
              </a:ext>
            </a:extLst>
          </p:cNvPr>
          <p:cNvSpPr>
            <a:spLocks noGrp="1"/>
          </p:cNvSpPr>
          <p:nvPr>
            <p:ph idx="1"/>
          </p:nvPr>
        </p:nvSpPr>
        <p:spPr>
          <a:xfrm>
            <a:off x="838200" y="1825625"/>
            <a:ext cx="11140440" cy="4351338"/>
          </a:xfrm>
        </p:spPr>
        <p:txBody>
          <a:bodyPr/>
          <a:lstStyle/>
          <a:p>
            <a:pPr marL="0" indent="0">
              <a:buNone/>
            </a:pPr>
            <a:r>
              <a:rPr lang="fr-FR" sz="1600" dirty="0"/>
              <a:t>Dans </a:t>
            </a:r>
            <a:r>
              <a:rPr lang="fr-FR" sz="1600" dirty="0" err="1"/>
              <a:t>base.html.twig</a:t>
            </a:r>
            <a:r>
              <a:rPr lang="fr-FR" sz="1600" dirty="0"/>
              <a:t> il faut insérer le </a:t>
            </a:r>
            <a:r>
              <a:rPr lang="fr-FR" sz="1600" dirty="0" err="1"/>
              <a:t>css</a:t>
            </a:r>
            <a:r>
              <a:rPr lang="fr-FR" sz="1600" dirty="0"/>
              <a:t> et le </a:t>
            </a:r>
            <a:r>
              <a:rPr lang="fr-FR" sz="1600" dirty="0" err="1"/>
              <a:t>js</a:t>
            </a:r>
            <a:r>
              <a:rPr lang="fr-FR" sz="1600" dirty="0"/>
              <a:t> de </a:t>
            </a:r>
            <a:r>
              <a:rPr lang="fr-FR" sz="1600" dirty="0" err="1"/>
              <a:t>bootstrap</a:t>
            </a:r>
            <a:r>
              <a:rPr lang="fr-FR" sz="1600" dirty="0"/>
              <a:t>, ainsi que </a:t>
            </a:r>
            <a:r>
              <a:rPr lang="fr-FR" sz="1600" dirty="0" err="1"/>
              <a:t>jquery</a:t>
            </a:r>
            <a:r>
              <a:rPr lang="fr-FR" sz="1600" dirty="0"/>
              <a:t> et </a:t>
            </a:r>
            <a:r>
              <a:rPr lang="fr-FR" sz="1600" dirty="0" err="1"/>
              <a:t>popper</a:t>
            </a:r>
            <a:r>
              <a:rPr lang="fr-FR" sz="1600" dirty="0"/>
              <a:t>. Idéalement il faut créer un dossier </a:t>
            </a:r>
            <a:r>
              <a:rPr lang="fr-FR" sz="1600" dirty="0" err="1"/>
              <a:t>css</a:t>
            </a:r>
            <a:r>
              <a:rPr lang="fr-FR" sz="1600" dirty="0"/>
              <a:t> et </a:t>
            </a:r>
            <a:r>
              <a:rPr lang="fr-FR" sz="1600" dirty="0" err="1"/>
              <a:t>js</a:t>
            </a:r>
            <a:r>
              <a:rPr lang="fr-FR" sz="1600" dirty="0"/>
              <a:t> dans public, et copier en dur toutes les données des différents fichiers. </a:t>
            </a:r>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p:txBody>
      </p:sp>
    </p:spTree>
    <p:extLst>
      <p:ext uri="{BB962C8B-B14F-4D97-AF65-F5344CB8AC3E}">
        <p14:creationId xmlns:p14="http://schemas.microsoft.com/office/powerpoint/2010/main" val="2149677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5 : Optimisation de la page d’accueil</a:t>
            </a:r>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5" name="Image 4">
            <a:extLst>
              <a:ext uri="{FF2B5EF4-FFF2-40B4-BE49-F238E27FC236}">
                <a16:creationId xmlns:a16="http://schemas.microsoft.com/office/drawing/2014/main" id="{755A45B0-9BA4-4F7A-B80D-6BCE6339CF0F}"/>
              </a:ext>
            </a:extLst>
          </p:cNvPr>
          <p:cNvPicPr>
            <a:picLocks noChangeAspect="1"/>
          </p:cNvPicPr>
          <p:nvPr/>
        </p:nvPicPr>
        <p:blipFill>
          <a:blip r:embed="rId2"/>
          <a:stretch>
            <a:fillRect/>
          </a:stretch>
        </p:blipFill>
        <p:spPr>
          <a:xfrm>
            <a:off x="838200" y="1690688"/>
            <a:ext cx="10515600" cy="1844992"/>
          </a:xfrm>
          <a:prstGeom prst="rect">
            <a:avLst/>
          </a:prstGeom>
        </p:spPr>
      </p:pic>
      <p:pic>
        <p:nvPicPr>
          <p:cNvPr id="6" name="Image 5">
            <a:extLst>
              <a:ext uri="{FF2B5EF4-FFF2-40B4-BE49-F238E27FC236}">
                <a16:creationId xmlns:a16="http://schemas.microsoft.com/office/drawing/2014/main" id="{300D1BC7-D025-4414-8F8C-8D911769857A}"/>
              </a:ext>
            </a:extLst>
          </p:cNvPr>
          <p:cNvPicPr>
            <a:picLocks noChangeAspect="1"/>
          </p:cNvPicPr>
          <p:nvPr/>
        </p:nvPicPr>
        <p:blipFill>
          <a:blip r:embed="rId3"/>
          <a:stretch>
            <a:fillRect/>
          </a:stretch>
        </p:blipFill>
        <p:spPr>
          <a:xfrm>
            <a:off x="838200" y="3428999"/>
            <a:ext cx="10515600" cy="2771113"/>
          </a:xfrm>
          <a:prstGeom prst="rect">
            <a:avLst/>
          </a:prstGeom>
        </p:spPr>
      </p:pic>
    </p:spTree>
    <p:extLst>
      <p:ext uri="{BB962C8B-B14F-4D97-AF65-F5344CB8AC3E}">
        <p14:creationId xmlns:p14="http://schemas.microsoft.com/office/powerpoint/2010/main" val="3693912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6 : Relation avec la base de donnée</a:t>
            </a:r>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3" name="Image 2">
            <a:extLst>
              <a:ext uri="{FF2B5EF4-FFF2-40B4-BE49-F238E27FC236}">
                <a16:creationId xmlns:a16="http://schemas.microsoft.com/office/drawing/2014/main" id="{853D716C-AFD2-47D1-89EB-28A5AFE4A7A4}"/>
              </a:ext>
            </a:extLst>
          </p:cNvPr>
          <p:cNvPicPr>
            <a:picLocks noChangeAspect="1"/>
          </p:cNvPicPr>
          <p:nvPr/>
        </p:nvPicPr>
        <p:blipFill>
          <a:blip r:embed="rId2"/>
          <a:stretch>
            <a:fillRect/>
          </a:stretch>
        </p:blipFill>
        <p:spPr>
          <a:xfrm>
            <a:off x="838200" y="1848775"/>
            <a:ext cx="3872696" cy="1162050"/>
          </a:xfrm>
          <a:prstGeom prst="rect">
            <a:avLst/>
          </a:prstGeom>
        </p:spPr>
      </p:pic>
      <p:sp>
        <p:nvSpPr>
          <p:cNvPr id="4" name="ZoneTexte 3">
            <a:extLst>
              <a:ext uri="{FF2B5EF4-FFF2-40B4-BE49-F238E27FC236}">
                <a16:creationId xmlns:a16="http://schemas.microsoft.com/office/drawing/2014/main" id="{17B481FD-BBE7-41A8-9B2E-A536994824E1}"/>
              </a:ext>
            </a:extLst>
          </p:cNvPr>
          <p:cNvSpPr txBox="1"/>
          <p:nvPr/>
        </p:nvSpPr>
        <p:spPr>
          <a:xfrm>
            <a:off x="838200" y="1439138"/>
            <a:ext cx="7871791" cy="369332"/>
          </a:xfrm>
          <a:prstGeom prst="rect">
            <a:avLst/>
          </a:prstGeom>
          <a:noFill/>
        </p:spPr>
        <p:txBody>
          <a:bodyPr wrap="square" rtlCol="0">
            <a:spAutoFit/>
          </a:bodyPr>
          <a:lstStyle/>
          <a:p>
            <a:r>
              <a:rPr lang="fr-FR" dirty="0"/>
              <a:t>L’ORM de </a:t>
            </a:r>
            <a:r>
              <a:rPr lang="fr-FR" dirty="0" err="1"/>
              <a:t>symfony</a:t>
            </a:r>
            <a:r>
              <a:rPr lang="fr-FR" dirty="0"/>
              <a:t> Doctrine :</a:t>
            </a:r>
          </a:p>
        </p:txBody>
      </p:sp>
      <p:pic>
        <p:nvPicPr>
          <p:cNvPr id="7" name="Image 6">
            <a:extLst>
              <a:ext uri="{FF2B5EF4-FFF2-40B4-BE49-F238E27FC236}">
                <a16:creationId xmlns:a16="http://schemas.microsoft.com/office/drawing/2014/main" id="{86E6BE92-2ADB-4EFB-AF42-02E14DF8EFB8}"/>
              </a:ext>
            </a:extLst>
          </p:cNvPr>
          <p:cNvPicPr>
            <a:picLocks noChangeAspect="1"/>
          </p:cNvPicPr>
          <p:nvPr/>
        </p:nvPicPr>
        <p:blipFill>
          <a:blip r:embed="rId3"/>
          <a:stretch>
            <a:fillRect/>
          </a:stretch>
        </p:blipFill>
        <p:spPr>
          <a:xfrm>
            <a:off x="851451" y="2968624"/>
            <a:ext cx="3501887" cy="3697171"/>
          </a:xfrm>
          <a:prstGeom prst="rect">
            <a:avLst/>
          </a:prstGeom>
        </p:spPr>
      </p:pic>
      <p:pic>
        <p:nvPicPr>
          <p:cNvPr id="8" name="Image 7">
            <a:extLst>
              <a:ext uri="{FF2B5EF4-FFF2-40B4-BE49-F238E27FC236}">
                <a16:creationId xmlns:a16="http://schemas.microsoft.com/office/drawing/2014/main" id="{B5EA1C8C-3C99-4C27-89FA-20376F1EB54F}"/>
              </a:ext>
            </a:extLst>
          </p:cNvPr>
          <p:cNvPicPr>
            <a:picLocks noChangeAspect="1"/>
          </p:cNvPicPr>
          <p:nvPr/>
        </p:nvPicPr>
        <p:blipFill>
          <a:blip r:embed="rId4"/>
          <a:stretch>
            <a:fillRect/>
          </a:stretch>
        </p:blipFill>
        <p:spPr>
          <a:xfrm>
            <a:off x="4889800" y="1848775"/>
            <a:ext cx="6309655" cy="2544869"/>
          </a:xfrm>
          <a:prstGeom prst="rect">
            <a:avLst/>
          </a:prstGeom>
        </p:spPr>
      </p:pic>
      <p:pic>
        <p:nvPicPr>
          <p:cNvPr id="9" name="Image 8">
            <a:extLst>
              <a:ext uri="{FF2B5EF4-FFF2-40B4-BE49-F238E27FC236}">
                <a16:creationId xmlns:a16="http://schemas.microsoft.com/office/drawing/2014/main" id="{3519378E-5DC0-4887-B3F5-FF5AD1943B56}"/>
              </a:ext>
            </a:extLst>
          </p:cNvPr>
          <p:cNvPicPr>
            <a:picLocks noChangeAspect="1"/>
          </p:cNvPicPr>
          <p:nvPr/>
        </p:nvPicPr>
        <p:blipFill>
          <a:blip r:embed="rId5"/>
          <a:stretch>
            <a:fillRect/>
          </a:stretch>
        </p:blipFill>
        <p:spPr>
          <a:xfrm>
            <a:off x="4889800" y="4551731"/>
            <a:ext cx="6309655" cy="2135440"/>
          </a:xfrm>
          <a:prstGeom prst="rect">
            <a:avLst/>
          </a:prstGeom>
        </p:spPr>
      </p:pic>
    </p:spTree>
    <p:extLst>
      <p:ext uri="{BB962C8B-B14F-4D97-AF65-F5344CB8AC3E}">
        <p14:creationId xmlns:p14="http://schemas.microsoft.com/office/powerpoint/2010/main" val="1779765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a:xfrm>
            <a:off x="838199" y="365125"/>
            <a:ext cx="10640627" cy="1325563"/>
          </a:xfrm>
        </p:spPr>
        <p:txBody>
          <a:bodyPr/>
          <a:lstStyle/>
          <a:p>
            <a:r>
              <a:rPr lang="fr-FR" dirty="0"/>
              <a:t>Etape 7 : Création de la base de donnée</a:t>
            </a:r>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5" name="Image 4">
            <a:extLst>
              <a:ext uri="{FF2B5EF4-FFF2-40B4-BE49-F238E27FC236}">
                <a16:creationId xmlns:a16="http://schemas.microsoft.com/office/drawing/2014/main" id="{1D71BA03-7F37-4C7E-BC10-8FC09AEEA19D}"/>
              </a:ext>
            </a:extLst>
          </p:cNvPr>
          <p:cNvPicPr>
            <a:picLocks noChangeAspect="1"/>
          </p:cNvPicPr>
          <p:nvPr/>
        </p:nvPicPr>
        <p:blipFill>
          <a:blip r:embed="rId2"/>
          <a:stretch>
            <a:fillRect/>
          </a:stretch>
        </p:blipFill>
        <p:spPr>
          <a:xfrm>
            <a:off x="345440" y="1544342"/>
            <a:ext cx="7871791" cy="4948533"/>
          </a:xfrm>
          <a:prstGeom prst="rect">
            <a:avLst/>
          </a:prstGeom>
        </p:spPr>
      </p:pic>
      <p:sp>
        <p:nvSpPr>
          <p:cNvPr id="6" name="Parenthèse fermante 5">
            <a:extLst>
              <a:ext uri="{FF2B5EF4-FFF2-40B4-BE49-F238E27FC236}">
                <a16:creationId xmlns:a16="http://schemas.microsoft.com/office/drawing/2014/main" id="{30963154-CC45-42C9-84DC-B8EF5A0FAA3E}"/>
              </a:ext>
            </a:extLst>
          </p:cNvPr>
          <p:cNvSpPr/>
          <p:nvPr/>
        </p:nvSpPr>
        <p:spPr>
          <a:xfrm>
            <a:off x="7355840" y="1690688"/>
            <a:ext cx="690880" cy="3704272"/>
          </a:xfrm>
          <a:prstGeom prst="rightBracket">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11" name="Connecteur droit 10">
            <a:extLst>
              <a:ext uri="{FF2B5EF4-FFF2-40B4-BE49-F238E27FC236}">
                <a16:creationId xmlns:a16="http://schemas.microsoft.com/office/drawing/2014/main" id="{BF40CC13-DCDE-4BDF-924B-A2E4398A29E1}"/>
              </a:ext>
            </a:extLst>
          </p:cNvPr>
          <p:cNvCxnSpPr>
            <a:stCxn id="6" idx="2"/>
          </p:cNvCxnSpPr>
          <p:nvPr/>
        </p:nvCxnSpPr>
        <p:spPr>
          <a:xfrm flipV="1">
            <a:off x="8046720" y="2658660"/>
            <a:ext cx="663270" cy="884164"/>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64A30FC3-179F-4C58-B1BB-8EE35EA862DF}"/>
              </a:ext>
            </a:extLst>
          </p:cNvPr>
          <p:cNvSpPr txBox="1"/>
          <p:nvPr/>
        </p:nvSpPr>
        <p:spPr>
          <a:xfrm>
            <a:off x="8853366" y="2473994"/>
            <a:ext cx="3104954" cy="923330"/>
          </a:xfrm>
          <a:prstGeom prst="rect">
            <a:avLst/>
          </a:prstGeom>
          <a:noFill/>
        </p:spPr>
        <p:txBody>
          <a:bodyPr wrap="square" rtlCol="0">
            <a:spAutoFit/>
          </a:bodyPr>
          <a:lstStyle/>
          <a:p>
            <a:r>
              <a:rPr lang="fr-FR" dirty="0"/>
              <a:t>Fichier .</a:t>
            </a:r>
            <a:r>
              <a:rPr lang="fr-FR" dirty="0" err="1"/>
              <a:t>env</a:t>
            </a:r>
            <a:r>
              <a:rPr lang="fr-FR" dirty="0"/>
              <a:t> où il faut renseigner les infos concernant la base de donnée</a:t>
            </a:r>
          </a:p>
        </p:txBody>
      </p:sp>
      <p:sp>
        <p:nvSpPr>
          <p:cNvPr id="15" name="Parenthèse fermante 14">
            <a:extLst>
              <a:ext uri="{FF2B5EF4-FFF2-40B4-BE49-F238E27FC236}">
                <a16:creationId xmlns:a16="http://schemas.microsoft.com/office/drawing/2014/main" id="{07E2ED26-0829-4C92-95CD-384C29D2DD77}"/>
              </a:ext>
            </a:extLst>
          </p:cNvPr>
          <p:cNvSpPr/>
          <p:nvPr/>
        </p:nvSpPr>
        <p:spPr>
          <a:xfrm>
            <a:off x="7355840" y="5667556"/>
            <a:ext cx="690880" cy="772160"/>
          </a:xfrm>
          <a:prstGeom prst="rightBracket">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16" name="Connecteur droit 15">
            <a:extLst>
              <a:ext uri="{FF2B5EF4-FFF2-40B4-BE49-F238E27FC236}">
                <a16:creationId xmlns:a16="http://schemas.microsoft.com/office/drawing/2014/main" id="{3527122A-A5F2-49A0-9D7A-8571FF886A22}"/>
              </a:ext>
            </a:extLst>
          </p:cNvPr>
          <p:cNvCxnSpPr/>
          <p:nvPr/>
        </p:nvCxnSpPr>
        <p:spPr>
          <a:xfrm flipV="1">
            <a:off x="8027814" y="5034299"/>
            <a:ext cx="663270" cy="884164"/>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F046C3A9-8F72-4C39-B719-FF4B51FC82DA}"/>
              </a:ext>
            </a:extLst>
          </p:cNvPr>
          <p:cNvSpPr txBox="1"/>
          <p:nvPr/>
        </p:nvSpPr>
        <p:spPr>
          <a:xfrm>
            <a:off x="8853366" y="4933295"/>
            <a:ext cx="3104954" cy="830997"/>
          </a:xfrm>
          <a:prstGeom prst="rect">
            <a:avLst/>
          </a:prstGeom>
          <a:noFill/>
        </p:spPr>
        <p:txBody>
          <a:bodyPr wrap="square" rtlCol="0">
            <a:spAutoFit/>
          </a:bodyPr>
          <a:lstStyle/>
          <a:p>
            <a:r>
              <a:rPr lang="fr-FR" dirty="0"/>
              <a:t>Commande pour créer la base de donnée :</a:t>
            </a:r>
          </a:p>
          <a:p>
            <a:r>
              <a:rPr lang="fr-FR" sz="1200" dirty="0" err="1"/>
              <a:t>php</a:t>
            </a:r>
            <a:r>
              <a:rPr lang="fr-FR" sz="1200" dirty="0"/>
              <a:t> bin/console </a:t>
            </a:r>
            <a:r>
              <a:rPr lang="fr-FR" sz="1200" dirty="0" err="1"/>
              <a:t>doctrine:database:create</a:t>
            </a:r>
            <a:endParaRPr lang="fr-FR" sz="1200" dirty="0"/>
          </a:p>
        </p:txBody>
      </p:sp>
    </p:spTree>
    <p:extLst>
      <p:ext uri="{BB962C8B-B14F-4D97-AF65-F5344CB8AC3E}">
        <p14:creationId xmlns:p14="http://schemas.microsoft.com/office/powerpoint/2010/main" val="2874868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2C68019-FB52-4D27-9E69-E1C514BDFD89}"/>
              </a:ext>
            </a:extLst>
          </p:cNvPr>
          <p:cNvSpPr>
            <a:spLocks noGrp="1"/>
          </p:cNvSpPr>
          <p:nvPr>
            <p:ph type="title"/>
          </p:nvPr>
        </p:nvSpPr>
        <p:spPr>
          <a:xfrm>
            <a:off x="838199" y="365125"/>
            <a:ext cx="10640627" cy="1325563"/>
          </a:xfrm>
        </p:spPr>
        <p:txBody>
          <a:bodyPr/>
          <a:lstStyle/>
          <a:p>
            <a:r>
              <a:rPr lang="fr-FR" dirty="0"/>
              <a:t>Etape 7 : Création de la base de donnée</a:t>
            </a:r>
          </a:p>
        </p:txBody>
      </p:sp>
      <p:sp>
        <p:nvSpPr>
          <p:cNvPr id="5" name="ZoneTexte 4">
            <a:extLst>
              <a:ext uri="{FF2B5EF4-FFF2-40B4-BE49-F238E27FC236}">
                <a16:creationId xmlns:a16="http://schemas.microsoft.com/office/drawing/2014/main" id="{7440881C-A8AD-441E-8B88-D24A7B86B326}"/>
              </a:ext>
            </a:extLst>
          </p:cNvPr>
          <p:cNvSpPr txBox="1"/>
          <p:nvPr/>
        </p:nvSpPr>
        <p:spPr>
          <a:xfrm>
            <a:off x="838200" y="1439138"/>
            <a:ext cx="6558279" cy="2523768"/>
          </a:xfrm>
          <a:prstGeom prst="rect">
            <a:avLst/>
          </a:prstGeom>
          <a:noFill/>
        </p:spPr>
        <p:txBody>
          <a:bodyPr wrap="square" rtlCol="0">
            <a:spAutoFit/>
          </a:bodyPr>
          <a:lstStyle/>
          <a:p>
            <a:r>
              <a:rPr lang="fr-FR" sz="1400" b="1" dirty="0"/>
              <a:t>Créer une </a:t>
            </a:r>
            <a:r>
              <a:rPr lang="fr-FR" sz="1400" b="1" dirty="0" err="1"/>
              <a:t>entity</a:t>
            </a:r>
            <a:r>
              <a:rPr lang="fr-FR" sz="1400" b="1" dirty="0"/>
              <a:t> en CLI :</a:t>
            </a:r>
          </a:p>
          <a:p>
            <a:r>
              <a:rPr lang="fr-FR" sz="1400" dirty="0" err="1"/>
              <a:t>php</a:t>
            </a:r>
            <a:r>
              <a:rPr lang="fr-FR" sz="1400" dirty="0"/>
              <a:t> bin/console </a:t>
            </a:r>
            <a:r>
              <a:rPr lang="fr-FR" sz="1400" dirty="0" err="1"/>
              <a:t>make:entity</a:t>
            </a:r>
            <a:endParaRPr lang="fr-FR" sz="1400" dirty="0"/>
          </a:p>
          <a:p>
            <a:endParaRPr lang="fr-FR" sz="1400" b="1" dirty="0"/>
          </a:p>
          <a:p>
            <a:r>
              <a:rPr lang="fr-FR" sz="1400" b="1" dirty="0"/>
              <a:t>Faire les migrations :</a:t>
            </a:r>
          </a:p>
          <a:p>
            <a:r>
              <a:rPr lang="fr-FR" sz="1400" dirty="0" err="1"/>
              <a:t>php</a:t>
            </a:r>
            <a:r>
              <a:rPr lang="fr-FR" sz="1400" dirty="0"/>
              <a:t> bin/console </a:t>
            </a:r>
            <a:r>
              <a:rPr lang="fr-FR" sz="1400" dirty="0" err="1"/>
              <a:t>make:migration</a:t>
            </a:r>
            <a:endParaRPr lang="fr-FR" sz="1400" dirty="0"/>
          </a:p>
          <a:p>
            <a:r>
              <a:rPr lang="fr-FR" sz="1400" dirty="0" err="1"/>
              <a:t>php</a:t>
            </a:r>
            <a:r>
              <a:rPr lang="fr-FR" sz="1400" dirty="0"/>
              <a:t> bin/console </a:t>
            </a:r>
            <a:r>
              <a:rPr lang="fr-FR" sz="1400" dirty="0" err="1"/>
              <a:t>doctrine:migrations:migrate</a:t>
            </a:r>
            <a:endParaRPr lang="fr-FR" sz="1400" dirty="0"/>
          </a:p>
          <a:p>
            <a:endParaRPr lang="fr-FR" sz="1400" dirty="0"/>
          </a:p>
          <a:p>
            <a:r>
              <a:rPr lang="fr-FR" sz="1400" b="1" dirty="0"/>
              <a:t>Utiliser les fixtures pour créer des enregistrements multiples :</a:t>
            </a:r>
          </a:p>
          <a:p>
            <a:pPr marL="285750" indent="-285750">
              <a:buFontTx/>
              <a:buChar char="-"/>
            </a:pPr>
            <a:r>
              <a:rPr lang="fr-FR" sz="1400" dirty="0"/>
              <a:t>Installer le package : composer </a:t>
            </a:r>
            <a:r>
              <a:rPr lang="fr-FR" sz="1400" dirty="0" err="1"/>
              <a:t>require</a:t>
            </a:r>
            <a:r>
              <a:rPr lang="fr-FR" sz="1400" dirty="0"/>
              <a:t> </a:t>
            </a:r>
            <a:r>
              <a:rPr lang="fr-FR" sz="1400" dirty="0" err="1"/>
              <a:t>orm</a:t>
            </a:r>
            <a:r>
              <a:rPr lang="fr-FR" sz="1400" dirty="0"/>
              <a:t>-fixtures –dev</a:t>
            </a:r>
          </a:p>
          <a:p>
            <a:pPr marL="285750" indent="-285750">
              <a:buFontTx/>
              <a:buChar char="-"/>
            </a:pPr>
            <a:r>
              <a:rPr lang="fr-FR" sz="1400" dirty="0"/>
              <a:t>Création de la fixtures en cli : </a:t>
            </a:r>
            <a:r>
              <a:rPr lang="fr-FR" sz="1400" dirty="0" err="1"/>
              <a:t>php</a:t>
            </a:r>
            <a:r>
              <a:rPr lang="fr-FR" sz="1400" dirty="0"/>
              <a:t> bin/console </a:t>
            </a:r>
            <a:r>
              <a:rPr lang="fr-FR" sz="1400" dirty="0" err="1"/>
              <a:t>make:fixtures</a:t>
            </a:r>
            <a:endParaRPr lang="fr-FR" sz="1400" dirty="0"/>
          </a:p>
          <a:p>
            <a:endParaRPr lang="fr-FR" dirty="0"/>
          </a:p>
        </p:txBody>
      </p:sp>
      <p:sp>
        <p:nvSpPr>
          <p:cNvPr id="9" name="ZoneTexte 8">
            <a:extLst>
              <a:ext uri="{FF2B5EF4-FFF2-40B4-BE49-F238E27FC236}">
                <a16:creationId xmlns:a16="http://schemas.microsoft.com/office/drawing/2014/main" id="{A41485D2-B181-4860-9E17-7053B951FEEB}"/>
              </a:ext>
            </a:extLst>
          </p:cNvPr>
          <p:cNvSpPr txBox="1"/>
          <p:nvPr/>
        </p:nvSpPr>
        <p:spPr>
          <a:xfrm>
            <a:off x="838200" y="3634452"/>
            <a:ext cx="6558279" cy="584775"/>
          </a:xfrm>
          <a:prstGeom prst="rect">
            <a:avLst/>
          </a:prstGeom>
          <a:noFill/>
        </p:spPr>
        <p:txBody>
          <a:bodyPr wrap="square" rtlCol="0">
            <a:spAutoFit/>
          </a:bodyPr>
          <a:lstStyle/>
          <a:p>
            <a:r>
              <a:rPr lang="fr-FR" sz="1400" b="1" dirty="0"/>
              <a:t>Configuration de la fixture</a:t>
            </a:r>
          </a:p>
          <a:p>
            <a:endParaRPr lang="fr-FR" dirty="0"/>
          </a:p>
        </p:txBody>
      </p:sp>
      <p:sp>
        <p:nvSpPr>
          <p:cNvPr id="10" name="ZoneTexte 9">
            <a:extLst>
              <a:ext uri="{FF2B5EF4-FFF2-40B4-BE49-F238E27FC236}">
                <a16:creationId xmlns:a16="http://schemas.microsoft.com/office/drawing/2014/main" id="{9A4CE4C5-1B21-4E0F-BEB3-2C58BF39DCE8}"/>
              </a:ext>
            </a:extLst>
          </p:cNvPr>
          <p:cNvSpPr txBox="1"/>
          <p:nvPr/>
        </p:nvSpPr>
        <p:spPr>
          <a:xfrm>
            <a:off x="6263640" y="1415107"/>
            <a:ext cx="4262120" cy="1015663"/>
          </a:xfrm>
          <a:prstGeom prst="rect">
            <a:avLst/>
          </a:prstGeom>
          <a:noFill/>
        </p:spPr>
        <p:txBody>
          <a:bodyPr wrap="square" rtlCol="0">
            <a:spAutoFit/>
          </a:bodyPr>
          <a:lstStyle/>
          <a:p>
            <a:r>
              <a:rPr lang="fr-FR" sz="1400" b="1" dirty="0"/>
              <a:t>Lancement de la fixture :</a:t>
            </a:r>
          </a:p>
          <a:p>
            <a:r>
              <a:rPr lang="fr-FR" sz="1400" dirty="0" err="1"/>
              <a:t>php</a:t>
            </a:r>
            <a:r>
              <a:rPr lang="fr-FR" sz="1400" dirty="0"/>
              <a:t> bin/console </a:t>
            </a:r>
            <a:r>
              <a:rPr lang="fr-FR" sz="1400" dirty="0" err="1"/>
              <a:t>doctrine:fixtures:load</a:t>
            </a:r>
            <a:endParaRPr lang="fr-FR" sz="1400" dirty="0"/>
          </a:p>
          <a:p>
            <a:endParaRPr lang="fr-FR" sz="1400" dirty="0"/>
          </a:p>
          <a:p>
            <a:endParaRPr lang="fr-FR" dirty="0"/>
          </a:p>
        </p:txBody>
      </p:sp>
      <p:pic>
        <p:nvPicPr>
          <p:cNvPr id="11" name="Image 10">
            <a:extLst>
              <a:ext uri="{FF2B5EF4-FFF2-40B4-BE49-F238E27FC236}">
                <a16:creationId xmlns:a16="http://schemas.microsoft.com/office/drawing/2014/main" id="{E0A97C44-982D-4F40-AA38-2FA179292541}"/>
              </a:ext>
            </a:extLst>
          </p:cNvPr>
          <p:cNvPicPr>
            <a:picLocks noChangeAspect="1"/>
          </p:cNvPicPr>
          <p:nvPr/>
        </p:nvPicPr>
        <p:blipFill>
          <a:blip r:embed="rId2"/>
          <a:stretch>
            <a:fillRect/>
          </a:stretch>
        </p:blipFill>
        <p:spPr>
          <a:xfrm>
            <a:off x="838199" y="3986938"/>
            <a:ext cx="5257801" cy="2505938"/>
          </a:xfrm>
          <a:prstGeom prst="rect">
            <a:avLst/>
          </a:prstGeom>
        </p:spPr>
      </p:pic>
      <p:sp>
        <p:nvSpPr>
          <p:cNvPr id="12" name="ZoneTexte 11">
            <a:extLst>
              <a:ext uri="{FF2B5EF4-FFF2-40B4-BE49-F238E27FC236}">
                <a16:creationId xmlns:a16="http://schemas.microsoft.com/office/drawing/2014/main" id="{4D0CB8D5-592F-49CF-8C46-BFD82ECBC40A}"/>
              </a:ext>
            </a:extLst>
          </p:cNvPr>
          <p:cNvSpPr txBox="1"/>
          <p:nvPr/>
        </p:nvSpPr>
        <p:spPr>
          <a:xfrm>
            <a:off x="6283959" y="1905148"/>
            <a:ext cx="4262120" cy="523220"/>
          </a:xfrm>
          <a:prstGeom prst="rect">
            <a:avLst/>
          </a:prstGeom>
          <a:noFill/>
        </p:spPr>
        <p:txBody>
          <a:bodyPr wrap="square" rtlCol="0">
            <a:spAutoFit/>
          </a:bodyPr>
          <a:lstStyle/>
          <a:p>
            <a:r>
              <a:rPr lang="fr-FR" sz="1400" b="1" dirty="0"/>
              <a:t>Utilisation de </a:t>
            </a:r>
            <a:r>
              <a:rPr lang="fr-FR" sz="1400" b="1" dirty="0" err="1"/>
              <a:t>faher</a:t>
            </a:r>
            <a:r>
              <a:rPr lang="fr-FR" sz="1400" b="1" dirty="0"/>
              <a:t> :</a:t>
            </a:r>
          </a:p>
          <a:p>
            <a:r>
              <a:rPr lang="fr-FR" sz="1400" dirty="0"/>
              <a:t>composer </a:t>
            </a:r>
            <a:r>
              <a:rPr lang="fr-FR" sz="1400" dirty="0" err="1"/>
              <a:t>require</a:t>
            </a:r>
            <a:r>
              <a:rPr lang="fr-FR" sz="1400" dirty="0"/>
              <a:t> </a:t>
            </a:r>
            <a:r>
              <a:rPr lang="fr-FR" sz="1400" dirty="0" err="1"/>
              <a:t>fzaninotto</a:t>
            </a:r>
            <a:r>
              <a:rPr lang="fr-FR" sz="1400" dirty="0"/>
              <a:t>/</a:t>
            </a:r>
            <a:r>
              <a:rPr lang="fr-FR" sz="1400" dirty="0" err="1"/>
              <a:t>faker</a:t>
            </a:r>
            <a:endParaRPr lang="fr-FR" sz="1400" dirty="0"/>
          </a:p>
        </p:txBody>
      </p:sp>
      <p:pic>
        <p:nvPicPr>
          <p:cNvPr id="14" name="Image 13">
            <a:extLst>
              <a:ext uri="{FF2B5EF4-FFF2-40B4-BE49-F238E27FC236}">
                <a16:creationId xmlns:a16="http://schemas.microsoft.com/office/drawing/2014/main" id="{DD261191-F822-4C26-B398-A81B26071733}"/>
              </a:ext>
            </a:extLst>
          </p:cNvPr>
          <p:cNvPicPr>
            <a:picLocks noChangeAspect="1"/>
          </p:cNvPicPr>
          <p:nvPr/>
        </p:nvPicPr>
        <p:blipFill>
          <a:blip r:embed="rId3"/>
          <a:stretch>
            <a:fillRect/>
          </a:stretch>
        </p:blipFill>
        <p:spPr>
          <a:xfrm>
            <a:off x="6327244" y="2542551"/>
            <a:ext cx="5026556" cy="3950324"/>
          </a:xfrm>
          <a:prstGeom prst="rect">
            <a:avLst/>
          </a:prstGeom>
        </p:spPr>
      </p:pic>
    </p:spTree>
    <p:extLst>
      <p:ext uri="{BB962C8B-B14F-4D97-AF65-F5344CB8AC3E}">
        <p14:creationId xmlns:p14="http://schemas.microsoft.com/office/powerpoint/2010/main" val="473879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2C68019-FB52-4D27-9E69-E1C514BDFD89}"/>
              </a:ext>
            </a:extLst>
          </p:cNvPr>
          <p:cNvSpPr>
            <a:spLocks noGrp="1"/>
          </p:cNvSpPr>
          <p:nvPr>
            <p:ph type="title"/>
          </p:nvPr>
        </p:nvSpPr>
        <p:spPr>
          <a:xfrm>
            <a:off x="838199" y="365125"/>
            <a:ext cx="10640627" cy="1325563"/>
          </a:xfrm>
        </p:spPr>
        <p:txBody>
          <a:bodyPr/>
          <a:lstStyle/>
          <a:p>
            <a:r>
              <a:rPr lang="fr-FR" dirty="0"/>
              <a:t>Etape 7 : Création de la base de donnée</a:t>
            </a:r>
          </a:p>
        </p:txBody>
      </p:sp>
      <p:sp>
        <p:nvSpPr>
          <p:cNvPr id="5" name="ZoneTexte 4">
            <a:extLst>
              <a:ext uri="{FF2B5EF4-FFF2-40B4-BE49-F238E27FC236}">
                <a16:creationId xmlns:a16="http://schemas.microsoft.com/office/drawing/2014/main" id="{7440881C-A8AD-441E-8B88-D24A7B86B326}"/>
              </a:ext>
            </a:extLst>
          </p:cNvPr>
          <p:cNvSpPr txBox="1"/>
          <p:nvPr/>
        </p:nvSpPr>
        <p:spPr>
          <a:xfrm>
            <a:off x="838200" y="1439138"/>
            <a:ext cx="6558279" cy="523220"/>
          </a:xfrm>
          <a:prstGeom prst="rect">
            <a:avLst/>
          </a:prstGeom>
          <a:noFill/>
        </p:spPr>
        <p:txBody>
          <a:bodyPr wrap="square" rtlCol="0">
            <a:spAutoFit/>
          </a:bodyPr>
          <a:lstStyle/>
          <a:p>
            <a:r>
              <a:rPr lang="fr-FR" sz="1400" b="1" dirty="0"/>
              <a:t>Utilisation de </a:t>
            </a:r>
            <a:r>
              <a:rPr lang="fr-FR" sz="1400" b="1" dirty="0" err="1"/>
              <a:t>slugify</a:t>
            </a:r>
            <a:r>
              <a:rPr lang="fr-FR" sz="1400" b="1" dirty="0"/>
              <a:t> :</a:t>
            </a:r>
          </a:p>
          <a:p>
            <a:r>
              <a:rPr lang="fr-FR" sz="1400" dirty="0"/>
              <a:t>Installation de la librairie : composer </a:t>
            </a:r>
            <a:r>
              <a:rPr lang="fr-FR" sz="1400" dirty="0" err="1"/>
              <a:t>require</a:t>
            </a:r>
            <a:r>
              <a:rPr lang="fr-FR" sz="1400" dirty="0"/>
              <a:t> </a:t>
            </a:r>
            <a:r>
              <a:rPr lang="fr-FR" sz="1400" dirty="0" err="1"/>
              <a:t>cocur</a:t>
            </a:r>
            <a:r>
              <a:rPr lang="fr-FR" sz="1400" dirty="0"/>
              <a:t>/</a:t>
            </a:r>
            <a:r>
              <a:rPr lang="fr-FR" sz="1400" dirty="0" err="1"/>
              <a:t>slugify</a:t>
            </a:r>
            <a:endParaRPr lang="fr-FR" sz="1400" dirty="0"/>
          </a:p>
        </p:txBody>
      </p:sp>
      <p:pic>
        <p:nvPicPr>
          <p:cNvPr id="2" name="Image 1">
            <a:extLst>
              <a:ext uri="{FF2B5EF4-FFF2-40B4-BE49-F238E27FC236}">
                <a16:creationId xmlns:a16="http://schemas.microsoft.com/office/drawing/2014/main" id="{4BFB5AB3-5DE0-432C-AD9F-B8E06910229E}"/>
              </a:ext>
            </a:extLst>
          </p:cNvPr>
          <p:cNvPicPr>
            <a:picLocks noChangeAspect="1"/>
          </p:cNvPicPr>
          <p:nvPr/>
        </p:nvPicPr>
        <p:blipFill>
          <a:blip r:embed="rId2"/>
          <a:stretch>
            <a:fillRect/>
          </a:stretch>
        </p:blipFill>
        <p:spPr>
          <a:xfrm>
            <a:off x="916939" y="2024499"/>
            <a:ext cx="5179061" cy="4234061"/>
          </a:xfrm>
          <a:prstGeom prst="rect">
            <a:avLst/>
          </a:prstGeom>
        </p:spPr>
      </p:pic>
    </p:spTree>
    <p:extLst>
      <p:ext uri="{BB962C8B-B14F-4D97-AF65-F5344CB8AC3E}">
        <p14:creationId xmlns:p14="http://schemas.microsoft.com/office/powerpoint/2010/main" val="3640604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1A4C4-540F-4CFE-B40F-D6408B508D06}"/>
              </a:ext>
            </a:extLst>
          </p:cNvPr>
          <p:cNvSpPr>
            <a:spLocks noGrp="1"/>
          </p:cNvSpPr>
          <p:nvPr>
            <p:ph type="title"/>
          </p:nvPr>
        </p:nvSpPr>
        <p:spPr/>
        <p:txBody>
          <a:bodyPr/>
          <a:lstStyle/>
          <a:p>
            <a:r>
              <a:rPr lang="fr-FR" dirty="0"/>
              <a:t>Etape 8 : Cycle de vie des entités</a:t>
            </a:r>
          </a:p>
        </p:txBody>
      </p:sp>
      <p:sp>
        <p:nvSpPr>
          <p:cNvPr id="3" name="Espace réservé du contenu 2">
            <a:extLst>
              <a:ext uri="{FF2B5EF4-FFF2-40B4-BE49-F238E27FC236}">
                <a16:creationId xmlns:a16="http://schemas.microsoft.com/office/drawing/2014/main" id="{4646427F-BB31-4E2C-A75B-7425832A3F8C}"/>
              </a:ext>
            </a:extLst>
          </p:cNvPr>
          <p:cNvSpPr>
            <a:spLocks noGrp="1"/>
          </p:cNvSpPr>
          <p:nvPr>
            <p:ph idx="1"/>
          </p:nvPr>
        </p:nvSpPr>
        <p:spPr/>
        <p:txBody>
          <a:bodyPr>
            <a:normAutofit/>
          </a:bodyPr>
          <a:lstStyle/>
          <a:p>
            <a:pPr marL="0" indent="0">
              <a:buNone/>
            </a:pPr>
            <a:r>
              <a:rPr lang="fr-FR" sz="1400" dirty="0"/>
              <a:t>Cycle de vie de l’entité :</a:t>
            </a:r>
          </a:p>
          <a:p>
            <a:pPr marL="0" indent="0">
              <a:buNone/>
            </a:pPr>
            <a:r>
              <a:rPr lang="fr-FR" sz="1400" dirty="0"/>
              <a:t>Il faut ajouter une annotation au dessus de la classe concernée               Création d’une fonction dans l’entité qui va créer le slug après vérif°</a:t>
            </a:r>
          </a:p>
        </p:txBody>
      </p:sp>
      <p:pic>
        <p:nvPicPr>
          <p:cNvPr id="4" name="Image 3">
            <a:extLst>
              <a:ext uri="{FF2B5EF4-FFF2-40B4-BE49-F238E27FC236}">
                <a16:creationId xmlns:a16="http://schemas.microsoft.com/office/drawing/2014/main" id="{66057D54-332D-4510-9272-2D2849615739}"/>
              </a:ext>
            </a:extLst>
          </p:cNvPr>
          <p:cNvPicPr>
            <a:picLocks noChangeAspect="1"/>
          </p:cNvPicPr>
          <p:nvPr/>
        </p:nvPicPr>
        <p:blipFill>
          <a:blip r:embed="rId2"/>
          <a:stretch>
            <a:fillRect/>
          </a:stretch>
        </p:blipFill>
        <p:spPr>
          <a:xfrm>
            <a:off x="838201" y="2485390"/>
            <a:ext cx="4841240" cy="2781300"/>
          </a:xfrm>
          <a:prstGeom prst="rect">
            <a:avLst/>
          </a:prstGeom>
        </p:spPr>
      </p:pic>
      <p:sp>
        <p:nvSpPr>
          <p:cNvPr id="5" name="Rectangle : coins arrondis 4">
            <a:extLst>
              <a:ext uri="{FF2B5EF4-FFF2-40B4-BE49-F238E27FC236}">
                <a16:creationId xmlns:a16="http://schemas.microsoft.com/office/drawing/2014/main" id="{64830AC8-9591-49AC-8E16-12CDFEDC5EA5}"/>
              </a:ext>
            </a:extLst>
          </p:cNvPr>
          <p:cNvSpPr/>
          <p:nvPr/>
        </p:nvSpPr>
        <p:spPr>
          <a:xfrm>
            <a:off x="1229360" y="4561840"/>
            <a:ext cx="1879600" cy="26416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924FA5DB-5F6B-47D1-B1A7-AEFAB00927F7}"/>
              </a:ext>
            </a:extLst>
          </p:cNvPr>
          <p:cNvPicPr>
            <a:picLocks noChangeAspect="1"/>
          </p:cNvPicPr>
          <p:nvPr/>
        </p:nvPicPr>
        <p:blipFill>
          <a:blip r:embed="rId3"/>
          <a:stretch>
            <a:fillRect/>
          </a:stretch>
        </p:blipFill>
        <p:spPr>
          <a:xfrm>
            <a:off x="6062979" y="2485390"/>
            <a:ext cx="5105400" cy="2781300"/>
          </a:xfrm>
          <a:prstGeom prst="rect">
            <a:avLst/>
          </a:prstGeom>
        </p:spPr>
      </p:pic>
    </p:spTree>
    <p:extLst>
      <p:ext uri="{BB962C8B-B14F-4D97-AF65-F5344CB8AC3E}">
        <p14:creationId xmlns:p14="http://schemas.microsoft.com/office/powerpoint/2010/main" val="3251936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1A4C4-540F-4CFE-B40F-D6408B508D06}"/>
              </a:ext>
            </a:extLst>
          </p:cNvPr>
          <p:cNvSpPr>
            <a:spLocks noGrp="1"/>
          </p:cNvSpPr>
          <p:nvPr>
            <p:ph type="title"/>
          </p:nvPr>
        </p:nvSpPr>
        <p:spPr/>
        <p:txBody>
          <a:bodyPr/>
          <a:lstStyle/>
          <a:p>
            <a:r>
              <a:rPr lang="fr-FR" dirty="0"/>
              <a:t>Etape 9 : Création d’une </a:t>
            </a:r>
            <a:r>
              <a:rPr lang="fr-FR" dirty="0" err="1"/>
              <a:t>entity</a:t>
            </a:r>
            <a:r>
              <a:rPr lang="fr-FR" dirty="0"/>
              <a:t> avec une relation</a:t>
            </a:r>
          </a:p>
        </p:txBody>
      </p:sp>
      <p:sp>
        <p:nvSpPr>
          <p:cNvPr id="3" name="Espace réservé du contenu 2">
            <a:extLst>
              <a:ext uri="{FF2B5EF4-FFF2-40B4-BE49-F238E27FC236}">
                <a16:creationId xmlns:a16="http://schemas.microsoft.com/office/drawing/2014/main" id="{4646427F-BB31-4E2C-A75B-7425832A3F8C}"/>
              </a:ext>
            </a:extLst>
          </p:cNvPr>
          <p:cNvSpPr>
            <a:spLocks noGrp="1"/>
          </p:cNvSpPr>
          <p:nvPr>
            <p:ph idx="1"/>
          </p:nvPr>
        </p:nvSpPr>
        <p:spPr>
          <a:xfrm>
            <a:off x="838200" y="1825625"/>
            <a:ext cx="4389120" cy="4351338"/>
          </a:xfrm>
        </p:spPr>
        <p:txBody>
          <a:bodyPr>
            <a:normAutofit lnSpcReduction="10000"/>
          </a:bodyPr>
          <a:lstStyle/>
          <a:p>
            <a:pPr marL="0" indent="0">
              <a:buNone/>
            </a:pPr>
            <a:r>
              <a:rPr lang="fr-FR" sz="1400" dirty="0"/>
              <a:t>Ici nous allons créer une nouvelle entité image. Cette entité permettra de stocker toutes les images d’une annonce, ce qui implique d’y associer une relation, qui permettra de définir le lien : une image appartient à une annonce, et une annonce peut avoir plusieurs image.     On parle ici d’une relation 1 – n.</a:t>
            </a:r>
          </a:p>
          <a:p>
            <a:pPr marL="0" indent="0">
              <a:buNone/>
            </a:pPr>
            <a:r>
              <a:rPr lang="fr-FR" sz="1400" dirty="0"/>
              <a:t>Tout d’abord on créé la nouvelle entité :                                           </a:t>
            </a:r>
            <a:r>
              <a:rPr lang="fr-FR" sz="1400" dirty="0" err="1"/>
              <a:t>php</a:t>
            </a:r>
            <a:r>
              <a:rPr lang="fr-FR" sz="1400" dirty="0"/>
              <a:t> bin/console </a:t>
            </a:r>
            <a:r>
              <a:rPr lang="fr-FR" sz="1400" dirty="0" err="1"/>
              <a:t>make</a:t>
            </a:r>
            <a:r>
              <a:rPr lang="fr-FR" sz="1400" dirty="0"/>
              <a:t> </a:t>
            </a:r>
            <a:r>
              <a:rPr lang="fr-FR" sz="1400" dirty="0" err="1"/>
              <a:t>entity</a:t>
            </a:r>
            <a:r>
              <a:rPr lang="fr-FR" sz="1400" dirty="0"/>
              <a:t> Image</a:t>
            </a:r>
          </a:p>
          <a:p>
            <a:pPr marL="0" indent="0">
              <a:buNone/>
            </a:pPr>
            <a:r>
              <a:rPr lang="fr-FR" sz="1400" dirty="0"/>
              <a:t>Ensuite on crée ses propriétés, et pour finir on ajoute une nouvelle relation via la propriété ad, en ajoutant relation lorsque l’on nous demande de renseigner le type de relation. Ensuite il nous sera demandé d’associer la class correspondante à la relation, le type de relation voulue, si cette propriété peut être </a:t>
            </a:r>
            <a:r>
              <a:rPr lang="fr-FR" sz="1400" dirty="0" err="1"/>
              <a:t>null</a:t>
            </a:r>
            <a:r>
              <a:rPr lang="fr-FR" sz="1400" dirty="0"/>
              <a:t> ou pas, si nous voulons ajouter une nouvelle propriété à la class qui est associée, le nom de cette nouvelle propriété, et pour finir si nous voulons activer l’option de pouvoir supprimer les orphelins de la relations.</a:t>
            </a:r>
          </a:p>
          <a:p>
            <a:pPr marL="0" indent="0">
              <a:buNone/>
            </a:pPr>
            <a:r>
              <a:rPr lang="fr-FR" sz="1400" dirty="0"/>
              <a:t>Après, il faudra faire les migrations :</a:t>
            </a:r>
          </a:p>
          <a:p>
            <a:pPr marL="0" indent="0">
              <a:buNone/>
            </a:pPr>
            <a:r>
              <a:rPr lang="fr-FR" sz="1400" dirty="0" err="1"/>
              <a:t>php</a:t>
            </a:r>
            <a:r>
              <a:rPr lang="fr-FR" sz="1400" dirty="0"/>
              <a:t> bin/console </a:t>
            </a:r>
            <a:r>
              <a:rPr lang="fr-FR" sz="1400" dirty="0" err="1"/>
              <a:t>make:migration</a:t>
            </a:r>
            <a:r>
              <a:rPr lang="fr-FR" sz="1400" dirty="0"/>
              <a:t>                                          </a:t>
            </a:r>
            <a:r>
              <a:rPr lang="fr-FR" sz="1400" dirty="0" err="1"/>
              <a:t>php</a:t>
            </a:r>
            <a:r>
              <a:rPr lang="fr-FR" sz="1400" dirty="0"/>
              <a:t> bin/console </a:t>
            </a:r>
            <a:r>
              <a:rPr lang="fr-FR" sz="1400" dirty="0" err="1"/>
              <a:t>doctrine:migrations:migrate</a:t>
            </a:r>
            <a:endParaRPr lang="fr-FR" sz="1400" dirty="0"/>
          </a:p>
          <a:p>
            <a:pPr marL="0" indent="0">
              <a:buNone/>
            </a:pPr>
            <a:endParaRPr lang="fr-FR" sz="1400" dirty="0"/>
          </a:p>
        </p:txBody>
      </p:sp>
      <p:pic>
        <p:nvPicPr>
          <p:cNvPr id="7" name="Image 6">
            <a:extLst>
              <a:ext uri="{FF2B5EF4-FFF2-40B4-BE49-F238E27FC236}">
                <a16:creationId xmlns:a16="http://schemas.microsoft.com/office/drawing/2014/main" id="{76E8B729-EC9E-48CD-ADEF-553322CDC5B0}"/>
              </a:ext>
            </a:extLst>
          </p:cNvPr>
          <p:cNvPicPr>
            <a:picLocks noChangeAspect="1"/>
          </p:cNvPicPr>
          <p:nvPr/>
        </p:nvPicPr>
        <p:blipFill>
          <a:blip r:embed="rId2"/>
          <a:stretch>
            <a:fillRect/>
          </a:stretch>
        </p:blipFill>
        <p:spPr>
          <a:xfrm>
            <a:off x="6368415" y="1065849"/>
            <a:ext cx="5429250" cy="900112"/>
          </a:xfrm>
          <a:prstGeom prst="rect">
            <a:avLst/>
          </a:prstGeom>
        </p:spPr>
      </p:pic>
      <p:pic>
        <p:nvPicPr>
          <p:cNvPr id="8" name="Image 7">
            <a:extLst>
              <a:ext uri="{FF2B5EF4-FFF2-40B4-BE49-F238E27FC236}">
                <a16:creationId xmlns:a16="http://schemas.microsoft.com/office/drawing/2014/main" id="{02BDCFDF-8831-45CD-80A6-4FE595453D47}"/>
              </a:ext>
            </a:extLst>
          </p:cNvPr>
          <p:cNvPicPr>
            <a:picLocks noChangeAspect="1"/>
          </p:cNvPicPr>
          <p:nvPr/>
        </p:nvPicPr>
        <p:blipFill>
          <a:blip r:embed="rId3"/>
          <a:stretch>
            <a:fillRect/>
          </a:stretch>
        </p:blipFill>
        <p:spPr>
          <a:xfrm>
            <a:off x="6368413" y="2013585"/>
            <a:ext cx="5429251" cy="592455"/>
          </a:xfrm>
          <a:prstGeom prst="rect">
            <a:avLst/>
          </a:prstGeom>
        </p:spPr>
      </p:pic>
      <p:pic>
        <p:nvPicPr>
          <p:cNvPr id="9" name="Image 8">
            <a:extLst>
              <a:ext uri="{FF2B5EF4-FFF2-40B4-BE49-F238E27FC236}">
                <a16:creationId xmlns:a16="http://schemas.microsoft.com/office/drawing/2014/main" id="{A3808991-FE28-4C3E-B11D-30BFF4FC0E65}"/>
              </a:ext>
            </a:extLst>
          </p:cNvPr>
          <p:cNvPicPr>
            <a:picLocks noChangeAspect="1"/>
          </p:cNvPicPr>
          <p:nvPr/>
        </p:nvPicPr>
        <p:blipFill>
          <a:blip r:embed="rId4"/>
          <a:stretch>
            <a:fillRect/>
          </a:stretch>
        </p:blipFill>
        <p:spPr>
          <a:xfrm>
            <a:off x="6368413" y="2653665"/>
            <a:ext cx="5429251" cy="1202056"/>
          </a:xfrm>
          <a:prstGeom prst="rect">
            <a:avLst/>
          </a:prstGeom>
        </p:spPr>
      </p:pic>
      <p:pic>
        <p:nvPicPr>
          <p:cNvPr id="10" name="Image 9">
            <a:extLst>
              <a:ext uri="{FF2B5EF4-FFF2-40B4-BE49-F238E27FC236}">
                <a16:creationId xmlns:a16="http://schemas.microsoft.com/office/drawing/2014/main" id="{93786427-AC52-4B61-AF89-B00C81B1F90C}"/>
              </a:ext>
            </a:extLst>
          </p:cNvPr>
          <p:cNvPicPr>
            <a:picLocks noChangeAspect="1"/>
          </p:cNvPicPr>
          <p:nvPr/>
        </p:nvPicPr>
        <p:blipFill>
          <a:blip r:embed="rId5"/>
          <a:stretch>
            <a:fillRect/>
          </a:stretch>
        </p:blipFill>
        <p:spPr>
          <a:xfrm>
            <a:off x="6368413" y="3903345"/>
            <a:ext cx="5429251" cy="2178050"/>
          </a:xfrm>
          <a:prstGeom prst="rect">
            <a:avLst/>
          </a:prstGeom>
        </p:spPr>
      </p:pic>
      <p:pic>
        <p:nvPicPr>
          <p:cNvPr id="11" name="Image 10">
            <a:extLst>
              <a:ext uri="{FF2B5EF4-FFF2-40B4-BE49-F238E27FC236}">
                <a16:creationId xmlns:a16="http://schemas.microsoft.com/office/drawing/2014/main" id="{00CDB406-10C9-4890-93AF-DD416CFA4AC0}"/>
              </a:ext>
            </a:extLst>
          </p:cNvPr>
          <p:cNvPicPr>
            <a:picLocks noChangeAspect="1"/>
          </p:cNvPicPr>
          <p:nvPr/>
        </p:nvPicPr>
        <p:blipFill>
          <a:blip r:embed="rId6"/>
          <a:stretch>
            <a:fillRect/>
          </a:stretch>
        </p:blipFill>
        <p:spPr>
          <a:xfrm>
            <a:off x="6368413" y="6081395"/>
            <a:ext cx="5429251" cy="532766"/>
          </a:xfrm>
          <a:prstGeom prst="rect">
            <a:avLst/>
          </a:prstGeom>
        </p:spPr>
      </p:pic>
    </p:spTree>
    <p:extLst>
      <p:ext uri="{BB962C8B-B14F-4D97-AF65-F5344CB8AC3E}">
        <p14:creationId xmlns:p14="http://schemas.microsoft.com/office/powerpoint/2010/main" val="2834532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1A4C4-540F-4CFE-B40F-D6408B508D06}"/>
              </a:ext>
            </a:extLst>
          </p:cNvPr>
          <p:cNvSpPr>
            <a:spLocks noGrp="1"/>
          </p:cNvSpPr>
          <p:nvPr>
            <p:ph type="title"/>
          </p:nvPr>
        </p:nvSpPr>
        <p:spPr/>
        <p:txBody>
          <a:bodyPr/>
          <a:lstStyle/>
          <a:p>
            <a:r>
              <a:rPr lang="fr-FR" dirty="0"/>
              <a:t>Etape 10 : Enrichir la fixture pour prendre en compte les modifications</a:t>
            </a:r>
          </a:p>
        </p:txBody>
      </p:sp>
      <p:pic>
        <p:nvPicPr>
          <p:cNvPr id="4" name="Image 3">
            <a:extLst>
              <a:ext uri="{FF2B5EF4-FFF2-40B4-BE49-F238E27FC236}">
                <a16:creationId xmlns:a16="http://schemas.microsoft.com/office/drawing/2014/main" id="{A3AB7C92-A045-4AB9-AAB5-9B3E3FE138A3}"/>
              </a:ext>
            </a:extLst>
          </p:cNvPr>
          <p:cNvPicPr>
            <a:picLocks noChangeAspect="1"/>
          </p:cNvPicPr>
          <p:nvPr/>
        </p:nvPicPr>
        <p:blipFill>
          <a:blip r:embed="rId2"/>
          <a:stretch>
            <a:fillRect/>
          </a:stretch>
        </p:blipFill>
        <p:spPr>
          <a:xfrm>
            <a:off x="1318260" y="1825626"/>
            <a:ext cx="9555480" cy="4351338"/>
          </a:xfrm>
          <a:prstGeom prst="rect">
            <a:avLst/>
          </a:prstGeom>
        </p:spPr>
      </p:pic>
    </p:spTree>
    <p:extLst>
      <p:ext uri="{BB962C8B-B14F-4D97-AF65-F5344CB8AC3E}">
        <p14:creationId xmlns:p14="http://schemas.microsoft.com/office/powerpoint/2010/main" val="3697301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65FCE-4FED-42AA-A9B3-ECC2A69907FB}"/>
              </a:ext>
            </a:extLst>
          </p:cNvPr>
          <p:cNvSpPr>
            <a:spLocks noGrp="1"/>
          </p:cNvSpPr>
          <p:nvPr>
            <p:ph type="title"/>
          </p:nvPr>
        </p:nvSpPr>
        <p:spPr/>
        <p:txBody>
          <a:bodyPr/>
          <a:lstStyle/>
          <a:p>
            <a:r>
              <a:rPr lang="fr-FR" dirty="0"/>
              <a:t>Outils utilisés</a:t>
            </a:r>
          </a:p>
        </p:txBody>
      </p:sp>
      <p:sp>
        <p:nvSpPr>
          <p:cNvPr id="3" name="Espace réservé du contenu 2">
            <a:extLst>
              <a:ext uri="{FF2B5EF4-FFF2-40B4-BE49-F238E27FC236}">
                <a16:creationId xmlns:a16="http://schemas.microsoft.com/office/drawing/2014/main" id="{4FDC82E8-B106-422D-A3B5-886158561E15}"/>
              </a:ext>
            </a:extLst>
          </p:cNvPr>
          <p:cNvSpPr>
            <a:spLocks noGrp="1"/>
          </p:cNvSpPr>
          <p:nvPr>
            <p:ph idx="1"/>
          </p:nvPr>
        </p:nvSpPr>
        <p:spPr/>
        <p:txBody>
          <a:bodyPr/>
          <a:lstStyle/>
          <a:p>
            <a:pPr>
              <a:buFontTx/>
              <a:buChar char="-"/>
            </a:pPr>
            <a:r>
              <a:rPr lang="fr-FR" dirty="0"/>
              <a:t>Terminal</a:t>
            </a:r>
          </a:p>
          <a:p>
            <a:pPr>
              <a:buFontTx/>
              <a:buChar char="-"/>
            </a:pPr>
            <a:r>
              <a:rPr lang="fr-FR" dirty="0"/>
              <a:t>Gestionnaire de dépendances : Composer</a:t>
            </a:r>
          </a:p>
          <a:p>
            <a:pPr>
              <a:buFontTx/>
              <a:buChar char="-"/>
            </a:pPr>
            <a:r>
              <a:rPr lang="fr-FR" dirty="0"/>
              <a:t>Utiliser version 7.1 de </a:t>
            </a:r>
            <a:r>
              <a:rPr lang="fr-FR" dirty="0" err="1"/>
              <a:t>php</a:t>
            </a:r>
            <a:r>
              <a:rPr lang="fr-FR" dirty="0"/>
              <a:t> au minimum</a:t>
            </a:r>
          </a:p>
          <a:p>
            <a:pPr>
              <a:buFontTx/>
              <a:buChar char="-"/>
            </a:pPr>
            <a:r>
              <a:rPr lang="fr-FR" dirty="0"/>
              <a:t>MySQL</a:t>
            </a:r>
          </a:p>
          <a:p>
            <a:pPr>
              <a:buFontTx/>
              <a:buChar char="-"/>
            </a:pPr>
            <a:r>
              <a:rPr lang="fr-FR" dirty="0"/>
              <a:t>Editeur (Visual Studio Code)</a:t>
            </a:r>
          </a:p>
          <a:p>
            <a:pPr lvl="1">
              <a:buFontTx/>
              <a:buChar char="-"/>
            </a:pPr>
            <a:r>
              <a:rPr lang="fr-FR" dirty="0"/>
              <a:t>Extensions :</a:t>
            </a:r>
          </a:p>
          <a:p>
            <a:pPr lvl="2">
              <a:buFontTx/>
              <a:buChar char="-"/>
            </a:pPr>
            <a:r>
              <a:rPr lang="fr-FR" dirty="0"/>
              <a:t>PHP </a:t>
            </a:r>
            <a:r>
              <a:rPr lang="fr-FR" dirty="0" err="1"/>
              <a:t>DocBlocker</a:t>
            </a:r>
            <a:endParaRPr lang="fr-FR" dirty="0"/>
          </a:p>
          <a:p>
            <a:pPr lvl="2">
              <a:buFontTx/>
              <a:buChar char="-"/>
            </a:pPr>
            <a:r>
              <a:rPr lang="fr-FR" dirty="0"/>
              <a:t>PHP </a:t>
            </a:r>
            <a:r>
              <a:rPr lang="fr-FR" dirty="0" err="1"/>
              <a:t>Namespace</a:t>
            </a:r>
            <a:r>
              <a:rPr lang="fr-FR" dirty="0"/>
              <a:t> </a:t>
            </a:r>
            <a:r>
              <a:rPr lang="fr-FR" dirty="0" err="1"/>
              <a:t>Resolver</a:t>
            </a:r>
            <a:endParaRPr lang="fr-FR" dirty="0"/>
          </a:p>
          <a:p>
            <a:pPr lvl="2">
              <a:buFontTx/>
              <a:buChar char="-"/>
            </a:pPr>
            <a:r>
              <a:rPr lang="fr-FR" dirty="0" err="1"/>
              <a:t>Twig</a:t>
            </a:r>
            <a:endParaRPr lang="fr-FR" dirty="0"/>
          </a:p>
          <a:p>
            <a:pPr>
              <a:buFontTx/>
              <a:buChar char="-"/>
            </a:pPr>
            <a:endParaRPr lang="fr-FR" dirty="0"/>
          </a:p>
        </p:txBody>
      </p:sp>
    </p:spTree>
    <p:extLst>
      <p:ext uri="{BB962C8B-B14F-4D97-AF65-F5344CB8AC3E}">
        <p14:creationId xmlns:p14="http://schemas.microsoft.com/office/powerpoint/2010/main" val="2562128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1A4C4-540F-4CFE-B40F-D6408B508D06}"/>
              </a:ext>
            </a:extLst>
          </p:cNvPr>
          <p:cNvSpPr>
            <a:spLocks noGrp="1"/>
          </p:cNvSpPr>
          <p:nvPr>
            <p:ph type="title"/>
          </p:nvPr>
        </p:nvSpPr>
        <p:spPr/>
        <p:txBody>
          <a:bodyPr/>
          <a:lstStyle/>
          <a:p>
            <a:r>
              <a:rPr lang="fr-FR" dirty="0"/>
              <a:t>Etape 11 : Affichage de la liste des annonces</a:t>
            </a:r>
          </a:p>
        </p:txBody>
      </p:sp>
      <p:sp>
        <p:nvSpPr>
          <p:cNvPr id="5" name="Espace réservé du contenu 2">
            <a:extLst>
              <a:ext uri="{FF2B5EF4-FFF2-40B4-BE49-F238E27FC236}">
                <a16:creationId xmlns:a16="http://schemas.microsoft.com/office/drawing/2014/main" id="{6D3DD940-C9EB-4DBB-AAD3-552D51B54AE7}"/>
              </a:ext>
            </a:extLst>
          </p:cNvPr>
          <p:cNvSpPr>
            <a:spLocks noGrp="1"/>
          </p:cNvSpPr>
          <p:nvPr>
            <p:ph idx="1"/>
          </p:nvPr>
        </p:nvSpPr>
        <p:spPr>
          <a:xfrm>
            <a:off x="838200" y="1673225"/>
            <a:ext cx="4389120" cy="4351338"/>
          </a:xfrm>
        </p:spPr>
        <p:txBody>
          <a:bodyPr>
            <a:normAutofit/>
          </a:bodyPr>
          <a:lstStyle/>
          <a:p>
            <a:pPr marL="0" indent="0">
              <a:buNone/>
            </a:pPr>
            <a:r>
              <a:rPr lang="fr-FR" sz="1400" b="1" dirty="0"/>
              <a:t>Ici nous allons créer une nouveau </a:t>
            </a:r>
            <a:r>
              <a:rPr lang="fr-FR" sz="1400" b="1" dirty="0" err="1"/>
              <a:t>controller</a:t>
            </a:r>
            <a:r>
              <a:rPr lang="fr-FR" sz="1400" b="1" dirty="0"/>
              <a:t> directement en ligne de commande :</a:t>
            </a:r>
          </a:p>
          <a:p>
            <a:pPr marL="0" indent="0">
              <a:buNone/>
            </a:pPr>
            <a:r>
              <a:rPr lang="fr-FR" sz="1400" dirty="0" err="1"/>
              <a:t>php</a:t>
            </a:r>
            <a:r>
              <a:rPr lang="fr-FR" sz="1400" dirty="0"/>
              <a:t>  bin/console </a:t>
            </a:r>
            <a:r>
              <a:rPr lang="fr-FR" sz="1400" dirty="0" err="1"/>
              <a:t>make:controller</a:t>
            </a:r>
            <a:r>
              <a:rPr lang="fr-FR" sz="1400" dirty="0"/>
              <a:t> </a:t>
            </a:r>
            <a:r>
              <a:rPr lang="fr-FR" sz="1400" dirty="0" err="1"/>
              <a:t>AdController</a:t>
            </a:r>
            <a:endParaRPr lang="fr-FR" sz="1400" dirty="0"/>
          </a:p>
          <a:p>
            <a:pPr marL="0" indent="0">
              <a:buNone/>
            </a:pPr>
            <a:r>
              <a:rPr lang="fr-FR" sz="1400" dirty="0"/>
              <a:t>Après cette manip nous avons un nouveau </a:t>
            </a:r>
            <a:r>
              <a:rPr lang="fr-FR" sz="1400" dirty="0" err="1"/>
              <a:t>controller</a:t>
            </a:r>
            <a:r>
              <a:rPr lang="fr-FR" sz="1400" dirty="0"/>
              <a:t> et une nouvelle vue qui se sont créés.</a:t>
            </a:r>
          </a:p>
          <a:p>
            <a:pPr marL="0" indent="0">
              <a:buNone/>
            </a:pPr>
            <a:r>
              <a:rPr lang="fr-FR" sz="1400" dirty="0"/>
              <a:t>Nous pouvons désormais, afficher la vue dans le navigateur.</a:t>
            </a:r>
          </a:p>
          <a:p>
            <a:pPr marL="0" indent="0">
              <a:buNone/>
            </a:pPr>
            <a:r>
              <a:rPr lang="fr-FR" sz="1400" b="1" dirty="0"/>
              <a:t>Affichage du </a:t>
            </a:r>
            <a:r>
              <a:rPr lang="fr-FR" sz="1400" b="1" dirty="0" err="1"/>
              <a:t>controller</a:t>
            </a:r>
            <a:r>
              <a:rPr lang="fr-FR" sz="1400" b="1" dirty="0"/>
              <a:t> :</a:t>
            </a:r>
          </a:p>
        </p:txBody>
      </p:sp>
      <p:pic>
        <p:nvPicPr>
          <p:cNvPr id="3" name="Image 2">
            <a:extLst>
              <a:ext uri="{FF2B5EF4-FFF2-40B4-BE49-F238E27FC236}">
                <a16:creationId xmlns:a16="http://schemas.microsoft.com/office/drawing/2014/main" id="{A62CA545-81ED-4AEB-8F3E-2D9E7232C6CC}"/>
              </a:ext>
            </a:extLst>
          </p:cNvPr>
          <p:cNvPicPr>
            <a:picLocks noChangeAspect="1"/>
          </p:cNvPicPr>
          <p:nvPr/>
        </p:nvPicPr>
        <p:blipFill>
          <a:blip r:embed="rId2"/>
          <a:stretch>
            <a:fillRect/>
          </a:stretch>
        </p:blipFill>
        <p:spPr>
          <a:xfrm>
            <a:off x="838200" y="3876394"/>
            <a:ext cx="4175760" cy="2616761"/>
          </a:xfrm>
          <a:prstGeom prst="rect">
            <a:avLst/>
          </a:prstGeom>
        </p:spPr>
      </p:pic>
      <p:sp>
        <p:nvSpPr>
          <p:cNvPr id="6" name="Espace réservé du contenu 2">
            <a:extLst>
              <a:ext uri="{FF2B5EF4-FFF2-40B4-BE49-F238E27FC236}">
                <a16:creationId xmlns:a16="http://schemas.microsoft.com/office/drawing/2014/main" id="{9227C281-2998-489F-BA9F-F55FA03317DB}"/>
              </a:ext>
            </a:extLst>
          </p:cNvPr>
          <p:cNvSpPr txBox="1">
            <a:spLocks/>
          </p:cNvSpPr>
          <p:nvPr/>
        </p:nvSpPr>
        <p:spPr>
          <a:xfrm>
            <a:off x="5232400" y="1673225"/>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b="1" dirty="0"/>
              <a:t>Affichage du </a:t>
            </a:r>
            <a:r>
              <a:rPr lang="fr-FR" sz="1400" b="1" dirty="0" err="1"/>
              <a:t>template</a:t>
            </a:r>
            <a:r>
              <a:rPr lang="fr-FR" sz="1400" b="1" dirty="0"/>
              <a:t> :</a:t>
            </a:r>
          </a:p>
        </p:txBody>
      </p:sp>
      <p:pic>
        <p:nvPicPr>
          <p:cNvPr id="7" name="Image 6">
            <a:extLst>
              <a:ext uri="{FF2B5EF4-FFF2-40B4-BE49-F238E27FC236}">
                <a16:creationId xmlns:a16="http://schemas.microsoft.com/office/drawing/2014/main" id="{9565F253-42E0-4FF4-A8A4-946CF1939E2C}"/>
              </a:ext>
            </a:extLst>
          </p:cNvPr>
          <p:cNvPicPr>
            <a:picLocks noChangeAspect="1"/>
          </p:cNvPicPr>
          <p:nvPr/>
        </p:nvPicPr>
        <p:blipFill>
          <a:blip r:embed="rId3"/>
          <a:stretch>
            <a:fillRect/>
          </a:stretch>
        </p:blipFill>
        <p:spPr>
          <a:xfrm>
            <a:off x="5354320" y="2052955"/>
            <a:ext cx="6238240" cy="4439920"/>
          </a:xfrm>
          <a:prstGeom prst="rect">
            <a:avLst/>
          </a:prstGeom>
        </p:spPr>
      </p:pic>
    </p:spTree>
    <p:extLst>
      <p:ext uri="{BB962C8B-B14F-4D97-AF65-F5344CB8AC3E}">
        <p14:creationId xmlns:p14="http://schemas.microsoft.com/office/powerpoint/2010/main" val="3035881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11 : Affichage de la liste des annonces</a:t>
            </a:r>
          </a:p>
        </p:txBody>
      </p:sp>
      <p:sp>
        <p:nvSpPr>
          <p:cNvPr id="5" name="Espace réservé du contenu 2">
            <a:extLst>
              <a:ext uri="{FF2B5EF4-FFF2-40B4-BE49-F238E27FC236}">
                <a16:creationId xmlns:a16="http://schemas.microsoft.com/office/drawing/2014/main" id="{74200B22-5ADA-44C2-A585-4373F212B88B}"/>
              </a:ext>
            </a:extLst>
          </p:cNvPr>
          <p:cNvSpPr>
            <a:spLocks noGrp="1"/>
          </p:cNvSpPr>
          <p:nvPr>
            <p:ph idx="1"/>
          </p:nvPr>
        </p:nvSpPr>
        <p:spPr>
          <a:xfrm>
            <a:off x="838200" y="1673225"/>
            <a:ext cx="4389120" cy="4351338"/>
          </a:xfrm>
        </p:spPr>
        <p:txBody>
          <a:bodyPr>
            <a:normAutofit/>
          </a:bodyPr>
          <a:lstStyle/>
          <a:p>
            <a:pPr marL="0" indent="0">
              <a:buNone/>
            </a:pPr>
            <a:r>
              <a:rPr lang="fr-FR" sz="1400" b="1" dirty="0"/>
              <a:t>Ici nous allons récupérer les annonces grâce au repository Doctrine :</a:t>
            </a:r>
          </a:p>
          <a:p>
            <a:pPr marL="0" indent="0">
              <a:buNone/>
            </a:pPr>
            <a:r>
              <a:rPr lang="fr-FR" sz="1400" dirty="0"/>
              <a:t>Etape 1 : Instanciation du repository</a:t>
            </a:r>
          </a:p>
          <a:p>
            <a:pPr>
              <a:buFont typeface="Symbol" panose="05050102010706020507" pitchFamily="18" charset="2"/>
              <a:buChar char="Þ"/>
            </a:pPr>
            <a:r>
              <a:rPr lang="fr-FR" sz="1400" dirty="0"/>
              <a:t>Dialogue avec Doctrine afin de lui demander le repository voulu : </a:t>
            </a:r>
          </a:p>
          <a:p>
            <a:pPr marL="0" indent="0">
              <a:buNone/>
            </a:pPr>
            <a:r>
              <a:rPr lang="fr-FR" sz="1400" dirty="0"/>
              <a:t>$repo = $</a:t>
            </a:r>
            <a:r>
              <a:rPr lang="fr-FR" sz="1400" dirty="0" err="1"/>
              <a:t>this</a:t>
            </a:r>
            <a:r>
              <a:rPr lang="fr-FR" sz="1400" dirty="0"/>
              <a:t>-&gt;</a:t>
            </a:r>
            <a:r>
              <a:rPr lang="fr-FR" sz="1400" dirty="0" err="1"/>
              <a:t>getDoctrine</a:t>
            </a:r>
            <a:r>
              <a:rPr lang="fr-FR" sz="1400" dirty="0"/>
              <a:t>()-&gt;</a:t>
            </a:r>
            <a:r>
              <a:rPr lang="fr-FR" sz="1400" dirty="0" err="1"/>
              <a:t>getRepository</a:t>
            </a:r>
            <a:r>
              <a:rPr lang="fr-FR" sz="1400" dirty="0"/>
              <a:t>(Ad::class); </a:t>
            </a:r>
            <a:r>
              <a:rPr lang="fr-FR" sz="1400" dirty="0">
                <a:solidFill>
                  <a:srgbClr val="FF0000"/>
                </a:solidFill>
              </a:rPr>
              <a:t>(ne pas oublier d’importer la class)</a:t>
            </a:r>
          </a:p>
          <a:p>
            <a:pPr marL="0" indent="0">
              <a:buNone/>
            </a:pPr>
            <a:r>
              <a:rPr lang="fr-FR" sz="1400" dirty="0"/>
              <a:t>Etape 2 : On demande ensuite au repository de trouver toutes les annonces de la </a:t>
            </a:r>
            <a:r>
              <a:rPr lang="fr-FR" sz="1400" dirty="0" err="1"/>
              <a:t>bdd</a:t>
            </a:r>
            <a:endParaRPr lang="fr-FR" sz="1400" dirty="0"/>
          </a:p>
          <a:p>
            <a:pPr marL="0" indent="0">
              <a:buNone/>
            </a:pPr>
            <a:r>
              <a:rPr lang="fr-FR" sz="1400" dirty="0"/>
              <a:t>$</a:t>
            </a:r>
            <a:r>
              <a:rPr lang="fr-FR" sz="1400" dirty="0" err="1"/>
              <a:t>ads</a:t>
            </a:r>
            <a:r>
              <a:rPr lang="fr-FR" sz="1400" dirty="0"/>
              <a:t> = $repo-&gt;</a:t>
            </a:r>
            <a:r>
              <a:rPr lang="fr-FR" sz="1400" dirty="0" err="1"/>
              <a:t>findAll</a:t>
            </a:r>
            <a:r>
              <a:rPr lang="fr-FR" sz="1400" dirty="0"/>
              <a:t>();</a:t>
            </a:r>
          </a:p>
          <a:p>
            <a:pPr marL="0" indent="0">
              <a:buNone/>
            </a:pPr>
            <a:r>
              <a:rPr lang="fr-FR" sz="1400" dirty="0"/>
              <a:t>Etape 3 : Ensuite on passe la variable dans la vue via le tableau de variable de la </a:t>
            </a:r>
            <a:r>
              <a:rPr lang="fr-FR" sz="1400" dirty="0" err="1"/>
              <a:t>response</a:t>
            </a:r>
            <a:r>
              <a:rPr lang="fr-FR" sz="1400" dirty="0"/>
              <a:t> http</a:t>
            </a:r>
          </a:p>
          <a:p>
            <a:pPr marL="0" indent="0">
              <a:buNone/>
            </a:pPr>
            <a:r>
              <a:rPr lang="fr-FR" sz="1400" dirty="0"/>
              <a:t>return $</a:t>
            </a:r>
            <a:r>
              <a:rPr lang="fr-FR" sz="1400" dirty="0" err="1"/>
              <a:t>this</a:t>
            </a:r>
            <a:r>
              <a:rPr lang="fr-FR" sz="1400" dirty="0"/>
              <a:t>-&gt;</a:t>
            </a:r>
            <a:r>
              <a:rPr lang="fr-FR" sz="1400" dirty="0" err="1"/>
              <a:t>render</a:t>
            </a:r>
            <a:r>
              <a:rPr lang="fr-FR" sz="1400" dirty="0"/>
              <a:t>(‘</a:t>
            </a:r>
            <a:r>
              <a:rPr lang="fr-FR" sz="1400" dirty="0" err="1"/>
              <a:t>index.html.twig</a:t>
            </a:r>
            <a:r>
              <a:rPr lang="fr-FR" sz="1400" dirty="0"/>
              <a:t>’,[</a:t>
            </a:r>
          </a:p>
          <a:p>
            <a:pPr marL="0" indent="0">
              <a:buNone/>
            </a:pPr>
            <a:r>
              <a:rPr lang="fr-FR" sz="1400" dirty="0"/>
              <a:t>     ‘</a:t>
            </a:r>
            <a:r>
              <a:rPr lang="fr-FR" sz="1400" dirty="0" err="1"/>
              <a:t>ads</a:t>
            </a:r>
            <a:r>
              <a:rPr lang="fr-FR" sz="1400" dirty="0"/>
              <a:t>’ =&gt; $</a:t>
            </a:r>
            <a:r>
              <a:rPr lang="fr-FR" sz="1400" dirty="0" err="1"/>
              <a:t>ads</a:t>
            </a:r>
            <a:endParaRPr lang="fr-FR" sz="1400" dirty="0"/>
          </a:p>
          <a:p>
            <a:pPr marL="0" indent="0">
              <a:buNone/>
            </a:pPr>
            <a:r>
              <a:rPr lang="fr-FR" sz="1400" dirty="0"/>
              <a:t>]); </a:t>
            </a:r>
          </a:p>
        </p:txBody>
      </p:sp>
      <p:pic>
        <p:nvPicPr>
          <p:cNvPr id="6" name="Image 5">
            <a:extLst>
              <a:ext uri="{FF2B5EF4-FFF2-40B4-BE49-F238E27FC236}">
                <a16:creationId xmlns:a16="http://schemas.microsoft.com/office/drawing/2014/main" id="{AF53C217-0A9E-46DF-93D6-8D276E64464D}"/>
              </a:ext>
            </a:extLst>
          </p:cNvPr>
          <p:cNvPicPr>
            <a:picLocks noChangeAspect="1"/>
          </p:cNvPicPr>
          <p:nvPr/>
        </p:nvPicPr>
        <p:blipFill>
          <a:blip r:embed="rId2"/>
          <a:stretch>
            <a:fillRect/>
          </a:stretch>
        </p:blipFill>
        <p:spPr>
          <a:xfrm>
            <a:off x="5669280" y="1690687"/>
            <a:ext cx="5684520" cy="4333875"/>
          </a:xfrm>
          <a:prstGeom prst="rect">
            <a:avLst/>
          </a:prstGeom>
        </p:spPr>
      </p:pic>
      <p:sp>
        <p:nvSpPr>
          <p:cNvPr id="7" name="Espace réservé du contenu 2">
            <a:extLst>
              <a:ext uri="{FF2B5EF4-FFF2-40B4-BE49-F238E27FC236}">
                <a16:creationId xmlns:a16="http://schemas.microsoft.com/office/drawing/2014/main" id="{1F41C283-5B5B-4AC7-9F2B-205DBAF0F1F1}"/>
              </a:ext>
            </a:extLst>
          </p:cNvPr>
          <p:cNvSpPr txBox="1">
            <a:spLocks/>
          </p:cNvSpPr>
          <p:nvPr/>
        </p:nvSpPr>
        <p:spPr>
          <a:xfrm>
            <a:off x="838200" y="1673224"/>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b="1"/>
              <a:t>Ici nous allons récupérer les annonces grâce au repository Doctrine :</a:t>
            </a:r>
          </a:p>
          <a:p>
            <a:pPr marL="0" indent="0">
              <a:buFont typeface="Arial" panose="020B0604020202020204" pitchFamily="34" charset="0"/>
              <a:buNone/>
            </a:pPr>
            <a:r>
              <a:rPr lang="fr-FR" sz="1400"/>
              <a:t>Etape 1 : Instanciation du repository</a:t>
            </a:r>
          </a:p>
          <a:p>
            <a:pPr>
              <a:buFont typeface="Symbol" panose="05050102010706020507" pitchFamily="18" charset="2"/>
              <a:buChar char="Þ"/>
            </a:pPr>
            <a:r>
              <a:rPr lang="fr-FR" sz="1400"/>
              <a:t>Dialogue avec Doctrine afin de lui demander le repository voulu : </a:t>
            </a:r>
          </a:p>
          <a:p>
            <a:pPr marL="0" indent="0">
              <a:buFont typeface="Arial" panose="020B0604020202020204" pitchFamily="34" charset="0"/>
              <a:buNone/>
            </a:pPr>
            <a:r>
              <a:rPr lang="fr-FR" sz="1400"/>
              <a:t>$repo = $this-&gt;getDoctrine()-&gt;getRepository(Ad::class); </a:t>
            </a:r>
            <a:r>
              <a:rPr lang="fr-FR" sz="1400">
                <a:solidFill>
                  <a:srgbClr val="FF0000"/>
                </a:solidFill>
              </a:rPr>
              <a:t>(ne pas oublier d’importer la class)</a:t>
            </a:r>
          </a:p>
          <a:p>
            <a:pPr marL="0" indent="0">
              <a:buFont typeface="Arial" panose="020B0604020202020204" pitchFamily="34" charset="0"/>
              <a:buNone/>
            </a:pPr>
            <a:r>
              <a:rPr lang="fr-FR" sz="1400"/>
              <a:t>Etape 2 : On demande ensuite au repository de trouver toutes les annonces de la bdd</a:t>
            </a:r>
          </a:p>
          <a:p>
            <a:pPr marL="0" indent="0">
              <a:buFont typeface="Arial" panose="020B0604020202020204" pitchFamily="34" charset="0"/>
              <a:buNone/>
            </a:pPr>
            <a:r>
              <a:rPr lang="fr-FR" sz="1400"/>
              <a:t>$ads = $repo-&gt;findAll();</a:t>
            </a:r>
          </a:p>
          <a:p>
            <a:pPr marL="0" indent="0">
              <a:buFont typeface="Arial" panose="020B0604020202020204" pitchFamily="34" charset="0"/>
              <a:buNone/>
            </a:pPr>
            <a:r>
              <a:rPr lang="fr-FR" sz="1400"/>
              <a:t>Etape 3 : Ensuite on passe la variable dans la vue via le tableau de variable de la response http</a:t>
            </a:r>
          </a:p>
          <a:p>
            <a:pPr marL="0" indent="0">
              <a:buFont typeface="Arial" panose="020B0604020202020204" pitchFamily="34" charset="0"/>
              <a:buNone/>
            </a:pPr>
            <a:r>
              <a:rPr lang="fr-FR" sz="1400"/>
              <a:t>return $this-&gt;render(‘index.html.twig’,[</a:t>
            </a:r>
          </a:p>
          <a:p>
            <a:pPr marL="0" indent="0">
              <a:buFont typeface="Arial" panose="020B0604020202020204" pitchFamily="34" charset="0"/>
              <a:buNone/>
            </a:pPr>
            <a:r>
              <a:rPr lang="fr-FR" sz="1400"/>
              <a:t>     ‘ads’ =&gt; $ads</a:t>
            </a:r>
          </a:p>
          <a:p>
            <a:pPr marL="0" indent="0">
              <a:buFont typeface="Arial" panose="020B0604020202020204" pitchFamily="34" charset="0"/>
              <a:buNone/>
            </a:pPr>
            <a:r>
              <a:rPr lang="fr-FR" sz="1400"/>
              <a:t>]); </a:t>
            </a:r>
            <a:endParaRPr lang="fr-FR" sz="1400" dirty="0"/>
          </a:p>
        </p:txBody>
      </p:sp>
    </p:spTree>
    <p:extLst>
      <p:ext uri="{BB962C8B-B14F-4D97-AF65-F5344CB8AC3E}">
        <p14:creationId xmlns:p14="http://schemas.microsoft.com/office/powerpoint/2010/main" val="3687637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11 : Affichage de la liste des annonces</a:t>
            </a:r>
          </a:p>
        </p:txBody>
      </p:sp>
      <p:sp>
        <p:nvSpPr>
          <p:cNvPr id="5" name="Espace réservé du contenu 2">
            <a:extLst>
              <a:ext uri="{FF2B5EF4-FFF2-40B4-BE49-F238E27FC236}">
                <a16:creationId xmlns:a16="http://schemas.microsoft.com/office/drawing/2014/main" id="{74200B22-5ADA-44C2-A585-4373F212B88B}"/>
              </a:ext>
            </a:extLst>
          </p:cNvPr>
          <p:cNvSpPr>
            <a:spLocks noGrp="1"/>
          </p:cNvSpPr>
          <p:nvPr>
            <p:ph idx="1"/>
          </p:nvPr>
        </p:nvSpPr>
        <p:spPr>
          <a:xfrm>
            <a:off x="838200" y="1439545"/>
            <a:ext cx="10256520" cy="531495"/>
          </a:xfrm>
        </p:spPr>
        <p:txBody>
          <a:bodyPr>
            <a:normAutofit/>
          </a:bodyPr>
          <a:lstStyle/>
          <a:p>
            <a:pPr marL="0" indent="0" algn="ctr">
              <a:buNone/>
            </a:pPr>
            <a:r>
              <a:rPr lang="fr-FR" sz="1400" b="1" dirty="0"/>
              <a:t>Maintenant que nous avons lié le repo avec la vue, nous allons afficher les annonces dans le </a:t>
            </a:r>
            <a:r>
              <a:rPr lang="fr-FR" sz="1400" b="1" dirty="0" err="1"/>
              <a:t>template</a:t>
            </a:r>
            <a:endParaRPr lang="fr-FR" sz="1400" dirty="0"/>
          </a:p>
        </p:txBody>
      </p:sp>
      <p:pic>
        <p:nvPicPr>
          <p:cNvPr id="2" name="Image 1">
            <a:extLst>
              <a:ext uri="{FF2B5EF4-FFF2-40B4-BE49-F238E27FC236}">
                <a16:creationId xmlns:a16="http://schemas.microsoft.com/office/drawing/2014/main" id="{A5968818-E1E9-41F2-9EBF-874FBFFB9B57}"/>
              </a:ext>
            </a:extLst>
          </p:cNvPr>
          <p:cNvPicPr>
            <a:picLocks noChangeAspect="1"/>
          </p:cNvPicPr>
          <p:nvPr/>
        </p:nvPicPr>
        <p:blipFill>
          <a:blip r:embed="rId2"/>
          <a:stretch>
            <a:fillRect/>
          </a:stretch>
        </p:blipFill>
        <p:spPr>
          <a:xfrm>
            <a:off x="1016000" y="1920875"/>
            <a:ext cx="10160000" cy="4572000"/>
          </a:xfrm>
          <a:prstGeom prst="rect">
            <a:avLst/>
          </a:prstGeom>
        </p:spPr>
      </p:pic>
    </p:spTree>
    <p:extLst>
      <p:ext uri="{BB962C8B-B14F-4D97-AF65-F5344CB8AC3E}">
        <p14:creationId xmlns:p14="http://schemas.microsoft.com/office/powerpoint/2010/main" val="649159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12 : L’injection de dépendances</a:t>
            </a:r>
          </a:p>
        </p:txBody>
      </p:sp>
      <p:sp>
        <p:nvSpPr>
          <p:cNvPr id="5" name="Espace réservé du contenu 2">
            <a:extLst>
              <a:ext uri="{FF2B5EF4-FFF2-40B4-BE49-F238E27FC236}">
                <a16:creationId xmlns:a16="http://schemas.microsoft.com/office/drawing/2014/main" id="{74200B22-5ADA-44C2-A585-4373F212B88B}"/>
              </a:ext>
            </a:extLst>
          </p:cNvPr>
          <p:cNvSpPr>
            <a:spLocks noGrp="1"/>
          </p:cNvSpPr>
          <p:nvPr>
            <p:ph idx="1"/>
          </p:nvPr>
        </p:nvSpPr>
        <p:spPr>
          <a:xfrm>
            <a:off x="838200" y="1439545"/>
            <a:ext cx="10256520" cy="531495"/>
          </a:xfrm>
        </p:spPr>
        <p:txBody>
          <a:bodyPr>
            <a:normAutofit/>
          </a:bodyPr>
          <a:lstStyle/>
          <a:p>
            <a:pPr marL="0" indent="0" algn="ctr">
              <a:buNone/>
            </a:pPr>
            <a:r>
              <a:rPr lang="fr-FR" sz="1400" b="1" dirty="0"/>
              <a:t>L’injection de  dépendances consiste à gérer automatiquement des dépendances dont nous avons besoins pour faire marcher                        nos fonctions</a:t>
            </a:r>
            <a:endParaRPr lang="fr-FR" sz="1400" dirty="0"/>
          </a:p>
        </p:txBody>
      </p:sp>
      <p:sp>
        <p:nvSpPr>
          <p:cNvPr id="6" name="Espace réservé du contenu 2">
            <a:extLst>
              <a:ext uri="{FF2B5EF4-FFF2-40B4-BE49-F238E27FC236}">
                <a16:creationId xmlns:a16="http://schemas.microsoft.com/office/drawing/2014/main" id="{0CFE4977-77F7-49C7-AAEF-B08107EBBC8D}"/>
              </a:ext>
            </a:extLst>
          </p:cNvPr>
          <p:cNvSpPr txBox="1">
            <a:spLocks/>
          </p:cNvSpPr>
          <p:nvPr/>
        </p:nvSpPr>
        <p:spPr>
          <a:xfrm>
            <a:off x="838200" y="1971040"/>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Dans notre cas nous avons besoin de pouvoir accéder au repository, et pour ce faire nous allons injecter directement une dépendance dans les arguments de la fonction concernée.</a:t>
            </a:r>
          </a:p>
          <a:p>
            <a:pPr marL="0" indent="0">
              <a:buFont typeface="Arial" panose="020B0604020202020204" pitchFamily="34" charset="0"/>
              <a:buNone/>
            </a:pPr>
            <a:r>
              <a:rPr lang="fr-FR" sz="1400" dirty="0"/>
              <a:t>Nous allons donc récupérer le repository des annonces, en renseignant le typa de la variable injectée (il faut bien évidemment ne pas oublier d’importer la class) :</a:t>
            </a:r>
          </a:p>
          <a:p>
            <a:pPr marL="0" indent="0">
              <a:buFont typeface="Arial" panose="020B0604020202020204" pitchFamily="34" charset="0"/>
              <a:buNone/>
            </a:pPr>
            <a:r>
              <a:rPr lang="fr-FR" sz="1400" dirty="0"/>
              <a:t>index(</a:t>
            </a:r>
            <a:r>
              <a:rPr lang="fr-FR" sz="1400" dirty="0" err="1"/>
              <a:t>AdRepository</a:t>
            </a:r>
            <a:r>
              <a:rPr lang="fr-FR" sz="1400" dirty="0"/>
              <a:t> $repo)</a:t>
            </a:r>
          </a:p>
          <a:p>
            <a:pPr marL="0" indent="0">
              <a:buFont typeface="Arial" panose="020B0604020202020204" pitchFamily="34" charset="0"/>
              <a:buNone/>
            </a:pPr>
            <a:r>
              <a:rPr lang="fr-FR" sz="1400" dirty="0"/>
              <a:t>Après cette manip, nous n’avons plus besoin d’instancier le repo à l’intérieur de la fonction</a:t>
            </a:r>
          </a:p>
        </p:txBody>
      </p:sp>
      <p:pic>
        <p:nvPicPr>
          <p:cNvPr id="2" name="Image 1">
            <a:extLst>
              <a:ext uri="{FF2B5EF4-FFF2-40B4-BE49-F238E27FC236}">
                <a16:creationId xmlns:a16="http://schemas.microsoft.com/office/drawing/2014/main" id="{21A5A542-AA2C-4E1E-A42E-0876CE9CF082}"/>
              </a:ext>
            </a:extLst>
          </p:cNvPr>
          <p:cNvPicPr>
            <a:picLocks noChangeAspect="1"/>
          </p:cNvPicPr>
          <p:nvPr/>
        </p:nvPicPr>
        <p:blipFill>
          <a:blip r:embed="rId2"/>
          <a:stretch>
            <a:fillRect/>
          </a:stretch>
        </p:blipFill>
        <p:spPr>
          <a:xfrm>
            <a:off x="5587754" y="1971040"/>
            <a:ext cx="5287392" cy="4625069"/>
          </a:xfrm>
          <a:prstGeom prst="rect">
            <a:avLst/>
          </a:prstGeom>
        </p:spPr>
      </p:pic>
    </p:spTree>
    <p:extLst>
      <p:ext uri="{BB962C8B-B14F-4D97-AF65-F5344CB8AC3E}">
        <p14:creationId xmlns:p14="http://schemas.microsoft.com/office/powerpoint/2010/main" val="2759206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13 : Récupérer une annonce par son slug grâce au repository</a:t>
            </a:r>
          </a:p>
        </p:txBody>
      </p:sp>
      <p:sp>
        <p:nvSpPr>
          <p:cNvPr id="6" name="Espace réservé du contenu 2">
            <a:extLst>
              <a:ext uri="{FF2B5EF4-FFF2-40B4-BE49-F238E27FC236}">
                <a16:creationId xmlns:a16="http://schemas.microsoft.com/office/drawing/2014/main" id="{0CFE4977-77F7-49C7-AAEF-B08107EBBC8D}"/>
              </a:ext>
            </a:extLst>
          </p:cNvPr>
          <p:cNvSpPr txBox="1">
            <a:spLocks/>
          </p:cNvSpPr>
          <p:nvPr/>
        </p:nvSpPr>
        <p:spPr>
          <a:xfrm>
            <a:off x="8382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Ici nous avons besoin de récupérer le slug d’une annonce, qui nous permettra par la suite de trouver l’annonce à afficher.</a:t>
            </a:r>
          </a:p>
          <a:p>
            <a:pPr marL="0" indent="0">
              <a:buFont typeface="Arial" panose="020B0604020202020204" pitchFamily="34" charset="0"/>
              <a:buNone/>
            </a:pPr>
            <a:r>
              <a:rPr lang="fr-FR" sz="1400" dirty="0"/>
              <a:t>Tout d’abord, on créé la fonction show, en lui passant en paramètre le slug, ainsi qu’une dépendance permettant de récupérer le repo des annonces. Ensuite, il va nous falloir configurer la route, et où il faudra veiller à passer le slug en paramètre dans l’url le slug désiré.</a:t>
            </a:r>
          </a:p>
          <a:p>
            <a:pPr marL="0" indent="0">
              <a:buFont typeface="Arial" panose="020B0604020202020204" pitchFamily="34" charset="0"/>
              <a:buNone/>
            </a:pPr>
            <a:r>
              <a:rPr lang="fr-FR" sz="1400" dirty="0"/>
              <a:t>Au sein de la fonction, on créé une variable qui récupèrera le l’annonce en fonction du slug :</a:t>
            </a:r>
          </a:p>
          <a:p>
            <a:pPr marL="0" indent="0">
              <a:buFont typeface="Arial" panose="020B0604020202020204" pitchFamily="34" charset="0"/>
              <a:buNone/>
            </a:pPr>
            <a:r>
              <a:rPr lang="fr-FR" sz="1400" dirty="0"/>
              <a:t>$ad = $repo-&gt;</a:t>
            </a:r>
            <a:r>
              <a:rPr lang="fr-FR" sz="1400" dirty="0" err="1"/>
              <a:t>findOneBySlug</a:t>
            </a:r>
            <a:r>
              <a:rPr lang="fr-FR" sz="1400" dirty="0"/>
              <a:t>($slug);</a:t>
            </a:r>
          </a:p>
          <a:p>
            <a:pPr marL="0" indent="0">
              <a:buFont typeface="Arial" panose="020B0604020202020204" pitchFamily="34" charset="0"/>
              <a:buNone/>
            </a:pPr>
            <a:r>
              <a:rPr lang="fr-FR" sz="1400" dirty="0"/>
              <a:t>Ensuite on retourne un </a:t>
            </a:r>
            <a:r>
              <a:rPr lang="fr-FR" sz="1400" dirty="0" err="1"/>
              <a:t>render</a:t>
            </a:r>
            <a:r>
              <a:rPr lang="fr-FR" sz="1400" dirty="0"/>
              <a:t> dans la vue désirée, ainsi que la variable nouvellement créée dans le tableau de variable.</a:t>
            </a:r>
          </a:p>
        </p:txBody>
      </p:sp>
      <p:pic>
        <p:nvPicPr>
          <p:cNvPr id="2" name="Image 1">
            <a:extLst>
              <a:ext uri="{FF2B5EF4-FFF2-40B4-BE49-F238E27FC236}">
                <a16:creationId xmlns:a16="http://schemas.microsoft.com/office/drawing/2014/main" id="{110A1618-5679-4C3B-A3D3-5614F93931FB}"/>
              </a:ext>
            </a:extLst>
          </p:cNvPr>
          <p:cNvPicPr>
            <a:picLocks noChangeAspect="1"/>
          </p:cNvPicPr>
          <p:nvPr/>
        </p:nvPicPr>
        <p:blipFill>
          <a:blip r:embed="rId2"/>
          <a:stretch>
            <a:fillRect/>
          </a:stretch>
        </p:blipFill>
        <p:spPr>
          <a:xfrm>
            <a:off x="6096000" y="1828998"/>
            <a:ext cx="4705350" cy="3524250"/>
          </a:xfrm>
          <a:prstGeom prst="rect">
            <a:avLst/>
          </a:prstGeom>
        </p:spPr>
      </p:pic>
    </p:spTree>
    <p:extLst>
      <p:ext uri="{BB962C8B-B14F-4D97-AF65-F5344CB8AC3E}">
        <p14:creationId xmlns:p14="http://schemas.microsoft.com/office/powerpoint/2010/main" val="2376056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13 : Affichage de l’annonce après avoir récupérer le slug</a:t>
            </a:r>
          </a:p>
        </p:txBody>
      </p:sp>
      <p:pic>
        <p:nvPicPr>
          <p:cNvPr id="7" name="Image 6">
            <a:extLst>
              <a:ext uri="{FF2B5EF4-FFF2-40B4-BE49-F238E27FC236}">
                <a16:creationId xmlns:a16="http://schemas.microsoft.com/office/drawing/2014/main" id="{1423B854-BAAF-4A7C-9578-E1FDF3F82B11}"/>
              </a:ext>
            </a:extLst>
          </p:cNvPr>
          <p:cNvPicPr>
            <a:picLocks noChangeAspect="1"/>
          </p:cNvPicPr>
          <p:nvPr/>
        </p:nvPicPr>
        <p:blipFill>
          <a:blip r:embed="rId2"/>
          <a:stretch>
            <a:fillRect/>
          </a:stretch>
        </p:blipFill>
        <p:spPr>
          <a:xfrm>
            <a:off x="1716349" y="1779251"/>
            <a:ext cx="8759301" cy="2011699"/>
          </a:xfrm>
          <a:prstGeom prst="rect">
            <a:avLst/>
          </a:prstGeom>
        </p:spPr>
      </p:pic>
      <p:pic>
        <p:nvPicPr>
          <p:cNvPr id="9" name="Image 8">
            <a:extLst>
              <a:ext uri="{FF2B5EF4-FFF2-40B4-BE49-F238E27FC236}">
                <a16:creationId xmlns:a16="http://schemas.microsoft.com/office/drawing/2014/main" id="{839CA5B5-3C12-4B59-9738-4E65E63C0ED6}"/>
              </a:ext>
            </a:extLst>
          </p:cNvPr>
          <p:cNvPicPr>
            <a:picLocks noChangeAspect="1"/>
          </p:cNvPicPr>
          <p:nvPr/>
        </p:nvPicPr>
        <p:blipFill>
          <a:blip r:embed="rId3"/>
          <a:stretch>
            <a:fillRect/>
          </a:stretch>
        </p:blipFill>
        <p:spPr>
          <a:xfrm>
            <a:off x="1716349" y="3790950"/>
            <a:ext cx="8759301" cy="2701925"/>
          </a:xfrm>
          <a:prstGeom prst="rect">
            <a:avLst/>
          </a:prstGeom>
        </p:spPr>
      </p:pic>
    </p:spTree>
    <p:extLst>
      <p:ext uri="{BB962C8B-B14F-4D97-AF65-F5344CB8AC3E}">
        <p14:creationId xmlns:p14="http://schemas.microsoft.com/office/powerpoint/2010/main" val="2400713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14 : Optimisation du </a:t>
            </a:r>
            <a:r>
              <a:rPr lang="fr-FR" dirty="0" err="1"/>
              <a:t>css</a:t>
            </a:r>
            <a:r>
              <a:rPr lang="fr-FR" dirty="0"/>
              <a:t> de la page show</a:t>
            </a:r>
          </a:p>
        </p:txBody>
      </p:sp>
      <p:pic>
        <p:nvPicPr>
          <p:cNvPr id="2" name="Image 1">
            <a:extLst>
              <a:ext uri="{FF2B5EF4-FFF2-40B4-BE49-F238E27FC236}">
                <a16:creationId xmlns:a16="http://schemas.microsoft.com/office/drawing/2014/main" id="{1B0C547C-E79A-4638-BDEF-B471097A7526}"/>
              </a:ext>
            </a:extLst>
          </p:cNvPr>
          <p:cNvPicPr>
            <a:picLocks noChangeAspect="1"/>
          </p:cNvPicPr>
          <p:nvPr/>
        </p:nvPicPr>
        <p:blipFill>
          <a:blip r:embed="rId2"/>
          <a:stretch>
            <a:fillRect/>
          </a:stretch>
        </p:blipFill>
        <p:spPr>
          <a:xfrm>
            <a:off x="1628775" y="1966912"/>
            <a:ext cx="8934450" cy="3743325"/>
          </a:xfrm>
          <a:prstGeom prst="rect">
            <a:avLst/>
          </a:prstGeom>
        </p:spPr>
      </p:pic>
    </p:spTree>
    <p:extLst>
      <p:ext uri="{BB962C8B-B14F-4D97-AF65-F5344CB8AC3E}">
        <p14:creationId xmlns:p14="http://schemas.microsoft.com/office/powerpoint/2010/main" val="1942408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10FDBEC-A481-44B6-BF61-889455E6DBC1}"/>
              </a:ext>
            </a:extLst>
          </p:cNvPr>
          <p:cNvSpPr>
            <a:spLocks noGrp="1"/>
          </p:cNvSpPr>
          <p:nvPr>
            <p:ph type="title"/>
          </p:nvPr>
        </p:nvSpPr>
        <p:spPr>
          <a:xfrm>
            <a:off x="838200" y="365125"/>
            <a:ext cx="10515600" cy="1325563"/>
          </a:xfrm>
        </p:spPr>
        <p:txBody>
          <a:bodyPr/>
          <a:lstStyle/>
          <a:p>
            <a:r>
              <a:rPr lang="fr-FR" dirty="0"/>
              <a:t>Etape 15 : Parcourir les images grâce à la relation entre les deux entités</a:t>
            </a:r>
          </a:p>
        </p:txBody>
      </p:sp>
      <p:sp>
        <p:nvSpPr>
          <p:cNvPr id="5" name="Espace réservé du contenu 2">
            <a:extLst>
              <a:ext uri="{FF2B5EF4-FFF2-40B4-BE49-F238E27FC236}">
                <a16:creationId xmlns:a16="http://schemas.microsoft.com/office/drawing/2014/main" id="{CCCDC96B-5686-4F54-989D-2F82B4FCBDD8}"/>
              </a:ext>
            </a:extLst>
          </p:cNvPr>
          <p:cNvSpPr>
            <a:spLocks noGrp="1"/>
          </p:cNvSpPr>
          <p:nvPr>
            <p:ph idx="1"/>
          </p:nvPr>
        </p:nvSpPr>
        <p:spPr>
          <a:xfrm>
            <a:off x="838200" y="1556897"/>
            <a:ext cx="10256520" cy="327111"/>
          </a:xfrm>
        </p:spPr>
        <p:txBody>
          <a:bodyPr>
            <a:normAutofit/>
          </a:bodyPr>
          <a:lstStyle/>
          <a:p>
            <a:pPr marL="0" indent="0" algn="ctr">
              <a:buNone/>
            </a:pPr>
            <a:r>
              <a:rPr lang="fr-FR" sz="1400" b="1" dirty="0"/>
              <a:t>Ici il est question d’afficher un </a:t>
            </a:r>
            <a:r>
              <a:rPr lang="fr-FR" sz="1400" b="1" dirty="0" err="1"/>
              <a:t>carroussel</a:t>
            </a:r>
            <a:r>
              <a:rPr lang="fr-FR" sz="1400" b="1" dirty="0"/>
              <a:t> de toutes les images qui sont liées à une annonce</a:t>
            </a:r>
            <a:endParaRPr lang="fr-FR" sz="1400" dirty="0"/>
          </a:p>
        </p:txBody>
      </p:sp>
      <p:pic>
        <p:nvPicPr>
          <p:cNvPr id="6" name="Image 5">
            <a:extLst>
              <a:ext uri="{FF2B5EF4-FFF2-40B4-BE49-F238E27FC236}">
                <a16:creationId xmlns:a16="http://schemas.microsoft.com/office/drawing/2014/main" id="{2C4584B6-A04D-4A3E-94F1-40C6B380679D}"/>
              </a:ext>
            </a:extLst>
          </p:cNvPr>
          <p:cNvPicPr>
            <a:picLocks noChangeAspect="1"/>
          </p:cNvPicPr>
          <p:nvPr/>
        </p:nvPicPr>
        <p:blipFill>
          <a:blip r:embed="rId2"/>
          <a:stretch>
            <a:fillRect/>
          </a:stretch>
        </p:blipFill>
        <p:spPr>
          <a:xfrm>
            <a:off x="952500" y="2019178"/>
            <a:ext cx="9963150" cy="4411169"/>
          </a:xfrm>
          <a:prstGeom prst="rect">
            <a:avLst/>
          </a:prstGeom>
        </p:spPr>
      </p:pic>
      <p:pic>
        <p:nvPicPr>
          <p:cNvPr id="7" name="Image 6">
            <a:extLst>
              <a:ext uri="{FF2B5EF4-FFF2-40B4-BE49-F238E27FC236}">
                <a16:creationId xmlns:a16="http://schemas.microsoft.com/office/drawing/2014/main" id="{4DF6EC9F-B2F3-43F4-9281-C594B3226044}"/>
              </a:ext>
            </a:extLst>
          </p:cNvPr>
          <p:cNvPicPr>
            <a:picLocks noChangeAspect="1"/>
          </p:cNvPicPr>
          <p:nvPr/>
        </p:nvPicPr>
        <p:blipFill>
          <a:blip r:embed="rId3"/>
          <a:stretch>
            <a:fillRect/>
          </a:stretch>
        </p:blipFill>
        <p:spPr>
          <a:xfrm>
            <a:off x="7991475" y="3631406"/>
            <a:ext cx="2533650" cy="769144"/>
          </a:xfrm>
          <a:prstGeom prst="rect">
            <a:avLst/>
          </a:prstGeom>
          <a:effectLst>
            <a:glow rad="228600">
              <a:schemeClr val="accent4">
                <a:satMod val="175000"/>
                <a:alpha val="40000"/>
              </a:schemeClr>
            </a:glow>
            <a:outerShdw blurRad="50800" dist="38100" dir="5400000" algn="t" rotWithShape="0">
              <a:prstClr val="black">
                <a:alpha val="40000"/>
              </a:prstClr>
            </a:outerShdw>
          </a:effectLst>
        </p:spPr>
      </p:pic>
    </p:spTree>
    <p:extLst>
      <p:ext uri="{BB962C8B-B14F-4D97-AF65-F5344CB8AC3E}">
        <p14:creationId xmlns:p14="http://schemas.microsoft.com/office/powerpoint/2010/main" val="1794490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20 : Création d’un formulaire pour la création d’une annonce</a:t>
            </a:r>
          </a:p>
        </p:txBody>
      </p:sp>
      <p:sp>
        <p:nvSpPr>
          <p:cNvPr id="5" name="Espace réservé du contenu 2">
            <a:extLst>
              <a:ext uri="{FF2B5EF4-FFF2-40B4-BE49-F238E27FC236}">
                <a16:creationId xmlns:a16="http://schemas.microsoft.com/office/drawing/2014/main" id="{3B763A35-D543-4FDB-A8CE-923B319DB5EC}"/>
              </a:ext>
            </a:extLst>
          </p:cNvPr>
          <p:cNvSpPr txBox="1">
            <a:spLocks/>
          </p:cNvSpPr>
          <p:nvPr/>
        </p:nvSpPr>
        <p:spPr>
          <a:xfrm>
            <a:off x="8382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Création de la méthode </a:t>
            </a:r>
            <a:r>
              <a:rPr lang="fr-FR" sz="1400" dirty="0" err="1"/>
              <a:t>create</a:t>
            </a:r>
            <a:r>
              <a:rPr lang="fr-FR" sz="1400" dirty="0"/>
              <a:t> dans </a:t>
            </a:r>
            <a:r>
              <a:rPr lang="fr-FR" sz="1400" dirty="0" err="1"/>
              <a:t>AdController.php</a:t>
            </a:r>
            <a:endParaRPr lang="fr-FR" sz="1400" dirty="0"/>
          </a:p>
          <a:p>
            <a:pPr>
              <a:buFont typeface="Symbol" panose="05050102010706020507" pitchFamily="18" charset="2"/>
              <a:buChar char="Þ"/>
            </a:pPr>
            <a:r>
              <a:rPr lang="fr-FR" sz="1400" dirty="0"/>
              <a:t>Création de la méthode (Il faut bien évidement créer la méthode avant la méthode show pour éviter les problèmes de </a:t>
            </a:r>
            <a:r>
              <a:rPr lang="fr-FR" sz="1400" dirty="0" err="1"/>
              <a:t>paramConverter</a:t>
            </a:r>
            <a:r>
              <a:rPr lang="fr-FR" sz="1400" dirty="0"/>
              <a:t>)</a:t>
            </a:r>
          </a:p>
          <a:p>
            <a:pPr>
              <a:buFont typeface="Symbol" panose="05050102010706020507" pitchFamily="18" charset="2"/>
              <a:buChar char="Þ"/>
            </a:pPr>
            <a:r>
              <a:rPr lang="fr-FR" sz="1400" dirty="0"/>
              <a:t>Ajout des annotations </a:t>
            </a:r>
          </a:p>
          <a:p>
            <a:pPr lvl="1">
              <a:buFont typeface="Symbol" panose="05050102010706020507" pitchFamily="18" charset="2"/>
              <a:buChar char="Þ"/>
            </a:pPr>
            <a:r>
              <a:rPr lang="fr-FR" sz="1000" dirty="0" err="1"/>
              <a:t>Def</a:t>
            </a:r>
            <a:endParaRPr lang="fr-FR" sz="1000" dirty="0"/>
          </a:p>
          <a:p>
            <a:pPr lvl="1">
              <a:buFont typeface="Symbol" panose="05050102010706020507" pitchFamily="18" charset="2"/>
              <a:buChar char="Þ"/>
            </a:pPr>
            <a:r>
              <a:rPr lang="fr-FR" sz="1000" dirty="0"/>
              <a:t>@Route(«  ad/new», </a:t>
            </a:r>
            <a:r>
              <a:rPr lang="fr-FR" sz="1000" dirty="0" err="1"/>
              <a:t>name</a:t>
            </a:r>
            <a:r>
              <a:rPr lang="fr-FR" sz="1000" dirty="0"/>
              <a:t>=« </a:t>
            </a:r>
            <a:r>
              <a:rPr lang="fr-FR" sz="1000" dirty="0" err="1"/>
              <a:t>ad_new</a:t>
            </a:r>
            <a:r>
              <a:rPr lang="fr-FR" sz="1000" dirty="0"/>
              <a:t> »)</a:t>
            </a:r>
          </a:p>
          <a:p>
            <a:pPr lvl="1">
              <a:buFont typeface="Symbol" panose="05050102010706020507" pitchFamily="18" charset="2"/>
              <a:buChar char="Þ"/>
            </a:pPr>
            <a:r>
              <a:rPr lang="fr-FR" sz="1000" dirty="0"/>
              <a:t>return </a:t>
            </a:r>
            <a:r>
              <a:rPr lang="fr-FR" sz="1000" dirty="0" err="1"/>
              <a:t>Response</a:t>
            </a:r>
            <a:endParaRPr lang="fr-FR" sz="1000" dirty="0"/>
          </a:p>
          <a:p>
            <a:pPr>
              <a:buFont typeface="Symbol" panose="05050102010706020507" pitchFamily="18" charset="2"/>
              <a:buChar char="Þ"/>
            </a:pPr>
            <a:r>
              <a:rPr lang="fr-FR" sz="1400" dirty="0"/>
              <a:t>Ajout du </a:t>
            </a:r>
            <a:r>
              <a:rPr lang="fr-FR" sz="1400" dirty="0" err="1"/>
              <a:t>render</a:t>
            </a:r>
            <a:endParaRPr lang="fr-FR" sz="1400" dirty="0"/>
          </a:p>
          <a:p>
            <a:pPr lvl="1">
              <a:buFont typeface="Symbol" panose="05050102010706020507" pitchFamily="18" charset="2"/>
              <a:buChar char="Þ"/>
            </a:pPr>
            <a:r>
              <a:rPr lang="fr-FR" sz="1000" dirty="0"/>
              <a:t>return $</a:t>
            </a:r>
            <a:r>
              <a:rPr lang="fr-FR" sz="1000" dirty="0" err="1"/>
              <a:t>this</a:t>
            </a:r>
            <a:r>
              <a:rPr lang="fr-FR" sz="1000" dirty="0"/>
              <a:t>-&gt;</a:t>
            </a:r>
            <a:r>
              <a:rPr lang="fr-FR" sz="1000" dirty="0" err="1"/>
              <a:t>render</a:t>
            </a:r>
            <a:r>
              <a:rPr lang="fr-FR" sz="1000" dirty="0"/>
              <a:t>(‘ad/</a:t>
            </a:r>
            <a:r>
              <a:rPr lang="fr-FR" sz="1000" dirty="0" err="1"/>
              <a:t>new.html.twig</a:t>
            </a:r>
            <a:r>
              <a:rPr lang="fr-FR" sz="1000" dirty="0"/>
              <a:t>’)</a:t>
            </a:r>
          </a:p>
          <a:p>
            <a:pPr>
              <a:buFont typeface="Symbol" panose="05050102010706020507" pitchFamily="18" charset="2"/>
              <a:buChar char="Þ"/>
            </a:pPr>
            <a:r>
              <a:rPr lang="fr-FR" sz="1400" dirty="0"/>
              <a:t>Création de la vue</a:t>
            </a:r>
          </a:p>
          <a:p>
            <a:pPr lvl="1">
              <a:buFont typeface="Symbol" panose="05050102010706020507" pitchFamily="18" charset="2"/>
              <a:buChar char="Þ"/>
            </a:pPr>
            <a:r>
              <a:rPr lang="fr-FR" sz="1000" dirty="0"/>
              <a:t>Création de </a:t>
            </a:r>
            <a:r>
              <a:rPr lang="fr-FR" sz="1000" dirty="0" err="1"/>
              <a:t>new.html.twig</a:t>
            </a:r>
            <a:endParaRPr lang="fr-FR" sz="1000" dirty="0"/>
          </a:p>
          <a:p>
            <a:pPr>
              <a:buFont typeface="Symbol" panose="05050102010706020507" pitchFamily="18" charset="2"/>
              <a:buChar char="Þ"/>
            </a:pPr>
            <a:r>
              <a:rPr lang="fr-FR" sz="1400" dirty="0"/>
              <a:t>f</a:t>
            </a:r>
          </a:p>
        </p:txBody>
      </p:sp>
      <p:pic>
        <p:nvPicPr>
          <p:cNvPr id="6" name="Image 5">
            <a:extLst>
              <a:ext uri="{FF2B5EF4-FFF2-40B4-BE49-F238E27FC236}">
                <a16:creationId xmlns:a16="http://schemas.microsoft.com/office/drawing/2014/main" id="{32EC17D3-A9AF-49AE-8DA7-6A6FDD12FDE1}"/>
              </a:ext>
            </a:extLst>
          </p:cNvPr>
          <p:cNvPicPr>
            <a:picLocks noChangeAspect="1"/>
          </p:cNvPicPr>
          <p:nvPr/>
        </p:nvPicPr>
        <p:blipFill>
          <a:blip r:embed="rId2"/>
          <a:stretch>
            <a:fillRect/>
          </a:stretch>
        </p:blipFill>
        <p:spPr>
          <a:xfrm>
            <a:off x="6325716" y="1690689"/>
            <a:ext cx="5028084" cy="2481262"/>
          </a:xfrm>
          <a:prstGeom prst="rect">
            <a:avLst/>
          </a:prstGeom>
        </p:spPr>
      </p:pic>
      <p:pic>
        <p:nvPicPr>
          <p:cNvPr id="7" name="Image 6">
            <a:extLst>
              <a:ext uri="{FF2B5EF4-FFF2-40B4-BE49-F238E27FC236}">
                <a16:creationId xmlns:a16="http://schemas.microsoft.com/office/drawing/2014/main" id="{3C27CA85-F196-462A-958C-588C47D8E220}"/>
              </a:ext>
            </a:extLst>
          </p:cNvPr>
          <p:cNvPicPr>
            <a:picLocks noChangeAspect="1"/>
          </p:cNvPicPr>
          <p:nvPr/>
        </p:nvPicPr>
        <p:blipFill>
          <a:blip r:embed="rId3"/>
          <a:stretch>
            <a:fillRect/>
          </a:stretch>
        </p:blipFill>
        <p:spPr>
          <a:xfrm>
            <a:off x="6325714" y="4321175"/>
            <a:ext cx="5028085" cy="2171700"/>
          </a:xfrm>
          <a:prstGeom prst="rect">
            <a:avLst/>
          </a:prstGeom>
        </p:spPr>
      </p:pic>
    </p:spTree>
    <p:extLst>
      <p:ext uri="{BB962C8B-B14F-4D97-AF65-F5344CB8AC3E}">
        <p14:creationId xmlns:p14="http://schemas.microsoft.com/office/powerpoint/2010/main" val="3808903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21 : Découverte de </a:t>
            </a:r>
            <a:r>
              <a:rPr lang="fr-FR" dirty="0" err="1"/>
              <a:t>formbuilder</a:t>
            </a:r>
            <a:endParaRPr lang="fr-FR" dirty="0"/>
          </a:p>
        </p:txBody>
      </p:sp>
      <p:sp>
        <p:nvSpPr>
          <p:cNvPr id="5" name="Espace réservé du contenu 2">
            <a:extLst>
              <a:ext uri="{FF2B5EF4-FFF2-40B4-BE49-F238E27FC236}">
                <a16:creationId xmlns:a16="http://schemas.microsoft.com/office/drawing/2014/main" id="{3B763A35-D543-4FDB-A8CE-923B319DB5EC}"/>
              </a:ext>
            </a:extLst>
          </p:cNvPr>
          <p:cNvSpPr txBox="1">
            <a:spLocks/>
          </p:cNvSpPr>
          <p:nvPr/>
        </p:nvSpPr>
        <p:spPr>
          <a:xfrm>
            <a:off x="8382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Génération de formulaire grâce à </a:t>
            </a:r>
            <a:r>
              <a:rPr lang="fr-FR" sz="1400" dirty="0" err="1"/>
              <a:t>formBuilder</a:t>
            </a:r>
            <a:endParaRPr lang="fr-FR" sz="1400" dirty="0"/>
          </a:p>
          <a:p>
            <a:pPr>
              <a:buFont typeface="Symbol" panose="05050102010706020507" pitchFamily="18" charset="2"/>
              <a:buChar char="Þ"/>
            </a:pPr>
            <a:r>
              <a:rPr lang="fr-FR" sz="1400" dirty="0"/>
              <a:t>Etape 1 : Appel de la méthode</a:t>
            </a:r>
          </a:p>
          <a:p>
            <a:pPr lvl="1">
              <a:buFont typeface="Symbol" panose="05050102010706020507" pitchFamily="18" charset="2"/>
              <a:buChar char="Þ"/>
            </a:pPr>
            <a:r>
              <a:rPr lang="fr-FR" sz="1200" dirty="0"/>
              <a:t>$</a:t>
            </a:r>
            <a:r>
              <a:rPr lang="fr-FR" sz="1200" dirty="0" err="1"/>
              <a:t>form</a:t>
            </a:r>
            <a:r>
              <a:rPr lang="fr-FR" sz="1200" dirty="0"/>
              <a:t> = $</a:t>
            </a:r>
            <a:r>
              <a:rPr lang="fr-FR" sz="1200" dirty="0" err="1"/>
              <a:t>this</a:t>
            </a:r>
            <a:r>
              <a:rPr lang="fr-FR" sz="1200" dirty="0"/>
              <a:t>-&gt;</a:t>
            </a:r>
            <a:r>
              <a:rPr lang="fr-FR" sz="1200" dirty="0" err="1"/>
              <a:t>createFormBuilder</a:t>
            </a:r>
            <a:r>
              <a:rPr lang="fr-FR" sz="1200" dirty="0"/>
              <a:t>();</a:t>
            </a:r>
            <a:endParaRPr lang="fr-FR" sz="1000" dirty="0"/>
          </a:p>
          <a:p>
            <a:pPr>
              <a:buFont typeface="Symbol" panose="05050102010706020507" pitchFamily="18" charset="2"/>
              <a:buChar char="Þ"/>
            </a:pPr>
            <a:r>
              <a:rPr lang="fr-FR" sz="1400" dirty="0"/>
              <a:t>Etape 2 : Instanciation de l’entité</a:t>
            </a:r>
          </a:p>
          <a:p>
            <a:pPr lvl="1">
              <a:buFont typeface="Symbol" panose="05050102010706020507" pitchFamily="18" charset="2"/>
              <a:buChar char="Þ"/>
            </a:pPr>
            <a:r>
              <a:rPr lang="fr-FR" sz="1000" dirty="0"/>
              <a:t>$ad = new Ad();</a:t>
            </a:r>
          </a:p>
          <a:p>
            <a:pPr lvl="1">
              <a:buFont typeface="Symbol" panose="05050102010706020507" pitchFamily="18" charset="2"/>
              <a:buChar char="Þ"/>
            </a:pPr>
            <a:r>
              <a:rPr lang="fr-FR" sz="1000" dirty="0"/>
              <a:t>On passe ensuite l’entité en argument de la méthode </a:t>
            </a:r>
            <a:r>
              <a:rPr lang="fr-FR" sz="1000" dirty="0" err="1"/>
              <a:t>forBuilder</a:t>
            </a:r>
            <a:r>
              <a:rPr lang="fr-FR" sz="1000" dirty="0"/>
              <a:t> :</a:t>
            </a:r>
          </a:p>
          <a:p>
            <a:pPr lvl="2">
              <a:buFont typeface="Symbol" panose="05050102010706020507" pitchFamily="18" charset="2"/>
              <a:buChar char="Þ"/>
            </a:pPr>
            <a:r>
              <a:rPr lang="fr-FR" sz="800" dirty="0"/>
              <a:t>$</a:t>
            </a:r>
            <a:r>
              <a:rPr lang="fr-FR" sz="800" dirty="0" err="1"/>
              <a:t>form</a:t>
            </a:r>
            <a:r>
              <a:rPr lang="fr-FR" sz="800" dirty="0"/>
              <a:t> = $</a:t>
            </a:r>
            <a:r>
              <a:rPr lang="fr-FR" sz="800" dirty="0" err="1"/>
              <a:t>this</a:t>
            </a:r>
            <a:r>
              <a:rPr lang="fr-FR" sz="800" dirty="0"/>
              <a:t>-&gt;</a:t>
            </a:r>
            <a:r>
              <a:rPr lang="fr-FR" sz="800" dirty="0" err="1"/>
              <a:t>createFormBuilder</a:t>
            </a:r>
            <a:r>
              <a:rPr lang="fr-FR" sz="800" dirty="0"/>
              <a:t>($ad);</a:t>
            </a:r>
            <a:endParaRPr lang="fr-FR" sz="600" dirty="0"/>
          </a:p>
          <a:p>
            <a:pPr>
              <a:buFont typeface="Symbol" panose="05050102010706020507" pitchFamily="18" charset="2"/>
              <a:buChar char="Þ"/>
            </a:pPr>
            <a:r>
              <a:rPr lang="fr-FR" sz="1400" dirty="0"/>
              <a:t>Etape 3 : Construction du formulaire aves les champs de l’entité</a:t>
            </a:r>
          </a:p>
          <a:p>
            <a:pPr lvl="1">
              <a:buFont typeface="Symbol" panose="05050102010706020507" pitchFamily="18" charset="2"/>
              <a:buChar char="Þ"/>
            </a:pPr>
            <a:r>
              <a:rPr lang="fr-FR" sz="1000" dirty="0"/>
              <a:t>$</a:t>
            </a:r>
            <a:r>
              <a:rPr lang="fr-FR" sz="1000" dirty="0" err="1"/>
              <a:t>form</a:t>
            </a:r>
            <a:r>
              <a:rPr lang="fr-FR" sz="1000" dirty="0"/>
              <a:t> = $</a:t>
            </a:r>
            <a:r>
              <a:rPr lang="fr-FR" sz="1000" dirty="0" err="1"/>
              <a:t>this</a:t>
            </a:r>
            <a:r>
              <a:rPr lang="fr-FR" sz="1000" dirty="0"/>
              <a:t>-&gt;</a:t>
            </a:r>
            <a:r>
              <a:rPr lang="fr-FR" sz="1000" dirty="0" err="1"/>
              <a:t>createFormBuilder</a:t>
            </a:r>
            <a:r>
              <a:rPr lang="fr-FR" sz="1000" dirty="0"/>
              <a:t>()</a:t>
            </a:r>
          </a:p>
          <a:p>
            <a:pPr marL="457200" lvl="1" indent="0">
              <a:buNone/>
            </a:pPr>
            <a:r>
              <a:rPr lang="fr-FR" sz="1000" dirty="0"/>
              <a:t>	                -&gt;</a:t>
            </a:r>
            <a:r>
              <a:rPr lang="fr-FR" sz="1000" dirty="0" err="1"/>
              <a:t>add</a:t>
            </a:r>
            <a:r>
              <a:rPr lang="fr-FR" sz="1000" dirty="0"/>
              <a:t>(‘</a:t>
            </a:r>
            <a:r>
              <a:rPr lang="fr-FR" sz="1000" dirty="0" err="1"/>
              <a:t>title</a:t>
            </a:r>
            <a:r>
              <a:rPr lang="fr-FR" sz="1000" dirty="0"/>
              <a:t>’)</a:t>
            </a:r>
          </a:p>
          <a:p>
            <a:pPr marL="457200" lvl="1" indent="0">
              <a:buNone/>
            </a:pPr>
            <a:r>
              <a:rPr lang="fr-FR" sz="1000" dirty="0"/>
              <a:t>	                -&gt;</a:t>
            </a:r>
            <a:r>
              <a:rPr lang="fr-FR" sz="1000" dirty="0" err="1"/>
              <a:t>add</a:t>
            </a:r>
            <a:r>
              <a:rPr lang="fr-FR" sz="1000" dirty="0"/>
              <a:t>(‘introduction’)</a:t>
            </a:r>
          </a:p>
          <a:p>
            <a:pPr marL="457200" lvl="1" indent="0">
              <a:buNone/>
            </a:pPr>
            <a:r>
              <a:rPr lang="fr-FR" sz="1000" dirty="0"/>
              <a:t>	                -&gt;</a:t>
            </a:r>
            <a:r>
              <a:rPr lang="fr-FR" sz="1000" dirty="0" err="1"/>
              <a:t>add</a:t>
            </a:r>
            <a:r>
              <a:rPr lang="fr-FR" sz="1000" dirty="0"/>
              <a:t>(‘content’)etc…</a:t>
            </a:r>
          </a:p>
          <a:p>
            <a:pPr marL="457200" lvl="1" indent="0">
              <a:buNone/>
            </a:pPr>
            <a:r>
              <a:rPr lang="fr-FR" sz="1000" dirty="0"/>
              <a:t>	                -&gt;</a:t>
            </a:r>
            <a:r>
              <a:rPr lang="fr-FR" sz="1000" dirty="0" err="1"/>
              <a:t>getForm</a:t>
            </a:r>
            <a:r>
              <a:rPr lang="fr-FR" sz="1000" dirty="0"/>
              <a:t>();</a:t>
            </a:r>
            <a:endParaRPr lang="fr-FR" sz="800" dirty="0"/>
          </a:p>
          <a:p>
            <a:pPr>
              <a:buFont typeface="Symbol" panose="05050102010706020507" pitchFamily="18" charset="2"/>
              <a:buChar char="Þ"/>
            </a:pPr>
            <a:r>
              <a:rPr lang="fr-FR" sz="1400" dirty="0"/>
              <a:t>Etape 4 : On passe le </a:t>
            </a:r>
            <a:r>
              <a:rPr lang="fr-FR" sz="1400" dirty="0" err="1"/>
              <a:t>form</a:t>
            </a:r>
            <a:r>
              <a:rPr lang="fr-FR" sz="1400" dirty="0"/>
              <a:t> dans la vue :</a:t>
            </a:r>
          </a:p>
          <a:p>
            <a:pPr lvl="1">
              <a:buFont typeface="Symbol" panose="05050102010706020507" pitchFamily="18" charset="2"/>
              <a:buChar char="Þ"/>
            </a:pPr>
            <a:r>
              <a:rPr lang="fr-FR" sz="1000" dirty="0"/>
              <a:t>$</a:t>
            </a:r>
            <a:r>
              <a:rPr lang="fr-FR" sz="1000" dirty="0" err="1"/>
              <a:t>this</a:t>
            </a:r>
            <a:r>
              <a:rPr lang="fr-FR" sz="1000" dirty="0"/>
              <a:t>-&gt;</a:t>
            </a:r>
            <a:r>
              <a:rPr lang="fr-FR" sz="1000" dirty="0" err="1"/>
              <a:t>render</a:t>
            </a:r>
            <a:r>
              <a:rPr lang="fr-FR" sz="1000" dirty="0"/>
              <a:t>(‘</a:t>
            </a:r>
            <a:r>
              <a:rPr lang="fr-FR" sz="1000" dirty="0" err="1"/>
              <a:t>new.html.twig</a:t>
            </a:r>
            <a:r>
              <a:rPr lang="fr-FR" sz="1000" dirty="0"/>
              <a:t>’ [</a:t>
            </a:r>
          </a:p>
          <a:p>
            <a:pPr marL="914400" lvl="2" indent="0">
              <a:buNone/>
            </a:pPr>
            <a:r>
              <a:rPr lang="fr-FR" sz="600" dirty="0"/>
              <a:t>‘</a:t>
            </a:r>
            <a:r>
              <a:rPr lang="fr-FR" sz="600" dirty="0" err="1"/>
              <a:t>form</a:t>
            </a:r>
            <a:r>
              <a:rPr lang="fr-FR" sz="600" dirty="0"/>
              <a:t>’  =&gt;  $</a:t>
            </a:r>
            <a:r>
              <a:rPr lang="fr-FR" sz="600" dirty="0" err="1"/>
              <a:t>form</a:t>
            </a:r>
            <a:r>
              <a:rPr lang="fr-FR" sz="600" dirty="0"/>
              <a:t>-&gt;</a:t>
            </a:r>
            <a:r>
              <a:rPr lang="fr-FR" sz="600" dirty="0" err="1"/>
              <a:t>createView</a:t>
            </a:r>
            <a:r>
              <a:rPr lang="fr-FR" sz="600" dirty="0"/>
              <a:t>()</a:t>
            </a:r>
          </a:p>
          <a:p>
            <a:pPr marL="457200" lvl="1" indent="0">
              <a:buNone/>
            </a:pPr>
            <a:r>
              <a:rPr lang="fr-FR" sz="1000" dirty="0"/>
              <a:t>]);</a:t>
            </a:r>
          </a:p>
        </p:txBody>
      </p:sp>
      <p:pic>
        <p:nvPicPr>
          <p:cNvPr id="2" name="Image 1">
            <a:extLst>
              <a:ext uri="{FF2B5EF4-FFF2-40B4-BE49-F238E27FC236}">
                <a16:creationId xmlns:a16="http://schemas.microsoft.com/office/drawing/2014/main" id="{0BC4341D-4B87-4376-8D31-2E7468BF6A54}"/>
              </a:ext>
            </a:extLst>
          </p:cNvPr>
          <p:cNvPicPr>
            <a:picLocks noChangeAspect="1"/>
          </p:cNvPicPr>
          <p:nvPr/>
        </p:nvPicPr>
        <p:blipFill>
          <a:blip r:embed="rId2"/>
          <a:stretch>
            <a:fillRect/>
          </a:stretch>
        </p:blipFill>
        <p:spPr>
          <a:xfrm>
            <a:off x="6026673" y="1828999"/>
            <a:ext cx="5452753" cy="4351338"/>
          </a:xfrm>
          <a:prstGeom prst="rect">
            <a:avLst/>
          </a:prstGeom>
        </p:spPr>
      </p:pic>
    </p:spTree>
    <p:extLst>
      <p:ext uri="{BB962C8B-B14F-4D97-AF65-F5344CB8AC3E}">
        <p14:creationId xmlns:p14="http://schemas.microsoft.com/office/powerpoint/2010/main" val="3713851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1 : Initialisation du projet</a:t>
            </a:r>
          </a:p>
        </p:txBody>
      </p:sp>
      <p:sp>
        <p:nvSpPr>
          <p:cNvPr id="3" name="Espace réservé du contenu 2">
            <a:extLst>
              <a:ext uri="{FF2B5EF4-FFF2-40B4-BE49-F238E27FC236}">
                <a16:creationId xmlns:a16="http://schemas.microsoft.com/office/drawing/2014/main" id="{B00D716E-8B17-405E-9BEC-94B1DF162E92}"/>
              </a:ext>
            </a:extLst>
          </p:cNvPr>
          <p:cNvSpPr>
            <a:spLocks noGrp="1"/>
          </p:cNvSpPr>
          <p:nvPr>
            <p:ph idx="1"/>
          </p:nvPr>
        </p:nvSpPr>
        <p:spPr/>
        <p:txBody>
          <a:bodyPr/>
          <a:lstStyle/>
          <a:p>
            <a:pPr marL="0" indent="0">
              <a:buNone/>
            </a:pPr>
            <a:r>
              <a:rPr lang="fr-FR" dirty="0"/>
              <a:t>En ligne de commande :</a:t>
            </a:r>
          </a:p>
          <a:p>
            <a:pPr marL="0" indent="0">
              <a:buNone/>
            </a:pPr>
            <a:r>
              <a:rPr lang="fr-FR" dirty="0"/>
              <a:t>- Création du projet :</a:t>
            </a:r>
          </a:p>
          <a:p>
            <a:pPr lvl="1">
              <a:buFontTx/>
              <a:buChar char="-"/>
            </a:pPr>
            <a:r>
              <a:rPr lang="fr-FR" dirty="0"/>
              <a:t>composer </a:t>
            </a:r>
            <a:r>
              <a:rPr lang="fr-FR" dirty="0" err="1"/>
              <a:t>create-project</a:t>
            </a:r>
            <a:r>
              <a:rPr lang="fr-FR" dirty="0"/>
              <a:t> </a:t>
            </a:r>
            <a:r>
              <a:rPr lang="fr-FR" dirty="0" err="1"/>
              <a:t>symfony</a:t>
            </a:r>
            <a:r>
              <a:rPr lang="fr-FR" dirty="0"/>
              <a:t>/</a:t>
            </a:r>
            <a:r>
              <a:rPr lang="fr-FR" dirty="0" err="1"/>
              <a:t>website</a:t>
            </a:r>
            <a:r>
              <a:rPr lang="fr-FR" dirty="0"/>
              <a:t>-skeleton </a:t>
            </a:r>
            <a:r>
              <a:rPr lang="fr-FR" dirty="0" err="1"/>
              <a:t>symbnb</a:t>
            </a:r>
            <a:endParaRPr lang="fr-FR" dirty="0"/>
          </a:p>
          <a:p>
            <a:pPr>
              <a:buFontTx/>
              <a:buChar char="-"/>
            </a:pPr>
            <a:r>
              <a:rPr lang="fr-FR" dirty="0"/>
              <a:t>Lancement du serveur :</a:t>
            </a:r>
          </a:p>
          <a:p>
            <a:pPr lvl="1">
              <a:buFontTx/>
              <a:buChar char="-"/>
            </a:pPr>
            <a:r>
              <a:rPr lang="fr-FR" dirty="0" err="1"/>
              <a:t>php</a:t>
            </a:r>
            <a:r>
              <a:rPr lang="fr-FR" dirty="0"/>
              <a:t> bin/console </a:t>
            </a:r>
            <a:r>
              <a:rPr lang="fr-FR" dirty="0" err="1"/>
              <a:t>server:run</a:t>
            </a:r>
            <a:endParaRPr lang="fr-FR" dirty="0"/>
          </a:p>
          <a:p>
            <a:pPr marL="0" indent="0">
              <a:buNone/>
            </a:pPr>
            <a:endParaRPr lang="fr-FR" dirty="0"/>
          </a:p>
        </p:txBody>
      </p:sp>
    </p:spTree>
    <p:extLst>
      <p:ext uri="{BB962C8B-B14F-4D97-AF65-F5344CB8AC3E}">
        <p14:creationId xmlns:p14="http://schemas.microsoft.com/office/powerpoint/2010/main" val="4155971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22 : Création du formulaire dans la vue</a:t>
            </a:r>
          </a:p>
        </p:txBody>
      </p:sp>
      <p:sp>
        <p:nvSpPr>
          <p:cNvPr id="5" name="Espace réservé du contenu 2">
            <a:extLst>
              <a:ext uri="{FF2B5EF4-FFF2-40B4-BE49-F238E27FC236}">
                <a16:creationId xmlns:a16="http://schemas.microsoft.com/office/drawing/2014/main" id="{3B763A35-D543-4FDB-A8CE-923B319DB5EC}"/>
              </a:ext>
            </a:extLst>
          </p:cNvPr>
          <p:cNvSpPr txBox="1">
            <a:spLocks/>
          </p:cNvSpPr>
          <p:nvPr/>
        </p:nvSpPr>
        <p:spPr>
          <a:xfrm>
            <a:off x="838200" y="163128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400" dirty="0"/>
              <a:t>Première méthode</a:t>
            </a:r>
          </a:p>
        </p:txBody>
      </p:sp>
      <p:pic>
        <p:nvPicPr>
          <p:cNvPr id="3" name="Image 2">
            <a:extLst>
              <a:ext uri="{FF2B5EF4-FFF2-40B4-BE49-F238E27FC236}">
                <a16:creationId xmlns:a16="http://schemas.microsoft.com/office/drawing/2014/main" id="{8793BD7B-7931-49E1-A9A3-1383DD2B7B60}"/>
              </a:ext>
            </a:extLst>
          </p:cNvPr>
          <p:cNvPicPr>
            <a:picLocks noChangeAspect="1"/>
          </p:cNvPicPr>
          <p:nvPr/>
        </p:nvPicPr>
        <p:blipFill>
          <a:blip r:embed="rId2"/>
          <a:stretch>
            <a:fillRect/>
          </a:stretch>
        </p:blipFill>
        <p:spPr>
          <a:xfrm>
            <a:off x="604657" y="2101011"/>
            <a:ext cx="4856205" cy="4227061"/>
          </a:xfrm>
          <a:prstGeom prst="rect">
            <a:avLst/>
          </a:prstGeom>
        </p:spPr>
      </p:pic>
      <p:pic>
        <p:nvPicPr>
          <p:cNvPr id="6" name="Image 5">
            <a:extLst>
              <a:ext uri="{FF2B5EF4-FFF2-40B4-BE49-F238E27FC236}">
                <a16:creationId xmlns:a16="http://schemas.microsoft.com/office/drawing/2014/main" id="{F1D10327-8D4D-46FE-A919-32F245CC4B31}"/>
              </a:ext>
            </a:extLst>
          </p:cNvPr>
          <p:cNvPicPr>
            <a:picLocks noChangeAspect="1"/>
          </p:cNvPicPr>
          <p:nvPr/>
        </p:nvPicPr>
        <p:blipFill>
          <a:blip r:embed="rId3"/>
          <a:stretch>
            <a:fillRect/>
          </a:stretch>
        </p:blipFill>
        <p:spPr>
          <a:xfrm>
            <a:off x="6731140" y="2101011"/>
            <a:ext cx="4856205" cy="3066301"/>
          </a:xfrm>
          <a:prstGeom prst="rect">
            <a:avLst/>
          </a:prstGeom>
        </p:spPr>
      </p:pic>
      <p:sp>
        <p:nvSpPr>
          <p:cNvPr id="7" name="Espace réservé du contenu 2">
            <a:extLst>
              <a:ext uri="{FF2B5EF4-FFF2-40B4-BE49-F238E27FC236}">
                <a16:creationId xmlns:a16="http://schemas.microsoft.com/office/drawing/2014/main" id="{7F0AF57E-A8F6-4016-825D-78C04B5F26B2}"/>
              </a:ext>
            </a:extLst>
          </p:cNvPr>
          <p:cNvSpPr txBox="1">
            <a:spLocks/>
          </p:cNvSpPr>
          <p:nvPr/>
        </p:nvSpPr>
        <p:spPr>
          <a:xfrm>
            <a:off x="6964680" y="169068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400" dirty="0"/>
              <a:t>Deuxième  méthode</a:t>
            </a:r>
          </a:p>
        </p:txBody>
      </p:sp>
      <p:pic>
        <p:nvPicPr>
          <p:cNvPr id="8" name="Image 7">
            <a:extLst>
              <a:ext uri="{FF2B5EF4-FFF2-40B4-BE49-F238E27FC236}">
                <a16:creationId xmlns:a16="http://schemas.microsoft.com/office/drawing/2014/main" id="{F4C06CCF-D4EC-4E9A-9AAE-679FD79F1F29}"/>
              </a:ext>
            </a:extLst>
          </p:cNvPr>
          <p:cNvPicPr>
            <a:picLocks noChangeAspect="1"/>
          </p:cNvPicPr>
          <p:nvPr/>
        </p:nvPicPr>
        <p:blipFill>
          <a:blip r:embed="rId4"/>
          <a:stretch>
            <a:fillRect/>
          </a:stretch>
        </p:blipFill>
        <p:spPr>
          <a:xfrm>
            <a:off x="6731140" y="5167312"/>
            <a:ext cx="4856203" cy="1160760"/>
          </a:xfrm>
          <a:prstGeom prst="rect">
            <a:avLst/>
          </a:prstGeom>
        </p:spPr>
      </p:pic>
    </p:spTree>
    <p:extLst>
      <p:ext uri="{BB962C8B-B14F-4D97-AF65-F5344CB8AC3E}">
        <p14:creationId xmlns:p14="http://schemas.microsoft.com/office/powerpoint/2010/main" val="1430313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23 : Exporter le formulaire en dehors du </a:t>
            </a:r>
            <a:r>
              <a:rPr lang="fr-FR" dirty="0" err="1"/>
              <a:t>controller</a:t>
            </a:r>
            <a:endParaRPr lang="fr-FR" dirty="0"/>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Création du formulaire directement en ligne de commande :</a:t>
            </a:r>
          </a:p>
          <a:p>
            <a:pPr marL="0" indent="0">
              <a:buFont typeface="Arial" panose="020B0604020202020204" pitchFamily="34" charset="0"/>
              <a:buNone/>
            </a:pPr>
            <a:endParaRPr lang="fr-FR" sz="1400" dirty="0"/>
          </a:p>
        </p:txBody>
      </p:sp>
      <p:pic>
        <p:nvPicPr>
          <p:cNvPr id="2" name="Image 1">
            <a:extLst>
              <a:ext uri="{FF2B5EF4-FFF2-40B4-BE49-F238E27FC236}">
                <a16:creationId xmlns:a16="http://schemas.microsoft.com/office/drawing/2014/main" id="{3061468C-D37F-46D9-913F-EE38F431E3C7}"/>
              </a:ext>
            </a:extLst>
          </p:cNvPr>
          <p:cNvPicPr>
            <a:picLocks noChangeAspect="1"/>
          </p:cNvPicPr>
          <p:nvPr/>
        </p:nvPicPr>
        <p:blipFill>
          <a:blip r:embed="rId2"/>
          <a:stretch>
            <a:fillRect/>
          </a:stretch>
        </p:blipFill>
        <p:spPr>
          <a:xfrm>
            <a:off x="838200" y="2340400"/>
            <a:ext cx="4711270" cy="1088600"/>
          </a:xfrm>
          <a:prstGeom prst="rect">
            <a:avLst/>
          </a:prstGeom>
        </p:spPr>
      </p:pic>
      <p:pic>
        <p:nvPicPr>
          <p:cNvPr id="10" name="Image 9">
            <a:extLst>
              <a:ext uri="{FF2B5EF4-FFF2-40B4-BE49-F238E27FC236}">
                <a16:creationId xmlns:a16="http://schemas.microsoft.com/office/drawing/2014/main" id="{6B854703-BB1A-4458-867F-962D1FCCE4B0}"/>
              </a:ext>
            </a:extLst>
          </p:cNvPr>
          <p:cNvPicPr>
            <a:picLocks noChangeAspect="1"/>
          </p:cNvPicPr>
          <p:nvPr/>
        </p:nvPicPr>
        <p:blipFill>
          <a:blip r:embed="rId3"/>
          <a:stretch>
            <a:fillRect/>
          </a:stretch>
        </p:blipFill>
        <p:spPr>
          <a:xfrm>
            <a:off x="838200" y="3428999"/>
            <a:ext cx="4711270" cy="3063875"/>
          </a:xfrm>
          <a:prstGeom prst="rect">
            <a:avLst/>
          </a:prstGeom>
        </p:spPr>
      </p:pic>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Ensuite il faut modifier le </a:t>
            </a:r>
            <a:r>
              <a:rPr lang="fr-FR" sz="1400" dirty="0" err="1"/>
              <a:t>controller</a:t>
            </a:r>
            <a:r>
              <a:rPr lang="fr-FR" sz="1400" dirty="0"/>
              <a:t> afin de récupérer ce formulaire nouvellement créé</a:t>
            </a:r>
          </a:p>
          <a:p>
            <a:pPr marL="0" indent="0">
              <a:buFont typeface="Arial" panose="020B0604020202020204" pitchFamily="34" charset="0"/>
              <a:buNone/>
            </a:pPr>
            <a:endParaRPr lang="fr-FR" sz="1400" dirty="0"/>
          </a:p>
        </p:txBody>
      </p:sp>
      <p:pic>
        <p:nvPicPr>
          <p:cNvPr id="12" name="Image 11">
            <a:extLst>
              <a:ext uri="{FF2B5EF4-FFF2-40B4-BE49-F238E27FC236}">
                <a16:creationId xmlns:a16="http://schemas.microsoft.com/office/drawing/2014/main" id="{C1B5FD95-41DB-477A-A0D9-ED8B0FBDF0FD}"/>
              </a:ext>
            </a:extLst>
          </p:cNvPr>
          <p:cNvPicPr>
            <a:picLocks noChangeAspect="1"/>
          </p:cNvPicPr>
          <p:nvPr/>
        </p:nvPicPr>
        <p:blipFill>
          <a:blip r:embed="rId4"/>
          <a:stretch>
            <a:fillRect/>
          </a:stretch>
        </p:blipFill>
        <p:spPr>
          <a:xfrm>
            <a:off x="6642528" y="2340400"/>
            <a:ext cx="4711271" cy="4152474"/>
          </a:xfrm>
          <a:prstGeom prst="rect">
            <a:avLst/>
          </a:prstGeom>
        </p:spPr>
      </p:pic>
    </p:spTree>
    <p:extLst>
      <p:ext uri="{BB962C8B-B14F-4D97-AF65-F5344CB8AC3E}">
        <p14:creationId xmlns:p14="http://schemas.microsoft.com/office/powerpoint/2010/main" val="232958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24 : Mise en forme du formulaire avec </a:t>
            </a:r>
            <a:r>
              <a:rPr lang="fr-FR" dirty="0" err="1"/>
              <a:t>twig</a:t>
            </a:r>
            <a:endParaRPr lang="fr-FR" dirty="0"/>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400" dirty="0"/>
              <a:t>En durs :</a:t>
            </a:r>
          </a:p>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Utilisation du thème </a:t>
            </a:r>
            <a:r>
              <a:rPr lang="fr-FR" sz="1400" dirty="0" err="1"/>
              <a:t>bootstrap</a:t>
            </a:r>
            <a:r>
              <a:rPr lang="fr-FR" sz="1400" dirty="0"/>
              <a:t> 4</a:t>
            </a:r>
          </a:p>
          <a:p>
            <a:pPr marL="0" indent="0">
              <a:buFont typeface="Arial" panose="020B0604020202020204" pitchFamily="34" charset="0"/>
              <a:buNone/>
            </a:pPr>
            <a:r>
              <a:rPr lang="fr-FR" sz="1400" dirty="0"/>
              <a:t>Dans config/packages/</a:t>
            </a:r>
            <a:r>
              <a:rPr lang="fr-FR" sz="1400" dirty="0" err="1"/>
              <a:t>twig.yaml</a:t>
            </a:r>
            <a:r>
              <a:rPr lang="fr-FR" sz="1400" dirty="0"/>
              <a:t> :</a:t>
            </a:r>
          </a:p>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a:p>
            <a:pPr marL="0" indent="0">
              <a:buFont typeface="Arial" panose="020B0604020202020204" pitchFamily="34" charset="0"/>
              <a:buNone/>
            </a:pPr>
            <a:r>
              <a:rPr lang="fr-FR" sz="1400" dirty="0"/>
              <a:t>Dans la vue :</a:t>
            </a:r>
          </a:p>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pic>
        <p:nvPicPr>
          <p:cNvPr id="3" name="Image 2">
            <a:extLst>
              <a:ext uri="{FF2B5EF4-FFF2-40B4-BE49-F238E27FC236}">
                <a16:creationId xmlns:a16="http://schemas.microsoft.com/office/drawing/2014/main" id="{A8F7EDCA-EFD8-4361-A944-AC3821C6117E}"/>
              </a:ext>
            </a:extLst>
          </p:cNvPr>
          <p:cNvPicPr>
            <a:picLocks noChangeAspect="1"/>
          </p:cNvPicPr>
          <p:nvPr/>
        </p:nvPicPr>
        <p:blipFill>
          <a:blip r:embed="rId2"/>
          <a:stretch>
            <a:fillRect/>
          </a:stretch>
        </p:blipFill>
        <p:spPr>
          <a:xfrm>
            <a:off x="725240" y="2141537"/>
            <a:ext cx="5107389" cy="4351338"/>
          </a:xfrm>
          <a:prstGeom prst="rect">
            <a:avLst/>
          </a:prstGeom>
        </p:spPr>
      </p:pic>
      <p:pic>
        <p:nvPicPr>
          <p:cNvPr id="5" name="Image 4">
            <a:extLst>
              <a:ext uri="{FF2B5EF4-FFF2-40B4-BE49-F238E27FC236}">
                <a16:creationId xmlns:a16="http://schemas.microsoft.com/office/drawing/2014/main" id="{727A4586-C061-4EB4-8007-03992B782332}"/>
              </a:ext>
            </a:extLst>
          </p:cNvPr>
          <p:cNvPicPr>
            <a:picLocks noChangeAspect="1"/>
          </p:cNvPicPr>
          <p:nvPr/>
        </p:nvPicPr>
        <p:blipFill>
          <a:blip r:embed="rId3"/>
          <a:stretch>
            <a:fillRect/>
          </a:stretch>
        </p:blipFill>
        <p:spPr>
          <a:xfrm>
            <a:off x="6763701" y="2461287"/>
            <a:ext cx="4791075" cy="823451"/>
          </a:xfrm>
          <a:prstGeom prst="rect">
            <a:avLst/>
          </a:prstGeom>
        </p:spPr>
      </p:pic>
      <p:pic>
        <p:nvPicPr>
          <p:cNvPr id="6" name="Image 5">
            <a:extLst>
              <a:ext uri="{FF2B5EF4-FFF2-40B4-BE49-F238E27FC236}">
                <a16:creationId xmlns:a16="http://schemas.microsoft.com/office/drawing/2014/main" id="{7F6B6BE2-BF97-4185-B26E-2D2B77D3C396}"/>
              </a:ext>
            </a:extLst>
          </p:cNvPr>
          <p:cNvPicPr>
            <a:picLocks noChangeAspect="1"/>
          </p:cNvPicPr>
          <p:nvPr/>
        </p:nvPicPr>
        <p:blipFill>
          <a:blip r:embed="rId4"/>
          <a:stretch>
            <a:fillRect/>
          </a:stretch>
        </p:blipFill>
        <p:spPr>
          <a:xfrm>
            <a:off x="6763700" y="3689993"/>
            <a:ext cx="4791075" cy="2802882"/>
          </a:xfrm>
          <a:prstGeom prst="rect">
            <a:avLst/>
          </a:prstGeom>
        </p:spPr>
      </p:pic>
    </p:spTree>
    <p:extLst>
      <p:ext uri="{BB962C8B-B14F-4D97-AF65-F5344CB8AC3E}">
        <p14:creationId xmlns:p14="http://schemas.microsoft.com/office/powerpoint/2010/main" val="3398364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25 : Configuration des champs du formulaire</a:t>
            </a:r>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pic>
        <p:nvPicPr>
          <p:cNvPr id="2" name="Image 1">
            <a:extLst>
              <a:ext uri="{FF2B5EF4-FFF2-40B4-BE49-F238E27FC236}">
                <a16:creationId xmlns:a16="http://schemas.microsoft.com/office/drawing/2014/main" id="{A534D457-DA31-40AB-825E-BB6897B07182}"/>
              </a:ext>
            </a:extLst>
          </p:cNvPr>
          <p:cNvPicPr>
            <a:picLocks noChangeAspect="1"/>
          </p:cNvPicPr>
          <p:nvPr/>
        </p:nvPicPr>
        <p:blipFill>
          <a:blip r:embed="rId2"/>
          <a:stretch>
            <a:fillRect/>
          </a:stretch>
        </p:blipFill>
        <p:spPr>
          <a:xfrm>
            <a:off x="681037" y="1828999"/>
            <a:ext cx="10829925" cy="4351338"/>
          </a:xfrm>
          <a:prstGeom prst="rect">
            <a:avLst/>
          </a:prstGeom>
        </p:spPr>
      </p:pic>
    </p:spTree>
    <p:extLst>
      <p:ext uri="{BB962C8B-B14F-4D97-AF65-F5344CB8AC3E}">
        <p14:creationId xmlns:p14="http://schemas.microsoft.com/office/powerpoint/2010/main" val="826168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26 : Configuration des champs du formulaire</a:t>
            </a:r>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sp>
        <p:nvSpPr>
          <p:cNvPr id="6" name="Espace réservé du contenu 2">
            <a:extLst>
              <a:ext uri="{FF2B5EF4-FFF2-40B4-BE49-F238E27FC236}">
                <a16:creationId xmlns:a16="http://schemas.microsoft.com/office/drawing/2014/main" id="{34335F63-C847-4B39-B9FC-52D3F26570BD}"/>
              </a:ext>
            </a:extLst>
          </p:cNvPr>
          <p:cNvSpPr txBox="1">
            <a:spLocks/>
          </p:cNvSpPr>
          <p:nvPr/>
        </p:nvSpPr>
        <p:spPr>
          <a:xfrm>
            <a:off x="838200" y="1828998"/>
            <a:ext cx="4389120"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700" dirty="0"/>
              <a:t>Dans la méthode </a:t>
            </a:r>
            <a:r>
              <a:rPr lang="fr-FR" sz="1700" dirty="0" err="1"/>
              <a:t>create</a:t>
            </a:r>
            <a:r>
              <a:rPr lang="fr-FR" sz="1700" dirty="0"/>
              <a:t>, nous allons tout d’abord injecter une dépendances dans les paramètre.</a:t>
            </a:r>
          </a:p>
          <a:p>
            <a:pPr marL="0" indent="0">
              <a:buFont typeface="Arial" panose="020B0604020202020204" pitchFamily="34" charset="0"/>
              <a:buNone/>
            </a:pPr>
            <a:r>
              <a:rPr lang="fr-FR" sz="1700" dirty="0"/>
              <a:t>Cette dépendance appartient à la class </a:t>
            </a:r>
            <a:r>
              <a:rPr lang="fr-FR" sz="1700" dirty="0" err="1"/>
              <a:t>ObjectManager</a:t>
            </a:r>
            <a:r>
              <a:rPr lang="fr-FR" sz="1700" dirty="0"/>
              <a:t> de doctrine, qui nous permettre de récupérer la requête envoyée par le formulaire, ainsi récupérer le POST de celui-ci.</a:t>
            </a:r>
          </a:p>
          <a:p>
            <a:pPr marL="0" indent="0">
              <a:buFont typeface="Arial" panose="020B0604020202020204" pitchFamily="34" charset="0"/>
              <a:buNone/>
            </a:pPr>
            <a:r>
              <a:rPr lang="fr-FR" sz="1700" dirty="0"/>
              <a:t>Ensuite nous récupérons la requête du formulaire : </a:t>
            </a:r>
          </a:p>
          <a:p>
            <a:pPr marL="0" indent="0">
              <a:buFont typeface="Arial" panose="020B0604020202020204" pitchFamily="34" charset="0"/>
              <a:buNone/>
            </a:pPr>
            <a:r>
              <a:rPr lang="fr-FR" sz="1700" dirty="0"/>
              <a:t>$</a:t>
            </a:r>
            <a:r>
              <a:rPr lang="fr-FR" sz="1700" dirty="0" err="1"/>
              <a:t>form</a:t>
            </a:r>
            <a:r>
              <a:rPr lang="fr-FR" sz="1700" dirty="0"/>
              <a:t>-&gt;</a:t>
            </a:r>
            <a:r>
              <a:rPr lang="fr-FR" sz="1700" dirty="0" err="1"/>
              <a:t>handleRequest</a:t>
            </a:r>
            <a:r>
              <a:rPr lang="fr-FR" sz="1700" dirty="0"/>
              <a:t>($</a:t>
            </a:r>
            <a:r>
              <a:rPr lang="fr-FR" sz="1700" dirty="0" err="1"/>
              <a:t>request</a:t>
            </a:r>
            <a:r>
              <a:rPr lang="fr-FR" sz="1700" dirty="0"/>
              <a:t>).</a:t>
            </a:r>
          </a:p>
          <a:p>
            <a:pPr marL="0" indent="0">
              <a:buFont typeface="Arial" panose="020B0604020202020204" pitchFamily="34" charset="0"/>
              <a:buNone/>
            </a:pPr>
            <a:r>
              <a:rPr lang="fr-FR" sz="1700" dirty="0"/>
              <a:t>Après nous testons si le formulaire a été envoyé et si le formulaire est valide :</a:t>
            </a:r>
          </a:p>
          <a:p>
            <a:pPr marL="0" indent="0">
              <a:buFont typeface="Arial" panose="020B0604020202020204" pitchFamily="34" charset="0"/>
              <a:buNone/>
            </a:pPr>
            <a:r>
              <a:rPr lang="fr-FR" sz="1700" dirty="0"/>
              <a:t>If($</a:t>
            </a:r>
            <a:r>
              <a:rPr lang="fr-FR" sz="1700" dirty="0" err="1"/>
              <a:t>fom</a:t>
            </a:r>
            <a:r>
              <a:rPr lang="fr-FR" sz="1700" dirty="0"/>
              <a:t>-&gt;</a:t>
            </a:r>
            <a:r>
              <a:rPr lang="fr-FR" sz="1700" dirty="0" err="1"/>
              <a:t>isSubmitted</a:t>
            </a:r>
            <a:r>
              <a:rPr lang="fr-FR" sz="1700" dirty="0"/>
              <a:t>() &amp;&amp; $</a:t>
            </a:r>
            <a:r>
              <a:rPr lang="fr-FR" sz="1700" dirty="0" err="1"/>
              <a:t>form</a:t>
            </a:r>
            <a:r>
              <a:rPr lang="fr-FR" sz="1700" dirty="0"/>
              <a:t>-&gt;</a:t>
            </a:r>
            <a:r>
              <a:rPr lang="fr-FR" sz="1700" dirty="0" err="1"/>
              <a:t>isValid</a:t>
            </a:r>
            <a:r>
              <a:rPr lang="fr-FR" sz="1700" dirty="0"/>
              <a:t>()){}</a:t>
            </a:r>
          </a:p>
          <a:p>
            <a:pPr marL="0" indent="0">
              <a:buFont typeface="Arial" panose="020B0604020202020204" pitchFamily="34" charset="0"/>
              <a:buNone/>
            </a:pPr>
            <a:r>
              <a:rPr lang="fr-FR" sz="1700" dirty="0"/>
              <a:t>Et pour finir nous faisons appel au manager dans l’action du test, et nous persistons l’annonce en question.</a:t>
            </a:r>
          </a:p>
          <a:p>
            <a:pPr marL="0" indent="0">
              <a:buFont typeface="Arial" panose="020B0604020202020204" pitchFamily="34" charset="0"/>
              <a:buNone/>
            </a:pPr>
            <a:endParaRPr lang="fr-FR" sz="1000" dirty="0"/>
          </a:p>
        </p:txBody>
      </p:sp>
      <p:pic>
        <p:nvPicPr>
          <p:cNvPr id="3" name="Image 2">
            <a:extLst>
              <a:ext uri="{FF2B5EF4-FFF2-40B4-BE49-F238E27FC236}">
                <a16:creationId xmlns:a16="http://schemas.microsoft.com/office/drawing/2014/main" id="{9248228C-9BA1-4384-81CC-F074B9308B06}"/>
              </a:ext>
            </a:extLst>
          </p:cNvPr>
          <p:cNvPicPr>
            <a:picLocks noChangeAspect="1"/>
          </p:cNvPicPr>
          <p:nvPr/>
        </p:nvPicPr>
        <p:blipFill>
          <a:blip r:embed="rId2"/>
          <a:stretch>
            <a:fillRect/>
          </a:stretch>
        </p:blipFill>
        <p:spPr>
          <a:xfrm>
            <a:off x="5805788" y="1690688"/>
            <a:ext cx="5573832" cy="4351338"/>
          </a:xfrm>
          <a:prstGeom prst="rect">
            <a:avLst/>
          </a:prstGeom>
        </p:spPr>
      </p:pic>
    </p:spTree>
    <p:extLst>
      <p:ext uri="{BB962C8B-B14F-4D97-AF65-F5344CB8AC3E}">
        <p14:creationId xmlns:p14="http://schemas.microsoft.com/office/powerpoint/2010/main" val="3058317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26 : Configuration des champs du formulaire</a:t>
            </a:r>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sp>
        <p:nvSpPr>
          <p:cNvPr id="6" name="Espace réservé du contenu 2">
            <a:extLst>
              <a:ext uri="{FF2B5EF4-FFF2-40B4-BE49-F238E27FC236}">
                <a16:creationId xmlns:a16="http://schemas.microsoft.com/office/drawing/2014/main" id="{34335F63-C847-4B39-B9FC-52D3F26570BD}"/>
              </a:ext>
            </a:extLst>
          </p:cNvPr>
          <p:cNvSpPr txBox="1">
            <a:spLocks/>
          </p:cNvSpPr>
          <p:nvPr/>
        </p:nvSpPr>
        <p:spPr>
          <a:xfrm>
            <a:off x="838200" y="1828998"/>
            <a:ext cx="4389120"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700" dirty="0"/>
              <a:t>Dans la méthode </a:t>
            </a:r>
            <a:r>
              <a:rPr lang="fr-FR" sz="1700" dirty="0" err="1"/>
              <a:t>create</a:t>
            </a:r>
            <a:r>
              <a:rPr lang="fr-FR" sz="1700" dirty="0"/>
              <a:t>, nous allons tout d’abord injecter une dépendances dans les paramètre.</a:t>
            </a:r>
          </a:p>
          <a:p>
            <a:pPr marL="0" indent="0">
              <a:buFont typeface="Arial" panose="020B0604020202020204" pitchFamily="34" charset="0"/>
              <a:buNone/>
            </a:pPr>
            <a:r>
              <a:rPr lang="fr-FR" sz="1700" dirty="0"/>
              <a:t>Cette dépendance appartient à la class </a:t>
            </a:r>
            <a:r>
              <a:rPr lang="fr-FR" sz="1700" dirty="0" err="1"/>
              <a:t>ObjectManager</a:t>
            </a:r>
            <a:r>
              <a:rPr lang="fr-FR" sz="1700" dirty="0"/>
              <a:t> de doctrine, qui nous permettre de récupérer la requête envoyée par le formulaire, ainsi récupérer le POST de celui-ci.</a:t>
            </a:r>
          </a:p>
          <a:p>
            <a:pPr marL="0" indent="0">
              <a:buFont typeface="Arial" panose="020B0604020202020204" pitchFamily="34" charset="0"/>
              <a:buNone/>
            </a:pPr>
            <a:r>
              <a:rPr lang="fr-FR" sz="1700" dirty="0"/>
              <a:t>Ensuite nous récupérons la requête du formulaire : </a:t>
            </a:r>
          </a:p>
          <a:p>
            <a:pPr marL="0" indent="0">
              <a:buFont typeface="Arial" panose="020B0604020202020204" pitchFamily="34" charset="0"/>
              <a:buNone/>
            </a:pPr>
            <a:r>
              <a:rPr lang="fr-FR" sz="1700" dirty="0"/>
              <a:t>$</a:t>
            </a:r>
            <a:r>
              <a:rPr lang="fr-FR" sz="1700" dirty="0" err="1"/>
              <a:t>form</a:t>
            </a:r>
            <a:r>
              <a:rPr lang="fr-FR" sz="1700" dirty="0"/>
              <a:t>-&gt;</a:t>
            </a:r>
            <a:r>
              <a:rPr lang="fr-FR" sz="1700" dirty="0" err="1"/>
              <a:t>handleRequest</a:t>
            </a:r>
            <a:r>
              <a:rPr lang="fr-FR" sz="1700" dirty="0"/>
              <a:t>($</a:t>
            </a:r>
            <a:r>
              <a:rPr lang="fr-FR" sz="1700" dirty="0" err="1"/>
              <a:t>request</a:t>
            </a:r>
            <a:r>
              <a:rPr lang="fr-FR" sz="1700" dirty="0"/>
              <a:t>).</a:t>
            </a:r>
          </a:p>
          <a:p>
            <a:pPr marL="0" indent="0">
              <a:buFont typeface="Arial" panose="020B0604020202020204" pitchFamily="34" charset="0"/>
              <a:buNone/>
            </a:pPr>
            <a:r>
              <a:rPr lang="fr-FR" sz="1700" dirty="0"/>
              <a:t>Après nous testons si le formulaire a été envoyé et si le formulaire est valide :</a:t>
            </a:r>
          </a:p>
          <a:p>
            <a:pPr marL="0" indent="0">
              <a:buFont typeface="Arial" panose="020B0604020202020204" pitchFamily="34" charset="0"/>
              <a:buNone/>
            </a:pPr>
            <a:r>
              <a:rPr lang="fr-FR" sz="1700" dirty="0"/>
              <a:t>If($</a:t>
            </a:r>
            <a:r>
              <a:rPr lang="fr-FR" sz="1700" dirty="0" err="1"/>
              <a:t>fom</a:t>
            </a:r>
            <a:r>
              <a:rPr lang="fr-FR" sz="1700" dirty="0"/>
              <a:t>-&gt;</a:t>
            </a:r>
            <a:r>
              <a:rPr lang="fr-FR" sz="1700" dirty="0" err="1"/>
              <a:t>isSubmitted</a:t>
            </a:r>
            <a:r>
              <a:rPr lang="fr-FR" sz="1700" dirty="0"/>
              <a:t>() &amp;&amp; $</a:t>
            </a:r>
            <a:r>
              <a:rPr lang="fr-FR" sz="1700" dirty="0" err="1"/>
              <a:t>form</a:t>
            </a:r>
            <a:r>
              <a:rPr lang="fr-FR" sz="1700" dirty="0"/>
              <a:t>-&gt;</a:t>
            </a:r>
            <a:r>
              <a:rPr lang="fr-FR" sz="1700" dirty="0" err="1"/>
              <a:t>isValid</a:t>
            </a:r>
            <a:r>
              <a:rPr lang="fr-FR" sz="1700" dirty="0"/>
              <a:t>()){}</a:t>
            </a:r>
          </a:p>
          <a:p>
            <a:pPr marL="0" indent="0">
              <a:buFont typeface="Arial" panose="020B0604020202020204" pitchFamily="34" charset="0"/>
              <a:buNone/>
            </a:pPr>
            <a:r>
              <a:rPr lang="fr-FR" sz="1700" dirty="0"/>
              <a:t>Et pour finir nous faisons appel au manager dans l’action du test, et nous persistons l’annonce en question.</a:t>
            </a:r>
          </a:p>
          <a:p>
            <a:pPr marL="0" indent="0">
              <a:buFont typeface="Arial" panose="020B0604020202020204" pitchFamily="34" charset="0"/>
              <a:buNone/>
            </a:pPr>
            <a:endParaRPr lang="fr-FR" sz="1000" dirty="0"/>
          </a:p>
        </p:txBody>
      </p:sp>
      <p:pic>
        <p:nvPicPr>
          <p:cNvPr id="3" name="Image 2">
            <a:extLst>
              <a:ext uri="{FF2B5EF4-FFF2-40B4-BE49-F238E27FC236}">
                <a16:creationId xmlns:a16="http://schemas.microsoft.com/office/drawing/2014/main" id="{9248228C-9BA1-4384-81CC-F074B9308B06}"/>
              </a:ext>
            </a:extLst>
          </p:cNvPr>
          <p:cNvPicPr>
            <a:picLocks noChangeAspect="1"/>
          </p:cNvPicPr>
          <p:nvPr/>
        </p:nvPicPr>
        <p:blipFill>
          <a:blip r:embed="rId2"/>
          <a:stretch>
            <a:fillRect/>
          </a:stretch>
        </p:blipFill>
        <p:spPr>
          <a:xfrm>
            <a:off x="5805788" y="1690688"/>
            <a:ext cx="5573832" cy="4351338"/>
          </a:xfrm>
          <a:prstGeom prst="rect">
            <a:avLst/>
          </a:prstGeom>
        </p:spPr>
      </p:pic>
    </p:spTree>
    <p:extLst>
      <p:ext uri="{BB962C8B-B14F-4D97-AF65-F5344CB8AC3E}">
        <p14:creationId xmlns:p14="http://schemas.microsoft.com/office/powerpoint/2010/main" val="2042628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27 : Redirection vers la page de la nouvelle annonce</a:t>
            </a:r>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pic>
        <p:nvPicPr>
          <p:cNvPr id="2" name="Image 1">
            <a:extLst>
              <a:ext uri="{FF2B5EF4-FFF2-40B4-BE49-F238E27FC236}">
                <a16:creationId xmlns:a16="http://schemas.microsoft.com/office/drawing/2014/main" id="{78517888-73D0-4FB5-AD38-4834F85F45A7}"/>
              </a:ext>
            </a:extLst>
          </p:cNvPr>
          <p:cNvPicPr>
            <a:picLocks noChangeAspect="1"/>
          </p:cNvPicPr>
          <p:nvPr/>
        </p:nvPicPr>
        <p:blipFill>
          <a:blip r:embed="rId2"/>
          <a:stretch>
            <a:fillRect/>
          </a:stretch>
        </p:blipFill>
        <p:spPr>
          <a:xfrm>
            <a:off x="982878" y="1690688"/>
            <a:ext cx="10209847" cy="4657725"/>
          </a:xfrm>
          <a:prstGeom prst="rect">
            <a:avLst/>
          </a:prstGeom>
        </p:spPr>
      </p:pic>
    </p:spTree>
    <p:extLst>
      <p:ext uri="{BB962C8B-B14F-4D97-AF65-F5344CB8AC3E}">
        <p14:creationId xmlns:p14="http://schemas.microsoft.com/office/powerpoint/2010/main" val="3849828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28 : Utilisation des messages flash pour notifier l’utilisateur</a:t>
            </a:r>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sp>
        <p:nvSpPr>
          <p:cNvPr id="6" name="Espace réservé du contenu 2">
            <a:extLst>
              <a:ext uri="{FF2B5EF4-FFF2-40B4-BE49-F238E27FC236}">
                <a16:creationId xmlns:a16="http://schemas.microsoft.com/office/drawing/2014/main" id="{AAD6F3F3-8703-49C0-9B3D-0F1B9E3DBE97}"/>
              </a:ext>
            </a:extLst>
          </p:cNvPr>
          <p:cNvSpPr txBox="1">
            <a:spLocks/>
          </p:cNvSpPr>
          <p:nvPr/>
        </p:nvSpPr>
        <p:spPr>
          <a:xfrm>
            <a:off x="1151675" y="19813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400" dirty="0"/>
              <a:t>Dans le </a:t>
            </a:r>
            <a:r>
              <a:rPr lang="fr-FR" sz="1400" dirty="0" err="1"/>
              <a:t>controller</a:t>
            </a:r>
            <a:r>
              <a:rPr lang="fr-FR" sz="1400" dirty="0"/>
              <a:t> :</a:t>
            </a:r>
          </a:p>
          <a:p>
            <a:pPr marL="0" indent="0">
              <a:buFont typeface="Arial" panose="020B0604020202020204" pitchFamily="34" charset="0"/>
              <a:buNone/>
            </a:pPr>
            <a:endParaRPr lang="fr-FR" sz="1400" dirty="0"/>
          </a:p>
        </p:txBody>
      </p:sp>
      <p:sp>
        <p:nvSpPr>
          <p:cNvPr id="7" name="Espace réservé du contenu 2">
            <a:extLst>
              <a:ext uri="{FF2B5EF4-FFF2-40B4-BE49-F238E27FC236}">
                <a16:creationId xmlns:a16="http://schemas.microsoft.com/office/drawing/2014/main" id="{46600243-11B8-49D4-9306-D084F2C6D2A9}"/>
              </a:ext>
            </a:extLst>
          </p:cNvPr>
          <p:cNvSpPr txBox="1">
            <a:spLocks/>
          </p:cNvSpPr>
          <p:nvPr/>
        </p:nvSpPr>
        <p:spPr>
          <a:xfrm>
            <a:off x="7117079" y="19815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Dans la vue </a:t>
            </a:r>
            <a:r>
              <a:rPr lang="fr-FR" sz="1400" dirty="0" err="1"/>
              <a:t>base.html.twig</a:t>
            </a:r>
            <a:r>
              <a:rPr lang="fr-FR" sz="1400" dirty="0"/>
              <a:t> :</a:t>
            </a:r>
          </a:p>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pic>
        <p:nvPicPr>
          <p:cNvPr id="3" name="Image 2">
            <a:extLst>
              <a:ext uri="{FF2B5EF4-FFF2-40B4-BE49-F238E27FC236}">
                <a16:creationId xmlns:a16="http://schemas.microsoft.com/office/drawing/2014/main" id="{108AA0D7-D0CF-475A-877C-E70F072CC72F}"/>
              </a:ext>
            </a:extLst>
          </p:cNvPr>
          <p:cNvPicPr>
            <a:picLocks noChangeAspect="1"/>
          </p:cNvPicPr>
          <p:nvPr/>
        </p:nvPicPr>
        <p:blipFill>
          <a:blip r:embed="rId2"/>
          <a:stretch>
            <a:fillRect/>
          </a:stretch>
        </p:blipFill>
        <p:spPr>
          <a:xfrm>
            <a:off x="685801" y="2419210"/>
            <a:ext cx="5193140" cy="3837326"/>
          </a:xfrm>
          <a:prstGeom prst="rect">
            <a:avLst/>
          </a:prstGeom>
        </p:spPr>
      </p:pic>
      <p:pic>
        <p:nvPicPr>
          <p:cNvPr id="5" name="Image 4">
            <a:extLst>
              <a:ext uri="{FF2B5EF4-FFF2-40B4-BE49-F238E27FC236}">
                <a16:creationId xmlns:a16="http://schemas.microsoft.com/office/drawing/2014/main" id="{C48DCD43-6A42-470F-B35A-810BAFF1884A}"/>
              </a:ext>
            </a:extLst>
          </p:cNvPr>
          <p:cNvPicPr>
            <a:picLocks noChangeAspect="1"/>
          </p:cNvPicPr>
          <p:nvPr/>
        </p:nvPicPr>
        <p:blipFill>
          <a:blip r:embed="rId3"/>
          <a:stretch>
            <a:fillRect/>
          </a:stretch>
        </p:blipFill>
        <p:spPr>
          <a:xfrm>
            <a:off x="6313061" y="2419210"/>
            <a:ext cx="4143375" cy="2095500"/>
          </a:xfrm>
          <a:prstGeom prst="rect">
            <a:avLst/>
          </a:prstGeom>
        </p:spPr>
      </p:pic>
    </p:spTree>
    <p:extLst>
      <p:ext uri="{BB962C8B-B14F-4D97-AF65-F5344CB8AC3E}">
        <p14:creationId xmlns:p14="http://schemas.microsoft.com/office/powerpoint/2010/main" val="246147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29 : Comprendre </a:t>
            </a:r>
            <a:r>
              <a:rPr lang="fr-FR" dirty="0" err="1"/>
              <a:t>twig</a:t>
            </a:r>
            <a:r>
              <a:rPr lang="fr-FR" dirty="0"/>
              <a:t> et les inclusions de </a:t>
            </a:r>
            <a:r>
              <a:rPr lang="fr-FR" dirty="0" err="1"/>
              <a:t>template</a:t>
            </a:r>
            <a:endParaRPr lang="fr-FR" dirty="0"/>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pic>
        <p:nvPicPr>
          <p:cNvPr id="2" name="Image 1">
            <a:extLst>
              <a:ext uri="{FF2B5EF4-FFF2-40B4-BE49-F238E27FC236}">
                <a16:creationId xmlns:a16="http://schemas.microsoft.com/office/drawing/2014/main" id="{59D96C6D-BDAE-4BE4-A666-B16FE187DC96}"/>
              </a:ext>
            </a:extLst>
          </p:cNvPr>
          <p:cNvPicPr>
            <a:picLocks noChangeAspect="1"/>
          </p:cNvPicPr>
          <p:nvPr/>
        </p:nvPicPr>
        <p:blipFill>
          <a:blip r:embed="rId2"/>
          <a:stretch>
            <a:fillRect/>
          </a:stretch>
        </p:blipFill>
        <p:spPr>
          <a:xfrm>
            <a:off x="838200" y="1828998"/>
            <a:ext cx="5143500" cy="4351338"/>
          </a:xfrm>
          <a:prstGeom prst="rect">
            <a:avLst/>
          </a:prstGeom>
        </p:spPr>
      </p:pic>
      <p:pic>
        <p:nvPicPr>
          <p:cNvPr id="8" name="Image 7">
            <a:extLst>
              <a:ext uri="{FF2B5EF4-FFF2-40B4-BE49-F238E27FC236}">
                <a16:creationId xmlns:a16="http://schemas.microsoft.com/office/drawing/2014/main" id="{36DF8B63-CBD8-4552-A720-EC02193DFA3E}"/>
              </a:ext>
            </a:extLst>
          </p:cNvPr>
          <p:cNvPicPr>
            <a:picLocks noChangeAspect="1"/>
          </p:cNvPicPr>
          <p:nvPr/>
        </p:nvPicPr>
        <p:blipFill>
          <a:blip r:embed="rId3"/>
          <a:stretch>
            <a:fillRect/>
          </a:stretch>
        </p:blipFill>
        <p:spPr>
          <a:xfrm>
            <a:off x="6210302" y="1828998"/>
            <a:ext cx="5143497" cy="4351338"/>
          </a:xfrm>
          <a:prstGeom prst="rect">
            <a:avLst/>
          </a:prstGeom>
        </p:spPr>
      </p:pic>
    </p:spTree>
    <p:extLst>
      <p:ext uri="{BB962C8B-B14F-4D97-AF65-F5344CB8AC3E}">
        <p14:creationId xmlns:p14="http://schemas.microsoft.com/office/powerpoint/2010/main" val="360253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30 : Créer des sous formulaire avec les </a:t>
            </a:r>
            <a:r>
              <a:rPr lang="fr-FR" dirty="0" err="1"/>
              <a:t>CollectionType</a:t>
            </a:r>
            <a:endParaRPr lang="fr-FR" dirty="0"/>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sp>
        <p:nvSpPr>
          <p:cNvPr id="7" name="Espace réservé du contenu 2">
            <a:extLst>
              <a:ext uri="{FF2B5EF4-FFF2-40B4-BE49-F238E27FC236}">
                <a16:creationId xmlns:a16="http://schemas.microsoft.com/office/drawing/2014/main" id="{6CE43EFE-9242-401E-BD47-B25E16F86361}"/>
              </a:ext>
            </a:extLst>
          </p:cNvPr>
          <p:cNvSpPr txBox="1">
            <a:spLocks/>
          </p:cNvSpPr>
          <p:nvPr/>
        </p:nvSpPr>
        <p:spPr>
          <a:xfrm>
            <a:off x="8382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700" dirty="0"/>
              <a:t>Le but est de créer plusieurs mini formulaire, dans un champ du formulaire primaire, c’est-à-dire que nous voulons permettre l’ajout de plusieurs images dans le même champ images.</a:t>
            </a:r>
          </a:p>
          <a:p>
            <a:pPr marL="0" indent="0">
              <a:buFont typeface="Arial" panose="020B0604020202020204" pitchFamily="34" charset="0"/>
              <a:buNone/>
            </a:pPr>
            <a:r>
              <a:rPr lang="fr-FR" sz="1000" dirty="0"/>
              <a:t>Etape 1 : Création du formulaire</a:t>
            </a:r>
          </a:p>
          <a:p>
            <a:pPr marL="0" indent="0">
              <a:buNone/>
            </a:pPr>
            <a:r>
              <a:rPr lang="en-US" sz="1000" dirty="0"/>
              <a:t>php bin/console </a:t>
            </a:r>
            <a:r>
              <a:rPr lang="en-US" sz="1000" dirty="0" err="1"/>
              <a:t>make:form</a:t>
            </a:r>
            <a:r>
              <a:rPr lang="en-US" sz="1000" dirty="0"/>
              <a:t> </a:t>
            </a:r>
            <a:r>
              <a:rPr lang="en-US" sz="1000" dirty="0" err="1"/>
              <a:t>ImageType</a:t>
            </a:r>
            <a:endParaRPr lang="en-US" sz="1000" dirty="0"/>
          </a:p>
          <a:p>
            <a:pPr marL="0" indent="0">
              <a:buNone/>
            </a:pPr>
            <a:r>
              <a:rPr lang="en-US" sz="1000" dirty="0" err="1"/>
              <a:t>Renseigner</a:t>
            </a:r>
            <a:r>
              <a:rPr lang="en-US" sz="1000" dirty="0"/>
              <a:t> </a:t>
            </a:r>
            <a:r>
              <a:rPr lang="en-US" sz="1000" dirty="0" err="1"/>
              <a:t>aussi</a:t>
            </a:r>
            <a:r>
              <a:rPr lang="en-US" sz="1000" dirty="0"/>
              <a:t> </a:t>
            </a:r>
            <a:r>
              <a:rPr lang="en-US" sz="1000" dirty="0" err="1"/>
              <a:t>l’entité</a:t>
            </a:r>
            <a:r>
              <a:rPr lang="en-US" sz="1000" dirty="0"/>
              <a:t> qui </a:t>
            </a:r>
            <a:r>
              <a:rPr lang="en-US" sz="1000" dirty="0" err="1"/>
              <a:t>est</a:t>
            </a:r>
            <a:r>
              <a:rPr lang="en-US" sz="1000" dirty="0"/>
              <a:t> </a:t>
            </a:r>
            <a:r>
              <a:rPr lang="en-US" sz="1000" dirty="0" err="1"/>
              <a:t>lié</a:t>
            </a:r>
            <a:r>
              <a:rPr lang="en-US" sz="1000" dirty="0"/>
              <a:t> au </a:t>
            </a:r>
            <a:r>
              <a:rPr lang="en-US" sz="1000" dirty="0" err="1"/>
              <a:t>formulaire</a:t>
            </a:r>
            <a:r>
              <a:rPr lang="en-US" sz="1000" dirty="0"/>
              <a:t> :</a:t>
            </a:r>
          </a:p>
          <a:p>
            <a:pPr marL="0" indent="0">
              <a:buNone/>
            </a:pPr>
            <a:r>
              <a:rPr lang="en-US" sz="1000" dirty="0"/>
              <a:t>The name of Entity or fully qualified model class name that the new form will be bound to (empty for none):</a:t>
            </a:r>
          </a:p>
          <a:p>
            <a:pPr marL="0" indent="0">
              <a:buNone/>
            </a:pPr>
            <a:r>
              <a:rPr lang="en-US" sz="1000" dirty="0"/>
              <a:t> &gt; Image</a:t>
            </a:r>
          </a:p>
          <a:p>
            <a:pPr marL="0" indent="0">
              <a:buNone/>
            </a:pPr>
            <a:r>
              <a:rPr lang="en-US" sz="1000" dirty="0" err="1"/>
              <a:t>Etape</a:t>
            </a:r>
            <a:r>
              <a:rPr lang="en-US" sz="1000" dirty="0"/>
              <a:t> 2 : </a:t>
            </a:r>
            <a:r>
              <a:rPr lang="en-US" sz="1000" dirty="0" err="1"/>
              <a:t>Ajout</a:t>
            </a:r>
            <a:r>
              <a:rPr lang="en-US" sz="1000" dirty="0"/>
              <a:t> du collection type dans le </a:t>
            </a:r>
            <a:r>
              <a:rPr lang="en-US" sz="1000" dirty="0" err="1"/>
              <a:t>formulaire</a:t>
            </a:r>
            <a:r>
              <a:rPr lang="en-US" sz="1000" dirty="0"/>
              <a:t> de creation </a:t>
            </a:r>
            <a:r>
              <a:rPr lang="en-US" sz="1000" dirty="0" err="1"/>
              <a:t>d’une</a:t>
            </a:r>
            <a:r>
              <a:rPr lang="en-US" sz="1000" dirty="0"/>
              <a:t> </a:t>
            </a:r>
            <a:r>
              <a:rPr lang="en-US" sz="1000" dirty="0" err="1"/>
              <a:t>annonce</a:t>
            </a:r>
            <a:endParaRPr lang="en-US" sz="1000" dirty="0"/>
          </a:p>
          <a:p>
            <a:pPr marL="0" indent="0">
              <a:buNone/>
            </a:pPr>
            <a:endParaRPr lang="en-US" sz="1000" dirty="0"/>
          </a:p>
        </p:txBody>
      </p:sp>
      <p:pic>
        <p:nvPicPr>
          <p:cNvPr id="3" name="Image 2">
            <a:extLst>
              <a:ext uri="{FF2B5EF4-FFF2-40B4-BE49-F238E27FC236}">
                <a16:creationId xmlns:a16="http://schemas.microsoft.com/office/drawing/2014/main" id="{A06D7B2F-F853-4E35-A76C-074912A8C2A5}"/>
              </a:ext>
            </a:extLst>
          </p:cNvPr>
          <p:cNvPicPr>
            <a:picLocks noChangeAspect="1"/>
          </p:cNvPicPr>
          <p:nvPr/>
        </p:nvPicPr>
        <p:blipFill>
          <a:blip r:embed="rId2"/>
          <a:stretch>
            <a:fillRect/>
          </a:stretch>
        </p:blipFill>
        <p:spPr>
          <a:xfrm>
            <a:off x="5549470" y="3429000"/>
            <a:ext cx="5865222" cy="3072940"/>
          </a:xfrm>
          <a:prstGeom prst="rect">
            <a:avLst/>
          </a:prstGeom>
        </p:spPr>
      </p:pic>
      <p:pic>
        <p:nvPicPr>
          <p:cNvPr id="5" name="Image 4">
            <a:extLst>
              <a:ext uri="{FF2B5EF4-FFF2-40B4-BE49-F238E27FC236}">
                <a16:creationId xmlns:a16="http://schemas.microsoft.com/office/drawing/2014/main" id="{544DF97B-7CE7-420A-8838-502D14AAA851}"/>
              </a:ext>
            </a:extLst>
          </p:cNvPr>
          <p:cNvPicPr>
            <a:picLocks noChangeAspect="1"/>
          </p:cNvPicPr>
          <p:nvPr/>
        </p:nvPicPr>
        <p:blipFill>
          <a:blip r:embed="rId3"/>
          <a:stretch>
            <a:fillRect/>
          </a:stretch>
        </p:blipFill>
        <p:spPr>
          <a:xfrm>
            <a:off x="5552546" y="1206631"/>
            <a:ext cx="5862145" cy="2153115"/>
          </a:xfrm>
          <a:prstGeom prst="rect">
            <a:avLst/>
          </a:prstGeom>
        </p:spPr>
      </p:pic>
    </p:spTree>
    <p:extLst>
      <p:ext uri="{BB962C8B-B14F-4D97-AF65-F5344CB8AC3E}">
        <p14:creationId xmlns:p14="http://schemas.microsoft.com/office/powerpoint/2010/main" val="3717761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2 : Création de la page d’accueil</a:t>
            </a:r>
          </a:p>
        </p:txBody>
      </p:sp>
      <p:graphicFrame>
        <p:nvGraphicFramePr>
          <p:cNvPr id="4" name="Espace réservé du contenu 3">
            <a:extLst>
              <a:ext uri="{FF2B5EF4-FFF2-40B4-BE49-F238E27FC236}">
                <a16:creationId xmlns:a16="http://schemas.microsoft.com/office/drawing/2014/main" id="{29FE444F-828C-40CB-B16A-6EC385E9B688}"/>
              </a:ext>
            </a:extLst>
          </p:cNvPr>
          <p:cNvGraphicFramePr>
            <a:graphicFrameLocks noGrp="1"/>
          </p:cNvGraphicFramePr>
          <p:nvPr>
            <p:ph idx="1"/>
            <p:extLst>
              <p:ext uri="{D42A27DB-BD31-4B8C-83A1-F6EECF244321}">
                <p14:modId xmlns:p14="http://schemas.microsoft.com/office/powerpoint/2010/main" val="2647843600"/>
              </p:ext>
            </p:extLst>
          </p:nvPr>
        </p:nvGraphicFramePr>
        <p:xfrm>
          <a:off x="838200" y="2427315"/>
          <a:ext cx="10515600" cy="3749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a:extLst>
              <a:ext uri="{FF2B5EF4-FFF2-40B4-BE49-F238E27FC236}">
                <a16:creationId xmlns:a16="http://schemas.microsoft.com/office/drawing/2014/main" id="{6C96801A-8E00-4811-9365-7457DA702DFF}"/>
              </a:ext>
            </a:extLst>
          </p:cNvPr>
          <p:cNvSpPr txBox="1"/>
          <p:nvPr/>
        </p:nvSpPr>
        <p:spPr>
          <a:xfrm>
            <a:off x="838200" y="1690688"/>
            <a:ext cx="6593378" cy="369332"/>
          </a:xfrm>
          <a:prstGeom prst="rect">
            <a:avLst/>
          </a:prstGeom>
          <a:noFill/>
        </p:spPr>
        <p:txBody>
          <a:bodyPr wrap="square" rtlCol="0">
            <a:spAutoFit/>
          </a:bodyPr>
          <a:lstStyle/>
          <a:p>
            <a:r>
              <a:rPr lang="fr-FR" dirty="0"/>
              <a:t>Les piliers qui permettent d’afficher une page</a:t>
            </a:r>
          </a:p>
        </p:txBody>
      </p:sp>
    </p:spTree>
    <p:extLst>
      <p:ext uri="{BB962C8B-B14F-4D97-AF65-F5344CB8AC3E}">
        <p14:creationId xmlns:p14="http://schemas.microsoft.com/office/powerpoint/2010/main" val="1119903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31 : Personnalisation des sous formulaires avec </a:t>
            </a:r>
            <a:r>
              <a:rPr lang="fr-FR" dirty="0" err="1"/>
              <a:t>twig</a:t>
            </a:r>
            <a:endParaRPr lang="fr-FR" dirty="0"/>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pic>
        <p:nvPicPr>
          <p:cNvPr id="2" name="Image 1">
            <a:extLst>
              <a:ext uri="{FF2B5EF4-FFF2-40B4-BE49-F238E27FC236}">
                <a16:creationId xmlns:a16="http://schemas.microsoft.com/office/drawing/2014/main" id="{FAA5EFB4-83B6-4C29-B496-13B7BF7C66C0}"/>
              </a:ext>
            </a:extLst>
          </p:cNvPr>
          <p:cNvPicPr>
            <a:picLocks noChangeAspect="1"/>
          </p:cNvPicPr>
          <p:nvPr/>
        </p:nvPicPr>
        <p:blipFill>
          <a:blip r:embed="rId2"/>
          <a:stretch>
            <a:fillRect/>
          </a:stretch>
        </p:blipFill>
        <p:spPr>
          <a:xfrm>
            <a:off x="999275" y="1690688"/>
            <a:ext cx="10354524" cy="3010803"/>
          </a:xfrm>
          <a:prstGeom prst="rect">
            <a:avLst/>
          </a:prstGeom>
        </p:spPr>
      </p:pic>
      <p:pic>
        <p:nvPicPr>
          <p:cNvPr id="6" name="Image 5">
            <a:extLst>
              <a:ext uri="{FF2B5EF4-FFF2-40B4-BE49-F238E27FC236}">
                <a16:creationId xmlns:a16="http://schemas.microsoft.com/office/drawing/2014/main" id="{6A9FAADD-30BF-4E34-B982-927FF50508E0}"/>
              </a:ext>
            </a:extLst>
          </p:cNvPr>
          <p:cNvPicPr>
            <a:picLocks noChangeAspect="1"/>
          </p:cNvPicPr>
          <p:nvPr/>
        </p:nvPicPr>
        <p:blipFill>
          <a:blip r:embed="rId3"/>
          <a:stretch>
            <a:fillRect/>
          </a:stretch>
        </p:blipFill>
        <p:spPr>
          <a:xfrm>
            <a:off x="999274" y="4701490"/>
            <a:ext cx="9662441" cy="1617155"/>
          </a:xfrm>
          <a:prstGeom prst="rect">
            <a:avLst/>
          </a:prstGeom>
        </p:spPr>
      </p:pic>
    </p:spTree>
    <p:extLst>
      <p:ext uri="{BB962C8B-B14F-4D97-AF65-F5344CB8AC3E}">
        <p14:creationId xmlns:p14="http://schemas.microsoft.com/office/powerpoint/2010/main" val="95452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32 : Ajouter un élément grâce au prototype de </a:t>
            </a:r>
            <a:r>
              <a:rPr lang="fr-FR" dirty="0" err="1"/>
              <a:t>CollectionType</a:t>
            </a:r>
            <a:endParaRPr lang="fr-FR" dirty="0"/>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6964679" y="1829196"/>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pic>
        <p:nvPicPr>
          <p:cNvPr id="3" name="Image 2">
            <a:extLst>
              <a:ext uri="{FF2B5EF4-FFF2-40B4-BE49-F238E27FC236}">
                <a16:creationId xmlns:a16="http://schemas.microsoft.com/office/drawing/2014/main" id="{FFBF6773-AD66-46C8-A9C8-5B1EACE705CF}"/>
              </a:ext>
            </a:extLst>
          </p:cNvPr>
          <p:cNvPicPr>
            <a:picLocks noChangeAspect="1"/>
          </p:cNvPicPr>
          <p:nvPr/>
        </p:nvPicPr>
        <p:blipFill>
          <a:blip r:embed="rId2"/>
          <a:stretch>
            <a:fillRect/>
          </a:stretch>
        </p:blipFill>
        <p:spPr>
          <a:xfrm>
            <a:off x="755435" y="1967308"/>
            <a:ext cx="3754009" cy="4351338"/>
          </a:xfrm>
          <a:prstGeom prst="rect">
            <a:avLst/>
          </a:prstGeom>
        </p:spPr>
      </p:pic>
      <p:pic>
        <p:nvPicPr>
          <p:cNvPr id="5" name="Image 4">
            <a:extLst>
              <a:ext uri="{FF2B5EF4-FFF2-40B4-BE49-F238E27FC236}">
                <a16:creationId xmlns:a16="http://schemas.microsoft.com/office/drawing/2014/main" id="{B9E837A0-0568-4652-A6AC-F6085FD1463D}"/>
              </a:ext>
            </a:extLst>
          </p:cNvPr>
          <p:cNvPicPr>
            <a:picLocks noChangeAspect="1"/>
          </p:cNvPicPr>
          <p:nvPr/>
        </p:nvPicPr>
        <p:blipFill>
          <a:blip r:embed="rId3"/>
          <a:stretch>
            <a:fillRect/>
          </a:stretch>
        </p:blipFill>
        <p:spPr>
          <a:xfrm>
            <a:off x="4992951" y="1967308"/>
            <a:ext cx="6443613" cy="4351338"/>
          </a:xfrm>
          <a:prstGeom prst="rect">
            <a:avLst/>
          </a:prstGeom>
        </p:spPr>
      </p:pic>
    </p:spTree>
    <p:extLst>
      <p:ext uri="{BB962C8B-B14F-4D97-AF65-F5344CB8AC3E}">
        <p14:creationId xmlns:p14="http://schemas.microsoft.com/office/powerpoint/2010/main" val="2343733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33: Supprimer un élément dynamiquement grâce au </a:t>
            </a:r>
            <a:r>
              <a:rPr lang="fr-FR" dirty="0" err="1"/>
              <a:t>CollectionType</a:t>
            </a:r>
            <a:endParaRPr lang="fr-FR" dirty="0"/>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838200" y="196730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sp>
        <p:nvSpPr>
          <p:cNvPr id="7" name="Espace réservé du contenu 2">
            <a:extLst>
              <a:ext uri="{FF2B5EF4-FFF2-40B4-BE49-F238E27FC236}">
                <a16:creationId xmlns:a16="http://schemas.microsoft.com/office/drawing/2014/main" id="{C186E827-4A12-4E94-B916-563ED25781C9}"/>
              </a:ext>
            </a:extLst>
          </p:cNvPr>
          <p:cNvSpPr txBox="1">
            <a:spLocks/>
          </p:cNvSpPr>
          <p:nvPr/>
        </p:nvSpPr>
        <p:spPr>
          <a:xfrm>
            <a:off x="8382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700" dirty="0"/>
              <a:t>Dans la vue </a:t>
            </a:r>
            <a:r>
              <a:rPr lang="fr-FR" sz="1700" dirty="0" err="1"/>
              <a:t>new.html.twig</a:t>
            </a:r>
            <a:r>
              <a:rPr lang="fr-FR" sz="1700" dirty="0"/>
              <a:t>, nous ajoutons un id permettant l’identification de l’entry : id = ‘’ block_{{id}} ’’</a:t>
            </a:r>
          </a:p>
          <a:p>
            <a:pPr marL="0" indent="0">
              <a:buFont typeface="Arial" panose="020B0604020202020204" pitchFamily="34" charset="0"/>
              <a:buNone/>
            </a:pPr>
            <a:r>
              <a:rPr lang="fr-FR" sz="1700" dirty="0"/>
              <a:t>On refactorise ensuite le code du widget, afin d’ajouter le bouton supprimer. Nous ajoutons ensuite des attributs dans ce boutons, data-action=‘’</a:t>
            </a:r>
            <a:r>
              <a:rPr lang="fr-FR" sz="1700" dirty="0" err="1"/>
              <a:t>delete</a:t>
            </a:r>
            <a:r>
              <a:rPr lang="fr-FR" sz="1700" dirty="0"/>
              <a:t>’’, et data-</a:t>
            </a:r>
            <a:r>
              <a:rPr lang="fr-FR" sz="1700" dirty="0" err="1"/>
              <a:t>target</a:t>
            </a:r>
            <a:r>
              <a:rPr lang="fr-FR" sz="1700" dirty="0"/>
              <a:t>=‘’#data_{{id}}’’</a:t>
            </a:r>
          </a:p>
          <a:p>
            <a:pPr marL="0" indent="0">
              <a:buFont typeface="Arial" panose="020B0604020202020204" pitchFamily="34" charset="0"/>
              <a:buNone/>
            </a:pPr>
            <a:endParaRPr lang="fr-FR" sz="1700" dirty="0"/>
          </a:p>
          <a:p>
            <a:pPr marL="0" indent="0">
              <a:buFont typeface="Arial" panose="020B0604020202020204" pitchFamily="34" charset="0"/>
              <a:buNone/>
            </a:pPr>
            <a:r>
              <a:rPr lang="fr-FR" sz="1700" dirty="0"/>
              <a:t>Et pour finir , on créé une fonction qui va gérer l’évènement du bouton, et où va gérer la suppression du </a:t>
            </a:r>
            <a:r>
              <a:rPr lang="fr-FR" sz="1700" dirty="0" err="1"/>
              <a:t>target</a:t>
            </a:r>
            <a:endParaRPr lang="en-US" sz="1000" dirty="0"/>
          </a:p>
          <a:p>
            <a:pPr marL="0" indent="0">
              <a:buNone/>
            </a:pPr>
            <a:endParaRPr lang="en-US" sz="1000" dirty="0"/>
          </a:p>
        </p:txBody>
      </p:sp>
      <p:pic>
        <p:nvPicPr>
          <p:cNvPr id="2" name="Image 1">
            <a:extLst>
              <a:ext uri="{FF2B5EF4-FFF2-40B4-BE49-F238E27FC236}">
                <a16:creationId xmlns:a16="http://schemas.microsoft.com/office/drawing/2014/main" id="{229E091D-F650-4CF9-933A-B1DE7D0301ED}"/>
              </a:ext>
            </a:extLst>
          </p:cNvPr>
          <p:cNvPicPr>
            <a:picLocks noChangeAspect="1"/>
          </p:cNvPicPr>
          <p:nvPr/>
        </p:nvPicPr>
        <p:blipFill>
          <a:blip r:embed="rId2"/>
          <a:stretch>
            <a:fillRect/>
          </a:stretch>
        </p:blipFill>
        <p:spPr>
          <a:xfrm>
            <a:off x="5314950" y="1828998"/>
            <a:ext cx="6353174" cy="2489201"/>
          </a:xfrm>
          <a:prstGeom prst="rect">
            <a:avLst/>
          </a:prstGeom>
        </p:spPr>
      </p:pic>
      <p:pic>
        <p:nvPicPr>
          <p:cNvPr id="6" name="Image 5">
            <a:extLst>
              <a:ext uri="{FF2B5EF4-FFF2-40B4-BE49-F238E27FC236}">
                <a16:creationId xmlns:a16="http://schemas.microsoft.com/office/drawing/2014/main" id="{0D5556AA-2A5C-4615-ADA3-58E844897ED4}"/>
              </a:ext>
            </a:extLst>
          </p:cNvPr>
          <p:cNvPicPr>
            <a:picLocks noChangeAspect="1"/>
          </p:cNvPicPr>
          <p:nvPr/>
        </p:nvPicPr>
        <p:blipFill>
          <a:blip r:embed="rId3"/>
          <a:stretch>
            <a:fillRect/>
          </a:stretch>
        </p:blipFill>
        <p:spPr>
          <a:xfrm>
            <a:off x="5314950" y="4387354"/>
            <a:ext cx="6353174" cy="2105521"/>
          </a:xfrm>
          <a:prstGeom prst="rect">
            <a:avLst/>
          </a:prstGeom>
        </p:spPr>
      </p:pic>
    </p:spTree>
    <p:extLst>
      <p:ext uri="{BB962C8B-B14F-4D97-AF65-F5344CB8AC3E}">
        <p14:creationId xmlns:p14="http://schemas.microsoft.com/office/powerpoint/2010/main" val="3428667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60C1D7C-377E-4936-AFF5-23D603AD6FF4}"/>
              </a:ext>
            </a:extLst>
          </p:cNvPr>
          <p:cNvSpPr>
            <a:spLocks noGrp="1"/>
          </p:cNvSpPr>
          <p:nvPr>
            <p:ph type="title"/>
          </p:nvPr>
        </p:nvSpPr>
        <p:spPr>
          <a:xfrm>
            <a:off x="838200" y="365125"/>
            <a:ext cx="10515600" cy="1325563"/>
          </a:xfrm>
        </p:spPr>
        <p:txBody>
          <a:bodyPr/>
          <a:lstStyle/>
          <a:p>
            <a:r>
              <a:rPr lang="fr-FR" dirty="0"/>
              <a:t>Etape 34: Faire persister les éléments liés avec le </a:t>
            </a:r>
            <a:r>
              <a:rPr lang="fr-FR" dirty="0" err="1"/>
              <a:t>CollectionType</a:t>
            </a:r>
            <a:endParaRPr lang="fr-FR" dirty="0"/>
          </a:p>
        </p:txBody>
      </p:sp>
      <p:sp>
        <p:nvSpPr>
          <p:cNvPr id="9" name="Espace réservé du contenu 2">
            <a:extLst>
              <a:ext uri="{FF2B5EF4-FFF2-40B4-BE49-F238E27FC236}">
                <a16:creationId xmlns:a16="http://schemas.microsoft.com/office/drawing/2014/main" id="{EB812BAD-F986-4356-9B0E-865CD4B89634}"/>
              </a:ext>
            </a:extLst>
          </p:cNvPr>
          <p:cNvSpPr txBox="1">
            <a:spLocks/>
          </p:cNvSpPr>
          <p:nvPr/>
        </p:nvSpPr>
        <p:spPr>
          <a:xfrm>
            <a:off x="999275"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p:txBody>
      </p:sp>
      <p:sp>
        <p:nvSpPr>
          <p:cNvPr id="11" name="Espace réservé du contenu 2">
            <a:extLst>
              <a:ext uri="{FF2B5EF4-FFF2-40B4-BE49-F238E27FC236}">
                <a16:creationId xmlns:a16="http://schemas.microsoft.com/office/drawing/2014/main" id="{534F948C-D7ED-425C-B2BB-4056FDF0CEB3}"/>
              </a:ext>
            </a:extLst>
          </p:cNvPr>
          <p:cNvSpPr txBox="1">
            <a:spLocks/>
          </p:cNvSpPr>
          <p:nvPr/>
        </p:nvSpPr>
        <p:spPr>
          <a:xfrm>
            <a:off x="838200" y="196730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400" dirty="0"/>
          </a:p>
          <a:p>
            <a:pPr marL="0" indent="0">
              <a:buFont typeface="Arial" panose="020B0604020202020204" pitchFamily="34" charset="0"/>
              <a:buNone/>
            </a:pPr>
            <a:endParaRPr lang="fr-FR" sz="1400" dirty="0"/>
          </a:p>
        </p:txBody>
      </p:sp>
      <p:sp>
        <p:nvSpPr>
          <p:cNvPr id="7" name="Espace réservé du contenu 2">
            <a:extLst>
              <a:ext uri="{FF2B5EF4-FFF2-40B4-BE49-F238E27FC236}">
                <a16:creationId xmlns:a16="http://schemas.microsoft.com/office/drawing/2014/main" id="{C186E827-4A12-4E94-B916-563ED25781C9}"/>
              </a:ext>
            </a:extLst>
          </p:cNvPr>
          <p:cNvSpPr txBox="1">
            <a:spLocks/>
          </p:cNvSpPr>
          <p:nvPr/>
        </p:nvSpPr>
        <p:spPr>
          <a:xfrm>
            <a:off x="838200" y="1828998"/>
            <a:ext cx="43891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700" dirty="0"/>
              <a:t>Dans</a:t>
            </a:r>
            <a:endParaRPr lang="en-US" sz="1000" dirty="0"/>
          </a:p>
        </p:txBody>
      </p:sp>
    </p:spTree>
    <p:extLst>
      <p:ext uri="{BB962C8B-B14F-4D97-AF65-F5344CB8AC3E}">
        <p14:creationId xmlns:p14="http://schemas.microsoft.com/office/powerpoint/2010/main" val="3815006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2 : Création de la page d’accueil</a:t>
            </a:r>
          </a:p>
        </p:txBody>
      </p:sp>
      <p:sp>
        <p:nvSpPr>
          <p:cNvPr id="5" name="ZoneTexte 4">
            <a:extLst>
              <a:ext uri="{FF2B5EF4-FFF2-40B4-BE49-F238E27FC236}">
                <a16:creationId xmlns:a16="http://schemas.microsoft.com/office/drawing/2014/main" id="{6C96801A-8E00-4811-9365-7457DA702DFF}"/>
              </a:ext>
            </a:extLst>
          </p:cNvPr>
          <p:cNvSpPr txBox="1"/>
          <p:nvPr/>
        </p:nvSpPr>
        <p:spPr>
          <a:xfrm>
            <a:off x="838200" y="1467810"/>
            <a:ext cx="6593378" cy="369332"/>
          </a:xfrm>
          <a:prstGeom prst="rect">
            <a:avLst/>
          </a:prstGeom>
          <a:noFill/>
        </p:spPr>
        <p:txBody>
          <a:bodyPr wrap="square" rtlCol="0">
            <a:spAutoFit/>
          </a:bodyPr>
          <a:lstStyle/>
          <a:p>
            <a:r>
              <a:rPr lang="fr-FR" dirty="0"/>
              <a:t>Création du premier Controller</a:t>
            </a:r>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p:txBody>
          <a:bodyPr/>
          <a:lstStyle/>
          <a:p>
            <a:pPr marL="0" indent="0">
              <a:buNone/>
            </a:pPr>
            <a:r>
              <a:rPr lang="fr-FR" sz="1600" dirty="0"/>
              <a:t>Méthode manuelle : </a:t>
            </a:r>
          </a:p>
          <a:p>
            <a:pPr>
              <a:buFontTx/>
              <a:buChar char="-"/>
            </a:pPr>
            <a:r>
              <a:rPr lang="fr-FR" sz="1600" dirty="0"/>
              <a:t>Aller sur src/Controller</a:t>
            </a:r>
          </a:p>
          <a:p>
            <a:pPr lvl="1">
              <a:buFontTx/>
              <a:buChar char="-"/>
            </a:pPr>
            <a:r>
              <a:rPr lang="fr-FR" sz="1400" dirty="0"/>
              <a:t>Créer : </a:t>
            </a:r>
            <a:r>
              <a:rPr lang="fr-FR" sz="1400" dirty="0" err="1"/>
              <a:t>HomeController.php</a:t>
            </a:r>
            <a:endParaRPr lang="fr-FR" sz="1400" dirty="0"/>
          </a:p>
          <a:p>
            <a:pPr lvl="1">
              <a:buFontTx/>
              <a:buChar char="-"/>
            </a:pPr>
            <a:r>
              <a:rPr lang="fr-FR" sz="1400" dirty="0"/>
              <a:t>Créer la class dans le fichier et ne pas </a:t>
            </a:r>
          </a:p>
          <a:p>
            <a:pPr marL="457200" lvl="1" indent="0">
              <a:buNone/>
            </a:pPr>
            <a:r>
              <a:rPr lang="fr-FR" sz="1400" dirty="0"/>
              <a:t>oublier de mettre le </a:t>
            </a:r>
            <a:r>
              <a:rPr lang="fr-FR" sz="1400" dirty="0" err="1"/>
              <a:t>namespace</a:t>
            </a:r>
            <a:endParaRPr lang="fr-FR" sz="1400" dirty="0"/>
          </a:p>
          <a:p>
            <a:pPr marL="457200" lvl="1" indent="0">
              <a:buNone/>
            </a:pPr>
            <a:endParaRPr lang="fr-FR" dirty="0"/>
          </a:p>
        </p:txBody>
      </p:sp>
      <p:pic>
        <p:nvPicPr>
          <p:cNvPr id="6" name="Image 5">
            <a:extLst>
              <a:ext uri="{FF2B5EF4-FFF2-40B4-BE49-F238E27FC236}">
                <a16:creationId xmlns:a16="http://schemas.microsoft.com/office/drawing/2014/main" id="{29BA6462-2232-4F60-AE3C-D1EA39A244F1}"/>
              </a:ext>
            </a:extLst>
          </p:cNvPr>
          <p:cNvPicPr>
            <a:picLocks noChangeAspect="1"/>
          </p:cNvPicPr>
          <p:nvPr/>
        </p:nvPicPr>
        <p:blipFill>
          <a:blip r:embed="rId2"/>
          <a:stretch>
            <a:fillRect/>
          </a:stretch>
        </p:blipFill>
        <p:spPr>
          <a:xfrm>
            <a:off x="838200" y="3429000"/>
            <a:ext cx="3517669" cy="2324100"/>
          </a:xfrm>
          <a:prstGeom prst="rect">
            <a:avLst/>
          </a:prstGeom>
        </p:spPr>
      </p:pic>
      <p:sp>
        <p:nvSpPr>
          <p:cNvPr id="8" name="ZoneTexte 7">
            <a:extLst>
              <a:ext uri="{FF2B5EF4-FFF2-40B4-BE49-F238E27FC236}">
                <a16:creationId xmlns:a16="http://schemas.microsoft.com/office/drawing/2014/main" id="{249832DD-7837-4090-AF4A-DE923C750FC2}"/>
              </a:ext>
            </a:extLst>
          </p:cNvPr>
          <p:cNvSpPr txBox="1"/>
          <p:nvPr/>
        </p:nvSpPr>
        <p:spPr>
          <a:xfrm>
            <a:off x="4998720" y="1467810"/>
            <a:ext cx="3591098" cy="1200329"/>
          </a:xfrm>
          <a:prstGeom prst="rect">
            <a:avLst/>
          </a:prstGeom>
          <a:noFill/>
        </p:spPr>
        <p:txBody>
          <a:bodyPr wrap="square" rtlCol="0">
            <a:spAutoFit/>
          </a:bodyPr>
          <a:lstStyle/>
          <a:p>
            <a:r>
              <a:rPr lang="fr-FR" dirty="0"/>
              <a:t>Ensuite il faut mettre en place</a:t>
            </a:r>
          </a:p>
          <a:p>
            <a:r>
              <a:rPr lang="fr-FR" dirty="0"/>
              <a:t>les 3 piliers :</a:t>
            </a:r>
          </a:p>
          <a:p>
            <a:pPr marL="285750" indent="-285750">
              <a:buFontTx/>
              <a:buChar char="-"/>
            </a:pPr>
            <a:r>
              <a:rPr lang="fr-FR" dirty="0"/>
              <a:t>Pilier 1 :</a:t>
            </a:r>
          </a:p>
          <a:p>
            <a:pPr marL="742950" lvl="1" indent="-285750">
              <a:buFontTx/>
              <a:buChar char="-"/>
            </a:pPr>
            <a:r>
              <a:rPr lang="fr-FR" dirty="0"/>
              <a:t> Création de la fonction</a:t>
            </a:r>
          </a:p>
        </p:txBody>
      </p:sp>
      <p:pic>
        <p:nvPicPr>
          <p:cNvPr id="9" name="Image 8">
            <a:extLst>
              <a:ext uri="{FF2B5EF4-FFF2-40B4-BE49-F238E27FC236}">
                <a16:creationId xmlns:a16="http://schemas.microsoft.com/office/drawing/2014/main" id="{3BFB02B6-DEB5-40FA-82DE-3EA3F55EED28}"/>
              </a:ext>
            </a:extLst>
          </p:cNvPr>
          <p:cNvPicPr>
            <a:picLocks noChangeAspect="1"/>
          </p:cNvPicPr>
          <p:nvPr/>
        </p:nvPicPr>
        <p:blipFill>
          <a:blip r:embed="rId3"/>
          <a:stretch>
            <a:fillRect/>
          </a:stretch>
        </p:blipFill>
        <p:spPr>
          <a:xfrm>
            <a:off x="4998719" y="2709862"/>
            <a:ext cx="3197629" cy="1438275"/>
          </a:xfrm>
          <a:prstGeom prst="rect">
            <a:avLst/>
          </a:prstGeom>
        </p:spPr>
      </p:pic>
      <p:sp>
        <p:nvSpPr>
          <p:cNvPr id="10" name="ZoneTexte 9">
            <a:extLst>
              <a:ext uri="{FF2B5EF4-FFF2-40B4-BE49-F238E27FC236}">
                <a16:creationId xmlns:a16="http://schemas.microsoft.com/office/drawing/2014/main" id="{94F43274-25E9-4896-96DA-823214B8EB0C}"/>
              </a:ext>
            </a:extLst>
          </p:cNvPr>
          <p:cNvSpPr txBox="1"/>
          <p:nvPr/>
        </p:nvSpPr>
        <p:spPr>
          <a:xfrm>
            <a:off x="8196348" y="2067974"/>
            <a:ext cx="3591098" cy="1754326"/>
          </a:xfrm>
          <a:prstGeom prst="rect">
            <a:avLst/>
          </a:prstGeom>
          <a:noFill/>
        </p:spPr>
        <p:txBody>
          <a:bodyPr wrap="square" rtlCol="0">
            <a:spAutoFit/>
          </a:bodyPr>
          <a:lstStyle/>
          <a:p>
            <a:pPr marL="285750" indent="-285750">
              <a:buFontTx/>
              <a:buChar char="-"/>
            </a:pPr>
            <a:r>
              <a:rPr lang="fr-FR" dirty="0"/>
              <a:t>Pilier 2 – Utilisation des annotations :</a:t>
            </a:r>
          </a:p>
          <a:p>
            <a:pPr marL="742950" lvl="1" indent="-285750">
              <a:buFontTx/>
              <a:buChar char="-"/>
            </a:pPr>
            <a:r>
              <a:rPr lang="fr-FR" dirty="0"/>
              <a:t> Création de la route</a:t>
            </a:r>
          </a:p>
          <a:p>
            <a:pPr marL="742950" lvl="1" indent="-285750">
              <a:buFontTx/>
              <a:buChar char="-"/>
            </a:pPr>
            <a:r>
              <a:rPr lang="fr-FR" dirty="0"/>
              <a:t>Ne pas oublier d’associer la class qui permet d’utiliser les annotations de Route</a:t>
            </a:r>
          </a:p>
        </p:txBody>
      </p:sp>
      <p:pic>
        <p:nvPicPr>
          <p:cNvPr id="11" name="Image 10">
            <a:extLst>
              <a:ext uri="{FF2B5EF4-FFF2-40B4-BE49-F238E27FC236}">
                <a16:creationId xmlns:a16="http://schemas.microsoft.com/office/drawing/2014/main" id="{85A80BD7-D22A-4AE9-9C11-A06D413323D3}"/>
              </a:ext>
            </a:extLst>
          </p:cNvPr>
          <p:cNvPicPr>
            <a:picLocks noChangeAspect="1"/>
          </p:cNvPicPr>
          <p:nvPr/>
        </p:nvPicPr>
        <p:blipFill>
          <a:blip r:embed="rId4"/>
          <a:stretch>
            <a:fillRect/>
          </a:stretch>
        </p:blipFill>
        <p:spPr>
          <a:xfrm>
            <a:off x="8327884" y="3934739"/>
            <a:ext cx="3328025" cy="2377161"/>
          </a:xfrm>
          <a:prstGeom prst="rect">
            <a:avLst/>
          </a:prstGeom>
        </p:spPr>
      </p:pic>
      <p:sp>
        <p:nvSpPr>
          <p:cNvPr id="12" name="ZoneTexte 11">
            <a:extLst>
              <a:ext uri="{FF2B5EF4-FFF2-40B4-BE49-F238E27FC236}">
                <a16:creationId xmlns:a16="http://schemas.microsoft.com/office/drawing/2014/main" id="{73496D64-C1E2-40F3-89E0-D67B41EBE501}"/>
              </a:ext>
            </a:extLst>
          </p:cNvPr>
          <p:cNvSpPr txBox="1"/>
          <p:nvPr/>
        </p:nvSpPr>
        <p:spPr>
          <a:xfrm>
            <a:off x="4998720" y="4283371"/>
            <a:ext cx="3591098" cy="369332"/>
          </a:xfrm>
          <a:prstGeom prst="rect">
            <a:avLst/>
          </a:prstGeom>
          <a:noFill/>
        </p:spPr>
        <p:txBody>
          <a:bodyPr wrap="square" rtlCol="0">
            <a:spAutoFit/>
          </a:bodyPr>
          <a:lstStyle/>
          <a:p>
            <a:pPr marL="285750" indent="-285750">
              <a:buFontTx/>
              <a:buChar char="-"/>
            </a:pPr>
            <a:r>
              <a:rPr lang="fr-FR" dirty="0"/>
              <a:t>Pilier 3 – Retourner la réponse :</a:t>
            </a:r>
          </a:p>
        </p:txBody>
      </p:sp>
      <p:pic>
        <p:nvPicPr>
          <p:cNvPr id="13" name="Image 12">
            <a:extLst>
              <a:ext uri="{FF2B5EF4-FFF2-40B4-BE49-F238E27FC236}">
                <a16:creationId xmlns:a16="http://schemas.microsoft.com/office/drawing/2014/main" id="{63CF9DC5-2AB1-46E4-A948-CC6E62D7731C}"/>
              </a:ext>
            </a:extLst>
          </p:cNvPr>
          <p:cNvPicPr>
            <a:picLocks noChangeAspect="1"/>
          </p:cNvPicPr>
          <p:nvPr/>
        </p:nvPicPr>
        <p:blipFill>
          <a:blip r:embed="rId5"/>
          <a:stretch>
            <a:fillRect/>
          </a:stretch>
        </p:blipFill>
        <p:spPr>
          <a:xfrm>
            <a:off x="4992412" y="4787937"/>
            <a:ext cx="3197629" cy="1523963"/>
          </a:xfrm>
          <a:prstGeom prst="rect">
            <a:avLst/>
          </a:prstGeom>
        </p:spPr>
      </p:pic>
    </p:spTree>
    <p:extLst>
      <p:ext uri="{BB962C8B-B14F-4D97-AF65-F5344CB8AC3E}">
        <p14:creationId xmlns:p14="http://schemas.microsoft.com/office/powerpoint/2010/main" val="2044753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3 : Utilisation de </a:t>
            </a:r>
            <a:r>
              <a:rPr lang="fr-FR" dirty="0" err="1"/>
              <a:t>twig</a:t>
            </a:r>
            <a:endParaRPr lang="fr-FR" dirty="0"/>
          </a:p>
        </p:txBody>
      </p:sp>
      <p:sp>
        <p:nvSpPr>
          <p:cNvPr id="5" name="ZoneTexte 4">
            <a:extLst>
              <a:ext uri="{FF2B5EF4-FFF2-40B4-BE49-F238E27FC236}">
                <a16:creationId xmlns:a16="http://schemas.microsoft.com/office/drawing/2014/main" id="{6C96801A-8E00-4811-9365-7457DA702DFF}"/>
              </a:ext>
            </a:extLst>
          </p:cNvPr>
          <p:cNvSpPr txBox="1"/>
          <p:nvPr/>
        </p:nvSpPr>
        <p:spPr>
          <a:xfrm>
            <a:off x="838200" y="1467810"/>
            <a:ext cx="6593378" cy="369332"/>
          </a:xfrm>
          <a:prstGeom prst="rect">
            <a:avLst/>
          </a:prstGeom>
          <a:noFill/>
        </p:spPr>
        <p:txBody>
          <a:bodyPr wrap="square" rtlCol="0">
            <a:spAutoFit/>
          </a:bodyPr>
          <a:lstStyle/>
          <a:p>
            <a:r>
              <a:rPr lang="fr-FR" dirty="0"/>
              <a:t>Création de le vue home :</a:t>
            </a:r>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p:txBody>
          <a:bodyPr/>
          <a:lstStyle/>
          <a:p>
            <a:pPr marL="0" indent="0">
              <a:buNone/>
            </a:pPr>
            <a:r>
              <a:rPr lang="fr-FR" sz="1600" dirty="0"/>
              <a:t> - Aller sur </a:t>
            </a:r>
            <a:r>
              <a:rPr lang="fr-FR" sz="1600" dirty="0" err="1"/>
              <a:t>templates</a:t>
            </a:r>
            <a:endParaRPr lang="fr-FR" sz="1600" dirty="0"/>
          </a:p>
          <a:p>
            <a:pPr lvl="1">
              <a:buFontTx/>
              <a:buChar char="-"/>
            </a:pPr>
            <a:r>
              <a:rPr lang="fr-FR" sz="1400" dirty="0"/>
              <a:t>Créer : </a:t>
            </a:r>
            <a:r>
              <a:rPr lang="fr-FR" sz="1400" dirty="0" err="1"/>
              <a:t>home.html.twig</a:t>
            </a:r>
            <a:endParaRPr lang="fr-FR" sz="1400" dirty="0"/>
          </a:p>
          <a:p>
            <a:pPr lvl="1">
              <a:buFontTx/>
              <a:buChar char="-"/>
            </a:pPr>
            <a:r>
              <a:rPr lang="fr-FR" sz="1400" dirty="0"/>
              <a:t>Créer la structure html</a:t>
            </a:r>
          </a:p>
          <a:p>
            <a:pPr lvl="1">
              <a:buFontTx/>
              <a:buChar char="-"/>
            </a:pPr>
            <a:endParaRPr lang="fr-FR" sz="1400" dirty="0"/>
          </a:p>
        </p:txBody>
      </p:sp>
      <p:sp>
        <p:nvSpPr>
          <p:cNvPr id="14" name="ZoneTexte 13">
            <a:extLst>
              <a:ext uri="{FF2B5EF4-FFF2-40B4-BE49-F238E27FC236}">
                <a16:creationId xmlns:a16="http://schemas.microsoft.com/office/drawing/2014/main" id="{AD9B0483-5ADD-41D4-999A-BA1BA63DFF70}"/>
              </a:ext>
            </a:extLst>
          </p:cNvPr>
          <p:cNvSpPr txBox="1"/>
          <p:nvPr/>
        </p:nvSpPr>
        <p:spPr>
          <a:xfrm>
            <a:off x="838200" y="1456292"/>
            <a:ext cx="2738377" cy="369332"/>
          </a:xfrm>
          <a:prstGeom prst="rect">
            <a:avLst/>
          </a:prstGeom>
          <a:noFill/>
        </p:spPr>
        <p:txBody>
          <a:bodyPr wrap="square" rtlCol="0">
            <a:spAutoFit/>
          </a:bodyPr>
          <a:lstStyle/>
          <a:p>
            <a:r>
              <a:rPr lang="fr-FR" dirty="0"/>
              <a:t>Création de le vue home :</a:t>
            </a:r>
          </a:p>
        </p:txBody>
      </p:sp>
      <p:sp>
        <p:nvSpPr>
          <p:cNvPr id="15" name="ZoneTexte 14">
            <a:extLst>
              <a:ext uri="{FF2B5EF4-FFF2-40B4-BE49-F238E27FC236}">
                <a16:creationId xmlns:a16="http://schemas.microsoft.com/office/drawing/2014/main" id="{A4858083-F827-4437-B5FA-97BD7A95E962}"/>
              </a:ext>
            </a:extLst>
          </p:cNvPr>
          <p:cNvSpPr txBox="1"/>
          <p:nvPr/>
        </p:nvSpPr>
        <p:spPr>
          <a:xfrm>
            <a:off x="838200" y="2597190"/>
            <a:ext cx="3703320" cy="1754326"/>
          </a:xfrm>
          <a:prstGeom prst="rect">
            <a:avLst/>
          </a:prstGeom>
          <a:noFill/>
        </p:spPr>
        <p:txBody>
          <a:bodyPr wrap="square" rtlCol="0">
            <a:spAutoFit/>
          </a:bodyPr>
          <a:lstStyle/>
          <a:p>
            <a:r>
              <a:rPr lang="fr-FR" b="1" dirty="0"/>
              <a:t>Ensuite retourner sur home </a:t>
            </a:r>
            <a:r>
              <a:rPr lang="fr-FR" b="1" dirty="0" err="1"/>
              <a:t>controller</a:t>
            </a:r>
            <a:r>
              <a:rPr lang="fr-FR" b="1" dirty="0"/>
              <a:t> :</a:t>
            </a:r>
          </a:p>
          <a:p>
            <a:pPr marL="285750" indent="-285750">
              <a:buFontTx/>
              <a:buChar char="-"/>
            </a:pPr>
            <a:r>
              <a:rPr lang="fr-FR" dirty="0"/>
              <a:t>Faire </a:t>
            </a:r>
            <a:r>
              <a:rPr lang="fr-FR" dirty="0" err="1"/>
              <a:t>hérier</a:t>
            </a:r>
            <a:r>
              <a:rPr lang="fr-FR" dirty="0"/>
              <a:t> la class Home Controller a Controller</a:t>
            </a:r>
          </a:p>
          <a:p>
            <a:pPr marL="285750" indent="-285750">
              <a:buFontTx/>
              <a:buChar char="-"/>
            </a:pPr>
            <a:r>
              <a:rPr lang="fr-FR" dirty="0"/>
              <a:t>Ne pas oublier d’importer la classe </a:t>
            </a:r>
            <a:r>
              <a:rPr lang="fr-FR" dirty="0" err="1"/>
              <a:t>symfony</a:t>
            </a:r>
            <a:endParaRPr lang="fr-FR" dirty="0"/>
          </a:p>
        </p:txBody>
      </p:sp>
      <p:pic>
        <p:nvPicPr>
          <p:cNvPr id="4" name="Image 3">
            <a:extLst>
              <a:ext uri="{FF2B5EF4-FFF2-40B4-BE49-F238E27FC236}">
                <a16:creationId xmlns:a16="http://schemas.microsoft.com/office/drawing/2014/main" id="{85CD2813-1BB4-4247-BE49-75C66067E4EB}"/>
              </a:ext>
            </a:extLst>
          </p:cNvPr>
          <p:cNvPicPr>
            <a:picLocks noChangeAspect="1"/>
          </p:cNvPicPr>
          <p:nvPr/>
        </p:nvPicPr>
        <p:blipFill>
          <a:blip r:embed="rId2"/>
          <a:stretch>
            <a:fillRect/>
          </a:stretch>
        </p:blipFill>
        <p:spPr>
          <a:xfrm>
            <a:off x="838201" y="4351516"/>
            <a:ext cx="3596640" cy="2079030"/>
          </a:xfrm>
          <a:prstGeom prst="rect">
            <a:avLst/>
          </a:prstGeom>
        </p:spPr>
      </p:pic>
      <p:pic>
        <p:nvPicPr>
          <p:cNvPr id="7" name="Image 6">
            <a:extLst>
              <a:ext uri="{FF2B5EF4-FFF2-40B4-BE49-F238E27FC236}">
                <a16:creationId xmlns:a16="http://schemas.microsoft.com/office/drawing/2014/main" id="{622AB5EB-9B20-4753-A67A-E13DFF4AEF42}"/>
              </a:ext>
            </a:extLst>
          </p:cNvPr>
          <p:cNvPicPr>
            <a:picLocks noChangeAspect="1"/>
          </p:cNvPicPr>
          <p:nvPr/>
        </p:nvPicPr>
        <p:blipFill>
          <a:blip r:embed="rId3"/>
          <a:stretch>
            <a:fillRect/>
          </a:stretch>
        </p:blipFill>
        <p:spPr>
          <a:xfrm>
            <a:off x="4762016" y="2389485"/>
            <a:ext cx="3596640" cy="2079030"/>
          </a:xfrm>
          <a:prstGeom prst="rect">
            <a:avLst/>
          </a:prstGeom>
        </p:spPr>
      </p:pic>
      <p:sp>
        <p:nvSpPr>
          <p:cNvPr id="16" name="ZoneTexte 15">
            <a:extLst>
              <a:ext uri="{FF2B5EF4-FFF2-40B4-BE49-F238E27FC236}">
                <a16:creationId xmlns:a16="http://schemas.microsoft.com/office/drawing/2014/main" id="{F4D1EF44-F44C-47BF-A063-08FE42DFB3EA}"/>
              </a:ext>
            </a:extLst>
          </p:cNvPr>
          <p:cNvSpPr txBox="1"/>
          <p:nvPr/>
        </p:nvSpPr>
        <p:spPr>
          <a:xfrm>
            <a:off x="4762015" y="1467810"/>
            <a:ext cx="3596639" cy="923330"/>
          </a:xfrm>
          <a:prstGeom prst="rect">
            <a:avLst/>
          </a:prstGeom>
          <a:noFill/>
        </p:spPr>
        <p:txBody>
          <a:bodyPr wrap="square" rtlCol="0">
            <a:spAutoFit/>
          </a:bodyPr>
          <a:lstStyle/>
          <a:p>
            <a:r>
              <a:rPr lang="fr-FR" b="1" dirty="0"/>
              <a:t>Modifications de la fonctions:</a:t>
            </a:r>
          </a:p>
          <a:p>
            <a:r>
              <a:rPr lang="fr-FR" dirty="0"/>
              <a:t>On fait appel à la méthode </a:t>
            </a:r>
            <a:r>
              <a:rPr lang="fr-FR" dirty="0" err="1"/>
              <a:t>render</a:t>
            </a:r>
            <a:r>
              <a:rPr lang="fr-FR" dirty="0"/>
              <a:t>() , afin de connecter la vue</a:t>
            </a:r>
          </a:p>
        </p:txBody>
      </p:sp>
    </p:spTree>
    <p:extLst>
      <p:ext uri="{BB962C8B-B14F-4D97-AF65-F5344CB8AC3E}">
        <p14:creationId xmlns:p14="http://schemas.microsoft.com/office/powerpoint/2010/main" val="335642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3 : Utilisation de </a:t>
            </a:r>
            <a:r>
              <a:rPr lang="fr-FR" dirty="0" err="1"/>
              <a:t>twig</a:t>
            </a:r>
            <a:endParaRPr lang="fr-FR" dirty="0"/>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p:txBody>
          <a:bodyPr/>
          <a:lstStyle/>
          <a:p>
            <a:pPr marL="0" indent="0">
              <a:buNone/>
            </a:pPr>
            <a:r>
              <a:rPr lang="fr-FR" sz="1600" dirty="0" err="1"/>
              <a:t>Interpollation</a:t>
            </a:r>
            <a:r>
              <a:rPr lang="fr-FR" sz="1600" dirty="0"/>
              <a:t> des variables :</a:t>
            </a:r>
          </a:p>
          <a:p>
            <a:pPr marL="0" indent="0">
              <a:buNone/>
            </a:pPr>
            <a:r>
              <a:rPr lang="fr-FR" sz="1400" dirty="0"/>
              <a:t>Afin de pouvoir utiliser des variables dans </a:t>
            </a:r>
            <a:r>
              <a:rPr lang="fr-FR" sz="1400" dirty="0" err="1"/>
              <a:t>twig</a:t>
            </a:r>
            <a:r>
              <a:rPr lang="fr-FR" sz="1400" dirty="0"/>
              <a:t>, il faut ajouter </a:t>
            </a:r>
          </a:p>
          <a:p>
            <a:pPr marL="0" indent="0">
              <a:buNone/>
            </a:pPr>
            <a:r>
              <a:rPr lang="fr-FR" sz="1400" dirty="0"/>
              <a:t>un deuxième paramètre dans </a:t>
            </a:r>
            <a:r>
              <a:rPr lang="fr-FR" sz="1400" dirty="0" err="1"/>
              <a:t>render</a:t>
            </a:r>
            <a:r>
              <a:rPr lang="fr-FR" sz="1400" dirty="0"/>
              <a:t> </a:t>
            </a:r>
          </a:p>
          <a:p>
            <a:pPr marL="0" indent="0">
              <a:buNone/>
            </a:pPr>
            <a:r>
              <a:rPr lang="fr-FR" sz="1400" dirty="0"/>
              <a:t>sous forme de tableau variable</a:t>
            </a:r>
            <a:endParaRPr lang="fr-FR" sz="1200" dirty="0"/>
          </a:p>
        </p:txBody>
      </p:sp>
      <p:pic>
        <p:nvPicPr>
          <p:cNvPr id="6" name="Image 5">
            <a:extLst>
              <a:ext uri="{FF2B5EF4-FFF2-40B4-BE49-F238E27FC236}">
                <a16:creationId xmlns:a16="http://schemas.microsoft.com/office/drawing/2014/main" id="{3D8DEFE3-A08A-40DB-AA7C-8A5E513F58FF}"/>
              </a:ext>
            </a:extLst>
          </p:cNvPr>
          <p:cNvPicPr>
            <a:picLocks noChangeAspect="1"/>
          </p:cNvPicPr>
          <p:nvPr/>
        </p:nvPicPr>
        <p:blipFill>
          <a:blip r:embed="rId2"/>
          <a:stretch>
            <a:fillRect/>
          </a:stretch>
        </p:blipFill>
        <p:spPr>
          <a:xfrm>
            <a:off x="838200" y="3096228"/>
            <a:ext cx="4469154" cy="2424896"/>
          </a:xfrm>
          <a:prstGeom prst="rect">
            <a:avLst/>
          </a:prstGeom>
        </p:spPr>
      </p:pic>
      <p:pic>
        <p:nvPicPr>
          <p:cNvPr id="8" name="Image 7">
            <a:extLst>
              <a:ext uri="{FF2B5EF4-FFF2-40B4-BE49-F238E27FC236}">
                <a16:creationId xmlns:a16="http://schemas.microsoft.com/office/drawing/2014/main" id="{0A180565-2982-4B01-8F3D-FF911391FF9A}"/>
              </a:ext>
            </a:extLst>
          </p:cNvPr>
          <p:cNvPicPr>
            <a:picLocks noChangeAspect="1"/>
          </p:cNvPicPr>
          <p:nvPr/>
        </p:nvPicPr>
        <p:blipFill>
          <a:blip r:embed="rId3"/>
          <a:stretch>
            <a:fillRect/>
          </a:stretch>
        </p:blipFill>
        <p:spPr>
          <a:xfrm>
            <a:off x="838200" y="5600007"/>
            <a:ext cx="2457450" cy="904875"/>
          </a:xfrm>
          <a:prstGeom prst="rect">
            <a:avLst/>
          </a:prstGeom>
        </p:spPr>
      </p:pic>
    </p:spTree>
    <p:extLst>
      <p:ext uri="{BB962C8B-B14F-4D97-AF65-F5344CB8AC3E}">
        <p14:creationId xmlns:p14="http://schemas.microsoft.com/office/powerpoint/2010/main" val="118464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3 : Utilisation de </a:t>
            </a:r>
            <a:r>
              <a:rPr lang="fr-FR" dirty="0" err="1"/>
              <a:t>twig</a:t>
            </a:r>
            <a:endParaRPr lang="fr-FR" dirty="0"/>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a:xfrm>
            <a:off x="838200" y="1825625"/>
            <a:ext cx="3872696" cy="4351338"/>
          </a:xfrm>
        </p:spPr>
        <p:txBody>
          <a:bodyPr/>
          <a:lstStyle/>
          <a:p>
            <a:pPr marL="0" indent="0">
              <a:buNone/>
            </a:pPr>
            <a:r>
              <a:rPr lang="fr-FR" sz="1600" dirty="0"/>
              <a:t>Les structures conditionnelles dans </a:t>
            </a:r>
            <a:r>
              <a:rPr lang="fr-FR" sz="1600" dirty="0" err="1"/>
              <a:t>twig</a:t>
            </a:r>
            <a:r>
              <a:rPr lang="fr-FR" sz="1600" dirty="0"/>
              <a:t> :</a:t>
            </a:r>
          </a:p>
          <a:p>
            <a:pPr marL="0" indent="0">
              <a:buNone/>
            </a:pPr>
            <a:r>
              <a:rPr lang="fr-FR" sz="1600" dirty="0"/>
              <a:t>If </a:t>
            </a:r>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r>
              <a:rPr lang="fr-FR" sz="1600" dirty="0"/>
              <a:t>For</a:t>
            </a:r>
          </a:p>
          <a:p>
            <a:pPr marL="0" indent="0">
              <a:buNone/>
            </a:pPr>
            <a:endParaRPr lang="fr-FR" sz="1600" dirty="0"/>
          </a:p>
          <a:p>
            <a:pPr marL="0" indent="0">
              <a:buNone/>
            </a:pPr>
            <a:endParaRPr lang="fr-FR" sz="1600" dirty="0"/>
          </a:p>
        </p:txBody>
      </p:sp>
      <p:pic>
        <p:nvPicPr>
          <p:cNvPr id="10" name="Image 9">
            <a:extLst>
              <a:ext uri="{FF2B5EF4-FFF2-40B4-BE49-F238E27FC236}">
                <a16:creationId xmlns:a16="http://schemas.microsoft.com/office/drawing/2014/main" id="{F1EB27AD-CEBB-41B4-AFFC-90AC38C229F7}"/>
              </a:ext>
            </a:extLst>
          </p:cNvPr>
          <p:cNvPicPr>
            <a:picLocks noChangeAspect="1"/>
          </p:cNvPicPr>
          <p:nvPr/>
        </p:nvPicPr>
        <p:blipFill>
          <a:blip r:embed="rId2"/>
          <a:stretch>
            <a:fillRect/>
          </a:stretch>
        </p:blipFill>
        <p:spPr>
          <a:xfrm>
            <a:off x="919223" y="2556197"/>
            <a:ext cx="3074043" cy="1968137"/>
          </a:xfrm>
          <a:prstGeom prst="rect">
            <a:avLst/>
          </a:prstGeom>
        </p:spPr>
      </p:pic>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12" name="Image 11">
            <a:extLst>
              <a:ext uri="{FF2B5EF4-FFF2-40B4-BE49-F238E27FC236}">
                <a16:creationId xmlns:a16="http://schemas.microsoft.com/office/drawing/2014/main" id="{95B8C689-8D29-4E79-AFF1-06002E31BCB3}"/>
              </a:ext>
            </a:extLst>
          </p:cNvPr>
          <p:cNvPicPr>
            <a:picLocks noChangeAspect="1"/>
          </p:cNvPicPr>
          <p:nvPr/>
        </p:nvPicPr>
        <p:blipFill>
          <a:blip r:embed="rId3"/>
          <a:stretch>
            <a:fillRect/>
          </a:stretch>
        </p:blipFill>
        <p:spPr>
          <a:xfrm>
            <a:off x="4710896" y="2208956"/>
            <a:ext cx="3074043" cy="2315378"/>
          </a:xfrm>
          <a:prstGeom prst="rect">
            <a:avLst/>
          </a:prstGeom>
        </p:spPr>
      </p:pic>
      <p:sp>
        <p:nvSpPr>
          <p:cNvPr id="18" name="Espace réservé du contenu 2">
            <a:extLst>
              <a:ext uri="{FF2B5EF4-FFF2-40B4-BE49-F238E27FC236}">
                <a16:creationId xmlns:a16="http://schemas.microsoft.com/office/drawing/2014/main" id="{FB4FAB66-5053-4C7A-B4E2-2BAE7CFAADBB}"/>
              </a:ext>
            </a:extLst>
          </p:cNvPr>
          <p:cNvSpPr txBox="1">
            <a:spLocks/>
          </p:cNvSpPr>
          <p:nvPr/>
        </p:nvSpPr>
        <p:spPr>
          <a:xfrm>
            <a:off x="4615887" y="182562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dirty="0"/>
              <a:t>Controller :</a:t>
            </a:r>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a:p>
            <a:pPr marL="0" indent="0">
              <a:buFont typeface="Arial" panose="020B0604020202020204" pitchFamily="34" charset="0"/>
              <a:buNone/>
            </a:pPr>
            <a:r>
              <a:rPr lang="fr-FR" sz="1600" dirty="0"/>
              <a:t>For</a:t>
            </a:r>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13" name="Image 12">
            <a:extLst>
              <a:ext uri="{FF2B5EF4-FFF2-40B4-BE49-F238E27FC236}">
                <a16:creationId xmlns:a16="http://schemas.microsoft.com/office/drawing/2014/main" id="{2ED91ABC-C127-448E-AD81-69C09E7B42D5}"/>
              </a:ext>
            </a:extLst>
          </p:cNvPr>
          <p:cNvPicPr>
            <a:picLocks noChangeAspect="1"/>
          </p:cNvPicPr>
          <p:nvPr/>
        </p:nvPicPr>
        <p:blipFill>
          <a:blip r:embed="rId4"/>
          <a:stretch>
            <a:fillRect/>
          </a:stretch>
        </p:blipFill>
        <p:spPr>
          <a:xfrm>
            <a:off x="919223" y="4907665"/>
            <a:ext cx="6865716" cy="1666875"/>
          </a:xfrm>
          <a:prstGeom prst="rect">
            <a:avLst/>
          </a:prstGeom>
        </p:spPr>
      </p:pic>
    </p:spTree>
    <p:extLst>
      <p:ext uri="{BB962C8B-B14F-4D97-AF65-F5344CB8AC3E}">
        <p14:creationId xmlns:p14="http://schemas.microsoft.com/office/powerpoint/2010/main" val="1204500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595FB-290E-45DA-A84B-5DC578123F43}"/>
              </a:ext>
            </a:extLst>
          </p:cNvPr>
          <p:cNvSpPr>
            <a:spLocks noGrp="1"/>
          </p:cNvSpPr>
          <p:nvPr>
            <p:ph type="title"/>
          </p:nvPr>
        </p:nvSpPr>
        <p:spPr/>
        <p:txBody>
          <a:bodyPr/>
          <a:lstStyle/>
          <a:p>
            <a:r>
              <a:rPr lang="fr-FR" dirty="0"/>
              <a:t>Etape 3 : Utilisation de </a:t>
            </a:r>
            <a:r>
              <a:rPr lang="fr-FR" dirty="0" err="1"/>
              <a:t>twig</a:t>
            </a:r>
            <a:endParaRPr lang="fr-FR" dirty="0"/>
          </a:p>
        </p:txBody>
      </p:sp>
      <p:sp>
        <p:nvSpPr>
          <p:cNvPr id="3" name="Espace réservé du contenu 2">
            <a:extLst>
              <a:ext uri="{FF2B5EF4-FFF2-40B4-BE49-F238E27FC236}">
                <a16:creationId xmlns:a16="http://schemas.microsoft.com/office/drawing/2014/main" id="{417E0F7B-B38B-4256-906A-0DBF07838D43}"/>
              </a:ext>
            </a:extLst>
          </p:cNvPr>
          <p:cNvSpPr>
            <a:spLocks noGrp="1"/>
          </p:cNvSpPr>
          <p:nvPr>
            <p:ph idx="1"/>
          </p:nvPr>
        </p:nvSpPr>
        <p:spPr>
          <a:xfrm>
            <a:off x="838200" y="1825625"/>
            <a:ext cx="3872696" cy="4351338"/>
          </a:xfrm>
        </p:spPr>
        <p:txBody>
          <a:bodyPr/>
          <a:lstStyle/>
          <a:p>
            <a:pPr marL="0" indent="0">
              <a:buNone/>
            </a:pPr>
            <a:r>
              <a:rPr lang="fr-FR" sz="1600" dirty="0"/>
              <a:t>Ajout de commentaire</a:t>
            </a:r>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r>
              <a:rPr lang="fr-FR" sz="1600" dirty="0"/>
              <a:t>Les filtres </a:t>
            </a:r>
          </a:p>
          <a:p>
            <a:pPr marL="0" indent="0">
              <a:buNone/>
            </a:pPr>
            <a:endParaRPr lang="fr-FR" sz="1600" dirty="0"/>
          </a:p>
          <a:p>
            <a:pPr marL="0" indent="0">
              <a:buNone/>
            </a:pPr>
            <a:r>
              <a:rPr lang="fr-FR" sz="1600" dirty="0"/>
              <a:t>Les routes paramétrées</a:t>
            </a:r>
          </a:p>
          <a:p>
            <a:pPr marL="0" indent="0">
              <a:buNone/>
            </a:pPr>
            <a:endParaRPr lang="fr-FR" sz="1600" dirty="0"/>
          </a:p>
          <a:p>
            <a:pPr marL="0" indent="0">
              <a:buNone/>
            </a:pPr>
            <a:endParaRPr lang="fr-FR" sz="1600" dirty="0"/>
          </a:p>
        </p:txBody>
      </p:sp>
      <p:sp>
        <p:nvSpPr>
          <p:cNvPr id="17" name="Espace réservé du contenu 2">
            <a:extLst>
              <a:ext uri="{FF2B5EF4-FFF2-40B4-BE49-F238E27FC236}">
                <a16:creationId xmlns:a16="http://schemas.microsoft.com/office/drawing/2014/main" id="{00FB9A74-99D7-4156-A7A4-966D250A8C72}"/>
              </a:ext>
            </a:extLst>
          </p:cNvPr>
          <p:cNvSpPr txBox="1">
            <a:spLocks/>
          </p:cNvSpPr>
          <p:nvPr/>
        </p:nvSpPr>
        <p:spPr>
          <a:xfrm>
            <a:off x="4520878" y="184877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sp>
        <p:nvSpPr>
          <p:cNvPr id="18" name="Espace réservé du contenu 2">
            <a:extLst>
              <a:ext uri="{FF2B5EF4-FFF2-40B4-BE49-F238E27FC236}">
                <a16:creationId xmlns:a16="http://schemas.microsoft.com/office/drawing/2014/main" id="{FB4FAB66-5053-4C7A-B4E2-2BAE7CFAADBB}"/>
              </a:ext>
            </a:extLst>
          </p:cNvPr>
          <p:cNvSpPr txBox="1">
            <a:spLocks/>
          </p:cNvSpPr>
          <p:nvPr/>
        </p:nvSpPr>
        <p:spPr>
          <a:xfrm>
            <a:off x="4615887" y="1825625"/>
            <a:ext cx="38726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dirty="0"/>
              <a:t>Utilisation de </a:t>
            </a:r>
            <a:r>
              <a:rPr lang="fr-FR" sz="1600" dirty="0" err="1"/>
              <a:t>path</a:t>
            </a:r>
            <a:r>
              <a:rPr lang="fr-FR" sz="1600" dirty="0"/>
              <a:t>()</a:t>
            </a:r>
          </a:p>
          <a:p>
            <a:pPr marL="0" indent="0">
              <a:buFont typeface="Arial" panose="020B0604020202020204" pitchFamily="34" charset="0"/>
              <a:buNone/>
            </a:pPr>
            <a:endParaRPr lang="fr-FR" sz="1600" dirty="0"/>
          </a:p>
          <a:p>
            <a:pPr marL="0" indent="0">
              <a:buFont typeface="Arial" panose="020B0604020202020204" pitchFamily="34" charset="0"/>
              <a:buNone/>
            </a:pPr>
            <a:endParaRPr lang="fr-FR" sz="1600" dirty="0"/>
          </a:p>
        </p:txBody>
      </p:sp>
      <p:pic>
        <p:nvPicPr>
          <p:cNvPr id="4" name="Image 3">
            <a:extLst>
              <a:ext uri="{FF2B5EF4-FFF2-40B4-BE49-F238E27FC236}">
                <a16:creationId xmlns:a16="http://schemas.microsoft.com/office/drawing/2014/main" id="{FE367AE2-9354-46DF-BB89-39EB94AE6B09}"/>
              </a:ext>
            </a:extLst>
          </p:cNvPr>
          <p:cNvPicPr>
            <a:picLocks noChangeAspect="1"/>
          </p:cNvPicPr>
          <p:nvPr/>
        </p:nvPicPr>
        <p:blipFill>
          <a:blip r:embed="rId2"/>
          <a:stretch>
            <a:fillRect/>
          </a:stretch>
        </p:blipFill>
        <p:spPr>
          <a:xfrm>
            <a:off x="838200" y="2170906"/>
            <a:ext cx="3107267" cy="2038350"/>
          </a:xfrm>
          <a:prstGeom prst="rect">
            <a:avLst/>
          </a:prstGeom>
        </p:spPr>
      </p:pic>
      <p:pic>
        <p:nvPicPr>
          <p:cNvPr id="5" name="Image 4">
            <a:extLst>
              <a:ext uri="{FF2B5EF4-FFF2-40B4-BE49-F238E27FC236}">
                <a16:creationId xmlns:a16="http://schemas.microsoft.com/office/drawing/2014/main" id="{5F0786BB-2D75-4CFF-A798-F37BCF713A8A}"/>
              </a:ext>
            </a:extLst>
          </p:cNvPr>
          <p:cNvPicPr>
            <a:picLocks noChangeAspect="1"/>
          </p:cNvPicPr>
          <p:nvPr/>
        </p:nvPicPr>
        <p:blipFill>
          <a:blip r:embed="rId3"/>
          <a:stretch>
            <a:fillRect/>
          </a:stretch>
        </p:blipFill>
        <p:spPr>
          <a:xfrm>
            <a:off x="838200" y="4554537"/>
            <a:ext cx="2705100" cy="333375"/>
          </a:xfrm>
          <a:prstGeom prst="rect">
            <a:avLst/>
          </a:prstGeom>
        </p:spPr>
      </p:pic>
      <p:pic>
        <p:nvPicPr>
          <p:cNvPr id="7" name="Image 6">
            <a:extLst>
              <a:ext uri="{FF2B5EF4-FFF2-40B4-BE49-F238E27FC236}">
                <a16:creationId xmlns:a16="http://schemas.microsoft.com/office/drawing/2014/main" id="{0B69B1BC-C6AA-40C2-904D-CB084D8391CD}"/>
              </a:ext>
            </a:extLst>
          </p:cNvPr>
          <p:cNvPicPr>
            <a:picLocks noChangeAspect="1"/>
          </p:cNvPicPr>
          <p:nvPr/>
        </p:nvPicPr>
        <p:blipFill>
          <a:blip r:embed="rId4"/>
          <a:stretch>
            <a:fillRect/>
          </a:stretch>
        </p:blipFill>
        <p:spPr>
          <a:xfrm>
            <a:off x="838200" y="5288280"/>
            <a:ext cx="3107267" cy="1569720"/>
          </a:xfrm>
          <a:prstGeom prst="rect">
            <a:avLst/>
          </a:prstGeom>
        </p:spPr>
      </p:pic>
      <p:pic>
        <p:nvPicPr>
          <p:cNvPr id="8" name="Image 7">
            <a:extLst>
              <a:ext uri="{FF2B5EF4-FFF2-40B4-BE49-F238E27FC236}">
                <a16:creationId xmlns:a16="http://schemas.microsoft.com/office/drawing/2014/main" id="{FC4F9C93-65BD-4FB5-A6C9-58496EAF1941}"/>
              </a:ext>
            </a:extLst>
          </p:cNvPr>
          <p:cNvPicPr>
            <a:picLocks noChangeAspect="1"/>
          </p:cNvPicPr>
          <p:nvPr/>
        </p:nvPicPr>
        <p:blipFill>
          <a:blip r:embed="rId5"/>
          <a:stretch>
            <a:fillRect/>
          </a:stretch>
        </p:blipFill>
        <p:spPr>
          <a:xfrm>
            <a:off x="4615887" y="2170906"/>
            <a:ext cx="6429375" cy="1009650"/>
          </a:xfrm>
          <a:prstGeom prst="rect">
            <a:avLst/>
          </a:prstGeom>
        </p:spPr>
      </p:pic>
    </p:spTree>
    <p:extLst>
      <p:ext uri="{BB962C8B-B14F-4D97-AF65-F5344CB8AC3E}">
        <p14:creationId xmlns:p14="http://schemas.microsoft.com/office/powerpoint/2010/main" val="335818934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8600</TotalTime>
  <Words>2213</Words>
  <Application>Microsoft Office PowerPoint</Application>
  <PresentationFormat>Grand écran</PresentationFormat>
  <Paragraphs>269</Paragraphs>
  <Slides>43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43</vt:i4>
      </vt:variant>
    </vt:vector>
  </HeadingPairs>
  <TitlesOfParts>
    <vt:vector size="48" baseType="lpstr">
      <vt:lpstr>Arial</vt:lpstr>
      <vt:lpstr>Calibri</vt:lpstr>
      <vt:lpstr>Calibri Light</vt:lpstr>
      <vt:lpstr>Symbol</vt:lpstr>
      <vt:lpstr>Thème Office</vt:lpstr>
      <vt:lpstr>Apprendre symfony</vt:lpstr>
      <vt:lpstr>Outils utilisés</vt:lpstr>
      <vt:lpstr>Etape 1 : Initialisation du projet</vt:lpstr>
      <vt:lpstr>Etape 2 : Création de la page d’accueil</vt:lpstr>
      <vt:lpstr>Etape 2 : Création de la page d’accueil</vt:lpstr>
      <vt:lpstr>Etape 3 : Utilisation de twig</vt:lpstr>
      <vt:lpstr>Etape 3 : Utilisation de twig</vt:lpstr>
      <vt:lpstr>Etape 3 : Utilisation de twig</vt:lpstr>
      <vt:lpstr>Etape 3 : Utilisation de twig</vt:lpstr>
      <vt:lpstr>Etape 3 : Utilisation de twig</vt:lpstr>
      <vt:lpstr>Etape 4 : Installation de bootstrap</vt:lpstr>
      <vt:lpstr>Etape 5 : Optimisation de la page d’accueil</vt:lpstr>
      <vt:lpstr>Etape 6 : Relation avec la base de donnée</vt:lpstr>
      <vt:lpstr>Etape 7 : Création de la base de donnée</vt:lpstr>
      <vt:lpstr>Etape 7 : Création de la base de donnée</vt:lpstr>
      <vt:lpstr>Etape 7 : Création de la base de donnée</vt:lpstr>
      <vt:lpstr>Etape 8 : Cycle de vie des entités</vt:lpstr>
      <vt:lpstr>Etape 9 : Création d’une entity avec une relation</vt:lpstr>
      <vt:lpstr>Etape 10 : Enrichir la fixture pour prendre en compte les modifications</vt:lpstr>
      <vt:lpstr>Etape 11 : Affichage de la liste des annonces</vt:lpstr>
      <vt:lpstr>Etape 11 : Affichage de la liste des annonces</vt:lpstr>
      <vt:lpstr>Etape 11 : Affichage de la liste des annonces</vt:lpstr>
      <vt:lpstr>Etape 12 : L’injection de dépendances</vt:lpstr>
      <vt:lpstr>Etape 13 : Récupérer une annonce par son slug grâce au repository</vt:lpstr>
      <vt:lpstr>Etape 13 : Affichage de l’annonce après avoir récupérer le slug</vt:lpstr>
      <vt:lpstr>Etape 14 : Optimisation du css de la page show</vt:lpstr>
      <vt:lpstr>Etape 15 : Parcourir les images grâce à la relation entre les deux entités</vt:lpstr>
      <vt:lpstr>Etape 20 : Création d’un formulaire pour la création d’une annonce</vt:lpstr>
      <vt:lpstr>Etape 21 : Découverte de formbuilder</vt:lpstr>
      <vt:lpstr>Etape 22 : Création du formulaire dans la vue</vt:lpstr>
      <vt:lpstr>Etape 23 : Exporter le formulaire en dehors du controller</vt:lpstr>
      <vt:lpstr>Etape 24 : Mise en forme du formulaire avec twig</vt:lpstr>
      <vt:lpstr>Etape 25 : Configuration des champs du formulaire</vt:lpstr>
      <vt:lpstr>Etape 26 : Configuration des champs du formulaire</vt:lpstr>
      <vt:lpstr>Etape 26 : Configuration des champs du formulaire</vt:lpstr>
      <vt:lpstr>Etape 27 : Redirection vers la page de la nouvelle annonce</vt:lpstr>
      <vt:lpstr>Etape 28 : Utilisation des messages flash pour notifier l’utilisateur</vt:lpstr>
      <vt:lpstr>Etape 29 : Comprendre twig et les inclusions de template</vt:lpstr>
      <vt:lpstr>Etape 30 : Créer des sous formulaire avec les CollectionType</vt:lpstr>
      <vt:lpstr>Etape 31 : Personnalisation des sous formulaires avec twig</vt:lpstr>
      <vt:lpstr>Etape 32 : Ajouter un élément grâce au prototype de CollectionType</vt:lpstr>
      <vt:lpstr>Etape 33: Supprimer un élément dynamiquement grâce au CollectionType</vt:lpstr>
      <vt:lpstr>Etape 34: Faire persister les éléments liés avec le CollectionType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Apprendre symfony</dc:title>
  <dc:creator>samir founou</dc:creator>
  <cp:lastModifiedBy>samir founou</cp:lastModifiedBy>
  <cp:revision>123</cp:revision>
  <dcterms:created xsi:type="dcterms:W3CDTF">2019-06-02T12:19:57Z</dcterms:created>
  <dcterms:modified xsi:type="dcterms:W3CDTF">2019-06-24T14:47:04Z</dcterms:modified>
</cp:coreProperties>
</file>