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90" r:id="rId4"/>
    <p:sldId id="313" r:id="rId5"/>
    <p:sldId id="309" r:id="rId6"/>
    <p:sldId id="312" r:id="rId7"/>
    <p:sldId id="310" r:id="rId8"/>
    <p:sldId id="315" r:id="rId9"/>
    <p:sldId id="318" r:id="rId10"/>
    <p:sldId id="311" r:id="rId11"/>
    <p:sldId id="314" r:id="rId12"/>
    <p:sldId id="319" r:id="rId13"/>
    <p:sldId id="316" r:id="rId14"/>
    <p:sldId id="317" r:id="rId15"/>
    <p:sldId id="320" r:id="rId16"/>
    <p:sldId id="321" r:id="rId17"/>
    <p:sldId id="322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lay Fabien" initials="GF" lastIdx="3" clrIdx="0">
    <p:extLst>
      <p:ext uri="{19B8F6BF-5375-455C-9EA6-DF929625EA0E}">
        <p15:presenceInfo xmlns:p15="http://schemas.microsoft.com/office/powerpoint/2012/main" userId="Golay Fabi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1F50"/>
    <a:srgbClr val="707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793" autoAdjust="0"/>
  </p:normalViewPr>
  <p:slideViewPr>
    <p:cSldViewPr>
      <p:cViewPr varScale="1">
        <p:scale>
          <a:sx n="64" d="100"/>
          <a:sy n="64" d="100"/>
        </p:scale>
        <p:origin x="6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E084F-DBA7-42A9-95FB-1A8E88BADDD2}" type="datetimeFigureOut">
              <a:rPr lang="fr-CH" smtClean="0"/>
              <a:t>21.10.2016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 smtClean="0"/>
              <a:t>Automate Programmable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DA1D5-2E96-4531-8754-CC245E780C8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9930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33D1F-B4FC-405B-995E-E77C18184D0F}" type="datetimeFigureOut">
              <a:rPr lang="fr-CH" smtClean="0"/>
              <a:t>21.10.2016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 smtClean="0"/>
              <a:t>Automate Programmable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E8B7D-44F2-4F34-8577-846B9F357EE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16517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E8B7D-44F2-4F34-8577-846B9F357EE9}" type="slidenum">
              <a:rPr lang="fr-CH" smtClean="0"/>
              <a:t>1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Automate Programmable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17123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 smtClean="0"/>
              <a:t>Automate Programmable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FE8B7D-44F2-4F34-8577-846B9F357EE9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887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GrisBienvenu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2492375"/>
            <a:ext cx="7704138" cy="79216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5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 smtClean="0"/>
              <a:t>Bienvenue!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41D-2849-4E1D-9307-03A933A1174F}" type="datetimeFigureOut">
              <a:rPr lang="fr-CH" smtClean="0"/>
              <a:t>21.10.2016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9008-9966-43A8-8BB5-7734C50BA9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663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41D-2849-4E1D-9307-03A933A1174F}" type="datetimeFigureOut">
              <a:rPr lang="fr-CH" smtClean="0"/>
              <a:t>21.10.2016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9008-9966-43A8-8BB5-7734C50BA9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8529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41D-2849-4E1D-9307-03A933A1174F}" type="datetimeFigureOut">
              <a:rPr lang="fr-CH" smtClean="0"/>
              <a:t>21.10.2016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9008-9966-43A8-8BB5-7734C50BA9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576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41D-2849-4E1D-9307-03A933A1174F}" type="datetimeFigureOut">
              <a:rPr lang="fr-CH" smtClean="0"/>
              <a:t>21.10.2016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9008-9966-43A8-8BB5-7734C50BA9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93267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41D-2849-4E1D-9307-03A933A1174F}" type="datetimeFigureOut">
              <a:rPr lang="fr-CH" smtClean="0"/>
              <a:t>21.10.2016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9008-9966-43A8-8BB5-7734C50BA9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302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41D-2849-4E1D-9307-03A933A1174F}" type="datetimeFigureOut">
              <a:rPr lang="fr-CH" smtClean="0"/>
              <a:t>21.10.2016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9008-9966-43A8-8BB5-7734C50BA9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6283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41D-2849-4E1D-9307-03A933A1174F}" type="datetimeFigureOut">
              <a:rPr lang="fr-CH" smtClean="0"/>
              <a:t>21.10.2016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9008-9966-43A8-8BB5-7734C50BA9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1746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41D-2849-4E1D-9307-03A933A1174F}" type="datetimeFigureOut">
              <a:rPr lang="fr-CH" smtClean="0"/>
              <a:t>21.10.2016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9008-9966-43A8-8BB5-7734C50BA9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4054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41D-2849-4E1D-9307-03A933A1174F}" type="datetimeFigureOut">
              <a:rPr lang="fr-CH" smtClean="0"/>
              <a:t>21.10.2016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9008-9966-43A8-8BB5-7734C50BA9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9762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41D-2849-4E1D-9307-03A933A1174F}" type="datetimeFigureOut">
              <a:rPr lang="fr-CH" smtClean="0"/>
              <a:t>21.10.2016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9008-9966-43A8-8BB5-7734C50BA9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1621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5" y="962025"/>
            <a:ext cx="8048625" cy="18192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916113"/>
            <a:ext cx="7704138" cy="72072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5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 smtClean="0"/>
              <a:t>Titre de la présentation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5" y="962025"/>
            <a:ext cx="8048625" cy="18192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915200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5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 smtClean="0"/>
              <a:t>Sommaire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2854800" y="3013200"/>
            <a:ext cx="2606400" cy="25416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4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1188000"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fr-CH" dirty="0" smtClean="0"/>
              <a:t>Thème 1</a:t>
            </a:r>
          </a:p>
          <a:p>
            <a:pPr lvl="1"/>
            <a:r>
              <a:rPr lang="fr-CH" dirty="0" smtClean="0"/>
              <a:t>Sous-thème</a:t>
            </a:r>
          </a:p>
          <a:p>
            <a:pPr lvl="2"/>
            <a:endParaRPr lang="fr-CH" dirty="0" smtClean="0"/>
          </a:p>
          <a:p>
            <a:pPr lvl="0"/>
            <a:r>
              <a:rPr lang="fr-CH" dirty="0" smtClean="0"/>
              <a:t>Thème 2</a:t>
            </a:r>
          </a:p>
          <a:p>
            <a:pPr lvl="1"/>
            <a:r>
              <a:rPr lang="fr-CH" dirty="0" smtClean="0"/>
              <a:t>Sous-thème</a:t>
            </a:r>
          </a:p>
          <a:p>
            <a:pPr lvl="1"/>
            <a:r>
              <a:rPr lang="fr-CH" dirty="0" smtClean="0"/>
              <a:t>Sous-thème</a:t>
            </a:r>
          </a:p>
          <a:p>
            <a:pPr lvl="2"/>
            <a:endParaRPr lang="fr-CH" dirty="0" smtClean="0"/>
          </a:p>
          <a:p>
            <a:pPr lvl="0"/>
            <a:r>
              <a:rPr lang="fr-CH" dirty="0" smtClean="0"/>
              <a:t>Thème 3</a:t>
            </a:r>
          </a:p>
          <a:p>
            <a:pPr lvl="0"/>
            <a:r>
              <a:rPr lang="fr-CH" dirty="0" smtClean="0"/>
              <a:t>Thème 4</a:t>
            </a:r>
          </a:p>
          <a:p>
            <a:pPr lvl="0"/>
            <a:r>
              <a:rPr lang="fr-CH" dirty="0" smtClean="0"/>
              <a:t>Thème 5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5461200" y="3013200"/>
            <a:ext cx="2606400" cy="25416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4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1188000"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fr-FR" dirty="0" smtClean="0"/>
              <a:t>Thème 6</a:t>
            </a:r>
          </a:p>
          <a:p>
            <a:pPr lvl="1"/>
            <a:r>
              <a:rPr lang="fr-CH" b="1" dirty="0" smtClean="0">
                <a:solidFill>
                  <a:srgbClr val="707173"/>
                </a:solidFill>
              </a:rPr>
              <a:t>Sous-thème</a:t>
            </a:r>
          </a:p>
          <a:p>
            <a:pPr lvl="2"/>
            <a:endParaRPr lang="fr-CH" b="1" dirty="0" smtClean="0">
              <a:solidFill>
                <a:srgbClr val="707173"/>
              </a:solidFill>
            </a:endParaRPr>
          </a:p>
          <a:p>
            <a:pPr lvl="0"/>
            <a:r>
              <a:rPr lang="fr-CH" dirty="0" smtClean="0"/>
              <a:t>Thème 7</a:t>
            </a:r>
          </a:p>
          <a:p>
            <a:pPr lvl="1"/>
            <a:r>
              <a:rPr lang="fr-CH" dirty="0" smtClean="0"/>
              <a:t>Sous-thème</a:t>
            </a:r>
          </a:p>
          <a:p>
            <a:pPr lvl="1"/>
            <a:r>
              <a:rPr lang="fr-CH" dirty="0" smtClean="0"/>
              <a:t>Sous-thème</a:t>
            </a:r>
          </a:p>
          <a:p>
            <a:pPr lvl="2"/>
            <a:endParaRPr lang="fr-CH" dirty="0" smtClean="0"/>
          </a:p>
          <a:p>
            <a:pPr lvl="0"/>
            <a:r>
              <a:rPr lang="fr-CH" dirty="0" smtClean="0"/>
              <a:t>Thème 8</a:t>
            </a:r>
          </a:p>
          <a:p>
            <a:pPr lvl="0"/>
            <a:r>
              <a:rPr lang="fr-CH" dirty="0" smtClean="0"/>
              <a:t>Thème 9</a:t>
            </a:r>
          </a:p>
          <a:p>
            <a:pPr lvl="0"/>
            <a:r>
              <a:rPr lang="fr-CH" dirty="0" smtClean="0"/>
              <a:t>Thème 10</a:t>
            </a:r>
            <a:endParaRPr lang="fr-C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4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124744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5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CH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2059200"/>
            <a:ext cx="7704000" cy="410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CH" dirty="0" smtClean="0"/>
              <a:t>Texte</a:t>
            </a:r>
            <a:endParaRPr lang="fr-C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123200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5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 smtClean="0"/>
              <a:t>Deux colonnes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1728000" y="2170800"/>
            <a:ext cx="3124800" cy="1656829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200" b="1" baseline="0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48000">
              <a:buNone/>
              <a:defRPr sz="10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</a:lstStyle>
          <a:p>
            <a:pPr lvl="0"/>
            <a:r>
              <a:rPr lang="fr-FR" dirty="0" smtClean="0"/>
              <a:t>Titre 1</a:t>
            </a:r>
          </a:p>
          <a:p>
            <a:pPr lvl="1"/>
            <a:r>
              <a:rPr lang="fr-FR" dirty="0" smtClean="0"/>
              <a:t>Texte 1</a:t>
            </a:r>
          </a:p>
          <a:p>
            <a:pPr lvl="1"/>
            <a:endParaRPr lang="fr-FR" dirty="0" smtClean="0"/>
          </a:p>
          <a:p>
            <a:pPr lvl="0"/>
            <a:r>
              <a:rPr lang="fr-CH" dirty="0" smtClean="0"/>
              <a:t>Titre 2</a:t>
            </a:r>
          </a:p>
          <a:p>
            <a:pPr lvl="1"/>
            <a:r>
              <a:rPr lang="fr-CH" dirty="0" smtClean="0"/>
              <a:t>Texte 2</a:t>
            </a:r>
          </a:p>
          <a:p>
            <a:pPr lvl="1"/>
            <a:endParaRPr lang="fr-CH" dirty="0" smtClean="0"/>
          </a:p>
          <a:p>
            <a:pPr lvl="0"/>
            <a:r>
              <a:rPr lang="fr-CH" dirty="0" smtClean="0"/>
              <a:t>Titre 3</a:t>
            </a:r>
          </a:p>
          <a:p>
            <a:pPr lvl="1"/>
            <a:r>
              <a:rPr lang="fr-CH" dirty="0" smtClean="0"/>
              <a:t>Texte 3</a:t>
            </a:r>
            <a:endParaRPr lang="fr-CH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5068800" y="2170800"/>
            <a:ext cx="3124800" cy="16560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2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48000">
              <a:buFontTx/>
              <a:buNone/>
              <a:defRPr sz="10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</a:lstStyle>
          <a:p>
            <a:pPr lvl="0"/>
            <a:r>
              <a:rPr lang="fr-FR" dirty="0" smtClean="0"/>
              <a:t>Titre 4</a:t>
            </a:r>
          </a:p>
          <a:p>
            <a:pPr lvl="1"/>
            <a:r>
              <a:rPr lang="fr-CH" sz="1000" dirty="0" smtClean="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Texte 4</a:t>
            </a:r>
          </a:p>
          <a:p>
            <a:pPr lvl="1"/>
            <a:endParaRPr lang="fr-CH" sz="1000" dirty="0" smtClean="0">
              <a:solidFill>
                <a:srgbClr val="70717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fr-CH" dirty="0" smtClean="0"/>
              <a:t>Titre 5</a:t>
            </a:r>
          </a:p>
          <a:p>
            <a:pPr lvl="1"/>
            <a:r>
              <a:rPr lang="fr-CH" dirty="0" smtClean="0"/>
              <a:t>Texte 5</a:t>
            </a:r>
          </a:p>
          <a:p>
            <a:pPr lvl="1"/>
            <a:endParaRPr lang="fr-CH" dirty="0" smtClean="0"/>
          </a:p>
          <a:p>
            <a:pPr lvl="0"/>
            <a:r>
              <a:rPr lang="fr-CH" dirty="0" smtClean="0"/>
              <a:t>Titre 6</a:t>
            </a:r>
          </a:p>
          <a:p>
            <a:pPr lvl="1"/>
            <a:r>
              <a:rPr lang="fr-CH" dirty="0" smtClean="0"/>
              <a:t>Texte 6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124744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5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 smtClean="0"/>
              <a:t>Vide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CH"/>
          </a:p>
        </p:txBody>
      </p:sp>
      <p:pic>
        <p:nvPicPr>
          <p:cNvPr id="6" name="Image 5" descr="ING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889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58775" y="962025"/>
            <a:ext cx="8048625" cy="39020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1800000" y="5050800"/>
            <a:ext cx="482760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CH" dirty="0" smtClean="0"/>
              <a:t>Avec image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1" hasCustomPrompt="1"/>
          </p:nvPr>
        </p:nvSpPr>
        <p:spPr>
          <a:xfrm>
            <a:off x="1800000" y="5410800"/>
            <a:ext cx="4827600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fr-CH" sz="900" dirty="0" smtClean="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Texte</a:t>
            </a:r>
            <a:endParaRPr lang="fr-CH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2"/>
          </p:nvPr>
        </p:nvSpPr>
        <p:spPr>
          <a:xfrm>
            <a:off x="1800000" y="961200"/>
            <a:ext cx="6624000" cy="37404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fr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41D-2849-4E1D-9307-03A933A1174F}" type="datetimeFigureOut">
              <a:rPr lang="fr-CH" smtClean="0"/>
              <a:t>21.10.2016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9008-9966-43A8-8BB5-7734C50BA9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367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6862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3" r:id="rId5"/>
    <p:sldLayoutId id="2147483652" r:id="rId6"/>
    <p:sldLayoutId id="2147483656" r:id="rId7"/>
    <p:sldLayoutId id="2147483654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D641D-2849-4E1D-9307-03A933A1174F}" type="datetimeFigureOut">
              <a:rPr lang="fr-CH" smtClean="0"/>
              <a:t>21.10.2016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09008-9966-43A8-8BB5-7734C50BA9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1634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infosys.beckhoff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467544" y="888174"/>
            <a:ext cx="7704138" cy="2592288"/>
          </a:xfrm>
        </p:spPr>
        <p:txBody>
          <a:bodyPr/>
          <a:lstStyle/>
          <a:p>
            <a:pPr algn="ctr"/>
            <a:r>
              <a:rPr lang="fr-CH" dirty="0" smtClean="0"/>
              <a:t>API </a:t>
            </a:r>
            <a:r>
              <a:rPr lang="fr-CH" sz="2400" dirty="0" smtClean="0"/>
              <a:t>Automate Programmable Industriel </a:t>
            </a:r>
          </a:p>
          <a:p>
            <a:pPr algn="ctr"/>
            <a:r>
              <a:rPr lang="fr-CH" dirty="0" smtClean="0"/>
              <a:t>Séquenceur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41796" y="5085184"/>
            <a:ext cx="4248274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CH" dirty="0" smtClean="0"/>
              <a:t>Auteur :	Fabien Golay</a:t>
            </a:r>
          </a:p>
          <a:p>
            <a:r>
              <a:rPr lang="fr-CH" dirty="0" smtClean="0"/>
              <a:t>Version : 	29.08.2016</a:t>
            </a:r>
            <a:endParaRPr lang="en-US" dirty="0"/>
          </a:p>
          <a:p>
            <a:r>
              <a:rPr lang="en-US" dirty="0" smtClean="0"/>
              <a:t>Sources :</a:t>
            </a:r>
            <a:endParaRPr lang="fr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 txBox="1">
            <a:spLocks/>
          </p:cNvSpPr>
          <p:nvPr/>
        </p:nvSpPr>
        <p:spPr>
          <a:xfrm>
            <a:off x="539552" y="960555"/>
            <a:ext cx="7776864" cy="11111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Proposition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7824" y="2780928"/>
            <a:ext cx="2880320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755576" y="3212976"/>
            <a:ext cx="22322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64493" y="280824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 smtClean="0"/>
              <a:t>Prochaine étape</a:t>
            </a:r>
            <a:endParaRPr lang="fr-CH" sz="16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755576" y="3717032"/>
            <a:ext cx="22322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4493" y="330581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 smtClean="0"/>
              <a:t>Temps étape suivante</a:t>
            </a:r>
            <a:endParaRPr lang="fr-CH" sz="1600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755576" y="4172321"/>
            <a:ext cx="22322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64493" y="3772284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 smtClean="0"/>
              <a:t>Mode (pas à pas,…)</a:t>
            </a:r>
            <a:endParaRPr lang="fr-CH" sz="1600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752525" y="4604370"/>
            <a:ext cx="22322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66019" y="420367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 smtClean="0"/>
              <a:t>Libération étape (pas à pas)</a:t>
            </a:r>
            <a:endParaRPr lang="fr-CH" sz="1600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5874990" y="3901828"/>
            <a:ext cx="26149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891708" y="3513994"/>
            <a:ext cx="327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 smtClean="0"/>
              <a:t>Temps depuis l’entrée dans l’étape</a:t>
            </a:r>
            <a:endParaRPr lang="fr-CH" sz="1600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5891708" y="4460493"/>
            <a:ext cx="26149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908426" y="4072659"/>
            <a:ext cx="327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 smtClean="0"/>
              <a:t>Temps d’étape dépassé</a:t>
            </a:r>
            <a:endParaRPr lang="fr-CH" sz="1600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5891708" y="4941168"/>
            <a:ext cx="26149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5908426" y="4553334"/>
            <a:ext cx="327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 smtClean="0"/>
              <a:t>Flanc indicateur de transition d’étape</a:t>
            </a:r>
            <a:endParaRPr lang="fr-CH" sz="16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5868144" y="3297558"/>
            <a:ext cx="26149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868144" y="2869966"/>
            <a:ext cx="327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 smtClean="0"/>
              <a:t>Valeur de l’étape en cours</a:t>
            </a:r>
            <a:endParaRPr lang="fr-CH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3131840" y="2936486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 smtClean="0"/>
              <a:t>Code :</a:t>
            </a:r>
          </a:p>
          <a:p>
            <a:r>
              <a:rPr lang="fr-CH" sz="1600" dirty="0" smtClean="0"/>
              <a:t>Appel du code principal</a:t>
            </a:r>
          </a:p>
          <a:p>
            <a:endParaRPr lang="fr-CH" sz="1600" dirty="0" smtClean="0"/>
          </a:p>
          <a:p>
            <a:endParaRPr lang="fr-CH" sz="1600" dirty="0"/>
          </a:p>
          <a:p>
            <a:r>
              <a:rPr lang="fr-CH" sz="1600" dirty="0" smtClean="0"/>
              <a:t>Variables locales :</a:t>
            </a:r>
          </a:p>
          <a:p>
            <a:r>
              <a:rPr lang="fr-CH" sz="1600" dirty="0" smtClean="0"/>
              <a:t>Mémoire de l’étape</a:t>
            </a:r>
          </a:p>
          <a:p>
            <a:r>
              <a:rPr lang="fr-CH" sz="1600" dirty="0" smtClean="0"/>
              <a:t>Temporisation (TON)</a:t>
            </a:r>
          </a:p>
          <a:p>
            <a:r>
              <a:rPr lang="fr-CH" sz="1600" dirty="0" smtClean="0"/>
              <a:t>Détection de flanc pour le mode pas à  pas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131840" y="207564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Bloc fonctionnel</a:t>
            </a:r>
          </a:p>
          <a:p>
            <a:r>
              <a:rPr lang="fr-CH" dirty="0" err="1" smtClean="0"/>
              <a:t>FB_Etape</a:t>
            </a:r>
            <a:endParaRPr lang="fr-CH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763985" y="5167914"/>
            <a:ext cx="22322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72902" y="476318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 smtClean="0"/>
              <a:t>Message d’information</a:t>
            </a:r>
            <a:endParaRPr lang="fr-CH" sz="1600" dirty="0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763985" y="5517232"/>
            <a:ext cx="22322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39552" y="519732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 smtClean="0"/>
              <a:t>Avec arrêt pas à pas</a:t>
            </a: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334703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1"/>
          <p:cNvSpPr txBox="1">
            <a:spLocks/>
          </p:cNvSpPr>
          <p:nvPr/>
        </p:nvSpPr>
        <p:spPr>
          <a:xfrm>
            <a:off x="539552" y="960555"/>
            <a:ext cx="7776864" cy="81226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Approche par évènement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83568" y="1700808"/>
            <a:ext cx="8064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Lors de l’écriture de La variable de l’étape, on souhaite faire le test du mode en cours. Pour cela, la propriété d’une programmation objet est adéquate (SET,GET).</a:t>
            </a:r>
          </a:p>
          <a:p>
            <a:endParaRPr lang="fr-CH" dirty="0"/>
          </a:p>
          <a:p>
            <a:r>
              <a:rPr lang="fr-CH" dirty="0" smtClean="0"/>
              <a:t>2 propriétés :</a:t>
            </a:r>
          </a:p>
          <a:p>
            <a:r>
              <a:rPr lang="fr-CH" dirty="0"/>
              <a:t>	</a:t>
            </a:r>
            <a:r>
              <a:rPr lang="fr-CH" dirty="0" err="1" smtClean="0"/>
              <a:t>pVal:int</a:t>
            </a:r>
            <a:r>
              <a:rPr lang="fr-CH" dirty="0"/>
              <a:t>;</a:t>
            </a:r>
            <a:r>
              <a:rPr lang="fr-CH" dirty="0" smtClean="0"/>
              <a:t> pour la passage normal d’une étape</a:t>
            </a:r>
          </a:p>
          <a:p>
            <a:r>
              <a:rPr lang="fr-CH" dirty="0"/>
              <a:t>	</a:t>
            </a:r>
            <a:r>
              <a:rPr lang="fr-CH" dirty="0" err="1" smtClean="0"/>
              <a:t>pSVal:int</a:t>
            </a:r>
            <a:r>
              <a:rPr lang="fr-CH" dirty="0" smtClean="0"/>
              <a:t>; S pour Stop, pour le passage avec gestion du mode pas à pas</a:t>
            </a:r>
          </a:p>
          <a:p>
            <a:endParaRPr lang="fr-CH" dirty="0" smtClean="0"/>
          </a:p>
          <a:p>
            <a:r>
              <a:rPr lang="fr-CH" dirty="0" smtClean="0"/>
              <a:t>1 mémoire :</a:t>
            </a:r>
          </a:p>
          <a:p>
            <a:r>
              <a:rPr lang="fr-CH" dirty="0"/>
              <a:t>	</a:t>
            </a:r>
            <a:r>
              <a:rPr lang="fr-CH" dirty="0" err="1" smtClean="0"/>
              <a:t>iNo:int</a:t>
            </a:r>
            <a:r>
              <a:rPr lang="fr-CH" dirty="0" smtClean="0"/>
              <a:t>; Valeur de l’étape en cours, écriture depuis </a:t>
            </a:r>
            <a:r>
              <a:rPr lang="fr-CH" dirty="0" err="1" smtClean="0"/>
              <a:t>pVal</a:t>
            </a:r>
            <a:r>
              <a:rPr lang="fr-CH" dirty="0" smtClean="0"/>
              <a:t> et </a:t>
            </a:r>
            <a:r>
              <a:rPr lang="fr-CH" dirty="0" err="1"/>
              <a:t>p</a:t>
            </a:r>
            <a:r>
              <a:rPr lang="fr-CH" dirty="0" err="1" smtClean="0"/>
              <a:t>SVal</a:t>
            </a:r>
            <a:endParaRPr lang="fr-CH" dirty="0" smtClean="0"/>
          </a:p>
          <a:p>
            <a:endParaRPr lang="fr-CH" dirty="0"/>
          </a:p>
          <a:p>
            <a:r>
              <a:rPr lang="fr-CH" dirty="0" smtClean="0"/>
              <a:t>Pour éviter l’écriture continue du message de l’étape, on vas également utiliser une propriété qui réalise le transfert uniquement lors du changement d’étape.</a:t>
            </a:r>
          </a:p>
          <a:p>
            <a:endParaRPr lang="fr-CH" dirty="0"/>
          </a:p>
          <a:p>
            <a:r>
              <a:rPr lang="fr-CH" dirty="0" smtClean="0"/>
              <a:t>1 propriété :</a:t>
            </a:r>
          </a:p>
          <a:p>
            <a:r>
              <a:rPr lang="fr-CH" dirty="0"/>
              <a:t>	</a:t>
            </a:r>
            <a:r>
              <a:rPr lang="fr-CH" dirty="0" err="1" smtClean="0"/>
              <a:t>psMess</a:t>
            </a:r>
            <a:r>
              <a:rPr lang="fr-CH" dirty="0" smtClean="0"/>
              <a:t> :string; pour l’écriture du message de l’étape en cours</a:t>
            </a:r>
          </a:p>
          <a:p>
            <a:r>
              <a:rPr lang="fr-CH" dirty="0" smtClean="0"/>
              <a:t>1 mémoire:</a:t>
            </a:r>
          </a:p>
          <a:p>
            <a:r>
              <a:rPr lang="fr-CH" dirty="0"/>
              <a:t>	</a:t>
            </a:r>
            <a:r>
              <a:rPr lang="fr-CH" dirty="0" err="1" smtClean="0"/>
              <a:t>sMess:string</a:t>
            </a:r>
            <a:r>
              <a:rPr lang="fr-CH" dirty="0" smtClean="0"/>
              <a:t>; valeur actuelle du message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680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764704"/>
            <a:ext cx="82809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err="1" smtClean="0"/>
              <a:t>FB_Etape</a:t>
            </a:r>
            <a:endParaRPr lang="fr-CH" sz="1600" dirty="0"/>
          </a:p>
        </p:txBody>
      </p:sp>
      <p:sp>
        <p:nvSpPr>
          <p:cNvPr id="4" name="Rectangle 3"/>
          <p:cNvSpPr/>
          <p:nvPr/>
        </p:nvSpPr>
        <p:spPr>
          <a:xfrm>
            <a:off x="324297" y="1196752"/>
            <a:ext cx="8280920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600" dirty="0" smtClean="0"/>
              <a:t>Propriétés :</a:t>
            </a:r>
          </a:p>
          <a:p>
            <a:r>
              <a:rPr lang="fr-CH" sz="1600" dirty="0" smtClean="0"/>
              <a:t>	</a:t>
            </a:r>
            <a:r>
              <a:rPr lang="fr-CH" sz="1600" dirty="0" err="1" smtClean="0"/>
              <a:t>piVal:int</a:t>
            </a:r>
            <a:r>
              <a:rPr lang="fr-CH" sz="1600" dirty="0" smtClean="0"/>
              <a:t>; //gestion d’étape sans fonction, uniquement SET</a:t>
            </a:r>
          </a:p>
          <a:p>
            <a:r>
              <a:rPr lang="fr-CH" sz="1600" dirty="0" smtClean="0"/>
              <a:t>	</a:t>
            </a:r>
            <a:r>
              <a:rPr lang="fr-CH" sz="1600" dirty="0" err="1" smtClean="0"/>
              <a:t>piSVal:int</a:t>
            </a:r>
            <a:r>
              <a:rPr lang="fr-CH" sz="1600" dirty="0" smtClean="0"/>
              <a:t>; //gestion d’étape avec fonction de stop sur mode pas à pas uniquement SET</a:t>
            </a:r>
          </a:p>
          <a:p>
            <a:r>
              <a:rPr lang="fr-CH" sz="1600" dirty="0" smtClean="0"/>
              <a:t>	</a:t>
            </a:r>
            <a:r>
              <a:rPr lang="fr-CH" sz="1600" dirty="0" err="1" smtClean="0"/>
              <a:t>psMess:string</a:t>
            </a:r>
            <a:r>
              <a:rPr lang="fr-CH" sz="1600" dirty="0" smtClean="0"/>
              <a:t>;//uniquement le Set de la variable </a:t>
            </a:r>
            <a:r>
              <a:rPr lang="fr-CH" sz="1600" dirty="0" err="1" smtClean="0"/>
              <a:t>sMess</a:t>
            </a:r>
            <a:r>
              <a:rPr lang="fr-CH" sz="1600" dirty="0" smtClean="0"/>
              <a:t> (économise la ressource)</a:t>
            </a:r>
          </a:p>
          <a:p>
            <a:r>
              <a:rPr lang="fr-CH" sz="1600" dirty="0" smtClean="0"/>
              <a:t>Variables entrées :</a:t>
            </a:r>
          </a:p>
          <a:p>
            <a:r>
              <a:rPr lang="fr-CH" sz="1600" dirty="0"/>
              <a:t>	</a:t>
            </a:r>
            <a:r>
              <a:rPr lang="fr-CH" sz="1600" dirty="0" err="1"/>
              <a:t>tTempsQ</a:t>
            </a:r>
            <a:r>
              <a:rPr lang="fr-CH" sz="1600" dirty="0"/>
              <a:t> :TIME;//temps pour l’activation de la sortie </a:t>
            </a:r>
            <a:r>
              <a:rPr lang="fr-CH" sz="1600" dirty="0" err="1"/>
              <a:t>xTempsQ</a:t>
            </a:r>
            <a:endParaRPr lang="fr-CH" sz="1600" dirty="0"/>
          </a:p>
          <a:p>
            <a:r>
              <a:rPr lang="fr-CH" sz="1600" dirty="0" smtClean="0"/>
              <a:t>Variables sorties :</a:t>
            </a:r>
          </a:p>
          <a:p>
            <a:r>
              <a:rPr lang="fr-CH" sz="1600" dirty="0" smtClean="0"/>
              <a:t>	</a:t>
            </a:r>
            <a:r>
              <a:rPr lang="fr-CH" sz="1600" dirty="0" err="1" smtClean="0"/>
              <a:t>tTempsEtap</a:t>
            </a:r>
            <a:r>
              <a:rPr lang="fr-CH" sz="1600" dirty="0" err="1"/>
              <a:t>e</a:t>
            </a:r>
            <a:r>
              <a:rPr lang="fr-CH" sz="1600" dirty="0" smtClean="0"/>
              <a:t>: </a:t>
            </a:r>
            <a:r>
              <a:rPr lang="fr-CH" sz="1600" dirty="0"/>
              <a:t>TIME ; //temps écoulé dans l’étape</a:t>
            </a:r>
          </a:p>
          <a:p>
            <a:r>
              <a:rPr lang="fr-CH" sz="1600" dirty="0"/>
              <a:t>	</a:t>
            </a:r>
            <a:r>
              <a:rPr lang="fr-CH" sz="1600" dirty="0" err="1"/>
              <a:t>xTempsQ</a:t>
            </a:r>
            <a:r>
              <a:rPr lang="fr-CH" sz="1600" dirty="0"/>
              <a:t> : </a:t>
            </a:r>
            <a:r>
              <a:rPr lang="fr-CH" sz="1600" dirty="0" err="1"/>
              <a:t>bool</a:t>
            </a:r>
            <a:r>
              <a:rPr lang="fr-CH" sz="1600" dirty="0"/>
              <a:t> ;//est vrai si </a:t>
            </a:r>
            <a:r>
              <a:rPr lang="fr-CH" sz="1600" dirty="0" err="1"/>
              <a:t>tTempsQ</a:t>
            </a:r>
            <a:r>
              <a:rPr lang="fr-CH" sz="1600" dirty="0"/>
              <a:t> est atteint</a:t>
            </a:r>
          </a:p>
          <a:p>
            <a:r>
              <a:rPr lang="fr-CH" sz="1600" dirty="0"/>
              <a:t>	</a:t>
            </a:r>
            <a:r>
              <a:rPr lang="fr-CH" sz="1600" dirty="0" err="1" smtClean="0"/>
              <a:t>xFlancTransition:BOOL</a:t>
            </a:r>
            <a:r>
              <a:rPr lang="fr-CH" sz="1600" dirty="0"/>
              <a:t>; //info de transition </a:t>
            </a:r>
            <a:r>
              <a:rPr lang="fr-CH" sz="1600" dirty="0" smtClean="0"/>
              <a:t>d'étape à l’entrée</a:t>
            </a:r>
            <a:endParaRPr lang="fr-CH" sz="1600" dirty="0"/>
          </a:p>
          <a:p>
            <a:r>
              <a:rPr lang="fr-CH" sz="1600" dirty="0"/>
              <a:t>	</a:t>
            </a:r>
            <a:r>
              <a:rPr lang="fr-CH" sz="1600" dirty="0" err="1" smtClean="0"/>
              <a:t>iNo:INT</a:t>
            </a:r>
            <a:r>
              <a:rPr lang="fr-CH" sz="1600" dirty="0"/>
              <a:t>:=0; //information du no d'étape en </a:t>
            </a:r>
            <a:r>
              <a:rPr lang="fr-CH" sz="1600" dirty="0" smtClean="0"/>
              <a:t>cours</a:t>
            </a:r>
          </a:p>
          <a:p>
            <a:r>
              <a:rPr lang="fr-CH" sz="1600" dirty="0" smtClean="0"/>
              <a:t>	</a:t>
            </a:r>
            <a:r>
              <a:rPr lang="fr-CH" sz="1600" dirty="0" err="1" smtClean="0"/>
              <a:t>sMess</a:t>
            </a:r>
            <a:r>
              <a:rPr lang="fr-CH" sz="1600" dirty="0" smtClean="0"/>
              <a:t> </a:t>
            </a:r>
            <a:r>
              <a:rPr lang="fr-CH" sz="1600" dirty="0"/>
              <a:t>:STRING ; //message d'information de l'étape en </a:t>
            </a:r>
            <a:r>
              <a:rPr lang="fr-CH" sz="1600" dirty="0" smtClean="0"/>
              <a:t>cours</a:t>
            </a:r>
            <a:endParaRPr lang="fr-CH" sz="1600" dirty="0"/>
          </a:p>
          <a:p>
            <a:r>
              <a:rPr lang="fr-CH" sz="1600" dirty="0" smtClean="0"/>
              <a:t>Variables locales:</a:t>
            </a:r>
          </a:p>
          <a:p>
            <a:r>
              <a:rPr lang="fr-CH" sz="1600" dirty="0" smtClean="0"/>
              <a:t>	</a:t>
            </a:r>
            <a:r>
              <a:rPr lang="fr-CH" sz="1600" smtClean="0"/>
              <a:t>iMemNo:INT</a:t>
            </a:r>
            <a:r>
              <a:rPr lang="fr-CH" sz="1600" dirty="0"/>
              <a:t>;//pour création des flancs</a:t>
            </a:r>
          </a:p>
          <a:p>
            <a:r>
              <a:rPr lang="fr-CH" sz="1600" dirty="0"/>
              <a:t>	</a:t>
            </a:r>
            <a:r>
              <a:rPr lang="fr-CH" sz="1600" dirty="0" err="1"/>
              <a:t>fbTon:ton</a:t>
            </a:r>
            <a:r>
              <a:rPr lang="fr-CH" sz="1600" dirty="0"/>
              <a:t>;//</a:t>
            </a:r>
            <a:r>
              <a:rPr lang="fr-CH" sz="1600" dirty="0" err="1"/>
              <a:t>timer</a:t>
            </a:r>
            <a:r>
              <a:rPr lang="fr-CH" sz="1600" dirty="0"/>
              <a:t> d'étape</a:t>
            </a:r>
          </a:p>
          <a:p>
            <a:r>
              <a:rPr lang="fr-CH" sz="1600" dirty="0"/>
              <a:t>	</a:t>
            </a:r>
            <a:r>
              <a:rPr lang="fr-CH" sz="1600" dirty="0" err="1"/>
              <a:t>fbRtrig:R_trig</a:t>
            </a:r>
            <a:r>
              <a:rPr lang="fr-CH" sz="1600" dirty="0"/>
              <a:t>;//gestion du </a:t>
            </a:r>
            <a:r>
              <a:rPr lang="fr-CH" sz="1600" dirty="0" err="1"/>
              <a:t>trig</a:t>
            </a:r>
            <a:r>
              <a:rPr lang="fr-CH" sz="1600" dirty="0"/>
              <a:t> pour le mode pas à </a:t>
            </a:r>
            <a:r>
              <a:rPr lang="fr-CH" sz="1600" dirty="0" smtClean="0"/>
              <a:t>pas</a:t>
            </a:r>
          </a:p>
          <a:p>
            <a:r>
              <a:rPr lang="fr-CH" sz="1600" dirty="0"/>
              <a:t>	</a:t>
            </a:r>
            <a:r>
              <a:rPr lang="fr-CH" sz="1600" dirty="0" err="1" smtClean="0"/>
              <a:t>xMemPasAPas:bool</a:t>
            </a:r>
            <a:r>
              <a:rPr lang="fr-CH" sz="1600" dirty="0" smtClean="0"/>
              <a:t>;//mémoire du mode en cours (voir méthode </a:t>
            </a:r>
            <a:r>
              <a:rPr lang="fr-CH" sz="1600" dirty="0" err="1" smtClean="0"/>
              <a:t>mActualisation</a:t>
            </a:r>
            <a:r>
              <a:rPr lang="fr-CH" sz="1600" dirty="0" smtClean="0"/>
              <a:t>)</a:t>
            </a:r>
            <a:endParaRPr lang="fr-CH" sz="1600" dirty="0"/>
          </a:p>
        </p:txBody>
      </p:sp>
      <p:sp>
        <p:nvSpPr>
          <p:cNvPr id="5" name="Rectangle 4"/>
          <p:cNvSpPr/>
          <p:nvPr/>
        </p:nvSpPr>
        <p:spPr>
          <a:xfrm>
            <a:off x="323528" y="5445224"/>
            <a:ext cx="828092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600" dirty="0" smtClean="0"/>
              <a:t>Public : </a:t>
            </a:r>
            <a:r>
              <a:rPr lang="fr-CH" sz="1600" dirty="0" err="1" smtClean="0"/>
              <a:t>mActualisation</a:t>
            </a:r>
            <a:r>
              <a:rPr lang="fr-CH" sz="1600" dirty="0" smtClean="0"/>
              <a:t>() Exécution cyclique, permet la mise à jour de l’objet</a:t>
            </a:r>
          </a:p>
          <a:p>
            <a:r>
              <a:rPr lang="fr-CH" sz="1600" dirty="0"/>
              <a:t>	</a:t>
            </a:r>
            <a:r>
              <a:rPr lang="fr-CH" sz="1600" dirty="0" err="1"/>
              <a:t>xPasAPas:BOOL</a:t>
            </a:r>
            <a:r>
              <a:rPr lang="fr-CH" sz="1600" dirty="0"/>
              <a:t>:=FALSE;//activation du mode pas à pas</a:t>
            </a:r>
          </a:p>
          <a:p>
            <a:r>
              <a:rPr lang="fr-CH" sz="1600" dirty="0"/>
              <a:t>	</a:t>
            </a:r>
            <a:r>
              <a:rPr lang="fr-CH" sz="1600" dirty="0" err="1"/>
              <a:t>xSetProchainPas:BOOL</a:t>
            </a:r>
            <a:r>
              <a:rPr lang="fr-CH" sz="1600" dirty="0"/>
              <a:t>;//va au prochain pas sur flanc </a:t>
            </a:r>
            <a:r>
              <a:rPr lang="fr-CH" sz="1600" dirty="0" smtClean="0"/>
              <a:t>haut</a:t>
            </a:r>
          </a:p>
          <a:p>
            <a:r>
              <a:rPr lang="fr-CH" sz="1600" dirty="0" err="1" smtClean="0"/>
              <a:t>Private</a:t>
            </a:r>
            <a:r>
              <a:rPr lang="fr-CH" sz="1600" dirty="0" smtClean="0"/>
              <a:t> : </a:t>
            </a:r>
            <a:r>
              <a:rPr lang="fr-CH" sz="1600" dirty="0" err="1" smtClean="0"/>
              <a:t>mTransition</a:t>
            </a:r>
            <a:r>
              <a:rPr lang="fr-CH" sz="1600" dirty="0" smtClean="0"/>
              <a:t>() Exécution lors d’une transition, initialise la variable </a:t>
            </a:r>
            <a:r>
              <a:rPr lang="fr-CH" sz="1600" dirty="0" err="1" smtClean="0"/>
              <a:t>sMess</a:t>
            </a: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40337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67544" y="1916832"/>
            <a:ext cx="70567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Déclaration </a:t>
            </a:r>
          </a:p>
          <a:p>
            <a:r>
              <a:rPr lang="fr-CH" dirty="0" smtClean="0"/>
              <a:t>	</a:t>
            </a:r>
            <a:r>
              <a:rPr lang="fr-CH" dirty="0" err="1" smtClean="0"/>
              <a:t>fbEtape:FB_Etape</a:t>
            </a:r>
            <a:r>
              <a:rPr lang="fr-CH" dirty="0" smtClean="0"/>
              <a:t>;</a:t>
            </a:r>
          </a:p>
          <a:p>
            <a:endParaRPr lang="fr-CH" dirty="0" smtClean="0"/>
          </a:p>
          <a:p>
            <a:r>
              <a:rPr lang="fr-CH" dirty="0" smtClean="0"/>
              <a:t>Appel cyclique </a:t>
            </a:r>
          </a:p>
          <a:p>
            <a:r>
              <a:rPr lang="fr-CH" dirty="0" smtClean="0"/>
              <a:t>(*actualisation </a:t>
            </a:r>
            <a:r>
              <a:rPr lang="fr-CH" dirty="0"/>
              <a:t>des informations de l'objet de gestion des étapes</a:t>
            </a:r>
          </a:p>
          <a:p>
            <a:r>
              <a:rPr lang="fr-CH" dirty="0" smtClean="0"/>
              <a:t>var </a:t>
            </a:r>
            <a:r>
              <a:rPr lang="fr-CH" dirty="0"/>
              <a:t>1 </a:t>
            </a:r>
            <a:r>
              <a:rPr lang="fr-CH" dirty="0" smtClean="0"/>
              <a:t>:gestion </a:t>
            </a:r>
            <a:r>
              <a:rPr lang="fr-CH" dirty="0"/>
              <a:t>du blocage pour mode pas à pas</a:t>
            </a:r>
          </a:p>
          <a:p>
            <a:r>
              <a:rPr lang="fr-CH" dirty="0" smtClean="0"/>
              <a:t>Var </a:t>
            </a:r>
            <a:r>
              <a:rPr lang="fr-CH" dirty="0"/>
              <a:t>2 </a:t>
            </a:r>
            <a:r>
              <a:rPr lang="fr-CH" dirty="0" smtClean="0"/>
              <a:t>:activation </a:t>
            </a:r>
            <a:r>
              <a:rPr lang="fr-CH" dirty="0"/>
              <a:t>prochain </a:t>
            </a:r>
            <a:r>
              <a:rPr lang="fr-CH" dirty="0" smtClean="0"/>
              <a:t>pas*)</a:t>
            </a:r>
            <a:endParaRPr lang="fr-CH" dirty="0"/>
          </a:p>
          <a:p>
            <a:r>
              <a:rPr lang="fr-CH" dirty="0" err="1" smtClean="0"/>
              <a:t>fbEtape.mActualisation</a:t>
            </a:r>
            <a:r>
              <a:rPr lang="fr-CH" dirty="0" smtClean="0"/>
              <a:t>(</a:t>
            </a:r>
            <a:r>
              <a:rPr lang="fr-CH" dirty="0" err="1" smtClean="0"/>
              <a:t>xModePasAPas,xNextPas</a:t>
            </a:r>
            <a:r>
              <a:rPr lang="fr-CH" dirty="0" smtClean="0"/>
              <a:t>);</a:t>
            </a:r>
          </a:p>
          <a:p>
            <a:endParaRPr lang="fr-CH" dirty="0"/>
          </a:p>
          <a:p>
            <a:r>
              <a:rPr lang="fr-CH" dirty="0" smtClean="0"/>
              <a:t>//gestion des étapes</a:t>
            </a:r>
          </a:p>
          <a:p>
            <a:r>
              <a:rPr lang="fr-CH" dirty="0" smtClean="0"/>
              <a:t>CASE </a:t>
            </a:r>
            <a:r>
              <a:rPr lang="fr-CH" dirty="0" err="1" smtClean="0"/>
              <a:t>fbEtape.iNo</a:t>
            </a:r>
            <a:r>
              <a:rPr lang="fr-CH" dirty="0" smtClean="0"/>
              <a:t> OF</a:t>
            </a:r>
          </a:p>
          <a:p>
            <a:r>
              <a:rPr lang="fr-CH" dirty="0"/>
              <a:t>	</a:t>
            </a:r>
            <a:r>
              <a:rPr lang="fr-CH" dirty="0" smtClean="0"/>
              <a:t>…</a:t>
            </a:r>
            <a:endParaRPr lang="fr-CH" dirty="0"/>
          </a:p>
          <a:p>
            <a:r>
              <a:rPr lang="fr-CH" dirty="0" smtClean="0"/>
              <a:t>END_CASE;</a:t>
            </a:r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3" name="Espace réservé du texte 1"/>
          <p:cNvSpPr txBox="1">
            <a:spLocks/>
          </p:cNvSpPr>
          <p:nvPr/>
        </p:nvSpPr>
        <p:spPr>
          <a:xfrm>
            <a:off x="539552" y="960555"/>
            <a:ext cx="7776864" cy="81226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Utilisation </a:t>
            </a:r>
          </a:p>
        </p:txBody>
      </p:sp>
      <p:sp>
        <p:nvSpPr>
          <p:cNvPr id="4" name="Ellipse 3"/>
          <p:cNvSpPr/>
          <p:nvPr/>
        </p:nvSpPr>
        <p:spPr>
          <a:xfrm>
            <a:off x="2627784" y="3645024"/>
            <a:ext cx="2736304" cy="792088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5148064" y="2492896"/>
            <a:ext cx="288032" cy="129614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932040" y="1538789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b="1" dirty="0" smtClean="0">
                <a:solidFill>
                  <a:schemeClr val="accent3">
                    <a:lumMod val="75000"/>
                  </a:schemeClr>
                </a:solidFill>
              </a:rPr>
              <a:t>Variables globales</a:t>
            </a:r>
            <a:endParaRPr lang="fr-CH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3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39552" y="1484784"/>
            <a:ext cx="8064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//gestion des étapes</a:t>
            </a:r>
          </a:p>
          <a:p>
            <a:r>
              <a:rPr lang="fr-CH" dirty="0" smtClean="0"/>
              <a:t>CASE </a:t>
            </a:r>
            <a:r>
              <a:rPr lang="fr-CH" dirty="0" err="1" smtClean="0"/>
              <a:t>fbEtape.iNo</a:t>
            </a:r>
            <a:r>
              <a:rPr lang="fr-CH" dirty="0" smtClean="0"/>
              <a:t> OF</a:t>
            </a:r>
          </a:p>
          <a:p>
            <a:r>
              <a:rPr lang="fr-CH" dirty="0" smtClean="0"/>
              <a:t>	…</a:t>
            </a:r>
          </a:p>
          <a:p>
            <a:r>
              <a:rPr lang="fr-CH" dirty="0" smtClean="0"/>
              <a:t>	</a:t>
            </a:r>
            <a:r>
              <a:rPr lang="fr-CH" b="1" dirty="0" smtClean="0"/>
              <a:t>«no étape» </a:t>
            </a:r>
            <a:r>
              <a:rPr lang="fr-CH" dirty="0" smtClean="0"/>
              <a:t>:</a:t>
            </a:r>
          </a:p>
          <a:p>
            <a:r>
              <a:rPr lang="fr-CH" dirty="0"/>
              <a:t>	</a:t>
            </a:r>
            <a:r>
              <a:rPr lang="fr-CH" dirty="0" smtClean="0"/>
              <a:t>//écriture du message</a:t>
            </a:r>
          </a:p>
          <a:p>
            <a:r>
              <a:rPr lang="fr-CH" dirty="0"/>
              <a:t>	</a:t>
            </a:r>
            <a:r>
              <a:rPr lang="fr-CH" dirty="0" err="1" smtClean="0"/>
              <a:t>fbEtape.psMess</a:t>
            </a:r>
            <a:r>
              <a:rPr lang="fr-CH" dirty="0" smtClean="0"/>
              <a:t>:=‘Description de l’étape’</a:t>
            </a:r>
          </a:p>
          <a:p>
            <a:r>
              <a:rPr lang="fr-CH" dirty="0"/>
              <a:t>	</a:t>
            </a:r>
            <a:r>
              <a:rPr lang="fr-CH" dirty="0" smtClean="0"/>
              <a:t>//Zone d’action à l’activation</a:t>
            </a:r>
          </a:p>
          <a:p>
            <a:r>
              <a:rPr lang="fr-CH" dirty="0"/>
              <a:t>	</a:t>
            </a:r>
            <a:r>
              <a:rPr lang="fr-CH" dirty="0" smtClean="0"/>
              <a:t>if </a:t>
            </a:r>
            <a:r>
              <a:rPr lang="fr-CH" dirty="0" err="1" smtClean="0"/>
              <a:t>fbEtape.xFlancTransition</a:t>
            </a:r>
            <a:r>
              <a:rPr lang="fr-CH" dirty="0" smtClean="0"/>
              <a:t> </a:t>
            </a:r>
            <a:r>
              <a:rPr lang="fr-CH" dirty="0" err="1" smtClean="0"/>
              <a:t>then</a:t>
            </a:r>
            <a:endParaRPr lang="fr-CH" dirty="0" smtClean="0"/>
          </a:p>
          <a:p>
            <a:r>
              <a:rPr lang="fr-CH" dirty="0"/>
              <a:t>	</a:t>
            </a:r>
            <a:r>
              <a:rPr lang="fr-CH" dirty="0" smtClean="0"/>
              <a:t>	//action à l’activation</a:t>
            </a:r>
          </a:p>
          <a:p>
            <a:r>
              <a:rPr lang="fr-CH" dirty="0"/>
              <a:t>	</a:t>
            </a:r>
            <a:r>
              <a:rPr lang="fr-CH" dirty="0" err="1" smtClean="0"/>
              <a:t>end_if</a:t>
            </a:r>
            <a:endParaRPr lang="fr-CH" dirty="0" smtClean="0"/>
          </a:p>
          <a:p>
            <a:r>
              <a:rPr lang="fr-CH" dirty="0"/>
              <a:t>	</a:t>
            </a:r>
            <a:r>
              <a:rPr lang="fr-CH" dirty="0" smtClean="0"/>
              <a:t>//Test de la condition de transition</a:t>
            </a:r>
          </a:p>
          <a:p>
            <a:r>
              <a:rPr lang="fr-CH" dirty="0"/>
              <a:t>	</a:t>
            </a:r>
            <a:r>
              <a:rPr lang="fr-CH" dirty="0" smtClean="0"/>
              <a:t>if </a:t>
            </a:r>
            <a:r>
              <a:rPr lang="fr-CH" dirty="0" err="1" smtClean="0"/>
              <a:t>xCondition</a:t>
            </a:r>
            <a:r>
              <a:rPr lang="fr-CH" dirty="0" smtClean="0"/>
              <a:t> </a:t>
            </a:r>
            <a:r>
              <a:rPr lang="fr-CH" dirty="0" err="1" smtClean="0"/>
              <a:t>then</a:t>
            </a:r>
            <a:endParaRPr lang="fr-CH" dirty="0" smtClean="0"/>
          </a:p>
          <a:p>
            <a:r>
              <a:rPr lang="fr-CH" dirty="0"/>
              <a:t>	</a:t>
            </a:r>
            <a:r>
              <a:rPr lang="fr-CH" dirty="0" smtClean="0"/>
              <a:t>	//Zone d’action en sortie d’étape</a:t>
            </a:r>
          </a:p>
          <a:p>
            <a:r>
              <a:rPr lang="fr-CH" dirty="0"/>
              <a:t>	</a:t>
            </a:r>
            <a:r>
              <a:rPr lang="fr-CH" dirty="0" smtClean="0"/>
              <a:t>	//écriture de l’étape suivante avec la fonction pas à pas</a:t>
            </a:r>
          </a:p>
          <a:p>
            <a:r>
              <a:rPr lang="fr-CH" dirty="0" smtClean="0"/>
              <a:t>	</a:t>
            </a:r>
            <a:r>
              <a:rPr lang="fr-CH" dirty="0"/>
              <a:t>	</a:t>
            </a:r>
            <a:r>
              <a:rPr lang="fr-CH" dirty="0" err="1" smtClean="0"/>
              <a:t>fbEtape.piSVal</a:t>
            </a:r>
            <a:r>
              <a:rPr lang="fr-CH" dirty="0" smtClean="0"/>
              <a:t>:=«no étape suivante»;</a:t>
            </a:r>
          </a:p>
          <a:p>
            <a:r>
              <a:rPr lang="fr-CH" dirty="0"/>
              <a:t>	</a:t>
            </a:r>
            <a:r>
              <a:rPr lang="fr-CH" dirty="0" err="1" smtClean="0"/>
              <a:t>end_if</a:t>
            </a:r>
            <a:endParaRPr lang="fr-CH" dirty="0"/>
          </a:p>
          <a:p>
            <a:r>
              <a:rPr lang="fr-CH" dirty="0" smtClean="0"/>
              <a:t>	…</a:t>
            </a:r>
          </a:p>
          <a:p>
            <a:r>
              <a:rPr lang="fr-CH" dirty="0" smtClean="0"/>
              <a:t>END_CASE;</a:t>
            </a:r>
          </a:p>
        </p:txBody>
      </p:sp>
      <p:sp>
        <p:nvSpPr>
          <p:cNvPr id="3" name="Espace réservé du texte 1"/>
          <p:cNvSpPr txBox="1">
            <a:spLocks/>
          </p:cNvSpPr>
          <p:nvPr/>
        </p:nvSpPr>
        <p:spPr>
          <a:xfrm>
            <a:off x="539552" y="960555"/>
            <a:ext cx="7776864" cy="81226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Utilisation </a:t>
            </a:r>
          </a:p>
        </p:txBody>
      </p:sp>
      <p:sp>
        <p:nvSpPr>
          <p:cNvPr id="4" name="Ellipse 3"/>
          <p:cNvSpPr/>
          <p:nvPr/>
        </p:nvSpPr>
        <p:spPr>
          <a:xfrm>
            <a:off x="2195736" y="4725144"/>
            <a:ext cx="3816424" cy="5040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5652120" y="3519884"/>
            <a:ext cx="288032" cy="12961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5004048" y="2568456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b="1" dirty="0" smtClean="0">
                <a:solidFill>
                  <a:srgbClr val="FF0000"/>
                </a:solidFill>
              </a:rPr>
              <a:t>N’est plus totalement vrai si pas à pas actif</a:t>
            </a:r>
            <a:endParaRPr lang="fr-CH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15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39552" y="1628800"/>
            <a:ext cx="70567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//gestion des étapes</a:t>
            </a:r>
          </a:p>
          <a:p>
            <a:r>
              <a:rPr lang="fr-CH" dirty="0" smtClean="0"/>
              <a:t>CASE </a:t>
            </a:r>
            <a:r>
              <a:rPr lang="fr-CH" dirty="0" err="1" smtClean="0"/>
              <a:t>fbEtape.iNo</a:t>
            </a:r>
            <a:r>
              <a:rPr lang="fr-CH" dirty="0" smtClean="0"/>
              <a:t> OF</a:t>
            </a:r>
          </a:p>
          <a:p>
            <a:r>
              <a:rPr lang="fr-CH" dirty="0" smtClean="0"/>
              <a:t>	…</a:t>
            </a:r>
          </a:p>
          <a:p>
            <a:r>
              <a:rPr lang="fr-CH" dirty="0" smtClean="0"/>
              <a:t>	</a:t>
            </a:r>
            <a:r>
              <a:rPr lang="fr-CH" b="1" dirty="0" smtClean="0"/>
              <a:t>«no étape précédente » </a:t>
            </a:r>
            <a:r>
              <a:rPr lang="fr-CH" dirty="0" smtClean="0"/>
              <a:t>:</a:t>
            </a:r>
          </a:p>
          <a:p>
            <a:r>
              <a:rPr lang="fr-CH" dirty="0"/>
              <a:t>	</a:t>
            </a:r>
            <a:r>
              <a:rPr lang="fr-CH" dirty="0" err="1" smtClean="0"/>
              <a:t>fbEtape.psMess</a:t>
            </a:r>
            <a:r>
              <a:rPr lang="fr-CH" dirty="0" smtClean="0"/>
              <a:t>:=‘Configuration de la temporisation</a:t>
            </a:r>
            <a:r>
              <a:rPr lang="fr-CH" dirty="0" smtClean="0"/>
              <a:t>’;</a:t>
            </a:r>
          </a:p>
          <a:p>
            <a:r>
              <a:rPr lang="fr-CH" dirty="0"/>
              <a:t>	</a:t>
            </a:r>
            <a:r>
              <a:rPr lang="fr-CH" dirty="0" err="1" smtClean="0"/>
              <a:t>fbEtape.tTempQ</a:t>
            </a:r>
            <a:r>
              <a:rPr lang="fr-CH" dirty="0" smtClean="0"/>
              <a:t>:=t#1s;</a:t>
            </a:r>
            <a:endParaRPr lang="fr-CH" dirty="0" smtClean="0"/>
          </a:p>
          <a:p>
            <a:r>
              <a:rPr lang="fr-CH" dirty="0" smtClean="0"/>
              <a:t>	</a:t>
            </a:r>
            <a:r>
              <a:rPr lang="fr-CH" dirty="0" err="1" smtClean="0"/>
              <a:t>fbEtape.piVal</a:t>
            </a:r>
            <a:r>
              <a:rPr lang="fr-CH" dirty="0" smtClean="0"/>
              <a:t>:=«no étape»; //sans arrêt pas à </a:t>
            </a:r>
            <a:r>
              <a:rPr lang="fr-CH" dirty="0" smtClean="0"/>
              <a:t>pas;</a:t>
            </a:r>
            <a:endParaRPr lang="fr-CH" dirty="0" smtClean="0"/>
          </a:p>
          <a:p>
            <a:r>
              <a:rPr lang="fr-CH" dirty="0" smtClean="0"/>
              <a:t>	</a:t>
            </a:r>
            <a:r>
              <a:rPr lang="fr-CH" dirty="0"/>
              <a:t> </a:t>
            </a:r>
            <a:r>
              <a:rPr lang="fr-CH" b="1" dirty="0" smtClean="0"/>
              <a:t>«</a:t>
            </a:r>
            <a:r>
              <a:rPr lang="fr-CH" b="1" dirty="0"/>
              <a:t>no étape</a:t>
            </a:r>
            <a:r>
              <a:rPr lang="fr-CH" b="1" dirty="0" smtClean="0"/>
              <a:t>»</a:t>
            </a:r>
            <a:r>
              <a:rPr lang="fr-CH" dirty="0" smtClean="0"/>
              <a:t>:</a:t>
            </a:r>
          </a:p>
          <a:p>
            <a:r>
              <a:rPr lang="fr-CH" dirty="0"/>
              <a:t>	 </a:t>
            </a:r>
            <a:r>
              <a:rPr lang="fr-CH" dirty="0" err="1"/>
              <a:t>fbEtape.psMess</a:t>
            </a:r>
            <a:r>
              <a:rPr lang="fr-CH" dirty="0" smtClean="0"/>
              <a:t>:=‘Attend la fin de la </a:t>
            </a:r>
            <a:r>
              <a:rPr lang="fr-CH" dirty="0"/>
              <a:t>temporisation</a:t>
            </a:r>
            <a:r>
              <a:rPr lang="fr-CH" dirty="0" smtClean="0"/>
              <a:t>’;</a:t>
            </a:r>
            <a:r>
              <a:rPr lang="fr-CH" dirty="0"/>
              <a:t>	</a:t>
            </a:r>
            <a:endParaRPr lang="fr-CH" dirty="0" smtClean="0"/>
          </a:p>
          <a:p>
            <a:r>
              <a:rPr lang="fr-CH" dirty="0"/>
              <a:t>	</a:t>
            </a:r>
            <a:r>
              <a:rPr lang="fr-CH" dirty="0" smtClean="0"/>
              <a:t>if </a:t>
            </a:r>
            <a:r>
              <a:rPr lang="fr-CH" dirty="0" err="1" smtClean="0"/>
              <a:t>fbEtape.xTempsQ</a:t>
            </a:r>
            <a:r>
              <a:rPr lang="fr-CH" dirty="0" smtClean="0"/>
              <a:t> </a:t>
            </a:r>
            <a:r>
              <a:rPr lang="fr-CH" dirty="0" err="1" smtClean="0"/>
              <a:t>then</a:t>
            </a:r>
            <a:endParaRPr lang="fr-CH" dirty="0" smtClean="0"/>
          </a:p>
          <a:p>
            <a:r>
              <a:rPr lang="fr-CH" dirty="0"/>
              <a:t>	</a:t>
            </a:r>
            <a:r>
              <a:rPr lang="fr-CH" dirty="0" smtClean="0"/>
              <a:t>	//passage d’étape avec arrêt pas à pas</a:t>
            </a:r>
          </a:p>
          <a:p>
            <a:r>
              <a:rPr lang="fr-CH" dirty="0"/>
              <a:t>	</a:t>
            </a:r>
            <a:r>
              <a:rPr lang="fr-CH" dirty="0" smtClean="0"/>
              <a:t>	</a:t>
            </a:r>
            <a:r>
              <a:rPr lang="fr-CH" dirty="0" err="1" smtClean="0"/>
              <a:t>fbEtape.piSVal</a:t>
            </a:r>
            <a:r>
              <a:rPr lang="fr-CH" dirty="0"/>
              <a:t>:=«no </a:t>
            </a:r>
            <a:r>
              <a:rPr lang="fr-CH" dirty="0" smtClean="0"/>
              <a:t>étape suivante»;</a:t>
            </a:r>
          </a:p>
          <a:p>
            <a:r>
              <a:rPr lang="fr-CH" dirty="0"/>
              <a:t>	</a:t>
            </a:r>
            <a:r>
              <a:rPr lang="fr-CH" dirty="0" err="1" smtClean="0"/>
              <a:t>end_if</a:t>
            </a:r>
            <a:endParaRPr lang="fr-CH" dirty="0" smtClean="0"/>
          </a:p>
          <a:p>
            <a:r>
              <a:rPr lang="fr-CH" dirty="0" smtClean="0"/>
              <a:t>	…</a:t>
            </a:r>
          </a:p>
          <a:p>
            <a:r>
              <a:rPr lang="fr-CH" dirty="0" smtClean="0"/>
              <a:t>END_CASE;</a:t>
            </a:r>
          </a:p>
          <a:p>
            <a:endParaRPr lang="fr-CH" dirty="0"/>
          </a:p>
        </p:txBody>
      </p:sp>
      <p:sp>
        <p:nvSpPr>
          <p:cNvPr id="3" name="Espace réservé du texte 1"/>
          <p:cNvSpPr txBox="1">
            <a:spLocks/>
          </p:cNvSpPr>
          <p:nvPr/>
        </p:nvSpPr>
        <p:spPr>
          <a:xfrm>
            <a:off x="539552" y="960555"/>
            <a:ext cx="7776864" cy="81226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Utilisation temporisation</a:t>
            </a:r>
          </a:p>
        </p:txBody>
      </p:sp>
    </p:spTree>
    <p:extLst>
      <p:ext uri="{BB962C8B-B14F-4D97-AF65-F5344CB8AC3E}">
        <p14:creationId xmlns:p14="http://schemas.microsoft.com/office/powerpoint/2010/main" val="88488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39552" y="1628800"/>
            <a:ext cx="70567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//gestion des étapes</a:t>
            </a:r>
          </a:p>
          <a:p>
            <a:r>
              <a:rPr lang="fr-CH" dirty="0" smtClean="0"/>
              <a:t>CASE </a:t>
            </a:r>
            <a:r>
              <a:rPr lang="fr-CH" dirty="0" err="1" smtClean="0"/>
              <a:t>fbEtape.iNo</a:t>
            </a:r>
            <a:r>
              <a:rPr lang="fr-CH" dirty="0" smtClean="0"/>
              <a:t> OF</a:t>
            </a:r>
          </a:p>
          <a:p>
            <a:r>
              <a:rPr lang="fr-CH" dirty="0" smtClean="0"/>
              <a:t>	…</a:t>
            </a:r>
          </a:p>
          <a:p>
            <a:r>
              <a:rPr lang="fr-CH" dirty="0" smtClean="0"/>
              <a:t>	</a:t>
            </a:r>
            <a:r>
              <a:rPr lang="fr-CH" b="1" dirty="0" smtClean="0"/>
              <a:t>«no étape précédente » </a:t>
            </a:r>
            <a:r>
              <a:rPr lang="fr-CH" dirty="0" smtClean="0"/>
              <a:t>:</a:t>
            </a:r>
          </a:p>
          <a:p>
            <a:r>
              <a:rPr lang="fr-CH" dirty="0"/>
              <a:t>	</a:t>
            </a:r>
            <a:r>
              <a:rPr lang="fr-CH" dirty="0" err="1" smtClean="0"/>
              <a:t>fbEtape.psMess</a:t>
            </a:r>
            <a:r>
              <a:rPr lang="fr-CH" dirty="0" smtClean="0"/>
              <a:t>:=‘Configuration de la temporisation</a:t>
            </a:r>
            <a:r>
              <a:rPr lang="fr-CH" dirty="0" smtClean="0"/>
              <a:t>’</a:t>
            </a:r>
          </a:p>
          <a:p>
            <a:r>
              <a:rPr lang="fr-CH" dirty="0" smtClean="0"/>
              <a:t>	</a:t>
            </a:r>
            <a:r>
              <a:rPr lang="fr-CH" dirty="0" err="1" smtClean="0"/>
              <a:t>fbEtape.tTempQ</a:t>
            </a:r>
            <a:r>
              <a:rPr lang="fr-CH" dirty="0"/>
              <a:t>:=t#1s</a:t>
            </a:r>
            <a:r>
              <a:rPr lang="fr-CH" dirty="0" smtClean="0"/>
              <a:t>;</a:t>
            </a:r>
            <a:endParaRPr lang="fr-CH" dirty="0" smtClean="0"/>
          </a:p>
          <a:p>
            <a:r>
              <a:rPr lang="fr-CH" dirty="0" smtClean="0"/>
              <a:t>	</a:t>
            </a:r>
            <a:r>
              <a:rPr lang="fr-CH" dirty="0" err="1" smtClean="0"/>
              <a:t>fbEtape.piVal</a:t>
            </a:r>
            <a:r>
              <a:rPr lang="fr-CH" dirty="0" smtClean="0"/>
              <a:t>:=«no étape»;</a:t>
            </a:r>
          </a:p>
          <a:p>
            <a:r>
              <a:rPr lang="fr-CH" dirty="0" smtClean="0"/>
              <a:t>	</a:t>
            </a:r>
            <a:r>
              <a:rPr lang="fr-CH" dirty="0"/>
              <a:t> </a:t>
            </a:r>
            <a:r>
              <a:rPr lang="fr-CH" b="1" dirty="0" smtClean="0"/>
              <a:t>«</a:t>
            </a:r>
            <a:r>
              <a:rPr lang="fr-CH" b="1" dirty="0"/>
              <a:t>no étape</a:t>
            </a:r>
            <a:r>
              <a:rPr lang="fr-CH" b="1" dirty="0" smtClean="0"/>
              <a:t>»</a:t>
            </a:r>
            <a:r>
              <a:rPr lang="fr-CH" dirty="0" smtClean="0"/>
              <a:t>:</a:t>
            </a:r>
          </a:p>
          <a:p>
            <a:r>
              <a:rPr lang="fr-CH" dirty="0"/>
              <a:t>	 </a:t>
            </a:r>
            <a:r>
              <a:rPr lang="fr-CH" dirty="0" err="1"/>
              <a:t>fbEtape.psMess</a:t>
            </a:r>
            <a:r>
              <a:rPr lang="fr-CH" dirty="0" smtClean="0"/>
              <a:t>:=‘Attend la fin de la </a:t>
            </a:r>
            <a:r>
              <a:rPr lang="fr-CH" dirty="0"/>
              <a:t>temporisation’ 	</a:t>
            </a:r>
            <a:endParaRPr lang="fr-CH" dirty="0" smtClean="0"/>
          </a:p>
          <a:p>
            <a:r>
              <a:rPr lang="fr-CH" dirty="0"/>
              <a:t>	</a:t>
            </a:r>
            <a:r>
              <a:rPr lang="fr-CH" dirty="0" smtClean="0"/>
              <a:t>if </a:t>
            </a:r>
            <a:r>
              <a:rPr lang="fr-CH" dirty="0" err="1" smtClean="0"/>
              <a:t>fbEtape.xTempsQ</a:t>
            </a:r>
            <a:r>
              <a:rPr lang="fr-CH" dirty="0" smtClean="0"/>
              <a:t> and IxInput1 </a:t>
            </a:r>
            <a:r>
              <a:rPr lang="fr-CH" dirty="0" err="1" smtClean="0"/>
              <a:t>then</a:t>
            </a:r>
            <a:endParaRPr lang="fr-CH" dirty="0" smtClean="0"/>
          </a:p>
          <a:p>
            <a:r>
              <a:rPr lang="fr-CH" dirty="0"/>
              <a:t>	</a:t>
            </a:r>
            <a:r>
              <a:rPr lang="fr-CH" dirty="0" smtClean="0"/>
              <a:t>	</a:t>
            </a:r>
            <a:r>
              <a:rPr lang="fr-CH" dirty="0" err="1" smtClean="0"/>
              <a:t>fbEtape.piSVal</a:t>
            </a:r>
            <a:r>
              <a:rPr lang="fr-CH" dirty="0"/>
              <a:t>:=«no </a:t>
            </a:r>
            <a:r>
              <a:rPr lang="fr-CH" dirty="0" smtClean="0"/>
              <a:t>étape suivante»;</a:t>
            </a:r>
          </a:p>
          <a:p>
            <a:r>
              <a:rPr lang="fr-CH" dirty="0"/>
              <a:t>	</a:t>
            </a:r>
            <a:r>
              <a:rPr lang="fr-CH" dirty="0" err="1" smtClean="0"/>
              <a:t>elsif</a:t>
            </a:r>
            <a:r>
              <a:rPr lang="fr-CH" dirty="0" smtClean="0"/>
              <a:t> </a:t>
            </a:r>
            <a:r>
              <a:rPr lang="fr-CH" dirty="0" err="1" smtClean="0"/>
              <a:t>fbEtape.tTempsEtape</a:t>
            </a:r>
            <a:r>
              <a:rPr lang="fr-CH" dirty="0" smtClean="0"/>
              <a:t> </a:t>
            </a:r>
            <a:r>
              <a:rPr lang="fr-CH" dirty="0" smtClean="0"/>
              <a:t>&gt;t#20s </a:t>
            </a:r>
            <a:r>
              <a:rPr lang="fr-CH" dirty="0" err="1" smtClean="0"/>
              <a:t>then</a:t>
            </a:r>
            <a:endParaRPr lang="fr-CH" dirty="0" smtClean="0"/>
          </a:p>
          <a:p>
            <a:r>
              <a:rPr lang="fr-CH" dirty="0"/>
              <a:t>	</a:t>
            </a:r>
            <a:r>
              <a:rPr lang="fr-CH" dirty="0" smtClean="0"/>
              <a:t>	//Temps trop long dans l’étape </a:t>
            </a:r>
          </a:p>
          <a:p>
            <a:r>
              <a:rPr lang="fr-CH" dirty="0" smtClean="0"/>
              <a:t>		</a:t>
            </a:r>
            <a:r>
              <a:rPr lang="fr-CH" dirty="0" err="1" smtClean="0"/>
              <a:t>fbEtape.piSVal</a:t>
            </a:r>
            <a:r>
              <a:rPr lang="fr-CH" dirty="0"/>
              <a:t>:=«no étape </a:t>
            </a:r>
            <a:r>
              <a:rPr lang="fr-CH" dirty="0" smtClean="0"/>
              <a:t>d’erreur»;</a:t>
            </a:r>
          </a:p>
          <a:p>
            <a:r>
              <a:rPr lang="fr-CH" dirty="0"/>
              <a:t>	</a:t>
            </a:r>
            <a:r>
              <a:rPr lang="fr-CH" dirty="0" err="1" smtClean="0"/>
              <a:t>end_if</a:t>
            </a:r>
            <a:endParaRPr lang="fr-CH" dirty="0" smtClean="0"/>
          </a:p>
          <a:p>
            <a:r>
              <a:rPr lang="fr-CH" dirty="0" smtClean="0"/>
              <a:t>	…</a:t>
            </a:r>
          </a:p>
          <a:p>
            <a:r>
              <a:rPr lang="fr-CH" dirty="0" smtClean="0"/>
              <a:t>END_CASE;</a:t>
            </a:r>
          </a:p>
          <a:p>
            <a:endParaRPr lang="fr-CH" dirty="0"/>
          </a:p>
        </p:txBody>
      </p:sp>
      <p:sp>
        <p:nvSpPr>
          <p:cNvPr id="3" name="Espace réservé du texte 1"/>
          <p:cNvSpPr txBox="1">
            <a:spLocks/>
          </p:cNvSpPr>
          <p:nvPr/>
        </p:nvSpPr>
        <p:spPr>
          <a:xfrm>
            <a:off x="539552" y="960555"/>
            <a:ext cx="7776864" cy="66824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Utilisation temporisation</a:t>
            </a:r>
          </a:p>
        </p:txBody>
      </p:sp>
      <p:sp>
        <p:nvSpPr>
          <p:cNvPr id="4" name="Ellipse 3"/>
          <p:cNvSpPr/>
          <p:nvPr/>
        </p:nvSpPr>
        <p:spPr>
          <a:xfrm>
            <a:off x="1547664" y="4289544"/>
            <a:ext cx="3816424" cy="5040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5047853" y="2382083"/>
            <a:ext cx="532259" cy="20240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4355976" y="1427976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b="1" dirty="0" smtClean="0">
                <a:solidFill>
                  <a:srgbClr val="FF0000"/>
                </a:solidFill>
              </a:rPr>
              <a:t>si pas à pas actif, le compteur tourne</a:t>
            </a:r>
            <a:endParaRPr lang="fr-CH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45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 txBox="1">
            <a:spLocks/>
          </p:cNvSpPr>
          <p:nvPr/>
        </p:nvSpPr>
        <p:spPr>
          <a:xfrm>
            <a:off x="539552" y="1124744"/>
            <a:ext cx="7704000" cy="5400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Objectifs du séquenceur</a:t>
            </a:r>
          </a:p>
          <a:p>
            <a:pPr lvl="1"/>
            <a:r>
              <a:rPr lang="fr-CH" dirty="0" smtClean="0"/>
              <a:t>Informer sur l’étape en cours</a:t>
            </a:r>
          </a:p>
          <a:p>
            <a:pPr lvl="1"/>
            <a:r>
              <a:rPr lang="fr-CH" dirty="0" smtClean="0"/>
              <a:t>Autoriser le passage à l’étape suivante</a:t>
            </a:r>
          </a:p>
          <a:p>
            <a:pPr lvl="1"/>
            <a:r>
              <a:rPr lang="fr-CH" dirty="0" smtClean="0"/>
              <a:t>Activer une sortie après temporisation</a:t>
            </a:r>
          </a:p>
          <a:p>
            <a:pPr lvl="1"/>
            <a:r>
              <a:rPr lang="fr-CH" dirty="0" smtClean="0"/>
              <a:t>Détecter l’entrée dans l’étape</a:t>
            </a:r>
          </a:p>
          <a:p>
            <a:pPr lvl="1"/>
            <a:r>
              <a:rPr lang="fr-CH" dirty="0" smtClean="0"/>
              <a:t>Mesurer le temps de l’étape</a:t>
            </a:r>
          </a:p>
          <a:p>
            <a:pPr lvl="1"/>
            <a:endParaRPr lang="fr-CH" dirty="0" smtClean="0"/>
          </a:p>
          <a:p>
            <a:pPr lvl="1"/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131588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1"/>
          <p:cNvSpPr txBox="1">
            <a:spLocks/>
          </p:cNvSpPr>
          <p:nvPr/>
        </p:nvSpPr>
        <p:spPr>
          <a:xfrm>
            <a:off x="539552" y="960556"/>
            <a:ext cx="7776864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Principe de base du grafcet</a:t>
            </a:r>
          </a:p>
        </p:txBody>
      </p:sp>
      <p:pic>
        <p:nvPicPr>
          <p:cNvPr id="1032" name="Picture 8" descr="Résultat de recherche d'images pour &quot;grafce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640960" cy="49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95536" y="6555882"/>
            <a:ext cx="705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Source : Maxicours.com</a:t>
            </a:r>
            <a:endParaRPr lang="fr-CH" sz="1200" dirty="0"/>
          </a:p>
        </p:txBody>
      </p:sp>
    </p:spTree>
    <p:extLst>
      <p:ext uri="{BB962C8B-B14F-4D97-AF65-F5344CB8AC3E}">
        <p14:creationId xmlns:p14="http://schemas.microsoft.com/office/powerpoint/2010/main" val="247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 txBox="1">
            <a:spLocks/>
          </p:cNvSpPr>
          <p:nvPr/>
        </p:nvSpPr>
        <p:spPr>
          <a:xfrm>
            <a:off x="539552" y="960556"/>
            <a:ext cx="7776864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Principe de base du grafcet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971600" y="1556792"/>
            <a:ext cx="607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Réaliser le grafcet point de vue système (le niveau le plus haut)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506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 txBox="1">
            <a:spLocks/>
          </p:cNvSpPr>
          <p:nvPr/>
        </p:nvSpPr>
        <p:spPr>
          <a:xfrm>
            <a:off x="539552" y="960556"/>
            <a:ext cx="4104456" cy="10282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Programmation TS selon IEC-61131-3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11560" y="2132856"/>
            <a:ext cx="4914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Utilisation de l’instruction case avec une variable d’état ou d’étape. Dans certain cas, l’énumération permet de rendre la lecture plus facile.</a:t>
            </a:r>
          </a:p>
          <a:p>
            <a:r>
              <a:rPr lang="fr-CH" dirty="0" smtClean="0"/>
              <a:t>L’aide des instructions dans TC3 se trouve sur </a:t>
            </a:r>
            <a:r>
              <a:rPr lang="fr-CH" dirty="0" smtClean="0">
                <a:hlinkClick r:id="rId2"/>
              </a:rPr>
              <a:t>http</a:t>
            </a:r>
            <a:r>
              <a:rPr lang="fr-CH" dirty="0">
                <a:hlinkClick r:id="rId2"/>
              </a:rPr>
              <a:t>://</a:t>
            </a:r>
            <a:r>
              <a:rPr lang="fr-CH" dirty="0" smtClean="0">
                <a:hlinkClick r:id="rId2"/>
              </a:rPr>
              <a:t>infosys.beckhoff.com</a:t>
            </a:r>
            <a:r>
              <a:rPr lang="fr-CH" dirty="0" smtClean="0"/>
              <a:t> (navigation selon l’image).</a:t>
            </a:r>
          </a:p>
          <a:p>
            <a:endParaRPr lang="fr-CH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112" y="836712"/>
            <a:ext cx="3400318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0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 txBox="1">
            <a:spLocks/>
          </p:cNvSpPr>
          <p:nvPr/>
        </p:nvSpPr>
        <p:spPr>
          <a:xfrm>
            <a:off x="467544" y="836712"/>
            <a:ext cx="7776864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Principe, grafcet vue système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67544" y="1556792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/>
              <a:t>Déclaration de la variable </a:t>
            </a:r>
            <a:r>
              <a:rPr lang="fr-CH" sz="1600" dirty="0" smtClean="0"/>
              <a:t>d’étape		</a:t>
            </a:r>
          </a:p>
          <a:p>
            <a:r>
              <a:rPr lang="fr-CH" sz="1600" dirty="0"/>
              <a:t>	</a:t>
            </a:r>
            <a:r>
              <a:rPr lang="fr-CH" sz="1600" dirty="0" err="1" smtClean="0"/>
              <a:t>iStep:int</a:t>
            </a:r>
            <a:r>
              <a:rPr lang="fr-CH" sz="1600" dirty="0"/>
              <a:t>:=0;</a:t>
            </a:r>
          </a:p>
          <a:p>
            <a:endParaRPr lang="fr-CH" sz="1600" dirty="0" smtClean="0"/>
          </a:p>
          <a:p>
            <a:r>
              <a:rPr lang="fr-CH" sz="1600" dirty="0" smtClean="0"/>
              <a:t>Programmation de la séquence principale</a:t>
            </a:r>
          </a:p>
          <a:p>
            <a:r>
              <a:rPr lang="fr-CH" sz="1600" dirty="0"/>
              <a:t>	</a:t>
            </a:r>
            <a:r>
              <a:rPr lang="fr-CH" sz="1600" dirty="0" smtClean="0"/>
              <a:t>case </a:t>
            </a:r>
            <a:r>
              <a:rPr lang="fr-CH" sz="1600" dirty="0" err="1" smtClean="0"/>
              <a:t>iStep</a:t>
            </a:r>
            <a:r>
              <a:rPr lang="fr-CH" sz="1600" dirty="0" smtClean="0"/>
              <a:t> of</a:t>
            </a:r>
          </a:p>
          <a:p>
            <a:r>
              <a:rPr lang="fr-CH" sz="1600" dirty="0"/>
              <a:t>	</a:t>
            </a:r>
            <a:r>
              <a:rPr lang="fr-CH" sz="1600" dirty="0" smtClean="0"/>
              <a:t>	0:// attend l’ordre de marche</a:t>
            </a:r>
          </a:p>
          <a:p>
            <a:r>
              <a:rPr lang="fr-CH" sz="1600" dirty="0"/>
              <a:t>	</a:t>
            </a:r>
            <a:r>
              <a:rPr lang="fr-CH" sz="1600" dirty="0" smtClean="0"/>
              <a:t>	100://Séquence 1, aller et retour de la tige 1C</a:t>
            </a:r>
          </a:p>
          <a:p>
            <a:r>
              <a:rPr lang="fr-CH" sz="1600" dirty="0"/>
              <a:t>	</a:t>
            </a:r>
            <a:r>
              <a:rPr lang="fr-CH" sz="1600" dirty="0" smtClean="0"/>
              <a:t>	150://Sélection de la séquence suivante, 2 ou 3</a:t>
            </a:r>
          </a:p>
          <a:p>
            <a:r>
              <a:rPr lang="fr-CH" sz="1600" dirty="0" smtClean="0"/>
              <a:t>		200://Séquence 2, aller </a:t>
            </a:r>
            <a:r>
              <a:rPr lang="fr-CH" sz="1600" dirty="0"/>
              <a:t>et retour de la tige </a:t>
            </a:r>
            <a:r>
              <a:rPr lang="fr-CH" sz="1600" dirty="0" smtClean="0"/>
              <a:t>2C</a:t>
            </a:r>
          </a:p>
          <a:p>
            <a:r>
              <a:rPr lang="fr-CH" sz="1600" dirty="0"/>
              <a:t>	</a:t>
            </a:r>
            <a:r>
              <a:rPr lang="fr-CH" sz="1600" dirty="0" smtClean="0"/>
              <a:t>	       //Va à l’étape 400 à la fin de la séquence</a:t>
            </a:r>
          </a:p>
          <a:p>
            <a:r>
              <a:rPr lang="fr-CH" sz="1600" dirty="0"/>
              <a:t>	</a:t>
            </a:r>
            <a:r>
              <a:rPr lang="fr-CH" sz="1600" dirty="0" smtClean="0"/>
              <a:t>	300://Séquence 3, </a:t>
            </a:r>
            <a:r>
              <a:rPr lang="fr-CH" sz="1600" dirty="0"/>
              <a:t>aller et retour de la tige </a:t>
            </a:r>
            <a:r>
              <a:rPr lang="fr-CH" sz="1600" dirty="0" smtClean="0"/>
              <a:t>3C</a:t>
            </a:r>
          </a:p>
          <a:p>
            <a:r>
              <a:rPr lang="fr-CH" sz="1600" dirty="0"/>
              <a:t>	</a:t>
            </a:r>
            <a:r>
              <a:rPr lang="fr-CH" sz="1600" dirty="0" smtClean="0"/>
              <a:t>	       //</a:t>
            </a:r>
            <a:r>
              <a:rPr lang="fr-CH" sz="1600" dirty="0"/>
              <a:t>Va à l’étape 400 à la fin de la </a:t>
            </a:r>
            <a:r>
              <a:rPr lang="fr-CH" sz="1600" dirty="0" smtClean="0"/>
              <a:t>séquence</a:t>
            </a:r>
          </a:p>
          <a:p>
            <a:r>
              <a:rPr lang="fr-CH" sz="1600" dirty="0"/>
              <a:t>	</a:t>
            </a:r>
            <a:r>
              <a:rPr lang="fr-CH" sz="1600" dirty="0" smtClean="0"/>
              <a:t>	400://Séquence 1, </a:t>
            </a:r>
            <a:r>
              <a:rPr lang="fr-CH" sz="1600" dirty="0"/>
              <a:t>aller et retour de la tige </a:t>
            </a:r>
            <a:r>
              <a:rPr lang="fr-CH" sz="1600" dirty="0" smtClean="0"/>
              <a:t>1C</a:t>
            </a:r>
          </a:p>
          <a:p>
            <a:r>
              <a:rPr lang="fr-CH" sz="1600" dirty="0"/>
              <a:t>	</a:t>
            </a:r>
            <a:r>
              <a:rPr lang="fr-CH" sz="1600" dirty="0" smtClean="0"/>
              <a:t>	       //Retour à l’étape 0</a:t>
            </a:r>
          </a:p>
          <a:p>
            <a:r>
              <a:rPr lang="fr-CH" sz="1600" dirty="0"/>
              <a:t>	</a:t>
            </a:r>
            <a:r>
              <a:rPr lang="fr-CH" sz="1600" dirty="0" err="1" smtClean="0"/>
              <a:t>end_case</a:t>
            </a:r>
            <a:endParaRPr lang="fr-CH" sz="1600" dirty="0" smtClean="0"/>
          </a:p>
          <a:p>
            <a:endParaRPr lang="fr-CH" sz="1600" dirty="0"/>
          </a:p>
          <a:p>
            <a:r>
              <a:rPr lang="fr-CH" sz="1600" dirty="0" smtClean="0"/>
              <a:t>(*Actions locales (La valeur de l’étape pouvant être exploité par d’autre P ou FB de niveau supérieur (Actions globales)*)</a:t>
            </a:r>
          </a:p>
          <a:p>
            <a:r>
              <a:rPr lang="fr-CH" sz="1600" dirty="0" smtClean="0"/>
              <a:t>	Qx1DPlus:=</a:t>
            </a:r>
            <a:r>
              <a:rPr lang="fr-CH" sz="1600" dirty="0" err="1" smtClean="0"/>
              <a:t>iStep</a:t>
            </a:r>
            <a:r>
              <a:rPr lang="fr-CH" sz="1600" dirty="0" smtClean="0"/>
              <a:t>=? (selon valeur d’étape)</a:t>
            </a:r>
          </a:p>
          <a:p>
            <a:r>
              <a:rPr lang="fr-CH" sz="1600" dirty="0" smtClean="0"/>
              <a:t>	Qx1DMoins:=</a:t>
            </a:r>
            <a:r>
              <a:rPr lang="fr-CH" sz="1600" dirty="0" err="1"/>
              <a:t>iStep</a:t>
            </a:r>
            <a:r>
              <a:rPr lang="fr-CH" sz="1600" dirty="0" smtClean="0"/>
              <a:t>=? </a:t>
            </a:r>
            <a:r>
              <a:rPr lang="fr-CH" sz="1600" dirty="0"/>
              <a:t>(selon valeur d’étape)</a:t>
            </a:r>
            <a:endParaRPr lang="fr-CH" sz="1600" dirty="0" smtClean="0"/>
          </a:p>
          <a:p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392861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 txBox="1">
            <a:spLocks/>
          </p:cNvSpPr>
          <p:nvPr/>
        </p:nvSpPr>
        <p:spPr>
          <a:xfrm>
            <a:off x="539552" y="960555"/>
            <a:ext cx="7776864" cy="11111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Option d’exécution pas à pas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55576" y="1748530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Permet un exécution étape par étape.</a:t>
            </a:r>
          </a:p>
          <a:p>
            <a:r>
              <a:rPr lang="fr-CH" dirty="0" smtClean="0"/>
              <a:t>Le flanc montant d’une variable autorise ce passage d’étape</a:t>
            </a:r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722065" y="2780928"/>
            <a:ext cx="70567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Constatations :</a:t>
            </a:r>
          </a:p>
          <a:p>
            <a:r>
              <a:rPr lang="fr-CH" dirty="0"/>
              <a:t>	</a:t>
            </a:r>
            <a:r>
              <a:rPr lang="fr-CH" dirty="0" smtClean="0"/>
              <a:t>Pas nécessaire dans chaque étape</a:t>
            </a:r>
          </a:p>
          <a:p>
            <a:r>
              <a:rPr lang="fr-CH" dirty="0"/>
              <a:t>	</a:t>
            </a:r>
            <a:r>
              <a:rPr lang="fr-CH" dirty="0" smtClean="0"/>
              <a:t>Implique que l’étape d’avant configure l’étape d’après</a:t>
            </a:r>
          </a:p>
          <a:p>
            <a:r>
              <a:rPr lang="fr-CH" dirty="0"/>
              <a:t>	</a:t>
            </a:r>
            <a:r>
              <a:rPr lang="fr-CH" dirty="0" smtClean="0"/>
              <a:t>Il faut un lien vers une variable de libération de l’étape</a:t>
            </a:r>
          </a:p>
          <a:p>
            <a:r>
              <a:rPr lang="fr-CH" dirty="0" smtClean="0"/>
              <a:t>	Il faut la valeur du mode en cours</a:t>
            </a:r>
            <a:endParaRPr lang="fr-CH" dirty="0"/>
          </a:p>
          <a:p>
            <a:endParaRPr lang="fr-CH" dirty="0" smtClean="0"/>
          </a:p>
          <a:p>
            <a:r>
              <a:rPr lang="fr-CH" dirty="0" smtClean="0"/>
              <a:t>Solutions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H" dirty="0" smtClean="0"/>
              <a:t>Ajouter une variable d’entrée pour la configuration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H" b="1" dirty="0" smtClean="0"/>
              <a:t>Utiliser une propriété (programmation orientée objet) pour intercepter l’écriture de la variable d’étape</a:t>
            </a:r>
          </a:p>
          <a:p>
            <a:r>
              <a:rPr lang="fr-CH" dirty="0"/>
              <a:t>	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26313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67544" y="980728"/>
            <a:ext cx="7056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200" dirty="0" smtClean="0"/>
              <a:t>Réaliser le Grafcet PC de l’exo 5.1 avec l’ajout du mode pas à pas</a:t>
            </a:r>
          </a:p>
        </p:txBody>
      </p:sp>
    </p:spTree>
    <p:extLst>
      <p:ext uri="{BB962C8B-B14F-4D97-AF65-F5344CB8AC3E}">
        <p14:creationId xmlns:p14="http://schemas.microsoft.com/office/powerpoint/2010/main" val="131968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 txBox="1">
            <a:spLocks/>
          </p:cNvSpPr>
          <p:nvPr/>
        </p:nvSpPr>
        <p:spPr>
          <a:xfrm>
            <a:off x="539552" y="960555"/>
            <a:ext cx="7776864" cy="11111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Création d’un objet pour la gestion des étapes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43608" y="2348880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Brainstorming :</a:t>
            </a:r>
          </a:p>
          <a:p>
            <a:r>
              <a:rPr lang="fr-CH" dirty="0" smtClean="0"/>
              <a:t>Lister les méthodes (fonctions</a:t>
            </a:r>
            <a:r>
              <a:rPr lang="fr-CH" dirty="0"/>
              <a:t> communes</a:t>
            </a:r>
            <a:r>
              <a:rPr lang="fr-CH" dirty="0" smtClean="0"/>
              <a:t>)</a:t>
            </a:r>
          </a:p>
          <a:p>
            <a:r>
              <a:rPr lang="fr-CH" dirty="0" smtClean="0"/>
              <a:t>Lister les propriétés (valeurs communes)</a:t>
            </a:r>
          </a:p>
          <a:p>
            <a:r>
              <a:rPr lang="fr-CH" dirty="0" smtClean="0"/>
              <a:t>Autres</a:t>
            </a:r>
          </a:p>
          <a:p>
            <a:endParaRPr lang="fr-CH" dirty="0"/>
          </a:p>
          <a:p>
            <a:r>
              <a:rPr lang="fr-CH" dirty="0"/>
              <a:t> </a:t>
            </a:r>
            <a:endParaRPr lang="fr-CH" dirty="0" smtClean="0"/>
          </a:p>
          <a:p>
            <a:pPr marL="285750" indent="-285750">
              <a:buFontTx/>
              <a:buChar char="-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004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Arc 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Arc ING</Template>
  <TotalTime>2577</TotalTime>
  <Words>359</Words>
  <Application>Microsoft Office PowerPoint</Application>
  <PresentationFormat>Affichage à l'écran (4:3)</PresentationFormat>
  <Paragraphs>192</Paragraphs>
  <Slides>16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Tahoma</vt:lpstr>
      <vt:lpstr>Presentation Arc ING</vt:lpstr>
      <vt:lpstr>Conception personnalisée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Haute Ecole Arc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Golay Fabien</dc:creator>
  <cp:lastModifiedBy>Golay Fabien</cp:lastModifiedBy>
  <cp:revision>164</cp:revision>
  <dcterms:created xsi:type="dcterms:W3CDTF">2016-08-23T06:02:33Z</dcterms:created>
  <dcterms:modified xsi:type="dcterms:W3CDTF">2016-10-21T08:06:17Z</dcterms:modified>
</cp:coreProperties>
</file>