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4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notesMasters/notesMaster1.xml" Type="http://schemas.openxmlformats.org/officeDocument/2006/relationships/notesMaster"/><Relationship Id="rId25" Target="theme/theme2.xml" Type="http://schemas.openxmlformats.org/officeDocument/2006/relationships/theme"/><Relationship Id="rId26" Target="notesSlides/notesSlide1.xml" Type="http://schemas.openxmlformats.org/officeDocument/2006/relationships/notesSlide"/><Relationship Id="rId27" Target="notesSlides/notesSlide2.xml" Type="http://schemas.openxmlformats.org/officeDocument/2006/relationships/notesSlide"/><Relationship Id="rId28" Target="notesSlides/notesSlide3.xml" Type="http://schemas.openxmlformats.org/officeDocument/2006/relationships/notes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5.xml" Type="http://schemas.openxmlformats.org/officeDocument/2006/relationships/notesSlide"/><Relationship Id="rId31" Target="notesSlides/notesSlide6.xml" Type="http://schemas.openxmlformats.org/officeDocument/2006/relationships/notesSlide"/><Relationship Id="rId32" Target="notesSlides/notesSlide7.xml" Type="http://schemas.openxmlformats.org/officeDocument/2006/relationships/notesSlide"/><Relationship Id="rId33" Target="notesSlides/notesSlide8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9.png" Type="http://schemas.openxmlformats.org/officeDocument/2006/relationships/image"/><Relationship Id="rId5" Target="https://youtu.be/aaxBWMdpd9g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74902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 descr="preencoded.png"/>
          <p:cNvSpPr/>
          <p:nvPr/>
        </p:nvSpPr>
        <p:spPr>
          <a:xfrm flipH="false" flipV="false" rot="0">
            <a:off x="11777067" y="3576786"/>
            <a:ext cx="6163866" cy="3133279"/>
          </a:xfrm>
          <a:custGeom>
            <a:avLst/>
            <a:gdLst/>
            <a:ahLst/>
            <a:cxnLst/>
            <a:rect r="r" b="b" t="t" l="l"/>
            <a:pathLst>
              <a:path h="3133279" w="6163866">
                <a:moveTo>
                  <a:pt x="0" y="0"/>
                </a:moveTo>
                <a:lnTo>
                  <a:pt x="6163867" y="0"/>
                </a:lnTo>
                <a:lnTo>
                  <a:pt x="6163867" y="3133279"/>
                </a:lnTo>
                <a:lnTo>
                  <a:pt x="0" y="31332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6" r="0" b="-1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32939" y="1820346"/>
            <a:ext cx="9164121" cy="357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31"/>
              </a:lnSpc>
            </a:pPr>
            <a:r>
              <a:rPr lang="en-US" sz="7544">
                <a:solidFill>
                  <a:srgbClr val="FFFFFF"/>
                </a:solidFill>
                <a:latin typeface="Arimo Bold"/>
              </a:rPr>
              <a:t>Introduction to Captcha Recognition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2939" y="5811172"/>
            <a:ext cx="9164121" cy="1780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CFD0D8"/>
                </a:solidFill>
                <a:latin typeface="Arimo"/>
              </a:rPr>
              <a:t> Captchas are security challenges used to verify that a user is human, not a bot. Traditional captchas can be difficult to read, hindering user experience. Automated captcha recognition using convolutional neural networks (CNNs) offers a more efficient and user-friendly solution.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2939" y="8020615"/>
            <a:ext cx="3208764" cy="49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7"/>
              </a:lnSpc>
            </a:pPr>
            <a:r>
              <a:rPr lang="en-US" sz="2733">
                <a:solidFill>
                  <a:srgbClr val="CFD0D8"/>
                </a:solidFill>
                <a:latin typeface="Arimo Bold"/>
              </a:rPr>
              <a:t>by SAMUDHRA V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74902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13716000" y="0"/>
            <a:ext cx="4572000" cy="10287000"/>
          </a:xfrm>
          <a:custGeom>
            <a:avLst/>
            <a:gdLst/>
            <a:ahLst/>
            <a:cxnLst/>
            <a:rect r="r" b="b" t="t" l="l"/>
            <a:pathLst>
              <a:path h="10287000" w="4572000">
                <a:moveTo>
                  <a:pt x="0" y="0"/>
                </a:moveTo>
                <a:lnTo>
                  <a:pt x="4572000" y="0"/>
                </a:lnTo>
                <a:lnTo>
                  <a:pt x="4572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32939" y="1671221"/>
            <a:ext cx="11450121" cy="1701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4"/>
              </a:lnSpc>
            </a:pPr>
            <a:r>
              <a:rPr lang="en-US" sz="5467">
                <a:solidFill>
                  <a:srgbClr val="FFFFFF"/>
                </a:solidFill>
                <a:latin typeface="Arimo Bold"/>
              </a:rPr>
              <a:t>Challenges with Traditional Captchas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36736" y="4047381"/>
            <a:ext cx="634454" cy="634454"/>
            <a:chOff x="0" y="0"/>
            <a:chExt cx="845938" cy="8459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45947" cy="845947"/>
            </a:xfrm>
            <a:custGeom>
              <a:avLst/>
              <a:gdLst/>
              <a:ahLst/>
              <a:cxnLst/>
              <a:rect r="r" b="b" t="t" l="l"/>
              <a:pathLst>
                <a:path h="845947" w="845947">
                  <a:moveTo>
                    <a:pt x="0" y="172974"/>
                  </a:moveTo>
                  <a:cubicBezTo>
                    <a:pt x="0" y="77470"/>
                    <a:pt x="77470" y="0"/>
                    <a:pt x="172974" y="0"/>
                  </a:cubicBezTo>
                  <a:lnTo>
                    <a:pt x="672973" y="0"/>
                  </a:lnTo>
                  <a:lnTo>
                    <a:pt x="672973" y="6350"/>
                  </a:lnTo>
                  <a:lnTo>
                    <a:pt x="672973" y="0"/>
                  </a:lnTo>
                  <a:lnTo>
                    <a:pt x="672973" y="6350"/>
                  </a:lnTo>
                  <a:lnTo>
                    <a:pt x="672973" y="0"/>
                  </a:lnTo>
                  <a:cubicBezTo>
                    <a:pt x="768477" y="0"/>
                    <a:pt x="845947" y="77470"/>
                    <a:pt x="845947" y="172974"/>
                  </a:cubicBezTo>
                  <a:lnTo>
                    <a:pt x="839597" y="172974"/>
                  </a:lnTo>
                  <a:lnTo>
                    <a:pt x="845947" y="172974"/>
                  </a:lnTo>
                  <a:lnTo>
                    <a:pt x="845947" y="672973"/>
                  </a:lnTo>
                  <a:lnTo>
                    <a:pt x="839597" y="672973"/>
                  </a:lnTo>
                  <a:lnTo>
                    <a:pt x="845947" y="672973"/>
                  </a:lnTo>
                  <a:cubicBezTo>
                    <a:pt x="845947" y="768477"/>
                    <a:pt x="768477" y="845947"/>
                    <a:pt x="672973" y="845947"/>
                  </a:cubicBezTo>
                  <a:lnTo>
                    <a:pt x="672973" y="839597"/>
                  </a:lnTo>
                  <a:lnTo>
                    <a:pt x="672973" y="845947"/>
                  </a:lnTo>
                  <a:lnTo>
                    <a:pt x="172974" y="845947"/>
                  </a:lnTo>
                  <a:lnTo>
                    <a:pt x="172974" y="839597"/>
                  </a:lnTo>
                  <a:lnTo>
                    <a:pt x="172974" y="845947"/>
                  </a:lnTo>
                  <a:cubicBezTo>
                    <a:pt x="77470" y="845947"/>
                    <a:pt x="0" y="768477"/>
                    <a:pt x="0" y="672973"/>
                  </a:cubicBezTo>
                  <a:lnTo>
                    <a:pt x="0" y="172974"/>
                  </a:lnTo>
                  <a:lnTo>
                    <a:pt x="6350" y="172974"/>
                  </a:lnTo>
                  <a:lnTo>
                    <a:pt x="0" y="172974"/>
                  </a:lnTo>
                  <a:moveTo>
                    <a:pt x="12700" y="172974"/>
                  </a:moveTo>
                  <a:lnTo>
                    <a:pt x="12700" y="672973"/>
                  </a:lnTo>
                  <a:lnTo>
                    <a:pt x="6350" y="672973"/>
                  </a:lnTo>
                  <a:lnTo>
                    <a:pt x="12700" y="672973"/>
                  </a:lnTo>
                  <a:cubicBezTo>
                    <a:pt x="12700" y="761492"/>
                    <a:pt x="84455" y="833247"/>
                    <a:pt x="172974" y="833247"/>
                  </a:cubicBezTo>
                  <a:lnTo>
                    <a:pt x="672973" y="833247"/>
                  </a:lnTo>
                  <a:cubicBezTo>
                    <a:pt x="761492" y="833247"/>
                    <a:pt x="833247" y="761492"/>
                    <a:pt x="833247" y="672973"/>
                  </a:cubicBezTo>
                  <a:lnTo>
                    <a:pt x="833247" y="172974"/>
                  </a:lnTo>
                  <a:cubicBezTo>
                    <a:pt x="833247" y="84455"/>
                    <a:pt x="761492" y="12700"/>
                    <a:pt x="672973" y="12700"/>
                  </a:cubicBezTo>
                  <a:lnTo>
                    <a:pt x="172974" y="12700"/>
                  </a:lnTo>
                  <a:lnTo>
                    <a:pt x="172974" y="6350"/>
                  </a:lnTo>
                  <a:lnTo>
                    <a:pt x="172974" y="12700"/>
                  </a:lnTo>
                  <a:cubicBezTo>
                    <a:pt x="84455" y="12700"/>
                    <a:pt x="12700" y="84455"/>
                    <a:pt x="12700" y="172974"/>
                  </a:cubicBezTo>
                  <a:close/>
                </a:path>
              </a:pathLst>
            </a:custGeom>
            <a:solidFill>
              <a:srgbClr val="55555C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2035581" y="4155162"/>
            <a:ext cx="3288982" cy="380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CFD0D8"/>
                </a:solidFill>
                <a:latin typeface="Arimo Bold"/>
              </a:rPr>
              <a:t>Readability Issues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35581" y="4698534"/>
            <a:ext cx="4592121" cy="1780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CFD0D8"/>
                </a:solidFill>
                <a:latin typeface="Arimo"/>
              </a:rPr>
              <a:t>Traditional captchas can be distorted and difficult for users to decipher, leading to frustration and abandoned logins.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992094" y="4047381"/>
            <a:ext cx="634454" cy="634454"/>
            <a:chOff x="0" y="0"/>
            <a:chExt cx="845938" cy="84593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45947" cy="845947"/>
            </a:xfrm>
            <a:custGeom>
              <a:avLst/>
              <a:gdLst/>
              <a:ahLst/>
              <a:cxnLst/>
              <a:rect r="r" b="b" t="t" l="l"/>
              <a:pathLst>
                <a:path h="845947" w="845947">
                  <a:moveTo>
                    <a:pt x="0" y="172974"/>
                  </a:moveTo>
                  <a:cubicBezTo>
                    <a:pt x="0" y="77470"/>
                    <a:pt x="77470" y="0"/>
                    <a:pt x="172974" y="0"/>
                  </a:cubicBezTo>
                  <a:lnTo>
                    <a:pt x="672973" y="0"/>
                  </a:lnTo>
                  <a:lnTo>
                    <a:pt x="672973" y="6350"/>
                  </a:lnTo>
                  <a:lnTo>
                    <a:pt x="672973" y="0"/>
                  </a:lnTo>
                  <a:lnTo>
                    <a:pt x="672973" y="6350"/>
                  </a:lnTo>
                  <a:lnTo>
                    <a:pt x="672973" y="0"/>
                  </a:lnTo>
                  <a:cubicBezTo>
                    <a:pt x="768477" y="0"/>
                    <a:pt x="845947" y="77470"/>
                    <a:pt x="845947" y="172974"/>
                  </a:cubicBezTo>
                  <a:lnTo>
                    <a:pt x="839597" y="172974"/>
                  </a:lnTo>
                  <a:lnTo>
                    <a:pt x="845947" y="172974"/>
                  </a:lnTo>
                  <a:lnTo>
                    <a:pt x="845947" y="672973"/>
                  </a:lnTo>
                  <a:lnTo>
                    <a:pt x="839597" y="672973"/>
                  </a:lnTo>
                  <a:lnTo>
                    <a:pt x="845947" y="672973"/>
                  </a:lnTo>
                  <a:cubicBezTo>
                    <a:pt x="845947" y="768477"/>
                    <a:pt x="768477" y="845947"/>
                    <a:pt x="672973" y="845947"/>
                  </a:cubicBezTo>
                  <a:lnTo>
                    <a:pt x="672973" y="839597"/>
                  </a:lnTo>
                  <a:lnTo>
                    <a:pt x="672973" y="845947"/>
                  </a:lnTo>
                  <a:lnTo>
                    <a:pt x="172974" y="845947"/>
                  </a:lnTo>
                  <a:lnTo>
                    <a:pt x="172974" y="839597"/>
                  </a:lnTo>
                  <a:lnTo>
                    <a:pt x="172974" y="845947"/>
                  </a:lnTo>
                  <a:cubicBezTo>
                    <a:pt x="77470" y="845947"/>
                    <a:pt x="0" y="768477"/>
                    <a:pt x="0" y="672973"/>
                  </a:cubicBezTo>
                  <a:lnTo>
                    <a:pt x="0" y="172974"/>
                  </a:lnTo>
                  <a:lnTo>
                    <a:pt x="6350" y="172974"/>
                  </a:lnTo>
                  <a:lnTo>
                    <a:pt x="0" y="172974"/>
                  </a:lnTo>
                  <a:moveTo>
                    <a:pt x="12700" y="172974"/>
                  </a:moveTo>
                  <a:lnTo>
                    <a:pt x="12700" y="672973"/>
                  </a:lnTo>
                  <a:lnTo>
                    <a:pt x="6350" y="672973"/>
                  </a:lnTo>
                  <a:lnTo>
                    <a:pt x="12700" y="672973"/>
                  </a:lnTo>
                  <a:cubicBezTo>
                    <a:pt x="12700" y="761492"/>
                    <a:pt x="84455" y="833247"/>
                    <a:pt x="172974" y="833247"/>
                  </a:cubicBezTo>
                  <a:lnTo>
                    <a:pt x="672973" y="833247"/>
                  </a:lnTo>
                  <a:cubicBezTo>
                    <a:pt x="761492" y="833247"/>
                    <a:pt x="833247" y="761492"/>
                    <a:pt x="833247" y="672973"/>
                  </a:cubicBezTo>
                  <a:lnTo>
                    <a:pt x="833247" y="172974"/>
                  </a:lnTo>
                  <a:cubicBezTo>
                    <a:pt x="833247" y="84455"/>
                    <a:pt x="761492" y="12700"/>
                    <a:pt x="672973" y="12700"/>
                  </a:cubicBezTo>
                  <a:lnTo>
                    <a:pt x="172974" y="12700"/>
                  </a:lnTo>
                  <a:lnTo>
                    <a:pt x="172974" y="6350"/>
                  </a:lnTo>
                  <a:lnTo>
                    <a:pt x="172974" y="12700"/>
                  </a:lnTo>
                  <a:cubicBezTo>
                    <a:pt x="84455" y="12700"/>
                    <a:pt x="12700" y="84455"/>
                    <a:pt x="12700" y="172974"/>
                  </a:cubicBezTo>
                  <a:close/>
                </a:path>
              </a:pathLst>
            </a:custGeom>
            <a:solidFill>
              <a:srgbClr val="55555C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7193410" y="4102329"/>
            <a:ext cx="231676" cy="540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1"/>
              </a:lnSpc>
            </a:pPr>
            <a:r>
              <a:rPr lang="en-US" sz="3279">
                <a:solidFill>
                  <a:srgbClr val="CFD0D8"/>
                </a:solidFill>
                <a:latin typeface="Arimo Bold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990939" y="4155162"/>
            <a:ext cx="4250895" cy="449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CFD0D8"/>
                </a:solidFill>
                <a:latin typeface="Arimo Bold"/>
              </a:rPr>
              <a:t>Ineffective against Bots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990939" y="4698534"/>
            <a:ext cx="4592121" cy="1336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CFD0D8"/>
                </a:solidFill>
                <a:latin typeface="Arimo"/>
              </a:rPr>
              <a:t>Sophisticated bots can often bypass traditional captchas, undermining their security purpose.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36736" y="7015014"/>
            <a:ext cx="634454" cy="634454"/>
            <a:chOff x="0" y="0"/>
            <a:chExt cx="845938" cy="84593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45947" cy="845947"/>
            </a:xfrm>
            <a:custGeom>
              <a:avLst/>
              <a:gdLst/>
              <a:ahLst/>
              <a:cxnLst/>
              <a:rect r="r" b="b" t="t" l="l"/>
              <a:pathLst>
                <a:path h="845947" w="845947">
                  <a:moveTo>
                    <a:pt x="0" y="172974"/>
                  </a:moveTo>
                  <a:cubicBezTo>
                    <a:pt x="0" y="77470"/>
                    <a:pt x="77470" y="0"/>
                    <a:pt x="172974" y="0"/>
                  </a:cubicBezTo>
                  <a:lnTo>
                    <a:pt x="672973" y="0"/>
                  </a:lnTo>
                  <a:lnTo>
                    <a:pt x="672973" y="6350"/>
                  </a:lnTo>
                  <a:lnTo>
                    <a:pt x="672973" y="0"/>
                  </a:lnTo>
                  <a:lnTo>
                    <a:pt x="672973" y="6350"/>
                  </a:lnTo>
                  <a:lnTo>
                    <a:pt x="672973" y="0"/>
                  </a:lnTo>
                  <a:cubicBezTo>
                    <a:pt x="768477" y="0"/>
                    <a:pt x="845947" y="77470"/>
                    <a:pt x="845947" y="172974"/>
                  </a:cubicBezTo>
                  <a:lnTo>
                    <a:pt x="839597" y="172974"/>
                  </a:lnTo>
                  <a:lnTo>
                    <a:pt x="845947" y="172974"/>
                  </a:lnTo>
                  <a:lnTo>
                    <a:pt x="845947" y="672973"/>
                  </a:lnTo>
                  <a:lnTo>
                    <a:pt x="839597" y="672973"/>
                  </a:lnTo>
                  <a:lnTo>
                    <a:pt x="845947" y="672973"/>
                  </a:lnTo>
                  <a:cubicBezTo>
                    <a:pt x="845947" y="768477"/>
                    <a:pt x="768477" y="845947"/>
                    <a:pt x="672973" y="845947"/>
                  </a:cubicBezTo>
                  <a:lnTo>
                    <a:pt x="672973" y="839597"/>
                  </a:lnTo>
                  <a:lnTo>
                    <a:pt x="672973" y="845947"/>
                  </a:lnTo>
                  <a:lnTo>
                    <a:pt x="172974" y="845947"/>
                  </a:lnTo>
                  <a:lnTo>
                    <a:pt x="172974" y="839597"/>
                  </a:lnTo>
                  <a:lnTo>
                    <a:pt x="172974" y="845947"/>
                  </a:lnTo>
                  <a:cubicBezTo>
                    <a:pt x="77470" y="845947"/>
                    <a:pt x="0" y="768477"/>
                    <a:pt x="0" y="672973"/>
                  </a:cubicBezTo>
                  <a:lnTo>
                    <a:pt x="0" y="172974"/>
                  </a:lnTo>
                  <a:lnTo>
                    <a:pt x="6350" y="172974"/>
                  </a:lnTo>
                  <a:lnTo>
                    <a:pt x="0" y="172974"/>
                  </a:lnTo>
                  <a:moveTo>
                    <a:pt x="12700" y="172974"/>
                  </a:moveTo>
                  <a:lnTo>
                    <a:pt x="12700" y="672973"/>
                  </a:lnTo>
                  <a:lnTo>
                    <a:pt x="6350" y="672973"/>
                  </a:lnTo>
                  <a:lnTo>
                    <a:pt x="12700" y="672973"/>
                  </a:lnTo>
                  <a:cubicBezTo>
                    <a:pt x="12700" y="761492"/>
                    <a:pt x="84455" y="833247"/>
                    <a:pt x="172974" y="833247"/>
                  </a:cubicBezTo>
                  <a:lnTo>
                    <a:pt x="672973" y="833247"/>
                  </a:lnTo>
                  <a:cubicBezTo>
                    <a:pt x="761492" y="833247"/>
                    <a:pt x="833247" y="761492"/>
                    <a:pt x="833247" y="672973"/>
                  </a:cubicBezTo>
                  <a:lnTo>
                    <a:pt x="833247" y="172974"/>
                  </a:lnTo>
                  <a:cubicBezTo>
                    <a:pt x="833247" y="84455"/>
                    <a:pt x="761492" y="12700"/>
                    <a:pt x="672973" y="12700"/>
                  </a:cubicBezTo>
                  <a:lnTo>
                    <a:pt x="172974" y="12700"/>
                  </a:lnTo>
                  <a:lnTo>
                    <a:pt x="172974" y="6350"/>
                  </a:lnTo>
                  <a:lnTo>
                    <a:pt x="172974" y="12700"/>
                  </a:lnTo>
                  <a:cubicBezTo>
                    <a:pt x="84455" y="12700"/>
                    <a:pt x="12700" y="84455"/>
                    <a:pt x="12700" y="172974"/>
                  </a:cubicBezTo>
                  <a:close/>
                </a:path>
              </a:pathLst>
            </a:custGeom>
            <a:solidFill>
              <a:srgbClr val="55555C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324779" y="7069961"/>
            <a:ext cx="58370" cy="476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1"/>
              </a:lnSpc>
            </a:pPr>
            <a:r>
              <a:rPr lang="en-US" sz="3279">
                <a:solidFill>
                  <a:srgbClr val="CFD0D8"/>
                </a:solidFill>
                <a:latin typeface="Arimo Bold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35581" y="7122795"/>
            <a:ext cx="3288982" cy="380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CFD0D8"/>
                </a:solidFill>
                <a:latin typeface="Arimo Bold"/>
              </a:rPr>
              <a:t>Poor Accessibility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35581" y="7666166"/>
            <a:ext cx="10547479" cy="892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CFD0D8"/>
                </a:solidFill>
                <a:latin typeface="Arimo"/>
              </a:rPr>
              <a:t>Captchas can pose challenges for users with visual impairments or other disabilities.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07552" y="4152922"/>
            <a:ext cx="634454" cy="449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Arimo Bold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74902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638931" y="2330679"/>
            <a:ext cx="13010138" cy="1701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4"/>
              </a:lnSpc>
            </a:pPr>
            <a:r>
              <a:rPr lang="en-US" sz="5467">
                <a:solidFill>
                  <a:srgbClr val="FFFFFF"/>
                </a:solidFill>
                <a:latin typeface="Arimo Bold"/>
              </a:rPr>
              <a:t>Benefits of CNN-based Captcha Recognition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38931" y="4779942"/>
            <a:ext cx="3288982" cy="380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FFFFFF"/>
                </a:solidFill>
                <a:latin typeface="Arimo Bold"/>
              </a:rPr>
              <a:t>Improved Accuracy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42026" y="5868471"/>
            <a:ext cx="3762554" cy="1780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CFD0D8"/>
                </a:solidFill>
                <a:latin typeface="Arimo"/>
              </a:rPr>
              <a:t>CNNs can accurately identify and decipher captcha elements with a high degree of reliability.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71355" y="4779942"/>
            <a:ext cx="3762554" cy="814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FFFFFF"/>
                </a:solidFill>
                <a:latin typeface="Arimo Bold"/>
              </a:rPr>
              <a:t>Enhanced User Experience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71355" y="5868471"/>
            <a:ext cx="3762554" cy="1780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CFD0D8"/>
                </a:solidFill>
                <a:latin typeface="Arimo"/>
              </a:rPr>
              <a:t>CNN-based captcha recognition is more user-friendly, reducing frustration and abandoned logins.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03780" y="4779942"/>
            <a:ext cx="3288982" cy="380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FFFFFF"/>
                </a:solidFill>
                <a:latin typeface="Arimo Bold"/>
              </a:rPr>
              <a:t>Stronger Security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03780" y="5868471"/>
            <a:ext cx="3762554" cy="1780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CFD0D8"/>
                </a:solidFill>
                <a:latin typeface="Arimo"/>
              </a:rPr>
              <a:t>CNN models are better equipped to distinguish between human users and sophisticated bots.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74902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0" y="0"/>
            <a:ext cx="4572000" cy="10287000"/>
          </a:xfrm>
          <a:custGeom>
            <a:avLst/>
            <a:gdLst/>
            <a:ahLst/>
            <a:cxnLst/>
            <a:rect r="r" b="b" t="t" l="l"/>
            <a:pathLst>
              <a:path h="10287000" w="4572000">
                <a:moveTo>
                  <a:pt x="0" y="0"/>
                </a:moveTo>
                <a:lnTo>
                  <a:pt x="4572000" y="0"/>
                </a:lnTo>
                <a:lnTo>
                  <a:pt x="4572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 descr="preencoded.png"/>
          <p:cNvSpPr/>
          <p:nvPr/>
        </p:nvSpPr>
        <p:spPr>
          <a:xfrm flipH="false" flipV="false" rot="0">
            <a:off x="344240" y="2999482"/>
            <a:ext cx="3883521" cy="4288036"/>
          </a:xfrm>
          <a:custGeom>
            <a:avLst/>
            <a:gdLst/>
            <a:ahLst/>
            <a:cxnLst/>
            <a:rect r="r" b="b" t="t" l="l"/>
            <a:pathLst>
              <a:path h="4288036" w="3883521">
                <a:moveTo>
                  <a:pt x="0" y="0"/>
                </a:moveTo>
                <a:lnTo>
                  <a:pt x="3883521" y="0"/>
                </a:lnTo>
                <a:lnTo>
                  <a:pt x="3883521" y="4288037"/>
                </a:lnTo>
                <a:lnTo>
                  <a:pt x="0" y="42880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5" t="0" r="-55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96308" y="757565"/>
            <a:ext cx="11467386" cy="1677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77"/>
              </a:lnSpc>
            </a:pPr>
            <a:r>
              <a:rPr lang="en-US" sz="5422">
                <a:solidFill>
                  <a:srgbClr val="FFFFFF"/>
                </a:solidFill>
                <a:latin typeface="Arimo Bold"/>
              </a:rPr>
              <a:t>CNN Architecture for Captcha Recognition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990481" y="2893962"/>
            <a:ext cx="55066" cy="6633568"/>
            <a:chOff x="0" y="0"/>
            <a:chExt cx="73422" cy="88447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3406" cy="8844788"/>
            </a:xfrm>
            <a:custGeom>
              <a:avLst/>
              <a:gdLst/>
              <a:ahLst/>
              <a:cxnLst/>
              <a:rect r="r" b="b" t="t" l="l"/>
              <a:pathLst>
                <a:path h="8844788" w="73406">
                  <a:moveTo>
                    <a:pt x="0" y="36703"/>
                  </a:moveTo>
                  <a:cubicBezTo>
                    <a:pt x="0" y="16383"/>
                    <a:pt x="16383" y="0"/>
                    <a:pt x="36703" y="0"/>
                  </a:cubicBezTo>
                  <a:cubicBezTo>
                    <a:pt x="57023" y="0"/>
                    <a:pt x="73406" y="16383"/>
                    <a:pt x="73406" y="36703"/>
                  </a:cubicBezTo>
                  <a:lnTo>
                    <a:pt x="73406" y="8808085"/>
                  </a:lnTo>
                  <a:cubicBezTo>
                    <a:pt x="73406" y="8828405"/>
                    <a:pt x="57023" y="8844788"/>
                    <a:pt x="36703" y="8844788"/>
                  </a:cubicBezTo>
                  <a:cubicBezTo>
                    <a:pt x="16383" y="8844788"/>
                    <a:pt x="0" y="8828278"/>
                    <a:pt x="0" y="8808085"/>
                  </a:cubicBezTo>
                  <a:close/>
                </a:path>
              </a:pathLst>
            </a:custGeom>
            <a:solidFill>
              <a:srgbClr val="55555C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327874" y="3391346"/>
            <a:ext cx="963960" cy="55066"/>
            <a:chOff x="0" y="0"/>
            <a:chExt cx="1285280" cy="734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85240" cy="73406"/>
            </a:xfrm>
            <a:custGeom>
              <a:avLst/>
              <a:gdLst/>
              <a:ahLst/>
              <a:cxnLst/>
              <a:rect r="r" b="b" t="t" l="l"/>
              <a:pathLst>
                <a:path h="73406" w="1285240">
                  <a:moveTo>
                    <a:pt x="0" y="36703"/>
                  </a:moveTo>
                  <a:cubicBezTo>
                    <a:pt x="0" y="16383"/>
                    <a:pt x="16383" y="0"/>
                    <a:pt x="36703" y="0"/>
                  </a:cubicBezTo>
                  <a:lnTo>
                    <a:pt x="1248537" y="0"/>
                  </a:lnTo>
                  <a:cubicBezTo>
                    <a:pt x="1268857" y="0"/>
                    <a:pt x="1285240" y="16383"/>
                    <a:pt x="1285240" y="36703"/>
                  </a:cubicBezTo>
                  <a:cubicBezTo>
                    <a:pt x="1285240" y="57023"/>
                    <a:pt x="1268857" y="73406"/>
                    <a:pt x="1248537" y="73406"/>
                  </a:cubicBezTo>
                  <a:lnTo>
                    <a:pt x="36703" y="73406"/>
                  </a:lnTo>
                  <a:cubicBezTo>
                    <a:pt x="16383" y="73406"/>
                    <a:pt x="0" y="57023"/>
                    <a:pt x="0" y="36703"/>
                  </a:cubicBezTo>
                  <a:close/>
                </a:path>
              </a:pathLst>
            </a:custGeom>
            <a:solidFill>
              <a:srgbClr val="55555C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703391" y="3104406"/>
            <a:ext cx="629245" cy="629245"/>
            <a:chOff x="0" y="0"/>
            <a:chExt cx="838993" cy="8389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38962" cy="838962"/>
            </a:xfrm>
            <a:custGeom>
              <a:avLst/>
              <a:gdLst/>
              <a:ahLst/>
              <a:cxnLst/>
              <a:rect r="r" b="b" t="t" l="l"/>
              <a:pathLst>
                <a:path h="838962" w="838962">
                  <a:moveTo>
                    <a:pt x="0" y="171577"/>
                  </a:moveTo>
                  <a:cubicBezTo>
                    <a:pt x="0" y="76835"/>
                    <a:pt x="76835" y="0"/>
                    <a:pt x="171577" y="0"/>
                  </a:cubicBezTo>
                  <a:lnTo>
                    <a:pt x="667385" y="0"/>
                  </a:lnTo>
                  <a:lnTo>
                    <a:pt x="667385" y="6350"/>
                  </a:lnTo>
                  <a:lnTo>
                    <a:pt x="667385" y="0"/>
                  </a:lnTo>
                  <a:lnTo>
                    <a:pt x="667385" y="6350"/>
                  </a:lnTo>
                  <a:lnTo>
                    <a:pt x="667385" y="0"/>
                  </a:lnTo>
                  <a:cubicBezTo>
                    <a:pt x="762127" y="0"/>
                    <a:pt x="838962" y="76835"/>
                    <a:pt x="838962" y="171577"/>
                  </a:cubicBezTo>
                  <a:lnTo>
                    <a:pt x="838962" y="667385"/>
                  </a:lnTo>
                  <a:lnTo>
                    <a:pt x="832612" y="667385"/>
                  </a:lnTo>
                  <a:lnTo>
                    <a:pt x="838962" y="667385"/>
                  </a:lnTo>
                  <a:cubicBezTo>
                    <a:pt x="838962" y="762127"/>
                    <a:pt x="762127" y="838962"/>
                    <a:pt x="667385" y="838962"/>
                  </a:cubicBezTo>
                  <a:lnTo>
                    <a:pt x="667385" y="832612"/>
                  </a:lnTo>
                  <a:lnTo>
                    <a:pt x="667385" y="838962"/>
                  </a:lnTo>
                  <a:lnTo>
                    <a:pt x="171577" y="838962"/>
                  </a:lnTo>
                  <a:lnTo>
                    <a:pt x="171577" y="832612"/>
                  </a:lnTo>
                  <a:lnTo>
                    <a:pt x="171577" y="838962"/>
                  </a:lnTo>
                  <a:cubicBezTo>
                    <a:pt x="76835" y="838962"/>
                    <a:pt x="0" y="762127"/>
                    <a:pt x="0" y="667385"/>
                  </a:cubicBezTo>
                  <a:lnTo>
                    <a:pt x="0" y="171577"/>
                  </a:lnTo>
                  <a:lnTo>
                    <a:pt x="6350" y="171577"/>
                  </a:lnTo>
                  <a:lnTo>
                    <a:pt x="0" y="171577"/>
                  </a:lnTo>
                  <a:moveTo>
                    <a:pt x="12700" y="171577"/>
                  </a:moveTo>
                  <a:lnTo>
                    <a:pt x="12700" y="667385"/>
                  </a:lnTo>
                  <a:lnTo>
                    <a:pt x="6350" y="667385"/>
                  </a:lnTo>
                  <a:lnTo>
                    <a:pt x="12700" y="667385"/>
                  </a:lnTo>
                  <a:cubicBezTo>
                    <a:pt x="12700" y="755142"/>
                    <a:pt x="83820" y="826262"/>
                    <a:pt x="171577" y="826262"/>
                  </a:cubicBezTo>
                  <a:lnTo>
                    <a:pt x="667385" y="826262"/>
                  </a:lnTo>
                  <a:cubicBezTo>
                    <a:pt x="755142" y="826262"/>
                    <a:pt x="826262" y="755142"/>
                    <a:pt x="826262" y="667385"/>
                  </a:cubicBezTo>
                  <a:lnTo>
                    <a:pt x="826262" y="171577"/>
                  </a:lnTo>
                  <a:lnTo>
                    <a:pt x="832612" y="171577"/>
                  </a:lnTo>
                  <a:lnTo>
                    <a:pt x="826262" y="171577"/>
                  </a:lnTo>
                  <a:cubicBezTo>
                    <a:pt x="826262" y="83820"/>
                    <a:pt x="755142" y="12700"/>
                    <a:pt x="667385" y="12700"/>
                  </a:cubicBezTo>
                  <a:lnTo>
                    <a:pt x="171577" y="12700"/>
                  </a:lnTo>
                  <a:lnTo>
                    <a:pt x="171577" y="6350"/>
                  </a:lnTo>
                  <a:lnTo>
                    <a:pt x="171577" y="12700"/>
                  </a:lnTo>
                  <a:cubicBezTo>
                    <a:pt x="83820" y="12700"/>
                    <a:pt x="12700" y="83820"/>
                    <a:pt x="12700" y="171577"/>
                  </a:cubicBezTo>
                  <a:close/>
                </a:path>
              </a:pathLst>
            </a:custGeom>
            <a:solidFill>
              <a:srgbClr val="55555C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7624375" y="3186440"/>
            <a:ext cx="3260259" cy="367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8"/>
              </a:lnSpc>
            </a:pPr>
            <a:r>
              <a:rPr lang="en-US" sz="2711">
                <a:solidFill>
                  <a:srgbClr val="CFD0D8"/>
                </a:solidFill>
                <a:latin typeface="Arimo Bold"/>
              </a:rPr>
              <a:t>Input Layer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624375" y="3715375"/>
            <a:ext cx="9539317" cy="885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9"/>
              </a:lnSpc>
            </a:pPr>
            <a:r>
              <a:rPr lang="en-US" sz="2168">
                <a:solidFill>
                  <a:srgbClr val="CFD0D8"/>
                </a:solidFill>
                <a:latin typeface="Arimo"/>
              </a:rPr>
              <a:t>The CNN model takes a captcha image as input, typically resized to a standard size.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327874" y="5694312"/>
            <a:ext cx="963960" cy="55066"/>
            <a:chOff x="0" y="0"/>
            <a:chExt cx="1285280" cy="7342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85240" cy="73406"/>
            </a:xfrm>
            <a:custGeom>
              <a:avLst/>
              <a:gdLst/>
              <a:ahLst/>
              <a:cxnLst/>
              <a:rect r="r" b="b" t="t" l="l"/>
              <a:pathLst>
                <a:path h="73406" w="1285240">
                  <a:moveTo>
                    <a:pt x="0" y="36703"/>
                  </a:moveTo>
                  <a:cubicBezTo>
                    <a:pt x="0" y="16383"/>
                    <a:pt x="16383" y="0"/>
                    <a:pt x="36703" y="0"/>
                  </a:cubicBezTo>
                  <a:lnTo>
                    <a:pt x="1248537" y="0"/>
                  </a:lnTo>
                  <a:cubicBezTo>
                    <a:pt x="1268857" y="0"/>
                    <a:pt x="1285240" y="16383"/>
                    <a:pt x="1285240" y="36703"/>
                  </a:cubicBezTo>
                  <a:cubicBezTo>
                    <a:pt x="1285240" y="57023"/>
                    <a:pt x="1268857" y="73406"/>
                    <a:pt x="1248537" y="73406"/>
                  </a:cubicBezTo>
                  <a:lnTo>
                    <a:pt x="36703" y="73406"/>
                  </a:lnTo>
                  <a:cubicBezTo>
                    <a:pt x="16383" y="73406"/>
                    <a:pt x="0" y="57023"/>
                    <a:pt x="0" y="36703"/>
                  </a:cubicBezTo>
                  <a:close/>
                </a:path>
              </a:pathLst>
            </a:custGeom>
            <a:solidFill>
              <a:srgbClr val="55555C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5703391" y="5407372"/>
            <a:ext cx="629245" cy="629245"/>
            <a:chOff x="0" y="0"/>
            <a:chExt cx="838993" cy="83899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38962" cy="838962"/>
            </a:xfrm>
            <a:custGeom>
              <a:avLst/>
              <a:gdLst/>
              <a:ahLst/>
              <a:cxnLst/>
              <a:rect r="r" b="b" t="t" l="l"/>
              <a:pathLst>
                <a:path h="838962" w="838962">
                  <a:moveTo>
                    <a:pt x="0" y="171577"/>
                  </a:moveTo>
                  <a:cubicBezTo>
                    <a:pt x="0" y="76835"/>
                    <a:pt x="76835" y="0"/>
                    <a:pt x="171577" y="0"/>
                  </a:cubicBezTo>
                  <a:lnTo>
                    <a:pt x="667385" y="0"/>
                  </a:lnTo>
                  <a:lnTo>
                    <a:pt x="667385" y="6350"/>
                  </a:lnTo>
                  <a:lnTo>
                    <a:pt x="667385" y="0"/>
                  </a:lnTo>
                  <a:lnTo>
                    <a:pt x="667385" y="6350"/>
                  </a:lnTo>
                  <a:lnTo>
                    <a:pt x="667385" y="0"/>
                  </a:lnTo>
                  <a:cubicBezTo>
                    <a:pt x="762127" y="0"/>
                    <a:pt x="838962" y="76835"/>
                    <a:pt x="838962" y="171577"/>
                  </a:cubicBezTo>
                  <a:lnTo>
                    <a:pt x="838962" y="667385"/>
                  </a:lnTo>
                  <a:lnTo>
                    <a:pt x="832612" y="667385"/>
                  </a:lnTo>
                  <a:lnTo>
                    <a:pt x="838962" y="667385"/>
                  </a:lnTo>
                  <a:cubicBezTo>
                    <a:pt x="838962" y="762127"/>
                    <a:pt x="762127" y="838962"/>
                    <a:pt x="667385" y="838962"/>
                  </a:cubicBezTo>
                  <a:lnTo>
                    <a:pt x="667385" y="832612"/>
                  </a:lnTo>
                  <a:lnTo>
                    <a:pt x="667385" y="838962"/>
                  </a:lnTo>
                  <a:lnTo>
                    <a:pt x="171577" y="838962"/>
                  </a:lnTo>
                  <a:lnTo>
                    <a:pt x="171577" y="832612"/>
                  </a:lnTo>
                  <a:lnTo>
                    <a:pt x="171577" y="838962"/>
                  </a:lnTo>
                  <a:cubicBezTo>
                    <a:pt x="76835" y="838962"/>
                    <a:pt x="0" y="762127"/>
                    <a:pt x="0" y="667385"/>
                  </a:cubicBezTo>
                  <a:lnTo>
                    <a:pt x="0" y="171577"/>
                  </a:lnTo>
                  <a:lnTo>
                    <a:pt x="6350" y="171577"/>
                  </a:lnTo>
                  <a:lnTo>
                    <a:pt x="0" y="171577"/>
                  </a:lnTo>
                  <a:moveTo>
                    <a:pt x="12700" y="171577"/>
                  </a:moveTo>
                  <a:lnTo>
                    <a:pt x="12700" y="667385"/>
                  </a:lnTo>
                  <a:lnTo>
                    <a:pt x="6350" y="667385"/>
                  </a:lnTo>
                  <a:lnTo>
                    <a:pt x="12700" y="667385"/>
                  </a:lnTo>
                  <a:cubicBezTo>
                    <a:pt x="12700" y="755142"/>
                    <a:pt x="83820" y="826262"/>
                    <a:pt x="171577" y="826262"/>
                  </a:cubicBezTo>
                  <a:lnTo>
                    <a:pt x="667385" y="826262"/>
                  </a:lnTo>
                  <a:cubicBezTo>
                    <a:pt x="755142" y="826262"/>
                    <a:pt x="826262" y="755142"/>
                    <a:pt x="826262" y="667385"/>
                  </a:cubicBezTo>
                  <a:lnTo>
                    <a:pt x="826262" y="171577"/>
                  </a:lnTo>
                  <a:lnTo>
                    <a:pt x="832612" y="171577"/>
                  </a:lnTo>
                  <a:lnTo>
                    <a:pt x="826262" y="171577"/>
                  </a:lnTo>
                  <a:cubicBezTo>
                    <a:pt x="826262" y="83820"/>
                    <a:pt x="755142" y="12700"/>
                    <a:pt x="667385" y="12700"/>
                  </a:cubicBezTo>
                  <a:lnTo>
                    <a:pt x="171577" y="12700"/>
                  </a:lnTo>
                  <a:lnTo>
                    <a:pt x="171577" y="6350"/>
                  </a:lnTo>
                  <a:lnTo>
                    <a:pt x="171577" y="12700"/>
                  </a:lnTo>
                  <a:cubicBezTo>
                    <a:pt x="83820" y="12700"/>
                    <a:pt x="12700" y="83820"/>
                    <a:pt x="12700" y="171577"/>
                  </a:cubicBezTo>
                  <a:close/>
                </a:path>
              </a:pathLst>
            </a:custGeom>
            <a:solidFill>
              <a:srgbClr val="55555C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5994410" y="5461874"/>
            <a:ext cx="51137" cy="507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4"/>
              </a:lnSpc>
            </a:pPr>
            <a:r>
              <a:rPr lang="en-US" sz="3524">
                <a:solidFill>
                  <a:srgbClr val="CFD0D8"/>
                </a:solidFill>
                <a:latin typeface="Arimo Bold"/>
              </a:rPr>
              <a:t>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624375" y="5489406"/>
            <a:ext cx="3805626" cy="440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8"/>
              </a:lnSpc>
            </a:pPr>
            <a:r>
              <a:rPr lang="en-US" sz="2711">
                <a:solidFill>
                  <a:srgbClr val="CFD0D8"/>
                </a:solidFill>
                <a:latin typeface="Arimo Bold"/>
              </a:rPr>
              <a:t>Convolutional Layers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624375" y="6018341"/>
            <a:ext cx="9539317" cy="885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9"/>
              </a:lnSpc>
            </a:pPr>
            <a:r>
              <a:rPr lang="en-US" sz="2168">
                <a:solidFill>
                  <a:srgbClr val="CFD0D8"/>
                </a:solidFill>
                <a:latin typeface="Arimo"/>
              </a:rPr>
              <a:t>These layers extract visual features from the image, such as edges, shapes, and patterns.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6327874" y="7997279"/>
            <a:ext cx="963960" cy="55066"/>
            <a:chOff x="0" y="0"/>
            <a:chExt cx="1285280" cy="7342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85240" cy="73406"/>
            </a:xfrm>
            <a:custGeom>
              <a:avLst/>
              <a:gdLst/>
              <a:ahLst/>
              <a:cxnLst/>
              <a:rect r="r" b="b" t="t" l="l"/>
              <a:pathLst>
                <a:path h="73406" w="1285240">
                  <a:moveTo>
                    <a:pt x="0" y="36703"/>
                  </a:moveTo>
                  <a:cubicBezTo>
                    <a:pt x="0" y="16383"/>
                    <a:pt x="16383" y="0"/>
                    <a:pt x="36703" y="0"/>
                  </a:cubicBezTo>
                  <a:lnTo>
                    <a:pt x="1248537" y="0"/>
                  </a:lnTo>
                  <a:cubicBezTo>
                    <a:pt x="1268857" y="0"/>
                    <a:pt x="1285240" y="16383"/>
                    <a:pt x="1285240" y="36703"/>
                  </a:cubicBezTo>
                  <a:cubicBezTo>
                    <a:pt x="1285240" y="57023"/>
                    <a:pt x="1268857" y="73406"/>
                    <a:pt x="1248537" y="73406"/>
                  </a:cubicBezTo>
                  <a:lnTo>
                    <a:pt x="36703" y="73406"/>
                  </a:lnTo>
                  <a:cubicBezTo>
                    <a:pt x="16383" y="73406"/>
                    <a:pt x="0" y="57023"/>
                    <a:pt x="0" y="36703"/>
                  </a:cubicBezTo>
                  <a:close/>
                </a:path>
              </a:pathLst>
            </a:custGeom>
            <a:solidFill>
              <a:srgbClr val="55555C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3391" y="7710339"/>
            <a:ext cx="629245" cy="629245"/>
            <a:chOff x="0" y="0"/>
            <a:chExt cx="838993" cy="83899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38962" cy="838962"/>
            </a:xfrm>
            <a:custGeom>
              <a:avLst/>
              <a:gdLst/>
              <a:ahLst/>
              <a:cxnLst/>
              <a:rect r="r" b="b" t="t" l="l"/>
              <a:pathLst>
                <a:path h="838962" w="838962">
                  <a:moveTo>
                    <a:pt x="0" y="171577"/>
                  </a:moveTo>
                  <a:cubicBezTo>
                    <a:pt x="0" y="76835"/>
                    <a:pt x="76835" y="0"/>
                    <a:pt x="171577" y="0"/>
                  </a:cubicBezTo>
                  <a:lnTo>
                    <a:pt x="667385" y="0"/>
                  </a:lnTo>
                  <a:lnTo>
                    <a:pt x="667385" y="6350"/>
                  </a:lnTo>
                  <a:lnTo>
                    <a:pt x="667385" y="0"/>
                  </a:lnTo>
                  <a:lnTo>
                    <a:pt x="667385" y="6350"/>
                  </a:lnTo>
                  <a:lnTo>
                    <a:pt x="667385" y="0"/>
                  </a:lnTo>
                  <a:cubicBezTo>
                    <a:pt x="762127" y="0"/>
                    <a:pt x="838962" y="76835"/>
                    <a:pt x="838962" y="171577"/>
                  </a:cubicBezTo>
                  <a:lnTo>
                    <a:pt x="838962" y="667385"/>
                  </a:lnTo>
                  <a:lnTo>
                    <a:pt x="832612" y="667385"/>
                  </a:lnTo>
                  <a:lnTo>
                    <a:pt x="838962" y="667385"/>
                  </a:lnTo>
                  <a:cubicBezTo>
                    <a:pt x="838962" y="762127"/>
                    <a:pt x="762127" y="838962"/>
                    <a:pt x="667385" y="838962"/>
                  </a:cubicBezTo>
                  <a:lnTo>
                    <a:pt x="667385" y="832612"/>
                  </a:lnTo>
                  <a:lnTo>
                    <a:pt x="667385" y="838962"/>
                  </a:lnTo>
                  <a:lnTo>
                    <a:pt x="171577" y="838962"/>
                  </a:lnTo>
                  <a:lnTo>
                    <a:pt x="171577" y="832612"/>
                  </a:lnTo>
                  <a:lnTo>
                    <a:pt x="171577" y="838962"/>
                  </a:lnTo>
                  <a:cubicBezTo>
                    <a:pt x="76835" y="838962"/>
                    <a:pt x="0" y="762127"/>
                    <a:pt x="0" y="667385"/>
                  </a:cubicBezTo>
                  <a:lnTo>
                    <a:pt x="0" y="171577"/>
                  </a:lnTo>
                  <a:lnTo>
                    <a:pt x="6350" y="171577"/>
                  </a:lnTo>
                  <a:lnTo>
                    <a:pt x="0" y="171577"/>
                  </a:lnTo>
                  <a:moveTo>
                    <a:pt x="12700" y="171577"/>
                  </a:moveTo>
                  <a:lnTo>
                    <a:pt x="12700" y="667385"/>
                  </a:lnTo>
                  <a:lnTo>
                    <a:pt x="6350" y="667385"/>
                  </a:lnTo>
                  <a:lnTo>
                    <a:pt x="12700" y="667385"/>
                  </a:lnTo>
                  <a:cubicBezTo>
                    <a:pt x="12700" y="755142"/>
                    <a:pt x="83820" y="826262"/>
                    <a:pt x="171577" y="826262"/>
                  </a:cubicBezTo>
                  <a:lnTo>
                    <a:pt x="667385" y="826262"/>
                  </a:lnTo>
                  <a:cubicBezTo>
                    <a:pt x="755142" y="826262"/>
                    <a:pt x="826262" y="755142"/>
                    <a:pt x="826262" y="667385"/>
                  </a:cubicBezTo>
                  <a:lnTo>
                    <a:pt x="826262" y="171577"/>
                  </a:lnTo>
                  <a:lnTo>
                    <a:pt x="832612" y="171577"/>
                  </a:lnTo>
                  <a:lnTo>
                    <a:pt x="826262" y="171577"/>
                  </a:lnTo>
                  <a:cubicBezTo>
                    <a:pt x="826262" y="83820"/>
                    <a:pt x="755142" y="12700"/>
                    <a:pt x="667385" y="12700"/>
                  </a:cubicBezTo>
                  <a:lnTo>
                    <a:pt x="171577" y="12700"/>
                  </a:lnTo>
                  <a:lnTo>
                    <a:pt x="171577" y="6350"/>
                  </a:lnTo>
                  <a:lnTo>
                    <a:pt x="171577" y="12700"/>
                  </a:lnTo>
                  <a:cubicBezTo>
                    <a:pt x="83820" y="12700"/>
                    <a:pt x="12700" y="83820"/>
                    <a:pt x="12700" y="171577"/>
                  </a:cubicBezTo>
                  <a:close/>
                </a:path>
              </a:pathLst>
            </a:custGeom>
            <a:solidFill>
              <a:srgbClr val="55555C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5989796" y="7774365"/>
            <a:ext cx="56286" cy="463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6"/>
              </a:lnSpc>
            </a:pPr>
            <a:r>
              <a:rPr lang="en-US" sz="3253">
                <a:solidFill>
                  <a:srgbClr val="CFD0D8"/>
                </a:solidFill>
                <a:latin typeface="Arimo Bold"/>
              </a:rPr>
              <a:t>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624375" y="7792373"/>
            <a:ext cx="3260259" cy="367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8"/>
              </a:lnSpc>
            </a:pPr>
            <a:r>
              <a:rPr lang="en-US" sz="2711">
                <a:solidFill>
                  <a:srgbClr val="CFD0D8"/>
                </a:solidFill>
                <a:latin typeface="Arimo Bold"/>
              </a:rPr>
              <a:t>Pooling Layers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624375" y="8321307"/>
            <a:ext cx="9539317" cy="885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9"/>
              </a:lnSpc>
            </a:pPr>
            <a:r>
              <a:rPr lang="en-US" sz="2168">
                <a:solidFill>
                  <a:srgbClr val="CFD0D8"/>
                </a:solidFill>
                <a:latin typeface="Arimo"/>
              </a:rPr>
              <a:t>Pooling layers reduce the dimensionality of the feature maps, making the model more efficient.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675174" y="3147633"/>
            <a:ext cx="629245" cy="449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Arimo Bold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74902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13716000" y="0"/>
            <a:ext cx="4572000" cy="10287000"/>
          </a:xfrm>
          <a:custGeom>
            <a:avLst/>
            <a:gdLst/>
            <a:ahLst/>
            <a:cxnLst/>
            <a:rect r="r" b="b" t="t" l="l"/>
            <a:pathLst>
              <a:path h="10287000" w="4572000">
                <a:moveTo>
                  <a:pt x="0" y="0"/>
                </a:moveTo>
                <a:lnTo>
                  <a:pt x="4572000" y="0"/>
                </a:lnTo>
                <a:lnTo>
                  <a:pt x="4572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 descr="preencoded.png"/>
          <p:cNvSpPr/>
          <p:nvPr/>
        </p:nvSpPr>
        <p:spPr>
          <a:xfrm flipH="false" flipV="false" rot="0">
            <a:off x="14063067" y="3905845"/>
            <a:ext cx="3877866" cy="2475310"/>
          </a:xfrm>
          <a:custGeom>
            <a:avLst/>
            <a:gdLst/>
            <a:ahLst/>
            <a:cxnLst/>
            <a:rect r="r" b="b" t="t" l="l"/>
            <a:pathLst>
              <a:path h="2475310" w="3877866">
                <a:moveTo>
                  <a:pt x="0" y="0"/>
                </a:moveTo>
                <a:lnTo>
                  <a:pt x="3877867" y="0"/>
                </a:lnTo>
                <a:lnTo>
                  <a:pt x="3877867" y="2475310"/>
                </a:lnTo>
                <a:lnTo>
                  <a:pt x="0" y="24753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9" r="0" b="-3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32939" y="1409135"/>
            <a:ext cx="11450121" cy="1701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4"/>
              </a:lnSpc>
            </a:pPr>
            <a:r>
              <a:rPr lang="en-US" sz="5467">
                <a:solidFill>
                  <a:srgbClr val="FFFFFF"/>
                </a:solidFill>
                <a:latin typeface="Arimo Bold"/>
              </a:rPr>
              <a:t>Data Preprocessing and Augmentation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36736" y="3568304"/>
            <a:ext cx="5687169" cy="2961531"/>
            <a:chOff x="0" y="0"/>
            <a:chExt cx="7582892" cy="394870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582916" cy="3948684"/>
            </a:xfrm>
            <a:custGeom>
              <a:avLst/>
              <a:gdLst/>
              <a:ahLst/>
              <a:cxnLst/>
              <a:rect r="r" b="b" t="t" l="l"/>
              <a:pathLst>
                <a:path h="3948684" w="7582916">
                  <a:moveTo>
                    <a:pt x="0" y="172974"/>
                  </a:moveTo>
                  <a:cubicBezTo>
                    <a:pt x="0" y="77470"/>
                    <a:pt x="77597" y="0"/>
                    <a:pt x="173228" y="0"/>
                  </a:cubicBezTo>
                  <a:lnTo>
                    <a:pt x="7409688" y="0"/>
                  </a:lnTo>
                  <a:lnTo>
                    <a:pt x="7409688" y="6350"/>
                  </a:lnTo>
                  <a:lnTo>
                    <a:pt x="7409688" y="0"/>
                  </a:lnTo>
                  <a:cubicBezTo>
                    <a:pt x="7505319" y="0"/>
                    <a:pt x="7582916" y="77470"/>
                    <a:pt x="7582916" y="172974"/>
                  </a:cubicBezTo>
                  <a:lnTo>
                    <a:pt x="7576566" y="172974"/>
                  </a:lnTo>
                  <a:lnTo>
                    <a:pt x="7582916" y="172974"/>
                  </a:lnTo>
                  <a:lnTo>
                    <a:pt x="7582916" y="3775710"/>
                  </a:lnTo>
                  <a:lnTo>
                    <a:pt x="7576566" y="3775710"/>
                  </a:lnTo>
                  <a:lnTo>
                    <a:pt x="7582916" y="3775710"/>
                  </a:lnTo>
                  <a:cubicBezTo>
                    <a:pt x="7582916" y="3871214"/>
                    <a:pt x="7505319" y="3948684"/>
                    <a:pt x="7409688" y="3948684"/>
                  </a:cubicBezTo>
                  <a:lnTo>
                    <a:pt x="7409688" y="3942334"/>
                  </a:lnTo>
                  <a:lnTo>
                    <a:pt x="7409688" y="3948684"/>
                  </a:lnTo>
                  <a:lnTo>
                    <a:pt x="173228" y="3948684"/>
                  </a:lnTo>
                  <a:lnTo>
                    <a:pt x="173228" y="3942334"/>
                  </a:lnTo>
                  <a:lnTo>
                    <a:pt x="173228" y="3948684"/>
                  </a:lnTo>
                  <a:cubicBezTo>
                    <a:pt x="77597" y="3948684"/>
                    <a:pt x="0" y="3871214"/>
                    <a:pt x="0" y="3775710"/>
                  </a:cubicBezTo>
                  <a:lnTo>
                    <a:pt x="0" y="172974"/>
                  </a:lnTo>
                  <a:lnTo>
                    <a:pt x="6350" y="172974"/>
                  </a:lnTo>
                  <a:lnTo>
                    <a:pt x="0" y="172974"/>
                  </a:lnTo>
                  <a:moveTo>
                    <a:pt x="12700" y="172974"/>
                  </a:moveTo>
                  <a:lnTo>
                    <a:pt x="12700" y="3775710"/>
                  </a:lnTo>
                  <a:lnTo>
                    <a:pt x="6350" y="3775710"/>
                  </a:lnTo>
                  <a:lnTo>
                    <a:pt x="12700" y="3775710"/>
                  </a:lnTo>
                  <a:cubicBezTo>
                    <a:pt x="12700" y="3864229"/>
                    <a:pt x="84582" y="3935984"/>
                    <a:pt x="173228" y="3935984"/>
                  </a:cubicBezTo>
                  <a:lnTo>
                    <a:pt x="7409688" y="3935984"/>
                  </a:lnTo>
                  <a:cubicBezTo>
                    <a:pt x="7498334" y="3935984"/>
                    <a:pt x="7570216" y="3864229"/>
                    <a:pt x="7570216" y="3775710"/>
                  </a:cubicBezTo>
                  <a:lnTo>
                    <a:pt x="7570216" y="172974"/>
                  </a:lnTo>
                  <a:cubicBezTo>
                    <a:pt x="7570216" y="84455"/>
                    <a:pt x="7498334" y="12700"/>
                    <a:pt x="7409688" y="12700"/>
                  </a:cubicBezTo>
                  <a:lnTo>
                    <a:pt x="173228" y="12700"/>
                  </a:lnTo>
                  <a:lnTo>
                    <a:pt x="173228" y="6350"/>
                  </a:lnTo>
                  <a:lnTo>
                    <a:pt x="173228" y="12700"/>
                  </a:lnTo>
                  <a:cubicBezTo>
                    <a:pt x="84582" y="12700"/>
                    <a:pt x="12700" y="84455"/>
                    <a:pt x="12700" y="172974"/>
                  </a:cubicBezTo>
                  <a:close/>
                </a:path>
              </a:pathLst>
            </a:custGeom>
            <a:solidFill>
              <a:srgbClr val="55555C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420177" y="3867924"/>
            <a:ext cx="3288982" cy="380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CFD0D8"/>
                </a:solidFill>
                <a:latin typeface="Arimo Bold"/>
              </a:rPr>
              <a:t>Data Preprocessing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20177" y="4411295"/>
            <a:ext cx="4920287" cy="1780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CFD0D8"/>
                </a:solidFill>
                <a:latin typeface="Arimo"/>
              </a:rPr>
              <a:t>Captcha images may need to be normalized, resized, and converted to grayscale to prepare them for the CNN model.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992094" y="3568304"/>
            <a:ext cx="5687169" cy="2961531"/>
            <a:chOff x="0" y="0"/>
            <a:chExt cx="7582892" cy="39487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582916" cy="3948684"/>
            </a:xfrm>
            <a:custGeom>
              <a:avLst/>
              <a:gdLst/>
              <a:ahLst/>
              <a:cxnLst/>
              <a:rect r="r" b="b" t="t" l="l"/>
              <a:pathLst>
                <a:path h="3948684" w="7582916">
                  <a:moveTo>
                    <a:pt x="0" y="172974"/>
                  </a:moveTo>
                  <a:cubicBezTo>
                    <a:pt x="0" y="77470"/>
                    <a:pt x="77597" y="0"/>
                    <a:pt x="173228" y="0"/>
                  </a:cubicBezTo>
                  <a:lnTo>
                    <a:pt x="7409688" y="0"/>
                  </a:lnTo>
                  <a:lnTo>
                    <a:pt x="7409688" y="6350"/>
                  </a:lnTo>
                  <a:lnTo>
                    <a:pt x="7409688" y="0"/>
                  </a:lnTo>
                  <a:cubicBezTo>
                    <a:pt x="7505319" y="0"/>
                    <a:pt x="7582916" y="77470"/>
                    <a:pt x="7582916" y="172974"/>
                  </a:cubicBezTo>
                  <a:lnTo>
                    <a:pt x="7576566" y="172974"/>
                  </a:lnTo>
                  <a:lnTo>
                    <a:pt x="7582916" y="172974"/>
                  </a:lnTo>
                  <a:lnTo>
                    <a:pt x="7582916" y="3775710"/>
                  </a:lnTo>
                  <a:lnTo>
                    <a:pt x="7576566" y="3775710"/>
                  </a:lnTo>
                  <a:lnTo>
                    <a:pt x="7582916" y="3775710"/>
                  </a:lnTo>
                  <a:cubicBezTo>
                    <a:pt x="7582916" y="3871214"/>
                    <a:pt x="7505319" y="3948684"/>
                    <a:pt x="7409688" y="3948684"/>
                  </a:cubicBezTo>
                  <a:lnTo>
                    <a:pt x="7409688" y="3942334"/>
                  </a:lnTo>
                  <a:lnTo>
                    <a:pt x="7409688" y="3948684"/>
                  </a:lnTo>
                  <a:lnTo>
                    <a:pt x="173228" y="3948684"/>
                  </a:lnTo>
                  <a:lnTo>
                    <a:pt x="173228" y="3942334"/>
                  </a:lnTo>
                  <a:lnTo>
                    <a:pt x="173228" y="3948684"/>
                  </a:lnTo>
                  <a:cubicBezTo>
                    <a:pt x="77597" y="3948684"/>
                    <a:pt x="0" y="3871214"/>
                    <a:pt x="0" y="3775710"/>
                  </a:cubicBezTo>
                  <a:lnTo>
                    <a:pt x="0" y="172974"/>
                  </a:lnTo>
                  <a:lnTo>
                    <a:pt x="6350" y="172974"/>
                  </a:lnTo>
                  <a:lnTo>
                    <a:pt x="0" y="172974"/>
                  </a:lnTo>
                  <a:moveTo>
                    <a:pt x="12700" y="172974"/>
                  </a:moveTo>
                  <a:lnTo>
                    <a:pt x="12700" y="3775710"/>
                  </a:lnTo>
                  <a:lnTo>
                    <a:pt x="6350" y="3775710"/>
                  </a:lnTo>
                  <a:lnTo>
                    <a:pt x="12700" y="3775710"/>
                  </a:lnTo>
                  <a:cubicBezTo>
                    <a:pt x="12700" y="3864229"/>
                    <a:pt x="84582" y="3935984"/>
                    <a:pt x="173228" y="3935984"/>
                  </a:cubicBezTo>
                  <a:lnTo>
                    <a:pt x="7409688" y="3935984"/>
                  </a:lnTo>
                  <a:cubicBezTo>
                    <a:pt x="7498334" y="3935984"/>
                    <a:pt x="7570216" y="3864229"/>
                    <a:pt x="7570216" y="3775710"/>
                  </a:cubicBezTo>
                  <a:lnTo>
                    <a:pt x="7570216" y="172974"/>
                  </a:lnTo>
                  <a:cubicBezTo>
                    <a:pt x="7570216" y="84455"/>
                    <a:pt x="7498334" y="12700"/>
                    <a:pt x="7409688" y="12700"/>
                  </a:cubicBezTo>
                  <a:lnTo>
                    <a:pt x="173228" y="12700"/>
                  </a:lnTo>
                  <a:lnTo>
                    <a:pt x="173228" y="6350"/>
                  </a:lnTo>
                  <a:lnTo>
                    <a:pt x="173228" y="12700"/>
                  </a:lnTo>
                  <a:cubicBezTo>
                    <a:pt x="84582" y="12700"/>
                    <a:pt x="12700" y="84455"/>
                    <a:pt x="12700" y="172974"/>
                  </a:cubicBezTo>
                  <a:close/>
                </a:path>
              </a:pathLst>
            </a:custGeom>
            <a:solidFill>
              <a:srgbClr val="55555C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7375535" y="3867924"/>
            <a:ext cx="3288982" cy="380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CFD0D8"/>
                </a:solidFill>
                <a:latin typeface="Arimo Bold"/>
              </a:rPr>
              <a:t>Data Augmentation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75535" y="4411295"/>
            <a:ext cx="4920288" cy="1780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CFD0D8"/>
                </a:solidFill>
                <a:latin typeface="Arimo"/>
              </a:rPr>
              <a:t>Techniques like rotation, scaling, and noise addition can be used to artificially expand the training dataset and improve model generalization.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36736" y="6798022"/>
            <a:ext cx="11642526" cy="2073028"/>
            <a:chOff x="0" y="0"/>
            <a:chExt cx="15523368" cy="27640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523338" cy="2764028"/>
            </a:xfrm>
            <a:custGeom>
              <a:avLst/>
              <a:gdLst/>
              <a:ahLst/>
              <a:cxnLst/>
              <a:rect r="r" b="b" t="t" l="l"/>
              <a:pathLst>
                <a:path h="2764028" w="15523338">
                  <a:moveTo>
                    <a:pt x="0" y="172974"/>
                  </a:moveTo>
                  <a:cubicBezTo>
                    <a:pt x="0" y="77470"/>
                    <a:pt x="77724" y="0"/>
                    <a:pt x="173609" y="0"/>
                  </a:cubicBezTo>
                  <a:lnTo>
                    <a:pt x="15349728" y="0"/>
                  </a:lnTo>
                  <a:lnTo>
                    <a:pt x="15349728" y="6350"/>
                  </a:lnTo>
                  <a:lnTo>
                    <a:pt x="15349728" y="0"/>
                  </a:lnTo>
                  <a:cubicBezTo>
                    <a:pt x="15445614" y="0"/>
                    <a:pt x="15523338" y="77470"/>
                    <a:pt x="15523338" y="172974"/>
                  </a:cubicBezTo>
                  <a:lnTo>
                    <a:pt x="15516988" y="172974"/>
                  </a:lnTo>
                  <a:lnTo>
                    <a:pt x="15523338" y="172974"/>
                  </a:lnTo>
                  <a:lnTo>
                    <a:pt x="15523338" y="2591054"/>
                  </a:lnTo>
                  <a:lnTo>
                    <a:pt x="15516988" y="2591054"/>
                  </a:lnTo>
                  <a:lnTo>
                    <a:pt x="15523338" y="2591054"/>
                  </a:lnTo>
                  <a:cubicBezTo>
                    <a:pt x="15523338" y="2686558"/>
                    <a:pt x="15445614" y="2764028"/>
                    <a:pt x="15349728" y="2764028"/>
                  </a:cubicBezTo>
                  <a:lnTo>
                    <a:pt x="15349728" y="2757678"/>
                  </a:lnTo>
                  <a:lnTo>
                    <a:pt x="15349728" y="2764028"/>
                  </a:lnTo>
                  <a:lnTo>
                    <a:pt x="173609" y="2764028"/>
                  </a:lnTo>
                  <a:lnTo>
                    <a:pt x="173609" y="2757678"/>
                  </a:lnTo>
                  <a:lnTo>
                    <a:pt x="173609" y="2764028"/>
                  </a:lnTo>
                  <a:cubicBezTo>
                    <a:pt x="77724" y="2764028"/>
                    <a:pt x="0" y="2686558"/>
                    <a:pt x="0" y="2591054"/>
                  </a:cubicBezTo>
                  <a:lnTo>
                    <a:pt x="0" y="172974"/>
                  </a:lnTo>
                  <a:lnTo>
                    <a:pt x="6350" y="172974"/>
                  </a:lnTo>
                  <a:lnTo>
                    <a:pt x="0" y="172974"/>
                  </a:lnTo>
                  <a:moveTo>
                    <a:pt x="12700" y="172974"/>
                  </a:moveTo>
                  <a:lnTo>
                    <a:pt x="12700" y="2591054"/>
                  </a:lnTo>
                  <a:lnTo>
                    <a:pt x="6350" y="2591054"/>
                  </a:lnTo>
                  <a:lnTo>
                    <a:pt x="12700" y="2591054"/>
                  </a:lnTo>
                  <a:cubicBezTo>
                    <a:pt x="12700" y="2679573"/>
                    <a:pt x="84709" y="2751328"/>
                    <a:pt x="173609" y="2751328"/>
                  </a:cubicBezTo>
                  <a:lnTo>
                    <a:pt x="15349728" y="2751328"/>
                  </a:lnTo>
                  <a:cubicBezTo>
                    <a:pt x="15438628" y="2751328"/>
                    <a:pt x="15510638" y="2679573"/>
                    <a:pt x="15510638" y="2591054"/>
                  </a:cubicBezTo>
                  <a:lnTo>
                    <a:pt x="15510638" y="172974"/>
                  </a:lnTo>
                  <a:cubicBezTo>
                    <a:pt x="15510638" y="84455"/>
                    <a:pt x="15438628" y="12700"/>
                    <a:pt x="15349728" y="12700"/>
                  </a:cubicBezTo>
                  <a:lnTo>
                    <a:pt x="173609" y="12700"/>
                  </a:lnTo>
                  <a:lnTo>
                    <a:pt x="173609" y="6350"/>
                  </a:lnTo>
                  <a:lnTo>
                    <a:pt x="173609" y="12700"/>
                  </a:lnTo>
                  <a:cubicBezTo>
                    <a:pt x="84709" y="12700"/>
                    <a:pt x="12700" y="84455"/>
                    <a:pt x="12700" y="172974"/>
                  </a:cubicBezTo>
                  <a:close/>
                </a:path>
              </a:pathLst>
            </a:custGeom>
            <a:solidFill>
              <a:srgbClr val="55555C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420177" y="7097642"/>
            <a:ext cx="3288982" cy="380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CFD0D8"/>
                </a:solidFill>
                <a:latin typeface="Arimo Bold"/>
              </a:rPr>
              <a:t>Transfer Learning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20177" y="7641015"/>
            <a:ext cx="10875645" cy="892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CFD0D8"/>
                </a:solidFill>
                <a:latin typeface="Arimo"/>
              </a:rPr>
              <a:t>Pre-trained CNN models can be fine-tuned on captcha data, leveraging their learned features to achieve higher accuracy.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74902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80000"/>
              </a:srgbClr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916644" y="971550"/>
            <a:ext cx="10439727" cy="1755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4"/>
              </a:lnSpc>
            </a:pPr>
            <a:r>
              <a:rPr lang="en-US" sz="5467">
                <a:solidFill>
                  <a:srgbClr val="FFFFFF"/>
                </a:solidFill>
                <a:latin typeface="Arimo Bold"/>
              </a:rPr>
              <a:t>Model Training and Optimization</a:t>
            </a:r>
          </a:p>
        </p:txBody>
      </p:sp>
      <p:sp>
        <p:nvSpPr>
          <p:cNvPr name="Freeform 9" id="9" descr="preencoded.png"/>
          <p:cNvSpPr/>
          <p:nvPr/>
        </p:nvSpPr>
        <p:spPr>
          <a:xfrm flipH="false" flipV="false" rot="0">
            <a:off x="2547491" y="3255317"/>
            <a:ext cx="4397574" cy="1110852"/>
          </a:xfrm>
          <a:custGeom>
            <a:avLst/>
            <a:gdLst/>
            <a:ahLst/>
            <a:cxnLst/>
            <a:rect r="r" b="b" t="t" l="l"/>
            <a:pathLst>
              <a:path h="1110852" w="4397574">
                <a:moveTo>
                  <a:pt x="0" y="0"/>
                </a:moveTo>
                <a:lnTo>
                  <a:pt x="4397574" y="0"/>
                </a:lnTo>
                <a:lnTo>
                  <a:pt x="4397574" y="1110853"/>
                </a:lnTo>
                <a:lnTo>
                  <a:pt x="0" y="11108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6" r="0" b="-126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916644" y="4790361"/>
            <a:ext cx="3659267" cy="814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CFD0D8"/>
                </a:solidFill>
                <a:latin typeface="Arimo Bold"/>
              </a:rPr>
              <a:t>Hyperparameter Tuning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16644" y="5767715"/>
            <a:ext cx="3659267" cy="2225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CFD0D8"/>
                </a:solidFill>
                <a:latin typeface="Arimo"/>
              </a:rPr>
              <a:t>Careful selection of hyperparameters, such as learning rate and batch size, can significantly impact the model's performance.</a:t>
            </a:r>
          </a:p>
        </p:txBody>
      </p:sp>
      <p:sp>
        <p:nvSpPr>
          <p:cNvPr name="Freeform 12" id="12" descr="preencoded.png"/>
          <p:cNvSpPr/>
          <p:nvPr/>
        </p:nvSpPr>
        <p:spPr>
          <a:xfrm flipH="false" flipV="false" rot="0">
            <a:off x="6945065" y="3255317"/>
            <a:ext cx="4397723" cy="1110852"/>
          </a:xfrm>
          <a:custGeom>
            <a:avLst/>
            <a:gdLst/>
            <a:ahLst/>
            <a:cxnLst/>
            <a:rect r="r" b="b" t="t" l="l"/>
            <a:pathLst>
              <a:path h="1110852" w="4397723">
                <a:moveTo>
                  <a:pt x="0" y="0"/>
                </a:moveTo>
                <a:lnTo>
                  <a:pt x="4397723" y="0"/>
                </a:lnTo>
                <a:lnTo>
                  <a:pt x="4397723" y="1110853"/>
                </a:lnTo>
                <a:lnTo>
                  <a:pt x="0" y="11108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28" r="0" b="-128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314217" y="4790361"/>
            <a:ext cx="3659416" cy="814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CFD0D8"/>
                </a:solidFill>
                <a:latin typeface="Arimo Bold"/>
              </a:rPr>
              <a:t>Regularization Techniques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14217" y="5767715"/>
            <a:ext cx="3659416" cy="2225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CFD0D8"/>
                </a:solidFill>
                <a:latin typeface="Arimo"/>
              </a:rPr>
              <a:t>Techniques like dropout and L2 regularization can help prevent overfitting and improve the model's generalization.</a:t>
            </a:r>
          </a:p>
        </p:txBody>
      </p:sp>
      <p:sp>
        <p:nvSpPr>
          <p:cNvPr name="Freeform 15" id="15" descr="preencoded.png"/>
          <p:cNvSpPr/>
          <p:nvPr/>
        </p:nvSpPr>
        <p:spPr>
          <a:xfrm flipH="false" flipV="false" rot="0">
            <a:off x="11342786" y="3255317"/>
            <a:ext cx="4397722" cy="1110852"/>
          </a:xfrm>
          <a:custGeom>
            <a:avLst/>
            <a:gdLst/>
            <a:ahLst/>
            <a:cxnLst/>
            <a:rect r="r" b="b" t="t" l="l"/>
            <a:pathLst>
              <a:path h="1110852" w="4397722">
                <a:moveTo>
                  <a:pt x="0" y="0"/>
                </a:moveTo>
                <a:lnTo>
                  <a:pt x="4397723" y="0"/>
                </a:lnTo>
                <a:lnTo>
                  <a:pt x="4397723" y="1110853"/>
                </a:lnTo>
                <a:lnTo>
                  <a:pt x="0" y="11108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8" r="0" b="-128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711940" y="4790361"/>
            <a:ext cx="3659416" cy="814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CFD0D8"/>
                </a:solidFill>
                <a:latin typeface="Arimo Bold"/>
              </a:rPr>
              <a:t>Performance Evaluation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11940" y="5767715"/>
            <a:ext cx="3659416" cy="1780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CFD0D8"/>
                </a:solidFill>
                <a:latin typeface="Arimo"/>
              </a:rPr>
              <a:t>The model's accuracy, precision, recall, and F1-score should be evaluated on a held-out test set.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74902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638931" y="2089428"/>
            <a:ext cx="13010138" cy="1701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4"/>
              </a:lnSpc>
            </a:pPr>
            <a:r>
              <a:rPr lang="en-US" sz="5467">
                <a:solidFill>
                  <a:srgbClr val="FFFFFF"/>
                </a:solidFill>
                <a:latin typeface="Arimo Bold"/>
              </a:rPr>
              <a:t>Deployment and Integration with Login Systems</a:t>
            </a:r>
          </a:p>
        </p:txBody>
      </p:sp>
      <p:sp>
        <p:nvSpPr>
          <p:cNvPr name="Freeform 6" id="6" descr="preencoded.png"/>
          <p:cNvSpPr/>
          <p:nvPr/>
        </p:nvSpPr>
        <p:spPr>
          <a:xfrm flipH="false" flipV="false" rot="0">
            <a:off x="2547491" y="4392216"/>
            <a:ext cx="694284" cy="694284"/>
          </a:xfrm>
          <a:custGeom>
            <a:avLst/>
            <a:gdLst/>
            <a:ahLst/>
            <a:cxnLst/>
            <a:rect r="r" b="b" t="t" l="l"/>
            <a:pathLst>
              <a:path h="694284" w="694284">
                <a:moveTo>
                  <a:pt x="0" y="0"/>
                </a:moveTo>
                <a:lnTo>
                  <a:pt x="694284" y="0"/>
                </a:lnTo>
                <a:lnTo>
                  <a:pt x="694284" y="694284"/>
                </a:lnTo>
                <a:lnTo>
                  <a:pt x="0" y="6942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38931" y="5371832"/>
            <a:ext cx="3288982" cy="380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CFD0D8"/>
                </a:solidFill>
                <a:latin typeface="Arimo Bold"/>
              </a:rPr>
              <a:t>Server Integration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47491" y="6154533"/>
            <a:ext cx="3936980" cy="1736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CFD0D8"/>
                </a:solidFill>
                <a:latin typeface="Arimo"/>
              </a:rPr>
              <a:t>The trained CNN model can be deployed on a server to process captcha images in real-time.</a:t>
            </a:r>
          </a:p>
        </p:txBody>
      </p:sp>
      <p:sp>
        <p:nvSpPr>
          <p:cNvPr name="Freeform 9" id="9" descr="preencoded.png"/>
          <p:cNvSpPr/>
          <p:nvPr/>
        </p:nvSpPr>
        <p:spPr>
          <a:xfrm flipH="false" flipV="false" rot="0">
            <a:off x="7083921" y="4392216"/>
            <a:ext cx="694284" cy="694284"/>
          </a:xfrm>
          <a:custGeom>
            <a:avLst/>
            <a:gdLst/>
            <a:ahLst/>
            <a:cxnLst/>
            <a:rect r="r" b="b" t="t" l="l"/>
            <a:pathLst>
              <a:path h="694284" w="694284">
                <a:moveTo>
                  <a:pt x="0" y="0"/>
                </a:moveTo>
                <a:lnTo>
                  <a:pt x="694284" y="0"/>
                </a:lnTo>
                <a:lnTo>
                  <a:pt x="694284" y="694284"/>
                </a:lnTo>
                <a:lnTo>
                  <a:pt x="0" y="6942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175361" y="5371832"/>
            <a:ext cx="3288982" cy="380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CFD0D8"/>
                </a:solidFill>
                <a:latin typeface="Arimo Bold"/>
              </a:rPr>
              <a:t>API Integration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83921" y="6154533"/>
            <a:ext cx="3937129" cy="1780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CFD0D8"/>
                </a:solidFill>
                <a:latin typeface="Arimo"/>
              </a:rPr>
              <a:t>The captcha recognition functionality can be exposed as an API, allowing easy integration with login systems.</a:t>
            </a:r>
          </a:p>
        </p:txBody>
      </p:sp>
      <p:sp>
        <p:nvSpPr>
          <p:cNvPr name="Freeform 12" id="12" descr="preencoded.png"/>
          <p:cNvSpPr/>
          <p:nvPr/>
        </p:nvSpPr>
        <p:spPr>
          <a:xfrm flipH="false" flipV="false" rot="0">
            <a:off x="11620500" y="4392216"/>
            <a:ext cx="694284" cy="694284"/>
          </a:xfrm>
          <a:custGeom>
            <a:avLst/>
            <a:gdLst/>
            <a:ahLst/>
            <a:cxnLst/>
            <a:rect r="r" b="b" t="t" l="l"/>
            <a:pathLst>
              <a:path h="694284" w="694284">
                <a:moveTo>
                  <a:pt x="0" y="0"/>
                </a:moveTo>
                <a:lnTo>
                  <a:pt x="694284" y="0"/>
                </a:lnTo>
                <a:lnTo>
                  <a:pt x="694284" y="694284"/>
                </a:lnTo>
                <a:lnTo>
                  <a:pt x="0" y="6942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620500" y="5371832"/>
            <a:ext cx="4028569" cy="449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CFD0D8"/>
                </a:solidFill>
                <a:latin typeface="Arimo Bold"/>
              </a:rPr>
              <a:t>Secure Implementation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620500" y="6154533"/>
            <a:ext cx="3937129" cy="2225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CFD0D8"/>
                </a:solidFill>
                <a:latin typeface="Arimo"/>
              </a:rPr>
              <a:t>Measures like input validation and rate limiting should be implemented to ensure the security of the captcha recognition system.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74902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80000"/>
              </a:srgbClr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542729" y="1630682"/>
            <a:ext cx="12287875" cy="1755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4"/>
              </a:lnSpc>
            </a:pPr>
            <a:r>
              <a:rPr lang="en-US" sz="5467">
                <a:solidFill>
                  <a:srgbClr val="FFFFFF"/>
                </a:solidFill>
                <a:latin typeface="Arimo Bold"/>
              </a:rPr>
              <a:t>Conclusion and Future Considerations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542729" y="3643759"/>
            <a:ext cx="4222105" cy="4284018"/>
            <a:chOff x="0" y="0"/>
            <a:chExt cx="5629473" cy="57120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629402" cy="5712079"/>
            </a:xfrm>
            <a:custGeom>
              <a:avLst/>
              <a:gdLst/>
              <a:ahLst/>
              <a:cxnLst/>
              <a:rect r="r" b="b" t="t" l="l"/>
              <a:pathLst>
                <a:path h="5712079" w="5629402">
                  <a:moveTo>
                    <a:pt x="0" y="172974"/>
                  </a:moveTo>
                  <a:cubicBezTo>
                    <a:pt x="0" y="77470"/>
                    <a:pt x="77470" y="0"/>
                    <a:pt x="172974" y="0"/>
                  </a:cubicBezTo>
                  <a:lnTo>
                    <a:pt x="5456428" y="0"/>
                  </a:lnTo>
                  <a:lnTo>
                    <a:pt x="5456428" y="6350"/>
                  </a:lnTo>
                  <a:lnTo>
                    <a:pt x="5456428" y="0"/>
                  </a:lnTo>
                  <a:cubicBezTo>
                    <a:pt x="5551932" y="0"/>
                    <a:pt x="5629402" y="77470"/>
                    <a:pt x="5629402" y="172974"/>
                  </a:cubicBezTo>
                  <a:lnTo>
                    <a:pt x="5623052" y="172974"/>
                  </a:lnTo>
                  <a:lnTo>
                    <a:pt x="5629402" y="172974"/>
                  </a:lnTo>
                  <a:lnTo>
                    <a:pt x="5629402" y="5538978"/>
                  </a:lnTo>
                  <a:lnTo>
                    <a:pt x="5623052" y="5538978"/>
                  </a:lnTo>
                  <a:lnTo>
                    <a:pt x="5629402" y="5538978"/>
                  </a:lnTo>
                  <a:cubicBezTo>
                    <a:pt x="5629402" y="5634482"/>
                    <a:pt x="5551932" y="5711952"/>
                    <a:pt x="5456428" y="5711952"/>
                  </a:cubicBezTo>
                  <a:lnTo>
                    <a:pt x="5456428" y="5705602"/>
                  </a:lnTo>
                  <a:lnTo>
                    <a:pt x="5456428" y="5711952"/>
                  </a:lnTo>
                  <a:lnTo>
                    <a:pt x="172974" y="5711952"/>
                  </a:lnTo>
                  <a:lnTo>
                    <a:pt x="172974" y="5705602"/>
                  </a:lnTo>
                  <a:lnTo>
                    <a:pt x="172974" y="5711952"/>
                  </a:lnTo>
                  <a:cubicBezTo>
                    <a:pt x="77470" y="5712079"/>
                    <a:pt x="0" y="5634609"/>
                    <a:pt x="0" y="5538978"/>
                  </a:cubicBezTo>
                  <a:lnTo>
                    <a:pt x="0" y="172974"/>
                  </a:lnTo>
                  <a:lnTo>
                    <a:pt x="6350" y="172974"/>
                  </a:lnTo>
                  <a:lnTo>
                    <a:pt x="0" y="172974"/>
                  </a:lnTo>
                  <a:moveTo>
                    <a:pt x="12700" y="172974"/>
                  </a:moveTo>
                  <a:lnTo>
                    <a:pt x="12700" y="5538978"/>
                  </a:lnTo>
                  <a:lnTo>
                    <a:pt x="6350" y="5538978"/>
                  </a:lnTo>
                  <a:lnTo>
                    <a:pt x="12700" y="5538978"/>
                  </a:lnTo>
                  <a:cubicBezTo>
                    <a:pt x="12700" y="5627497"/>
                    <a:pt x="84455" y="5699252"/>
                    <a:pt x="172974" y="5699252"/>
                  </a:cubicBezTo>
                  <a:lnTo>
                    <a:pt x="5456428" y="5699252"/>
                  </a:lnTo>
                  <a:cubicBezTo>
                    <a:pt x="5544947" y="5699252"/>
                    <a:pt x="5616702" y="5627497"/>
                    <a:pt x="5616702" y="5538978"/>
                  </a:cubicBezTo>
                  <a:lnTo>
                    <a:pt x="5616702" y="172974"/>
                  </a:lnTo>
                  <a:cubicBezTo>
                    <a:pt x="5616829" y="84455"/>
                    <a:pt x="5544947" y="12700"/>
                    <a:pt x="5456428" y="12700"/>
                  </a:cubicBezTo>
                  <a:lnTo>
                    <a:pt x="172974" y="12700"/>
                  </a:lnTo>
                  <a:lnTo>
                    <a:pt x="172974" y="6350"/>
                  </a:lnTo>
                  <a:lnTo>
                    <a:pt x="172974" y="12700"/>
                  </a:lnTo>
                  <a:cubicBezTo>
                    <a:pt x="84455" y="12700"/>
                    <a:pt x="12700" y="84455"/>
                    <a:pt x="12700" y="172974"/>
                  </a:cubicBezTo>
                  <a:close/>
                </a:path>
              </a:pathLst>
            </a:custGeom>
            <a:solidFill>
              <a:srgbClr val="55555C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926169" y="3943380"/>
            <a:ext cx="3455224" cy="814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CFD0D8"/>
                </a:solidFill>
                <a:latin typeface="Arimo Bold"/>
              </a:rPr>
              <a:t>Continuous Improvement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26169" y="4920734"/>
            <a:ext cx="3455224" cy="2225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CFD0D8"/>
                </a:solidFill>
                <a:latin typeface="Arimo"/>
              </a:rPr>
              <a:t>As captcha techniques evolve, the CNN model should be regularly updated and retrained to maintain its effectiveness.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033022" y="3643759"/>
            <a:ext cx="4222105" cy="4284018"/>
            <a:chOff x="0" y="0"/>
            <a:chExt cx="5629473" cy="571202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629402" cy="5712079"/>
            </a:xfrm>
            <a:custGeom>
              <a:avLst/>
              <a:gdLst/>
              <a:ahLst/>
              <a:cxnLst/>
              <a:rect r="r" b="b" t="t" l="l"/>
              <a:pathLst>
                <a:path h="5712079" w="5629402">
                  <a:moveTo>
                    <a:pt x="0" y="172974"/>
                  </a:moveTo>
                  <a:cubicBezTo>
                    <a:pt x="0" y="77470"/>
                    <a:pt x="77470" y="0"/>
                    <a:pt x="172974" y="0"/>
                  </a:cubicBezTo>
                  <a:lnTo>
                    <a:pt x="5456428" y="0"/>
                  </a:lnTo>
                  <a:lnTo>
                    <a:pt x="5456428" y="6350"/>
                  </a:lnTo>
                  <a:lnTo>
                    <a:pt x="5456428" y="0"/>
                  </a:lnTo>
                  <a:cubicBezTo>
                    <a:pt x="5551932" y="0"/>
                    <a:pt x="5629402" y="77470"/>
                    <a:pt x="5629402" y="172974"/>
                  </a:cubicBezTo>
                  <a:lnTo>
                    <a:pt x="5623052" y="172974"/>
                  </a:lnTo>
                  <a:lnTo>
                    <a:pt x="5629402" y="172974"/>
                  </a:lnTo>
                  <a:lnTo>
                    <a:pt x="5629402" y="5538978"/>
                  </a:lnTo>
                  <a:lnTo>
                    <a:pt x="5623052" y="5538978"/>
                  </a:lnTo>
                  <a:lnTo>
                    <a:pt x="5629402" y="5538978"/>
                  </a:lnTo>
                  <a:cubicBezTo>
                    <a:pt x="5629402" y="5634482"/>
                    <a:pt x="5551932" y="5711952"/>
                    <a:pt x="5456428" y="5711952"/>
                  </a:cubicBezTo>
                  <a:lnTo>
                    <a:pt x="5456428" y="5705602"/>
                  </a:lnTo>
                  <a:lnTo>
                    <a:pt x="5456428" y="5711952"/>
                  </a:lnTo>
                  <a:lnTo>
                    <a:pt x="172974" y="5711952"/>
                  </a:lnTo>
                  <a:lnTo>
                    <a:pt x="172974" y="5705602"/>
                  </a:lnTo>
                  <a:lnTo>
                    <a:pt x="172974" y="5711952"/>
                  </a:lnTo>
                  <a:cubicBezTo>
                    <a:pt x="77470" y="5712079"/>
                    <a:pt x="0" y="5634609"/>
                    <a:pt x="0" y="5538978"/>
                  </a:cubicBezTo>
                  <a:lnTo>
                    <a:pt x="0" y="172974"/>
                  </a:lnTo>
                  <a:lnTo>
                    <a:pt x="6350" y="172974"/>
                  </a:lnTo>
                  <a:lnTo>
                    <a:pt x="0" y="172974"/>
                  </a:lnTo>
                  <a:moveTo>
                    <a:pt x="12700" y="172974"/>
                  </a:moveTo>
                  <a:lnTo>
                    <a:pt x="12700" y="5538978"/>
                  </a:lnTo>
                  <a:lnTo>
                    <a:pt x="6350" y="5538978"/>
                  </a:lnTo>
                  <a:lnTo>
                    <a:pt x="12700" y="5538978"/>
                  </a:lnTo>
                  <a:cubicBezTo>
                    <a:pt x="12700" y="5627497"/>
                    <a:pt x="84455" y="5699252"/>
                    <a:pt x="172974" y="5699252"/>
                  </a:cubicBezTo>
                  <a:lnTo>
                    <a:pt x="5456428" y="5699252"/>
                  </a:lnTo>
                  <a:cubicBezTo>
                    <a:pt x="5544947" y="5699252"/>
                    <a:pt x="5616702" y="5627497"/>
                    <a:pt x="5616702" y="5538978"/>
                  </a:cubicBezTo>
                  <a:lnTo>
                    <a:pt x="5616702" y="172974"/>
                  </a:lnTo>
                  <a:cubicBezTo>
                    <a:pt x="5616829" y="84455"/>
                    <a:pt x="5544947" y="12700"/>
                    <a:pt x="5456428" y="12700"/>
                  </a:cubicBezTo>
                  <a:lnTo>
                    <a:pt x="172974" y="12700"/>
                  </a:lnTo>
                  <a:lnTo>
                    <a:pt x="172974" y="6350"/>
                  </a:lnTo>
                  <a:lnTo>
                    <a:pt x="172974" y="12700"/>
                  </a:lnTo>
                  <a:cubicBezTo>
                    <a:pt x="84455" y="12700"/>
                    <a:pt x="12700" y="84455"/>
                    <a:pt x="12700" y="172974"/>
                  </a:cubicBezTo>
                  <a:close/>
                </a:path>
              </a:pathLst>
            </a:custGeom>
            <a:solidFill>
              <a:srgbClr val="55555C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7416462" y="3943380"/>
            <a:ext cx="3455224" cy="814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CFD0D8"/>
                </a:solidFill>
                <a:latin typeface="Arimo Bold"/>
              </a:rPr>
              <a:t>Accessibility Enhancements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416462" y="4920734"/>
            <a:ext cx="3455224" cy="2225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CFD0D8"/>
                </a:solidFill>
                <a:latin typeface="Arimo"/>
              </a:rPr>
              <a:t>Integrating accessibility features, such as audio captchas, can improve the inclusivity of the captcha recognition system.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1523315" y="3643759"/>
            <a:ext cx="4222105" cy="4284018"/>
            <a:chOff x="0" y="0"/>
            <a:chExt cx="5629473" cy="571202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629402" cy="5712079"/>
            </a:xfrm>
            <a:custGeom>
              <a:avLst/>
              <a:gdLst/>
              <a:ahLst/>
              <a:cxnLst/>
              <a:rect r="r" b="b" t="t" l="l"/>
              <a:pathLst>
                <a:path h="5712079" w="5629402">
                  <a:moveTo>
                    <a:pt x="0" y="172974"/>
                  </a:moveTo>
                  <a:cubicBezTo>
                    <a:pt x="0" y="77470"/>
                    <a:pt x="77470" y="0"/>
                    <a:pt x="172974" y="0"/>
                  </a:cubicBezTo>
                  <a:lnTo>
                    <a:pt x="5456428" y="0"/>
                  </a:lnTo>
                  <a:lnTo>
                    <a:pt x="5456428" y="6350"/>
                  </a:lnTo>
                  <a:lnTo>
                    <a:pt x="5456428" y="0"/>
                  </a:lnTo>
                  <a:cubicBezTo>
                    <a:pt x="5551932" y="0"/>
                    <a:pt x="5629402" y="77470"/>
                    <a:pt x="5629402" y="172974"/>
                  </a:cubicBezTo>
                  <a:lnTo>
                    <a:pt x="5623052" y="172974"/>
                  </a:lnTo>
                  <a:lnTo>
                    <a:pt x="5629402" y="172974"/>
                  </a:lnTo>
                  <a:lnTo>
                    <a:pt x="5629402" y="5538978"/>
                  </a:lnTo>
                  <a:lnTo>
                    <a:pt x="5623052" y="5538978"/>
                  </a:lnTo>
                  <a:lnTo>
                    <a:pt x="5629402" y="5538978"/>
                  </a:lnTo>
                  <a:cubicBezTo>
                    <a:pt x="5629402" y="5634482"/>
                    <a:pt x="5551932" y="5711952"/>
                    <a:pt x="5456428" y="5711952"/>
                  </a:cubicBezTo>
                  <a:lnTo>
                    <a:pt x="5456428" y="5705602"/>
                  </a:lnTo>
                  <a:lnTo>
                    <a:pt x="5456428" y="5711952"/>
                  </a:lnTo>
                  <a:lnTo>
                    <a:pt x="172974" y="5711952"/>
                  </a:lnTo>
                  <a:lnTo>
                    <a:pt x="172974" y="5705602"/>
                  </a:lnTo>
                  <a:lnTo>
                    <a:pt x="172974" y="5711952"/>
                  </a:lnTo>
                  <a:cubicBezTo>
                    <a:pt x="77470" y="5712079"/>
                    <a:pt x="0" y="5634609"/>
                    <a:pt x="0" y="5538978"/>
                  </a:cubicBezTo>
                  <a:lnTo>
                    <a:pt x="0" y="172974"/>
                  </a:lnTo>
                  <a:lnTo>
                    <a:pt x="6350" y="172974"/>
                  </a:lnTo>
                  <a:lnTo>
                    <a:pt x="0" y="172974"/>
                  </a:lnTo>
                  <a:moveTo>
                    <a:pt x="12700" y="172974"/>
                  </a:moveTo>
                  <a:lnTo>
                    <a:pt x="12700" y="5538978"/>
                  </a:lnTo>
                  <a:lnTo>
                    <a:pt x="6350" y="5538978"/>
                  </a:lnTo>
                  <a:lnTo>
                    <a:pt x="12700" y="5538978"/>
                  </a:lnTo>
                  <a:cubicBezTo>
                    <a:pt x="12700" y="5627497"/>
                    <a:pt x="84455" y="5699252"/>
                    <a:pt x="172974" y="5699252"/>
                  </a:cubicBezTo>
                  <a:lnTo>
                    <a:pt x="5456428" y="5699252"/>
                  </a:lnTo>
                  <a:cubicBezTo>
                    <a:pt x="5544947" y="5699252"/>
                    <a:pt x="5616702" y="5627497"/>
                    <a:pt x="5616702" y="5538978"/>
                  </a:cubicBezTo>
                  <a:lnTo>
                    <a:pt x="5616702" y="172974"/>
                  </a:lnTo>
                  <a:cubicBezTo>
                    <a:pt x="5616829" y="84455"/>
                    <a:pt x="5544947" y="12700"/>
                    <a:pt x="5456428" y="12700"/>
                  </a:cubicBezTo>
                  <a:lnTo>
                    <a:pt x="172974" y="12700"/>
                  </a:lnTo>
                  <a:lnTo>
                    <a:pt x="172974" y="6350"/>
                  </a:lnTo>
                  <a:lnTo>
                    <a:pt x="172974" y="12700"/>
                  </a:lnTo>
                  <a:cubicBezTo>
                    <a:pt x="84455" y="12700"/>
                    <a:pt x="12700" y="84455"/>
                    <a:pt x="12700" y="172974"/>
                  </a:cubicBezTo>
                  <a:close/>
                </a:path>
              </a:pathLst>
            </a:custGeom>
            <a:solidFill>
              <a:srgbClr val="55555C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1906756" y="3943380"/>
            <a:ext cx="3455224" cy="814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733">
                <a:solidFill>
                  <a:srgbClr val="CFD0D8"/>
                </a:solidFill>
                <a:latin typeface="Arimo Bold"/>
              </a:rPr>
              <a:t>Ethical Considerations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906756" y="4920734"/>
            <a:ext cx="3455224" cy="2669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187">
                <a:solidFill>
                  <a:srgbClr val="CFD0D8"/>
                </a:solidFill>
                <a:latin typeface="Arimo"/>
              </a:rPr>
              <a:t>Developers should ensure that the captcha recognition system does not discriminate against users and respects their privacy.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7057" y="8767127"/>
            <a:ext cx="451822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Output Viedo: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326673" y="8934767"/>
            <a:ext cx="671998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FFFFFF"/>
                </a:solidFill>
                <a:latin typeface="Canva Sans"/>
                <a:hlinkClick r:id="rId5" tooltip="https://youtu.be/aaxBWMdpd9g"/>
              </a:rPr>
              <a:t>https://youtu.be/aaxBWMdpd9g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DAGDTQmsvMQ</dc:identifier>
  <dcterms:modified xsi:type="dcterms:W3CDTF">2011-08-01T06:04:30Z</dcterms:modified>
  <cp:revision>1</cp:revision>
  <dc:title>captcha.pptx</dc:title>
</cp:coreProperties>
</file>