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Domine"/>
      <p:regular r:id="rId10"/>
      <p:bold r:id="rId11"/>
    </p:embeddedFont>
    <p:embeddedFont>
      <p:font typeface="Rubik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F2uCcoFhh4gGfDwg5vcH3Yigr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omine-bold.fntdata"/><Relationship Id="rId10" Type="http://schemas.openxmlformats.org/officeDocument/2006/relationships/font" Target="fonts/Domine-regular.fntdata"/><Relationship Id="rId13" Type="http://schemas.openxmlformats.org/officeDocument/2006/relationships/font" Target="fonts/Rubik-bold.fntdata"/><Relationship Id="rId12" Type="http://schemas.openxmlformats.org/officeDocument/2006/relationships/font" Target="fonts/Rubi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ubik-boldItalic.fntdata"/><Relationship Id="rId14" Type="http://schemas.openxmlformats.org/officeDocument/2006/relationships/font" Target="fonts/Rubik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7393" y="0"/>
            <a:ext cx="12386784" cy="68919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2215365" y="1737592"/>
            <a:ext cx="7761268" cy="36368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6600" u="none" cap="none" strike="noStrike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Business Intelligence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2175050" y="359150"/>
            <a:ext cx="8215800" cy="1054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1 – Copa do Mundo 2014: Alemanha campeã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175100" y="2143724"/>
            <a:ext cx="8215800" cy="3877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>
                <a:solidFill>
                  <a:srgbClr val="212529"/>
                </a:solidFill>
                <a:latin typeface="Domine"/>
                <a:ea typeface="Domine"/>
                <a:cs typeface="Domine"/>
                <a:sym typeface="Domine"/>
              </a:rPr>
              <a:t>A utilização de BI foi um dos fatores responsáveis pela vitória da seleção alemã na Copa do Mundo de 2014. Ele serviu como ferramenta para impulsionar a produtividade do time</a:t>
            </a:r>
            <a:r>
              <a:rPr b="0" i="0" lang="pt-BR" sz="1800">
                <a:solidFill>
                  <a:srgbClr val="212529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44494"/>
            <a:ext cx="12192000" cy="700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2393625" y="365125"/>
            <a:ext cx="7006500" cy="10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2 – Toyota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393625" y="2172175"/>
            <a:ext cx="6958200" cy="380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>
                <a:solidFill>
                  <a:srgbClr val="212529"/>
                </a:solidFill>
                <a:latin typeface="Domine"/>
                <a:ea typeface="Domine"/>
                <a:cs typeface="Domine"/>
                <a:sym typeface="Domine"/>
              </a:rPr>
              <a:t>Há alguns anos, a Toyota enfrentava, nos Estados Unidos, um problema com a gestão de seus dados. Em pouco tempo, a empresa conseguiu otimizar o custo de fabricação dos automóveis e os fluxos de trabalho dos funcionários. O retorno sobre o investimento é o que mais impressiona: 506%.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2004975" y="445825"/>
            <a:ext cx="8154000" cy="116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3 –GASMIG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11111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2004975" y="2162700"/>
            <a:ext cx="8154000" cy="3898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>
                <a:solidFill>
                  <a:srgbClr val="212529"/>
                </a:solidFill>
                <a:latin typeface="Domine"/>
                <a:ea typeface="Domine"/>
                <a:cs typeface="Domine"/>
                <a:sym typeface="Domine"/>
              </a:rPr>
              <a:t>A Companhia de Gás de Minas Gerais (GASMIG) apresentava sérias dificuldades em gerenciar seus relatórios de faturamento e de vendas. A GASMIG viu como solução  implantar ferramentas de criação e de gerenciamento de banco de dados. Dessa forma, poderiam usar uma análise inteligente desses dados e aplicar na melhoria dos processos de negócio</a:t>
            </a:r>
            <a:r>
              <a:rPr b="0" i="0" lang="pt-BR" sz="1800">
                <a:solidFill>
                  <a:srgbClr val="212529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2416250" y="577999"/>
            <a:ext cx="7770600" cy="125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4 – TNT</a:t>
            </a:r>
            <a:r>
              <a:rPr b="1" i="0" lang="pt-BR" sz="2400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  (</a:t>
            </a:r>
            <a:r>
              <a:rPr b="0" i="0" lang="pt-BR" sz="2400">
                <a:solidFill>
                  <a:srgbClr val="212529"/>
                </a:solidFill>
                <a:latin typeface="Domine"/>
                <a:ea typeface="Domine"/>
                <a:cs typeface="Domine"/>
                <a:sym typeface="Domine"/>
              </a:rPr>
              <a:t>transportadora de carga expressa)</a:t>
            </a:r>
            <a:endParaRPr b="1" i="0" sz="2400">
              <a:solidFill>
                <a:srgbClr val="11111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11111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2416255" y="2770457"/>
            <a:ext cx="7770546" cy="37224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212529"/>
                </a:solidFill>
                <a:latin typeface="Domine"/>
                <a:ea typeface="Domine"/>
                <a:cs typeface="Domine"/>
                <a:sym typeface="Domine"/>
              </a:rPr>
              <a:t>  </a:t>
            </a:r>
            <a:r>
              <a:rPr b="0" i="0" lang="pt-BR" sz="3200">
                <a:solidFill>
                  <a:srgbClr val="212529"/>
                </a:solidFill>
                <a:latin typeface="Domine"/>
                <a:ea typeface="Domine"/>
                <a:cs typeface="Domine"/>
                <a:sym typeface="Domine"/>
              </a:rPr>
              <a:t>Presente em 61 países e com mais de 56.000 funcionários, a TNT tem como um de seus desafios manter a excelência de seus serviços. Para isso, identificou a necessidade de instalar um sistema avançado para análise de dados.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2022-10-28T01:45:48Z</dcterms:created>
  <dc:creator>Usuário desconhecido</dc:creator>
</cp:coreProperties>
</file>