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unknown"/>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4"/>
  </p:sldMasterIdLst>
  <p:notesMasterIdLst>
    <p:notesMasterId r:id="rId23"/>
  </p:notesMasterIdLst>
  <p:sldIdLst>
    <p:sldId id="441" r:id="rId5"/>
    <p:sldId id="540" r:id="rId6"/>
    <p:sldId id="442" r:id="rId7"/>
    <p:sldId id="343" r:id="rId8"/>
    <p:sldId id="443" r:id="rId9"/>
    <p:sldId id="553" r:id="rId10"/>
    <p:sldId id="444" r:id="rId11"/>
    <p:sldId id="554" r:id="rId12"/>
    <p:sldId id="445" r:id="rId13"/>
    <p:sldId id="380" r:id="rId14"/>
    <p:sldId id="547" r:id="rId15"/>
    <p:sldId id="548" r:id="rId16"/>
    <p:sldId id="545" r:id="rId17"/>
    <p:sldId id="551" r:id="rId18"/>
    <p:sldId id="552" r:id="rId19"/>
    <p:sldId id="550" r:id="rId20"/>
    <p:sldId id="542" r:id="rId21"/>
    <p:sldId id="348"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40" userDrawn="1">
          <p15:clr>
            <a:srgbClr val="A4A3A4"/>
          </p15:clr>
        </p15:guide>
        <p15:guide id="2" pos="144" userDrawn="1">
          <p15:clr>
            <a:srgbClr val="A4A3A4"/>
          </p15:clr>
        </p15:guide>
        <p15:guide id="3" orient="horz" pos="1620" userDrawn="1">
          <p15:clr>
            <a:srgbClr val="A4A3A4"/>
          </p15:clr>
        </p15:guide>
        <p15:guide id="4" orient="horz" pos="66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B757"/>
    <a:srgbClr val="FFC475"/>
    <a:srgbClr val="FFB44F"/>
    <a:srgbClr val="FFC679"/>
    <a:srgbClr val="FFCD8B"/>
    <a:srgbClr val="FFC981"/>
    <a:srgbClr val="FFD9A7"/>
    <a:srgbClr val="223366"/>
    <a:srgbClr val="21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65" autoAdjust="0"/>
  </p:normalViewPr>
  <p:slideViewPr>
    <p:cSldViewPr snapToGrid="0">
      <p:cViewPr>
        <p:scale>
          <a:sx n="107" d="100"/>
          <a:sy n="107" d="100"/>
        </p:scale>
        <p:origin x="-306" y="186"/>
      </p:cViewPr>
      <p:guideLst>
        <p:guide orient="horz" pos="540"/>
        <p:guide orient="horz" pos="1620"/>
        <p:guide orient="horz" pos="660"/>
        <p:guide pos="14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9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2005932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4006298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14</a:t>
            </a:fld>
            <a:endParaRPr lang="en-US" sz="1200" b="0" strike="noStrike" spc="-1">
              <a:latin typeface="Times New Roman"/>
            </a:endParaRPr>
          </a:p>
        </p:txBody>
      </p:sp>
    </p:spTree>
    <p:extLst>
      <p:ext uri="{BB962C8B-B14F-4D97-AF65-F5344CB8AC3E}">
        <p14:creationId xmlns:p14="http://schemas.microsoft.com/office/powerpoint/2010/main" val="3944541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15</a:t>
            </a:fld>
            <a:endParaRPr lang="en-US" sz="1200" b="0" strike="noStrike" spc="-1">
              <a:latin typeface="Times New Roman"/>
            </a:endParaRPr>
          </a:p>
        </p:txBody>
      </p:sp>
    </p:spTree>
    <p:extLst>
      <p:ext uri="{BB962C8B-B14F-4D97-AF65-F5344CB8AC3E}">
        <p14:creationId xmlns:p14="http://schemas.microsoft.com/office/powerpoint/2010/main" val="732044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16</a:t>
            </a:fld>
            <a:endParaRPr lang="en-US" sz="1200" b="0" strike="noStrike" spc="-1">
              <a:latin typeface="Times New Roman"/>
            </a:endParaRPr>
          </a:p>
        </p:txBody>
      </p:sp>
    </p:spTree>
    <p:extLst>
      <p:ext uri="{BB962C8B-B14F-4D97-AF65-F5344CB8AC3E}">
        <p14:creationId xmlns:p14="http://schemas.microsoft.com/office/powerpoint/2010/main" val="755031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1100" b="1" dirty="0">
                <a:solidFill>
                  <a:srgbClr val="213163"/>
                </a:solidFill>
              </a:rPr>
              <a:t>Reference</a:t>
            </a:r>
            <a:endParaRPr lang="en-US" sz="1100" dirty="0"/>
          </a:p>
          <a:p>
            <a:pPr marL="173736" indent="-173736">
              <a:buFont typeface="Arial" panose="020B0604020202020204" pitchFamily="34" charset="0"/>
              <a:buChar char="•"/>
              <a:tabLst>
                <a:tab pos="0" algn="l"/>
              </a:tabLst>
            </a:pPr>
            <a:endParaRPr lang="en-IN" sz="1100" spc="-1" dirty="0"/>
          </a:p>
          <a:p>
            <a:pPr marL="173736" indent="-173736">
              <a:buFont typeface="Arial" panose="020B0604020202020204" pitchFamily="34" charset="0"/>
              <a:buChar char="•"/>
              <a:tabLst>
                <a:tab pos="0" algn="l"/>
              </a:tabLst>
            </a:pPr>
            <a:r>
              <a:rPr lang="en-IN" sz="1100" spc="-1" dirty="0"/>
              <a:t>These are the references for this session.</a:t>
            </a:r>
            <a:endParaRPr lang="en-IN" sz="1100" b="0" strike="noStrike" spc="-1" dirty="0">
              <a:latin typeface="Aria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4229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18</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8277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995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8277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5051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591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5341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10</a:t>
            </a:fld>
            <a:endParaRPr lang="en-US" sz="1200" b="0" strike="noStrike" spc="-1">
              <a:latin typeface="Times New Roman"/>
            </a:endParaRPr>
          </a:p>
        </p:txBody>
      </p:sp>
    </p:spTree>
    <p:extLst>
      <p:ext uri="{BB962C8B-B14F-4D97-AF65-F5344CB8AC3E}">
        <p14:creationId xmlns:p14="http://schemas.microsoft.com/office/powerpoint/2010/main" val="115836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403911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5EE38-1560-4543-B65C-40BD61BB92F2}"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327873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4/19/2024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5293915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4/19/2024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16365178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4/19/2024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24712379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4/19/2024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12176402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4/19/2024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155111402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4/19/2024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40436714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4/19/2024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23265919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4/19/2024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201589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4/19/2024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25958802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4/19/2024</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solidFill>
                <a:schemeClr val="tx1"/>
              </a:solidFill>
            </a:endParaRPr>
          </a:p>
        </p:txBody>
      </p:sp>
    </p:spTree>
    <p:extLst>
      <p:ext uri="{BB962C8B-B14F-4D97-AF65-F5344CB8AC3E}">
        <p14:creationId xmlns:p14="http://schemas.microsoft.com/office/powerpoint/2010/main" val="3933594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latinLnBrk="0" hangingPunct="1"/>
            <a:fld id="{544213AF-26F6-41FA-8D85-E2C5388D6E58}" type="datetimeFigureOut">
              <a:rPr lang="en-US" smtClean="0"/>
              <a:pPr eaLnBrk="1" latinLnBrk="0" hangingPunct="1"/>
              <a:t>4/19/2024</a:t>
            </a:fld>
            <a:endParaRPr lang="en-US" sz="1000" dirty="0">
              <a:solidFill>
                <a:schemeClr val="tx1"/>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5BBC35B-A44B-4119-B8DA-DE9E3DFADA20}" type="slidenum">
              <a:rPr kumimoji="0" lang="en-US" smtClean="0"/>
              <a:pPr eaLnBrk="1" latinLnBrk="0" hangingPunct="1"/>
              <a:t>‹#›</a:t>
            </a:fld>
            <a:endParaRPr kumimoji="0" lang="en-US" sz="1000" b="0">
              <a:solidFill>
                <a:schemeClr val="tx1"/>
              </a:solidFill>
            </a:endParaRPr>
          </a:p>
        </p:txBody>
      </p:sp>
      <p:sp>
        <p:nvSpPr>
          <p:cNvPr id="7" name="Rectangle 6">
            <a:extLst>
              <a:ext uri="{FF2B5EF4-FFF2-40B4-BE49-F238E27FC236}">
                <a16:creationId xmlns:a16="http://schemas.microsoft.com/office/drawing/2014/main" xmlns="" id="{AE0B35B3-AEBD-92A2-58E3-D360531C0DA8}"/>
              </a:ext>
            </a:extLst>
          </p:cNvPr>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64678B11-4E35-E2A0-7DE6-D1FFCEA29473}"/>
              </a:ext>
            </a:extLst>
          </p:cNvPr>
          <p:cNvSpPr/>
          <p:nvPr userDrawn="1"/>
        </p:nvSpPr>
        <p:spPr>
          <a:xfrm>
            <a:off x="0" y="4935062"/>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xmlns="" id="{89B46862-33CE-BD86-2719-518AEFE5FD57}"/>
              </a:ext>
            </a:extLst>
          </p:cNvPr>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seismic hazard assessment system</a:t>
            </a:r>
          </a:p>
        </p:txBody>
      </p:sp>
      <p:sp>
        <p:nvSpPr>
          <p:cNvPr id="10" name="Rectangle 9">
            <a:extLst>
              <a:ext uri="{FF2B5EF4-FFF2-40B4-BE49-F238E27FC236}">
                <a16:creationId xmlns:a16="http://schemas.microsoft.com/office/drawing/2014/main" xmlns="" id="{8A2643DE-8290-F9D8-54E3-D7B0F9AB8369}"/>
              </a:ext>
            </a:extLst>
          </p:cNvPr>
          <p:cNvSpPr/>
          <p:nvPr userDrawn="1"/>
        </p:nvSpPr>
        <p:spPr>
          <a:xfrm>
            <a:off x="9027886" y="1"/>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xmlns="" id="{E688529A-B419-DA4B-5F2D-19BE77562210}"/>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p:blipFill>
        <p:spPr>
          <a:xfrm>
            <a:off x="7435308" y="49811"/>
            <a:ext cx="1245494" cy="405088"/>
          </a:xfrm>
          <a:prstGeom prst="rect">
            <a:avLst/>
          </a:prstGeom>
        </p:spPr>
      </p:pic>
    </p:spTree>
    <p:extLst>
      <p:ext uri="{BB962C8B-B14F-4D97-AF65-F5344CB8AC3E}">
        <p14:creationId xmlns:p14="http://schemas.microsoft.com/office/powerpoint/2010/main" val="274384853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1.png"/><Relationship Id="rId4"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B95211D9-145E-FE38-EA91-7A1CD272EA45}"/>
              </a:ext>
            </a:extLst>
          </p:cNvPr>
          <p:cNvGrpSpPr/>
          <p:nvPr/>
        </p:nvGrpSpPr>
        <p:grpSpPr>
          <a:xfrm>
            <a:off x="-35560" y="-5989"/>
            <a:ext cx="9215120" cy="5231678"/>
            <a:chOff x="-13523" y="-66567"/>
            <a:chExt cx="9215120" cy="5231678"/>
          </a:xfrm>
        </p:grpSpPr>
        <p:pic>
          <p:nvPicPr>
            <p:cNvPr id="4" name="Picture 3" descr="A blue circle with icons and circles&#10;&#10;Description automatically generated with medium confidence">
              <a:extLst>
                <a:ext uri="{FF2B5EF4-FFF2-40B4-BE49-F238E27FC236}">
                  <a16:creationId xmlns:a16="http://schemas.microsoft.com/office/drawing/2014/main" xmlns=""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p:spPr>
        </p:pic>
        <p:sp>
          <p:nvSpPr>
            <p:cNvPr id="6" name="Rectangle 5">
              <a:extLst>
                <a:ext uri="{FF2B5EF4-FFF2-40B4-BE49-F238E27FC236}">
                  <a16:creationId xmlns:a16="http://schemas.microsoft.com/office/drawing/2014/main" xmlns="" id="{20348CE6-A880-CAA1-F07C-92917E10344B}"/>
                </a:ext>
              </a:extLst>
            </p:cNvPr>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a:extLst>
              <a:ext uri="{FF2B5EF4-FFF2-40B4-BE49-F238E27FC236}">
                <a16:creationId xmlns:a16="http://schemas.microsoft.com/office/drawing/2014/main" xmlns="" id="{8C818BBF-2EBD-9F55-EA9F-5999A4D1C95B}"/>
              </a:ext>
            </a:extLst>
          </p:cNvPr>
          <p:cNvSpPr/>
          <p:nvPr/>
        </p:nvSpPr>
        <p:spPr>
          <a:xfrm>
            <a:off x="1122746"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 name="Google Shape;62;p13">
            <a:extLst>
              <a:ext uri="{FF2B5EF4-FFF2-40B4-BE49-F238E27FC236}">
                <a16:creationId xmlns:a16="http://schemas.microsoft.com/office/drawing/2014/main" xmlns="" id="{36719900-D0D9-09E3-CF83-B953F66E3009}"/>
              </a:ext>
            </a:extLst>
          </p:cNvPr>
          <p:cNvGrpSpPr/>
          <p:nvPr/>
        </p:nvGrpSpPr>
        <p:grpSpPr>
          <a:xfrm>
            <a:off x="1548292" y="982177"/>
            <a:ext cx="6047412" cy="601034"/>
            <a:chOff x="1567263" y="1495382"/>
            <a:chExt cx="6047412" cy="601034"/>
          </a:xfrm>
        </p:grpSpPr>
        <p:pic>
          <p:nvPicPr>
            <p:cNvPr id="16" name="Google Shape;63;p13" descr="A close up of a sign&#10;&#10;Description automatically generated">
              <a:extLst>
                <a:ext uri="{FF2B5EF4-FFF2-40B4-BE49-F238E27FC236}">
                  <a16:creationId xmlns:a16="http://schemas.microsoft.com/office/drawing/2014/main" xmlns=""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a16="http://schemas.microsoft.com/office/drawing/2014/main" xmlns=""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a16="http://schemas.microsoft.com/office/drawing/2014/main" xmlns=""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a16="http://schemas.microsoft.com/office/drawing/2014/main" xmlns=""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a16="http://schemas.microsoft.com/office/drawing/2014/main" xmlns=""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a16="http://schemas.microsoft.com/office/drawing/2014/main" xmlns=""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a16="http://schemas.microsoft.com/office/drawing/2014/main" xmlns=""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4" name="Google Shape;70;p13">
            <a:extLst>
              <a:ext uri="{FF2B5EF4-FFF2-40B4-BE49-F238E27FC236}">
                <a16:creationId xmlns:a16="http://schemas.microsoft.com/office/drawing/2014/main" xmlns="" id="{E4C9E616-B0C2-5EF1-C693-B568D7F762CD}"/>
              </a:ext>
            </a:extLst>
          </p:cNvPr>
          <p:cNvSpPr txBox="1"/>
          <p:nvPr/>
        </p:nvSpPr>
        <p:spPr>
          <a:xfrm>
            <a:off x="1199820" y="3962706"/>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a:ea typeface="Arial"/>
              <a:cs typeface="Arial"/>
              <a:sym typeface="Arial"/>
            </a:endParaRPr>
          </a:p>
        </p:txBody>
      </p:sp>
      <p:sp>
        <p:nvSpPr>
          <p:cNvPr id="25" name="Rectangle: Rounded Corners 24">
            <a:extLst>
              <a:ext uri="{FF2B5EF4-FFF2-40B4-BE49-F238E27FC236}">
                <a16:creationId xmlns:a16="http://schemas.microsoft.com/office/drawing/2014/main" xmlns="" id="{B8BCF8B7-52AB-B3FB-BD62-ABF520369315}"/>
              </a:ext>
            </a:extLst>
          </p:cNvPr>
          <p:cNvSpPr/>
          <p:nvPr/>
        </p:nvSpPr>
        <p:spPr>
          <a:xfrm>
            <a:off x="1642825" y="2778127"/>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seismic hazard assessment system</a:t>
            </a:r>
            <a:endParaRPr lang="en-US" sz="2000" b="1" dirty="0">
              <a:solidFill>
                <a:schemeClr val="bg1">
                  <a:lumMod val="95000"/>
                </a:schemeClr>
              </a:solidFill>
            </a:endParaRPr>
          </a:p>
        </p:txBody>
      </p:sp>
      <p:sp>
        <p:nvSpPr>
          <p:cNvPr id="27" name="TextBox 26">
            <a:extLst>
              <a:ext uri="{FF2B5EF4-FFF2-40B4-BE49-F238E27FC236}">
                <a16:creationId xmlns:a16="http://schemas.microsoft.com/office/drawing/2014/main" xmlns="" id="{243F787A-C1B9-4A5B-C50F-502754DD3886}"/>
              </a:ext>
            </a:extLst>
          </p:cNvPr>
          <p:cNvSpPr txBox="1"/>
          <p:nvPr/>
        </p:nvSpPr>
        <p:spPr>
          <a:xfrm>
            <a:off x="1281241" y="4231479"/>
            <a:ext cx="2102278" cy="651460"/>
          </a:xfrm>
          <a:prstGeom prst="rect">
            <a:avLst/>
          </a:prstGeom>
          <a:noFill/>
        </p:spPr>
        <p:txBody>
          <a:bodyPr wrap="square">
            <a:spAutoFit/>
          </a:bodyPr>
          <a:lstStyle/>
          <a:p>
            <a:pPr marR="0" lvl="0" rtl="0">
              <a:lnSpc>
                <a:spcPct val="100000"/>
              </a:lnSpc>
              <a:spcBef>
                <a:spcPts val="0"/>
              </a:spcBef>
              <a:spcAft>
                <a:spcPts val="200"/>
              </a:spcAft>
            </a:pPr>
            <a:r>
              <a:rPr lang="en-US" sz="1100" smtClean="0">
                <a:solidFill>
                  <a:schemeClr val="bg1"/>
                </a:solidFill>
              </a:rPr>
              <a:t>Name: SAMUTHRA DEVI S</a:t>
            </a:r>
            <a:endParaRPr lang="en-US" sz="1100" dirty="0">
              <a:solidFill>
                <a:schemeClr val="bg1"/>
              </a:solidFill>
            </a:endParaRPr>
          </a:p>
          <a:p>
            <a:pPr marR="0" lvl="0" rtl="0">
              <a:lnSpc>
                <a:spcPct val="100000"/>
              </a:lnSpc>
              <a:spcBef>
                <a:spcPts val="0"/>
              </a:spcBef>
              <a:spcAft>
                <a:spcPts val="200"/>
              </a:spcAft>
            </a:pPr>
            <a:r>
              <a:rPr lang="en-US" sz="1100" b="0" i="0" u="none" strike="noStrike" cap="none">
                <a:solidFill>
                  <a:schemeClr val="bg1"/>
                </a:solidFill>
                <a:latin typeface="Arial"/>
                <a:ea typeface="Arial"/>
                <a:cs typeface="Arial"/>
                <a:sym typeface="Arial"/>
              </a:rPr>
              <a:t>NM </a:t>
            </a:r>
            <a:r>
              <a:rPr lang="en-US" sz="1100" b="0" i="0" u="none" strike="noStrike" cap="none" smtClean="0">
                <a:solidFill>
                  <a:schemeClr val="bg1"/>
                </a:solidFill>
                <a:latin typeface="Arial"/>
                <a:ea typeface="Arial"/>
                <a:cs typeface="Arial"/>
                <a:sym typeface="Arial"/>
              </a:rPr>
              <a:t>Id:aut2211l313</a:t>
            </a:r>
            <a:endParaRPr lang="en-US" sz="1100" b="0" i="0" u="none" strike="noStrike" cap="none" dirty="0">
              <a:solidFill>
                <a:schemeClr val="bg1"/>
              </a:solidFill>
              <a:latin typeface="Arial"/>
              <a:ea typeface="Arial"/>
              <a:cs typeface="Arial"/>
              <a:sym typeface="Arial"/>
            </a:endParaRPr>
          </a:p>
          <a:p>
            <a:pPr marR="0" lvl="0" rtl="0">
              <a:lnSpc>
                <a:spcPct val="100000"/>
              </a:lnSpc>
              <a:spcBef>
                <a:spcPts val="0"/>
              </a:spcBef>
              <a:spcAft>
                <a:spcPts val="200"/>
              </a:spcAft>
            </a:pPr>
            <a:r>
              <a:rPr lang="en-US" sz="1100" dirty="0">
                <a:solidFill>
                  <a:schemeClr val="bg1"/>
                </a:solidFill>
              </a:rPr>
              <a:t>College Name: GCE SALEM</a:t>
            </a:r>
            <a:endParaRPr lang="en-US" sz="1100" b="0" i="0" u="none" strike="noStrike" cap="none" dirty="0">
              <a:solidFill>
                <a:schemeClr val="bg1"/>
              </a:solidFill>
              <a:latin typeface="Arial"/>
              <a:ea typeface="Arial"/>
              <a:cs typeface="Arial"/>
              <a:sym typeface="Arial"/>
            </a:endParaRPr>
          </a:p>
        </p:txBody>
      </p:sp>
      <p:cxnSp>
        <p:nvCxnSpPr>
          <p:cNvPr id="29" name="Straight Connector 28">
            <a:extLst>
              <a:ext uri="{FF2B5EF4-FFF2-40B4-BE49-F238E27FC236}">
                <a16:creationId xmlns:a16="http://schemas.microsoft.com/office/drawing/2014/main" xmlns="" id="{56FB6AFA-8395-5671-A976-DC0A7C9493C3}"/>
              </a:ext>
            </a:extLst>
          </p:cNvPr>
          <p:cNvCxnSpPr>
            <a:cxnSpLocks/>
          </p:cNvCxnSpPr>
          <p:nvPr/>
        </p:nvCxnSpPr>
        <p:spPr>
          <a:xfrm flipV="1">
            <a:off x="1122746" y="4194904"/>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xmlns="" id="{C436A02F-1B73-4A21-43B2-A472DD02A911}"/>
              </a:ext>
            </a:extLst>
          </p:cNvPr>
          <p:cNvPicPr>
            <a:picLocks noChangeAspect="1"/>
          </p:cNvPicPr>
          <p:nvPr/>
        </p:nvPicPr>
        <p:blipFill>
          <a:blip r:embed="rId8"/>
          <a:stretch>
            <a:fillRect/>
          </a:stretch>
        </p:blipFill>
        <p:spPr>
          <a:xfrm>
            <a:off x="3937212"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10"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Proposed Solution</a:t>
            </a:r>
          </a:p>
        </p:txBody>
      </p:sp>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262644" y="1000200"/>
            <a:ext cx="4913038" cy="392412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50000"/>
              </a:lnSpc>
              <a:buFont typeface="+mj-lt"/>
              <a:buAutoNum type="arabicPeriod"/>
            </a:pPr>
            <a:r>
              <a:rPr lang="en-US" sz="1800" i="0" dirty="0">
                <a:solidFill>
                  <a:srgbClr val="0D0D0D"/>
                </a:solidFill>
                <a:effectLst/>
                <a:highlight>
                  <a:srgbClr val="FFFFFF"/>
                </a:highlight>
                <a:latin typeface="Söhne"/>
              </a:rPr>
              <a:t>Seismic Hazard Modeling</a:t>
            </a:r>
          </a:p>
          <a:p>
            <a:pPr algn="l">
              <a:lnSpc>
                <a:spcPct val="150000"/>
              </a:lnSpc>
              <a:buFont typeface="+mj-lt"/>
              <a:buAutoNum type="arabicPeriod"/>
            </a:pPr>
            <a:r>
              <a:rPr lang="en-US" sz="1800" i="0" dirty="0">
                <a:solidFill>
                  <a:srgbClr val="0D0D0D"/>
                </a:solidFill>
                <a:effectLst/>
                <a:highlight>
                  <a:srgbClr val="FFFFFF"/>
                </a:highlight>
                <a:latin typeface="Söhne"/>
              </a:rPr>
              <a:t>Geospatial Analysis and Mapping</a:t>
            </a:r>
          </a:p>
          <a:p>
            <a:pPr algn="l">
              <a:lnSpc>
                <a:spcPct val="150000"/>
              </a:lnSpc>
              <a:buFont typeface="+mj-lt"/>
              <a:buAutoNum type="arabicPeriod"/>
            </a:pPr>
            <a:r>
              <a:rPr lang="en-US" sz="1800" i="0" dirty="0">
                <a:solidFill>
                  <a:srgbClr val="0D0D0D"/>
                </a:solidFill>
                <a:effectLst/>
                <a:highlight>
                  <a:srgbClr val="FFFFFF"/>
                </a:highlight>
                <a:latin typeface="Söhne"/>
              </a:rPr>
              <a:t>Structural Vulnerability Assessment</a:t>
            </a:r>
          </a:p>
          <a:p>
            <a:pPr algn="l">
              <a:lnSpc>
                <a:spcPct val="150000"/>
              </a:lnSpc>
              <a:buFont typeface="+mj-lt"/>
              <a:buAutoNum type="arabicPeriod"/>
            </a:pPr>
            <a:r>
              <a:rPr lang="en-US" sz="1800" i="0" dirty="0">
                <a:solidFill>
                  <a:srgbClr val="0D0D0D"/>
                </a:solidFill>
                <a:effectLst/>
                <a:highlight>
                  <a:srgbClr val="FFFFFF"/>
                </a:highlight>
                <a:latin typeface="Söhne"/>
              </a:rPr>
              <a:t>Risk Assessment and Management</a:t>
            </a:r>
          </a:p>
          <a:p>
            <a:pPr algn="l">
              <a:lnSpc>
                <a:spcPct val="150000"/>
              </a:lnSpc>
              <a:buFont typeface="+mj-lt"/>
              <a:buAutoNum type="arabicPeriod"/>
            </a:pPr>
            <a:r>
              <a:rPr lang="en-US" sz="1800" i="0" dirty="0">
                <a:solidFill>
                  <a:srgbClr val="0D0D0D"/>
                </a:solidFill>
                <a:effectLst/>
                <a:highlight>
                  <a:srgbClr val="FFFFFF"/>
                </a:highlight>
                <a:latin typeface="Söhne"/>
              </a:rPr>
              <a:t>Early Warning Systems</a:t>
            </a:r>
          </a:p>
          <a:p>
            <a:pPr algn="l">
              <a:lnSpc>
                <a:spcPct val="150000"/>
              </a:lnSpc>
              <a:buFont typeface="+mj-lt"/>
              <a:buAutoNum type="arabicPeriod"/>
            </a:pPr>
            <a:r>
              <a:rPr lang="en-US" sz="1800" i="0" dirty="0">
                <a:solidFill>
                  <a:srgbClr val="0D0D0D"/>
                </a:solidFill>
                <a:effectLst/>
                <a:highlight>
                  <a:srgbClr val="FFFFFF"/>
                </a:highlight>
                <a:latin typeface="Söhne"/>
              </a:rPr>
              <a:t>Public Education and Outreach</a:t>
            </a:r>
            <a:r>
              <a:rPr lang="en-US" sz="1800" dirty="0">
                <a:solidFill>
                  <a:srgbClr val="0D0D0D"/>
                </a:solidFill>
                <a:highlight>
                  <a:srgbClr val="FFFFFF"/>
                </a:highlight>
                <a:latin typeface="Söhne"/>
              </a:rPr>
              <a:t> </a:t>
            </a:r>
          </a:p>
          <a:p>
            <a:pPr algn="l">
              <a:lnSpc>
                <a:spcPct val="150000"/>
              </a:lnSpc>
              <a:buFont typeface="+mj-lt"/>
              <a:buAutoNum type="arabicPeriod"/>
            </a:pPr>
            <a:r>
              <a:rPr lang="en-US" sz="1800" i="0" dirty="0">
                <a:solidFill>
                  <a:srgbClr val="0D0D0D"/>
                </a:solidFill>
                <a:effectLst/>
                <a:highlight>
                  <a:srgbClr val="FFFFFF"/>
                </a:highlight>
                <a:latin typeface="Söhne"/>
              </a:rPr>
              <a:t>Policy Development and Implementation</a:t>
            </a:r>
          </a:p>
          <a:p>
            <a:pPr algn="l">
              <a:lnSpc>
                <a:spcPct val="150000"/>
              </a:lnSpc>
              <a:buFont typeface="+mj-lt"/>
              <a:buAutoNum type="arabicPeriod"/>
            </a:pPr>
            <a:r>
              <a:rPr lang="en-US" sz="1800" i="0" dirty="0">
                <a:solidFill>
                  <a:srgbClr val="0D0D0D"/>
                </a:solidFill>
                <a:effectLst/>
                <a:highlight>
                  <a:srgbClr val="FFFFFF"/>
                </a:highlight>
                <a:latin typeface="Söhne"/>
              </a:rPr>
              <a:t>Data Collection and Compilation: </a:t>
            </a:r>
          </a:p>
          <a:p>
            <a:pPr algn="l">
              <a:lnSpc>
                <a:spcPct val="150000"/>
              </a:lnSpc>
              <a:buFont typeface="+mj-lt"/>
              <a:buAutoNum type="arabicPeriod"/>
            </a:pPr>
            <a:r>
              <a:rPr lang="en-US" sz="1800" i="0" dirty="0">
                <a:solidFill>
                  <a:srgbClr val="0D0D0D"/>
                </a:solidFill>
                <a:effectLst/>
                <a:highlight>
                  <a:srgbClr val="FFFFFF"/>
                </a:highlight>
                <a:latin typeface="Söhne"/>
              </a:rPr>
              <a:t>Continual Improvement and Innovation</a:t>
            </a:r>
          </a:p>
        </p:txBody>
      </p:sp>
      <p:grpSp>
        <p:nvGrpSpPr>
          <p:cNvPr id="5" name="Group 4">
            <a:extLst>
              <a:ext uri="{FF2B5EF4-FFF2-40B4-BE49-F238E27FC236}">
                <a16:creationId xmlns:a16="http://schemas.microsoft.com/office/drawing/2014/main" xmlns="" id="{EA4B871A-A451-AA35-F02E-4525E153968D}"/>
              </a:ext>
            </a:extLst>
          </p:cNvPr>
          <p:cNvGrpSpPr/>
          <p:nvPr/>
        </p:nvGrpSpPr>
        <p:grpSpPr>
          <a:xfrm>
            <a:off x="5264526" y="1047751"/>
            <a:ext cx="3422806" cy="2277722"/>
            <a:chOff x="5586259" y="1047750"/>
            <a:chExt cx="3422806" cy="2277722"/>
          </a:xfrm>
        </p:grpSpPr>
        <p:pic>
          <p:nvPicPr>
            <p:cNvPr id="6" name="Picture 2" descr="How to Write the Perfect Web Design Proposal - Bidsketch">
              <a:extLst>
                <a:ext uri="{FF2B5EF4-FFF2-40B4-BE49-F238E27FC236}">
                  <a16:creationId xmlns:a16="http://schemas.microsoft.com/office/drawing/2014/main" xmlns="" id="{B4B5C301-F6A3-621F-01C5-1E3138ED5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6259" y="1047750"/>
              <a:ext cx="3422806" cy="227772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xmlns="" id="{87CF4CCF-4508-C5B8-888E-A00EAFB28F43}"/>
                </a:ext>
              </a:extLst>
            </p:cNvPr>
            <p:cNvCxnSpPr/>
            <p:nvPr/>
          </p:nvCxnSpPr>
          <p:spPr>
            <a:xfrm>
              <a:off x="5586259" y="1310640"/>
              <a:ext cx="0" cy="176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513348EB-5D34-68E2-8CB1-10E23365BC55}"/>
                </a:ext>
              </a:extLst>
            </p:cNvPr>
            <p:cNvCxnSpPr/>
            <p:nvPr/>
          </p:nvCxnSpPr>
          <p:spPr>
            <a:xfrm>
              <a:off x="9009065" y="1310640"/>
              <a:ext cx="0" cy="176784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8422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System Deployment Approach</a:t>
            </a:r>
          </a:p>
        </p:txBody>
      </p:sp>
      <p:sp>
        <p:nvSpPr>
          <p:cNvPr id="3" name="TextBox 2">
            <a:extLst>
              <a:ext uri="{FF2B5EF4-FFF2-40B4-BE49-F238E27FC236}">
                <a16:creationId xmlns:a16="http://schemas.microsoft.com/office/drawing/2014/main" xmlns="" id="{443051B7-3DCD-75D8-D228-8FF0A4CD77AF}"/>
              </a:ext>
            </a:extLst>
          </p:cNvPr>
          <p:cNvSpPr txBox="1"/>
          <p:nvPr/>
        </p:nvSpPr>
        <p:spPr>
          <a:xfrm>
            <a:off x="1538872" y="1171367"/>
            <a:ext cx="4879683" cy="2632003"/>
          </a:xfrm>
          <a:prstGeom prst="rect">
            <a:avLst/>
          </a:prstGeom>
          <a:noFill/>
        </p:spPr>
        <p:txBody>
          <a:bodyPr wrap="square" rtlCol="0">
            <a:spAutoFit/>
          </a:bodyPr>
          <a:lstStyle/>
          <a:p>
            <a:pPr algn="l">
              <a:lnSpc>
                <a:spcPct val="150000"/>
              </a:lnSpc>
              <a:buFont typeface="+mj-lt"/>
              <a:buAutoNum type="arabicPeriod"/>
            </a:pPr>
            <a:r>
              <a:rPr lang="en-US" sz="1600" i="0" dirty="0">
                <a:solidFill>
                  <a:srgbClr val="0D0D0D"/>
                </a:solidFill>
                <a:effectLst/>
                <a:highlight>
                  <a:srgbClr val="FFFFFF"/>
                </a:highlight>
                <a:latin typeface="Söhne"/>
              </a:rPr>
              <a:t>Data Collection and Processing </a:t>
            </a:r>
          </a:p>
          <a:p>
            <a:pPr algn="l">
              <a:lnSpc>
                <a:spcPct val="150000"/>
              </a:lnSpc>
              <a:buFont typeface="+mj-lt"/>
              <a:buAutoNum type="arabicPeriod"/>
            </a:pPr>
            <a:r>
              <a:rPr lang="en-US" sz="1600" i="0" dirty="0">
                <a:solidFill>
                  <a:srgbClr val="0D0D0D"/>
                </a:solidFill>
                <a:effectLst/>
                <a:highlight>
                  <a:srgbClr val="FFFFFF"/>
                </a:highlight>
                <a:latin typeface="Söhne"/>
              </a:rPr>
              <a:t>Model </a:t>
            </a:r>
            <a:r>
              <a:rPr lang="en-US" sz="1600" i="0" dirty="0" err="1">
                <a:solidFill>
                  <a:srgbClr val="0D0D0D"/>
                </a:solidFill>
                <a:effectLst/>
                <a:highlight>
                  <a:srgbClr val="FFFFFF"/>
                </a:highlight>
                <a:latin typeface="Söhne"/>
              </a:rPr>
              <a:t>DevelopmentSoftware</a:t>
            </a:r>
            <a:r>
              <a:rPr lang="en-US" sz="1600" i="0" dirty="0">
                <a:solidFill>
                  <a:srgbClr val="0D0D0D"/>
                </a:solidFill>
                <a:effectLst/>
                <a:highlight>
                  <a:srgbClr val="FFFFFF"/>
                </a:highlight>
                <a:latin typeface="Söhne"/>
              </a:rPr>
              <a:t> Development</a:t>
            </a:r>
          </a:p>
          <a:p>
            <a:pPr algn="l">
              <a:lnSpc>
                <a:spcPct val="150000"/>
              </a:lnSpc>
              <a:buFont typeface="+mj-lt"/>
              <a:buAutoNum type="arabicPeriod"/>
            </a:pPr>
            <a:r>
              <a:rPr lang="en-US" sz="1600" i="0" dirty="0">
                <a:solidFill>
                  <a:srgbClr val="0D0D0D"/>
                </a:solidFill>
                <a:effectLst/>
                <a:highlight>
                  <a:srgbClr val="FFFFFF"/>
                </a:highlight>
                <a:latin typeface="Söhne"/>
              </a:rPr>
              <a:t>Continuous Improvement and Maintenance </a:t>
            </a:r>
          </a:p>
          <a:p>
            <a:pPr algn="l">
              <a:lnSpc>
                <a:spcPct val="150000"/>
              </a:lnSpc>
              <a:buFont typeface="+mj-lt"/>
              <a:buAutoNum type="arabicPeriod"/>
            </a:pPr>
            <a:r>
              <a:rPr lang="en-US" sz="1600" i="0" dirty="0">
                <a:solidFill>
                  <a:srgbClr val="0D0D0D"/>
                </a:solidFill>
                <a:effectLst/>
                <a:highlight>
                  <a:srgbClr val="FFFFFF"/>
                </a:highlight>
                <a:latin typeface="Söhne"/>
              </a:rPr>
              <a:t>Requirement Analysis</a:t>
            </a:r>
          </a:p>
          <a:p>
            <a:pPr algn="l">
              <a:lnSpc>
                <a:spcPct val="150000"/>
              </a:lnSpc>
              <a:buFont typeface="+mj-lt"/>
              <a:buAutoNum type="arabicPeriod"/>
            </a:pPr>
            <a:r>
              <a:rPr lang="en-US" sz="1600" i="0" dirty="0">
                <a:solidFill>
                  <a:srgbClr val="0D0D0D"/>
                </a:solidFill>
                <a:effectLst/>
                <a:highlight>
                  <a:srgbClr val="FFFFFF"/>
                </a:highlight>
                <a:latin typeface="Söhne"/>
              </a:rPr>
              <a:t>Documentation and Training</a:t>
            </a:r>
          </a:p>
          <a:p>
            <a:pPr algn="l">
              <a:lnSpc>
                <a:spcPct val="150000"/>
              </a:lnSpc>
              <a:buFont typeface="+mj-lt"/>
              <a:buAutoNum type="arabicPeriod"/>
            </a:pPr>
            <a:r>
              <a:rPr lang="en-US" sz="1600" i="0" dirty="0">
                <a:solidFill>
                  <a:srgbClr val="0D0D0D"/>
                </a:solidFill>
                <a:effectLst/>
                <a:highlight>
                  <a:srgbClr val="FFFFFF"/>
                </a:highlight>
                <a:latin typeface="Söhne"/>
              </a:rPr>
              <a:t>Collaboration and Stakeholder Engagement </a:t>
            </a:r>
          </a:p>
          <a:p>
            <a:pPr algn="l">
              <a:lnSpc>
                <a:spcPct val="150000"/>
              </a:lnSpc>
              <a:buFont typeface="+mj-lt"/>
              <a:buAutoNum type="arabicPeriod"/>
            </a:pPr>
            <a:r>
              <a:rPr lang="en-US" sz="1600" i="0" dirty="0">
                <a:solidFill>
                  <a:srgbClr val="0D0D0D"/>
                </a:solidFill>
                <a:effectLst/>
                <a:highlight>
                  <a:srgbClr val="FFFFFF"/>
                </a:highlight>
                <a:latin typeface="Söhne"/>
              </a:rPr>
              <a:t>Adherence to Standards and Best Practices</a:t>
            </a:r>
          </a:p>
        </p:txBody>
      </p:sp>
    </p:spTree>
    <p:extLst>
      <p:ext uri="{BB962C8B-B14F-4D97-AF65-F5344CB8AC3E}">
        <p14:creationId xmlns:p14="http://schemas.microsoft.com/office/powerpoint/2010/main" val="1913795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10" y="571501"/>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Model Development &amp; Algorithm</a:t>
            </a:r>
          </a:p>
        </p:txBody>
      </p:sp>
      <p:sp>
        <p:nvSpPr>
          <p:cNvPr id="20" name="TextBox 19">
            <a:extLst>
              <a:ext uri="{FF2B5EF4-FFF2-40B4-BE49-F238E27FC236}">
                <a16:creationId xmlns:a16="http://schemas.microsoft.com/office/drawing/2014/main" xmlns="" id="{8B713361-CC03-8FD5-E43E-3B6E7DEAD494}"/>
              </a:ext>
            </a:extLst>
          </p:cNvPr>
          <p:cNvSpPr txBox="1"/>
          <p:nvPr/>
        </p:nvSpPr>
        <p:spPr>
          <a:xfrm>
            <a:off x="665915" y="1187352"/>
            <a:ext cx="6969512" cy="3785652"/>
          </a:xfrm>
          <a:prstGeom prst="rect">
            <a:avLst/>
          </a:prstGeom>
          <a:noFill/>
        </p:spPr>
        <p:txBody>
          <a:bodyPr wrap="square" rtlCol="0">
            <a:spAutoFit/>
          </a:bodyPr>
          <a:lstStyle/>
          <a:p>
            <a:r>
              <a:rPr lang="en-IN" sz="1100" dirty="0"/>
              <a:t>import </a:t>
            </a:r>
            <a:r>
              <a:rPr lang="en-IN" sz="1100" dirty="0" err="1"/>
              <a:t>numpy</a:t>
            </a:r>
            <a:r>
              <a:rPr lang="en-IN" sz="1100" dirty="0"/>
              <a:t> as np</a:t>
            </a:r>
          </a:p>
          <a:p>
            <a:endParaRPr lang="en-IN" sz="1100" dirty="0"/>
          </a:p>
          <a:p>
            <a:r>
              <a:rPr lang="en-IN" sz="1100" dirty="0"/>
              <a:t># Define a function to perform Probabilistic Seismic Hazard Analysis (PSHA)</a:t>
            </a:r>
          </a:p>
          <a:p>
            <a:r>
              <a:rPr lang="en-IN" sz="1100" dirty="0"/>
              <a:t>def </a:t>
            </a:r>
            <a:r>
              <a:rPr lang="en-IN" sz="1100" dirty="0" err="1"/>
              <a:t>psha</a:t>
            </a:r>
            <a:r>
              <a:rPr lang="en-IN" sz="1100" dirty="0"/>
              <a:t>(magnitude, distance):</a:t>
            </a:r>
          </a:p>
          <a:p>
            <a:r>
              <a:rPr lang="en-IN" sz="1100" dirty="0"/>
              <a:t>    # Example ground motion prediction equation (GMPE) parameters</a:t>
            </a:r>
          </a:p>
          <a:p>
            <a:r>
              <a:rPr lang="en-IN" sz="1100" dirty="0"/>
              <a:t>    a = 0.1</a:t>
            </a:r>
          </a:p>
          <a:p>
            <a:r>
              <a:rPr lang="en-IN" sz="1100" dirty="0"/>
              <a:t>    b = 0.5</a:t>
            </a:r>
          </a:p>
          <a:p>
            <a:r>
              <a:rPr lang="en-IN" sz="1100" dirty="0"/>
              <a:t>    </a:t>
            </a:r>
          </a:p>
          <a:p>
            <a:r>
              <a:rPr lang="en-IN" sz="1100" dirty="0"/>
              <a:t>    # Compute the seismic hazard using a simplified GMPE</a:t>
            </a:r>
          </a:p>
          <a:p>
            <a:r>
              <a:rPr lang="en-IN" sz="1100" dirty="0"/>
              <a:t>    hazard = </a:t>
            </a:r>
            <a:r>
              <a:rPr lang="en-IN" sz="1100" dirty="0" err="1"/>
              <a:t>np.exp</a:t>
            </a:r>
            <a:r>
              <a:rPr lang="en-IN" sz="1100" dirty="0"/>
              <a:t>(a * magnitude - b * distance)</a:t>
            </a:r>
          </a:p>
          <a:p>
            <a:r>
              <a:rPr lang="en-IN" sz="1100" dirty="0"/>
              <a:t>    return hazard</a:t>
            </a:r>
          </a:p>
          <a:p>
            <a:endParaRPr lang="en-IN" sz="1100" dirty="0"/>
          </a:p>
          <a:p>
            <a:r>
              <a:rPr lang="en-IN" sz="1100" dirty="0"/>
              <a:t># Define earthquake parameters</a:t>
            </a:r>
          </a:p>
          <a:p>
            <a:r>
              <a:rPr lang="en-IN" sz="1100" dirty="0"/>
              <a:t>magnitude = 7.0  # Magnitude of the earthquake</a:t>
            </a:r>
          </a:p>
          <a:p>
            <a:r>
              <a:rPr lang="en-IN" sz="1100" dirty="0"/>
              <a:t>distance = 50.0  # Distance from the earthquake </a:t>
            </a:r>
            <a:r>
              <a:rPr lang="en-IN" sz="1100" dirty="0" err="1"/>
              <a:t>epicenter</a:t>
            </a:r>
            <a:r>
              <a:rPr lang="en-IN" sz="1100" dirty="0"/>
              <a:t> (in km)</a:t>
            </a:r>
          </a:p>
          <a:p>
            <a:endParaRPr lang="en-IN" sz="1100" dirty="0"/>
          </a:p>
          <a:p>
            <a:r>
              <a:rPr lang="en-IN" sz="1100" dirty="0"/>
              <a:t># Perform PSHA to estimate the seismic hazard</a:t>
            </a:r>
          </a:p>
          <a:p>
            <a:r>
              <a:rPr lang="en-IN" sz="1100" dirty="0" err="1"/>
              <a:t>seismic_hazard</a:t>
            </a:r>
            <a:r>
              <a:rPr lang="en-IN" sz="1100" dirty="0"/>
              <a:t> = </a:t>
            </a:r>
            <a:r>
              <a:rPr lang="en-IN" sz="1100" dirty="0" err="1"/>
              <a:t>psha</a:t>
            </a:r>
            <a:r>
              <a:rPr lang="en-IN" sz="1100" dirty="0"/>
              <a:t>(magnitude, distance)</a:t>
            </a:r>
          </a:p>
          <a:p>
            <a:endParaRPr lang="en-IN" sz="1100" dirty="0"/>
          </a:p>
          <a:p>
            <a:r>
              <a:rPr lang="en-IN" sz="1100" dirty="0"/>
              <a:t># Print the result</a:t>
            </a:r>
          </a:p>
          <a:p>
            <a:r>
              <a:rPr lang="en-IN" sz="1100" dirty="0"/>
              <a:t>print("Seismic hazard:", </a:t>
            </a:r>
            <a:r>
              <a:rPr lang="en-IN" sz="1100" dirty="0" err="1"/>
              <a:t>seismic_hazard</a:t>
            </a:r>
            <a:r>
              <a:rPr lang="en-IN" sz="1100" dirty="0"/>
              <a:t>)</a:t>
            </a:r>
          </a:p>
          <a:p>
            <a:endParaRPr lang="en-IN" sz="900" dirty="0"/>
          </a:p>
        </p:txBody>
      </p:sp>
    </p:spTree>
    <p:extLst>
      <p:ext uri="{BB962C8B-B14F-4D97-AF65-F5344CB8AC3E}">
        <p14:creationId xmlns:p14="http://schemas.microsoft.com/office/powerpoint/2010/main" val="354368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10"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Result</a:t>
            </a:r>
          </a:p>
        </p:txBody>
      </p:sp>
      <p:sp>
        <p:nvSpPr>
          <p:cNvPr id="7" name="TextBox 6">
            <a:extLst>
              <a:ext uri="{FF2B5EF4-FFF2-40B4-BE49-F238E27FC236}">
                <a16:creationId xmlns:a16="http://schemas.microsoft.com/office/drawing/2014/main" xmlns="" id="{5A38A7B5-585C-4E2D-C0ED-D753228122C2}"/>
              </a:ext>
            </a:extLst>
          </p:cNvPr>
          <p:cNvSpPr txBox="1"/>
          <p:nvPr/>
        </p:nvSpPr>
        <p:spPr>
          <a:xfrm>
            <a:off x="735981" y="895266"/>
            <a:ext cx="6330644" cy="2677656"/>
          </a:xfrm>
          <a:prstGeom prst="rect">
            <a:avLst/>
          </a:prstGeom>
          <a:noFill/>
        </p:spPr>
        <p:txBody>
          <a:bodyPr wrap="square" rtlCol="0">
            <a:spAutoFit/>
          </a:bodyPr>
          <a:lstStyle/>
          <a:p>
            <a:pPr algn="l">
              <a:lnSpc>
                <a:spcPct val="150000"/>
              </a:lnSpc>
            </a:pPr>
            <a:r>
              <a:rPr lang="en-US" b="0" i="0" dirty="0">
                <a:solidFill>
                  <a:srgbClr val="0D0D0D"/>
                </a:solidFill>
                <a:effectLst/>
                <a:highlight>
                  <a:srgbClr val="FFFFFF"/>
                </a:highlight>
                <a:latin typeface="Söhne"/>
              </a:rPr>
              <a:t/>
            </a:r>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       The result of a seismic hazard assessment system typically provides information about the potential for earthquake activity in a specific region. </a:t>
            </a:r>
          </a:p>
          <a:p>
            <a:pPr algn="l">
              <a:lnSpc>
                <a:spcPct val="150000"/>
              </a:lnSpc>
            </a:pPr>
            <a:endParaRPr lang="en-US" b="0" i="0" dirty="0">
              <a:solidFill>
                <a:srgbClr val="0D0D0D"/>
              </a:solidFill>
              <a:effectLst/>
              <a:highlight>
                <a:srgbClr val="FFFFFF"/>
              </a:highlight>
              <a:latin typeface="Söhne"/>
            </a:endParaRPr>
          </a:p>
          <a:p>
            <a:pPr algn="l">
              <a:lnSpc>
                <a:spcPct val="150000"/>
              </a:lnSpc>
            </a:pPr>
            <a:r>
              <a:rPr lang="en-US" b="0" i="0" dirty="0">
                <a:solidFill>
                  <a:srgbClr val="0D0D0D"/>
                </a:solidFill>
                <a:effectLst/>
                <a:highlight>
                  <a:srgbClr val="FFFFFF"/>
                </a:highlight>
                <a:latin typeface="Söhne"/>
              </a:rPr>
              <a:t>        This assessment considers various factors such as historical seismic activity, geological characteristics of the area, fault lines, and other relevant data to estimate the likelihood and potential impact of earthquakes of different magnitudes.</a:t>
            </a:r>
          </a:p>
        </p:txBody>
      </p:sp>
    </p:spTree>
    <p:extLst>
      <p:ext uri="{BB962C8B-B14F-4D97-AF65-F5344CB8AC3E}">
        <p14:creationId xmlns:p14="http://schemas.microsoft.com/office/powerpoint/2010/main" val="2008025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10"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Future Scope</a:t>
            </a:r>
          </a:p>
        </p:txBody>
      </p:sp>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406718" y="1206176"/>
            <a:ext cx="4386264" cy="309312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50000"/>
              </a:lnSpc>
            </a:pPr>
            <a:r>
              <a:rPr lang="en-US" i="0" dirty="0">
                <a:solidFill>
                  <a:srgbClr val="0D0D0D"/>
                </a:solidFill>
                <a:effectLst/>
                <a:highlight>
                  <a:srgbClr val="FFFFFF"/>
                </a:highlight>
                <a:latin typeface="Söhne"/>
              </a:rPr>
              <a:t>Improved Data Integration</a:t>
            </a:r>
          </a:p>
          <a:p>
            <a:pPr algn="l">
              <a:lnSpc>
                <a:spcPct val="150000"/>
              </a:lnSpc>
            </a:pPr>
            <a:r>
              <a:rPr lang="en-US" i="0" dirty="0">
                <a:solidFill>
                  <a:srgbClr val="0D0D0D"/>
                </a:solidFill>
                <a:effectLst/>
                <a:highlight>
                  <a:srgbClr val="FFFFFF"/>
                </a:highlight>
                <a:latin typeface="Söhne"/>
              </a:rPr>
              <a:t>Machine Learning and AI</a:t>
            </a:r>
          </a:p>
          <a:p>
            <a:pPr algn="l">
              <a:lnSpc>
                <a:spcPct val="150000"/>
              </a:lnSpc>
            </a:pPr>
            <a:r>
              <a:rPr lang="en-US" i="0" dirty="0">
                <a:solidFill>
                  <a:srgbClr val="0D0D0D"/>
                </a:solidFill>
                <a:effectLst/>
                <a:highlight>
                  <a:srgbClr val="FFFFFF"/>
                </a:highlight>
                <a:latin typeface="Söhne"/>
              </a:rPr>
              <a:t>High-Resolution Mapping</a:t>
            </a:r>
          </a:p>
          <a:p>
            <a:pPr algn="l">
              <a:lnSpc>
                <a:spcPct val="150000"/>
              </a:lnSpc>
            </a:pPr>
            <a:r>
              <a:rPr lang="en-US" i="0" dirty="0">
                <a:solidFill>
                  <a:srgbClr val="0D0D0D"/>
                </a:solidFill>
                <a:effectLst/>
                <a:highlight>
                  <a:srgbClr val="FFFFFF"/>
                </a:highlight>
                <a:latin typeface="Söhne"/>
              </a:rPr>
              <a:t>Incorporating Uncertainty Analysis</a:t>
            </a:r>
          </a:p>
          <a:p>
            <a:pPr algn="l">
              <a:lnSpc>
                <a:spcPct val="150000"/>
              </a:lnSpc>
            </a:pPr>
            <a:r>
              <a:rPr lang="en-US" i="0" dirty="0">
                <a:solidFill>
                  <a:srgbClr val="0D0D0D"/>
                </a:solidFill>
                <a:effectLst/>
                <a:highlight>
                  <a:srgbClr val="FFFFFF"/>
                </a:highlight>
                <a:latin typeface="Söhne"/>
              </a:rPr>
              <a:t>Real-Time Monitoring and Early Warning Systems</a:t>
            </a:r>
          </a:p>
          <a:p>
            <a:pPr algn="l">
              <a:lnSpc>
                <a:spcPct val="150000"/>
              </a:lnSpc>
            </a:pPr>
            <a:r>
              <a:rPr lang="en-US" i="0" dirty="0">
                <a:solidFill>
                  <a:srgbClr val="0D0D0D"/>
                </a:solidFill>
                <a:effectLst/>
                <a:highlight>
                  <a:srgbClr val="FFFFFF"/>
                </a:highlight>
                <a:latin typeface="Söhne"/>
              </a:rPr>
              <a:t>Community Engagement and Education</a:t>
            </a:r>
          </a:p>
          <a:p>
            <a:pPr algn="l">
              <a:lnSpc>
                <a:spcPct val="150000"/>
              </a:lnSpc>
            </a:pPr>
            <a:r>
              <a:rPr lang="en-US" i="0" dirty="0">
                <a:solidFill>
                  <a:srgbClr val="0D0D0D"/>
                </a:solidFill>
                <a:effectLst/>
                <a:highlight>
                  <a:srgbClr val="FFFFFF"/>
                </a:highlight>
                <a:latin typeface="Söhne"/>
              </a:rPr>
              <a:t>Integration with Urban Planning and Infrastructure Development</a:t>
            </a:r>
          </a:p>
          <a:p>
            <a:pPr algn="l">
              <a:lnSpc>
                <a:spcPct val="150000"/>
              </a:lnSpc>
            </a:pPr>
            <a:r>
              <a:rPr lang="en-US" i="0" dirty="0">
                <a:solidFill>
                  <a:srgbClr val="0D0D0D"/>
                </a:solidFill>
                <a:effectLst/>
                <a:highlight>
                  <a:srgbClr val="FFFFFF"/>
                </a:highlight>
                <a:latin typeface="Söhne"/>
              </a:rPr>
              <a:t>Global Collaboration and Data Sharing</a:t>
            </a:r>
          </a:p>
        </p:txBody>
      </p:sp>
      <p:pic>
        <p:nvPicPr>
          <p:cNvPr id="4" name="Picture 2" descr="Abstract background with futuristic elements">
            <a:extLst>
              <a:ext uri="{FF2B5EF4-FFF2-40B4-BE49-F238E27FC236}">
                <a16:creationId xmlns:a16="http://schemas.microsoft.com/office/drawing/2014/main" xmlns="" id="{2DFFDD78-8193-B6B6-8529-33E2B45BE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2982" y="1070342"/>
            <a:ext cx="4045195" cy="26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158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10"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Video of the Project</a:t>
            </a:r>
          </a:p>
        </p:txBody>
      </p:sp>
      <p:pic>
        <p:nvPicPr>
          <p:cNvPr id="6" name="18.04.2024_21.52.29_REC">
            <a:hlinkClick r:id="" action="ppaction://media"/>
            <a:extLst>
              <a:ext uri="{FF2B5EF4-FFF2-40B4-BE49-F238E27FC236}">
                <a16:creationId xmlns:a16="http://schemas.microsoft.com/office/drawing/2014/main" xmlns="" id="{F8978D84-A213-2284-A2E6-2557A90E2AAF}"/>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052166" y="1048215"/>
            <a:ext cx="6842899" cy="3607884"/>
          </a:xfrm>
          <a:prstGeom prst="rect">
            <a:avLst/>
          </a:prstGeom>
        </p:spPr>
      </p:pic>
    </p:spTree>
    <p:extLst>
      <p:ext uri="{BB962C8B-B14F-4D97-AF65-F5344CB8AC3E}">
        <p14:creationId xmlns:p14="http://schemas.microsoft.com/office/powerpoint/2010/main" val="94365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46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9" y="573002"/>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Conclusion</a:t>
            </a:r>
            <a:endParaRPr lang="en-US" sz="1600" dirty="0">
              <a:solidFill>
                <a:srgbClr val="213163"/>
              </a:solidFill>
            </a:endParaRPr>
          </a:p>
        </p:txBody>
      </p:sp>
      <p:sp>
        <p:nvSpPr>
          <p:cNvPr id="5" name="TextBox 4">
            <a:extLst>
              <a:ext uri="{FF2B5EF4-FFF2-40B4-BE49-F238E27FC236}">
                <a16:creationId xmlns:a16="http://schemas.microsoft.com/office/drawing/2014/main" xmlns="" id="{34A74295-4236-ACCD-46EA-959698D34915}"/>
              </a:ext>
            </a:extLst>
          </p:cNvPr>
          <p:cNvSpPr txBox="1"/>
          <p:nvPr/>
        </p:nvSpPr>
        <p:spPr>
          <a:xfrm>
            <a:off x="289933" y="802036"/>
            <a:ext cx="8463450" cy="3786165"/>
          </a:xfrm>
          <a:prstGeom prst="rect">
            <a:avLst/>
          </a:prstGeom>
          <a:noFill/>
        </p:spPr>
        <p:txBody>
          <a:bodyPr wrap="square" rtlCol="0">
            <a:spAutoFit/>
          </a:bodyPr>
          <a:lstStyle/>
          <a:p>
            <a:pPr>
              <a:lnSpc>
                <a:spcPct val="150000"/>
              </a:lnSpc>
            </a:pPr>
            <a:r>
              <a:rPr lang="en-US" sz="1800" b="0" i="0" dirty="0">
                <a:solidFill>
                  <a:srgbClr val="000000"/>
                </a:solidFill>
                <a:effectLst/>
                <a:latin typeface="Calibri" panose="020F0502020204030204" pitchFamily="34" charset="0"/>
              </a:rPr>
              <a:t>         </a:t>
            </a:r>
            <a:r>
              <a:rPr lang="en-US" sz="1600" b="0" i="0" dirty="0">
                <a:solidFill>
                  <a:srgbClr val="000000"/>
                </a:solidFill>
                <a:effectLst/>
                <a:latin typeface="Calibri" panose="020F0502020204030204" pitchFamily="34" charset="0"/>
              </a:rPr>
              <a:t>In conclusion, seismic hazard assessment systems play a pivotal role in</a:t>
            </a:r>
            <a:br>
              <a:rPr lang="en-US" sz="1600" b="0" i="0" dirty="0">
                <a:solidFill>
                  <a:srgbClr val="000000"/>
                </a:solidFill>
                <a:effectLst/>
                <a:latin typeface="Calibri" panose="020F0502020204030204" pitchFamily="34" charset="0"/>
              </a:rPr>
            </a:br>
            <a:r>
              <a:rPr lang="en-US" sz="1600" b="0" i="0" dirty="0">
                <a:solidFill>
                  <a:srgbClr val="000000"/>
                </a:solidFill>
                <a:effectLst/>
                <a:latin typeface="Calibri" panose="020F0502020204030204" pitchFamily="34" charset="0"/>
              </a:rPr>
              <a:t>understanding, quantifying, and mitigating the risks associated with</a:t>
            </a:r>
            <a:br>
              <a:rPr lang="en-US" sz="1600" b="0" i="0" dirty="0">
                <a:solidFill>
                  <a:srgbClr val="000000"/>
                </a:solidFill>
                <a:effectLst/>
                <a:latin typeface="Calibri" panose="020F0502020204030204" pitchFamily="34" charset="0"/>
              </a:rPr>
            </a:br>
            <a:r>
              <a:rPr lang="en-US" sz="1600" b="0" i="0" dirty="0">
                <a:solidFill>
                  <a:srgbClr val="000000"/>
                </a:solidFill>
                <a:effectLst/>
                <a:latin typeface="Calibri" panose="020F0502020204030204" pitchFamily="34" charset="0"/>
              </a:rPr>
              <a:t>earthquakes.</a:t>
            </a:r>
          </a:p>
          <a:p>
            <a:pPr>
              <a:lnSpc>
                <a:spcPct val="150000"/>
              </a:lnSpc>
            </a:pPr>
            <a:r>
              <a:rPr lang="en-US" sz="1600" dirty="0">
                <a:latin typeface="Calibri" panose="020F0502020204030204" pitchFamily="34" charset="0"/>
              </a:rPr>
              <a:t>        </a:t>
            </a:r>
            <a:r>
              <a:rPr lang="en-US" sz="1600" b="0" i="0" dirty="0">
                <a:solidFill>
                  <a:srgbClr val="000000"/>
                </a:solidFill>
                <a:effectLst/>
                <a:latin typeface="Calibri" panose="020F0502020204030204" pitchFamily="34" charset="0"/>
              </a:rPr>
              <a:t> These systems integrate diverse datasets</a:t>
            </a:r>
            <a:r>
              <a:rPr lang="en-US" sz="1600" b="0" i="0">
                <a:solidFill>
                  <a:srgbClr val="000000"/>
                </a:solidFill>
                <a:effectLst/>
                <a:latin typeface="Calibri" panose="020F0502020204030204" pitchFamily="34" charset="0"/>
              </a:rPr>
              <a:t>, </a:t>
            </a:r>
            <a:r>
              <a:rPr lang="en-US" sz="1600" b="0" i="0" smtClean="0">
                <a:solidFill>
                  <a:srgbClr val="000000"/>
                </a:solidFill>
                <a:effectLst/>
                <a:latin typeface="Calibri" panose="020F0502020204030204" pitchFamily="34" charset="0"/>
              </a:rPr>
              <a:t>advanced modeling </a:t>
            </a:r>
            <a:r>
              <a:rPr lang="en-US" sz="1600" b="0" i="0" dirty="0">
                <a:solidFill>
                  <a:srgbClr val="000000"/>
                </a:solidFill>
                <a:effectLst/>
                <a:latin typeface="Calibri" panose="020F0502020204030204" pitchFamily="34" charset="0"/>
              </a:rPr>
              <a:t>techniques, and stakeholder engagement to </a:t>
            </a:r>
            <a:r>
              <a:rPr lang="en-US" sz="1600" b="0" i="0">
                <a:solidFill>
                  <a:srgbClr val="000000"/>
                </a:solidFill>
                <a:effectLst/>
                <a:latin typeface="Calibri" panose="020F0502020204030204" pitchFamily="34" charset="0"/>
              </a:rPr>
              <a:t>provide </a:t>
            </a:r>
            <a:r>
              <a:rPr lang="en-US" sz="1600" b="0" i="0" smtClean="0">
                <a:solidFill>
                  <a:srgbClr val="000000"/>
                </a:solidFill>
                <a:effectLst/>
                <a:latin typeface="Calibri" panose="020F0502020204030204" pitchFamily="34" charset="0"/>
              </a:rPr>
              <a:t>valuable insights </a:t>
            </a:r>
            <a:r>
              <a:rPr lang="en-US" sz="1600" b="0" i="0" dirty="0">
                <a:solidFill>
                  <a:srgbClr val="000000"/>
                </a:solidFill>
                <a:effectLst/>
                <a:latin typeface="Calibri" panose="020F0502020204030204" pitchFamily="34" charset="0"/>
              </a:rPr>
              <a:t>into seismic hazards and inform decision-making processes.</a:t>
            </a:r>
            <a:br>
              <a:rPr lang="en-US" sz="1600" b="0" i="0" dirty="0">
                <a:solidFill>
                  <a:srgbClr val="000000"/>
                </a:solidFill>
                <a:effectLst/>
                <a:latin typeface="Calibri" panose="020F0502020204030204" pitchFamily="34" charset="0"/>
              </a:rPr>
            </a:br>
            <a:r>
              <a:rPr lang="en-US" sz="1600" b="0" i="0" dirty="0">
                <a:solidFill>
                  <a:srgbClr val="000000"/>
                </a:solidFill>
                <a:effectLst/>
                <a:latin typeface="Calibri" panose="020F0502020204030204" pitchFamily="34" charset="0"/>
              </a:rPr>
              <a:t>       Through probabilistic and deterministic seismic hazard analysis</a:t>
            </a:r>
            <a:r>
              <a:rPr lang="en-US" sz="1600" b="0" i="0">
                <a:solidFill>
                  <a:srgbClr val="000000"/>
                </a:solidFill>
                <a:effectLst/>
                <a:latin typeface="Calibri" panose="020F0502020204030204" pitchFamily="34" charset="0"/>
              </a:rPr>
              <a:t>, </a:t>
            </a:r>
            <a:r>
              <a:rPr lang="en-US" sz="1600" b="0" i="0" smtClean="0">
                <a:solidFill>
                  <a:srgbClr val="000000"/>
                </a:solidFill>
                <a:effectLst/>
                <a:latin typeface="Calibri" panose="020F0502020204030204" pitchFamily="34" charset="0"/>
              </a:rPr>
              <a:t>these systems </a:t>
            </a:r>
            <a:r>
              <a:rPr lang="en-US" sz="1600" b="0" i="0" dirty="0">
                <a:solidFill>
                  <a:srgbClr val="000000"/>
                </a:solidFill>
                <a:effectLst/>
                <a:latin typeface="Calibri" panose="020F0502020204030204" pitchFamily="34" charset="0"/>
              </a:rPr>
              <a:t>estimate the likelihood and potential </a:t>
            </a:r>
            <a:r>
              <a:rPr lang="en-US" sz="1600" b="0" i="0">
                <a:solidFill>
                  <a:srgbClr val="000000"/>
                </a:solidFill>
                <a:effectLst/>
                <a:latin typeface="Calibri" panose="020F0502020204030204" pitchFamily="34" charset="0"/>
              </a:rPr>
              <a:t>consequences </a:t>
            </a:r>
            <a:r>
              <a:rPr lang="en-US" sz="1600" b="0" i="0" smtClean="0">
                <a:solidFill>
                  <a:srgbClr val="000000"/>
                </a:solidFill>
                <a:effectLst/>
                <a:latin typeface="Calibri" panose="020F0502020204030204" pitchFamily="34" charset="0"/>
              </a:rPr>
              <a:t>of earthquakes</a:t>
            </a:r>
            <a:r>
              <a:rPr lang="en-US" sz="1600" b="0" i="0" dirty="0">
                <a:solidFill>
                  <a:srgbClr val="000000"/>
                </a:solidFill>
                <a:effectLst/>
                <a:latin typeface="Calibri" panose="020F0502020204030204" pitchFamily="34" charset="0"/>
              </a:rPr>
              <a:t>, enabling stakeholders to prioritize </a:t>
            </a:r>
            <a:r>
              <a:rPr lang="en-US" sz="1600" b="0" i="0">
                <a:solidFill>
                  <a:srgbClr val="000000"/>
                </a:solidFill>
                <a:effectLst/>
                <a:latin typeface="Calibri" panose="020F0502020204030204" pitchFamily="34" charset="0"/>
              </a:rPr>
              <a:t>risk </a:t>
            </a:r>
            <a:r>
              <a:rPr lang="en-US" sz="1600" b="0" i="0" smtClean="0">
                <a:solidFill>
                  <a:srgbClr val="000000"/>
                </a:solidFill>
                <a:effectLst/>
                <a:latin typeface="Calibri" panose="020F0502020204030204" pitchFamily="34" charset="0"/>
              </a:rPr>
              <a:t>reduction measures</a:t>
            </a:r>
            <a:r>
              <a:rPr lang="en-US" sz="1600" b="0" i="0" dirty="0">
                <a:solidFill>
                  <a:srgbClr val="000000"/>
                </a:solidFill>
                <a:effectLst/>
                <a:latin typeface="Calibri" panose="020F0502020204030204" pitchFamily="34" charset="0"/>
              </a:rPr>
              <a:t>, strengthen building codes, and </a:t>
            </a:r>
            <a:r>
              <a:rPr lang="en-US" sz="1600" b="0" i="0">
                <a:solidFill>
                  <a:srgbClr val="000000"/>
                </a:solidFill>
                <a:effectLst/>
                <a:latin typeface="Calibri" panose="020F0502020204030204" pitchFamily="34" charset="0"/>
              </a:rPr>
              <a:t>enhance </a:t>
            </a:r>
            <a:r>
              <a:rPr lang="en-US" sz="1600" b="0" i="0" smtClean="0">
                <a:solidFill>
                  <a:srgbClr val="000000"/>
                </a:solidFill>
                <a:effectLst/>
                <a:latin typeface="Calibri" panose="020F0502020204030204" pitchFamily="34" charset="0"/>
              </a:rPr>
              <a:t>emergency preparedness</a:t>
            </a:r>
            <a:r>
              <a:rPr lang="en-US" sz="1600" b="0" i="0" dirty="0">
                <a:solidFill>
                  <a:srgbClr val="000000"/>
                </a:solidFill>
                <a:effectLst/>
                <a:latin typeface="Calibri" panose="020F0502020204030204" pitchFamily="34" charset="0"/>
              </a:rPr>
              <a:t>.</a:t>
            </a:r>
            <a:r>
              <a:rPr lang="en-US" sz="1600" dirty="0"/>
              <a:t/>
            </a:r>
            <a:br>
              <a:rPr lang="en-US" sz="1600" dirty="0"/>
            </a:br>
            <a:endParaRPr lang="en-IN" sz="1600" dirty="0"/>
          </a:p>
        </p:txBody>
      </p:sp>
    </p:spTree>
    <p:extLst>
      <p:ext uri="{BB962C8B-B14F-4D97-AF65-F5344CB8AC3E}">
        <p14:creationId xmlns:p14="http://schemas.microsoft.com/office/powerpoint/2010/main" val="1779708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7" y="897791"/>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Reference</a:t>
            </a:r>
          </a:p>
        </p:txBody>
      </p:sp>
      <p:sp>
        <p:nvSpPr>
          <p:cNvPr id="2" name="TextBox 1">
            <a:extLst>
              <a:ext uri="{FF2B5EF4-FFF2-40B4-BE49-F238E27FC236}">
                <a16:creationId xmlns:a16="http://schemas.microsoft.com/office/drawing/2014/main" xmlns="" id="{32AEDE83-0343-92BF-447E-DAA5EF0A6D61}"/>
              </a:ext>
            </a:extLst>
          </p:cNvPr>
          <p:cNvSpPr txBox="1"/>
          <p:nvPr/>
        </p:nvSpPr>
        <p:spPr>
          <a:xfrm>
            <a:off x="1092820" y="1393727"/>
            <a:ext cx="5263376" cy="3077766"/>
          </a:xfrm>
          <a:prstGeom prst="rect">
            <a:avLst/>
          </a:prstGeom>
          <a:noFill/>
        </p:spPr>
        <p:txBody>
          <a:bodyPr wrap="square" rtlCol="0">
            <a:spAutoFit/>
          </a:bodyPr>
          <a:lstStyle/>
          <a:p>
            <a:r>
              <a:rPr lang="en-US" sz="1800" b="0" i="0" dirty="0">
                <a:solidFill>
                  <a:srgbClr val="000000"/>
                </a:solidFill>
                <a:effectLst/>
                <a:latin typeface="Calibri" panose="020F0502020204030204" pitchFamily="34" charset="0"/>
              </a:rPr>
              <a:t>1. Stein, S., &amp; </a:t>
            </a:r>
            <a:r>
              <a:rPr lang="en-US" sz="1800" b="0" i="0" dirty="0" err="1">
                <a:solidFill>
                  <a:srgbClr val="000000"/>
                </a:solidFill>
                <a:effectLst/>
                <a:latin typeface="Calibri" panose="020F0502020204030204" pitchFamily="34" charset="0"/>
              </a:rPr>
              <a:t>Wysession</a:t>
            </a:r>
            <a:r>
              <a:rPr lang="en-US" sz="1800" b="0" i="0" dirty="0">
                <a:solidFill>
                  <a:srgbClr val="000000"/>
                </a:solidFill>
                <a:effectLst/>
                <a:latin typeface="Calibri" panose="020F0502020204030204" pitchFamily="34" charset="0"/>
              </a:rPr>
              <a:t>, M. (Eds.). (2003). "An Introduction to</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Seismology, Earthquakes, and Earth Structure." Blackwell Publishing.</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2. McGuire, R. K. (Ed.). (2004). "Earthquake Hazards and Risk in the</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United States." US Geological Survey.</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3. Wyss, M., &amp; </a:t>
            </a:r>
            <a:r>
              <a:rPr lang="en-US" sz="1800" b="0" i="0" dirty="0" err="1">
                <a:solidFill>
                  <a:srgbClr val="000000"/>
                </a:solidFill>
                <a:effectLst/>
                <a:latin typeface="Calibri" panose="020F0502020204030204" pitchFamily="34" charset="0"/>
              </a:rPr>
              <a:t>Wiemer</a:t>
            </a:r>
            <a:r>
              <a:rPr lang="en-US" sz="1800" b="0" i="0" dirty="0">
                <a:solidFill>
                  <a:srgbClr val="000000"/>
                </a:solidFill>
                <a:effectLst/>
                <a:latin typeface="Calibri" panose="020F0502020204030204" pitchFamily="34" charset="0"/>
              </a:rPr>
              <a:t>, S. (Eds.). (2005). "Induced Seismicity." Springer</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Science &amp; Business Media</a:t>
            </a:r>
            <a:r>
              <a:rPr lang="en-US" dirty="0"/>
              <a:t> </a:t>
            </a:r>
            <a:br>
              <a:rPr lang="en-US" dirty="0"/>
            </a:br>
            <a:endParaRPr lang="en-IN" dirty="0"/>
          </a:p>
        </p:txBody>
      </p:sp>
    </p:spTree>
    <p:extLst>
      <p:ext uri="{BB962C8B-B14F-4D97-AF65-F5344CB8AC3E}">
        <p14:creationId xmlns:p14="http://schemas.microsoft.com/office/powerpoint/2010/main" val="1480951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4" y="2041412"/>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xmlns="" id="{37614006-D2E9-31D1-7F3E-A26C1C892A99}"/>
              </a:ext>
            </a:extLst>
          </p:cNvPr>
          <p:cNvSpPr txBox="1"/>
          <p:nvPr/>
        </p:nvSpPr>
        <p:spPr>
          <a:xfrm>
            <a:off x="904971" y="2279363"/>
            <a:ext cx="7334059" cy="584775"/>
          </a:xfrm>
          <a:prstGeom prst="rect">
            <a:avLst/>
          </a:prstGeom>
          <a:noFill/>
        </p:spPr>
        <p:txBody>
          <a:bodyPr wrap="none" rtlCol="0">
            <a:spAutoFit/>
          </a:bodyPr>
          <a:lstStyle/>
          <a:p>
            <a:pPr algn="ctr"/>
            <a:r>
              <a:rPr lang="en-US" sz="1800" b="1" dirty="0">
                <a:solidFill>
                  <a:schemeClr val="tx1"/>
                </a:solidFill>
              </a:rPr>
              <a:t>Disclaimer</a:t>
            </a:r>
          </a:p>
          <a:p>
            <a:pPr algn="ctr"/>
            <a:r>
              <a:rPr lang="en-US" dirty="0">
                <a:solidFill>
                  <a:schemeClr val="tx1"/>
                </a:solidFill>
              </a:rPr>
              <a:t>The content is curated from online/offline resources and used for educational purpose only</a:t>
            </a:r>
          </a:p>
        </p:txBody>
      </p:sp>
    </p:spTree>
    <p:extLst>
      <p:ext uri="{BB962C8B-B14F-4D97-AF65-F5344CB8AC3E}">
        <p14:creationId xmlns:p14="http://schemas.microsoft.com/office/powerpoint/2010/main" val="334974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566738"/>
            <a:ext cx="4445000" cy="322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dirty="0">
                <a:solidFill>
                  <a:srgbClr val="213163"/>
                </a:solidFill>
              </a:rPr>
              <a:t>Course Outline</a:t>
            </a:r>
          </a:p>
        </p:txBody>
      </p:sp>
      <p:sp>
        <p:nvSpPr>
          <p:cNvPr id="62" name="Google Shape;62;g5fab984687_2_0"/>
          <p:cNvSpPr txBox="1">
            <a:spLocks noGrp="1"/>
          </p:cNvSpPr>
          <p:nvPr>
            <p:ph type="body" idx="4294967295"/>
          </p:nvPr>
        </p:nvSpPr>
        <p:spPr>
          <a:xfrm>
            <a:off x="0" y="1054100"/>
            <a:ext cx="8522563" cy="4099554"/>
          </a:xfrm>
          <a:prstGeom prst="rect">
            <a:avLst/>
          </a:prstGeom>
          <a:noFill/>
          <a:ln>
            <a:noFill/>
          </a:ln>
        </p:spPr>
        <p:txBody>
          <a:bodyPr spcFirstLastPara="1" wrap="square" lIns="91425" tIns="91425" rIns="91425" bIns="91425" anchor="t" anchorCtr="0">
            <a:spAutoFit/>
          </a:bodyPr>
          <a:lstStyle/>
          <a:p>
            <a:pPr marL="173736" indent="-173736">
              <a:spcAft>
                <a:spcPts val="800"/>
              </a:spcAft>
              <a:buClr>
                <a:srgbClr val="213163"/>
              </a:buClr>
              <a:buFont typeface="Arial" panose="020B0604020202020204" pitchFamily="34" charset="0"/>
              <a:buChar char="•"/>
            </a:pPr>
            <a:r>
              <a:rPr lang="en-US" sz="1800" dirty="0"/>
              <a:t>Abstract</a:t>
            </a:r>
          </a:p>
          <a:p>
            <a:pPr marL="173736" indent="-173736">
              <a:spcAft>
                <a:spcPts val="800"/>
              </a:spcAft>
              <a:buClr>
                <a:srgbClr val="213163"/>
              </a:buClr>
              <a:buFont typeface="Arial" panose="020B0604020202020204" pitchFamily="34" charset="0"/>
              <a:buChar char="•"/>
            </a:pPr>
            <a:r>
              <a:rPr lang="en-US" sz="1800" dirty="0"/>
              <a:t>Problem Statement</a:t>
            </a:r>
          </a:p>
          <a:p>
            <a:pPr marL="173736" indent="-173736">
              <a:spcAft>
                <a:spcPts val="800"/>
              </a:spcAft>
              <a:buClr>
                <a:srgbClr val="213163"/>
              </a:buClr>
              <a:buFont typeface="Arial" panose="020B0604020202020204" pitchFamily="34" charset="0"/>
              <a:buChar char="•"/>
            </a:pPr>
            <a:r>
              <a:rPr lang="en-US" sz="1800" dirty="0"/>
              <a:t>Aims, Objective &amp; Proposed System/Solution </a:t>
            </a:r>
          </a:p>
          <a:p>
            <a:pPr marL="173736" indent="-173736">
              <a:spcAft>
                <a:spcPts val="800"/>
              </a:spcAft>
              <a:buClr>
                <a:srgbClr val="213163"/>
              </a:buClr>
              <a:buFont typeface="Arial" panose="020B0604020202020204" pitchFamily="34" charset="0"/>
              <a:buChar char="•"/>
            </a:pPr>
            <a:r>
              <a:rPr lang="en-US" sz="1800" dirty="0"/>
              <a:t>System Deployment Approach</a:t>
            </a:r>
          </a:p>
          <a:p>
            <a:pPr marL="173736" indent="-173736">
              <a:spcAft>
                <a:spcPts val="800"/>
              </a:spcAft>
              <a:buClr>
                <a:srgbClr val="213163"/>
              </a:buClr>
              <a:buFont typeface="Arial" panose="020B0604020202020204" pitchFamily="34" charset="0"/>
              <a:buChar char="•"/>
            </a:pPr>
            <a:r>
              <a:rPr lang="en-US" sz="1800" dirty="0"/>
              <a:t>Model Development &amp; Algorithm</a:t>
            </a:r>
          </a:p>
          <a:p>
            <a:pPr marL="173736" indent="-173736">
              <a:spcAft>
                <a:spcPts val="800"/>
              </a:spcAft>
              <a:buClr>
                <a:srgbClr val="213163"/>
              </a:buClr>
              <a:buFont typeface="Arial" panose="020B0604020202020204" pitchFamily="34" charset="0"/>
              <a:buChar char="•"/>
            </a:pPr>
            <a:r>
              <a:rPr lang="en-US" sz="1800" dirty="0"/>
              <a:t>Future Scope</a:t>
            </a:r>
          </a:p>
          <a:p>
            <a:pPr marL="173736" indent="-173736">
              <a:spcAft>
                <a:spcPts val="800"/>
              </a:spcAft>
              <a:buClr>
                <a:srgbClr val="213163"/>
              </a:buClr>
              <a:buFont typeface="Arial" panose="020B0604020202020204" pitchFamily="34" charset="0"/>
              <a:buChar char="•"/>
            </a:pPr>
            <a:r>
              <a:rPr lang="en-US" sz="1800" dirty="0"/>
              <a:t>Video of the Project</a:t>
            </a:r>
          </a:p>
          <a:p>
            <a:pPr marL="173736" indent="-173736">
              <a:spcAft>
                <a:spcPts val="800"/>
              </a:spcAft>
              <a:buClr>
                <a:srgbClr val="213163"/>
              </a:buClr>
              <a:buFont typeface="Arial" panose="020B0604020202020204" pitchFamily="34" charset="0"/>
              <a:buChar char="•"/>
            </a:pPr>
            <a:r>
              <a:rPr lang="en-US" sz="1800" dirty="0"/>
              <a:t>Conclusion</a:t>
            </a:r>
          </a:p>
          <a:p>
            <a:pPr marL="173736" indent="-173736">
              <a:spcAft>
                <a:spcPts val="800"/>
              </a:spcAft>
              <a:buClr>
                <a:srgbClr val="213163"/>
              </a:buClr>
              <a:buFont typeface="Arial" panose="020B0604020202020204" pitchFamily="34" charset="0"/>
              <a:buChar char="•"/>
            </a:pPr>
            <a:r>
              <a:rPr lang="en-US" sz="1800" dirty="0"/>
              <a:t>Reference</a:t>
            </a:r>
          </a:p>
        </p:txBody>
      </p:sp>
      <p:pic>
        <p:nvPicPr>
          <p:cNvPr id="4" name="Picture 3">
            <a:extLst>
              <a:ext uri="{FF2B5EF4-FFF2-40B4-BE49-F238E27FC236}">
                <a16:creationId xmlns:a16="http://schemas.microsoft.com/office/drawing/2014/main" xmlns="" id="{FE6ACA23-A691-BBFF-54D8-448548EFD8C2}"/>
              </a:ext>
            </a:extLst>
          </p:cNvPr>
          <p:cNvPicPr>
            <a:picLocks noChangeAspect="1"/>
          </p:cNvPicPr>
          <p:nvPr/>
        </p:nvPicPr>
        <p:blipFill>
          <a:blip r:embed="rId3"/>
          <a:stretch>
            <a:fillRect/>
          </a:stretch>
        </p:blipFill>
        <p:spPr>
          <a:xfrm>
            <a:off x="5413790" y="1047750"/>
            <a:ext cx="3194940" cy="319494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85706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0" y="871538"/>
            <a:ext cx="5168900" cy="2019300"/>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7"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Abstract</a:t>
            </a:r>
          </a:p>
        </p:txBody>
      </p:sp>
      <p:sp>
        <p:nvSpPr>
          <p:cNvPr id="4" name="TextBox 3">
            <a:extLst>
              <a:ext uri="{FF2B5EF4-FFF2-40B4-BE49-F238E27FC236}">
                <a16:creationId xmlns:a16="http://schemas.microsoft.com/office/drawing/2014/main" xmlns="" id="{9583F5A2-BA43-A801-6721-1538C8F10900}"/>
              </a:ext>
            </a:extLst>
          </p:cNvPr>
          <p:cNvSpPr txBox="1"/>
          <p:nvPr/>
        </p:nvSpPr>
        <p:spPr>
          <a:xfrm>
            <a:off x="1003177" y="951579"/>
            <a:ext cx="6249879" cy="4109330"/>
          </a:xfrm>
          <a:prstGeom prst="rect">
            <a:avLst/>
          </a:prstGeom>
          <a:noFill/>
        </p:spPr>
        <p:txBody>
          <a:bodyPr wrap="square" rtlCol="0">
            <a:spAutoFit/>
          </a:bodyPr>
          <a:lstStyle/>
          <a:p>
            <a:pPr>
              <a:lnSpc>
                <a:spcPct val="150000"/>
              </a:lnSpc>
            </a:pPr>
            <a:r>
              <a:rPr lang="en-US" sz="1600" b="0" i="0" dirty="0">
                <a:solidFill>
                  <a:srgbClr val="000000"/>
                </a:solidFill>
                <a:effectLst/>
                <a:latin typeface="Calibri" panose="020F0502020204030204" pitchFamily="34" charset="0"/>
              </a:rPr>
              <a:t>Seismic hazard assessment systems play </a:t>
            </a:r>
            <a:r>
              <a:rPr lang="en-US" sz="1600" b="0" i="0">
                <a:solidFill>
                  <a:srgbClr val="000000"/>
                </a:solidFill>
                <a:effectLst/>
                <a:latin typeface="Calibri" panose="020F0502020204030204" pitchFamily="34" charset="0"/>
              </a:rPr>
              <a:t>a </a:t>
            </a:r>
            <a:r>
              <a:rPr lang="en-US" sz="1600" b="0" i="0" smtClean="0">
                <a:solidFill>
                  <a:srgbClr val="000000"/>
                </a:solidFill>
                <a:effectLst/>
                <a:latin typeface="Calibri" panose="020F0502020204030204" pitchFamily="34" charset="0"/>
              </a:rPr>
              <a:t>critical role </a:t>
            </a:r>
            <a:r>
              <a:rPr lang="en-US" sz="1600" b="0" i="0" dirty="0">
                <a:solidFill>
                  <a:srgbClr val="000000"/>
                </a:solidFill>
                <a:effectLst/>
                <a:latin typeface="Calibri" panose="020F0502020204030204" pitchFamily="34" charset="0"/>
              </a:rPr>
              <a:t>in understanding and mitigating </a:t>
            </a:r>
            <a:r>
              <a:rPr lang="en-US" sz="1600" b="0" i="0">
                <a:solidFill>
                  <a:srgbClr val="000000"/>
                </a:solidFill>
                <a:effectLst/>
                <a:latin typeface="Calibri" panose="020F0502020204030204" pitchFamily="34" charset="0"/>
              </a:rPr>
              <a:t>the </a:t>
            </a:r>
            <a:r>
              <a:rPr lang="en-US" sz="1600" b="0" i="0" smtClean="0">
                <a:solidFill>
                  <a:srgbClr val="000000"/>
                </a:solidFill>
                <a:effectLst/>
                <a:latin typeface="Calibri" panose="020F0502020204030204" pitchFamily="34" charset="0"/>
              </a:rPr>
              <a:t>risks associated </a:t>
            </a:r>
            <a:r>
              <a:rPr lang="en-US" sz="1600" b="0" i="0" dirty="0">
                <a:solidFill>
                  <a:srgbClr val="000000"/>
                </a:solidFill>
                <a:effectLst/>
                <a:latin typeface="Calibri" panose="020F0502020204030204" pitchFamily="34" charset="0"/>
              </a:rPr>
              <a:t>with earthquakes, a natural</a:t>
            </a:r>
            <a:br>
              <a:rPr lang="en-US" sz="1600" b="0" i="0" dirty="0">
                <a:solidFill>
                  <a:srgbClr val="000000"/>
                </a:solidFill>
                <a:effectLst/>
                <a:latin typeface="Calibri" panose="020F0502020204030204" pitchFamily="34" charset="0"/>
              </a:rPr>
            </a:br>
            <a:r>
              <a:rPr lang="en-US" sz="1600" b="0" i="0" dirty="0">
                <a:solidFill>
                  <a:srgbClr val="000000"/>
                </a:solidFill>
                <a:effectLst/>
                <a:latin typeface="Calibri" panose="020F0502020204030204" pitchFamily="34" charset="0"/>
              </a:rPr>
              <a:t>phenomenon that poses significant </a:t>
            </a:r>
            <a:r>
              <a:rPr lang="en-US" sz="1600" b="0" i="0">
                <a:solidFill>
                  <a:srgbClr val="000000"/>
                </a:solidFill>
                <a:effectLst/>
                <a:latin typeface="Calibri" panose="020F0502020204030204" pitchFamily="34" charset="0"/>
              </a:rPr>
              <a:t>threats </a:t>
            </a:r>
            <a:r>
              <a:rPr lang="en-US" sz="1600" b="0" i="0" smtClean="0">
                <a:solidFill>
                  <a:srgbClr val="000000"/>
                </a:solidFill>
                <a:effectLst/>
                <a:latin typeface="Calibri" panose="020F0502020204030204" pitchFamily="34" charset="0"/>
              </a:rPr>
              <a:t>to</a:t>
            </a:r>
            <a:r>
              <a:rPr lang="en-US" sz="1600">
                <a:latin typeface="Calibri" panose="020F0502020204030204" pitchFamily="34" charset="0"/>
              </a:rPr>
              <a:t> </a:t>
            </a:r>
            <a:r>
              <a:rPr lang="en-US" sz="1600" b="0" i="0" smtClean="0">
                <a:solidFill>
                  <a:srgbClr val="000000"/>
                </a:solidFill>
                <a:effectLst/>
                <a:latin typeface="Calibri" panose="020F0502020204030204" pitchFamily="34" charset="0"/>
              </a:rPr>
              <a:t>infrastructure</a:t>
            </a:r>
            <a:r>
              <a:rPr lang="en-US" sz="1600" b="0" i="0" dirty="0">
                <a:solidFill>
                  <a:srgbClr val="000000"/>
                </a:solidFill>
                <a:effectLst/>
                <a:latin typeface="Calibri" panose="020F0502020204030204" pitchFamily="34" charset="0"/>
              </a:rPr>
              <a:t>, communities, and lives. </a:t>
            </a:r>
            <a:r>
              <a:rPr lang="en-US" sz="1600" b="0" i="0">
                <a:solidFill>
                  <a:srgbClr val="000000"/>
                </a:solidFill>
                <a:effectLst/>
                <a:latin typeface="Calibri" panose="020F0502020204030204" pitchFamily="34" charset="0"/>
              </a:rPr>
              <a:t>This </a:t>
            </a:r>
            <a:r>
              <a:rPr lang="en-US" sz="1600" b="0" i="0" smtClean="0">
                <a:solidFill>
                  <a:srgbClr val="000000"/>
                </a:solidFill>
                <a:effectLst/>
                <a:latin typeface="Calibri" panose="020F0502020204030204" pitchFamily="34" charset="0"/>
              </a:rPr>
              <a:t>abstract presents </a:t>
            </a:r>
            <a:r>
              <a:rPr lang="en-US" sz="1600" b="0" i="0" dirty="0">
                <a:solidFill>
                  <a:srgbClr val="000000"/>
                </a:solidFill>
                <a:effectLst/>
                <a:latin typeface="Calibri" panose="020F0502020204030204" pitchFamily="34" charset="0"/>
              </a:rPr>
              <a:t>a comprehensive framework for </a:t>
            </a:r>
            <a:r>
              <a:rPr lang="en-US" sz="1600" b="0" i="0">
                <a:solidFill>
                  <a:srgbClr val="000000"/>
                </a:solidFill>
                <a:effectLst/>
                <a:latin typeface="Calibri" panose="020F0502020204030204" pitchFamily="34" charset="0"/>
              </a:rPr>
              <a:t>a </a:t>
            </a:r>
            <a:r>
              <a:rPr lang="en-US" sz="1600" b="0" i="0" smtClean="0">
                <a:solidFill>
                  <a:srgbClr val="000000"/>
                </a:solidFill>
                <a:effectLst/>
                <a:latin typeface="Calibri" panose="020F0502020204030204" pitchFamily="34" charset="0"/>
              </a:rPr>
              <a:t>seismic hazard </a:t>
            </a:r>
            <a:r>
              <a:rPr lang="en-US" sz="1600" b="0" i="0" dirty="0">
                <a:solidFill>
                  <a:srgbClr val="000000"/>
                </a:solidFill>
                <a:effectLst/>
                <a:latin typeface="Calibri" panose="020F0502020204030204" pitchFamily="34" charset="0"/>
              </a:rPr>
              <a:t>assessment system designed to integrate</a:t>
            </a:r>
            <a:br>
              <a:rPr lang="en-US" sz="1600" b="0" i="0" dirty="0">
                <a:solidFill>
                  <a:srgbClr val="000000"/>
                </a:solidFill>
                <a:effectLst/>
                <a:latin typeface="Calibri" panose="020F0502020204030204" pitchFamily="34" charset="0"/>
              </a:rPr>
            </a:br>
            <a:r>
              <a:rPr lang="en-US" sz="1600" b="0" i="0" dirty="0">
                <a:solidFill>
                  <a:srgbClr val="000000"/>
                </a:solidFill>
                <a:effectLst/>
                <a:latin typeface="Calibri" panose="020F0502020204030204" pitchFamily="34" charset="0"/>
              </a:rPr>
              <a:t>advanced geospatial technologies, </a:t>
            </a:r>
            <a:r>
              <a:rPr lang="en-US" sz="1600" b="0" i="0">
                <a:solidFill>
                  <a:srgbClr val="000000"/>
                </a:solidFill>
                <a:effectLst/>
                <a:latin typeface="Calibri" panose="020F0502020204030204" pitchFamily="34" charset="0"/>
              </a:rPr>
              <a:t>geological </a:t>
            </a:r>
            <a:r>
              <a:rPr lang="en-US" sz="1600" b="0" i="0" smtClean="0">
                <a:solidFill>
                  <a:srgbClr val="000000"/>
                </a:solidFill>
                <a:effectLst/>
                <a:latin typeface="Calibri" panose="020F0502020204030204" pitchFamily="34" charset="0"/>
              </a:rPr>
              <a:t>data, and </a:t>
            </a:r>
            <a:r>
              <a:rPr lang="en-US" sz="1600" b="0" i="0" dirty="0">
                <a:solidFill>
                  <a:srgbClr val="000000"/>
                </a:solidFill>
                <a:effectLst/>
                <a:latin typeface="Calibri" panose="020F0502020204030204" pitchFamily="34" charset="0"/>
              </a:rPr>
              <a:t>computational modeling techniques</a:t>
            </a:r>
            <a:r>
              <a:rPr lang="en-US" sz="1600" b="0" i="0">
                <a:solidFill>
                  <a:srgbClr val="000000"/>
                </a:solidFill>
                <a:effectLst/>
                <a:latin typeface="Calibri" panose="020F0502020204030204" pitchFamily="34" charset="0"/>
              </a:rPr>
              <a:t>. </a:t>
            </a:r>
            <a:r>
              <a:rPr lang="en-US" sz="1600" b="0" i="0" smtClean="0">
                <a:solidFill>
                  <a:srgbClr val="000000"/>
                </a:solidFill>
                <a:effectLst/>
                <a:latin typeface="Calibri" panose="020F0502020204030204" pitchFamily="34" charset="0"/>
              </a:rPr>
              <a:t>The proposed </a:t>
            </a:r>
            <a:r>
              <a:rPr lang="en-US" sz="1600" b="0" i="0" dirty="0">
                <a:solidFill>
                  <a:srgbClr val="000000"/>
                </a:solidFill>
                <a:effectLst/>
                <a:latin typeface="Calibri" panose="020F0502020204030204" pitchFamily="34" charset="0"/>
              </a:rPr>
              <a:t>system incorporates multiple </a:t>
            </a:r>
            <a:r>
              <a:rPr lang="en-US" sz="1600" b="0" i="0">
                <a:solidFill>
                  <a:srgbClr val="000000"/>
                </a:solidFill>
                <a:effectLst/>
                <a:latin typeface="Calibri" panose="020F0502020204030204" pitchFamily="34" charset="0"/>
              </a:rPr>
              <a:t>layers </a:t>
            </a:r>
            <a:r>
              <a:rPr lang="en-US" sz="1600" b="0" i="0" smtClean="0">
                <a:solidFill>
                  <a:srgbClr val="000000"/>
                </a:solidFill>
                <a:effectLst/>
                <a:latin typeface="Calibri" panose="020F0502020204030204" pitchFamily="34" charset="0"/>
              </a:rPr>
              <a:t>of analysis</a:t>
            </a:r>
            <a:r>
              <a:rPr lang="en-US" sz="1600" b="0" i="0" dirty="0">
                <a:solidFill>
                  <a:srgbClr val="000000"/>
                </a:solidFill>
                <a:effectLst/>
                <a:latin typeface="Calibri" panose="020F0502020204030204" pitchFamily="34" charset="0"/>
              </a:rPr>
              <a:t>, including seismicity analysis</a:t>
            </a:r>
            <a:r>
              <a:rPr lang="en-US" sz="1600" b="0" i="0">
                <a:solidFill>
                  <a:srgbClr val="000000"/>
                </a:solidFill>
                <a:effectLst/>
                <a:latin typeface="Calibri" panose="020F0502020204030204" pitchFamily="34" charset="0"/>
              </a:rPr>
              <a:t>, </a:t>
            </a:r>
            <a:r>
              <a:rPr lang="en-US" sz="1600" b="0" i="0" smtClean="0">
                <a:solidFill>
                  <a:srgbClr val="000000"/>
                </a:solidFill>
                <a:effectLst/>
                <a:latin typeface="Calibri" panose="020F0502020204030204" pitchFamily="34" charset="0"/>
              </a:rPr>
              <a:t>fault characterization</a:t>
            </a:r>
            <a:r>
              <a:rPr lang="en-US" sz="1600" b="0" i="0" dirty="0">
                <a:solidFill>
                  <a:srgbClr val="000000"/>
                </a:solidFill>
                <a:effectLst/>
                <a:latin typeface="Calibri" panose="020F0502020204030204" pitchFamily="34" charset="0"/>
              </a:rPr>
              <a:t>, ground motion prediction</a:t>
            </a:r>
            <a:r>
              <a:rPr lang="en-US" sz="1600" b="0" i="0">
                <a:solidFill>
                  <a:srgbClr val="000000"/>
                </a:solidFill>
                <a:effectLst/>
                <a:latin typeface="Calibri" panose="020F0502020204030204" pitchFamily="34" charset="0"/>
              </a:rPr>
              <a:t>, </a:t>
            </a:r>
            <a:r>
              <a:rPr lang="en-US" sz="1600" b="0" i="0" smtClean="0">
                <a:solidFill>
                  <a:srgbClr val="000000"/>
                </a:solidFill>
                <a:effectLst/>
                <a:latin typeface="Calibri" panose="020F0502020204030204" pitchFamily="34" charset="0"/>
              </a:rPr>
              <a:t>and vulnerability </a:t>
            </a:r>
            <a:r>
              <a:rPr lang="en-US" sz="1600" b="0" i="0" dirty="0">
                <a:solidFill>
                  <a:srgbClr val="000000"/>
                </a:solidFill>
                <a:effectLst/>
                <a:latin typeface="Calibri" panose="020F0502020204030204" pitchFamily="34" charset="0"/>
              </a:rPr>
              <a:t>assessment, to provide a holistic</a:t>
            </a:r>
            <a:br>
              <a:rPr lang="en-US" sz="1600" b="0" i="0" dirty="0">
                <a:solidFill>
                  <a:srgbClr val="000000"/>
                </a:solidFill>
                <a:effectLst/>
                <a:latin typeface="Calibri" panose="020F0502020204030204" pitchFamily="34" charset="0"/>
              </a:rPr>
            </a:br>
            <a:r>
              <a:rPr lang="en-US" sz="1600" b="0" i="0" dirty="0">
                <a:solidFill>
                  <a:srgbClr val="000000"/>
                </a:solidFill>
                <a:effectLst/>
                <a:latin typeface="Calibri" panose="020F0502020204030204" pitchFamily="34" charset="0"/>
              </a:rPr>
              <a:t>understanding of seismic.</a:t>
            </a:r>
            <a:r>
              <a:rPr lang="en-US" sz="1600" dirty="0"/>
              <a:t> </a:t>
            </a:r>
            <a:br>
              <a:rPr lang="en-US" sz="1600" dirty="0"/>
            </a:br>
            <a:endParaRPr lang="en-IN" sz="1600" dirty="0"/>
          </a:p>
        </p:txBody>
      </p:sp>
    </p:spTree>
    <p:extLst>
      <p:ext uri="{BB962C8B-B14F-4D97-AF65-F5344CB8AC3E}">
        <p14:creationId xmlns:p14="http://schemas.microsoft.com/office/powerpoint/2010/main" val="422898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0" y="871538"/>
            <a:ext cx="5168900" cy="2019300"/>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xmlns="" id="{B6E6F345-B602-EC4B-B8B2-B4CAA1DC1D46}"/>
              </a:ext>
            </a:extLst>
          </p:cNvPr>
          <p:cNvSpPr txBox="1"/>
          <p:nvPr/>
        </p:nvSpPr>
        <p:spPr>
          <a:xfrm>
            <a:off x="134935" y="1059839"/>
            <a:ext cx="8473806" cy="3628750"/>
          </a:xfrm>
          <a:prstGeom prst="rect">
            <a:avLst/>
          </a:prstGeom>
          <a:noFill/>
        </p:spPr>
        <p:txBody>
          <a:bodyPr wrap="square" lIns="91440" tIns="45720" rIns="91440" bIns="45720" anchor="t">
            <a:spAutoFit/>
          </a:bodyPr>
          <a:lstStyle/>
          <a:p>
            <a:pPr algn="l">
              <a:lnSpc>
                <a:spcPct val="150000"/>
              </a:lnSpc>
              <a:buFont typeface="+mj-lt"/>
              <a:buAutoNum type="arabicPeriod"/>
            </a:pPr>
            <a:r>
              <a:rPr lang="en-US" sz="1600" b="1" i="0" dirty="0">
                <a:solidFill>
                  <a:srgbClr val="0D0D0D"/>
                </a:solidFill>
                <a:effectLst/>
                <a:highlight>
                  <a:srgbClr val="FFFFFF"/>
                </a:highlight>
                <a:latin typeface="Söhne"/>
              </a:rPr>
              <a:t>Scope Definition</a:t>
            </a:r>
            <a:r>
              <a:rPr lang="en-US" sz="1600" b="0" i="0" dirty="0">
                <a:solidFill>
                  <a:srgbClr val="0D0D0D"/>
                </a:solidFill>
                <a:effectLst/>
                <a:highlight>
                  <a:srgbClr val="FFFFFF"/>
                </a:highlight>
                <a:latin typeface="Söhne"/>
              </a:rPr>
              <a:t>: Clearly defining the geographic area or region for which the seismic hazard assessment is being conducted.</a:t>
            </a:r>
          </a:p>
          <a:p>
            <a:pPr algn="l">
              <a:lnSpc>
                <a:spcPct val="150000"/>
              </a:lnSpc>
              <a:buFont typeface="+mj-lt"/>
              <a:buAutoNum type="arabicPeriod"/>
            </a:pPr>
            <a:r>
              <a:rPr lang="en-US" sz="1600" b="1" i="0" dirty="0">
                <a:solidFill>
                  <a:srgbClr val="0D0D0D"/>
                </a:solidFill>
                <a:effectLst/>
                <a:highlight>
                  <a:srgbClr val="FFFFFF"/>
                </a:highlight>
                <a:latin typeface="Söhne"/>
              </a:rPr>
              <a:t>Risk Identification</a:t>
            </a:r>
            <a:r>
              <a:rPr lang="en-US" sz="1600" b="0" i="0" dirty="0">
                <a:solidFill>
                  <a:srgbClr val="0D0D0D"/>
                </a:solidFill>
                <a:effectLst/>
                <a:highlight>
                  <a:srgbClr val="FFFFFF"/>
                </a:highlight>
                <a:latin typeface="Söhne"/>
              </a:rPr>
              <a:t>: Identifying and characterizing potential seismic hazards within the specified area, including faults, seismic activity history, and geological features that may contribute to earthquake risk.</a:t>
            </a:r>
          </a:p>
          <a:p>
            <a:pPr algn="l">
              <a:lnSpc>
                <a:spcPct val="150000"/>
              </a:lnSpc>
              <a:buFont typeface="+mj-lt"/>
              <a:buAutoNum type="arabicPeriod"/>
            </a:pPr>
            <a:r>
              <a:rPr lang="en-US" sz="1600" b="1" i="0" dirty="0">
                <a:solidFill>
                  <a:srgbClr val="0D0D0D"/>
                </a:solidFill>
                <a:effectLst/>
                <a:highlight>
                  <a:srgbClr val="FFFFFF"/>
                </a:highlight>
                <a:latin typeface="Söhne"/>
              </a:rPr>
              <a:t>Data Collection and Analysis</a:t>
            </a:r>
            <a:r>
              <a:rPr lang="en-US" sz="1600" b="0" i="0" dirty="0">
                <a:solidFill>
                  <a:srgbClr val="0D0D0D"/>
                </a:solidFill>
                <a:effectLst/>
                <a:highlight>
                  <a:srgbClr val="FFFFFF"/>
                </a:highlight>
                <a:latin typeface="Söhne"/>
              </a:rPr>
              <a:t>: Gathering relevant data such as historical earthquake records, geological surveys, geophysical data, and information on infrastructure and population density. Analyzing this data to assess the likelihood and potential severity of future earthquakes.</a:t>
            </a:r>
          </a:p>
          <a:p>
            <a:pPr algn="l">
              <a:lnSpc>
                <a:spcPct val="150000"/>
              </a:lnSpc>
            </a:pPr>
            <a:endParaRPr lang="en-US" sz="1050" dirty="0"/>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7"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Problem Statement</a:t>
            </a:r>
          </a:p>
        </p:txBody>
      </p:sp>
    </p:spTree>
    <p:extLst>
      <p:ext uri="{BB962C8B-B14F-4D97-AF65-F5344CB8AC3E}">
        <p14:creationId xmlns:p14="http://schemas.microsoft.com/office/powerpoint/2010/main" val="63371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81" y="1263700"/>
            <a:ext cx="7164279" cy="2585323"/>
          </a:xfrm>
          <a:prstGeom prst="rect">
            <a:avLst/>
          </a:prstGeom>
        </p:spPr>
        <p:txBody>
          <a:bodyPr wrap="square">
            <a:spAutoFit/>
          </a:bodyPr>
          <a:lstStyle/>
          <a:p>
            <a:pPr>
              <a:lnSpc>
                <a:spcPct val="150000"/>
              </a:lnSpc>
            </a:pPr>
            <a:r>
              <a:rPr lang="en-US" b="1" smtClean="0">
                <a:solidFill>
                  <a:srgbClr val="0D0D0D"/>
                </a:solidFill>
                <a:highlight>
                  <a:srgbClr val="FFFFFF"/>
                </a:highlight>
                <a:latin typeface="Söhne"/>
              </a:rPr>
              <a:t>4.Modeling and Simulation</a:t>
            </a:r>
            <a:r>
              <a:rPr lang="en-US" smtClean="0">
                <a:solidFill>
                  <a:srgbClr val="0D0D0D"/>
                </a:solidFill>
                <a:highlight>
                  <a:srgbClr val="FFFFFF"/>
                </a:highlight>
                <a:latin typeface="Söhne"/>
              </a:rPr>
              <a:t>: Developing mathematical models and simulations to predict the behavior of seismic events within the region, considering factors such as magnitude, frequency, and ground shaking intensity.</a:t>
            </a:r>
          </a:p>
          <a:p>
            <a:pPr>
              <a:lnSpc>
                <a:spcPct val="150000"/>
              </a:lnSpc>
            </a:pPr>
            <a:r>
              <a:rPr lang="en-US" b="1" smtClean="0">
                <a:solidFill>
                  <a:srgbClr val="0D0D0D"/>
                </a:solidFill>
                <a:highlight>
                  <a:srgbClr val="FFFFFF"/>
                </a:highlight>
                <a:latin typeface="Söhne"/>
              </a:rPr>
              <a:t>5.Vulnerability </a:t>
            </a:r>
            <a:r>
              <a:rPr lang="en-US" b="1">
                <a:solidFill>
                  <a:srgbClr val="0D0D0D"/>
                </a:solidFill>
                <a:highlight>
                  <a:srgbClr val="FFFFFF"/>
                </a:highlight>
                <a:latin typeface="Söhne"/>
              </a:rPr>
              <a:t>Assessment</a:t>
            </a:r>
            <a:r>
              <a:rPr lang="en-US">
                <a:solidFill>
                  <a:srgbClr val="0D0D0D"/>
                </a:solidFill>
                <a:highlight>
                  <a:srgbClr val="FFFFFF"/>
                </a:highlight>
                <a:latin typeface="Söhne"/>
              </a:rPr>
              <a:t>: Evaluating the vulnerability of buildings, infrastructure, and populations to seismic events, taking into account construction standards, building codes, and socioeconomic factors.</a:t>
            </a:r>
          </a:p>
          <a:p>
            <a:pPr>
              <a:lnSpc>
                <a:spcPct val="150000"/>
              </a:lnSpc>
            </a:pPr>
            <a:r>
              <a:rPr lang="en-US">
                <a:solidFill>
                  <a:srgbClr val="0D0D0D"/>
                </a:solidFill>
                <a:highlight>
                  <a:srgbClr val="FFFFFF"/>
                </a:highlight>
                <a:latin typeface="Söhne"/>
              </a:rPr>
              <a:t> and changes in the built environment or population dynamics.</a:t>
            </a:r>
          </a:p>
          <a:p>
            <a:pPr marL="173736" indent="-173736" algn="just" fontAlgn="base">
              <a:lnSpc>
                <a:spcPct val="150000"/>
              </a:lnSpc>
              <a:spcAft>
                <a:spcPts val="800"/>
              </a:spcAft>
              <a:buClr>
                <a:srgbClr val="213163"/>
              </a:buClr>
              <a:buFont typeface="Arial" panose="020B0604020202020204" pitchFamily="34" charset="0"/>
              <a:buChar char="•"/>
            </a:pPr>
            <a:endParaRPr lang="en-US" sz="1000" dirty="0"/>
          </a:p>
        </p:txBody>
      </p:sp>
    </p:spTree>
    <p:extLst>
      <p:ext uri="{BB962C8B-B14F-4D97-AF65-F5344CB8AC3E}">
        <p14:creationId xmlns:p14="http://schemas.microsoft.com/office/powerpoint/2010/main" val="127666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0" y="871538"/>
            <a:ext cx="5168900" cy="2019300"/>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xmlns="" id="{B6E6F345-B602-EC4B-B8B2-B4CAA1DC1D46}"/>
              </a:ext>
            </a:extLst>
          </p:cNvPr>
          <p:cNvSpPr txBox="1"/>
          <p:nvPr/>
        </p:nvSpPr>
        <p:spPr>
          <a:xfrm>
            <a:off x="420174" y="702867"/>
            <a:ext cx="8589965" cy="4392036"/>
          </a:xfrm>
          <a:prstGeom prst="rect">
            <a:avLst/>
          </a:prstGeom>
          <a:noFill/>
        </p:spPr>
        <p:txBody>
          <a:bodyPr wrap="square" lIns="91440" tIns="45720" rIns="91440" bIns="45720" anchor="t">
            <a:spAutoFit/>
          </a:bodyPr>
          <a:lstStyle/>
          <a:p>
            <a:pPr algn="l">
              <a:lnSpc>
                <a:spcPct val="150000"/>
              </a:lnSpc>
            </a:pPr>
            <a:r>
              <a:rPr lang="en-US" b="0" i="0" dirty="0">
                <a:solidFill>
                  <a:srgbClr val="0D0D0D"/>
                </a:solidFill>
                <a:effectLst/>
                <a:highlight>
                  <a:srgbClr val="FFFFFF"/>
                </a:highlight>
                <a:latin typeface="Söhne"/>
              </a:rPr>
              <a:t/>
            </a:r>
            <a:br>
              <a:rPr lang="en-US" b="0" i="0" dirty="0">
                <a:solidFill>
                  <a:srgbClr val="0D0D0D"/>
                </a:solidFill>
                <a:effectLst/>
                <a:highlight>
                  <a:srgbClr val="FFFFFF"/>
                </a:highlight>
                <a:latin typeface="Söhne"/>
              </a:rPr>
            </a:br>
            <a:r>
              <a:rPr lang="en-US" sz="1600" b="0" i="0" dirty="0">
                <a:solidFill>
                  <a:srgbClr val="0D0D0D"/>
                </a:solidFill>
                <a:effectLst/>
                <a:highlight>
                  <a:srgbClr val="FFFFFF"/>
                </a:highlight>
                <a:latin typeface="Söhne"/>
              </a:rPr>
              <a:t>The objectives of a seismic hazard assessment system typically include:</a:t>
            </a:r>
          </a:p>
          <a:p>
            <a:pPr algn="l">
              <a:lnSpc>
                <a:spcPct val="150000"/>
              </a:lnSpc>
              <a:buFont typeface="+mj-lt"/>
              <a:buAutoNum type="arabicPeriod"/>
            </a:pPr>
            <a:r>
              <a:rPr lang="en-US" sz="1600" b="1" i="0" dirty="0">
                <a:solidFill>
                  <a:srgbClr val="0D0D0D"/>
                </a:solidFill>
                <a:effectLst/>
                <a:highlight>
                  <a:srgbClr val="FFFFFF"/>
                </a:highlight>
                <a:latin typeface="Söhne"/>
              </a:rPr>
              <a:t>Risk Mitigation</a:t>
            </a:r>
            <a:r>
              <a:rPr lang="en-US" sz="1600" b="0" i="0" dirty="0">
                <a:solidFill>
                  <a:srgbClr val="0D0D0D"/>
                </a:solidFill>
                <a:effectLst/>
                <a:highlight>
                  <a:srgbClr val="FFFFFF"/>
                </a:highlight>
                <a:latin typeface="Söhne"/>
              </a:rPr>
              <a:t>: Identifying areas prone to seismic activity helps in implementing appropriate building codes, land-use planning, and infrastructure design to minimize damage and casualties in the event of an earthquake.</a:t>
            </a:r>
          </a:p>
          <a:p>
            <a:pPr algn="l">
              <a:lnSpc>
                <a:spcPct val="150000"/>
              </a:lnSpc>
              <a:buFont typeface="+mj-lt"/>
              <a:buAutoNum type="arabicPeriod"/>
            </a:pPr>
            <a:r>
              <a:rPr lang="en-US" sz="1600" b="1" i="0" dirty="0">
                <a:solidFill>
                  <a:srgbClr val="0D0D0D"/>
                </a:solidFill>
                <a:effectLst/>
                <a:highlight>
                  <a:srgbClr val="FFFFFF"/>
                </a:highlight>
                <a:latin typeface="Söhne"/>
              </a:rPr>
              <a:t>Public Safety</a:t>
            </a:r>
            <a:r>
              <a:rPr lang="en-US" sz="1600" b="0" i="0" dirty="0">
                <a:solidFill>
                  <a:srgbClr val="0D0D0D"/>
                </a:solidFill>
                <a:effectLst/>
                <a:highlight>
                  <a:srgbClr val="FFFFFF"/>
                </a:highlight>
                <a:latin typeface="Söhne"/>
              </a:rPr>
              <a:t>: Providing accurate information about seismic hazards helps authorities and the public to understand the risks and take necessary precautions to enhance safety and emergency preparedness.</a:t>
            </a:r>
          </a:p>
          <a:p>
            <a:pPr algn="l">
              <a:lnSpc>
                <a:spcPct val="150000"/>
              </a:lnSpc>
              <a:buFont typeface="+mj-lt"/>
              <a:buAutoNum type="arabicPeriod"/>
            </a:pPr>
            <a:r>
              <a:rPr lang="en-US" sz="1600" b="1" i="0" dirty="0">
                <a:solidFill>
                  <a:srgbClr val="0D0D0D"/>
                </a:solidFill>
                <a:effectLst/>
                <a:highlight>
                  <a:srgbClr val="FFFFFF"/>
                </a:highlight>
                <a:latin typeface="Söhne"/>
              </a:rPr>
              <a:t>Engineering Design</a:t>
            </a:r>
            <a:r>
              <a:rPr lang="en-US" sz="1600" b="0" i="0" dirty="0">
                <a:solidFill>
                  <a:srgbClr val="0D0D0D"/>
                </a:solidFill>
                <a:effectLst/>
                <a:highlight>
                  <a:srgbClr val="FFFFFF"/>
                </a:highlight>
                <a:latin typeface="Söhne"/>
              </a:rPr>
              <a:t>: Engineers and architects use seismic hazard assessments to design structures that can withstand the expected level of ground shaking, ensuring the safety of occupants and preserving critical infrastructure.</a:t>
            </a:r>
          </a:p>
          <a:p>
            <a:pPr algn="l">
              <a:lnSpc>
                <a:spcPct val="150000"/>
              </a:lnSpc>
            </a:pPr>
            <a:endParaRPr lang="en-US" b="0" i="0" dirty="0">
              <a:solidFill>
                <a:srgbClr val="0D0D0D"/>
              </a:solidFill>
              <a:effectLst/>
              <a:highlight>
                <a:srgbClr val="FFFFFF"/>
              </a:highlight>
              <a:latin typeface="Söhne"/>
            </a:endParaRPr>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7"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Aim and Objective</a:t>
            </a:r>
          </a:p>
        </p:txBody>
      </p:sp>
    </p:spTree>
    <p:extLst>
      <p:ext uri="{BB962C8B-B14F-4D97-AF65-F5344CB8AC3E}">
        <p14:creationId xmlns:p14="http://schemas.microsoft.com/office/powerpoint/2010/main" val="124273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423039"/>
            <a:ext cx="7039992" cy="1991379"/>
          </a:xfrm>
          <a:prstGeom prst="rect">
            <a:avLst/>
          </a:prstGeom>
        </p:spPr>
        <p:txBody>
          <a:bodyPr wrap="square">
            <a:spAutoFit/>
          </a:bodyPr>
          <a:lstStyle/>
          <a:p>
            <a:pPr>
              <a:lnSpc>
                <a:spcPct val="150000"/>
              </a:lnSpc>
            </a:pPr>
            <a:r>
              <a:rPr lang="en-US" b="1" smtClean="0">
                <a:solidFill>
                  <a:srgbClr val="0D0D0D"/>
                </a:solidFill>
                <a:highlight>
                  <a:srgbClr val="FFFFFF"/>
                </a:highlight>
                <a:latin typeface="Söhne"/>
              </a:rPr>
              <a:t>4.Insurance and Finance</a:t>
            </a:r>
            <a:r>
              <a:rPr lang="en-US" smtClean="0">
                <a:solidFill>
                  <a:srgbClr val="0D0D0D"/>
                </a:solidFill>
                <a:highlight>
                  <a:srgbClr val="FFFFFF"/>
                </a:highlight>
                <a:latin typeface="Söhne"/>
              </a:rPr>
              <a:t>: Insurance companies and financial institutions utilize seismic hazard assessments to determine premiums, assess risks, and make informed decisions regarding investments in high-risk areas.</a:t>
            </a:r>
          </a:p>
          <a:p>
            <a:pPr>
              <a:lnSpc>
                <a:spcPct val="150000"/>
              </a:lnSpc>
            </a:pPr>
            <a:r>
              <a:rPr lang="en-US" b="1" smtClean="0">
                <a:solidFill>
                  <a:srgbClr val="0D0D0D"/>
                </a:solidFill>
                <a:highlight>
                  <a:srgbClr val="FFFFFF"/>
                </a:highlight>
                <a:latin typeface="Söhne"/>
              </a:rPr>
              <a:t>5.Scientific </a:t>
            </a:r>
            <a:r>
              <a:rPr lang="en-US" b="1">
                <a:solidFill>
                  <a:srgbClr val="0D0D0D"/>
                </a:solidFill>
                <a:highlight>
                  <a:srgbClr val="FFFFFF"/>
                </a:highlight>
                <a:latin typeface="Söhne"/>
              </a:rPr>
              <a:t>Research</a:t>
            </a:r>
            <a:r>
              <a:rPr lang="en-US">
                <a:solidFill>
                  <a:srgbClr val="0D0D0D"/>
                </a:solidFill>
                <a:highlight>
                  <a:srgbClr val="FFFFFF"/>
                </a:highlight>
                <a:latin typeface="Söhne"/>
              </a:rPr>
              <a:t>: Continual monitoring and analysis of seismic hazards contribute to the advancement of scientific understanding of earthquake processes and their impacts on society and the environment.</a:t>
            </a:r>
            <a:endParaRPr lang="en-US" dirty="0">
              <a:solidFill>
                <a:srgbClr val="0D0D0D"/>
              </a:solidFill>
              <a:highlight>
                <a:srgbClr val="FFFFFF"/>
              </a:highlight>
              <a:latin typeface="Söhne"/>
            </a:endParaRPr>
          </a:p>
        </p:txBody>
      </p:sp>
    </p:spTree>
    <p:extLst>
      <p:ext uri="{BB962C8B-B14F-4D97-AF65-F5344CB8AC3E}">
        <p14:creationId xmlns:p14="http://schemas.microsoft.com/office/powerpoint/2010/main" val="329640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0" y="871538"/>
            <a:ext cx="5168900" cy="2019300"/>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xmlns="" id="{B6E6F345-B602-EC4B-B8B2-B4CAA1DC1D46}"/>
              </a:ext>
            </a:extLst>
          </p:cNvPr>
          <p:cNvSpPr txBox="1"/>
          <p:nvPr/>
        </p:nvSpPr>
        <p:spPr>
          <a:xfrm>
            <a:off x="246539" y="981779"/>
            <a:ext cx="8650925" cy="3431709"/>
          </a:xfrm>
          <a:prstGeom prst="rect">
            <a:avLst/>
          </a:prstGeom>
          <a:noFill/>
        </p:spPr>
        <p:txBody>
          <a:bodyPr wrap="square" lIns="91440" tIns="45720" rIns="91440" bIns="45720" anchor="t">
            <a:spAutoFit/>
          </a:bodyPr>
          <a:lstStyle/>
          <a:p>
            <a:pPr algn="l"/>
            <a:r>
              <a:rPr lang="en-US" b="0" i="0" dirty="0">
                <a:solidFill>
                  <a:srgbClr val="0D0D0D"/>
                </a:solidFill>
                <a:effectLst/>
                <a:highlight>
                  <a:srgbClr val="FFFFFF"/>
                </a:highlight>
                <a:latin typeface="Söhne"/>
              </a:rPr>
              <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lnSpc>
                <a:spcPct val="150000"/>
              </a:lnSpc>
              <a:buFont typeface="+mj-lt"/>
              <a:buAutoNum type="arabicPeriod"/>
            </a:pPr>
            <a:r>
              <a:rPr lang="en-US" b="1" dirty="0">
                <a:solidFill>
                  <a:srgbClr val="0D0D0D"/>
                </a:solidFill>
                <a:highlight>
                  <a:srgbClr val="FFFFFF"/>
                </a:highlight>
                <a:latin typeface="Söhne"/>
              </a:rPr>
              <a:t> </a:t>
            </a:r>
            <a:r>
              <a:rPr lang="en-US" sz="1800" dirty="0">
                <a:solidFill>
                  <a:srgbClr val="0D0D0D"/>
                </a:solidFill>
                <a:highlight>
                  <a:srgbClr val="FFFFFF"/>
                </a:highlight>
                <a:latin typeface="Söhne"/>
              </a:rPr>
              <a:t>Research and Risk Identification</a:t>
            </a:r>
          </a:p>
          <a:p>
            <a:pPr>
              <a:lnSpc>
                <a:spcPct val="150000"/>
              </a:lnSpc>
              <a:buFont typeface="+mj-lt"/>
              <a:buAutoNum type="arabicPeriod"/>
            </a:pPr>
            <a:r>
              <a:rPr lang="en-US" sz="1800" dirty="0">
                <a:solidFill>
                  <a:srgbClr val="0D0D0D"/>
                </a:solidFill>
                <a:highlight>
                  <a:srgbClr val="FFFFFF"/>
                </a:highlight>
                <a:latin typeface="Söhne"/>
              </a:rPr>
              <a:t>Risk Quantification</a:t>
            </a:r>
          </a:p>
          <a:p>
            <a:pPr>
              <a:lnSpc>
                <a:spcPct val="150000"/>
              </a:lnSpc>
              <a:buFont typeface="+mj-lt"/>
              <a:buAutoNum type="arabicPeriod"/>
            </a:pPr>
            <a:r>
              <a:rPr lang="en-US" sz="1800" dirty="0">
                <a:solidFill>
                  <a:srgbClr val="0D0D0D"/>
                </a:solidFill>
                <a:highlight>
                  <a:srgbClr val="FFFFFF"/>
                </a:highlight>
                <a:latin typeface="Söhne"/>
              </a:rPr>
              <a:t>Zoning and Mapping</a:t>
            </a:r>
          </a:p>
          <a:p>
            <a:pPr>
              <a:lnSpc>
                <a:spcPct val="150000"/>
              </a:lnSpc>
              <a:buFont typeface="+mj-lt"/>
              <a:buAutoNum type="arabicPeriod"/>
            </a:pPr>
            <a:r>
              <a:rPr lang="en-US" sz="1800" dirty="0">
                <a:solidFill>
                  <a:srgbClr val="0D0D0D"/>
                </a:solidFill>
                <a:highlight>
                  <a:srgbClr val="FFFFFF"/>
                </a:highlight>
                <a:latin typeface="Söhne"/>
              </a:rPr>
              <a:t>Structural Design Guidelines</a:t>
            </a:r>
          </a:p>
          <a:p>
            <a:pPr>
              <a:lnSpc>
                <a:spcPct val="150000"/>
              </a:lnSpc>
              <a:buFont typeface="+mj-lt"/>
              <a:buAutoNum type="arabicPeriod"/>
            </a:pPr>
            <a:r>
              <a:rPr lang="en-US" sz="1800" dirty="0">
                <a:solidFill>
                  <a:srgbClr val="0D0D0D"/>
                </a:solidFill>
                <a:highlight>
                  <a:srgbClr val="FFFFFF"/>
                </a:highlight>
                <a:latin typeface="Söhne"/>
              </a:rPr>
              <a:t>Emergency Preparedness and Response</a:t>
            </a:r>
          </a:p>
          <a:p>
            <a:pPr>
              <a:lnSpc>
                <a:spcPct val="150000"/>
              </a:lnSpc>
              <a:buFont typeface="+mj-lt"/>
              <a:buAutoNum type="arabicPeriod"/>
            </a:pPr>
            <a:r>
              <a:rPr lang="en-US" sz="1800" dirty="0">
                <a:solidFill>
                  <a:srgbClr val="0D0D0D"/>
                </a:solidFill>
                <a:highlight>
                  <a:srgbClr val="FFFFFF"/>
                </a:highlight>
                <a:latin typeface="Söhne"/>
              </a:rPr>
              <a:t>Public Awareness and Education</a:t>
            </a:r>
          </a:p>
          <a:p>
            <a:pPr>
              <a:lnSpc>
                <a:spcPct val="150000"/>
              </a:lnSpc>
              <a:buFont typeface="+mj-lt"/>
              <a:buAutoNum type="arabicPeriod"/>
            </a:pPr>
            <a:r>
              <a:rPr lang="en-US" sz="1800" dirty="0">
                <a:solidFill>
                  <a:srgbClr val="0D0D0D"/>
                </a:solidFill>
                <a:highlight>
                  <a:srgbClr val="FFFFFF"/>
                </a:highlight>
                <a:latin typeface="Söhne"/>
              </a:rPr>
              <a:t>Continuous Monitoring </a:t>
            </a:r>
            <a:endParaRPr lang="en-US" sz="1800" i="0" dirty="0">
              <a:solidFill>
                <a:srgbClr val="000000"/>
              </a:solidFill>
              <a:effectLst/>
            </a:endParaRPr>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7" y="574407"/>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Objectives</a:t>
            </a:r>
          </a:p>
        </p:txBody>
      </p:sp>
    </p:spTree>
    <p:extLst>
      <p:ext uri="{BB962C8B-B14F-4D97-AF65-F5344CB8AC3E}">
        <p14:creationId xmlns:p14="http://schemas.microsoft.com/office/powerpoint/2010/main" val="3174710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elements/1.1/"/>
    <ds:schemaRef ds:uri="http://purl.org/dc/terms/"/>
    <ds:schemaRef ds:uri="http://www.w3.org/XML/1998/namespace"/>
    <ds:schemaRef ds:uri="c0fa2617-96bd-425d-8578-e93563fe37c5"/>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9162bd5b-4ed9-4da3-b376-05204580ba3f"/>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685</TotalTime>
  <Words>594</Words>
  <Application>Microsoft Office PowerPoint</Application>
  <PresentationFormat>On-screen Show (16:9)</PresentationFormat>
  <Paragraphs>118</Paragraphs>
  <Slides>18</Slides>
  <Notes>16</Notes>
  <HiddenSlides>0</HiddenSlides>
  <MMClips>1</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 COMPAQ</cp:lastModifiedBy>
  <cp:revision>165</cp:revision>
  <dcterms:modified xsi:type="dcterms:W3CDTF">2024-04-19T18:34:24Z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