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1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73" r:id="rId15"/>
    <p:sldId id="274" r:id="rId16"/>
    <p:sldId id="266" r:id="rId17"/>
    <p:sldId id="267" r:id="rId18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82E6-B1E5-472C-9183-6E12041F43B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0355-38D5-4F51-BC90-EC38EE24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59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82E6-B1E5-472C-9183-6E12041F43B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0355-38D5-4F51-BC90-EC38EE24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5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82E6-B1E5-472C-9183-6E12041F43B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0355-38D5-4F51-BC90-EC38EE24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82E6-B1E5-472C-9183-6E12041F43B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0355-38D5-4F51-BC90-EC38EE24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6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82E6-B1E5-472C-9183-6E12041F43B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0355-38D5-4F51-BC90-EC38EE24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82E6-B1E5-472C-9183-6E12041F43B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0355-38D5-4F51-BC90-EC38EE24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9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82E6-B1E5-472C-9183-6E12041F43B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0355-38D5-4F51-BC90-EC38EE24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1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82E6-B1E5-472C-9183-6E12041F43B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0355-38D5-4F51-BC90-EC38EE24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0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82E6-B1E5-472C-9183-6E12041F43B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0355-38D5-4F51-BC90-EC38EE24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8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82E6-B1E5-472C-9183-6E12041F43B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0355-38D5-4F51-BC90-EC38EE24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8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82E6-B1E5-472C-9183-6E12041F43B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0355-38D5-4F51-BC90-EC38EE24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0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982E6-B1E5-472C-9183-6E12041F43B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B0355-38D5-4F51-BC90-EC38EE24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2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0891"/>
            <a:ext cx="9144000" cy="2220686"/>
          </a:xfrm>
        </p:spPr>
        <p:txBody>
          <a:bodyPr>
            <a:normAutofit/>
          </a:bodyPr>
          <a:lstStyle/>
          <a:p>
            <a:pPr rtl="1"/>
            <a:r>
              <a:rPr lang="fa-IR" sz="2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B Nazanin" panose="00000400000000000000" pitchFamily="2" charset="-78"/>
              </a:rPr>
              <a:t>موضوع:</a:t>
            </a:r>
            <a:r>
              <a:rPr lang="fa-IR" sz="2400" b="1" dirty="0" smtClean="0">
                <a:cs typeface="B Nazanin" panose="00000400000000000000" pitchFamily="2" charset="-78"/>
              </a:rPr>
              <a:t/>
            </a:r>
            <a:br>
              <a:rPr lang="fa-IR" sz="2400" b="1" dirty="0" smtClean="0">
                <a:cs typeface="B Nazanin" panose="00000400000000000000" pitchFamily="2" charset="-78"/>
              </a:rPr>
            </a:br>
            <a:r>
              <a:rPr lang="fa-IR" sz="2400" b="1" dirty="0">
                <a:cs typeface="B Nazanin" panose="00000400000000000000" pitchFamily="2" charset="-78"/>
              </a:rPr>
              <a:t/>
            </a:r>
            <a:br>
              <a:rPr lang="fa-IR" sz="2400" b="1" dirty="0">
                <a:cs typeface="B Nazanin" panose="00000400000000000000" pitchFamily="2" charset="-78"/>
              </a:rPr>
            </a:br>
            <a:r>
              <a:rPr lang="fa-I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B Nazanin" panose="00000400000000000000" pitchFamily="2" charset="-78"/>
              </a:rPr>
              <a:t>کاهش مصرف انرژی (ابر سبز) در مراکز داده های ابری با کمک الگوریتم های فرا ابتکاری و تنظیم کاهش مهاجرت ماشین مجازی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572" y="3691466"/>
            <a:ext cx="6987645" cy="2866087"/>
          </a:xfrm>
        </p:spPr>
        <p:txBody>
          <a:bodyPr>
            <a:normAutofit/>
          </a:bodyPr>
          <a:lstStyle/>
          <a:p>
            <a:pPr rtl="1"/>
            <a:r>
              <a:rPr lang="fa-I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B Nazanin" panose="00000400000000000000" pitchFamily="2" charset="-78"/>
              </a:rPr>
              <a:t>نام و نام خانوادگی:   سیدعلی </a:t>
            </a:r>
            <a:r>
              <a:rPr lang="fa-I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B Nazanin" panose="00000400000000000000" pitchFamily="2" charset="-78"/>
              </a:rPr>
              <a:t>محترمی</a:t>
            </a:r>
            <a:endParaRPr lang="en-US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cs typeface="B Nazanin" panose="00000400000000000000" pitchFamily="2" charset="-78"/>
            </a:endParaRPr>
          </a:p>
          <a:p>
            <a:pPr rtl="1"/>
            <a:r>
              <a:rPr lang="fa-IR" dirty="0" smtClean="0">
                <a:cs typeface="B Nazanin" panose="00000400000000000000" pitchFamily="2" charset="-78"/>
              </a:rPr>
              <a:t>شماره </a:t>
            </a:r>
            <a:r>
              <a:rPr lang="fa-IR" dirty="0" smtClean="0">
                <a:cs typeface="B Nazanin" panose="00000400000000000000" pitchFamily="2" charset="-78"/>
              </a:rPr>
              <a:t>دانشجویی:980199610</a:t>
            </a:r>
            <a:endParaRPr lang="en-US" dirty="0" smtClean="0">
              <a:cs typeface="B Nazanin" panose="00000400000000000000" pitchFamily="2" charset="-78"/>
            </a:endParaRPr>
          </a:p>
          <a:p>
            <a:pPr rtl="1"/>
            <a:r>
              <a:rPr lang="fa-IR" dirty="0" smtClean="0">
                <a:cs typeface="B Nazanin" panose="00000400000000000000" pitchFamily="2" charset="-78"/>
              </a:rPr>
              <a:t>  </a:t>
            </a:r>
            <a:r>
              <a:rPr lang="fa-I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Nazanin" panose="00000400000000000000" pitchFamily="2" charset="-78"/>
              </a:rPr>
              <a:t>استاد </a:t>
            </a:r>
            <a:r>
              <a:rPr lang="fa-IR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Nazanin" panose="00000400000000000000" pitchFamily="2" charset="-78"/>
              </a:rPr>
              <a:t>درس سمینار: دکتر سید علی رضوی </a:t>
            </a:r>
            <a:r>
              <a:rPr lang="fa-I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Nazanin" panose="00000400000000000000" pitchFamily="2" charset="-78"/>
              </a:rPr>
              <a:t>ابراهیمی</a:t>
            </a:r>
            <a:endParaRPr lang="en-US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B Nazanin" panose="00000400000000000000" pitchFamily="2" charset="-78"/>
            </a:endParaRPr>
          </a:p>
          <a:p>
            <a:pPr rtl="1"/>
            <a:endParaRPr lang="en-US" dirty="0" smtClean="0">
              <a:cs typeface="B Nazanin" panose="00000400000000000000" pitchFamily="2" charset="-78"/>
            </a:endParaRPr>
          </a:p>
          <a:p>
            <a:pPr rtl="1"/>
            <a:r>
              <a:rPr lang="fa-IR" sz="1400" b="1" dirty="0" smtClean="0">
                <a:cs typeface="B Nazanin" panose="00000400000000000000" pitchFamily="2" charset="-78"/>
              </a:rPr>
              <a:t>بهمن –اسفند 1399</a:t>
            </a:r>
            <a:endParaRPr lang="en-US" sz="1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787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5" y="0"/>
            <a:ext cx="10432868" cy="66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li\Desktop\Untitl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531" y="1271451"/>
            <a:ext cx="5849439" cy="41714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033338" y="640471"/>
            <a:ext cx="4988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Energy consumption in one node</a:t>
            </a:r>
          </a:p>
        </p:txBody>
      </p:sp>
    </p:spTree>
    <p:extLst>
      <p:ext uri="{BB962C8B-B14F-4D97-AF65-F5344CB8AC3E}">
        <p14:creationId xmlns:p14="http://schemas.microsoft.com/office/powerpoint/2010/main" val="349838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06" y="1596230"/>
            <a:ext cx="8393983" cy="416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" y="671648"/>
            <a:ext cx="4838700" cy="4922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310" y="713558"/>
            <a:ext cx="5212080" cy="483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827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66" y="261258"/>
            <a:ext cx="6810103" cy="6200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230" y="748937"/>
            <a:ext cx="4168684" cy="432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5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802674" y="349976"/>
            <a:ext cx="7236823" cy="592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740229"/>
            <a:ext cx="10067108" cy="53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23" y="1009242"/>
            <a:ext cx="4833257" cy="379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5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0229" y="623054"/>
            <a:ext cx="5533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THE CLOUD?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3406" y="1505133"/>
            <a:ext cx="103370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Many people think of the cloud as a collection of technologies</a:t>
            </a:r>
            <a:r>
              <a:rPr lang="en-US" sz="3200" dirty="0" smtClean="0">
                <a:solidFill>
                  <a:schemeClr val="accent2"/>
                </a:solidFill>
              </a:rPr>
              <a:t>.</a:t>
            </a:r>
            <a:endParaRPr lang="fa-IR" sz="3200" dirty="0" smtClean="0">
              <a:solidFill>
                <a:schemeClr val="accent2"/>
              </a:solidFill>
            </a:endParaRPr>
          </a:p>
          <a:p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• </a:t>
            </a:r>
            <a:r>
              <a:rPr lang="en-US" sz="3200" dirty="0" smtClean="0">
                <a:solidFill>
                  <a:schemeClr val="accent2"/>
                </a:solidFill>
              </a:rPr>
              <a:t>But</a:t>
            </a:r>
            <a:endParaRPr lang="fa-IR" sz="3200" dirty="0" smtClean="0">
              <a:solidFill>
                <a:schemeClr val="accent2"/>
              </a:solidFill>
            </a:endParaRPr>
          </a:p>
          <a:p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• The cloud is actually a service or group of services</a:t>
            </a:r>
            <a:r>
              <a:rPr lang="en-US" sz="3200" dirty="0" smtClean="0">
                <a:solidFill>
                  <a:schemeClr val="accent2"/>
                </a:solidFill>
              </a:rPr>
              <a:t>.</a:t>
            </a:r>
            <a:endParaRPr lang="fa-IR" sz="3200" dirty="0" smtClean="0">
              <a:solidFill>
                <a:schemeClr val="accent2"/>
              </a:solidFill>
            </a:endParaRPr>
          </a:p>
          <a:p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• </a:t>
            </a:r>
            <a:r>
              <a:rPr lang="en-US" sz="3200" dirty="0" smtClean="0">
                <a:solidFill>
                  <a:schemeClr val="accent2"/>
                </a:solidFill>
              </a:rPr>
              <a:t>Or</a:t>
            </a:r>
            <a:endParaRPr lang="fa-IR" sz="3200" dirty="0" smtClean="0">
              <a:solidFill>
                <a:schemeClr val="accent2"/>
              </a:solidFill>
            </a:endParaRPr>
          </a:p>
          <a:p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• Computing facilities are being made available as services offered by reputed vendors.</a:t>
            </a:r>
          </a:p>
        </p:txBody>
      </p:sp>
    </p:spTree>
    <p:extLst>
      <p:ext uri="{BB962C8B-B14F-4D97-AF65-F5344CB8AC3E}">
        <p14:creationId xmlns:p14="http://schemas.microsoft.com/office/powerpoint/2010/main" val="786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7666" y="666597"/>
            <a:ext cx="45212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Three layers of computing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531" y="356235"/>
            <a:ext cx="3714478" cy="19776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17" y="2643460"/>
            <a:ext cx="4650377" cy="33330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66" y="1804579"/>
            <a:ext cx="5204052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0082" y="535968"/>
            <a:ext cx="33742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VIRTUALIZATION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80082" y="1303998"/>
            <a:ext cx="77110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Bare Metal Approach: Removal of the Host OS </a:t>
            </a:r>
            <a:r>
              <a:rPr lang="fa-IR" sz="2000" b="1" i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Type 1 </a:t>
            </a:r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hypervisor</a:t>
            </a:r>
            <a:r>
              <a:rPr lang="fa-IR" sz="2000" b="1" i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fa-IR" sz="20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lang="fa-IR" sz="20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Native Hypervisor – Hosted </a:t>
            </a:r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Approach</a:t>
            </a:r>
            <a:r>
              <a:rPr lang="fa-IR" sz="2000" b="1" i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Type 2 </a:t>
            </a:r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hypervisor</a:t>
            </a:r>
            <a:r>
              <a:rPr lang="fa-IR" sz="2000" b="1" i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5" y="3331028"/>
            <a:ext cx="5343525" cy="2419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251" y="2969623"/>
            <a:ext cx="5799228" cy="278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6684" y="663753"/>
            <a:ext cx="98668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Any technology needs a standard model for the conveniences of understanding uniformity</a:t>
            </a:r>
            <a:r>
              <a:rPr lang="en-US" sz="2000" dirty="0" smtClean="0">
                <a:solidFill>
                  <a:srgbClr val="7030A0"/>
                </a:solidFill>
              </a:rPr>
              <a:t>.</a:t>
            </a:r>
            <a:endParaRPr lang="fa-IR" sz="2000" dirty="0" smtClean="0">
              <a:solidFill>
                <a:srgbClr val="7030A0"/>
              </a:solidFill>
            </a:endParaRPr>
          </a:p>
          <a:p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• NIST: National Institute of Standards and </a:t>
            </a:r>
            <a:r>
              <a:rPr lang="en-US" sz="2000" dirty="0" smtClean="0">
                <a:solidFill>
                  <a:srgbClr val="7030A0"/>
                </a:solidFill>
              </a:rPr>
              <a:t>Technology</a:t>
            </a:r>
            <a:endParaRPr lang="fa-IR" sz="2000" dirty="0" smtClean="0">
              <a:solidFill>
                <a:srgbClr val="7030A0"/>
              </a:solidFill>
            </a:endParaRPr>
          </a:p>
          <a:p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– Cloud computing is a model and not a technology</a:t>
            </a:r>
            <a:r>
              <a:rPr lang="en-US" sz="2000" dirty="0" smtClean="0">
                <a:solidFill>
                  <a:srgbClr val="7030A0"/>
                </a:solidFill>
              </a:rPr>
              <a:t>.</a:t>
            </a:r>
            <a:endParaRPr lang="fa-IR" sz="2000" dirty="0" smtClean="0">
              <a:solidFill>
                <a:srgbClr val="7030A0"/>
              </a:solidFill>
            </a:endParaRPr>
          </a:p>
          <a:p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– Cloud computing enables the users’ access pools of computing resources via network</a:t>
            </a:r>
            <a:r>
              <a:rPr lang="en-US" sz="2000" dirty="0" smtClean="0">
                <a:solidFill>
                  <a:srgbClr val="7030A0"/>
                </a:solidFill>
              </a:rPr>
              <a:t>.</a:t>
            </a:r>
            <a:endParaRPr lang="fa-IR" sz="2000" dirty="0" smtClean="0">
              <a:solidFill>
                <a:srgbClr val="7030A0"/>
              </a:solidFill>
            </a:endParaRPr>
          </a:p>
          <a:p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– The resources are shared among users and made available </a:t>
            </a:r>
            <a:r>
              <a:rPr lang="en-US" sz="2000" dirty="0" err="1">
                <a:solidFill>
                  <a:srgbClr val="7030A0"/>
                </a:solidFill>
              </a:rPr>
              <a:t>ondemand</a:t>
            </a:r>
            <a:r>
              <a:rPr lang="en-US" sz="2000" dirty="0" smtClean="0">
                <a:solidFill>
                  <a:srgbClr val="7030A0"/>
                </a:solidFill>
              </a:rPr>
              <a:t>.</a:t>
            </a:r>
            <a:endParaRPr lang="fa-IR" sz="2000" dirty="0" smtClean="0">
              <a:solidFill>
                <a:srgbClr val="7030A0"/>
              </a:solidFill>
            </a:endParaRPr>
          </a:p>
          <a:p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– The prime benefit is the ease of use with very little management tensions for the users.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671" y="2838994"/>
            <a:ext cx="7231380" cy="36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230" y="596929"/>
            <a:ext cx="7273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Cluster and Grid Computing Revisited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51" y="2117543"/>
            <a:ext cx="8338031" cy="379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7194" y="544677"/>
            <a:ext cx="57083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The Actors and Their Roles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371191"/>
            <a:ext cx="7615374" cy="283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7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17253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• Public 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Clouds</a:t>
            </a:r>
            <a:endParaRPr lang="fa-IR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• Private 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Clouds</a:t>
            </a:r>
            <a:endParaRPr lang="fa-IR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• Community Clouds </a:t>
            </a:r>
            <a:endParaRPr lang="fa-IR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• 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Hybrid Clouds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59" y="1663337"/>
            <a:ext cx="5294267" cy="37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li\Desktop\Desktop_HD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703" y="1793966"/>
            <a:ext cx="5392239" cy="33266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13805" y="449721"/>
            <a:ext cx="9004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Cloud computing service models arranged as layers in a stack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0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42053684cc6984f567d23fe7955c8652618c6f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255</Words>
  <Application>Microsoft Office PowerPoint</Application>
  <PresentationFormat>Widescreen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 Nazanin</vt:lpstr>
      <vt:lpstr>Calibri</vt:lpstr>
      <vt:lpstr>Calibri Light</vt:lpstr>
      <vt:lpstr>Office Theme</vt:lpstr>
      <vt:lpstr>موضوع:  کاهش مصرف انرژی (ابر سبز) در مراکز داده های ابری با کمک الگوریتم های فرا ابتکاری و تنظیم کاهش مهاجرت ماشین مجازی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متدولوژی‌های ترکیبی در توسعه نرم‌افزار در سازمان‌ها و صنایع بزرگ  (مطالعه موردی فولاد سبا)</dc:title>
  <dc:creator>MK</dc:creator>
  <cp:lastModifiedBy>Windows User</cp:lastModifiedBy>
  <cp:revision>49</cp:revision>
  <dcterms:created xsi:type="dcterms:W3CDTF">2021-02-13T15:29:43Z</dcterms:created>
  <dcterms:modified xsi:type="dcterms:W3CDTF">2021-02-22T07:17:46Z</dcterms:modified>
</cp:coreProperties>
</file>