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ad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ad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777777777777778"/>
          <c:y val="0.17171296296296298"/>
          <c:w val="0.8216898512685914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1-4174-A560-48DF6AD790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24487872"/>
        <c:axId val="224502016"/>
      </c:barChart>
      <c:catAx>
        <c:axId val="22448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02016"/>
        <c:crosses val="autoZero"/>
        <c:auto val="1"/>
        <c:lblAlgn val="ctr"/>
        <c:lblOffset val="100"/>
        <c:noMultiLvlLbl val="0"/>
      </c:catAx>
      <c:valAx>
        <c:axId val="224502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87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Content Sentiments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Sheet2!$L$2</c:f>
              <c:strCache>
                <c:ptCount val="1"/>
                <c:pt idx="0">
                  <c:v>photo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Sheet2!$M$2:$P$2</c:f>
              <c:numCache>
                <c:formatCode>General</c:formatCode>
                <c:ptCount val="4"/>
                <c:pt idx="0">
                  <c:v>6589</c:v>
                </c:pt>
                <c:pt idx="1">
                  <c:v>3700</c:v>
                </c:pt>
                <c:pt idx="2">
                  <c:v>2057</c:v>
                </c:pt>
                <c:pt idx="3">
                  <c:v>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8-4478-9220-D77E50C51F77}"/>
            </c:ext>
          </c:extLst>
        </c:ser>
        <c:ser>
          <c:idx val="1"/>
          <c:order val="1"/>
          <c:tx>
            <c:strRef>
              <c:f>Sheet2!$L$3</c:f>
              <c:strCache>
                <c:ptCount val="1"/>
                <c:pt idx="0">
                  <c:v>video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Sheet2!$M$3:$P$3</c:f>
              <c:numCache>
                <c:formatCode>General</c:formatCode>
                <c:ptCount val="4"/>
                <c:pt idx="0">
                  <c:v>6245</c:v>
                </c:pt>
                <c:pt idx="1">
                  <c:v>3510</c:v>
                </c:pt>
                <c:pt idx="2">
                  <c:v>1943</c:v>
                </c:pt>
                <c:pt idx="3">
                  <c:v>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8-4478-9220-D77E50C51F77}"/>
            </c:ext>
          </c:extLst>
        </c:ser>
        <c:ser>
          <c:idx val="2"/>
          <c:order val="2"/>
          <c:tx>
            <c:strRef>
              <c:f>Sheet2!$L$4</c:f>
              <c:strCache>
                <c:ptCount val="1"/>
                <c:pt idx="0">
                  <c:v>GIF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Sheet2!$M$4:$P$4</c:f>
              <c:numCache>
                <c:formatCode>General</c:formatCode>
                <c:ptCount val="4"/>
                <c:pt idx="0">
                  <c:v>6079</c:v>
                </c:pt>
                <c:pt idx="1">
                  <c:v>3381</c:v>
                </c:pt>
                <c:pt idx="2">
                  <c:v>1924</c:v>
                </c:pt>
                <c:pt idx="3">
                  <c:v>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38-4478-9220-D77E50C51F77}"/>
            </c:ext>
          </c:extLst>
        </c:ser>
        <c:ser>
          <c:idx val="3"/>
          <c:order val="3"/>
          <c:tx>
            <c:strRef>
              <c:f>Sheet2!$L$5</c:f>
              <c:strCache>
                <c:ptCount val="1"/>
                <c:pt idx="0">
                  <c:v>audio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Sheet2!$M$5:$P$5</c:f>
              <c:numCache>
                <c:formatCode>General</c:formatCode>
                <c:ptCount val="4"/>
                <c:pt idx="0">
                  <c:v>5660</c:v>
                </c:pt>
                <c:pt idx="1">
                  <c:v>3216</c:v>
                </c:pt>
                <c:pt idx="2">
                  <c:v>1771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38-4478-9220-D77E50C51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8929792"/>
        <c:axId val="288930208"/>
      </c:barChart>
      <c:catAx>
        <c:axId val="2889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30208"/>
        <c:crosses val="autoZero"/>
        <c:auto val="1"/>
        <c:lblAlgn val="ctr"/>
        <c:lblOffset val="100"/>
        <c:noMultiLvlLbl val="0"/>
      </c:catAx>
      <c:valAx>
        <c:axId val="28893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9297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8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8.png"/><Relationship Id="rId5" Type="http://schemas.openxmlformats.org/officeDocument/2006/relationships/image" Target="../media/image14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hart" Target="../charts/chart1.xml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chart" Target="../charts/chart2.xml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jp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dirty="0"/>
              <a:t>Social </a:t>
            </a:r>
            <a:r>
              <a:rPr lang="en-US" sz="10500" dirty="0" err="1"/>
              <a:t>Bazz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6873772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 dirty="0"/>
              <a:t>ANY QUESTIONS?</a:t>
            </a:r>
            <a:endParaRPr sz="2600" dirty="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772411" y="1386840"/>
            <a:ext cx="792743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Today's agenda</a:t>
            </a:r>
            <a:endParaRPr b="1" dirty="0"/>
          </a:p>
        </p:txBody>
      </p:sp>
      <p:sp>
        <p:nvSpPr>
          <p:cNvPr id="79" name="Google Shape;79;p2"/>
          <p:cNvSpPr txBox="1"/>
          <p:nvPr/>
        </p:nvSpPr>
        <p:spPr>
          <a:xfrm>
            <a:off x="3004424" y="3242238"/>
            <a:ext cx="4924925" cy="10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0" y="3860291"/>
            <a:ext cx="345069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774199" y="5079491"/>
            <a:ext cx="368729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41216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</a:t>
            </a:r>
            <a:endParaRPr b="1"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93326" y="4744541"/>
            <a:ext cx="6212514" cy="482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885350" cy="2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Analytics  team</a:t>
            </a:r>
            <a:endParaRPr dirty="0"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3" y="4586955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2" y="1545594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620751" y="7628316"/>
            <a:ext cx="2162477" cy="113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765" y="2659135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5999" y="784859"/>
            <a:ext cx="498901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Insights</a:t>
            </a:r>
            <a:endParaRPr dirty="0"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76765" y="4172730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21558" y="5889688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223037" y="2242569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2127502" y="3727720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2045250" y="5372051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post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424624"/>
              </p:ext>
            </p:extLst>
          </p:nvPr>
        </p:nvGraphicFramePr>
        <p:xfrm>
          <a:off x="7086598" y="1924335"/>
          <a:ext cx="9249771" cy="484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247993"/>
              </p:ext>
            </p:extLst>
          </p:nvPr>
        </p:nvGraphicFramePr>
        <p:xfrm>
          <a:off x="2825495" y="1569492"/>
          <a:ext cx="13688568" cy="779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637" y="4514776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4637" y="262144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456009" y="2518155"/>
            <a:ext cx="5318095" cy="5964136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567329" y="1273555"/>
            <a:ext cx="431856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Summary</a:t>
            </a:r>
            <a:endParaRPr dirty="0"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7036660" y="2339738"/>
            <a:ext cx="654286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Out of which </a:t>
            </a: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 and Science categories are the most popular one.</a:t>
            </a:r>
            <a:endParaRPr dirty="0">
              <a:latin typeface="Bahnschrift Light Condensed" panose="020B0502040204020203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4 type of content – Photo, Video, Gif and </a:t>
            </a:r>
            <a:r>
              <a:rPr lang="en-US" sz="2400" dirty="0" smtClean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Audio.</a:t>
            </a:r>
            <a:endParaRPr dirty="0">
              <a:latin typeface="Bahnschrift Light Condensed" panose="020B0502040204020203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Out of which people prefer photo and video.</a:t>
            </a:r>
            <a:endParaRPr dirty="0">
              <a:latin typeface="Bahnschrift Light Condensed" panose="020B0502040204020203" pitchFamily="34" charset="0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May month has the highest number of posts.</a:t>
            </a:r>
            <a:endParaRPr sz="2400" dirty="0">
              <a:solidFill>
                <a:srgbClr val="7030A0"/>
              </a:solidFill>
              <a:latin typeface="Bahnschrift Light Condensed" panose="020B050204020402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8761345" y="5146516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7036660" y="5540386"/>
            <a:ext cx="61334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Should focus more on the top 5 categories that’s animal, </a:t>
            </a:r>
            <a:r>
              <a:rPr lang="en-US" sz="2400" dirty="0" smtClean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technology, science</a:t>
            </a: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, healthy eating and food.</a:t>
            </a:r>
            <a:endParaRPr sz="2400" dirty="0">
              <a:solidFill>
                <a:srgbClr val="7030A0"/>
              </a:solidFill>
              <a:latin typeface="Bahnschrift Light Condensed" panose="020B0502040204020203" pitchFamily="34" charset="0"/>
              <a:ea typeface="Calibri"/>
              <a:cs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C</a:t>
            </a:r>
            <a:r>
              <a:rPr lang="en-US" sz="2400" dirty="0" smtClean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reate </a:t>
            </a: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campaign to specifically target those </a:t>
            </a:r>
            <a:r>
              <a:rPr lang="en-US" sz="2400" dirty="0" smtClean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audiences.</a:t>
            </a:r>
            <a:endParaRPr sz="2400" dirty="0">
              <a:solidFill>
                <a:srgbClr val="7030A0"/>
              </a:solidFill>
              <a:latin typeface="Bahnschrift Light Condensed" panose="020B0502040204020203" pitchFamily="34" charset="0"/>
              <a:ea typeface="Calibri"/>
              <a:cs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Need to maximize in the month of January, may and august as </a:t>
            </a:r>
            <a:r>
              <a:rPr lang="en-US" sz="2400" dirty="0" smtClean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they number </a:t>
            </a:r>
            <a:r>
              <a:rPr lang="en-US" sz="2400" dirty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of posts in these months are the </a:t>
            </a:r>
            <a:r>
              <a:rPr lang="en-US" sz="2400" dirty="0" smtClean="0">
                <a:solidFill>
                  <a:srgbClr val="7030A0"/>
                </a:solidFill>
                <a:latin typeface="Bahnschrift Light Condensed" panose="020B0502040204020203" pitchFamily="34" charset="0"/>
                <a:ea typeface="Calibri"/>
                <a:cs typeface="Calibri"/>
                <a:sym typeface="Calibri"/>
              </a:rPr>
              <a:t>highest.</a:t>
            </a:r>
            <a:endParaRPr sz="2400" dirty="0">
              <a:solidFill>
                <a:srgbClr val="7030A0"/>
              </a:solidFill>
              <a:latin typeface="Bahnschrift Light Condensed" panose="020B0502040204020203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159</Words>
  <Application>Microsoft Office PowerPoint</Application>
  <PresentationFormat>Custom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Light Condensed</vt:lpstr>
      <vt:lpstr>Calibri</vt:lpstr>
      <vt:lpstr>Lucida Sans</vt:lpstr>
      <vt:lpstr>Times New Roman</vt:lpstr>
      <vt:lpstr>Office Theme</vt:lpstr>
      <vt:lpstr>Social Bazz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Bazz</dc:title>
  <dc:creator>Admin</dc:creator>
  <cp:lastModifiedBy>sanad singh</cp:lastModifiedBy>
  <cp:revision>7</cp:revision>
  <dcterms:created xsi:type="dcterms:W3CDTF">2024-06-26T12:49:40Z</dcterms:created>
  <dcterms:modified xsi:type="dcterms:W3CDTF">2024-08-22T10:00:35Z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