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panose="020B0604020202020204" charset="0"/>
      <p:regular r:id="rId14"/>
      <p:bold r:id="rId15"/>
      <p:italic r:id="rId16"/>
      <p:boldItalic r:id="rId17"/>
    </p:embeddedFont>
    <p:embeddedFont>
      <p:font typeface="Roboto Light" panose="020B0604020202020204" charset="0"/>
      <p:regular r:id="rId18"/>
      <p:italic r:id="rId19"/>
    </p:embeddedFont>
    <p:embeddedFont>
      <p:font typeface="Arial Black" panose="020B0A04020102020204" pitchFamily="34" charset="0"/>
      <p:bold r:id="rId20"/>
    </p:embeddedFont>
    <p:embeddedFont>
      <p:font typeface="Roboto Medium" panose="020B0604020202020204" charset="0"/>
      <p:regular r:id="rId21"/>
      <p:italic r:id="rId22"/>
    </p:embeddedFont>
    <p:embeddedFont>
      <p:font typeface="Calibri" panose="020F050202020403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5" d="100"/>
          <a:sy n="65" d="100"/>
        </p:scale>
        <p:origin x="102" y="78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17/09/2024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smtClean="0"/>
              <a:t>17-09-2024</a:t>
            </a:r>
            <a:endParaRPr lang="en-AU" dirty="0"/>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smtClean="0"/>
              <a:t>From Feb to May the trial store outperformed the control store highlighting the success of the new store layout.</a:t>
            </a:r>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 name="Picture 2"/>
          <p:cNvPicPr>
            <a:picLocks noChangeAspect="1"/>
          </p:cNvPicPr>
          <p:nvPr/>
        </p:nvPicPr>
        <p:blipFill>
          <a:blip r:embed="rId3"/>
          <a:stretch>
            <a:fillRect/>
          </a:stretch>
        </p:blipFill>
        <p:spPr>
          <a:xfrm>
            <a:off x="958645" y="1738076"/>
            <a:ext cx="10972800" cy="4367756"/>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smtClean="0">
                <a:latin typeface="Roboto" panose="02000000000000000000" pitchFamily="2" charset="0"/>
                <a:ea typeface="Roboto" panose="02000000000000000000" pitchFamily="2" charset="0"/>
                <a:cs typeface="Roboto" panose="02000000000000000000" pitchFamily="2" charset="0"/>
              </a:rPr>
              <a:t>Chips Category Review</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smtClean="0">
                <a:latin typeface="Roboto" panose="02000000000000000000" pitchFamily="2" charset="0"/>
                <a:ea typeface="Roboto" panose="02000000000000000000" pitchFamily="2" charset="0"/>
                <a:cs typeface="Roboto" panose="02000000000000000000" pitchFamily="2" charset="0"/>
              </a:rPr>
              <a:t>Trial Store Analysis</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just"/>
            <a:r>
              <a:rPr lang="en-AU" sz="1200" dirty="0" smtClean="0">
                <a:latin typeface="Arial Black" panose="020B0A04020102020204" pitchFamily="34" charset="0"/>
                <a:ea typeface="Roboto Light" panose="02000000000000000000" pitchFamily="2" charset="0"/>
              </a:rPr>
              <a:t>The Number of chips transaction dramatically increase prior to Christmas. Thus, added visibility to customer, via a promotional display or Gondola end would increase purchases driving sales growth over this holiday period. </a:t>
            </a:r>
          </a:p>
          <a:p>
            <a:pPr algn="just"/>
            <a:endParaRPr lang="en-AU" sz="1200" dirty="0">
              <a:latin typeface="Arial Black" panose="020B0A04020102020204" pitchFamily="34" charset="0"/>
              <a:ea typeface="Roboto Light" panose="02000000000000000000" pitchFamily="2" charset="0"/>
            </a:endParaRPr>
          </a:p>
          <a:p>
            <a:pPr algn="just"/>
            <a:r>
              <a:rPr lang="en-AU" sz="1200" dirty="0" smtClean="0">
                <a:latin typeface="Arial Black" panose="020B0A04020102020204" pitchFamily="34" charset="0"/>
                <a:ea typeface="Roboto Light" panose="02000000000000000000" pitchFamily="2" charset="0"/>
              </a:rPr>
              <a:t>Mainstream Young Singles and Couples are the primary shopper of chips.</a:t>
            </a:r>
            <a:endParaRPr lang="en-AU" sz="1200" dirty="0">
              <a:latin typeface="Arial Black" panose="020B0A04020102020204" pitchFamily="34"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095579"/>
            <a:ext cx="7580989" cy="1718742"/>
          </a:xfrm>
          <a:prstGeom prst="rect">
            <a:avLst/>
          </a:prstGeom>
          <a:noFill/>
        </p:spPr>
        <p:txBody>
          <a:bodyPr wrap="square" lIns="0" tIns="0" rIns="0" bIns="0" rtlCol="0" anchor="t">
            <a:noAutofit/>
          </a:bodyPr>
          <a:lstStyle/>
          <a:p>
            <a:r>
              <a:rPr lang="en-AU" sz="1200" dirty="0" smtClean="0">
                <a:latin typeface="Arial Black" panose="020B0A04020102020204" pitchFamily="34" charset="0"/>
                <a:ea typeface="Roboto Light" panose="02000000000000000000" pitchFamily="2" charset="0"/>
              </a:rPr>
              <a:t>A control store was constructed to reflect the prior performance of the selected trial store.</a:t>
            </a:r>
          </a:p>
          <a:p>
            <a:endParaRPr lang="en-AU" sz="1200" dirty="0">
              <a:latin typeface="Arial Black" panose="020B0A04020102020204" pitchFamily="34" charset="0"/>
              <a:ea typeface="Roboto Light" panose="02000000000000000000" pitchFamily="2" charset="0"/>
            </a:endParaRPr>
          </a:p>
          <a:p>
            <a:r>
              <a:rPr lang="en-AU" sz="1200" dirty="0" smtClean="0">
                <a:latin typeface="Arial Black" panose="020B0A04020102020204" pitchFamily="34" charset="0"/>
                <a:ea typeface="Roboto Light" panose="02000000000000000000" pitchFamily="2" charset="0"/>
              </a:rPr>
              <a:t>After implementing the new store layout the performance of the store and the control store were compared. The trial store saw significant uplift from the new store layout.</a:t>
            </a:r>
            <a:endParaRPr lang="en-AU" sz="1200" dirty="0">
              <a:latin typeface="Arial Black" panose="020B0A04020102020204" pitchFamily="34"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smtClean="0"/>
              <a:t>The no. of chips transaction has remained relatively consistent over the last 52 </a:t>
            </a:r>
            <a:r>
              <a:rPr lang="en-AU" dirty="0" err="1" smtClean="0"/>
              <a:t>wks</a:t>
            </a:r>
            <a:r>
              <a:rPr lang="en-AU" dirty="0" smtClean="0"/>
              <a:t>, a notable increase occurred in the week leading up to Christmas</a:t>
            </a: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1"/>
          <p:cNvPicPr>
            <a:picLocks noChangeAspect="1"/>
          </p:cNvPicPr>
          <p:nvPr/>
        </p:nvPicPr>
        <p:blipFill>
          <a:blip r:embed="rId3"/>
          <a:stretch>
            <a:fillRect/>
          </a:stretch>
        </p:blipFill>
        <p:spPr>
          <a:xfrm>
            <a:off x="1196976" y="1861918"/>
            <a:ext cx="10837708" cy="4302907"/>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smtClean="0"/>
              <a:t>Affluence appears consistent across each individual life stage profile; older and Young shoppers purchase the highest </a:t>
            </a:r>
            <a:r>
              <a:rPr lang="en-AU" dirty="0" err="1" smtClean="0"/>
              <a:t>avg</a:t>
            </a:r>
            <a:r>
              <a:rPr lang="en-AU" dirty="0" smtClean="0"/>
              <a:t> units per transaction.</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 name="Picture 2"/>
          <p:cNvPicPr>
            <a:picLocks noChangeAspect="1"/>
          </p:cNvPicPr>
          <p:nvPr/>
        </p:nvPicPr>
        <p:blipFill>
          <a:blip r:embed="rId3"/>
          <a:stretch>
            <a:fillRect/>
          </a:stretch>
        </p:blipFill>
        <p:spPr>
          <a:xfrm>
            <a:off x="1061884" y="1747602"/>
            <a:ext cx="10614691" cy="4151753"/>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4" y="453371"/>
            <a:ext cx="10778715" cy="903482"/>
          </a:xfrm>
        </p:spPr>
        <p:txBody>
          <a:bodyPr/>
          <a:lstStyle/>
          <a:p>
            <a:r>
              <a:rPr lang="en-AU" dirty="0" smtClean="0"/>
              <a:t>Mainstream Young Singles &amp; Couples make up the largest proportion of snacking Chips choppers: Mainstream Retirees also have a significant share.</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5" name="Picture 4"/>
          <p:cNvPicPr>
            <a:picLocks noChangeAspect="1"/>
          </p:cNvPicPr>
          <p:nvPr/>
        </p:nvPicPr>
        <p:blipFill>
          <a:blip r:embed="rId3"/>
          <a:stretch>
            <a:fillRect/>
          </a:stretch>
        </p:blipFill>
        <p:spPr>
          <a:xfrm>
            <a:off x="1196974" y="1780944"/>
            <a:ext cx="10321515" cy="4383881"/>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smtClean="0"/>
              <a:t>The control store is constructed to reflect performance of the trial store rather than the average of other stores.</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p:cNvPicPr>
            <a:picLocks noChangeAspect="1"/>
          </p:cNvPicPr>
          <p:nvPr/>
        </p:nvPicPr>
        <p:blipFill>
          <a:blip r:embed="rId3"/>
          <a:stretch>
            <a:fillRect/>
          </a:stretch>
        </p:blipFill>
        <p:spPr>
          <a:xfrm>
            <a:off x="958645" y="1761892"/>
            <a:ext cx="10500852" cy="4225953"/>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6377</TotalTime>
  <Words>464</Words>
  <Application>Microsoft Office PowerPoint</Application>
  <PresentationFormat>Widescreen</PresentationFormat>
  <Paragraphs>40</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Roboto</vt:lpstr>
      <vt:lpstr>Roboto Light</vt:lpstr>
      <vt:lpstr>Arial Black</vt:lpstr>
      <vt:lpstr>Roboto Medium</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sanad singh</cp:lastModifiedBy>
  <cp:revision>471</cp:revision>
  <dcterms:created xsi:type="dcterms:W3CDTF">2018-02-07T23:23:24Z</dcterms:created>
  <dcterms:modified xsi:type="dcterms:W3CDTF">2024-09-17T09:01:28Z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