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4" r:id="rId2"/>
    <p:sldId id="257" r:id="rId3"/>
    <p:sldId id="258" r:id="rId4"/>
    <p:sldId id="259" r:id="rId5"/>
    <p:sldId id="273" r:id="rId6"/>
    <p:sldId id="261" r:id="rId7"/>
    <p:sldId id="262" r:id="rId8"/>
    <p:sldId id="264" r:id="rId9"/>
    <p:sldId id="263" r:id="rId10"/>
    <p:sldId id="267" r:id="rId11"/>
    <p:sldId id="270" r:id="rId12"/>
    <p:sldId id="268" r:id="rId13"/>
    <p:sldId id="265" r:id="rId14"/>
    <p:sldId id="27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D4EAEE27-7FE1-F880-F511-5A68C436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D4AEADEC-3185-DFDB-B16C-0DCF63248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89F6A681-18C7-4E10-0542-644E44D13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7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ATH00/CAPSTONE-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vma.org/resources-tools/animal-health-and-welfare/telehealth-telemedicine-veterinary-practice/veterinary-telehealth-basics" TargetMode="External"/><Relationship Id="rId7" Type="http://schemas.openxmlformats.org/officeDocument/2006/relationships/hyperlink" Target="https://www.mdpi.com/2076-2615/11/6/150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mc.ncbi.nlm.nih.gov/articles/PMC11880228/" TargetMode="External"/><Relationship Id="rId5" Type="http://schemas.openxmlformats.org/officeDocument/2006/relationships/hyperlink" Target="https://www.researchgate.net/publication/363420225_Exploring_the_challenges_and_opportunities_presented_by_veterinary_telemedicine" TargetMode="External"/><Relationship Id="rId4" Type="http://schemas.openxmlformats.org/officeDocument/2006/relationships/hyperlink" Target="https://www.researchgate.net/publication/380299043_Veterinary_telemedicine_A_new_era_for_animal_welfa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15203528_Optimal_Nutrition_for_Athletic_Performance_with_Emphasis_on_Fat_Adaptation_in_Dogs_and_Horses" TargetMode="External"/><Relationship Id="rId7" Type="http://schemas.openxmlformats.org/officeDocument/2006/relationships/hyperlink" Target="https://www.mdpi.com/2076-2615/11/5/147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dpi.com/2076-2615/11/6/1799" TargetMode="External"/><Relationship Id="rId5" Type="http://schemas.openxmlformats.org/officeDocument/2006/relationships/hyperlink" Target="https://www.mdpi.com/2076-2615/11/9/2603" TargetMode="External"/><Relationship Id="rId4" Type="http://schemas.openxmlformats.org/officeDocument/2006/relationships/hyperlink" Target="https://www.mdpi.com/2076-2615/11/10/292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Lwx4gpORGGLRAXS6aE7hs_EU79Rq1yPajTlpXozPL20/edit?tab=t.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543" y="1001906"/>
            <a:ext cx="10576560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135" marR="5080" indent="-67691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7365D"/>
                </a:solidFill>
                <a:latin typeface="Cambria"/>
                <a:cs typeface="Cambria"/>
              </a:rPr>
              <a:t>PROJECT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800" b="1" dirty="0">
                <a:solidFill>
                  <a:srgbClr val="17365D"/>
                </a:solidFill>
                <a:latin typeface="Cambria"/>
                <a:cs typeface="Cambria"/>
              </a:rPr>
              <a:t>TITLE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lang="en-IN" sz="2800" b="1" dirty="0">
                <a:solidFill>
                  <a:srgbClr val="17365D"/>
                </a:solidFill>
                <a:latin typeface="Cambria"/>
                <a:cs typeface="Cambria"/>
              </a:rPr>
              <a:t>–</a:t>
            </a:r>
            <a:r>
              <a:rPr sz="28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lang="en-US" sz="2800" b="1" spc="-55" dirty="0">
                <a:solidFill>
                  <a:srgbClr val="17365D"/>
                </a:solidFill>
                <a:latin typeface="Cambria"/>
                <a:cs typeface="Cambria"/>
              </a:rPr>
              <a:t>ASK YOUR VET</a:t>
            </a:r>
            <a:br>
              <a:rPr lang="en-US" sz="2800" b="1" spc="-55" dirty="0">
                <a:solidFill>
                  <a:srgbClr val="17365D"/>
                </a:solidFill>
                <a:latin typeface="Cambria"/>
                <a:cs typeface="Cambria"/>
              </a:rPr>
            </a:br>
            <a:endParaRPr lang="en-US" sz="2800" b="1" spc="-55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1080135" marR="5080" indent="-6769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Number: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CS</a:t>
            </a:r>
            <a:r>
              <a:rPr lang="en-US" sz="1800" b="1" spc="-10" dirty="0">
                <a:solidFill>
                  <a:srgbClr val="17365D"/>
                </a:solidFill>
                <a:latin typeface="Cambria"/>
                <a:cs typeface="Cambria"/>
              </a:rPr>
              <a:t>D-42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 dirty="0">
              <a:latin typeface="Cambria"/>
              <a:cs typeface="Cambria"/>
            </a:endParaRPr>
          </a:p>
          <a:p>
            <a:pPr marR="530225" algn="r">
              <a:lnSpc>
                <a:spcPct val="100000"/>
              </a:lnSpc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18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7550" y="2931607"/>
            <a:ext cx="4413250" cy="1392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115" marR="1038225" algn="ctr">
              <a:lnSpc>
                <a:spcPct val="106700"/>
              </a:lnSpc>
              <a:spcBef>
                <a:spcPts val="100"/>
              </a:spcBef>
            </a:pPr>
            <a:r>
              <a:rPr lang="en-IN" sz="1700" b="1" spc="-45" dirty="0">
                <a:latin typeface="Cambria"/>
                <a:cs typeface="Cambria"/>
              </a:rPr>
              <a:t>Mr. Himansu Sekhar Rout</a:t>
            </a:r>
            <a:br>
              <a:rPr lang="en-IN" sz="1700" b="1" spc="-45" dirty="0">
                <a:latin typeface="Cambria"/>
                <a:cs typeface="Cambria"/>
              </a:rPr>
            </a:br>
            <a:r>
              <a:rPr sz="1700" b="1" spc="-10" dirty="0"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endParaRPr sz="1700" dirty="0">
              <a:latin typeface="Cambria"/>
              <a:cs typeface="Cambria"/>
            </a:endParaRPr>
          </a:p>
          <a:p>
            <a:pPr marL="12700" marR="5080" algn="ctr">
              <a:lnSpc>
                <a:spcPct val="106700"/>
              </a:lnSpc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r>
              <a:rPr lang="en-US" sz="1700" b="1" spc="-10" dirty="0">
                <a:solidFill>
                  <a:srgbClr val="17365D"/>
                </a:solidFill>
                <a:latin typeface="Cambria"/>
                <a:cs typeface="Cambria"/>
              </a:rPr>
              <a:t>,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Presidency</a:t>
            </a:r>
            <a:r>
              <a:rPr sz="17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7689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CSE7101-</a:t>
            </a:r>
            <a:r>
              <a:rPr sz="2700" spc="-60" dirty="0"/>
              <a:t> </a:t>
            </a:r>
            <a:r>
              <a:rPr sz="2700" dirty="0"/>
              <a:t>Capstone</a:t>
            </a:r>
            <a:r>
              <a:rPr sz="2700" spc="-50" dirty="0"/>
              <a:t> </a:t>
            </a:r>
            <a:r>
              <a:rPr sz="2700" dirty="0"/>
              <a:t>Project</a:t>
            </a:r>
            <a:r>
              <a:rPr sz="2700" spc="-15" dirty="0"/>
              <a:t> </a:t>
            </a:r>
            <a:r>
              <a:rPr sz="2700" spc="-35" dirty="0"/>
              <a:t>Review-</a:t>
            </a:r>
            <a:r>
              <a:rPr sz="2700" spc="-50" dirty="0"/>
              <a:t>1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2509285" y="4874405"/>
            <a:ext cx="771387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Name</a:t>
            </a:r>
            <a:r>
              <a:rPr sz="18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Program: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Computer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Science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Engineering</a:t>
            </a:r>
            <a:r>
              <a:rPr lang="en-US" sz="1800" b="1" spc="-10" dirty="0">
                <a:latin typeface="Cambria"/>
                <a:cs typeface="Cambria"/>
              </a:rPr>
              <a:t> (Data Science)</a:t>
            </a:r>
            <a:br>
              <a:rPr lang="en-US" sz="1800" b="1" spc="-10" dirty="0">
                <a:latin typeface="Cambria"/>
                <a:cs typeface="Cambria"/>
              </a:rPr>
            </a:b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3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2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2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 err="1">
                <a:solidFill>
                  <a:srgbClr val="4F81BD"/>
                </a:solidFill>
                <a:latin typeface="Cambria"/>
                <a:cs typeface="Cambria"/>
              </a:rPr>
              <a:t>HoD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:</a:t>
            </a:r>
            <a:r>
              <a:rPr sz="1800" b="1" spc="-1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lang="en-US" sz="1800" b="1" spc="-50" dirty="0">
                <a:latin typeface="Cambria"/>
                <a:cs typeface="Cambria"/>
              </a:rPr>
              <a:t>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Pravithraja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</a:p>
          <a:p>
            <a:pPr marL="12700" marR="5080" indent="479425" algn="ctr"/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5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Program</a:t>
            </a:r>
            <a:r>
              <a:rPr sz="1800" b="1" spc="-4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sz="1800" b="1" spc="-45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Coordinator:</a:t>
            </a:r>
            <a:r>
              <a:rPr sz="1800" b="1" spc="-2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lang="en-IN" sz="1800" b="1" spc="-30" dirty="0">
                <a:latin typeface="Cambria"/>
                <a:cs typeface="Cambria"/>
              </a:rPr>
              <a:t>Dr. H M Manjula</a:t>
            </a:r>
            <a:br>
              <a:rPr lang="en-IN" sz="1800" b="1" spc="-30" dirty="0">
                <a:latin typeface="Cambria"/>
                <a:cs typeface="Cambria"/>
              </a:rPr>
            </a:b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Name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of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School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Project</a:t>
            </a:r>
            <a:r>
              <a:rPr sz="1800" b="1" spc="-30" dirty="0">
                <a:solidFill>
                  <a:srgbClr val="4F81B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D"/>
                </a:solidFill>
                <a:latin typeface="Cambria"/>
                <a:cs typeface="Cambria"/>
              </a:rPr>
              <a:t>Coordinators: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Sampath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K,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Dr.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Geetha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239898"/>
              </p:ext>
            </p:extLst>
          </p:nvPr>
        </p:nvGraphicFramePr>
        <p:xfrm>
          <a:off x="449762" y="2509537"/>
          <a:ext cx="6468745" cy="164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-6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2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10" dirty="0">
                          <a:latin typeface="+mn-lt"/>
                          <a:cs typeface="Arial"/>
                        </a:rPr>
                        <a:t>20221CSD0123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35" dirty="0">
                          <a:latin typeface="Arial"/>
                          <a:cs typeface="Arial"/>
                        </a:rPr>
                        <a:t>RAJASHREE S</a:t>
                      </a:r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20221CS</a:t>
                      </a:r>
                      <a:r>
                        <a:rPr lang="en-US" sz="1400" b="1" spc="-10" dirty="0">
                          <a:latin typeface="Arial"/>
                          <a:cs typeface="Arial"/>
                        </a:rPr>
                        <a:t>D0131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20" dirty="0">
                          <a:latin typeface="Arial"/>
                          <a:cs typeface="Arial"/>
                        </a:rPr>
                        <a:t>SANATH M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IN" sz="1400" b="1" spc="-10" dirty="0">
                          <a:latin typeface="Arial"/>
                          <a:cs typeface="Arial"/>
                        </a:rPr>
                        <a:t>20221CSD0148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lang="en-US" sz="1400" b="1" spc="-35" dirty="0">
                          <a:latin typeface="Arial"/>
                          <a:cs typeface="Arial"/>
                        </a:rPr>
                        <a:t>NIHA NAAZ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spc="-7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060AE-DFFC-310E-86EF-1D229558E427}"/>
              </a:ext>
            </a:extLst>
          </p:cNvPr>
          <p:cNvSpPr txBox="1"/>
          <p:nvPr/>
        </p:nvSpPr>
        <p:spPr>
          <a:xfrm>
            <a:off x="812799" y="1613118"/>
            <a:ext cx="74497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Easy and affordable access to licensed veterinarians.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Timely advice for minor and preventive health issues.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Specialized care for sporting and working animals.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Centralized digital health records for pets and livestock.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Increased awareness of nutrition, vaccination, and preventive care.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Reduced travel and consultation costs for owners.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Scalable solution that can expand across regions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9077219-3A40-1603-88FE-85071401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62010" y="1019432"/>
            <a:ext cx="429466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indent="0" algn="just">
              <a:spcBef>
                <a:spcPts val="0"/>
              </a:spcBef>
              <a:buSzPct val="100000"/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1 (Weeks 1-2):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Focus on requirement gathering, defining scope (pets + sporting animals), and researching veterinary telemedicine regulations.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2 (Weeks 3-5):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Design user flow and develop prototype UI/UX for owner and vet interfaces.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3 (Weeks 6-8):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Build core backend and database for user/pet profiles, consultations, and digital health records.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4 (Weeks 9-10):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Implement main app features – Q&amp;A, video consultations, notifications, and payment gateway.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Phase 5 (Weeks 11-12):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Testing, security checks, pilot deployment, and feedback collection for improvements.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B86DB-62EB-6320-764F-0F188FC1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70" y="1019432"/>
            <a:ext cx="7223664" cy="50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GitHub repository provides public access to our project's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code, documentation, and development resources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will find implementations of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application, backend services, and database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along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instructions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run the system. The repository also 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endpoints for consultations, health record management, and notification services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welcome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contributions and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platform and add future features like sports medicine modules and wearable integration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 Link: https://github.com/SANATH00/CAPSTONE-PROJECT.git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EFD5BA12-F910-97B2-995E-BDE09255C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78" y="1131470"/>
            <a:ext cx="1147152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[1] American Veterinary Medical Association, “Veterinary Telehealth: The Basics.”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3"/>
              </a:rPr>
              <a:t>https://www.avma.org/resources-tools/animal-health-and-welfare/telehealth-telemedicine-veterinary-practice/veterinary-telehealth-basics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[2] B. 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Albadrani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M. A. Abdel-Raheem, and M. I. Al-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Farwachi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“Veterinary telemedicine: A new era for animal welfare,”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Open Vet. J.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14, no. 2, pp. 493-500, Jun. 2024.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4"/>
              </a:rPr>
              <a:t>https://www.researchgate.net/publication/380299043_Veterinary_telemedicine_A_new_era_for_animal_welfare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[3] L. M. Teller, “Exploring the challenges and opportunities presented by veterinary telemedicine,”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Vet. Rec.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191, no. 7, Sep. 2022.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5"/>
              </a:rPr>
              <a:t>https://www.researchgate.net/publication/363420225_Exploring_the_challenges_and_opportunities_presented_by_veterinary_telemedicine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[4] D. Levine, A. P. Markley, D. J. Marcellin-Little, and H.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Reesink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“Editorial: Sports medicine and physical rehabilitation, volume III,”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Front. Vet. Sci.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11, 2024.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6"/>
              </a:rPr>
              <a:t>https://pmc.ncbi.nlm.nih.gov/articles/PMC11880228/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[5] T. Atalaia, J. Prazeres, J. Abrantes, and H. M. Clayton, “Equine Rehabilitation: A Scoping Review of the Literature,”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Animals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Arial" panose="020B0604020202020204" pitchFamily="34" charset="0"/>
                <a:ea typeface="Google Sans Text"/>
              </a:rPr>
              <a:t>, vol. 11, no. 6, p. 1508, Jun. 2021. [Online]. Available: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B57D0"/>
                </a:solidFill>
                <a:effectLst/>
                <a:latin typeface="Arial" panose="020B0604020202020204" pitchFamily="34" charset="0"/>
                <a:ea typeface="Google Sans Text"/>
                <a:hlinkClick r:id="rId7"/>
              </a:rPr>
              <a:t>https://www.mdpi.com/2076-2615/11/6/1508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Arial" panose="020B0604020202020204" pitchFamily="34" charset="0"/>
              <a:ea typeface="Google Sans Tex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ADB6805-4AEB-DB08-5889-F11F0759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83C3E3C4-B5C4-18EE-8971-1B4BCD9D2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C67BBD-6106-2C52-596F-787618CF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39" y="1381166"/>
            <a:ext cx="1150573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[6] D. S. Kronfeld, P. L. Ferrante, and D. Grandjean, “Optimal Nutrition for Athletic Performance, with Emphasis on Fat Adaptation in Dogs and Horses,”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J. </a:t>
            </a:r>
            <a:r>
              <a:rPr lang="en-US" altLang="en-US" sz="1800" i="1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Nutr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125, no. 6S, pp. 1828S-1833S, Jun. 1995.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3"/>
              </a:rPr>
              <a:t>https://www.researchgate.net/publication/15203528_Optimal_Nutrition_for_Athletic_Performance_with_Emphasis_on_Fat_Adaptation_in_Dogs_and_Horses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[7] T. L. Richards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“Effect of Total Starch and Resistant Starch in Commercial Extruded Dog Foods on Gastric Emptying in Siberian Huskies,”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10, p. 2928, Oct.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4"/>
              </a:rPr>
              <a:t>https://www.mdpi.com/2076-2615/11/10/2928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[8] S. Burron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“Safety of Dietary Camelina Oil Supplementation in Healthy, Adult Dogs,”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9, p. 2603, Sep.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5"/>
              </a:rPr>
              <a:t>https://www.mdpi.com/2076-2615/11/9/2603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[9] J. Atwal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“No Observed Adverse Effects on Health Were Detected in Adult Beagle Dogs When Fed a High-Calcium Diet for 40 Weeks,”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6, p. 1799, Jun.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6"/>
              </a:rPr>
              <a:t>https://www.mdpi.com/2076-2615/11/6/1799</a:t>
            </a:r>
            <a:endParaRPr lang="en-US" altLang="en-US" sz="1800" dirty="0">
              <a:solidFill>
                <a:srgbClr val="1B1C1D"/>
              </a:solidFill>
              <a:latin typeface="Arial" panose="020B0604020202020204" pitchFamily="34" charset="0"/>
              <a:ea typeface="Google Sans Text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[10] C. </a:t>
            </a:r>
            <a:r>
              <a:rPr lang="en-US" altLang="en-US" sz="1800" dirty="0" err="1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Delsante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et al.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“An Online Survey of Pet Food Storage and Feeding Practices of Dog and Cat Owners,” </a:t>
            </a:r>
            <a:r>
              <a:rPr lang="en-US" altLang="en-US" sz="1800" i="1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Animals</a:t>
            </a:r>
            <a:r>
              <a:rPr lang="en-US" altLang="en-US" sz="1800" dirty="0">
                <a:solidFill>
                  <a:srgbClr val="1B1C1D"/>
                </a:solidFill>
                <a:latin typeface="Arial" panose="020B0604020202020204" pitchFamily="34" charset="0"/>
                <a:ea typeface="Google Sans Text"/>
              </a:rPr>
              <a:t>, vol. 11, no. 5, p. 1478, May 2021. [Online]. Available: </a:t>
            </a:r>
            <a:r>
              <a:rPr lang="en-US" altLang="en-US" sz="1800" dirty="0">
                <a:solidFill>
                  <a:srgbClr val="0B57D0"/>
                </a:solidFill>
                <a:latin typeface="Arial" panose="020B0604020202020204" pitchFamily="34" charset="0"/>
                <a:ea typeface="Google Sans Text"/>
                <a:hlinkClick r:id="rId7"/>
              </a:rPr>
              <a:t>https://www.mdpi.com/2076-2615/11/5/1478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F23D9-24A0-22A6-FFEC-378BFE92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88514-267A-F6AF-C110-43BAE0634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9550400" cy="5043615"/>
          </a:xfrm>
        </p:spPr>
        <p:txBody>
          <a:bodyPr>
            <a:normAutofit fontScale="62500" lnSpcReduction="20000"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Project Title &amp; Details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Ask Your Vet: Health and Sports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 digital veterinary care platform.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Problem Statement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Limited access, high costs, and lack of sports medicine expertise in animal healthcare.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Objectives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Provide accessible, affordable, and specialized veterinary advice with digital health records.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Background &amp; Related 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Human telemedicine is growing, but veterinary telemedicine is underdeveloped.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Literature Survey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Studies support telemedicine, preventive care, and sports health monitoring.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Gap Analysis &amp; Innovation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Bridges rural access, adds sports vet focus, and digitalizes pet records.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System Architecture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Mobile app + backend with profiles, consultations, health records, and payments.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Technology Stack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Flutter, Django/Node.js, PostgreSQL/MongoDB, WebRTC, AWS/GCP.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Timeline (Gantt Chart)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5 phases: research, prototype, backend, features, testing &amp; launch.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Expected Outcomes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Better animal welfare, reduced costs, improved access, and scalable platform.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GitHub Link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Repository for code and collaboration 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References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Research papers, VCI guidelines, telemedicine case studies.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205303"/>
            <a:ext cx="10668000" cy="626170"/>
          </a:xfrm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50" dirty="0"/>
              <a:t> </a:t>
            </a:r>
            <a:r>
              <a:rPr dirty="0"/>
              <a:t>Statement</a:t>
            </a:r>
            <a:r>
              <a:rPr spc="-50" dirty="0"/>
              <a:t> </a:t>
            </a:r>
            <a:r>
              <a:rPr dirty="0"/>
              <a:t>Number:</a:t>
            </a:r>
            <a:r>
              <a:rPr spc="-50" dirty="0"/>
              <a:t> </a:t>
            </a:r>
            <a:r>
              <a:rPr dirty="0"/>
              <a:t>PSCS_</a:t>
            </a:r>
            <a:r>
              <a:rPr lang="en-US" dirty="0"/>
              <a:t>699</a:t>
            </a:r>
            <a:r>
              <a:rPr spc="-5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124" y="1207009"/>
            <a:ext cx="11163935" cy="41049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740" algn="just">
              <a:lnSpc>
                <a:spcPct val="100000"/>
              </a:lnSpc>
              <a:spcBef>
                <a:spcPts val="130"/>
              </a:spcBef>
            </a:pPr>
            <a:r>
              <a:rPr sz="2350" b="1" dirty="0">
                <a:solidFill>
                  <a:srgbClr val="17365D"/>
                </a:solidFill>
                <a:latin typeface="Cambria"/>
                <a:cs typeface="Cambria"/>
              </a:rPr>
              <a:t>Problem</a:t>
            </a:r>
            <a:r>
              <a:rPr sz="2350" b="1" spc="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350" b="1" spc="-10" dirty="0">
                <a:solidFill>
                  <a:srgbClr val="17365D"/>
                </a:solidFill>
                <a:latin typeface="Cambria"/>
                <a:cs typeface="Cambria"/>
              </a:rPr>
              <a:t>Description:</a:t>
            </a:r>
            <a:endParaRPr lang="en-US" sz="2350" b="1" spc="-10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78740" algn="just">
              <a:lnSpc>
                <a:spcPct val="100000"/>
              </a:lnSpc>
              <a:spcBef>
                <a:spcPts val="130"/>
              </a:spcBef>
            </a:pPr>
            <a:endParaRPr lang="en-US" sz="2350" b="1" spc="-10" dirty="0">
              <a:solidFill>
                <a:srgbClr val="17365D"/>
              </a:solidFill>
              <a:latin typeface="Cambria"/>
              <a:cs typeface="Cambria"/>
            </a:endParaRPr>
          </a:p>
          <a:p>
            <a:pPr marL="78740" lvl="2" algn="just">
              <a:spcBef>
                <a:spcPts val="130"/>
              </a:spcBef>
            </a:pPr>
            <a:r>
              <a:rPr lang="en-US" sz="2000" b="1" dirty="0">
                <a:latin typeface="+mj-lt"/>
                <a:cs typeface="Cambria"/>
              </a:rPr>
              <a:t>This problem invites the development of a novel solution leveraging digital technology to address societal or administrative challenges within public services, sustainability, or governance</a:t>
            </a:r>
            <a:endParaRPr lang="en-IN" sz="2000" b="1" dirty="0">
              <a:latin typeface="+mj-lt"/>
              <a:cs typeface="Cambria"/>
            </a:endParaRPr>
          </a:p>
          <a:p>
            <a:pPr marL="12700" marR="5080" lvl="2">
              <a:spcBef>
                <a:spcPts val="860"/>
              </a:spcBef>
            </a:pPr>
            <a:r>
              <a:rPr lang="en-US" dirty="0"/>
              <a:t>.</a:t>
            </a:r>
            <a:endParaRPr lang="en-IN" sz="2000" dirty="0">
              <a:latin typeface="Arial"/>
              <a:cs typeface="Arial"/>
            </a:endParaRPr>
          </a:p>
          <a:p>
            <a:pPr marL="78740">
              <a:lnSpc>
                <a:spcPct val="100000"/>
              </a:lnSpc>
            </a:pPr>
            <a:r>
              <a:rPr sz="2350" b="1" dirty="0">
                <a:solidFill>
                  <a:srgbClr val="17365D"/>
                </a:solidFill>
                <a:latin typeface="Cambria"/>
                <a:cs typeface="Cambria"/>
              </a:rPr>
              <a:t>Key</a:t>
            </a:r>
            <a:r>
              <a:rPr sz="235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350" b="1" spc="-10" dirty="0">
                <a:solidFill>
                  <a:srgbClr val="17365D"/>
                </a:solidFill>
                <a:latin typeface="Cambria"/>
                <a:cs typeface="Cambria"/>
              </a:rPr>
              <a:t>Issues:</a:t>
            </a:r>
            <a:endParaRPr sz="2350" dirty="0">
              <a:latin typeface="Cambria"/>
              <a:cs typeface="Cambri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Limited Accessibility</a:t>
            </a:r>
            <a:r>
              <a:rPr lang="en-US" sz="1600" dirty="0"/>
              <a:t> – Rural and remote areas lack veterinary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High Costs</a:t>
            </a:r>
            <a:r>
              <a:rPr lang="en-US" sz="1600" dirty="0"/>
              <a:t> – Minor health concerns still require expensive in-person visits.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Scarcity of Specialists</a:t>
            </a:r>
            <a:r>
              <a:rPr lang="en-US" sz="1600" dirty="0"/>
              <a:t> – Sports medicine vets for performance animals are very few.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Poor Record Management</a:t>
            </a:r>
            <a:r>
              <a:rPr lang="en-US" sz="1600" dirty="0"/>
              <a:t> – No centralized digital health records for pets/animals.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Low Awareness</a:t>
            </a:r>
            <a:r>
              <a:rPr lang="en-US" sz="1600" dirty="0"/>
              <a:t> – Owners lack knowledge on preventive care, nutrition, and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Time Delays</a:t>
            </a:r>
            <a:r>
              <a:rPr lang="en-US" sz="1600" dirty="0"/>
              <a:t> – Long waiting times for consultations in urban clinics.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Regulatory Challenges</a:t>
            </a:r>
            <a:r>
              <a:rPr lang="en-US" sz="1600" dirty="0"/>
              <a:t> – Telemedicine and prescription rules require careful compliance.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5825" y="1156209"/>
            <a:ext cx="10457678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800" b="1" dirty="0"/>
              <a:t>Obj 1:</a:t>
            </a:r>
            <a:r>
              <a:rPr lang="en-US" sz="1800" dirty="0"/>
              <a:t> Provide veterinary care that is accessible and affordable through a simple digital platform.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2:</a:t>
            </a:r>
            <a:r>
              <a:rPr lang="en-US" sz="1800" dirty="0"/>
              <a:t> Help owners easily connect with licensed vets and specialists, especially for sports and performance animals.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3:</a:t>
            </a:r>
            <a:r>
              <a:rPr lang="en-US" sz="1800" dirty="0"/>
              <a:t> Maintain a centralized digital health record for each animal, making it easy to track vaccinations, treatments, and history.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4:</a:t>
            </a:r>
            <a:r>
              <a:rPr lang="en-US" sz="1800" dirty="0"/>
              <a:t> Spread awareness about preventive care and nutrition in a clear, practical way for all types of owners.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5:</a:t>
            </a:r>
            <a:r>
              <a:rPr lang="en-US" sz="1800" dirty="0"/>
              <a:t> Ensure the platform is safe, trustworthy, and compliant with telemedicine and data privacy laws.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Obj 6:</a:t>
            </a:r>
            <a:r>
              <a:rPr lang="en-US" sz="1800" dirty="0"/>
              <a:t> Build a scalable and user-friendly solution that anyone, from city pet parents to rural farmers, can use without confusion.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F68D8-35B2-8B1B-7E4B-7E7933A32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22460"/>
              </p:ext>
            </p:extLst>
          </p:nvPr>
        </p:nvGraphicFramePr>
        <p:xfrm>
          <a:off x="1068171" y="1305147"/>
          <a:ext cx="9954055" cy="3950592"/>
        </p:xfrm>
        <a:graphic>
          <a:graphicData uri="http://schemas.openxmlformats.org/drawingml/2006/table">
            <a:tbl>
              <a:tblPr firstRow="1" bandRow="1"/>
              <a:tblGrid>
                <a:gridCol w="2627993">
                  <a:extLst>
                    <a:ext uri="{9D8B030D-6E8A-4147-A177-3AD203B41FA5}">
                      <a16:colId xmlns:a16="http://schemas.microsoft.com/office/drawing/2014/main" val="3229079390"/>
                    </a:ext>
                  </a:extLst>
                </a:gridCol>
                <a:gridCol w="7326062">
                  <a:extLst>
                    <a:ext uri="{9D8B030D-6E8A-4147-A177-3AD203B41FA5}">
                      <a16:colId xmlns:a16="http://schemas.microsoft.com/office/drawing/2014/main" val="917487744"/>
                    </a:ext>
                  </a:extLst>
                </a:gridCol>
              </a:tblGrid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Layer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Components / Tools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669091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Frontend (UI)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Flutter / React Native (mobile app), React.js (web dashboard), Figma/Adobe XD (design)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618792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Backend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Django (Python) / Node.js (Express), RESTful APIs, JWT/OAuth2 (authentication)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137698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Database &amp; Storage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PostgreSQL (structured health data), MongoDB (chat/media), AWS S3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541855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Communication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WebRTC / Twilio API (video calls), Firebase / Sendbird (chat), FCM (push notifications)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896382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Cloud &amp; Deployment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AWS / GCP / Azure (hosting), Docker (containerization), Kubernetes (scalability)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22817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Security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SSL/TLS, AES encryption, Role-based access, Compliance with Data Protection laws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21064"/>
                  </a:ext>
                </a:extLst>
              </a:tr>
              <a:tr h="49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Payments &amp; APIs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Razorpay</a:t>
                      </a:r>
                      <a:r>
                        <a:rPr lang="en-US" dirty="0"/>
                        <a:t> / Stripe (payments), Integration with pet insurance &amp; veterinary services (future)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22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225" y="278103"/>
            <a:ext cx="667239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  <a:r>
              <a:rPr spc="-90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dirty="0"/>
              <a:t>Related</a:t>
            </a:r>
            <a:r>
              <a:rPr spc="-75" dirty="0"/>
              <a:t> </a:t>
            </a:r>
            <a:r>
              <a:rPr spc="-25" dirty="0"/>
              <a:t>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87417-F033-B8F0-1912-2EECD6A63048}"/>
              </a:ext>
            </a:extLst>
          </p:cNvPr>
          <p:cNvSpPr txBox="1"/>
          <p:nvPr/>
        </p:nvSpPr>
        <p:spPr>
          <a:xfrm>
            <a:off x="778475" y="1184181"/>
            <a:ext cx="10762735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Veterinary services in India are concentrated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leaving rural owners underserved.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animals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 to find experts in injury care and sports medicine.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 adoption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the need for quick and affordable veterinary access.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Telemedicine in human healthcare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proven success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similar adoption for animals is minimal.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existing pet apps mainly 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shopping and grooming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services rather than medical help.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health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continuity of animal care difficult.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preventive care and nutrition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animal well-being.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still no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bringing vets, records, and sports health into one service.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Literature</a:t>
            </a:r>
            <a:r>
              <a:rPr spc="-5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Survey</a:t>
            </a:r>
            <a:r>
              <a:rPr spc="-4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3EDB7-06EA-C406-602E-D263C5162C8F}"/>
              </a:ext>
            </a:extLst>
          </p:cNvPr>
          <p:cNvSpPr txBox="1"/>
          <p:nvPr/>
        </p:nvSpPr>
        <p:spPr>
          <a:xfrm>
            <a:off x="1120345" y="2603156"/>
            <a:ext cx="350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2"/>
              </a:rPr>
              <a:t>Google docs link!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69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System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FCAD1-ABD5-9D40-F97C-05FC2F959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037" y="1071192"/>
            <a:ext cx="4161239" cy="5077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Verdana"/>
                <a:cs typeface="Verdana"/>
              </a:rPr>
              <a:t>Gap</a:t>
            </a:r>
            <a:r>
              <a:rPr spc="-3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Analysis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&amp;</a:t>
            </a:r>
            <a:r>
              <a:rPr spc="-20" dirty="0">
                <a:latin typeface="Verdana"/>
                <a:cs typeface="Verdana"/>
              </a:rPr>
              <a:t> </a:t>
            </a:r>
            <a:r>
              <a:rPr spc="-10" dirty="0">
                <a:latin typeface="Verdana"/>
                <a:cs typeface="Verdana"/>
              </a:rPr>
              <a:t>Innovation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3E37E2-6F23-7544-F4C8-ED4F215B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77148"/>
              </p:ext>
            </p:extLst>
          </p:nvPr>
        </p:nvGraphicFramePr>
        <p:xfrm>
          <a:off x="1941384" y="1161518"/>
          <a:ext cx="8128000" cy="4911415"/>
        </p:xfrm>
        <a:graphic>
          <a:graphicData uri="http://schemas.openxmlformats.org/drawingml/2006/table">
            <a:tbl>
              <a:tblPr firstRow="1" bandRow="1"/>
              <a:tblGrid>
                <a:gridCol w="4064000">
                  <a:extLst>
                    <a:ext uri="{9D8B030D-6E8A-4147-A177-3AD203B41FA5}">
                      <a16:colId xmlns:a16="http://schemas.microsoft.com/office/drawing/2014/main" val="37072423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92245932"/>
                    </a:ext>
                  </a:extLst>
                </a:gridCol>
              </a:tblGrid>
              <a:tr h="766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Existing Limitation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Our Innovation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43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Limited vet access in rural/semi-urban areas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Digital telemedicine platform connecting owners with licensed vets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6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Scarcity of sports medicine specialists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Dedicated access to vets specializing in sports and performance animal 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553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No centralized animal health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Unified </a:t>
                      </a:r>
                      <a:r>
                        <a:rPr lang="en-US" b="1"/>
                        <a:t>digital health record system</a:t>
                      </a:r>
                      <a:r>
                        <a:rPr lang="en-US"/>
                        <a:t> for pets and performance animals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954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High costs for minor consultations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Affordable online Q&amp;A and triage before physical visits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23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Lack of preventive care 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Education modules on nutrition, vaccination, and training integrated in the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54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Fragmented pet apps (grooming/shopping focus)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End-to-end </a:t>
                      </a:r>
                      <a:r>
                        <a:rPr lang="en-US" b="1"/>
                        <a:t>health + sports medicine + records</a:t>
                      </a:r>
                      <a:r>
                        <a:rPr lang="en-US"/>
                        <a:t>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1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Poor continuity of care across clinics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/>
                        <a:t>Persistent digital history accessible to multiple vets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09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dirty="0"/>
                        <a:t>Regulatory uncertainty in telemedicine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/>
                        <a:t>Platform designed with </a:t>
                      </a:r>
                      <a:r>
                        <a:rPr lang="en-US" b="1" dirty="0"/>
                        <a:t>compliance to VCI &amp; data privacy laws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2048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1957</Words>
  <Application>Microsoft Office PowerPoint</Application>
  <PresentationFormat>Widescreen</PresentationFormat>
  <Paragraphs>136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</vt:lpstr>
      <vt:lpstr>Times New Roman</vt:lpstr>
      <vt:lpstr>Verdana</vt:lpstr>
      <vt:lpstr>Bioinformatics</vt:lpstr>
      <vt:lpstr>CSE7101- Capstone Project Review-1</vt:lpstr>
      <vt:lpstr>Content</vt:lpstr>
      <vt:lpstr>Problem Statement Number: PSCS_699 - SOFTWARE</vt:lpstr>
      <vt:lpstr>Objectives</vt:lpstr>
      <vt:lpstr>Technology Stack Components</vt:lpstr>
      <vt:lpstr>Background &amp; Related Work</vt:lpstr>
      <vt:lpstr>Literature Survey Summary</vt:lpstr>
      <vt:lpstr>System Architecture</vt:lpstr>
      <vt:lpstr>Gap Analysis &amp; Innovation</vt:lpstr>
      <vt:lpstr>Expected Outcomes</vt:lpstr>
      <vt:lpstr>Timeline of the Project (Gantt Chart)</vt:lpstr>
      <vt:lpstr>Github Link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SANATH M</cp:lastModifiedBy>
  <cp:revision>47</cp:revision>
  <dcterms:modified xsi:type="dcterms:W3CDTF">2025-08-30T14:07:01Z</dcterms:modified>
</cp:coreProperties>
</file>