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74" r:id="rId2"/>
    <p:sldId id="257" r:id="rId3"/>
    <p:sldId id="276" r:id="rId4"/>
    <p:sldId id="277" r:id="rId5"/>
    <p:sldId id="258" r:id="rId6"/>
    <p:sldId id="259" r:id="rId7"/>
    <p:sldId id="273" r:id="rId8"/>
    <p:sldId id="262" r:id="rId9"/>
    <p:sldId id="263" r:id="rId10"/>
    <p:sldId id="278" r:id="rId11"/>
    <p:sldId id="264" r:id="rId12"/>
    <p:sldId id="280" r:id="rId13"/>
    <p:sldId id="279" r:id="rId14"/>
    <p:sldId id="270" r:id="rId15"/>
    <p:sldId id="267" r:id="rId16"/>
    <p:sldId id="268" r:id="rId17"/>
    <p:sldId id="265" r:id="rId18"/>
    <p:sldId id="275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7CCA4DE-D56F-AE7B-BDB5-0BF5AD3D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B4C9076-8516-610D-79B7-892A7E864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4E9C102-629C-4C10-E860-7D553B227B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594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3254A6B2-FA60-19F2-7FDC-1269E3E1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8DE64DF3-3046-5AA0-DCE7-A2528D2CE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73AFCFB2-8649-89A6-3CD3-69F29237C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6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4EAEE27-7FE1-F880-F511-5A68C436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D4AEADEC-3185-DFDB-B16C-0DCF6324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9F6A681-18C7-4E10-0542-644E44D13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74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ATH00/CAPSTONE-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ma.org/resources-tools/animal-health-and-welfare/telehealth-telemedicine-veterinary-practice/veterinary-telehealth-basics" TargetMode="External"/><Relationship Id="rId7" Type="http://schemas.openxmlformats.org/officeDocument/2006/relationships/hyperlink" Target="https://www.mdpi.com/2076-2615/11/6/150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11880228/" TargetMode="External"/><Relationship Id="rId5" Type="http://schemas.openxmlformats.org/officeDocument/2006/relationships/hyperlink" Target="https://www.researchgate.net/publication/363420225_Exploring_the_challenges_and_opportunities_presented_by_veterinary_telemedicine" TargetMode="External"/><Relationship Id="rId4" Type="http://schemas.openxmlformats.org/officeDocument/2006/relationships/hyperlink" Target="https://www.ncbi.nlm.nih.gov/pmc/articles/PMC11128645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7996286/" TargetMode="External"/><Relationship Id="rId7" Type="http://schemas.openxmlformats.org/officeDocument/2006/relationships/hyperlink" Target="https://www.mdpi.com/2076-2615/11/5/147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8234157/" TargetMode="External"/><Relationship Id="rId5" Type="http://schemas.openxmlformats.org/officeDocument/2006/relationships/hyperlink" Target="https://www.mdpi.com/2076-2615/11/9/2603" TargetMode="External"/><Relationship Id="rId4" Type="http://schemas.openxmlformats.org/officeDocument/2006/relationships/hyperlink" Target="https://www.mdpi.com/2076-2615/11/10/292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t53RY6A-cFAgwfYAsPS9dbpOsMxJaN4VZ0kIvp1rhU/edit?usp=sharin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543" y="1001906"/>
            <a:ext cx="10576560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TITLE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IN" sz="2800" b="1" dirty="0">
                <a:solidFill>
                  <a:srgbClr val="17365D"/>
                </a:solidFill>
                <a:latin typeface="Cambria"/>
                <a:cs typeface="Cambria"/>
              </a:rPr>
              <a:t>–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  <a:t>ASK YOUR VET</a:t>
            </a:r>
            <a:b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</a:br>
            <a:endParaRPr lang="en-US" sz="2800" b="1" spc="-55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CS</a:t>
            </a:r>
            <a:r>
              <a:rPr lang="en-US" sz="1800" b="1" spc="-10" dirty="0">
                <a:solidFill>
                  <a:srgbClr val="17365D"/>
                </a:solidFill>
                <a:latin typeface="Cambria"/>
                <a:cs typeface="Cambria"/>
              </a:rPr>
              <a:t>D-42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mbria"/>
              <a:cs typeface="Cambria"/>
            </a:endParaRPr>
          </a:p>
          <a:p>
            <a:pPr marR="530225" algn="r">
              <a:lnSpc>
                <a:spcPct val="100000"/>
              </a:lnSpc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0" y="2931607"/>
            <a:ext cx="4413250" cy="1392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 marR="1038225" algn="ctr">
              <a:lnSpc>
                <a:spcPct val="106700"/>
              </a:lnSpc>
              <a:spcBef>
                <a:spcPts val="100"/>
              </a:spcBef>
            </a:pPr>
            <a:r>
              <a:rPr lang="en-IN" sz="1700" b="1" spc="-45" dirty="0">
                <a:latin typeface="Cambria"/>
                <a:cs typeface="Cambria"/>
              </a:rPr>
              <a:t>Mr. Himansu Sekhar Rout</a:t>
            </a:r>
            <a:br>
              <a:rPr lang="en-IN" sz="1700" b="1" spc="-45" dirty="0">
                <a:latin typeface="Cambria"/>
                <a:cs typeface="Cambria"/>
              </a:rPr>
            </a:br>
            <a:r>
              <a:rPr sz="1700" b="1" spc="-10" dirty="0"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 dirty="0">
              <a:latin typeface="Cambria"/>
              <a:cs typeface="Cambria"/>
            </a:endParaRPr>
          </a:p>
          <a:p>
            <a:pPr marL="12700" marR="5080" algn="ctr">
              <a:lnSpc>
                <a:spcPct val="10670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r>
              <a:rPr lang="en-US" sz="1700" b="1" spc="-10" dirty="0">
                <a:solidFill>
                  <a:srgbClr val="17365D"/>
                </a:solidFill>
                <a:latin typeface="Cambria"/>
                <a:cs typeface="Cambria"/>
              </a:rPr>
              <a:t>,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800" y="297815"/>
            <a:ext cx="10668000" cy="441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7689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CSE7101-</a:t>
            </a:r>
            <a:r>
              <a:rPr sz="2700" spc="-60" dirty="0"/>
              <a:t> </a:t>
            </a:r>
            <a:r>
              <a:rPr sz="2700" dirty="0"/>
              <a:t>Capstone</a:t>
            </a:r>
            <a:r>
              <a:rPr sz="2700" spc="-50" dirty="0"/>
              <a:t> </a:t>
            </a:r>
            <a:r>
              <a:rPr sz="2700" dirty="0"/>
              <a:t>Project</a:t>
            </a:r>
            <a:r>
              <a:rPr sz="2700" spc="-15" dirty="0"/>
              <a:t> </a:t>
            </a:r>
            <a:r>
              <a:rPr sz="2700" spc="-35" dirty="0"/>
              <a:t>Review-</a:t>
            </a:r>
            <a:r>
              <a:rPr lang="en-US" sz="2700" spc="-50" dirty="0"/>
              <a:t>2</a:t>
            </a:r>
            <a:endParaRPr sz="2700" dirty="0"/>
          </a:p>
        </p:txBody>
      </p:sp>
      <p:sp>
        <p:nvSpPr>
          <p:cNvPr id="5" name="object 5"/>
          <p:cNvSpPr txBox="1"/>
          <p:nvPr/>
        </p:nvSpPr>
        <p:spPr>
          <a:xfrm>
            <a:off x="2509285" y="4874405"/>
            <a:ext cx="771387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Name</a:t>
            </a:r>
            <a:r>
              <a:rPr sz="18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Program: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Computer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Science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Engineering</a:t>
            </a:r>
            <a:r>
              <a:rPr lang="en-US" sz="1800" b="1" spc="-10" dirty="0">
                <a:latin typeface="Cambria"/>
                <a:cs typeface="Cambria"/>
              </a:rPr>
              <a:t> (Data Science)</a:t>
            </a:r>
            <a:br>
              <a:rPr lang="en-US" sz="1800" b="1" spc="-10" dirty="0">
                <a:latin typeface="Cambria"/>
                <a:cs typeface="Cambria"/>
              </a:rPr>
            </a:b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2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 err="1">
                <a:solidFill>
                  <a:srgbClr val="4F81BD"/>
                </a:solidFill>
                <a:latin typeface="Cambria"/>
                <a:cs typeface="Cambria"/>
              </a:rPr>
              <a:t>HoD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:</a:t>
            </a:r>
            <a:r>
              <a:rPr sz="1800" b="1" spc="-1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lang="en-US" sz="1800" b="1" spc="-50" dirty="0">
                <a:latin typeface="Cambria"/>
                <a:cs typeface="Cambria"/>
              </a:rPr>
              <a:t>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Pravithraja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</a:p>
          <a:p>
            <a:pPr marL="12700" marR="5080" indent="479425" algn="ctr"/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5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Program</a:t>
            </a:r>
            <a:r>
              <a:rPr sz="1800" b="1" spc="-4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Coordinator: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lang="en-IN" sz="1800" b="1" spc="-30" dirty="0">
                <a:latin typeface="Cambria"/>
                <a:cs typeface="Cambria"/>
              </a:rPr>
              <a:t>Dr. H M Manjula</a:t>
            </a:r>
            <a:br>
              <a:rPr lang="en-IN" sz="1800" b="1" spc="-30" dirty="0">
                <a:latin typeface="Cambria"/>
                <a:cs typeface="Cambria"/>
              </a:rPr>
            </a:b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School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Coordinators: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K,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39898"/>
              </p:ext>
            </p:extLst>
          </p:nvPr>
        </p:nvGraphicFramePr>
        <p:xfrm>
          <a:off x="449762" y="2509537"/>
          <a:ext cx="6468745" cy="164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-6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+mn-lt"/>
                          <a:cs typeface="Arial"/>
                        </a:rPr>
                        <a:t>20221CSD0123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35" dirty="0">
                          <a:latin typeface="Arial"/>
                          <a:cs typeface="Arial"/>
                        </a:rPr>
                        <a:t>RAJASHREE S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20221CS</a:t>
                      </a:r>
                      <a:r>
                        <a:rPr lang="en-US" sz="1400" b="1" spc="-10" dirty="0">
                          <a:latin typeface="Arial"/>
                          <a:cs typeface="Arial"/>
                        </a:rPr>
                        <a:t>D0131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20" dirty="0">
                          <a:latin typeface="Arial"/>
                          <a:cs typeface="Arial"/>
                        </a:rPr>
                        <a:t>SANATH 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Arial"/>
                          <a:cs typeface="Arial"/>
                        </a:rPr>
                        <a:t>20221CSD0148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35" dirty="0">
                          <a:latin typeface="Arial"/>
                          <a:cs typeface="Arial"/>
                        </a:rPr>
                        <a:t>NIHA NAAZ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2927D-0978-10A6-0137-43C117660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55A732-F94E-710C-DB2B-32BC0C1DB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198904"/>
            <a:ext cx="10668000" cy="638969"/>
          </a:xfrm>
          <a:prstGeom prst="rect">
            <a:avLst/>
          </a:prstGeom>
        </p:spPr>
        <p:txBody>
          <a:bodyPr vert="horz" wrap="square" lIns="0" tIns="193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Apps and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Drawbacks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14BE6-7F35-3243-1C6F-41D0505D7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031827"/>
              </p:ext>
            </p:extLst>
          </p:nvPr>
        </p:nvGraphicFramePr>
        <p:xfrm>
          <a:off x="1941384" y="1161518"/>
          <a:ext cx="8128000" cy="414941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707242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2245932"/>
                    </a:ext>
                  </a:extLst>
                </a:gridCol>
              </a:tblGrid>
              <a:tr h="766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Existing App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/>
                        <a:t>Drawbacks</a:t>
                      </a:r>
                      <a:endParaRPr lang="en-IN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b="1"/>
                        <a:t>PawPurrfect / Practo Pets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/>
                        <a:t>Focus mainly on appointment booking, limited rural reach.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b="1" dirty="0" err="1"/>
                        <a:t>PetDesk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/>
                        <a:t>Emphasizes reminders and scheduling, but no specialist/sports vet support.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53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b="1"/>
                        <a:t>Vetster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/>
                        <a:t>Offers online consults, but costs are high and not accessible to all regions.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b="1" dirty="0"/>
                        <a:t>Fuzzy Pet Health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/>
                        <a:t>Subscription-based, more nutrition/wellness tips than detailed medical care.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2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b="1"/>
                        <a:t>PetCoach (by Petco)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 dirty="0"/>
                        <a:t>Community-driven Q&amp;A; responses are often generic and not always from certified vets.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5490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7D4E0C-32C0-7BC6-200C-BD7B2A138781}"/>
              </a:ext>
            </a:extLst>
          </p:cNvPr>
          <p:cNvSpPr txBox="1"/>
          <p:nvPr/>
        </p:nvSpPr>
        <p:spPr>
          <a:xfrm>
            <a:off x="2116788" y="5634578"/>
            <a:ext cx="726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app fills the gap with </a:t>
            </a:r>
            <a:r>
              <a:rPr lang="en-US" b="1" dirty="0"/>
              <a:t>affordability, rural access, and sports specialization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7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19FBC-D629-F2F7-5F05-FAA92EEA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43" y="1436378"/>
            <a:ext cx="10863457" cy="4058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4F39A69-6E6C-7484-122F-8D28A30CF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9B8AEF3F-7E7C-14ED-AB3E-47998C9FB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Details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A0895A42-9CC1-F2E1-056D-A347F7313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9A6930-F465-4C7A-1363-0B70AC59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70261"/>
              </p:ext>
            </p:extLst>
          </p:nvPr>
        </p:nvGraphicFramePr>
        <p:xfrm>
          <a:off x="1224693" y="1264920"/>
          <a:ext cx="8965512" cy="4450080"/>
        </p:xfrm>
        <a:graphic>
          <a:graphicData uri="http://schemas.openxmlformats.org/drawingml/2006/table">
            <a:tbl>
              <a:tblPr firstRow="1" bandRow="1"/>
              <a:tblGrid>
                <a:gridCol w="4482756">
                  <a:extLst>
                    <a:ext uri="{9D8B030D-6E8A-4147-A177-3AD203B41FA5}">
                      <a16:colId xmlns:a16="http://schemas.microsoft.com/office/drawing/2014/main" val="490057396"/>
                    </a:ext>
                  </a:extLst>
                </a:gridCol>
                <a:gridCol w="4482756">
                  <a:extLst>
                    <a:ext uri="{9D8B030D-6E8A-4147-A177-3AD203B41FA5}">
                      <a16:colId xmlns:a16="http://schemas.microsoft.com/office/drawing/2014/main" val="181263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Category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Details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60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Frontend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Flutter (mobile), React.js (web)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Backend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Django (Python)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42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Database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Communication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Firebase (chat, notifications)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25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Payments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Razorpay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28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Deployment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dirty="0"/>
                        <a:t>Heroku / AWS (cloud hosting)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13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Design Tools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Figma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98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Security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dirty="0"/>
                        <a:t>SSL/TLS encryption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9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Development Hardware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Laptops/PCs (≥ i5, 8GB RAM)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63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Testing Devices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/>
                        <a:t>Android phone, iPhone, Tablet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2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Server Hardware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Cloud-hosted (Heroku/AWS free tier)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00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0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3DAA9-9CA3-C5B8-B0DA-66C707D48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C47FD2-F6C7-1FF3-2D5B-0DDA134FD8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Functionalities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27AC47-0D6A-3154-7911-92EE985B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30290"/>
              </p:ext>
            </p:extLst>
          </p:nvPr>
        </p:nvGraphicFramePr>
        <p:xfrm>
          <a:off x="896548" y="1197459"/>
          <a:ext cx="10265721" cy="4501164"/>
        </p:xfrm>
        <a:graphic>
          <a:graphicData uri="http://schemas.openxmlformats.org/drawingml/2006/table">
            <a:tbl>
              <a:tblPr firstRow="1" bandRow="1"/>
              <a:tblGrid>
                <a:gridCol w="3421907">
                  <a:extLst>
                    <a:ext uri="{9D8B030D-6E8A-4147-A177-3AD203B41FA5}">
                      <a16:colId xmlns:a16="http://schemas.microsoft.com/office/drawing/2014/main" val="2992030763"/>
                    </a:ext>
                  </a:extLst>
                </a:gridCol>
                <a:gridCol w="3421907">
                  <a:extLst>
                    <a:ext uri="{9D8B030D-6E8A-4147-A177-3AD203B41FA5}">
                      <a16:colId xmlns:a16="http://schemas.microsoft.com/office/drawing/2014/main" val="3898075236"/>
                    </a:ext>
                  </a:extLst>
                </a:gridCol>
                <a:gridCol w="3421907">
                  <a:extLst>
                    <a:ext uri="{9D8B030D-6E8A-4147-A177-3AD203B41FA5}">
                      <a16:colId xmlns:a16="http://schemas.microsoft.com/office/drawing/2014/main" val="207641515"/>
                    </a:ext>
                  </a:extLst>
                </a:gridCol>
              </a:tblGrid>
              <a:tr h="43186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User Role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Modules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Key Functionalities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93697"/>
                  </a:ext>
                </a:extLst>
              </a:tr>
              <a:tr h="134884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b="1" dirty="0"/>
                        <a:t>Owner (Pet Parents / Farmers / Trainers)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 - Registration &amp; Login </a:t>
                      </a:r>
                      <a:br>
                        <a:rPr lang="en-IN" dirty="0"/>
                      </a:br>
                      <a:r>
                        <a:rPr lang="en-IN" dirty="0"/>
                        <a:t> - Pet Profile Management </a:t>
                      </a:r>
                      <a:br>
                        <a:rPr lang="en-IN" dirty="0"/>
                      </a:br>
                      <a:r>
                        <a:rPr lang="en-IN" dirty="0"/>
                        <a:t> - Consultation (Text/Photo/Video) </a:t>
                      </a:r>
                      <a:br>
                        <a:rPr lang="en-IN" dirty="0"/>
                      </a:br>
                      <a:r>
                        <a:rPr lang="en-IN" dirty="0"/>
                        <a:t> - Payments &amp; Subscriptions </a:t>
                      </a:r>
                      <a:br>
                        <a:rPr lang="en-IN" dirty="0"/>
                      </a:br>
                      <a:r>
                        <a:rPr lang="en-IN" dirty="0"/>
                        <a:t> -  Notifications &amp; Reminders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- Create/manage multiple pet profiles </a:t>
                      </a:r>
                      <a:br>
                        <a:rPr lang="en-US" dirty="0"/>
                      </a:br>
                      <a:r>
                        <a:rPr lang="en-US" dirty="0"/>
                        <a:t>- Ask health &amp; sports-related queries </a:t>
                      </a:r>
                      <a:br>
                        <a:rPr lang="en-US" dirty="0"/>
                      </a:br>
                      <a:r>
                        <a:rPr lang="en-US" dirty="0"/>
                        <a:t>- Book and attend video calls </a:t>
                      </a:r>
                      <a:br>
                        <a:rPr lang="en-US" dirty="0"/>
                      </a:br>
                      <a:r>
                        <a:rPr lang="en-US" dirty="0"/>
                        <a:t>- Pay securely via </a:t>
                      </a:r>
                      <a:r>
                        <a:rPr lang="en-US" dirty="0" err="1"/>
                        <a:t>Razorpay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- Get vaccination/treatment reminders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284995"/>
                  </a:ext>
                </a:extLst>
              </a:tr>
              <a:tr h="134884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/>
                        <a:t>Veterinarian / Specialist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dirty="0"/>
                        <a:t>- Vet Profile &amp; Verification </a:t>
                      </a:r>
                      <a:br>
                        <a:rPr lang="en-IN" dirty="0"/>
                      </a:br>
                      <a:r>
                        <a:rPr lang="en-IN" dirty="0"/>
                        <a:t>- Consultation Management </a:t>
                      </a:r>
                      <a:br>
                        <a:rPr lang="en-IN" dirty="0"/>
                      </a:br>
                      <a:r>
                        <a:rPr lang="en-IN" dirty="0"/>
                        <a:t>- Medical Records Update</a:t>
                      </a:r>
                      <a:br>
                        <a:rPr lang="en-IN" dirty="0"/>
                      </a:br>
                      <a:r>
                        <a:rPr lang="en-IN" dirty="0"/>
                        <a:t> - Scheduling &amp;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- Verified profile with qualifications</a:t>
                      </a:r>
                      <a:br>
                        <a:rPr lang="en-US" dirty="0"/>
                      </a:br>
                      <a:r>
                        <a:rPr lang="en-US" dirty="0"/>
                        <a:t> - Respond to owner queries (Q&amp;A, video) </a:t>
                      </a:r>
                      <a:br>
                        <a:rPr lang="en-US" dirty="0"/>
                      </a:br>
                      <a:r>
                        <a:rPr lang="en-US" dirty="0"/>
                        <a:t>- Update prescriptions &amp; treatment notes </a:t>
                      </a:r>
                      <a:br>
                        <a:rPr lang="en-US" dirty="0"/>
                      </a:br>
                      <a:r>
                        <a:rPr lang="en-US" dirty="0"/>
                        <a:t>- Set consultation hours/availability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274173"/>
                  </a:ext>
                </a:extLst>
              </a:tr>
              <a:tr h="134884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/>
                        <a:t>Admin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- User &amp; Vet Management </a:t>
                      </a:r>
                      <a:br>
                        <a:rPr lang="en-US" dirty="0"/>
                      </a:br>
                      <a:r>
                        <a:rPr lang="en-US" dirty="0"/>
                        <a:t>- Data Security &amp; Compliance </a:t>
                      </a:r>
                      <a:br>
                        <a:rPr lang="en-US" dirty="0"/>
                      </a:br>
                      <a:r>
                        <a:rPr lang="en-US" dirty="0"/>
                        <a:t>- Payment Monitoring </a:t>
                      </a:r>
                      <a:br>
                        <a:rPr lang="en-US" dirty="0"/>
                      </a:br>
                      <a:r>
                        <a:rPr lang="en-US" dirty="0"/>
                        <a:t>- Reporting &amp;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- Approve/verify vets </a:t>
                      </a:r>
                      <a:br>
                        <a:rPr lang="en-US" dirty="0"/>
                      </a:br>
                      <a:r>
                        <a:rPr lang="en-US" dirty="0"/>
                        <a:t>- Ensure data protection &amp; telemedicine compliance </a:t>
                      </a:r>
                      <a:br>
                        <a:rPr lang="en-US" dirty="0"/>
                      </a:br>
                      <a:r>
                        <a:rPr lang="en-US" dirty="0"/>
                        <a:t>- Monitor transactions &amp; revenue </a:t>
                      </a:r>
                      <a:br>
                        <a:rPr lang="en-US" dirty="0"/>
                      </a:br>
                      <a:r>
                        <a:rPr lang="en-US" dirty="0"/>
                        <a:t>- Generate usage and performance reports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3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509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19432"/>
            <a:ext cx="36438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1 (Weeks 1-2):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Focus on requirement gathering, defining scope (pets + sporting animals), and researching veterinary telemedicine regulations.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2 (Weeks 3-5):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Design user flow and develop prototype UI/UX for owner and vet interfaces.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3 (Weeks 6-8):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Build core backend and database for user/pet profiles, consultations, and digital health records.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4 (Weeks 9-10):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Implement main app features – Q&amp;A, video consultations, notifications, and payment gateway.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5 (Weeks 11-12):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Testing, security checks, pilot deployment, and feedback collection for improvements.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B86DB-62EB-6320-764F-0F188FC1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70" y="1019432"/>
            <a:ext cx="7223664" cy="50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spc="-7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060AE-DFFC-310E-86EF-1D229558E427}"/>
              </a:ext>
            </a:extLst>
          </p:cNvPr>
          <p:cNvSpPr txBox="1"/>
          <p:nvPr/>
        </p:nvSpPr>
        <p:spPr>
          <a:xfrm>
            <a:off x="812799" y="1613118"/>
            <a:ext cx="74497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Easy and affordable access to licensed veterinarians.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Timely advice for minor and preventive health issues.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Specialized care for sporting and working animals.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Centralized digital health records for pets and livestock.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Increased awareness of nutrition, vaccination, and preventive care.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Reduced travel and consultation costs for owners.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Scalable solution that can expand across regions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9077219-3A40-1603-88FE-85071401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GitHub repository provides public access to our project's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code, documentation, and development 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will find implementations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application, backend services, and database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the system. The repository also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 for consultations, health record management, and notification 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welcome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contributions and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platform and add future features like sports medicine modules and wearable integration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Link: https://github.com/SANATH00/CAPSTONE-PROJECT.git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3CCFB-70B7-10F5-3D1A-415A072CBEC8}"/>
              </a:ext>
            </a:extLst>
          </p:cNvPr>
          <p:cNvSpPr txBox="1"/>
          <p:nvPr/>
        </p:nvSpPr>
        <p:spPr>
          <a:xfrm>
            <a:off x="762000" y="1248502"/>
            <a:ext cx="10668000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[1] American Veterinary Medical Association, “Veterinary Telehealth: The Basics.” Available</a:t>
            </a:r>
            <a:r>
              <a:rPr lang="en-US" altLang="en-US" sz="6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3"/>
              </a:rPr>
              <a:t>https://www.avma.org/resources-tools/animal-health-and-welfare/telehealth-telemedicine-veterinary-practice/veterinary-telehealth-basics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 [Accessed: Sep. 9, 2025].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[2] B. A. </a:t>
            </a:r>
            <a:r>
              <a:rPr lang="en-US" altLang="en-US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Albadrani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M. A. Abdel-Raheem, and M. I. Al-</a:t>
            </a:r>
            <a:r>
              <a:rPr lang="en-US" altLang="en-US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Farwachi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“Veterinary telemedicine: A new era for animal welfare,”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Open Veterinary Journal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14, no. 4, Apr. 2024. [Full text].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4"/>
              </a:rPr>
              <a:t>https://www.ncbi.nlm.nih.gov/pmc/articles/PMC11128645/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[3] L. M. Teller, “Exploring the challenges and opportunities presented by veterinary telemedicine,”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Vet. Rec.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Sep. 2022. [PDF / PubMed].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5"/>
              </a:rPr>
              <a:t>https://www.researchgate.net/publication/363420225_Exploring_the_challenges_and_opportunities_presented_by_veterinary_telemedicine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[4] D. Levine, A. P. Markley, D. J. Marcellin-Little, and H. </a:t>
            </a:r>
            <a:r>
              <a:rPr lang="en-US" altLang="en-US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Reesink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“Editorial: Sports medicine and physical rehabilitation, volume III,”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Frontiers in Veterinary Science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2025. [Full text].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6"/>
              </a:rPr>
              <a:t>https://pmc.ncbi.nlm.nih.gov/articles/PMC11880228/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[5] T. Atalaia, J. Prazeres, J. Abrantes, and H. M. Clayton, “Equine Rehabilitation: A Scoping Review of the Literature,”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6, 2021.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7"/>
              </a:rPr>
              <a:t>https://www.mdpi.com/2076-2615/11/6/1508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ADB6805-4AEB-DB08-5889-F11F0759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83C3E3C4-B5C4-18EE-8971-1B4BCD9D2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75046-71E0-CF21-F994-91C7F5FE65D7}"/>
              </a:ext>
            </a:extLst>
          </p:cNvPr>
          <p:cNvSpPr txBox="1"/>
          <p:nvPr/>
        </p:nvSpPr>
        <p:spPr>
          <a:xfrm>
            <a:off x="812800" y="1302231"/>
            <a:ext cx="10668001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[6] D. S. Kronfeld, P. L. Ferrante, and D. Grandjean, “Optimal Nutrition for Athletic Performance, with Emphasis on Fat Adaptation in Dogs and Horses,”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J. </a:t>
            </a:r>
            <a:r>
              <a:rPr lang="en-US" altLang="en-US" i="1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Nutr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124, no. 12, pp. 2745S–2753S, 1994. Available via PubMed: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3"/>
              </a:rPr>
              <a:t>https://pubmed.ncbi.nlm.nih.gov/7996286/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[7] T. L. Richards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“Effect of Total Starch and Resistant Starch in Commercial Extruded Dog Foods on Gastric Emptying in Siberian Huskies,”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10, p. 2928, 2021.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4"/>
              </a:rPr>
              <a:t>https://www.mdpi.com/2076-2615/11/10/2928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[8] S. Burron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“Safety of Dietary Camelina Oil Supplementation in Healthy, Adult Dogs,”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9, p. 2603, 2021.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5"/>
              </a:rPr>
              <a:t>https://www.mdpi.com/2076-2615/11/9/2603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[9] J. Atwal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“No Observed Adverse Effects on Health Were Detected in Adult Beagle Dogs When Fed a High-Calcium Diet for 40 Weeks,”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6, p. 1799, 2021. Full text (open access)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6"/>
              </a:rPr>
              <a:t>https://pmc.ncbi.nlm.nih.gov/articles/PMC8234157/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[10] C. </a:t>
            </a:r>
            <a:r>
              <a:rPr lang="en-US" altLang="en-US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Delsante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“An Online Survey of Pet Food Storage and Feeding Practices of Dog and Cat Owners,” </a:t>
            </a:r>
            <a:r>
              <a:rPr lang="en-US" altLang="en-US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5, p. 1478, 2021. Available: </a:t>
            </a:r>
            <a:r>
              <a:rPr lang="en-US" altLang="en-US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7"/>
              </a:rPr>
              <a:t>https://www.mdpi.com/2076-2615/11/5/1478</a:t>
            </a:r>
            <a:r>
              <a:rPr lang="en-US" altLang="en-US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60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F23D9-24A0-22A6-FFEC-378BFE92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88514-267A-F6AF-C110-43BAE06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019434"/>
            <a:ext cx="9698681" cy="5563928"/>
          </a:xfrm>
        </p:spPr>
        <p:txBody>
          <a:bodyPr>
            <a:noAutofit/>
          </a:bodyPr>
          <a:lstStyle/>
          <a:p>
            <a:pPr marL="228600" indent="-228600"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Abstract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Concise overview of problem, solution, and impact.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Problem Statement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Limited access, high costs, and lack of sports vet care.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Objectives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Goals for accessibility, affordability, and specialization.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Literature Survey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Review of studies on telemedicine, care, and sports health.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Existing Methods &amp; Drawbacks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Current apps analyzed with key limitations.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Proposed Method &amp; Feasibility Study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Approach, technology, and cost viability.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System Architecture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High-level flow of app, backend, and data handling.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Modules &amp; Functionalities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Defined features for owners, vets, and admin.</a:t>
            </a:r>
          </a:p>
          <a:p>
            <a:pPr marL="342900" indent="-34290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Hardware &amp; Software Details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Tools, frameworks, and devices used.</a:t>
            </a:r>
          </a:p>
          <a:p>
            <a:pPr algn="dist"/>
            <a:endParaRPr lang="en-IN" sz="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23B3A1-B1AA-3869-9385-FED0CFE5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68DCB-417A-E448-0479-F964E040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097CD38-5F9E-B9CF-74E3-9BAA9DA2A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75106B-3278-693E-850C-1E9BB7F5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F00B3-29DC-E718-3A86-D1ACE54A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019434"/>
            <a:ext cx="9500974" cy="5563928"/>
          </a:xfrm>
        </p:spPr>
        <p:txBody>
          <a:bodyPr>
            <a:noAutofit/>
          </a:bodyPr>
          <a:lstStyle/>
          <a:p>
            <a:pPr marL="285750" indent="-285750" algn="di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Timeline (Gantt Chart)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5 phases covering research to deployment.</a:t>
            </a:r>
          </a:p>
          <a:p>
            <a:pPr marL="285750" indent="-28575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Expected Outcomes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Anticipated results and societal benefits.</a:t>
            </a:r>
          </a:p>
          <a:p>
            <a:pPr marL="285750" indent="-28575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Repository link with code and resources</a:t>
            </a:r>
          </a:p>
          <a:p>
            <a:pPr marL="285750" indent="-285750" algn="di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References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IEEE-style citations from research and case studies.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AC6C2-AA16-D876-4694-B7444CBF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7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FF64B-CBB0-A089-E248-28EE0827E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BE4866-70D3-80D3-2575-9E88E1803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D89126-6BA3-91F8-8011-ACFECBB4E368}"/>
              </a:ext>
            </a:extLst>
          </p:cNvPr>
          <p:cNvSpPr txBox="1"/>
          <p:nvPr/>
        </p:nvSpPr>
        <p:spPr>
          <a:xfrm>
            <a:off x="812800" y="1207009"/>
            <a:ext cx="10745259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 algn="dist">
              <a:spcBef>
                <a:spcPts val="130"/>
              </a:spcBef>
            </a:pPr>
            <a:r>
              <a:rPr lang="en-US" sz="2400" dirty="0"/>
              <a:t>This project presents a digital veterinary consultation platform designed to bridge the gap between pet owners and certified veterinarians, including specialists in animal sports health. The system integrates a mobile and web interface built with Flutter and React, connected to a Django backend with PostgreSQL for secure health records. Real-time communication is enabled via Firebase, while payments are handled through </a:t>
            </a:r>
            <a:r>
              <a:rPr lang="en-US" sz="2400" dirty="0" err="1"/>
              <a:t>Razorpay</a:t>
            </a:r>
            <a:r>
              <a:rPr lang="en-US" sz="2400" dirty="0"/>
              <a:t>, all deployed on cloud infrastructure with SSL/TLS security. The workflow ensures seamless user interaction, reliable data management, and accessible veterinary care, ultimately improving affordability, convenience, and animal welfare.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387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PSCS_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699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1207009"/>
            <a:ext cx="10745259" cy="4104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 algn="just">
              <a:lnSpc>
                <a:spcPct val="100000"/>
              </a:lnSpc>
              <a:spcBef>
                <a:spcPts val="130"/>
              </a:spcBef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Problem</a:t>
            </a:r>
            <a:r>
              <a:rPr sz="2350" b="1" spc="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Description:</a:t>
            </a: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algn="just">
              <a:lnSpc>
                <a:spcPct val="100000"/>
              </a:lnSpc>
              <a:spcBef>
                <a:spcPts val="130"/>
              </a:spcBef>
            </a:pP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lvl="2" algn="just">
              <a:spcBef>
                <a:spcPts val="130"/>
              </a:spcBef>
            </a:pPr>
            <a:r>
              <a:rPr lang="en-US" sz="2000" b="1" dirty="0">
                <a:latin typeface="+mj-lt"/>
                <a:cs typeface="Cambria"/>
              </a:rPr>
              <a:t>This problem invites the development of a novel solution leveraging digital technology to address societal or administrative challenges within public services, sustainability, or governance</a:t>
            </a:r>
            <a:endParaRPr lang="en-IN" sz="2000" b="1" dirty="0">
              <a:latin typeface="+mj-lt"/>
              <a:cs typeface="Cambria"/>
            </a:endParaRPr>
          </a:p>
          <a:p>
            <a:pPr marL="12700" marR="5080" lvl="2">
              <a:spcBef>
                <a:spcPts val="860"/>
              </a:spcBef>
            </a:pPr>
            <a:r>
              <a:rPr lang="en-US" dirty="0"/>
              <a:t>.</a:t>
            </a:r>
            <a:endParaRPr lang="en-IN" sz="20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Key</a:t>
            </a:r>
            <a:r>
              <a:rPr sz="235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Issues:</a:t>
            </a:r>
            <a:endParaRPr sz="2350" dirty="0">
              <a:latin typeface="Cambria"/>
              <a:cs typeface="Cambr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Limited Accessibility</a:t>
            </a:r>
            <a:r>
              <a:rPr lang="en-US" sz="1600" dirty="0"/>
              <a:t> – Rural and remote areas lack veterinary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High Costs</a:t>
            </a:r>
            <a:r>
              <a:rPr lang="en-US" sz="1600" dirty="0"/>
              <a:t> – Minor health concerns still require expensive in-person visits.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Scarcity of Specialists</a:t>
            </a:r>
            <a:r>
              <a:rPr lang="en-US" sz="1600" dirty="0"/>
              <a:t> – Sports medicine vets for performance animals are very few.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Poor Record Management</a:t>
            </a:r>
            <a:r>
              <a:rPr lang="en-US" sz="1600" dirty="0"/>
              <a:t> – No centralized digital health records for pets/animals.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Low Awareness</a:t>
            </a:r>
            <a:r>
              <a:rPr lang="en-US" sz="1600" dirty="0"/>
              <a:t> – Owners lack knowledge on preventive care, nutrition, and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Time Delays</a:t>
            </a:r>
            <a:r>
              <a:rPr lang="en-US" sz="1600" dirty="0"/>
              <a:t> – Long waiting times for consultations in urban clinics.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Regulatory Challenges</a:t>
            </a:r>
            <a:r>
              <a:rPr lang="en-US" sz="1600" dirty="0"/>
              <a:t> – Telemedicine and prescription rules require careful compliance.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1156209"/>
            <a:ext cx="10457678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1:</a:t>
            </a:r>
            <a:br>
              <a:rPr lang="en-US" sz="2400" dirty="0"/>
            </a:br>
            <a:r>
              <a:rPr lang="en-US" sz="2400" dirty="0"/>
              <a:t>Deliver affordable veterinary care through a simple digital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2:</a:t>
            </a:r>
            <a:br>
              <a:rPr lang="en-US" sz="2400" dirty="0"/>
            </a:br>
            <a:r>
              <a:rPr lang="en-US" sz="2400" dirty="0"/>
              <a:t>Connect owners with licensed vets and sports specialists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3:</a:t>
            </a:r>
            <a:br>
              <a:rPr lang="en-US" sz="2400" dirty="0"/>
            </a:br>
            <a:r>
              <a:rPr lang="en-US" sz="2400" dirty="0"/>
              <a:t>Maintain centralized digital health records for every animal.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4:</a:t>
            </a:r>
            <a:br>
              <a:rPr lang="en-US" sz="2400" dirty="0"/>
            </a:br>
            <a:r>
              <a:rPr lang="en-US" sz="2400" dirty="0"/>
              <a:t>Promote preventive care and nutrition awareness for all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5:</a:t>
            </a:r>
            <a:br>
              <a:rPr lang="en-US" sz="2400" dirty="0"/>
            </a:br>
            <a:r>
              <a:rPr lang="en-US" sz="2400" dirty="0"/>
              <a:t>Ensure trust, safety, and compliance with telemedicine laws.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Obj 6:</a:t>
            </a:r>
            <a:br>
              <a:rPr lang="en-US" sz="2400" dirty="0"/>
            </a:br>
            <a:r>
              <a:rPr lang="en-US" sz="2400" dirty="0"/>
              <a:t>Build a scalable, user-friendly solution for urban and rural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&amp; Feasibility Study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0A73E-117B-2C73-4AF6-499BC3144C35}"/>
              </a:ext>
            </a:extLst>
          </p:cNvPr>
          <p:cNvSpPr/>
          <p:nvPr/>
        </p:nvSpPr>
        <p:spPr>
          <a:xfrm>
            <a:off x="812800" y="1524000"/>
            <a:ext cx="4983890" cy="40530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5DE800-9A23-220E-D84D-1780E7EB9177}"/>
              </a:ext>
            </a:extLst>
          </p:cNvPr>
          <p:cNvSpPr/>
          <p:nvPr/>
        </p:nvSpPr>
        <p:spPr>
          <a:xfrm>
            <a:off x="6395312" y="1524000"/>
            <a:ext cx="4983890" cy="40530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3778F8A-C8E0-1493-8C0D-8F50218A0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815" y="3244333"/>
            <a:ext cx="1819013" cy="85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8D33A9C-FB55-FA45-1E5F-81911736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39" y="2572099"/>
            <a:ext cx="46818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+ Web platform for pet owners, vets, and specialists.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Q&amp;A (text/photo upload) + Real-time video consultations.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digital health records for pets (vaccinations, treatments, history).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payments and reminders for preventive care.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013F83E-34D9-4B66-E7BA-69D911D0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51" y="2572099"/>
            <a:ext cx="43538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initial cost: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stack + cloud free tier for early stages.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expand to handle more users as adoption grows.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existing digital payment &amp; telemedicine frameworks.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Ready: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Suitable for limited-region rollout (e.g., Bengaluru + nearby).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39E15-C9D4-C05A-BE15-4BC9FE94268A}"/>
              </a:ext>
            </a:extLst>
          </p:cNvPr>
          <p:cNvSpPr txBox="1"/>
          <p:nvPr/>
        </p:nvSpPr>
        <p:spPr>
          <a:xfrm>
            <a:off x="2085501" y="1786440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FSP DEMO - Integral CF" panose="00000500000000000000" pitchFamily="50" charset="0"/>
              </a:rPr>
              <a:t>A</a:t>
            </a:r>
            <a:r>
              <a:rPr lang="en-IN" sz="2400" b="1" dirty="0" err="1">
                <a:latin typeface="FSP DEMO - Integral CF" panose="00000500000000000000" pitchFamily="50" charset="0"/>
              </a:rPr>
              <a:t>pproach</a:t>
            </a:r>
            <a:endParaRPr lang="en-IN" sz="2400" b="1" dirty="0">
              <a:latin typeface="FSP DEMO - Integral CF" panose="000005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DD955-119F-4823-119E-F4B37302AF92}"/>
              </a:ext>
            </a:extLst>
          </p:cNvPr>
          <p:cNvSpPr txBox="1"/>
          <p:nvPr/>
        </p:nvSpPr>
        <p:spPr>
          <a:xfrm>
            <a:off x="7612368" y="1617992"/>
            <a:ext cx="2549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SP DEMO - Integral CF" panose="00000500000000000000" pitchFamily="50" charset="0"/>
              </a:rPr>
              <a:t>Feasibility and cost</a:t>
            </a:r>
            <a:endParaRPr lang="en-IN" sz="2400" b="1" dirty="0">
              <a:latin typeface="FSP DEMO - Integral CF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42286-FDCC-CB8F-F034-3AF7EEEFCB71}"/>
              </a:ext>
            </a:extLst>
          </p:cNvPr>
          <p:cNvSpPr txBox="1"/>
          <p:nvPr/>
        </p:nvSpPr>
        <p:spPr>
          <a:xfrm>
            <a:off x="2248930" y="256196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2"/>
              </a:rPr>
              <a:t>GOOGLE DOCS LINK!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198904"/>
            <a:ext cx="10668000" cy="638969"/>
          </a:xfrm>
          <a:prstGeom prst="rect">
            <a:avLst/>
          </a:prstGeom>
        </p:spPr>
        <p:txBody>
          <a:bodyPr vert="horz" wrap="square" lIns="0" tIns="193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lang="en-IN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E37E2-6F23-7544-F4C8-ED4F215B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77148"/>
              </p:ext>
            </p:extLst>
          </p:nvPr>
        </p:nvGraphicFramePr>
        <p:xfrm>
          <a:off x="1941384" y="1161518"/>
          <a:ext cx="8128000" cy="491141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707242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2245932"/>
                    </a:ext>
                  </a:extLst>
                </a:gridCol>
              </a:tblGrid>
              <a:tr h="766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Existing Limitation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Our Innovation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Limited vet access in rural/semi-urban 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Digital telemedicine platform connecting owners with licensed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Scarcity of sports medicine specialists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Dedicated access to vets specializing in sports and performance animal 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53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No centralized animal health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Unified </a:t>
                      </a:r>
                      <a:r>
                        <a:rPr lang="en-US" b="1"/>
                        <a:t>digital health record system</a:t>
                      </a:r>
                      <a:r>
                        <a:rPr lang="en-US"/>
                        <a:t> for pets and performance animals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High costs for minor consultations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Affordable online Q&amp;A and triage before physical visits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2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Lack of preventive care 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Education modules on nutrition, vaccination, and training integrated in the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54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Fragmented pet apps (grooming/shopping focus)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End-to-end </a:t>
                      </a:r>
                      <a:r>
                        <a:rPr lang="en-US" b="1"/>
                        <a:t>health + sports medicine + records</a:t>
                      </a:r>
                      <a:r>
                        <a:rPr lang="en-US"/>
                        <a:t>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1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Poor continuity of care across clinics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Persistent digital history accessible to multiple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dirty="0"/>
                        <a:t>Regulatory uncertainty in telemedicine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Platform designed with </a:t>
                      </a:r>
                      <a:r>
                        <a:rPr lang="en-US" b="1" dirty="0"/>
                        <a:t>compliance to VCI &amp; data privacy laws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204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2127</Words>
  <Application>Microsoft Office PowerPoint</Application>
  <PresentationFormat>Widescreen</PresentationFormat>
  <Paragraphs>178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</vt:lpstr>
      <vt:lpstr>FSP DEMO - Integral CF</vt:lpstr>
      <vt:lpstr>Times New Roman</vt:lpstr>
      <vt:lpstr>Verdana</vt:lpstr>
      <vt:lpstr>Bioinformatics</vt:lpstr>
      <vt:lpstr>CSE7101- Capstone Project Review-2</vt:lpstr>
      <vt:lpstr>Contents</vt:lpstr>
      <vt:lpstr>Contents</vt:lpstr>
      <vt:lpstr>Abstract</vt:lpstr>
      <vt:lpstr>Problem Statement Number: PSCS_699 - SOFTWARE</vt:lpstr>
      <vt:lpstr>Objectives</vt:lpstr>
      <vt:lpstr>Proposed Method &amp; Feasibility Study</vt:lpstr>
      <vt:lpstr>Literature Survey Summary</vt:lpstr>
      <vt:lpstr>Gap Analysis &amp; Innovation</vt:lpstr>
      <vt:lpstr>Current Apps and Drawbacks</vt:lpstr>
      <vt:lpstr>System Architecture</vt:lpstr>
      <vt:lpstr>Hardware &amp; Software Details</vt:lpstr>
      <vt:lpstr>Modules &amp; Functionalities</vt:lpstr>
      <vt:lpstr>Timeline of the Project (Gantt Chart)</vt:lpstr>
      <vt:lpstr>Expected Outcomes</vt:lpstr>
      <vt:lpstr>Github Link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SANATH M</cp:lastModifiedBy>
  <cp:revision>49</cp:revision>
  <dcterms:modified xsi:type="dcterms:W3CDTF">2025-09-09T17:42:01Z</dcterms:modified>
</cp:coreProperties>
</file>