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8" r:id="rId8"/>
    <p:sldId id="264" r:id="rId9"/>
    <p:sldId id="265" r:id="rId10"/>
    <p:sldId id="266" r:id="rId11"/>
    <p:sldId id="263" r:id="rId12"/>
    <p:sldId id="272" r:id="rId13"/>
    <p:sldId id="273"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9424"/>
    <a:srgbClr val="A76529"/>
    <a:srgbClr val="FF75D8"/>
    <a:srgbClr val="4C489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0CA7C1-FE91-4F72-8388-C9C72067715C}"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EAECD-7860-4A0B-85EB-8E12BD3A72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CA7C1-FE91-4F72-8388-C9C72067715C}"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EAECD-7860-4A0B-85EB-8E12BD3A72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CA7C1-FE91-4F72-8388-C9C72067715C}"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EAECD-7860-4A0B-85EB-8E12BD3A72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0CA7C1-FE91-4F72-8388-C9C72067715C}"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EAECD-7860-4A0B-85EB-8E12BD3A72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0CA7C1-FE91-4F72-8388-C9C72067715C}"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EAECD-7860-4A0B-85EB-8E12BD3A72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0CA7C1-FE91-4F72-8388-C9C72067715C}"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EAECD-7860-4A0B-85EB-8E12BD3A72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0CA7C1-FE91-4F72-8388-C9C72067715C}" type="datetimeFigureOut">
              <a:rPr lang="en-US" smtClean="0"/>
              <a:pPr/>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EAECD-7860-4A0B-85EB-8E12BD3A72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0CA7C1-FE91-4F72-8388-C9C72067715C}" type="datetimeFigureOut">
              <a:rPr lang="en-US" smtClean="0"/>
              <a:pPr/>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EAECD-7860-4A0B-85EB-8E12BD3A72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CA7C1-FE91-4F72-8388-C9C72067715C}" type="datetimeFigureOut">
              <a:rPr lang="en-US" smtClean="0"/>
              <a:pPr/>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EAECD-7860-4A0B-85EB-8E12BD3A72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0CA7C1-FE91-4F72-8388-C9C72067715C}"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EAECD-7860-4A0B-85EB-8E12BD3A72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0CA7C1-FE91-4F72-8388-C9C72067715C}"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EAECD-7860-4A0B-85EB-8E12BD3A72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CA7C1-FE91-4F72-8388-C9C72067715C}" type="datetimeFigureOut">
              <a:rPr lang="en-US" smtClean="0"/>
              <a:pPr/>
              <a:t>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EAECD-7860-4A0B-85EB-8E12BD3A72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ver.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428596" y="3470300"/>
            <a:ext cx="4643470" cy="1030270"/>
          </a:xfrm>
          <a:prstGeom prst="rect">
            <a:avLst/>
          </a:prstGeom>
        </p:spPr>
      </p:pic>
      <p:sp>
        <p:nvSpPr>
          <p:cNvPr id="4" name="TextBox 3"/>
          <p:cNvSpPr txBox="1"/>
          <p:nvPr/>
        </p:nvSpPr>
        <p:spPr>
          <a:xfrm>
            <a:off x="285720" y="4972963"/>
            <a:ext cx="5572164" cy="1384995"/>
          </a:xfrm>
          <a:prstGeom prst="rect">
            <a:avLst/>
          </a:prstGeom>
          <a:noFill/>
        </p:spPr>
        <p:txBody>
          <a:bodyPr wrap="square" rtlCol="0">
            <a:spAutoFit/>
          </a:bodyPr>
          <a:lstStyle/>
          <a:p>
            <a:r>
              <a:rPr lang="en-IN" sz="3600" dirty="0" smtClean="0">
                <a:solidFill>
                  <a:schemeClr val="bg1"/>
                </a:solidFill>
              </a:rPr>
              <a:t>Time to Build Your </a:t>
            </a:r>
            <a:r>
              <a:rPr lang="en-IN" sz="4800" dirty="0" smtClean="0">
                <a:solidFill>
                  <a:schemeClr val="bg1"/>
                </a:solidFill>
                <a:latin typeface="Aadhunik" pitchFamily="2" charset="0"/>
              </a:rPr>
              <a:t>Future</a:t>
            </a:r>
            <a:r>
              <a:rPr lang="en-IN" sz="3600" dirty="0" smtClean="0">
                <a:solidFill>
                  <a:schemeClr val="bg1"/>
                </a:solidFill>
              </a:rPr>
              <a:t> With </a:t>
            </a:r>
            <a:r>
              <a:rPr lang="en-IN" sz="3600" dirty="0" err="1" smtClean="0">
                <a:solidFill>
                  <a:srgbClr val="FF0000"/>
                </a:solidFill>
                <a:latin typeface="Aadhunik" pitchFamily="2" charset="0"/>
              </a:rPr>
              <a:t>TronBSC</a:t>
            </a:r>
            <a:endParaRPr lang="en-US" sz="3600" dirty="0">
              <a:solidFill>
                <a:srgbClr val="FF0000"/>
              </a:solidFill>
              <a:latin typeface="Aadhunik" pitchFamily="2" charset="0"/>
            </a:endParaRPr>
          </a:p>
        </p:txBody>
      </p:sp>
      <p:sp>
        <p:nvSpPr>
          <p:cNvPr id="5" name="TextBox 4"/>
          <p:cNvSpPr txBox="1"/>
          <p:nvPr/>
        </p:nvSpPr>
        <p:spPr>
          <a:xfrm>
            <a:off x="5572132" y="428604"/>
            <a:ext cx="3214710" cy="646331"/>
          </a:xfrm>
          <a:prstGeom prst="rect">
            <a:avLst/>
          </a:prstGeom>
          <a:noFill/>
        </p:spPr>
        <p:txBody>
          <a:bodyPr wrap="square" rtlCol="0">
            <a:spAutoFit/>
          </a:bodyPr>
          <a:lstStyle/>
          <a:p>
            <a:r>
              <a:rPr lang="en-IN" b="1" dirty="0" smtClean="0">
                <a:solidFill>
                  <a:schemeClr val="bg1"/>
                </a:solidFill>
              </a:rPr>
              <a:t>Website: </a:t>
            </a:r>
            <a:r>
              <a:rPr lang="en-IN" dirty="0" smtClean="0">
                <a:solidFill>
                  <a:schemeClr val="bg1"/>
                </a:solidFill>
              </a:rPr>
              <a:t>www.tronbsc.io</a:t>
            </a:r>
          </a:p>
          <a:p>
            <a:r>
              <a:rPr lang="en-IN" b="1" dirty="0" smtClean="0">
                <a:solidFill>
                  <a:schemeClr val="bg1"/>
                </a:solidFill>
              </a:rPr>
              <a:t>Email: </a:t>
            </a:r>
            <a:r>
              <a:rPr lang="en-IN" dirty="0" smtClean="0">
                <a:solidFill>
                  <a:schemeClr val="bg1"/>
                </a:solidFill>
              </a:rPr>
              <a:t>admin@tronbsc.io</a:t>
            </a:r>
            <a:endParaRPr lang="en-US" dirty="0">
              <a:solidFill>
                <a:schemeClr val="bg1"/>
              </a:solidFill>
            </a:endParaRPr>
          </a:p>
        </p:txBody>
      </p:sp>
      <p:sp>
        <p:nvSpPr>
          <p:cNvPr id="7" name="TextBox 6"/>
          <p:cNvSpPr txBox="1"/>
          <p:nvPr/>
        </p:nvSpPr>
        <p:spPr>
          <a:xfrm>
            <a:off x="357158" y="2260579"/>
            <a:ext cx="3714777" cy="954107"/>
          </a:xfrm>
          <a:prstGeom prst="rect">
            <a:avLst/>
          </a:prstGeom>
          <a:noFill/>
        </p:spPr>
        <p:txBody>
          <a:bodyPr wrap="square" rtlCol="0">
            <a:spAutoFit/>
          </a:bodyPr>
          <a:lstStyle/>
          <a:p>
            <a:pPr marL="342900" indent="-342900"/>
            <a:r>
              <a:rPr lang="en-IN" sz="2800" dirty="0" smtClean="0">
                <a:solidFill>
                  <a:schemeClr val="bg1"/>
                </a:solidFill>
              </a:rPr>
              <a:t>A TRX Based 100%</a:t>
            </a:r>
          </a:p>
          <a:p>
            <a:pPr marL="342900" indent="-342900"/>
            <a:r>
              <a:rPr lang="en-IN" sz="2800" dirty="0" smtClean="0">
                <a:solidFill>
                  <a:schemeClr val="bg1"/>
                </a:solidFill>
              </a:rPr>
              <a:t>Decentralized System</a:t>
            </a:r>
            <a:endParaRPr lang="en-IN" sz="2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grpSp>
        <p:nvGrpSpPr>
          <p:cNvPr id="4"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2" name="TextBox 291"/>
          <p:cNvSpPr txBox="1"/>
          <p:nvPr/>
        </p:nvSpPr>
        <p:spPr>
          <a:xfrm>
            <a:off x="214282" y="428604"/>
            <a:ext cx="6215106" cy="646331"/>
          </a:xfrm>
          <a:prstGeom prst="rect">
            <a:avLst/>
          </a:prstGeom>
          <a:noFill/>
        </p:spPr>
        <p:txBody>
          <a:bodyPr wrap="square" rtlCol="0">
            <a:spAutoFit/>
          </a:bodyPr>
          <a:lstStyle/>
          <a:p>
            <a:r>
              <a:rPr lang="en-IN" sz="3600" b="1" dirty="0" smtClean="0">
                <a:solidFill>
                  <a:schemeClr val="bg1"/>
                </a:solidFill>
                <a:latin typeface="Aadhunik" pitchFamily="2" charset="0"/>
              </a:rPr>
              <a:t>How TRONBSC </a:t>
            </a:r>
            <a:r>
              <a:rPr lang="en-IN" sz="3600" b="1" dirty="0" smtClean="0">
                <a:solidFill>
                  <a:srgbClr val="FF0000"/>
                </a:solidFill>
                <a:latin typeface="Aadhunik" pitchFamily="2" charset="0"/>
              </a:rPr>
              <a:t>X2</a:t>
            </a:r>
            <a:r>
              <a:rPr lang="en-IN" sz="3600" b="1" dirty="0" smtClean="0">
                <a:solidFill>
                  <a:schemeClr val="bg1"/>
                </a:solidFill>
                <a:latin typeface="Aadhunik" pitchFamily="2" charset="0"/>
              </a:rPr>
              <a:t> Works</a:t>
            </a:r>
            <a:endParaRPr lang="en-US" sz="3600" b="1" dirty="0">
              <a:solidFill>
                <a:schemeClr val="bg1"/>
              </a:solidFill>
              <a:latin typeface="Aadhunik" pitchFamily="2" charset="0"/>
            </a:endParaRPr>
          </a:p>
        </p:txBody>
      </p:sp>
      <p:sp>
        <p:nvSpPr>
          <p:cNvPr id="78" name="Rectangle 77"/>
          <p:cNvSpPr/>
          <p:nvPr/>
        </p:nvSpPr>
        <p:spPr>
          <a:xfrm>
            <a:off x="1696046" y="2189078"/>
            <a:ext cx="762000" cy="5334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bg1"/>
                </a:solidFill>
              </a:rPr>
              <a:t>ID</a:t>
            </a:r>
            <a:endParaRPr lang="en-US" b="1" dirty="0">
              <a:solidFill>
                <a:schemeClr val="bg1"/>
              </a:solidFill>
            </a:endParaRPr>
          </a:p>
        </p:txBody>
      </p:sp>
      <p:sp>
        <p:nvSpPr>
          <p:cNvPr id="79" name="Oval 78"/>
          <p:cNvSpPr/>
          <p:nvPr/>
        </p:nvSpPr>
        <p:spPr>
          <a:xfrm>
            <a:off x="1543646" y="3103478"/>
            <a:ext cx="457200" cy="45243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0" name="Oval 79"/>
          <p:cNvSpPr/>
          <p:nvPr/>
        </p:nvSpPr>
        <p:spPr>
          <a:xfrm>
            <a:off x="2153246" y="3103478"/>
            <a:ext cx="457200" cy="45243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1" name="Oval 80"/>
          <p:cNvSpPr/>
          <p:nvPr/>
        </p:nvSpPr>
        <p:spPr>
          <a:xfrm>
            <a:off x="2762846" y="3103478"/>
            <a:ext cx="457200" cy="45243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2" name="Oval 81"/>
          <p:cNvSpPr/>
          <p:nvPr/>
        </p:nvSpPr>
        <p:spPr>
          <a:xfrm>
            <a:off x="3372446" y="3103478"/>
            <a:ext cx="457200" cy="45243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3" name="Oval 82"/>
          <p:cNvSpPr/>
          <p:nvPr/>
        </p:nvSpPr>
        <p:spPr>
          <a:xfrm>
            <a:off x="3372446" y="4170278"/>
            <a:ext cx="457200" cy="457208"/>
          </a:xfrm>
          <a:prstGeom prst="ellipse">
            <a:avLst/>
          </a:prstGeom>
          <a:solidFill>
            <a:schemeClr val="tx2">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84" name="Oval 83"/>
          <p:cNvSpPr/>
          <p:nvPr/>
        </p:nvSpPr>
        <p:spPr>
          <a:xfrm>
            <a:off x="3982046" y="4170278"/>
            <a:ext cx="457200" cy="457208"/>
          </a:xfrm>
          <a:prstGeom prst="ellipse">
            <a:avLst/>
          </a:prstGeom>
          <a:noFill/>
          <a:ln>
            <a:solidFill>
              <a:srgbClr val="69942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699424"/>
                </a:solidFill>
              </a:rPr>
              <a:t>2</a:t>
            </a:r>
            <a:endParaRPr lang="en-US" dirty="0">
              <a:solidFill>
                <a:srgbClr val="699424"/>
              </a:solidFill>
            </a:endParaRPr>
          </a:p>
        </p:txBody>
      </p:sp>
      <p:sp>
        <p:nvSpPr>
          <p:cNvPr id="85" name="Oval 84"/>
          <p:cNvSpPr/>
          <p:nvPr/>
        </p:nvSpPr>
        <p:spPr>
          <a:xfrm>
            <a:off x="4591646" y="4170278"/>
            <a:ext cx="457200" cy="457208"/>
          </a:xfrm>
          <a:prstGeom prst="ellipse">
            <a:avLst/>
          </a:prstGeom>
          <a:noFill/>
          <a:ln>
            <a:solidFill>
              <a:srgbClr val="69942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699424"/>
                </a:solidFill>
              </a:rPr>
              <a:t>3</a:t>
            </a:r>
            <a:endParaRPr lang="en-US" dirty="0">
              <a:solidFill>
                <a:srgbClr val="699424"/>
              </a:solidFill>
            </a:endParaRPr>
          </a:p>
        </p:txBody>
      </p:sp>
      <p:sp>
        <p:nvSpPr>
          <p:cNvPr id="86" name="Oval 85"/>
          <p:cNvSpPr/>
          <p:nvPr/>
        </p:nvSpPr>
        <p:spPr>
          <a:xfrm>
            <a:off x="5201246" y="4170278"/>
            <a:ext cx="457200" cy="457208"/>
          </a:xfrm>
          <a:prstGeom prst="ellipse">
            <a:avLst/>
          </a:prstGeom>
          <a:noFill/>
          <a:ln>
            <a:solidFill>
              <a:srgbClr val="69942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699424"/>
                </a:solidFill>
              </a:rPr>
              <a:t>4</a:t>
            </a:r>
            <a:endParaRPr lang="en-US" dirty="0">
              <a:solidFill>
                <a:srgbClr val="699424"/>
              </a:solidFill>
            </a:endParaRPr>
          </a:p>
        </p:txBody>
      </p:sp>
      <p:sp>
        <p:nvSpPr>
          <p:cNvPr id="87" name="Oval 86"/>
          <p:cNvSpPr/>
          <p:nvPr/>
        </p:nvSpPr>
        <p:spPr>
          <a:xfrm>
            <a:off x="5810846" y="4170278"/>
            <a:ext cx="457200" cy="457208"/>
          </a:xfrm>
          <a:prstGeom prst="ellipse">
            <a:avLst/>
          </a:prstGeom>
          <a:noFill/>
          <a:ln>
            <a:solidFill>
              <a:srgbClr val="69942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699424"/>
                </a:solidFill>
              </a:rPr>
              <a:t>5</a:t>
            </a:r>
            <a:endParaRPr lang="en-US" dirty="0">
              <a:solidFill>
                <a:srgbClr val="699424"/>
              </a:solidFill>
            </a:endParaRPr>
          </a:p>
        </p:txBody>
      </p:sp>
      <p:cxnSp>
        <p:nvCxnSpPr>
          <p:cNvPr id="88" name="Straight Arrow Connector 87"/>
          <p:cNvCxnSpPr/>
          <p:nvPr/>
        </p:nvCxnSpPr>
        <p:spPr>
          <a:xfrm rot="5400000" flipH="1" flipV="1">
            <a:off x="1580952" y="2912184"/>
            <a:ext cx="381000" cy="1588"/>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flipH="1" flipV="1">
            <a:off x="2115940" y="2912184"/>
            <a:ext cx="381000" cy="1588"/>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6200000" flipV="1">
            <a:off x="2153246" y="2341478"/>
            <a:ext cx="1143000" cy="381000"/>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2" idx="4"/>
            <a:endCxn id="83" idx="0"/>
          </p:cNvCxnSpPr>
          <p:nvPr/>
        </p:nvCxnSpPr>
        <p:spPr>
          <a:xfrm rot="5400000">
            <a:off x="3293865" y="3863097"/>
            <a:ext cx="614362"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92" name="Left Arrow 91"/>
          <p:cNvSpPr/>
          <p:nvPr/>
        </p:nvSpPr>
        <p:spPr>
          <a:xfrm flipH="1">
            <a:off x="4667846" y="3179678"/>
            <a:ext cx="685800" cy="3810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TRX</a:t>
            </a:r>
            <a:endParaRPr lang="en-US" dirty="0">
              <a:solidFill>
                <a:schemeClr val="bg1"/>
              </a:solidFill>
            </a:endParaRPr>
          </a:p>
        </p:txBody>
      </p:sp>
      <p:sp>
        <p:nvSpPr>
          <p:cNvPr id="93" name="Oval 92"/>
          <p:cNvSpPr/>
          <p:nvPr/>
        </p:nvSpPr>
        <p:spPr>
          <a:xfrm>
            <a:off x="5353646" y="3179678"/>
            <a:ext cx="1524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a:stCxn id="93" idx="0"/>
          </p:cNvCxnSpPr>
          <p:nvPr/>
        </p:nvCxnSpPr>
        <p:spPr>
          <a:xfrm rot="5400000" flipH="1" flipV="1">
            <a:off x="5582246" y="3027278"/>
            <a:ext cx="1588"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3" idx="4"/>
          </p:cNvCxnSpPr>
          <p:nvPr/>
        </p:nvCxnSpPr>
        <p:spPr>
          <a:xfrm rot="16200000" flipH="1">
            <a:off x="6153746" y="2760578"/>
            <a:ext cx="1588"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963246" y="3179678"/>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0800000">
            <a:off x="5353646" y="2417678"/>
            <a:ext cx="381000" cy="306388"/>
          </a:xfrm>
          <a:prstGeom prst="line">
            <a:avLst/>
          </a:prstGeom>
        </p:spPr>
        <p:style>
          <a:lnRef idx="1">
            <a:schemeClr val="accent1"/>
          </a:lnRef>
          <a:fillRef idx="0">
            <a:schemeClr val="accent1"/>
          </a:fillRef>
          <a:effectRef idx="0">
            <a:schemeClr val="accent1"/>
          </a:effectRef>
          <a:fontRef idx="minor">
            <a:schemeClr val="tx1"/>
          </a:fontRef>
        </p:style>
      </p:cxnSp>
      <p:sp>
        <p:nvSpPr>
          <p:cNvPr id="98" name="Oval 97"/>
          <p:cNvSpPr/>
          <p:nvPr/>
        </p:nvSpPr>
        <p:spPr>
          <a:xfrm rot="19088209">
            <a:off x="5336239" y="2249150"/>
            <a:ext cx="288328" cy="1702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rot="5400000">
            <a:off x="6229152" y="2836778"/>
            <a:ext cx="12961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6267252" y="2798678"/>
            <a:ext cx="7627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98" idx="6"/>
          </p:cNvCxnSpPr>
          <p:nvPr/>
        </p:nvCxnSpPr>
        <p:spPr>
          <a:xfrm rot="10800000">
            <a:off x="5587768" y="2238066"/>
            <a:ext cx="299278" cy="25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endCxn id="103" idx="0"/>
          </p:cNvCxnSpPr>
          <p:nvPr/>
        </p:nvCxnSpPr>
        <p:spPr>
          <a:xfrm flipV="1">
            <a:off x="5887046" y="2214794"/>
            <a:ext cx="339561" cy="279084"/>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rot="19690606">
            <a:off x="6215818" y="2196963"/>
            <a:ext cx="146672" cy="2372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Left Arrow 103"/>
          <p:cNvSpPr/>
          <p:nvPr/>
        </p:nvSpPr>
        <p:spPr>
          <a:xfrm>
            <a:off x="6420446" y="2265278"/>
            <a:ext cx="228600" cy="152400"/>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Left Arrow 104"/>
          <p:cNvSpPr/>
          <p:nvPr/>
        </p:nvSpPr>
        <p:spPr>
          <a:xfrm rot="10800000">
            <a:off x="5963246" y="3255878"/>
            <a:ext cx="304800" cy="152400"/>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400800" y="1600200"/>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Arial" pitchFamily="34" charset="0"/>
                <a:cs typeface="Arial" pitchFamily="34" charset="0"/>
              </a:rPr>
              <a:t>Old Member </a:t>
            </a:r>
          </a:p>
          <a:p>
            <a:pPr algn="ctr"/>
            <a:r>
              <a:rPr lang="en-US" sz="1200" dirty="0" smtClean="0">
                <a:solidFill>
                  <a:schemeClr val="bg1"/>
                </a:solidFill>
                <a:latin typeface="Arial" pitchFamily="34" charset="0"/>
                <a:cs typeface="Arial" pitchFamily="34" charset="0"/>
              </a:rPr>
              <a:t>Pipe Line Enter </a:t>
            </a:r>
            <a:endParaRPr lang="en-US" sz="1200" dirty="0">
              <a:solidFill>
                <a:schemeClr val="bg1"/>
              </a:solidFill>
              <a:latin typeface="Arial" pitchFamily="34" charset="0"/>
              <a:cs typeface="Arial" pitchFamily="34" charset="0"/>
            </a:endParaRPr>
          </a:p>
        </p:txBody>
      </p:sp>
      <p:cxnSp>
        <p:nvCxnSpPr>
          <p:cNvPr id="107" name="Straight Connector 106"/>
          <p:cNvCxnSpPr/>
          <p:nvPr/>
        </p:nvCxnSpPr>
        <p:spPr>
          <a:xfrm rot="5400000" flipH="1" flipV="1">
            <a:off x="5506840" y="2950284"/>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flipH="1" flipV="1">
            <a:off x="5735440" y="2950284"/>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5963246" y="2417678"/>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16200000" flipH="1">
            <a:off x="6499719" y="2268350"/>
            <a:ext cx="1311" cy="297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flipH="1" flipV="1">
            <a:off x="6539270" y="1876419"/>
            <a:ext cx="25715" cy="651038"/>
          </a:xfrm>
          <a:prstGeom prst="line">
            <a:avLst/>
          </a:prstGeom>
        </p:spPr>
        <p:style>
          <a:lnRef idx="1">
            <a:schemeClr val="accent1"/>
          </a:lnRef>
          <a:fillRef idx="0">
            <a:schemeClr val="accent1"/>
          </a:fillRef>
          <a:effectRef idx="0">
            <a:schemeClr val="accent1"/>
          </a:effectRef>
          <a:fontRef idx="minor">
            <a:schemeClr val="tx1"/>
          </a:fontRef>
        </p:style>
      </p:cxnSp>
      <p:sp>
        <p:nvSpPr>
          <p:cNvPr id="112" name="Left Arrow 111"/>
          <p:cNvSpPr/>
          <p:nvPr/>
        </p:nvSpPr>
        <p:spPr>
          <a:xfrm>
            <a:off x="6420447" y="2265279"/>
            <a:ext cx="228600" cy="152400"/>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Left Arrow 112"/>
          <p:cNvSpPr/>
          <p:nvPr/>
        </p:nvSpPr>
        <p:spPr>
          <a:xfrm rot="2059813" flipH="1">
            <a:off x="5217672" y="2185552"/>
            <a:ext cx="304800" cy="152400"/>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6039446" y="2493878"/>
            <a:ext cx="76200" cy="76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15" name="Oval 114"/>
          <p:cNvSpPr/>
          <p:nvPr/>
        </p:nvSpPr>
        <p:spPr>
          <a:xfrm>
            <a:off x="6725246" y="2417678"/>
            <a:ext cx="76200" cy="7620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6725246" y="2646278"/>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725246" y="2874878"/>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6725246" y="3103478"/>
            <a:ext cx="76200" cy="76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725246" y="3332078"/>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572846" y="3332078"/>
            <a:ext cx="76200" cy="76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6344246" y="3332078"/>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810846" y="3255878"/>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123" name="Oval 122"/>
          <p:cNvSpPr/>
          <p:nvPr/>
        </p:nvSpPr>
        <p:spPr>
          <a:xfrm>
            <a:off x="5810846" y="2798678"/>
            <a:ext cx="76200" cy="76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658446" y="2493878"/>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4515446" y="1350878"/>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Arial" pitchFamily="34" charset="0"/>
                <a:cs typeface="Arial" pitchFamily="34" charset="0"/>
              </a:rPr>
              <a:t>Pipe Line Club Income </a:t>
            </a:r>
            <a:endParaRPr lang="en-US" sz="1200" dirty="0">
              <a:solidFill>
                <a:schemeClr val="bg1"/>
              </a:solidFill>
              <a:latin typeface="Arial" pitchFamily="34" charset="0"/>
              <a:cs typeface="Arial" pitchFamily="34" charset="0"/>
            </a:endParaRPr>
          </a:p>
        </p:txBody>
      </p:sp>
      <p:sp>
        <p:nvSpPr>
          <p:cNvPr id="126" name="Rectangle 125"/>
          <p:cNvSpPr/>
          <p:nvPr/>
        </p:nvSpPr>
        <p:spPr>
          <a:xfrm>
            <a:off x="3524846" y="1960478"/>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Arial" pitchFamily="34" charset="0"/>
                <a:cs typeface="Arial" pitchFamily="34" charset="0"/>
              </a:rPr>
              <a:t>New Member </a:t>
            </a:r>
          </a:p>
          <a:p>
            <a:pPr algn="ctr"/>
            <a:r>
              <a:rPr lang="en-US" sz="1200" dirty="0" smtClean="0">
                <a:solidFill>
                  <a:schemeClr val="bg1"/>
                </a:solidFill>
                <a:latin typeface="Arial" pitchFamily="34" charset="0"/>
                <a:cs typeface="Arial" pitchFamily="34" charset="0"/>
              </a:rPr>
              <a:t>Pipe Line Enter </a:t>
            </a:r>
            <a:endParaRPr lang="en-US" sz="1200" dirty="0">
              <a:solidFill>
                <a:schemeClr val="bg1"/>
              </a:solidFill>
              <a:latin typeface="Arial" pitchFamily="34" charset="0"/>
              <a:cs typeface="Arial" pitchFamily="34" charset="0"/>
            </a:endParaRPr>
          </a:p>
        </p:txBody>
      </p:sp>
      <p:pic>
        <p:nvPicPr>
          <p:cNvPr id="174" name="Picture 2" descr="C:\Users\Hp\Desktop\New folder\Slide9.JPG"/>
          <p:cNvPicPr>
            <a:picLocks noChangeAspect="1" noChangeArrowheads="1"/>
          </p:cNvPicPr>
          <p:nvPr/>
        </p:nvPicPr>
        <p:blipFill>
          <a:blip r:embed="rId4" cstate="print"/>
          <a:stretch>
            <a:fillRect/>
          </a:stretch>
        </p:blipFill>
        <p:spPr bwMode="auto">
          <a:xfrm>
            <a:off x="4024912" y="3195201"/>
            <a:ext cx="472436" cy="336610"/>
          </a:xfrm>
          <a:prstGeom prst="rect">
            <a:avLst/>
          </a:prstGeom>
          <a:noFill/>
        </p:spPr>
      </p:pic>
      <p:sp>
        <p:nvSpPr>
          <p:cNvPr id="192" name="Oval 191"/>
          <p:cNvSpPr/>
          <p:nvPr/>
        </p:nvSpPr>
        <p:spPr>
          <a:xfrm>
            <a:off x="1624608" y="1412776"/>
            <a:ext cx="457200" cy="457208"/>
          </a:xfrm>
          <a:prstGeom prst="ellipse">
            <a:avLst/>
          </a:prstGeom>
          <a:noFill/>
          <a:ln>
            <a:solidFill>
              <a:srgbClr val="69942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699424"/>
                </a:solidFill>
              </a:rPr>
              <a:t>1</a:t>
            </a:r>
            <a:endParaRPr lang="en-US" dirty="0">
              <a:solidFill>
                <a:srgbClr val="699424"/>
              </a:solidFill>
            </a:endParaRPr>
          </a:p>
        </p:txBody>
      </p:sp>
      <p:sp>
        <p:nvSpPr>
          <p:cNvPr id="193" name="Oval 192"/>
          <p:cNvSpPr/>
          <p:nvPr/>
        </p:nvSpPr>
        <p:spPr>
          <a:xfrm>
            <a:off x="2234208" y="1412776"/>
            <a:ext cx="457200" cy="457208"/>
          </a:xfrm>
          <a:prstGeom prst="ellipse">
            <a:avLst/>
          </a:prstGeom>
          <a:solidFill>
            <a:schemeClr val="accent4">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a:t>
            </a:r>
            <a:endParaRPr lang="en-US" dirty="0"/>
          </a:p>
        </p:txBody>
      </p:sp>
      <p:sp>
        <p:nvSpPr>
          <p:cNvPr id="194" name="Oval 193"/>
          <p:cNvSpPr/>
          <p:nvPr/>
        </p:nvSpPr>
        <p:spPr>
          <a:xfrm>
            <a:off x="2843808" y="1412776"/>
            <a:ext cx="457200" cy="457208"/>
          </a:xfrm>
          <a:prstGeom prst="ellipse">
            <a:avLst/>
          </a:prstGeom>
          <a:noFill/>
          <a:ln>
            <a:solidFill>
              <a:srgbClr val="69942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699424"/>
                </a:solidFill>
              </a:rPr>
              <a:t>3</a:t>
            </a:r>
            <a:endParaRPr lang="en-US" dirty="0">
              <a:solidFill>
                <a:srgbClr val="699424"/>
              </a:solidFill>
            </a:endParaRPr>
          </a:p>
        </p:txBody>
      </p:sp>
      <p:sp>
        <p:nvSpPr>
          <p:cNvPr id="195" name="Oval 194"/>
          <p:cNvSpPr/>
          <p:nvPr/>
        </p:nvSpPr>
        <p:spPr>
          <a:xfrm>
            <a:off x="3453408" y="1412776"/>
            <a:ext cx="457200" cy="457208"/>
          </a:xfrm>
          <a:prstGeom prst="ellipse">
            <a:avLst/>
          </a:prstGeom>
          <a:noFill/>
          <a:ln>
            <a:solidFill>
              <a:srgbClr val="69942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699424"/>
                </a:solidFill>
              </a:rPr>
              <a:t>4</a:t>
            </a:r>
            <a:endParaRPr lang="en-US" dirty="0">
              <a:solidFill>
                <a:srgbClr val="699424"/>
              </a:solidFill>
            </a:endParaRPr>
          </a:p>
        </p:txBody>
      </p:sp>
      <p:sp>
        <p:nvSpPr>
          <p:cNvPr id="196" name="Oval 195"/>
          <p:cNvSpPr/>
          <p:nvPr/>
        </p:nvSpPr>
        <p:spPr>
          <a:xfrm>
            <a:off x="4063008" y="1412776"/>
            <a:ext cx="457200" cy="457208"/>
          </a:xfrm>
          <a:prstGeom prst="ellipse">
            <a:avLst/>
          </a:prstGeom>
          <a:noFill/>
          <a:ln>
            <a:solidFill>
              <a:srgbClr val="69942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699424"/>
                </a:solidFill>
              </a:rPr>
              <a:t>5</a:t>
            </a:r>
            <a:endParaRPr lang="en-US" dirty="0">
              <a:solidFill>
                <a:srgbClr val="699424"/>
              </a:solidFill>
            </a:endParaRPr>
          </a:p>
        </p:txBody>
      </p:sp>
      <p:sp>
        <p:nvSpPr>
          <p:cNvPr id="141" name="TextBox 140"/>
          <p:cNvSpPr txBox="1"/>
          <p:nvPr/>
        </p:nvSpPr>
        <p:spPr>
          <a:xfrm>
            <a:off x="251520" y="5301208"/>
            <a:ext cx="8640960" cy="1446550"/>
          </a:xfrm>
          <a:prstGeom prst="rect">
            <a:avLst/>
          </a:prstGeom>
          <a:noFill/>
        </p:spPr>
        <p:txBody>
          <a:bodyPr wrap="square" rtlCol="0">
            <a:spAutoFit/>
          </a:bodyPr>
          <a:lstStyle/>
          <a:p>
            <a:pPr marL="228600" indent="-228600">
              <a:buFont typeface="Arial" pitchFamily="34" charset="0"/>
              <a:buChar char="•"/>
            </a:pPr>
            <a:r>
              <a:rPr lang="en-US" sz="1100" dirty="0" smtClean="0">
                <a:solidFill>
                  <a:schemeClr val="bg1"/>
                </a:solidFill>
              </a:rPr>
              <a:t>The first referral partner takes a place under you 100% payout goes to your TRON wallet.</a:t>
            </a:r>
          </a:p>
          <a:p>
            <a:pPr marL="228600" indent="-228600">
              <a:buFont typeface="Arial" pitchFamily="34" charset="0"/>
              <a:buChar char="•"/>
            </a:pPr>
            <a:r>
              <a:rPr lang="en-US" sz="1100" dirty="0" smtClean="0">
                <a:solidFill>
                  <a:schemeClr val="bg1"/>
                </a:solidFill>
              </a:rPr>
              <a:t>The Second referral partner takes second place below you. Payment is also instantly credited to your wallet.</a:t>
            </a:r>
          </a:p>
          <a:p>
            <a:pPr marL="228600" indent="-228600">
              <a:buFont typeface="Arial" pitchFamily="34" charset="0"/>
              <a:buChar char="•"/>
            </a:pPr>
            <a:r>
              <a:rPr lang="en-US" sz="1100" dirty="0" smtClean="0">
                <a:solidFill>
                  <a:schemeClr val="bg1"/>
                </a:solidFill>
              </a:rPr>
              <a:t>The third partner takes third place below you. It will be given to your </a:t>
            </a:r>
            <a:r>
              <a:rPr lang="en-US" sz="1100" dirty="0" err="1" smtClean="0">
                <a:solidFill>
                  <a:schemeClr val="bg1"/>
                </a:solidFill>
              </a:rPr>
              <a:t>upline</a:t>
            </a:r>
            <a:r>
              <a:rPr lang="en-US" sz="1100" dirty="0" smtClean="0">
                <a:solidFill>
                  <a:schemeClr val="bg1"/>
                </a:solidFill>
              </a:rPr>
              <a:t> 100% on his wallet.</a:t>
            </a:r>
          </a:p>
          <a:p>
            <a:pPr marL="228600" indent="-228600">
              <a:buFont typeface="Arial" pitchFamily="34" charset="0"/>
              <a:buChar char="•"/>
            </a:pPr>
            <a:r>
              <a:rPr lang="en-US" sz="1100" dirty="0" smtClean="0">
                <a:solidFill>
                  <a:schemeClr val="bg1"/>
                </a:solidFill>
              </a:rPr>
              <a:t>The fourth referral partner place below you. The income will credited 100% in your </a:t>
            </a:r>
            <a:r>
              <a:rPr lang="en-US" sz="1100" dirty="0" err="1" smtClean="0">
                <a:solidFill>
                  <a:schemeClr val="bg1"/>
                </a:solidFill>
              </a:rPr>
              <a:t>downline</a:t>
            </a:r>
            <a:r>
              <a:rPr lang="en-US" sz="1100" dirty="0" smtClean="0">
                <a:solidFill>
                  <a:schemeClr val="bg1"/>
                </a:solidFill>
              </a:rPr>
              <a:t> team.</a:t>
            </a:r>
          </a:p>
          <a:p>
            <a:pPr marL="228600" indent="-228600">
              <a:buFont typeface="Arial" pitchFamily="34" charset="0"/>
              <a:buChar char="•"/>
            </a:pPr>
            <a:r>
              <a:rPr lang="en-US" sz="1100" dirty="0" smtClean="0">
                <a:solidFill>
                  <a:schemeClr val="bg1"/>
                </a:solidFill>
              </a:rPr>
              <a:t>The five partner place below you it will be given to your pipe line club Income 100% on his Club Income achiever wallet .</a:t>
            </a:r>
          </a:p>
          <a:p>
            <a:pPr marL="228600" indent="-228600">
              <a:buFont typeface="Arial" pitchFamily="34" charset="0"/>
              <a:buChar char="•"/>
            </a:pPr>
            <a:r>
              <a:rPr lang="en-US" sz="1100" dirty="0" smtClean="0">
                <a:solidFill>
                  <a:schemeClr val="bg1"/>
                </a:solidFill>
              </a:rPr>
              <a:t>The first number slot of X2 is 50 TRX, under which rule is working, from the next 2 number slots to 12 number slots will work in their own place on the same rule.</a:t>
            </a:r>
          </a:p>
          <a:p>
            <a:pPr marL="228600" indent="-228600">
              <a:buFont typeface="+mj-lt"/>
              <a:buAutoNum type="arabicPeriod"/>
            </a:pPr>
            <a:endParaRPr lang="en-US" sz="1100" dirty="0">
              <a:solidFill>
                <a:schemeClr val="bg1"/>
              </a:solidFill>
            </a:endParaRPr>
          </a:p>
        </p:txBody>
      </p:sp>
      <p:sp>
        <p:nvSpPr>
          <p:cNvPr id="142" name="TextBox 141"/>
          <p:cNvSpPr txBox="1"/>
          <p:nvPr/>
        </p:nvSpPr>
        <p:spPr>
          <a:xfrm>
            <a:off x="251520" y="4869160"/>
            <a:ext cx="8540158" cy="369332"/>
          </a:xfrm>
          <a:prstGeom prst="rect">
            <a:avLst/>
          </a:prstGeom>
          <a:noFill/>
        </p:spPr>
        <p:txBody>
          <a:bodyPr wrap="none" rtlCol="0">
            <a:spAutoFit/>
          </a:bodyPr>
          <a:lstStyle/>
          <a:p>
            <a:r>
              <a:rPr lang="en-US" b="1" dirty="0" smtClean="0">
                <a:solidFill>
                  <a:schemeClr val="bg1"/>
                </a:solidFill>
              </a:rPr>
              <a:t>The distribution of payments when filling out the matrix automatically occurs as follow:</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sp>
        <p:nvSpPr>
          <p:cNvPr id="4" name="TextBox 3"/>
          <p:cNvSpPr txBox="1"/>
          <p:nvPr/>
        </p:nvSpPr>
        <p:spPr>
          <a:xfrm>
            <a:off x="214282" y="428604"/>
            <a:ext cx="6215106" cy="646331"/>
          </a:xfrm>
          <a:prstGeom prst="rect">
            <a:avLst/>
          </a:prstGeom>
          <a:noFill/>
        </p:spPr>
        <p:txBody>
          <a:bodyPr wrap="square" rtlCol="0">
            <a:spAutoFit/>
          </a:bodyPr>
          <a:lstStyle/>
          <a:p>
            <a:r>
              <a:rPr lang="en-IN" sz="3600" b="1" dirty="0" smtClean="0">
                <a:solidFill>
                  <a:schemeClr val="bg1"/>
                </a:solidFill>
                <a:latin typeface="Aadhunik" pitchFamily="2" charset="0"/>
              </a:rPr>
              <a:t>How TRONBSC </a:t>
            </a:r>
            <a:r>
              <a:rPr lang="en-IN" sz="3600" b="1" dirty="0" smtClean="0">
                <a:solidFill>
                  <a:srgbClr val="FF0000"/>
                </a:solidFill>
                <a:latin typeface="Aadhunik" pitchFamily="2" charset="0"/>
              </a:rPr>
              <a:t>X3</a:t>
            </a:r>
            <a:r>
              <a:rPr lang="en-IN" sz="3600" b="1" dirty="0" smtClean="0">
                <a:solidFill>
                  <a:schemeClr val="bg1"/>
                </a:solidFill>
                <a:latin typeface="Aadhunik" pitchFamily="2" charset="0"/>
              </a:rPr>
              <a:t> Works</a:t>
            </a:r>
            <a:endParaRPr lang="en-US" sz="3600" b="1" dirty="0">
              <a:solidFill>
                <a:schemeClr val="bg1"/>
              </a:solidFill>
              <a:latin typeface="Aadhunik" pitchFamily="2" charset="0"/>
            </a:endParaRPr>
          </a:p>
        </p:txBody>
      </p:sp>
      <p:grpSp>
        <p:nvGrpSpPr>
          <p:cNvPr id="5"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2" name="TextBox 171"/>
          <p:cNvSpPr txBox="1"/>
          <p:nvPr/>
        </p:nvSpPr>
        <p:spPr>
          <a:xfrm>
            <a:off x="3286116" y="1292354"/>
            <a:ext cx="2571768" cy="707886"/>
          </a:xfrm>
          <a:prstGeom prst="rect">
            <a:avLst/>
          </a:prstGeom>
          <a:noFill/>
        </p:spPr>
        <p:txBody>
          <a:bodyPr wrap="square" rtlCol="0">
            <a:spAutoFit/>
          </a:bodyPr>
          <a:lstStyle/>
          <a:p>
            <a:pPr algn="ctr"/>
            <a:r>
              <a:rPr lang="en-IN" sz="4000" dirty="0" smtClean="0">
                <a:solidFill>
                  <a:srgbClr val="FF0000"/>
                </a:solidFill>
              </a:rPr>
              <a:t>X3</a:t>
            </a:r>
            <a:endParaRPr lang="en-US" sz="4000" dirty="0">
              <a:solidFill>
                <a:schemeClr val="bg1"/>
              </a:solidFill>
            </a:endParaRPr>
          </a:p>
        </p:txBody>
      </p:sp>
      <p:sp>
        <p:nvSpPr>
          <p:cNvPr id="173" name="TextBox 172"/>
          <p:cNvSpPr txBox="1"/>
          <p:nvPr/>
        </p:nvSpPr>
        <p:spPr>
          <a:xfrm>
            <a:off x="357158" y="5643578"/>
            <a:ext cx="7751023" cy="523220"/>
          </a:xfrm>
          <a:prstGeom prst="rect">
            <a:avLst/>
          </a:prstGeom>
          <a:noFill/>
        </p:spPr>
        <p:txBody>
          <a:bodyPr wrap="square" rtlCol="0">
            <a:spAutoFit/>
          </a:bodyPr>
          <a:lstStyle/>
          <a:p>
            <a:r>
              <a:rPr lang="en-IN" sz="1400" dirty="0" smtClean="0">
                <a:solidFill>
                  <a:schemeClr val="bg1"/>
                </a:solidFill>
              </a:rPr>
              <a:t>As you can see now, there are 2 more locks in X3. but don’t be confused. These two locks Will automatically open, Once you refer  2 direct in your X2. .</a:t>
            </a:r>
            <a:endParaRPr lang="en-IN" sz="1400" b="1" dirty="0">
              <a:solidFill>
                <a:schemeClr val="bg1"/>
              </a:solidFill>
            </a:endParaRPr>
          </a:p>
        </p:txBody>
      </p:sp>
      <p:pic>
        <p:nvPicPr>
          <p:cNvPr id="265" name="Picture 264" descr="lock.png"/>
          <p:cNvPicPr>
            <a:picLocks noChangeAspect="1"/>
          </p:cNvPicPr>
          <p:nvPr/>
        </p:nvPicPr>
        <p:blipFill>
          <a:blip r:embed="rId4" cstate="print"/>
          <a:stretch>
            <a:fillRect/>
          </a:stretch>
        </p:blipFill>
        <p:spPr>
          <a:xfrm>
            <a:off x="3168788" y="2205806"/>
            <a:ext cx="218915" cy="218915"/>
          </a:xfrm>
          <a:prstGeom prst="rect">
            <a:avLst/>
          </a:prstGeom>
        </p:spPr>
      </p:pic>
      <p:sp>
        <p:nvSpPr>
          <p:cNvPr id="267" name="Rectangle 266"/>
          <p:cNvSpPr/>
          <p:nvPr/>
        </p:nvSpPr>
        <p:spPr>
          <a:xfrm>
            <a:off x="357158" y="6335933"/>
            <a:ext cx="7072362" cy="307777"/>
          </a:xfrm>
          <a:prstGeom prst="rect">
            <a:avLst/>
          </a:prstGeom>
        </p:spPr>
        <p:txBody>
          <a:bodyPr wrap="square">
            <a:spAutoFit/>
          </a:bodyPr>
          <a:lstStyle/>
          <a:p>
            <a:r>
              <a:rPr lang="en-IN" sz="1400" b="1" dirty="0">
                <a:solidFill>
                  <a:srgbClr val="FF0000"/>
                </a:solidFill>
              </a:rPr>
              <a:t>Once your 2 locks are open in X3. All you remaining X3 slots can be purchased in sequence.</a:t>
            </a:r>
            <a:endParaRPr lang="en-US" sz="1400" b="1" dirty="0">
              <a:solidFill>
                <a:srgbClr val="FF0000"/>
              </a:solidFill>
            </a:endParaRPr>
          </a:p>
        </p:txBody>
      </p:sp>
      <p:pic>
        <p:nvPicPr>
          <p:cNvPr id="268" name="Picture 267" descr="lock.png"/>
          <p:cNvPicPr>
            <a:picLocks noChangeAspect="1"/>
          </p:cNvPicPr>
          <p:nvPr/>
        </p:nvPicPr>
        <p:blipFill>
          <a:blip r:embed="rId4" cstate="print"/>
          <a:stretch>
            <a:fillRect/>
          </a:stretch>
        </p:blipFill>
        <p:spPr>
          <a:xfrm>
            <a:off x="2857488" y="2214554"/>
            <a:ext cx="218915" cy="218915"/>
          </a:xfrm>
          <a:prstGeom prst="rect">
            <a:avLst/>
          </a:prstGeom>
        </p:spPr>
      </p:pic>
      <p:sp>
        <p:nvSpPr>
          <p:cNvPr id="269" name="Oval 268"/>
          <p:cNvSpPr/>
          <p:nvPr/>
        </p:nvSpPr>
        <p:spPr>
          <a:xfrm>
            <a:off x="1995470" y="2809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1" name="Straight Connector 270"/>
          <p:cNvCxnSpPr/>
          <p:nvPr/>
        </p:nvCxnSpPr>
        <p:spPr>
          <a:xfrm rot="5400000" flipH="1" flipV="1">
            <a:off x="1957370" y="2543168"/>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rot="16200000" flipV="1">
            <a:off x="2243120" y="2562218"/>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5" name="Oval 274"/>
          <p:cNvSpPr/>
          <p:nvPr/>
        </p:nvSpPr>
        <p:spPr>
          <a:xfrm>
            <a:off x="3714744" y="2809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7" name="Straight Connector 276"/>
          <p:cNvCxnSpPr/>
          <p:nvPr/>
        </p:nvCxnSpPr>
        <p:spPr>
          <a:xfrm rot="5400000" flipH="1" flipV="1">
            <a:off x="3676644" y="2543168"/>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16200000" flipV="1">
            <a:off x="3962394" y="2562218"/>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80" name="Oval 279"/>
          <p:cNvSpPr/>
          <p:nvPr/>
        </p:nvSpPr>
        <p:spPr>
          <a:xfrm>
            <a:off x="5214942" y="2809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2" name="Straight Connector 281"/>
          <p:cNvCxnSpPr/>
          <p:nvPr/>
        </p:nvCxnSpPr>
        <p:spPr>
          <a:xfrm rot="5400000" flipH="1" flipV="1">
            <a:off x="5176842" y="2543168"/>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16200000" flipV="1">
            <a:off x="5462592" y="2562218"/>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85" name="Oval 284"/>
          <p:cNvSpPr/>
          <p:nvPr/>
        </p:nvSpPr>
        <p:spPr>
          <a:xfrm>
            <a:off x="6643702" y="280986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7" name="Straight Connector 286"/>
          <p:cNvCxnSpPr/>
          <p:nvPr/>
        </p:nvCxnSpPr>
        <p:spPr>
          <a:xfrm rot="5400000" flipH="1" flipV="1">
            <a:off x="6605602" y="2543168"/>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rot="16200000" flipV="1">
            <a:off x="6891352" y="2562218"/>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90" name="Oval 289"/>
          <p:cNvSpPr/>
          <p:nvPr/>
        </p:nvSpPr>
        <p:spPr>
          <a:xfrm>
            <a:off x="6643702" y="395287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2" name="Straight Connector 291"/>
          <p:cNvCxnSpPr/>
          <p:nvPr/>
        </p:nvCxnSpPr>
        <p:spPr>
          <a:xfrm rot="5400000" flipH="1" flipV="1">
            <a:off x="6605602" y="3686176"/>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rot="16200000" flipV="1">
            <a:off x="6891352" y="3705226"/>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95" name="Oval 294"/>
          <p:cNvSpPr/>
          <p:nvPr/>
        </p:nvSpPr>
        <p:spPr>
          <a:xfrm>
            <a:off x="5214942" y="395287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7" name="Straight Connector 296"/>
          <p:cNvCxnSpPr/>
          <p:nvPr/>
        </p:nvCxnSpPr>
        <p:spPr>
          <a:xfrm rot="5400000" flipH="1" flipV="1">
            <a:off x="5176842" y="3686176"/>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V="1">
            <a:off x="5462592" y="3705226"/>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00" name="Oval 299"/>
          <p:cNvSpPr/>
          <p:nvPr/>
        </p:nvSpPr>
        <p:spPr>
          <a:xfrm>
            <a:off x="3714744" y="395287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p:cNvCxnSpPr/>
          <p:nvPr/>
        </p:nvCxnSpPr>
        <p:spPr>
          <a:xfrm rot="5400000" flipH="1" flipV="1">
            <a:off x="3676644" y="3686176"/>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rot="16200000" flipV="1">
            <a:off x="3962394" y="3705226"/>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05" name="Oval 304"/>
          <p:cNvSpPr/>
          <p:nvPr/>
        </p:nvSpPr>
        <p:spPr>
          <a:xfrm>
            <a:off x="2000232" y="395287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p:cNvCxnSpPr/>
          <p:nvPr/>
        </p:nvCxnSpPr>
        <p:spPr>
          <a:xfrm rot="5400000" flipH="1" flipV="1">
            <a:off x="1962132" y="3686176"/>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rot="16200000" flipV="1">
            <a:off x="2247882" y="3705226"/>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10" name="Oval 309"/>
          <p:cNvSpPr/>
          <p:nvPr/>
        </p:nvSpPr>
        <p:spPr>
          <a:xfrm>
            <a:off x="2000232" y="509588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 name="Straight Connector 311"/>
          <p:cNvCxnSpPr/>
          <p:nvPr/>
        </p:nvCxnSpPr>
        <p:spPr>
          <a:xfrm rot="5400000" flipH="1" flipV="1">
            <a:off x="1962132" y="4829184"/>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rot="16200000" flipV="1">
            <a:off x="2247882" y="4848234"/>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0" name="Oval 319"/>
          <p:cNvSpPr/>
          <p:nvPr/>
        </p:nvSpPr>
        <p:spPr>
          <a:xfrm>
            <a:off x="3714744" y="509588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2" name="Straight Connector 321"/>
          <p:cNvCxnSpPr/>
          <p:nvPr/>
        </p:nvCxnSpPr>
        <p:spPr>
          <a:xfrm rot="5400000" flipH="1" flipV="1">
            <a:off x="3676644" y="4829184"/>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rot="16200000" flipV="1">
            <a:off x="3962394" y="4848234"/>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5" name="Oval 324"/>
          <p:cNvSpPr/>
          <p:nvPr/>
        </p:nvSpPr>
        <p:spPr>
          <a:xfrm>
            <a:off x="5214942" y="509588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7" name="Straight Connector 326"/>
          <p:cNvCxnSpPr/>
          <p:nvPr/>
        </p:nvCxnSpPr>
        <p:spPr>
          <a:xfrm rot="5400000" flipH="1" flipV="1">
            <a:off x="5176842" y="4829184"/>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rot="16200000" flipV="1">
            <a:off x="5462592" y="4848234"/>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30" name="Oval 329"/>
          <p:cNvSpPr/>
          <p:nvPr/>
        </p:nvSpPr>
        <p:spPr>
          <a:xfrm>
            <a:off x="6643702" y="509588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2" name="Straight Connector 331"/>
          <p:cNvCxnSpPr/>
          <p:nvPr/>
        </p:nvCxnSpPr>
        <p:spPr>
          <a:xfrm rot="5400000" flipH="1" flipV="1">
            <a:off x="6605602" y="4829184"/>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rot="16200000" flipV="1">
            <a:off x="6891352" y="4848234"/>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714480" y="2143116"/>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1.</a:t>
            </a:r>
            <a:r>
              <a:rPr lang="en-US" b="1" dirty="0" smtClean="0">
                <a:solidFill>
                  <a:schemeClr val="bg1"/>
                </a:solidFill>
              </a:rPr>
              <a:t>    50</a:t>
            </a:r>
            <a:endParaRPr lang="en-US" b="1" dirty="0">
              <a:solidFill>
                <a:schemeClr val="bg1"/>
              </a:solidFill>
            </a:endParaRPr>
          </a:p>
        </p:txBody>
      </p:sp>
      <p:sp>
        <p:nvSpPr>
          <p:cNvPr id="40" name="Rectangle 39"/>
          <p:cNvSpPr/>
          <p:nvPr/>
        </p:nvSpPr>
        <p:spPr>
          <a:xfrm>
            <a:off x="3400444" y="2143116"/>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2.</a:t>
            </a:r>
            <a:r>
              <a:rPr lang="en-US" b="1" dirty="0" smtClean="0">
                <a:solidFill>
                  <a:schemeClr val="bg1"/>
                </a:solidFill>
              </a:rPr>
              <a:t>	100</a:t>
            </a:r>
            <a:endParaRPr lang="en-US" b="1" dirty="0">
              <a:solidFill>
                <a:schemeClr val="bg1"/>
              </a:solidFill>
            </a:endParaRPr>
          </a:p>
        </p:txBody>
      </p:sp>
      <p:sp>
        <p:nvSpPr>
          <p:cNvPr id="42" name="Rectangle 41"/>
          <p:cNvSpPr/>
          <p:nvPr/>
        </p:nvSpPr>
        <p:spPr>
          <a:xfrm>
            <a:off x="4900650" y="2143116"/>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3.</a:t>
            </a:r>
            <a:r>
              <a:rPr lang="en-US" b="1" dirty="0" smtClean="0">
                <a:solidFill>
                  <a:schemeClr val="bg1"/>
                </a:solidFill>
              </a:rPr>
              <a:t>	200</a:t>
            </a:r>
            <a:endParaRPr lang="en-US" b="1" dirty="0">
              <a:solidFill>
                <a:schemeClr val="bg1"/>
              </a:solidFill>
            </a:endParaRPr>
          </a:p>
        </p:txBody>
      </p:sp>
      <p:sp>
        <p:nvSpPr>
          <p:cNvPr id="43" name="Rectangle 42"/>
          <p:cNvSpPr/>
          <p:nvPr/>
        </p:nvSpPr>
        <p:spPr>
          <a:xfrm>
            <a:off x="6329410" y="2143116"/>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a:solidFill>
                  <a:schemeClr val="tx1"/>
                </a:solidFill>
              </a:rPr>
              <a:t>4</a:t>
            </a:r>
            <a:r>
              <a:rPr lang="en-US" b="1" dirty="0" smtClean="0">
                <a:solidFill>
                  <a:schemeClr val="tx1"/>
                </a:solidFill>
              </a:rPr>
              <a:t>.</a:t>
            </a:r>
            <a:r>
              <a:rPr lang="en-US" b="1" dirty="0" smtClean="0">
                <a:solidFill>
                  <a:schemeClr val="bg1"/>
                </a:solidFill>
              </a:rPr>
              <a:t>	400</a:t>
            </a:r>
            <a:endParaRPr lang="en-US" b="1" dirty="0">
              <a:solidFill>
                <a:schemeClr val="bg1"/>
              </a:solidFill>
            </a:endParaRPr>
          </a:p>
        </p:txBody>
      </p:sp>
      <p:sp>
        <p:nvSpPr>
          <p:cNvPr id="177" name="Rectangle 176"/>
          <p:cNvSpPr/>
          <p:nvPr/>
        </p:nvSpPr>
        <p:spPr>
          <a:xfrm>
            <a:off x="6357958" y="3286124"/>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8.</a:t>
            </a:r>
            <a:r>
              <a:rPr lang="en-US" b="1" dirty="0" smtClean="0">
                <a:solidFill>
                  <a:schemeClr val="bg1"/>
                </a:solidFill>
              </a:rPr>
              <a:t>	6400</a:t>
            </a:r>
            <a:endParaRPr lang="en-US" b="1" dirty="0">
              <a:solidFill>
                <a:schemeClr val="bg1"/>
              </a:solidFill>
            </a:endParaRPr>
          </a:p>
        </p:txBody>
      </p:sp>
      <p:sp>
        <p:nvSpPr>
          <p:cNvPr id="176" name="Rectangle 175"/>
          <p:cNvSpPr/>
          <p:nvPr/>
        </p:nvSpPr>
        <p:spPr>
          <a:xfrm>
            <a:off x="4929198" y="3286124"/>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7.</a:t>
            </a:r>
            <a:r>
              <a:rPr lang="en-US" b="1" dirty="0" smtClean="0">
                <a:solidFill>
                  <a:schemeClr val="bg1"/>
                </a:solidFill>
              </a:rPr>
              <a:t>	3200</a:t>
            </a:r>
            <a:endParaRPr lang="en-US" b="1" dirty="0">
              <a:solidFill>
                <a:schemeClr val="bg1"/>
              </a:solidFill>
            </a:endParaRPr>
          </a:p>
        </p:txBody>
      </p:sp>
      <p:sp>
        <p:nvSpPr>
          <p:cNvPr id="174" name="Rectangle 173"/>
          <p:cNvSpPr/>
          <p:nvPr/>
        </p:nvSpPr>
        <p:spPr>
          <a:xfrm>
            <a:off x="3428992" y="3286124"/>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6.</a:t>
            </a:r>
            <a:r>
              <a:rPr lang="en-US" b="1" dirty="0" smtClean="0">
                <a:solidFill>
                  <a:schemeClr val="bg1"/>
                </a:solidFill>
              </a:rPr>
              <a:t>	1600</a:t>
            </a:r>
            <a:endParaRPr lang="en-US" b="1" dirty="0">
              <a:solidFill>
                <a:schemeClr val="bg1"/>
              </a:solidFill>
            </a:endParaRPr>
          </a:p>
        </p:txBody>
      </p:sp>
      <p:sp>
        <p:nvSpPr>
          <p:cNvPr id="175" name="Rectangle 174"/>
          <p:cNvSpPr/>
          <p:nvPr/>
        </p:nvSpPr>
        <p:spPr>
          <a:xfrm>
            <a:off x="1743028" y="3286124"/>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5.    </a:t>
            </a:r>
            <a:r>
              <a:rPr lang="en-US" b="1" dirty="0" smtClean="0">
                <a:solidFill>
                  <a:schemeClr val="bg1"/>
                </a:solidFill>
              </a:rPr>
              <a:t>800</a:t>
            </a:r>
            <a:endParaRPr lang="en-US" b="1" dirty="0">
              <a:solidFill>
                <a:schemeClr val="bg1"/>
              </a:solidFill>
            </a:endParaRPr>
          </a:p>
        </p:txBody>
      </p:sp>
      <p:sp>
        <p:nvSpPr>
          <p:cNvPr id="203" name="Rectangle 202"/>
          <p:cNvSpPr/>
          <p:nvPr/>
        </p:nvSpPr>
        <p:spPr>
          <a:xfrm>
            <a:off x="1743028" y="442913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9. </a:t>
            </a:r>
            <a:r>
              <a:rPr lang="en-US" b="1" dirty="0" smtClean="0">
                <a:solidFill>
                  <a:schemeClr val="bg1"/>
                </a:solidFill>
              </a:rPr>
              <a:t>12800</a:t>
            </a:r>
            <a:endParaRPr lang="en-US" b="1" dirty="0">
              <a:solidFill>
                <a:schemeClr val="bg1"/>
              </a:solidFill>
            </a:endParaRPr>
          </a:p>
        </p:txBody>
      </p:sp>
      <p:sp>
        <p:nvSpPr>
          <p:cNvPr id="202" name="Rectangle 201"/>
          <p:cNvSpPr/>
          <p:nvPr/>
        </p:nvSpPr>
        <p:spPr>
          <a:xfrm>
            <a:off x="3428992" y="442913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10.</a:t>
            </a:r>
            <a:r>
              <a:rPr lang="en-US" b="1" dirty="0" smtClean="0">
                <a:solidFill>
                  <a:schemeClr val="bg1"/>
                </a:solidFill>
              </a:rPr>
              <a:t>	25600</a:t>
            </a:r>
            <a:endParaRPr lang="en-US" b="1" dirty="0">
              <a:solidFill>
                <a:schemeClr val="bg1"/>
              </a:solidFill>
            </a:endParaRPr>
          </a:p>
        </p:txBody>
      </p:sp>
      <p:sp>
        <p:nvSpPr>
          <p:cNvPr id="204" name="Rectangle 203"/>
          <p:cNvSpPr/>
          <p:nvPr/>
        </p:nvSpPr>
        <p:spPr>
          <a:xfrm>
            <a:off x="4929198" y="442913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11.</a:t>
            </a:r>
            <a:r>
              <a:rPr lang="en-US" b="1" dirty="0" smtClean="0">
                <a:solidFill>
                  <a:schemeClr val="bg1"/>
                </a:solidFill>
              </a:rPr>
              <a:t>	51200</a:t>
            </a:r>
            <a:endParaRPr lang="en-US" b="1" dirty="0">
              <a:solidFill>
                <a:schemeClr val="bg1"/>
              </a:solidFill>
            </a:endParaRPr>
          </a:p>
        </p:txBody>
      </p:sp>
      <p:sp>
        <p:nvSpPr>
          <p:cNvPr id="205" name="Rectangle 204"/>
          <p:cNvSpPr/>
          <p:nvPr/>
        </p:nvSpPr>
        <p:spPr>
          <a:xfrm>
            <a:off x="6286512" y="4429132"/>
            <a:ext cx="1214446"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lIns="36000" tIns="324000" rIns="36000" rtlCol="0" anchor="ctr"/>
          <a:lstStyle/>
          <a:p>
            <a:pPr marL="342900" indent="-342900"/>
            <a:r>
              <a:rPr lang="en-US" b="1" dirty="0">
                <a:solidFill>
                  <a:schemeClr val="tx1"/>
                </a:solidFill>
              </a:rPr>
              <a:t>12.  </a:t>
            </a:r>
            <a:r>
              <a:rPr lang="en-US" sz="1200" b="1" dirty="0">
                <a:solidFill>
                  <a:schemeClr val="tx1"/>
                </a:solidFill>
              </a:rPr>
              <a:t> </a:t>
            </a:r>
            <a:r>
              <a:rPr lang="en-US" b="1" dirty="0">
                <a:solidFill>
                  <a:schemeClr val="bg1"/>
                </a:solidFill>
              </a:rPr>
              <a:t>102400	</a:t>
            </a:r>
          </a:p>
        </p:txBody>
      </p:sp>
      <p:pic>
        <p:nvPicPr>
          <p:cNvPr id="85" name="Picture 84" descr="speedometer.png"/>
          <p:cNvPicPr>
            <a:picLocks noChangeAspect="1"/>
          </p:cNvPicPr>
          <p:nvPr/>
        </p:nvPicPr>
        <p:blipFill>
          <a:blip r:embed="rId5" cstate="print"/>
          <a:stretch>
            <a:fillRect/>
          </a:stretch>
        </p:blipFill>
        <p:spPr>
          <a:xfrm>
            <a:off x="2415487" y="2807338"/>
            <a:ext cx="284300" cy="202562"/>
          </a:xfrm>
          <a:prstGeom prst="rect">
            <a:avLst/>
          </a:prstGeom>
        </p:spPr>
      </p:pic>
      <p:pic>
        <p:nvPicPr>
          <p:cNvPr id="73" name="Picture 72" descr="speedometer.png"/>
          <p:cNvPicPr>
            <a:picLocks noChangeAspect="1"/>
          </p:cNvPicPr>
          <p:nvPr/>
        </p:nvPicPr>
        <p:blipFill>
          <a:blip r:embed="rId5" cstate="print"/>
          <a:stretch>
            <a:fillRect/>
          </a:stretch>
        </p:blipFill>
        <p:spPr>
          <a:xfrm>
            <a:off x="4143372" y="2786058"/>
            <a:ext cx="284300" cy="202562"/>
          </a:xfrm>
          <a:prstGeom prst="rect">
            <a:avLst/>
          </a:prstGeom>
        </p:spPr>
      </p:pic>
      <p:pic>
        <p:nvPicPr>
          <p:cNvPr id="74" name="Picture 73" descr="speedometer.png"/>
          <p:cNvPicPr>
            <a:picLocks noChangeAspect="1"/>
          </p:cNvPicPr>
          <p:nvPr/>
        </p:nvPicPr>
        <p:blipFill>
          <a:blip r:embed="rId5" cstate="print"/>
          <a:stretch>
            <a:fillRect/>
          </a:stretch>
        </p:blipFill>
        <p:spPr>
          <a:xfrm>
            <a:off x="5643570" y="2786058"/>
            <a:ext cx="284300" cy="202562"/>
          </a:xfrm>
          <a:prstGeom prst="rect">
            <a:avLst/>
          </a:prstGeom>
        </p:spPr>
      </p:pic>
      <p:pic>
        <p:nvPicPr>
          <p:cNvPr id="75" name="Picture 74" descr="speedometer.png"/>
          <p:cNvPicPr>
            <a:picLocks noChangeAspect="1"/>
          </p:cNvPicPr>
          <p:nvPr/>
        </p:nvPicPr>
        <p:blipFill>
          <a:blip r:embed="rId5" cstate="print"/>
          <a:stretch>
            <a:fillRect/>
          </a:stretch>
        </p:blipFill>
        <p:spPr>
          <a:xfrm>
            <a:off x="7072330" y="2786058"/>
            <a:ext cx="284300" cy="202562"/>
          </a:xfrm>
          <a:prstGeom prst="rect">
            <a:avLst/>
          </a:prstGeom>
        </p:spPr>
      </p:pic>
      <p:pic>
        <p:nvPicPr>
          <p:cNvPr id="76" name="Picture 75" descr="speedometer.png"/>
          <p:cNvPicPr>
            <a:picLocks noChangeAspect="1"/>
          </p:cNvPicPr>
          <p:nvPr/>
        </p:nvPicPr>
        <p:blipFill>
          <a:blip r:embed="rId5" cstate="print"/>
          <a:stretch>
            <a:fillRect/>
          </a:stretch>
        </p:blipFill>
        <p:spPr>
          <a:xfrm>
            <a:off x="7072330" y="3929066"/>
            <a:ext cx="284300" cy="202562"/>
          </a:xfrm>
          <a:prstGeom prst="rect">
            <a:avLst/>
          </a:prstGeom>
        </p:spPr>
      </p:pic>
      <p:pic>
        <p:nvPicPr>
          <p:cNvPr id="77" name="Picture 76" descr="speedometer.png"/>
          <p:cNvPicPr>
            <a:picLocks noChangeAspect="1"/>
          </p:cNvPicPr>
          <p:nvPr/>
        </p:nvPicPr>
        <p:blipFill>
          <a:blip r:embed="rId5" cstate="print"/>
          <a:stretch>
            <a:fillRect/>
          </a:stretch>
        </p:blipFill>
        <p:spPr>
          <a:xfrm>
            <a:off x="5643570" y="3929066"/>
            <a:ext cx="284300" cy="202562"/>
          </a:xfrm>
          <a:prstGeom prst="rect">
            <a:avLst/>
          </a:prstGeom>
        </p:spPr>
      </p:pic>
      <p:pic>
        <p:nvPicPr>
          <p:cNvPr id="78" name="Picture 77" descr="speedometer.png"/>
          <p:cNvPicPr>
            <a:picLocks noChangeAspect="1"/>
          </p:cNvPicPr>
          <p:nvPr/>
        </p:nvPicPr>
        <p:blipFill>
          <a:blip r:embed="rId5" cstate="print"/>
          <a:stretch>
            <a:fillRect/>
          </a:stretch>
        </p:blipFill>
        <p:spPr>
          <a:xfrm>
            <a:off x="4143372" y="3929066"/>
            <a:ext cx="284300" cy="202562"/>
          </a:xfrm>
          <a:prstGeom prst="rect">
            <a:avLst/>
          </a:prstGeom>
        </p:spPr>
      </p:pic>
      <p:pic>
        <p:nvPicPr>
          <p:cNvPr id="79" name="Picture 78" descr="speedometer.png"/>
          <p:cNvPicPr>
            <a:picLocks noChangeAspect="1"/>
          </p:cNvPicPr>
          <p:nvPr/>
        </p:nvPicPr>
        <p:blipFill>
          <a:blip r:embed="rId5" cstate="print"/>
          <a:stretch>
            <a:fillRect/>
          </a:stretch>
        </p:blipFill>
        <p:spPr>
          <a:xfrm>
            <a:off x="2428860" y="3929066"/>
            <a:ext cx="284300" cy="202562"/>
          </a:xfrm>
          <a:prstGeom prst="rect">
            <a:avLst/>
          </a:prstGeom>
        </p:spPr>
      </p:pic>
      <p:pic>
        <p:nvPicPr>
          <p:cNvPr id="80" name="Picture 79" descr="speedometer.png"/>
          <p:cNvPicPr>
            <a:picLocks noChangeAspect="1"/>
          </p:cNvPicPr>
          <p:nvPr/>
        </p:nvPicPr>
        <p:blipFill>
          <a:blip r:embed="rId5" cstate="print"/>
          <a:stretch>
            <a:fillRect/>
          </a:stretch>
        </p:blipFill>
        <p:spPr>
          <a:xfrm>
            <a:off x="2428860" y="5072074"/>
            <a:ext cx="284300" cy="202562"/>
          </a:xfrm>
          <a:prstGeom prst="rect">
            <a:avLst/>
          </a:prstGeom>
        </p:spPr>
      </p:pic>
      <p:pic>
        <p:nvPicPr>
          <p:cNvPr id="81" name="Picture 80" descr="speedometer.png"/>
          <p:cNvPicPr>
            <a:picLocks noChangeAspect="1"/>
          </p:cNvPicPr>
          <p:nvPr/>
        </p:nvPicPr>
        <p:blipFill>
          <a:blip r:embed="rId5" cstate="print"/>
          <a:stretch>
            <a:fillRect/>
          </a:stretch>
        </p:blipFill>
        <p:spPr>
          <a:xfrm>
            <a:off x="4143372" y="5072074"/>
            <a:ext cx="284300" cy="202562"/>
          </a:xfrm>
          <a:prstGeom prst="rect">
            <a:avLst/>
          </a:prstGeom>
        </p:spPr>
      </p:pic>
      <p:pic>
        <p:nvPicPr>
          <p:cNvPr id="82" name="Picture 81" descr="speedometer.png"/>
          <p:cNvPicPr>
            <a:picLocks noChangeAspect="1"/>
          </p:cNvPicPr>
          <p:nvPr/>
        </p:nvPicPr>
        <p:blipFill>
          <a:blip r:embed="rId5" cstate="print"/>
          <a:stretch>
            <a:fillRect/>
          </a:stretch>
        </p:blipFill>
        <p:spPr>
          <a:xfrm>
            <a:off x="5643570" y="5072074"/>
            <a:ext cx="284300" cy="202562"/>
          </a:xfrm>
          <a:prstGeom prst="rect">
            <a:avLst/>
          </a:prstGeom>
        </p:spPr>
      </p:pic>
      <p:pic>
        <p:nvPicPr>
          <p:cNvPr id="83" name="Picture 82" descr="speedometer.png"/>
          <p:cNvPicPr>
            <a:picLocks noChangeAspect="1"/>
          </p:cNvPicPr>
          <p:nvPr/>
        </p:nvPicPr>
        <p:blipFill>
          <a:blip r:embed="rId5" cstate="print"/>
          <a:stretch>
            <a:fillRect/>
          </a:stretch>
        </p:blipFill>
        <p:spPr>
          <a:xfrm>
            <a:off x="7072330" y="5143512"/>
            <a:ext cx="284300" cy="20256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grpSp>
        <p:nvGrpSpPr>
          <p:cNvPr id="4"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2" name="TextBox 291"/>
          <p:cNvSpPr txBox="1"/>
          <p:nvPr/>
        </p:nvSpPr>
        <p:spPr>
          <a:xfrm>
            <a:off x="214282" y="428604"/>
            <a:ext cx="6215106" cy="646331"/>
          </a:xfrm>
          <a:prstGeom prst="rect">
            <a:avLst/>
          </a:prstGeom>
          <a:noFill/>
        </p:spPr>
        <p:txBody>
          <a:bodyPr wrap="square" rtlCol="0">
            <a:spAutoFit/>
          </a:bodyPr>
          <a:lstStyle/>
          <a:p>
            <a:r>
              <a:rPr lang="en-IN" sz="3600" b="1" dirty="0" smtClean="0">
                <a:solidFill>
                  <a:schemeClr val="bg1"/>
                </a:solidFill>
                <a:latin typeface="Aadhunik" pitchFamily="2" charset="0"/>
              </a:rPr>
              <a:t>TRONBSC </a:t>
            </a:r>
            <a:r>
              <a:rPr lang="en-IN" sz="3600" b="1" dirty="0" smtClean="0">
                <a:solidFill>
                  <a:srgbClr val="FF0000"/>
                </a:solidFill>
                <a:latin typeface="Aadhunik" pitchFamily="2" charset="0"/>
              </a:rPr>
              <a:t>X3</a:t>
            </a:r>
            <a:r>
              <a:rPr lang="en-IN" sz="3600" b="1" dirty="0" smtClean="0">
                <a:solidFill>
                  <a:schemeClr val="bg1"/>
                </a:solidFill>
                <a:latin typeface="Aadhunik" pitchFamily="2" charset="0"/>
              </a:rPr>
              <a:t> Works</a:t>
            </a:r>
            <a:endParaRPr lang="en-US" sz="3600" b="1" dirty="0">
              <a:solidFill>
                <a:schemeClr val="bg1"/>
              </a:solidFill>
              <a:latin typeface="Aadhunik" pitchFamily="2" charset="0"/>
            </a:endParaRPr>
          </a:p>
        </p:txBody>
      </p:sp>
      <p:sp>
        <p:nvSpPr>
          <p:cNvPr id="102" name="Oval 101"/>
          <p:cNvSpPr/>
          <p:nvPr/>
        </p:nvSpPr>
        <p:spPr>
          <a:xfrm>
            <a:off x="3505200" y="1600200"/>
            <a:ext cx="457200" cy="762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3" name="Oval 102"/>
          <p:cNvSpPr/>
          <p:nvPr/>
        </p:nvSpPr>
        <p:spPr>
          <a:xfrm>
            <a:off x="6934200" y="1600200"/>
            <a:ext cx="457200" cy="762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cxnSp>
        <p:nvCxnSpPr>
          <p:cNvPr id="104" name="Straight Connector 103"/>
          <p:cNvCxnSpPr>
            <a:stCxn id="102" idx="0"/>
            <a:endCxn id="103" idx="0"/>
          </p:cNvCxnSpPr>
          <p:nvPr/>
        </p:nvCxnSpPr>
        <p:spPr>
          <a:xfrm rot="5400000" flipH="1" flipV="1">
            <a:off x="5448300" y="-114300"/>
            <a:ext cx="1588" cy="34290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flipH="1" flipV="1">
            <a:off x="5371306" y="648494"/>
            <a:ext cx="1588" cy="34290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3071802" y="2058988"/>
            <a:ext cx="509598" cy="1269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4114800" y="1828800"/>
            <a:ext cx="304800" cy="304800"/>
          </a:xfrm>
          <a:prstGeom prst="ellipse">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0" name="Oval 109"/>
          <p:cNvSpPr/>
          <p:nvPr/>
        </p:nvSpPr>
        <p:spPr>
          <a:xfrm>
            <a:off x="4495800" y="1828800"/>
            <a:ext cx="304800" cy="304800"/>
          </a:xfrm>
          <a:prstGeom prst="ellipse">
            <a:avLst/>
          </a:prstGeom>
          <a:solidFill>
            <a:srgbClr val="7030A0"/>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1" name="Oval 110"/>
          <p:cNvSpPr/>
          <p:nvPr/>
        </p:nvSpPr>
        <p:spPr>
          <a:xfrm>
            <a:off x="4876800" y="1828800"/>
            <a:ext cx="304800" cy="304800"/>
          </a:xfrm>
          <a:prstGeom prst="ellipse">
            <a:avLst/>
          </a:prstGeom>
          <a:solidFill>
            <a:srgbClr val="92D050"/>
          </a:solid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2" name="Oval 111"/>
          <p:cNvSpPr/>
          <p:nvPr/>
        </p:nvSpPr>
        <p:spPr>
          <a:xfrm>
            <a:off x="5257800" y="1828800"/>
            <a:ext cx="304800" cy="304800"/>
          </a:xfrm>
          <a:prstGeom prst="ellipse">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3" name="Oval 112"/>
          <p:cNvSpPr/>
          <p:nvPr/>
        </p:nvSpPr>
        <p:spPr>
          <a:xfrm>
            <a:off x="5638800" y="1828800"/>
            <a:ext cx="304800" cy="304800"/>
          </a:xfrm>
          <a:prstGeom prst="ellipse">
            <a:avLst/>
          </a:prstGeom>
          <a:solidFill>
            <a:schemeClr val="tx2">
              <a:lumMod val="60000"/>
              <a:lumOff val="40000"/>
            </a:schemeClr>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4" name="Oval 113"/>
          <p:cNvSpPr/>
          <p:nvPr/>
        </p:nvSpPr>
        <p:spPr>
          <a:xfrm>
            <a:off x="6019800" y="1828800"/>
            <a:ext cx="304800" cy="304800"/>
          </a:xfrm>
          <a:prstGeom prst="ellipse">
            <a:avLst/>
          </a:prstGeom>
          <a:solidFill>
            <a:srgbClr val="7030A0"/>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5" name="Oval 114"/>
          <p:cNvSpPr/>
          <p:nvPr/>
        </p:nvSpPr>
        <p:spPr>
          <a:xfrm>
            <a:off x="6400800" y="1828800"/>
            <a:ext cx="304800" cy="304800"/>
          </a:xfrm>
          <a:prstGeom prst="ellipse">
            <a:avLst/>
          </a:prstGeom>
          <a:solidFill>
            <a:srgbClr val="92D050"/>
          </a:solid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cxnSp>
        <p:nvCxnSpPr>
          <p:cNvPr id="116" name="Straight Arrow Connector 115"/>
          <p:cNvCxnSpPr/>
          <p:nvPr/>
        </p:nvCxnSpPr>
        <p:spPr>
          <a:xfrm>
            <a:off x="7315200" y="1981200"/>
            <a:ext cx="838200" cy="1588"/>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7162800" y="2819400"/>
            <a:ext cx="533400" cy="1588"/>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5" idx="4"/>
          </p:cNvCxnSpPr>
          <p:nvPr/>
        </p:nvCxnSpPr>
        <p:spPr>
          <a:xfrm rot="16200000" flipH="1">
            <a:off x="6515100" y="2171700"/>
            <a:ext cx="685800" cy="6096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172200" y="2133600"/>
            <a:ext cx="990600" cy="685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791200" y="2133600"/>
            <a:ext cx="1371600" cy="6858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7620000" y="2590800"/>
            <a:ext cx="1524000" cy="457200"/>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1"/>
                </a:solidFill>
              </a:rPr>
              <a:t>50 +50 = 100</a:t>
            </a:r>
            <a:endParaRPr lang="en-US" dirty="0">
              <a:solidFill>
                <a:schemeClr val="bg1"/>
              </a:solidFill>
            </a:endParaRPr>
          </a:p>
        </p:txBody>
      </p:sp>
      <p:cxnSp>
        <p:nvCxnSpPr>
          <p:cNvPr id="122" name="Straight Connector 121"/>
          <p:cNvCxnSpPr>
            <a:stCxn id="114" idx="4"/>
          </p:cNvCxnSpPr>
          <p:nvPr/>
        </p:nvCxnSpPr>
        <p:spPr>
          <a:xfrm rot="16200000" flipH="1">
            <a:off x="6096000" y="2209800"/>
            <a:ext cx="1143000" cy="9906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7162800" y="3276600"/>
            <a:ext cx="533400"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7620000" y="3048000"/>
            <a:ext cx="1524000" cy="457200"/>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1"/>
                </a:solidFill>
              </a:rPr>
              <a:t>50 +50 = 100</a:t>
            </a:r>
            <a:endParaRPr lang="en-US" dirty="0">
              <a:solidFill>
                <a:schemeClr val="bg1"/>
              </a:solidFill>
            </a:endParaRPr>
          </a:p>
        </p:txBody>
      </p:sp>
      <p:cxnSp>
        <p:nvCxnSpPr>
          <p:cNvPr id="125" name="Straight Connector 124"/>
          <p:cNvCxnSpPr>
            <a:stCxn id="112" idx="4"/>
          </p:cNvCxnSpPr>
          <p:nvPr/>
        </p:nvCxnSpPr>
        <p:spPr>
          <a:xfrm rot="16200000" flipH="1">
            <a:off x="5715000" y="1828800"/>
            <a:ext cx="1143000" cy="17526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1" idx="4"/>
          </p:cNvCxnSpPr>
          <p:nvPr/>
        </p:nvCxnSpPr>
        <p:spPr>
          <a:xfrm rot="16200000" flipH="1">
            <a:off x="5524500" y="1638300"/>
            <a:ext cx="1143000" cy="21336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74" name="Rectangle 173"/>
          <p:cNvSpPr/>
          <p:nvPr/>
        </p:nvSpPr>
        <p:spPr>
          <a:xfrm>
            <a:off x="7620000" y="3505200"/>
            <a:ext cx="1524000" cy="457200"/>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bg1"/>
                </a:solidFill>
              </a:rPr>
              <a:t>50 +50 = 100</a:t>
            </a:r>
            <a:endParaRPr lang="en-US" dirty="0">
              <a:solidFill>
                <a:schemeClr val="bg1"/>
              </a:solidFill>
            </a:endParaRPr>
          </a:p>
        </p:txBody>
      </p:sp>
      <p:cxnSp>
        <p:nvCxnSpPr>
          <p:cNvPr id="175" name="Straight Arrow Connector 174"/>
          <p:cNvCxnSpPr/>
          <p:nvPr/>
        </p:nvCxnSpPr>
        <p:spPr>
          <a:xfrm>
            <a:off x="7239000" y="3733800"/>
            <a:ext cx="533400" cy="1588"/>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4648200" y="2133600"/>
            <a:ext cx="2590800" cy="1600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4267200" y="2133600"/>
            <a:ext cx="2971800" cy="1600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16200000" flipH="1">
            <a:off x="5715000" y="2209800"/>
            <a:ext cx="1600200" cy="14478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323528" y="4293096"/>
            <a:ext cx="8358246" cy="1938992"/>
          </a:xfrm>
          <a:prstGeom prst="rect">
            <a:avLst/>
          </a:prstGeom>
          <a:noFill/>
        </p:spPr>
        <p:txBody>
          <a:bodyPr wrap="square" rtlCol="0">
            <a:spAutoFit/>
          </a:bodyPr>
          <a:lstStyle/>
          <a:p>
            <a:pPr marL="228600" indent="-228600">
              <a:buFont typeface="Arial" pitchFamily="34" charset="0"/>
              <a:buChar char="•"/>
            </a:pPr>
            <a:r>
              <a:rPr lang="en-US" sz="1200" dirty="0" smtClean="0">
                <a:solidFill>
                  <a:schemeClr val="bg1"/>
                </a:solidFill>
              </a:rPr>
              <a:t>This is first ever unique global pipeline.</a:t>
            </a:r>
          </a:p>
          <a:p>
            <a:pPr marL="228600" indent="-228600">
              <a:buFont typeface="Arial" pitchFamily="34" charset="0"/>
              <a:buChar char="•"/>
            </a:pPr>
            <a:r>
              <a:rPr lang="en-US" sz="1200" dirty="0" smtClean="0">
                <a:solidFill>
                  <a:schemeClr val="bg1"/>
                </a:solidFill>
              </a:rPr>
              <a:t>All ids TRONBSC have to pass thru this pipeline.</a:t>
            </a:r>
          </a:p>
          <a:p>
            <a:pPr marL="228600" indent="-228600">
              <a:buFont typeface="Arial" pitchFamily="34" charset="0"/>
              <a:buChar char="•"/>
            </a:pPr>
            <a:r>
              <a:rPr lang="en-US" sz="1200" dirty="0" smtClean="0">
                <a:solidFill>
                  <a:schemeClr val="bg1"/>
                </a:solidFill>
              </a:rPr>
              <a:t>When you enter in this pipeline. Next 1stID which will enter after you, there income will come to you and the income of second will go to the ID just after you.</a:t>
            </a:r>
          </a:p>
          <a:p>
            <a:pPr marL="228600" indent="-228600">
              <a:buFont typeface="Arial" pitchFamily="34" charset="0"/>
              <a:buChar char="•"/>
            </a:pPr>
            <a:r>
              <a:rPr lang="en-US" sz="1200" dirty="0" smtClean="0">
                <a:solidFill>
                  <a:schemeClr val="bg1"/>
                </a:solidFill>
              </a:rPr>
              <a:t>Your ID automatically are invested and you will complete one cycle.</a:t>
            </a:r>
          </a:p>
          <a:p>
            <a:pPr marL="228600" indent="-228600">
              <a:buFont typeface="Arial" pitchFamily="34" charset="0"/>
              <a:buChar char="•"/>
            </a:pPr>
            <a:r>
              <a:rPr lang="en-US" sz="1200" dirty="0" smtClean="0">
                <a:solidFill>
                  <a:schemeClr val="bg1"/>
                </a:solidFill>
              </a:rPr>
              <a:t>All other slots will work in same way as your first cycle.</a:t>
            </a:r>
          </a:p>
          <a:p>
            <a:pPr marL="228600" indent="-228600">
              <a:buFont typeface="Arial" pitchFamily="34" charset="0"/>
              <a:buChar char="•"/>
            </a:pPr>
            <a:r>
              <a:rPr lang="en-US" sz="1200" dirty="0" smtClean="0">
                <a:solidFill>
                  <a:schemeClr val="bg1"/>
                </a:solidFill>
              </a:rPr>
              <a:t>Thru this pipeline all member will supported by each other.</a:t>
            </a:r>
          </a:p>
          <a:p>
            <a:pPr marL="228600" indent="-228600">
              <a:buFont typeface="Arial" pitchFamily="34" charset="0"/>
              <a:buChar char="•"/>
            </a:pPr>
            <a:r>
              <a:rPr lang="en-US" sz="1200" dirty="0" smtClean="0">
                <a:solidFill>
                  <a:schemeClr val="bg1"/>
                </a:solidFill>
              </a:rPr>
              <a:t>The first number slot of X3 is 50 TRX, under which rule is working, from the next 2 number slots to 12 number slots will work in their own place on the same rule.</a:t>
            </a:r>
          </a:p>
          <a:p>
            <a:pPr marL="342900" indent="-342900"/>
            <a:endParaRPr lang="en-US" sz="1200" dirty="0">
              <a:solidFill>
                <a:schemeClr val="bg1"/>
              </a:solidFill>
            </a:endParaRPr>
          </a:p>
        </p:txBody>
      </p:sp>
      <p:cxnSp>
        <p:nvCxnSpPr>
          <p:cNvPr id="49" name="Straight Arrow Connector 48"/>
          <p:cNvCxnSpPr/>
          <p:nvPr/>
        </p:nvCxnSpPr>
        <p:spPr>
          <a:xfrm rot="5400000" flipH="1" flipV="1">
            <a:off x="803227" y="2820983"/>
            <a:ext cx="107157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6" name="Oval 105"/>
          <p:cNvSpPr/>
          <p:nvPr/>
        </p:nvSpPr>
        <p:spPr>
          <a:xfrm>
            <a:off x="1033442" y="3043238"/>
            <a:ext cx="609600" cy="600076"/>
          </a:xfrm>
          <a:prstGeom prst="ellipse">
            <a:avLst/>
          </a:prstGeom>
          <a:solidFill>
            <a:schemeClr val="accent1">
              <a:lumMod val="60000"/>
              <a:lumOff val="40000"/>
            </a:schemeClr>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cxnSp>
        <p:nvCxnSpPr>
          <p:cNvPr id="52" name="Straight Arrow Connector 51"/>
          <p:cNvCxnSpPr/>
          <p:nvPr/>
        </p:nvCxnSpPr>
        <p:spPr>
          <a:xfrm rot="16200000" flipH="1">
            <a:off x="1785918" y="2214554"/>
            <a:ext cx="928694" cy="78581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0" name="Rectangle 99"/>
          <p:cNvSpPr/>
          <p:nvPr/>
        </p:nvSpPr>
        <p:spPr>
          <a:xfrm>
            <a:off x="609600" y="1671638"/>
            <a:ext cx="1524000" cy="6096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bg1"/>
                </a:solidFill>
              </a:rPr>
              <a:t>ID</a:t>
            </a:r>
            <a:endParaRPr lang="en-US" b="1" dirty="0">
              <a:solidFill>
                <a:schemeClr val="bg1"/>
              </a:solidFill>
            </a:endParaRPr>
          </a:p>
        </p:txBody>
      </p:sp>
      <p:cxnSp>
        <p:nvCxnSpPr>
          <p:cNvPr id="53" name="Straight Arrow Connector 52"/>
          <p:cNvCxnSpPr/>
          <p:nvPr/>
        </p:nvCxnSpPr>
        <p:spPr>
          <a:xfrm rot="16200000" flipV="1">
            <a:off x="2516355" y="2606666"/>
            <a:ext cx="756003" cy="1377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44" name="Picture 43" descr="speedometer.png"/>
          <p:cNvPicPr>
            <a:picLocks noChangeAspect="1"/>
          </p:cNvPicPr>
          <p:nvPr/>
        </p:nvPicPr>
        <p:blipFill>
          <a:blip r:embed="rId4" cstate="print"/>
          <a:stretch>
            <a:fillRect/>
          </a:stretch>
        </p:blipFill>
        <p:spPr>
          <a:xfrm>
            <a:off x="2643394" y="1928802"/>
            <a:ext cx="428408" cy="305240"/>
          </a:xfrm>
          <a:prstGeom prst="rect">
            <a:avLst/>
          </a:prstGeom>
        </p:spPr>
      </p:pic>
      <p:pic>
        <p:nvPicPr>
          <p:cNvPr id="45" name="Picture 44" descr="speedometer.png"/>
          <p:cNvPicPr>
            <a:picLocks noChangeAspect="1"/>
          </p:cNvPicPr>
          <p:nvPr/>
        </p:nvPicPr>
        <p:blipFill>
          <a:blip r:embed="rId4" cstate="print"/>
          <a:stretch>
            <a:fillRect/>
          </a:stretch>
        </p:blipFill>
        <p:spPr>
          <a:xfrm>
            <a:off x="2666988" y="3040999"/>
            <a:ext cx="428408" cy="30524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grpSp>
        <p:nvGrpSpPr>
          <p:cNvPr id="4"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2" name="TextBox 291"/>
          <p:cNvSpPr txBox="1"/>
          <p:nvPr/>
        </p:nvSpPr>
        <p:spPr>
          <a:xfrm>
            <a:off x="214282" y="428604"/>
            <a:ext cx="6215106" cy="646331"/>
          </a:xfrm>
          <a:prstGeom prst="rect">
            <a:avLst/>
          </a:prstGeom>
          <a:noFill/>
        </p:spPr>
        <p:txBody>
          <a:bodyPr wrap="square" rtlCol="0">
            <a:spAutoFit/>
          </a:bodyPr>
          <a:lstStyle/>
          <a:p>
            <a:r>
              <a:rPr lang="en-IN" sz="3600" b="1" dirty="0" smtClean="0">
                <a:solidFill>
                  <a:schemeClr val="bg1"/>
                </a:solidFill>
                <a:latin typeface="Aadhunik" pitchFamily="2" charset="0"/>
              </a:rPr>
              <a:t>Club and </a:t>
            </a:r>
            <a:r>
              <a:rPr lang="en-IN" sz="3600" b="1" dirty="0" err="1" smtClean="0">
                <a:solidFill>
                  <a:schemeClr val="bg1"/>
                </a:solidFill>
                <a:latin typeface="Aadhunik" pitchFamily="2" charset="0"/>
              </a:rPr>
              <a:t>Superclub</a:t>
            </a:r>
            <a:r>
              <a:rPr lang="en-IN" sz="3600" b="1" dirty="0" smtClean="0">
                <a:solidFill>
                  <a:schemeClr val="bg1"/>
                </a:solidFill>
                <a:latin typeface="Aadhunik" pitchFamily="2" charset="0"/>
              </a:rPr>
              <a:t> Achiever</a:t>
            </a:r>
            <a:endParaRPr lang="en-US" sz="3600" b="1" dirty="0">
              <a:solidFill>
                <a:schemeClr val="bg1"/>
              </a:solidFill>
              <a:latin typeface="Aadhunik" pitchFamily="2" charset="0"/>
            </a:endParaRPr>
          </a:p>
        </p:txBody>
      </p:sp>
      <p:sp>
        <p:nvSpPr>
          <p:cNvPr id="102" name="Oval 101"/>
          <p:cNvSpPr/>
          <p:nvPr/>
        </p:nvSpPr>
        <p:spPr>
          <a:xfrm>
            <a:off x="3638576" y="2243142"/>
            <a:ext cx="457200" cy="762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3" name="Oval 102"/>
          <p:cNvSpPr/>
          <p:nvPr/>
        </p:nvSpPr>
        <p:spPr>
          <a:xfrm>
            <a:off x="7067576" y="2243142"/>
            <a:ext cx="457200" cy="762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cxnSp>
        <p:nvCxnSpPr>
          <p:cNvPr id="104" name="Straight Connector 103"/>
          <p:cNvCxnSpPr>
            <a:stCxn id="102" idx="0"/>
            <a:endCxn id="103" idx="0"/>
          </p:cNvCxnSpPr>
          <p:nvPr/>
        </p:nvCxnSpPr>
        <p:spPr>
          <a:xfrm rot="5400000" flipH="1" flipV="1">
            <a:off x="5581676" y="528642"/>
            <a:ext cx="1588" cy="34290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flipH="1" flipV="1">
            <a:off x="5504682" y="1291436"/>
            <a:ext cx="1588" cy="34290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785786" y="2701930"/>
            <a:ext cx="1143040" cy="1269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7448576" y="2624142"/>
            <a:ext cx="838200" cy="1588"/>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143372" y="3000372"/>
            <a:ext cx="2928958" cy="338554"/>
          </a:xfrm>
          <a:prstGeom prst="rect">
            <a:avLst/>
          </a:prstGeom>
          <a:noFill/>
        </p:spPr>
        <p:txBody>
          <a:bodyPr wrap="square" rtlCol="0">
            <a:spAutoFit/>
          </a:bodyPr>
          <a:lstStyle/>
          <a:p>
            <a:pPr algn="ctr"/>
            <a:r>
              <a:rPr lang="en-IN" sz="1600" dirty="0" smtClean="0">
                <a:solidFill>
                  <a:schemeClr val="bg1"/>
                </a:solidFill>
              </a:rPr>
              <a:t>Get Club Income Lifetime.</a:t>
            </a:r>
            <a:endParaRPr lang="en-US" sz="1600" dirty="0">
              <a:solidFill>
                <a:schemeClr val="bg1"/>
              </a:solidFill>
            </a:endParaRPr>
          </a:p>
        </p:txBody>
      </p:sp>
      <p:pic>
        <p:nvPicPr>
          <p:cNvPr id="47" name="Picture 46" descr="user.png"/>
          <p:cNvPicPr>
            <a:picLocks noChangeAspect="1"/>
          </p:cNvPicPr>
          <p:nvPr/>
        </p:nvPicPr>
        <p:blipFill>
          <a:blip r:embed="rId4" cstate="print"/>
          <a:stretch>
            <a:fillRect/>
          </a:stretch>
        </p:blipFill>
        <p:spPr>
          <a:xfrm>
            <a:off x="928662" y="2857496"/>
            <a:ext cx="290506" cy="290506"/>
          </a:xfrm>
          <a:prstGeom prst="rect">
            <a:avLst/>
          </a:prstGeom>
        </p:spPr>
      </p:pic>
      <p:pic>
        <p:nvPicPr>
          <p:cNvPr id="48" name="Picture 47" descr="user.png"/>
          <p:cNvPicPr>
            <a:picLocks noChangeAspect="1"/>
          </p:cNvPicPr>
          <p:nvPr/>
        </p:nvPicPr>
        <p:blipFill>
          <a:blip r:embed="rId4" cstate="print"/>
          <a:stretch>
            <a:fillRect/>
          </a:stretch>
        </p:blipFill>
        <p:spPr>
          <a:xfrm>
            <a:off x="1357290" y="2857496"/>
            <a:ext cx="290506" cy="290506"/>
          </a:xfrm>
          <a:prstGeom prst="rect">
            <a:avLst/>
          </a:prstGeom>
        </p:spPr>
      </p:pic>
      <p:sp>
        <p:nvSpPr>
          <p:cNvPr id="49" name="Plus 48"/>
          <p:cNvSpPr/>
          <p:nvPr/>
        </p:nvSpPr>
        <p:spPr>
          <a:xfrm>
            <a:off x="2071670" y="2500306"/>
            <a:ext cx="428628" cy="42862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flipV="1">
            <a:off x="2643174" y="2643182"/>
            <a:ext cx="1143040" cy="1269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51" name="Picture 50" descr="user.png"/>
          <p:cNvPicPr>
            <a:picLocks noChangeAspect="1"/>
          </p:cNvPicPr>
          <p:nvPr/>
        </p:nvPicPr>
        <p:blipFill>
          <a:blip r:embed="rId4" cstate="print"/>
          <a:stretch>
            <a:fillRect/>
          </a:stretch>
        </p:blipFill>
        <p:spPr>
          <a:xfrm>
            <a:off x="2964645" y="2857496"/>
            <a:ext cx="290506" cy="290506"/>
          </a:xfrm>
          <a:prstGeom prst="rect">
            <a:avLst/>
          </a:prstGeom>
        </p:spPr>
      </p:pic>
      <p:pic>
        <p:nvPicPr>
          <p:cNvPr id="52" name="Picture 51" descr="user.png"/>
          <p:cNvPicPr>
            <a:picLocks noChangeAspect="1"/>
          </p:cNvPicPr>
          <p:nvPr/>
        </p:nvPicPr>
        <p:blipFill>
          <a:blip r:embed="rId4" cstate="print"/>
          <a:stretch>
            <a:fillRect/>
          </a:stretch>
        </p:blipFill>
        <p:spPr>
          <a:xfrm>
            <a:off x="3357554" y="2857496"/>
            <a:ext cx="290506" cy="290506"/>
          </a:xfrm>
          <a:prstGeom prst="rect">
            <a:avLst/>
          </a:prstGeom>
        </p:spPr>
      </p:pic>
      <p:pic>
        <p:nvPicPr>
          <p:cNvPr id="53" name="Picture 52" descr="user.png"/>
          <p:cNvPicPr>
            <a:picLocks noChangeAspect="1"/>
          </p:cNvPicPr>
          <p:nvPr/>
        </p:nvPicPr>
        <p:blipFill>
          <a:blip r:embed="rId4" cstate="print"/>
          <a:stretch>
            <a:fillRect/>
          </a:stretch>
        </p:blipFill>
        <p:spPr>
          <a:xfrm>
            <a:off x="2571736" y="2857496"/>
            <a:ext cx="290506" cy="290506"/>
          </a:xfrm>
          <a:prstGeom prst="rect">
            <a:avLst/>
          </a:prstGeom>
        </p:spPr>
      </p:pic>
      <p:sp>
        <p:nvSpPr>
          <p:cNvPr id="54" name="TextBox 53"/>
          <p:cNvSpPr txBox="1"/>
          <p:nvPr/>
        </p:nvSpPr>
        <p:spPr>
          <a:xfrm>
            <a:off x="2357422" y="2000240"/>
            <a:ext cx="1285884" cy="646331"/>
          </a:xfrm>
          <a:prstGeom prst="rect">
            <a:avLst/>
          </a:prstGeom>
          <a:noFill/>
        </p:spPr>
        <p:txBody>
          <a:bodyPr wrap="square" rtlCol="0">
            <a:spAutoFit/>
          </a:bodyPr>
          <a:lstStyle/>
          <a:p>
            <a:pPr algn="ctr"/>
            <a:r>
              <a:rPr lang="en-IN" dirty="0" smtClean="0">
                <a:solidFill>
                  <a:schemeClr val="bg1"/>
                </a:solidFill>
              </a:rPr>
              <a:t>3 new </a:t>
            </a:r>
          </a:p>
          <a:p>
            <a:pPr algn="ctr"/>
            <a:r>
              <a:rPr lang="en-IN" dirty="0" smtClean="0">
                <a:solidFill>
                  <a:schemeClr val="bg1"/>
                </a:solidFill>
              </a:rPr>
              <a:t>joining</a:t>
            </a:r>
            <a:endParaRPr lang="en-US" dirty="0">
              <a:solidFill>
                <a:schemeClr val="bg1"/>
              </a:solidFill>
            </a:endParaRPr>
          </a:p>
        </p:txBody>
      </p:sp>
      <p:sp>
        <p:nvSpPr>
          <p:cNvPr id="55" name="TextBox 54"/>
          <p:cNvSpPr txBox="1"/>
          <p:nvPr/>
        </p:nvSpPr>
        <p:spPr>
          <a:xfrm>
            <a:off x="4500562" y="1857364"/>
            <a:ext cx="2000264" cy="369332"/>
          </a:xfrm>
          <a:prstGeom prst="rect">
            <a:avLst/>
          </a:prstGeom>
          <a:noFill/>
        </p:spPr>
        <p:txBody>
          <a:bodyPr wrap="square" rtlCol="0">
            <a:spAutoFit/>
          </a:bodyPr>
          <a:lstStyle/>
          <a:p>
            <a:pPr algn="ctr"/>
            <a:r>
              <a:rPr lang="en-IN" b="1" dirty="0" smtClean="0">
                <a:solidFill>
                  <a:schemeClr val="bg1"/>
                </a:solidFill>
              </a:rPr>
              <a:t>Total 5 Joining</a:t>
            </a:r>
            <a:endParaRPr lang="en-US" b="1" dirty="0">
              <a:solidFill>
                <a:schemeClr val="bg1"/>
              </a:solidFill>
            </a:endParaRPr>
          </a:p>
        </p:txBody>
      </p:sp>
      <p:sp>
        <p:nvSpPr>
          <p:cNvPr id="56" name="TextBox 55"/>
          <p:cNvSpPr txBox="1"/>
          <p:nvPr/>
        </p:nvSpPr>
        <p:spPr>
          <a:xfrm>
            <a:off x="4572000" y="2285992"/>
            <a:ext cx="2000264" cy="615553"/>
          </a:xfrm>
          <a:prstGeom prst="rect">
            <a:avLst/>
          </a:prstGeom>
          <a:noFill/>
        </p:spPr>
        <p:txBody>
          <a:bodyPr wrap="square" rtlCol="0">
            <a:spAutoFit/>
          </a:bodyPr>
          <a:lstStyle/>
          <a:p>
            <a:pPr algn="ctr"/>
            <a:r>
              <a:rPr lang="en-IN" sz="1600" dirty="0" smtClean="0">
                <a:solidFill>
                  <a:schemeClr val="bg1"/>
                </a:solidFill>
              </a:rPr>
              <a:t>YOU WILL </a:t>
            </a:r>
          </a:p>
          <a:p>
            <a:pPr algn="ctr"/>
            <a:r>
              <a:rPr lang="en-IN" b="1" dirty="0" smtClean="0">
                <a:solidFill>
                  <a:srgbClr val="FF0000"/>
                </a:solidFill>
              </a:rPr>
              <a:t>CLUB ACHIEVER</a:t>
            </a:r>
            <a:endParaRPr lang="en-US" b="1" dirty="0">
              <a:solidFill>
                <a:srgbClr val="FF0000"/>
              </a:solidFill>
            </a:endParaRPr>
          </a:p>
        </p:txBody>
      </p:sp>
      <p:sp>
        <p:nvSpPr>
          <p:cNvPr id="74" name="Oval 73"/>
          <p:cNvSpPr/>
          <p:nvPr/>
        </p:nvSpPr>
        <p:spPr>
          <a:xfrm>
            <a:off x="3724044" y="4045617"/>
            <a:ext cx="457200" cy="762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75" name="Oval 74"/>
          <p:cNvSpPr/>
          <p:nvPr/>
        </p:nvSpPr>
        <p:spPr>
          <a:xfrm>
            <a:off x="7153044" y="4045617"/>
            <a:ext cx="457200" cy="7620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cxnSp>
        <p:nvCxnSpPr>
          <p:cNvPr id="76" name="Straight Connector 75"/>
          <p:cNvCxnSpPr>
            <a:stCxn id="74" idx="0"/>
            <a:endCxn id="75" idx="0"/>
          </p:cNvCxnSpPr>
          <p:nvPr/>
        </p:nvCxnSpPr>
        <p:spPr>
          <a:xfrm rot="5400000" flipH="1" flipV="1">
            <a:off x="5667144" y="2331117"/>
            <a:ext cx="1588" cy="34290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flipH="1" flipV="1">
            <a:off x="5590150" y="3093911"/>
            <a:ext cx="1588" cy="34290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871254" y="4504405"/>
            <a:ext cx="1143040" cy="1269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534044" y="4426617"/>
            <a:ext cx="838200" cy="1588"/>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52210" y="3802715"/>
            <a:ext cx="1214446" cy="646331"/>
          </a:xfrm>
          <a:prstGeom prst="rect">
            <a:avLst/>
          </a:prstGeom>
          <a:noFill/>
        </p:spPr>
        <p:txBody>
          <a:bodyPr wrap="square" rtlCol="0">
            <a:spAutoFit/>
          </a:bodyPr>
          <a:lstStyle/>
          <a:p>
            <a:pPr algn="ctr"/>
            <a:r>
              <a:rPr lang="en-IN" dirty="0" smtClean="0">
                <a:solidFill>
                  <a:schemeClr val="bg1"/>
                </a:solidFill>
              </a:rPr>
              <a:t>5 direct referrals</a:t>
            </a:r>
            <a:endParaRPr lang="en-US" dirty="0">
              <a:solidFill>
                <a:schemeClr val="bg1"/>
              </a:solidFill>
            </a:endParaRPr>
          </a:p>
        </p:txBody>
      </p:sp>
      <p:pic>
        <p:nvPicPr>
          <p:cNvPr id="82" name="Picture 81" descr="user.png"/>
          <p:cNvPicPr>
            <a:picLocks noChangeAspect="1"/>
          </p:cNvPicPr>
          <p:nvPr/>
        </p:nvPicPr>
        <p:blipFill>
          <a:blip r:embed="rId4" cstate="print"/>
          <a:stretch>
            <a:fillRect/>
          </a:stretch>
        </p:blipFill>
        <p:spPr>
          <a:xfrm>
            <a:off x="1295152" y="4659971"/>
            <a:ext cx="290506" cy="290506"/>
          </a:xfrm>
          <a:prstGeom prst="rect">
            <a:avLst/>
          </a:prstGeom>
        </p:spPr>
      </p:pic>
      <p:sp>
        <p:nvSpPr>
          <p:cNvPr id="83" name="Plus 82"/>
          <p:cNvSpPr/>
          <p:nvPr/>
        </p:nvSpPr>
        <p:spPr>
          <a:xfrm>
            <a:off x="2157138" y="4302781"/>
            <a:ext cx="428628" cy="42862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p:cNvCxnSpPr/>
          <p:nvPr/>
        </p:nvCxnSpPr>
        <p:spPr>
          <a:xfrm flipV="1">
            <a:off x="2728642" y="4445657"/>
            <a:ext cx="1143040" cy="1269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86" name="Picture 85" descr="user.png"/>
          <p:cNvPicPr>
            <a:picLocks noChangeAspect="1"/>
          </p:cNvPicPr>
          <p:nvPr/>
        </p:nvPicPr>
        <p:blipFill>
          <a:blip r:embed="rId4" cstate="print"/>
          <a:stretch>
            <a:fillRect/>
          </a:stretch>
        </p:blipFill>
        <p:spPr>
          <a:xfrm>
            <a:off x="3295416" y="4659971"/>
            <a:ext cx="290506" cy="290506"/>
          </a:xfrm>
          <a:prstGeom prst="rect">
            <a:avLst/>
          </a:prstGeom>
        </p:spPr>
      </p:pic>
      <p:sp>
        <p:nvSpPr>
          <p:cNvPr id="88" name="TextBox 87"/>
          <p:cNvSpPr txBox="1"/>
          <p:nvPr/>
        </p:nvSpPr>
        <p:spPr>
          <a:xfrm>
            <a:off x="2576306" y="3802715"/>
            <a:ext cx="1219176" cy="646331"/>
          </a:xfrm>
          <a:prstGeom prst="rect">
            <a:avLst/>
          </a:prstGeom>
          <a:noFill/>
        </p:spPr>
        <p:txBody>
          <a:bodyPr wrap="square" rtlCol="0">
            <a:spAutoFit/>
          </a:bodyPr>
          <a:lstStyle/>
          <a:p>
            <a:pPr algn="ctr"/>
            <a:r>
              <a:rPr lang="en-IN" dirty="0" smtClean="0">
                <a:solidFill>
                  <a:schemeClr val="bg1"/>
                </a:solidFill>
              </a:rPr>
              <a:t>15 new </a:t>
            </a:r>
            <a:endParaRPr lang="en-IN" dirty="0">
              <a:solidFill>
                <a:schemeClr val="bg1"/>
              </a:solidFill>
            </a:endParaRPr>
          </a:p>
          <a:p>
            <a:pPr algn="ctr"/>
            <a:r>
              <a:rPr lang="en-IN" dirty="0" smtClean="0">
                <a:solidFill>
                  <a:schemeClr val="bg1"/>
                </a:solidFill>
              </a:rPr>
              <a:t>joining</a:t>
            </a:r>
            <a:endParaRPr lang="en-US" dirty="0">
              <a:solidFill>
                <a:schemeClr val="bg1"/>
              </a:solidFill>
            </a:endParaRPr>
          </a:p>
        </p:txBody>
      </p:sp>
      <p:sp>
        <p:nvSpPr>
          <p:cNvPr id="89" name="TextBox 88"/>
          <p:cNvSpPr txBox="1"/>
          <p:nvPr/>
        </p:nvSpPr>
        <p:spPr>
          <a:xfrm>
            <a:off x="4366986" y="4088467"/>
            <a:ext cx="2643206" cy="615553"/>
          </a:xfrm>
          <a:prstGeom prst="rect">
            <a:avLst/>
          </a:prstGeom>
          <a:noFill/>
        </p:spPr>
        <p:txBody>
          <a:bodyPr wrap="square" rtlCol="0">
            <a:spAutoFit/>
          </a:bodyPr>
          <a:lstStyle/>
          <a:p>
            <a:pPr algn="ctr"/>
            <a:r>
              <a:rPr lang="en-IN" sz="1600" dirty="0" smtClean="0">
                <a:solidFill>
                  <a:schemeClr val="bg1"/>
                </a:solidFill>
              </a:rPr>
              <a:t>YOU WILL </a:t>
            </a:r>
          </a:p>
          <a:p>
            <a:pPr algn="ctr"/>
            <a:r>
              <a:rPr lang="en-IN" b="1" dirty="0" smtClean="0">
                <a:solidFill>
                  <a:srgbClr val="FF0000"/>
                </a:solidFill>
              </a:rPr>
              <a:t>SUPER CLUB ACHIEVER</a:t>
            </a:r>
            <a:endParaRPr lang="en-US" b="1" dirty="0">
              <a:solidFill>
                <a:srgbClr val="FF0000"/>
              </a:solidFill>
            </a:endParaRPr>
          </a:p>
        </p:txBody>
      </p:sp>
      <p:sp>
        <p:nvSpPr>
          <p:cNvPr id="90" name="TextBox 89"/>
          <p:cNvSpPr txBox="1"/>
          <p:nvPr/>
        </p:nvSpPr>
        <p:spPr>
          <a:xfrm>
            <a:off x="937962" y="4617121"/>
            <a:ext cx="428628" cy="461665"/>
          </a:xfrm>
          <a:prstGeom prst="rect">
            <a:avLst/>
          </a:prstGeom>
          <a:noFill/>
        </p:spPr>
        <p:txBody>
          <a:bodyPr wrap="square" rtlCol="0">
            <a:spAutoFit/>
          </a:bodyPr>
          <a:lstStyle/>
          <a:p>
            <a:pPr algn="ctr"/>
            <a:r>
              <a:rPr lang="en-IN" sz="2400" b="1" dirty="0" smtClean="0">
                <a:solidFill>
                  <a:schemeClr val="bg1"/>
                </a:solidFill>
              </a:rPr>
              <a:t>5</a:t>
            </a:r>
            <a:endParaRPr lang="en-US" sz="2400" b="1" dirty="0">
              <a:solidFill>
                <a:schemeClr val="bg1"/>
              </a:solidFill>
            </a:endParaRPr>
          </a:p>
        </p:txBody>
      </p:sp>
      <p:sp>
        <p:nvSpPr>
          <p:cNvPr id="91" name="TextBox 90"/>
          <p:cNvSpPr txBox="1"/>
          <p:nvPr/>
        </p:nvSpPr>
        <p:spPr>
          <a:xfrm>
            <a:off x="2795350" y="4617121"/>
            <a:ext cx="571504" cy="461665"/>
          </a:xfrm>
          <a:prstGeom prst="rect">
            <a:avLst/>
          </a:prstGeom>
          <a:noFill/>
        </p:spPr>
        <p:txBody>
          <a:bodyPr wrap="square" rtlCol="0">
            <a:spAutoFit/>
          </a:bodyPr>
          <a:lstStyle/>
          <a:p>
            <a:pPr algn="ctr"/>
            <a:r>
              <a:rPr lang="en-IN" sz="2400" b="1" dirty="0" smtClean="0">
                <a:solidFill>
                  <a:schemeClr val="bg1"/>
                </a:solidFill>
              </a:rPr>
              <a:t>15</a:t>
            </a:r>
            <a:endParaRPr lang="en-US" sz="2400" b="1" dirty="0">
              <a:solidFill>
                <a:schemeClr val="bg1"/>
              </a:solidFill>
            </a:endParaRPr>
          </a:p>
        </p:txBody>
      </p:sp>
      <p:sp>
        <p:nvSpPr>
          <p:cNvPr id="92" name="TextBox 91"/>
          <p:cNvSpPr txBox="1"/>
          <p:nvPr/>
        </p:nvSpPr>
        <p:spPr>
          <a:xfrm>
            <a:off x="4283968" y="4797152"/>
            <a:ext cx="2928958" cy="338554"/>
          </a:xfrm>
          <a:prstGeom prst="rect">
            <a:avLst/>
          </a:prstGeom>
          <a:noFill/>
        </p:spPr>
        <p:txBody>
          <a:bodyPr wrap="square" rtlCol="0">
            <a:spAutoFit/>
          </a:bodyPr>
          <a:lstStyle/>
          <a:p>
            <a:pPr algn="ctr"/>
            <a:r>
              <a:rPr lang="en-IN" sz="1600" dirty="0" smtClean="0">
                <a:solidFill>
                  <a:schemeClr val="bg1"/>
                </a:solidFill>
              </a:rPr>
              <a:t>Get Super Club Income Lifetime.</a:t>
            </a:r>
            <a:endParaRPr lang="en-US" sz="1600" dirty="0">
              <a:solidFill>
                <a:schemeClr val="bg1"/>
              </a:solidFill>
            </a:endParaRPr>
          </a:p>
        </p:txBody>
      </p:sp>
      <p:sp>
        <p:nvSpPr>
          <p:cNvPr id="93" name="TextBox 92"/>
          <p:cNvSpPr txBox="1"/>
          <p:nvPr/>
        </p:nvSpPr>
        <p:spPr>
          <a:xfrm>
            <a:off x="4572000" y="3717032"/>
            <a:ext cx="2000264" cy="369332"/>
          </a:xfrm>
          <a:prstGeom prst="rect">
            <a:avLst/>
          </a:prstGeom>
          <a:noFill/>
        </p:spPr>
        <p:txBody>
          <a:bodyPr wrap="square" rtlCol="0">
            <a:spAutoFit/>
          </a:bodyPr>
          <a:lstStyle/>
          <a:p>
            <a:pPr algn="ctr"/>
            <a:r>
              <a:rPr lang="en-IN" b="1" dirty="0" smtClean="0">
                <a:solidFill>
                  <a:schemeClr val="bg1"/>
                </a:solidFill>
              </a:rPr>
              <a:t>Total 20 Joining</a:t>
            </a:r>
            <a:endParaRPr lang="en-US" b="1" dirty="0">
              <a:solidFill>
                <a:schemeClr val="bg1"/>
              </a:solidFill>
            </a:endParaRPr>
          </a:p>
        </p:txBody>
      </p:sp>
      <p:sp>
        <p:nvSpPr>
          <p:cNvPr id="94" name="TextBox 93"/>
          <p:cNvSpPr txBox="1"/>
          <p:nvPr/>
        </p:nvSpPr>
        <p:spPr>
          <a:xfrm>
            <a:off x="650682" y="2011137"/>
            <a:ext cx="1214446" cy="646331"/>
          </a:xfrm>
          <a:prstGeom prst="rect">
            <a:avLst/>
          </a:prstGeom>
          <a:noFill/>
        </p:spPr>
        <p:txBody>
          <a:bodyPr wrap="square" rtlCol="0">
            <a:spAutoFit/>
          </a:bodyPr>
          <a:lstStyle/>
          <a:p>
            <a:pPr algn="ctr"/>
            <a:r>
              <a:rPr lang="en-IN" dirty="0" smtClean="0">
                <a:solidFill>
                  <a:schemeClr val="bg1"/>
                </a:solidFill>
              </a:rPr>
              <a:t>2 direct referrals</a:t>
            </a:r>
            <a:endParaRPr lang="en-US" dirty="0">
              <a:solidFill>
                <a:schemeClr val="bg1"/>
              </a:solidFill>
            </a:endParaRPr>
          </a:p>
        </p:txBody>
      </p:sp>
      <p:sp>
        <p:nvSpPr>
          <p:cNvPr id="44" name="TextBox 43"/>
          <p:cNvSpPr txBox="1"/>
          <p:nvPr/>
        </p:nvSpPr>
        <p:spPr>
          <a:xfrm>
            <a:off x="323528" y="3284984"/>
            <a:ext cx="8358246" cy="338554"/>
          </a:xfrm>
          <a:prstGeom prst="rect">
            <a:avLst/>
          </a:prstGeom>
          <a:noFill/>
        </p:spPr>
        <p:txBody>
          <a:bodyPr wrap="square" rtlCol="0">
            <a:spAutoFit/>
          </a:bodyPr>
          <a:lstStyle/>
          <a:p>
            <a:pPr marL="342900" indent="-342900" algn="ctr">
              <a:buFont typeface="Arial" pitchFamily="34" charset="0"/>
              <a:buChar char="•"/>
            </a:pPr>
            <a:r>
              <a:rPr lang="en-IN" sz="1600" dirty="0" smtClean="0">
                <a:solidFill>
                  <a:schemeClr val="bg1"/>
                </a:solidFill>
              </a:rPr>
              <a:t>If you make 2 direct referrals and 3 new joining, you will be eligible for </a:t>
            </a:r>
            <a:r>
              <a:rPr lang="en-IN" sz="1600" b="1" dirty="0" smtClean="0">
                <a:solidFill>
                  <a:schemeClr val="bg1"/>
                </a:solidFill>
              </a:rPr>
              <a:t>Club Achiever</a:t>
            </a:r>
            <a:r>
              <a:rPr lang="en-IN" sz="1600" dirty="0" smtClean="0">
                <a:solidFill>
                  <a:schemeClr val="bg1"/>
                </a:solidFill>
              </a:rPr>
              <a:t>. </a:t>
            </a:r>
            <a:endParaRPr lang="en-US" sz="1600" dirty="0">
              <a:solidFill>
                <a:schemeClr val="bg1"/>
              </a:solidFill>
            </a:endParaRPr>
          </a:p>
        </p:txBody>
      </p:sp>
      <p:sp>
        <p:nvSpPr>
          <p:cNvPr id="57" name="TextBox 56"/>
          <p:cNvSpPr txBox="1"/>
          <p:nvPr/>
        </p:nvSpPr>
        <p:spPr>
          <a:xfrm>
            <a:off x="323528" y="5373216"/>
            <a:ext cx="8424936" cy="1077218"/>
          </a:xfrm>
          <a:prstGeom prst="rect">
            <a:avLst/>
          </a:prstGeom>
          <a:noFill/>
        </p:spPr>
        <p:txBody>
          <a:bodyPr wrap="square" rtlCol="0">
            <a:spAutoFit/>
          </a:bodyPr>
          <a:lstStyle/>
          <a:p>
            <a:pPr marL="228600" indent="-228600">
              <a:buFont typeface="Arial" pitchFamily="34" charset="0"/>
              <a:buChar char="•"/>
            </a:pPr>
            <a:r>
              <a:rPr lang="en-US" sz="1200" dirty="0" smtClean="0">
                <a:solidFill>
                  <a:schemeClr val="bg1"/>
                </a:solidFill>
              </a:rPr>
              <a:t>f you make 5 direct referrals and 15 new joining, you will be eligible for Super Club Achiever.</a:t>
            </a:r>
          </a:p>
          <a:p>
            <a:pPr marL="228600" indent="-228600">
              <a:buFont typeface="Arial" pitchFamily="34" charset="0"/>
              <a:buChar char="•"/>
            </a:pPr>
            <a:r>
              <a:rPr lang="en-US" sz="1200" dirty="0" smtClean="0">
                <a:solidFill>
                  <a:schemeClr val="bg1"/>
                </a:solidFill>
              </a:rPr>
              <a:t>The more people you join by your direct referral in TRONBSC platform, the more you will have TRON income and you can join the unlimited people through your direct referral in this platform.</a:t>
            </a:r>
          </a:p>
          <a:p>
            <a:pPr marL="228600" indent="-228600">
              <a:buFont typeface="Arial" pitchFamily="34" charset="0"/>
              <a:buChar char="•"/>
            </a:pPr>
            <a:r>
              <a:rPr lang="en-US" sz="1400" b="1" dirty="0" smtClean="0">
                <a:solidFill>
                  <a:schemeClr val="bg1"/>
                </a:solidFill>
              </a:rPr>
              <a:t>For the income of Super Club Achiever, after deducting 10% on every payment of all members of TRON BSC, Super Club Achiever will be immediately given in their wallet.</a:t>
            </a:r>
            <a:endParaRPr lang="en-US" sz="1400" b="1"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grpSp>
        <p:nvGrpSpPr>
          <p:cNvPr id="4"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2" name="TextBox 291"/>
          <p:cNvSpPr txBox="1"/>
          <p:nvPr/>
        </p:nvSpPr>
        <p:spPr>
          <a:xfrm>
            <a:off x="214282" y="428604"/>
            <a:ext cx="6215106" cy="646331"/>
          </a:xfrm>
          <a:prstGeom prst="rect">
            <a:avLst/>
          </a:prstGeom>
          <a:noFill/>
        </p:spPr>
        <p:txBody>
          <a:bodyPr wrap="square" rtlCol="0">
            <a:spAutoFit/>
          </a:bodyPr>
          <a:lstStyle/>
          <a:p>
            <a:r>
              <a:rPr lang="en-IN" sz="3600" b="1" dirty="0" smtClean="0">
                <a:solidFill>
                  <a:schemeClr val="bg1"/>
                </a:solidFill>
                <a:latin typeface="Aadhunik" pitchFamily="2" charset="0"/>
              </a:rPr>
              <a:t>How TRONBSC System Works</a:t>
            </a:r>
            <a:endParaRPr lang="en-US" sz="3600" b="1" dirty="0">
              <a:solidFill>
                <a:schemeClr val="bg1"/>
              </a:solidFill>
              <a:latin typeface="Aadhunik" pitchFamily="2" charset="0"/>
            </a:endParaRPr>
          </a:p>
        </p:txBody>
      </p:sp>
      <p:sp>
        <p:nvSpPr>
          <p:cNvPr id="109" name="Oval 108"/>
          <p:cNvSpPr/>
          <p:nvPr/>
        </p:nvSpPr>
        <p:spPr>
          <a:xfrm>
            <a:off x="571472" y="3332797"/>
            <a:ext cx="304800" cy="304800"/>
          </a:xfrm>
          <a:prstGeom prst="ellipse">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0" name="Oval 109"/>
          <p:cNvSpPr/>
          <p:nvPr/>
        </p:nvSpPr>
        <p:spPr>
          <a:xfrm>
            <a:off x="571472" y="2810824"/>
            <a:ext cx="304800" cy="304800"/>
          </a:xfrm>
          <a:prstGeom prst="ellipse">
            <a:avLst/>
          </a:prstGeom>
          <a:solidFill>
            <a:srgbClr val="7030A0"/>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1" name="Oval 110"/>
          <p:cNvSpPr/>
          <p:nvPr/>
        </p:nvSpPr>
        <p:spPr>
          <a:xfrm>
            <a:off x="571472" y="2288851"/>
            <a:ext cx="304800" cy="304800"/>
          </a:xfrm>
          <a:prstGeom prst="ellipse">
            <a:avLst/>
          </a:prstGeom>
          <a:solidFill>
            <a:srgbClr val="92D050"/>
          </a:solid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13" name="Oval 112"/>
          <p:cNvSpPr/>
          <p:nvPr/>
        </p:nvSpPr>
        <p:spPr>
          <a:xfrm>
            <a:off x="571472" y="1766878"/>
            <a:ext cx="304800" cy="304800"/>
          </a:xfrm>
          <a:prstGeom prst="ellipse">
            <a:avLst/>
          </a:prstGeom>
          <a:solidFill>
            <a:schemeClr val="tx2">
              <a:lumMod val="60000"/>
              <a:lumOff val="40000"/>
            </a:schemeClr>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42" name="TextBox 41"/>
          <p:cNvSpPr txBox="1"/>
          <p:nvPr/>
        </p:nvSpPr>
        <p:spPr>
          <a:xfrm>
            <a:off x="1000100" y="1773784"/>
            <a:ext cx="2214578" cy="369332"/>
          </a:xfrm>
          <a:prstGeom prst="rect">
            <a:avLst/>
          </a:prstGeom>
          <a:noFill/>
        </p:spPr>
        <p:txBody>
          <a:bodyPr wrap="square" rtlCol="0">
            <a:spAutoFit/>
          </a:bodyPr>
          <a:lstStyle/>
          <a:p>
            <a:r>
              <a:rPr lang="en-IN" b="1" dirty="0" smtClean="0">
                <a:solidFill>
                  <a:schemeClr val="bg1"/>
                </a:solidFill>
              </a:rPr>
              <a:t>Gift from superior</a:t>
            </a:r>
            <a:endParaRPr lang="en-US" b="1" dirty="0">
              <a:solidFill>
                <a:schemeClr val="bg1"/>
              </a:solidFill>
            </a:endParaRPr>
          </a:p>
        </p:txBody>
      </p:sp>
      <p:sp>
        <p:nvSpPr>
          <p:cNvPr id="43" name="TextBox 42"/>
          <p:cNvSpPr txBox="1"/>
          <p:nvPr/>
        </p:nvSpPr>
        <p:spPr>
          <a:xfrm>
            <a:off x="1000100" y="2273850"/>
            <a:ext cx="2214578" cy="369332"/>
          </a:xfrm>
          <a:prstGeom prst="rect">
            <a:avLst/>
          </a:prstGeom>
          <a:noFill/>
        </p:spPr>
        <p:txBody>
          <a:bodyPr wrap="square" rtlCol="0">
            <a:spAutoFit/>
          </a:bodyPr>
          <a:lstStyle/>
          <a:p>
            <a:r>
              <a:rPr lang="en-IN" b="1" dirty="0" smtClean="0">
                <a:solidFill>
                  <a:schemeClr val="bg1"/>
                </a:solidFill>
              </a:rPr>
              <a:t>With Reference</a:t>
            </a:r>
            <a:endParaRPr lang="en-US" b="1" dirty="0">
              <a:solidFill>
                <a:schemeClr val="bg1"/>
              </a:solidFill>
            </a:endParaRPr>
          </a:p>
        </p:txBody>
      </p:sp>
      <p:sp>
        <p:nvSpPr>
          <p:cNvPr id="44" name="TextBox 43"/>
          <p:cNvSpPr txBox="1"/>
          <p:nvPr/>
        </p:nvSpPr>
        <p:spPr>
          <a:xfrm>
            <a:off x="1000100" y="2773916"/>
            <a:ext cx="2214578" cy="369332"/>
          </a:xfrm>
          <a:prstGeom prst="rect">
            <a:avLst/>
          </a:prstGeom>
          <a:noFill/>
        </p:spPr>
        <p:txBody>
          <a:bodyPr wrap="square" rtlCol="0">
            <a:spAutoFit/>
          </a:bodyPr>
          <a:lstStyle/>
          <a:p>
            <a:r>
              <a:rPr lang="en-IN" b="1" dirty="0" smtClean="0">
                <a:solidFill>
                  <a:schemeClr val="bg1"/>
                </a:solidFill>
              </a:rPr>
              <a:t>Gift From </a:t>
            </a:r>
            <a:r>
              <a:rPr lang="en-IN" b="1" dirty="0" err="1" smtClean="0">
                <a:solidFill>
                  <a:schemeClr val="bg1"/>
                </a:solidFill>
              </a:rPr>
              <a:t>Downline</a:t>
            </a:r>
            <a:endParaRPr lang="en-US" b="1" dirty="0">
              <a:solidFill>
                <a:schemeClr val="bg1"/>
              </a:solidFill>
            </a:endParaRPr>
          </a:p>
        </p:txBody>
      </p:sp>
      <p:sp>
        <p:nvSpPr>
          <p:cNvPr id="45" name="TextBox 44"/>
          <p:cNvSpPr txBox="1"/>
          <p:nvPr/>
        </p:nvSpPr>
        <p:spPr>
          <a:xfrm>
            <a:off x="1000100" y="3273982"/>
            <a:ext cx="2214578" cy="369332"/>
          </a:xfrm>
          <a:prstGeom prst="rect">
            <a:avLst/>
          </a:prstGeom>
          <a:noFill/>
        </p:spPr>
        <p:txBody>
          <a:bodyPr wrap="square" rtlCol="0">
            <a:spAutoFit/>
          </a:bodyPr>
          <a:lstStyle/>
          <a:p>
            <a:r>
              <a:rPr lang="en-IN" b="1" dirty="0" smtClean="0">
                <a:solidFill>
                  <a:schemeClr val="bg1"/>
                </a:solidFill>
              </a:rPr>
              <a:t>Gift From </a:t>
            </a:r>
            <a:r>
              <a:rPr lang="en-IN" b="1" dirty="0" err="1" smtClean="0">
                <a:solidFill>
                  <a:schemeClr val="bg1"/>
                </a:solidFill>
              </a:rPr>
              <a:t>Crossline</a:t>
            </a:r>
            <a:endParaRPr lang="en-US" b="1" dirty="0">
              <a:solidFill>
                <a:schemeClr val="bg1"/>
              </a:solidFill>
            </a:endParaRPr>
          </a:p>
        </p:txBody>
      </p:sp>
      <p:pic>
        <p:nvPicPr>
          <p:cNvPr id="46" name="Picture 45" descr="speedometer.png"/>
          <p:cNvPicPr>
            <a:picLocks noChangeAspect="1"/>
          </p:cNvPicPr>
          <p:nvPr/>
        </p:nvPicPr>
        <p:blipFill>
          <a:blip r:embed="rId4" cstate="print"/>
          <a:stretch>
            <a:fillRect/>
          </a:stretch>
        </p:blipFill>
        <p:spPr>
          <a:xfrm>
            <a:off x="571472" y="3854770"/>
            <a:ext cx="357190" cy="357190"/>
          </a:xfrm>
          <a:prstGeom prst="rect">
            <a:avLst/>
          </a:prstGeom>
        </p:spPr>
      </p:pic>
      <p:pic>
        <p:nvPicPr>
          <p:cNvPr id="47" name="Picture 46" descr="speedometer.png"/>
          <p:cNvPicPr>
            <a:picLocks noChangeAspect="1"/>
          </p:cNvPicPr>
          <p:nvPr/>
        </p:nvPicPr>
        <p:blipFill>
          <a:blip r:embed="rId5" cstate="print"/>
          <a:stretch>
            <a:fillRect/>
          </a:stretch>
        </p:blipFill>
        <p:spPr>
          <a:xfrm>
            <a:off x="497601" y="4427845"/>
            <a:ext cx="504934" cy="359766"/>
          </a:xfrm>
          <a:prstGeom prst="rect">
            <a:avLst/>
          </a:prstGeom>
        </p:spPr>
      </p:pic>
      <p:sp>
        <p:nvSpPr>
          <p:cNvPr id="48" name="TextBox 47"/>
          <p:cNvSpPr txBox="1"/>
          <p:nvPr/>
        </p:nvSpPr>
        <p:spPr>
          <a:xfrm>
            <a:off x="1000100" y="3845486"/>
            <a:ext cx="3000396" cy="369332"/>
          </a:xfrm>
          <a:prstGeom prst="rect">
            <a:avLst/>
          </a:prstGeom>
          <a:noFill/>
        </p:spPr>
        <p:txBody>
          <a:bodyPr wrap="square" rtlCol="0">
            <a:spAutoFit/>
          </a:bodyPr>
          <a:lstStyle/>
          <a:p>
            <a:r>
              <a:rPr lang="en-IN" b="1" dirty="0" smtClean="0">
                <a:solidFill>
                  <a:schemeClr val="bg1"/>
                </a:solidFill>
              </a:rPr>
              <a:t>No Expiration date of the slot</a:t>
            </a:r>
            <a:endParaRPr lang="en-US" b="1" dirty="0">
              <a:solidFill>
                <a:schemeClr val="bg1"/>
              </a:solidFill>
            </a:endParaRPr>
          </a:p>
        </p:txBody>
      </p:sp>
      <p:sp>
        <p:nvSpPr>
          <p:cNvPr id="49" name="TextBox 48"/>
          <p:cNvSpPr txBox="1"/>
          <p:nvPr/>
        </p:nvSpPr>
        <p:spPr>
          <a:xfrm>
            <a:off x="1000100" y="4429132"/>
            <a:ext cx="3214710" cy="369332"/>
          </a:xfrm>
          <a:prstGeom prst="rect">
            <a:avLst/>
          </a:prstGeom>
          <a:noFill/>
        </p:spPr>
        <p:txBody>
          <a:bodyPr wrap="square" rtlCol="0">
            <a:spAutoFit/>
          </a:bodyPr>
          <a:lstStyle/>
          <a:p>
            <a:r>
              <a:rPr lang="en-IN" b="1" dirty="0" smtClean="0">
                <a:solidFill>
                  <a:schemeClr val="bg1"/>
                </a:solidFill>
              </a:rPr>
              <a:t>Unlimited Automatic Reinvests</a:t>
            </a:r>
            <a:endParaRPr lang="en-US" b="1" dirty="0">
              <a:solidFill>
                <a:schemeClr val="bg1"/>
              </a:solidFill>
            </a:endParaRPr>
          </a:p>
        </p:txBody>
      </p:sp>
      <p:sp>
        <p:nvSpPr>
          <p:cNvPr id="50" name="TextBox 49"/>
          <p:cNvSpPr txBox="1"/>
          <p:nvPr/>
        </p:nvSpPr>
        <p:spPr>
          <a:xfrm>
            <a:off x="571472" y="5143512"/>
            <a:ext cx="8286808" cy="1384995"/>
          </a:xfrm>
          <a:prstGeom prst="rect">
            <a:avLst/>
          </a:prstGeom>
          <a:noFill/>
        </p:spPr>
        <p:txBody>
          <a:bodyPr wrap="square" rtlCol="0">
            <a:spAutoFit/>
          </a:bodyPr>
          <a:lstStyle/>
          <a:p>
            <a:r>
              <a:rPr lang="en-IN" sz="1400" dirty="0" smtClean="0">
                <a:solidFill>
                  <a:schemeClr val="bg1"/>
                </a:solidFill>
              </a:rPr>
              <a:t>TRONBSC is a closed system, without deadlines for slots, with a limited number of reinvests. In the matrix, the referral link is fixed the person who invited you. You always follow your </a:t>
            </a:r>
            <a:r>
              <a:rPr lang="en-IN" sz="1400" dirty="0" err="1" smtClean="0">
                <a:solidFill>
                  <a:schemeClr val="bg1"/>
                </a:solidFill>
              </a:rPr>
              <a:t>superoir</a:t>
            </a:r>
            <a:r>
              <a:rPr lang="en-IN" sz="1400" dirty="0" smtClean="0">
                <a:solidFill>
                  <a:schemeClr val="bg1"/>
                </a:solidFill>
              </a:rPr>
              <a:t>  partner to </a:t>
            </a:r>
            <a:r>
              <a:rPr lang="en-IN" sz="1400" dirty="0" err="1" smtClean="0">
                <a:solidFill>
                  <a:schemeClr val="bg1"/>
                </a:solidFill>
              </a:rPr>
              <a:t>wach</a:t>
            </a:r>
            <a:r>
              <a:rPr lang="en-IN" sz="1400" dirty="0" smtClean="0">
                <a:solidFill>
                  <a:schemeClr val="bg1"/>
                </a:solidFill>
              </a:rPr>
              <a:t> of the slots activated.</a:t>
            </a:r>
          </a:p>
          <a:p>
            <a:r>
              <a:rPr lang="en-IN" sz="1400" dirty="0" smtClean="0">
                <a:solidFill>
                  <a:schemeClr val="bg1"/>
                </a:solidFill>
              </a:rPr>
              <a:t>In the </a:t>
            </a:r>
            <a:r>
              <a:rPr lang="en-IN" sz="1400" dirty="0" err="1" smtClean="0">
                <a:solidFill>
                  <a:schemeClr val="bg1"/>
                </a:solidFill>
              </a:rPr>
              <a:t>Tron</a:t>
            </a:r>
            <a:r>
              <a:rPr lang="en-IN" sz="1400" dirty="0" smtClean="0">
                <a:solidFill>
                  <a:schemeClr val="bg1"/>
                </a:solidFill>
              </a:rPr>
              <a:t> X2 Program below you  is three places in one line in the TRON X3.</a:t>
            </a:r>
          </a:p>
          <a:p>
            <a:r>
              <a:rPr lang="en-IN" sz="1400" dirty="0" smtClean="0">
                <a:solidFill>
                  <a:schemeClr val="bg1"/>
                </a:solidFill>
              </a:rPr>
              <a:t>Program below you are two lines  - 2 places in the first line and places in the second . When you register </a:t>
            </a:r>
          </a:p>
          <a:p>
            <a:r>
              <a:rPr lang="en-IN" sz="1400" dirty="0" smtClean="0">
                <a:solidFill>
                  <a:schemeClr val="bg1"/>
                </a:solidFill>
              </a:rPr>
              <a:t>In TRONBSC	you can open both programs </a:t>
            </a:r>
            <a:r>
              <a:rPr lang="en-IN" sz="1400" dirty="0" err="1" smtClean="0">
                <a:solidFill>
                  <a:schemeClr val="bg1"/>
                </a:solidFill>
              </a:rPr>
              <a:t>simultaneusly</a:t>
            </a:r>
            <a:r>
              <a:rPr lang="en-IN" sz="1400" dirty="0" smtClean="0">
                <a:solidFill>
                  <a:schemeClr val="bg1"/>
                </a:solidFill>
              </a:rPr>
              <a:t>.</a:t>
            </a:r>
            <a:endParaRPr lang="en-US" sz="14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grpSp>
        <p:nvGrpSpPr>
          <p:cNvPr id="4"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2" name="TextBox 291"/>
          <p:cNvSpPr txBox="1"/>
          <p:nvPr/>
        </p:nvSpPr>
        <p:spPr>
          <a:xfrm>
            <a:off x="214282" y="428604"/>
            <a:ext cx="2286016" cy="646331"/>
          </a:xfrm>
          <a:prstGeom prst="rect">
            <a:avLst/>
          </a:prstGeom>
          <a:noFill/>
        </p:spPr>
        <p:txBody>
          <a:bodyPr wrap="square" rtlCol="0">
            <a:spAutoFit/>
          </a:bodyPr>
          <a:lstStyle/>
          <a:p>
            <a:r>
              <a:rPr lang="en-IN" sz="3600" b="1" dirty="0" smtClean="0">
                <a:solidFill>
                  <a:schemeClr val="bg1"/>
                </a:solidFill>
                <a:latin typeface="Aadhunik" pitchFamily="2" charset="0"/>
              </a:rPr>
              <a:t>Upgrade</a:t>
            </a:r>
            <a:endParaRPr lang="en-US" sz="3600" b="1" dirty="0">
              <a:solidFill>
                <a:schemeClr val="bg1"/>
              </a:solidFill>
              <a:latin typeface="Aadhunik" pitchFamily="2" charset="0"/>
            </a:endParaRPr>
          </a:p>
        </p:txBody>
      </p:sp>
      <p:grpSp>
        <p:nvGrpSpPr>
          <p:cNvPr id="86" name="Group 85"/>
          <p:cNvGrpSpPr/>
          <p:nvPr/>
        </p:nvGrpSpPr>
        <p:grpSpPr>
          <a:xfrm>
            <a:off x="7543824" y="2905124"/>
            <a:ext cx="1066800" cy="533400"/>
            <a:chOff x="7543824" y="2905124"/>
            <a:chExt cx="1066800" cy="533400"/>
          </a:xfrm>
        </p:grpSpPr>
        <p:sp>
          <p:nvSpPr>
            <p:cNvPr id="66" name="Oval 65"/>
            <p:cNvSpPr/>
            <p:nvPr/>
          </p:nvSpPr>
          <p:spPr>
            <a:xfrm>
              <a:off x="7543824" y="32861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7772424" y="32861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8001024" y="32861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229624" y="32861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8458224" y="32861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rot="5400000" flipH="1" flipV="1">
              <a:off x="7543824" y="2981324"/>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flipV="1">
              <a:off x="7734324" y="3019424"/>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7887518" y="3094830"/>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V="1">
              <a:off x="8020074" y="3038474"/>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a:off x="8305824" y="2905124"/>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5715008" y="2928934"/>
            <a:ext cx="1066800" cy="533400"/>
            <a:chOff x="7543824" y="2905124"/>
            <a:chExt cx="1066800" cy="533400"/>
          </a:xfrm>
        </p:grpSpPr>
        <p:sp>
          <p:nvSpPr>
            <p:cNvPr id="88" name="Oval 87"/>
            <p:cNvSpPr/>
            <p:nvPr/>
          </p:nvSpPr>
          <p:spPr>
            <a:xfrm>
              <a:off x="7543824" y="32861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7772424" y="32861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8001024" y="32861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8229624" y="32861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458224" y="328612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rot="5400000" flipH="1" flipV="1">
              <a:off x="7543824" y="2981324"/>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flipH="1" flipV="1">
              <a:off x="7734324" y="3019424"/>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flipH="1" flipV="1">
              <a:off x="7887518" y="3094830"/>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6200000" flipV="1">
              <a:off x="8020074" y="3038474"/>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0800000">
              <a:off x="8305824" y="2905124"/>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7467600" y="2362200"/>
            <a:ext cx="1143000" cy="6096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bg1"/>
                </a:solidFill>
              </a:rPr>
              <a:t>TRX 100</a:t>
            </a:r>
            <a:endParaRPr lang="en-US" b="1" dirty="0">
              <a:solidFill>
                <a:schemeClr val="bg1"/>
              </a:solidFill>
            </a:endParaRPr>
          </a:p>
        </p:txBody>
      </p:sp>
      <p:sp>
        <p:nvSpPr>
          <p:cNvPr id="21" name="Rectangle 20"/>
          <p:cNvSpPr/>
          <p:nvPr/>
        </p:nvSpPr>
        <p:spPr>
          <a:xfrm>
            <a:off x="5638800" y="2362200"/>
            <a:ext cx="1143000" cy="6096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bg1"/>
                </a:solidFill>
              </a:rPr>
              <a:t>TRX 50</a:t>
            </a:r>
            <a:endParaRPr lang="en-US" b="1" dirty="0">
              <a:solidFill>
                <a:schemeClr val="bg1"/>
              </a:solidFill>
            </a:endParaRPr>
          </a:p>
        </p:txBody>
      </p:sp>
      <p:sp>
        <p:nvSpPr>
          <p:cNvPr id="35" name="TextBox 34"/>
          <p:cNvSpPr txBox="1"/>
          <p:nvPr/>
        </p:nvSpPr>
        <p:spPr>
          <a:xfrm>
            <a:off x="323528" y="1412776"/>
            <a:ext cx="4968552" cy="3077766"/>
          </a:xfrm>
          <a:prstGeom prst="rect">
            <a:avLst/>
          </a:prstGeom>
          <a:noFill/>
        </p:spPr>
        <p:txBody>
          <a:bodyPr wrap="square" rtlCol="0">
            <a:spAutoFit/>
          </a:bodyPr>
          <a:lstStyle/>
          <a:p>
            <a:pPr marL="228600" indent="-228600">
              <a:buFont typeface="Arial" pitchFamily="34" charset="0"/>
              <a:buChar char="•"/>
            </a:pPr>
            <a:r>
              <a:rPr lang="en-US" sz="1600" dirty="0" smtClean="0">
                <a:solidFill>
                  <a:schemeClr val="bg1"/>
                </a:solidFill>
              </a:rPr>
              <a:t>Slots can be purchased on this platform of TRON BSC respectively.</a:t>
            </a:r>
          </a:p>
          <a:p>
            <a:pPr marL="228600" indent="-228600">
              <a:buFont typeface="Arial" pitchFamily="34" charset="0"/>
              <a:buChar char="•"/>
            </a:pPr>
            <a:r>
              <a:rPr lang="en-US" sz="1600" dirty="0" smtClean="0">
                <a:solidFill>
                  <a:schemeClr val="bg1"/>
                </a:solidFill>
              </a:rPr>
              <a:t>In this platform of TRON BSC, the work done by you or by your team or by your cross line or cross line team can be availed only when you buy that slot.</a:t>
            </a:r>
          </a:p>
          <a:p>
            <a:pPr marL="228600" indent="-228600">
              <a:buFont typeface="Arial" pitchFamily="34" charset="0"/>
              <a:buChar char="•"/>
            </a:pPr>
            <a:r>
              <a:rPr lang="en-US" sz="1600" dirty="0" smtClean="0">
                <a:solidFill>
                  <a:schemeClr val="bg1"/>
                </a:solidFill>
              </a:rPr>
              <a:t>In this platform of TRON BSC, if the slot purchased by your down line is equal to the price of the slot, you will have to buy the slot before buying your down line. Then you will benefit from the slot purchased by your down line. If you did not buy a slot equal to the slot purchased by your down line, before that your down </a:t>
            </a:r>
          </a:p>
          <a:p>
            <a:pPr>
              <a:buFont typeface="Arial" pitchFamily="34" charset="0"/>
              <a:buChar char="•"/>
            </a:pPr>
            <a:endParaRPr lang="en-US"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2.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2125257" y="3843456"/>
            <a:ext cx="4893487" cy="1085742"/>
          </a:xfrm>
          <a:prstGeom prst="rect">
            <a:avLst/>
          </a:prstGeom>
        </p:spPr>
      </p:pic>
      <p:sp>
        <p:nvSpPr>
          <p:cNvPr id="4" name="TextBox 3"/>
          <p:cNvSpPr txBox="1"/>
          <p:nvPr/>
        </p:nvSpPr>
        <p:spPr>
          <a:xfrm>
            <a:off x="2357422" y="1357298"/>
            <a:ext cx="4429156" cy="1015663"/>
          </a:xfrm>
          <a:prstGeom prst="rect">
            <a:avLst/>
          </a:prstGeom>
          <a:noFill/>
        </p:spPr>
        <p:txBody>
          <a:bodyPr wrap="square" rtlCol="0">
            <a:spAutoFit/>
          </a:bodyPr>
          <a:lstStyle/>
          <a:p>
            <a:pPr algn="ctr"/>
            <a:r>
              <a:rPr lang="en-IN" sz="6000" dirty="0" smtClean="0">
                <a:solidFill>
                  <a:schemeClr val="bg1"/>
                </a:solidFill>
              </a:rPr>
              <a:t>THANK YOU!</a:t>
            </a:r>
            <a:endParaRPr lang="en-US" sz="6000" dirty="0">
              <a:solidFill>
                <a:schemeClr val="bg1"/>
              </a:solidFill>
            </a:endParaRPr>
          </a:p>
        </p:txBody>
      </p:sp>
      <p:cxnSp>
        <p:nvCxnSpPr>
          <p:cNvPr id="6" name="Straight Connector 5"/>
          <p:cNvCxnSpPr/>
          <p:nvPr/>
        </p:nvCxnSpPr>
        <p:spPr>
          <a:xfrm>
            <a:off x="2357422" y="2285992"/>
            <a:ext cx="4143404"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43636" y="2214554"/>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643174" y="2214554"/>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43306" y="5786454"/>
            <a:ext cx="2538259" cy="369332"/>
          </a:xfrm>
          <a:prstGeom prst="rect">
            <a:avLst/>
          </a:prstGeom>
          <a:noFill/>
        </p:spPr>
        <p:txBody>
          <a:bodyPr wrap="none" rtlCol="0">
            <a:spAutoFit/>
          </a:bodyPr>
          <a:lstStyle/>
          <a:p>
            <a:r>
              <a:rPr lang="en-IN" b="1" dirty="0" smtClean="0">
                <a:solidFill>
                  <a:schemeClr val="bg1"/>
                </a:solidFill>
              </a:rPr>
              <a:t>Website:</a:t>
            </a:r>
            <a:r>
              <a:rPr lang="en-IN" dirty="0" smtClean="0">
                <a:solidFill>
                  <a:schemeClr val="bg1"/>
                </a:solidFill>
              </a:rPr>
              <a:t> www.tronbsc.io</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sp>
        <p:nvSpPr>
          <p:cNvPr id="4" name="TextBox 3"/>
          <p:cNvSpPr txBox="1"/>
          <p:nvPr/>
        </p:nvSpPr>
        <p:spPr>
          <a:xfrm>
            <a:off x="214282" y="428604"/>
            <a:ext cx="5214974" cy="646331"/>
          </a:xfrm>
          <a:prstGeom prst="rect">
            <a:avLst/>
          </a:prstGeom>
          <a:noFill/>
        </p:spPr>
        <p:txBody>
          <a:bodyPr wrap="square" rtlCol="0">
            <a:spAutoFit/>
          </a:bodyPr>
          <a:lstStyle/>
          <a:p>
            <a:r>
              <a:rPr lang="en-IN" sz="3600" b="1" dirty="0" smtClean="0">
                <a:solidFill>
                  <a:schemeClr val="bg1"/>
                </a:solidFill>
                <a:latin typeface="Aadhunik" pitchFamily="2" charset="0"/>
              </a:rPr>
              <a:t>Decentralized</a:t>
            </a:r>
            <a:endParaRPr lang="en-US" sz="3600" b="1" dirty="0">
              <a:solidFill>
                <a:schemeClr val="bg1"/>
              </a:solidFill>
              <a:latin typeface="Aadhunik" pitchFamily="2" charset="0"/>
            </a:endParaRPr>
          </a:p>
        </p:txBody>
      </p:sp>
      <p:sp>
        <p:nvSpPr>
          <p:cNvPr id="5" name="TextBox 4"/>
          <p:cNvSpPr txBox="1"/>
          <p:nvPr/>
        </p:nvSpPr>
        <p:spPr>
          <a:xfrm>
            <a:off x="357158" y="1785926"/>
            <a:ext cx="6215106" cy="3000821"/>
          </a:xfrm>
          <a:prstGeom prst="rect">
            <a:avLst/>
          </a:prstGeom>
          <a:noFill/>
        </p:spPr>
        <p:txBody>
          <a:bodyPr wrap="square" rtlCol="0">
            <a:spAutoFit/>
          </a:bodyPr>
          <a:lstStyle/>
          <a:p>
            <a:pPr marL="342900" indent="-342900">
              <a:lnSpc>
                <a:spcPct val="150000"/>
              </a:lnSpc>
              <a:buFont typeface="Arial" pitchFamily="34" charset="0"/>
              <a:buChar char="•"/>
            </a:pPr>
            <a:r>
              <a:rPr lang="en-IN" b="1" dirty="0" smtClean="0">
                <a:solidFill>
                  <a:schemeClr val="bg1"/>
                </a:solidFill>
              </a:rPr>
              <a:t>TRONBSC </a:t>
            </a:r>
            <a:r>
              <a:rPr lang="en-IN" dirty="0" smtClean="0">
                <a:solidFill>
                  <a:schemeClr val="bg1"/>
                </a:solidFill>
              </a:rPr>
              <a:t>is a </a:t>
            </a:r>
            <a:r>
              <a:rPr lang="en-IN" dirty="0" err="1" smtClean="0">
                <a:solidFill>
                  <a:schemeClr val="bg1"/>
                </a:solidFill>
              </a:rPr>
              <a:t>Tron</a:t>
            </a:r>
            <a:r>
              <a:rPr lang="en-IN" dirty="0" smtClean="0">
                <a:solidFill>
                  <a:schemeClr val="bg1"/>
                </a:solidFill>
              </a:rPr>
              <a:t> Base plan which is </a:t>
            </a:r>
            <a:r>
              <a:rPr lang="en-IN" b="1" dirty="0" smtClean="0">
                <a:solidFill>
                  <a:schemeClr val="bg1"/>
                </a:solidFill>
              </a:rPr>
              <a:t>100%</a:t>
            </a:r>
            <a:r>
              <a:rPr lang="en-IN" dirty="0" smtClean="0">
                <a:solidFill>
                  <a:schemeClr val="bg1"/>
                </a:solidFill>
              </a:rPr>
              <a:t> Decentralized.</a:t>
            </a:r>
          </a:p>
          <a:p>
            <a:pPr marL="342900" indent="-342900">
              <a:lnSpc>
                <a:spcPct val="150000"/>
              </a:lnSpc>
              <a:buFont typeface="Arial" pitchFamily="34" charset="0"/>
              <a:buChar char="•"/>
            </a:pPr>
            <a:r>
              <a:rPr lang="en-IN" dirty="0" smtClean="0">
                <a:solidFill>
                  <a:schemeClr val="bg1"/>
                </a:solidFill>
              </a:rPr>
              <a:t>This system works on </a:t>
            </a:r>
            <a:r>
              <a:rPr lang="en-IN" b="1" dirty="0" err="1" smtClean="0">
                <a:solidFill>
                  <a:schemeClr val="bg1"/>
                </a:solidFill>
              </a:rPr>
              <a:t>Blockchain</a:t>
            </a:r>
            <a:r>
              <a:rPr lang="en-IN" b="1" dirty="0" smtClean="0">
                <a:solidFill>
                  <a:schemeClr val="bg1"/>
                </a:solidFill>
              </a:rPr>
              <a:t> Technology</a:t>
            </a:r>
            <a:r>
              <a:rPr lang="en-IN" dirty="0" smtClean="0">
                <a:solidFill>
                  <a:schemeClr val="bg1"/>
                </a:solidFill>
              </a:rPr>
              <a:t>.</a:t>
            </a:r>
          </a:p>
          <a:p>
            <a:pPr marL="342900" indent="-342900">
              <a:lnSpc>
                <a:spcPct val="150000"/>
              </a:lnSpc>
              <a:buFont typeface="Arial" pitchFamily="34" charset="0"/>
              <a:buChar char="•"/>
            </a:pPr>
            <a:r>
              <a:rPr lang="en-IN" dirty="0" smtClean="0">
                <a:solidFill>
                  <a:schemeClr val="bg1"/>
                </a:solidFill>
              </a:rPr>
              <a:t>It’s global plan run by crowd funding.</a:t>
            </a:r>
          </a:p>
          <a:p>
            <a:pPr marL="342900" indent="-342900">
              <a:lnSpc>
                <a:spcPct val="150000"/>
              </a:lnSpc>
              <a:buFont typeface="Arial" pitchFamily="34" charset="0"/>
              <a:buChar char="•"/>
            </a:pPr>
            <a:r>
              <a:rPr lang="en-IN" dirty="0" smtClean="0">
                <a:solidFill>
                  <a:schemeClr val="bg1"/>
                </a:solidFill>
              </a:rPr>
              <a:t>It’s </a:t>
            </a:r>
            <a:r>
              <a:rPr lang="en-IN" b="1" dirty="0" smtClean="0">
                <a:solidFill>
                  <a:schemeClr val="bg1"/>
                </a:solidFill>
              </a:rPr>
              <a:t>100% secure </a:t>
            </a:r>
            <a:r>
              <a:rPr lang="en-IN" dirty="0" smtClean="0">
                <a:solidFill>
                  <a:schemeClr val="bg1"/>
                </a:solidFill>
              </a:rPr>
              <a:t>and no one can hack it.</a:t>
            </a:r>
          </a:p>
          <a:p>
            <a:pPr marL="342900" indent="-342900">
              <a:lnSpc>
                <a:spcPct val="150000"/>
              </a:lnSpc>
              <a:buFont typeface="Arial" pitchFamily="34" charset="0"/>
              <a:buChar char="•"/>
            </a:pPr>
            <a:r>
              <a:rPr lang="en-IN" dirty="0" smtClean="0">
                <a:solidFill>
                  <a:schemeClr val="bg1"/>
                </a:solidFill>
              </a:rPr>
              <a:t>All transactions are done peer to peer (No middlemen).</a:t>
            </a:r>
          </a:p>
          <a:p>
            <a:pPr marL="342900" indent="-342900">
              <a:lnSpc>
                <a:spcPct val="150000"/>
              </a:lnSpc>
              <a:buFont typeface="Arial" pitchFamily="34" charset="0"/>
              <a:buChar char="•"/>
            </a:pPr>
            <a:r>
              <a:rPr lang="en-IN" b="1" dirty="0" err="1">
                <a:solidFill>
                  <a:schemeClr val="bg1"/>
                </a:solidFill>
              </a:rPr>
              <a:t>TronBSC</a:t>
            </a:r>
            <a:r>
              <a:rPr lang="en-IN" b="1" dirty="0">
                <a:solidFill>
                  <a:schemeClr val="bg1"/>
                </a:solidFill>
              </a:rPr>
              <a:t> </a:t>
            </a:r>
            <a:r>
              <a:rPr lang="en-IN" dirty="0" smtClean="0">
                <a:solidFill>
                  <a:schemeClr val="bg1"/>
                </a:solidFill>
              </a:rPr>
              <a:t>can also be checked on </a:t>
            </a:r>
            <a:r>
              <a:rPr lang="en-IN" dirty="0" err="1" smtClean="0">
                <a:solidFill>
                  <a:schemeClr val="bg1"/>
                </a:solidFill>
              </a:rPr>
              <a:t>Tron</a:t>
            </a:r>
            <a:r>
              <a:rPr lang="en-IN" dirty="0" smtClean="0">
                <a:solidFill>
                  <a:schemeClr val="bg1"/>
                </a:solidFill>
              </a:rPr>
              <a:t> Scanner.</a:t>
            </a:r>
          </a:p>
          <a:p>
            <a:pPr marL="342900" indent="-342900">
              <a:lnSpc>
                <a:spcPct val="150000"/>
              </a:lnSpc>
              <a:buFont typeface="Arial" pitchFamily="34" charset="0"/>
              <a:buChar char="•"/>
            </a:pPr>
            <a:r>
              <a:rPr lang="en-IN" dirty="0" smtClean="0">
                <a:solidFill>
                  <a:schemeClr val="bg1"/>
                </a:solidFill>
              </a:rPr>
              <a:t>Being Decentralized </a:t>
            </a:r>
            <a:r>
              <a:rPr lang="en-IN" b="1" dirty="0" smtClean="0">
                <a:solidFill>
                  <a:schemeClr val="bg1"/>
                </a:solidFill>
              </a:rPr>
              <a:t>TRONBSC </a:t>
            </a:r>
            <a:r>
              <a:rPr lang="en-IN" dirty="0" smtClean="0">
                <a:solidFill>
                  <a:schemeClr val="bg1"/>
                </a:solidFill>
              </a:rPr>
              <a:t>has no owner.</a:t>
            </a:r>
            <a:endParaRPr lang="en-US" dirty="0">
              <a:solidFill>
                <a:schemeClr val="bg1"/>
              </a:solidFill>
            </a:endParaRPr>
          </a:p>
        </p:txBody>
      </p:sp>
      <p:sp>
        <p:nvSpPr>
          <p:cNvPr id="6" name="TextBox 5"/>
          <p:cNvSpPr txBox="1"/>
          <p:nvPr/>
        </p:nvSpPr>
        <p:spPr>
          <a:xfrm>
            <a:off x="571472" y="5000636"/>
            <a:ext cx="8072462" cy="830997"/>
          </a:xfrm>
          <a:prstGeom prst="rect">
            <a:avLst/>
          </a:prstGeom>
          <a:noFill/>
        </p:spPr>
        <p:txBody>
          <a:bodyPr wrap="square" rtlCol="0">
            <a:spAutoFit/>
          </a:bodyPr>
          <a:lstStyle/>
          <a:p>
            <a:r>
              <a:rPr lang="en-IN" sz="1600" dirty="0" smtClean="0">
                <a:solidFill>
                  <a:schemeClr val="bg1"/>
                </a:solidFill>
              </a:rPr>
              <a:t>*The </a:t>
            </a:r>
            <a:r>
              <a:rPr lang="en-IN" sz="1600" b="1" dirty="0" err="1" smtClean="0">
                <a:solidFill>
                  <a:schemeClr val="bg1"/>
                </a:solidFill>
              </a:rPr>
              <a:t>Blockchain</a:t>
            </a:r>
            <a:r>
              <a:rPr lang="en-IN" sz="1600" dirty="0" smtClean="0">
                <a:solidFill>
                  <a:schemeClr val="bg1"/>
                </a:solidFill>
              </a:rPr>
              <a:t> is an immutable record of transactions and information, which is cryptographically protected from any subsequent manipulation using thousands of independent computers worldwide. </a:t>
            </a:r>
            <a:endParaRPr lang="en-US" sz="1600" dirty="0">
              <a:solidFill>
                <a:schemeClr val="bg1"/>
              </a:solidFill>
            </a:endParaRPr>
          </a:p>
        </p:txBody>
      </p:sp>
      <p:grpSp>
        <p:nvGrpSpPr>
          <p:cNvPr id="13"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sp>
        <p:nvSpPr>
          <p:cNvPr id="4" name="TextBox 3"/>
          <p:cNvSpPr txBox="1"/>
          <p:nvPr/>
        </p:nvSpPr>
        <p:spPr>
          <a:xfrm>
            <a:off x="214282" y="428604"/>
            <a:ext cx="5214974" cy="646331"/>
          </a:xfrm>
          <a:prstGeom prst="rect">
            <a:avLst/>
          </a:prstGeom>
          <a:noFill/>
        </p:spPr>
        <p:txBody>
          <a:bodyPr wrap="square" rtlCol="0">
            <a:spAutoFit/>
          </a:bodyPr>
          <a:lstStyle/>
          <a:p>
            <a:r>
              <a:rPr lang="en-IN" sz="3600" b="1" dirty="0" smtClean="0">
                <a:solidFill>
                  <a:schemeClr val="bg1"/>
                </a:solidFill>
                <a:latin typeface="Aadhunik" pitchFamily="2" charset="0"/>
              </a:rPr>
              <a:t>Slots</a:t>
            </a:r>
            <a:endParaRPr lang="en-US" sz="3600" b="1" dirty="0">
              <a:solidFill>
                <a:schemeClr val="bg1"/>
              </a:solidFill>
              <a:latin typeface="Aadhunik" pitchFamily="2" charset="0"/>
            </a:endParaRPr>
          </a:p>
        </p:txBody>
      </p:sp>
      <p:grpSp>
        <p:nvGrpSpPr>
          <p:cNvPr id="7"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6" name="Rectangle 385"/>
          <p:cNvSpPr/>
          <p:nvPr/>
        </p:nvSpPr>
        <p:spPr>
          <a:xfrm>
            <a:off x="1714480" y="571480"/>
            <a:ext cx="1828800" cy="381000"/>
          </a:xfrm>
          <a:prstGeom prst="rect">
            <a:avLst/>
          </a:prstGeom>
          <a:solidFill>
            <a:srgbClr val="69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TRON  </a:t>
            </a:r>
            <a:r>
              <a:rPr lang="en-US" b="1" dirty="0" smtClean="0">
                <a:solidFill>
                  <a:srgbClr val="FF0000"/>
                </a:solidFill>
              </a:rPr>
              <a:t>BSC   </a:t>
            </a:r>
            <a:r>
              <a:rPr lang="en-US" sz="1600" b="1" dirty="0" smtClean="0">
                <a:solidFill>
                  <a:srgbClr val="FFFF00"/>
                </a:solidFill>
              </a:rPr>
              <a:t>X2</a:t>
            </a:r>
            <a:endParaRPr lang="en-US" sz="1600" b="1" dirty="0">
              <a:solidFill>
                <a:srgbClr val="FFFF00"/>
              </a:solidFill>
            </a:endParaRPr>
          </a:p>
        </p:txBody>
      </p:sp>
      <p:sp>
        <p:nvSpPr>
          <p:cNvPr id="387" name="Rectangle 386"/>
          <p:cNvSpPr/>
          <p:nvPr/>
        </p:nvSpPr>
        <p:spPr>
          <a:xfrm>
            <a:off x="285720" y="3700482"/>
            <a:ext cx="1600200" cy="381000"/>
          </a:xfrm>
          <a:prstGeom prst="rect">
            <a:avLst/>
          </a:prstGeom>
          <a:solidFill>
            <a:srgbClr val="69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TRON  </a:t>
            </a:r>
            <a:r>
              <a:rPr lang="en-US" b="1" dirty="0" smtClean="0">
                <a:solidFill>
                  <a:srgbClr val="FF0000"/>
                </a:solidFill>
              </a:rPr>
              <a:t>BSC   </a:t>
            </a:r>
            <a:r>
              <a:rPr lang="en-US" sz="1600" b="1" dirty="0">
                <a:solidFill>
                  <a:srgbClr val="FFFF00"/>
                </a:solidFill>
              </a:rPr>
              <a:t>X3</a:t>
            </a:r>
          </a:p>
        </p:txBody>
      </p:sp>
      <p:sp>
        <p:nvSpPr>
          <p:cNvPr id="388" name="Rectangle 387"/>
          <p:cNvSpPr/>
          <p:nvPr/>
        </p:nvSpPr>
        <p:spPr>
          <a:xfrm>
            <a:off x="214282" y="6338910"/>
            <a:ext cx="8686800" cy="3048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r>
              <a:rPr lang="en-US" dirty="0" smtClean="0"/>
              <a:t>12 Slots of working (</a:t>
            </a:r>
            <a:r>
              <a:rPr lang="en-US" b="1" dirty="0" smtClean="0"/>
              <a:t>TRONBSC</a:t>
            </a:r>
            <a:r>
              <a:rPr lang="en-US" dirty="0" smtClean="0"/>
              <a:t> </a:t>
            </a:r>
            <a:r>
              <a:rPr lang="en-US" b="1" dirty="0" smtClean="0">
                <a:solidFill>
                  <a:srgbClr val="FF0000"/>
                </a:solidFill>
              </a:rPr>
              <a:t>X2</a:t>
            </a:r>
            <a:r>
              <a:rPr lang="en-US" dirty="0" smtClean="0"/>
              <a:t>) and 12 slots non working (</a:t>
            </a:r>
            <a:r>
              <a:rPr lang="en-US" b="1" dirty="0" smtClean="0"/>
              <a:t>TRONBSC</a:t>
            </a:r>
            <a:r>
              <a:rPr lang="en-US" dirty="0" smtClean="0"/>
              <a:t> </a:t>
            </a:r>
            <a:r>
              <a:rPr lang="en-US" b="1" dirty="0" smtClean="0">
                <a:solidFill>
                  <a:srgbClr val="FF0000"/>
                </a:solidFill>
              </a:rPr>
              <a:t>X3</a:t>
            </a:r>
            <a:r>
              <a:rPr lang="en-US" dirty="0" smtClean="0"/>
              <a:t>)       </a:t>
            </a:r>
            <a:endParaRPr lang="en-US" dirty="0"/>
          </a:p>
        </p:txBody>
      </p:sp>
      <p:sp>
        <p:nvSpPr>
          <p:cNvPr id="389" name="Oval 388"/>
          <p:cNvSpPr/>
          <p:nvPr/>
        </p:nvSpPr>
        <p:spPr>
          <a:xfrm>
            <a:off x="3571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p:nvPr/>
        </p:nvSpPr>
        <p:spPr>
          <a:xfrm>
            <a:off x="5857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p:nvSpPr>
        <p:spPr>
          <a:xfrm>
            <a:off x="8143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p:nvSpPr>
        <p:spPr>
          <a:xfrm>
            <a:off x="10429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p:nvSpPr>
        <p:spPr>
          <a:xfrm>
            <a:off x="12715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4" name="Straight Connector 393"/>
          <p:cNvCxnSpPr/>
          <p:nvPr/>
        </p:nvCxnSpPr>
        <p:spPr>
          <a:xfrm rot="5400000" flipH="1" flipV="1">
            <a:off x="357158" y="1790689"/>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rot="5400000" flipH="1" flipV="1">
            <a:off x="547658" y="182878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rot="5400000" flipH="1" flipV="1">
            <a:off x="700852" y="1904195"/>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rot="16200000" flipV="1">
            <a:off x="833408" y="184783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rot="10800000">
            <a:off x="1119158" y="1714489"/>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99" name="Oval 398"/>
          <p:cNvSpPr/>
          <p:nvPr/>
        </p:nvSpPr>
        <p:spPr>
          <a:xfrm>
            <a:off x="18049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p:nvPr/>
        </p:nvSpPr>
        <p:spPr>
          <a:xfrm>
            <a:off x="20335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p:nvPr/>
        </p:nvSpPr>
        <p:spPr>
          <a:xfrm>
            <a:off x="22621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p:cNvSpPr/>
          <p:nvPr/>
        </p:nvSpPr>
        <p:spPr>
          <a:xfrm>
            <a:off x="24907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p:cNvSpPr/>
          <p:nvPr/>
        </p:nvSpPr>
        <p:spPr>
          <a:xfrm>
            <a:off x="27193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p:cNvCxnSpPr/>
          <p:nvPr/>
        </p:nvCxnSpPr>
        <p:spPr>
          <a:xfrm rot="5400000" flipH="1" flipV="1">
            <a:off x="1804958" y="1790689"/>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rot="5400000" flipH="1" flipV="1">
            <a:off x="1995458" y="182878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rot="5400000" flipH="1" flipV="1">
            <a:off x="2148652" y="1904195"/>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rot="16200000" flipV="1">
            <a:off x="2281208" y="184783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rot="10800000">
            <a:off x="2566958" y="1714489"/>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09" name="Oval 408"/>
          <p:cNvSpPr/>
          <p:nvPr/>
        </p:nvSpPr>
        <p:spPr>
          <a:xfrm>
            <a:off x="31003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p:cNvSpPr/>
          <p:nvPr/>
        </p:nvSpPr>
        <p:spPr>
          <a:xfrm>
            <a:off x="33289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p:cNvSpPr/>
          <p:nvPr/>
        </p:nvSpPr>
        <p:spPr>
          <a:xfrm>
            <a:off x="35575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37861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p:cNvSpPr/>
          <p:nvPr/>
        </p:nvSpPr>
        <p:spPr>
          <a:xfrm>
            <a:off x="40147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4" name="Straight Connector 413"/>
          <p:cNvCxnSpPr/>
          <p:nvPr/>
        </p:nvCxnSpPr>
        <p:spPr>
          <a:xfrm rot="5400000" flipH="1" flipV="1">
            <a:off x="3100358" y="1790689"/>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rot="5400000" flipH="1" flipV="1">
            <a:off x="3290858" y="182878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rot="5400000" flipH="1" flipV="1">
            <a:off x="3444052" y="1904195"/>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rot="16200000" flipV="1">
            <a:off x="3576608" y="184783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rot="10800000">
            <a:off x="3862358" y="1714489"/>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9" name="Oval 418"/>
          <p:cNvSpPr/>
          <p:nvPr/>
        </p:nvSpPr>
        <p:spPr>
          <a:xfrm>
            <a:off x="44719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p:cNvSpPr/>
          <p:nvPr/>
        </p:nvSpPr>
        <p:spPr>
          <a:xfrm>
            <a:off x="47005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p:cNvSpPr/>
          <p:nvPr/>
        </p:nvSpPr>
        <p:spPr>
          <a:xfrm>
            <a:off x="49291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a:off x="51577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p:cNvSpPr/>
          <p:nvPr/>
        </p:nvSpPr>
        <p:spPr>
          <a:xfrm>
            <a:off x="53863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4" name="Straight Connector 423"/>
          <p:cNvCxnSpPr/>
          <p:nvPr/>
        </p:nvCxnSpPr>
        <p:spPr>
          <a:xfrm rot="5400000" flipH="1" flipV="1">
            <a:off x="4471958" y="1790689"/>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p:nvPr/>
        </p:nvCxnSpPr>
        <p:spPr>
          <a:xfrm rot="5400000" flipH="1" flipV="1">
            <a:off x="4662458" y="182878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rot="5400000" flipH="1" flipV="1">
            <a:off x="4815652" y="1904195"/>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a:xfrm rot="16200000" flipV="1">
            <a:off x="4948208" y="184783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rot="10800000">
            <a:off x="5233958" y="1714489"/>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29" name="Oval 428"/>
          <p:cNvSpPr/>
          <p:nvPr/>
        </p:nvSpPr>
        <p:spPr>
          <a:xfrm>
            <a:off x="58435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p:cNvSpPr/>
          <p:nvPr/>
        </p:nvSpPr>
        <p:spPr>
          <a:xfrm>
            <a:off x="60721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p:cNvSpPr/>
          <p:nvPr/>
        </p:nvSpPr>
        <p:spPr>
          <a:xfrm>
            <a:off x="63007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a:off x="65293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p:nvPr/>
        </p:nvSpPr>
        <p:spPr>
          <a:xfrm>
            <a:off x="67579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4" name="Straight Connector 433"/>
          <p:cNvCxnSpPr/>
          <p:nvPr/>
        </p:nvCxnSpPr>
        <p:spPr>
          <a:xfrm rot="5400000" flipH="1" flipV="1">
            <a:off x="5843558" y="1790689"/>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rot="5400000" flipH="1" flipV="1">
            <a:off x="6034058" y="182878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rot="5400000" flipH="1" flipV="1">
            <a:off x="6187252" y="1904195"/>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p:nvCxnSpPr>
        <p:spPr>
          <a:xfrm rot="16200000" flipV="1">
            <a:off x="6319808" y="184783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38" name="Straight Connector 437"/>
          <p:cNvCxnSpPr/>
          <p:nvPr/>
        </p:nvCxnSpPr>
        <p:spPr>
          <a:xfrm rot="10800000">
            <a:off x="6605558" y="1714489"/>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39" name="Oval 438"/>
          <p:cNvSpPr/>
          <p:nvPr/>
        </p:nvSpPr>
        <p:spPr>
          <a:xfrm>
            <a:off x="72151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p:cNvSpPr/>
          <p:nvPr/>
        </p:nvSpPr>
        <p:spPr>
          <a:xfrm>
            <a:off x="74437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p:cNvSpPr/>
          <p:nvPr/>
        </p:nvSpPr>
        <p:spPr>
          <a:xfrm>
            <a:off x="76723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p:cNvSpPr/>
          <p:nvPr/>
        </p:nvSpPr>
        <p:spPr>
          <a:xfrm>
            <a:off x="79009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p:cNvSpPr/>
          <p:nvPr/>
        </p:nvSpPr>
        <p:spPr>
          <a:xfrm>
            <a:off x="8129558" y="209548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4" name="Straight Connector 443"/>
          <p:cNvCxnSpPr/>
          <p:nvPr/>
        </p:nvCxnSpPr>
        <p:spPr>
          <a:xfrm rot="5400000" flipH="1" flipV="1">
            <a:off x="7215158" y="1790689"/>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p:nvCxnSpPr>
        <p:spPr>
          <a:xfrm rot="5400000" flipH="1" flipV="1">
            <a:off x="7405658" y="182878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rot="5400000" flipH="1" flipV="1">
            <a:off x="7558852" y="1904195"/>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p:nvCxnSpPr>
        <p:spPr>
          <a:xfrm rot="16200000" flipV="1">
            <a:off x="7691408" y="184783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rot="10800000">
            <a:off x="7977158" y="1714489"/>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95" name="Rectangle 194"/>
          <p:cNvSpPr/>
          <p:nvPr/>
        </p:nvSpPr>
        <p:spPr>
          <a:xfrm>
            <a:off x="285720" y="135733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1.    </a:t>
            </a:r>
            <a:r>
              <a:rPr lang="en-US" b="1" dirty="0" smtClean="0">
                <a:solidFill>
                  <a:schemeClr val="bg1"/>
                </a:solidFill>
              </a:rPr>
              <a:t>50</a:t>
            </a:r>
            <a:endParaRPr lang="en-US" b="1" dirty="0">
              <a:solidFill>
                <a:schemeClr val="bg1"/>
              </a:solidFill>
            </a:endParaRPr>
          </a:p>
        </p:txBody>
      </p:sp>
      <p:sp>
        <p:nvSpPr>
          <p:cNvPr id="194" name="Rectangle 193"/>
          <p:cNvSpPr/>
          <p:nvPr/>
        </p:nvSpPr>
        <p:spPr>
          <a:xfrm>
            <a:off x="1657320" y="135733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2.</a:t>
            </a:r>
            <a:r>
              <a:rPr lang="en-US" b="1" dirty="0" smtClean="0">
                <a:solidFill>
                  <a:schemeClr val="bg1"/>
                </a:solidFill>
              </a:rPr>
              <a:t>	100</a:t>
            </a:r>
            <a:endParaRPr lang="en-US" b="1" dirty="0">
              <a:solidFill>
                <a:schemeClr val="bg1"/>
              </a:solidFill>
            </a:endParaRPr>
          </a:p>
        </p:txBody>
      </p:sp>
      <p:sp>
        <p:nvSpPr>
          <p:cNvPr id="196" name="Rectangle 195"/>
          <p:cNvSpPr/>
          <p:nvPr/>
        </p:nvSpPr>
        <p:spPr>
          <a:xfrm>
            <a:off x="3028920" y="135733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3.</a:t>
            </a:r>
            <a:r>
              <a:rPr lang="en-US" b="1" dirty="0" smtClean="0">
                <a:solidFill>
                  <a:schemeClr val="bg1"/>
                </a:solidFill>
              </a:rPr>
              <a:t>	200</a:t>
            </a:r>
            <a:endParaRPr lang="en-US" b="1" dirty="0">
              <a:solidFill>
                <a:schemeClr val="bg1"/>
              </a:solidFill>
            </a:endParaRPr>
          </a:p>
        </p:txBody>
      </p:sp>
      <p:sp>
        <p:nvSpPr>
          <p:cNvPr id="197" name="Rectangle 196"/>
          <p:cNvSpPr/>
          <p:nvPr/>
        </p:nvSpPr>
        <p:spPr>
          <a:xfrm>
            <a:off x="4400520" y="135733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a:solidFill>
                  <a:schemeClr val="tx1"/>
                </a:solidFill>
              </a:rPr>
              <a:t>4</a:t>
            </a:r>
            <a:r>
              <a:rPr lang="en-US" b="1" dirty="0" smtClean="0">
                <a:solidFill>
                  <a:schemeClr val="tx1"/>
                </a:solidFill>
              </a:rPr>
              <a:t>.</a:t>
            </a:r>
            <a:r>
              <a:rPr lang="en-US" b="1" dirty="0" smtClean="0">
                <a:solidFill>
                  <a:schemeClr val="bg1"/>
                </a:solidFill>
              </a:rPr>
              <a:t>	400</a:t>
            </a:r>
            <a:endParaRPr lang="en-US" b="1" dirty="0">
              <a:solidFill>
                <a:schemeClr val="bg1"/>
              </a:solidFill>
            </a:endParaRPr>
          </a:p>
        </p:txBody>
      </p:sp>
      <p:sp>
        <p:nvSpPr>
          <p:cNvPr id="198" name="Rectangle 197"/>
          <p:cNvSpPr/>
          <p:nvPr/>
        </p:nvSpPr>
        <p:spPr>
          <a:xfrm>
            <a:off x="5772120" y="135733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a:solidFill>
                  <a:schemeClr val="tx1"/>
                </a:solidFill>
              </a:rPr>
              <a:t>5</a:t>
            </a:r>
            <a:r>
              <a:rPr lang="en-US" b="1" dirty="0" smtClean="0">
                <a:solidFill>
                  <a:schemeClr val="tx1"/>
                </a:solidFill>
              </a:rPr>
              <a:t>.</a:t>
            </a:r>
            <a:r>
              <a:rPr lang="en-US" b="1" dirty="0" smtClean="0">
                <a:solidFill>
                  <a:schemeClr val="bg1"/>
                </a:solidFill>
              </a:rPr>
              <a:t>	800</a:t>
            </a:r>
            <a:endParaRPr lang="en-US" b="1" dirty="0">
              <a:solidFill>
                <a:schemeClr val="bg1"/>
              </a:solidFill>
            </a:endParaRPr>
          </a:p>
        </p:txBody>
      </p:sp>
      <p:sp>
        <p:nvSpPr>
          <p:cNvPr id="199" name="Rectangle 198"/>
          <p:cNvSpPr/>
          <p:nvPr/>
        </p:nvSpPr>
        <p:spPr>
          <a:xfrm>
            <a:off x="7143720" y="1357330"/>
            <a:ext cx="12954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6.</a:t>
            </a:r>
            <a:r>
              <a:rPr lang="en-US" b="1" dirty="0" smtClean="0">
                <a:solidFill>
                  <a:schemeClr val="bg1"/>
                </a:solidFill>
              </a:rPr>
              <a:t>	1600</a:t>
            </a:r>
            <a:endParaRPr lang="en-US" b="1" dirty="0">
              <a:solidFill>
                <a:schemeClr val="bg1"/>
              </a:solidFill>
            </a:endParaRPr>
          </a:p>
        </p:txBody>
      </p:sp>
      <p:sp>
        <p:nvSpPr>
          <p:cNvPr id="449" name="Oval 448"/>
          <p:cNvSpPr/>
          <p:nvPr/>
        </p:nvSpPr>
        <p:spPr>
          <a:xfrm>
            <a:off x="3619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a:off x="5905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a:off x="8191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a:off x="10477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a:off x="12763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4" name="Straight Connector 453"/>
          <p:cNvCxnSpPr/>
          <p:nvPr/>
        </p:nvCxnSpPr>
        <p:spPr>
          <a:xfrm rot="5400000" flipH="1" flipV="1">
            <a:off x="361976" y="2862259"/>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rot="5400000" flipH="1" flipV="1">
            <a:off x="552476" y="290035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p:nvPr/>
        </p:nvCxnSpPr>
        <p:spPr>
          <a:xfrm rot="5400000" flipH="1" flipV="1">
            <a:off x="705670" y="2975765"/>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rot="16200000" flipV="1">
            <a:off x="838226" y="291940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p:nvPr/>
        </p:nvCxnSpPr>
        <p:spPr>
          <a:xfrm rot="10800000">
            <a:off x="1123976" y="2786059"/>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59" name="Oval 458"/>
          <p:cNvSpPr/>
          <p:nvPr/>
        </p:nvSpPr>
        <p:spPr>
          <a:xfrm>
            <a:off x="18097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p:cNvSpPr/>
          <p:nvPr/>
        </p:nvSpPr>
        <p:spPr>
          <a:xfrm>
            <a:off x="20383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a:off x="22669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p:cNvSpPr/>
          <p:nvPr/>
        </p:nvSpPr>
        <p:spPr>
          <a:xfrm>
            <a:off x="24955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27241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4" name="Straight Connector 463"/>
          <p:cNvCxnSpPr/>
          <p:nvPr/>
        </p:nvCxnSpPr>
        <p:spPr>
          <a:xfrm rot="5400000" flipH="1" flipV="1">
            <a:off x="1809776" y="2862259"/>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rot="5400000" flipH="1" flipV="1">
            <a:off x="2000276" y="290035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rot="5400000" flipH="1" flipV="1">
            <a:off x="2153470" y="2975765"/>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rot="16200000" flipV="1">
            <a:off x="2286026" y="291940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68" name="Straight Connector 467"/>
          <p:cNvCxnSpPr/>
          <p:nvPr/>
        </p:nvCxnSpPr>
        <p:spPr>
          <a:xfrm rot="10800000">
            <a:off x="2571776" y="2786059"/>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69" name="Oval 468"/>
          <p:cNvSpPr/>
          <p:nvPr/>
        </p:nvSpPr>
        <p:spPr>
          <a:xfrm>
            <a:off x="31051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p:cNvSpPr/>
          <p:nvPr/>
        </p:nvSpPr>
        <p:spPr>
          <a:xfrm>
            <a:off x="33337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p:cNvSpPr/>
          <p:nvPr/>
        </p:nvSpPr>
        <p:spPr>
          <a:xfrm>
            <a:off x="35623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p:cNvSpPr/>
          <p:nvPr/>
        </p:nvSpPr>
        <p:spPr>
          <a:xfrm>
            <a:off x="37909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Oval 472"/>
          <p:cNvSpPr/>
          <p:nvPr/>
        </p:nvSpPr>
        <p:spPr>
          <a:xfrm>
            <a:off x="40195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4" name="Straight Connector 473"/>
          <p:cNvCxnSpPr/>
          <p:nvPr/>
        </p:nvCxnSpPr>
        <p:spPr>
          <a:xfrm rot="5400000" flipH="1" flipV="1">
            <a:off x="3105176" y="2862259"/>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75" name="Straight Connector 474"/>
          <p:cNvCxnSpPr/>
          <p:nvPr/>
        </p:nvCxnSpPr>
        <p:spPr>
          <a:xfrm rot="5400000" flipH="1" flipV="1">
            <a:off x="3295676" y="290035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rot="5400000" flipH="1" flipV="1">
            <a:off x="3448870" y="2975765"/>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77" name="Straight Connector 476"/>
          <p:cNvCxnSpPr/>
          <p:nvPr/>
        </p:nvCxnSpPr>
        <p:spPr>
          <a:xfrm rot="16200000" flipV="1">
            <a:off x="3581426" y="291940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rot="10800000">
            <a:off x="3867176" y="2786059"/>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79" name="Oval 478"/>
          <p:cNvSpPr/>
          <p:nvPr/>
        </p:nvSpPr>
        <p:spPr>
          <a:xfrm>
            <a:off x="44767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a:off x="47053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p:cNvSpPr/>
          <p:nvPr/>
        </p:nvSpPr>
        <p:spPr>
          <a:xfrm>
            <a:off x="49339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Oval 481"/>
          <p:cNvSpPr/>
          <p:nvPr/>
        </p:nvSpPr>
        <p:spPr>
          <a:xfrm>
            <a:off x="51625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482"/>
          <p:cNvSpPr/>
          <p:nvPr/>
        </p:nvSpPr>
        <p:spPr>
          <a:xfrm>
            <a:off x="53911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4" name="Straight Connector 483"/>
          <p:cNvCxnSpPr/>
          <p:nvPr/>
        </p:nvCxnSpPr>
        <p:spPr>
          <a:xfrm rot="5400000" flipH="1" flipV="1">
            <a:off x="4476776" y="2862259"/>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85" name="Straight Connector 484"/>
          <p:cNvCxnSpPr/>
          <p:nvPr/>
        </p:nvCxnSpPr>
        <p:spPr>
          <a:xfrm rot="5400000" flipH="1" flipV="1">
            <a:off x="4667276" y="290035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86" name="Straight Connector 485"/>
          <p:cNvCxnSpPr/>
          <p:nvPr/>
        </p:nvCxnSpPr>
        <p:spPr>
          <a:xfrm rot="5400000" flipH="1" flipV="1">
            <a:off x="4820470" y="2975765"/>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87" name="Straight Connector 486"/>
          <p:cNvCxnSpPr/>
          <p:nvPr/>
        </p:nvCxnSpPr>
        <p:spPr>
          <a:xfrm rot="16200000" flipV="1">
            <a:off x="4953026" y="291940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88" name="Straight Connector 487"/>
          <p:cNvCxnSpPr/>
          <p:nvPr/>
        </p:nvCxnSpPr>
        <p:spPr>
          <a:xfrm rot="10800000">
            <a:off x="5238776" y="2786059"/>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89" name="Oval 488"/>
          <p:cNvSpPr/>
          <p:nvPr/>
        </p:nvSpPr>
        <p:spPr>
          <a:xfrm>
            <a:off x="58483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p:cNvSpPr/>
          <p:nvPr/>
        </p:nvSpPr>
        <p:spPr>
          <a:xfrm>
            <a:off x="60769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p:cNvSpPr/>
          <p:nvPr/>
        </p:nvSpPr>
        <p:spPr>
          <a:xfrm>
            <a:off x="63055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Oval 491"/>
          <p:cNvSpPr/>
          <p:nvPr/>
        </p:nvSpPr>
        <p:spPr>
          <a:xfrm>
            <a:off x="65341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p:cNvSpPr/>
          <p:nvPr/>
        </p:nvSpPr>
        <p:spPr>
          <a:xfrm>
            <a:off x="67627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4" name="Straight Connector 493"/>
          <p:cNvCxnSpPr/>
          <p:nvPr/>
        </p:nvCxnSpPr>
        <p:spPr>
          <a:xfrm rot="5400000" flipH="1" flipV="1">
            <a:off x="5848376" y="2862259"/>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rot="5400000" flipH="1" flipV="1">
            <a:off x="6038876" y="290035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rot="5400000" flipH="1" flipV="1">
            <a:off x="6192070" y="2975765"/>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7" name="Straight Connector 496"/>
          <p:cNvCxnSpPr/>
          <p:nvPr/>
        </p:nvCxnSpPr>
        <p:spPr>
          <a:xfrm rot="16200000" flipV="1">
            <a:off x="6324626" y="291940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a:xfrm rot="10800000">
            <a:off x="6610376" y="2786059"/>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99" name="Oval 498"/>
          <p:cNvSpPr/>
          <p:nvPr/>
        </p:nvSpPr>
        <p:spPr>
          <a:xfrm>
            <a:off x="72199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Oval 499"/>
          <p:cNvSpPr/>
          <p:nvPr/>
        </p:nvSpPr>
        <p:spPr>
          <a:xfrm>
            <a:off x="74485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Oval 500"/>
          <p:cNvSpPr/>
          <p:nvPr/>
        </p:nvSpPr>
        <p:spPr>
          <a:xfrm>
            <a:off x="76771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Oval 501"/>
          <p:cNvSpPr/>
          <p:nvPr/>
        </p:nvSpPr>
        <p:spPr>
          <a:xfrm>
            <a:off x="79057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Oval 502"/>
          <p:cNvSpPr/>
          <p:nvPr/>
        </p:nvSpPr>
        <p:spPr>
          <a:xfrm>
            <a:off x="8134376" y="316705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4" name="Straight Connector 503"/>
          <p:cNvCxnSpPr/>
          <p:nvPr/>
        </p:nvCxnSpPr>
        <p:spPr>
          <a:xfrm rot="5400000" flipH="1" flipV="1">
            <a:off x="7219976" y="2862259"/>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05" name="Straight Connector 504"/>
          <p:cNvCxnSpPr/>
          <p:nvPr/>
        </p:nvCxnSpPr>
        <p:spPr>
          <a:xfrm rot="5400000" flipH="1" flipV="1">
            <a:off x="7410476" y="290035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06" name="Straight Connector 505"/>
          <p:cNvCxnSpPr/>
          <p:nvPr/>
        </p:nvCxnSpPr>
        <p:spPr>
          <a:xfrm rot="5400000" flipH="1" flipV="1">
            <a:off x="7563670" y="2975765"/>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07" name="Straight Connector 506"/>
          <p:cNvCxnSpPr/>
          <p:nvPr/>
        </p:nvCxnSpPr>
        <p:spPr>
          <a:xfrm rot="16200000" flipV="1">
            <a:off x="7696226" y="291940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08" name="Straight Connector 507"/>
          <p:cNvCxnSpPr/>
          <p:nvPr/>
        </p:nvCxnSpPr>
        <p:spPr>
          <a:xfrm rot="10800000">
            <a:off x="7981976" y="2786059"/>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657320" y="242413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a:solidFill>
                  <a:schemeClr val="tx1"/>
                </a:solidFill>
              </a:rPr>
              <a:t>8</a:t>
            </a:r>
            <a:r>
              <a:rPr lang="en-US" b="1" dirty="0" smtClean="0">
                <a:solidFill>
                  <a:schemeClr val="tx1"/>
                </a:solidFill>
              </a:rPr>
              <a:t>.</a:t>
            </a:r>
            <a:r>
              <a:rPr lang="en-US" b="1" dirty="0" smtClean="0">
                <a:solidFill>
                  <a:schemeClr val="bg1"/>
                </a:solidFill>
              </a:rPr>
              <a:t>	6400</a:t>
            </a:r>
            <a:endParaRPr lang="en-US" b="1" dirty="0">
              <a:solidFill>
                <a:schemeClr val="bg1"/>
              </a:solidFill>
            </a:endParaRPr>
          </a:p>
        </p:txBody>
      </p:sp>
      <p:sp>
        <p:nvSpPr>
          <p:cNvPr id="261" name="Rectangle 260"/>
          <p:cNvSpPr/>
          <p:nvPr/>
        </p:nvSpPr>
        <p:spPr>
          <a:xfrm>
            <a:off x="285720" y="242413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7.    </a:t>
            </a:r>
            <a:r>
              <a:rPr lang="en-US" b="1" dirty="0" smtClean="0">
                <a:solidFill>
                  <a:schemeClr val="bg1"/>
                </a:solidFill>
              </a:rPr>
              <a:t>3200</a:t>
            </a:r>
            <a:endParaRPr lang="en-US" b="1" dirty="0">
              <a:solidFill>
                <a:schemeClr val="bg1"/>
              </a:solidFill>
            </a:endParaRPr>
          </a:p>
        </p:txBody>
      </p:sp>
      <p:sp>
        <p:nvSpPr>
          <p:cNvPr id="262" name="Rectangle 261"/>
          <p:cNvSpPr/>
          <p:nvPr/>
        </p:nvSpPr>
        <p:spPr>
          <a:xfrm>
            <a:off x="3028920" y="242413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9.</a:t>
            </a:r>
            <a:r>
              <a:rPr lang="en-US" b="1" dirty="0" smtClean="0">
                <a:solidFill>
                  <a:schemeClr val="bg1"/>
                </a:solidFill>
              </a:rPr>
              <a:t>	12800</a:t>
            </a:r>
            <a:endParaRPr lang="en-US" b="1" dirty="0">
              <a:solidFill>
                <a:schemeClr val="bg1"/>
              </a:solidFill>
            </a:endParaRPr>
          </a:p>
        </p:txBody>
      </p:sp>
      <p:sp>
        <p:nvSpPr>
          <p:cNvPr id="263" name="Rectangle 262"/>
          <p:cNvSpPr/>
          <p:nvPr/>
        </p:nvSpPr>
        <p:spPr>
          <a:xfrm>
            <a:off x="4400520" y="242413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10.</a:t>
            </a:r>
            <a:r>
              <a:rPr lang="en-US" b="1" dirty="0" smtClean="0">
                <a:solidFill>
                  <a:schemeClr val="bg1"/>
                </a:solidFill>
              </a:rPr>
              <a:t>	25600</a:t>
            </a:r>
            <a:endParaRPr lang="en-US" b="1" dirty="0">
              <a:solidFill>
                <a:schemeClr val="bg1"/>
              </a:solidFill>
            </a:endParaRPr>
          </a:p>
        </p:txBody>
      </p:sp>
      <p:sp>
        <p:nvSpPr>
          <p:cNvPr id="264" name="Rectangle 263"/>
          <p:cNvSpPr/>
          <p:nvPr/>
        </p:nvSpPr>
        <p:spPr>
          <a:xfrm>
            <a:off x="5772120" y="242413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11.</a:t>
            </a:r>
            <a:r>
              <a:rPr lang="en-US" b="1" dirty="0" smtClean="0">
                <a:solidFill>
                  <a:schemeClr val="bg1"/>
                </a:solidFill>
              </a:rPr>
              <a:t>	51200</a:t>
            </a:r>
            <a:endParaRPr lang="en-US" b="1" dirty="0">
              <a:solidFill>
                <a:schemeClr val="bg1"/>
              </a:solidFill>
            </a:endParaRPr>
          </a:p>
        </p:txBody>
      </p:sp>
      <p:sp>
        <p:nvSpPr>
          <p:cNvPr id="265" name="Rectangle 264"/>
          <p:cNvSpPr/>
          <p:nvPr/>
        </p:nvSpPr>
        <p:spPr>
          <a:xfrm>
            <a:off x="7143720" y="2424130"/>
            <a:ext cx="12954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225425" indent="-225425"/>
            <a:r>
              <a:rPr lang="en-US" b="1" dirty="0" smtClean="0">
                <a:solidFill>
                  <a:schemeClr val="tx1"/>
                </a:solidFill>
              </a:rPr>
              <a:t>12.  </a:t>
            </a:r>
            <a:r>
              <a:rPr lang="en-US" b="1" dirty="0" smtClean="0">
                <a:solidFill>
                  <a:schemeClr val="bg1"/>
                </a:solidFill>
              </a:rPr>
              <a:t>102400</a:t>
            </a:r>
            <a:endParaRPr lang="en-US" b="1" dirty="0">
              <a:solidFill>
                <a:schemeClr val="bg1"/>
              </a:solidFill>
            </a:endParaRPr>
          </a:p>
        </p:txBody>
      </p:sp>
      <p:sp>
        <p:nvSpPr>
          <p:cNvPr id="509" name="Oval 508"/>
          <p:cNvSpPr/>
          <p:nvPr/>
        </p:nvSpPr>
        <p:spPr>
          <a:xfrm>
            <a:off x="571472" y="48815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p:cNvSpPr/>
          <p:nvPr/>
        </p:nvSpPr>
        <p:spPr>
          <a:xfrm>
            <a:off x="1028672" y="48815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1" name="Straight Connector 510"/>
          <p:cNvCxnSpPr/>
          <p:nvPr/>
        </p:nvCxnSpPr>
        <p:spPr>
          <a:xfrm rot="5400000" flipH="1" flipV="1">
            <a:off x="533372" y="4614871"/>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rot="16200000" flipV="1">
            <a:off x="819122" y="4633921"/>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13" name="Oval 512"/>
          <p:cNvSpPr/>
          <p:nvPr/>
        </p:nvSpPr>
        <p:spPr>
          <a:xfrm>
            <a:off x="2019272" y="48815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513"/>
          <p:cNvSpPr/>
          <p:nvPr/>
        </p:nvSpPr>
        <p:spPr>
          <a:xfrm>
            <a:off x="2476472" y="48815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5" name="Straight Connector 514"/>
          <p:cNvCxnSpPr/>
          <p:nvPr/>
        </p:nvCxnSpPr>
        <p:spPr>
          <a:xfrm rot="5400000" flipH="1" flipV="1">
            <a:off x="1981172" y="4614871"/>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rot="16200000" flipV="1">
            <a:off x="2266922" y="4633921"/>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17" name="Oval 516"/>
          <p:cNvSpPr/>
          <p:nvPr/>
        </p:nvSpPr>
        <p:spPr>
          <a:xfrm>
            <a:off x="3314672" y="48815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Oval 517"/>
          <p:cNvSpPr/>
          <p:nvPr/>
        </p:nvSpPr>
        <p:spPr>
          <a:xfrm>
            <a:off x="3771872" y="48815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9" name="Straight Connector 518"/>
          <p:cNvCxnSpPr/>
          <p:nvPr/>
        </p:nvCxnSpPr>
        <p:spPr>
          <a:xfrm rot="5400000" flipH="1" flipV="1">
            <a:off x="3276572" y="4614871"/>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20" name="Straight Connector 519"/>
          <p:cNvCxnSpPr/>
          <p:nvPr/>
        </p:nvCxnSpPr>
        <p:spPr>
          <a:xfrm rot="16200000" flipV="1">
            <a:off x="3562322" y="4633921"/>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21" name="Oval 520"/>
          <p:cNvSpPr/>
          <p:nvPr/>
        </p:nvSpPr>
        <p:spPr>
          <a:xfrm>
            <a:off x="4686272" y="48815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Oval 521"/>
          <p:cNvSpPr/>
          <p:nvPr/>
        </p:nvSpPr>
        <p:spPr>
          <a:xfrm>
            <a:off x="5143472" y="48815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3" name="Straight Connector 522"/>
          <p:cNvCxnSpPr/>
          <p:nvPr/>
        </p:nvCxnSpPr>
        <p:spPr>
          <a:xfrm rot="5400000" flipH="1" flipV="1">
            <a:off x="4648172" y="4614871"/>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24" name="Straight Connector 523"/>
          <p:cNvCxnSpPr/>
          <p:nvPr/>
        </p:nvCxnSpPr>
        <p:spPr>
          <a:xfrm rot="16200000" flipV="1">
            <a:off x="4933922" y="4633921"/>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25" name="Oval 524"/>
          <p:cNvSpPr/>
          <p:nvPr/>
        </p:nvSpPr>
        <p:spPr>
          <a:xfrm>
            <a:off x="6057872" y="48815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val 525"/>
          <p:cNvSpPr/>
          <p:nvPr/>
        </p:nvSpPr>
        <p:spPr>
          <a:xfrm>
            <a:off x="6515072" y="48815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7" name="Straight Connector 526"/>
          <p:cNvCxnSpPr/>
          <p:nvPr/>
        </p:nvCxnSpPr>
        <p:spPr>
          <a:xfrm rot="5400000" flipH="1" flipV="1">
            <a:off x="6019772" y="4614871"/>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rot="16200000" flipV="1">
            <a:off x="6305522" y="4633921"/>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29" name="Oval 528"/>
          <p:cNvSpPr/>
          <p:nvPr/>
        </p:nvSpPr>
        <p:spPr>
          <a:xfrm>
            <a:off x="7429472" y="48815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val 529"/>
          <p:cNvSpPr/>
          <p:nvPr/>
        </p:nvSpPr>
        <p:spPr>
          <a:xfrm>
            <a:off x="7886672" y="4881571"/>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1" name="Straight Connector 530"/>
          <p:cNvCxnSpPr/>
          <p:nvPr/>
        </p:nvCxnSpPr>
        <p:spPr>
          <a:xfrm rot="5400000" flipH="1" flipV="1">
            <a:off x="7391372" y="4614871"/>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rot="16200000" flipV="1">
            <a:off x="7677122" y="4633921"/>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6" name="Rectangle 325"/>
          <p:cNvSpPr/>
          <p:nvPr/>
        </p:nvSpPr>
        <p:spPr>
          <a:xfrm>
            <a:off x="1657320" y="415768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2.</a:t>
            </a:r>
            <a:r>
              <a:rPr lang="en-US" b="1" dirty="0" smtClean="0">
                <a:solidFill>
                  <a:schemeClr val="bg1"/>
                </a:solidFill>
              </a:rPr>
              <a:t>	100</a:t>
            </a:r>
            <a:endParaRPr lang="en-US" b="1" dirty="0">
              <a:solidFill>
                <a:schemeClr val="bg1"/>
              </a:solidFill>
            </a:endParaRPr>
          </a:p>
        </p:txBody>
      </p:sp>
      <p:sp>
        <p:nvSpPr>
          <p:cNvPr id="327" name="Rectangle 326"/>
          <p:cNvSpPr/>
          <p:nvPr/>
        </p:nvSpPr>
        <p:spPr>
          <a:xfrm>
            <a:off x="285720" y="415768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1.    </a:t>
            </a:r>
            <a:r>
              <a:rPr lang="en-US" b="1" dirty="0" smtClean="0">
                <a:solidFill>
                  <a:schemeClr val="bg1"/>
                </a:solidFill>
              </a:rPr>
              <a:t>50 </a:t>
            </a:r>
            <a:endParaRPr lang="en-US" b="1" dirty="0">
              <a:solidFill>
                <a:schemeClr val="bg1"/>
              </a:solidFill>
            </a:endParaRPr>
          </a:p>
        </p:txBody>
      </p:sp>
      <p:sp>
        <p:nvSpPr>
          <p:cNvPr id="328" name="Rectangle 327"/>
          <p:cNvSpPr/>
          <p:nvPr/>
        </p:nvSpPr>
        <p:spPr>
          <a:xfrm>
            <a:off x="3028920" y="415768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3.</a:t>
            </a:r>
            <a:r>
              <a:rPr lang="en-US" b="1" dirty="0" smtClean="0">
                <a:solidFill>
                  <a:schemeClr val="bg1"/>
                </a:solidFill>
              </a:rPr>
              <a:t>	200</a:t>
            </a:r>
            <a:endParaRPr lang="en-US" b="1" dirty="0">
              <a:solidFill>
                <a:schemeClr val="bg1"/>
              </a:solidFill>
            </a:endParaRPr>
          </a:p>
        </p:txBody>
      </p:sp>
      <p:sp>
        <p:nvSpPr>
          <p:cNvPr id="329" name="Rectangle 328"/>
          <p:cNvSpPr/>
          <p:nvPr/>
        </p:nvSpPr>
        <p:spPr>
          <a:xfrm>
            <a:off x="4400520" y="415768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a:solidFill>
                  <a:schemeClr val="tx1"/>
                </a:solidFill>
              </a:rPr>
              <a:t>4</a:t>
            </a:r>
            <a:r>
              <a:rPr lang="en-US" b="1" dirty="0" smtClean="0">
                <a:solidFill>
                  <a:schemeClr val="tx1"/>
                </a:solidFill>
              </a:rPr>
              <a:t>.</a:t>
            </a:r>
            <a:r>
              <a:rPr lang="en-US" b="1" dirty="0" smtClean="0">
                <a:solidFill>
                  <a:schemeClr val="bg1"/>
                </a:solidFill>
              </a:rPr>
              <a:t>	400</a:t>
            </a:r>
            <a:endParaRPr lang="en-US" b="1" dirty="0">
              <a:solidFill>
                <a:schemeClr val="bg1"/>
              </a:solidFill>
            </a:endParaRPr>
          </a:p>
        </p:txBody>
      </p:sp>
      <p:sp>
        <p:nvSpPr>
          <p:cNvPr id="330" name="Rectangle 329"/>
          <p:cNvSpPr/>
          <p:nvPr/>
        </p:nvSpPr>
        <p:spPr>
          <a:xfrm>
            <a:off x="5772120" y="415768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a:solidFill>
                  <a:schemeClr val="tx1"/>
                </a:solidFill>
              </a:rPr>
              <a:t>5</a:t>
            </a:r>
            <a:r>
              <a:rPr lang="en-US" b="1" dirty="0" smtClean="0">
                <a:solidFill>
                  <a:schemeClr val="tx1"/>
                </a:solidFill>
              </a:rPr>
              <a:t>.</a:t>
            </a:r>
            <a:r>
              <a:rPr lang="en-US" b="1" dirty="0" smtClean="0">
                <a:solidFill>
                  <a:schemeClr val="bg1"/>
                </a:solidFill>
              </a:rPr>
              <a:t>	800</a:t>
            </a:r>
            <a:endParaRPr lang="en-US" b="1" dirty="0">
              <a:solidFill>
                <a:schemeClr val="bg1"/>
              </a:solidFill>
            </a:endParaRPr>
          </a:p>
        </p:txBody>
      </p:sp>
      <p:sp>
        <p:nvSpPr>
          <p:cNvPr id="331" name="Rectangle 330"/>
          <p:cNvSpPr/>
          <p:nvPr/>
        </p:nvSpPr>
        <p:spPr>
          <a:xfrm>
            <a:off x="7143720" y="4157682"/>
            <a:ext cx="12954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120650" indent="-120650"/>
            <a:r>
              <a:rPr lang="en-US" b="1" dirty="0">
                <a:solidFill>
                  <a:schemeClr val="tx1"/>
                </a:solidFill>
              </a:rPr>
              <a:t>6</a:t>
            </a:r>
            <a:r>
              <a:rPr lang="en-US" b="1" dirty="0" smtClean="0">
                <a:solidFill>
                  <a:schemeClr val="tx1"/>
                </a:solidFill>
              </a:rPr>
              <a:t>. </a:t>
            </a:r>
            <a:r>
              <a:rPr lang="en-US" b="1" dirty="0" smtClean="0">
                <a:solidFill>
                  <a:schemeClr val="bg1"/>
                </a:solidFill>
              </a:rPr>
              <a:t>1600</a:t>
            </a:r>
            <a:endParaRPr lang="en-US" b="1" dirty="0">
              <a:solidFill>
                <a:schemeClr val="bg1"/>
              </a:solidFill>
            </a:endParaRPr>
          </a:p>
        </p:txBody>
      </p:sp>
      <p:sp>
        <p:nvSpPr>
          <p:cNvPr id="533" name="Oval 532"/>
          <p:cNvSpPr/>
          <p:nvPr/>
        </p:nvSpPr>
        <p:spPr>
          <a:xfrm>
            <a:off x="676300" y="60245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Oval 533"/>
          <p:cNvSpPr/>
          <p:nvPr/>
        </p:nvSpPr>
        <p:spPr>
          <a:xfrm>
            <a:off x="1133500" y="60245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5" name="Straight Connector 534"/>
          <p:cNvCxnSpPr/>
          <p:nvPr/>
        </p:nvCxnSpPr>
        <p:spPr>
          <a:xfrm rot="5400000" flipH="1" flipV="1">
            <a:off x="638200" y="575787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rot="16200000" flipV="1">
            <a:off x="923950" y="577692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37" name="Oval 536"/>
          <p:cNvSpPr/>
          <p:nvPr/>
        </p:nvSpPr>
        <p:spPr>
          <a:xfrm>
            <a:off x="2124100" y="60245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p:cNvSpPr/>
          <p:nvPr/>
        </p:nvSpPr>
        <p:spPr>
          <a:xfrm>
            <a:off x="2581300" y="60245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9" name="Straight Connector 538"/>
          <p:cNvCxnSpPr/>
          <p:nvPr/>
        </p:nvCxnSpPr>
        <p:spPr>
          <a:xfrm rot="5400000" flipH="1" flipV="1">
            <a:off x="2086000" y="575787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rot="16200000" flipV="1">
            <a:off x="2371750" y="577692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41" name="Oval 540"/>
          <p:cNvSpPr/>
          <p:nvPr/>
        </p:nvSpPr>
        <p:spPr>
          <a:xfrm>
            <a:off x="3419500" y="60245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Oval 541"/>
          <p:cNvSpPr/>
          <p:nvPr/>
        </p:nvSpPr>
        <p:spPr>
          <a:xfrm>
            <a:off x="3876700" y="60245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3" name="Straight Connector 542"/>
          <p:cNvCxnSpPr/>
          <p:nvPr/>
        </p:nvCxnSpPr>
        <p:spPr>
          <a:xfrm rot="5400000" flipH="1" flipV="1">
            <a:off x="3381400" y="575787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4" name="Straight Connector 543"/>
          <p:cNvCxnSpPr/>
          <p:nvPr/>
        </p:nvCxnSpPr>
        <p:spPr>
          <a:xfrm rot="16200000" flipV="1">
            <a:off x="3667150" y="577692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45" name="Oval 544"/>
          <p:cNvSpPr/>
          <p:nvPr/>
        </p:nvSpPr>
        <p:spPr>
          <a:xfrm>
            <a:off x="4791100" y="60245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Oval 545"/>
          <p:cNvSpPr/>
          <p:nvPr/>
        </p:nvSpPr>
        <p:spPr>
          <a:xfrm>
            <a:off x="5248300" y="60245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7" name="Straight Connector 546"/>
          <p:cNvCxnSpPr/>
          <p:nvPr/>
        </p:nvCxnSpPr>
        <p:spPr>
          <a:xfrm rot="5400000" flipH="1" flipV="1">
            <a:off x="4753000" y="575787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rot="16200000" flipV="1">
            <a:off x="5038750" y="577692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49" name="Oval 548"/>
          <p:cNvSpPr/>
          <p:nvPr/>
        </p:nvSpPr>
        <p:spPr>
          <a:xfrm>
            <a:off x="6162700" y="60245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Oval 549"/>
          <p:cNvSpPr/>
          <p:nvPr/>
        </p:nvSpPr>
        <p:spPr>
          <a:xfrm>
            <a:off x="6619900" y="60245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1" name="Straight Connector 550"/>
          <p:cNvCxnSpPr/>
          <p:nvPr/>
        </p:nvCxnSpPr>
        <p:spPr>
          <a:xfrm rot="5400000" flipH="1" flipV="1">
            <a:off x="6124600" y="575787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rot="16200000" flipV="1">
            <a:off x="6410350" y="577692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53" name="Oval 552"/>
          <p:cNvSpPr/>
          <p:nvPr/>
        </p:nvSpPr>
        <p:spPr>
          <a:xfrm>
            <a:off x="7534300" y="60245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Oval 553"/>
          <p:cNvSpPr/>
          <p:nvPr/>
        </p:nvSpPr>
        <p:spPr>
          <a:xfrm>
            <a:off x="7991500" y="6024579"/>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5" name="Straight Connector 554"/>
          <p:cNvCxnSpPr/>
          <p:nvPr/>
        </p:nvCxnSpPr>
        <p:spPr>
          <a:xfrm rot="5400000" flipH="1" flipV="1">
            <a:off x="7496200" y="5757879"/>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rot="16200000" flipV="1">
            <a:off x="7781950" y="5776929"/>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56" name="Rectangle 355"/>
          <p:cNvSpPr/>
          <p:nvPr/>
        </p:nvSpPr>
        <p:spPr>
          <a:xfrm>
            <a:off x="1733520" y="530068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a:solidFill>
                  <a:schemeClr val="tx1"/>
                </a:solidFill>
              </a:rPr>
              <a:t>8</a:t>
            </a:r>
            <a:r>
              <a:rPr lang="en-US" b="1" dirty="0" smtClean="0">
                <a:solidFill>
                  <a:schemeClr val="tx1"/>
                </a:solidFill>
              </a:rPr>
              <a:t>.</a:t>
            </a:r>
            <a:r>
              <a:rPr lang="en-US" b="1" dirty="0" smtClean="0">
                <a:solidFill>
                  <a:schemeClr val="bg1"/>
                </a:solidFill>
              </a:rPr>
              <a:t>	6400</a:t>
            </a:r>
            <a:endParaRPr lang="en-US" b="1" dirty="0">
              <a:solidFill>
                <a:schemeClr val="bg1"/>
              </a:solidFill>
            </a:endParaRPr>
          </a:p>
        </p:txBody>
      </p:sp>
      <p:sp>
        <p:nvSpPr>
          <p:cNvPr id="357" name="Rectangle 356"/>
          <p:cNvSpPr/>
          <p:nvPr/>
        </p:nvSpPr>
        <p:spPr>
          <a:xfrm>
            <a:off x="361920" y="530068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7.    </a:t>
            </a:r>
            <a:r>
              <a:rPr lang="en-US" b="1" dirty="0" smtClean="0">
                <a:solidFill>
                  <a:schemeClr val="bg1"/>
                </a:solidFill>
              </a:rPr>
              <a:t>3200</a:t>
            </a:r>
            <a:endParaRPr lang="en-US" b="1" dirty="0">
              <a:solidFill>
                <a:schemeClr val="bg1"/>
              </a:solidFill>
            </a:endParaRPr>
          </a:p>
        </p:txBody>
      </p:sp>
      <p:sp>
        <p:nvSpPr>
          <p:cNvPr id="358" name="Rectangle 357"/>
          <p:cNvSpPr/>
          <p:nvPr/>
        </p:nvSpPr>
        <p:spPr>
          <a:xfrm>
            <a:off x="3105120" y="530068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9.</a:t>
            </a:r>
            <a:r>
              <a:rPr lang="en-US" b="1" dirty="0" smtClean="0">
                <a:solidFill>
                  <a:schemeClr val="bg1"/>
                </a:solidFill>
              </a:rPr>
              <a:t>	12800</a:t>
            </a:r>
            <a:endParaRPr lang="en-US" b="1" dirty="0">
              <a:solidFill>
                <a:schemeClr val="bg1"/>
              </a:solidFill>
            </a:endParaRPr>
          </a:p>
        </p:txBody>
      </p:sp>
      <p:sp>
        <p:nvSpPr>
          <p:cNvPr id="359" name="Rectangle 358"/>
          <p:cNvSpPr/>
          <p:nvPr/>
        </p:nvSpPr>
        <p:spPr>
          <a:xfrm>
            <a:off x="4476720" y="530068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10.</a:t>
            </a:r>
            <a:r>
              <a:rPr lang="en-US" b="1" dirty="0" smtClean="0">
                <a:solidFill>
                  <a:schemeClr val="bg1"/>
                </a:solidFill>
              </a:rPr>
              <a:t>	25600</a:t>
            </a:r>
            <a:endParaRPr lang="en-US" b="1" dirty="0">
              <a:solidFill>
                <a:schemeClr val="bg1"/>
              </a:solidFill>
            </a:endParaRPr>
          </a:p>
        </p:txBody>
      </p:sp>
      <p:sp>
        <p:nvSpPr>
          <p:cNvPr id="360" name="Rectangle 359"/>
          <p:cNvSpPr/>
          <p:nvPr/>
        </p:nvSpPr>
        <p:spPr>
          <a:xfrm>
            <a:off x="5848320" y="5300682"/>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11.</a:t>
            </a:r>
            <a:r>
              <a:rPr lang="en-US" b="1" dirty="0" smtClean="0">
                <a:solidFill>
                  <a:schemeClr val="bg1"/>
                </a:solidFill>
              </a:rPr>
              <a:t>	51200</a:t>
            </a:r>
            <a:endParaRPr lang="en-US" b="1" dirty="0">
              <a:solidFill>
                <a:schemeClr val="bg1"/>
              </a:solidFill>
            </a:endParaRPr>
          </a:p>
        </p:txBody>
      </p:sp>
      <p:sp>
        <p:nvSpPr>
          <p:cNvPr id="361" name="Rectangle 360"/>
          <p:cNvSpPr/>
          <p:nvPr/>
        </p:nvSpPr>
        <p:spPr>
          <a:xfrm>
            <a:off x="7219920" y="5300682"/>
            <a:ext cx="12954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225425" indent="-225425"/>
            <a:r>
              <a:rPr lang="en-US" b="1" dirty="0" smtClean="0">
                <a:solidFill>
                  <a:schemeClr val="tx1"/>
                </a:solidFill>
              </a:rPr>
              <a:t>12.  </a:t>
            </a:r>
            <a:r>
              <a:rPr lang="en-US" b="1" dirty="0" smtClean="0">
                <a:solidFill>
                  <a:schemeClr val="bg1"/>
                </a:solidFill>
              </a:rPr>
              <a:t>102400</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sp>
        <p:nvSpPr>
          <p:cNvPr id="4" name="TextBox 3"/>
          <p:cNvSpPr txBox="1"/>
          <p:nvPr/>
        </p:nvSpPr>
        <p:spPr>
          <a:xfrm>
            <a:off x="214282" y="428604"/>
            <a:ext cx="5214974" cy="646331"/>
          </a:xfrm>
          <a:prstGeom prst="rect">
            <a:avLst/>
          </a:prstGeom>
          <a:noFill/>
        </p:spPr>
        <p:txBody>
          <a:bodyPr wrap="square" rtlCol="0">
            <a:spAutoFit/>
          </a:bodyPr>
          <a:lstStyle/>
          <a:p>
            <a:r>
              <a:rPr lang="en-IN" sz="3600" b="1" dirty="0" smtClean="0">
                <a:solidFill>
                  <a:schemeClr val="bg1"/>
                </a:solidFill>
                <a:latin typeface="Aadhunik" pitchFamily="2" charset="0"/>
              </a:rPr>
              <a:t>Registration</a:t>
            </a:r>
            <a:endParaRPr lang="en-US" sz="3600" b="1" dirty="0">
              <a:solidFill>
                <a:schemeClr val="bg1"/>
              </a:solidFill>
              <a:latin typeface="Aadhunik" pitchFamily="2" charset="0"/>
            </a:endParaRPr>
          </a:p>
        </p:txBody>
      </p:sp>
      <p:grpSp>
        <p:nvGrpSpPr>
          <p:cNvPr id="7"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357158" y="2357430"/>
            <a:ext cx="5286412" cy="1538883"/>
          </a:xfrm>
          <a:prstGeom prst="rect">
            <a:avLst/>
          </a:prstGeom>
          <a:noFill/>
        </p:spPr>
        <p:txBody>
          <a:bodyPr wrap="square" rtlCol="0">
            <a:spAutoFit/>
          </a:bodyPr>
          <a:lstStyle/>
          <a:p>
            <a:r>
              <a:rPr lang="en-IN" sz="2800" dirty="0" smtClean="0">
                <a:solidFill>
                  <a:schemeClr val="bg1"/>
                </a:solidFill>
                <a:latin typeface="Aadhunik" pitchFamily="2" charset="0"/>
              </a:rPr>
              <a:t>ACTIVATION </a:t>
            </a:r>
            <a:r>
              <a:rPr lang="en-IN" sz="6600" dirty="0" smtClean="0">
                <a:solidFill>
                  <a:srgbClr val="FF0000"/>
                </a:solidFill>
                <a:latin typeface="Aadhunik" pitchFamily="2" charset="0"/>
              </a:rPr>
              <a:t>@</a:t>
            </a:r>
            <a:r>
              <a:rPr lang="en-IN" sz="6600" dirty="0" smtClean="0">
                <a:solidFill>
                  <a:schemeClr val="bg1"/>
                </a:solidFill>
                <a:latin typeface="Aadhunik" pitchFamily="2" charset="0"/>
              </a:rPr>
              <a:t>100TRX</a:t>
            </a:r>
            <a:endParaRPr lang="en-US" sz="6600" dirty="0">
              <a:solidFill>
                <a:schemeClr val="bg1"/>
              </a:solidFill>
              <a:latin typeface="Aadhunik"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sp>
        <p:nvSpPr>
          <p:cNvPr id="4" name="TextBox 3"/>
          <p:cNvSpPr txBox="1"/>
          <p:nvPr/>
        </p:nvSpPr>
        <p:spPr>
          <a:xfrm>
            <a:off x="214282" y="428604"/>
            <a:ext cx="5214974" cy="646331"/>
          </a:xfrm>
          <a:prstGeom prst="rect">
            <a:avLst/>
          </a:prstGeom>
          <a:noFill/>
        </p:spPr>
        <p:txBody>
          <a:bodyPr wrap="square" rtlCol="0">
            <a:spAutoFit/>
          </a:bodyPr>
          <a:lstStyle/>
          <a:p>
            <a:r>
              <a:rPr lang="en-IN" sz="3600" b="1" dirty="0" smtClean="0">
                <a:solidFill>
                  <a:schemeClr val="bg1"/>
                </a:solidFill>
                <a:latin typeface="Aadhunik" pitchFamily="2" charset="0"/>
              </a:rPr>
              <a:t>Activation</a:t>
            </a:r>
            <a:endParaRPr lang="en-US" sz="3600" b="1" dirty="0">
              <a:solidFill>
                <a:schemeClr val="bg1"/>
              </a:solidFill>
              <a:latin typeface="Aadhunik" pitchFamily="2" charset="0"/>
            </a:endParaRPr>
          </a:p>
        </p:txBody>
      </p:sp>
      <p:grpSp>
        <p:nvGrpSpPr>
          <p:cNvPr id="5"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1053679" y="1643050"/>
            <a:ext cx="7036643" cy="830997"/>
          </a:xfrm>
          <a:prstGeom prst="rect">
            <a:avLst/>
          </a:prstGeom>
          <a:noFill/>
        </p:spPr>
        <p:txBody>
          <a:bodyPr wrap="square" rtlCol="0">
            <a:spAutoFit/>
          </a:bodyPr>
          <a:lstStyle/>
          <a:p>
            <a:pPr marL="342900" indent="-342900" algn="ctr">
              <a:lnSpc>
                <a:spcPct val="150000"/>
              </a:lnSpc>
            </a:pPr>
            <a:r>
              <a:rPr lang="en-IN" dirty="0" smtClean="0">
                <a:solidFill>
                  <a:schemeClr val="bg1"/>
                </a:solidFill>
              </a:rPr>
              <a:t>Your </a:t>
            </a:r>
            <a:r>
              <a:rPr lang="en-IN" b="1" dirty="0" smtClean="0">
                <a:solidFill>
                  <a:schemeClr val="bg1"/>
                </a:solidFill>
              </a:rPr>
              <a:t>100 TRX </a:t>
            </a:r>
            <a:r>
              <a:rPr lang="en-IN" dirty="0" smtClean="0">
                <a:solidFill>
                  <a:schemeClr val="bg1"/>
                </a:solidFill>
              </a:rPr>
              <a:t>Will be equally distributed </a:t>
            </a:r>
            <a:r>
              <a:rPr lang="en-IN" b="1" dirty="0" smtClean="0">
                <a:solidFill>
                  <a:schemeClr val="bg1"/>
                </a:solidFill>
              </a:rPr>
              <a:t>50</a:t>
            </a:r>
            <a:r>
              <a:rPr lang="en-IN" dirty="0" smtClean="0">
                <a:solidFill>
                  <a:schemeClr val="bg1"/>
                </a:solidFill>
              </a:rPr>
              <a:t> in </a:t>
            </a:r>
            <a:r>
              <a:rPr lang="en-IN" sz="3200" b="1" dirty="0" smtClean="0">
                <a:solidFill>
                  <a:schemeClr val="bg1"/>
                </a:solidFill>
              </a:rPr>
              <a:t>X2</a:t>
            </a:r>
            <a:r>
              <a:rPr lang="en-IN" sz="3200" dirty="0" smtClean="0">
                <a:solidFill>
                  <a:schemeClr val="bg1"/>
                </a:solidFill>
              </a:rPr>
              <a:t> </a:t>
            </a:r>
            <a:r>
              <a:rPr lang="en-IN" dirty="0" smtClean="0">
                <a:solidFill>
                  <a:schemeClr val="bg1"/>
                </a:solidFill>
              </a:rPr>
              <a:t>and </a:t>
            </a:r>
            <a:r>
              <a:rPr lang="en-IN" b="1" dirty="0" smtClean="0">
                <a:solidFill>
                  <a:schemeClr val="bg1"/>
                </a:solidFill>
              </a:rPr>
              <a:t>50</a:t>
            </a:r>
            <a:r>
              <a:rPr lang="en-IN" dirty="0" smtClean="0">
                <a:solidFill>
                  <a:schemeClr val="bg1"/>
                </a:solidFill>
              </a:rPr>
              <a:t> in </a:t>
            </a:r>
            <a:r>
              <a:rPr lang="en-IN" sz="3200" b="1" dirty="0">
                <a:solidFill>
                  <a:schemeClr val="bg1"/>
                </a:solidFill>
              </a:rPr>
              <a:t>X3</a:t>
            </a:r>
          </a:p>
        </p:txBody>
      </p:sp>
      <p:pic>
        <p:nvPicPr>
          <p:cNvPr id="2050" name="Picture 2" descr="D:\Sandeep Chauhan\Cryptocurrency\tronbsc_dashboard\images\business_plan\activation.png"/>
          <p:cNvPicPr>
            <a:picLocks noChangeAspect="1" noChangeArrowheads="1"/>
          </p:cNvPicPr>
          <p:nvPr/>
        </p:nvPicPr>
        <p:blipFill>
          <a:blip r:embed="rId4" cstate="print"/>
          <a:srcRect/>
          <a:stretch>
            <a:fillRect/>
          </a:stretch>
        </p:blipFill>
        <p:spPr bwMode="auto">
          <a:xfrm>
            <a:off x="2014538" y="2525713"/>
            <a:ext cx="4762500" cy="28575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sp>
        <p:nvSpPr>
          <p:cNvPr id="4" name="TextBox 3"/>
          <p:cNvSpPr txBox="1"/>
          <p:nvPr/>
        </p:nvSpPr>
        <p:spPr>
          <a:xfrm>
            <a:off x="214282" y="428604"/>
            <a:ext cx="7670086" cy="646331"/>
          </a:xfrm>
          <a:prstGeom prst="rect">
            <a:avLst/>
          </a:prstGeom>
          <a:noFill/>
        </p:spPr>
        <p:txBody>
          <a:bodyPr wrap="square" rtlCol="0">
            <a:spAutoFit/>
          </a:bodyPr>
          <a:lstStyle/>
          <a:p>
            <a:r>
              <a:rPr lang="en-IN" sz="3600" b="1" dirty="0" smtClean="0">
                <a:solidFill>
                  <a:schemeClr val="bg1"/>
                </a:solidFill>
                <a:latin typeface="Aadhunik" pitchFamily="2" charset="0"/>
              </a:rPr>
              <a:t>How TRONBSC System Works</a:t>
            </a:r>
            <a:endParaRPr lang="en-US" sz="3600" b="1" dirty="0">
              <a:solidFill>
                <a:schemeClr val="bg1"/>
              </a:solidFill>
              <a:latin typeface="Aadhunik" pitchFamily="2" charset="0"/>
            </a:endParaRPr>
          </a:p>
        </p:txBody>
      </p:sp>
      <p:grpSp>
        <p:nvGrpSpPr>
          <p:cNvPr id="5"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1053679" y="3883887"/>
            <a:ext cx="7036643" cy="1354217"/>
          </a:xfrm>
          <a:prstGeom prst="rect">
            <a:avLst/>
          </a:prstGeom>
          <a:noFill/>
        </p:spPr>
        <p:txBody>
          <a:bodyPr wrap="square" rtlCol="0">
            <a:spAutoFit/>
          </a:bodyPr>
          <a:lstStyle/>
          <a:p>
            <a:pPr algn="ctr"/>
            <a:endParaRPr lang="en-US" dirty="0" smtClean="0">
              <a:solidFill>
                <a:schemeClr val="bg1"/>
              </a:solidFill>
            </a:endParaRPr>
          </a:p>
          <a:p>
            <a:pPr algn="ctr"/>
            <a:r>
              <a:rPr lang="en-US" dirty="0" smtClean="0">
                <a:solidFill>
                  <a:schemeClr val="bg1"/>
                </a:solidFill>
              </a:rPr>
              <a:t>At the time of Joining , we get </a:t>
            </a:r>
            <a:r>
              <a:rPr lang="en-US" dirty="0" err="1" smtClean="0">
                <a:solidFill>
                  <a:schemeClr val="bg1"/>
                </a:solidFill>
              </a:rPr>
              <a:t>fitst</a:t>
            </a:r>
            <a:r>
              <a:rPr lang="en-US" dirty="0" smtClean="0">
                <a:solidFill>
                  <a:schemeClr val="bg1"/>
                </a:solidFill>
              </a:rPr>
              <a:t> slots automatically in </a:t>
            </a:r>
            <a:r>
              <a:rPr lang="en-US" sz="3200" b="1" dirty="0" smtClean="0">
                <a:solidFill>
                  <a:schemeClr val="bg1"/>
                </a:solidFill>
              </a:rPr>
              <a:t>X2</a:t>
            </a:r>
            <a:r>
              <a:rPr lang="en-US" dirty="0" smtClean="0">
                <a:solidFill>
                  <a:schemeClr val="bg1"/>
                </a:solidFill>
              </a:rPr>
              <a:t> and </a:t>
            </a:r>
            <a:r>
              <a:rPr lang="en-US" sz="3200" b="1" dirty="0" smtClean="0">
                <a:solidFill>
                  <a:schemeClr val="bg1"/>
                </a:solidFill>
              </a:rPr>
              <a:t>X3</a:t>
            </a:r>
            <a:r>
              <a:rPr lang="en-US" dirty="0" smtClean="0">
                <a:solidFill>
                  <a:schemeClr val="bg1"/>
                </a:solidFill>
              </a:rPr>
              <a:t> , </a:t>
            </a:r>
          </a:p>
          <a:p>
            <a:pPr algn="ctr"/>
            <a:r>
              <a:rPr lang="en-US" sz="3200" b="1" dirty="0" smtClean="0">
                <a:solidFill>
                  <a:schemeClr val="bg1"/>
                </a:solidFill>
              </a:rPr>
              <a:t>X2</a:t>
            </a:r>
            <a:r>
              <a:rPr lang="en-US" dirty="0" smtClean="0">
                <a:solidFill>
                  <a:schemeClr val="bg1"/>
                </a:solidFill>
              </a:rPr>
              <a:t> is a </a:t>
            </a:r>
            <a:r>
              <a:rPr lang="en-US" sz="3200" b="1" dirty="0" smtClean="0">
                <a:solidFill>
                  <a:srgbClr val="FF0000"/>
                </a:solidFill>
              </a:rPr>
              <a:t>5 matrix plan</a:t>
            </a:r>
            <a:r>
              <a:rPr lang="en-US" dirty="0" smtClean="0">
                <a:solidFill>
                  <a:schemeClr val="bg1"/>
                </a:solidFill>
              </a:rPr>
              <a:t>, while </a:t>
            </a:r>
            <a:r>
              <a:rPr lang="en-US" sz="3200" b="1" dirty="0" smtClean="0">
                <a:solidFill>
                  <a:schemeClr val="bg1"/>
                </a:solidFill>
              </a:rPr>
              <a:t>X3</a:t>
            </a:r>
            <a:r>
              <a:rPr lang="en-US" dirty="0" smtClean="0">
                <a:solidFill>
                  <a:schemeClr val="bg1"/>
                </a:solidFill>
              </a:rPr>
              <a:t> is a pipeline based system.</a:t>
            </a:r>
            <a:endParaRPr lang="en-US" dirty="0">
              <a:solidFill>
                <a:schemeClr val="bg1"/>
              </a:solidFill>
            </a:endParaRPr>
          </a:p>
        </p:txBody>
      </p:sp>
      <p:sp>
        <p:nvSpPr>
          <p:cNvPr id="29" name="Rectangle 28"/>
          <p:cNvSpPr/>
          <p:nvPr/>
        </p:nvSpPr>
        <p:spPr>
          <a:xfrm>
            <a:off x="2295515" y="2052640"/>
            <a:ext cx="1666885" cy="381000"/>
          </a:xfrm>
          <a:prstGeom prst="rect">
            <a:avLst/>
          </a:prstGeom>
          <a:solidFill>
            <a:srgbClr val="69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TRON</a:t>
            </a:r>
            <a:r>
              <a:rPr lang="en-US" b="1" dirty="0" smtClean="0">
                <a:solidFill>
                  <a:schemeClr val="bg1"/>
                </a:solidFill>
              </a:rPr>
              <a:t>BSC </a:t>
            </a:r>
            <a:r>
              <a:rPr lang="en-US" b="1" dirty="0" smtClean="0">
                <a:solidFill>
                  <a:srgbClr val="FF0000"/>
                </a:solidFill>
              </a:rPr>
              <a:t>  </a:t>
            </a:r>
            <a:r>
              <a:rPr lang="en-US" sz="1600" b="1" dirty="0" smtClean="0">
                <a:solidFill>
                  <a:srgbClr val="FFFF00"/>
                </a:solidFill>
              </a:rPr>
              <a:t>X2</a:t>
            </a:r>
            <a:endParaRPr lang="en-US" sz="1600" b="1" dirty="0">
              <a:solidFill>
                <a:srgbClr val="FFFF00"/>
              </a:solidFill>
            </a:endParaRPr>
          </a:p>
        </p:txBody>
      </p:sp>
      <p:sp>
        <p:nvSpPr>
          <p:cNvPr id="30" name="Rectangle 29"/>
          <p:cNvSpPr/>
          <p:nvPr/>
        </p:nvSpPr>
        <p:spPr>
          <a:xfrm>
            <a:off x="5038724" y="2061022"/>
            <a:ext cx="1689933" cy="381000"/>
          </a:xfrm>
          <a:prstGeom prst="rect">
            <a:avLst/>
          </a:prstGeom>
          <a:solidFill>
            <a:srgbClr val="69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TRON</a:t>
            </a:r>
            <a:r>
              <a:rPr lang="en-US" b="1" dirty="0" smtClean="0">
                <a:solidFill>
                  <a:schemeClr val="bg1"/>
                </a:solidFill>
              </a:rPr>
              <a:t>BSC </a:t>
            </a:r>
            <a:r>
              <a:rPr lang="en-US" b="1" dirty="0" smtClean="0">
                <a:solidFill>
                  <a:srgbClr val="FF0000"/>
                </a:solidFill>
              </a:rPr>
              <a:t>  </a:t>
            </a:r>
            <a:r>
              <a:rPr lang="en-US" sz="1600" b="1" dirty="0" smtClean="0">
                <a:solidFill>
                  <a:srgbClr val="FFFF00"/>
                </a:solidFill>
              </a:rPr>
              <a:t>X3</a:t>
            </a:r>
            <a:endParaRPr lang="en-US" sz="1600" b="1" dirty="0">
              <a:solidFill>
                <a:srgbClr val="FFFF00"/>
              </a:solidFill>
            </a:endParaRPr>
          </a:p>
        </p:txBody>
      </p:sp>
      <p:sp>
        <p:nvSpPr>
          <p:cNvPr id="31" name="Rectangle 30"/>
          <p:cNvSpPr/>
          <p:nvPr/>
        </p:nvSpPr>
        <p:spPr>
          <a:xfrm>
            <a:off x="2295540" y="2438400"/>
            <a:ext cx="16764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dirty="0" smtClean="0">
                <a:solidFill>
                  <a:schemeClr val="bg1"/>
                </a:solidFill>
              </a:rPr>
              <a:t>             50</a:t>
            </a:r>
            <a:endParaRPr lang="en-US" dirty="0">
              <a:solidFill>
                <a:schemeClr val="bg1"/>
              </a:solidFill>
            </a:endParaRPr>
          </a:p>
        </p:txBody>
      </p:sp>
      <p:sp>
        <p:nvSpPr>
          <p:cNvPr id="33" name="Rectangle 32"/>
          <p:cNvSpPr/>
          <p:nvPr/>
        </p:nvSpPr>
        <p:spPr>
          <a:xfrm>
            <a:off x="5038740" y="2438400"/>
            <a:ext cx="16764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dirty="0">
                <a:solidFill>
                  <a:schemeClr val="bg1"/>
                </a:solidFill>
              </a:rPr>
              <a:t> </a:t>
            </a:r>
            <a:r>
              <a:rPr lang="en-US" dirty="0" smtClean="0">
                <a:solidFill>
                  <a:schemeClr val="bg1"/>
                </a:solidFill>
              </a:rPr>
              <a:t>             50</a:t>
            </a:r>
            <a:endParaRPr lang="en-US" dirty="0">
              <a:solidFill>
                <a:schemeClr val="bg1"/>
              </a:solidFill>
            </a:endParaRPr>
          </a:p>
        </p:txBody>
      </p:sp>
      <p:sp>
        <p:nvSpPr>
          <p:cNvPr id="34" name="Oval 33"/>
          <p:cNvSpPr/>
          <p:nvPr/>
        </p:nvSpPr>
        <p:spPr>
          <a:xfrm>
            <a:off x="2571736"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800336"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028936"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257536"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86136"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rot="5400000" flipH="1" flipV="1">
            <a:off x="2571736" y="28956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2762236" y="29337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2915430" y="30091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V="1">
            <a:off x="3047986" y="29527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0800000">
            <a:off x="3333736" y="28194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676912"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134112" y="3200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rot="5400000" flipH="1" flipV="1">
            <a:off x="5638812" y="29337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V="1">
            <a:off x="5924562" y="29527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sp>
        <p:nvSpPr>
          <p:cNvPr id="4" name="TextBox 3"/>
          <p:cNvSpPr txBox="1"/>
          <p:nvPr/>
        </p:nvSpPr>
        <p:spPr>
          <a:xfrm>
            <a:off x="214282" y="428604"/>
            <a:ext cx="6215106" cy="646331"/>
          </a:xfrm>
          <a:prstGeom prst="rect">
            <a:avLst/>
          </a:prstGeom>
          <a:noFill/>
        </p:spPr>
        <p:txBody>
          <a:bodyPr wrap="square" rtlCol="0">
            <a:spAutoFit/>
          </a:bodyPr>
          <a:lstStyle/>
          <a:p>
            <a:r>
              <a:rPr lang="en-IN" sz="3600" b="1" dirty="0" smtClean="0">
                <a:solidFill>
                  <a:schemeClr val="bg1"/>
                </a:solidFill>
                <a:latin typeface="Aadhunik" pitchFamily="2" charset="0"/>
              </a:rPr>
              <a:t>How TRONBSC </a:t>
            </a:r>
            <a:r>
              <a:rPr lang="en-IN" sz="3600" b="1" dirty="0" smtClean="0">
                <a:solidFill>
                  <a:srgbClr val="FF0000"/>
                </a:solidFill>
                <a:latin typeface="Aadhunik" pitchFamily="2" charset="0"/>
              </a:rPr>
              <a:t>X2</a:t>
            </a:r>
            <a:r>
              <a:rPr lang="en-IN" sz="3600" b="1" dirty="0" smtClean="0">
                <a:solidFill>
                  <a:schemeClr val="bg1"/>
                </a:solidFill>
                <a:latin typeface="Aadhunik" pitchFamily="2" charset="0"/>
              </a:rPr>
              <a:t> Works</a:t>
            </a:r>
            <a:endParaRPr lang="en-US" sz="3600" b="1" dirty="0">
              <a:solidFill>
                <a:schemeClr val="bg1"/>
              </a:solidFill>
              <a:latin typeface="Aadhunik" pitchFamily="2" charset="0"/>
            </a:endParaRPr>
          </a:p>
        </p:txBody>
      </p:sp>
      <p:grpSp>
        <p:nvGrpSpPr>
          <p:cNvPr id="5"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p:cNvSpPr/>
          <p:nvPr/>
        </p:nvSpPr>
        <p:spPr>
          <a:xfrm>
            <a:off x="1752600" y="281940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2.</a:t>
            </a:r>
            <a:r>
              <a:rPr lang="en-US" b="1" dirty="0" smtClean="0">
                <a:solidFill>
                  <a:schemeClr val="bg1"/>
                </a:solidFill>
              </a:rPr>
              <a:t>	100</a:t>
            </a:r>
            <a:endParaRPr lang="en-US" b="1" dirty="0">
              <a:solidFill>
                <a:schemeClr val="bg1"/>
              </a:solidFill>
            </a:endParaRPr>
          </a:p>
        </p:txBody>
      </p:sp>
      <p:sp>
        <p:nvSpPr>
          <p:cNvPr id="41" name="Rectangle 40"/>
          <p:cNvSpPr/>
          <p:nvPr/>
        </p:nvSpPr>
        <p:spPr>
          <a:xfrm>
            <a:off x="381000" y="281940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1.    </a:t>
            </a:r>
            <a:r>
              <a:rPr lang="en-US" b="1" dirty="0" smtClean="0">
                <a:solidFill>
                  <a:schemeClr val="bg1"/>
                </a:solidFill>
              </a:rPr>
              <a:t>50</a:t>
            </a:r>
            <a:endParaRPr lang="en-US" b="1" dirty="0">
              <a:solidFill>
                <a:schemeClr val="bg1"/>
              </a:solidFill>
            </a:endParaRPr>
          </a:p>
        </p:txBody>
      </p:sp>
      <p:sp>
        <p:nvSpPr>
          <p:cNvPr id="42" name="Rectangle 41"/>
          <p:cNvSpPr/>
          <p:nvPr/>
        </p:nvSpPr>
        <p:spPr>
          <a:xfrm>
            <a:off x="3124200" y="281940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3.</a:t>
            </a:r>
            <a:r>
              <a:rPr lang="en-US" b="1" dirty="0" smtClean="0">
                <a:solidFill>
                  <a:schemeClr val="bg1"/>
                </a:solidFill>
              </a:rPr>
              <a:t>	200</a:t>
            </a:r>
            <a:endParaRPr lang="en-US" b="1" dirty="0">
              <a:solidFill>
                <a:schemeClr val="bg1"/>
              </a:solidFill>
            </a:endParaRPr>
          </a:p>
        </p:txBody>
      </p:sp>
      <p:sp>
        <p:nvSpPr>
          <p:cNvPr id="43" name="Rectangle 42"/>
          <p:cNvSpPr/>
          <p:nvPr/>
        </p:nvSpPr>
        <p:spPr>
          <a:xfrm>
            <a:off x="4495800" y="281940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a:solidFill>
                  <a:schemeClr val="tx1"/>
                </a:solidFill>
              </a:rPr>
              <a:t>4</a:t>
            </a:r>
            <a:r>
              <a:rPr lang="en-US" b="1" dirty="0" smtClean="0">
                <a:solidFill>
                  <a:schemeClr val="tx1"/>
                </a:solidFill>
              </a:rPr>
              <a:t>.</a:t>
            </a:r>
            <a:r>
              <a:rPr lang="en-US" b="1" dirty="0" smtClean="0">
                <a:solidFill>
                  <a:schemeClr val="bg1"/>
                </a:solidFill>
              </a:rPr>
              <a:t>	400</a:t>
            </a:r>
            <a:endParaRPr lang="en-US" b="1" dirty="0">
              <a:solidFill>
                <a:schemeClr val="bg1"/>
              </a:solidFill>
            </a:endParaRPr>
          </a:p>
        </p:txBody>
      </p:sp>
      <p:sp>
        <p:nvSpPr>
          <p:cNvPr id="44" name="Rectangle 43"/>
          <p:cNvSpPr/>
          <p:nvPr/>
        </p:nvSpPr>
        <p:spPr>
          <a:xfrm>
            <a:off x="5867400" y="281940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a:solidFill>
                  <a:schemeClr val="tx1"/>
                </a:solidFill>
              </a:rPr>
              <a:t>5</a:t>
            </a:r>
            <a:r>
              <a:rPr lang="en-US" b="1" dirty="0" smtClean="0">
                <a:solidFill>
                  <a:schemeClr val="tx1"/>
                </a:solidFill>
              </a:rPr>
              <a:t>.</a:t>
            </a:r>
            <a:r>
              <a:rPr lang="en-US" b="1" dirty="0" smtClean="0">
                <a:solidFill>
                  <a:schemeClr val="bg1"/>
                </a:solidFill>
              </a:rPr>
              <a:t>	800</a:t>
            </a:r>
            <a:endParaRPr lang="en-US" b="1" dirty="0">
              <a:solidFill>
                <a:schemeClr val="bg1"/>
              </a:solidFill>
            </a:endParaRPr>
          </a:p>
        </p:txBody>
      </p:sp>
      <p:sp>
        <p:nvSpPr>
          <p:cNvPr id="45" name="Rectangle 44"/>
          <p:cNvSpPr/>
          <p:nvPr/>
        </p:nvSpPr>
        <p:spPr>
          <a:xfrm>
            <a:off x="7239000" y="2819400"/>
            <a:ext cx="12954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6.</a:t>
            </a:r>
            <a:r>
              <a:rPr lang="en-US" b="1" dirty="0" smtClean="0">
                <a:solidFill>
                  <a:schemeClr val="bg1"/>
                </a:solidFill>
              </a:rPr>
              <a:t>	1600</a:t>
            </a:r>
            <a:endParaRPr lang="en-US" b="1" dirty="0">
              <a:solidFill>
                <a:schemeClr val="bg1"/>
              </a:solidFill>
            </a:endParaRPr>
          </a:p>
        </p:txBody>
      </p:sp>
      <p:sp>
        <p:nvSpPr>
          <p:cNvPr id="106" name="Rectangle 105"/>
          <p:cNvSpPr/>
          <p:nvPr/>
        </p:nvSpPr>
        <p:spPr>
          <a:xfrm>
            <a:off x="1752600" y="388620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a:solidFill>
                  <a:schemeClr val="tx1"/>
                </a:solidFill>
              </a:rPr>
              <a:t>8</a:t>
            </a:r>
            <a:r>
              <a:rPr lang="en-US" b="1" dirty="0" smtClean="0">
                <a:solidFill>
                  <a:schemeClr val="tx1"/>
                </a:solidFill>
              </a:rPr>
              <a:t>.</a:t>
            </a:r>
            <a:r>
              <a:rPr lang="en-US" b="1" dirty="0" smtClean="0">
                <a:solidFill>
                  <a:schemeClr val="bg1"/>
                </a:solidFill>
              </a:rPr>
              <a:t>	6400</a:t>
            </a:r>
            <a:endParaRPr lang="en-US" b="1" dirty="0">
              <a:solidFill>
                <a:schemeClr val="bg1"/>
              </a:solidFill>
            </a:endParaRPr>
          </a:p>
        </p:txBody>
      </p:sp>
      <p:sp>
        <p:nvSpPr>
          <p:cNvPr id="107" name="Rectangle 106"/>
          <p:cNvSpPr/>
          <p:nvPr/>
        </p:nvSpPr>
        <p:spPr>
          <a:xfrm>
            <a:off x="381000" y="388620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7.    </a:t>
            </a:r>
            <a:r>
              <a:rPr lang="en-US" b="1" dirty="0" smtClean="0">
                <a:solidFill>
                  <a:schemeClr val="bg1"/>
                </a:solidFill>
              </a:rPr>
              <a:t>3200</a:t>
            </a:r>
            <a:endParaRPr lang="en-US" b="1" dirty="0">
              <a:solidFill>
                <a:schemeClr val="bg1"/>
              </a:solidFill>
            </a:endParaRPr>
          </a:p>
        </p:txBody>
      </p:sp>
      <p:sp>
        <p:nvSpPr>
          <p:cNvPr id="108" name="Rectangle 107"/>
          <p:cNvSpPr/>
          <p:nvPr/>
        </p:nvSpPr>
        <p:spPr>
          <a:xfrm>
            <a:off x="3124200" y="388620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9.</a:t>
            </a:r>
            <a:r>
              <a:rPr lang="en-US" b="1" dirty="0" smtClean="0">
                <a:solidFill>
                  <a:schemeClr val="bg1"/>
                </a:solidFill>
              </a:rPr>
              <a:t>	12800</a:t>
            </a:r>
            <a:endParaRPr lang="en-US" b="1" dirty="0">
              <a:solidFill>
                <a:schemeClr val="bg1"/>
              </a:solidFill>
            </a:endParaRPr>
          </a:p>
        </p:txBody>
      </p:sp>
      <p:sp>
        <p:nvSpPr>
          <p:cNvPr id="109" name="Rectangle 108"/>
          <p:cNvSpPr/>
          <p:nvPr/>
        </p:nvSpPr>
        <p:spPr>
          <a:xfrm>
            <a:off x="4495800" y="388620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10.</a:t>
            </a:r>
            <a:r>
              <a:rPr lang="en-US" b="1" dirty="0" smtClean="0">
                <a:solidFill>
                  <a:schemeClr val="bg1"/>
                </a:solidFill>
              </a:rPr>
              <a:t>	25600</a:t>
            </a:r>
            <a:endParaRPr lang="en-US" b="1" dirty="0">
              <a:solidFill>
                <a:schemeClr val="bg1"/>
              </a:solidFill>
            </a:endParaRPr>
          </a:p>
        </p:txBody>
      </p:sp>
      <p:sp>
        <p:nvSpPr>
          <p:cNvPr id="110" name="Rectangle 109"/>
          <p:cNvSpPr/>
          <p:nvPr/>
        </p:nvSpPr>
        <p:spPr>
          <a:xfrm>
            <a:off x="5867400" y="3886200"/>
            <a:ext cx="11430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r>
              <a:rPr lang="en-US" b="1" dirty="0" smtClean="0">
                <a:solidFill>
                  <a:schemeClr val="tx1"/>
                </a:solidFill>
              </a:rPr>
              <a:t>11.</a:t>
            </a:r>
            <a:r>
              <a:rPr lang="en-US" b="1" dirty="0" smtClean="0">
                <a:solidFill>
                  <a:schemeClr val="bg1"/>
                </a:solidFill>
              </a:rPr>
              <a:t>	51200</a:t>
            </a:r>
            <a:endParaRPr lang="en-US" b="1" dirty="0">
              <a:solidFill>
                <a:schemeClr val="bg1"/>
              </a:solidFill>
            </a:endParaRPr>
          </a:p>
        </p:txBody>
      </p:sp>
      <p:sp>
        <p:nvSpPr>
          <p:cNvPr id="111" name="Rectangle 110"/>
          <p:cNvSpPr/>
          <p:nvPr/>
        </p:nvSpPr>
        <p:spPr>
          <a:xfrm>
            <a:off x="7239000" y="3886200"/>
            <a:ext cx="1295400" cy="3810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225425" indent="-225425"/>
            <a:r>
              <a:rPr lang="en-US" b="1" dirty="0" smtClean="0">
                <a:solidFill>
                  <a:schemeClr val="tx1"/>
                </a:solidFill>
              </a:rPr>
              <a:t>12.  </a:t>
            </a:r>
            <a:r>
              <a:rPr lang="en-US" b="1" dirty="0" smtClean="0">
                <a:solidFill>
                  <a:schemeClr val="bg1"/>
                </a:solidFill>
              </a:rPr>
              <a:t>102400</a:t>
            </a:r>
            <a:endParaRPr lang="en-US" b="1" dirty="0">
              <a:solidFill>
                <a:schemeClr val="bg1"/>
              </a:solidFill>
            </a:endParaRPr>
          </a:p>
        </p:txBody>
      </p:sp>
      <p:sp>
        <p:nvSpPr>
          <p:cNvPr id="172" name="TextBox 171"/>
          <p:cNvSpPr txBox="1"/>
          <p:nvPr/>
        </p:nvSpPr>
        <p:spPr>
          <a:xfrm>
            <a:off x="1053679" y="5000636"/>
            <a:ext cx="7036643" cy="507831"/>
          </a:xfrm>
          <a:prstGeom prst="rect">
            <a:avLst/>
          </a:prstGeom>
          <a:noFill/>
        </p:spPr>
        <p:txBody>
          <a:bodyPr wrap="square" rtlCol="0">
            <a:spAutoFit/>
          </a:bodyPr>
          <a:lstStyle/>
          <a:p>
            <a:pPr marL="342900" indent="-342900" algn="ctr">
              <a:lnSpc>
                <a:spcPct val="150000"/>
              </a:lnSpc>
            </a:pPr>
            <a:r>
              <a:rPr lang="en-IN" dirty="0" smtClean="0">
                <a:solidFill>
                  <a:schemeClr val="bg1"/>
                </a:solidFill>
              </a:rPr>
              <a:t>After joining </a:t>
            </a:r>
            <a:r>
              <a:rPr lang="en-IN" b="1" dirty="0" smtClean="0">
                <a:solidFill>
                  <a:schemeClr val="bg1"/>
                </a:solidFill>
              </a:rPr>
              <a:t>TRONBSC</a:t>
            </a:r>
            <a:r>
              <a:rPr lang="en-IN" dirty="0" smtClean="0">
                <a:solidFill>
                  <a:schemeClr val="bg1"/>
                </a:solidFill>
              </a:rPr>
              <a:t>, All X2 slots can be purchased in sequence.</a:t>
            </a:r>
            <a:endParaRPr lang="en-IN" sz="3200" b="1" dirty="0">
              <a:solidFill>
                <a:schemeClr val="bg1"/>
              </a:solidFill>
            </a:endParaRPr>
          </a:p>
        </p:txBody>
      </p:sp>
      <p:sp>
        <p:nvSpPr>
          <p:cNvPr id="173" name="TextBox 172"/>
          <p:cNvSpPr txBox="1"/>
          <p:nvPr/>
        </p:nvSpPr>
        <p:spPr>
          <a:xfrm>
            <a:off x="3286116" y="1649544"/>
            <a:ext cx="2571768" cy="707886"/>
          </a:xfrm>
          <a:prstGeom prst="rect">
            <a:avLst/>
          </a:prstGeom>
          <a:noFill/>
        </p:spPr>
        <p:txBody>
          <a:bodyPr wrap="square" rtlCol="0">
            <a:spAutoFit/>
          </a:bodyPr>
          <a:lstStyle/>
          <a:p>
            <a:pPr algn="ctr"/>
            <a:r>
              <a:rPr lang="en-IN" sz="4000" dirty="0" smtClean="0">
                <a:solidFill>
                  <a:srgbClr val="FF0000"/>
                </a:solidFill>
              </a:rPr>
              <a:t>X2</a:t>
            </a:r>
            <a:endParaRPr lang="en-US" sz="4000" dirty="0">
              <a:solidFill>
                <a:schemeClr val="bg1"/>
              </a:solidFill>
            </a:endParaRPr>
          </a:p>
        </p:txBody>
      </p:sp>
      <p:sp>
        <p:nvSpPr>
          <p:cNvPr id="174" name="Oval 173"/>
          <p:cNvSpPr/>
          <p:nvPr/>
        </p:nvSpPr>
        <p:spPr>
          <a:xfrm>
            <a:off x="3810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6096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8382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10668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12954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p:cNvCxnSpPr/>
          <p:nvPr/>
        </p:nvCxnSpPr>
        <p:spPr>
          <a:xfrm rot="5400000" flipH="1" flipV="1">
            <a:off x="381000" y="32766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rot="5400000" flipH="1" flipV="1">
            <a:off x="571500" y="33147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flipH="1" flipV="1">
            <a:off x="724694" y="33901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V="1">
            <a:off x="857250" y="33337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0800000">
            <a:off x="1143000" y="32004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18288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20574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22860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25146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27432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p:nvPr/>
        </p:nvCxnSpPr>
        <p:spPr>
          <a:xfrm rot="5400000" flipH="1" flipV="1">
            <a:off x="1828800" y="32766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5400000" flipH="1" flipV="1">
            <a:off x="2019300" y="33147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rot="5400000" flipH="1" flipV="1">
            <a:off x="2172494" y="33901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16200000" flipV="1">
            <a:off x="2305050" y="33337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10800000">
            <a:off x="2590800" y="32004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31242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33528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35814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38100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40386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p:nvPr/>
        </p:nvCxnSpPr>
        <p:spPr>
          <a:xfrm rot="5400000" flipH="1" flipV="1">
            <a:off x="3124200" y="32766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5400000" flipH="1" flipV="1">
            <a:off x="3314700" y="33147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5400000" flipH="1" flipV="1">
            <a:off x="3467894" y="33901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16200000" flipV="1">
            <a:off x="3600450" y="33337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10800000">
            <a:off x="3886200" y="32004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44958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47244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49530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51816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54102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9" name="Straight Connector 208"/>
          <p:cNvCxnSpPr/>
          <p:nvPr/>
        </p:nvCxnSpPr>
        <p:spPr>
          <a:xfrm rot="5400000" flipH="1" flipV="1">
            <a:off x="4495800" y="32766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5400000" flipH="1" flipV="1">
            <a:off x="4686300" y="33147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0" flipH="1" flipV="1">
            <a:off x="4839494" y="33901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16200000" flipV="1">
            <a:off x="4972050" y="33337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10800000">
            <a:off x="5257800" y="32004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4" name="Oval 213"/>
          <p:cNvSpPr/>
          <p:nvPr/>
        </p:nvSpPr>
        <p:spPr>
          <a:xfrm>
            <a:off x="58674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60960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63246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65532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67818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 name="Straight Connector 218"/>
          <p:cNvCxnSpPr/>
          <p:nvPr/>
        </p:nvCxnSpPr>
        <p:spPr>
          <a:xfrm rot="5400000" flipH="1" flipV="1">
            <a:off x="5867400" y="32766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5400000" flipH="1" flipV="1">
            <a:off x="6057900" y="33147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5400000" flipH="1" flipV="1">
            <a:off x="6211094" y="33901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16200000" flipV="1">
            <a:off x="6343650" y="33337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10800000">
            <a:off x="6629400" y="32004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24" name="Oval 223"/>
          <p:cNvSpPr/>
          <p:nvPr/>
        </p:nvSpPr>
        <p:spPr>
          <a:xfrm>
            <a:off x="72390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74676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a:off x="76962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p:nvPr/>
        </p:nvSpPr>
        <p:spPr>
          <a:xfrm>
            <a:off x="79248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p:nvPr/>
        </p:nvSpPr>
        <p:spPr>
          <a:xfrm>
            <a:off x="8153400" y="3581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9" name="Straight Connector 228"/>
          <p:cNvCxnSpPr/>
          <p:nvPr/>
        </p:nvCxnSpPr>
        <p:spPr>
          <a:xfrm rot="5400000" flipH="1" flipV="1">
            <a:off x="7239000" y="32766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5400000" flipH="1" flipV="1">
            <a:off x="7429500" y="33147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rot="5400000" flipH="1" flipV="1">
            <a:off x="7582694" y="33901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rot="16200000" flipV="1">
            <a:off x="7715250" y="33337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rot="10800000">
            <a:off x="8001000" y="32004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34" name="Oval 233"/>
          <p:cNvSpPr/>
          <p:nvPr/>
        </p:nvSpPr>
        <p:spPr>
          <a:xfrm>
            <a:off x="3810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6096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8382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10668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12954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9" name="Straight Connector 238"/>
          <p:cNvCxnSpPr/>
          <p:nvPr/>
        </p:nvCxnSpPr>
        <p:spPr>
          <a:xfrm rot="5400000" flipH="1" flipV="1">
            <a:off x="381000" y="43434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flipH="1" flipV="1">
            <a:off x="571500" y="43815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5400000" flipH="1" flipV="1">
            <a:off x="724694" y="44569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V="1">
            <a:off x="857250" y="44005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10800000">
            <a:off x="1143000" y="42672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4" name="Oval 243"/>
          <p:cNvSpPr/>
          <p:nvPr/>
        </p:nvSpPr>
        <p:spPr>
          <a:xfrm>
            <a:off x="18288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20574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22860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25146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p:cNvSpPr/>
          <p:nvPr/>
        </p:nvSpPr>
        <p:spPr>
          <a:xfrm>
            <a:off x="27432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9" name="Straight Connector 248"/>
          <p:cNvCxnSpPr/>
          <p:nvPr/>
        </p:nvCxnSpPr>
        <p:spPr>
          <a:xfrm rot="5400000" flipH="1" flipV="1">
            <a:off x="1828800" y="43434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flipH="1" flipV="1">
            <a:off x="2019300" y="43815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5400000" flipH="1" flipV="1">
            <a:off x="2172494" y="44569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16200000" flipV="1">
            <a:off x="2305050" y="44005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0800000">
            <a:off x="2590800" y="42672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54" name="Oval 253"/>
          <p:cNvSpPr/>
          <p:nvPr/>
        </p:nvSpPr>
        <p:spPr>
          <a:xfrm>
            <a:off x="31242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33528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35814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38100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40386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p:nvPr/>
        </p:nvCxnSpPr>
        <p:spPr>
          <a:xfrm rot="5400000" flipH="1" flipV="1">
            <a:off x="3124200" y="43434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5400000" flipH="1" flipV="1">
            <a:off x="3314700" y="43815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5400000" flipH="1" flipV="1">
            <a:off x="3467894" y="44569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V="1">
            <a:off x="3600450" y="44005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rot="10800000">
            <a:off x="3886200" y="42672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64" name="Oval 263"/>
          <p:cNvSpPr/>
          <p:nvPr/>
        </p:nvSpPr>
        <p:spPr>
          <a:xfrm>
            <a:off x="44958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47244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49530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51816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54102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9" name="Straight Connector 268"/>
          <p:cNvCxnSpPr/>
          <p:nvPr/>
        </p:nvCxnSpPr>
        <p:spPr>
          <a:xfrm rot="5400000" flipH="1" flipV="1">
            <a:off x="4495800" y="43434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flipH="1" flipV="1">
            <a:off x="4686300" y="43815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5400000" flipH="1" flipV="1">
            <a:off x="4839494" y="44569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rot="16200000" flipV="1">
            <a:off x="4972050" y="44005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rot="10800000">
            <a:off x="5257800" y="42672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4" name="Oval 273"/>
          <p:cNvSpPr/>
          <p:nvPr/>
        </p:nvSpPr>
        <p:spPr>
          <a:xfrm>
            <a:off x="58674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p:nvPr/>
        </p:nvSpPr>
        <p:spPr>
          <a:xfrm>
            <a:off x="60960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63246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65532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67818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9" name="Straight Connector 278"/>
          <p:cNvCxnSpPr/>
          <p:nvPr/>
        </p:nvCxnSpPr>
        <p:spPr>
          <a:xfrm rot="5400000" flipH="1" flipV="1">
            <a:off x="5867400" y="43434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rot="5400000" flipH="1" flipV="1">
            <a:off x="6057900" y="43815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rot="5400000" flipH="1" flipV="1">
            <a:off x="6211094" y="44569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rot="16200000" flipV="1">
            <a:off x="6343650" y="44005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10800000">
            <a:off x="6629400" y="42672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84" name="Oval 283"/>
          <p:cNvSpPr/>
          <p:nvPr/>
        </p:nvSpPr>
        <p:spPr>
          <a:xfrm>
            <a:off x="72390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p:nvSpPr>
        <p:spPr>
          <a:xfrm>
            <a:off x="74676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p:nvSpPr>
        <p:spPr>
          <a:xfrm>
            <a:off x="76962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p:nvPr/>
        </p:nvSpPr>
        <p:spPr>
          <a:xfrm>
            <a:off x="79248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p:nvSpPr>
        <p:spPr>
          <a:xfrm>
            <a:off x="8153400" y="4648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9" name="Straight Connector 288"/>
          <p:cNvCxnSpPr/>
          <p:nvPr/>
        </p:nvCxnSpPr>
        <p:spPr>
          <a:xfrm rot="5400000" flipH="1" flipV="1">
            <a:off x="7239000" y="43434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rot="5400000" flipH="1" flipV="1">
            <a:off x="7429500" y="43815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rot="5400000" flipH="1" flipV="1">
            <a:off x="7582694" y="44569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V="1">
            <a:off x="7715250" y="44005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rot="10800000">
            <a:off x="8001000" y="42672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grpSp>
        <p:nvGrpSpPr>
          <p:cNvPr id="5"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3" name="TextBox 172"/>
          <p:cNvSpPr txBox="1"/>
          <p:nvPr/>
        </p:nvSpPr>
        <p:spPr>
          <a:xfrm>
            <a:off x="142844" y="6064441"/>
            <a:ext cx="8715435" cy="738664"/>
          </a:xfrm>
          <a:prstGeom prst="rect">
            <a:avLst/>
          </a:prstGeom>
          <a:noFill/>
        </p:spPr>
        <p:txBody>
          <a:bodyPr wrap="square" rtlCol="0">
            <a:spAutoFit/>
          </a:bodyPr>
          <a:lstStyle/>
          <a:p>
            <a:pPr algn="ctr"/>
            <a:r>
              <a:rPr lang="en-US" sz="1400" dirty="0" smtClean="0">
                <a:solidFill>
                  <a:schemeClr val="bg1"/>
                </a:solidFill>
              </a:rPr>
              <a:t>As you can see, there are two locks, in </a:t>
            </a:r>
            <a:r>
              <a:rPr lang="en-US" sz="1400" dirty="0" err="1" smtClean="0">
                <a:solidFill>
                  <a:schemeClr val="bg1"/>
                </a:solidFill>
              </a:rPr>
              <a:t>colum</a:t>
            </a:r>
            <a:r>
              <a:rPr lang="en-US" sz="1400" dirty="0" smtClean="0">
                <a:solidFill>
                  <a:schemeClr val="bg1"/>
                </a:solidFill>
              </a:rPr>
              <a:t> 2 and column 5, To open these locks you need 2 direct referrals First lock will after your first </a:t>
            </a:r>
            <a:r>
              <a:rPr lang="en-US" sz="1400" dirty="0" err="1" smtClean="0">
                <a:solidFill>
                  <a:schemeClr val="bg1"/>
                </a:solidFill>
              </a:rPr>
              <a:t>referal</a:t>
            </a:r>
            <a:r>
              <a:rPr lang="en-US" sz="1400" dirty="0" smtClean="0">
                <a:solidFill>
                  <a:schemeClr val="bg1"/>
                </a:solidFill>
              </a:rPr>
              <a:t> and second lock will open after your second </a:t>
            </a:r>
            <a:r>
              <a:rPr lang="en-US" sz="1400" dirty="0" err="1" smtClean="0">
                <a:solidFill>
                  <a:schemeClr val="bg1"/>
                </a:solidFill>
              </a:rPr>
              <a:t>referal</a:t>
            </a:r>
            <a:r>
              <a:rPr lang="en-US" sz="1400" dirty="0" smtClean="0">
                <a:solidFill>
                  <a:schemeClr val="bg1"/>
                </a:solidFill>
              </a:rPr>
              <a:t> whenever your cycle is completed , your </a:t>
            </a:r>
            <a:r>
              <a:rPr lang="en-US" sz="1400" dirty="0" err="1" smtClean="0">
                <a:solidFill>
                  <a:schemeClr val="bg1"/>
                </a:solidFill>
              </a:rPr>
              <a:t>Tron</a:t>
            </a:r>
            <a:r>
              <a:rPr lang="en-US" sz="1400" dirty="0" smtClean="0">
                <a:solidFill>
                  <a:schemeClr val="bg1"/>
                </a:solidFill>
              </a:rPr>
              <a:t> will be reinvested automatically for next cycle,</a:t>
            </a:r>
            <a:endParaRPr lang="en-US" sz="1400" dirty="0">
              <a:solidFill>
                <a:schemeClr val="bg1"/>
              </a:solidFill>
            </a:endParaRPr>
          </a:p>
        </p:txBody>
      </p:sp>
      <p:sp>
        <p:nvSpPr>
          <p:cNvPr id="174" name="Rectangle 173"/>
          <p:cNvSpPr/>
          <p:nvPr/>
        </p:nvSpPr>
        <p:spPr>
          <a:xfrm>
            <a:off x="2590800" y="1371600"/>
            <a:ext cx="1066800" cy="4572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bg1"/>
                </a:solidFill>
              </a:rPr>
              <a:t>50</a:t>
            </a:r>
            <a:endParaRPr lang="en-US" b="1" dirty="0">
              <a:solidFill>
                <a:schemeClr val="bg1"/>
              </a:solidFill>
            </a:endParaRPr>
          </a:p>
        </p:txBody>
      </p:sp>
      <p:sp>
        <p:nvSpPr>
          <p:cNvPr id="175" name="Rectangle 174"/>
          <p:cNvSpPr/>
          <p:nvPr/>
        </p:nvSpPr>
        <p:spPr>
          <a:xfrm>
            <a:off x="2590800" y="2362200"/>
            <a:ext cx="1066800" cy="4572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bg1"/>
                </a:solidFill>
              </a:rPr>
              <a:t>50</a:t>
            </a:r>
            <a:endParaRPr lang="en-US" b="1" dirty="0">
              <a:solidFill>
                <a:schemeClr val="bg1"/>
              </a:solidFill>
            </a:endParaRPr>
          </a:p>
        </p:txBody>
      </p:sp>
      <p:sp>
        <p:nvSpPr>
          <p:cNvPr id="180" name="Rectangle 179"/>
          <p:cNvSpPr/>
          <p:nvPr/>
        </p:nvSpPr>
        <p:spPr>
          <a:xfrm>
            <a:off x="5638800" y="4495800"/>
            <a:ext cx="1066800" cy="4572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b="1" dirty="0" smtClean="0">
                <a:solidFill>
                  <a:schemeClr val="tx1"/>
                </a:solidFill>
              </a:rPr>
              <a:t>5.   </a:t>
            </a:r>
            <a:r>
              <a:rPr lang="en-US" b="1" dirty="0" smtClean="0">
                <a:solidFill>
                  <a:schemeClr val="bg1"/>
                </a:solidFill>
              </a:rPr>
              <a:t>50</a:t>
            </a:r>
            <a:endParaRPr lang="en-US" b="1" dirty="0">
              <a:solidFill>
                <a:schemeClr val="bg1"/>
              </a:solidFill>
            </a:endParaRPr>
          </a:p>
        </p:txBody>
      </p:sp>
      <p:cxnSp>
        <p:nvCxnSpPr>
          <p:cNvPr id="181" name="Straight Connector 180"/>
          <p:cNvCxnSpPr>
            <a:stCxn id="176" idx="0"/>
            <a:endCxn id="175" idx="2"/>
          </p:cNvCxnSpPr>
          <p:nvPr/>
        </p:nvCxnSpPr>
        <p:spPr>
          <a:xfrm rot="5400000" flipH="1" flipV="1">
            <a:off x="1219200" y="2590800"/>
            <a:ext cx="1676400" cy="21336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endCxn id="175" idx="2"/>
          </p:cNvCxnSpPr>
          <p:nvPr/>
        </p:nvCxnSpPr>
        <p:spPr>
          <a:xfrm rot="5400000" flipH="1" flipV="1">
            <a:off x="1828800" y="3200400"/>
            <a:ext cx="1676400" cy="9144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endCxn id="175" idx="2"/>
          </p:cNvCxnSpPr>
          <p:nvPr/>
        </p:nvCxnSpPr>
        <p:spPr>
          <a:xfrm rot="16200000" flipV="1">
            <a:off x="2514600" y="3429000"/>
            <a:ext cx="1676400" cy="4572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stCxn id="179" idx="0"/>
            <a:endCxn id="175" idx="2"/>
          </p:cNvCxnSpPr>
          <p:nvPr/>
        </p:nvCxnSpPr>
        <p:spPr>
          <a:xfrm rot="16200000" flipV="1">
            <a:off x="3162300" y="2781300"/>
            <a:ext cx="1676400" cy="17526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80" idx="0"/>
            <a:endCxn id="175" idx="2"/>
          </p:cNvCxnSpPr>
          <p:nvPr/>
        </p:nvCxnSpPr>
        <p:spPr>
          <a:xfrm rot="16200000" flipV="1">
            <a:off x="3810000" y="2133600"/>
            <a:ext cx="1676400" cy="30480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36" name="Elbow Connector 235"/>
          <p:cNvCxnSpPr/>
          <p:nvPr/>
        </p:nvCxnSpPr>
        <p:spPr>
          <a:xfrm rot="5400000" flipH="1" flipV="1">
            <a:off x="700778" y="2741411"/>
            <a:ext cx="2105028" cy="1662138"/>
          </a:xfrm>
          <a:prstGeom prst="bentConnector2">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5400000" flipH="1" flipV="1">
            <a:off x="1247769" y="3600439"/>
            <a:ext cx="1828798" cy="38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2189408" y="2711003"/>
            <a:ext cx="401392" cy="361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10800000" flipV="1">
            <a:off x="128790" y="6027313"/>
            <a:ext cx="3464419" cy="19317"/>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41" name="Straight Connector 240"/>
          <p:cNvCxnSpPr/>
          <p:nvPr/>
        </p:nvCxnSpPr>
        <p:spPr>
          <a:xfrm rot="5400000" flipH="1" flipV="1">
            <a:off x="-2074176" y="3823014"/>
            <a:ext cx="4466213" cy="14649"/>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42" name="Straight Arrow Connector 241"/>
          <p:cNvCxnSpPr>
            <a:endCxn id="174" idx="1"/>
          </p:cNvCxnSpPr>
          <p:nvPr/>
        </p:nvCxnSpPr>
        <p:spPr>
          <a:xfrm>
            <a:off x="152400" y="1600200"/>
            <a:ext cx="24384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44" name="Straight Connector 243"/>
          <p:cNvCxnSpPr/>
          <p:nvPr/>
        </p:nvCxnSpPr>
        <p:spPr>
          <a:xfrm rot="10800000" flipV="1">
            <a:off x="540923" y="5917720"/>
            <a:ext cx="4971356" cy="1299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rot="5400000" flipH="1" flipV="1">
            <a:off x="298899" y="5715539"/>
            <a:ext cx="463639" cy="53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49" name="Picture 2" descr="C:\Users\Hp\Desktop\New folder\Slide8.JPG"/>
          <p:cNvPicPr>
            <a:picLocks noChangeAspect="1" noChangeArrowheads="1"/>
          </p:cNvPicPr>
          <p:nvPr/>
        </p:nvPicPr>
        <p:blipFill>
          <a:blip r:embed="rId4" cstate="print"/>
          <a:srcRect l="38334" t="52890" r="58333" b="42073"/>
          <a:stretch>
            <a:fillRect/>
          </a:stretch>
        </p:blipFill>
        <p:spPr bwMode="auto">
          <a:xfrm>
            <a:off x="2514600" y="4495800"/>
            <a:ext cx="304800" cy="304800"/>
          </a:xfrm>
          <a:prstGeom prst="rect">
            <a:avLst/>
          </a:prstGeom>
          <a:noFill/>
        </p:spPr>
      </p:pic>
      <p:pic>
        <p:nvPicPr>
          <p:cNvPr id="250" name="Picture 2" descr="C:\Users\Hp\Desktop\New folder\Slide8.JPG"/>
          <p:cNvPicPr>
            <a:picLocks noChangeAspect="1" noChangeArrowheads="1"/>
          </p:cNvPicPr>
          <p:nvPr/>
        </p:nvPicPr>
        <p:blipFill>
          <a:blip r:embed="rId5" cstate="print"/>
          <a:stretch>
            <a:fillRect/>
          </a:stretch>
        </p:blipFill>
        <p:spPr bwMode="auto">
          <a:xfrm>
            <a:off x="6400808" y="4572008"/>
            <a:ext cx="228592" cy="228592"/>
          </a:xfrm>
          <a:prstGeom prst="rect">
            <a:avLst/>
          </a:prstGeom>
          <a:noFill/>
        </p:spPr>
      </p:pic>
      <p:cxnSp>
        <p:nvCxnSpPr>
          <p:cNvPr id="251" name="Straight Connector 250"/>
          <p:cNvCxnSpPr>
            <a:stCxn id="174" idx="2"/>
            <a:endCxn id="175" idx="0"/>
          </p:cNvCxnSpPr>
          <p:nvPr/>
        </p:nvCxnSpPr>
        <p:spPr>
          <a:xfrm rot="5400000">
            <a:off x="2857500" y="2095500"/>
            <a:ext cx="533400" cy="158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52" name="Left Arrow 251"/>
          <p:cNvSpPr/>
          <p:nvPr/>
        </p:nvSpPr>
        <p:spPr>
          <a:xfrm flipH="1">
            <a:off x="6705600" y="4572000"/>
            <a:ext cx="685800" cy="3810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TRX</a:t>
            </a:r>
            <a:endParaRPr lang="en-US" dirty="0">
              <a:solidFill>
                <a:schemeClr val="bg1"/>
              </a:solidFill>
            </a:endParaRPr>
          </a:p>
        </p:txBody>
      </p:sp>
      <p:sp>
        <p:nvSpPr>
          <p:cNvPr id="253" name="Oval 252"/>
          <p:cNvSpPr/>
          <p:nvPr/>
        </p:nvSpPr>
        <p:spPr>
          <a:xfrm>
            <a:off x="7391400" y="4572000"/>
            <a:ext cx="1524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4" name="Straight Connector 253"/>
          <p:cNvCxnSpPr>
            <a:stCxn id="253" idx="0"/>
          </p:cNvCxnSpPr>
          <p:nvPr/>
        </p:nvCxnSpPr>
        <p:spPr>
          <a:xfrm rot="5400000" flipH="1" flipV="1">
            <a:off x="7620000" y="4419600"/>
            <a:ext cx="1588"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53" idx="4"/>
          </p:cNvCxnSpPr>
          <p:nvPr/>
        </p:nvCxnSpPr>
        <p:spPr>
          <a:xfrm rot="16200000" flipH="1">
            <a:off x="8191500" y="4152900"/>
            <a:ext cx="1588"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rot="5400000" flipH="1" flipV="1">
            <a:off x="7544594" y="43426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5400000" flipH="1" flipV="1">
            <a:off x="7773194" y="43426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8001000" y="45720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0800000">
            <a:off x="7391400" y="3810000"/>
            <a:ext cx="381000" cy="306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flipV="1">
            <a:off x="8001000" y="3810000"/>
            <a:ext cx="3810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61" name="Oval 260"/>
          <p:cNvSpPr/>
          <p:nvPr/>
        </p:nvSpPr>
        <p:spPr>
          <a:xfrm rot="19088209">
            <a:off x="7373993" y="3641472"/>
            <a:ext cx="288328" cy="1702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p:cNvCxnSpPr/>
          <p:nvPr/>
        </p:nvCxnSpPr>
        <p:spPr>
          <a:xfrm rot="5400000">
            <a:off x="8266906" y="4229100"/>
            <a:ext cx="12961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rot="5400000">
            <a:off x="8305006" y="4191000"/>
            <a:ext cx="7627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p:cNvCxnSpPr>
            <a:endCxn id="261" idx="6"/>
          </p:cNvCxnSpPr>
          <p:nvPr/>
        </p:nvCxnSpPr>
        <p:spPr>
          <a:xfrm rot="10800000">
            <a:off x="7625522" y="3630388"/>
            <a:ext cx="299278" cy="25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66" idx="0"/>
          </p:cNvCxnSpPr>
          <p:nvPr/>
        </p:nvCxnSpPr>
        <p:spPr>
          <a:xfrm flipV="1">
            <a:off x="7924800" y="3607116"/>
            <a:ext cx="339561" cy="279084"/>
          </a:xfrm>
          <a:prstGeom prst="line">
            <a:avLst/>
          </a:prstGeom>
        </p:spPr>
        <p:style>
          <a:lnRef idx="1">
            <a:schemeClr val="accent1"/>
          </a:lnRef>
          <a:fillRef idx="0">
            <a:schemeClr val="accent1"/>
          </a:fillRef>
          <a:effectRef idx="0">
            <a:schemeClr val="accent1"/>
          </a:effectRef>
          <a:fontRef idx="minor">
            <a:schemeClr val="tx1"/>
          </a:fontRef>
        </p:style>
      </p:cxnSp>
      <p:sp>
        <p:nvSpPr>
          <p:cNvPr id="266" name="Oval 265"/>
          <p:cNvSpPr/>
          <p:nvPr/>
        </p:nvSpPr>
        <p:spPr>
          <a:xfrm rot="19690606">
            <a:off x="8253572" y="3589285"/>
            <a:ext cx="146672" cy="2372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7" name="Straight Connector 266"/>
          <p:cNvCxnSpPr>
            <a:stCxn id="266" idx="4"/>
          </p:cNvCxnSpPr>
          <p:nvPr/>
        </p:nvCxnSpPr>
        <p:spPr>
          <a:xfrm rot="16200000" flipH="1">
            <a:off x="8537472" y="3660671"/>
            <a:ext cx="1311" cy="297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266" idx="0"/>
          </p:cNvCxnSpPr>
          <p:nvPr/>
        </p:nvCxnSpPr>
        <p:spPr>
          <a:xfrm rot="5400000" flipH="1" flipV="1">
            <a:off x="8577023" y="3268740"/>
            <a:ext cx="25715" cy="651038"/>
          </a:xfrm>
          <a:prstGeom prst="line">
            <a:avLst/>
          </a:prstGeom>
        </p:spPr>
        <p:style>
          <a:lnRef idx="1">
            <a:schemeClr val="accent1"/>
          </a:lnRef>
          <a:fillRef idx="0">
            <a:schemeClr val="accent1"/>
          </a:fillRef>
          <a:effectRef idx="0">
            <a:schemeClr val="accent1"/>
          </a:effectRef>
          <a:fontRef idx="minor">
            <a:schemeClr val="tx1"/>
          </a:fontRef>
        </p:style>
      </p:cxnSp>
      <p:sp>
        <p:nvSpPr>
          <p:cNvPr id="269" name="Left Arrow 268"/>
          <p:cNvSpPr/>
          <p:nvPr/>
        </p:nvSpPr>
        <p:spPr>
          <a:xfrm>
            <a:off x="8458200" y="3657600"/>
            <a:ext cx="228600" cy="152400"/>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Left Arrow 269"/>
          <p:cNvSpPr/>
          <p:nvPr/>
        </p:nvSpPr>
        <p:spPr>
          <a:xfrm rot="2059813" flipH="1">
            <a:off x="7255425" y="3577873"/>
            <a:ext cx="304800" cy="152400"/>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Left Arrow 270"/>
          <p:cNvSpPr/>
          <p:nvPr/>
        </p:nvSpPr>
        <p:spPr>
          <a:xfrm rot="10800000">
            <a:off x="8001000" y="4648200"/>
            <a:ext cx="304800" cy="152400"/>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Left Arrow 271"/>
          <p:cNvSpPr/>
          <p:nvPr/>
        </p:nvSpPr>
        <p:spPr>
          <a:xfrm rot="16200000">
            <a:off x="7734300" y="4381500"/>
            <a:ext cx="228600" cy="152400"/>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a:off x="8153400" y="3810000"/>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p:nvPr/>
        </p:nvSpPr>
        <p:spPr>
          <a:xfrm>
            <a:off x="8077200" y="3886200"/>
            <a:ext cx="76200" cy="76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75" name="Oval 274"/>
          <p:cNvSpPr/>
          <p:nvPr/>
        </p:nvSpPr>
        <p:spPr>
          <a:xfrm>
            <a:off x="8763000" y="3810000"/>
            <a:ext cx="76200" cy="7620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8763000" y="4038600"/>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8763000" y="4267200"/>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p:nvSpPr>
        <p:spPr>
          <a:xfrm>
            <a:off x="8763000" y="4495800"/>
            <a:ext cx="76200" cy="76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p:nvSpPr>
        <p:spPr>
          <a:xfrm>
            <a:off x="8763000" y="4724400"/>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8610600" y="4724400"/>
            <a:ext cx="76200" cy="76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p:nvSpPr>
        <p:spPr>
          <a:xfrm>
            <a:off x="8382000" y="4724400"/>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p:nvPr/>
        </p:nvSpPr>
        <p:spPr>
          <a:xfrm>
            <a:off x="7848600" y="4648200"/>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283" name="Oval 282"/>
          <p:cNvSpPr/>
          <p:nvPr/>
        </p:nvSpPr>
        <p:spPr>
          <a:xfrm>
            <a:off x="7848600" y="4191000"/>
            <a:ext cx="76200" cy="76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p:nvSpPr>
        <p:spPr>
          <a:xfrm>
            <a:off x="7620000" y="3810000"/>
            <a:ext cx="76200" cy="76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p:nvSpPr>
        <p:spPr>
          <a:xfrm>
            <a:off x="7696200" y="3886200"/>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6248400" y="2971800"/>
            <a:ext cx="1066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6477000" y="2438400"/>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Arial" pitchFamily="34" charset="0"/>
                <a:cs typeface="Arial" pitchFamily="34" charset="0"/>
              </a:rPr>
              <a:t>Pipe Line Club Income </a:t>
            </a:r>
            <a:endParaRPr lang="en-US" sz="1200" dirty="0">
              <a:solidFill>
                <a:schemeClr val="bg1"/>
              </a:solidFill>
              <a:latin typeface="Arial" pitchFamily="34" charset="0"/>
              <a:cs typeface="Arial" pitchFamily="34" charset="0"/>
            </a:endParaRPr>
          </a:p>
        </p:txBody>
      </p:sp>
      <p:sp>
        <p:nvSpPr>
          <p:cNvPr id="288" name="Rectangle 287"/>
          <p:cNvSpPr/>
          <p:nvPr/>
        </p:nvSpPr>
        <p:spPr>
          <a:xfrm>
            <a:off x="5486400" y="3124200"/>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Arial" pitchFamily="34" charset="0"/>
                <a:cs typeface="Arial" pitchFamily="34" charset="0"/>
              </a:rPr>
              <a:t>New Member </a:t>
            </a:r>
          </a:p>
          <a:p>
            <a:pPr algn="ctr"/>
            <a:r>
              <a:rPr lang="en-US" sz="1200" dirty="0" smtClean="0">
                <a:solidFill>
                  <a:schemeClr val="bg1"/>
                </a:solidFill>
                <a:latin typeface="Arial" pitchFamily="34" charset="0"/>
                <a:cs typeface="Arial" pitchFamily="34" charset="0"/>
              </a:rPr>
              <a:t>Pipe Line Enter </a:t>
            </a:r>
            <a:endParaRPr lang="en-US" sz="1200" dirty="0">
              <a:solidFill>
                <a:schemeClr val="bg1"/>
              </a:solidFill>
              <a:latin typeface="Arial" pitchFamily="34" charset="0"/>
              <a:cs typeface="Arial" pitchFamily="34" charset="0"/>
            </a:endParaRPr>
          </a:p>
        </p:txBody>
      </p:sp>
      <p:sp>
        <p:nvSpPr>
          <p:cNvPr id="289" name="Rectangle 288"/>
          <p:cNvSpPr/>
          <p:nvPr/>
        </p:nvSpPr>
        <p:spPr>
          <a:xfrm>
            <a:off x="7286644" y="2971800"/>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Arial" pitchFamily="34" charset="0"/>
                <a:cs typeface="Arial" pitchFamily="34" charset="0"/>
              </a:rPr>
              <a:t>Old Member </a:t>
            </a:r>
          </a:p>
          <a:p>
            <a:pPr algn="ctr"/>
            <a:r>
              <a:rPr lang="en-US" sz="1200" dirty="0" smtClean="0">
                <a:solidFill>
                  <a:schemeClr val="bg1"/>
                </a:solidFill>
                <a:latin typeface="Arial" pitchFamily="34" charset="0"/>
                <a:cs typeface="Arial" pitchFamily="34" charset="0"/>
              </a:rPr>
              <a:t>Pipe Line Enter </a:t>
            </a:r>
            <a:endParaRPr lang="en-US" sz="1200" dirty="0">
              <a:solidFill>
                <a:schemeClr val="bg1"/>
              </a:solidFill>
              <a:latin typeface="Arial" pitchFamily="34" charset="0"/>
              <a:cs typeface="Arial" pitchFamily="34" charset="0"/>
            </a:endParaRPr>
          </a:p>
        </p:txBody>
      </p:sp>
      <p:cxnSp>
        <p:nvCxnSpPr>
          <p:cNvPr id="290" name="Straight Arrow Connector 289"/>
          <p:cNvCxnSpPr/>
          <p:nvPr/>
        </p:nvCxnSpPr>
        <p:spPr>
          <a:xfrm>
            <a:off x="6705600" y="4953000"/>
            <a:ext cx="609600" cy="419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92" name="TextBox 291"/>
          <p:cNvSpPr txBox="1"/>
          <p:nvPr/>
        </p:nvSpPr>
        <p:spPr>
          <a:xfrm>
            <a:off x="214282" y="428604"/>
            <a:ext cx="6215106" cy="646331"/>
          </a:xfrm>
          <a:prstGeom prst="rect">
            <a:avLst/>
          </a:prstGeom>
          <a:noFill/>
        </p:spPr>
        <p:txBody>
          <a:bodyPr wrap="square" rtlCol="0">
            <a:spAutoFit/>
          </a:bodyPr>
          <a:lstStyle/>
          <a:p>
            <a:r>
              <a:rPr lang="en-IN" sz="3600" b="1" dirty="0" smtClean="0">
                <a:solidFill>
                  <a:schemeClr val="bg1"/>
                </a:solidFill>
                <a:latin typeface="Aadhunik" pitchFamily="2" charset="0"/>
              </a:rPr>
              <a:t>How TRONBSC </a:t>
            </a:r>
            <a:r>
              <a:rPr lang="en-IN" sz="3600" b="1" dirty="0" smtClean="0">
                <a:solidFill>
                  <a:srgbClr val="FF0000"/>
                </a:solidFill>
                <a:latin typeface="Aadhunik" pitchFamily="2" charset="0"/>
              </a:rPr>
              <a:t>X2</a:t>
            </a:r>
            <a:r>
              <a:rPr lang="en-IN" sz="3600" b="1" dirty="0" smtClean="0">
                <a:solidFill>
                  <a:schemeClr val="bg1"/>
                </a:solidFill>
                <a:latin typeface="Aadhunik" pitchFamily="2" charset="0"/>
              </a:rPr>
              <a:t> Works</a:t>
            </a:r>
            <a:endParaRPr lang="en-US" sz="3600" b="1" dirty="0">
              <a:solidFill>
                <a:schemeClr val="bg1"/>
              </a:solidFill>
              <a:latin typeface="Aadhunik" pitchFamily="2" charset="0"/>
            </a:endParaRPr>
          </a:p>
        </p:txBody>
      </p:sp>
      <p:sp>
        <p:nvSpPr>
          <p:cNvPr id="176" name="Rectangle 175"/>
          <p:cNvSpPr/>
          <p:nvPr/>
        </p:nvSpPr>
        <p:spPr>
          <a:xfrm>
            <a:off x="457200" y="4495800"/>
            <a:ext cx="1066800" cy="4572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b="1" dirty="0" smtClean="0">
                <a:solidFill>
                  <a:schemeClr val="tx1"/>
                </a:solidFill>
              </a:rPr>
              <a:t>1</a:t>
            </a:r>
            <a:r>
              <a:rPr lang="en-US" sz="2400" b="1" dirty="0" smtClean="0">
                <a:solidFill>
                  <a:schemeClr val="tx1"/>
                </a:solidFill>
              </a:rPr>
              <a:t>.   </a:t>
            </a:r>
            <a:r>
              <a:rPr lang="en-US" b="1" dirty="0" smtClean="0">
                <a:solidFill>
                  <a:schemeClr val="bg1"/>
                </a:solidFill>
              </a:rPr>
              <a:t>50</a:t>
            </a:r>
            <a:endParaRPr lang="en-US" b="1" dirty="0">
              <a:solidFill>
                <a:schemeClr val="bg1"/>
              </a:solidFill>
            </a:endParaRPr>
          </a:p>
        </p:txBody>
      </p:sp>
      <p:sp>
        <p:nvSpPr>
          <p:cNvPr id="177" name="Rectangle 176"/>
          <p:cNvSpPr/>
          <p:nvPr/>
        </p:nvSpPr>
        <p:spPr>
          <a:xfrm>
            <a:off x="1752600" y="4495800"/>
            <a:ext cx="1066800" cy="4572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b="1" dirty="0" smtClean="0">
                <a:solidFill>
                  <a:schemeClr val="tx1"/>
                </a:solidFill>
              </a:rPr>
              <a:t>2.   </a:t>
            </a:r>
            <a:r>
              <a:rPr lang="en-US" b="1" dirty="0" smtClean="0">
                <a:solidFill>
                  <a:schemeClr val="bg1"/>
                </a:solidFill>
              </a:rPr>
              <a:t>50</a:t>
            </a:r>
            <a:endParaRPr lang="en-US" b="1" dirty="0">
              <a:solidFill>
                <a:schemeClr val="bg1"/>
              </a:solidFill>
            </a:endParaRPr>
          </a:p>
        </p:txBody>
      </p:sp>
      <p:sp>
        <p:nvSpPr>
          <p:cNvPr id="178" name="Rectangle 177"/>
          <p:cNvSpPr/>
          <p:nvPr/>
        </p:nvSpPr>
        <p:spPr>
          <a:xfrm>
            <a:off x="3048000" y="4495800"/>
            <a:ext cx="1066800" cy="4572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b="1" dirty="0" smtClean="0">
                <a:solidFill>
                  <a:schemeClr val="tx1"/>
                </a:solidFill>
              </a:rPr>
              <a:t>3.   </a:t>
            </a:r>
            <a:r>
              <a:rPr lang="en-US" b="1" dirty="0" smtClean="0">
                <a:solidFill>
                  <a:schemeClr val="bg1"/>
                </a:solidFill>
              </a:rPr>
              <a:t>50</a:t>
            </a:r>
            <a:endParaRPr lang="en-US" b="1" dirty="0">
              <a:solidFill>
                <a:schemeClr val="bg1"/>
              </a:solidFill>
            </a:endParaRPr>
          </a:p>
        </p:txBody>
      </p:sp>
      <p:pic>
        <p:nvPicPr>
          <p:cNvPr id="327" name="Picture 326" descr="open-lock-variant-silhouette.png"/>
          <p:cNvPicPr>
            <a:picLocks noChangeAspect="1"/>
          </p:cNvPicPr>
          <p:nvPr/>
        </p:nvPicPr>
        <p:blipFill>
          <a:blip r:embed="rId6" cstate="print"/>
          <a:stretch>
            <a:fillRect/>
          </a:stretch>
        </p:blipFill>
        <p:spPr>
          <a:xfrm>
            <a:off x="7715272" y="5214950"/>
            <a:ext cx="290506" cy="290506"/>
          </a:xfrm>
          <a:prstGeom prst="rect">
            <a:avLst/>
          </a:prstGeom>
        </p:spPr>
      </p:pic>
      <p:pic>
        <p:nvPicPr>
          <p:cNvPr id="328" name="Picture 327" descr="refresh.png"/>
          <p:cNvPicPr>
            <a:picLocks noChangeAspect="1"/>
          </p:cNvPicPr>
          <p:nvPr/>
        </p:nvPicPr>
        <p:blipFill>
          <a:blip r:embed="rId7" cstate="print"/>
          <a:stretch>
            <a:fillRect/>
          </a:stretch>
        </p:blipFill>
        <p:spPr>
          <a:xfrm>
            <a:off x="8361802" y="5209051"/>
            <a:ext cx="430960" cy="307058"/>
          </a:xfrm>
          <a:prstGeom prst="rect">
            <a:avLst/>
          </a:prstGeom>
        </p:spPr>
      </p:pic>
      <p:cxnSp>
        <p:nvCxnSpPr>
          <p:cNvPr id="329" name="Straight Arrow Connector 328"/>
          <p:cNvCxnSpPr/>
          <p:nvPr/>
        </p:nvCxnSpPr>
        <p:spPr>
          <a:xfrm>
            <a:off x="7358082" y="5357826"/>
            <a:ext cx="28575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8072462" y="5357826"/>
            <a:ext cx="28575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2" name="Oval 131"/>
          <p:cNvSpPr/>
          <p:nvPr/>
        </p:nvSpPr>
        <p:spPr>
          <a:xfrm>
            <a:off x="457200" y="5334000"/>
            <a:ext cx="152400" cy="152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33" name="Oval 132"/>
          <p:cNvSpPr/>
          <p:nvPr/>
        </p:nvSpPr>
        <p:spPr>
          <a:xfrm>
            <a:off x="685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914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143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1371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p:cNvCxnSpPr/>
          <p:nvPr/>
        </p:nvCxnSpPr>
        <p:spPr>
          <a:xfrm rot="5400000" flipH="1" flipV="1">
            <a:off x="457200" y="50292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flipH="1" flipV="1">
            <a:off x="647700" y="50673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flipH="1" flipV="1">
            <a:off x="800894" y="51427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16200000" flipV="1">
            <a:off x="933450" y="50863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0800000">
            <a:off x="1219200" y="49530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1752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19812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2209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2438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2667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p:cNvCxnSpPr/>
          <p:nvPr/>
        </p:nvCxnSpPr>
        <p:spPr>
          <a:xfrm rot="5400000" flipH="1" flipV="1">
            <a:off x="1752600" y="50292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flipH="1" flipV="1">
            <a:off x="1943100" y="50673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5400000" flipH="1" flipV="1">
            <a:off x="2096294" y="51427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V="1">
            <a:off x="2228850" y="50863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0800000">
            <a:off x="2514600" y="49530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2" name="Oval 151"/>
          <p:cNvSpPr/>
          <p:nvPr/>
        </p:nvSpPr>
        <p:spPr>
          <a:xfrm>
            <a:off x="31242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3352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3581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3810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4038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Connector 156"/>
          <p:cNvCxnSpPr/>
          <p:nvPr/>
        </p:nvCxnSpPr>
        <p:spPr>
          <a:xfrm rot="5400000" flipH="1" flipV="1">
            <a:off x="3124200" y="50292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5400000" flipH="1" flipV="1">
            <a:off x="3314700" y="50673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5400000" flipH="1" flipV="1">
            <a:off x="3467894" y="51427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16200000" flipV="1">
            <a:off x="3600450" y="50863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rot="10800000">
            <a:off x="3886200" y="49530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4343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4572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4800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50292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5257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p:cNvCxnSpPr/>
          <p:nvPr/>
        </p:nvCxnSpPr>
        <p:spPr>
          <a:xfrm rot="5400000" flipH="1" flipV="1">
            <a:off x="4343400" y="50292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flipH="1" flipV="1">
            <a:off x="4533900" y="50673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flipH="1" flipV="1">
            <a:off x="4687094" y="51427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16200000" flipV="1">
            <a:off x="4819650" y="50863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10800000">
            <a:off x="5105400" y="49530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56388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p:nvSpPr>
        <p:spPr>
          <a:xfrm>
            <a:off x="58674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60960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63246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6553200" y="5334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6" name="Straight Connector 295"/>
          <p:cNvCxnSpPr/>
          <p:nvPr/>
        </p:nvCxnSpPr>
        <p:spPr>
          <a:xfrm rot="5400000" flipH="1" flipV="1">
            <a:off x="5638800" y="5029200"/>
            <a:ext cx="381000" cy="228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rot="5400000" flipH="1" flipV="1">
            <a:off x="5829300" y="5067300"/>
            <a:ext cx="381000" cy="152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5400000" flipH="1" flipV="1">
            <a:off x="5982494" y="5142706"/>
            <a:ext cx="381000" cy="158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16200000" flipV="1">
            <a:off x="6115050" y="5086350"/>
            <a:ext cx="381000" cy="1143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rot="10800000">
            <a:off x="6400800" y="4953000"/>
            <a:ext cx="228600" cy="381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a:stCxn id="132" idx="2"/>
          </p:cNvCxnSpPr>
          <p:nvPr/>
        </p:nvCxnSpPr>
        <p:spPr>
          <a:xfrm rot="10800000">
            <a:off x="228600" y="5410200"/>
            <a:ext cx="228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flipH="1" flipV="1">
            <a:off x="-38100" y="5143500"/>
            <a:ext cx="533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3" name="Straight Arrow Connector 302"/>
          <p:cNvCxnSpPr/>
          <p:nvPr/>
        </p:nvCxnSpPr>
        <p:spPr>
          <a:xfrm>
            <a:off x="228600" y="4876800"/>
            <a:ext cx="228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16200000" flipH="1">
            <a:off x="3012033" y="5478337"/>
            <a:ext cx="1114981" cy="8733"/>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43" name="Straight Connector 242"/>
          <p:cNvCxnSpPr/>
          <p:nvPr/>
        </p:nvCxnSpPr>
        <p:spPr>
          <a:xfrm rot="5400000">
            <a:off x="4968881" y="5387985"/>
            <a:ext cx="1062038"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rot="10800000">
            <a:off x="5363205" y="4856672"/>
            <a:ext cx="142876" cy="1588"/>
          </a:xfrm>
          <a:prstGeom prst="line">
            <a:avLst/>
          </a:prstGeom>
        </p:spPr>
        <p:style>
          <a:lnRef idx="3">
            <a:schemeClr val="accent1"/>
          </a:lnRef>
          <a:fillRef idx="0">
            <a:schemeClr val="accent1"/>
          </a:fillRef>
          <a:effectRef idx="2">
            <a:schemeClr val="accent1"/>
          </a:effectRef>
          <a:fontRef idx="minor">
            <a:schemeClr val="tx1"/>
          </a:fontRef>
        </p:style>
      </p:cxnSp>
      <p:sp>
        <p:nvSpPr>
          <p:cNvPr id="179" name="Rectangle 178"/>
          <p:cNvSpPr/>
          <p:nvPr/>
        </p:nvSpPr>
        <p:spPr>
          <a:xfrm>
            <a:off x="4343400" y="4495800"/>
            <a:ext cx="1066800" cy="4572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b="1" dirty="0" smtClean="0">
                <a:solidFill>
                  <a:schemeClr val="tx1"/>
                </a:solidFill>
              </a:rPr>
              <a:t>4.   </a:t>
            </a:r>
            <a:r>
              <a:rPr lang="en-US" b="1" dirty="0" smtClean="0">
                <a:solidFill>
                  <a:schemeClr val="bg1"/>
                </a:solidFill>
              </a:rPr>
              <a:t>50</a:t>
            </a:r>
            <a:endParaRPr lang="en-US" b="1" dirty="0">
              <a:solidFill>
                <a:schemeClr val="bg1"/>
              </a:solidFill>
            </a:endParaRPr>
          </a:p>
        </p:txBody>
      </p:sp>
      <p:pic>
        <p:nvPicPr>
          <p:cNvPr id="315" name="Picture 2" descr="C:\Users\Hp\Desktop\New folder\Slide8.JPG"/>
          <p:cNvPicPr>
            <a:picLocks noChangeAspect="1" noChangeArrowheads="1"/>
          </p:cNvPicPr>
          <p:nvPr/>
        </p:nvPicPr>
        <p:blipFill>
          <a:blip r:embed="rId5" cstate="print"/>
          <a:stretch>
            <a:fillRect/>
          </a:stretch>
        </p:blipFill>
        <p:spPr bwMode="auto">
          <a:xfrm>
            <a:off x="2552871" y="4564591"/>
            <a:ext cx="228592" cy="22859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jpg"/>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logo.png"/>
          <p:cNvPicPr>
            <a:picLocks noChangeAspect="1"/>
          </p:cNvPicPr>
          <p:nvPr/>
        </p:nvPicPr>
        <p:blipFill>
          <a:blip r:embed="rId3" cstate="print"/>
          <a:stretch>
            <a:fillRect/>
          </a:stretch>
        </p:blipFill>
        <p:spPr>
          <a:xfrm>
            <a:off x="7319848" y="214291"/>
            <a:ext cx="1609869" cy="357190"/>
          </a:xfrm>
          <a:prstGeom prst="rect">
            <a:avLst/>
          </a:prstGeom>
        </p:spPr>
      </p:pic>
      <p:grpSp>
        <p:nvGrpSpPr>
          <p:cNvPr id="4" name="Group 12"/>
          <p:cNvGrpSpPr/>
          <p:nvPr/>
        </p:nvGrpSpPr>
        <p:grpSpPr>
          <a:xfrm>
            <a:off x="285720" y="1000108"/>
            <a:ext cx="3143272" cy="142876"/>
            <a:chOff x="285720" y="1000108"/>
            <a:chExt cx="3143272" cy="142876"/>
          </a:xfrm>
        </p:grpSpPr>
        <p:cxnSp>
          <p:nvCxnSpPr>
            <p:cNvPr id="10" name="Straight Connector 9"/>
            <p:cNvCxnSpPr/>
            <p:nvPr/>
          </p:nvCxnSpPr>
          <p:spPr>
            <a:xfrm>
              <a:off x="285720" y="1071546"/>
              <a:ext cx="314327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71802" y="1000108"/>
              <a:ext cx="142876" cy="14287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3" name="TextBox 172"/>
          <p:cNvSpPr txBox="1"/>
          <p:nvPr/>
        </p:nvSpPr>
        <p:spPr>
          <a:xfrm>
            <a:off x="251520" y="4653136"/>
            <a:ext cx="8715435" cy="1169551"/>
          </a:xfrm>
          <a:prstGeom prst="rect">
            <a:avLst/>
          </a:prstGeom>
          <a:noFill/>
        </p:spPr>
        <p:txBody>
          <a:bodyPr wrap="square" rtlCol="0">
            <a:spAutoFit/>
          </a:bodyPr>
          <a:lstStyle/>
          <a:p>
            <a:pPr algn="ctr"/>
            <a:r>
              <a:rPr lang="en-US" sz="1400" dirty="0" smtClean="0">
                <a:solidFill>
                  <a:schemeClr val="bg1"/>
                </a:solidFill>
              </a:rPr>
              <a:t>Member in 100 TRX to 5 Member Director Referral In Entry Pipe Line Club . </a:t>
            </a:r>
          </a:p>
          <a:p>
            <a:pPr algn="ctr"/>
            <a:r>
              <a:rPr lang="en-US" sz="1400" dirty="0" smtClean="0">
                <a:solidFill>
                  <a:schemeClr val="bg1"/>
                </a:solidFill>
              </a:rPr>
              <a:t>You can take Club Income Life Time . </a:t>
            </a:r>
          </a:p>
          <a:p>
            <a:pPr algn="ctr"/>
            <a:endParaRPr lang="en-US" sz="1400" dirty="0" smtClean="0">
              <a:solidFill>
                <a:schemeClr val="bg1"/>
              </a:solidFill>
            </a:endParaRPr>
          </a:p>
          <a:p>
            <a:pPr algn="ctr"/>
            <a:r>
              <a:rPr lang="en-US" sz="1400" dirty="0" smtClean="0">
                <a:solidFill>
                  <a:schemeClr val="bg1"/>
                </a:solidFill>
              </a:rPr>
              <a:t>All partners in your slots of the X2 PROGRAM are your personally referral partners. When you invite </a:t>
            </a:r>
            <a:r>
              <a:rPr lang="en-US" sz="1400" dirty="0" err="1" smtClean="0">
                <a:solidFill>
                  <a:schemeClr val="bg1"/>
                </a:solidFill>
              </a:rPr>
              <a:t>pertners</a:t>
            </a:r>
            <a:r>
              <a:rPr lang="en-US" sz="1400" dirty="0" smtClean="0">
                <a:solidFill>
                  <a:schemeClr val="bg1"/>
                </a:solidFill>
              </a:rPr>
              <a:t>, they take places under you.</a:t>
            </a:r>
            <a:endParaRPr lang="en-US" sz="1400" dirty="0">
              <a:solidFill>
                <a:schemeClr val="bg1"/>
              </a:solidFill>
            </a:endParaRPr>
          </a:p>
        </p:txBody>
      </p:sp>
      <p:sp>
        <p:nvSpPr>
          <p:cNvPr id="292" name="TextBox 291"/>
          <p:cNvSpPr txBox="1"/>
          <p:nvPr/>
        </p:nvSpPr>
        <p:spPr>
          <a:xfrm>
            <a:off x="214282" y="428604"/>
            <a:ext cx="6215106" cy="646331"/>
          </a:xfrm>
          <a:prstGeom prst="rect">
            <a:avLst/>
          </a:prstGeom>
          <a:noFill/>
        </p:spPr>
        <p:txBody>
          <a:bodyPr wrap="square" rtlCol="0">
            <a:spAutoFit/>
          </a:bodyPr>
          <a:lstStyle/>
          <a:p>
            <a:r>
              <a:rPr lang="en-IN" sz="3600" b="1" dirty="0" smtClean="0">
                <a:solidFill>
                  <a:schemeClr val="bg1"/>
                </a:solidFill>
                <a:latin typeface="Aadhunik" pitchFamily="2" charset="0"/>
              </a:rPr>
              <a:t>How TRONBSC </a:t>
            </a:r>
            <a:r>
              <a:rPr lang="en-IN" sz="3600" b="1" dirty="0" smtClean="0">
                <a:solidFill>
                  <a:srgbClr val="FF0000"/>
                </a:solidFill>
                <a:latin typeface="Aadhunik" pitchFamily="2" charset="0"/>
              </a:rPr>
              <a:t>X2</a:t>
            </a:r>
            <a:r>
              <a:rPr lang="en-IN" sz="3600" b="1" dirty="0" smtClean="0">
                <a:solidFill>
                  <a:schemeClr val="bg1"/>
                </a:solidFill>
                <a:latin typeface="Aadhunik" pitchFamily="2" charset="0"/>
              </a:rPr>
              <a:t> Works</a:t>
            </a:r>
            <a:endParaRPr lang="en-US" sz="3600" b="1" dirty="0">
              <a:solidFill>
                <a:schemeClr val="bg1"/>
              </a:solidFill>
              <a:latin typeface="Aadhunik" pitchFamily="2" charset="0"/>
            </a:endParaRPr>
          </a:p>
        </p:txBody>
      </p:sp>
      <p:sp>
        <p:nvSpPr>
          <p:cNvPr id="127" name="Rectangle 126"/>
          <p:cNvSpPr/>
          <p:nvPr/>
        </p:nvSpPr>
        <p:spPr>
          <a:xfrm>
            <a:off x="2555776" y="1340768"/>
            <a:ext cx="1066800" cy="457200"/>
          </a:xfrm>
          <a:prstGeom prst="rect">
            <a:avLst/>
          </a:prstGeom>
          <a:solidFill>
            <a:srgbClr val="A76529"/>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bg1"/>
                </a:solidFill>
              </a:rPr>
              <a:t>ID</a:t>
            </a:r>
            <a:endParaRPr lang="en-US" b="1" dirty="0">
              <a:solidFill>
                <a:schemeClr val="bg1"/>
              </a:solidFill>
            </a:endParaRPr>
          </a:p>
        </p:txBody>
      </p:sp>
      <p:sp>
        <p:nvSpPr>
          <p:cNvPr id="128" name="Left Arrow 127"/>
          <p:cNvSpPr/>
          <p:nvPr/>
        </p:nvSpPr>
        <p:spPr>
          <a:xfrm flipH="1">
            <a:off x="5070376" y="3931568"/>
            <a:ext cx="762000" cy="3810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50 TRX</a:t>
            </a:r>
            <a:endParaRPr lang="en-US" sz="1200" dirty="0">
              <a:solidFill>
                <a:schemeClr val="bg1"/>
              </a:solidFill>
            </a:endParaRPr>
          </a:p>
        </p:txBody>
      </p:sp>
      <p:sp>
        <p:nvSpPr>
          <p:cNvPr id="129" name="Oval 128"/>
          <p:cNvSpPr/>
          <p:nvPr/>
        </p:nvSpPr>
        <p:spPr>
          <a:xfrm>
            <a:off x="5832376" y="3931568"/>
            <a:ext cx="1524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a:stCxn id="129" idx="0"/>
          </p:cNvCxnSpPr>
          <p:nvPr/>
        </p:nvCxnSpPr>
        <p:spPr>
          <a:xfrm rot="5400000" flipH="1" flipV="1">
            <a:off x="6060976" y="3779168"/>
            <a:ext cx="1588"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29" idx="4"/>
          </p:cNvCxnSpPr>
          <p:nvPr/>
        </p:nvCxnSpPr>
        <p:spPr>
          <a:xfrm rot="16200000" flipH="1">
            <a:off x="6632476" y="3512468"/>
            <a:ext cx="1588"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flipH="1" flipV="1">
            <a:off x="5985570" y="3702174"/>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flipH="1" flipV="1">
            <a:off x="6214170" y="3702174"/>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6441976" y="3931568"/>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0800000">
            <a:off x="5832376" y="3169568"/>
            <a:ext cx="381000" cy="306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6441976" y="3169568"/>
            <a:ext cx="3810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rot="19088209">
            <a:off x="5814969" y="3001040"/>
            <a:ext cx="288328" cy="1702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rot="5400000">
            <a:off x="6707882" y="3588668"/>
            <a:ext cx="12961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a:off x="6745982" y="3550568"/>
            <a:ext cx="7627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37" idx="6"/>
          </p:cNvCxnSpPr>
          <p:nvPr/>
        </p:nvCxnSpPr>
        <p:spPr>
          <a:xfrm rot="10800000">
            <a:off x="6066498" y="2989956"/>
            <a:ext cx="299278" cy="25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endCxn id="142" idx="0"/>
          </p:cNvCxnSpPr>
          <p:nvPr/>
        </p:nvCxnSpPr>
        <p:spPr>
          <a:xfrm flipV="1">
            <a:off x="6365776" y="2966684"/>
            <a:ext cx="339561" cy="279084"/>
          </a:xfrm>
          <a:prstGeom prst="line">
            <a:avLst/>
          </a:prstGeom>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rot="19690606">
            <a:off x="6694548" y="2948853"/>
            <a:ext cx="146672" cy="2372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p:cNvCxnSpPr>
            <a:stCxn id="142" idx="4"/>
          </p:cNvCxnSpPr>
          <p:nvPr/>
        </p:nvCxnSpPr>
        <p:spPr>
          <a:xfrm rot="16200000" flipH="1">
            <a:off x="6978448" y="3020239"/>
            <a:ext cx="1311" cy="297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42" idx="0"/>
          </p:cNvCxnSpPr>
          <p:nvPr/>
        </p:nvCxnSpPr>
        <p:spPr>
          <a:xfrm rot="5400000" flipH="1" flipV="1">
            <a:off x="7017999" y="2628308"/>
            <a:ext cx="25715" cy="651038"/>
          </a:xfrm>
          <a:prstGeom prst="line">
            <a:avLst/>
          </a:prstGeom>
        </p:spPr>
        <p:style>
          <a:lnRef idx="1">
            <a:schemeClr val="accent1"/>
          </a:lnRef>
          <a:fillRef idx="0">
            <a:schemeClr val="accent1"/>
          </a:fillRef>
          <a:effectRef idx="0">
            <a:schemeClr val="accent1"/>
          </a:effectRef>
          <a:fontRef idx="minor">
            <a:schemeClr val="tx1"/>
          </a:fontRef>
        </p:style>
      </p:cxnSp>
      <p:sp>
        <p:nvSpPr>
          <p:cNvPr id="145" name="Left Arrow 144"/>
          <p:cNvSpPr/>
          <p:nvPr/>
        </p:nvSpPr>
        <p:spPr>
          <a:xfrm>
            <a:off x="6899176" y="3017168"/>
            <a:ext cx="228600" cy="152400"/>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Left Arrow 145"/>
          <p:cNvSpPr/>
          <p:nvPr/>
        </p:nvSpPr>
        <p:spPr>
          <a:xfrm rot="2059813" flipH="1">
            <a:off x="5696401" y="2937441"/>
            <a:ext cx="304800" cy="152400"/>
          </a:xfrm>
          <a:prstGeom prst="leftArrow">
            <a:avLst/>
          </a:prstGeom>
          <a:solidFill>
            <a:srgbClr val="92D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Left Arrow 146"/>
          <p:cNvSpPr/>
          <p:nvPr/>
        </p:nvSpPr>
        <p:spPr>
          <a:xfrm rot="10800000">
            <a:off x="6441976" y="4007768"/>
            <a:ext cx="304800" cy="152400"/>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Left Arrow 147"/>
          <p:cNvSpPr/>
          <p:nvPr/>
        </p:nvSpPr>
        <p:spPr>
          <a:xfrm rot="16200000">
            <a:off x="6175276" y="3741068"/>
            <a:ext cx="228600" cy="152400"/>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594376" y="3169568"/>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518176" y="3245768"/>
            <a:ext cx="76200" cy="76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51" name="Oval 150"/>
          <p:cNvSpPr/>
          <p:nvPr/>
        </p:nvSpPr>
        <p:spPr>
          <a:xfrm>
            <a:off x="7203976" y="3169568"/>
            <a:ext cx="76200" cy="7620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7203976" y="3398168"/>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203976" y="3626768"/>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7203976" y="3855368"/>
            <a:ext cx="76200" cy="76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7203976" y="4083968"/>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7051576" y="4083968"/>
            <a:ext cx="76200" cy="76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822976" y="4083968"/>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289576" y="4007768"/>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159" name="Oval 158"/>
          <p:cNvSpPr/>
          <p:nvPr/>
        </p:nvSpPr>
        <p:spPr>
          <a:xfrm>
            <a:off x="6289576" y="3550568"/>
            <a:ext cx="76200" cy="762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060976" y="3169568"/>
            <a:ext cx="76200" cy="76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137176" y="3245768"/>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4689376" y="2331368"/>
            <a:ext cx="10668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4917976" y="1797968"/>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Arial" pitchFamily="34" charset="0"/>
                <a:cs typeface="Arial" pitchFamily="34" charset="0"/>
              </a:rPr>
              <a:t>Pipe Line Club Income </a:t>
            </a:r>
            <a:endParaRPr lang="en-US" sz="1200" dirty="0">
              <a:solidFill>
                <a:schemeClr val="bg1"/>
              </a:solidFill>
              <a:latin typeface="Arial" pitchFamily="34" charset="0"/>
              <a:cs typeface="Arial" pitchFamily="34" charset="0"/>
            </a:endParaRPr>
          </a:p>
        </p:txBody>
      </p:sp>
      <p:sp>
        <p:nvSpPr>
          <p:cNvPr id="164" name="Rectangle 163"/>
          <p:cNvSpPr/>
          <p:nvPr/>
        </p:nvSpPr>
        <p:spPr>
          <a:xfrm>
            <a:off x="3851176" y="2940968"/>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Arial" pitchFamily="34" charset="0"/>
                <a:cs typeface="Arial" pitchFamily="34" charset="0"/>
              </a:rPr>
              <a:t>New Member </a:t>
            </a:r>
          </a:p>
          <a:p>
            <a:pPr algn="ctr"/>
            <a:r>
              <a:rPr lang="en-US" sz="1200" dirty="0" smtClean="0">
                <a:solidFill>
                  <a:schemeClr val="bg1"/>
                </a:solidFill>
                <a:latin typeface="Arial" pitchFamily="34" charset="0"/>
                <a:cs typeface="Arial" pitchFamily="34" charset="0"/>
              </a:rPr>
              <a:t>Pipe Line Enter </a:t>
            </a:r>
            <a:endParaRPr lang="en-US" sz="1200" dirty="0">
              <a:solidFill>
                <a:schemeClr val="bg1"/>
              </a:solidFill>
              <a:latin typeface="Arial" pitchFamily="34" charset="0"/>
              <a:cs typeface="Arial" pitchFamily="34" charset="0"/>
            </a:endParaRPr>
          </a:p>
        </p:txBody>
      </p:sp>
      <p:sp>
        <p:nvSpPr>
          <p:cNvPr id="165" name="Rectangle 164"/>
          <p:cNvSpPr/>
          <p:nvPr/>
        </p:nvSpPr>
        <p:spPr>
          <a:xfrm>
            <a:off x="5810232" y="2971800"/>
            <a:ext cx="2438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Arial" pitchFamily="34" charset="0"/>
                <a:cs typeface="Arial" pitchFamily="34" charset="0"/>
              </a:rPr>
              <a:t>Old Member </a:t>
            </a:r>
          </a:p>
          <a:p>
            <a:pPr algn="ctr"/>
            <a:r>
              <a:rPr lang="en-US" sz="1200" dirty="0" smtClean="0">
                <a:solidFill>
                  <a:schemeClr val="bg1"/>
                </a:solidFill>
                <a:latin typeface="Arial" pitchFamily="34" charset="0"/>
                <a:cs typeface="Arial" pitchFamily="34" charset="0"/>
              </a:rPr>
              <a:t>Pipe Line Enter </a:t>
            </a:r>
            <a:endParaRPr lang="en-US" sz="1200" dirty="0">
              <a:solidFill>
                <a:schemeClr val="bg1"/>
              </a:solidFill>
              <a:latin typeface="Arial" pitchFamily="34" charset="0"/>
              <a:cs typeface="Arial" pitchFamily="34" charset="0"/>
            </a:endParaRPr>
          </a:p>
        </p:txBody>
      </p:sp>
      <p:cxnSp>
        <p:nvCxnSpPr>
          <p:cNvPr id="166" name="Straight Arrow Connector 165"/>
          <p:cNvCxnSpPr/>
          <p:nvPr/>
        </p:nvCxnSpPr>
        <p:spPr>
          <a:xfrm rot="5400000">
            <a:off x="2166045" y="2216274"/>
            <a:ext cx="83820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67" name="Straight Arrow Connector 166"/>
          <p:cNvCxnSpPr/>
          <p:nvPr/>
        </p:nvCxnSpPr>
        <p:spPr>
          <a:xfrm rot="5400000">
            <a:off x="2413695" y="2216274"/>
            <a:ext cx="83820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68" name="Straight Arrow Connector 167"/>
          <p:cNvCxnSpPr/>
          <p:nvPr/>
        </p:nvCxnSpPr>
        <p:spPr>
          <a:xfrm rot="5400000">
            <a:off x="2661345" y="2216274"/>
            <a:ext cx="83820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69" name="Straight Arrow Connector 168"/>
          <p:cNvCxnSpPr/>
          <p:nvPr/>
        </p:nvCxnSpPr>
        <p:spPr>
          <a:xfrm rot="5400000">
            <a:off x="2908995" y="2216274"/>
            <a:ext cx="83820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70" name="Straight Arrow Connector 169"/>
          <p:cNvCxnSpPr/>
          <p:nvPr/>
        </p:nvCxnSpPr>
        <p:spPr>
          <a:xfrm rot="5400000">
            <a:off x="3156645" y="2216274"/>
            <a:ext cx="83820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96" name="Straight Arrow Connector 295"/>
          <p:cNvCxnSpPr/>
          <p:nvPr/>
        </p:nvCxnSpPr>
        <p:spPr>
          <a:xfrm>
            <a:off x="3622576" y="1797968"/>
            <a:ext cx="1981200" cy="1066800"/>
          </a:xfrm>
          <a:prstGeom prst="straightConnector1">
            <a:avLst/>
          </a:prstGeom>
          <a:ln w="5715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7" name="Oval 296"/>
          <p:cNvSpPr/>
          <p:nvPr/>
        </p:nvSpPr>
        <p:spPr>
          <a:xfrm>
            <a:off x="1879500" y="3855368"/>
            <a:ext cx="457200" cy="466344"/>
          </a:xfrm>
          <a:prstGeom prst="ellipse">
            <a:avLst/>
          </a:prstGeom>
          <a:solidFill>
            <a:srgbClr val="69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99" name="Oval 298"/>
          <p:cNvSpPr/>
          <p:nvPr/>
        </p:nvSpPr>
        <p:spPr>
          <a:xfrm>
            <a:off x="3098700" y="3855368"/>
            <a:ext cx="457200" cy="466344"/>
          </a:xfrm>
          <a:prstGeom prst="ellipse">
            <a:avLst/>
          </a:prstGeom>
          <a:solidFill>
            <a:srgbClr val="69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03" name="Straight Connector 302"/>
          <p:cNvCxnSpPr>
            <a:stCxn id="297" idx="0"/>
          </p:cNvCxnSpPr>
          <p:nvPr/>
        </p:nvCxnSpPr>
        <p:spPr>
          <a:xfrm rot="5400000" flipH="1" flipV="1">
            <a:off x="2227980" y="3157452"/>
            <a:ext cx="578037" cy="81779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rot="5400000" flipH="1" flipV="1">
            <a:off x="2532780" y="3506888"/>
            <a:ext cx="578037" cy="20819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rot="16200000" flipV="1">
            <a:off x="2917745" y="3541043"/>
            <a:ext cx="571500" cy="9524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rot="10800000">
            <a:off x="3195304" y="3277331"/>
            <a:ext cx="644992" cy="62267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0800000">
            <a:off x="3251100" y="3169568"/>
            <a:ext cx="1102192" cy="6988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pic>
        <p:nvPicPr>
          <p:cNvPr id="311" name="Picture 2" descr="C:\Users\Hp\Desktop\New folder\Slide9.JPG"/>
          <p:cNvPicPr>
            <a:picLocks noChangeAspect="1" noChangeArrowheads="1"/>
          </p:cNvPicPr>
          <p:nvPr/>
        </p:nvPicPr>
        <p:blipFill>
          <a:blip r:embed="rId4" cstate="print"/>
          <a:stretch>
            <a:fillRect/>
          </a:stretch>
        </p:blipFill>
        <p:spPr bwMode="auto">
          <a:xfrm>
            <a:off x="4379830" y="3994668"/>
            <a:ext cx="438904" cy="312719"/>
          </a:xfrm>
          <a:prstGeom prst="rect">
            <a:avLst/>
          </a:prstGeom>
          <a:noFill/>
        </p:spPr>
      </p:pic>
      <p:sp>
        <p:nvSpPr>
          <p:cNvPr id="314" name="Oval 313"/>
          <p:cNvSpPr/>
          <p:nvPr/>
        </p:nvSpPr>
        <p:spPr>
          <a:xfrm>
            <a:off x="2879632" y="2931444"/>
            <a:ext cx="457200" cy="466344"/>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Oval 297"/>
          <p:cNvSpPr/>
          <p:nvPr/>
        </p:nvSpPr>
        <p:spPr>
          <a:xfrm>
            <a:off x="2489100" y="3855368"/>
            <a:ext cx="457200" cy="466344"/>
          </a:xfrm>
          <a:prstGeom prst="ellipse">
            <a:avLst/>
          </a:prstGeom>
          <a:solidFill>
            <a:srgbClr val="69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00" name="Oval 299"/>
          <p:cNvSpPr/>
          <p:nvPr/>
        </p:nvSpPr>
        <p:spPr>
          <a:xfrm>
            <a:off x="3708300" y="3855368"/>
            <a:ext cx="457200" cy="466344"/>
          </a:xfrm>
          <a:prstGeom prst="ellipse">
            <a:avLst/>
          </a:prstGeom>
          <a:solidFill>
            <a:srgbClr val="699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70" name="Picture 69" descr="user.png"/>
          <p:cNvPicPr>
            <a:picLocks noChangeAspect="1"/>
          </p:cNvPicPr>
          <p:nvPr/>
        </p:nvPicPr>
        <p:blipFill>
          <a:blip r:embed="rId5" cstate="print"/>
          <a:stretch>
            <a:fillRect/>
          </a:stretch>
        </p:blipFill>
        <p:spPr>
          <a:xfrm>
            <a:off x="2459484" y="2673208"/>
            <a:ext cx="210624" cy="210624"/>
          </a:xfrm>
          <a:prstGeom prst="rect">
            <a:avLst/>
          </a:prstGeom>
        </p:spPr>
      </p:pic>
      <p:pic>
        <p:nvPicPr>
          <p:cNvPr id="71" name="Picture 70" descr="user.png"/>
          <p:cNvPicPr>
            <a:picLocks noChangeAspect="1"/>
          </p:cNvPicPr>
          <p:nvPr/>
        </p:nvPicPr>
        <p:blipFill>
          <a:blip r:embed="rId5" cstate="print"/>
          <a:stretch>
            <a:fillRect/>
          </a:stretch>
        </p:blipFill>
        <p:spPr>
          <a:xfrm>
            <a:off x="2710711" y="2673208"/>
            <a:ext cx="210624" cy="210624"/>
          </a:xfrm>
          <a:prstGeom prst="rect">
            <a:avLst/>
          </a:prstGeom>
        </p:spPr>
      </p:pic>
      <p:pic>
        <p:nvPicPr>
          <p:cNvPr id="73" name="Picture 72" descr="user.png"/>
          <p:cNvPicPr>
            <a:picLocks noChangeAspect="1"/>
          </p:cNvPicPr>
          <p:nvPr/>
        </p:nvPicPr>
        <p:blipFill>
          <a:blip r:embed="rId5" cstate="print"/>
          <a:stretch>
            <a:fillRect/>
          </a:stretch>
        </p:blipFill>
        <p:spPr>
          <a:xfrm>
            <a:off x="2961938" y="2668444"/>
            <a:ext cx="210624" cy="210624"/>
          </a:xfrm>
          <a:prstGeom prst="rect">
            <a:avLst/>
          </a:prstGeom>
        </p:spPr>
      </p:pic>
      <p:pic>
        <p:nvPicPr>
          <p:cNvPr id="75" name="Picture 74" descr="user.png"/>
          <p:cNvPicPr>
            <a:picLocks noChangeAspect="1"/>
          </p:cNvPicPr>
          <p:nvPr/>
        </p:nvPicPr>
        <p:blipFill>
          <a:blip r:embed="rId5" cstate="print"/>
          <a:stretch>
            <a:fillRect/>
          </a:stretch>
        </p:blipFill>
        <p:spPr>
          <a:xfrm>
            <a:off x="3213165" y="2673205"/>
            <a:ext cx="210624" cy="210624"/>
          </a:xfrm>
          <a:prstGeom prst="rect">
            <a:avLst/>
          </a:prstGeom>
        </p:spPr>
      </p:pic>
      <p:pic>
        <p:nvPicPr>
          <p:cNvPr id="76" name="Picture 75" descr="user.png"/>
          <p:cNvPicPr>
            <a:picLocks noChangeAspect="1"/>
          </p:cNvPicPr>
          <p:nvPr/>
        </p:nvPicPr>
        <p:blipFill>
          <a:blip r:embed="rId5" cstate="print"/>
          <a:stretch>
            <a:fillRect/>
          </a:stretch>
        </p:blipFill>
        <p:spPr>
          <a:xfrm>
            <a:off x="3464392" y="2663680"/>
            <a:ext cx="210624" cy="21062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4654</TotalTime>
  <Words>1281</Words>
  <Application>Microsoft Office PowerPoint</Application>
  <PresentationFormat>On-screen Show (4:3)</PresentationFormat>
  <Paragraphs>197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190</cp:revision>
  <dcterms:created xsi:type="dcterms:W3CDTF">2020-12-04T11:29:39Z</dcterms:created>
  <dcterms:modified xsi:type="dcterms:W3CDTF">2021-01-10T08:17:14Z</dcterms:modified>
</cp:coreProperties>
</file>