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4"/>
  </p:sldMasterIdLst>
  <p:notesMasterIdLst>
    <p:notesMasterId r:id="rId271"/>
  </p:notesMasterIdLst>
  <p:sldIdLst>
    <p:sldId id="285" r:id="rId5"/>
    <p:sldId id="286" r:id="rId6"/>
    <p:sldId id="284" r:id="rId7"/>
    <p:sldId id="334" r:id="rId8"/>
    <p:sldId id="335" r:id="rId9"/>
    <p:sldId id="289" r:id="rId10"/>
    <p:sldId id="290" r:id="rId11"/>
    <p:sldId id="319" r:id="rId12"/>
    <p:sldId id="320" r:id="rId13"/>
    <p:sldId id="317" r:id="rId14"/>
    <p:sldId id="316" r:id="rId15"/>
    <p:sldId id="318" r:id="rId16"/>
    <p:sldId id="329" r:id="rId17"/>
    <p:sldId id="330" r:id="rId18"/>
    <p:sldId id="331" r:id="rId19"/>
    <p:sldId id="291" r:id="rId20"/>
    <p:sldId id="292" r:id="rId21"/>
    <p:sldId id="293" r:id="rId22"/>
    <p:sldId id="297" r:id="rId23"/>
    <p:sldId id="294" r:id="rId24"/>
    <p:sldId id="298" r:id="rId25"/>
    <p:sldId id="306" r:id="rId26"/>
    <p:sldId id="333" r:id="rId27"/>
    <p:sldId id="307" r:id="rId28"/>
    <p:sldId id="372" r:id="rId29"/>
    <p:sldId id="299" r:id="rId30"/>
    <p:sldId id="376" r:id="rId31"/>
    <p:sldId id="375" r:id="rId32"/>
    <p:sldId id="337" r:id="rId33"/>
    <p:sldId id="301" r:id="rId34"/>
    <p:sldId id="302" r:id="rId35"/>
    <p:sldId id="303" r:id="rId36"/>
    <p:sldId id="304" r:id="rId37"/>
    <p:sldId id="340" r:id="rId38"/>
    <p:sldId id="305" r:id="rId39"/>
    <p:sldId id="338" r:id="rId40"/>
    <p:sldId id="339" r:id="rId41"/>
    <p:sldId id="341" r:id="rId42"/>
    <p:sldId id="373" r:id="rId43"/>
    <p:sldId id="342" r:id="rId44"/>
    <p:sldId id="343" r:id="rId45"/>
    <p:sldId id="344" r:id="rId46"/>
    <p:sldId id="345" r:id="rId47"/>
    <p:sldId id="347" r:id="rId48"/>
    <p:sldId id="348" r:id="rId49"/>
    <p:sldId id="346" r:id="rId50"/>
    <p:sldId id="349" r:id="rId51"/>
    <p:sldId id="350" r:id="rId52"/>
    <p:sldId id="351" r:id="rId53"/>
    <p:sldId id="352" r:id="rId54"/>
    <p:sldId id="353" r:id="rId55"/>
    <p:sldId id="354" r:id="rId56"/>
    <p:sldId id="355" r:id="rId57"/>
    <p:sldId id="356" r:id="rId58"/>
    <p:sldId id="357" r:id="rId59"/>
    <p:sldId id="374" r:id="rId60"/>
    <p:sldId id="358" r:id="rId61"/>
    <p:sldId id="359" r:id="rId62"/>
    <p:sldId id="360" r:id="rId63"/>
    <p:sldId id="361" r:id="rId64"/>
    <p:sldId id="363" r:id="rId65"/>
    <p:sldId id="362" r:id="rId66"/>
    <p:sldId id="366" r:id="rId67"/>
    <p:sldId id="364" r:id="rId68"/>
    <p:sldId id="367" r:id="rId69"/>
    <p:sldId id="369" r:id="rId70"/>
    <p:sldId id="296" r:id="rId71"/>
    <p:sldId id="323" r:id="rId72"/>
    <p:sldId id="325" r:id="rId73"/>
    <p:sldId id="328" r:id="rId74"/>
    <p:sldId id="368" r:id="rId75"/>
    <p:sldId id="308" r:id="rId76"/>
    <p:sldId id="310" r:id="rId77"/>
    <p:sldId id="311" r:id="rId78"/>
    <p:sldId id="312" r:id="rId79"/>
    <p:sldId id="313" r:id="rId80"/>
    <p:sldId id="314" r:id="rId81"/>
    <p:sldId id="315" r:id="rId82"/>
    <p:sldId id="370" r:id="rId83"/>
    <p:sldId id="326" r:id="rId84"/>
    <p:sldId id="321" r:id="rId85"/>
    <p:sldId id="384" r:id="rId86"/>
    <p:sldId id="309" r:id="rId87"/>
    <p:sldId id="385" r:id="rId88"/>
    <p:sldId id="389" r:id="rId89"/>
    <p:sldId id="388" r:id="rId90"/>
    <p:sldId id="390" r:id="rId91"/>
    <p:sldId id="391" r:id="rId92"/>
    <p:sldId id="393" r:id="rId93"/>
    <p:sldId id="392" r:id="rId94"/>
    <p:sldId id="387" r:id="rId95"/>
    <p:sldId id="394" r:id="rId96"/>
    <p:sldId id="377" r:id="rId97"/>
    <p:sldId id="395" r:id="rId98"/>
    <p:sldId id="396" r:id="rId99"/>
    <p:sldId id="397" r:id="rId100"/>
    <p:sldId id="399" r:id="rId101"/>
    <p:sldId id="398" r:id="rId102"/>
    <p:sldId id="400" r:id="rId103"/>
    <p:sldId id="401" r:id="rId104"/>
    <p:sldId id="402" r:id="rId105"/>
    <p:sldId id="403" r:id="rId106"/>
    <p:sldId id="405" r:id="rId107"/>
    <p:sldId id="406" r:id="rId108"/>
    <p:sldId id="571" r:id="rId109"/>
    <p:sldId id="572" r:id="rId110"/>
    <p:sldId id="432" r:id="rId111"/>
    <p:sldId id="378" r:id="rId112"/>
    <p:sldId id="408" r:id="rId113"/>
    <p:sldId id="410" r:id="rId114"/>
    <p:sldId id="409" r:id="rId115"/>
    <p:sldId id="411" r:id="rId116"/>
    <p:sldId id="412" r:id="rId117"/>
    <p:sldId id="413" r:id="rId118"/>
    <p:sldId id="569" r:id="rId119"/>
    <p:sldId id="570" r:id="rId120"/>
    <p:sldId id="414" r:id="rId121"/>
    <p:sldId id="380" r:id="rId122"/>
    <p:sldId id="415" r:id="rId123"/>
    <p:sldId id="416" r:id="rId124"/>
    <p:sldId id="417" r:id="rId125"/>
    <p:sldId id="419" r:id="rId126"/>
    <p:sldId id="418" r:id="rId127"/>
    <p:sldId id="420" r:id="rId128"/>
    <p:sldId id="421" r:id="rId129"/>
    <p:sldId id="422" r:id="rId130"/>
    <p:sldId id="382" r:id="rId131"/>
    <p:sldId id="434" r:id="rId132"/>
    <p:sldId id="435" r:id="rId133"/>
    <p:sldId id="436" r:id="rId134"/>
    <p:sldId id="438" r:id="rId135"/>
    <p:sldId id="439" r:id="rId136"/>
    <p:sldId id="441" r:id="rId137"/>
    <p:sldId id="442" r:id="rId138"/>
    <p:sldId id="443" r:id="rId139"/>
    <p:sldId id="444" r:id="rId140"/>
    <p:sldId id="440" r:id="rId141"/>
    <p:sldId id="573" r:id="rId142"/>
    <p:sldId id="574" r:id="rId143"/>
    <p:sldId id="445" r:id="rId144"/>
    <p:sldId id="446" r:id="rId145"/>
    <p:sldId id="448" r:id="rId146"/>
    <p:sldId id="465" r:id="rId147"/>
    <p:sldId id="575" r:id="rId148"/>
    <p:sldId id="576" r:id="rId149"/>
    <p:sldId id="578" r:id="rId150"/>
    <p:sldId id="579" r:id="rId151"/>
    <p:sldId id="379" r:id="rId152"/>
    <p:sldId id="451" r:id="rId153"/>
    <p:sldId id="452" r:id="rId154"/>
    <p:sldId id="453" r:id="rId155"/>
    <p:sldId id="454" r:id="rId156"/>
    <p:sldId id="458" r:id="rId157"/>
    <p:sldId id="462" r:id="rId158"/>
    <p:sldId id="460" r:id="rId159"/>
    <p:sldId id="463" r:id="rId160"/>
    <p:sldId id="464" r:id="rId161"/>
    <p:sldId id="466" r:id="rId162"/>
    <p:sldId id="467" r:id="rId163"/>
    <p:sldId id="469" r:id="rId164"/>
    <p:sldId id="470" r:id="rId165"/>
    <p:sldId id="471" r:id="rId166"/>
    <p:sldId id="472" r:id="rId167"/>
    <p:sldId id="473" r:id="rId168"/>
    <p:sldId id="474" r:id="rId169"/>
    <p:sldId id="475" r:id="rId170"/>
    <p:sldId id="476" r:id="rId171"/>
    <p:sldId id="477" r:id="rId172"/>
    <p:sldId id="479" r:id="rId173"/>
    <p:sldId id="480" r:id="rId174"/>
    <p:sldId id="491" r:id="rId175"/>
    <p:sldId id="482" r:id="rId176"/>
    <p:sldId id="485" r:id="rId177"/>
    <p:sldId id="490" r:id="rId178"/>
    <p:sldId id="492" r:id="rId179"/>
    <p:sldId id="493" r:id="rId180"/>
    <p:sldId id="494" r:id="rId181"/>
    <p:sldId id="495" r:id="rId182"/>
    <p:sldId id="496" r:id="rId183"/>
    <p:sldId id="497" r:id="rId184"/>
    <p:sldId id="498" r:id="rId185"/>
    <p:sldId id="499" r:id="rId186"/>
    <p:sldId id="500" r:id="rId187"/>
    <p:sldId id="501" r:id="rId188"/>
    <p:sldId id="447" r:id="rId189"/>
    <p:sldId id="505" r:id="rId190"/>
    <p:sldId id="506" r:id="rId191"/>
    <p:sldId id="449" r:id="rId192"/>
    <p:sldId id="510" r:id="rId193"/>
    <p:sldId id="511" r:id="rId194"/>
    <p:sldId id="512" r:id="rId195"/>
    <p:sldId id="513" r:id="rId196"/>
    <p:sldId id="520" r:id="rId197"/>
    <p:sldId id="502" r:id="rId198"/>
    <p:sldId id="503" r:id="rId199"/>
    <p:sldId id="504" r:id="rId200"/>
    <p:sldId id="507" r:id="rId201"/>
    <p:sldId id="508" r:id="rId202"/>
    <p:sldId id="509" r:id="rId203"/>
    <p:sldId id="514" r:id="rId204"/>
    <p:sldId id="515" r:id="rId205"/>
    <p:sldId id="489" r:id="rId206"/>
    <p:sldId id="516" r:id="rId207"/>
    <p:sldId id="517" r:id="rId208"/>
    <p:sldId id="521" r:id="rId209"/>
    <p:sldId id="522" r:id="rId210"/>
    <p:sldId id="524" r:id="rId211"/>
    <p:sldId id="518" r:id="rId212"/>
    <p:sldId id="519" r:id="rId213"/>
    <p:sldId id="525" r:id="rId214"/>
    <p:sldId id="528" r:id="rId215"/>
    <p:sldId id="529" r:id="rId216"/>
    <p:sldId id="527" r:id="rId217"/>
    <p:sldId id="526" r:id="rId218"/>
    <p:sldId id="530" r:id="rId219"/>
    <p:sldId id="531" r:id="rId220"/>
    <p:sldId id="534" r:id="rId221"/>
    <p:sldId id="532" r:id="rId222"/>
    <p:sldId id="533" r:id="rId223"/>
    <p:sldId id="535" r:id="rId224"/>
    <p:sldId id="536" r:id="rId225"/>
    <p:sldId id="537" r:id="rId226"/>
    <p:sldId id="538" r:id="rId227"/>
    <p:sldId id="540" r:id="rId228"/>
    <p:sldId id="539" r:id="rId229"/>
    <p:sldId id="541" r:id="rId230"/>
    <p:sldId id="544" r:id="rId231"/>
    <p:sldId id="543" r:id="rId232"/>
    <p:sldId id="545" r:id="rId233"/>
    <p:sldId id="546" r:id="rId234"/>
    <p:sldId id="547" r:id="rId235"/>
    <p:sldId id="584" r:id="rId236"/>
    <p:sldId id="585" r:id="rId237"/>
    <p:sldId id="586" r:id="rId238"/>
    <p:sldId id="587" r:id="rId239"/>
    <p:sldId id="590" r:id="rId240"/>
    <p:sldId id="588" r:id="rId241"/>
    <p:sldId id="591" r:id="rId242"/>
    <p:sldId id="592" r:id="rId243"/>
    <p:sldId id="593" r:id="rId244"/>
    <p:sldId id="594" r:id="rId245"/>
    <p:sldId id="595" r:id="rId246"/>
    <p:sldId id="455" r:id="rId247"/>
    <p:sldId id="549" r:id="rId248"/>
    <p:sldId id="550" r:id="rId249"/>
    <p:sldId id="551" r:id="rId250"/>
    <p:sldId id="552" r:id="rId251"/>
    <p:sldId id="553" r:id="rId252"/>
    <p:sldId id="548" r:id="rId253"/>
    <p:sldId id="555" r:id="rId254"/>
    <p:sldId id="556" r:id="rId255"/>
    <p:sldId id="557" r:id="rId256"/>
    <p:sldId id="558" r:id="rId257"/>
    <p:sldId id="559" r:id="rId258"/>
    <p:sldId id="560" r:id="rId259"/>
    <p:sldId id="561" r:id="rId260"/>
    <p:sldId id="562" r:id="rId261"/>
    <p:sldId id="563" r:id="rId262"/>
    <p:sldId id="564" r:id="rId263"/>
    <p:sldId id="565" r:id="rId264"/>
    <p:sldId id="567" r:id="rId265"/>
    <p:sldId id="568" r:id="rId266"/>
    <p:sldId id="580" r:id="rId267"/>
    <p:sldId id="581" r:id="rId268"/>
    <p:sldId id="582" r:id="rId269"/>
    <p:sldId id="583" r:id="rId270"/>
  </p:sldIdLst>
  <p:sldSz cx="9144000" cy="5143500" type="screen16x9"/>
  <p:notesSz cx="6858000" cy="9144000"/>
  <p:embeddedFontLst>
    <p:embeddedFont>
      <p:font typeface="Consolas" panose="020B0609020204030204" pitchFamily="49" charset="0"/>
      <p:regular r:id="rId272"/>
      <p:bold r:id="rId273"/>
      <p:italic r:id="rId274"/>
      <p:boldItalic r:id="rId275"/>
    </p:embeddedFont>
    <p:embeddedFont>
      <p:font typeface="Fira Mono" panose="020B0604020202020204" charset="0"/>
      <p:regular r:id="rId276"/>
      <p:bold r:id="rId277"/>
    </p:embeddedFont>
    <p:embeddedFont>
      <p:font typeface="Work Sans" panose="020B0604020202020204" charset="0"/>
      <p:regular r:id="rId278"/>
      <p:bold r:id="rId279"/>
    </p:embeddedFont>
    <p:embeddedFont>
      <p:font typeface="Work Sans Light" panose="020B0604020202020204" charset="0"/>
      <p:regular r:id="rId280"/>
      <p:bold r:id="rId2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PNT-262" id="{1A34ADBF-7E79-44D8-98EC-CEC08E1D51EC}">
          <p14:sldIdLst>
            <p14:sldId id="285"/>
            <p14:sldId id="286"/>
            <p14:sldId id="284"/>
            <p14:sldId id="334"/>
            <p14:sldId id="335"/>
            <p14:sldId id="289"/>
            <p14:sldId id="290"/>
            <p14:sldId id="319"/>
            <p14:sldId id="320"/>
            <p14:sldId id="317"/>
            <p14:sldId id="316"/>
            <p14:sldId id="318"/>
            <p14:sldId id="329"/>
            <p14:sldId id="330"/>
            <p14:sldId id="331"/>
            <p14:sldId id="291"/>
            <p14:sldId id="292"/>
            <p14:sldId id="293"/>
            <p14:sldId id="297"/>
            <p14:sldId id="294"/>
            <p14:sldId id="298"/>
            <p14:sldId id="306"/>
            <p14:sldId id="333"/>
            <p14:sldId id="307"/>
            <p14:sldId id="372"/>
            <p14:sldId id="299"/>
            <p14:sldId id="376"/>
            <p14:sldId id="375"/>
            <p14:sldId id="337"/>
            <p14:sldId id="301"/>
            <p14:sldId id="302"/>
            <p14:sldId id="303"/>
            <p14:sldId id="304"/>
            <p14:sldId id="340"/>
            <p14:sldId id="305"/>
            <p14:sldId id="338"/>
            <p14:sldId id="339"/>
            <p14:sldId id="341"/>
            <p14:sldId id="373"/>
            <p14:sldId id="342"/>
            <p14:sldId id="343"/>
            <p14:sldId id="344"/>
            <p14:sldId id="345"/>
            <p14:sldId id="347"/>
            <p14:sldId id="348"/>
            <p14:sldId id="346"/>
            <p14:sldId id="349"/>
            <p14:sldId id="350"/>
            <p14:sldId id="351"/>
            <p14:sldId id="352"/>
            <p14:sldId id="353"/>
            <p14:sldId id="354"/>
            <p14:sldId id="355"/>
            <p14:sldId id="356"/>
            <p14:sldId id="357"/>
            <p14:sldId id="374"/>
            <p14:sldId id="358"/>
            <p14:sldId id="359"/>
            <p14:sldId id="360"/>
            <p14:sldId id="361"/>
            <p14:sldId id="363"/>
            <p14:sldId id="362"/>
            <p14:sldId id="366"/>
            <p14:sldId id="364"/>
            <p14:sldId id="367"/>
            <p14:sldId id="369"/>
            <p14:sldId id="296"/>
            <p14:sldId id="323"/>
            <p14:sldId id="325"/>
            <p14:sldId id="328"/>
            <p14:sldId id="368"/>
            <p14:sldId id="308"/>
            <p14:sldId id="310"/>
            <p14:sldId id="311"/>
            <p14:sldId id="312"/>
            <p14:sldId id="313"/>
            <p14:sldId id="314"/>
            <p14:sldId id="315"/>
            <p14:sldId id="370"/>
            <p14:sldId id="326"/>
            <p14:sldId id="321"/>
            <p14:sldId id="384"/>
            <p14:sldId id="309"/>
            <p14:sldId id="385"/>
            <p14:sldId id="389"/>
            <p14:sldId id="388"/>
            <p14:sldId id="390"/>
            <p14:sldId id="391"/>
            <p14:sldId id="393"/>
            <p14:sldId id="392"/>
            <p14:sldId id="387"/>
            <p14:sldId id="394"/>
            <p14:sldId id="377"/>
            <p14:sldId id="395"/>
            <p14:sldId id="396"/>
            <p14:sldId id="397"/>
            <p14:sldId id="399"/>
            <p14:sldId id="398"/>
            <p14:sldId id="400"/>
            <p14:sldId id="401"/>
            <p14:sldId id="402"/>
            <p14:sldId id="403"/>
            <p14:sldId id="405"/>
            <p14:sldId id="406"/>
            <p14:sldId id="571"/>
            <p14:sldId id="572"/>
            <p14:sldId id="432"/>
            <p14:sldId id="378"/>
            <p14:sldId id="408"/>
            <p14:sldId id="410"/>
            <p14:sldId id="409"/>
            <p14:sldId id="411"/>
            <p14:sldId id="412"/>
            <p14:sldId id="413"/>
            <p14:sldId id="569"/>
            <p14:sldId id="570"/>
            <p14:sldId id="414"/>
            <p14:sldId id="380"/>
            <p14:sldId id="415"/>
            <p14:sldId id="416"/>
            <p14:sldId id="417"/>
            <p14:sldId id="419"/>
            <p14:sldId id="418"/>
            <p14:sldId id="420"/>
            <p14:sldId id="421"/>
            <p14:sldId id="422"/>
            <p14:sldId id="382"/>
            <p14:sldId id="434"/>
            <p14:sldId id="435"/>
            <p14:sldId id="436"/>
            <p14:sldId id="438"/>
            <p14:sldId id="439"/>
            <p14:sldId id="441"/>
            <p14:sldId id="442"/>
            <p14:sldId id="443"/>
            <p14:sldId id="444"/>
            <p14:sldId id="440"/>
            <p14:sldId id="573"/>
            <p14:sldId id="574"/>
            <p14:sldId id="445"/>
            <p14:sldId id="446"/>
            <p14:sldId id="448"/>
            <p14:sldId id="465"/>
            <p14:sldId id="575"/>
            <p14:sldId id="576"/>
            <p14:sldId id="578"/>
            <p14:sldId id="579"/>
            <p14:sldId id="379"/>
            <p14:sldId id="451"/>
            <p14:sldId id="452"/>
            <p14:sldId id="453"/>
            <p14:sldId id="454"/>
            <p14:sldId id="458"/>
            <p14:sldId id="462"/>
            <p14:sldId id="460"/>
            <p14:sldId id="463"/>
            <p14:sldId id="464"/>
            <p14:sldId id="466"/>
            <p14:sldId id="467"/>
            <p14:sldId id="469"/>
            <p14:sldId id="470"/>
            <p14:sldId id="471"/>
            <p14:sldId id="472"/>
            <p14:sldId id="473"/>
            <p14:sldId id="474"/>
            <p14:sldId id="475"/>
            <p14:sldId id="476"/>
            <p14:sldId id="477"/>
            <p14:sldId id="479"/>
            <p14:sldId id="480"/>
            <p14:sldId id="491"/>
            <p14:sldId id="482"/>
            <p14:sldId id="485"/>
            <p14:sldId id="490"/>
            <p14:sldId id="492"/>
            <p14:sldId id="493"/>
            <p14:sldId id="494"/>
            <p14:sldId id="495"/>
            <p14:sldId id="496"/>
            <p14:sldId id="497"/>
            <p14:sldId id="498"/>
            <p14:sldId id="499"/>
            <p14:sldId id="500"/>
            <p14:sldId id="501"/>
            <p14:sldId id="447"/>
            <p14:sldId id="505"/>
            <p14:sldId id="506"/>
            <p14:sldId id="449"/>
            <p14:sldId id="510"/>
            <p14:sldId id="511"/>
            <p14:sldId id="512"/>
            <p14:sldId id="513"/>
            <p14:sldId id="520"/>
            <p14:sldId id="502"/>
            <p14:sldId id="503"/>
            <p14:sldId id="504"/>
            <p14:sldId id="507"/>
            <p14:sldId id="508"/>
            <p14:sldId id="509"/>
            <p14:sldId id="514"/>
            <p14:sldId id="515"/>
            <p14:sldId id="489"/>
            <p14:sldId id="516"/>
            <p14:sldId id="517"/>
            <p14:sldId id="521"/>
            <p14:sldId id="522"/>
            <p14:sldId id="524"/>
            <p14:sldId id="518"/>
            <p14:sldId id="519"/>
            <p14:sldId id="525"/>
            <p14:sldId id="528"/>
            <p14:sldId id="529"/>
            <p14:sldId id="527"/>
            <p14:sldId id="526"/>
            <p14:sldId id="530"/>
            <p14:sldId id="531"/>
            <p14:sldId id="534"/>
            <p14:sldId id="532"/>
            <p14:sldId id="533"/>
            <p14:sldId id="535"/>
            <p14:sldId id="536"/>
            <p14:sldId id="537"/>
            <p14:sldId id="538"/>
            <p14:sldId id="540"/>
            <p14:sldId id="539"/>
            <p14:sldId id="541"/>
            <p14:sldId id="544"/>
            <p14:sldId id="543"/>
            <p14:sldId id="545"/>
            <p14:sldId id="546"/>
            <p14:sldId id="547"/>
            <p14:sldId id="584"/>
            <p14:sldId id="585"/>
            <p14:sldId id="586"/>
            <p14:sldId id="587"/>
            <p14:sldId id="590"/>
            <p14:sldId id="588"/>
            <p14:sldId id="591"/>
            <p14:sldId id="592"/>
            <p14:sldId id="593"/>
            <p14:sldId id="594"/>
            <p14:sldId id="595"/>
            <p14:sldId id="455"/>
            <p14:sldId id="549"/>
            <p14:sldId id="550"/>
            <p14:sldId id="551"/>
            <p14:sldId id="552"/>
            <p14:sldId id="553"/>
            <p14:sldId id="548"/>
            <p14:sldId id="555"/>
            <p14:sldId id="556"/>
            <p14:sldId id="557"/>
            <p14:sldId id="558"/>
            <p14:sldId id="559"/>
            <p14:sldId id="560"/>
            <p14:sldId id="561"/>
            <p14:sldId id="562"/>
            <p14:sldId id="563"/>
            <p14:sldId id="564"/>
            <p14:sldId id="565"/>
            <p14:sldId id="567"/>
            <p14:sldId id="568"/>
            <p14:sldId id="580"/>
            <p14:sldId id="581"/>
            <p14:sldId id="582"/>
            <p14:sldId id="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5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AD8F6-CF14-46CA-9D68-6E59D3FBC393}">
  <a:tblStyle styleId="{487AD8F6-CF14-46CA-9D68-6E59D3FBC3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6957" autoAdjust="0"/>
  </p:normalViewPr>
  <p:slideViewPr>
    <p:cSldViewPr snapToGrid="0">
      <p:cViewPr varScale="1">
        <p:scale>
          <a:sx n="131" d="100"/>
          <a:sy n="131" d="100"/>
        </p:scale>
        <p:origin x="10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170" Type="http://schemas.openxmlformats.org/officeDocument/2006/relationships/slide" Target="slides/slide166.xml"/><Relationship Id="rId226" Type="http://schemas.openxmlformats.org/officeDocument/2006/relationships/slide" Target="slides/slide222.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279" Type="http://schemas.openxmlformats.org/officeDocument/2006/relationships/font" Target="fonts/font8.fntdata"/><Relationship Id="rId43" Type="http://schemas.openxmlformats.org/officeDocument/2006/relationships/slide" Target="slides/slide39.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slide" Target="slides/slide244.xml"/><Relationship Id="rId269" Type="http://schemas.openxmlformats.org/officeDocument/2006/relationships/slide" Target="slides/slide265.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280" Type="http://schemas.openxmlformats.org/officeDocument/2006/relationships/font" Target="fonts/font9.fntdata"/><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281" Type="http://schemas.openxmlformats.org/officeDocument/2006/relationships/font" Target="fonts/font10.fntdata"/><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slide" Target="slides/slide235.xml"/><Relationship Id="rId250" Type="http://schemas.openxmlformats.org/officeDocument/2006/relationships/slide" Target="slides/slide246.xml"/><Relationship Id="rId271" Type="http://schemas.openxmlformats.org/officeDocument/2006/relationships/notesMaster" Target="notesMasters/notesMaster1.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slide" Target="slides/slide236.xml"/><Relationship Id="rId261" Type="http://schemas.openxmlformats.org/officeDocument/2006/relationships/slide" Target="slides/slide257.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presProps" Target="presProps.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1" Type="http://schemas.openxmlformats.org/officeDocument/2006/relationships/slide" Target="slides/slide247.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72" Type="http://schemas.openxmlformats.org/officeDocument/2006/relationships/font" Target="fonts/font1.fntdata"/><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slide" Target="slides/slide23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262" Type="http://schemas.openxmlformats.org/officeDocument/2006/relationships/slide" Target="slides/slide258.xml"/><Relationship Id="rId283" Type="http://schemas.openxmlformats.org/officeDocument/2006/relationships/viewProps" Target="viewProps.xml"/><Relationship Id="rId78" Type="http://schemas.openxmlformats.org/officeDocument/2006/relationships/slide" Target="slides/slide74.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64" Type="http://schemas.openxmlformats.org/officeDocument/2006/relationships/slide" Target="slides/slide160.xml"/><Relationship Id="rId185" Type="http://schemas.openxmlformats.org/officeDocument/2006/relationships/slide" Target="slides/slide181.xml"/><Relationship Id="rId9" Type="http://schemas.openxmlformats.org/officeDocument/2006/relationships/slide" Target="slides/slide5.xml"/><Relationship Id="rId210" Type="http://schemas.openxmlformats.org/officeDocument/2006/relationships/slide" Target="slides/slide206.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273" Type="http://schemas.openxmlformats.org/officeDocument/2006/relationships/font" Target="fonts/font2.fntdata"/><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theme" Target="theme/theme1.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font" Target="fonts/font3.fntdata"/><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tableStyles" Target="tableStyle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font" Target="fonts/font4.fntdata"/><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font" Target="fonts/font5.fntdata"/><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font" Target="fonts/font6.fntdata"/><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4" Type="http://schemas.openxmlformats.org/officeDocument/2006/relationships/slideMaster" Target="slideMasters/slideMaster1.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font" Target="fonts/font7.fntdata"/><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107" Type="http://schemas.openxmlformats.org/officeDocument/2006/relationships/slide" Target="slides/slide103.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3" Type="http://schemas.openxmlformats.org/officeDocument/2006/relationships/hyperlink" Target="https://docs.atlas.mongodb.com/troubleshoot-connection/#special-characters-in-connection-string-password" TargetMode="External"/><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802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240963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00191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25357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en-CA" dirty="0"/>
          </a:p>
        </p:txBody>
      </p:sp>
    </p:spTree>
    <p:extLst>
      <p:ext uri="{BB962C8B-B14F-4D97-AF65-F5344CB8AC3E}">
        <p14:creationId xmlns:p14="http://schemas.microsoft.com/office/powerpoint/2010/main" val="39265212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29410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en-CA" dirty="0"/>
          </a:p>
        </p:txBody>
      </p:sp>
    </p:spTree>
    <p:extLst>
      <p:ext uri="{BB962C8B-B14F-4D97-AF65-F5344CB8AC3E}">
        <p14:creationId xmlns:p14="http://schemas.microsoft.com/office/powerpoint/2010/main" val="113896469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52133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en-CA" dirty="0"/>
          </a:p>
        </p:txBody>
      </p:sp>
    </p:spTree>
    <p:extLst>
      <p:ext uri="{BB962C8B-B14F-4D97-AF65-F5344CB8AC3E}">
        <p14:creationId xmlns:p14="http://schemas.microsoft.com/office/powerpoint/2010/main" val="6558143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380518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993803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110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07679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37321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040917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342476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547728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With the code above, you can visit localhost:8000, localhost:8000/about.html, and localhost:8000/contact.html</a:t>
            </a:r>
          </a:p>
        </p:txBody>
      </p:sp>
    </p:spTree>
    <p:extLst>
      <p:ext uri="{BB962C8B-B14F-4D97-AF65-F5344CB8AC3E}">
        <p14:creationId xmlns:p14="http://schemas.microsoft.com/office/powerpoint/2010/main" val="59194816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233291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49268518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968062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26224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964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030537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74070065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16551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762991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With the code above, you can visit localhost:8000, localhost:8000/about.html, and localhost:8000/contact.html</a:t>
            </a:r>
          </a:p>
        </p:txBody>
      </p:sp>
    </p:spTree>
    <p:extLst>
      <p:ext uri="{BB962C8B-B14F-4D97-AF65-F5344CB8AC3E}">
        <p14:creationId xmlns:p14="http://schemas.microsoft.com/office/powerpoint/2010/main" val="1098546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73894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217043186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4863082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637800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how do we do this?</a:t>
            </a:r>
            <a:endParaRPr dirty="0"/>
          </a:p>
        </p:txBody>
      </p:sp>
    </p:spTree>
    <p:extLst>
      <p:ext uri="{BB962C8B-B14F-4D97-AF65-F5344CB8AC3E}">
        <p14:creationId xmlns:p14="http://schemas.microsoft.com/office/powerpoint/2010/main" val="382995862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At the top of our index.js file, we should require path along with the other modules.</a:t>
            </a:r>
          </a:p>
          <a:p>
            <a:pPr marL="171450" lvl="0" indent="-171450" algn="l" rtl="0">
              <a:spcBef>
                <a:spcPts val="0"/>
              </a:spcBef>
              <a:spcAft>
                <a:spcPts val="0"/>
              </a:spcAft>
            </a:pPr>
            <a:r>
              <a:rPr lang="en-CA" dirty="0"/>
              <a:t>Under const app, we should then set the views folder and the view engine. This tells Express where to find the views folder and also that we’ll be using pug files.</a:t>
            </a:r>
            <a:endParaRPr dirty="0"/>
          </a:p>
        </p:txBody>
      </p:sp>
    </p:spTree>
    <p:extLst>
      <p:ext uri="{BB962C8B-B14F-4D97-AF65-F5344CB8AC3E}">
        <p14:creationId xmlns:p14="http://schemas.microsoft.com/office/powerpoint/2010/main" val="348494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2700350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8184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94482120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530020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Pug takes the tag name as the first thing in the line, and the rest of the content goes inside that line.</a:t>
            </a:r>
          </a:p>
          <a:p>
            <a:pPr marL="171450" lvl="0" indent="-171450" algn="l" rtl="0">
              <a:spcBef>
                <a:spcPts val="0"/>
              </a:spcBef>
              <a:spcAft>
                <a:spcPts val="0"/>
              </a:spcAft>
            </a:pPr>
            <a:r>
              <a:rPr lang="en-CA" dirty="0"/>
              <a:t>You get rid of all the angle brackets &lt;&gt; and the code looks much cleaner.</a:t>
            </a:r>
          </a:p>
          <a:p>
            <a:pPr marL="171450" lvl="0" indent="-171450" algn="l" rtl="0">
              <a:spcBef>
                <a:spcPts val="0"/>
              </a:spcBef>
              <a:spcAft>
                <a:spcPts val="0"/>
              </a:spcAft>
            </a:pPr>
            <a:r>
              <a:rPr lang="en-CA" dirty="0"/>
              <a:t>Indentation is incredibly important. To show that tags are nested in other tags, you must indent.</a:t>
            </a:r>
          </a:p>
        </p:txBody>
      </p:sp>
    </p:spTree>
    <p:extLst>
      <p:ext uri="{BB962C8B-B14F-4D97-AF65-F5344CB8AC3E}">
        <p14:creationId xmlns:p14="http://schemas.microsoft.com/office/powerpoint/2010/main" val="15758111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31706389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64907136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26815899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202716028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37843406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408839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don’t have to wait for each step in the program to finish before moving on to the next one. Similar to adding an event listener on a button click, but instead we’re listening for things like network requests and database queries.</a:t>
            </a:r>
          </a:p>
        </p:txBody>
      </p:sp>
    </p:spTree>
    <p:extLst>
      <p:ext uri="{BB962C8B-B14F-4D97-AF65-F5344CB8AC3E}">
        <p14:creationId xmlns:p14="http://schemas.microsoft.com/office/powerpoint/2010/main" val="240445166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137437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Demo what this looks like on the homepage when you refresh in the browser.</a:t>
            </a:r>
          </a:p>
        </p:txBody>
      </p:sp>
    </p:spTree>
    <p:extLst>
      <p:ext uri="{BB962C8B-B14F-4D97-AF65-F5344CB8AC3E}">
        <p14:creationId xmlns:p14="http://schemas.microsoft.com/office/powerpoint/2010/main" val="253747549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what this looks like on the homepage when you refresh in the browser.</a:t>
            </a:r>
          </a:p>
        </p:txBody>
      </p:sp>
    </p:spTree>
    <p:extLst>
      <p:ext uri="{BB962C8B-B14F-4D97-AF65-F5344CB8AC3E}">
        <p14:creationId xmlns:p14="http://schemas.microsoft.com/office/powerpoint/2010/main" val="111775681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15754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what this looks like on the homepage when you refresh in the browser.</a:t>
            </a:r>
          </a:p>
        </p:txBody>
      </p:sp>
    </p:spTree>
    <p:extLst>
      <p:ext uri="{BB962C8B-B14F-4D97-AF65-F5344CB8AC3E}">
        <p14:creationId xmlns:p14="http://schemas.microsoft.com/office/powerpoint/2010/main" val="255266803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CA" dirty="0"/>
          </a:p>
        </p:txBody>
      </p:sp>
    </p:spTree>
    <p:extLst>
      <p:ext uri="{BB962C8B-B14F-4D97-AF65-F5344CB8AC3E}">
        <p14:creationId xmlns:p14="http://schemas.microsoft.com/office/powerpoint/2010/main" val="10811821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80163368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65346498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We’ve spent time reading and sending files, but wouldn’t it be nice to save and display those blog posts we’re writing?</a:t>
            </a:r>
            <a:endParaRPr dirty="0"/>
          </a:p>
        </p:txBody>
      </p:sp>
    </p:spTree>
    <p:extLst>
      <p:ext uri="{BB962C8B-B14F-4D97-AF65-F5344CB8AC3E}">
        <p14:creationId xmlns:p14="http://schemas.microsoft.com/office/powerpoint/2010/main" val="86905434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29602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don’t have to wait for each step in the program to finish before moving on to the next one. Similar to adding an event listener on a button click, but instead we’re listening for things like network requests and database queries.</a:t>
            </a:r>
          </a:p>
        </p:txBody>
      </p:sp>
    </p:spTree>
    <p:extLst>
      <p:ext uri="{BB962C8B-B14F-4D97-AF65-F5344CB8AC3E}">
        <p14:creationId xmlns:p14="http://schemas.microsoft.com/office/powerpoint/2010/main" val="375145951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58851203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43180099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83212637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9190846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36476541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99546689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63832388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47051295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54903986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007258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558393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Here, we are selecting a database named “blog”. If this database doesn’t exist, it will be created.</a:t>
            </a:r>
          </a:p>
        </p:txBody>
      </p:sp>
    </p:spTree>
    <p:extLst>
      <p:ext uri="{BB962C8B-B14F-4D97-AF65-F5344CB8AC3E}">
        <p14:creationId xmlns:p14="http://schemas.microsoft.com/office/powerpoint/2010/main" val="95614816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0700166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Once we open a connection and choose a database and collection, we can start adding, updating, and removing data!</a:t>
            </a:r>
          </a:p>
          <a:p>
            <a:pPr marL="171450" lvl="0" indent="-171450" algn="l" rtl="0">
              <a:spcBef>
                <a:spcPts val="0"/>
              </a:spcBef>
              <a:spcAft>
                <a:spcPts val="0"/>
              </a:spcAft>
            </a:pPr>
            <a:r>
              <a:rPr lang="en-CA" dirty="0"/>
              <a:t>Demo each of these methods under the code from the last slide – Use MongoDB Compass to show off the data and changes. Don’t forget to refresh in the Compass app</a:t>
            </a:r>
          </a:p>
        </p:txBody>
      </p:sp>
    </p:spTree>
    <p:extLst>
      <p:ext uri="{BB962C8B-B14F-4D97-AF65-F5344CB8AC3E}">
        <p14:creationId xmlns:p14="http://schemas.microsoft.com/office/powerpoint/2010/main" val="97475884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each of these methods under the code from the last slide – Use MongoDB Compass to show off the data and changes. Don’t forget to refresh in the Compass app</a:t>
            </a:r>
          </a:p>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24758197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each of these methods under the code from the last slide – Use MongoDB Compass to show off the data and changes. Don’t forget to refresh in the Compass app</a:t>
            </a:r>
          </a:p>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426629682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each of these methods under the code from the last slide – Use MongoDB Compass to show off the data and changes. Don’t forget to refresh in the Compass app</a:t>
            </a:r>
          </a:p>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48939504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each of these methods under the code from the last slide – Use MongoDB Compass to show off the data and changes. Don’t forget to refresh in the Compass app</a:t>
            </a:r>
          </a:p>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15987151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each of these methods under the code from the last slide – Use MongoDB Compass to show off the data and changes. Don’t forget to refresh in the Compass app</a:t>
            </a:r>
          </a:p>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42168506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25383509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Before we get too much further, let’s take a hard look at our app so far and reorganize it!</a:t>
            </a:r>
            <a:endParaRPr dirty="0"/>
          </a:p>
        </p:txBody>
      </p:sp>
    </p:spTree>
    <p:extLst>
      <p:ext uri="{BB962C8B-B14F-4D97-AF65-F5344CB8AC3E}">
        <p14:creationId xmlns:p14="http://schemas.microsoft.com/office/powerpoint/2010/main" val="2787652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28334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12373809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78221847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468957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Before we get too much further, let’s take a hard look at our app so far and reorganize it!</a:t>
            </a:r>
            <a:endParaRPr dirty="0"/>
          </a:p>
        </p:txBody>
      </p:sp>
    </p:spTree>
    <p:extLst>
      <p:ext uri="{BB962C8B-B14F-4D97-AF65-F5344CB8AC3E}">
        <p14:creationId xmlns:p14="http://schemas.microsoft.com/office/powerpoint/2010/main" val="170985390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56446698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Demonstrate replacing </a:t>
            </a:r>
            <a:r>
              <a:rPr lang="en-CA" dirty="0" err="1"/>
              <a:t>mongo.connect</a:t>
            </a:r>
            <a:r>
              <a:rPr lang="en-CA" dirty="0"/>
              <a:t> code with Mongoose code in index.js</a:t>
            </a:r>
          </a:p>
        </p:txBody>
      </p:sp>
    </p:spTree>
    <p:extLst>
      <p:ext uri="{BB962C8B-B14F-4D97-AF65-F5344CB8AC3E}">
        <p14:creationId xmlns:p14="http://schemas.microsoft.com/office/powerpoint/2010/main" val="225390525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Demonstrate replacing </a:t>
            </a:r>
            <a:r>
              <a:rPr lang="en-CA" dirty="0" err="1"/>
              <a:t>mongo.connect</a:t>
            </a:r>
            <a:r>
              <a:rPr lang="en-CA" dirty="0"/>
              <a:t> code with Mongoose code in index.js</a:t>
            </a:r>
          </a:p>
        </p:txBody>
      </p:sp>
    </p:spTree>
    <p:extLst>
      <p:ext uri="{BB962C8B-B14F-4D97-AF65-F5344CB8AC3E}">
        <p14:creationId xmlns:p14="http://schemas.microsoft.com/office/powerpoint/2010/main" val="71372762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we’ve defined a post as a String. We specify that it should be required and that we’ll trim any extra white space from the post.</a:t>
            </a:r>
          </a:p>
        </p:txBody>
      </p:sp>
    </p:spTree>
    <p:extLst>
      <p:ext uri="{BB962C8B-B14F-4D97-AF65-F5344CB8AC3E}">
        <p14:creationId xmlns:p14="http://schemas.microsoft.com/office/powerpoint/2010/main" val="31562429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title: {</a:t>
            </a:r>
          </a:p>
          <a:p>
            <a:pPr marL="139700" indent="0">
              <a:buNone/>
            </a:pPr>
            <a:r>
              <a:rPr lang="en-US" sz="1100" b="0" i="0" u="none" strike="noStrike" cap="none" dirty="0">
                <a:solidFill>
                  <a:srgbClr val="000000"/>
                </a:solidFill>
                <a:effectLst/>
                <a:latin typeface="Arial"/>
                <a:ea typeface="Arial"/>
                <a:cs typeface="Arial"/>
                <a:sym typeface="Arial"/>
              </a:rPr>
              <a:t>    type: String,</a:t>
            </a:r>
          </a:p>
          <a:p>
            <a:pPr marL="139700" indent="0">
              <a:buNone/>
            </a:pPr>
            <a:r>
              <a:rPr lang="en-US" sz="1100" b="0" i="0" u="none" strike="noStrike" cap="none" dirty="0">
                <a:solidFill>
                  <a:srgbClr val="000000"/>
                </a:solidFill>
                <a:effectLst/>
                <a:latin typeface="Arial"/>
                <a:ea typeface="Arial"/>
                <a:cs typeface="Arial"/>
                <a:sym typeface="Arial"/>
              </a:rPr>
              <a:t>    required: true,</a:t>
            </a:r>
          </a:p>
          <a:p>
            <a:pPr marL="139700" indent="0">
              <a:buNone/>
            </a:pPr>
            <a:r>
              <a:rPr lang="en-US" sz="1100" b="0" i="0" u="none" strike="noStrike" cap="none" dirty="0">
                <a:solidFill>
                  <a:srgbClr val="000000"/>
                </a:solidFill>
                <a:effectLst/>
                <a:latin typeface="Arial"/>
                <a:ea typeface="Arial"/>
                <a:cs typeface="Arial"/>
                <a:sym typeface="Arial"/>
              </a:rPr>
              <a:t>    trim: true</a:t>
            </a:r>
          </a:p>
          <a:p>
            <a:pPr marL="139700" indent="0">
              <a:buNone/>
            </a:pPr>
            <a:r>
              <a:rPr lang="en-US" sz="1100" b="0" i="0" u="none" strike="noStrike" cap="none" dirty="0">
                <a:solidFill>
                  <a:srgbClr val="000000"/>
                </a:solidFill>
                <a:effectLst/>
                <a:latin typeface="Arial"/>
                <a:ea typeface="Arial"/>
                <a:cs typeface="Arial"/>
                <a:sym typeface="Arial"/>
              </a:rPr>
              <a:t>  },</a:t>
            </a:r>
          </a:p>
          <a:p>
            <a:pPr marL="139700" indent="0">
              <a:buNone/>
            </a:pPr>
            <a:r>
              <a:rPr lang="en-US" sz="1100" b="0" i="0" u="none" strike="noStrike" cap="none" dirty="0">
                <a:solidFill>
                  <a:srgbClr val="000000"/>
                </a:solidFill>
                <a:effectLst/>
                <a:latin typeface="Arial"/>
                <a:ea typeface="Arial"/>
                <a:cs typeface="Arial"/>
                <a:sym typeface="Arial"/>
              </a:rPr>
              <a:t>url: {</a:t>
            </a:r>
          </a:p>
          <a:p>
            <a:pPr marL="139700" indent="0">
              <a:buNone/>
            </a:pPr>
            <a:r>
              <a:rPr lang="en-US" sz="1100" b="0" i="0" u="none" strike="noStrike" cap="none" dirty="0">
                <a:solidFill>
                  <a:srgbClr val="000000"/>
                </a:solidFill>
                <a:effectLst/>
                <a:latin typeface="Arial"/>
                <a:ea typeface="Arial"/>
                <a:cs typeface="Arial"/>
                <a:sym typeface="Arial"/>
              </a:rPr>
              <a:t>    type: String,</a:t>
            </a:r>
          </a:p>
          <a:p>
            <a:pPr marL="139700" indent="0">
              <a:buNone/>
            </a:pPr>
            <a:r>
              <a:rPr lang="en-US" sz="1100" b="0" i="0" u="none" strike="noStrike" cap="none" dirty="0">
                <a:solidFill>
                  <a:srgbClr val="000000"/>
                </a:solidFill>
                <a:effectLst/>
                <a:latin typeface="Arial"/>
                <a:ea typeface="Arial"/>
                <a:cs typeface="Arial"/>
                <a:sym typeface="Arial"/>
              </a:rPr>
              <a:t>    required: true,</a:t>
            </a:r>
          </a:p>
          <a:p>
            <a:pPr marL="139700" indent="0">
              <a:buNone/>
            </a:pPr>
            <a:r>
              <a:rPr lang="en-US" sz="1100" b="0" i="0" u="none" strike="noStrike" cap="none" dirty="0">
                <a:solidFill>
                  <a:srgbClr val="000000"/>
                </a:solidFill>
                <a:effectLst/>
                <a:latin typeface="Arial"/>
                <a:ea typeface="Arial"/>
                <a:cs typeface="Arial"/>
                <a:sym typeface="Arial"/>
              </a:rPr>
              <a:t>    trim: true,</a:t>
            </a:r>
          </a:p>
          <a:p>
            <a:pPr marL="139700" indent="0">
              <a:buNone/>
            </a:pPr>
            <a:r>
              <a:rPr lang="en-US" sz="1100" b="0" i="0" u="none" strike="noStrike" cap="none" dirty="0">
                <a:solidFill>
                  <a:srgbClr val="000000"/>
                </a:solidFill>
                <a:effectLst/>
                <a:latin typeface="Arial"/>
                <a:ea typeface="Arial"/>
                <a:cs typeface="Arial"/>
                <a:sym typeface="Arial"/>
              </a:rPr>
              <a:t>    unique: true // </a:t>
            </a:r>
          </a:p>
          <a:p>
            <a:pPr marL="139700" indent="0">
              <a:buNone/>
            </a:pPr>
            <a:r>
              <a:rPr lang="en-US" sz="1100" b="0" i="0" u="none" strike="noStrike" cap="none" dirty="0">
                <a:solidFill>
                  <a:srgbClr val="000000"/>
                </a:solidFill>
                <a:effectLst/>
                <a:latin typeface="Arial"/>
                <a:ea typeface="Arial"/>
                <a:cs typeface="Arial"/>
                <a:sym typeface="Arial"/>
              </a:rPr>
              <a:t>  },</a:t>
            </a:r>
          </a:p>
          <a:p>
            <a:pPr marL="139700" indent="0">
              <a:buNone/>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23021290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Demonstrate replacing </a:t>
            </a:r>
            <a:r>
              <a:rPr lang="en-CA" dirty="0" err="1"/>
              <a:t>mongo.connect</a:t>
            </a:r>
            <a:r>
              <a:rPr lang="en-CA" dirty="0"/>
              <a:t> code with Mongoose code in index.js</a:t>
            </a:r>
          </a:p>
        </p:txBody>
      </p:sp>
    </p:spTree>
    <p:extLst>
      <p:ext uri="{BB962C8B-B14F-4D97-AF65-F5344CB8AC3E}">
        <p14:creationId xmlns:p14="http://schemas.microsoft.com/office/powerpoint/2010/main" val="210038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69811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05855547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427053772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64943314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17497886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68621817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04607123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Demo this.</a:t>
            </a:r>
          </a:p>
          <a:p>
            <a:pPr marL="171450" lvl="0" indent="-171450" algn="l" rtl="0">
              <a:spcBef>
                <a:spcPts val="0"/>
              </a:spcBef>
              <a:spcAft>
                <a:spcPts val="0"/>
              </a:spcAft>
            </a:pPr>
            <a:r>
              <a:rPr lang="en-CA" dirty="0"/>
              <a:t>We can create an </a:t>
            </a:r>
            <a:r>
              <a:rPr lang="en-CA" dirty="0" err="1"/>
              <a:t>errorArray</a:t>
            </a:r>
            <a:r>
              <a:rPr lang="en-CA" dirty="0"/>
              <a:t> to hold our error messages. We’ll need to loop through our error Object to get all the different error messages.</a:t>
            </a:r>
          </a:p>
          <a:p>
            <a:pPr marL="171450" lvl="0" indent="-171450" algn="l" rtl="0">
              <a:spcBef>
                <a:spcPts val="0"/>
              </a:spcBef>
              <a:spcAft>
                <a:spcPts val="0"/>
              </a:spcAft>
            </a:pPr>
            <a:r>
              <a:rPr lang="en-CA" dirty="0"/>
              <a:t>Once we have our array of error messages, we can pass this into the render() method. We’ll add some code to our create-</a:t>
            </a:r>
            <a:r>
              <a:rPr lang="en-CA" dirty="0" err="1"/>
              <a:t>post.pug</a:t>
            </a:r>
            <a:r>
              <a:rPr lang="en-CA" dirty="0"/>
              <a:t> file to display these error messages in a bit.</a:t>
            </a:r>
          </a:p>
          <a:p>
            <a:pPr marL="171450" lvl="0" indent="-171450" algn="l" rtl="0">
              <a:spcBef>
                <a:spcPts val="0"/>
              </a:spcBef>
              <a:spcAft>
                <a:spcPts val="0"/>
              </a:spcAft>
            </a:pPr>
            <a:r>
              <a:rPr lang="en-CA" dirty="0"/>
              <a:t>We use the return keyword here because we don’t want the function to move on to redirecting to the blog page if there are errors.</a:t>
            </a:r>
          </a:p>
        </p:txBody>
      </p:sp>
    </p:spTree>
    <p:extLst>
      <p:ext uri="{BB962C8B-B14F-4D97-AF65-F5344CB8AC3E}">
        <p14:creationId xmlns:p14="http://schemas.microsoft.com/office/powerpoint/2010/main" val="112342098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Demo this.</a:t>
            </a:r>
          </a:p>
          <a:p>
            <a:pPr marL="171450" lvl="0" indent="-171450" algn="l" rtl="0">
              <a:spcBef>
                <a:spcPts val="0"/>
              </a:spcBef>
              <a:spcAft>
                <a:spcPts val="0"/>
              </a:spcAft>
            </a:pPr>
            <a:r>
              <a:rPr lang="en-CA" dirty="0"/>
              <a:t>In our .pug file we can add this above our form to display all of the error messages.</a:t>
            </a:r>
          </a:p>
        </p:txBody>
      </p:sp>
    </p:spTree>
    <p:extLst>
      <p:ext uri="{BB962C8B-B14F-4D97-AF65-F5344CB8AC3E}">
        <p14:creationId xmlns:p14="http://schemas.microsoft.com/office/powerpoint/2010/main" val="295945642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76241992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In our Post.js model, we need to add this code. This will give us handy error messages when an item isn’t unique.</a:t>
            </a:r>
          </a:p>
        </p:txBody>
      </p:sp>
    </p:spTree>
    <p:extLst>
      <p:ext uri="{BB962C8B-B14F-4D97-AF65-F5344CB8AC3E}">
        <p14:creationId xmlns:p14="http://schemas.microsoft.com/office/powerpoint/2010/main" val="2132359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681903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2793764593"/>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This is a common regex pattern for testing slugs. - https://digitalfortress.tech/tricks/top-15-commonly-used-regex/</a:t>
            </a:r>
          </a:p>
        </p:txBody>
      </p:sp>
    </p:spTree>
    <p:extLst>
      <p:ext uri="{BB962C8B-B14F-4D97-AF65-F5344CB8AC3E}">
        <p14:creationId xmlns:p14="http://schemas.microsoft.com/office/powerpoint/2010/main" val="132088584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528167566"/>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This is a common regex pattern for testing slugs. - https://digitalfortress.tech/tricks/top-15-commonly-used-regex/</a:t>
            </a:r>
          </a:p>
        </p:txBody>
      </p:sp>
    </p:spTree>
    <p:extLst>
      <p:ext uri="{BB962C8B-B14F-4D97-AF65-F5344CB8AC3E}">
        <p14:creationId xmlns:p14="http://schemas.microsoft.com/office/powerpoint/2010/main" val="345034107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75626996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978174377"/>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4030267200"/>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791782155"/>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313496900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In this code, instead of finding all posts, we’re finding the one post that has a particular slug. This slug information is pass through </a:t>
            </a:r>
            <a:r>
              <a:rPr lang="en-CA" dirty="0" err="1"/>
              <a:t>req.params.slug</a:t>
            </a:r>
            <a:r>
              <a:rPr lang="en-CA" dirty="0"/>
              <a:t> since we used :slug as the parameter in our route.</a:t>
            </a:r>
          </a:p>
        </p:txBody>
      </p:sp>
    </p:spTree>
    <p:extLst>
      <p:ext uri="{BB962C8B-B14F-4D97-AF65-F5344CB8AC3E}">
        <p14:creationId xmlns:p14="http://schemas.microsoft.com/office/powerpoint/2010/main" val="105818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446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Check to make sure everyone has installed correctly and has a current version.</a:t>
            </a:r>
            <a:endParaRPr dirty="0"/>
          </a:p>
        </p:txBody>
      </p:sp>
    </p:spTree>
    <p:extLst>
      <p:ext uri="{BB962C8B-B14F-4D97-AF65-F5344CB8AC3E}">
        <p14:creationId xmlns:p14="http://schemas.microsoft.com/office/powerpoint/2010/main" val="3819598778"/>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We don’t need the link around the title anymore. And we’re no longer checking for an array of </a:t>
            </a:r>
            <a:r>
              <a:rPr lang="en-CA" dirty="0" err="1"/>
              <a:t>blogPosts</a:t>
            </a:r>
            <a:r>
              <a:rPr lang="en-CA" dirty="0"/>
              <a:t> and looping through it.</a:t>
            </a:r>
          </a:p>
        </p:txBody>
      </p:sp>
    </p:spTree>
    <p:extLst>
      <p:ext uri="{BB962C8B-B14F-4D97-AF65-F5344CB8AC3E}">
        <p14:creationId xmlns:p14="http://schemas.microsoft.com/office/powerpoint/2010/main" val="1016167526"/>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507940597"/>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157986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758353095"/>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56833347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We can install multiple packages at once.</a:t>
            </a:r>
          </a:p>
        </p:txBody>
      </p:sp>
    </p:spTree>
    <p:extLst>
      <p:ext uri="{BB962C8B-B14F-4D97-AF65-F5344CB8AC3E}">
        <p14:creationId xmlns:p14="http://schemas.microsoft.com/office/powerpoint/2010/main" val="65502281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2734598628"/>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resave and </a:t>
            </a:r>
            <a:r>
              <a:rPr lang="en-CA" dirty="0" err="1"/>
              <a:t>saveuninitialized</a:t>
            </a:r>
            <a:r>
              <a:rPr lang="en-CA" dirty="0"/>
              <a:t> are related to how the session object is saved in the session store. For now, we’re using some defaults so deprecation notices don’t show up in the terminal, but you can read more about this and decide what your app needs later.</a:t>
            </a:r>
          </a:p>
          <a:p>
            <a:pPr marL="171450" lvl="0" indent="-171450" algn="l" rtl="0">
              <a:spcBef>
                <a:spcPts val="0"/>
              </a:spcBef>
              <a:spcAft>
                <a:spcPts val="0"/>
              </a:spcAft>
            </a:pPr>
            <a:r>
              <a:rPr lang="en-CA" dirty="0"/>
              <a:t>Here, I’m using “super secret” as the secret. Later, we’ll learn where to store secrets properly and use a random unique string instead.</a:t>
            </a:r>
          </a:p>
          <a:p>
            <a:pPr marL="171450" lvl="0" indent="-171450" algn="l" rtl="0">
              <a:spcBef>
                <a:spcPts val="0"/>
              </a:spcBef>
              <a:spcAft>
                <a:spcPts val="0"/>
              </a:spcAft>
            </a:pPr>
            <a:r>
              <a:rPr lang="en-CA" dirty="0"/>
              <a:t>Passport uses express-session as a dependency so we’ve done all we need to do for now.</a:t>
            </a:r>
          </a:p>
          <a:p>
            <a:pPr marL="171450" lvl="0" indent="-171450" algn="l" rtl="0">
              <a:spcBef>
                <a:spcPts val="0"/>
              </a:spcBef>
              <a:spcAft>
                <a:spcPts val="0"/>
              </a:spcAft>
            </a:pPr>
            <a:r>
              <a:rPr lang="en-CA" dirty="0"/>
              <a:t>Add this under </a:t>
            </a:r>
            <a:r>
              <a:rPr lang="en-CA" dirty="0" err="1"/>
              <a:t>app.set</a:t>
            </a:r>
            <a:r>
              <a:rPr lang="en-CA" dirty="0"/>
              <a:t>(“view engine”, “pug”);</a:t>
            </a:r>
          </a:p>
        </p:txBody>
      </p:sp>
    </p:spTree>
    <p:extLst>
      <p:ext uri="{BB962C8B-B14F-4D97-AF65-F5344CB8AC3E}">
        <p14:creationId xmlns:p14="http://schemas.microsoft.com/office/powerpoint/2010/main" val="201443758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76186041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54697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Check to make sure everyone has installed correctly and has a current version.</a:t>
            </a:r>
            <a:endParaRPr dirty="0"/>
          </a:p>
        </p:txBody>
      </p:sp>
    </p:spTree>
    <p:extLst>
      <p:ext uri="{BB962C8B-B14F-4D97-AF65-F5344CB8AC3E}">
        <p14:creationId xmlns:p14="http://schemas.microsoft.com/office/powerpoint/2010/main" val="3438522201"/>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Now that we have a User Model, we need a sign-up page so that people can actually register as new users!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Demo building this</a:t>
            </a:r>
          </a:p>
        </p:txBody>
      </p:sp>
    </p:spTree>
    <p:extLst>
      <p:ext uri="{BB962C8B-B14F-4D97-AF65-F5344CB8AC3E}">
        <p14:creationId xmlns:p14="http://schemas.microsoft.com/office/powerpoint/2010/main" val="1536846394"/>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We create a </a:t>
            </a:r>
            <a:r>
              <a:rPr lang="en-CA" dirty="0" err="1"/>
              <a:t>newUser</a:t>
            </a:r>
            <a:r>
              <a:rPr lang="en-CA" dirty="0"/>
              <a:t> and pass in the username and password that we can get from the request body.</a:t>
            </a:r>
          </a:p>
          <a:p>
            <a:pPr marL="171450" lvl="0" indent="-171450" algn="l" rtl="0">
              <a:spcBef>
                <a:spcPts val="0"/>
              </a:spcBef>
              <a:spcAft>
                <a:spcPts val="0"/>
              </a:spcAft>
            </a:pPr>
            <a:r>
              <a:rPr lang="en-CA" dirty="0"/>
              <a:t>Then, we save this data in the database and redirect to the homepage.</a:t>
            </a:r>
          </a:p>
          <a:p>
            <a:pPr marL="171450" lvl="0" indent="-171450" algn="l" rtl="0">
              <a:spcBef>
                <a:spcPts val="0"/>
              </a:spcBef>
              <a:spcAft>
                <a:spcPts val="0"/>
              </a:spcAft>
            </a:pPr>
            <a:r>
              <a:rPr lang="en-CA" dirty="0"/>
              <a:t>Make sure to require the User model.</a:t>
            </a:r>
          </a:p>
        </p:txBody>
      </p:sp>
    </p:spTree>
    <p:extLst>
      <p:ext uri="{BB962C8B-B14F-4D97-AF65-F5344CB8AC3E}">
        <p14:creationId xmlns:p14="http://schemas.microsoft.com/office/powerpoint/2010/main" val="327252377"/>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We create a </a:t>
            </a:r>
            <a:r>
              <a:rPr lang="en-CA" dirty="0" err="1"/>
              <a:t>newUser</a:t>
            </a:r>
            <a:r>
              <a:rPr lang="en-CA" dirty="0"/>
              <a:t> and pass in the username and password that we can get from the request body.</a:t>
            </a:r>
          </a:p>
          <a:p>
            <a:pPr marL="171450" lvl="0" indent="-171450" algn="l" rtl="0">
              <a:spcBef>
                <a:spcPts val="0"/>
              </a:spcBef>
              <a:spcAft>
                <a:spcPts val="0"/>
              </a:spcAft>
            </a:pPr>
            <a:r>
              <a:rPr lang="en-CA" dirty="0"/>
              <a:t>Then, we save this data in the database and redirect to the homepage.</a:t>
            </a:r>
          </a:p>
        </p:txBody>
      </p:sp>
    </p:spTree>
    <p:extLst>
      <p:ext uri="{BB962C8B-B14F-4D97-AF65-F5344CB8AC3E}">
        <p14:creationId xmlns:p14="http://schemas.microsoft.com/office/powerpoint/2010/main" val="2769077121"/>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77257748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Code on the next page – demo building this out</a:t>
            </a:r>
          </a:p>
        </p:txBody>
      </p:sp>
    </p:spTree>
    <p:extLst>
      <p:ext uri="{BB962C8B-B14F-4D97-AF65-F5344CB8AC3E}">
        <p14:creationId xmlns:p14="http://schemas.microsoft.com/office/powerpoint/2010/main" val="351792722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Add this code after the sessions code and before all the routes, etc.</a:t>
            </a:r>
          </a:p>
        </p:txBody>
      </p:sp>
    </p:spTree>
    <p:extLst>
      <p:ext uri="{BB962C8B-B14F-4D97-AF65-F5344CB8AC3E}">
        <p14:creationId xmlns:p14="http://schemas.microsoft.com/office/powerpoint/2010/main" val="3295171286"/>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err="1"/>
              <a:t>serializeUser</a:t>
            </a:r>
            <a:r>
              <a:rPr lang="en-CA" dirty="0"/>
              <a:t> saves the user.id in the session</a:t>
            </a:r>
          </a:p>
          <a:p>
            <a:pPr marL="171450" lvl="0" indent="-171450" algn="l" rtl="0">
              <a:spcBef>
                <a:spcPts val="0"/>
              </a:spcBef>
              <a:spcAft>
                <a:spcPts val="0"/>
              </a:spcAft>
            </a:pPr>
            <a:r>
              <a:rPr lang="en-CA" dirty="0" err="1"/>
              <a:t>deserializeUser</a:t>
            </a:r>
            <a:r>
              <a:rPr lang="en-CA" dirty="0"/>
              <a:t> takes the id we passed into </a:t>
            </a:r>
            <a:r>
              <a:rPr lang="en-CA" dirty="0" err="1"/>
              <a:t>serializeUser</a:t>
            </a:r>
            <a:r>
              <a:rPr lang="en-CA" dirty="0"/>
              <a:t> and makes a request from our database to find the full profile information for the user. It attaches that information to </a:t>
            </a:r>
            <a:r>
              <a:rPr lang="en-CA" dirty="0" err="1"/>
              <a:t>req.user</a:t>
            </a:r>
            <a:r>
              <a:rPr lang="en-CA" dirty="0"/>
              <a:t> so that we can use it in our app.</a:t>
            </a:r>
          </a:p>
          <a:p>
            <a:pPr marL="171450" lvl="0" indent="-171450" algn="l" rtl="0">
              <a:spcBef>
                <a:spcPts val="0"/>
              </a:spcBef>
              <a:spcAft>
                <a:spcPts val="0"/>
              </a:spcAft>
            </a:pPr>
            <a:r>
              <a:rPr lang="en-CA" dirty="0"/>
              <a:t>Add this after </a:t>
            </a:r>
            <a:r>
              <a:rPr lang="en-CA" dirty="0" err="1"/>
              <a:t>passport.use</a:t>
            </a:r>
            <a:r>
              <a:rPr lang="en-CA" dirty="0"/>
              <a:t> (</a:t>
            </a:r>
            <a:r>
              <a:rPr lang="en-CA" dirty="0" err="1"/>
              <a:t>LocalStrategy</a:t>
            </a:r>
            <a:r>
              <a:rPr lang="en-CA" dirty="0"/>
              <a:t>) function</a:t>
            </a:r>
          </a:p>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590563720"/>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4241438574"/>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415121461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will use Passport to authenticate the login details with the </a:t>
            </a:r>
            <a:r>
              <a:rPr lang="en-CA" dirty="0" err="1"/>
              <a:t>LocalStrategy</a:t>
            </a:r>
            <a:r>
              <a:rPr lang="en-CA" dirty="0"/>
              <a:t> we set up earlier. If it’s a success or a failure, we’ll redirect back to the homepage.</a:t>
            </a:r>
          </a:p>
        </p:txBody>
      </p:sp>
    </p:spTree>
    <p:extLst>
      <p:ext uri="{BB962C8B-B14F-4D97-AF65-F5344CB8AC3E}">
        <p14:creationId xmlns:p14="http://schemas.microsoft.com/office/powerpoint/2010/main" val="357869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2170681"/>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993154284"/>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Notice that we’ve created a log out link. Let’s hook it up in our routes so that it actually works.</a:t>
            </a:r>
          </a:p>
        </p:txBody>
      </p:sp>
    </p:spTree>
    <p:extLst>
      <p:ext uri="{BB962C8B-B14F-4D97-AF65-F5344CB8AC3E}">
        <p14:creationId xmlns:p14="http://schemas.microsoft.com/office/powerpoint/2010/main" val="320001535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940141666"/>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119259903"/>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9307917"/>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3291429991"/>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3972972728"/>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484489887"/>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093821093"/>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832093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Use modules to organize all related code into a single file. Modules can be small and can serve a very specific purpose.</a:t>
            </a:r>
            <a:endParaRPr dirty="0"/>
          </a:p>
        </p:txBody>
      </p:sp>
    </p:spTree>
    <p:extLst>
      <p:ext uri="{BB962C8B-B14F-4D97-AF65-F5344CB8AC3E}">
        <p14:creationId xmlns:p14="http://schemas.microsoft.com/office/powerpoint/2010/main" val="791557294"/>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CA" dirty="0"/>
              <a:t>We can replace the old password comparison code with this code. This basically takes what we had before but wraps it in the .compare() method. We pass in the password provided in the login form as well as the password from the database, check to see if they match or not.</a:t>
            </a:r>
          </a:p>
          <a:p>
            <a:pPr marL="171450" lvl="0" indent="-171450" algn="l" rtl="0">
              <a:spcBef>
                <a:spcPts val="0"/>
              </a:spcBef>
              <a:spcAft>
                <a:spcPts val="0"/>
              </a:spcAft>
              <a:buFontTx/>
              <a:buChar char="-"/>
            </a:pPr>
            <a:r>
              <a:rPr lang="en-CA" dirty="0"/>
              <a:t>If they don’t match, we provide a message that we can use to notify the user.</a:t>
            </a:r>
          </a:p>
        </p:txBody>
      </p:sp>
    </p:spTree>
    <p:extLst>
      <p:ext uri="{BB962C8B-B14F-4D97-AF65-F5344CB8AC3E}">
        <p14:creationId xmlns:p14="http://schemas.microsoft.com/office/powerpoint/2010/main" val="4242999863"/>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769904832"/>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5598731"/>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730408621"/>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4234019302"/>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This automatically saves the current user information when they save a blog post.</a:t>
            </a:r>
          </a:p>
        </p:txBody>
      </p:sp>
    </p:spTree>
    <p:extLst>
      <p:ext uri="{BB962C8B-B14F-4D97-AF65-F5344CB8AC3E}">
        <p14:creationId xmlns:p14="http://schemas.microsoft.com/office/powerpoint/2010/main" val="457663258"/>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In Mongoose, we can use the exec keyword to run a function once we’re done chaining together queries.</a:t>
            </a:r>
          </a:p>
          <a:p>
            <a:pPr marL="171450" lvl="0" indent="-171450" algn="l" rtl="0">
              <a:spcBef>
                <a:spcPts val="0"/>
              </a:spcBef>
              <a:spcAft>
                <a:spcPts val="0"/>
              </a:spcAft>
            </a:pPr>
            <a:r>
              <a:rPr lang="en-CA" dirty="0"/>
              <a:t>First, we get all the posts with </a:t>
            </a:r>
            <a:r>
              <a:rPr lang="en-CA" dirty="0" err="1"/>
              <a:t>Post.find</a:t>
            </a:r>
            <a:r>
              <a:rPr lang="en-CA" dirty="0"/>
              <a:t>(), then we populate the user information (without doing this, it’s just a reference to the user by id). Once we’re doing with our queries, we use exec to run the last function.</a:t>
            </a:r>
          </a:p>
          <a:p>
            <a:pPr marL="171450" lvl="0" indent="-171450" algn="l" rtl="0">
              <a:spcBef>
                <a:spcPts val="0"/>
              </a:spcBef>
              <a:spcAft>
                <a:spcPts val="0"/>
              </a:spcAft>
            </a:pPr>
            <a:r>
              <a:rPr lang="en-CA" dirty="0"/>
              <a:t>We’re still rendering the blog page with the blog post information, but now we have access to the user information for each blog post.</a:t>
            </a:r>
          </a:p>
        </p:txBody>
      </p:sp>
    </p:spTree>
    <p:extLst>
      <p:ext uri="{BB962C8B-B14F-4D97-AF65-F5344CB8AC3E}">
        <p14:creationId xmlns:p14="http://schemas.microsoft.com/office/powerpoint/2010/main" val="1917518513"/>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043586945"/>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4288025711"/>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42149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0860097"/>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will allow us to:</a:t>
            </a:r>
          </a:p>
          <a:p>
            <a:pPr marL="228600" lvl="0" indent="-228600" algn="l" rtl="0">
              <a:spcBef>
                <a:spcPts val="0"/>
              </a:spcBef>
              <a:spcAft>
                <a:spcPts val="0"/>
              </a:spcAft>
              <a:buFont typeface="+mj-lt"/>
              <a:buAutoNum type="arabicPeriod"/>
            </a:pPr>
            <a:r>
              <a:rPr lang="en-CA" dirty="0"/>
              <a:t>find a particular user using the username parameter in the URL.</a:t>
            </a:r>
          </a:p>
          <a:p>
            <a:pPr marL="228600" lvl="0" indent="-228600" algn="l" rtl="0">
              <a:spcBef>
                <a:spcPts val="0"/>
              </a:spcBef>
              <a:spcAft>
                <a:spcPts val="0"/>
              </a:spcAft>
              <a:buFont typeface="+mj-lt"/>
              <a:buAutoNum type="arabicPeriod"/>
            </a:pPr>
            <a:r>
              <a:rPr lang="en-CA" dirty="0"/>
              <a:t>Get the ._id information from that particular user.</a:t>
            </a:r>
          </a:p>
          <a:p>
            <a:pPr marL="228600" lvl="0" indent="-228600" algn="l" rtl="0">
              <a:spcBef>
                <a:spcPts val="0"/>
              </a:spcBef>
              <a:spcAft>
                <a:spcPts val="0"/>
              </a:spcAft>
              <a:buFont typeface="+mj-lt"/>
              <a:buAutoNum type="arabicPeriod"/>
            </a:pPr>
            <a:r>
              <a:rPr lang="en-CA" dirty="0"/>
              <a:t>Find all posts with that user id.</a:t>
            </a:r>
          </a:p>
          <a:p>
            <a:pPr marL="228600" lvl="0" indent="-228600" algn="l" rtl="0">
              <a:spcBef>
                <a:spcPts val="0"/>
              </a:spcBef>
              <a:spcAft>
                <a:spcPts val="0"/>
              </a:spcAft>
              <a:buFont typeface="+mj-lt"/>
              <a:buAutoNum type="arabicPeriod"/>
            </a:pPr>
            <a:r>
              <a:rPr lang="en-CA" dirty="0"/>
              <a:t>Render a page with the </a:t>
            </a:r>
            <a:r>
              <a:rPr lang="en-CA" dirty="0" err="1"/>
              <a:t>blogPosts</a:t>
            </a:r>
            <a:r>
              <a:rPr lang="en-CA" dirty="0"/>
              <a:t> information as well as a new user property that we’ll use to add some additional content to the page.</a:t>
            </a:r>
          </a:p>
          <a:p>
            <a:pPr marL="228600" lvl="0" indent="-228600" algn="l" rtl="0">
              <a:spcBef>
                <a:spcPts val="0"/>
              </a:spcBef>
              <a:spcAft>
                <a:spcPts val="0"/>
              </a:spcAft>
              <a:buFont typeface="+mj-lt"/>
              <a:buAutoNum type="arabicPeriod"/>
            </a:pPr>
            <a:endParaRPr lang="en-CA" dirty="0"/>
          </a:p>
        </p:txBody>
      </p:sp>
    </p:spTree>
    <p:extLst>
      <p:ext uri="{BB962C8B-B14F-4D97-AF65-F5344CB8AC3E}">
        <p14:creationId xmlns:p14="http://schemas.microsoft.com/office/powerpoint/2010/main" val="1657376776"/>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endParaRPr lang="en-CA" dirty="0"/>
          </a:p>
        </p:txBody>
      </p:sp>
    </p:spTree>
    <p:extLst>
      <p:ext uri="{BB962C8B-B14F-4D97-AF65-F5344CB8AC3E}">
        <p14:creationId xmlns:p14="http://schemas.microsoft.com/office/powerpoint/2010/main" val="1260057591"/>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791526083"/>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9167177"/>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CA" dirty="0"/>
          </a:p>
        </p:txBody>
      </p:sp>
    </p:spTree>
    <p:extLst>
      <p:ext uri="{BB962C8B-B14F-4D97-AF65-F5344CB8AC3E}">
        <p14:creationId xmlns:p14="http://schemas.microsoft.com/office/powerpoint/2010/main" val="3448381897"/>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55347810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3929608106"/>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651246665"/>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301430117"/>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4185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67619"/>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Walk the students through these steps.</a:t>
            </a:r>
          </a:p>
        </p:txBody>
      </p:sp>
    </p:spTree>
    <p:extLst>
      <p:ext uri="{BB962C8B-B14F-4D97-AF65-F5344CB8AC3E}">
        <p14:creationId xmlns:p14="http://schemas.microsoft.com/office/powerpoint/2010/main" val="3214047799"/>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702460192"/>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3338656302"/>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335192"/>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779597062"/>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4040634739"/>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4128859316"/>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We’re going to hook the MongoDB Atlas database to your app so that you’re no longer using the local database.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hlinkClick r:id="rId3"/>
              </a:rPr>
              <a:t>https://docs.atlas.mongodb.com/troubleshoot-connection/#special-characters-in-connection-string-password</a:t>
            </a:r>
            <a:endParaRPr lang="en-US" dirty="0"/>
          </a:p>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317025801"/>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579095473"/>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9190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558454"/>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941941560"/>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1939408292"/>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 Secret names are automatically lowercased before being stored.</a:t>
            </a:r>
          </a:p>
        </p:txBody>
      </p:sp>
    </p:spTree>
    <p:extLst>
      <p:ext uri="{BB962C8B-B14F-4D97-AF65-F5344CB8AC3E}">
        <p14:creationId xmlns:p14="http://schemas.microsoft.com/office/powerpoint/2010/main" val="1655845066"/>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2127897237"/>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Name your app anything you prefer.</a:t>
            </a:r>
          </a:p>
          <a:p>
            <a:pPr marL="171450" lvl="0" indent="-171450" algn="l" rtl="0">
              <a:spcBef>
                <a:spcPts val="0"/>
              </a:spcBef>
              <a:spcAft>
                <a:spcPts val="0"/>
              </a:spcAft>
            </a:pPr>
            <a:r>
              <a:rPr lang="en-CA" dirty="0"/>
              <a:t>Specify that you’re using version 2 of ZEIT Now.</a:t>
            </a:r>
          </a:p>
          <a:p>
            <a:pPr marL="171450" lvl="0" indent="-171450" algn="l" rtl="0">
              <a:spcBef>
                <a:spcPts val="0"/>
              </a:spcBef>
              <a:spcAft>
                <a:spcPts val="0"/>
              </a:spcAft>
            </a:pPr>
            <a:r>
              <a:rPr lang="en-CA" dirty="0"/>
              <a:t>Create a build for the index.js file. @now/node builder is recommended for Node apps.</a:t>
            </a:r>
          </a:p>
          <a:p>
            <a:pPr marL="171450" lvl="0" indent="-171450" algn="l" rtl="0">
              <a:spcBef>
                <a:spcPts val="0"/>
              </a:spcBef>
              <a:spcAft>
                <a:spcPts val="0"/>
              </a:spcAft>
            </a:pPr>
            <a:r>
              <a:rPr lang="en-CA" dirty="0"/>
              <a:t>Specify the routes. </a:t>
            </a:r>
            <a:r>
              <a:rPr lang="en-CA" dirty="0" err="1"/>
              <a:t>src</a:t>
            </a:r>
            <a:r>
              <a:rPr lang="en-CA" dirty="0"/>
              <a:t> can take a regular expression that matches each incoming pathname (excluding the </a:t>
            </a:r>
            <a:r>
              <a:rPr lang="en-CA" dirty="0" err="1"/>
              <a:t>querystring</a:t>
            </a:r>
            <a:r>
              <a:rPr lang="en-CA" dirty="0"/>
              <a:t>). </a:t>
            </a:r>
            <a:r>
              <a:rPr lang="en-CA" dirty="0" err="1"/>
              <a:t>dest</a:t>
            </a:r>
            <a:r>
              <a:rPr lang="en-CA" dirty="0"/>
              <a:t> is the destination pathname or full URL including the </a:t>
            </a:r>
            <a:r>
              <a:rPr lang="en-CA" dirty="0" err="1"/>
              <a:t>querystring</a:t>
            </a:r>
            <a:r>
              <a:rPr lang="en-CA" dirty="0"/>
              <a:t>.</a:t>
            </a:r>
          </a:p>
          <a:p>
            <a:pPr marL="171450" lvl="0" indent="-171450" algn="l" rtl="0">
              <a:spcBef>
                <a:spcPts val="0"/>
              </a:spcBef>
              <a:spcAft>
                <a:spcPts val="0"/>
              </a:spcAft>
            </a:pPr>
            <a:r>
              <a:rPr lang="en-CA" dirty="0"/>
              <a:t>env will store all of the secrets. If you’ve deployed to ZEIT Now, it will use the secrets stored using the Now CLI. If you’re testing locally (like with now dev), it will use the values found in the .env file.</a:t>
            </a:r>
          </a:p>
          <a:p>
            <a:pPr marL="171450" lvl="0" indent="-171450" algn="l" rtl="0">
              <a:spcBef>
                <a:spcPts val="0"/>
              </a:spcBef>
              <a:spcAft>
                <a:spcPts val="0"/>
              </a:spcAft>
            </a:pPr>
            <a:endParaRPr lang="en-CA" dirty="0"/>
          </a:p>
        </p:txBody>
      </p:sp>
    </p:spTree>
    <p:extLst>
      <p:ext uri="{BB962C8B-B14F-4D97-AF65-F5344CB8AC3E}">
        <p14:creationId xmlns:p14="http://schemas.microsoft.com/office/powerpoint/2010/main" val="1356625946"/>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3219535853"/>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892168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5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749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Go over to your editor and walk through how to create a web server.</a:t>
            </a:r>
            <a:endParaRPr dirty="0"/>
          </a:p>
        </p:txBody>
      </p:sp>
    </p:spTree>
    <p:extLst>
      <p:ext uri="{BB962C8B-B14F-4D97-AF65-F5344CB8AC3E}">
        <p14:creationId xmlns:p14="http://schemas.microsoft.com/office/powerpoint/2010/main" val="218753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484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https://nodejs.org/api/http.html</a:t>
            </a:r>
            <a:endParaRPr dirty="0"/>
          </a:p>
        </p:txBody>
      </p:sp>
    </p:spTree>
    <p:extLst>
      <p:ext uri="{BB962C8B-B14F-4D97-AF65-F5344CB8AC3E}">
        <p14:creationId xmlns:p14="http://schemas.microsoft.com/office/powerpoint/2010/main" val="264766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https://nodejs.org/api/http.html</a:t>
            </a:r>
            <a:endParaRPr dirty="0"/>
          </a:p>
        </p:txBody>
      </p:sp>
    </p:spTree>
    <p:extLst>
      <p:ext uri="{BB962C8B-B14F-4D97-AF65-F5344CB8AC3E}">
        <p14:creationId xmlns:p14="http://schemas.microsoft.com/office/powerpoint/2010/main" val="2017504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If the response from the HTTP server is supposed to display as HTML, make sure to include an HTTP header with the correct content type.</a:t>
            </a:r>
            <a:endParaRPr dirty="0"/>
          </a:p>
        </p:txBody>
      </p:sp>
    </p:spTree>
    <p:extLst>
      <p:ext uri="{BB962C8B-B14F-4D97-AF65-F5344CB8AC3E}">
        <p14:creationId xmlns:p14="http://schemas.microsoft.com/office/powerpoint/2010/main" val="21182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After the page has been written, the </a:t>
            </a:r>
            <a:r>
              <a:rPr lang="en-US" dirty="0" err="1"/>
              <a:t>response.end</a:t>
            </a:r>
            <a:r>
              <a:rPr lang="en-US" dirty="0"/>
              <a:t>() method is called. The server should consider this message complete now. </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We can also pass in data here. In this case, we passed in the text Hello World! wrapped in an h1 tag.</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If we pass in data to </a:t>
            </a:r>
            <a:r>
              <a:rPr lang="en-US" dirty="0" err="1"/>
              <a:t>response.end</a:t>
            </a:r>
            <a:r>
              <a:rPr lang="en-US" dirty="0"/>
              <a:t>() it will assume it needs to </a:t>
            </a:r>
            <a:r>
              <a:rPr lang="en-US" dirty="0" err="1"/>
              <a:t>response.write</a:t>
            </a:r>
            <a:r>
              <a:rPr lang="en-US" dirty="0"/>
              <a:t>() that content before ending.</a:t>
            </a:r>
          </a:p>
        </p:txBody>
      </p:sp>
    </p:spTree>
    <p:extLst>
      <p:ext uri="{BB962C8B-B14F-4D97-AF65-F5344CB8AC3E}">
        <p14:creationId xmlns:p14="http://schemas.microsoft.com/office/powerpoint/2010/main" val="2127916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Alternatively, we can just use </a:t>
            </a:r>
            <a:r>
              <a:rPr lang="en-US" dirty="0" err="1"/>
              <a:t>response.write</a:t>
            </a:r>
            <a:r>
              <a:rPr lang="en-US" dirty="0"/>
              <a:t>() to write that content to the page. We still need to tell the server to end the response when we’re done.</a:t>
            </a:r>
          </a:p>
        </p:txBody>
      </p:sp>
    </p:spTree>
    <p:extLst>
      <p:ext uri="{BB962C8B-B14F-4D97-AF65-F5344CB8AC3E}">
        <p14:creationId xmlns:p14="http://schemas.microsoft.com/office/powerpoint/2010/main" val="584518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690969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You can also show them how to add a console.log message to show when the server is running. Just to make the experience a bit more obvious.</a:t>
            </a: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endParaRPr lang="en-US" dirty="0"/>
          </a:p>
        </p:txBody>
      </p:sp>
    </p:spTree>
    <p:extLst>
      <p:ext uri="{BB962C8B-B14F-4D97-AF65-F5344CB8AC3E}">
        <p14:creationId xmlns:p14="http://schemas.microsoft.com/office/powerpoint/2010/main" val="3517803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endParaRPr lang="en-US" dirty="0"/>
          </a:p>
        </p:txBody>
      </p:sp>
    </p:spTree>
    <p:extLst>
      <p:ext uri="{BB962C8B-B14F-4D97-AF65-F5344CB8AC3E}">
        <p14:creationId xmlns:p14="http://schemas.microsoft.com/office/powerpoint/2010/main" val="1347610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720605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308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72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9890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497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770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688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6143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32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436589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8726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236103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301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629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688827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181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9634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0498615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0890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345678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38918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49198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Import the URL module</a:t>
            </a:r>
          </a:p>
          <a:p>
            <a:pPr marL="171450" lvl="0" indent="-171450" algn="l" rtl="0">
              <a:spcBef>
                <a:spcPts val="0"/>
              </a:spcBef>
              <a:spcAft>
                <a:spcPts val="0"/>
              </a:spcAft>
            </a:pPr>
            <a:r>
              <a:rPr lang="en-CA" dirty="0"/>
              <a:t>Save a URL with query strings to variable address.</a:t>
            </a:r>
          </a:p>
          <a:p>
            <a:pPr marL="171450" lvl="0" indent="-171450" algn="l" rtl="0">
              <a:spcBef>
                <a:spcPts val="0"/>
              </a:spcBef>
              <a:spcAft>
                <a:spcPts val="0"/>
              </a:spcAft>
            </a:pPr>
            <a:r>
              <a:rPr lang="en-CA" dirty="0"/>
              <a:t>Use </a:t>
            </a:r>
            <a:r>
              <a:rPr lang="en-CA" dirty="0" err="1"/>
              <a:t>url.parse</a:t>
            </a:r>
            <a:r>
              <a:rPr lang="en-CA" dirty="0"/>
              <a:t>() to parse the address and save this information to variable </a:t>
            </a:r>
            <a:r>
              <a:rPr lang="en-CA" dirty="0" err="1"/>
              <a:t>parsedAddress</a:t>
            </a:r>
            <a:r>
              <a:rPr lang="en-CA" dirty="0"/>
              <a:t>.</a:t>
            </a:r>
          </a:p>
          <a:p>
            <a:pPr marL="171450" lvl="0" indent="-171450" algn="l" rtl="0">
              <a:spcBef>
                <a:spcPts val="0"/>
              </a:spcBef>
              <a:spcAft>
                <a:spcPts val="0"/>
              </a:spcAft>
            </a:pPr>
            <a:r>
              <a:rPr lang="en-CA" dirty="0"/>
              <a:t>console.log(</a:t>
            </a:r>
            <a:r>
              <a:rPr lang="en-CA" dirty="0" err="1"/>
              <a:t>parsedAddress</a:t>
            </a:r>
            <a:r>
              <a:rPr lang="en-CA" dirty="0"/>
              <a:t>) to see what information you get back</a:t>
            </a:r>
            <a:endParaRPr dirty="0"/>
          </a:p>
        </p:txBody>
      </p:sp>
    </p:spTree>
    <p:extLst>
      <p:ext uri="{BB962C8B-B14F-4D97-AF65-F5344CB8AC3E}">
        <p14:creationId xmlns:p14="http://schemas.microsoft.com/office/powerpoint/2010/main" val="39153991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console.log(</a:t>
            </a:r>
            <a:r>
              <a:rPr lang="en-CA" dirty="0" err="1"/>
              <a:t>parsedAddress.host</a:t>
            </a:r>
            <a:r>
              <a:rPr lang="en-CA" dirty="0"/>
              <a:t>)</a:t>
            </a:r>
          </a:p>
          <a:p>
            <a:pPr marL="171450" lvl="0" indent="-171450" algn="l" rtl="0">
              <a:spcBef>
                <a:spcPts val="0"/>
              </a:spcBef>
              <a:spcAft>
                <a:spcPts val="0"/>
              </a:spcAft>
            </a:pPr>
            <a:r>
              <a:rPr lang="en-CA" dirty="0"/>
              <a:t>console.log(</a:t>
            </a:r>
            <a:r>
              <a:rPr lang="en-CA" dirty="0" err="1"/>
              <a:t>parsedAddress.search</a:t>
            </a:r>
            <a:r>
              <a:rPr lang="en-CA" dirty="0"/>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console.log(</a:t>
            </a:r>
            <a:r>
              <a:rPr lang="en-CA" dirty="0" err="1"/>
              <a:t>parsedAddress.pathname</a:t>
            </a:r>
            <a:r>
              <a:rPr lang="en-CA" dirty="0"/>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console.log(</a:t>
            </a:r>
            <a:r>
              <a:rPr lang="en-CA" dirty="0" err="1"/>
              <a:t>parsedAddress.query.year</a:t>
            </a:r>
            <a:r>
              <a:rPr lang="en-CA" dirty="0"/>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console.log(</a:t>
            </a:r>
            <a:r>
              <a:rPr lang="en-CA" dirty="0" err="1"/>
              <a:t>parsedAddress.query.month</a:t>
            </a:r>
            <a:r>
              <a:rPr lang="en-CA" dirty="0"/>
              <a:t>)</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86746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229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24313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Demo transforming the previous code into this code.</a:t>
            </a:r>
          </a:p>
          <a:p>
            <a:pPr marL="171450" lvl="0" indent="-171450" algn="l" rtl="0">
              <a:spcBef>
                <a:spcPts val="0"/>
              </a:spcBef>
              <a:spcAft>
                <a:spcPts val="0"/>
              </a:spcAft>
              <a:buFontTx/>
              <a:buChar char="-"/>
            </a:pPr>
            <a:r>
              <a:rPr lang="en-CA" dirty="0"/>
              <a:t>Replacing “demo.html” with file variable. Parsing the address to create the file variable.</a:t>
            </a:r>
          </a:p>
          <a:p>
            <a:pPr marL="171450" lvl="0" indent="-171450" algn="l" rtl="0">
              <a:spcBef>
                <a:spcPts val="0"/>
              </a:spcBef>
              <a:spcAft>
                <a:spcPts val="0"/>
              </a:spcAft>
              <a:buFontTx/>
              <a:buChar char="-"/>
            </a:pPr>
            <a:r>
              <a:rPr lang="en-CA" dirty="0"/>
              <a:t>Return </a:t>
            </a:r>
            <a:r>
              <a:rPr lang="en-CA" dirty="0" err="1"/>
              <a:t>response.end</a:t>
            </a:r>
            <a:r>
              <a:rPr lang="en-CA" dirty="0"/>
              <a:t>() to exit the function (this will come in handy later when we handle errors)</a:t>
            </a:r>
            <a:endParaRPr dirty="0"/>
          </a:p>
        </p:txBody>
      </p:sp>
    </p:spTree>
    <p:extLst>
      <p:ext uri="{BB962C8B-B14F-4D97-AF65-F5344CB8AC3E}">
        <p14:creationId xmlns:p14="http://schemas.microsoft.com/office/powerpoint/2010/main" val="24917335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4886677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145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Returning </a:t>
            </a:r>
            <a:r>
              <a:rPr lang="en-CA" dirty="0" err="1"/>
              <a:t>response.end</a:t>
            </a:r>
            <a:r>
              <a:rPr lang="en-CA" dirty="0"/>
              <a:t>() is important or else we’ll continue trying to serve the particular filename that doesn’t exist.</a:t>
            </a:r>
            <a:endParaRPr dirty="0"/>
          </a:p>
        </p:txBody>
      </p:sp>
    </p:spTree>
    <p:extLst>
      <p:ext uri="{BB962C8B-B14F-4D97-AF65-F5344CB8AC3E}">
        <p14:creationId xmlns:p14="http://schemas.microsoft.com/office/powerpoint/2010/main" val="3000981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    if (file === "./") {</a:t>
            </a:r>
          </a:p>
          <a:p>
            <a:pPr marL="139700" indent="0">
              <a:buNone/>
            </a:pPr>
            <a:r>
              <a:rPr lang="en-US" sz="1100" b="0" i="0" u="none" strike="noStrike" cap="none" dirty="0">
                <a:solidFill>
                  <a:srgbClr val="000000"/>
                </a:solidFill>
                <a:effectLst/>
                <a:latin typeface="Arial"/>
                <a:ea typeface="Arial"/>
                <a:cs typeface="Arial"/>
                <a:sym typeface="Arial"/>
              </a:rPr>
              <a:t>      file = "./homepage.html";</a:t>
            </a:r>
          </a:p>
          <a:p>
            <a:pPr marL="139700" indent="0">
              <a:buNone/>
            </a:pPr>
            <a:r>
              <a:rPr lang="en-US" sz="1100" b="0" i="0" u="none" strike="noStrike" cap="none" dirty="0">
                <a:solidFill>
                  <a:srgbClr val="000000"/>
                </a:solidFill>
                <a:effectLst/>
                <a:latin typeface="Arial"/>
                <a:ea typeface="Arial"/>
                <a:cs typeface="Arial"/>
                <a:sym typeface="Arial"/>
              </a:rPr>
              <a:t>    }</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Students may come up with other ways of doing this. As long as it works, it’s fine. We’ll be using Express later.</a:t>
            </a:r>
          </a:p>
        </p:txBody>
      </p:sp>
    </p:spTree>
    <p:extLst>
      <p:ext uri="{BB962C8B-B14F-4D97-AF65-F5344CB8AC3E}">
        <p14:creationId xmlns:p14="http://schemas.microsoft.com/office/powerpoint/2010/main" val="31108159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0068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https://stackoverflow.com/a/28757703</a:t>
            </a:r>
            <a:endParaRPr dirty="0"/>
          </a:p>
        </p:txBody>
      </p:sp>
    </p:spTree>
    <p:extLst>
      <p:ext uri="{BB962C8B-B14F-4D97-AF65-F5344CB8AC3E}">
        <p14:creationId xmlns:p14="http://schemas.microsoft.com/office/powerpoint/2010/main" val="38089485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0583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we’re creating a separate function named logfile(), but in previous examples, we just passed the entire function in rather than naming it.</a:t>
            </a:r>
            <a:endParaRPr dirty="0"/>
          </a:p>
        </p:txBody>
      </p:sp>
    </p:spTree>
    <p:extLst>
      <p:ext uri="{BB962C8B-B14F-4D97-AF65-F5344CB8AC3E}">
        <p14:creationId xmlns:p14="http://schemas.microsoft.com/office/powerpoint/2010/main" val="2201863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47931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You can check documentation to see what arguments a callback function requires.</a:t>
            </a:r>
            <a:endParaRPr dirty="0"/>
          </a:p>
        </p:txBody>
      </p:sp>
    </p:spTree>
    <p:extLst>
      <p:ext uri="{BB962C8B-B14F-4D97-AF65-F5344CB8AC3E}">
        <p14:creationId xmlns:p14="http://schemas.microsoft.com/office/powerpoint/2010/main" val="28966750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97479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83610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3006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19731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00486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we’re importing the currency module using the require module.</a:t>
            </a:r>
            <a:endParaRPr dirty="0"/>
          </a:p>
        </p:txBody>
      </p:sp>
    </p:spTree>
    <p:extLst>
      <p:ext uri="{BB962C8B-B14F-4D97-AF65-F5344CB8AC3E}">
        <p14:creationId xmlns:p14="http://schemas.microsoft.com/office/powerpoint/2010/main" val="13965448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83632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we’re importing the currency module using the require module.</a:t>
            </a:r>
            <a:endParaRPr dirty="0"/>
          </a:p>
        </p:txBody>
      </p:sp>
    </p:spTree>
    <p:extLst>
      <p:ext uri="{BB962C8B-B14F-4D97-AF65-F5344CB8AC3E}">
        <p14:creationId xmlns:p14="http://schemas.microsoft.com/office/powerpoint/2010/main" val="33025157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335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65828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93163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27866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17720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2955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74263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There are different ways to install packages, depending on what your project needs.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69957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75722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6845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43959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5476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53071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9854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r>
              <a:rPr lang="en-CA" dirty="0" err="1"/>
              <a:t>npm</a:t>
            </a:r>
            <a:r>
              <a:rPr lang="en-CA" dirty="0"/>
              <a:t> run start will check our </a:t>
            </a:r>
            <a:r>
              <a:rPr lang="en-CA" dirty="0" err="1"/>
              <a:t>package.json</a:t>
            </a:r>
            <a:r>
              <a:rPr lang="en-CA" dirty="0"/>
              <a:t> file for a script called start and run whatever is listed there. In this case, it will automatically run </a:t>
            </a:r>
            <a:r>
              <a:rPr lang="en-CA" dirty="0" err="1"/>
              <a:t>nodemon</a:t>
            </a:r>
            <a:r>
              <a:rPr lang="en-CA" dirty="0"/>
              <a:t> app.js for us.</a:t>
            </a:r>
          </a:p>
        </p:txBody>
      </p:sp>
    </p:spTree>
    <p:extLst>
      <p:ext uri="{BB962C8B-B14F-4D97-AF65-F5344CB8AC3E}">
        <p14:creationId xmlns:p14="http://schemas.microsoft.com/office/powerpoint/2010/main" val="38321340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r>
              <a:rPr lang="en-CA" dirty="0" err="1"/>
              <a:t>npm</a:t>
            </a:r>
            <a:r>
              <a:rPr lang="en-CA" dirty="0"/>
              <a:t> run start will check our </a:t>
            </a:r>
            <a:r>
              <a:rPr lang="en-CA" dirty="0" err="1"/>
              <a:t>package.json</a:t>
            </a:r>
            <a:r>
              <a:rPr lang="en-CA" dirty="0"/>
              <a:t> file for a script called start and run whatever is listed there. In this case, it will automatically run </a:t>
            </a:r>
            <a:r>
              <a:rPr lang="en-CA" dirty="0" err="1"/>
              <a:t>nodemon</a:t>
            </a:r>
            <a:r>
              <a:rPr lang="en-CA" dirty="0"/>
              <a:t> app.js for us.</a:t>
            </a:r>
          </a:p>
        </p:txBody>
      </p:sp>
    </p:spTree>
    <p:extLst>
      <p:ext uri="{BB962C8B-B14F-4D97-AF65-F5344CB8AC3E}">
        <p14:creationId xmlns:p14="http://schemas.microsoft.com/office/powerpoint/2010/main" val="16572412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569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68979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en-CA" dirty="0"/>
          </a:p>
        </p:txBody>
      </p:sp>
    </p:spTree>
    <p:extLst>
      <p:ext uri="{BB962C8B-B14F-4D97-AF65-F5344CB8AC3E}">
        <p14:creationId xmlns:p14="http://schemas.microsoft.com/office/powerpoint/2010/main" val="21225256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en-CA" dirty="0"/>
          </a:p>
        </p:txBody>
      </p:sp>
    </p:spTree>
    <p:extLst>
      <p:ext uri="{BB962C8B-B14F-4D97-AF65-F5344CB8AC3E}">
        <p14:creationId xmlns:p14="http://schemas.microsoft.com/office/powerpoint/2010/main" val="152725541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528784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en-CA" dirty="0"/>
          </a:p>
        </p:txBody>
      </p:sp>
    </p:spTree>
    <p:extLst>
      <p:ext uri="{BB962C8B-B14F-4D97-AF65-F5344CB8AC3E}">
        <p14:creationId xmlns:p14="http://schemas.microsoft.com/office/powerpoint/2010/main" val="389792051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483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hyperlink" Target="https://pugjs.org/api/getting-started.html" TargetMode="External"/><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hyperlink" Target="https://ejs.co/" TargetMode="External"/><Relationship Id="rId5" Type="http://schemas.openxmlformats.org/officeDocument/2006/relationships/hyperlink" Target="https://mustache.github.io/" TargetMode="External"/><Relationship Id="rId4" Type="http://schemas.openxmlformats.org/officeDocument/2006/relationships/hyperlink" Target="https://handlebarsjs.com/" TargetMode="Externa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s://flaviocopes.com/pug/" TargetMode="External"/><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html-to-pug.com/"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www.mongodb.com/download-center/community"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hyperlink" Target="http://www.passportjs.org/docs/configure/" TargetMode="External"/><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hyperlink" Target="https://codahale.com/how-to-safely-store-a-password/" TargetMode="External"/><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hyperlink" Target="https://ascii.cl/" TargetMode="External"/><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hyperlink" Target="https://zeit.co/" TargetMode="External"/><Relationship Id="rId2" Type="http://schemas.openxmlformats.org/officeDocument/2006/relationships/notesSlide" Target="../notesSlides/notesSlide262.xml"/><Relationship Id="rId1" Type="http://schemas.openxmlformats.org/officeDocument/2006/relationships/slideLayout" Target="../slideLayouts/slideLayout2.xml"/><Relationship Id="rId4" Type="http://schemas.openxmlformats.org/officeDocument/2006/relationships/hyperlink" Target="https://zeit.co/download" TargetMode="Externa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Learn/Server-side/First_steps/Client-Server_overview"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nodejs.org/api/fs.html#fs_fs_writefile_file_data_options_callback"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nodejs.org/api/fs.html#fs_file_system_flag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nodejs.org/api/fs.html#fs_fs_open_path_flags_mode_callback"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nodejs.org/api/fs.html#fs_fs_open_path_flags_mode_callback"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nodejs.org/api/fs.html#fs_fs_unlink_path_callback"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nodejs.org/api/fs.html#fs_fs_rename_oldpath_newpath_callback"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momentjs.com/docs"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hyperlink" Target="https://momentjs.com/docs/#/displaying/"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CPNT-262</a:t>
            </a:r>
            <a:br>
              <a:rPr lang="en-CA" dirty="0"/>
            </a:br>
            <a:r>
              <a:rPr lang="en-CA" sz="3600" dirty="0"/>
              <a:t>Node.js</a:t>
            </a:r>
            <a:endParaRPr sz="3600" dirty="0"/>
          </a:p>
        </p:txBody>
      </p:sp>
      <p:pic>
        <p:nvPicPr>
          <p:cNvPr id="3" name="Graphic 2">
            <a:extLst>
              <a:ext uri="{FF2B5EF4-FFF2-40B4-BE49-F238E27FC236}">
                <a16:creationId xmlns:a16="http://schemas.microsoft.com/office/drawing/2014/main" id="{97BB6C96-7815-4FC0-9923-3499FE45A7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7125" y="675654"/>
            <a:ext cx="1580400" cy="969101"/>
          </a:xfrm>
          <a:prstGeom prst="rect">
            <a:avLst/>
          </a:prstGeom>
        </p:spPr>
      </p:pic>
    </p:spTree>
    <p:extLst>
      <p:ext uri="{BB962C8B-B14F-4D97-AF65-F5344CB8AC3E}">
        <p14:creationId xmlns:p14="http://schemas.microsoft.com/office/powerpoint/2010/main" val="1340324732"/>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is... Asynchronous</a:t>
            </a:r>
            <a:endParaRPr dirty="0"/>
          </a:p>
        </p:txBody>
      </p:sp>
      <p:sp>
        <p:nvSpPr>
          <p:cNvPr id="105" name="Google Shape;105;p17"/>
          <p:cNvSpPr txBox="1">
            <a:spLocks noGrp="1"/>
          </p:cNvSpPr>
          <p:nvPr>
            <p:ph type="body" idx="1"/>
          </p:nvPr>
        </p:nvSpPr>
        <p:spPr>
          <a:xfrm>
            <a:off x="869150" y="1634836"/>
            <a:ext cx="7405800" cy="2906167"/>
          </a:xfrm>
          <a:prstGeom prst="rect">
            <a:avLst/>
          </a:prstGeom>
        </p:spPr>
        <p:txBody>
          <a:bodyPr spcFirstLastPara="1" wrap="square" lIns="91425" tIns="91425" rIns="91425" bIns="91425" anchor="t" anchorCtr="0">
            <a:normAutofit fontScale="85000" lnSpcReduction="20000"/>
          </a:bodyPr>
          <a:lstStyle/>
          <a:p>
            <a:pPr marL="101600" lvl="0" indent="0" algn="l" rtl="0">
              <a:spcBef>
                <a:spcPts val="600"/>
              </a:spcBef>
              <a:spcAft>
                <a:spcPts val="0"/>
              </a:spcAft>
              <a:buSzPts val="2000"/>
              <a:buNone/>
            </a:pPr>
            <a:r>
              <a:rPr lang="en-US" b="1" dirty="0"/>
              <a:t>Synchronous</a:t>
            </a:r>
            <a:r>
              <a:rPr lang="en-US" dirty="0"/>
              <a:t> execution refers to code executing in sequence. The program is executed line by line, one line at a time. The program execution waits until a function returns before continuing to the next line of code.</a:t>
            </a:r>
          </a:p>
          <a:p>
            <a:pPr marL="101600" lvl="0" indent="0" algn="l" rtl="0">
              <a:spcBef>
                <a:spcPts val="600"/>
              </a:spcBef>
              <a:spcAft>
                <a:spcPts val="0"/>
              </a:spcAft>
              <a:buSzPts val="2000"/>
              <a:buNone/>
            </a:pPr>
            <a:endParaRPr lang="en-US" dirty="0"/>
          </a:p>
          <a:p>
            <a:pPr marL="101600" lvl="0" indent="0" algn="l" rtl="0">
              <a:spcBef>
                <a:spcPts val="600"/>
              </a:spcBef>
              <a:spcAft>
                <a:spcPts val="0"/>
              </a:spcAft>
              <a:buSzPts val="2000"/>
              <a:buNone/>
            </a:pPr>
            <a:r>
              <a:rPr lang="en-US" b="1" dirty="0"/>
              <a:t>Asynchronous</a:t>
            </a:r>
            <a:r>
              <a:rPr lang="en-US" dirty="0"/>
              <a:t> execution refers to execution that doesn’t run in the sequence it appears in the code. The program doesn’t wait for the task to complete and can move on to the next task.</a:t>
            </a:r>
          </a:p>
          <a:p>
            <a:pPr marL="101600" lvl="0" indent="0" algn="l" rtl="0">
              <a:spcBef>
                <a:spcPts val="600"/>
              </a:spcBef>
              <a:spcAft>
                <a:spcPts val="0"/>
              </a:spcAft>
              <a:buSzPts val="2000"/>
              <a:buNone/>
            </a:pPr>
            <a:endParaRPr lang="en-US" dirty="0"/>
          </a:p>
          <a:p>
            <a:pPr marL="101600" lvl="0" indent="0" algn="l" rtl="0">
              <a:spcBef>
                <a:spcPts val="600"/>
              </a:spcBef>
              <a:spcAft>
                <a:spcPts val="0"/>
              </a:spcAft>
              <a:buSzPts val="2000"/>
              <a:buNone/>
            </a:pPr>
            <a:r>
              <a:rPr lang="en-US" dirty="0"/>
              <a:t>Remember using the Fetch API to fetch resources asynchronously? When the resource was ready, then we could do something with it. </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97423572"/>
      </p:ext>
    </p:extLst>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dirty="0"/>
              <a:t>What is a handler function?</a:t>
            </a:r>
            <a:endParaRPr sz="28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lnSpcReduction="10000"/>
          </a:bodyPr>
          <a:lstStyle/>
          <a:p>
            <a:pPr lvl="1">
              <a:spcBef>
                <a:spcPts val="600"/>
              </a:spcBef>
              <a:buChar char="▪"/>
            </a:pPr>
            <a:r>
              <a:rPr lang="en-US" dirty="0"/>
              <a:t>When a request reaches the server, we need a way of responding to it. This is where the handler function comes in.</a:t>
            </a:r>
          </a:p>
          <a:p>
            <a:pPr lvl="1">
              <a:spcBef>
                <a:spcPts val="600"/>
              </a:spcBef>
              <a:buChar char="▪"/>
            </a:pPr>
            <a:r>
              <a:rPr lang="en-US" dirty="0"/>
              <a:t>A handler function is a function which receives requests and handles them.</a:t>
            </a:r>
          </a:p>
          <a:p>
            <a:pPr lvl="1">
              <a:spcBef>
                <a:spcPts val="600"/>
              </a:spcBef>
              <a:buChar char="▪"/>
            </a:pPr>
            <a:r>
              <a:rPr lang="en-US" dirty="0"/>
              <a:t>Takes a request and response object, sends the response back to the client along with any information you choose.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100</a:t>
            </a:fld>
            <a:endParaRPr/>
          </a:p>
        </p:txBody>
      </p:sp>
    </p:spTree>
    <p:extLst>
      <p:ext uri="{BB962C8B-B14F-4D97-AF65-F5344CB8AC3E}">
        <p14:creationId xmlns:p14="http://schemas.microsoft.com/office/powerpoint/2010/main" val="4192710930"/>
      </p:ext>
    </p:extLst>
  </p:cSld>
  <p:clrMapOvr>
    <a:masterClrMapping/>
  </p:clrMapOvr>
  <p:transition>
    <p:fade thruBlk="1"/>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Express handler function</a:t>
            </a:r>
            <a:endParaRPr dirty="0"/>
          </a:p>
        </p:txBody>
      </p:sp>
      <p:sp>
        <p:nvSpPr>
          <p:cNvPr id="105" name="Google Shape;105;p17"/>
          <p:cNvSpPr txBox="1">
            <a:spLocks noGrp="1"/>
          </p:cNvSpPr>
          <p:nvPr>
            <p:ph type="body" idx="1"/>
          </p:nvPr>
        </p:nvSpPr>
        <p:spPr>
          <a:xfrm>
            <a:off x="869150" y="1634837"/>
            <a:ext cx="7405800" cy="2060886"/>
          </a:xfrm>
          <a:prstGeom prst="rect">
            <a:avLst/>
          </a:prstGeom>
        </p:spPr>
        <p:txBody>
          <a:bodyPr spcFirstLastPara="1" wrap="square" lIns="91425" tIns="91425" rIns="91425" bIns="91425" anchor="t" anchorCtr="0">
            <a:normAutofit fontScale="92500" lnSpcReduction="10000"/>
          </a:bodyPr>
          <a:lstStyle/>
          <a:p>
            <a:r>
              <a:rPr lang="en-US" dirty="0"/>
              <a:t>The get() method is used to define a handler function in Express.</a:t>
            </a:r>
          </a:p>
          <a:p>
            <a:r>
              <a:rPr lang="en-US" dirty="0"/>
              <a:t>Takes 2 arguments:</a:t>
            </a:r>
          </a:p>
          <a:p>
            <a:pPr lvl="1">
              <a:spcBef>
                <a:spcPts val="600"/>
              </a:spcBef>
              <a:buChar char="▪"/>
            </a:pPr>
            <a:r>
              <a:rPr lang="en-US" dirty="0"/>
              <a:t>the </a:t>
            </a:r>
            <a:r>
              <a:rPr lang="en-US" b="1" dirty="0"/>
              <a:t>endpoint</a:t>
            </a:r>
            <a:r>
              <a:rPr lang="en-US" dirty="0"/>
              <a:t> (the part of the URL that comes after /) at which to trigger an action</a:t>
            </a:r>
          </a:p>
          <a:p>
            <a:pPr lvl="1">
              <a:spcBef>
                <a:spcPts val="600"/>
              </a:spcBef>
              <a:buChar char="▪"/>
            </a:pPr>
            <a:r>
              <a:rPr lang="en-US" dirty="0"/>
              <a:t>the </a:t>
            </a:r>
            <a:r>
              <a:rPr lang="en-US" b="1" dirty="0"/>
              <a:t>handler function </a:t>
            </a:r>
            <a:r>
              <a:rPr lang="en-US" dirty="0"/>
              <a:t>that tells it what to do</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101</a:t>
            </a:fld>
            <a:endParaRPr/>
          </a:p>
        </p:txBody>
      </p:sp>
      <p:sp>
        <p:nvSpPr>
          <p:cNvPr id="5" name="Google Shape;105;p17">
            <a:extLst>
              <a:ext uri="{FF2B5EF4-FFF2-40B4-BE49-F238E27FC236}">
                <a16:creationId xmlns:a16="http://schemas.microsoft.com/office/drawing/2014/main" id="{2066DD44-311A-4DD4-9C36-C85BC37FBD3C}"/>
              </a:ext>
            </a:extLst>
          </p:cNvPr>
          <p:cNvSpPr txBox="1">
            <a:spLocks/>
          </p:cNvSpPr>
          <p:nvPr/>
        </p:nvSpPr>
        <p:spPr>
          <a:xfrm>
            <a:off x="929196" y="3695723"/>
            <a:ext cx="7285608" cy="89435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get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a:t>
            </a:r>
            <a:r>
              <a:rPr lang="en-US" dirty="0">
                <a:solidFill>
                  <a:srgbClr val="383A42"/>
                </a:solidFill>
                <a:latin typeface="Consolas" panose="020B0609020204030204" pitchFamily="49" charset="0"/>
              </a:rPr>
              <a:t>,</a:t>
            </a:r>
            <a:r>
              <a:rPr lang="en-US" dirty="0">
                <a:solidFill>
                  <a:srgbClr val="A626A4"/>
                </a:solidFill>
                <a:latin typeface="Consolas" panose="020B0609020204030204" pitchFamily="49" charset="0"/>
              </a:rPr>
              <a:t> </a:t>
            </a:r>
            <a:r>
              <a:rPr lang="en-US" dirty="0">
                <a:solidFill>
                  <a:srgbClr val="383A42"/>
                </a:solidFill>
                <a:latin typeface="Consolas" panose="020B0609020204030204" pitchFamily="49" charset="0"/>
              </a:rPr>
              <a:t>(req, res)</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res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send</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"Hello World!"</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69518700"/>
      </p:ext>
    </p:extLst>
  </p:cSld>
  <p:clrMapOvr>
    <a:masterClrMapping/>
  </p:clrMapOvr>
  <p:transition>
    <p:fade thruBlk="1"/>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a:lnSpc>
                <a:spcPct val="120000"/>
              </a:lnSpc>
            </a:pPr>
            <a:r>
              <a:rPr lang="en-US" dirty="0"/>
              <a:t>In your app, create a custom handler function</a:t>
            </a:r>
          </a:p>
          <a:p>
            <a:pPr>
              <a:lnSpc>
                <a:spcPct val="120000"/>
              </a:lnSpc>
            </a:pPr>
            <a:r>
              <a:rPr lang="en-US" dirty="0"/>
              <a:t>You can choose to send any content that you want</a:t>
            </a:r>
          </a:p>
          <a:p>
            <a:pPr>
              <a:lnSpc>
                <a:spcPct val="120000"/>
              </a:lnSpc>
            </a:pPr>
            <a:r>
              <a:rPr lang="en-US" dirty="0"/>
              <a:t>When you’re done, check localhost:8000 to see what happens.</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Create a handler function</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102</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379336"/>
      </p:ext>
    </p:extLst>
  </p:cSld>
  <p:clrMapOvr>
    <a:masterClrMapping/>
  </p:clrMapOvr>
  <p:transition>
    <p:fade thruBlk="1"/>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Routing</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dirty="0"/>
              <a:t>Right now, we’re only working with the “/</a:t>
            </a:r>
            <a:r>
              <a:rPr lang="en-CA" dirty="0"/>
              <a:t>” endpoint.</a:t>
            </a:r>
          </a:p>
          <a:p>
            <a:r>
              <a:rPr lang="en-CA" dirty="0"/>
              <a:t>If you go to localhost:8000/about, all you see is “</a:t>
            </a:r>
            <a:r>
              <a:rPr lang="en-CA" b="1" dirty="0">
                <a:latin typeface="Consolas" panose="020B0609020204030204" pitchFamily="49" charset="0"/>
              </a:rPr>
              <a:t>Cannot GET /about</a:t>
            </a:r>
            <a:r>
              <a:rPr lang="en-CA" dirty="0"/>
              <a:t>”</a:t>
            </a:r>
          </a:p>
          <a:p>
            <a:r>
              <a:rPr lang="en-CA" dirty="0"/>
              <a:t>So let’s make some new endpoints and make the server send different responses for different requests.</a:t>
            </a: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103</a:t>
            </a:fld>
            <a:endParaRPr/>
          </a:p>
        </p:txBody>
      </p:sp>
      <p:sp>
        <p:nvSpPr>
          <p:cNvPr id="5" name="Google Shape;105;p17">
            <a:extLst>
              <a:ext uri="{FF2B5EF4-FFF2-40B4-BE49-F238E27FC236}">
                <a16:creationId xmlns:a16="http://schemas.microsoft.com/office/drawing/2014/main" id="{2066DD44-311A-4DD4-9C36-C85BC37FBD3C}"/>
              </a:ext>
            </a:extLst>
          </p:cNvPr>
          <p:cNvSpPr txBox="1">
            <a:spLocks/>
          </p:cNvSpPr>
          <p:nvPr/>
        </p:nvSpPr>
        <p:spPr>
          <a:xfrm>
            <a:off x="929196" y="3695723"/>
            <a:ext cx="7285608" cy="89435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get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"/about"</a:t>
            </a:r>
            <a:r>
              <a:rPr lang="en-US"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res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send</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"I'm awesome!"</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1312619"/>
      </p:ext>
    </p:extLst>
  </p:cSld>
  <p:clrMapOvr>
    <a:masterClrMapping/>
  </p:clrMapOvr>
  <p:transition>
    <p:fade thruBlk="1"/>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a:lnSpc>
                <a:spcPct val="120000"/>
              </a:lnSpc>
            </a:pPr>
            <a:r>
              <a:rPr lang="en-US" dirty="0"/>
              <a:t>Send different content for the following endpoints:</a:t>
            </a:r>
          </a:p>
          <a:p>
            <a:pPr lvl="1">
              <a:lnSpc>
                <a:spcPct val="120000"/>
              </a:lnSpc>
            </a:pPr>
            <a:r>
              <a:rPr lang="en-US" dirty="0"/>
              <a:t>/about</a:t>
            </a:r>
          </a:p>
          <a:p>
            <a:pPr lvl="1">
              <a:lnSpc>
                <a:spcPct val="120000"/>
              </a:lnSpc>
            </a:pPr>
            <a:r>
              <a:rPr lang="en-US" dirty="0"/>
              <a:t>/contact</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Add new endpoints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104</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8854139"/>
      </p:ext>
    </p:extLst>
  </p:cSld>
  <p:clrMapOvr>
    <a:masterClrMapping/>
  </p:clrMapOvr>
  <p:transition>
    <p:fade thruBlk="1"/>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Routing – 404 Page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dirty="0"/>
              <a:t>In Express, you can render a 404 page by adding middleware after all the other routes. This way, if a page isn’t found, you’re handling it with a specific 404 page.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105</a:t>
            </a:fld>
            <a:endParaRPr/>
          </a:p>
        </p:txBody>
      </p:sp>
      <p:sp>
        <p:nvSpPr>
          <p:cNvPr id="5" name="Google Shape;105;p17">
            <a:extLst>
              <a:ext uri="{FF2B5EF4-FFF2-40B4-BE49-F238E27FC236}">
                <a16:creationId xmlns:a16="http://schemas.microsoft.com/office/drawing/2014/main" id="{2066DD44-311A-4DD4-9C36-C85BC37FBD3C}"/>
              </a:ext>
            </a:extLst>
          </p:cNvPr>
          <p:cNvSpPr txBox="1">
            <a:spLocks/>
          </p:cNvSpPr>
          <p:nvPr/>
        </p:nvSpPr>
        <p:spPr>
          <a:xfrm>
            <a:off x="869050" y="2948166"/>
            <a:ext cx="7285608" cy="89435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((req, res, next)</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res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status</a:t>
            </a:r>
            <a:r>
              <a:rPr lang="en-US" dirty="0">
                <a:solidFill>
                  <a:srgbClr val="383A42"/>
                </a:solidFill>
                <a:latin typeface="Consolas" panose="020B0609020204030204" pitchFamily="49" charset="0"/>
              </a:rPr>
              <a:t>(</a:t>
            </a:r>
            <a:r>
              <a:rPr lang="en-US" dirty="0">
                <a:solidFill>
                  <a:srgbClr val="986801"/>
                </a:solidFill>
                <a:latin typeface="Consolas" panose="020B0609020204030204" pitchFamily="49" charset="0"/>
              </a:rPr>
              <a:t>404</a:t>
            </a:r>
            <a:r>
              <a:rPr lang="en-US" dirty="0">
                <a:solidFill>
                  <a:srgbClr val="383A42"/>
                </a:solidFill>
                <a:latin typeface="Consolas" panose="020B0609020204030204" pitchFamily="49" charset="0"/>
              </a:rPr>
              <a:t>)</a:t>
            </a:r>
            <a:r>
              <a:rPr lang="en-US" dirty="0">
                <a:solidFill>
                  <a:srgbClr val="0184BC"/>
                </a:solidFill>
                <a:latin typeface="Consolas" panose="020B0609020204030204" pitchFamily="49" charset="0"/>
              </a:rPr>
              <a:t>.</a:t>
            </a:r>
            <a:r>
              <a:rPr lang="en-US" dirty="0">
                <a:solidFill>
                  <a:srgbClr val="4078F2"/>
                </a:solidFill>
                <a:latin typeface="Consolas" panose="020B0609020204030204" pitchFamily="49" charset="0"/>
              </a:rPr>
              <a:t>send</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"Sorry can't find that!"</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04893356"/>
      </p:ext>
    </p:extLst>
  </p:cSld>
  <p:clrMapOvr>
    <a:masterClrMapping/>
  </p:clrMapOvr>
  <p:transition>
    <p:fade thruBlk="1"/>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a:lnSpc>
                <a:spcPct val="120000"/>
              </a:lnSpc>
            </a:pPr>
            <a:r>
              <a:rPr lang="en-US" dirty="0"/>
              <a:t>If the page doesn’t exist, send 404 information.</a:t>
            </a:r>
          </a:p>
          <a:p>
            <a:pPr>
              <a:lnSpc>
                <a:spcPct val="120000"/>
              </a:lnSpc>
            </a:pPr>
            <a:r>
              <a:rPr lang="en-US" dirty="0"/>
              <a:t>Test to see if your code works!</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Add 404 middleware</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5512094"/>
      </p:ext>
    </p:extLst>
  </p:cSld>
  <p:clrMapOvr>
    <a:masterClrMapping/>
  </p:clrMapOvr>
  <p:transition>
    <p:fade thruBlk="1"/>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Serve Static Files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dirty="0"/>
              <a:t>We’re sending back simple messages when we connect to specific endpoints, but it’s much better if we can send back an entire HTML page!</a:t>
            </a:r>
          </a:p>
          <a:p>
            <a:r>
              <a:rPr lang="en-US" dirty="0"/>
              <a:t>HTML files, images, etc. are </a:t>
            </a:r>
            <a:r>
              <a:rPr lang="en-US" b="1" dirty="0"/>
              <a:t>static assets</a:t>
            </a:r>
          </a:p>
          <a:p>
            <a:r>
              <a:rPr lang="en-US" dirty="0"/>
              <a:t>For static files, we can’t use </a:t>
            </a:r>
            <a:r>
              <a:rPr lang="en-US" b="1" dirty="0" err="1">
                <a:latin typeface="Consolas" panose="020B0609020204030204" pitchFamily="49" charset="0"/>
              </a:rPr>
              <a:t>res.send</a:t>
            </a:r>
            <a:r>
              <a:rPr lang="en-US" b="1" dirty="0">
                <a:latin typeface="Consolas" panose="020B0609020204030204" pitchFamily="49" charset="0"/>
              </a:rPr>
              <a:t>()</a:t>
            </a:r>
            <a:r>
              <a:rPr lang="en-US" dirty="0"/>
              <a:t>. Instead, we need to use a special built-in </a:t>
            </a:r>
            <a:r>
              <a:rPr lang="en-US" b="1" dirty="0"/>
              <a:t>middleware</a:t>
            </a:r>
            <a:r>
              <a:rPr lang="en-US" dirty="0"/>
              <a:t> function that comes with Express.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107</a:t>
            </a:fld>
            <a:endParaRPr/>
          </a:p>
        </p:txBody>
      </p:sp>
    </p:spTree>
    <p:extLst>
      <p:ext uri="{BB962C8B-B14F-4D97-AF65-F5344CB8AC3E}">
        <p14:creationId xmlns:p14="http://schemas.microsoft.com/office/powerpoint/2010/main" val="4126976736"/>
      </p:ext>
    </p:extLst>
  </p:cSld>
  <p:clrMapOvr>
    <a:masterClrMapping/>
  </p:clrMapOvr>
  <p:transition>
    <p:fade thruBlk="1"/>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Middleware</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What is middleware and how do we use it?</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108</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4358892"/>
      </p:ext>
    </p:extLst>
  </p:cSld>
  <p:clrMapOvr>
    <a:masterClrMapping/>
  </p:clrMapOvr>
  <p:transition>
    <p:fade thruBlk="1"/>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Middleware</a:t>
            </a:r>
            <a:endParaRPr dirty="0"/>
          </a:p>
        </p:txBody>
      </p:sp>
      <p:sp>
        <p:nvSpPr>
          <p:cNvPr id="105" name="Google Shape;105;p17"/>
          <p:cNvSpPr txBox="1">
            <a:spLocks noGrp="1"/>
          </p:cNvSpPr>
          <p:nvPr>
            <p:ph type="body" idx="1"/>
          </p:nvPr>
        </p:nvSpPr>
        <p:spPr>
          <a:xfrm>
            <a:off x="869150" y="1634836"/>
            <a:ext cx="7405800" cy="3014656"/>
          </a:xfrm>
          <a:prstGeom prst="rect">
            <a:avLst/>
          </a:prstGeom>
        </p:spPr>
        <p:txBody>
          <a:bodyPr spcFirstLastPara="1" wrap="square" lIns="91425" tIns="91425" rIns="91425" bIns="91425" anchor="t" anchorCtr="0">
            <a:normAutofit fontScale="92500" lnSpcReduction="20000"/>
          </a:bodyPr>
          <a:lstStyle/>
          <a:p>
            <a:r>
              <a:rPr lang="en-US" dirty="0"/>
              <a:t>A plain JS function that Express will call for you between the time it receives a network request and the time it fires off a response.</a:t>
            </a:r>
          </a:p>
          <a:p>
            <a:r>
              <a:rPr lang="en-US" dirty="0"/>
              <a:t>A function that sits in the middle.</a:t>
            </a:r>
          </a:p>
          <a:p>
            <a:r>
              <a:rPr lang="en-US" dirty="0"/>
              <a:t>We use middleware for:</a:t>
            </a:r>
          </a:p>
          <a:p>
            <a:pPr lvl="1"/>
            <a:r>
              <a:rPr lang="en-US" dirty="0"/>
              <a:t>checking to see if a user is logged in and has permission to view whatever they’re requesting</a:t>
            </a:r>
          </a:p>
          <a:p>
            <a:pPr lvl="1"/>
            <a:r>
              <a:rPr lang="en-US" dirty="0"/>
              <a:t>sending static files if the user requests one</a:t>
            </a:r>
          </a:p>
          <a:p>
            <a:r>
              <a:rPr lang="en-US" dirty="0"/>
              <a:t>Functions are called in the order you specify every time there’s a request.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109</a:t>
            </a:fld>
            <a:endParaRPr/>
          </a:p>
        </p:txBody>
      </p:sp>
    </p:spTree>
    <p:extLst>
      <p:ext uri="{BB962C8B-B14F-4D97-AF65-F5344CB8AC3E}">
        <p14:creationId xmlns:p14="http://schemas.microsoft.com/office/powerpoint/2010/main" val="342130609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is... Non-blocking</a:t>
            </a:r>
            <a:endParaRPr dirty="0"/>
          </a:p>
        </p:txBody>
      </p:sp>
      <p:sp>
        <p:nvSpPr>
          <p:cNvPr id="105" name="Google Shape;105;p17"/>
          <p:cNvSpPr txBox="1">
            <a:spLocks noGrp="1"/>
          </p:cNvSpPr>
          <p:nvPr>
            <p:ph type="body" idx="1"/>
          </p:nvPr>
        </p:nvSpPr>
        <p:spPr>
          <a:xfrm>
            <a:off x="869150" y="1634836"/>
            <a:ext cx="7405800" cy="2820927"/>
          </a:xfrm>
          <a:prstGeom prst="rect">
            <a:avLst/>
          </a:prstGeom>
        </p:spPr>
        <p:txBody>
          <a:bodyPr spcFirstLastPara="1" wrap="square" lIns="91425" tIns="91425" rIns="91425" bIns="91425" anchor="t" anchorCtr="0">
            <a:normAutofit fontScale="92500" lnSpcReduction="20000"/>
          </a:bodyPr>
          <a:lstStyle/>
          <a:p>
            <a:pPr marL="101600" lvl="0" indent="0" algn="l" rtl="0">
              <a:spcBef>
                <a:spcPts val="600"/>
              </a:spcBef>
              <a:spcAft>
                <a:spcPts val="0"/>
              </a:spcAft>
              <a:buSzPts val="2000"/>
              <a:buNone/>
            </a:pPr>
            <a:r>
              <a:rPr lang="en-US" dirty="0"/>
              <a:t>In a </a:t>
            </a:r>
            <a:r>
              <a:rPr lang="en-US" b="1" dirty="0"/>
              <a:t>blocking</a:t>
            </a:r>
            <a:r>
              <a:rPr lang="en-US" dirty="0"/>
              <a:t> I/O model, operations block other operations from happening while they wait for the operation to be finished.</a:t>
            </a:r>
          </a:p>
          <a:p>
            <a:pPr marL="101600" lvl="0" indent="0" algn="l" rtl="0">
              <a:spcBef>
                <a:spcPts val="600"/>
              </a:spcBef>
              <a:spcAft>
                <a:spcPts val="0"/>
              </a:spcAft>
              <a:buSzPts val="2000"/>
              <a:buNone/>
            </a:pPr>
            <a:endParaRPr lang="en-US" dirty="0"/>
          </a:p>
          <a:p>
            <a:pPr marL="101600" lvl="0" indent="0" algn="l" rtl="0">
              <a:spcBef>
                <a:spcPts val="600"/>
              </a:spcBef>
              <a:spcAft>
                <a:spcPts val="0"/>
              </a:spcAft>
              <a:buSzPts val="2000"/>
              <a:buNone/>
            </a:pPr>
            <a:r>
              <a:rPr lang="en-US" dirty="0"/>
              <a:t>In a </a:t>
            </a:r>
            <a:r>
              <a:rPr lang="en-US" b="1" dirty="0"/>
              <a:t>non-blocking</a:t>
            </a:r>
            <a:r>
              <a:rPr lang="en-US" dirty="0"/>
              <a:t> I/O model, operations don’t block other operations. If the program is waiting for something to happen, it can move on to another task instead of blocking all other tasks from happening. The program could come back and check again later or just do something later when it finally gets a response.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94844121"/>
      </p:ext>
    </p:extLst>
  </p:cSld>
  <p:clrMapOvr>
    <a:masterClrMapping/>
  </p:clrMapOvr>
  <p:transition>
    <p:fade thruBlk="1"/>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Middleware</a:t>
            </a:r>
            <a:endParaRPr dirty="0"/>
          </a:p>
        </p:txBody>
      </p:sp>
      <p:sp>
        <p:nvSpPr>
          <p:cNvPr id="105" name="Google Shape;105;p17"/>
          <p:cNvSpPr txBox="1">
            <a:spLocks noGrp="1"/>
          </p:cNvSpPr>
          <p:nvPr>
            <p:ph type="body" idx="1"/>
          </p:nvPr>
        </p:nvSpPr>
        <p:spPr>
          <a:xfrm>
            <a:off x="869150" y="1634836"/>
            <a:ext cx="7405800" cy="3014656"/>
          </a:xfrm>
          <a:prstGeom prst="rect">
            <a:avLst/>
          </a:prstGeom>
        </p:spPr>
        <p:txBody>
          <a:bodyPr spcFirstLastPara="1" wrap="square" lIns="91425" tIns="91425" rIns="91425" bIns="91425" anchor="t" anchorCtr="0">
            <a:normAutofit fontScale="85000" lnSpcReduction="10000"/>
          </a:bodyPr>
          <a:lstStyle/>
          <a:p>
            <a:r>
              <a:rPr lang="en-US" dirty="0"/>
              <a:t>You can write your own middleware functions. Takes 3 arguments:</a:t>
            </a:r>
          </a:p>
          <a:p>
            <a:pPr lvl="1"/>
            <a:r>
              <a:rPr lang="en-US" dirty="0"/>
              <a:t>req</a:t>
            </a:r>
          </a:p>
          <a:p>
            <a:pPr lvl="1"/>
            <a:r>
              <a:rPr lang="en-US" dirty="0"/>
              <a:t>res</a:t>
            </a:r>
          </a:p>
          <a:p>
            <a:pPr lvl="1"/>
            <a:r>
              <a:rPr lang="en-US" dirty="0"/>
              <a:t>next</a:t>
            </a:r>
          </a:p>
          <a:p>
            <a:r>
              <a:rPr lang="en-US" dirty="0"/>
              <a:t>When someone visits your website, the web browser sends a request to your server. Express takes that request and passes it through all the middleware functions that you’re using.</a:t>
            </a:r>
          </a:p>
          <a:p>
            <a:r>
              <a:rPr lang="en-US" b="1" dirty="0">
                <a:latin typeface="Consolas" panose="020B0609020204030204" pitchFamily="49" charset="0"/>
              </a:rPr>
              <a:t>next</a:t>
            </a:r>
            <a:r>
              <a:rPr lang="en-US" dirty="0"/>
              <a:t> is a function that we call at the end of the middleware function – tells Express to move to the next middleware in the stack.</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110</a:t>
            </a:fld>
            <a:endParaRPr/>
          </a:p>
        </p:txBody>
      </p:sp>
    </p:spTree>
    <p:extLst>
      <p:ext uri="{BB962C8B-B14F-4D97-AF65-F5344CB8AC3E}">
        <p14:creationId xmlns:p14="http://schemas.microsoft.com/office/powerpoint/2010/main" val="2377537374"/>
      </p:ext>
    </p:extLst>
  </p:cSld>
  <p:clrMapOvr>
    <a:masterClrMapping/>
  </p:clrMapOvr>
  <p:transition>
    <p:fade thruBlk="1"/>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Middleware Example</a:t>
            </a:r>
            <a:endParaRPr dirty="0"/>
          </a:p>
        </p:txBody>
      </p:sp>
      <p:sp>
        <p:nvSpPr>
          <p:cNvPr id="105" name="Google Shape;105;p17"/>
          <p:cNvSpPr txBox="1">
            <a:spLocks noGrp="1"/>
          </p:cNvSpPr>
          <p:nvPr>
            <p:ph type="body" idx="1"/>
          </p:nvPr>
        </p:nvSpPr>
        <p:spPr>
          <a:xfrm>
            <a:off x="869050" y="3032147"/>
            <a:ext cx="7405800" cy="1002933"/>
          </a:xfrm>
          <a:prstGeom prst="rect">
            <a:avLst/>
          </a:prstGeom>
        </p:spPr>
        <p:txBody>
          <a:bodyPr spcFirstLastPara="1" wrap="square" lIns="91425" tIns="91425" rIns="91425" bIns="91425" anchor="t" anchorCtr="0">
            <a:normAutofit fontScale="85000" lnSpcReduction="20000"/>
          </a:bodyPr>
          <a:lstStyle/>
          <a:p>
            <a:r>
              <a:rPr lang="en-US" dirty="0" err="1"/>
              <a:t>app.use</a:t>
            </a:r>
            <a:r>
              <a:rPr lang="en-US" dirty="0"/>
              <a:t>() is how we load the middleware function into Express.</a:t>
            </a:r>
          </a:p>
          <a:p>
            <a:r>
              <a:rPr lang="en-US" dirty="0"/>
              <a:t>When we use built-in or 3</a:t>
            </a:r>
            <a:r>
              <a:rPr lang="en-US" baseline="30000" dirty="0"/>
              <a:t>rd</a:t>
            </a:r>
            <a:r>
              <a:rPr lang="en-US" dirty="0"/>
              <a:t>-party middleware functions, it looks like this: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111</a:t>
            </a:fld>
            <a:endParaRPr/>
          </a:p>
        </p:txBody>
      </p:sp>
      <p:sp>
        <p:nvSpPr>
          <p:cNvPr id="5" name="Google Shape;105;p17">
            <a:extLst>
              <a:ext uri="{FF2B5EF4-FFF2-40B4-BE49-F238E27FC236}">
                <a16:creationId xmlns:a16="http://schemas.microsoft.com/office/drawing/2014/main" id="{0A66AD59-8B38-4F8F-B131-050BEFC6AB8C}"/>
              </a:ext>
            </a:extLst>
          </p:cNvPr>
          <p:cNvSpPr txBox="1">
            <a:spLocks/>
          </p:cNvSpPr>
          <p:nvPr/>
        </p:nvSpPr>
        <p:spPr>
          <a:xfrm>
            <a:off x="869050" y="1634836"/>
            <a:ext cx="7285608" cy="13098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((req, res, next)</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i="1" dirty="0">
                <a:solidFill>
                  <a:srgbClr val="A0A1A7"/>
                </a:solidFill>
                <a:latin typeface="Consolas" panose="020B0609020204030204" pitchFamily="49" charset="0"/>
              </a:rPr>
              <a:t>// Code goes here</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a:solidFill>
                  <a:srgbClr val="4078F2"/>
                </a:solidFill>
                <a:latin typeface="Consolas" panose="020B0609020204030204" pitchFamily="49" charset="0"/>
              </a:rPr>
              <a:t>next</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id="{DBC4D2A1-23D3-4CC4-BA87-D586137A78E2}"/>
              </a:ext>
            </a:extLst>
          </p:cNvPr>
          <p:cNvSpPr txBox="1">
            <a:spLocks/>
          </p:cNvSpPr>
          <p:nvPr/>
        </p:nvSpPr>
        <p:spPr>
          <a:xfrm>
            <a:off x="869050" y="4122549"/>
            <a:ext cx="7285608" cy="464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a:t>
            </a:r>
            <a:r>
              <a:rPr lang="en-US" dirty="0" err="1">
                <a:solidFill>
                  <a:srgbClr val="A626A4"/>
                </a:solidFill>
                <a:latin typeface="Consolas" panose="020B0609020204030204" pitchFamily="49" charset="0"/>
              </a:rPr>
              <a:t>functionName</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022852005"/>
      </p:ext>
    </p:extLst>
  </p:cSld>
  <p:clrMapOvr>
    <a:masterClrMapping/>
  </p:clrMapOvr>
  <p:transition>
    <p:fade thruBlk="1"/>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Back to Express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We can use middleware to serve static files.</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112</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1050861"/>
      </p:ext>
    </p:extLst>
  </p:cSld>
  <p:clrMapOvr>
    <a:masterClrMapping/>
  </p:clrMapOvr>
  <p:transition>
    <p:fade thruBlk="1"/>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latin typeface="Consolas" panose="020B0609020204030204" pitchFamily="49" charset="0"/>
              </a:rPr>
              <a:t>express.static</a:t>
            </a:r>
            <a:r>
              <a:rPr lang="en-CA" dirty="0">
                <a:latin typeface="Consolas" panose="020B0609020204030204" pitchFamily="49" charset="0"/>
              </a:rPr>
              <a:t>()</a:t>
            </a:r>
            <a:endParaRPr dirty="0">
              <a:latin typeface="Consolas" panose="020B0609020204030204" pitchFamily="49" charset="0"/>
            </a:endParaRPr>
          </a:p>
        </p:txBody>
      </p:sp>
      <p:sp>
        <p:nvSpPr>
          <p:cNvPr id="105" name="Google Shape;105;p17"/>
          <p:cNvSpPr txBox="1">
            <a:spLocks noGrp="1"/>
          </p:cNvSpPr>
          <p:nvPr>
            <p:ph type="body" idx="1"/>
          </p:nvPr>
        </p:nvSpPr>
        <p:spPr>
          <a:xfrm>
            <a:off x="869150" y="1634836"/>
            <a:ext cx="7405800" cy="3014656"/>
          </a:xfrm>
          <a:prstGeom prst="rect">
            <a:avLst/>
          </a:prstGeom>
        </p:spPr>
        <p:txBody>
          <a:bodyPr spcFirstLastPara="1" wrap="square" lIns="91425" tIns="91425" rIns="91425" bIns="91425" anchor="t" anchorCtr="0">
            <a:normAutofit/>
          </a:bodyPr>
          <a:lstStyle/>
          <a:p>
            <a:r>
              <a:rPr lang="en-US" dirty="0"/>
              <a:t>special built-in </a:t>
            </a:r>
            <a:r>
              <a:rPr lang="en-US" b="1" dirty="0"/>
              <a:t>middleware</a:t>
            </a:r>
            <a:r>
              <a:rPr lang="en-US" dirty="0"/>
              <a:t> function that comes with Express</a:t>
            </a:r>
          </a:p>
          <a:p>
            <a:r>
              <a:rPr lang="en-US" dirty="0"/>
              <a:t>allows us to serve all the static assets in a particular folder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113</a:t>
            </a:fld>
            <a:endParaRPr/>
          </a:p>
        </p:txBody>
      </p:sp>
      <p:sp>
        <p:nvSpPr>
          <p:cNvPr id="5" name="Google Shape;105;p17">
            <a:extLst>
              <a:ext uri="{FF2B5EF4-FFF2-40B4-BE49-F238E27FC236}">
                <a16:creationId xmlns:a16="http://schemas.microsoft.com/office/drawing/2014/main" id="{BCCCEE75-76B4-4B45-B6FA-E4BFC692DFBC}"/>
              </a:ext>
            </a:extLst>
          </p:cNvPr>
          <p:cNvSpPr txBox="1">
            <a:spLocks/>
          </p:cNvSpPr>
          <p:nvPr/>
        </p:nvSpPr>
        <p:spPr>
          <a:xfrm>
            <a:off x="1278789" y="3580109"/>
            <a:ext cx="6586421" cy="464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express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static</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34612448"/>
      </p:ext>
    </p:extLst>
  </p:cSld>
  <p:clrMapOvr>
    <a:masterClrMapping/>
  </p:clrMapOvr>
  <p:transition>
    <p:fade thruBlk="1"/>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3152042"/>
          </a:xfrm>
          <a:prstGeom prst="rect">
            <a:avLst/>
          </a:prstGeom>
        </p:spPr>
        <p:txBody>
          <a:bodyPr spcFirstLastPara="1" wrap="square" lIns="91425" tIns="91425" rIns="91425" bIns="91425" anchor="t" anchorCtr="0">
            <a:normAutofit fontScale="92500" lnSpcReduction="20000"/>
          </a:bodyPr>
          <a:lstStyle/>
          <a:p>
            <a:pPr>
              <a:lnSpc>
                <a:spcPct val="120000"/>
              </a:lnSpc>
            </a:pPr>
            <a:r>
              <a:rPr lang="en-US" dirty="0"/>
              <a:t>In </a:t>
            </a:r>
            <a:r>
              <a:rPr lang="en-US" b="1" dirty="0" err="1"/>
              <a:t>sait</a:t>
            </a:r>
            <a:r>
              <a:rPr lang="en-US" b="1" dirty="0"/>
              <a:t>-node</a:t>
            </a:r>
            <a:r>
              <a:rPr lang="en-US" dirty="0"/>
              <a:t>, create a new folder named </a:t>
            </a:r>
            <a:r>
              <a:rPr lang="en-US" b="1" dirty="0"/>
              <a:t>views</a:t>
            </a:r>
            <a:r>
              <a:rPr lang="en-US" dirty="0"/>
              <a:t>.</a:t>
            </a:r>
          </a:p>
          <a:p>
            <a:pPr>
              <a:lnSpc>
                <a:spcPct val="120000"/>
              </a:lnSpc>
            </a:pPr>
            <a:r>
              <a:rPr lang="en-US" dirty="0"/>
              <a:t>In the </a:t>
            </a:r>
            <a:r>
              <a:rPr lang="en-US" b="1" dirty="0"/>
              <a:t>views</a:t>
            </a:r>
            <a:r>
              <a:rPr lang="en-US" dirty="0"/>
              <a:t> folder, add an index.html file for your homepage. Duplicate the about.html and contact.html files you made before and add them to the </a:t>
            </a:r>
            <a:r>
              <a:rPr lang="en-US" b="1" dirty="0"/>
              <a:t>views</a:t>
            </a:r>
            <a:r>
              <a:rPr lang="en-US" dirty="0"/>
              <a:t> folder or create new ones.</a:t>
            </a:r>
          </a:p>
          <a:p>
            <a:pPr>
              <a:lnSpc>
                <a:spcPct val="120000"/>
              </a:lnSpc>
            </a:pPr>
            <a:r>
              <a:rPr lang="en-US" dirty="0"/>
              <a:t>Delete all your </a:t>
            </a:r>
            <a:r>
              <a:rPr lang="en-US" b="1" dirty="0" err="1">
                <a:latin typeface="Consolas" panose="020B0609020204030204" pitchFamily="49" charset="0"/>
              </a:rPr>
              <a:t>app.get</a:t>
            </a:r>
            <a:r>
              <a:rPr lang="en-US" b="1" dirty="0">
                <a:latin typeface="Consolas" panose="020B0609020204030204" pitchFamily="49" charset="0"/>
              </a:rPr>
              <a:t>() </a:t>
            </a:r>
            <a:r>
              <a:rPr lang="en-US" dirty="0"/>
              <a:t>endpoint functions and replace them with the </a:t>
            </a:r>
            <a:r>
              <a:rPr lang="en-US" b="1" dirty="0" err="1">
                <a:latin typeface="Consolas" panose="020B0609020204030204" pitchFamily="49" charset="0"/>
              </a:rPr>
              <a:t>express.static</a:t>
            </a:r>
            <a:r>
              <a:rPr lang="en-US" b="1" dirty="0">
                <a:latin typeface="Consolas" panose="020B0609020204030204" pitchFamily="49" charset="0"/>
              </a:rPr>
              <a:t>() </a:t>
            </a:r>
            <a:r>
              <a:rPr lang="en-US" dirty="0"/>
              <a:t>function on the slide before this one.</a:t>
            </a:r>
          </a:p>
          <a:p>
            <a:pPr>
              <a:lnSpc>
                <a:spcPct val="120000"/>
              </a:lnSpc>
            </a:pPr>
            <a:r>
              <a:rPr lang="en-US" dirty="0"/>
              <a:t>Refresh your app. What do you see now?</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Serve static files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114</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0963610"/>
      </p:ext>
    </p:extLst>
  </p:cSld>
  <p:clrMapOvr>
    <a:masterClrMapping/>
  </p:clrMapOvr>
  <p:transition>
    <p:fade thruBlk="1"/>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CSS and JS files</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6"/>
            <a:ext cx="7405800" cy="2490532"/>
          </a:xfrm>
          <a:prstGeom prst="rect">
            <a:avLst/>
          </a:prstGeom>
        </p:spPr>
        <p:txBody>
          <a:bodyPr spcFirstLastPara="1" wrap="square" lIns="91425" tIns="91425" rIns="91425" bIns="91425" anchor="t" anchorCtr="0">
            <a:normAutofit fontScale="85000" lnSpcReduction="20000"/>
          </a:bodyPr>
          <a:lstStyle/>
          <a:p>
            <a:r>
              <a:rPr lang="en-US" dirty="0"/>
              <a:t>We also use </a:t>
            </a:r>
            <a:r>
              <a:rPr lang="en-US" dirty="0" err="1"/>
              <a:t>express.static</a:t>
            </a:r>
            <a:r>
              <a:rPr lang="en-US" dirty="0"/>
              <a:t> to add static files like our CSS and JavaScript files.</a:t>
            </a:r>
          </a:p>
          <a:p>
            <a:endParaRPr lang="en-US" dirty="0"/>
          </a:p>
          <a:p>
            <a:endParaRPr lang="en-US" dirty="0"/>
          </a:p>
          <a:p>
            <a:endParaRPr lang="en-US" dirty="0"/>
          </a:p>
          <a:p>
            <a:r>
              <a:rPr lang="en-US" dirty="0"/>
              <a:t>We can use the public folder to store CSS, JS files, images, etc.</a:t>
            </a:r>
          </a:p>
          <a:p>
            <a:r>
              <a:rPr lang="en-US" dirty="0"/>
              <a:t>Once we tell Express to use this folder, we can then refer to these resources in our views files.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115</a:t>
            </a:fld>
            <a:endParaRPr/>
          </a:p>
        </p:txBody>
      </p:sp>
      <p:sp>
        <p:nvSpPr>
          <p:cNvPr id="5" name="Google Shape;105;p17">
            <a:extLst>
              <a:ext uri="{FF2B5EF4-FFF2-40B4-BE49-F238E27FC236}">
                <a16:creationId xmlns:a16="http://schemas.microsoft.com/office/drawing/2014/main" id="{BCCCEE75-76B4-4B45-B6FA-E4BFC692DFBC}"/>
              </a:ext>
            </a:extLst>
          </p:cNvPr>
          <p:cNvSpPr txBox="1">
            <a:spLocks/>
          </p:cNvSpPr>
          <p:nvPr/>
        </p:nvSpPr>
        <p:spPr>
          <a:xfrm>
            <a:off x="1278789" y="2339395"/>
            <a:ext cx="6586421" cy="464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express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static</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"public"</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id="{62960A99-0D2D-42C1-AC0E-A198C6874F74}"/>
              </a:ext>
            </a:extLst>
          </p:cNvPr>
          <p:cNvSpPr txBox="1">
            <a:spLocks/>
          </p:cNvSpPr>
          <p:nvPr/>
        </p:nvSpPr>
        <p:spPr>
          <a:xfrm>
            <a:off x="1278789" y="4125368"/>
            <a:ext cx="6586421" cy="464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383A42"/>
                </a:solidFill>
                <a:latin typeface="Consolas" panose="020B0609020204030204" pitchFamily="49" charset="0"/>
              </a:rPr>
              <a:t>&lt;</a:t>
            </a:r>
            <a:r>
              <a:rPr lang="en-CA">
                <a:solidFill>
                  <a:srgbClr val="E45649"/>
                </a:solidFill>
                <a:latin typeface="Consolas" panose="020B0609020204030204" pitchFamily="49" charset="0"/>
              </a:rPr>
              <a:t>link</a:t>
            </a:r>
            <a:r>
              <a:rPr lang="en-CA">
                <a:solidFill>
                  <a:srgbClr val="383A42"/>
                </a:solidFill>
                <a:latin typeface="Consolas" panose="020B0609020204030204" pitchFamily="49" charset="0"/>
              </a:rPr>
              <a:t> </a:t>
            </a:r>
            <a:r>
              <a:rPr lang="en-CA">
                <a:solidFill>
                  <a:srgbClr val="986801"/>
                </a:solidFill>
                <a:latin typeface="Consolas" panose="020B0609020204030204" pitchFamily="49" charset="0"/>
              </a:rPr>
              <a:t>rel</a:t>
            </a:r>
            <a:r>
              <a:rPr lang="en-CA">
                <a:solidFill>
                  <a:srgbClr val="383A42"/>
                </a:solidFill>
                <a:latin typeface="Consolas" panose="020B0609020204030204" pitchFamily="49" charset="0"/>
              </a:rPr>
              <a:t>=</a:t>
            </a:r>
            <a:r>
              <a:rPr lang="en-CA">
                <a:solidFill>
                  <a:srgbClr val="50A14F"/>
                </a:solidFill>
                <a:latin typeface="Consolas" panose="020B0609020204030204" pitchFamily="49" charset="0"/>
              </a:rPr>
              <a:t>"stylesheet"</a:t>
            </a:r>
            <a:r>
              <a:rPr lang="en-CA">
                <a:solidFill>
                  <a:srgbClr val="383A42"/>
                </a:solidFill>
                <a:latin typeface="Consolas" panose="020B0609020204030204" pitchFamily="49" charset="0"/>
              </a:rPr>
              <a:t> </a:t>
            </a:r>
            <a:r>
              <a:rPr lang="en-CA">
                <a:solidFill>
                  <a:srgbClr val="986801"/>
                </a:solidFill>
                <a:latin typeface="Consolas" panose="020B0609020204030204" pitchFamily="49" charset="0"/>
              </a:rPr>
              <a:t>href</a:t>
            </a:r>
            <a:r>
              <a:rPr lang="en-CA">
                <a:solidFill>
                  <a:srgbClr val="383A42"/>
                </a:solidFill>
                <a:latin typeface="Consolas" panose="020B0609020204030204" pitchFamily="49" charset="0"/>
              </a:rPr>
              <a:t>=</a:t>
            </a:r>
            <a:r>
              <a:rPr lang="en-CA">
                <a:solidFill>
                  <a:srgbClr val="50A14F"/>
                </a:solidFill>
                <a:latin typeface="Consolas" panose="020B0609020204030204" pitchFamily="49" charset="0"/>
              </a:rPr>
              <a:t>"/style.css"</a:t>
            </a:r>
            <a:r>
              <a:rPr lang="en-CA">
                <a:solidFill>
                  <a:srgbClr val="383A42"/>
                </a:solidFill>
                <a:latin typeface="Consolas" panose="020B0609020204030204" pitchFamily="49" charset="0"/>
              </a:rPr>
              <a:t>&gt;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2711794894"/>
      </p:ext>
    </p:extLst>
  </p:cSld>
  <p:clrMapOvr>
    <a:masterClrMapping/>
  </p:clrMapOvr>
  <p:transition>
    <p:fade thruBlk="1"/>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3152042"/>
          </a:xfrm>
          <a:prstGeom prst="rect">
            <a:avLst/>
          </a:prstGeom>
        </p:spPr>
        <p:txBody>
          <a:bodyPr spcFirstLastPara="1" wrap="square" lIns="91425" tIns="91425" rIns="91425" bIns="91425" anchor="t" anchorCtr="0">
            <a:normAutofit fontScale="92500" lnSpcReduction="10000"/>
          </a:bodyPr>
          <a:lstStyle/>
          <a:p>
            <a:pPr>
              <a:lnSpc>
                <a:spcPct val="120000"/>
              </a:lnSpc>
            </a:pPr>
            <a:r>
              <a:rPr lang="en-US" dirty="0"/>
              <a:t>In </a:t>
            </a:r>
            <a:r>
              <a:rPr lang="en-US" b="1" dirty="0" err="1"/>
              <a:t>sait</a:t>
            </a:r>
            <a:r>
              <a:rPr lang="en-US" b="1" dirty="0"/>
              <a:t>-node</a:t>
            </a:r>
            <a:r>
              <a:rPr lang="en-US" dirty="0"/>
              <a:t>, create a new folder named </a:t>
            </a:r>
            <a:r>
              <a:rPr lang="en-US" b="1" dirty="0"/>
              <a:t>public</a:t>
            </a:r>
            <a:r>
              <a:rPr lang="en-US" dirty="0"/>
              <a:t>.</a:t>
            </a:r>
          </a:p>
          <a:p>
            <a:pPr>
              <a:lnSpc>
                <a:spcPct val="120000"/>
              </a:lnSpc>
            </a:pPr>
            <a:r>
              <a:rPr lang="en-US" dirty="0"/>
              <a:t>In the </a:t>
            </a:r>
            <a:r>
              <a:rPr lang="en-US" b="1" dirty="0"/>
              <a:t>public</a:t>
            </a:r>
            <a:r>
              <a:rPr lang="en-US" dirty="0"/>
              <a:t> folder, add an style.css file for your CSS.</a:t>
            </a:r>
          </a:p>
          <a:p>
            <a:pPr>
              <a:lnSpc>
                <a:spcPct val="120000"/>
              </a:lnSpc>
            </a:pPr>
            <a:r>
              <a:rPr lang="en-US" dirty="0"/>
              <a:t>Add some basic CSS. Change the background color, for example.</a:t>
            </a:r>
          </a:p>
          <a:p>
            <a:pPr>
              <a:lnSpc>
                <a:spcPct val="120000"/>
              </a:lnSpc>
            </a:pPr>
            <a:r>
              <a:rPr lang="en-US" dirty="0"/>
              <a:t>Use </a:t>
            </a:r>
            <a:r>
              <a:rPr lang="en-US" b="1" dirty="0" err="1">
                <a:latin typeface="Consolas" panose="020B0609020204030204" pitchFamily="49" charset="0"/>
              </a:rPr>
              <a:t>express.static</a:t>
            </a:r>
            <a:r>
              <a:rPr lang="en-US" b="1" dirty="0">
                <a:latin typeface="Consolas" panose="020B0609020204030204" pitchFamily="49" charset="0"/>
              </a:rPr>
              <a:t>() </a:t>
            </a:r>
            <a:r>
              <a:rPr lang="en-US" dirty="0"/>
              <a:t>to serve all the static assets in the public folder. Add a link to your style.css in your index.html page.</a:t>
            </a:r>
          </a:p>
          <a:p>
            <a:pPr>
              <a:lnSpc>
                <a:spcPct val="120000"/>
              </a:lnSpc>
            </a:pPr>
            <a:r>
              <a:rPr lang="en-US" dirty="0"/>
              <a:t>Refresh your app. What do you see now?</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Serve CSS files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675589"/>
      </p:ext>
    </p:extLst>
  </p:cSld>
  <p:clrMapOvr>
    <a:masterClrMapping/>
  </p:clrMapOvr>
  <p:transition>
    <p:fade thruBlk="1"/>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.html extension</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Want to get rid of those unsightly .html extensions? We can pass in some options to the </a:t>
            </a:r>
            <a:r>
              <a:rPr lang="en-US" b="1" dirty="0" err="1">
                <a:latin typeface="Consolas" panose="020B0609020204030204" pitchFamily="49" charset="0"/>
              </a:rPr>
              <a:t>express.static</a:t>
            </a:r>
            <a:r>
              <a:rPr lang="en-US" b="1" dirty="0">
                <a:latin typeface="Consolas" panose="020B0609020204030204" pitchFamily="49" charset="0"/>
              </a:rPr>
              <a:t>() </a:t>
            </a:r>
            <a:r>
              <a:rPr lang="en-US" dirty="0"/>
              <a:t>function.</a:t>
            </a:r>
          </a:p>
          <a:p>
            <a:endParaRPr lang="en-US" dirty="0"/>
          </a:p>
          <a:p>
            <a:endParaRPr lang="en-US" dirty="0"/>
          </a:p>
          <a:p>
            <a:endParaRPr lang="en-US" dirty="0"/>
          </a:p>
          <a:p>
            <a:r>
              <a:rPr lang="en-US" dirty="0"/>
              <a:t>This tells Express that .html is a default file extension to use when searching for the static files.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117</a:t>
            </a:fld>
            <a:endParaRPr/>
          </a:p>
        </p:txBody>
      </p:sp>
      <p:sp>
        <p:nvSpPr>
          <p:cNvPr id="5" name="Google Shape;105;p17">
            <a:extLst>
              <a:ext uri="{FF2B5EF4-FFF2-40B4-BE49-F238E27FC236}">
                <a16:creationId xmlns:a16="http://schemas.microsoft.com/office/drawing/2014/main" id="{BCCCEE75-76B4-4B45-B6FA-E4BFC692DFBC}"/>
              </a:ext>
            </a:extLst>
          </p:cNvPr>
          <p:cNvSpPr txBox="1">
            <a:spLocks/>
          </p:cNvSpPr>
          <p:nvPr/>
        </p:nvSpPr>
        <p:spPr>
          <a:xfrm>
            <a:off x="1278789" y="2800024"/>
            <a:ext cx="6586421" cy="99189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use</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express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static</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"views"</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extensions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"html"</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835775187"/>
      </p:ext>
    </p:extLst>
  </p:cSld>
  <p:clrMapOvr>
    <a:masterClrMapping/>
  </p:clrMapOvr>
  <p:transition>
    <p:fade thruBlk="1"/>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Forms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118</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83196508"/>
      </p:ext>
    </p:extLst>
  </p:cSld>
  <p:clrMapOvr>
    <a:masterClrMapping/>
  </p:clrMapOvr>
  <p:transition>
    <p:fade thruBlk="1"/>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Sending Data</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So far, we’ve been requesting data from the server, but we can also send data to the server.</a:t>
            </a:r>
          </a:p>
          <a:p>
            <a:r>
              <a:rPr lang="en-US" dirty="0"/>
              <a:t>HTTP Request Methods</a:t>
            </a:r>
          </a:p>
          <a:p>
            <a:pPr lvl="1"/>
            <a:r>
              <a:rPr lang="en-US" dirty="0"/>
              <a:t>GET – </a:t>
            </a:r>
            <a:r>
              <a:rPr lang="en-US" b="1" dirty="0" err="1">
                <a:latin typeface="Consolas" panose="020B0609020204030204" pitchFamily="49" charset="0"/>
              </a:rPr>
              <a:t>app.get</a:t>
            </a:r>
            <a:r>
              <a:rPr lang="en-US" b="1" dirty="0">
                <a:latin typeface="Consolas" panose="020B0609020204030204" pitchFamily="49" charset="0"/>
              </a:rPr>
              <a:t> </a:t>
            </a:r>
            <a:r>
              <a:rPr lang="en-US" dirty="0"/>
              <a:t>– deals with requests that use the GET HTTP method</a:t>
            </a:r>
          </a:p>
          <a:p>
            <a:pPr lvl="1"/>
            <a:r>
              <a:rPr lang="en-US" dirty="0"/>
              <a:t>POST – used to send data to the server</a:t>
            </a:r>
          </a:p>
          <a:p>
            <a:pPr lvl="1"/>
            <a:endParaRPr lang="en-US" dirty="0"/>
          </a:p>
          <a:p>
            <a:pPr marL="101600" indent="0">
              <a:buNone/>
            </a:pPr>
            <a:r>
              <a:rPr lang="en-US" dirty="0"/>
              <a:t>Let’s post some data!</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119</a:t>
            </a:fld>
            <a:endParaRPr/>
          </a:p>
        </p:txBody>
      </p:sp>
    </p:spTree>
    <p:extLst>
      <p:ext uri="{BB962C8B-B14F-4D97-AF65-F5344CB8AC3E}">
        <p14:creationId xmlns:p14="http://schemas.microsoft.com/office/powerpoint/2010/main" val="34095076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is... Event-driven</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101600" lvl="0" indent="0">
              <a:buNone/>
            </a:pPr>
            <a:r>
              <a:rPr lang="en-US" dirty="0"/>
              <a:t>Node uses events heavily. Think of when you click on a button and a function is called. Or when a program is listening for a completed file download or an error.</a:t>
            </a:r>
          </a:p>
          <a:p>
            <a:pPr marL="101600" lvl="0" indent="0">
              <a:buNone/>
            </a:pPr>
            <a:endParaRPr lang="en-US" dirty="0"/>
          </a:p>
          <a:p>
            <a:pPr marL="101600" lvl="0" indent="0">
              <a:buNone/>
            </a:pPr>
            <a:r>
              <a:rPr lang="en-US" dirty="0"/>
              <a:t>In Node, there is a main event loop that listens for events and then triggers a callback function when one of those events is detected.</a:t>
            </a:r>
          </a:p>
          <a:p>
            <a:pPr marL="101600" lvl="0" indent="0">
              <a:buNone/>
            </a:pPr>
            <a:endParaRPr lang="en-US" dirty="0"/>
          </a:p>
          <a:p>
            <a:pPr marL="101600" lvl="0" indent="0">
              <a:buNone/>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753604366"/>
      </p:ext>
    </p:extLst>
  </p:cSld>
  <p:clrMapOvr>
    <a:masterClrMapping/>
  </p:clrMapOvr>
  <p:transition>
    <p:fade thruBlk="1"/>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84005"/>
          </a:xfrm>
          <a:prstGeom prst="rect">
            <a:avLst/>
          </a:prstGeom>
        </p:spPr>
        <p:txBody>
          <a:bodyPr spcFirstLastPara="1" wrap="square" lIns="91425" tIns="91425" rIns="91425" bIns="91425" anchor="t" anchorCtr="0">
            <a:normAutofit fontScale="85000" lnSpcReduction="10000"/>
          </a:bodyPr>
          <a:lstStyle/>
          <a:p>
            <a:pPr>
              <a:lnSpc>
                <a:spcPct val="120000"/>
              </a:lnSpc>
            </a:pPr>
            <a:r>
              <a:rPr lang="en-US" dirty="0"/>
              <a:t>In a new </a:t>
            </a:r>
            <a:r>
              <a:rPr lang="en-US" b="1" dirty="0"/>
              <a:t>create-post.html </a:t>
            </a:r>
            <a:r>
              <a:rPr lang="en-US" dirty="0"/>
              <a:t>file, add the following form code:</a:t>
            </a:r>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r>
              <a:rPr lang="en-US" dirty="0"/>
              <a:t>Add at least one other form field. Maybe the blog post title?</a:t>
            </a:r>
          </a:p>
          <a:p>
            <a:pPr>
              <a:lnSpc>
                <a:spcPct val="120000"/>
              </a:lnSpc>
            </a:pPr>
            <a:r>
              <a:rPr lang="en-US" dirty="0"/>
              <a:t>The action attribute is the endpoint that the form data will be sent to.</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Create a form</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120</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DAC6B4E5-B157-4B0D-99C4-5BA3D0659A79}"/>
              </a:ext>
            </a:extLst>
          </p:cNvPr>
          <p:cNvSpPr txBox="1">
            <a:spLocks/>
          </p:cNvSpPr>
          <p:nvPr/>
        </p:nvSpPr>
        <p:spPr>
          <a:xfrm>
            <a:off x="1122476" y="2189243"/>
            <a:ext cx="6811326" cy="121661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form</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action</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"/create-post"</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method</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"POST"</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&lt;</a:t>
            </a:r>
            <a:r>
              <a:rPr lang="en-US" dirty="0" err="1">
                <a:solidFill>
                  <a:srgbClr val="E45649"/>
                </a:solidFill>
                <a:latin typeface="Consolas" panose="020B0609020204030204" pitchFamily="49" charset="0"/>
              </a:rPr>
              <a:t>textarea</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name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"blogpost"</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rows</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"5"</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placeholder</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"Write a new blog post!"</a:t>
            </a:r>
            <a:r>
              <a:rPr lang="en-US" dirty="0">
                <a:solidFill>
                  <a:srgbClr val="383A42"/>
                </a:solidFill>
                <a:latin typeface="Consolas" panose="020B0609020204030204" pitchFamily="49" charset="0"/>
              </a:rPr>
              <a:t>&gt;&lt;/</a:t>
            </a:r>
            <a:r>
              <a:rPr lang="en-US" dirty="0" err="1">
                <a:solidFill>
                  <a:srgbClr val="E45649"/>
                </a:solidFill>
                <a:latin typeface="Consolas" panose="020B0609020204030204" pitchFamily="49" charset="0"/>
              </a:rPr>
              <a:t>textarea</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button</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type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"submit"</a:t>
            </a:r>
            <a:r>
              <a:rPr lang="en-US" dirty="0">
                <a:solidFill>
                  <a:srgbClr val="383A42"/>
                </a:solidFill>
                <a:latin typeface="Consolas" panose="020B0609020204030204" pitchFamily="49" charset="0"/>
              </a:rPr>
              <a:t>&gt;</a:t>
            </a:r>
            <a:r>
              <a:rPr lang="en-US" dirty="0">
                <a:solidFill>
                  <a:srgbClr val="333333"/>
                </a:solidFill>
                <a:latin typeface="Consolas" panose="020B0609020204030204" pitchFamily="49" charset="0"/>
              </a:rPr>
              <a:t>Publish</a:t>
            </a: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button</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&lt;/</a:t>
            </a:r>
            <a:r>
              <a:rPr lang="en-US" dirty="0">
                <a:solidFill>
                  <a:srgbClr val="E45649"/>
                </a:solidFill>
                <a:latin typeface="Consolas" panose="020B0609020204030204" pitchFamily="49" charset="0"/>
              </a:rPr>
              <a:t>form</a:t>
            </a:r>
            <a:r>
              <a:rPr lang="en-US" dirty="0">
                <a:solidFill>
                  <a:srgbClr val="383A42"/>
                </a:solidFill>
                <a:latin typeface="Consolas" panose="020B0609020204030204" pitchFamily="49" charset="0"/>
              </a:rPr>
              <a:t>&gt;</a:t>
            </a:r>
            <a:endParaRPr lang="en-US" dirty="0">
              <a:solidFill>
                <a:srgbClr val="333333"/>
              </a:solidFill>
              <a:latin typeface="Consolas" panose="020B0609020204030204" pitchFamily="49" charset="0"/>
            </a:endParaRPr>
          </a:p>
          <a:p>
            <a:pPr marL="101600" indent="0">
              <a:buNone/>
            </a:pP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542954063"/>
      </p:ext>
    </p:extLst>
  </p:cSld>
  <p:clrMapOvr>
    <a:masterClrMapping/>
  </p:clrMapOvr>
  <p:transition>
    <p:fade thruBlk="1"/>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Streams</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Data comes to the server in streams.</a:t>
            </a:r>
          </a:p>
          <a:p>
            <a:r>
              <a:rPr lang="en-US" dirty="0"/>
              <a:t>With a pure Node server, we’d have to write code to collect the stream of data properly. But Express handles that for us.</a:t>
            </a:r>
          </a:p>
          <a:p>
            <a:r>
              <a:rPr lang="en-US" dirty="0"/>
              <a:t>To make this work for us, we need to define a route to deal with requests that come through on the /create-post endpoint.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121</a:t>
            </a:fld>
            <a:endParaRPr/>
          </a:p>
        </p:txBody>
      </p:sp>
    </p:spTree>
    <p:extLst>
      <p:ext uri="{BB962C8B-B14F-4D97-AF65-F5344CB8AC3E}">
        <p14:creationId xmlns:p14="http://schemas.microsoft.com/office/powerpoint/2010/main" val="3200124689"/>
      </p:ext>
    </p:extLst>
  </p:cSld>
  <p:clrMapOvr>
    <a:masterClrMapping/>
  </p:clrMapOvr>
  <p:transition>
    <p:fade thruBlk="1"/>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Post Data</a:t>
            </a:r>
            <a:endParaRPr dirty="0">
              <a:latin typeface="Work Sans" panose="00000500000000000000" pitchFamily="2" charset="0"/>
            </a:endParaRPr>
          </a:p>
        </p:txBody>
      </p:sp>
      <p:sp>
        <p:nvSpPr>
          <p:cNvPr id="105" name="Google Shape;105;p17"/>
          <p:cNvSpPr txBox="1">
            <a:spLocks noGrp="1"/>
          </p:cNvSpPr>
          <p:nvPr>
            <p:ph type="body" idx="1"/>
          </p:nvPr>
        </p:nvSpPr>
        <p:spPr>
          <a:xfrm>
            <a:off x="869150" y="1634838"/>
            <a:ext cx="7405800" cy="3045650"/>
          </a:xfrm>
          <a:prstGeom prst="rect">
            <a:avLst/>
          </a:prstGeom>
        </p:spPr>
        <p:txBody>
          <a:bodyPr spcFirstLastPara="1" wrap="square" lIns="91425" tIns="91425" rIns="91425" bIns="91425" anchor="t" anchorCtr="0">
            <a:normAutofit/>
          </a:bodyPr>
          <a:lstStyle/>
          <a:p>
            <a:r>
              <a:rPr lang="en-US" dirty="0"/>
              <a:t>To post data, we’ll use </a:t>
            </a:r>
            <a:r>
              <a:rPr lang="en-US" b="1" dirty="0" err="1">
                <a:latin typeface="Consolas" panose="020B0609020204030204" pitchFamily="49" charset="0"/>
              </a:rPr>
              <a:t>app.post</a:t>
            </a:r>
            <a:r>
              <a:rPr lang="en-US" b="1" dirty="0">
                <a:latin typeface="Consolas" panose="020B0609020204030204" pitchFamily="49" charset="0"/>
              </a:rPr>
              <a:t>()</a:t>
            </a:r>
            <a:r>
              <a:rPr lang="en-US" dirty="0">
                <a:latin typeface="Work Sans Light" panose="00000400000000000000" pitchFamily="2" charset="0"/>
              </a:rPr>
              <a:t> instead of </a:t>
            </a:r>
            <a:r>
              <a:rPr lang="en-US" b="1" dirty="0" err="1">
                <a:latin typeface="Consolas" panose="020B0609020204030204" pitchFamily="49" charset="0"/>
              </a:rPr>
              <a:t>app.get</a:t>
            </a:r>
            <a:r>
              <a:rPr lang="en-US" b="1" dirty="0">
                <a:latin typeface="Consolas" panose="020B0609020204030204" pitchFamily="49" charset="0"/>
              </a:rPr>
              <a:t>()</a:t>
            </a:r>
            <a:r>
              <a:rPr lang="en-US" dirty="0">
                <a:latin typeface="Work Sans Light" panose="00000400000000000000" pitchFamily="2" charset="0"/>
              </a:rPr>
              <a:t> </a:t>
            </a:r>
          </a:p>
          <a:p>
            <a:endParaRPr lang="en-US" dirty="0">
              <a:latin typeface="Work Sans Light" panose="000004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122</a:t>
            </a:fld>
            <a:endParaRPr/>
          </a:p>
        </p:txBody>
      </p:sp>
      <p:sp>
        <p:nvSpPr>
          <p:cNvPr id="5" name="Google Shape;105;p17">
            <a:extLst>
              <a:ext uri="{FF2B5EF4-FFF2-40B4-BE49-F238E27FC236}">
                <a16:creationId xmlns:a16="http://schemas.microsoft.com/office/drawing/2014/main" id="{90E9DBCF-4484-4543-BCC5-C142CE3EBD19}"/>
              </a:ext>
            </a:extLst>
          </p:cNvPr>
          <p:cNvSpPr txBox="1">
            <a:spLocks/>
          </p:cNvSpPr>
          <p:nvPr/>
        </p:nvSpPr>
        <p:spPr>
          <a:xfrm>
            <a:off x="1166337" y="3054549"/>
            <a:ext cx="6811326" cy="124135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post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"/endpoint"</a:t>
            </a:r>
            <a:r>
              <a:rPr lang="en-CA"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60769868"/>
      </p:ext>
    </p:extLst>
  </p:cSld>
  <p:clrMapOvr>
    <a:masterClrMapping/>
  </p:clrMapOvr>
  <p:transition>
    <p:fade thruBlk="1"/>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3152042"/>
          </a:xfrm>
          <a:prstGeom prst="rect">
            <a:avLst/>
          </a:prstGeom>
        </p:spPr>
        <p:txBody>
          <a:bodyPr spcFirstLastPara="1" wrap="square" lIns="91425" tIns="91425" rIns="91425" bIns="91425" anchor="t" anchorCtr="0">
            <a:normAutofit/>
          </a:bodyPr>
          <a:lstStyle/>
          <a:p>
            <a:pPr>
              <a:lnSpc>
                <a:spcPct val="120000"/>
              </a:lnSpc>
            </a:pPr>
            <a:r>
              <a:rPr lang="en-US" dirty="0"/>
              <a:t>Use </a:t>
            </a:r>
            <a:r>
              <a:rPr lang="en-US" dirty="0" err="1"/>
              <a:t>app.post</a:t>
            </a:r>
            <a:r>
              <a:rPr lang="en-US" dirty="0"/>
              <a:t> with the “/create-post” endpoint to send form data to the server</a:t>
            </a:r>
          </a:p>
          <a:p>
            <a:pPr>
              <a:lnSpc>
                <a:spcPct val="120000"/>
              </a:lnSpc>
            </a:pPr>
            <a:r>
              <a:rPr lang="en-US" dirty="0"/>
              <a:t>Inside your </a:t>
            </a:r>
            <a:r>
              <a:rPr lang="en-US" dirty="0" err="1"/>
              <a:t>app.post</a:t>
            </a:r>
            <a:r>
              <a:rPr lang="en-US" dirty="0"/>
              <a:t> function, console.log </a:t>
            </a:r>
            <a:r>
              <a:rPr lang="en-US" dirty="0" err="1"/>
              <a:t>request.body</a:t>
            </a:r>
            <a:r>
              <a:rPr lang="en-US" dirty="0"/>
              <a:t>. You should see </a:t>
            </a:r>
            <a:r>
              <a:rPr lang="en-US" b="1" dirty="0">
                <a:latin typeface="Consolas" panose="020B0609020204030204" pitchFamily="49" charset="0"/>
              </a:rPr>
              <a:t>undefined</a:t>
            </a:r>
            <a:r>
              <a:rPr lang="en-US" dirty="0"/>
              <a:t>. We’ll have to do something else in order to access the form data.</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Post data</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123</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7730284"/>
      </p:ext>
    </p:extLst>
  </p:cSld>
  <p:clrMapOvr>
    <a:masterClrMapping/>
  </p:clrMapOvr>
  <p:transition>
    <p:fade thruBlk="1"/>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Consolas" panose="020B0609020204030204" pitchFamily="49" charset="0"/>
              </a:rPr>
              <a:t>express.urlencoded</a:t>
            </a:r>
            <a:r>
              <a:rPr lang="en-CA" dirty="0">
                <a:latin typeface="Consolas" panose="020B0609020204030204" pitchFamily="49" charset="0"/>
              </a:rPr>
              <a:t>()</a:t>
            </a:r>
            <a:endParaRPr dirty="0">
              <a:latin typeface="Consolas" panose="020B0609020204030204" pitchFamily="49" charset="0"/>
            </a:endParaRPr>
          </a:p>
        </p:txBody>
      </p:sp>
      <p:sp>
        <p:nvSpPr>
          <p:cNvPr id="105" name="Google Shape;105;p17"/>
          <p:cNvSpPr txBox="1">
            <a:spLocks noGrp="1"/>
          </p:cNvSpPr>
          <p:nvPr>
            <p:ph type="body" idx="1"/>
          </p:nvPr>
        </p:nvSpPr>
        <p:spPr>
          <a:xfrm>
            <a:off x="869150" y="1634838"/>
            <a:ext cx="7405800" cy="2524919"/>
          </a:xfrm>
          <a:prstGeom prst="rect">
            <a:avLst/>
          </a:prstGeom>
        </p:spPr>
        <p:txBody>
          <a:bodyPr spcFirstLastPara="1" wrap="square" lIns="91425" tIns="91425" rIns="91425" bIns="91425" anchor="t" anchorCtr="0">
            <a:normAutofit fontScale="92500"/>
          </a:bodyPr>
          <a:lstStyle/>
          <a:p>
            <a:r>
              <a:rPr lang="en-US" dirty="0"/>
              <a:t>When data is posted to the server as </a:t>
            </a:r>
            <a:r>
              <a:rPr lang="en-US" dirty="0" err="1"/>
              <a:t>FormData</a:t>
            </a:r>
            <a:r>
              <a:rPr lang="en-US" dirty="0"/>
              <a:t>, we can’t extract it from the </a:t>
            </a:r>
            <a:r>
              <a:rPr lang="en-US" dirty="0" err="1"/>
              <a:t>req.body</a:t>
            </a:r>
            <a:r>
              <a:rPr lang="en-US" dirty="0"/>
              <a:t> like we normally could.</a:t>
            </a:r>
          </a:p>
          <a:p>
            <a:r>
              <a:rPr lang="en-US" dirty="0">
                <a:latin typeface="Work Sans Light" panose="00000400000000000000" pitchFamily="2" charset="0"/>
              </a:rPr>
              <a:t>Let’s use some Express middleware (</a:t>
            </a:r>
            <a:r>
              <a:rPr lang="en-US" b="1" dirty="0" err="1">
                <a:latin typeface="Consolas" panose="020B0609020204030204" pitchFamily="49" charset="0"/>
              </a:rPr>
              <a:t>express.urlencoded</a:t>
            </a:r>
            <a:r>
              <a:rPr lang="en-US" b="1" dirty="0">
                <a:latin typeface="Consolas" panose="020B0609020204030204" pitchFamily="49" charset="0"/>
              </a:rPr>
              <a:t>()</a:t>
            </a:r>
            <a:r>
              <a:rPr lang="en-US" dirty="0">
                <a:latin typeface="Work Sans Light" panose="00000400000000000000" pitchFamily="2" charset="0"/>
              </a:rPr>
              <a:t>) to help us out with this.</a:t>
            </a:r>
          </a:p>
          <a:p>
            <a:r>
              <a:rPr lang="en-US" dirty="0">
                <a:latin typeface="Work Sans Light" panose="00000400000000000000" pitchFamily="2" charset="0"/>
              </a:rPr>
              <a:t>recognizes the incoming request object as strings or arrays</a:t>
            </a:r>
          </a:p>
          <a:p>
            <a:r>
              <a:rPr lang="en-US" dirty="0">
                <a:latin typeface="Work Sans Light" panose="00000400000000000000" pitchFamily="2" charset="0"/>
              </a:rPr>
              <a:t>extended: true is the default and allows you to parse more types of Request Object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124</a:t>
            </a:fld>
            <a:endParaRPr/>
          </a:p>
        </p:txBody>
      </p:sp>
      <p:sp>
        <p:nvSpPr>
          <p:cNvPr id="5" name="Google Shape;105;p17">
            <a:extLst>
              <a:ext uri="{FF2B5EF4-FFF2-40B4-BE49-F238E27FC236}">
                <a16:creationId xmlns:a16="http://schemas.microsoft.com/office/drawing/2014/main" id="{47E169F1-09A8-4B6A-97DB-12844D3C2293}"/>
              </a:ext>
            </a:extLst>
          </p:cNvPr>
          <p:cNvSpPr txBox="1">
            <a:spLocks/>
          </p:cNvSpPr>
          <p:nvPr/>
        </p:nvSpPr>
        <p:spPr>
          <a:xfrm>
            <a:off x="1166337" y="4159757"/>
            <a:ext cx="6811326" cy="4670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a:solidFill>
                  <a:srgbClr val="E45649"/>
                </a:solidFill>
                <a:latin typeface="Consolas" panose="020B0609020204030204" pitchFamily="49" charset="0"/>
              </a:rPr>
              <a:t>app</a:t>
            </a:r>
            <a:r>
              <a:rPr lang="en-US">
                <a:solidFill>
                  <a:srgbClr val="0184BC"/>
                </a:solidFill>
                <a:latin typeface="Consolas" panose="020B0609020204030204" pitchFamily="49" charset="0"/>
              </a:rPr>
              <a:t>.</a:t>
            </a:r>
            <a:r>
              <a:rPr lang="en-US">
                <a:solidFill>
                  <a:srgbClr val="4078F2"/>
                </a:solidFill>
                <a:latin typeface="Consolas" panose="020B0609020204030204" pitchFamily="49" charset="0"/>
              </a:rPr>
              <a:t>use</a:t>
            </a:r>
            <a:r>
              <a:rPr lang="en-US">
                <a:solidFill>
                  <a:srgbClr val="383A42"/>
                </a:solidFill>
                <a:latin typeface="Consolas" panose="020B0609020204030204" pitchFamily="49" charset="0"/>
              </a:rPr>
              <a:t>(</a:t>
            </a:r>
            <a:r>
              <a:rPr lang="en-US">
                <a:solidFill>
                  <a:srgbClr val="E45649"/>
                </a:solidFill>
                <a:latin typeface="Consolas" panose="020B0609020204030204" pitchFamily="49" charset="0"/>
              </a:rPr>
              <a:t>express</a:t>
            </a:r>
            <a:r>
              <a:rPr lang="en-US">
                <a:solidFill>
                  <a:srgbClr val="0184BC"/>
                </a:solidFill>
                <a:latin typeface="Consolas" panose="020B0609020204030204" pitchFamily="49" charset="0"/>
              </a:rPr>
              <a:t>.</a:t>
            </a:r>
            <a:r>
              <a:rPr lang="en-US">
                <a:solidFill>
                  <a:srgbClr val="4078F2"/>
                </a:solidFill>
                <a:latin typeface="Consolas" panose="020B0609020204030204" pitchFamily="49" charset="0"/>
              </a:rPr>
              <a:t>urlencoded</a:t>
            </a:r>
            <a:r>
              <a:rPr lang="en-US">
                <a:solidFill>
                  <a:srgbClr val="383A42"/>
                </a:solidFill>
                <a:latin typeface="Consolas" panose="020B0609020204030204" pitchFamily="49" charset="0"/>
              </a:rPr>
              <a:t>({ </a:t>
            </a:r>
            <a:r>
              <a:rPr lang="en-US">
                <a:solidFill>
                  <a:srgbClr val="50A14F"/>
                </a:solidFill>
                <a:latin typeface="Consolas" panose="020B0609020204030204" pitchFamily="49" charset="0"/>
              </a:rPr>
              <a:t>extended</a:t>
            </a:r>
            <a:r>
              <a:rPr lang="en-US">
                <a:solidFill>
                  <a:srgbClr val="0184BC"/>
                </a:solidFill>
                <a:latin typeface="Consolas" panose="020B0609020204030204" pitchFamily="49" charset="0"/>
              </a:rPr>
              <a:t>:</a:t>
            </a:r>
            <a:r>
              <a:rPr lang="en-US">
                <a:solidFill>
                  <a:srgbClr val="383A42"/>
                </a:solidFill>
                <a:latin typeface="Consolas" panose="020B0609020204030204" pitchFamily="49" charset="0"/>
              </a:rPr>
              <a:t> </a:t>
            </a:r>
            <a:r>
              <a:rPr lang="en-US">
                <a:solidFill>
                  <a:srgbClr val="986801"/>
                </a:solidFill>
                <a:latin typeface="Consolas" panose="020B0609020204030204" pitchFamily="49" charset="0"/>
              </a:rPr>
              <a:t>true</a:t>
            </a:r>
            <a:r>
              <a:rPr lang="en-US">
                <a:solidFill>
                  <a:srgbClr val="383A42"/>
                </a:solidFill>
                <a:latin typeface="Consolas" panose="020B0609020204030204" pitchFamily="49" charset="0"/>
              </a:rPr>
              <a:t> }));</a:t>
            </a:r>
            <a:endParaRPr lang="en-US">
              <a:solidFill>
                <a:srgbClr val="333333"/>
              </a:solidFill>
              <a:latin typeface="Consolas" panose="020B0609020204030204" pitchFamily="49" charset="0"/>
            </a:endParaRPr>
          </a:p>
        </p:txBody>
      </p:sp>
    </p:spTree>
    <p:extLst>
      <p:ext uri="{BB962C8B-B14F-4D97-AF65-F5344CB8AC3E}">
        <p14:creationId xmlns:p14="http://schemas.microsoft.com/office/powerpoint/2010/main" val="2349658267"/>
      </p:ext>
    </p:extLst>
  </p:cSld>
  <p:clrMapOvr>
    <a:masterClrMapping/>
  </p:clrMapOvr>
  <p:transition>
    <p:fade thruBlk="1"/>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030155"/>
          </a:xfrm>
          <a:prstGeom prst="rect">
            <a:avLst/>
          </a:prstGeom>
        </p:spPr>
        <p:txBody>
          <a:bodyPr spcFirstLastPara="1" wrap="square" lIns="91425" tIns="91425" rIns="91425" bIns="91425" anchor="t" anchorCtr="0">
            <a:normAutofit/>
          </a:bodyPr>
          <a:lstStyle/>
          <a:p>
            <a:pPr>
              <a:lnSpc>
                <a:spcPct val="120000"/>
              </a:lnSpc>
            </a:pPr>
            <a:r>
              <a:rPr lang="en-US" dirty="0"/>
              <a:t>Use </a:t>
            </a:r>
            <a:r>
              <a:rPr lang="en-US" dirty="0" err="1"/>
              <a:t>express.urlencoded</a:t>
            </a:r>
            <a:r>
              <a:rPr lang="en-US" dirty="0"/>
              <a:t>() between your </a:t>
            </a:r>
            <a:r>
              <a:rPr lang="en-US" dirty="0" err="1"/>
              <a:t>app.use</a:t>
            </a:r>
            <a:r>
              <a:rPr lang="en-US" dirty="0"/>
              <a:t> statement and your </a:t>
            </a:r>
            <a:r>
              <a:rPr lang="en-US" dirty="0" err="1"/>
              <a:t>app.post</a:t>
            </a:r>
            <a:r>
              <a:rPr lang="en-US" dirty="0"/>
              <a:t> statement. (in the middle!)</a:t>
            </a:r>
          </a:p>
          <a:p>
            <a:pPr lvl="1">
              <a:lnSpc>
                <a:spcPct val="120000"/>
              </a:lnSpc>
            </a:pPr>
            <a:r>
              <a:rPr lang="en-US" dirty="0"/>
              <a:t>(Add it above all of your routes as you’ll need it for other </a:t>
            </a:r>
            <a:r>
              <a:rPr lang="en-US" dirty="0" err="1"/>
              <a:t>app.post</a:t>
            </a:r>
            <a:r>
              <a:rPr lang="en-US" dirty="0"/>
              <a:t> statements later).</a:t>
            </a:r>
          </a:p>
          <a:p>
            <a:pPr>
              <a:lnSpc>
                <a:spcPct val="120000"/>
              </a:lnSpc>
            </a:pPr>
            <a:r>
              <a:rPr lang="en-US" dirty="0"/>
              <a:t>Now log </a:t>
            </a:r>
            <a:r>
              <a:rPr lang="en-US" b="1" dirty="0" err="1">
                <a:latin typeface="Consolas" panose="020B0609020204030204" pitchFamily="49" charset="0"/>
              </a:rPr>
              <a:t>req.body</a:t>
            </a:r>
            <a:r>
              <a:rPr lang="en-US" b="1" dirty="0">
                <a:latin typeface="Consolas" panose="020B0609020204030204" pitchFamily="49" charset="0"/>
              </a:rPr>
              <a:t> </a:t>
            </a:r>
            <a:r>
              <a:rPr lang="en-US" dirty="0"/>
              <a:t>to the console inside your </a:t>
            </a:r>
            <a:r>
              <a:rPr lang="en-US" dirty="0" err="1"/>
              <a:t>app.post</a:t>
            </a:r>
            <a:r>
              <a:rPr lang="en-US" dirty="0"/>
              <a:t> statement.</a:t>
            </a:r>
          </a:p>
          <a:p>
            <a:pPr>
              <a:lnSpc>
                <a:spcPct val="120000"/>
              </a:lnSpc>
            </a:pPr>
            <a:r>
              <a:rPr lang="en-US" dirty="0"/>
              <a:t>What do you see in the terminal now?</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Parse Incoming Requests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125</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4537811"/>
      </p:ext>
    </p:extLst>
  </p:cSld>
  <p:clrMapOvr>
    <a:masterClrMapping/>
  </p:clrMapOvr>
  <p:transition>
    <p:fade thruBlk="1"/>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257452"/>
          </a:xfrm>
          <a:prstGeom prst="rect">
            <a:avLst/>
          </a:prstGeom>
        </p:spPr>
        <p:txBody>
          <a:bodyPr spcFirstLastPara="1" wrap="square" lIns="91425" tIns="91425" rIns="91425" bIns="91425" anchor="t" anchorCtr="0">
            <a:normAutofit fontScale="92500" lnSpcReduction="20000"/>
          </a:bodyPr>
          <a:lstStyle/>
          <a:p>
            <a:pPr>
              <a:lnSpc>
                <a:spcPct val="120000"/>
              </a:lnSpc>
            </a:pPr>
            <a:r>
              <a:rPr lang="en-US" dirty="0"/>
              <a:t>We need to end the response to the client.</a:t>
            </a:r>
          </a:p>
          <a:p>
            <a:pPr>
              <a:lnSpc>
                <a:spcPct val="120000"/>
              </a:lnSpc>
            </a:pPr>
            <a:r>
              <a:rPr lang="en-US" dirty="0"/>
              <a:t>We can use </a:t>
            </a:r>
            <a:r>
              <a:rPr lang="en-US" b="1" dirty="0" err="1">
                <a:latin typeface="Consolas" panose="020B0609020204030204" pitchFamily="49" charset="0"/>
              </a:rPr>
              <a:t>res.end</a:t>
            </a:r>
            <a:r>
              <a:rPr lang="en-US" b="1" dirty="0">
                <a:latin typeface="Consolas" panose="020B0609020204030204" pitchFamily="49" charset="0"/>
              </a:rPr>
              <a:t>() </a:t>
            </a:r>
            <a:r>
              <a:rPr lang="en-US" dirty="0"/>
              <a:t>OR we can redirect to another page (which also calls </a:t>
            </a:r>
            <a:r>
              <a:rPr lang="en-US" b="1" dirty="0" err="1">
                <a:latin typeface="Consolas" panose="020B0609020204030204" pitchFamily="49" charset="0"/>
              </a:rPr>
              <a:t>res.end</a:t>
            </a:r>
            <a:r>
              <a:rPr lang="en-US" b="1" dirty="0">
                <a:latin typeface="Consolas" panose="020B0609020204030204" pitchFamily="49" charset="0"/>
              </a:rPr>
              <a:t>() </a:t>
            </a:r>
            <a:r>
              <a:rPr lang="en-US" dirty="0"/>
              <a:t>for us).</a:t>
            </a:r>
          </a:p>
          <a:p>
            <a:pPr>
              <a:lnSpc>
                <a:spcPct val="120000"/>
              </a:lnSpc>
            </a:pPr>
            <a:r>
              <a:rPr lang="en-US" dirty="0"/>
              <a:t>Create a thank-you page and redirect to it at the end of your </a:t>
            </a:r>
            <a:r>
              <a:rPr lang="en-US" b="1" dirty="0" err="1">
                <a:latin typeface="Consolas" panose="020B0609020204030204" pitchFamily="49" charset="0"/>
              </a:rPr>
              <a:t>app.post</a:t>
            </a:r>
            <a:r>
              <a:rPr lang="en-US" b="1" dirty="0">
                <a:latin typeface="Consolas" panose="020B0609020204030204" pitchFamily="49" charset="0"/>
              </a:rPr>
              <a:t> </a:t>
            </a:r>
            <a:r>
              <a:rPr lang="en-US" dirty="0"/>
              <a:t>statement or you can redirect back to the same /create-post page.</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End the Request</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DAC6B4E5-B157-4B0D-99C4-5BA3D0659A79}"/>
              </a:ext>
            </a:extLst>
          </p:cNvPr>
          <p:cNvSpPr txBox="1">
            <a:spLocks/>
          </p:cNvSpPr>
          <p:nvPr/>
        </p:nvSpPr>
        <p:spPr>
          <a:xfrm>
            <a:off x="1166337" y="3962957"/>
            <a:ext cx="6811326" cy="60960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E45649"/>
                </a:solidFill>
                <a:latin typeface="Consolas" panose="020B0609020204030204" pitchFamily="49" charset="0"/>
              </a:rPr>
              <a:t>res</a:t>
            </a:r>
            <a:r>
              <a:rPr lang="en-CA">
                <a:solidFill>
                  <a:srgbClr val="0184BC"/>
                </a:solidFill>
                <a:latin typeface="Consolas" panose="020B0609020204030204" pitchFamily="49" charset="0"/>
              </a:rPr>
              <a:t>.</a:t>
            </a:r>
            <a:r>
              <a:rPr lang="en-CA">
                <a:solidFill>
                  <a:srgbClr val="4078F2"/>
                </a:solidFill>
                <a:latin typeface="Consolas" panose="020B0609020204030204" pitchFamily="49" charset="0"/>
              </a:rPr>
              <a:t>redirect</a:t>
            </a:r>
            <a:r>
              <a:rPr lang="en-CA">
                <a:solidFill>
                  <a:srgbClr val="383A42"/>
                </a:solidFill>
                <a:latin typeface="Consolas" panose="020B0609020204030204" pitchFamily="49" charset="0"/>
              </a:rPr>
              <a:t>(</a:t>
            </a:r>
            <a:r>
              <a:rPr lang="en-CA">
                <a:solidFill>
                  <a:srgbClr val="50A14F"/>
                </a:solidFill>
                <a:latin typeface="Consolas" panose="020B0609020204030204" pitchFamily="49" charset="0"/>
              </a:rPr>
              <a:t>"/thank-you"</a:t>
            </a:r>
            <a:r>
              <a:rPr lang="en-CA">
                <a:solidFill>
                  <a:srgbClr val="383A42"/>
                </a:solidFill>
                <a:latin typeface="Consolas" panose="020B0609020204030204" pitchFamily="49" charset="0"/>
              </a:rPr>
              <a: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4149465464"/>
      </p:ext>
    </p:extLst>
  </p:cSld>
  <p:clrMapOvr>
    <a:masterClrMapping/>
  </p:clrMapOvr>
  <p:transition>
    <p:fade thruBlk="1"/>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Template Engines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127</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5264989"/>
      </p:ext>
    </p:extLst>
  </p:cSld>
  <p:clrMapOvr>
    <a:masterClrMapping/>
  </p:clrMapOvr>
  <p:transition>
    <p:fade thruBlk="1"/>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What is a template engine?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7"/>
            <a:ext cx="7405800" cy="2945046"/>
          </a:xfrm>
        </p:spPr>
        <p:txBody>
          <a:bodyPr>
            <a:normAutofit/>
          </a:bodyPr>
          <a:lstStyle/>
          <a:p>
            <a:r>
              <a:rPr lang="en-CA" dirty="0"/>
              <a:t>Template engines allow us to add data to a view and generate HTML dynamically.</a:t>
            </a:r>
          </a:p>
          <a:p>
            <a:r>
              <a:rPr lang="en-CA" dirty="0"/>
              <a:t>Express uses Pug by default, but there are a ton of choices:</a:t>
            </a:r>
          </a:p>
          <a:p>
            <a:pPr lvl="1"/>
            <a:r>
              <a:rPr lang="en-CA" dirty="0">
                <a:hlinkClick r:id="rId3"/>
              </a:rPr>
              <a:t>Pug</a:t>
            </a:r>
            <a:endParaRPr lang="en-CA" dirty="0"/>
          </a:p>
          <a:p>
            <a:pPr lvl="1"/>
            <a:r>
              <a:rPr lang="en-CA" dirty="0">
                <a:hlinkClick r:id="rId4"/>
              </a:rPr>
              <a:t>Handlebars</a:t>
            </a:r>
            <a:endParaRPr lang="en-CA" dirty="0"/>
          </a:p>
          <a:p>
            <a:pPr lvl="1"/>
            <a:r>
              <a:rPr lang="en-CA" dirty="0">
                <a:hlinkClick r:id="rId5"/>
              </a:rPr>
              <a:t>Mustache</a:t>
            </a:r>
            <a:endParaRPr lang="en-CA" dirty="0"/>
          </a:p>
          <a:p>
            <a:pPr lvl="1"/>
            <a:r>
              <a:rPr lang="en-CA" dirty="0">
                <a:hlinkClick r:id="rId6"/>
              </a:rPr>
              <a:t>EJS</a:t>
            </a:r>
            <a:endParaRPr lang="en-CA" dirty="0"/>
          </a:p>
        </p:txBody>
      </p:sp>
    </p:spTree>
    <p:extLst>
      <p:ext uri="{BB962C8B-B14F-4D97-AF65-F5344CB8AC3E}">
        <p14:creationId xmlns:p14="http://schemas.microsoft.com/office/powerpoint/2010/main" val="3990177534"/>
      </p:ext>
    </p:extLst>
  </p:cSld>
  <p:clrMapOvr>
    <a:masterClrMapping/>
  </p:clrMapOvr>
  <p:transition>
    <p:fade thruBlk="1"/>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Pug</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7"/>
            <a:ext cx="7405800" cy="2015448"/>
          </a:xfrm>
        </p:spPr>
        <p:txBody>
          <a:bodyPr>
            <a:normAutofit fontScale="85000" lnSpcReduction="10000"/>
          </a:bodyPr>
          <a:lstStyle/>
          <a:p>
            <a:r>
              <a:rPr lang="en-CA" dirty="0"/>
              <a:t>For this course, we’re going to use Pug (but feel free to check out alternatives).</a:t>
            </a:r>
          </a:p>
          <a:p>
            <a:r>
              <a:rPr lang="en-CA" dirty="0"/>
              <a:t>First, you must install pug as a dependency</a:t>
            </a:r>
          </a:p>
          <a:p>
            <a:r>
              <a:rPr lang="en-CA" dirty="0"/>
              <a:t>Then, we need to tell Express where to look for the .pug files </a:t>
            </a:r>
            <a:r>
              <a:rPr lang="en-CA" b="1" dirty="0"/>
              <a:t>and</a:t>
            </a:r>
            <a:r>
              <a:rPr lang="en-CA" dirty="0"/>
              <a:t> that we’re using Pug as our engine of choice. We can place this at the top of our file under our import statements.</a:t>
            </a:r>
          </a:p>
        </p:txBody>
      </p:sp>
      <p:sp>
        <p:nvSpPr>
          <p:cNvPr id="5" name="Google Shape;105;p17">
            <a:extLst>
              <a:ext uri="{FF2B5EF4-FFF2-40B4-BE49-F238E27FC236}">
                <a16:creationId xmlns:a16="http://schemas.microsoft.com/office/drawing/2014/main" id="{07D1048A-C933-486A-8519-4F6B45EB9B1D}"/>
              </a:ext>
            </a:extLst>
          </p:cNvPr>
          <p:cNvSpPr txBox="1">
            <a:spLocks/>
          </p:cNvSpPr>
          <p:nvPr/>
        </p:nvSpPr>
        <p:spPr>
          <a:xfrm>
            <a:off x="778231" y="3445459"/>
            <a:ext cx="7587537" cy="103174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const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path</a:t>
            </a:r>
            <a:r>
              <a:rPr lang="en-US" dirty="0">
                <a:solidFill>
                  <a:srgbClr val="333333"/>
                </a:solidFill>
                <a:latin typeface="Consolas" panose="020B0609020204030204" pitchFamily="49" charset="0"/>
              </a:rPr>
              <a:t> </a:t>
            </a:r>
            <a:r>
              <a:rPr lang="en-US" dirty="0">
                <a:solidFill>
                  <a:srgbClr val="0184BC"/>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078F2"/>
                </a:solidFill>
                <a:latin typeface="Consolas" panose="020B0609020204030204" pitchFamily="49" charset="0"/>
              </a:rPr>
              <a:t>require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"path"</a:t>
            </a:r>
            <a:r>
              <a:rPr lang="en-US" dirty="0">
                <a:solidFill>
                  <a:srgbClr val="383A42"/>
                </a:solidFill>
                <a:latin typeface="Consolas" panose="020B0609020204030204" pitchFamily="49" charset="0"/>
              </a:rPr>
              <a:t>);</a:t>
            </a:r>
            <a:r>
              <a:rPr lang="en-US" dirty="0">
                <a:solidFill>
                  <a:srgbClr val="333333"/>
                </a:solidFill>
                <a:latin typeface="Consolas" panose="020B0609020204030204" pitchFamily="49" charset="0"/>
              </a:rPr>
              <a:t> </a:t>
            </a:r>
            <a:r>
              <a:rPr lang="en-US" i="1" dirty="0">
                <a:solidFill>
                  <a:srgbClr val="A0A1A7"/>
                </a:solidFill>
                <a:latin typeface="Consolas" panose="020B0609020204030204" pitchFamily="49" charset="0"/>
              </a:rPr>
              <a:t>// require path - utilities for working with file and directory paths</a:t>
            </a:r>
            <a:endParaRPr lang="en-US" dirty="0">
              <a:solidFill>
                <a:srgbClr val="333333"/>
              </a:solidFill>
              <a:latin typeface="Consolas" panose="020B0609020204030204" pitchFamily="49" charset="0"/>
            </a:endParaRPr>
          </a:p>
          <a:p>
            <a:pPr marL="101600" indent="0">
              <a:buNone/>
            </a:pPr>
            <a:endParaRPr lang="en-US" dirty="0">
              <a:solidFill>
                <a:srgbClr val="E45649"/>
              </a:solidFill>
              <a:latin typeface="Consolas" panose="020B0609020204030204" pitchFamily="49" charset="0"/>
            </a:endParaRPr>
          </a:p>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path</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join</a:t>
            </a:r>
            <a:r>
              <a:rPr lang="en-US" dirty="0">
                <a:solidFill>
                  <a:srgbClr val="383A42"/>
                </a:solidFill>
                <a:latin typeface="Consolas" panose="020B0609020204030204" pitchFamily="49" charset="0"/>
              </a:rPr>
              <a:t>(</a:t>
            </a:r>
            <a:r>
              <a:rPr lang="en-US" dirty="0">
                <a:solidFill>
                  <a:srgbClr val="0184BC"/>
                </a:solidFill>
                <a:latin typeface="Consolas" panose="020B0609020204030204" pitchFamily="49" charset="0"/>
              </a:rPr>
              <a:t>__</a:t>
            </a:r>
            <a:r>
              <a:rPr lang="en-US" dirty="0" err="1">
                <a:solidFill>
                  <a:srgbClr val="0184BC"/>
                </a:solidFill>
                <a:latin typeface="Consolas" panose="020B0609020204030204" pitchFamily="49" charset="0"/>
              </a:rPr>
              <a:t>dirname</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 engine"</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"pug"</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95574031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Example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77500" lnSpcReduction="20000"/>
          </a:bodyPr>
          <a:lstStyle/>
          <a:p>
            <a:pPr marL="101600" lvl="0" indent="0">
              <a:buNone/>
            </a:pPr>
            <a:r>
              <a:rPr lang="en-US" dirty="0"/>
              <a:t>Instead of writing code that goes through steps in order:</a:t>
            </a:r>
          </a:p>
          <a:p>
            <a:pPr marL="558800" lvl="0" indent="-457200">
              <a:buFont typeface="+mj-lt"/>
              <a:buAutoNum type="arabicPeriod"/>
            </a:pPr>
            <a:r>
              <a:rPr lang="en-US" dirty="0"/>
              <a:t>Read File</a:t>
            </a:r>
          </a:p>
          <a:p>
            <a:pPr marL="558800" lvl="0" indent="-457200">
              <a:buFont typeface="+mj-lt"/>
              <a:buAutoNum type="arabicPeriod"/>
            </a:pPr>
            <a:r>
              <a:rPr lang="en-US" dirty="0"/>
              <a:t>Print File Contents</a:t>
            </a:r>
          </a:p>
          <a:p>
            <a:pPr marL="558800" lvl="0" indent="-457200">
              <a:buFont typeface="+mj-lt"/>
              <a:buAutoNum type="arabicPeriod"/>
            </a:pPr>
            <a:r>
              <a:rPr lang="en-US" dirty="0"/>
              <a:t>Query Database</a:t>
            </a:r>
          </a:p>
          <a:p>
            <a:pPr marL="558800" lvl="0" indent="-457200">
              <a:buFont typeface="+mj-lt"/>
              <a:buAutoNum type="arabicPeriod"/>
            </a:pPr>
            <a:r>
              <a:rPr lang="en-US" dirty="0"/>
              <a:t>Filter Database Query Results</a:t>
            </a:r>
          </a:p>
          <a:p>
            <a:pPr marL="558800" lvl="0" indent="-457200">
              <a:buFont typeface="+mj-lt"/>
              <a:buAutoNum type="arabicPeriod"/>
            </a:pPr>
            <a:endParaRPr lang="en-US" dirty="0"/>
          </a:p>
          <a:p>
            <a:pPr marL="101600" lvl="0" indent="0">
              <a:buNone/>
            </a:pPr>
            <a:r>
              <a:rPr lang="en-US" dirty="0"/>
              <a:t>We break up tasks like this:</a:t>
            </a:r>
          </a:p>
          <a:p>
            <a:pPr marL="558800" lvl="0" indent="-457200">
              <a:buFont typeface="+mj-lt"/>
              <a:buAutoNum type="arabicPeriod"/>
            </a:pPr>
            <a:r>
              <a:rPr lang="en-US" dirty="0"/>
              <a:t>Read File </a:t>
            </a:r>
            <a:r>
              <a:rPr lang="en-US" b="1" dirty="0"/>
              <a:t>and then </a:t>
            </a:r>
            <a:r>
              <a:rPr lang="en-US" dirty="0"/>
              <a:t>Print File Contents</a:t>
            </a:r>
          </a:p>
          <a:p>
            <a:pPr marL="558800" lvl="0" indent="-457200">
              <a:buFont typeface="+mj-lt"/>
              <a:buAutoNum type="arabicPeriod"/>
            </a:pPr>
            <a:r>
              <a:rPr lang="en-US" dirty="0"/>
              <a:t>Query Database </a:t>
            </a:r>
            <a:r>
              <a:rPr lang="en-US" b="1" dirty="0"/>
              <a:t>and then </a:t>
            </a:r>
            <a:r>
              <a:rPr lang="en-US" dirty="0"/>
              <a:t>Filter Database Query Results</a:t>
            </a:r>
          </a:p>
          <a:p>
            <a:pPr marL="101600" lvl="0" indent="0">
              <a:buNone/>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885102068"/>
      </p:ext>
    </p:extLst>
  </p:cSld>
  <p:clrMapOvr>
    <a:masterClrMapping/>
  </p:clrMapOvr>
  <p:transition>
    <p:fade thruBlk="1"/>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From Static to Dynamic</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7"/>
            <a:ext cx="7405800" cy="2945046"/>
          </a:xfrm>
        </p:spPr>
        <p:txBody>
          <a:bodyPr>
            <a:normAutofit/>
          </a:bodyPr>
          <a:lstStyle/>
          <a:p>
            <a:r>
              <a:rPr lang="en-CA" dirty="0"/>
              <a:t>Now that we’re using dynamic templates instead of static templates, we need to update our index.js file to reflect this change.</a:t>
            </a:r>
          </a:p>
          <a:p>
            <a:r>
              <a:rPr lang="en-CA" dirty="0"/>
              <a:t>Instead of using:</a:t>
            </a:r>
          </a:p>
          <a:p>
            <a:endParaRPr lang="en-CA" dirty="0"/>
          </a:p>
          <a:p>
            <a:endParaRPr lang="en-CA" dirty="0"/>
          </a:p>
          <a:p>
            <a:r>
              <a:rPr lang="en-CA" dirty="0"/>
              <a:t>We need to create separate routes for each page.</a:t>
            </a:r>
          </a:p>
        </p:txBody>
      </p:sp>
      <p:sp>
        <p:nvSpPr>
          <p:cNvPr id="6" name="Google Shape;105;p17">
            <a:extLst>
              <a:ext uri="{FF2B5EF4-FFF2-40B4-BE49-F238E27FC236}">
                <a16:creationId xmlns:a16="http://schemas.microsoft.com/office/drawing/2014/main" id="{7DD8FF75-1701-4A10-9C8C-9247D2E4D04D}"/>
              </a:ext>
            </a:extLst>
          </p:cNvPr>
          <p:cNvSpPr txBox="1">
            <a:spLocks/>
          </p:cNvSpPr>
          <p:nvPr/>
        </p:nvSpPr>
        <p:spPr>
          <a:xfrm>
            <a:off x="1278789" y="3321531"/>
            <a:ext cx="6586421" cy="464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express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static</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"views"</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54298420"/>
      </p:ext>
    </p:extLst>
  </p:cSld>
  <p:clrMapOvr>
    <a:masterClrMapping/>
  </p:clrMapOvr>
  <p:transition>
    <p:fade thruBlk="1"/>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a:bodyPr>
          <a:lstStyle/>
          <a:p>
            <a:pPr>
              <a:lnSpc>
                <a:spcPct val="120000"/>
              </a:lnSpc>
            </a:pPr>
            <a:r>
              <a:rPr lang="en-US" dirty="0"/>
              <a:t>For each page you’ve created, write an </a:t>
            </a:r>
            <a:r>
              <a:rPr lang="en-US" dirty="0" err="1"/>
              <a:t>app.get</a:t>
            </a:r>
            <a:r>
              <a:rPr lang="en-US" dirty="0"/>
              <a:t> statement to render the appropriate file.</a:t>
            </a:r>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Create Routes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131</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26CED2EC-2B03-4C98-AA66-FC589AF4FA0B}"/>
              </a:ext>
            </a:extLst>
          </p:cNvPr>
          <p:cNvSpPr txBox="1">
            <a:spLocks/>
          </p:cNvSpPr>
          <p:nvPr/>
        </p:nvSpPr>
        <p:spPr>
          <a:xfrm>
            <a:off x="1278789" y="2841408"/>
            <a:ext cx="6586421" cy="133451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i="1" dirty="0">
                <a:solidFill>
                  <a:srgbClr val="A0A1A7"/>
                </a:solidFill>
                <a:latin typeface="Consolas" panose="020B0609020204030204" pitchFamily="49" charset="0"/>
              </a:rPr>
              <a:t>// create routes</a:t>
            </a:r>
            <a:endParaRPr lang="en-US" dirty="0">
              <a:solidFill>
                <a:srgbClr val="333333"/>
              </a:solidFill>
              <a:latin typeface="Consolas" panose="020B0609020204030204" pitchFamily="49" charset="0"/>
            </a:endParaRPr>
          </a:p>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get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a:t>
            </a:r>
            <a:r>
              <a:rPr lang="en-US"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res</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render</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"index"</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7136942"/>
      </p:ext>
    </p:extLst>
  </p:cSld>
  <p:clrMapOvr>
    <a:masterClrMapping/>
  </p:clrMapOvr>
  <p:transition>
    <p:fade thruBlk="1"/>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From Static to Dynamic</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7"/>
            <a:ext cx="7405800" cy="2945046"/>
          </a:xfrm>
        </p:spPr>
        <p:txBody>
          <a:bodyPr>
            <a:normAutofit/>
          </a:bodyPr>
          <a:lstStyle/>
          <a:p>
            <a:r>
              <a:rPr lang="en-CA" dirty="0"/>
              <a:t>If we try to refresh the app in the browser now, we’ll get an error:</a:t>
            </a:r>
          </a:p>
          <a:p>
            <a:pPr marL="101600" indent="0">
              <a:buNone/>
            </a:pPr>
            <a:r>
              <a:rPr lang="en-CA" dirty="0">
                <a:latin typeface="Consolas" panose="020B0609020204030204" pitchFamily="49" charset="0"/>
              </a:rPr>
              <a:t>Failed to lookup view </a:t>
            </a:r>
            <a:r>
              <a:rPr lang="en-US" altLang="en-US" dirty="0">
                <a:solidFill>
                  <a:schemeClr val="tx1"/>
                </a:solidFill>
                <a:latin typeface="Consolas" panose="020B0609020204030204" pitchFamily="49" charset="0"/>
              </a:rPr>
              <a:t>"</a:t>
            </a:r>
            <a:r>
              <a:rPr lang="en-CA" dirty="0">
                <a:latin typeface="Consolas" panose="020B0609020204030204" pitchFamily="49" charset="0"/>
              </a:rPr>
              <a:t>index</a:t>
            </a:r>
            <a:r>
              <a:rPr lang="en-US" altLang="en-US" dirty="0">
                <a:solidFill>
                  <a:schemeClr val="tx1"/>
                </a:solidFill>
                <a:latin typeface="Consolas" panose="020B0609020204030204" pitchFamily="49" charset="0"/>
              </a:rPr>
              <a:t>"</a:t>
            </a:r>
            <a:r>
              <a:rPr lang="en-CA" dirty="0">
                <a:latin typeface="Consolas" panose="020B0609020204030204" pitchFamily="49" charset="0"/>
              </a:rPr>
              <a:t> in views directory</a:t>
            </a:r>
          </a:p>
          <a:p>
            <a:r>
              <a:rPr lang="en-CA" dirty="0"/>
              <a:t>That’s because our app is looking for pug files now.</a:t>
            </a:r>
          </a:p>
          <a:p>
            <a:r>
              <a:rPr lang="en-CA" dirty="0"/>
              <a:t>So let’s create them!</a:t>
            </a:r>
          </a:p>
        </p:txBody>
      </p:sp>
    </p:spTree>
    <p:extLst>
      <p:ext uri="{BB962C8B-B14F-4D97-AF65-F5344CB8AC3E}">
        <p14:creationId xmlns:p14="http://schemas.microsoft.com/office/powerpoint/2010/main" val="345140493"/>
      </p:ext>
    </p:extLst>
  </p:cSld>
  <p:clrMapOvr>
    <a:masterClrMapping/>
  </p:clrMapOvr>
  <p:transition>
    <p:fade thruBlk="1"/>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7"/>
            <a:ext cx="7405800" cy="2945046"/>
          </a:xfrm>
        </p:spPr>
        <p:txBody>
          <a:bodyPr>
            <a:normAutofit/>
          </a:bodyPr>
          <a:lstStyle/>
          <a:p>
            <a:r>
              <a:rPr lang="en-CA" dirty="0"/>
              <a:t>Converting HTML to Pug is all well and good, but let’s actually learn how to right Pug syntax</a:t>
            </a:r>
          </a:p>
          <a:p>
            <a:endParaRPr lang="en-CA" dirty="0"/>
          </a:p>
        </p:txBody>
      </p:sp>
      <p:sp>
        <p:nvSpPr>
          <p:cNvPr id="5" name="Google Shape;105;p17">
            <a:extLst>
              <a:ext uri="{FF2B5EF4-FFF2-40B4-BE49-F238E27FC236}">
                <a16:creationId xmlns:a16="http://schemas.microsoft.com/office/drawing/2014/main" id="{050DE9F2-BC54-47E8-AA94-728A51E0ECF2}"/>
              </a:ext>
            </a:extLst>
          </p:cNvPr>
          <p:cNvSpPr txBox="1">
            <a:spLocks/>
          </p:cNvSpPr>
          <p:nvPr/>
        </p:nvSpPr>
        <p:spPr>
          <a:xfrm>
            <a:off x="1119808" y="2519801"/>
            <a:ext cx="6789031" cy="207027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doctype html</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head</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(charset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'UTF-8'</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'viewport'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'width=device-width, initial-scale=1.0'</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(http-</a:t>
            </a:r>
            <a:r>
              <a:rPr lang="en-CA" dirty="0" err="1">
                <a:solidFill>
                  <a:srgbClr val="986801"/>
                </a:solidFill>
                <a:latin typeface="Consolas" panose="020B0609020204030204" pitchFamily="49" charset="0"/>
              </a:rPr>
              <a:t>equiv</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'X-UA-Compatible'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ie</a:t>
            </a:r>
            <a:r>
              <a:rPr lang="en-CA" dirty="0">
                <a:solidFill>
                  <a:srgbClr val="50A14F"/>
                </a:solidFill>
                <a:latin typeface="Consolas" panose="020B0609020204030204" pitchFamily="49" charset="0"/>
              </a:rPr>
              <a:t>=edge'</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title</a:t>
            </a:r>
            <a:r>
              <a:rPr lang="en-CA" dirty="0">
                <a:solidFill>
                  <a:srgbClr val="333333"/>
                </a:solidFill>
                <a:latin typeface="Consolas" panose="020B0609020204030204" pitchFamily="49" charset="0"/>
              </a:rPr>
              <a:t> Document</a:t>
            </a:r>
          </a:p>
          <a:p>
            <a:pPr marL="101600" indent="0">
              <a:buNone/>
            </a:pPr>
            <a:r>
              <a:rPr lang="en-CA" dirty="0">
                <a:solidFill>
                  <a:srgbClr val="E45649"/>
                </a:solidFill>
                <a:latin typeface="Consolas" panose="020B0609020204030204" pitchFamily="49" charset="0"/>
              </a:rPr>
              <a:t>h1</a:t>
            </a:r>
            <a:r>
              <a:rPr lang="en-CA" dirty="0">
                <a:solidFill>
                  <a:srgbClr val="333333"/>
                </a:solidFill>
                <a:latin typeface="Consolas" panose="020B0609020204030204" pitchFamily="49" charset="0"/>
              </a:rPr>
              <a:t> Welcome</a:t>
            </a:r>
          </a:p>
        </p:txBody>
      </p:sp>
    </p:spTree>
    <p:extLst>
      <p:ext uri="{BB962C8B-B14F-4D97-AF65-F5344CB8AC3E}">
        <p14:creationId xmlns:p14="http://schemas.microsoft.com/office/powerpoint/2010/main" val="2502133123"/>
      </p:ext>
    </p:extLst>
  </p:cSld>
  <p:clrMapOvr>
    <a:masterClrMapping/>
  </p:clrMapOvr>
  <p:transition>
    <p:fade thruBlk="1"/>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r>
              <a:rPr lang="en-CA" dirty="0"/>
              <a:t>Set the doctype</a:t>
            </a:r>
          </a:p>
          <a:p>
            <a:pPr marL="101600" indent="0">
              <a:buNone/>
            </a:pPr>
            <a:endParaRPr lang="en-CA" dirty="0"/>
          </a:p>
          <a:p>
            <a:pPr marL="101600" indent="0">
              <a:buNone/>
            </a:pPr>
            <a:endParaRPr lang="en-CA" dirty="0"/>
          </a:p>
          <a:p>
            <a:r>
              <a:rPr lang="en-CA" dirty="0"/>
              <a:t>Id and class attributes</a:t>
            </a:r>
          </a:p>
        </p:txBody>
      </p:sp>
      <p:sp>
        <p:nvSpPr>
          <p:cNvPr id="5" name="Google Shape;105;p17">
            <a:extLst>
              <a:ext uri="{FF2B5EF4-FFF2-40B4-BE49-F238E27FC236}">
                <a16:creationId xmlns:a16="http://schemas.microsoft.com/office/drawing/2014/main" id="{050DE9F2-BC54-47E8-AA94-728A51E0ECF2}"/>
              </a:ext>
            </a:extLst>
          </p:cNvPr>
          <p:cNvSpPr txBox="1">
            <a:spLocks/>
          </p:cNvSpPr>
          <p:nvPr/>
        </p:nvSpPr>
        <p:spPr>
          <a:xfrm>
            <a:off x="1221110" y="2211877"/>
            <a:ext cx="6586421" cy="46826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doctype html</a:t>
            </a:r>
            <a:endParaRPr lang="en-CA"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id="{5DD83FB0-9632-4C15-ABFC-5067B6373892}"/>
              </a:ext>
            </a:extLst>
          </p:cNvPr>
          <p:cNvSpPr txBox="1">
            <a:spLocks/>
          </p:cNvSpPr>
          <p:nvPr/>
        </p:nvSpPr>
        <p:spPr>
          <a:xfrm>
            <a:off x="1221111" y="3422714"/>
            <a:ext cx="6586421" cy="68821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h1</a:t>
            </a:r>
            <a:r>
              <a:rPr lang="en-CA" dirty="0">
                <a:solidFill>
                  <a:srgbClr val="4078F2"/>
                </a:solidFill>
                <a:latin typeface="Consolas" panose="020B0609020204030204" pitchFamily="49" charset="0"/>
              </a:rPr>
              <a:t>#title</a:t>
            </a:r>
            <a:r>
              <a:rPr lang="en-CA" dirty="0">
                <a:solidFill>
                  <a:srgbClr val="333333"/>
                </a:solidFill>
                <a:latin typeface="Consolas" panose="020B0609020204030204" pitchFamily="49" charset="0"/>
              </a:rPr>
              <a:t> Welcome</a:t>
            </a:r>
            <a:endParaRPr lang="en-CA" dirty="0">
              <a:solidFill>
                <a:srgbClr val="4078F2"/>
              </a:solidFill>
              <a:latin typeface="Consolas" panose="020B0609020204030204" pitchFamily="49" charset="0"/>
            </a:endParaRPr>
          </a:p>
          <a:p>
            <a:pPr marL="101600" indent="0">
              <a:buNone/>
            </a:pPr>
            <a:r>
              <a:rPr lang="en-CA" dirty="0">
                <a:solidFill>
                  <a:srgbClr val="986801"/>
                </a:solidFill>
                <a:latin typeface="Consolas" panose="020B0609020204030204" pitchFamily="49" charset="0"/>
              </a:rPr>
              <a:t>h2.subtitle</a:t>
            </a:r>
            <a:r>
              <a:rPr lang="en-CA" dirty="0">
                <a:solidFill>
                  <a:srgbClr val="333333"/>
                </a:solidFill>
                <a:latin typeface="Consolas" panose="020B0609020204030204" pitchFamily="49" charset="0"/>
              </a:rPr>
              <a:t> All About Pug Syntax</a:t>
            </a:r>
          </a:p>
        </p:txBody>
      </p:sp>
    </p:spTree>
    <p:extLst>
      <p:ext uri="{BB962C8B-B14F-4D97-AF65-F5344CB8AC3E}">
        <p14:creationId xmlns:p14="http://schemas.microsoft.com/office/powerpoint/2010/main" val="4227407058"/>
      </p:ext>
    </p:extLst>
  </p:cSld>
  <p:clrMapOvr>
    <a:masterClrMapping/>
  </p:clrMapOvr>
  <p:transition>
    <p:fade thruBlk="1"/>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r>
              <a:rPr lang="en-CA" dirty="0"/>
              <a:t>Nested elements</a:t>
            </a:r>
          </a:p>
          <a:p>
            <a:endParaRPr lang="en-CA" dirty="0"/>
          </a:p>
          <a:p>
            <a:endParaRPr lang="en-CA" dirty="0"/>
          </a:p>
          <a:p>
            <a:endParaRPr lang="en-CA" dirty="0"/>
          </a:p>
          <a:p>
            <a:endParaRPr lang="en-CA" dirty="0"/>
          </a:p>
          <a:p>
            <a:r>
              <a:rPr lang="en-CA" dirty="0"/>
              <a:t>Attributes</a:t>
            </a:r>
          </a:p>
        </p:txBody>
      </p:sp>
      <p:sp>
        <p:nvSpPr>
          <p:cNvPr id="5" name="Google Shape;105;p17">
            <a:extLst>
              <a:ext uri="{FF2B5EF4-FFF2-40B4-BE49-F238E27FC236}">
                <a16:creationId xmlns:a16="http://schemas.microsoft.com/office/drawing/2014/main" id="{050DE9F2-BC54-47E8-AA94-728A51E0ECF2}"/>
              </a:ext>
            </a:extLst>
          </p:cNvPr>
          <p:cNvSpPr txBox="1">
            <a:spLocks/>
          </p:cNvSpPr>
          <p:nvPr/>
        </p:nvSpPr>
        <p:spPr>
          <a:xfrm>
            <a:off x="1221109" y="2169777"/>
            <a:ext cx="6586421" cy="146937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nav</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ul</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li</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a:t>
            </a:r>
            <a:r>
              <a:rPr lang="en-CA" dirty="0">
                <a:solidFill>
                  <a:srgbClr val="986801"/>
                </a:solidFill>
                <a:latin typeface="Consolas" panose="020B0609020204030204" pitchFamily="49" charset="0"/>
              </a:rPr>
              <a:t>(</a:t>
            </a:r>
            <a:r>
              <a:rPr lang="en-CA" dirty="0" err="1">
                <a:solidFill>
                  <a:srgbClr val="986801"/>
                </a:solidFill>
                <a:latin typeface="Consolas" panose="020B0609020204030204" pitchFamily="49" charset="0"/>
              </a:rPr>
              <a:t>href</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'/about'</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About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li</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a:t>
            </a:r>
            <a:r>
              <a:rPr lang="en-CA" dirty="0">
                <a:solidFill>
                  <a:srgbClr val="986801"/>
                </a:solidFill>
                <a:latin typeface="Consolas" panose="020B0609020204030204" pitchFamily="49" charset="0"/>
              </a:rPr>
              <a:t>(</a:t>
            </a:r>
            <a:r>
              <a:rPr lang="en-CA" dirty="0" err="1">
                <a:solidFill>
                  <a:srgbClr val="986801"/>
                </a:solidFill>
                <a:latin typeface="Consolas" panose="020B0609020204030204" pitchFamily="49" charset="0"/>
              </a:rPr>
              <a:t>href</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'/create-post'</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Create Post</a:t>
            </a:r>
          </a:p>
        </p:txBody>
      </p:sp>
      <p:sp>
        <p:nvSpPr>
          <p:cNvPr id="7" name="Google Shape;105;p17">
            <a:extLst>
              <a:ext uri="{FF2B5EF4-FFF2-40B4-BE49-F238E27FC236}">
                <a16:creationId xmlns:a16="http://schemas.microsoft.com/office/drawing/2014/main" id="{56EBA9D8-7E2C-4E55-A700-02E9CD42DB78}"/>
              </a:ext>
            </a:extLst>
          </p:cNvPr>
          <p:cNvSpPr txBox="1">
            <a:spLocks/>
          </p:cNvSpPr>
          <p:nvPr/>
        </p:nvSpPr>
        <p:spPr>
          <a:xfrm>
            <a:off x="1221110" y="4148913"/>
            <a:ext cx="6586421" cy="39360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a:solidFill>
                  <a:srgbClr val="E45649"/>
                </a:solidFill>
                <a:latin typeface="Consolas" panose="020B0609020204030204" pitchFamily="49" charset="0"/>
              </a:rPr>
              <a:t>a</a:t>
            </a:r>
            <a:r>
              <a:rPr lang="en-US">
                <a:solidFill>
                  <a:srgbClr val="986801"/>
                </a:solidFill>
                <a:latin typeface="Consolas" panose="020B0609020204030204" pitchFamily="49" charset="0"/>
              </a:rPr>
              <a:t>.nav-link(href</a:t>
            </a:r>
            <a:r>
              <a:rPr lang="en-US">
                <a:solidFill>
                  <a:srgbClr val="383A42"/>
                </a:solidFill>
                <a:latin typeface="Consolas" panose="020B0609020204030204" pitchFamily="49" charset="0"/>
              </a:rPr>
              <a:t>=</a:t>
            </a:r>
            <a:r>
              <a:rPr lang="en-US">
                <a:solidFill>
                  <a:srgbClr val="50A14F"/>
                </a:solidFill>
                <a:latin typeface="Consolas" panose="020B0609020204030204" pitchFamily="49" charset="0"/>
              </a:rPr>
              <a:t>'/create-post'</a:t>
            </a:r>
            <a:r>
              <a:rPr lang="en-US">
                <a:solidFill>
                  <a:srgbClr val="383A42"/>
                </a:solidFill>
                <a:latin typeface="Consolas" panose="020B0609020204030204" pitchFamily="49" charset="0"/>
              </a:rPr>
              <a:t> </a:t>
            </a:r>
            <a:r>
              <a:rPr lang="en-US">
                <a:solidFill>
                  <a:srgbClr val="986801"/>
                </a:solidFill>
                <a:latin typeface="Consolas" panose="020B0609020204030204" pitchFamily="49" charset="0"/>
              </a:rPr>
              <a:t>title</a:t>
            </a:r>
            <a:r>
              <a:rPr lang="en-US">
                <a:solidFill>
                  <a:srgbClr val="383A42"/>
                </a:solidFill>
                <a:latin typeface="Consolas" panose="020B0609020204030204" pitchFamily="49" charset="0"/>
              </a:rPr>
              <a:t>=</a:t>
            </a:r>
            <a:r>
              <a:rPr lang="en-US">
                <a:solidFill>
                  <a:srgbClr val="50A14F"/>
                </a:solidFill>
                <a:latin typeface="Consolas" panose="020B0609020204030204" pitchFamily="49" charset="0"/>
              </a:rPr>
              <a:t>"Create Post"</a:t>
            </a:r>
            <a:r>
              <a:rPr lang="en-US">
                <a:solidFill>
                  <a:srgbClr val="986801"/>
                </a:solidFill>
                <a:latin typeface="Consolas" panose="020B0609020204030204" pitchFamily="49" charset="0"/>
              </a:rPr>
              <a:t>)</a:t>
            </a:r>
            <a:r>
              <a:rPr lang="en-US">
                <a:solidFill>
                  <a:srgbClr val="333333"/>
                </a:solidFill>
                <a:latin typeface="Consolas" panose="020B0609020204030204" pitchFamily="49" charset="0"/>
              </a:rPr>
              <a:t> Create Post</a:t>
            </a:r>
          </a:p>
        </p:txBody>
      </p:sp>
    </p:spTree>
    <p:extLst>
      <p:ext uri="{BB962C8B-B14F-4D97-AF65-F5344CB8AC3E}">
        <p14:creationId xmlns:p14="http://schemas.microsoft.com/office/powerpoint/2010/main" val="1652235205"/>
      </p:ext>
    </p:extLst>
  </p:cSld>
  <p:clrMapOvr>
    <a:masterClrMapping/>
  </p:clrMapOvr>
  <p:transition>
    <p:fade thruBlk="1"/>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Learning Pug Syntax</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r>
              <a:rPr lang="en-CA" dirty="0"/>
              <a:t>There’s a lot more to Pug syntax (though what we’ve covered will get you started).</a:t>
            </a:r>
          </a:p>
          <a:p>
            <a:r>
              <a:rPr lang="en-CA" dirty="0"/>
              <a:t>For more information: </a:t>
            </a:r>
            <a:r>
              <a:rPr lang="en-CA" dirty="0">
                <a:hlinkClick r:id="rId3"/>
              </a:rPr>
              <a:t>https://flaviocopes.com/pug/</a:t>
            </a:r>
            <a:r>
              <a:rPr lang="en-CA" dirty="0"/>
              <a:t> </a:t>
            </a:r>
          </a:p>
        </p:txBody>
      </p:sp>
    </p:spTree>
    <p:extLst>
      <p:ext uri="{BB962C8B-B14F-4D97-AF65-F5344CB8AC3E}">
        <p14:creationId xmlns:p14="http://schemas.microsoft.com/office/powerpoint/2010/main" val="2309457863"/>
      </p:ext>
    </p:extLst>
  </p:cSld>
  <p:clrMapOvr>
    <a:masterClrMapping/>
  </p:clrMapOvr>
  <p:transition>
    <p:fade thruBlk="1"/>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fontScale="85000" lnSpcReduction="10000"/>
          </a:bodyPr>
          <a:lstStyle/>
          <a:p>
            <a:pPr>
              <a:lnSpc>
                <a:spcPct val="120000"/>
              </a:lnSpc>
            </a:pPr>
            <a:r>
              <a:rPr lang="en-US" dirty="0"/>
              <a:t>Save your .html files as .pug files.</a:t>
            </a:r>
          </a:p>
          <a:p>
            <a:pPr>
              <a:lnSpc>
                <a:spcPct val="120000"/>
              </a:lnSpc>
            </a:pPr>
            <a:r>
              <a:rPr lang="en-US" dirty="0"/>
              <a:t>Convert your HTML into Pug syntax.</a:t>
            </a:r>
          </a:p>
          <a:p>
            <a:pPr>
              <a:lnSpc>
                <a:spcPct val="120000"/>
              </a:lnSpc>
            </a:pPr>
            <a:r>
              <a:rPr lang="en-US" dirty="0"/>
              <a:t>Now, you should be able to load your app like before, except now you’re using Pug instead of HTML!</a:t>
            </a:r>
          </a:p>
          <a:p>
            <a:pPr marL="558800" lvl="1" indent="0">
              <a:lnSpc>
                <a:spcPct val="120000"/>
              </a:lnSpc>
              <a:buNone/>
            </a:pPr>
            <a:endParaRPr lang="en-US" dirty="0"/>
          </a:p>
          <a:p>
            <a:pPr marL="101600" indent="0">
              <a:lnSpc>
                <a:spcPct val="120000"/>
              </a:lnSpc>
              <a:buNone/>
            </a:pPr>
            <a:r>
              <a:rPr lang="en-US" dirty="0"/>
              <a:t>Note: You can also use this handy html to pug converter to change your HTML into a Pug template file. (</a:t>
            </a:r>
            <a:r>
              <a:rPr lang="en-US" dirty="0">
                <a:hlinkClick r:id="rId3"/>
              </a:rPr>
              <a:t>https://html-to-pug.com/</a:t>
            </a:r>
            <a:r>
              <a:rPr lang="en-US" dirty="0"/>
              <a:t>). Before you use this, try to convert at least one .html file on your own!</a:t>
            </a:r>
          </a:p>
          <a:p>
            <a:pPr>
              <a:lnSpc>
                <a:spcPct val="120000"/>
              </a:lnSpc>
            </a:pPr>
            <a:endParaRPr lang="en-US" dirty="0"/>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Convert to Pug</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137</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7879877"/>
      </p:ext>
    </p:extLst>
  </p:cSld>
  <p:clrMapOvr>
    <a:masterClrMapping/>
  </p:clrMapOvr>
  <p:transition>
    <p:fade thruBlk="1"/>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Pug – 404 </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r>
              <a:rPr lang="en-CA" dirty="0"/>
              <a:t>You can change your 404 middleware to render a specific 404 page.</a:t>
            </a:r>
          </a:p>
        </p:txBody>
      </p:sp>
    </p:spTree>
    <p:extLst>
      <p:ext uri="{BB962C8B-B14F-4D97-AF65-F5344CB8AC3E}">
        <p14:creationId xmlns:p14="http://schemas.microsoft.com/office/powerpoint/2010/main" val="383077947"/>
      </p:ext>
    </p:extLst>
  </p:cSld>
  <p:clrMapOvr>
    <a:masterClrMapping/>
  </p:clrMapOvr>
  <p:transition>
    <p:fade thruBlk="1"/>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a:bodyPr>
          <a:lstStyle/>
          <a:p>
            <a:pPr>
              <a:lnSpc>
                <a:spcPct val="120000"/>
              </a:lnSpc>
            </a:pPr>
            <a:r>
              <a:rPr lang="en-US" dirty="0"/>
              <a:t>Create a 404 page using pug.</a:t>
            </a:r>
          </a:p>
          <a:p>
            <a:pPr>
              <a:lnSpc>
                <a:spcPct val="120000"/>
              </a:lnSpc>
            </a:pPr>
            <a:r>
              <a:rPr lang="en-US" dirty="0"/>
              <a:t>Rewrite your 404 middleware in index.js to render the 404 page instead of sending a message.</a:t>
            </a:r>
          </a:p>
          <a:p>
            <a:pPr>
              <a:lnSpc>
                <a:spcPct val="120000"/>
              </a:lnSpc>
            </a:pPr>
            <a:r>
              <a:rPr lang="en-US" dirty="0"/>
              <a:t>Check to make sure your code works.</a:t>
            </a:r>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Add 404 Page</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139</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100842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Example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77500" lnSpcReduction="20000"/>
          </a:bodyPr>
          <a:lstStyle/>
          <a:p>
            <a:pPr marL="558800" lvl="0" indent="-457200">
              <a:buFont typeface="+mj-lt"/>
              <a:buAutoNum type="arabicPeriod"/>
            </a:pPr>
            <a:r>
              <a:rPr lang="en-US" dirty="0"/>
              <a:t>Read File </a:t>
            </a:r>
            <a:r>
              <a:rPr lang="en-US" b="1" dirty="0"/>
              <a:t>and then </a:t>
            </a:r>
            <a:r>
              <a:rPr lang="en-US" dirty="0"/>
              <a:t>Print File Contents</a:t>
            </a:r>
          </a:p>
          <a:p>
            <a:pPr marL="558800" lvl="0" indent="-457200">
              <a:buFont typeface="+mj-lt"/>
              <a:buAutoNum type="arabicPeriod"/>
            </a:pPr>
            <a:r>
              <a:rPr lang="en-US" dirty="0"/>
              <a:t>Query Database </a:t>
            </a:r>
            <a:r>
              <a:rPr lang="en-US" b="1" dirty="0"/>
              <a:t>and then </a:t>
            </a:r>
            <a:r>
              <a:rPr lang="en-US" dirty="0"/>
              <a:t>Filter Database Query Results</a:t>
            </a:r>
          </a:p>
          <a:p>
            <a:pPr marL="101600" lvl="0" indent="0">
              <a:buNone/>
            </a:pPr>
            <a:endParaRPr lang="en-US" dirty="0"/>
          </a:p>
          <a:p>
            <a:pPr marL="101600" lvl="0" indent="0">
              <a:buNone/>
            </a:pPr>
            <a:r>
              <a:rPr lang="en-US" dirty="0"/>
              <a:t>Node will start at the top and begin reading the file, but reading a file takes some time. So while it’s reading the file and waiting on the results, Node can go to the next task and query the database.</a:t>
            </a:r>
          </a:p>
          <a:p>
            <a:pPr marL="101600" lvl="0" indent="0">
              <a:buNone/>
            </a:pPr>
            <a:endParaRPr lang="en-US" dirty="0"/>
          </a:p>
          <a:p>
            <a:pPr marL="101600" lvl="0" indent="0">
              <a:buNone/>
            </a:pPr>
            <a:r>
              <a:rPr lang="en-US" dirty="0"/>
              <a:t>If the program finishes reading the file first, then it will print the file contents. But if it finishes querying the database first, it will then filter the database query results.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90706094"/>
      </p:ext>
    </p:extLst>
  </p:cSld>
  <p:clrMapOvr>
    <a:masterClrMapping/>
  </p:clrMapOvr>
  <p:transition>
    <p:fade thruBlk="1"/>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Interpolating Variables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Passing in data to our templates.</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140</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4726694"/>
      </p:ext>
    </p:extLst>
  </p:cSld>
  <p:clrMapOvr>
    <a:masterClrMapping/>
  </p:clrMapOvr>
  <p:transition>
    <p:fade thruBlk="1"/>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Interpolating Variables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pPr marL="101600" indent="0">
              <a:buNone/>
            </a:pPr>
            <a:r>
              <a:rPr lang="en-CA" dirty="0"/>
              <a:t>Sometimes you want to pass data into the templates</a:t>
            </a:r>
          </a:p>
          <a:p>
            <a:pPr marL="101600" indent="0">
              <a:buNone/>
            </a:pPr>
            <a:r>
              <a:rPr lang="en-CA" b="1" dirty="0"/>
              <a:t>index.js</a:t>
            </a:r>
          </a:p>
          <a:p>
            <a:pPr marL="101600" indent="0">
              <a:buNone/>
            </a:pPr>
            <a:endParaRPr lang="en-CA" dirty="0"/>
          </a:p>
          <a:p>
            <a:pPr marL="101600" indent="0">
              <a:buNone/>
            </a:pPr>
            <a:endParaRPr lang="en-CA" dirty="0"/>
          </a:p>
          <a:p>
            <a:pPr marL="101600" indent="0">
              <a:buNone/>
            </a:pPr>
            <a:endParaRPr lang="en-CA" dirty="0"/>
          </a:p>
          <a:p>
            <a:pPr marL="101600" indent="0">
              <a:buNone/>
            </a:pPr>
            <a:r>
              <a:rPr lang="en-CA" b="1" dirty="0" err="1"/>
              <a:t>index.pug</a:t>
            </a:r>
            <a:endParaRPr lang="en-CA" b="1" dirty="0"/>
          </a:p>
        </p:txBody>
      </p:sp>
      <p:sp>
        <p:nvSpPr>
          <p:cNvPr id="5" name="Google Shape;105;p17">
            <a:extLst>
              <a:ext uri="{FF2B5EF4-FFF2-40B4-BE49-F238E27FC236}">
                <a16:creationId xmlns:a16="http://schemas.microsoft.com/office/drawing/2014/main" id="{61C052CD-7787-4770-91E7-EAF03ED01EBA}"/>
              </a:ext>
            </a:extLst>
          </p:cNvPr>
          <p:cNvSpPr txBox="1">
            <a:spLocks/>
          </p:cNvSpPr>
          <p:nvPr/>
        </p:nvSpPr>
        <p:spPr>
          <a:xfrm>
            <a:off x="1221113" y="2571750"/>
            <a:ext cx="6586421" cy="103067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"index"</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greeting</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 there!"</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id="{CC76EFC2-F251-4B82-839B-F7E46AE1C6DF}"/>
              </a:ext>
            </a:extLst>
          </p:cNvPr>
          <p:cNvSpPr txBox="1">
            <a:spLocks/>
          </p:cNvSpPr>
          <p:nvPr/>
        </p:nvSpPr>
        <p:spPr>
          <a:xfrm>
            <a:off x="1221089" y="4102228"/>
            <a:ext cx="6586421" cy="48785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E45649"/>
                </a:solidFill>
                <a:latin typeface="Consolas" panose="020B0609020204030204" pitchFamily="49" charset="0"/>
              </a:rPr>
              <a:t>h1</a:t>
            </a:r>
            <a:r>
              <a:rPr lang="en-CA">
                <a:solidFill>
                  <a:srgbClr val="333333"/>
                </a:solidFill>
                <a:latin typeface="Consolas" panose="020B0609020204030204" pitchFamily="49" charset="0"/>
              </a:rPr>
              <a:t> </a:t>
            </a:r>
            <a:r>
              <a:rPr lang="en-CA">
                <a:solidFill>
                  <a:srgbClr val="50A14F"/>
                </a:solidFill>
                <a:latin typeface="Consolas" panose="020B0609020204030204" pitchFamily="49" charset="0"/>
              </a:rPr>
              <a:t>#{</a:t>
            </a:r>
            <a:r>
              <a:rPr lang="en-CA">
                <a:solidFill>
                  <a:srgbClr val="383A42"/>
                </a:solidFill>
                <a:latin typeface="Consolas" panose="020B0609020204030204" pitchFamily="49" charset="0"/>
              </a:rPr>
              <a:t>greeting</a:t>
            </a:r>
            <a:r>
              <a:rPr lang="en-CA">
                <a:solidFill>
                  <a:srgbClr val="50A14F"/>
                </a:solidFill>
                <a:latin typeface="Consolas" panose="020B0609020204030204" pitchFamily="49" charset="0"/>
              </a:rPr>
              <a: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1674905889"/>
      </p:ext>
    </p:extLst>
  </p:cSld>
  <p:clrMapOvr>
    <a:masterClrMapping/>
  </p:clrMapOvr>
  <p:transition>
    <p:fade thruBlk="1"/>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Iterating over variables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pPr marL="101600" indent="0">
              <a:buNone/>
            </a:pPr>
            <a:r>
              <a:rPr lang="en-CA" b="1" dirty="0"/>
              <a:t>index.js</a:t>
            </a:r>
          </a:p>
          <a:p>
            <a:pPr marL="101600" indent="0">
              <a:buNone/>
            </a:pPr>
            <a:endParaRPr lang="en-CA" dirty="0"/>
          </a:p>
          <a:p>
            <a:pPr marL="101600" indent="0">
              <a:buNone/>
            </a:pPr>
            <a:endParaRPr lang="en-CA" dirty="0"/>
          </a:p>
          <a:p>
            <a:pPr marL="101600" indent="0">
              <a:buNone/>
            </a:pPr>
            <a:endParaRPr lang="en-CA" dirty="0"/>
          </a:p>
          <a:p>
            <a:pPr marL="101600" indent="0">
              <a:buNone/>
            </a:pPr>
            <a:r>
              <a:rPr lang="en-CA" b="1" dirty="0" err="1"/>
              <a:t>index.pug</a:t>
            </a:r>
            <a:endParaRPr lang="en-CA" b="1" dirty="0"/>
          </a:p>
        </p:txBody>
      </p:sp>
      <p:sp>
        <p:nvSpPr>
          <p:cNvPr id="5" name="Google Shape;105;p17">
            <a:extLst>
              <a:ext uri="{FF2B5EF4-FFF2-40B4-BE49-F238E27FC236}">
                <a16:creationId xmlns:a16="http://schemas.microsoft.com/office/drawing/2014/main" id="{61C052CD-7787-4770-91E7-EAF03ED01EBA}"/>
              </a:ext>
            </a:extLst>
          </p:cNvPr>
          <p:cNvSpPr txBox="1">
            <a:spLocks/>
          </p:cNvSpPr>
          <p:nvPr/>
        </p:nvSpPr>
        <p:spPr>
          <a:xfrm>
            <a:off x="1221089" y="2224910"/>
            <a:ext cx="6586421" cy="90454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(req, res)</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"index"</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greetings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"Bonjour"</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"Hola"</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"Ciao"</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6" name="Google Shape;105;p17">
            <a:extLst>
              <a:ext uri="{FF2B5EF4-FFF2-40B4-BE49-F238E27FC236}">
                <a16:creationId xmlns:a16="http://schemas.microsoft.com/office/drawing/2014/main" id="{CC76EFC2-F251-4B82-839B-F7E46AE1C6DF}"/>
              </a:ext>
            </a:extLst>
          </p:cNvPr>
          <p:cNvSpPr txBox="1">
            <a:spLocks/>
          </p:cNvSpPr>
          <p:nvPr/>
        </p:nvSpPr>
        <p:spPr>
          <a:xfrm>
            <a:off x="1221088" y="3726098"/>
            <a:ext cx="6586421" cy="66446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each</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greeting</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in</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greetings</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h1</a:t>
            </a:r>
            <a:r>
              <a:rPr lang="en-US" dirty="0">
                <a:solidFill>
                  <a:srgbClr val="986801"/>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greeting</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378724436"/>
      </p:ext>
    </p:extLst>
  </p:cSld>
  <p:clrMapOvr>
    <a:masterClrMapping/>
  </p:clrMapOvr>
  <p:transition>
    <p:fade thruBlk="1"/>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Layouts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143</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4428588"/>
      </p:ext>
    </p:extLst>
  </p:cSld>
  <p:clrMapOvr>
    <a:masterClrMapping/>
  </p:clrMapOvr>
  <p:transition>
    <p:fade thruBlk="1"/>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Layouts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a:bodyPr>
          <a:lstStyle/>
          <a:p>
            <a:r>
              <a:rPr lang="en-CA" dirty="0"/>
              <a:t>You can create layouts that all of your pug files can use.</a:t>
            </a:r>
          </a:p>
          <a:p>
            <a:r>
              <a:rPr lang="en-CA" dirty="0"/>
              <a:t>To do this, create a template or </a:t>
            </a:r>
            <a:r>
              <a:rPr lang="en-CA" dirty="0" err="1"/>
              <a:t>layout.pug</a:t>
            </a:r>
            <a:r>
              <a:rPr lang="en-CA" dirty="0"/>
              <a:t> file. </a:t>
            </a:r>
          </a:p>
          <a:p>
            <a:r>
              <a:rPr lang="en-CA" dirty="0"/>
              <a:t>Use the block keyword to specify default content that can be overwritten in other .pug files.</a:t>
            </a:r>
          </a:p>
        </p:txBody>
      </p:sp>
      <p:sp>
        <p:nvSpPr>
          <p:cNvPr id="5" name="Google Shape;105;p17">
            <a:extLst>
              <a:ext uri="{FF2B5EF4-FFF2-40B4-BE49-F238E27FC236}">
                <a16:creationId xmlns:a16="http://schemas.microsoft.com/office/drawing/2014/main" id="{61C052CD-7787-4770-91E7-EAF03ED01EBA}"/>
              </a:ext>
            </a:extLst>
          </p:cNvPr>
          <p:cNvSpPr txBox="1">
            <a:spLocks/>
          </p:cNvSpPr>
          <p:nvPr/>
        </p:nvSpPr>
        <p:spPr>
          <a:xfrm>
            <a:off x="1278789" y="3488733"/>
            <a:ext cx="6586421" cy="90454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33333"/>
                </a:solidFill>
                <a:latin typeface="Consolas" panose="020B0609020204030204" pitchFamily="49" charset="0"/>
              </a:rPr>
              <a:t>  </a:t>
            </a:r>
            <a:r>
              <a:rPr lang="en-CA" dirty="0" err="1">
                <a:solidFill>
                  <a:srgbClr val="E45649"/>
                </a:solidFill>
                <a:latin typeface="Consolas" panose="020B0609020204030204" pitchFamily="49" charset="0"/>
              </a:rPr>
              <a:t>main</a:t>
            </a:r>
            <a:r>
              <a:rPr lang="en-CA" dirty="0" err="1">
                <a:solidFill>
                  <a:srgbClr val="4078F2"/>
                </a:solidFill>
                <a:latin typeface="Consolas" panose="020B0609020204030204" pitchFamily="49" charset="0"/>
              </a:rPr>
              <a:t>#main</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block</a:t>
            </a: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content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8587415"/>
      </p:ext>
    </p:extLst>
  </p:cSld>
  <p:clrMapOvr>
    <a:masterClrMapping/>
  </p:clrMapOvr>
  <p:transition>
    <p:fade thruBlk="1"/>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Layouts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00" y="1634838"/>
            <a:ext cx="7405800" cy="3023872"/>
          </a:xfrm>
        </p:spPr>
        <p:txBody>
          <a:bodyPr>
            <a:normAutofit lnSpcReduction="10000"/>
          </a:bodyPr>
          <a:lstStyle/>
          <a:p>
            <a:r>
              <a:rPr lang="en-CA" dirty="0"/>
              <a:t>In the other .pug files, you can specify that you’re extending the particular </a:t>
            </a:r>
            <a:r>
              <a:rPr lang="en-CA" dirty="0" err="1"/>
              <a:t>layout.pug</a:t>
            </a:r>
            <a:r>
              <a:rPr lang="en-CA" dirty="0"/>
              <a:t> file.</a:t>
            </a:r>
          </a:p>
          <a:p>
            <a:endParaRPr lang="en-CA" dirty="0"/>
          </a:p>
          <a:p>
            <a:endParaRPr lang="en-CA" dirty="0"/>
          </a:p>
          <a:p>
            <a:endParaRPr lang="en-CA" dirty="0"/>
          </a:p>
          <a:p>
            <a:endParaRPr lang="en-CA" dirty="0"/>
          </a:p>
          <a:p>
            <a:r>
              <a:rPr lang="en-CA" dirty="0"/>
              <a:t>Use the block keyword followed by a unique name to specify what block you’re creating or overwriting.</a:t>
            </a:r>
          </a:p>
        </p:txBody>
      </p:sp>
      <p:sp>
        <p:nvSpPr>
          <p:cNvPr id="5" name="Google Shape;105;p17">
            <a:extLst>
              <a:ext uri="{FF2B5EF4-FFF2-40B4-BE49-F238E27FC236}">
                <a16:creationId xmlns:a16="http://schemas.microsoft.com/office/drawing/2014/main" id="{61C052CD-7787-4770-91E7-EAF03ED01EBA}"/>
              </a:ext>
            </a:extLst>
          </p:cNvPr>
          <p:cNvSpPr txBox="1">
            <a:spLocks/>
          </p:cNvSpPr>
          <p:nvPr/>
        </p:nvSpPr>
        <p:spPr>
          <a:xfrm>
            <a:off x="1278789" y="2757830"/>
            <a:ext cx="6586421" cy="90708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extends</a:t>
            </a:r>
            <a:r>
              <a:rPr lang="en-US" dirty="0">
                <a:solidFill>
                  <a:srgbClr val="333333"/>
                </a:solidFill>
                <a:latin typeface="Consolas" panose="020B0609020204030204" pitchFamily="49" charset="0"/>
              </a:rPr>
              <a:t> </a:t>
            </a:r>
            <a:r>
              <a:rPr lang="en-US" dirty="0" err="1">
                <a:solidFill>
                  <a:srgbClr val="E45649"/>
                </a:solidFill>
                <a:latin typeface="Consolas" panose="020B0609020204030204" pitchFamily="49" charset="0"/>
              </a:rPr>
              <a:t>layout.pug</a:t>
            </a:r>
            <a:endParaRPr lang="en-US" dirty="0">
              <a:solidFill>
                <a:srgbClr val="333333"/>
              </a:solidFill>
              <a:latin typeface="Consolas" panose="020B0609020204030204" pitchFamily="49" charset="0"/>
            </a:endParaRPr>
          </a:p>
          <a:p>
            <a:pPr marL="101600" indent="0">
              <a:buNone/>
            </a:pPr>
            <a:r>
              <a:rPr lang="en-US" dirty="0">
                <a:solidFill>
                  <a:srgbClr val="A626A4"/>
                </a:solidFill>
                <a:latin typeface="Consolas" panose="020B0609020204030204" pitchFamily="49" charset="0"/>
              </a:rPr>
              <a:t>block</a:t>
            </a: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content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h1</a:t>
            </a:r>
            <a:r>
              <a:rPr lang="en-US" dirty="0">
                <a:solidFill>
                  <a:srgbClr val="333333"/>
                </a:solidFill>
                <a:latin typeface="Consolas" panose="020B0609020204030204" pitchFamily="49" charset="0"/>
              </a:rPr>
              <a:t> This headline will overwrite any default content in the content block.</a:t>
            </a:r>
          </a:p>
        </p:txBody>
      </p:sp>
    </p:spTree>
    <p:extLst>
      <p:ext uri="{BB962C8B-B14F-4D97-AF65-F5344CB8AC3E}">
        <p14:creationId xmlns:p14="http://schemas.microsoft.com/office/powerpoint/2010/main" val="529670778"/>
      </p:ext>
    </p:extLst>
  </p:cSld>
  <p:clrMapOvr>
    <a:masterClrMapping/>
  </p:clrMapOvr>
  <p:transition>
    <p:fade thruBlk="1"/>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fontScale="85000" lnSpcReduction="10000"/>
          </a:bodyPr>
          <a:lstStyle/>
          <a:p>
            <a:pPr>
              <a:lnSpc>
                <a:spcPct val="120000"/>
              </a:lnSpc>
            </a:pPr>
            <a:r>
              <a:rPr lang="en-US" dirty="0"/>
              <a:t>Refactor your .pug files to use 1 main </a:t>
            </a:r>
            <a:r>
              <a:rPr lang="en-US" dirty="0" err="1"/>
              <a:t>layout.pug</a:t>
            </a:r>
            <a:r>
              <a:rPr lang="en-US" dirty="0"/>
              <a:t> file.</a:t>
            </a:r>
          </a:p>
          <a:p>
            <a:pPr>
              <a:lnSpc>
                <a:spcPct val="120000"/>
              </a:lnSpc>
            </a:pPr>
            <a:r>
              <a:rPr lang="en-US" dirty="0"/>
              <a:t>This file should include:</a:t>
            </a:r>
          </a:p>
          <a:p>
            <a:pPr lvl="1">
              <a:lnSpc>
                <a:spcPct val="120000"/>
              </a:lnSpc>
            </a:pPr>
            <a:r>
              <a:rPr lang="en-US" dirty="0"/>
              <a:t>doctype html</a:t>
            </a:r>
          </a:p>
          <a:p>
            <a:pPr lvl="1">
              <a:lnSpc>
                <a:spcPct val="120000"/>
              </a:lnSpc>
            </a:pPr>
            <a:r>
              <a:rPr lang="en-US" dirty="0"/>
              <a:t>head</a:t>
            </a:r>
          </a:p>
          <a:p>
            <a:pPr lvl="2">
              <a:lnSpc>
                <a:spcPct val="120000"/>
              </a:lnSpc>
            </a:pPr>
            <a:r>
              <a:rPr lang="en-US" b="1" dirty="0"/>
              <a:t>block title with default information</a:t>
            </a:r>
          </a:p>
          <a:p>
            <a:pPr lvl="1">
              <a:lnSpc>
                <a:spcPct val="120000"/>
              </a:lnSpc>
            </a:pPr>
            <a:r>
              <a:rPr lang="en-US" dirty="0"/>
              <a:t>body</a:t>
            </a:r>
          </a:p>
          <a:p>
            <a:pPr lvl="2">
              <a:lnSpc>
                <a:spcPct val="120000"/>
              </a:lnSpc>
            </a:pPr>
            <a:r>
              <a:rPr lang="en-US" dirty="0"/>
              <a:t>header</a:t>
            </a:r>
          </a:p>
          <a:p>
            <a:pPr lvl="2">
              <a:lnSpc>
                <a:spcPct val="120000"/>
              </a:lnSpc>
            </a:pPr>
            <a:r>
              <a:rPr lang="en-US" b="1" dirty="0"/>
              <a:t>block content with default information</a:t>
            </a:r>
          </a:p>
          <a:p>
            <a:pPr lvl="1">
              <a:lnSpc>
                <a:spcPct val="120000"/>
              </a:lnSpc>
            </a:pPr>
            <a:r>
              <a:rPr lang="en-US" dirty="0"/>
              <a:t>footer</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Use Layouts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8506661"/>
      </p:ext>
    </p:extLst>
  </p:cSld>
  <p:clrMapOvr>
    <a:masterClrMapping/>
  </p:clrMapOvr>
  <p:transition>
    <p:fade thruBlk="1"/>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921666"/>
          </a:xfrm>
          <a:prstGeom prst="rect">
            <a:avLst/>
          </a:prstGeom>
        </p:spPr>
        <p:txBody>
          <a:bodyPr spcFirstLastPara="1" wrap="square" lIns="91425" tIns="91425" rIns="91425" bIns="91425" anchor="t" anchorCtr="0">
            <a:normAutofit lnSpcReduction="10000"/>
          </a:bodyPr>
          <a:lstStyle/>
          <a:p>
            <a:pPr>
              <a:lnSpc>
                <a:spcPct val="120000"/>
              </a:lnSpc>
            </a:pPr>
            <a:r>
              <a:rPr lang="en-US" dirty="0"/>
              <a:t>Edit the rest of your .pug files to extend this </a:t>
            </a:r>
            <a:r>
              <a:rPr lang="en-US" dirty="0" err="1"/>
              <a:t>layout.pug</a:t>
            </a:r>
            <a:r>
              <a:rPr lang="en-US" dirty="0"/>
              <a:t> file.</a:t>
            </a:r>
          </a:p>
          <a:p>
            <a:pPr>
              <a:lnSpc>
                <a:spcPct val="120000"/>
              </a:lnSpc>
            </a:pPr>
            <a:r>
              <a:rPr lang="en-US" dirty="0"/>
              <a:t>Use block title and block content to overwrite the page titles and main content.</a:t>
            </a:r>
          </a:p>
          <a:p>
            <a:pPr>
              <a:lnSpc>
                <a:spcPct val="120000"/>
              </a:lnSpc>
            </a:pPr>
            <a:r>
              <a:rPr lang="en-US" dirty="0"/>
              <a:t>When testing, you should see the same header and footer across all pages, but the rest of the content should change.</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Use Layouts</a:t>
            </a:r>
            <a:endParaRPr sz="2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147</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0608701"/>
      </p:ext>
    </p:extLst>
  </p:cSld>
  <p:clrMapOvr>
    <a:masterClrMapping/>
  </p:clrMapOvr>
  <p:transition>
    <p:fade thruBlk="1"/>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Databases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148</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2579387"/>
      </p:ext>
    </p:extLst>
  </p:cSld>
  <p:clrMapOvr>
    <a:masterClrMapping/>
  </p:clrMapOvr>
  <p:transition>
    <p:fade thruBlk="1"/>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Databases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There are generally 2 types of databases</a:t>
            </a:r>
          </a:p>
          <a:p>
            <a:pPr lvl="1"/>
            <a:r>
              <a:rPr lang="en-CA" dirty="0"/>
              <a:t>SQL – MySQL</a:t>
            </a:r>
          </a:p>
          <a:p>
            <a:pPr lvl="1"/>
            <a:r>
              <a:rPr lang="en-CA" dirty="0"/>
              <a:t>NoSQL - MongoDB</a:t>
            </a:r>
          </a:p>
        </p:txBody>
      </p:sp>
    </p:spTree>
    <p:extLst>
      <p:ext uri="{BB962C8B-B14F-4D97-AF65-F5344CB8AC3E}">
        <p14:creationId xmlns:p14="http://schemas.microsoft.com/office/powerpoint/2010/main" val="232800381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Node.js Analogy – Fast Food</a:t>
            </a:r>
            <a:endParaRPr dirty="0"/>
          </a:p>
        </p:txBody>
      </p:sp>
      <p:sp>
        <p:nvSpPr>
          <p:cNvPr id="105" name="Google Shape;105;p17"/>
          <p:cNvSpPr txBox="1">
            <a:spLocks noGrp="1"/>
          </p:cNvSpPr>
          <p:nvPr>
            <p:ph type="body" idx="1"/>
          </p:nvPr>
        </p:nvSpPr>
        <p:spPr>
          <a:xfrm>
            <a:off x="869149" y="1522962"/>
            <a:ext cx="3702850" cy="2682089"/>
          </a:xfrm>
          <a:prstGeom prst="rect">
            <a:avLst/>
          </a:prstGeom>
        </p:spPr>
        <p:txBody>
          <a:bodyPr spcFirstLastPara="1" wrap="square" lIns="91425" tIns="91425" rIns="91425" bIns="91425" anchor="t" anchorCtr="0">
            <a:noAutofit/>
          </a:bodyPr>
          <a:lstStyle/>
          <a:p>
            <a:pPr marL="101600" indent="0">
              <a:buNone/>
            </a:pPr>
            <a:r>
              <a:rPr lang="en-US" sz="1400" b="1" dirty="0"/>
              <a:t>In a traditional model, you:</a:t>
            </a:r>
          </a:p>
          <a:p>
            <a:pPr marL="558800" indent="-457200">
              <a:buSzPct val="100000"/>
              <a:buFont typeface="+mj-lt"/>
              <a:buAutoNum type="arabicPeriod"/>
            </a:pPr>
            <a:r>
              <a:rPr lang="en-US" sz="1200" dirty="0"/>
              <a:t>order your food</a:t>
            </a:r>
          </a:p>
          <a:p>
            <a:pPr marL="558800" indent="-457200">
              <a:buSzPct val="100000"/>
              <a:buFont typeface="+mj-lt"/>
              <a:buAutoNum type="arabicPeriod"/>
            </a:pPr>
            <a:r>
              <a:rPr lang="en-US" sz="1200" dirty="0"/>
              <a:t>pay for your food</a:t>
            </a:r>
          </a:p>
          <a:p>
            <a:pPr marL="558800" indent="-457200">
              <a:buSzPct val="100000"/>
              <a:buFont typeface="+mj-lt"/>
              <a:buAutoNum type="arabicPeriod"/>
            </a:pPr>
            <a:r>
              <a:rPr lang="en-US" sz="1200" dirty="0"/>
              <a:t>wait for your food, blocking all other customers from ordering</a:t>
            </a:r>
          </a:p>
          <a:p>
            <a:pPr marL="558800" indent="-457200">
              <a:buSzPct val="100000"/>
              <a:buFont typeface="+mj-lt"/>
              <a:buAutoNum type="arabicPeriod"/>
            </a:pPr>
            <a:r>
              <a:rPr lang="en-US" sz="1200" dirty="0"/>
              <a:t>receive food and leave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105;p17">
            <a:extLst>
              <a:ext uri="{FF2B5EF4-FFF2-40B4-BE49-F238E27FC236}">
                <a16:creationId xmlns:a16="http://schemas.microsoft.com/office/drawing/2014/main" id="{64DD958E-AADA-4880-A928-E6B821A85296}"/>
              </a:ext>
            </a:extLst>
          </p:cNvPr>
          <p:cNvSpPr txBox="1">
            <a:spLocks/>
          </p:cNvSpPr>
          <p:nvPr/>
        </p:nvSpPr>
        <p:spPr>
          <a:xfrm>
            <a:off x="710151" y="4129861"/>
            <a:ext cx="7290349" cy="490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sz="1400" dirty="0"/>
              <a:t>You need a lot more cashiers (threads) in the traditional model in order to handle all the customers!</a:t>
            </a:r>
          </a:p>
        </p:txBody>
      </p:sp>
      <p:sp>
        <p:nvSpPr>
          <p:cNvPr id="7" name="Google Shape;105;p17">
            <a:extLst>
              <a:ext uri="{FF2B5EF4-FFF2-40B4-BE49-F238E27FC236}">
                <a16:creationId xmlns:a16="http://schemas.microsoft.com/office/drawing/2014/main" id="{947F8861-D438-423A-B8C1-15A4C0928A71}"/>
              </a:ext>
            </a:extLst>
          </p:cNvPr>
          <p:cNvSpPr txBox="1">
            <a:spLocks/>
          </p:cNvSpPr>
          <p:nvPr/>
        </p:nvSpPr>
        <p:spPr>
          <a:xfrm>
            <a:off x="4730999" y="1522962"/>
            <a:ext cx="3702850" cy="2682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Font typeface="Work Sans Light"/>
              <a:buNone/>
            </a:pPr>
            <a:r>
              <a:rPr lang="en-US" sz="1400" b="1" dirty="0"/>
              <a:t>In Node.js, you:</a:t>
            </a:r>
          </a:p>
          <a:p>
            <a:pPr marL="558800" indent="-457200">
              <a:buSzPct val="100000"/>
              <a:buFont typeface="+mj-lt"/>
              <a:buAutoNum type="arabicPeriod"/>
            </a:pPr>
            <a:r>
              <a:rPr lang="en-US" sz="1200" dirty="0"/>
              <a:t>order your food</a:t>
            </a:r>
          </a:p>
          <a:p>
            <a:pPr marL="558800" indent="-457200">
              <a:buSzPct val="100000"/>
              <a:buFont typeface="+mj-lt"/>
              <a:buAutoNum type="arabicPeriod"/>
            </a:pPr>
            <a:r>
              <a:rPr lang="en-US" sz="1200" dirty="0"/>
              <a:t>pay for your food</a:t>
            </a:r>
          </a:p>
          <a:p>
            <a:pPr marL="558800" indent="-457200">
              <a:buSzPct val="100000"/>
              <a:buFont typeface="+mj-lt"/>
              <a:buAutoNum type="arabicPeriod"/>
            </a:pPr>
            <a:r>
              <a:rPr lang="en-US" sz="1200" dirty="0"/>
              <a:t>step over to the side and wait for your food. While you’re waiting, the cashier continues to take orders from other customers.</a:t>
            </a:r>
          </a:p>
          <a:p>
            <a:pPr marL="558800" indent="-457200">
              <a:buSzPct val="100000"/>
              <a:buFont typeface="+mj-lt"/>
              <a:buAutoNum type="arabicPeriod"/>
            </a:pPr>
            <a:r>
              <a:rPr lang="en-US" sz="1200" dirty="0"/>
              <a:t>When your order is ready, the cashier lets you know. You receive your food and leave.</a:t>
            </a:r>
          </a:p>
        </p:txBody>
      </p:sp>
    </p:spTree>
    <p:extLst>
      <p:ext uri="{BB962C8B-B14F-4D97-AF65-F5344CB8AC3E}">
        <p14:creationId xmlns:p14="http://schemas.microsoft.com/office/powerpoint/2010/main" val="2347252081"/>
      </p:ext>
    </p:extLst>
  </p:cSld>
  <p:clrMapOvr>
    <a:masterClrMapping/>
  </p:clrMapOvr>
  <p:transition>
    <p:fade thruBlk="1"/>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SQL</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fontScale="70000" lnSpcReduction="20000"/>
          </a:bodyPr>
          <a:lstStyle/>
          <a:p>
            <a:r>
              <a:rPr lang="en-CA" dirty="0"/>
              <a:t>SQL databases allow you to add and retrieve data using SQL (structured query language)</a:t>
            </a:r>
          </a:p>
          <a:p>
            <a:endParaRPr lang="en-CA" dirty="0"/>
          </a:p>
          <a:p>
            <a:endParaRPr lang="en-CA" dirty="0"/>
          </a:p>
          <a:p>
            <a:endParaRPr lang="en-CA" dirty="0"/>
          </a:p>
          <a:p>
            <a:endParaRPr lang="en-CA" dirty="0"/>
          </a:p>
          <a:p>
            <a:r>
              <a:rPr lang="en-CA" dirty="0"/>
              <a:t>Existed since 1986</a:t>
            </a:r>
          </a:p>
          <a:p>
            <a:r>
              <a:rPr lang="en-CA" dirty="0"/>
              <a:t>relational database</a:t>
            </a:r>
          </a:p>
          <a:p>
            <a:r>
              <a:rPr lang="en-CA" dirty="0"/>
              <a:t>all of your data must follow the same structure</a:t>
            </a:r>
          </a:p>
          <a:p>
            <a:r>
              <a:rPr lang="en-CA" dirty="0"/>
              <a:t>Table-based</a:t>
            </a:r>
          </a:p>
          <a:p>
            <a:r>
              <a:rPr lang="en-CA" dirty="0"/>
              <a:t>a lot of up-front preparation (you can’t just add a new column dynamically)</a:t>
            </a:r>
          </a:p>
        </p:txBody>
      </p:sp>
      <p:sp>
        <p:nvSpPr>
          <p:cNvPr id="5" name="Google Shape;105;p17">
            <a:extLst>
              <a:ext uri="{FF2B5EF4-FFF2-40B4-BE49-F238E27FC236}">
                <a16:creationId xmlns:a16="http://schemas.microsoft.com/office/drawing/2014/main" id="{1AE0009F-271F-4D5A-A923-59BA805912A1}"/>
              </a:ext>
            </a:extLst>
          </p:cNvPr>
          <p:cNvSpPr txBox="1">
            <a:spLocks/>
          </p:cNvSpPr>
          <p:nvPr/>
        </p:nvSpPr>
        <p:spPr>
          <a:xfrm>
            <a:off x="1172202" y="2234503"/>
            <a:ext cx="6684244" cy="67449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SELECT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FROM</a:t>
            </a:r>
            <a:r>
              <a:rPr lang="en-US" dirty="0">
                <a:solidFill>
                  <a:srgbClr val="333333"/>
                </a:solidFill>
                <a:latin typeface="Consolas" panose="020B0609020204030204" pitchFamily="49" charset="0"/>
              </a:rPr>
              <a:t> pets</a:t>
            </a:r>
          </a:p>
          <a:p>
            <a:pPr marL="101600" indent="0">
              <a:buNone/>
            </a:pPr>
            <a:r>
              <a:rPr lang="en-US" dirty="0">
                <a:solidFill>
                  <a:srgbClr val="A626A4"/>
                </a:solidFill>
                <a:latin typeface="Consolas" panose="020B0609020204030204" pitchFamily="49" charset="0"/>
              </a:rPr>
              <a:t>INSERT</a:t>
            </a: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INTO</a:t>
            </a:r>
            <a:r>
              <a:rPr lang="en-US" dirty="0">
                <a:solidFill>
                  <a:srgbClr val="333333"/>
                </a:solidFill>
                <a:latin typeface="Consolas" panose="020B0609020204030204" pitchFamily="49" charset="0"/>
              </a:rPr>
              <a:t> pets </a:t>
            </a:r>
            <a:r>
              <a:rPr lang="en-US" dirty="0">
                <a:solidFill>
                  <a:srgbClr val="A626A4"/>
                </a:solidFill>
                <a:latin typeface="Consolas" panose="020B0609020204030204" pitchFamily="49" charset="0"/>
              </a:rPr>
              <a:t>VALUES</a:t>
            </a:r>
            <a:r>
              <a:rPr lang="en-US" dirty="0">
                <a:solidFill>
                  <a:srgbClr val="333333"/>
                </a:solidFill>
                <a:latin typeface="Consolas" panose="020B0609020204030204" pitchFamily="49" charset="0"/>
              </a:rPr>
              <a:t> (</a:t>
            </a:r>
            <a:r>
              <a:rPr lang="en-US" dirty="0">
                <a:solidFill>
                  <a:srgbClr val="50A14F"/>
                </a:solidFill>
                <a:latin typeface="Consolas" panose="020B0609020204030204" pitchFamily="49" charset="0"/>
              </a:rPr>
              <a:t>'Spot'</a:t>
            </a:r>
            <a:r>
              <a:rPr lang="en-US" dirty="0">
                <a:solidFill>
                  <a:srgbClr val="333333"/>
                </a:solidFill>
                <a:latin typeface="Consolas" panose="020B0609020204030204" pitchFamily="49" charset="0"/>
              </a:rPr>
              <a:t>, </a:t>
            </a:r>
            <a:r>
              <a:rPr lang="en-US" dirty="0">
                <a:solidFill>
                  <a:srgbClr val="986801"/>
                </a:solidFill>
                <a:latin typeface="Consolas" panose="020B0609020204030204" pitchFamily="49" charset="0"/>
              </a:rPr>
              <a:t>8</a:t>
            </a:r>
            <a:r>
              <a:rPr lang="en-US"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589783842"/>
      </p:ext>
    </p:extLst>
  </p:cSld>
  <p:clrMapOvr>
    <a:masterClrMapping/>
  </p:clrMapOvr>
  <p:transition>
    <p:fade thruBlk="1"/>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NoSQL</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lnSpcReduction="10000"/>
          </a:bodyPr>
          <a:lstStyle/>
          <a:p>
            <a:r>
              <a:rPr lang="en-CA" dirty="0"/>
              <a:t>Document-based (objects) database storage</a:t>
            </a:r>
          </a:p>
          <a:p>
            <a:r>
              <a:rPr lang="en-CA" dirty="0"/>
              <a:t>Create documents without having to define the structure first</a:t>
            </a:r>
          </a:p>
          <a:p>
            <a:r>
              <a:rPr lang="en-CA" dirty="0"/>
              <a:t>Each document can have its own unique structure</a:t>
            </a:r>
          </a:p>
          <a:p>
            <a:r>
              <a:rPr lang="en-CA" dirty="0"/>
              <a:t>Syntax can vary between databases</a:t>
            </a:r>
          </a:p>
          <a:p>
            <a:r>
              <a:rPr lang="en-CA" dirty="0"/>
              <a:t>Add fields as you go</a:t>
            </a:r>
          </a:p>
          <a:p>
            <a:r>
              <a:rPr lang="en-CA" dirty="0"/>
              <a:t>Stored in a format similar to JSON (but enhanced) – great for JavaScript developers</a:t>
            </a:r>
          </a:p>
        </p:txBody>
      </p:sp>
    </p:spTree>
    <p:extLst>
      <p:ext uri="{BB962C8B-B14F-4D97-AF65-F5344CB8AC3E}">
        <p14:creationId xmlns:p14="http://schemas.microsoft.com/office/powerpoint/2010/main" val="450005718"/>
      </p:ext>
    </p:extLst>
  </p:cSld>
  <p:clrMapOvr>
    <a:masterClrMapping/>
  </p:clrMapOvr>
  <p:transition>
    <p:fade thruBlk="1"/>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MongoDB</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A popular NoSQL database</a:t>
            </a:r>
          </a:p>
          <a:p>
            <a:r>
              <a:rPr lang="en-CA" dirty="0"/>
              <a:t>exposes a JavaScript API we can use to create databases and collections of objects (documents)</a:t>
            </a:r>
          </a:p>
          <a:p>
            <a:endParaRPr lang="en-CA" dirty="0"/>
          </a:p>
          <a:p>
            <a:pPr marL="101600" indent="0">
              <a:buNone/>
            </a:pPr>
            <a:r>
              <a:rPr lang="en-CA" dirty="0"/>
              <a:t>To work with MongoDB, we need to set up the database!</a:t>
            </a:r>
            <a:endParaRPr lang="en-CA" b="1" dirty="0">
              <a:latin typeface="Consolas" panose="020B0609020204030204" pitchFamily="49" charset="0"/>
            </a:endParaRPr>
          </a:p>
        </p:txBody>
      </p:sp>
    </p:spTree>
    <p:extLst>
      <p:ext uri="{BB962C8B-B14F-4D97-AF65-F5344CB8AC3E}">
        <p14:creationId xmlns:p14="http://schemas.microsoft.com/office/powerpoint/2010/main" val="3244498558"/>
      </p:ext>
    </p:extLst>
  </p:cSld>
  <p:clrMapOvr>
    <a:masterClrMapping/>
  </p:clrMapOvr>
  <p:transition>
    <p:fade thruBlk="1"/>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7"/>
            <a:ext cx="7405800" cy="1717963"/>
          </a:xfrm>
          <a:prstGeom prst="rect">
            <a:avLst/>
          </a:prstGeom>
        </p:spPr>
        <p:txBody>
          <a:bodyPr spcFirstLastPara="1" wrap="square" lIns="91425" tIns="91425" rIns="91425" bIns="91425" anchor="t" anchorCtr="0">
            <a:normAutofit fontScale="77500" lnSpcReduction="20000"/>
          </a:bodyPr>
          <a:lstStyle/>
          <a:p>
            <a:pPr>
              <a:lnSpc>
                <a:spcPct val="120000"/>
              </a:lnSpc>
            </a:pPr>
            <a:r>
              <a:rPr lang="en-US" dirty="0"/>
              <a:t>Go to the MongoDB Download Center: </a:t>
            </a:r>
            <a:r>
              <a:rPr lang="en-US" dirty="0">
                <a:hlinkClick r:id="rId3"/>
              </a:rPr>
              <a:t>https://www.mongodb.com/download-center/community</a:t>
            </a:r>
            <a:endParaRPr lang="en-US" dirty="0"/>
          </a:p>
          <a:p>
            <a:pPr>
              <a:lnSpc>
                <a:spcPct val="120000"/>
              </a:lnSpc>
            </a:pPr>
            <a:r>
              <a:rPr lang="en-US" dirty="0"/>
              <a:t>Choose Current Release, Windows, and MSI</a:t>
            </a:r>
          </a:p>
          <a:p>
            <a:pPr>
              <a:lnSpc>
                <a:spcPct val="120000"/>
              </a:lnSpc>
            </a:pPr>
            <a:r>
              <a:rPr lang="en-US" dirty="0"/>
              <a:t>Run the installer, but uncheck Install </a:t>
            </a:r>
            <a:r>
              <a:rPr lang="en-US" dirty="0" err="1"/>
              <a:t>MongoD</a:t>
            </a:r>
            <a:r>
              <a:rPr lang="en-US" dirty="0"/>
              <a:t> as a Service</a:t>
            </a:r>
          </a:p>
          <a:p>
            <a:pPr>
              <a:lnSpc>
                <a:spcPct val="120000"/>
              </a:lnSpc>
            </a:pPr>
            <a:r>
              <a:rPr lang="en-US" dirty="0"/>
              <a:t>Go ahead and install Compass as part of the installation process</a:t>
            </a:r>
          </a:p>
          <a:p>
            <a:pPr>
              <a:lnSpc>
                <a:spcPct val="120000"/>
              </a:lnSpc>
            </a:pP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Install MongoDB Locally</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ell phone&#10;&#10;Description automatically generated">
            <a:extLst>
              <a:ext uri="{FF2B5EF4-FFF2-40B4-BE49-F238E27FC236}">
                <a16:creationId xmlns:a16="http://schemas.microsoft.com/office/drawing/2014/main" id="{9011A2B4-98A5-4084-980A-A92802541F8F}"/>
              </a:ext>
            </a:extLst>
          </p:cNvPr>
          <p:cNvPicPr>
            <a:picLocks noChangeAspect="1"/>
          </p:cNvPicPr>
          <p:nvPr/>
        </p:nvPicPr>
        <p:blipFill>
          <a:blip r:embed="rId4"/>
          <a:stretch>
            <a:fillRect/>
          </a:stretch>
        </p:blipFill>
        <p:spPr>
          <a:xfrm>
            <a:off x="2529446" y="3278965"/>
            <a:ext cx="4085108" cy="1380963"/>
          </a:xfrm>
          <a:prstGeom prst="rect">
            <a:avLst/>
          </a:prstGeom>
        </p:spPr>
      </p:pic>
    </p:spTree>
    <p:extLst>
      <p:ext uri="{BB962C8B-B14F-4D97-AF65-F5344CB8AC3E}">
        <p14:creationId xmlns:p14="http://schemas.microsoft.com/office/powerpoint/2010/main" val="875638575"/>
      </p:ext>
    </p:extLst>
  </p:cSld>
  <p:clrMapOvr>
    <a:masterClrMapping/>
  </p:clrMapOvr>
  <p:transition>
    <p:fade thruBlk="1"/>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Local Installation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latin typeface="Work Sans Light" panose="00000400000000000000" pitchFamily="2" charset="0"/>
              </a:rPr>
              <a:t>For now, we’re working locally so we don’t have to rely on an internet connection.</a:t>
            </a:r>
          </a:p>
          <a:p>
            <a:r>
              <a:rPr lang="en-CA" dirty="0">
                <a:latin typeface="Work Sans Light" panose="00000400000000000000" pitchFamily="2" charset="0"/>
              </a:rPr>
              <a:t>Later, we’ll go over how to use MongoDB Atlas</a:t>
            </a:r>
          </a:p>
        </p:txBody>
      </p:sp>
    </p:spTree>
    <p:extLst>
      <p:ext uri="{BB962C8B-B14F-4D97-AF65-F5344CB8AC3E}">
        <p14:creationId xmlns:p14="http://schemas.microsoft.com/office/powerpoint/2010/main" val="3692725494"/>
      </p:ext>
    </p:extLst>
  </p:cSld>
  <p:clrMapOvr>
    <a:masterClrMapping/>
  </p:clrMapOvr>
  <p:transition>
    <p:fade thruBlk="1"/>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Start the MongoDB Server</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155</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55062"/>
          </a:xfrm>
        </p:spPr>
        <p:txBody>
          <a:bodyPr>
            <a:normAutofit fontScale="92500" lnSpcReduction="20000"/>
          </a:bodyPr>
          <a:lstStyle/>
          <a:p>
            <a:pPr marL="101600" indent="0">
              <a:buNone/>
            </a:pPr>
            <a:r>
              <a:rPr lang="en-CA" dirty="0">
                <a:latin typeface="Work Sans Light" panose="00000400000000000000" pitchFamily="2" charset="0"/>
              </a:rPr>
              <a:t>In order to actually work with databases, we have to start the database server!</a:t>
            </a:r>
          </a:p>
          <a:p>
            <a:pPr marL="558800" indent="-457200">
              <a:buFont typeface="+mj-lt"/>
              <a:buAutoNum type="arabicPeriod"/>
            </a:pPr>
            <a:r>
              <a:rPr lang="en-CA" dirty="0">
                <a:latin typeface="Work Sans Light" panose="00000400000000000000" pitchFamily="2" charset="0"/>
              </a:rPr>
              <a:t>Create the database directory (you only have to do this the first time).</a:t>
            </a:r>
          </a:p>
          <a:p>
            <a:pPr marL="558800" lvl="1" indent="0">
              <a:buNone/>
            </a:pPr>
            <a:r>
              <a:rPr lang="en-CA" b="1" dirty="0">
                <a:latin typeface="Consolas" panose="020B0609020204030204" pitchFamily="49" charset="0"/>
              </a:rPr>
              <a:t>cd C:\</a:t>
            </a:r>
          </a:p>
          <a:p>
            <a:pPr marL="558800" lvl="1" indent="0">
              <a:buNone/>
            </a:pPr>
            <a:r>
              <a:rPr lang="en-CA" b="1" dirty="0">
                <a:latin typeface="Consolas" panose="020B0609020204030204" pitchFamily="49" charset="0"/>
              </a:rPr>
              <a:t>md "\data\</a:t>
            </a:r>
            <a:r>
              <a:rPr lang="en-CA" b="1" dirty="0" err="1">
                <a:latin typeface="Consolas" panose="020B0609020204030204" pitchFamily="49" charset="0"/>
              </a:rPr>
              <a:t>db</a:t>
            </a:r>
            <a:r>
              <a:rPr lang="en-CA" b="1" dirty="0">
                <a:latin typeface="Consolas" panose="020B0609020204030204" pitchFamily="49" charset="0"/>
              </a:rPr>
              <a:t>"</a:t>
            </a:r>
          </a:p>
          <a:p>
            <a:pPr marL="558800" indent="-457200">
              <a:buFont typeface="+mj-lt"/>
              <a:buAutoNum type="arabicPeriod"/>
            </a:pPr>
            <a:r>
              <a:rPr lang="en-CA" dirty="0">
                <a:latin typeface="Work Sans Light" panose="00000400000000000000" pitchFamily="2" charset="0"/>
              </a:rPr>
              <a:t>Start the database.</a:t>
            </a:r>
          </a:p>
          <a:p>
            <a:pPr marL="558800" lvl="1" indent="0">
              <a:buNone/>
            </a:pPr>
            <a:r>
              <a:rPr lang="en-CA" b="1" dirty="0">
                <a:latin typeface="Consolas" panose="020B0609020204030204" pitchFamily="49" charset="0"/>
              </a:rPr>
              <a:t>cd C:\Program Files\MongoDB\Server\4.2\bin</a:t>
            </a:r>
          </a:p>
          <a:p>
            <a:pPr marL="558800" lvl="1" indent="0">
              <a:buNone/>
            </a:pPr>
            <a:r>
              <a:rPr lang="en-CA" b="1" dirty="0" err="1">
                <a:latin typeface="Consolas" panose="020B0609020204030204" pitchFamily="49" charset="0"/>
              </a:rPr>
              <a:t>mongod</a:t>
            </a:r>
            <a:endParaRPr lang="en-CA" dirty="0">
              <a:latin typeface="Work Sans Light" panose="00000400000000000000" pitchFamily="2" charset="0"/>
            </a:endParaRPr>
          </a:p>
          <a:p>
            <a:pPr marL="558800" indent="-457200">
              <a:buFont typeface="+mj-lt"/>
              <a:buAutoNum type="arabicPeriod"/>
            </a:pPr>
            <a:r>
              <a:rPr lang="en-CA" dirty="0">
                <a:latin typeface="Work Sans Light" panose="00000400000000000000" pitchFamily="2" charset="0"/>
              </a:rPr>
              <a:t>You should see the database running in your terminal now.</a:t>
            </a:r>
            <a:endParaRPr lang="en-CA" dirty="0">
              <a:latin typeface="Consolas" panose="020B0609020204030204" pitchFamily="49" charset="0"/>
            </a:endParaRPr>
          </a:p>
        </p:txBody>
      </p:sp>
    </p:spTree>
    <p:extLst>
      <p:ext uri="{BB962C8B-B14F-4D97-AF65-F5344CB8AC3E}">
        <p14:creationId xmlns:p14="http://schemas.microsoft.com/office/powerpoint/2010/main" val="2666487792"/>
      </p:ext>
    </p:extLst>
  </p:cSld>
  <p:clrMapOvr>
    <a:masterClrMapping/>
  </p:clrMapOvr>
  <p:transition>
    <p:fade thruBlk="1"/>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MongoDB Compass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latin typeface="Work Sans Light" panose="00000400000000000000" pitchFamily="2" charset="0"/>
              </a:rPr>
              <a:t>Compass is a nice GUI for MongoDB. It allows you to visually explore your data and physically see how everything is set up.</a:t>
            </a:r>
          </a:p>
          <a:p>
            <a:r>
              <a:rPr lang="en-CA" dirty="0">
                <a:latin typeface="Work Sans Light" panose="00000400000000000000" pitchFamily="2" charset="0"/>
              </a:rPr>
              <a:t>Let’s go ahead and connect to it.</a:t>
            </a:r>
          </a:p>
          <a:p>
            <a:endParaRPr lang="en-CA" dirty="0">
              <a:latin typeface="Work Sans Light" panose="00000400000000000000" pitchFamily="2" charset="0"/>
            </a:endParaRPr>
          </a:p>
        </p:txBody>
      </p:sp>
    </p:spTree>
    <p:extLst>
      <p:ext uri="{BB962C8B-B14F-4D97-AF65-F5344CB8AC3E}">
        <p14:creationId xmlns:p14="http://schemas.microsoft.com/office/powerpoint/2010/main" val="4105699821"/>
      </p:ext>
    </p:extLst>
  </p:cSld>
  <p:clrMapOvr>
    <a:masterClrMapping/>
  </p:clrMapOvr>
  <p:transition>
    <p:fade thruBlk="1"/>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Start Compass</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157</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1508413"/>
          </a:xfrm>
        </p:spPr>
        <p:txBody>
          <a:bodyPr>
            <a:normAutofit fontScale="92500" lnSpcReduction="10000"/>
          </a:bodyPr>
          <a:lstStyle/>
          <a:p>
            <a:r>
              <a:rPr lang="en-CA" dirty="0">
                <a:latin typeface="Work Sans Light" panose="00000400000000000000" pitchFamily="2" charset="0"/>
              </a:rPr>
              <a:t>Open MongoDB Compass</a:t>
            </a:r>
          </a:p>
          <a:p>
            <a:r>
              <a:rPr lang="en-CA" dirty="0">
                <a:latin typeface="Work Sans Light" panose="00000400000000000000" pitchFamily="2" charset="0"/>
              </a:rPr>
              <a:t>Connect to Host – For localhost, you can use all the defaults. Just press Connect.</a:t>
            </a:r>
          </a:p>
          <a:p>
            <a:r>
              <a:rPr lang="en-CA" dirty="0">
                <a:latin typeface="Work Sans Light" panose="00000400000000000000" pitchFamily="2" charset="0"/>
              </a:rPr>
              <a:t>Soon, we’ll add a new database and data!</a:t>
            </a:r>
          </a:p>
        </p:txBody>
      </p:sp>
      <p:pic>
        <p:nvPicPr>
          <p:cNvPr id="3" name="Picture 2" descr="A screenshot of a cell phone&#10;&#10;Description automatically generated">
            <a:extLst>
              <a:ext uri="{FF2B5EF4-FFF2-40B4-BE49-F238E27FC236}">
                <a16:creationId xmlns:a16="http://schemas.microsoft.com/office/drawing/2014/main" id="{591D645B-894E-4C50-8793-4EE00F567194}"/>
              </a:ext>
            </a:extLst>
          </p:cNvPr>
          <p:cNvPicPr>
            <a:picLocks noChangeAspect="1"/>
          </p:cNvPicPr>
          <p:nvPr/>
        </p:nvPicPr>
        <p:blipFill>
          <a:blip r:embed="rId3"/>
          <a:stretch>
            <a:fillRect/>
          </a:stretch>
        </p:blipFill>
        <p:spPr>
          <a:xfrm>
            <a:off x="1692273" y="3109019"/>
            <a:ext cx="5644101" cy="1625229"/>
          </a:xfrm>
          <a:prstGeom prst="rect">
            <a:avLst/>
          </a:prstGeom>
        </p:spPr>
      </p:pic>
    </p:spTree>
    <p:extLst>
      <p:ext uri="{BB962C8B-B14F-4D97-AF65-F5344CB8AC3E}">
        <p14:creationId xmlns:p14="http://schemas.microsoft.com/office/powerpoint/2010/main" val="2675115459"/>
      </p:ext>
    </p:extLst>
  </p:cSld>
  <p:clrMapOvr>
    <a:masterClrMapping/>
  </p:clrMapOvr>
  <p:transition>
    <p:fade thruBlk="1"/>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Installing MongoDB in Your Project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fontScale="92500" lnSpcReduction="20000"/>
          </a:bodyPr>
          <a:lstStyle/>
          <a:p>
            <a:r>
              <a:rPr lang="en-CA" dirty="0">
                <a:latin typeface="Work Sans Light" panose="00000400000000000000" pitchFamily="2" charset="0"/>
              </a:rPr>
              <a:t>Now that we have MongoDB installed locally, we need to install the package that allows us to work with it in our project.</a:t>
            </a:r>
          </a:p>
          <a:p>
            <a:pPr marL="101600" indent="0">
              <a:buNone/>
            </a:pPr>
            <a:r>
              <a:rPr lang="en-CA" b="1" dirty="0" err="1">
                <a:latin typeface="Consolas" panose="020B0609020204030204" pitchFamily="49" charset="0"/>
              </a:rPr>
              <a:t>npm</a:t>
            </a:r>
            <a:r>
              <a:rPr lang="en-CA" b="1" dirty="0">
                <a:latin typeface="Consolas" panose="020B0609020204030204" pitchFamily="49" charset="0"/>
              </a:rPr>
              <a:t> install </a:t>
            </a:r>
            <a:r>
              <a:rPr lang="en-CA" b="1" dirty="0" err="1">
                <a:latin typeface="Consolas" panose="020B0609020204030204" pitchFamily="49" charset="0"/>
              </a:rPr>
              <a:t>mongodb</a:t>
            </a:r>
            <a:endParaRPr lang="en-CA" b="1" dirty="0">
              <a:latin typeface="Consolas" panose="020B0609020204030204" pitchFamily="49" charset="0"/>
            </a:endParaRPr>
          </a:p>
          <a:p>
            <a:r>
              <a:rPr lang="en-CA" dirty="0">
                <a:latin typeface="Work Sans Light" panose="00000400000000000000" pitchFamily="2" charset="0"/>
              </a:rPr>
              <a:t>Require the </a:t>
            </a:r>
            <a:r>
              <a:rPr lang="en-CA" dirty="0" err="1">
                <a:latin typeface="Work Sans Light" panose="00000400000000000000" pitchFamily="2" charset="0"/>
              </a:rPr>
              <a:t>mongodb</a:t>
            </a:r>
            <a:r>
              <a:rPr lang="en-CA" dirty="0">
                <a:latin typeface="Work Sans Light" panose="00000400000000000000" pitchFamily="2" charset="0"/>
              </a:rPr>
              <a:t> package and get the </a:t>
            </a:r>
            <a:r>
              <a:rPr lang="en-CA" dirty="0" err="1">
                <a:latin typeface="Work Sans Light" panose="00000400000000000000" pitchFamily="2" charset="0"/>
              </a:rPr>
              <a:t>MongoClient</a:t>
            </a:r>
            <a:r>
              <a:rPr lang="en-CA" dirty="0">
                <a:latin typeface="Work Sans Light" panose="00000400000000000000" pitchFamily="2" charset="0"/>
              </a:rPr>
              <a:t> from it.</a:t>
            </a:r>
          </a:p>
          <a:p>
            <a:pPr marL="101600" indent="0">
              <a:buNone/>
            </a:pPr>
            <a:r>
              <a:rPr lang="en-US" b="1" dirty="0">
                <a:latin typeface="Consolas" panose="020B0609020204030204" pitchFamily="49" charset="0"/>
              </a:rPr>
              <a:t>const mongo = require("</a:t>
            </a:r>
            <a:r>
              <a:rPr lang="en-US" b="1" dirty="0" err="1">
                <a:latin typeface="Consolas" panose="020B0609020204030204" pitchFamily="49" charset="0"/>
              </a:rPr>
              <a:t>mongodb</a:t>
            </a:r>
            <a:r>
              <a:rPr lang="en-US" b="1" dirty="0">
                <a:latin typeface="Consolas" panose="020B0609020204030204" pitchFamily="49" charset="0"/>
              </a:rPr>
              <a:t>").</a:t>
            </a:r>
            <a:r>
              <a:rPr lang="en-US" b="1" dirty="0" err="1">
                <a:latin typeface="Consolas" panose="020B0609020204030204" pitchFamily="49" charset="0"/>
              </a:rPr>
              <a:t>MongoClient</a:t>
            </a:r>
            <a:r>
              <a:rPr lang="en-US" b="1" dirty="0">
                <a:latin typeface="Consolas" panose="020B0609020204030204" pitchFamily="49" charset="0"/>
              </a:rPr>
              <a:t>;</a:t>
            </a:r>
          </a:p>
          <a:p>
            <a:r>
              <a:rPr lang="en-US" dirty="0"/>
              <a:t>Create a URL to the MongoDB server. For a local installation:</a:t>
            </a:r>
          </a:p>
          <a:p>
            <a:pPr marL="101600" indent="0">
              <a:buNone/>
            </a:pPr>
            <a:r>
              <a:rPr lang="en-US" b="1" dirty="0">
                <a:latin typeface="Consolas" panose="020B0609020204030204" pitchFamily="49" charset="0"/>
              </a:rPr>
              <a:t>const </a:t>
            </a:r>
            <a:r>
              <a:rPr lang="en-US" b="1" dirty="0" err="1">
                <a:latin typeface="Consolas" panose="020B0609020204030204" pitchFamily="49" charset="0"/>
              </a:rPr>
              <a:t>url</a:t>
            </a:r>
            <a:r>
              <a:rPr lang="en-US" b="1" dirty="0">
                <a:latin typeface="Consolas" panose="020B0609020204030204" pitchFamily="49" charset="0"/>
              </a:rPr>
              <a:t> = "</a:t>
            </a:r>
            <a:r>
              <a:rPr lang="en-US" b="1" dirty="0" err="1">
                <a:latin typeface="Consolas" panose="020B0609020204030204" pitchFamily="49" charset="0"/>
              </a:rPr>
              <a:t>mongodb</a:t>
            </a:r>
            <a:r>
              <a:rPr lang="en-US" b="1" dirty="0">
                <a:latin typeface="Consolas" panose="020B0609020204030204" pitchFamily="49" charset="0"/>
              </a:rPr>
              <a:t>://localhost:27017";</a:t>
            </a:r>
          </a:p>
          <a:p>
            <a:endParaRPr lang="en-CA" dirty="0">
              <a:latin typeface="Work Sans Light" panose="00000400000000000000" pitchFamily="2" charset="0"/>
            </a:endParaRPr>
          </a:p>
        </p:txBody>
      </p:sp>
    </p:spTree>
    <p:extLst>
      <p:ext uri="{BB962C8B-B14F-4D97-AF65-F5344CB8AC3E}">
        <p14:creationId xmlns:p14="http://schemas.microsoft.com/office/powerpoint/2010/main" val="2637137955"/>
      </p:ext>
    </p:extLst>
  </p:cSld>
  <p:clrMapOvr>
    <a:masterClrMapping/>
  </p:clrMapOvr>
  <p:transition>
    <p:fade thruBlk="1"/>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Installing MongoDB in Your Project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787236"/>
          </a:xfrm>
        </p:spPr>
        <p:txBody>
          <a:bodyPr>
            <a:normAutofit fontScale="92500" lnSpcReduction="10000"/>
          </a:bodyPr>
          <a:lstStyle/>
          <a:p>
            <a:r>
              <a:rPr lang="en-CA" dirty="0">
                <a:latin typeface="Work Sans Light" panose="00000400000000000000" pitchFamily="2" charset="0"/>
              </a:rPr>
              <a:t>Then, we can use the </a:t>
            </a:r>
            <a:r>
              <a:rPr lang="en-CA" b="1" dirty="0" err="1">
                <a:latin typeface="Consolas" panose="020B0609020204030204" pitchFamily="49" charset="0"/>
              </a:rPr>
              <a:t>mongo.connect</a:t>
            </a:r>
            <a:r>
              <a:rPr lang="en-CA" b="1" dirty="0">
                <a:latin typeface="Consolas" panose="020B0609020204030204" pitchFamily="49" charset="0"/>
              </a:rPr>
              <a:t>() </a:t>
            </a:r>
            <a:r>
              <a:rPr lang="en-CA" dirty="0">
                <a:latin typeface="Work Sans Light" panose="00000400000000000000" pitchFamily="2" charset="0"/>
              </a:rPr>
              <a:t>method to get the reference to the MongoDB instance client:</a:t>
            </a:r>
          </a:p>
        </p:txBody>
      </p:sp>
      <p:sp>
        <p:nvSpPr>
          <p:cNvPr id="5" name="Google Shape;105;p17">
            <a:extLst>
              <a:ext uri="{FF2B5EF4-FFF2-40B4-BE49-F238E27FC236}">
                <a16:creationId xmlns:a16="http://schemas.microsoft.com/office/drawing/2014/main" id="{57917C01-2EA2-4B42-A132-9B9E7770FB8B}"/>
              </a:ext>
            </a:extLst>
          </p:cNvPr>
          <p:cNvSpPr txBox="1">
            <a:spLocks/>
          </p:cNvSpPr>
          <p:nvPr/>
        </p:nvSpPr>
        <p:spPr>
          <a:xfrm>
            <a:off x="1172202" y="2422073"/>
            <a:ext cx="6684244" cy="223520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mongo</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connect</a:t>
            </a:r>
            <a:r>
              <a:rPr lang="en-CA" dirty="0">
                <a:solidFill>
                  <a:srgbClr val="383A42"/>
                </a:solidFill>
                <a:latin typeface="Consolas" panose="020B0609020204030204" pitchFamily="49" charset="0"/>
              </a:rPr>
              <a:t>(</a:t>
            </a:r>
            <a:r>
              <a:rPr lang="en-CA" dirty="0" err="1">
                <a:solidFill>
                  <a:srgbClr val="383A42"/>
                </a:solidFill>
                <a:latin typeface="Consolas" panose="020B0609020204030204" pitchFamily="49" charset="0"/>
              </a:rPr>
              <a:t>url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err="1">
                <a:solidFill>
                  <a:srgbClr val="50A14F"/>
                </a:solidFill>
                <a:latin typeface="Consolas" panose="020B0609020204030204" pitchFamily="49" charset="0"/>
              </a:rPr>
              <a:t>useNewUrlParser</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err="1">
                <a:solidFill>
                  <a:srgbClr val="50A14F"/>
                </a:solidFill>
                <a:latin typeface="Consolas" panose="020B0609020204030204" pitchFamily="49" charset="0"/>
              </a:rPr>
              <a:t>useUnifiedTopology</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(err, client)</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i="1" dirty="0">
                <a:solidFill>
                  <a:srgbClr val="A0A1A7"/>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5055754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History of Node.js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55000" lnSpcReduction="20000"/>
          </a:bodyPr>
          <a:lstStyle/>
          <a:p>
            <a:pPr marL="457200" lvl="0" indent="-355600" algn="l" rtl="0">
              <a:spcBef>
                <a:spcPts val="600"/>
              </a:spcBef>
              <a:spcAft>
                <a:spcPts val="0"/>
              </a:spcAft>
              <a:buSzPts val="2000"/>
              <a:buChar char="▪"/>
            </a:pPr>
            <a:r>
              <a:rPr lang="en-US" b="1" dirty="0"/>
              <a:t>2009</a:t>
            </a:r>
            <a:r>
              <a:rPr lang="en-US" dirty="0"/>
              <a:t> – Designed by Ryan Dahl (and later sponsored by </a:t>
            </a:r>
            <a:r>
              <a:rPr lang="en-US" dirty="0" err="1"/>
              <a:t>Joyent</a:t>
            </a:r>
            <a:r>
              <a:rPr lang="en-US" dirty="0"/>
              <a:t>). Created out of a sense of frustration with Apache HTTP server’s ability to handle many concurrent connections and the common way of writing code where code blocked the entire process or multiple threads were needed</a:t>
            </a:r>
          </a:p>
          <a:p>
            <a:r>
              <a:rPr lang="en-US" b="1" dirty="0"/>
              <a:t>2010</a:t>
            </a:r>
            <a:r>
              <a:rPr lang="en-US" dirty="0"/>
              <a:t> – Introduced package manager; </a:t>
            </a:r>
            <a:r>
              <a:rPr lang="en-US" dirty="0" err="1"/>
              <a:t>npm</a:t>
            </a:r>
            <a:r>
              <a:rPr lang="en-US" dirty="0"/>
              <a:t>, created by Isaac Schlueter</a:t>
            </a:r>
          </a:p>
          <a:p>
            <a:r>
              <a:rPr lang="en-US" b="1" dirty="0"/>
              <a:t>2011</a:t>
            </a:r>
            <a:r>
              <a:rPr lang="en-US" dirty="0"/>
              <a:t> – Supported on Windows (instead of just Linux and Mac OS X)</a:t>
            </a:r>
          </a:p>
          <a:p>
            <a:r>
              <a:rPr lang="en-US" b="1" dirty="0"/>
              <a:t>2012</a:t>
            </a:r>
            <a:r>
              <a:rPr lang="en-US" dirty="0"/>
              <a:t> – Dahl stepped aside. Schlueter took over.</a:t>
            </a:r>
          </a:p>
          <a:p>
            <a:r>
              <a:rPr lang="en-US" b="1" dirty="0"/>
              <a:t>2014</a:t>
            </a:r>
            <a:r>
              <a:rPr lang="en-US" dirty="0"/>
              <a:t> – Timothy J. Fontaine took over.</a:t>
            </a:r>
          </a:p>
          <a:p>
            <a:r>
              <a:rPr lang="en-US" b="1" dirty="0"/>
              <a:t>2014</a:t>
            </a:r>
            <a:r>
              <a:rPr lang="en-US" dirty="0"/>
              <a:t> – A fork of Node.js (io.js, created by </a:t>
            </a:r>
            <a:r>
              <a:rPr lang="en-US" dirty="0" err="1"/>
              <a:t>Fedor</a:t>
            </a:r>
            <a:r>
              <a:rPr lang="en-US" dirty="0"/>
              <a:t> </a:t>
            </a:r>
            <a:r>
              <a:rPr lang="en-US" dirty="0" err="1"/>
              <a:t>Indutny</a:t>
            </a:r>
            <a:r>
              <a:rPr lang="en-US" dirty="0"/>
              <a:t>) created due to internal conflict over </a:t>
            </a:r>
            <a:r>
              <a:rPr lang="en-US" dirty="0" err="1"/>
              <a:t>Joyent’s</a:t>
            </a:r>
            <a:r>
              <a:rPr lang="en-US" dirty="0"/>
              <a:t> governance.</a:t>
            </a:r>
          </a:p>
          <a:p>
            <a:r>
              <a:rPr lang="en-US" b="1" dirty="0"/>
              <a:t>2015</a:t>
            </a:r>
            <a:r>
              <a:rPr lang="en-US" dirty="0"/>
              <a:t> – Node.js and io.js communities voted to work together under the Node.js Foundation. Node.js v0.12 and io.js v3.3 merged back together into Node v4.0. Yay ES6 features and more!</a:t>
            </a:r>
          </a:p>
          <a:p>
            <a:endParaRPr lang="en-US" dirty="0"/>
          </a:p>
          <a:p>
            <a:pPr marL="101600" indent="0">
              <a:buNone/>
            </a:pPr>
            <a:r>
              <a:rPr lang="en-US" dirty="0"/>
              <a:t>Current versions of Node.js are </a:t>
            </a:r>
            <a:r>
              <a:rPr lang="en-US" b="1" dirty="0"/>
              <a:t>10.16.3 LTS </a:t>
            </a:r>
            <a:r>
              <a:rPr lang="en-US" dirty="0"/>
              <a:t>(long-term support) and 12.10.0 Current (latest features).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337420274"/>
      </p:ext>
    </p:extLst>
  </p:cSld>
  <p:clrMapOvr>
    <a:masterClrMapping/>
  </p:clrMapOvr>
  <p:transition>
    <p:fade thruBlk="1"/>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Installing MongoDB in Your Project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787236"/>
          </a:xfrm>
        </p:spPr>
        <p:txBody>
          <a:bodyPr>
            <a:normAutofit fontScale="92500" lnSpcReduction="10000"/>
          </a:bodyPr>
          <a:lstStyle/>
          <a:p>
            <a:r>
              <a:rPr lang="en-CA" dirty="0">
                <a:latin typeface="Work Sans Light" panose="00000400000000000000" pitchFamily="2" charset="0"/>
              </a:rPr>
              <a:t>In the </a:t>
            </a:r>
            <a:r>
              <a:rPr lang="en-CA" b="1" dirty="0" err="1">
                <a:latin typeface="Consolas" panose="020B0609020204030204" pitchFamily="49" charset="0"/>
              </a:rPr>
              <a:t>mongo.connect</a:t>
            </a:r>
            <a:r>
              <a:rPr lang="en-CA" b="1" dirty="0">
                <a:latin typeface="Consolas" panose="020B0609020204030204" pitchFamily="49" charset="0"/>
              </a:rPr>
              <a:t>() </a:t>
            </a:r>
            <a:r>
              <a:rPr lang="en-CA" dirty="0">
                <a:latin typeface="Work Sans Light" panose="00000400000000000000" pitchFamily="2" charset="0"/>
              </a:rPr>
              <a:t>method, you can select a database using the </a:t>
            </a:r>
            <a:r>
              <a:rPr lang="en-CA" b="1" dirty="0" err="1">
                <a:latin typeface="Consolas" panose="020B0609020204030204" pitchFamily="49" charset="0"/>
              </a:rPr>
              <a:t>client.db</a:t>
            </a:r>
            <a:r>
              <a:rPr lang="en-CA" b="1" dirty="0">
                <a:latin typeface="Consolas" panose="020B0609020204030204" pitchFamily="49" charset="0"/>
              </a:rPr>
              <a:t>() </a:t>
            </a:r>
            <a:r>
              <a:rPr lang="en-CA" dirty="0">
                <a:latin typeface="Work Sans Light" panose="00000400000000000000" pitchFamily="2" charset="0"/>
              </a:rPr>
              <a:t>method.</a:t>
            </a:r>
          </a:p>
        </p:txBody>
      </p:sp>
      <p:sp>
        <p:nvSpPr>
          <p:cNvPr id="5" name="Google Shape;105;p17">
            <a:extLst>
              <a:ext uri="{FF2B5EF4-FFF2-40B4-BE49-F238E27FC236}">
                <a16:creationId xmlns:a16="http://schemas.microsoft.com/office/drawing/2014/main" id="{57917C01-2EA2-4B42-A132-9B9E7770FB8B}"/>
              </a:ext>
            </a:extLst>
          </p:cNvPr>
          <p:cNvSpPr txBox="1">
            <a:spLocks/>
          </p:cNvSpPr>
          <p:nvPr/>
        </p:nvSpPr>
        <p:spPr>
          <a:xfrm>
            <a:off x="1172202" y="2422073"/>
            <a:ext cx="6684244" cy="223520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  (err, client)</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db</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client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db</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db</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25185003"/>
      </p:ext>
    </p:extLst>
  </p:cSld>
  <p:clrMapOvr>
    <a:masterClrMapping/>
  </p:clrMapOvr>
  <p:transition>
    <p:fade thruBlk="1"/>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Installing MongoDB in Your Project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1166885"/>
          </a:xfrm>
        </p:spPr>
        <p:txBody>
          <a:bodyPr>
            <a:normAutofit/>
          </a:bodyPr>
          <a:lstStyle/>
          <a:p>
            <a:r>
              <a:rPr lang="en-CA" dirty="0">
                <a:latin typeface="Work Sans Light" panose="00000400000000000000" pitchFamily="2" charset="0"/>
              </a:rPr>
              <a:t>After selecting a database, we can create and get a collection. If the collection doesn’t exist, it’s created.</a:t>
            </a:r>
          </a:p>
        </p:txBody>
      </p:sp>
      <p:sp>
        <p:nvSpPr>
          <p:cNvPr id="5" name="Google Shape;105;p17">
            <a:extLst>
              <a:ext uri="{FF2B5EF4-FFF2-40B4-BE49-F238E27FC236}">
                <a16:creationId xmlns:a16="http://schemas.microsoft.com/office/drawing/2014/main" id="{57917C01-2EA2-4B42-A132-9B9E7770FB8B}"/>
              </a:ext>
            </a:extLst>
          </p:cNvPr>
          <p:cNvSpPr txBox="1">
            <a:spLocks/>
          </p:cNvSpPr>
          <p:nvPr/>
        </p:nvSpPr>
        <p:spPr>
          <a:xfrm>
            <a:off x="1172202" y="2801721"/>
            <a:ext cx="6684244" cy="166786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sz="1600" dirty="0">
                <a:solidFill>
                  <a:srgbClr val="383A42"/>
                </a:solidFill>
                <a:latin typeface="Consolas" panose="020B0609020204030204" pitchFamily="49" charset="0"/>
              </a:rPr>
              <a:t>  (err, client)</a:t>
            </a:r>
            <a:r>
              <a:rPr lang="en-CA" sz="1600" dirty="0">
                <a:solidFill>
                  <a:srgbClr val="A626A4"/>
                </a:solidFill>
                <a:latin typeface="Consolas" panose="020B0609020204030204" pitchFamily="49" charset="0"/>
              </a:rPr>
              <a:t> =&gt;</a:t>
            </a:r>
            <a:r>
              <a:rPr lang="en-CA" sz="1600" dirty="0">
                <a:solidFill>
                  <a:srgbClr val="383A42"/>
                </a:solidFill>
                <a:latin typeface="Consolas" panose="020B0609020204030204" pitchFamily="49" charset="0"/>
              </a:rPr>
              <a:t> {</a:t>
            </a:r>
            <a:endParaRPr lang="en-CA" sz="1600" dirty="0">
              <a:solidFill>
                <a:srgbClr val="333333"/>
              </a:solidFill>
              <a:latin typeface="Consolas" panose="020B0609020204030204" pitchFamily="49" charset="0"/>
            </a:endParaRPr>
          </a:p>
          <a:p>
            <a:pPr marL="101600" lvl="0" indent="0">
              <a:spcBef>
                <a:spcPts val="0"/>
              </a:spcBef>
              <a:buClr>
                <a:srgbClr val="000000"/>
              </a:buClr>
              <a:buSzTx/>
              <a:buNone/>
            </a:pPr>
            <a:r>
              <a:rPr lang="en-CA" sz="1600" i="1" dirty="0">
                <a:solidFill>
                  <a:srgbClr val="A0A1A7"/>
                </a:solidFill>
                <a:latin typeface="Consolas" panose="020B0609020204030204" pitchFamily="49" charset="0"/>
                <a:cs typeface="Arial"/>
                <a:sym typeface="Arial"/>
              </a:rPr>
              <a:t>    //...</a:t>
            </a:r>
            <a:br>
              <a:rPr lang="en-CA" sz="1600" dirty="0">
                <a:solidFill>
                  <a:srgbClr val="333333"/>
                </a:solidFill>
                <a:latin typeface="Consolas" panose="020B0609020204030204" pitchFamily="49" charset="0"/>
              </a:rPr>
            </a:br>
            <a:r>
              <a:rPr lang="en-CA" sz="1600" dirty="0">
                <a:solidFill>
                  <a:srgbClr val="383A42"/>
                </a:solidFill>
                <a:latin typeface="Consolas" panose="020B0609020204030204" pitchFamily="49" charset="0"/>
              </a:rPr>
              <a:t>    </a:t>
            </a:r>
            <a:r>
              <a:rPr lang="en-CA" sz="1600" dirty="0">
                <a:solidFill>
                  <a:srgbClr val="A626A4"/>
                </a:solidFill>
                <a:latin typeface="Consolas" panose="020B0609020204030204" pitchFamily="49" charset="0"/>
              </a:rPr>
              <a:t>const</a:t>
            </a:r>
            <a:r>
              <a:rPr lang="en-CA" sz="1600" dirty="0">
                <a:solidFill>
                  <a:srgbClr val="383A42"/>
                </a:solidFill>
                <a:latin typeface="Consolas" panose="020B0609020204030204" pitchFamily="49" charset="0"/>
              </a:rPr>
              <a:t> </a:t>
            </a:r>
            <a:r>
              <a:rPr lang="en-CA" sz="1600" dirty="0" err="1">
                <a:solidFill>
                  <a:srgbClr val="383A42"/>
                </a:solidFill>
                <a:latin typeface="Consolas" panose="020B0609020204030204" pitchFamily="49" charset="0"/>
              </a:rPr>
              <a:t>db</a:t>
            </a:r>
            <a:r>
              <a:rPr lang="en-CA" sz="1600" dirty="0">
                <a:solidFill>
                  <a:srgbClr val="383A42"/>
                </a:solidFill>
                <a:latin typeface="Consolas" panose="020B0609020204030204" pitchFamily="49" charset="0"/>
              </a:rPr>
              <a:t> </a:t>
            </a:r>
            <a:r>
              <a:rPr lang="en-CA" sz="1600" dirty="0">
                <a:solidFill>
                  <a:srgbClr val="0184BC"/>
                </a:solidFill>
                <a:latin typeface="Consolas" panose="020B0609020204030204" pitchFamily="49" charset="0"/>
              </a:rPr>
              <a:t>=</a:t>
            </a:r>
            <a:r>
              <a:rPr lang="en-CA" sz="1600" dirty="0">
                <a:solidFill>
                  <a:srgbClr val="E45649"/>
                </a:solidFill>
                <a:latin typeface="Consolas" panose="020B0609020204030204" pitchFamily="49" charset="0"/>
              </a:rPr>
              <a:t> </a:t>
            </a:r>
            <a:r>
              <a:rPr lang="en-CA" sz="1600" dirty="0" err="1">
                <a:solidFill>
                  <a:srgbClr val="E45649"/>
                </a:solidFill>
                <a:latin typeface="Consolas" panose="020B0609020204030204" pitchFamily="49" charset="0"/>
              </a:rPr>
              <a:t>client</a:t>
            </a:r>
            <a:r>
              <a:rPr lang="en-CA" sz="1600" dirty="0" err="1">
                <a:solidFill>
                  <a:srgbClr val="0184BC"/>
                </a:solidFill>
                <a:latin typeface="Consolas" panose="020B0609020204030204" pitchFamily="49" charset="0"/>
              </a:rPr>
              <a:t>.</a:t>
            </a:r>
            <a:r>
              <a:rPr lang="en-CA" sz="1600" dirty="0" err="1">
                <a:solidFill>
                  <a:srgbClr val="4078F2"/>
                </a:solidFill>
                <a:latin typeface="Consolas" panose="020B0609020204030204" pitchFamily="49" charset="0"/>
              </a:rPr>
              <a:t>db</a:t>
            </a:r>
            <a:r>
              <a:rPr lang="en-CA" sz="1600" dirty="0">
                <a:solidFill>
                  <a:srgbClr val="383A42"/>
                </a:solidFill>
                <a:latin typeface="Consolas" panose="020B0609020204030204" pitchFamily="49" charset="0"/>
              </a:rPr>
              <a:t>(</a:t>
            </a:r>
            <a:r>
              <a:rPr lang="en-CA" sz="1600" dirty="0">
                <a:solidFill>
                  <a:srgbClr val="50A14F"/>
                </a:solidFill>
                <a:latin typeface="Consolas" panose="020B0609020204030204" pitchFamily="49" charset="0"/>
              </a:rPr>
              <a:t>"</a:t>
            </a:r>
            <a:r>
              <a:rPr lang="en-CA" sz="1600" dirty="0" err="1">
                <a:solidFill>
                  <a:srgbClr val="50A14F"/>
                </a:solidFill>
                <a:latin typeface="Consolas" panose="020B0609020204030204" pitchFamily="49" charset="0"/>
              </a:rPr>
              <a:t>db</a:t>
            </a:r>
            <a:r>
              <a:rPr lang="en-CA" sz="1600" dirty="0">
                <a:solidFill>
                  <a:srgbClr val="50A14F"/>
                </a:solidFill>
                <a:latin typeface="Consolas" panose="020B0609020204030204" pitchFamily="49" charset="0"/>
              </a:rPr>
              <a:t>"</a:t>
            </a:r>
            <a:r>
              <a:rPr lang="en-CA" sz="1600" dirty="0">
                <a:solidFill>
                  <a:srgbClr val="383A42"/>
                </a:solidFill>
                <a:latin typeface="Consolas" panose="020B0609020204030204" pitchFamily="49" charset="0"/>
              </a:rPr>
              <a:t>);</a:t>
            </a:r>
            <a:r>
              <a:rPr lang="en-CA" sz="1600" dirty="0">
                <a:solidFill>
                  <a:srgbClr val="E45649"/>
                </a:solidFill>
                <a:latin typeface="Consolas" panose="020B0609020204030204" pitchFamily="49" charset="0"/>
              </a:rPr>
              <a:t>     </a:t>
            </a:r>
          </a:p>
          <a:p>
            <a:pPr marL="101600" indent="0">
              <a:buNone/>
            </a:pPr>
            <a:r>
              <a:rPr lang="en-CA" sz="1600" dirty="0">
                <a:solidFill>
                  <a:srgbClr val="E45649"/>
                </a:solidFill>
                <a:latin typeface="Consolas" panose="020B0609020204030204" pitchFamily="49" charset="0"/>
              </a:rPr>
              <a:t>    </a:t>
            </a:r>
            <a:r>
              <a:rPr lang="en-CA" sz="1600" dirty="0">
                <a:solidFill>
                  <a:srgbClr val="A626A4"/>
                </a:solidFill>
                <a:latin typeface="Consolas" panose="020B0609020204030204" pitchFamily="49" charset="0"/>
              </a:rPr>
              <a:t>const </a:t>
            </a:r>
            <a:r>
              <a:rPr lang="en-CA" sz="1600" dirty="0">
                <a:solidFill>
                  <a:srgbClr val="E45649"/>
                </a:solidFill>
                <a:latin typeface="Consolas" panose="020B0609020204030204" pitchFamily="49" charset="0"/>
              </a:rPr>
              <a:t>collection</a:t>
            </a:r>
            <a:r>
              <a:rPr lang="en-CA" sz="1600" dirty="0">
                <a:solidFill>
                  <a:srgbClr val="383A42"/>
                </a:solidFill>
                <a:latin typeface="Consolas" panose="020B0609020204030204" pitchFamily="49" charset="0"/>
              </a:rPr>
              <a:t> </a:t>
            </a:r>
            <a:r>
              <a:rPr lang="en-CA" sz="1600" dirty="0">
                <a:solidFill>
                  <a:srgbClr val="0184BC"/>
                </a:solidFill>
                <a:latin typeface="Consolas" panose="020B0609020204030204" pitchFamily="49" charset="0"/>
              </a:rPr>
              <a:t>=</a:t>
            </a:r>
            <a:r>
              <a:rPr lang="en-CA" sz="1600" dirty="0">
                <a:solidFill>
                  <a:srgbClr val="E45649"/>
                </a:solidFill>
                <a:latin typeface="Consolas" panose="020B0609020204030204" pitchFamily="49" charset="0"/>
              </a:rPr>
              <a:t> </a:t>
            </a:r>
            <a:r>
              <a:rPr lang="en-CA" sz="1600" dirty="0" err="1">
                <a:solidFill>
                  <a:srgbClr val="E45649"/>
                </a:solidFill>
                <a:latin typeface="Consolas" panose="020B0609020204030204" pitchFamily="49" charset="0"/>
              </a:rPr>
              <a:t>db</a:t>
            </a:r>
            <a:r>
              <a:rPr lang="en-CA" sz="1600" dirty="0" err="1">
                <a:solidFill>
                  <a:srgbClr val="0184BC"/>
                </a:solidFill>
                <a:latin typeface="Consolas" panose="020B0609020204030204" pitchFamily="49" charset="0"/>
              </a:rPr>
              <a:t>.</a:t>
            </a:r>
            <a:r>
              <a:rPr lang="en-CA" sz="1600" dirty="0" err="1">
                <a:solidFill>
                  <a:srgbClr val="4078F2"/>
                </a:solidFill>
                <a:latin typeface="Consolas" panose="020B0609020204030204" pitchFamily="49" charset="0"/>
              </a:rPr>
              <a:t>collection</a:t>
            </a:r>
            <a:r>
              <a:rPr lang="en-CA" sz="1600" dirty="0">
                <a:solidFill>
                  <a:srgbClr val="383A42"/>
                </a:solidFill>
                <a:latin typeface="Consolas" panose="020B0609020204030204" pitchFamily="49" charset="0"/>
              </a:rPr>
              <a:t>(</a:t>
            </a:r>
            <a:r>
              <a:rPr lang="en-CA" sz="1600" dirty="0">
                <a:solidFill>
                  <a:srgbClr val="50A14F"/>
                </a:solidFill>
                <a:latin typeface="Consolas" panose="020B0609020204030204" pitchFamily="49" charset="0"/>
              </a:rPr>
              <a:t>"names"</a:t>
            </a:r>
            <a:r>
              <a:rPr lang="en-CA" sz="1600" dirty="0">
                <a:solidFill>
                  <a:srgbClr val="383A42"/>
                </a:solidFill>
                <a:latin typeface="Consolas" panose="020B0609020204030204" pitchFamily="49" charset="0"/>
              </a:rPr>
              <a:t>);</a:t>
            </a:r>
            <a:endParaRPr lang="en-CA" sz="1600" dirty="0">
              <a:solidFill>
                <a:srgbClr val="333333"/>
              </a:solidFill>
              <a:latin typeface="Consolas" panose="020B0609020204030204" pitchFamily="49" charset="0"/>
            </a:endParaRPr>
          </a:p>
          <a:p>
            <a:pPr marL="101600" indent="0">
              <a:buNone/>
            </a:pPr>
            <a:r>
              <a:rPr lang="en-CA" sz="1600" dirty="0">
                <a:solidFill>
                  <a:srgbClr val="383A42"/>
                </a:solidFill>
                <a:latin typeface="Consolas" panose="020B0609020204030204" pitchFamily="49" charset="0"/>
              </a:rPr>
              <a:t>  }</a:t>
            </a:r>
            <a:endParaRPr lang="en-CA"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30000818"/>
      </p:ext>
    </p:extLst>
  </p:cSld>
  <p:clrMapOvr>
    <a:masterClrMapping/>
  </p:clrMapOvr>
  <p:transition>
    <p:fade thruBlk="1"/>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Insert data into a collection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003001"/>
          </a:xfrm>
        </p:spPr>
        <p:txBody>
          <a:bodyPr>
            <a:normAutofit fontScale="77500" lnSpcReduction="20000"/>
          </a:bodyPr>
          <a:lstStyle/>
          <a:p>
            <a:pPr marL="101600" indent="0">
              <a:buNone/>
            </a:pPr>
            <a:r>
              <a:rPr lang="en-CA" b="1" dirty="0">
                <a:latin typeface="Work Sans Light" panose="00000400000000000000" pitchFamily="2" charset="0"/>
              </a:rPr>
              <a:t>Add one object</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r>
              <a:rPr lang="en-CA" b="1" dirty="0">
                <a:latin typeface="Work Sans Light" panose="00000400000000000000" pitchFamily="2" charset="0"/>
              </a:rPr>
              <a:t>Add multiple objects</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r>
              <a:rPr lang="en-CA" b="1" dirty="0">
                <a:latin typeface="Work Sans Light" panose="00000400000000000000" pitchFamily="2" charset="0"/>
              </a:rPr>
              <a:t> </a:t>
            </a:r>
          </a:p>
        </p:txBody>
      </p:sp>
      <p:sp>
        <p:nvSpPr>
          <p:cNvPr id="6" name="Google Shape;105;p17">
            <a:extLst>
              <a:ext uri="{FF2B5EF4-FFF2-40B4-BE49-F238E27FC236}">
                <a16:creationId xmlns:a16="http://schemas.microsoft.com/office/drawing/2014/main" id="{700C5AAB-56CE-4642-A064-79D689AE1476}"/>
              </a:ext>
            </a:extLst>
          </p:cNvPr>
          <p:cNvSpPr txBox="1">
            <a:spLocks/>
          </p:cNvSpPr>
          <p:nvPr/>
        </p:nvSpPr>
        <p:spPr>
          <a:xfrm>
            <a:off x="1221112" y="2071054"/>
            <a:ext cx="6586421" cy="8544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insertOne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"Joe Smith"</a:t>
            </a:r>
            <a:r>
              <a:rPr lang="en-CA" dirty="0">
                <a:solidFill>
                  <a:srgbClr val="383A42"/>
                </a:solidFill>
                <a:latin typeface="Consolas" panose="020B0609020204030204" pitchFamily="49" charset="0"/>
              </a:rPr>
              <a:t> }, (err, result)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i="1" dirty="0">
                <a:solidFill>
                  <a:srgbClr val="A0A1A7"/>
                </a:solidFill>
                <a:latin typeface="Consolas" panose="020B0609020204030204" pitchFamily="49" charset="0"/>
              </a:rPr>
              <a:t>// code goes here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8" name="Google Shape;105;p17">
            <a:extLst>
              <a:ext uri="{FF2B5EF4-FFF2-40B4-BE49-F238E27FC236}">
                <a16:creationId xmlns:a16="http://schemas.microsoft.com/office/drawing/2014/main" id="{3D19989E-4076-43F4-8C2E-E5D6701193EF}"/>
              </a:ext>
            </a:extLst>
          </p:cNvPr>
          <p:cNvSpPr txBox="1">
            <a:spLocks/>
          </p:cNvSpPr>
          <p:nvPr/>
        </p:nvSpPr>
        <p:spPr>
          <a:xfrm>
            <a:off x="1221111" y="3441425"/>
            <a:ext cx="6586421" cy="8544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insertOne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"Joe Smith"</a:t>
            </a:r>
            <a:r>
              <a:rPr lang="en-CA" dirty="0">
                <a:solidFill>
                  <a:srgbClr val="383A42"/>
                </a:solidFill>
                <a:latin typeface="Consolas" panose="020B0609020204030204" pitchFamily="49" charset="0"/>
              </a:rPr>
              <a:t> }, (err, result)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i="1" dirty="0">
                <a:solidFill>
                  <a:srgbClr val="A0A1A7"/>
                </a:solidFill>
                <a:latin typeface="Consolas" panose="020B0609020204030204" pitchFamily="49" charset="0"/>
              </a:rPr>
              <a:t>// code goes here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200193936"/>
      </p:ext>
    </p:extLst>
  </p:cSld>
  <p:clrMapOvr>
    <a:masterClrMapping/>
  </p:clrMapOvr>
  <p:transition>
    <p:fade thruBlk="1"/>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Find data in a collection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003001"/>
          </a:xfrm>
        </p:spPr>
        <p:txBody>
          <a:bodyPr>
            <a:normAutofit fontScale="77500" lnSpcReduction="20000"/>
          </a:bodyPr>
          <a:lstStyle/>
          <a:p>
            <a:pPr marL="101600" indent="0">
              <a:buNone/>
            </a:pPr>
            <a:r>
              <a:rPr lang="en-CA" b="1" dirty="0">
                <a:latin typeface="Work Sans Light" panose="00000400000000000000" pitchFamily="2" charset="0"/>
              </a:rPr>
              <a:t>Find all documents</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r>
              <a:rPr lang="en-CA" b="1" dirty="0">
                <a:latin typeface="Work Sans Light" panose="00000400000000000000" pitchFamily="2" charset="0"/>
              </a:rPr>
              <a:t>Find a specific document using a filter</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r>
              <a:rPr lang="en-CA" b="1" dirty="0">
                <a:latin typeface="Work Sans Light" panose="00000400000000000000" pitchFamily="2" charset="0"/>
              </a:rPr>
              <a:t> </a:t>
            </a:r>
          </a:p>
        </p:txBody>
      </p:sp>
      <p:sp>
        <p:nvSpPr>
          <p:cNvPr id="6" name="Google Shape;105;p17">
            <a:extLst>
              <a:ext uri="{FF2B5EF4-FFF2-40B4-BE49-F238E27FC236}">
                <a16:creationId xmlns:a16="http://schemas.microsoft.com/office/drawing/2014/main" id="{700C5AAB-56CE-4642-A064-79D689AE1476}"/>
              </a:ext>
            </a:extLst>
          </p:cNvPr>
          <p:cNvSpPr txBox="1">
            <a:spLocks/>
          </p:cNvSpPr>
          <p:nvPr/>
        </p:nvSpPr>
        <p:spPr>
          <a:xfrm>
            <a:off x="1221112" y="2071054"/>
            <a:ext cx="6586421" cy="8544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a:t>
            </a: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toArray</a:t>
            </a:r>
            <a:r>
              <a:rPr lang="en-CA" dirty="0">
                <a:solidFill>
                  <a:srgbClr val="383A42"/>
                </a:solidFill>
                <a:latin typeface="Consolas" panose="020B0609020204030204" pitchFamily="49" charset="0"/>
              </a:rPr>
              <a:t>((err, items)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i="1" dirty="0">
                <a:solidFill>
                  <a:srgbClr val="A0A1A7"/>
                </a:solidFill>
                <a:latin typeface="Consolas" panose="020B0609020204030204" pitchFamily="49" charset="0"/>
              </a:rPr>
              <a:t>// code goes here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8" name="Google Shape;105;p17">
            <a:extLst>
              <a:ext uri="{FF2B5EF4-FFF2-40B4-BE49-F238E27FC236}">
                <a16:creationId xmlns:a16="http://schemas.microsoft.com/office/drawing/2014/main" id="{3D19989E-4076-43F4-8C2E-E5D6701193EF}"/>
              </a:ext>
            </a:extLst>
          </p:cNvPr>
          <p:cNvSpPr txBox="1">
            <a:spLocks/>
          </p:cNvSpPr>
          <p:nvPr/>
        </p:nvSpPr>
        <p:spPr>
          <a:xfrm>
            <a:off x="1221111" y="3441425"/>
            <a:ext cx="6586421" cy="8544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"John Smith"</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toArray</a:t>
            </a:r>
            <a:r>
              <a:rPr lang="en-CA" dirty="0">
                <a:solidFill>
                  <a:srgbClr val="383A42"/>
                </a:solidFill>
                <a:latin typeface="Consolas" panose="020B0609020204030204" pitchFamily="49" charset="0"/>
              </a:rPr>
              <a:t>((err, items)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(items);</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80227143"/>
      </p:ext>
    </p:extLst>
  </p:cSld>
  <p:clrMapOvr>
    <a:masterClrMapping/>
  </p:clrMapOvr>
  <p:transition>
    <p:fade thruBlk="1"/>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Find data in a collection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003001"/>
          </a:xfrm>
        </p:spPr>
        <p:txBody>
          <a:bodyPr>
            <a:normAutofit lnSpcReduction="10000"/>
          </a:bodyPr>
          <a:lstStyle/>
          <a:p>
            <a:pPr marL="101600" indent="0">
              <a:buNone/>
            </a:pPr>
            <a:r>
              <a:rPr lang="en-CA" b="1" dirty="0">
                <a:latin typeface="Work Sans Light" panose="00000400000000000000" pitchFamily="2" charset="0"/>
              </a:rPr>
              <a:t>Find One Document</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endParaRPr lang="en-CA" dirty="0">
              <a:latin typeface="Work Sans Light" panose="00000400000000000000" pitchFamily="2" charset="0"/>
            </a:endParaRPr>
          </a:p>
          <a:p>
            <a:r>
              <a:rPr lang="en-CA" dirty="0">
                <a:latin typeface="Work Sans Light" panose="00000400000000000000" pitchFamily="2" charset="0"/>
              </a:rPr>
              <a:t>If you only need one item, you don’t need to convert the information into an array.</a:t>
            </a:r>
            <a:endParaRPr lang="en-CA" b="1" dirty="0">
              <a:latin typeface="Work Sans Light" panose="00000400000000000000" pitchFamily="2" charset="0"/>
            </a:endParaRPr>
          </a:p>
          <a:p>
            <a:r>
              <a:rPr lang="en-CA" dirty="0">
                <a:latin typeface="Work Sans Light" panose="00000400000000000000" pitchFamily="2" charset="0"/>
              </a:rPr>
              <a:t>Instead, you can use </a:t>
            </a:r>
            <a:r>
              <a:rPr lang="en-CA" dirty="0" err="1">
                <a:latin typeface="Work Sans Light" panose="00000400000000000000" pitchFamily="2" charset="0"/>
              </a:rPr>
              <a:t>findOne</a:t>
            </a:r>
            <a:r>
              <a:rPr lang="en-CA" dirty="0">
                <a:latin typeface="Work Sans Light" panose="00000400000000000000" pitchFamily="2" charset="0"/>
              </a:rPr>
              <a:t>() to just get one item.</a:t>
            </a:r>
          </a:p>
        </p:txBody>
      </p:sp>
      <p:sp>
        <p:nvSpPr>
          <p:cNvPr id="6" name="Google Shape;105;p17">
            <a:extLst>
              <a:ext uri="{FF2B5EF4-FFF2-40B4-BE49-F238E27FC236}">
                <a16:creationId xmlns:a16="http://schemas.microsoft.com/office/drawing/2014/main" id="{700C5AAB-56CE-4642-A064-79D689AE1476}"/>
              </a:ext>
            </a:extLst>
          </p:cNvPr>
          <p:cNvSpPr txBox="1">
            <a:spLocks/>
          </p:cNvSpPr>
          <p:nvPr/>
        </p:nvSpPr>
        <p:spPr>
          <a:xfrm>
            <a:off x="1221113" y="2281861"/>
            <a:ext cx="6586421" cy="8544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"John Smith"</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toArray</a:t>
            </a:r>
            <a:r>
              <a:rPr lang="en-CA" dirty="0">
                <a:solidFill>
                  <a:srgbClr val="383A42"/>
                </a:solidFill>
                <a:latin typeface="Consolas" panose="020B0609020204030204" pitchFamily="49" charset="0"/>
              </a:rPr>
              <a:t>((err, item)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(item);</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510846969"/>
      </p:ext>
    </p:extLst>
  </p:cSld>
  <p:clrMapOvr>
    <a:masterClrMapping/>
  </p:clrMapOvr>
  <p:transition>
    <p:fade thruBlk="1"/>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Update data in a collection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003001"/>
          </a:xfrm>
        </p:spPr>
        <p:txBody>
          <a:bodyPr>
            <a:normAutofit fontScale="92500" lnSpcReduction="20000"/>
          </a:bodyPr>
          <a:lstStyle/>
          <a:p>
            <a:pPr marL="101600" indent="0">
              <a:buNone/>
            </a:pPr>
            <a:r>
              <a:rPr lang="en-CA" b="1" dirty="0">
                <a:latin typeface="Work Sans Light" panose="00000400000000000000" pitchFamily="2" charset="0"/>
              </a:rPr>
              <a:t>Update An Item in the Document</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endParaRPr lang="en-CA" dirty="0">
              <a:latin typeface="Work Sans Light" panose="00000400000000000000" pitchFamily="2" charset="0"/>
            </a:endParaRPr>
          </a:p>
          <a:p>
            <a:r>
              <a:rPr lang="en-CA" b="1" dirty="0" err="1">
                <a:latin typeface="Consolas" panose="020B0609020204030204" pitchFamily="49" charset="0"/>
              </a:rPr>
              <a:t>updateOne</a:t>
            </a:r>
            <a:r>
              <a:rPr lang="en-CA" b="1" dirty="0">
                <a:latin typeface="Consolas" panose="020B0609020204030204" pitchFamily="49" charset="0"/>
              </a:rPr>
              <a:t>() </a:t>
            </a:r>
            <a:r>
              <a:rPr lang="en-CA" dirty="0">
                <a:latin typeface="Work Sans Light" panose="00000400000000000000" pitchFamily="2" charset="0"/>
              </a:rPr>
              <a:t>finds the first item that matches and updates it.</a:t>
            </a:r>
          </a:p>
          <a:p>
            <a:r>
              <a:rPr lang="en-CA" dirty="0">
                <a:latin typeface="Work Sans Light" panose="00000400000000000000" pitchFamily="2" charset="0"/>
              </a:rPr>
              <a:t>Use </a:t>
            </a:r>
            <a:r>
              <a:rPr lang="en-CA" b="1" dirty="0">
                <a:latin typeface="Consolas" panose="020B0609020204030204" pitchFamily="49" charset="0"/>
              </a:rPr>
              <a:t>$set </a:t>
            </a:r>
            <a:r>
              <a:rPr lang="en-CA" dirty="0">
                <a:latin typeface="Work Sans Light" panose="00000400000000000000" pitchFamily="2" charset="0"/>
              </a:rPr>
              <a:t>to only update/add the specified data. Otherwise, you’ll change the whole object completely.</a:t>
            </a:r>
          </a:p>
        </p:txBody>
      </p:sp>
      <p:sp>
        <p:nvSpPr>
          <p:cNvPr id="6" name="Google Shape;105;p17">
            <a:extLst>
              <a:ext uri="{FF2B5EF4-FFF2-40B4-BE49-F238E27FC236}">
                <a16:creationId xmlns:a16="http://schemas.microsoft.com/office/drawing/2014/main" id="{700C5AAB-56CE-4642-A064-79D689AE1476}"/>
              </a:ext>
            </a:extLst>
          </p:cNvPr>
          <p:cNvSpPr txBox="1">
            <a:spLocks/>
          </p:cNvSpPr>
          <p:nvPr/>
        </p:nvSpPr>
        <p:spPr>
          <a:xfrm>
            <a:off x="740937" y="2252599"/>
            <a:ext cx="7662125" cy="95145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updateOne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"John Smith"</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'$set'</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'John Smith II'</a:t>
            </a:r>
            <a:r>
              <a:rPr lang="en-CA" dirty="0">
                <a:solidFill>
                  <a:srgbClr val="383A42"/>
                </a:solidFill>
                <a:latin typeface="Consolas" panose="020B0609020204030204" pitchFamily="49" charset="0"/>
              </a:rPr>
              <a:t>}}, (err, item)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(item)</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67241660"/>
      </p:ext>
    </p:extLst>
  </p:cSld>
  <p:clrMapOvr>
    <a:masterClrMapping/>
  </p:clrMapOvr>
  <p:transition>
    <p:fade thruBlk="1"/>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Update data in a collection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003001"/>
          </a:xfrm>
        </p:spPr>
        <p:txBody>
          <a:bodyPr>
            <a:normAutofit/>
          </a:bodyPr>
          <a:lstStyle/>
          <a:p>
            <a:pPr marL="101600" indent="0">
              <a:buNone/>
            </a:pPr>
            <a:r>
              <a:rPr lang="en-CA" b="1" dirty="0">
                <a:latin typeface="Work Sans Light" panose="00000400000000000000" pitchFamily="2" charset="0"/>
              </a:rPr>
              <a:t>Update Many Documents</a:t>
            </a:r>
          </a:p>
          <a:p>
            <a:pPr marL="101600" indent="0">
              <a:buNone/>
            </a:pPr>
            <a:endParaRPr lang="en-CA" b="1" dirty="0">
              <a:latin typeface="Work Sans Light" panose="00000400000000000000" pitchFamily="2" charset="0"/>
            </a:endParaRPr>
          </a:p>
          <a:p>
            <a:pPr marL="101600" indent="0">
              <a:buNone/>
            </a:pPr>
            <a:endParaRPr lang="en-CA" b="1" dirty="0">
              <a:latin typeface="Work Sans Light" panose="00000400000000000000" pitchFamily="2" charset="0"/>
            </a:endParaRPr>
          </a:p>
          <a:p>
            <a:pPr marL="101600" indent="0">
              <a:buNone/>
            </a:pPr>
            <a:endParaRPr lang="en-CA" dirty="0">
              <a:latin typeface="Work Sans Light" panose="00000400000000000000" pitchFamily="2" charset="0"/>
            </a:endParaRPr>
          </a:p>
          <a:p>
            <a:pPr marL="101600" indent="0">
              <a:buNone/>
            </a:pPr>
            <a:endParaRPr lang="en-CA" dirty="0">
              <a:latin typeface="Work Sans Light" panose="00000400000000000000" pitchFamily="2" charset="0"/>
            </a:endParaRPr>
          </a:p>
          <a:p>
            <a:r>
              <a:rPr lang="en-CA" b="1" dirty="0" err="1">
                <a:latin typeface="Consolas" panose="020B0609020204030204" pitchFamily="49" charset="0"/>
              </a:rPr>
              <a:t>updateMany</a:t>
            </a:r>
            <a:r>
              <a:rPr lang="en-CA" b="1" dirty="0">
                <a:latin typeface="Consolas" panose="020B0609020204030204" pitchFamily="49" charset="0"/>
              </a:rPr>
              <a:t>() </a:t>
            </a:r>
            <a:r>
              <a:rPr lang="en-CA" dirty="0">
                <a:latin typeface="Work Sans Light" panose="00000400000000000000" pitchFamily="2" charset="0"/>
              </a:rPr>
              <a:t>updates every match</a:t>
            </a:r>
          </a:p>
        </p:txBody>
      </p:sp>
      <p:sp>
        <p:nvSpPr>
          <p:cNvPr id="6" name="Google Shape;105;p17">
            <a:extLst>
              <a:ext uri="{FF2B5EF4-FFF2-40B4-BE49-F238E27FC236}">
                <a16:creationId xmlns:a16="http://schemas.microsoft.com/office/drawing/2014/main" id="{700C5AAB-56CE-4642-A064-79D689AE1476}"/>
              </a:ext>
            </a:extLst>
          </p:cNvPr>
          <p:cNvSpPr txBox="1">
            <a:spLocks/>
          </p:cNvSpPr>
          <p:nvPr/>
        </p:nvSpPr>
        <p:spPr>
          <a:xfrm>
            <a:off x="1011395" y="2267230"/>
            <a:ext cx="7005858" cy="103192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updateMany</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 /</a:t>
            </a:r>
            <a:r>
              <a:rPr lang="en-CA" dirty="0">
                <a:solidFill>
                  <a:srgbClr val="A626A4"/>
                </a:solidFill>
                <a:latin typeface="Consolas" panose="020B0609020204030204" pitchFamily="49" charset="0"/>
              </a:rPr>
              <a:t>^</a:t>
            </a:r>
            <a:r>
              <a:rPr lang="en-CA" dirty="0">
                <a:solidFill>
                  <a:srgbClr val="0184BC"/>
                </a:solidFill>
                <a:latin typeface="Consolas" panose="020B0609020204030204" pitchFamily="49" charset="0"/>
              </a:rPr>
              <a:t>John/</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'$set'</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'Mr. Smith'</a:t>
            </a:r>
            <a:r>
              <a:rPr lang="en-CA" dirty="0">
                <a:solidFill>
                  <a:srgbClr val="383A42"/>
                </a:solidFill>
                <a:latin typeface="Consolas" panose="020B0609020204030204" pitchFamily="49" charset="0"/>
              </a:rPr>
              <a:t>}}, (err, item)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(item)</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98500851"/>
      </p:ext>
    </p:extLst>
  </p:cSld>
  <p:clrMapOvr>
    <a:masterClrMapping/>
  </p:clrMapOvr>
  <p:transition>
    <p:fade thruBlk="1"/>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Delete data in a collection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003001"/>
          </a:xfrm>
        </p:spPr>
        <p:txBody>
          <a:bodyPr>
            <a:normAutofit/>
          </a:bodyPr>
          <a:lstStyle/>
          <a:p>
            <a:pPr marL="101600" indent="0">
              <a:buNone/>
            </a:pPr>
            <a:r>
              <a:rPr lang="en-CA" b="1" dirty="0">
                <a:latin typeface="Work Sans Light" panose="00000400000000000000" pitchFamily="2" charset="0"/>
              </a:rPr>
              <a:t>Delete a Document</a:t>
            </a:r>
          </a:p>
        </p:txBody>
      </p:sp>
      <p:sp>
        <p:nvSpPr>
          <p:cNvPr id="6" name="Google Shape;105;p17">
            <a:extLst>
              <a:ext uri="{FF2B5EF4-FFF2-40B4-BE49-F238E27FC236}">
                <a16:creationId xmlns:a16="http://schemas.microsoft.com/office/drawing/2014/main" id="{700C5AAB-56CE-4642-A064-79D689AE1476}"/>
              </a:ext>
            </a:extLst>
          </p:cNvPr>
          <p:cNvSpPr txBox="1">
            <a:spLocks/>
          </p:cNvSpPr>
          <p:nvPr/>
        </p:nvSpPr>
        <p:spPr>
          <a:xfrm>
            <a:off x="1011395" y="2267230"/>
            <a:ext cx="7005858" cy="103192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collection</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deleteOne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"John Smith"</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toArray</a:t>
            </a:r>
            <a:r>
              <a:rPr lang="en-CA" dirty="0">
                <a:solidFill>
                  <a:srgbClr val="383A42"/>
                </a:solidFill>
                <a:latin typeface="Consolas" panose="020B0609020204030204" pitchFamily="49" charset="0"/>
              </a:rPr>
              <a:t>((err, item)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(item);</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12815636"/>
      </p:ext>
    </p:extLst>
  </p:cSld>
  <p:clrMapOvr>
    <a:masterClrMapping/>
  </p:clrMapOvr>
  <p:transition>
    <p:fade thruBlk="1"/>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Database</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Change your code to create a new database named “Test”.</a:t>
            </a:r>
          </a:p>
          <a:p>
            <a:r>
              <a:rPr lang="en-CA" b="1" dirty="0">
                <a:latin typeface="Work Sans Light" panose="00000400000000000000" pitchFamily="2" charset="0"/>
              </a:rPr>
              <a:t>CRUD</a:t>
            </a:r>
            <a:r>
              <a:rPr lang="en-CA" dirty="0">
                <a:latin typeface="Work Sans Light" panose="00000400000000000000" pitchFamily="2" charset="0"/>
              </a:rPr>
              <a:t> – Create, Read, Update, and Delete</a:t>
            </a:r>
          </a:p>
          <a:p>
            <a:r>
              <a:rPr lang="en-CA" dirty="0">
                <a:latin typeface="Work Sans Light" panose="00000400000000000000" pitchFamily="2" charset="0"/>
              </a:rPr>
              <a:t>Practice different MongoDB operations in order to:</a:t>
            </a:r>
          </a:p>
          <a:p>
            <a:pPr lvl="1"/>
            <a:r>
              <a:rPr lang="en-CA" dirty="0">
                <a:latin typeface="Work Sans Light" panose="00000400000000000000" pitchFamily="2" charset="0"/>
              </a:rPr>
              <a:t>Create Documents</a:t>
            </a:r>
          </a:p>
          <a:p>
            <a:pPr lvl="1"/>
            <a:r>
              <a:rPr lang="en-CA" dirty="0">
                <a:latin typeface="Work Sans Light" panose="00000400000000000000" pitchFamily="2" charset="0"/>
              </a:rPr>
              <a:t>Read Documents</a:t>
            </a:r>
          </a:p>
          <a:p>
            <a:pPr lvl="1"/>
            <a:r>
              <a:rPr lang="en-CA" dirty="0">
                <a:latin typeface="Work Sans Light" panose="00000400000000000000" pitchFamily="2" charset="0"/>
              </a:rPr>
              <a:t>Update Documents</a:t>
            </a:r>
          </a:p>
          <a:p>
            <a:pPr lvl="1"/>
            <a:r>
              <a:rPr lang="en-CA" dirty="0">
                <a:latin typeface="Work Sans Light" panose="00000400000000000000" pitchFamily="2" charset="0"/>
              </a:rPr>
              <a:t>Delete Documents</a:t>
            </a:r>
          </a:p>
        </p:txBody>
      </p:sp>
    </p:spTree>
    <p:extLst>
      <p:ext uri="{BB962C8B-B14F-4D97-AF65-F5344CB8AC3E}">
        <p14:creationId xmlns:p14="http://schemas.microsoft.com/office/powerpoint/2010/main" val="78718287"/>
      </p:ext>
    </p:extLst>
  </p:cSld>
  <p:clrMapOvr>
    <a:masterClrMapping/>
  </p:clrMapOvr>
  <p:transition>
    <p:fade thruBlk="1"/>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MVC</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Model - View - Controller</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169</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6920531"/>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2370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solidFill>
                  <a:srgbClr val="FFFFFF"/>
                </a:solidFill>
              </a:rPr>
              <a:t>Set Up Node.js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5089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8" name="Google Shape;499;p38">
            <a:extLst>
              <a:ext uri="{FF2B5EF4-FFF2-40B4-BE49-F238E27FC236}">
                <a16:creationId xmlns:a16="http://schemas.microsoft.com/office/drawing/2014/main" id="{27E14080-01F7-43E5-B20A-5C6EB5F01BB8}"/>
              </a:ext>
            </a:extLst>
          </p:cNvPr>
          <p:cNvGrpSpPr>
            <a:grpSpLocks noChangeAspect="1"/>
          </p:cNvGrpSpPr>
          <p:nvPr/>
        </p:nvGrpSpPr>
        <p:grpSpPr>
          <a:xfrm>
            <a:off x="7164000" y="648000"/>
            <a:ext cx="1260000" cy="932196"/>
            <a:chOff x="5255200" y="3006475"/>
            <a:chExt cx="511700" cy="378575"/>
          </a:xfrm>
          <a:solidFill>
            <a:schemeClr val="bg1"/>
          </a:solidFill>
        </p:grpSpPr>
        <p:sp>
          <p:nvSpPr>
            <p:cNvPr id="12" name="Google Shape;500;p38">
              <a:extLst>
                <a:ext uri="{FF2B5EF4-FFF2-40B4-BE49-F238E27FC236}">
                  <a16:creationId xmlns:a16="http://schemas.microsoft.com/office/drawing/2014/main" id="{2FB0A699-F9A9-48E9-94E9-5A6782529B26}"/>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1;p38">
              <a:extLst>
                <a:ext uri="{FF2B5EF4-FFF2-40B4-BE49-F238E27FC236}">
                  <a16:creationId xmlns:a16="http://schemas.microsoft.com/office/drawing/2014/main" id="{DCC6657B-92B9-4B3B-9D7D-3AB7C0185EBB}"/>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3907726"/>
      </p:ext>
    </p:extLst>
  </p:cSld>
  <p:clrMapOvr>
    <a:masterClrMapping/>
  </p:clrMapOvr>
  <p:transition>
    <p:fade thruBlk="1"/>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MVC</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fontScale="92500" lnSpcReduction="20000"/>
          </a:bodyPr>
          <a:lstStyle/>
          <a:p>
            <a:r>
              <a:rPr lang="en-CA" dirty="0">
                <a:latin typeface="Work Sans Light" panose="00000400000000000000" pitchFamily="2" charset="0"/>
              </a:rPr>
              <a:t>Model-View-Controller is a popular architecture for applications.</a:t>
            </a:r>
          </a:p>
          <a:p>
            <a:r>
              <a:rPr lang="en-CA" b="1" dirty="0">
                <a:latin typeface="Work Sans Light" panose="00000400000000000000" pitchFamily="2" charset="0"/>
              </a:rPr>
              <a:t>Model</a:t>
            </a:r>
            <a:r>
              <a:rPr lang="en-CA" dirty="0">
                <a:latin typeface="Work Sans Light" panose="00000400000000000000" pitchFamily="2" charset="0"/>
              </a:rPr>
              <a:t> – part of the application that deals with the database or database-related functionality </a:t>
            </a:r>
          </a:p>
          <a:p>
            <a:r>
              <a:rPr lang="en-CA" b="1" dirty="0">
                <a:latin typeface="Work Sans Light" panose="00000400000000000000" pitchFamily="2" charset="0"/>
              </a:rPr>
              <a:t>View</a:t>
            </a:r>
            <a:r>
              <a:rPr lang="en-CA" dirty="0">
                <a:latin typeface="Work Sans Light" panose="00000400000000000000" pitchFamily="2" charset="0"/>
              </a:rPr>
              <a:t> – everything the user will see. In our example app, this is all of our .pug files.</a:t>
            </a:r>
          </a:p>
          <a:p>
            <a:r>
              <a:rPr lang="en-CA" b="1" dirty="0">
                <a:latin typeface="Work Sans Light" panose="00000400000000000000" pitchFamily="2" charset="0"/>
              </a:rPr>
              <a:t>Controller</a:t>
            </a:r>
            <a:r>
              <a:rPr lang="en-CA" dirty="0">
                <a:latin typeface="Work Sans Light" panose="00000400000000000000" pitchFamily="2" charset="0"/>
              </a:rPr>
              <a:t> – The logic of the app, and the connector between the models and views. The controller calls the models to get data, and then sends that data to the views so that the user can see the information.</a:t>
            </a:r>
          </a:p>
        </p:txBody>
      </p:sp>
    </p:spTree>
    <p:extLst>
      <p:ext uri="{BB962C8B-B14F-4D97-AF65-F5344CB8AC3E}">
        <p14:creationId xmlns:p14="http://schemas.microsoft.com/office/powerpoint/2010/main" val="5997901"/>
      </p:ext>
    </p:extLst>
  </p:cSld>
  <p:clrMapOvr>
    <a:masterClrMapping/>
  </p:clrMapOvr>
  <p:transition>
    <p:fade thruBlk="1"/>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MVC Example – Basic CMS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6"/>
            <a:ext cx="7405800" cy="3152042"/>
          </a:xfrm>
        </p:spPr>
        <p:txBody>
          <a:bodyPr>
            <a:normAutofit fontScale="77500" lnSpcReduction="20000"/>
          </a:bodyPr>
          <a:lstStyle/>
          <a:p>
            <a:r>
              <a:rPr lang="en-CA" dirty="0">
                <a:latin typeface="Work Sans Light" panose="00000400000000000000" pitchFamily="2" charset="0"/>
              </a:rPr>
              <a:t>Users can create posts and view all the blog posts that everyone has written.</a:t>
            </a:r>
          </a:p>
          <a:p>
            <a:r>
              <a:rPr lang="en-CA" dirty="0">
                <a:latin typeface="Work Sans Light" panose="00000400000000000000" pitchFamily="2" charset="0"/>
              </a:rPr>
              <a:t>We need a </a:t>
            </a:r>
            <a:r>
              <a:rPr lang="en-CA" b="1" dirty="0">
                <a:latin typeface="Work Sans Light" panose="00000400000000000000" pitchFamily="2" charset="0"/>
              </a:rPr>
              <a:t>model</a:t>
            </a:r>
            <a:r>
              <a:rPr lang="en-CA" dirty="0">
                <a:latin typeface="Work Sans Light" panose="00000400000000000000" pitchFamily="2" charset="0"/>
              </a:rPr>
              <a:t> for our blog posts that would define how posts are stored in the database. This model might specify that blog posts should be objects that have a title, an author, a post, a URL, and a creation date.</a:t>
            </a:r>
          </a:p>
          <a:p>
            <a:r>
              <a:rPr lang="en-CA" dirty="0">
                <a:latin typeface="Work Sans Light" panose="00000400000000000000" pitchFamily="2" charset="0"/>
              </a:rPr>
              <a:t>We would need 3 </a:t>
            </a:r>
            <a:r>
              <a:rPr lang="en-CA" b="1" dirty="0">
                <a:latin typeface="Work Sans Light" panose="00000400000000000000" pitchFamily="2" charset="0"/>
              </a:rPr>
              <a:t>views</a:t>
            </a:r>
            <a:r>
              <a:rPr lang="en-CA" dirty="0">
                <a:latin typeface="Work Sans Light" panose="00000400000000000000" pitchFamily="2" charset="0"/>
              </a:rPr>
              <a:t>: the main page where every post can be seen, the author’s page where you can see every post written by the author, and a single post page where you can see just the single post.</a:t>
            </a:r>
          </a:p>
          <a:p>
            <a:r>
              <a:rPr lang="en-CA" dirty="0">
                <a:latin typeface="Work Sans Light" panose="00000400000000000000" pitchFamily="2" charset="0"/>
              </a:rPr>
              <a:t>Our </a:t>
            </a:r>
            <a:r>
              <a:rPr lang="en-CA" b="1" dirty="0">
                <a:latin typeface="Work Sans Light" panose="00000400000000000000" pitchFamily="2" charset="0"/>
              </a:rPr>
              <a:t>controller</a:t>
            </a:r>
            <a:r>
              <a:rPr lang="en-CA" dirty="0">
                <a:latin typeface="Work Sans Light" panose="00000400000000000000" pitchFamily="2" charset="0"/>
              </a:rPr>
              <a:t> would be called by Express in an </a:t>
            </a:r>
            <a:r>
              <a:rPr lang="en-CA" dirty="0" err="1">
                <a:latin typeface="Work Sans Light" panose="00000400000000000000" pitchFamily="2" charset="0"/>
              </a:rPr>
              <a:t>app.get</a:t>
            </a:r>
            <a:r>
              <a:rPr lang="en-CA" dirty="0">
                <a:latin typeface="Work Sans Light" panose="00000400000000000000" pitchFamily="2" charset="0"/>
              </a:rPr>
              <a:t>() statement. It would use the details of the request to determine which view should be shown and which post should be shown.</a:t>
            </a:r>
          </a:p>
        </p:txBody>
      </p:sp>
    </p:spTree>
    <p:extLst>
      <p:ext uri="{BB962C8B-B14F-4D97-AF65-F5344CB8AC3E}">
        <p14:creationId xmlns:p14="http://schemas.microsoft.com/office/powerpoint/2010/main" val="1153606580"/>
      </p:ext>
    </p:extLst>
  </p:cSld>
  <p:clrMapOvr>
    <a:masterClrMapping/>
  </p:clrMapOvr>
  <p:transition>
    <p:fade thruBlk="1"/>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Restructure Your App</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172</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You have your views folder, but now you need to add:</a:t>
            </a:r>
          </a:p>
          <a:p>
            <a:pPr lvl="1"/>
            <a:r>
              <a:rPr lang="en-CA" dirty="0">
                <a:latin typeface="Work Sans Light" panose="00000400000000000000" pitchFamily="2" charset="0"/>
              </a:rPr>
              <a:t>models</a:t>
            </a:r>
          </a:p>
          <a:p>
            <a:pPr lvl="1"/>
            <a:r>
              <a:rPr lang="en-CA" dirty="0">
                <a:latin typeface="Work Sans Light" panose="00000400000000000000" pitchFamily="2" charset="0"/>
              </a:rPr>
              <a:t>controllers</a:t>
            </a:r>
          </a:p>
          <a:p>
            <a:r>
              <a:rPr lang="en-CA" dirty="0">
                <a:latin typeface="Work Sans Light" panose="00000400000000000000" pitchFamily="2" charset="0"/>
              </a:rPr>
              <a:t>We’re going to start breaking out different code into different sections using the MVC pattern.</a:t>
            </a:r>
          </a:p>
        </p:txBody>
      </p:sp>
    </p:spTree>
    <p:extLst>
      <p:ext uri="{BB962C8B-B14F-4D97-AF65-F5344CB8AC3E}">
        <p14:creationId xmlns:p14="http://schemas.microsoft.com/office/powerpoint/2010/main" val="1045839057"/>
      </p:ext>
    </p:extLst>
  </p:cSld>
  <p:clrMapOvr>
    <a:masterClrMapping/>
  </p:clrMapOvr>
  <p:transition>
    <p:fade thruBlk="1"/>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Back to Databases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173</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0570552"/>
      </p:ext>
    </p:extLst>
  </p:cSld>
  <p:clrMapOvr>
    <a:masterClrMapping/>
  </p:clrMapOvr>
  <p:transition>
    <p:fade thruBlk="1"/>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Mongoose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latin typeface="Work Sans Light" panose="00000400000000000000" pitchFamily="2" charset="0"/>
              </a:rPr>
              <a:t>To really create an app based on MVC pattern, we should use Mongoose. </a:t>
            </a:r>
          </a:p>
          <a:p>
            <a:r>
              <a:rPr lang="en-CA" dirty="0">
                <a:latin typeface="Work Sans Light" panose="00000400000000000000" pitchFamily="2" charset="0"/>
              </a:rPr>
              <a:t>Mongoose allows us to define and create models for our data using the Schema interface.</a:t>
            </a:r>
          </a:p>
          <a:p>
            <a:r>
              <a:rPr lang="en-CA" dirty="0">
                <a:latin typeface="Work Sans Light" panose="00000400000000000000" pitchFamily="2" charset="0"/>
              </a:rPr>
              <a:t>The Schema allows us to define the fields stored in each document (object) along with validation requirements and default values.</a:t>
            </a:r>
          </a:p>
        </p:txBody>
      </p:sp>
    </p:spTree>
    <p:extLst>
      <p:ext uri="{BB962C8B-B14F-4D97-AF65-F5344CB8AC3E}">
        <p14:creationId xmlns:p14="http://schemas.microsoft.com/office/powerpoint/2010/main" val="2197289175"/>
      </p:ext>
    </p:extLst>
  </p:cSld>
  <p:clrMapOvr>
    <a:masterClrMapping/>
  </p:clrMapOvr>
  <p:transition>
    <p:fade thruBlk="1"/>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Setting Up Mongoose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479889"/>
          </a:xfrm>
        </p:spPr>
        <p:txBody>
          <a:bodyPr>
            <a:normAutofit fontScale="85000" lnSpcReduction="20000"/>
          </a:bodyPr>
          <a:lstStyle/>
          <a:p>
            <a:r>
              <a:rPr lang="en-CA" b="1" dirty="0" err="1">
                <a:latin typeface="Consolas" panose="020B0609020204030204" pitchFamily="49" charset="0"/>
              </a:rPr>
              <a:t>npm</a:t>
            </a:r>
            <a:r>
              <a:rPr lang="en-CA" b="1" dirty="0">
                <a:latin typeface="Consolas" panose="020B0609020204030204" pitchFamily="49" charset="0"/>
              </a:rPr>
              <a:t> install mongoose</a:t>
            </a:r>
            <a:endParaRPr lang="en-CA" dirty="0">
              <a:latin typeface="Work Sans Light" panose="00000400000000000000" pitchFamily="2" charset="0"/>
            </a:endParaRPr>
          </a:p>
        </p:txBody>
      </p:sp>
      <p:sp>
        <p:nvSpPr>
          <p:cNvPr id="5" name="Google Shape;105;p17">
            <a:extLst>
              <a:ext uri="{FF2B5EF4-FFF2-40B4-BE49-F238E27FC236}">
                <a16:creationId xmlns:a16="http://schemas.microsoft.com/office/drawing/2014/main" id="{8B22E643-8D82-41D8-A98B-4A09A4137312}"/>
              </a:ext>
            </a:extLst>
          </p:cNvPr>
          <p:cNvSpPr txBox="1">
            <a:spLocks/>
          </p:cNvSpPr>
          <p:nvPr/>
        </p:nvSpPr>
        <p:spPr>
          <a:xfrm>
            <a:off x="1199183" y="2114726"/>
            <a:ext cx="6630281" cy="257517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Require the mongoose module</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var</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mongoose</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'mongoose'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Set up a mongoose connection</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var</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mongoDB</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mongodb</a:t>
            </a:r>
            <a:r>
              <a:rPr lang="en-CA" dirty="0">
                <a:solidFill>
                  <a:srgbClr val="50A14F"/>
                </a:solidFill>
                <a:latin typeface="Consolas" panose="020B0609020204030204" pitchFamily="49" charset="0"/>
              </a:rPr>
              <a:t>://127.0.0.1/blog'</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mongoose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connect</a:t>
            </a:r>
            <a:r>
              <a:rPr lang="en-CA" dirty="0">
                <a:solidFill>
                  <a:srgbClr val="383A42"/>
                </a:solidFill>
                <a:latin typeface="Consolas" panose="020B0609020204030204" pitchFamily="49" charset="0"/>
              </a:rPr>
              <a:t>(</a:t>
            </a:r>
            <a:r>
              <a:rPr lang="en-CA" dirty="0" err="1">
                <a:solidFill>
                  <a:srgbClr val="383A42"/>
                </a:solidFill>
                <a:latin typeface="Consolas" panose="020B0609020204030204" pitchFamily="49" charset="0"/>
              </a:rPr>
              <a:t>mongoDB</a:t>
            </a:r>
            <a:r>
              <a:rPr lang="en-CA" dirty="0">
                <a:solidFill>
                  <a:srgbClr val="383A42"/>
                </a:solidFill>
                <a:latin typeface="Consolas" panose="020B0609020204030204" pitchFamily="49" charset="0"/>
              </a:rPr>
              <a:t>, { </a:t>
            </a:r>
            <a:r>
              <a:rPr lang="en-CA" dirty="0" err="1">
                <a:solidFill>
                  <a:srgbClr val="50A14F"/>
                </a:solidFill>
                <a:latin typeface="Consolas" panose="020B0609020204030204" pitchFamily="49" charset="0"/>
              </a:rPr>
              <a:t>useNewUrlParser</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Get the connection</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var</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db</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mongoose</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connection</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Bind connection to error event (to get notification of connection errors)</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db</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on</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'error'</a:t>
            </a:r>
            <a:r>
              <a:rPr lang="en-CA" dirty="0">
                <a:solidFill>
                  <a:srgbClr val="383A42"/>
                </a:solidFill>
                <a:latin typeface="Consolas" panose="020B0609020204030204" pitchFamily="49" charset="0"/>
              </a:rPr>
              <a:t>, </a:t>
            </a:r>
            <a:r>
              <a:rPr lang="en-CA" dirty="0" err="1">
                <a:solidFill>
                  <a:srgbClr val="0184BC"/>
                </a:solidFill>
                <a:latin typeface="Consolas" panose="020B0609020204030204" pitchFamily="49" charset="0"/>
              </a:rPr>
              <a:t>console.error.</a:t>
            </a:r>
            <a:r>
              <a:rPr lang="en-CA" dirty="0" err="1">
                <a:solidFill>
                  <a:srgbClr val="4078F2"/>
                </a:solidFill>
                <a:latin typeface="Consolas" panose="020B0609020204030204" pitchFamily="49" charset="0"/>
              </a:rPr>
              <a:t>bind</a:t>
            </a: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console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'MongoDB connection error:'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81182866"/>
      </p:ext>
    </p:extLst>
  </p:cSld>
  <p:clrMapOvr>
    <a:masterClrMapping/>
  </p:clrMapOvr>
  <p:transition>
    <p:fade thruBlk="1"/>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Post Model</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Create a new file named Post.js and save it in the models folder.</a:t>
            </a:r>
          </a:p>
          <a:p>
            <a:r>
              <a:rPr lang="en-CA" dirty="0">
                <a:latin typeface="Work Sans Light" panose="00000400000000000000" pitchFamily="2" charset="0"/>
              </a:rPr>
              <a:t>This is where we’ll define the model for our posts.</a:t>
            </a:r>
          </a:p>
          <a:p>
            <a:r>
              <a:rPr lang="en-CA" dirty="0">
                <a:latin typeface="Work Sans Light" panose="00000400000000000000" pitchFamily="2" charset="0"/>
              </a:rPr>
              <a:t>First, we need to require mongoose since we’ll be using it.</a:t>
            </a:r>
          </a:p>
        </p:txBody>
      </p:sp>
      <p:sp>
        <p:nvSpPr>
          <p:cNvPr id="5" name="Google Shape;105;p17">
            <a:extLst>
              <a:ext uri="{FF2B5EF4-FFF2-40B4-BE49-F238E27FC236}">
                <a16:creationId xmlns:a16="http://schemas.microsoft.com/office/drawing/2014/main" id="{8B22E643-8D82-41D8-A98B-4A09A4137312}"/>
              </a:ext>
            </a:extLst>
          </p:cNvPr>
          <p:cNvSpPr txBox="1">
            <a:spLocks/>
          </p:cNvSpPr>
          <p:nvPr/>
        </p:nvSpPr>
        <p:spPr>
          <a:xfrm>
            <a:off x="1256859" y="3631331"/>
            <a:ext cx="6630281" cy="664569"/>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var</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mongoose</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'mongoose'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293009022"/>
      </p:ext>
    </p:extLst>
  </p:cSld>
  <p:clrMapOvr>
    <a:masterClrMapping/>
  </p:clrMapOvr>
  <p:transition>
    <p:fade thruBlk="1"/>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Post Model</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122993"/>
          </a:xfrm>
        </p:spPr>
        <p:txBody>
          <a:bodyPr>
            <a:normAutofit fontScale="85000" lnSpcReduction="10000"/>
          </a:bodyPr>
          <a:lstStyle/>
          <a:p>
            <a:r>
              <a:rPr lang="en-CA" dirty="0">
                <a:latin typeface="Work Sans Light" panose="00000400000000000000" pitchFamily="2" charset="0"/>
              </a:rPr>
              <a:t>Now, let’s define a simple Schema for our blog posts.</a:t>
            </a:r>
          </a:p>
          <a:p>
            <a:r>
              <a:rPr lang="en-CA" dirty="0">
                <a:latin typeface="Work Sans Light" panose="00000400000000000000" pitchFamily="2" charset="0"/>
              </a:rPr>
              <a:t>We need to use the </a:t>
            </a:r>
            <a:r>
              <a:rPr lang="en-CA" dirty="0" err="1">
                <a:latin typeface="Work Sans Light" panose="00000400000000000000" pitchFamily="2" charset="0"/>
              </a:rPr>
              <a:t>mongoose.Schema</a:t>
            </a:r>
            <a:r>
              <a:rPr lang="en-CA" dirty="0">
                <a:latin typeface="Work Sans Light" panose="00000400000000000000" pitchFamily="2" charset="0"/>
              </a:rPr>
              <a:t> constructor to create a new Schema instance and define the fields inside it.</a:t>
            </a:r>
          </a:p>
        </p:txBody>
      </p:sp>
      <p:sp>
        <p:nvSpPr>
          <p:cNvPr id="5" name="Google Shape;105;p17">
            <a:extLst>
              <a:ext uri="{FF2B5EF4-FFF2-40B4-BE49-F238E27FC236}">
                <a16:creationId xmlns:a16="http://schemas.microsoft.com/office/drawing/2014/main" id="{8B22E643-8D82-41D8-A98B-4A09A4137312}"/>
              </a:ext>
            </a:extLst>
          </p:cNvPr>
          <p:cNvSpPr txBox="1">
            <a:spLocks/>
          </p:cNvSpPr>
          <p:nvPr/>
        </p:nvSpPr>
        <p:spPr>
          <a:xfrm>
            <a:off x="1256859" y="2668470"/>
            <a:ext cx="6630281" cy="188158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postSchema</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mongoose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Schema</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post</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C18401"/>
                </a:solidFill>
                <a:latin typeface="Consolas" panose="020B0609020204030204" pitchFamily="49" charset="0"/>
              </a:rPr>
              <a:t>String</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required</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trim</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more fields defined below</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516862356"/>
      </p:ext>
    </p:extLst>
  </p:cSld>
  <p:clrMapOvr>
    <a:masterClrMapping/>
  </p:clrMapOvr>
  <p:transition>
    <p:fade thruBlk="1"/>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Add a title field to your Post model</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Now that we’ve defined the post itself, you should also define the title and URL slug for the post.</a:t>
            </a:r>
          </a:p>
          <a:p>
            <a:r>
              <a:rPr lang="en-CA" dirty="0">
                <a:latin typeface="Work Sans Light" panose="00000400000000000000" pitchFamily="2" charset="0"/>
              </a:rPr>
              <a:t>If you want to add extra form fields to your blog post creator, go ahead and define those in your </a:t>
            </a:r>
            <a:r>
              <a:rPr lang="en-CA" dirty="0" err="1">
                <a:latin typeface="Work Sans Light" panose="00000400000000000000" pitchFamily="2" charset="0"/>
              </a:rPr>
              <a:t>postSchema</a:t>
            </a:r>
            <a:r>
              <a:rPr lang="en-CA" dirty="0">
                <a:latin typeface="Work Sans Light" panose="00000400000000000000" pitchFamily="2" charset="0"/>
              </a:rPr>
              <a:t> too!</a:t>
            </a:r>
          </a:p>
        </p:txBody>
      </p:sp>
    </p:spTree>
    <p:extLst>
      <p:ext uri="{BB962C8B-B14F-4D97-AF65-F5344CB8AC3E}">
        <p14:creationId xmlns:p14="http://schemas.microsoft.com/office/powerpoint/2010/main" val="3776555694"/>
      </p:ext>
    </p:extLst>
  </p:cSld>
  <p:clrMapOvr>
    <a:masterClrMapping/>
  </p:clrMapOvr>
  <p:transition>
    <p:fade thruBlk="1"/>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Adding Logic</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Now that we’ve created a model for our blog posts, we can add some logic in a controller to save and display these posts in our database.</a:t>
            </a:r>
          </a:p>
        </p:txBody>
      </p:sp>
    </p:spTree>
    <p:extLst>
      <p:ext uri="{BB962C8B-B14F-4D97-AF65-F5344CB8AC3E}">
        <p14:creationId xmlns:p14="http://schemas.microsoft.com/office/powerpoint/2010/main" val="904397392"/>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Obligatory Hello World</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Yeah, it’s overdone. But it’s traditional so let’s go for it anyway!</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38167991"/>
      </p:ext>
    </p:extLst>
  </p:cSld>
  <p:clrMapOvr>
    <a:masterClrMapping/>
  </p:clrMapOvr>
  <p:transition>
    <p:fade thruBlk="1"/>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Create a </a:t>
            </a:r>
            <a:r>
              <a:rPr lang="en-CA" sz="2800" dirty="0" err="1">
                <a:latin typeface="Work Sans" panose="00000500000000000000" pitchFamily="2" charset="0"/>
              </a:rPr>
              <a:t>postController</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180</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In the controllers folder, create postController.js</a:t>
            </a:r>
          </a:p>
          <a:p>
            <a:r>
              <a:rPr lang="en-CA" dirty="0">
                <a:latin typeface="Work Sans Light" panose="00000400000000000000" pitchFamily="2" charset="0"/>
              </a:rPr>
              <a:t>In this file, require your Post model. Make sure to use a relative path.</a:t>
            </a:r>
          </a:p>
        </p:txBody>
      </p:sp>
    </p:spTree>
    <p:extLst>
      <p:ext uri="{BB962C8B-B14F-4D97-AF65-F5344CB8AC3E}">
        <p14:creationId xmlns:p14="http://schemas.microsoft.com/office/powerpoint/2010/main" val="6215807"/>
      </p:ext>
    </p:extLst>
  </p:cSld>
  <p:clrMapOvr>
    <a:masterClrMapping/>
  </p:clrMapOvr>
  <p:transition>
    <p:fade thruBlk="1"/>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Work Sans" panose="00000500000000000000" pitchFamily="2" charset="0"/>
              </a:rPr>
              <a:t>postController</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In our controller is where we put the logic of the app. Here, we’ll connect our database to our view.</a:t>
            </a:r>
          </a:p>
          <a:p>
            <a:r>
              <a:rPr lang="en-CA" dirty="0">
                <a:latin typeface="Work Sans Light" panose="00000400000000000000" pitchFamily="2" charset="0"/>
              </a:rPr>
              <a:t>We’re going to create a function to create our posts and another function to display our posts.</a:t>
            </a:r>
          </a:p>
        </p:txBody>
      </p:sp>
    </p:spTree>
    <p:extLst>
      <p:ext uri="{BB962C8B-B14F-4D97-AF65-F5344CB8AC3E}">
        <p14:creationId xmlns:p14="http://schemas.microsoft.com/office/powerpoint/2010/main" val="688535616"/>
      </p:ext>
    </p:extLst>
  </p:cSld>
  <p:clrMapOvr>
    <a:masterClrMapping/>
  </p:clrMapOvr>
  <p:transition>
    <p:fade thruBlk="1"/>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Work Sans" panose="00000500000000000000" pitchFamily="2" charset="0"/>
              </a:rPr>
              <a:t>postController</a:t>
            </a:r>
            <a:r>
              <a:rPr lang="en-CA" dirty="0">
                <a:latin typeface="Work Sans" panose="00000500000000000000" pitchFamily="2" charset="0"/>
              </a:rPr>
              <a:t> – Create Posts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364395"/>
          </a:xfrm>
        </p:spPr>
        <p:txBody>
          <a:bodyPr>
            <a:normAutofit fontScale="62500" lnSpcReduction="20000"/>
          </a:bodyPr>
          <a:lstStyle/>
          <a:p>
            <a:r>
              <a:rPr lang="en-CA" dirty="0">
                <a:latin typeface="Work Sans Light" panose="00000400000000000000" pitchFamily="2" charset="0"/>
              </a:rPr>
              <a:t>We create a function called </a:t>
            </a:r>
            <a:r>
              <a:rPr lang="en-CA" dirty="0" err="1">
                <a:latin typeface="Work Sans Light" panose="00000400000000000000" pitchFamily="2" charset="0"/>
              </a:rPr>
              <a:t>createPost</a:t>
            </a:r>
            <a:r>
              <a:rPr lang="en-CA" dirty="0">
                <a:latin typeface="Work Sans Light" panose="00000400000000000000" pitchFamily="2" charset="0"/>
              </a:rPr>
              <a:t> that accepts the request and response objects.</a:t>
            </a:r>
          </a:p>
          <a:p>
            <a:r>
              <a:rPr lang="en-CA" dirty="0">
                <a:latin typeface="Work Sans Light" panose="00000400000000000000" pitchFamily="2" charset="0"/>
              </a:rPr>
              <a:t>Define an instance of the Post model. Pass in the data that you want to save (in this case, we’re saving the request body.</a:t>
            </a:r>
          </a:p>
          <a:p>
            <a:r>
              <a:rPr lang="en-CA" dirty="0">
                <a:latin typeface="Work Sans Light" panose="00000400000000000000" pitchFamily="2" charset="0"/>
              </a:rPr>
              <a:t>Take this post and call .save() on it.</a:t>
            </a:r>
          </a:p>
          <a:p>
            <a:r>
              <a:rPr lang="en-CA" dirty="0">
                <a:latin typeface="Work Sans Light" panose="00000400000000000000" pitchFamily="2" charset="0"/>
              </a:rPr>
              <a:t>Once the post is saved, redirect to the blog page.</a:t>
            </a:r>
          </a:p>
        </p:txBody>
      </p:sp>
      <p:sp>
        <p:nvSpPr>
          <p:cNvPr id="5" name="Google Shape;105;p17">
            <a:extLst>
              <a:ext uri="{FF2B5EF4-FFF2-40B4-BE49-F238E27FC236}">
                <a16:creationId xmlns:a16="http://schemas.microsoft.com/office/drawing/2014/main" id="{24347EE5-07FE-47DC-AD2C-3E9092E068BE}"/>
              </a:ext>
            </a:extLst>
          </p:cNvPr>
          <p:cNvSpPr txBox="1">
            <a:spLocks/>
          </p:cNvSpPr>
          <p:nvPr/>
        </p:nvSpPr>
        <p:spPr>
          <a:xfrm>
            <a:off x="1256859" y="2948026"/>
            <a:ext cx="6630281" cy="171278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createPost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post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333333"/>
                </a:solidFill>
                <a:latin typeface="Consolas" panose="020B0609020204030204" pitchFamily="49" charset="0"/>
              </a:rPr>
              <a:t> </a:t>
            </a:r>
            <a:r>
              <a:rPr lang="en-CA" dirty="0">
                <a:solidFill>
                  <a:srgbClr val="C18401"/>
                </a:solidFill>
                <a:latin typeface="Consolas" panose="020B0609020204030204" pitchFamily="49" charset="0"/>
              </a:rPr>
              <a:t>Post</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save</a:t>
            </a:r>
            <a:r>
              <a:rPr lang="en-CA" dirty="0">
                <a:solidFill>
                  <a:srgbClr val="383A42"/>
                </a:solidFill>
                <a:latin typeface="Consolas" panose="020B0609020204030204" pitchFamily="49" charset="0"/>
              </a:rPr>
              <a:t>(err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redirect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40200681"/>
      </p:ext>
    </p:extLst>
  </p:cSld>
  <p:clrMapOvr>
    <a:masterClrMapping/>
  </p:clrMapOvr>
  <p:transition>
    <p:fade thruBlk="1"/>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Updating your </a:t>
            </a:r>
            <a:r>
              <a:rPr lang="en-CA" dirty="0" err="1">
                <a:latin typeface="Work Sans" panose="00000500000000000000" pitchFamily="2" charset="0"/>
              </a:rPr>
              <a:t>app.post</a:t>
            </a:r>
            <a:r>
              <a:rPr lang="en-CA" dirty="0">
                <a:latin typeface="Work Sans" panose="00000500000000000000" pitchFamily="2" charset="0"/>
              </a:rPr>
              <a:t> statement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364395"/>
          </a:xfrm>
        </p:spPr>
        <p:txBody>
          <a:bodyPr>
            <a:normAutofit/>
          </a:bodyPr>
          <a:lstStyle/>
          <a:p>
            <a:r>
              <a:rPr lang="en-CA" dirty="0">
                <a:latin typeface="Work Sans Light" panose="00000400000000000000" pitchFamily="2" charset="0"/>
              </a:rPr>
              <a:t>In your </a:t>
            </a:r>
            <a:r>
              <a:rPr lang="en-CA" dirty="0" err="1">
                <a:latin typeface="Work Sans Light" panose="00000400000000000000" pitchFamily="2" charset="0"/>
              </a:rPr>
              <a:t>app.post</a:t>
            </a:r>
            <a:r>
              <a:rPr lang="en-CA" dirty="0">
                <a:latin typeface="Work Sans Light" panose="00000400000000000000" pitchFamily="2" charset="0"/>
              </a:rPr>
              <a:t> statement for the create-post page, you can replace the function there with </a:t>
            </a:r>
            <a:r>
              <a:rPr lang="en-CA" dirty="0" err="1">
                <a:latin typeface="Work Sans Light" panose="00000400000000000000" pitchFamily="2" charset="0"/>
              </a:rPr>
              <a:t>postController.createPost</a:t>
            </a:r>
            <a:r>
              <a:rPr lang="en-CA" dirty="0">
                <a:latin typeface="Work Sans Light" panose="00000400000000000000" pitchFamily="2" charset="0"/>
              </a:rPr>
              <a:t>.</a:t>
            </a:r>
          </a:p>
        </p:txBody>
      </p:sp>
      <p:sp>
        <p:nvSpPr>
          <p:cNvPr id="5" name="Google Shape;105;p17">
            <a:extLst>
              <a:ext uri="{FF2B5EF4-FFF2-40B4-BE49-F238E27FC236}">
                <a16:creationId xmlns:a16="http://schemas.microsoft.com/office/drawing/2014/main" id="{24347EE5-07FE-47DC-AD2C-3E9092E068BE}"/>
              </a:ext>
            </a:extLst>
          </p:cNvPr>
          <p:cNvSpPr txBox="1">
            <a:spLocks/>
          </p:cNvSpPr>
          <p:nvPr/>
        </p:nvSpPr>
        <p:spPr>
          <a:xfrm>
            <a:off x="1256859" y="3482037"/>
            <a:ext cx="6630281" cy="56327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post</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"/create-post"</a:t>
            </a:r>
            <a:r>
              <a:rPr lang="en-US" dirty="0">
                <a:solidFill>
                  <a:srgbClr val="383A42"/>
                </a:solidFill>
                <a:latin typeface="Consolas" panose="020B0609020204030204" pitchFamily="49" charset="0"/>
              </a:rPr>
              <a:t>,</a:t>
            </a: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postController</a:t>
            </a:r>
            <a:r>
              <a:rPr lang="en-US" dirty="0" err="1">
                <a:solidFill>
                  <a:srgbClr val="0184BC"/>
                </a:solidFill>
                <a:latin typeface="Consolas" panose="020B0609020204030204" pitchFamily="49" charset="0"/>
              </a:rPr>
              <a:t>.</a:t>
            </a:r>
            <a:r>
              <a:rPr lang="en-US" dirty="0" err="1">
                <a:solidFill>
                  <a:srgbClr val="E45649"/>
                </a:solidFill>
                <a:latin typeface="Consolas" panose="020B0609020204030204" pitchFamily="49" charset="0"/>
              </a:rPr>
              <a:t>createPost</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840416520"/>
      </p:ext>
    </p:extLst>
  </p:cSld>
  <p:clrMapOvr>
    <a:masterClrMapping/>
  </p:clrMapOvr>
  <p:transition>
    <p:fade thruBlk="1"/>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it!</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184</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Update your </a:t>
            </a:r>
            <a:r>
              <a:rPr lang="en-CA" dirty="0" err="1">
                <a:latin typeface="Work Sans Light" panose="00000400000000000000" pitchFamily="2" charset="0"/>
              </a:rPr>
              <a:t>postController</a:t>
            </a:r>
            <a:r>
              <a:rPr lang="en-CA" dirty="0">
                <a:latin typeface="Work Sans Light" panose="00000400000000000000" pitchFamily="2" charset="0"/>
              </a:rPr>
              <a:t> and make sure that you’re requiring it in your index.js file.</a:t>
            </a:r>
          </a:p>
          <a:p>
            <a:r>
              <a:rPr lang="en-CA" dirty="0">
                <a:latin typeface="Work Sans Light" panose="00000400000000000000" pitchFamily="2" charset="0"/>
              </a:rPr>
              <a:t>Update your </a:t>
            </a:r>
            <a:r>
              <a:rPr lang="en-CA" dirty="0" err="1">
                <a:latin typeface="Work Sans Light" panose="00000400000000000000" pitchFamily="2" charset="0"/>
              </a:rPr>
              <a:t>app.post</a:t>
            </a:r>
            <a:r>
              <a:rPr lang="en-CA" dirty="0">
                <a:latin typeface="Work Sans Light" panose="00000400000000000000" pitchFamily="2" charset="0"/>
              </a:rPr>
              <a:t> statement and then test that your blog posts are being saved to your database (refresh Compass and look for a post).</a:t>
            </a:r>
          </a:p>
        </p:txBody>
      </p:sp>
    </p:spTree>
    <p:extLst>
      <p:ext uri="{BB962C8B-B14F-4D97-AF65-F5344CB8AC3E}">
        <p14:creationId xmlns:p14="http://schemas.microsoft.com/office/powerpoint/2010/main" val="858472226"/>
      </p:ext>
    </p:extLst>
  </p:cSld>
  <p:clrMapOvr>
    <a:masterClrMapping/>
  </p:clrMapOvr>
  <p:transition>
    <p:fade thruBlk="1"/>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Errors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3613265"/>
            <a:ext cx="7405800" cy="1076633"/>
          </a:xfrm>
        </p:spPr>
        <p:txBody>
          <a:bodyPr>
            <a:normAutofit/>
          </a:bodyPr>
          <a:lstStyle/>
          <a:p>
            <a:pPr marL="101600" indent="0">
              <a:buNone/>
            </a:pPr>
            <a:r>
              <a:rPr lang="en-CA" dirty="0"/>
              <a:t>We need to update our code a bit so that we can display errors on the create-post page.</a:t>
            </a:r>
            <a:endParaRPr lang="en-CA" b="1" dirty="0">
              <a:latin typeface="Consolas" panose="020B0609020204030204" pitchFamily="49" charset="0"/>
            </a:endParaRPr>
          </a:p>
        </p:txBody>
      </p:sp>
      <p:sp>
        <p:nvSpPr>
          <p:cNvPr id="6" name="Google Shape;105;p17">
            <a:extLst>
              <a:ext uri="{FF2B5EF4-FFF2-40B4-BE49-F238E27FC236}">
                <a16:creationId xmlns:a16="http://schemas.microsoft.com/office/drawing/2014/main" id="{C6602B89-B296-4634-9E6E-162AA365BBE3}"/>
              </a:ext>
            </a:extLst>
          </p:cNvPr>
          <p:cNvSpPr txBox="1">
            <a:spLocks/>
          </p:cNvSpPr>
          <p:nvPr/>
        </p:nvSpPr>
        <p:spPr>
          <a:xfrm>
            <a:off x="1256859" y="1715358"/>
            <a:ext cx="6630281" cy="171278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createPost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post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333333"/>
                </a:solidFill>
                <a:latin typeface="Consolas" panose="020B0609020204030204" pitchFamily="49" charset="0"/>
              </a:rPr>
              <a:t> </a:t>
            </a:r>
            <a:r>
              <a:rPr lang="en-CA" dirty="0">
                <a:solidFill>
                  <a:srgbClr val="C18401"/>
                </a:solidFill>
                <a:latin typeface="Consolas" panose="020B0609020204030204" pitchFamily="49" charset="0"/>
              </a:rPr>
              <a:t>Post</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save</a:t>
            </a:r>
            <a:r>
              <a:rPr lang="en-CA" dirty="0">
                <a:solidFill>
                  <a:srgbClr val="383A42"/>
                </a:solidFill>
                <a:latin typeface="Consolas" panose="020B0609020204030204" pitchFamily="49" charset="0"/>
              </a:rPr>
              <a:t>(err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redirect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05647364"/>
      </p:ext>
    </p:extLst>
  </p:cSld>
  <p:clrMapOvr>
    <a:masterClrMapping/>
  </p:clrMapOvr>
  <p:transition>
    <p:fade thruBlk="1"/>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Errors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186</a:t>
            </a:fld>
            <a:endParaRPr/>
          </a:p>
        </p:txBody>
      </p:sp>
      <p:sp>
        <p:nvSpPr>
          <p:cNvPr id="6" name="Google Shape;105;p17">
            <a:extLst>
              <a:ext uri="{FF2B5EF4-FFF2-40B4-BE49-F238E27FC236}">
                <a16:creationId xmlns:a16="http://schemas.microsoft.com/office/drawing/2014/main" id="{C6602B89-B296-4634-9E6E-162AA365BBE3}"/>
              </a:ext>
            </a:extLst>
          </p:cNvPr>
          <p:cNvSpPr txBox="1">
            <a:spLocks/>
          </p:cNvSpPr>
          <p:nvPr/>
        </p:nvSpPr>
        <p:spPr>
          <a:xfrm>
            <a:off x="895434" y="1715358"/>
            <a:ext cx="7353131" cy="267792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in </a:t>
            </a:r>
            <a:r>
              <a:rPr lang="en-CA" i="1" dirty="0" err="1">
                <a:solidFill>
                  <a:srgbClr val="A0A1A7"/>
                </a:solidFill>
                <a:latin typeface="Consolas" panose="020B0609020204030204" pitchFamily="49" charset="0"/>
              </a:rPr>
              <a:t>post.save</a:t>
            </a:r>
            <a:r>
              <a:rPr lang="en-CA" i="1" dirty="0">
                <a:solidFill>
                  <a:srgbClr val="A0A1A7"/>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errorArray</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errorKeys</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err="1">
                <a:solidFill>
                  <a:srgbClr val="C18401"/>
                </a:solidFill>
                <a:latin typeface="Consolas" panose="020B0609020204030204" pitchFamily="49" charset="0"/>
              </a:rPr>
              <a:t>Object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keys</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err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errors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errorKeys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forEach</a:t>
            </a:r>
            <a:r>
              <a:rPr lang="en-CA" dirty="0">
                <a:solidFill>
                  <a:srgbClr val="383A42"/>
                </a:solidFill>
                <a:latin typeface="Consolas" panose="020B0609020204030204" pitchFamily="49" charset="0"/>
              </a:rPr>
              <a:t>(key </a:t>
            </a:r>
            <a:r>
              <a:rPr lang="en-CA" dirty="0">
                <a:solidFill>
                  <a:srgbClr val="A626A4"/>
                </a:solidFill>
                <a:latin typeface="Consolas" panose="020B0609020204030204" pitchFamily="49" charset="0"/>
              </a:rPr>
              <a:t>=&gt;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errorArray</a:t>
            </a:r>
            <a:r>
              <a:rPr lang="en-CA" dirty="0" err="1">
                <a:solidFill>
                  <a:srgbClr val="0184BC"/>
                </a:solidFill>
                <a:latin typeface="Consolas" panose="020B0609020204030204" pitchFamily="49" charset="0"/>
              </a:rPr>
              <a:t>.push</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err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errors</a:t>
            </a:r>
            <a:r>
              <a:rPr lang="en-CA" dirty="0">
                <a:solidFill>
                  <a:srgbClr val="383A42"/>
                </a:solidFill>
                <a:latin typeface="Consolas" panose="020B0609020204030204" pitchFamily="49" charset="0"/>
              </a:rPr>
              <a:t>[key]</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message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"create-post"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errors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errorArray</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888394940"/>
      </p:ext>
    </p:extLst>
  </p:cSld>
  <p:clrMapOvr>
    <a:masterClrMapping/>
  </p:clrMapOvr>
  <p:transition>
    <p:fade thruBlk="1"/>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Errors – Pug File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187</a:t>
            </a:fld>
            <a:endParaRPr/>
          </a:p>
        </p:txBody>
      </p:sp>
      <p:sp>
        <p:nvSpPr>
          <p:cNvPr id="6" name="Google Shape;105;p17">
            <a:extLst>
              <a:ext uri="{FF2B5EF4-FFF2-40B4-BE49-F238E27FC236}">
                <a16:creationId xmlns:a16="http://schemas.microsoft.com/office/drawing/2014/main" id="{C6602B89-B296-4634-9E6E-162AA365BBE3}"/>
              </a:ext>
            </a:extLst>
          </p:cNvPr>
          <p:cNvSpPr txBox="1">
            <a:spLocks/>
          </p:cNvSpPr>
          <p:nvPr/>
        </p:nvSpPr>
        <p:spPr>
          <a:xfrm>
            <a:off x="895434" y="1715358"/>
            <a:ext cx="7353131" cy="179330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if</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errors</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ul</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each</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error</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in</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errors</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li</a:t>
            </a:r>
            <a:r>
              <a:rPr lang="en-US" dirty="0">
                <a:solidFill>
                  <a:srgbClr val="986801"/>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error</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94541291"/>
      </p:ext>
    </p:extLst>
  </p:cSld>
  <p:clrMapOvr>
    <a:masterClrMapping/>
  </p:clrMapOvr>
  <p:transition>
    <p:fade thruBlk="1"/>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7"/>
            <a:ext cx="7405800" cy="3152042"/>
          </a:xfrm>
          <a:prstGeom prst="rect">
            <a:avLst/>
          </a:prstGeom>
        </p:spPr>
        <p:txBody>
          <a:bodyPr spcFirstLastPara="1" wrap="square" lIns="91425" tIns="91425" rIns="91425" bIns="91425" anchor="t" anchorCtr="0">
            <a:normAutofit fontScale="92500" lnSpcReduction="10000"/>
          </a:bodyPr>
          <a:lstStyle/>
          <a:p>
            <a:pPr>
              <a:lnSpc>
                <a:spcPct val="120000"/>
              </a:lnSpc>
            </a:pPr>
            <a:r>
              <a:rPr lang="en-US" dirty="0"/>
              <a:t>Update </a:t>
            </a:r>
            <a:r>
              <a:rPr lang="en-US" b="1" dirty="0"/>
              <a:t>postController.js</a:t>
            </a:r>
            <a:r>
              <a:rPr lang="en-US" dirty="0"/>
              <a:t> and </a:t>
            </a:r>
            <a:r>
              <a:rPr lang="en-US" b="1" dirty="0"/>
              <a:t>create-</a:t>
            </a:r>
            <a:r>
              <a:rPr lang="en-US" b="1" dirty="0" err="1"/>
              <a:t>post.pug</a:t>
            </a:r>
            <a:r>
              <a:rPr lang="en-US" dirty="0"/>
              <a:t> to loop through and display the errors at the top of the page</a:t>
            </a:r>
          </a:p>
          <a:p>
            <a:pPr>
              <a:lnSpc>
                <a:spcPct val="120000"/>
              </a:lnSpc>
            </a:pPr>
            <a:r>
              <a:rPr lang="en-US" dirty="0"/>
              <a:t>Test the page to make sure it works.</a:t>
            </a:r>
          </a:p>
          <a:p>
            <a:pPr>
              <a:lnSpc>
                <a:spcPct val="120000"/>
              </a:lnSpc>
            </a:pPr>
            <a:r>
              <a:rPr lang="en-US" dirty="0"/>
              <a:t>Try to add the correct error message below each field instead.</a:t>
            </a:r>
          </a:p>
          <a:p>
            <a:pPr>
              <a:lnSpc>
                <a:spcPct val="120000"/>
              </a:lnSpc>
            </a:pPr>
            <a:r>
              <a:rPr lang="en-US" dirty="0"/>
              <a:t>In your Post.js model, change </a:t>
            </a:r>
            <a:r>
              <a:rPr lang="en-US" b="1" dirty="0">
                <a:latin typeface="Consolas" panose="020B0609020204030204" pitchFamily="49" charset="0"/>
              </a:rPr>
              <a:t>required: true</a:t>
            </a:r>
            <a:r>
              <a:rPr lang="en-US" dirty="0"/>
              <a:t> to </a:t>
            </a:r>
            <a:r>
              <a:rPr lang="en-US" b="1" dirty="0">
                <a:latin typeface="Consolas" panose="020B0609020204030204" pitchFamily="49" charset="0"/>
              </a:rPr>
              <a:t>required: "Error message goes here" </a:t>
            </a:r>
            <a:r>
              <a:rPr lang="en-US" dirty="0"/>
              <a:t>in order to display custom messages.</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Display Error Message</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6853590"/>
      </p:ext>
    </p:extLst>
  </p:cSld>
  <p:clrMapOvr>
    <a:masterClrMapping/>
  </p:clrMapOvr>
  <p:transition>
    <p:fade thruBlk="1"/>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Errors – Unique Slugs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49" y="1634836"/>
            <a:ext cx="7405800" cy="1076633"/>
          </a:xfrm>
        </p:spPr>
        <p:txBody>
          <a:bodyPr>
            <a:normAutofit fontScale="92500" lnSpcReduction="20000"/>
          </a:bodyPr>
          <a:lstStyle/>
          <a:p>
            <a:pPr marL="101600" indent="0">
              <a:buNone/>
            </a:pPr>
            <a:r>
              <a:rPr lang="en-CA" dirty="0"/>
              <a:t>Right now, we don’t get a nice error if we add the same slug name. So let’s add a package that will help us with this.</a:t>
            </a:r>
          </a:p>
          <a:p>
            <a:pPr marL="101600" indent="0">
              <a:buNone/>
            </a:pPr>
            <a:r>
              <a:rPr lang="en-CA" b="1" dirty="0" err="1">
                <a:latin typeface="Consolas" panose="020B0609020204030204" pitchFamily="49" charset="0"/>
              </a:rPr>
              <a:t>npm</a:t>
            </a:r>
            <a:r>
              <a:rPr lang="en-CA" b="1" dirty="0">
                <a:latin typeface="Consolas" panose="020B0609020204030204" pitchFamily="49" charset="0"/>
              </a:rPr>
              <a:t> install mongoose-unique-validator</a:t>
            </a:r>
          </a:p>
        </p:txBody>
      </p:sp>
      <p:sp>
        <p:nvSpPr>
          <p:cNvPr id="6" name="Google Shape;105;p17">
            <a:extLst>
              <a:ext uri="{FF2B5EF4-FFF2-40B4-BE49-F238E27FC236}">
                <a16:creationId xmlns:a16="http://schemas.microsoft.com/office/drawing/2014/main" id="{C6602B89-B296-4634-9E6E-162AA365BBE3}"/>
              </a:ext>
            </a:extLst>
          </p:cNvPr>
          <p:cNvSpPr txBox="1">
            <a:spLocks/>
          </p:cNvSpPr>
          <p:nvPr/>
        </p:nvSpPr>
        <p:spPr>
          <a:xfrm>
            <a:off x="1256859" y="2805323"/>
            <a:ext cx="6630281" cy="171278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uniqueValidator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"mongoose-unique-validator"</a:t>
            </a:r>
            <a:r>
              <a:rPr lang="en-CA" dirty="0">
                <a:solidFill>
                  <a:srgbClr val="383A42"/>
                </a:solidFill>
                <a:latin typeface="Consolas" panose="020B0609020204030204" pitchFamily="49" charset="0"/>
              </a:rPr>
              <a:t>);</a:t>
            </a: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postSchema</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mongoose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Schema</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fields defined here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err="1">
                <a:solidFill>
                  <a:srgbClr val="E45649"/>
                </a:solidFill>
                <a:latin typeface="Consolas" panose="020B0609020204030204" pitchFamily="49" charset="0"/>
              </a:rPr>
              <a:t>postSchema</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plugin</a:t>
            </a:r>
            <a:r>
              <a:rPr lang="en-CA" dirty="0">
                <a:solidFill>
                  <a:srgbClr val="383A42"/>
                </a:solidFill>
                <a:latin typeface="Consolas" panose="020B0609020204030204" pitchFamily="49" charset="0"/>
              </a:rPr>
              <a:t>(</a:t>
            </a:r>
            <a:r>
              <a:rPr lang="en-CA" dirty="0" err="1">
                <a:solidFill>
                  <a:srgbClr val="383A42"/>
                </a:solidFill>
                <a:latin typeface="Consolas" panose="020B0609020204030204" pitchFamily="49" charset="0"/>
              </a:rPr>
              <a:t>uniqueValidator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9436991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Prerequisites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Node.js and </a:t>
            </a:r>
            <a:r>
              <a:rPr lang="en-US" dirty="0" err="1"/>
              <a:t>npm</a:t>
            </a:r>
            <a:r>
              <a:rPr lang="en-US" dirty="0"/>
              <a:t> installed</a:t>
            </a:r>
          </a:p>
          <a:p>
            <a:pPr marL="457200" lvl="0" indent="-355600" algn="l" rtl="0">
              <a:spcBef>
                <a:spcPts val="600"/>
              </a:spcBef>
              <a:spcAft>
                <a:spcPts val="0"/>
              </a:spcAft>
              <a:buSzPts val="2000"/>
              <a:buChar char="▪"/>
            </a:pPr>
            <a:r>
              <a:rPr lang="en-US" dirty="0"/>
              <a:t>Internet Access/Browser</a:t>
            </a:r>
          </a:p>
          <a:p>
            <a:pPr marL="457200" lvl="0" indent="-355600" algn="l" rtl="0">
              <a:spcBef>
                <a:spcPts val="600"/>
              </a:spcBef>
              <a:spcAft>
                <a:spcPts val="0"/>
              </a:spcAft>
              <a:buSzPts val="2000"/>
              <a:buChar char="▪"/>
            </a:pPr>
            <a:r>
              <a:rPr lang="en-US" dirty="0"/>
              <a:t>Text Editor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13426287"/>
      </p:ext>
    </p:extLst>
  </p:cSld>
  <p:clrMapOvr>
    <a:masterClrMapping/>
  </p:clrMapOvr>
  <p:transition>
    <p:fade thruBlk="1"/>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7"/>
            <a:ext cx="7405800" cy="3152042"/>
          </a:xfrm>
          <a:prstGeom prst="rect">
            <a:avLst/>
          </a:prstGeom>
        </p:spPr>
        <p:txBody>
          <a:bodyPr spcFirstLastPara="1" wrap="square" lIns="91425" tIns="91425" rIns="91425" bIns="91425" anchor="t" anchorCtr="0">
            <a:normAutofit/>
          </a:bodyPr>
          <a:lstStyle/>
          <a:p>
            <a:pPr>
              <a:lnSpc>
                <a:spcPct val="120000"/>
              </a:lnSpc>
            </a:pPr>
            <a:r>
              <a:rPr lang="en-US" dirty="0"/>
              <a:t>Add the </a:t>
            </a:r>
            <a:r>
              <a:rPr lang="en-US" dirty="0" err="1"/>
              <a:t>uniqueValidator</a:t>
            </a:r>
            <a:r>
              <a:rPr lang="en-US" dirty="0"/>
              <a:t> plugin.</a:t>
            </a:r>
          </a:p>
          <a:p>
            <a:pPr>
              <a:lnSpc>
                <a:spcPct val="120000"/>
              </a:lnSpc>
            </a:pPr>
            <a:r>
              <a:rPr lang="en-US" dirty="0"/>
              <a:t>Test the create-post page to make sure it works.</a:t>
            </a:r>
          </a:p>
          <a:p>
            <a:pPr>
              <a:lnSpc>
                <a:spcPct val="120000"/>
              </a:lnSpc>
            </a:pPr>
            <a:r>
              <a:rPr lang="en-US" dirty="0"/>
              <a:t>In your Post.js model, change </a:t>
            </a:r>
            <a:r>
              <a:rPr lang="en-US" b="1" dirty="0">
                <a:latin typeface="Consolas" panose="020B0609020204030204" pitchFamily="49" charset="0"/>
              </a:rPr>
              <a:t>unique: true</a:t>
            </a:r>
            <a:r>
              <a:rPr lang="en-US" dirty="0"/>
              <a:t> to </a:t>
            </a:r>
            <a:r>
              <a:rPr lang="en-US" b="1" dirty="0">
                <a:latin typeface="Consolas" panose="020B0609020204030204" pitchFamily="49" charset="0"/>
              </a:rPr>
              <a:t>unique: "Error message goes here" </a:t>
            </a:r>
            <a:r>
              <a:rPr lang="en-US" dirty="0"/>
              <a:t>in order to display custom messages.</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Unique</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190</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903212"/>
      </p:ext>
    </p:extLst>
  </p:cSld>
  <p:clrMapOvr>
    <a:masterClrMapping/>
  </p:clrMapOvr>
  <p:transition>
    <p:fade thruBlk="1"/>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Errors – Custom Validation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49" y="1634835"/>
            <a:ext cx="7405800" cy="1444863"/>
          </a:xfrm>
        </p:spPr>
        <p:txBody>
          <a:bodyPr>
            <a:normAutofit fontScale="55000" lnSpcReduction="20000"/>
          </a:bodyPr>
          <a:lstStyle/>
          <a:p>
            <a:pPr marL="101600" indent="0">
              <a:buNone/>
            </a:pPr>
            <a:r>
              <a:rPr lang="en-CA" dirty="0"/>
              <a:t>Currently, our slug field accepts any input. But there should be rules!</a:t>
            </a:r>
          </a:p>
          <a:p>
            <a:r>
              <a:rPr lang="en-CA" dirty="0"/>
              <a:t>No hyphens at the beginning or ending</a:t>
            </a:r>
          </a:p>
          <a:p>
            <a:r>
              <a:rPr lang="en-CA" dirty="0"/>
              <a:t>No question marks, </a:t>
            </a:r>
            <a:r>
              <a:rPr lang="en-CA" dirty="0" err="1"/>
              <a:t>etc</a:t>
            </a:r>
            <a:endParaRPr lang="en-CA" dirty="0"/>
          </a:p>
          <a:p>
            <a:endParaRPr lang="en-CA" dirty="0"/>
          </a:p>
          <a:p>
            <a:pPr marL="101600" indent="0">
              <a:buNone/>
            </a:pPr>
            <a:r>
              <a:rPr lang="en-CA" dirty="0"/>
              <a:t>We can use regex to test the slug against a particular pattern and display an error message if it doesn’t fit our criteria.</a:t>
            </a:r>
          </a:p>
        </p:txBody>
      </p:sp>
      <p:sp>
        <p:nvSpPr>
          <p:cNvPr id="6" name="Google Shape;105;p17">
            <a:extLst>
              <a:ext uri="{FF2B5EF4-FFF2-40B4-BE49-F238E27FC236}">
                <a16:creationId xmlns:a16="http://schemas.microsoft.com/office/drawing/2014/main" id="{C6602B89-B296-4634-9E6E-162AA365BBE3}"/>
              </a:ext>
            </a:extLst>
          </p:cNvPr>
          <p:cNvSpPr txBox="1">
            <a:spLocks/>
          </p:cNvSpPr>
          <p:nvPr/>
        </p:nvSpPr>
        <p:spPr>
          <a:xfrm>
            <a:off x="1256859" y="3049258"/>
            <a:ext cx="6630281" cy="154082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50A14F"/>
                </a:solidFill>
                <a:latin typeface="Consolas" panose="020B0609020204030204" pitchFamily="49" charset="0"/>
              </a:rPr>
              <a:t>validate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validator</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(v)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0184BC"/>
                </a:solidFill>
                <a:latin typeface="Consolas" panose="020B0609020204030204" pitchFamily="49" charset="0"/>
              </a:rPr>
              <a:t> /</a:t>
            </a:r>
            <a:r>
              <a:rPr lang="en-CA" dirty="0">
                <a:solidFill>
                  <a:srgbClr val="A626A4"/>
                </a:solidFill>
                <a:latin typeface="Consolas" panose="020B0609020204030204" pitchFamily="49" charset="0"/>
              </a:rPr>
              <a:t>^</a:t>
            </a:r>
            <a:r>
              <a:rPr lang="en-CA" dirty="0">
                <a:solidFill>
                  <a:srgbClr val="986801"/>
                </a:solidFill>
                <a:latin typeface="Consolas" panose="020B0609020204030204" pitchFamily="49" charset="0"/>
              </a:rPr>
              <a:t>[a-z0-9]</a:t>
            </a:r>
            <a:r>
              <a:rPr lang="en-CA" dirty="0">
                <a:solidFill>
                  <a:srgbClr val="0184BC"/>
                </a:solidFill>
                <a:latin typeface="Consolas" panose="020B0609020204030204" pitchFamily="49" charset="0"/>
              </a:rPr>
              <a:t>+(?:-</a:t>
            </a:r>
            <a:r>
              <a:rPr lang="en-CA" dirty="0">
                <a:solidFill>
                  <a:srgbClr val="986801"/>
                </a:solidFill>
                <a:latin typeface="Consolas" panose="020B0609020204030204" pitchFamily="49" charset="0"/>
              </a:rPr>
              <a:t>[a-z0-9]</a:t>
            </a:r>
            <a:r>
              <a:rPr lang="en-CA" dirty="0">
                <a:solidFill>
                  <a:srgbClr val="0184BC"/>
                </a:solidFill>
                <a:latin typeface="Consolas" panose="020B0609020204030204" pitchFamily="49" charset="0"/>
              </a:rPr>
              <a:t>+)*</a:t>
            </a:r>
            <a:r>
              <a:rPr lang="en-CA" dirty="0">
                <a:solidFill>
                  <a:srgbClr val="A626A4"/>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test</a:t>
            </a:r>
            <a:r>
              <a:rPr lang="en-CA" dirty="0">
                <a:solidFill>
                  <a:srgbClr val="383A42"/>
                </a:solidFill>
                <a:latin typeface="Consolas" panose="020B0609020204030204" pitchFamily="49" charset="0"/>
              </a:rPr>
              <a:t>(v);</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message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props </a:t>
            </a:r>
            <a:r>
              <a:rPr lang="en-CA" dirty="0">
                <a:solidFill>
                  <a:srgbClr val="A626A4"/>
                </a:solidFill>
                <a:latin typeface="Consolas" panose="020B0609020204030204" pitchFamily="49" charset="0"/>
              </a:rPr>
              <a:t>=&gt;</a:t>
            </a:r>
            <a:r>
              <a:rPr lang="en-CA" dirty="0">
                <a:solidFill>
                  <a:srgbClr val="50A14F"/>
                </a:solidFill>
                <a:latin typeface="Consolas" panose="020B0609020204030204" pitchFamily="49" charset="0"/>
              </a:rPr>
              <a:t> `${</a:t>
            </a:r>
            <a:r>
              <a:rPr lang="en-CA" dirty="0" err="1">
                <a:solidFill>
                  <a:srgbClr val="E45649"/>
                </a:solidFill>
                <a:latin typeface="Consolas" panose="020B0609020204030204" pitchFamily="49" charset="0"/>
              </a:rPr>
              <a:t>props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value</a:t>
            </a:r>
            <a:r>
              <a:rPr lang="en-CA" dirty="0">
                <a:solidFill>
                  <a:srgbClr val="50A14F"/>
                </a:solidFill>
                <a:latin typeface="Consolas" panose="020B0609020204030204" pitchFamily="49" charset="0"/>
              </a:rPr>
              <a:t>} is not a valid URL slug.`</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170761356"/>
      </p:ext>
    </p:extLst>
  </p:cSld>
  <p:clrMapOvr>
    <a:masterClrMapping/>
  </p:clrMapOvr>
  <p:transition>
    <p:fade thruBlk="1"/>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7"/>
            <a:ext cx="7405800" cy="3152042"/>
          </a:xfrm>
          <a:prstGeom prst="rect">
            <a:avLst/>
          </a:prstGeom>
        </p:spPr>
        <p:txBody>
          <a:bodyPr spcFirstLastPara="1" wrap="square" lIns="91425" tIns="91425" rIns="91425" bIns="91425" anchor="t" anchorCtr="0">
            <a:normAutofit/>
          </a:bodyPr>
          <a:lstStyle/>
          <a:p>
            <a:pPr>
              <a:lnSpc>
                <a:spcPct val="120000"/>
              </a:lnSpc>
            </a:pPr>
            <a:r>
              <a:rPr lang="en-US" dirty="0"/>
              <a:t>Try adding some custom validation.</a:t>
            </a:r>
          </a:p>
          <a:p>
            <a:pPr>
              <a:lnSpc>
                <a:spcPct val="120000"/>
              </a:lnSpc>
            </a:pPr>
            <a:r>
              <a:rPr lang="en-US" dirty="0"/>
              <a:t>Test the create-post page to make sure it works.</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600" dirty="0"/>
              <a:t>Activity: Custom Validation</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192</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0373672"/>
      </p:ext>
    </p:extLst>
  </p:cSld>
  <p:clrMapOvr>
    <a:masterClrMapping/>
  </p:clrMapOvr>
  <p:transition>
    <p:fade thruBlk="1"/>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Sanitize Input ??????</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69149" y="1634835"/>
            <a:ext cx="7405800" cy="1444863"/>
          </a:xfrm>
        </p:spPr>
        <p:txBody>
          <a:bodyPr>
            <a:normAutofit fontScale="85000" lnSpcReduction="20000"/>
          </a:bodyPr>
          <a:lstStyle/>
          <a:p>
            <a:r>
              <a:rPr lang="en-CA" dirty="0"/>
              <a:t>We also want to sanitize the input to remove or replace characters in the data that might be used to send malicious content to the server.</a:t>
            </a:r>
          </a:p>
          <a:p>
            <a:r>
              <a:rPr lang="en-CA" dirty="0"/>
              <a:t>To do this, we can install a package to help us out (mongo-sanitize). Once installed, we can sanitize our inputs like this:</a:t>
            </a:r>
          </a:p>
        </p:txBody>
      </p:sp>
      <p:sp>
        <p:nvSpPr>
          <p:cNvPr id="6" name="Google Shape;105;p17">
            <a:extLst>
              <a:ext uri="{FF2B5EF4-FFF2-40B4-BE49-F238E27FC236}">
                <a16:creationId xmlns:a16="http://schemas.microsoft.com/office/drawing/2014/main" id="{C6602B89-B296-4634-9E6E-162AA365BBE3}"/>
              </a:ext>
            </a:extLst>
          </p:cNvPr>
          <p:cNvSpPr txBox="1">
            <a:spLocks/>
          </p:cNvSpPr>
          <p:nvPr/>
        </p:nvSpPr>
        <p:spPr>
          <a:xfrm>
            <a:off x="1256859" y="3049258"/>
            <a:ext cx="6630281" cy="154082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50A14F"/>
                </a:solidFill>
                <a:latin typeface="Consolas" panose="020B0609020204030204" pitchFamily="49" charset="0"/>
              </a:rPr>
              <a:t>validate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validator</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(v)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0184BC"/>
                </a:solidFill>
                <a:latin typeface="Consolas" panose="020B0609020204030204" pitchFamily="49" charset="0"/>
              </a:rPr>
              <a:t> /</a:t>
            </a:r>
            <a:r>
              <a:rPr lang="en-CA" dirty="0">
                <a:solidFill>
                  <a:srgbClr val="A626A4"/>
                </a:solidFill>
                <a:latin typeface="Consolas" panose="020B0609020204030204" pitchFamily="49" charset="0"/>
              </a:rPr>
              <a:t>^</a:t>
            </a:r>
            <a:r>
              <a:rPr lang="en-CA" dirty="0">
                <a:solidFill>
                  <a:srgbClr val="986801"/>
                </a:solidFill>
                <a:latin typeface="Consolas" panose="020B0609020204030204" pitchFamily="49" charset="0"/>
              </a:rPr>
              <a:t>[a-z0-9]</a:t>
            </a:r>
            <a:r>
              <a:rPr lang="en-CA" dirty="0">
                <a:solidFill>
                  <a:srgbClr val="0184BC"/>
                </a:solidFill>
                <a:latin typeface="Consolas" panose="020B0609020204030204" pitchFamily="49" charset="0"/>
              </a:rPr>
              <a:t>+(?:-</a:t>
            </a:r>
            <a:r>
              <a:rPr lang="en-CA" dirty="0">
                <a:solidFill>
                  <a:srgbClr val="986801"/>
                </a:solidFill>
                <a:latin typeface="Consolas" panose="020B0609020204030204" pitchFamily="49" charset="0"/>
              </a:rPr>
              <a:t>[a-z0-9]</a:t>
            </a:r>
            <a:r>
              <a:rPr lang="en-CA" dirty="0">
                <a:solidFill>
                  <a:srgbClr val="0184BC"/>
                </a:solidFill>
                <a:latin typeface="Consolas" panose="020B0609020204030204" pitchFamily="49" charset="0"/>
              </a:rPr>
              <a:t>+)*</a:t>
            </a:r>
            <a:r>
              <a:rPr lang="en-CA" dirty="0">
                <a:solidFill>
                  <a:srgbClr val="A626A4"/>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test</a:t>
            </a:r>
            <a:r>
              <a:rPr lang="en-CA" dirty="0">
                <a:solidFill>
                  <a:srgbClr val="383A42"/>
                </a:solidFill>
                <a:latin typeface="Consolas" panose="020B0609020204030204" pitchFamily="49" charset="0"/>
              </a:rPr>
              <a:t>(v);</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message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props </a:t>
            </a:r>
            <a:r>
              <a:rPr lang="en-CA" dirty="0">
                <a:solidFill>
                  <a:srgbClr val="A626A4"/>
                </a:solidFill>
                <a:latin typeface="Consolas" panose="020B0609020204030204" pitchFamily="49" charset="0"/>
              </a:rPr>
              <a:t>=&gt;</a:t>
            </a:r>
            <a:r>
              <a:rPr lang="en-CA" dirty="0">
                <a:solidFill>
                  <a:srgbClr val="50A14F"/>
                </a:solidFill>
                <a:latin typeface="Consolas" panose="020B0609020204030204" pitchFamily="49" charset="0"/>
              </a:rPr>
              <a:t> `${</a:t>
            </a:r>
            <a:r>
              <a:rPr lang="en-CA" dirty="0" err="1">
                <a:solidFill>
                  <a:srgbClr val="E45649"/>
                </a:solidFill>
                <a:latin typeface="Consolas" panose="020B0609020204030204" pitchFamily="49" charset="0"/>
              </a:rPr>
              <a:t>props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value</a:t>
            </a:r>
            <a:r>
              <a:rPr lang="en-CA" dirty="0">
                <a:solidFill>
                  <a:srgbClr val="50A14F"/>
                </a:solidFill>
                <a:latin typeface="Consolas" panose="020B0609020204030204" pitchFamily="49" charset="0"/>
              </a:rPr>
              <a:t>} is not a valid URL slug.`</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910340622"/>
      </p:ext>
    </p:extLst>
  </p:cSld>
  <p:clrMapOvr>
    <a:masterClrMapping/>
  </p:clrMapOvr>
  <p:transition>
    <p:fade thruBlk="1"/>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Work Sans" panose="00000500000000000000" pitchFamily="2" charset="0"/>
              </a:rPr>
              <a:t>postController</a:t>
            </a:r>
            <a:r>
              <a:rPr lang="en-CA" dirty="0">
                <a:latin typeface="Work Sans" panose="00000500000000000000" pitchFamily="2" charset="0"/>
              </a:rPr>
              <a:t> – Display Posts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364395"/>
          </a:xfrm>
        </p:spPr>
        <p:txBody>
          <a:bodyPr>
            <a:normAutofit fontScale="70000" lnSpcReduction="20000"/>
          </a:bodyPr>
          <a:lstStyle/>
          <a:p>
            <a:r>
              <a:rPr lang="en-CA" dirty="0">
                <a:latin typeface="Work Sans Light" panose="00000400000000000000" pitchFamily="2" charset="0"/>
              </a:rPr>
              <a:t>We create a function called </a:t>
            </a:r>
            <a:r>
              <a:rPr lang="en-CA" dirty="0" err="1">
                <a:latin typeface="Work Sans Light" panose="00000400000000000000" pitchFamily="2" charset="0"/>
              </a:rPr>
              <a:t>displayPosts</a:t>
            </a:r>
            <a:r>
              <a:rPr lang="en-CA" dirty="0">
                <a:latin typeface="Work Sans Light" panose="00000400000000000000" pitchFamily="2" charset="0"/>
              </a:rPr>
              <a:t> that accepts the request and response objects.</a:t>
            </a:r>
          </a:p>
          <a:p>
            <a:r>
              <a:rPr lang="en-CA" dirty="0">
                <a:latin typeface="Work Sans Light" panose="00000400000000000000" pitchFamily="2" charset="0"/>
              </a:rPr>
              <a:t>Use the .find() method on your Post model to find all posts.</a:t>
            </a:r>
          </a:p>
          <a:p>
            <a:r>
              <a:rPr lang="en-CA" dirty="0">
                <a:latin typeface="Work Sans Light" panose="00000400000000000000" pitchFamily="2" charset="0"/>
              </a:rPr>
              <a:t>Once the post are founds, render the blog page and pass in the posts in an object so you can use it in your </a:t>
            </a:r>
            <a:r>
              <a:rPr lang="en-CA" dirty="0" err="1">
                <a:latin typeface="Work Sans Light" panose="00000400000000000000" pitchFamily="2" charset="0"/>
              </a:rPr>
              <a:t>blog.pug</a:t>
            </a:r>
            <a:r>
              <a:rPr lang="en-CA" dirty="0">
                <a:latin typeface="Work Sans Light" panose="00000400000000000000" pitchFamily="2" charset="0"/>
              </a:rPr>
              <a:t> file.</a:t>
            </a:r>
          </a:p>
        </p:txBody>
      </p:sp>
      <p:sp>
        <p:nvSpPr>
          <p:cNvPr id="5" name="Google Shape;105;p17">
            <a:extLst>
              <a:ext uri="{FF2B5EF4-FFF2-40B4-BE49-F238E27FC236}">
                <a16:creationId xmlns:a16="http://schemas.microsoft.com/office/drawing/2014/main" id="{24347EE5-07FE-47DC-AD2C-3E9092E068BE}"/>
              </a:ext>
            </a:extLst>
          </p:cNvPr>
          <p:cNvSpPr txBox="1">
            <a:spLocks/>
          </p:cNvSpPr>
          <p:nvPr/>
        </p:nvSpPr>
        <p:spPr>
          <a:xfrm>
            <a:off x="1199183" y="2999232"/>
            <a:ext cx="6630281" cy="147869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displayPosts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a:t>
            </a:r>
            <a:r>
              <a:rPr lang="en-CA" dirty="0">
                <a:solidFill>
                  <a:srgbClr val="383A42"/>
                </a:solidFill>
                <a:latin typeface="Consolas" panose="020B0609020204030204" pitchFamily="49" charset="0"/>
              </a:rPr>
              <a:t>((err, posts)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a:t>
            </a:r>
            <a:r>
              <a:rPr lang="en-CA" dirty="0">
                <a:solidFill>
                  <a:srgbClr val="383A42"/>
                </a:solidFill>
                <a:latin typeface="Consolas" panose="020B0609020204030204" pitchFamily="49" charset="0"/>
              </a:rPr>
              <a:t>, { </a:t>
            </a:r>
            <a:r>
              <a:rPr lang="en-CA" dirty="0" err="1">
                <a:solidFill>
                  <a:srgbClr val="50A14F"/>
                </a:solidFill>
                <a:latin typeface="Consolas" panose="020B0609020204030204" pitchFamily="49" charset="0"/>
              </a:rPr>
              <a:t>blogPosts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posts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82963514"/>
      </p:ext>
    </p:extLst>
  </p:cSld>
  <p:clrMapOvr>
    <a:masterClrMapping/>
  </p:clrMapOvr>
  <p:transition>
    <p:fade thruBlk="1"/>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Posts in </a:t>
            </a:r>
            <a:r>
              <a:rPr lang="en-CA" dirty="0" err="1">
                <a:latin typeface="Work Sans" panose="00000500000000000000" pitchFamily="2" charset="0"/>
              </a:rPr>
              <a:t>blog.pug</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364395"/>
          </a:xfrm>
        </p:spPr>
        <p:txBody>
          <a:bodyPr>
            <a:normAutofit fontScale="85000" lnSpcReduction="10000"/>
          </a:bodyPr>
          <a:lstStyle/>
          <a:p>
            <a:r>
              <a:rPr lang="en-CA" dirty="0">
                <a:latin typeface="Work Sans Light" panose="00000400000000000000" pitchFamily="2" charset="0"/>
              </a:rPr>
              <a:t>In your .pug file, check to see if </a:t>
            </a:r>
            <a:r>
              <a:rPr lang="en-CA" dirty="0" err="1">
                <a:latin typeface="Work Sans Light" panose="00000400000000000000" pitchFamily="2" charset="0"/>
              </a:rPr>
              <a:t>blogPosts</a:t>
            </a:r>
            <a:r>
              <a:rPr lang="en-CA" dirty="0">
                <a:latin typeface="Work Sans Light" panose="00000400000000000000" pitchFamily="2" charset="0"/>
              </a:rPr>
              <a:t> exist (this is the object we passed in).</a:t>
            </a:r>
          </a:p>
          <a:p>
            <a:r>
              <a:rPr lang="en-CA" dirty="0">
                <a:latin typeface="Work Sans Light" panose="00000400000000000000" pitchFamily="2" charset="0"/>
              </a:rPr>
              <a:t>Loop through each blog post and display the title and post. (these are the names we gave to the title and post fields in /create-post)</a:t>
            </a:r>
          </a:p>
        </p:txBody>
      </p:sp>
      <p:sp>
        <p:nvSpPr>
          <p:cNvPr id="5" name="Google Shape;105;p17">
            <a:extLst>
              <a:ext uri="{FF2B5EF4-FFF2-40B4-BE49-F238E27FC236}">
                <a16:creationId xmlns:a16="http://schemas.microsoft.com/office/drawing/2014/main" id="{24347EE5-07FE-47DC-AD2C-3E9092E068BE}"/>
              </a:ext>
            </a:extLst>
          </p:cNvPr>
          <p:cNvSpPr txBox="1">
            <a:spLocks/>
          </p:cNvSpPr>
          <p:nvPr/>
        </p:nvSpPr>
        <p:spPr>
          <a:xfrm>
            <a:off x="1199183" y="2999232"/>
            <a:ext cx="6630281" cy="147869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solidFill>
                  <a:srgbClr val="A626A4"/>
                </a:solidFill>
                <a:latin typeface="Consolas" panose="020B0609020204030204" pitchFamily="49" charset="0"/>
              </a:rPr>
              <a:t>if</a:t>
            </a:r>
            <a:r>
              <a:rPr lang="en-US" dirty="0">
                <a:solidFill>
                  <a:srgbClr val="333333"/>
                </a:solidFill>
                <a:latin typeface="Consolas" panose="020B0609020204030204" pitchFamily="49" charset="0"/>
              </a:rPr>
              <a:t> </a:t>
            </a:r>
            <a:r>
              <a:rPr lang="en-US" dirty="0" err="1">
                <a:solidFill>
                  <a:srgbClr val="383A42"/>
                </a:solidFill>
                <a:latin typeface="Consolas" panose="020B0609020204030204" pitchFamily="49" charset="0"/>
              </a:rPr>
              <a:t>blogPosts</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each</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post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in</a:t>
            </a:r>
            <a:r>
              <a:rPr lang="en-US" dirty="0">
                <a:solidFill>
                  <a:srgbClr val="333333"/>
                </a:solidFill>
                <a:latin typeface="Consolas" panose="020B0609020204030204" pitchFamily="49" charset="0"/>
              </a:rPr>
              <a:t> </a:t>
            </a:r>
            <a:r>
              <a:rPr lang="en-US" dirty="0" err="1">
                <a:solidFill>
                  <a:srgbClr val="383A42"/>
                </a:solidFill>
                <a:latin typeface="Consolas" panose="020B0609020204030204" pitchFamily="49" charset="0"/>
              </a:rPr>
              <a:t>blogPosts</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a</a:t>
            </a:r>
            <a:r>
              <a:rPr lang="en-US" dirty="0">
                <a:solidFill>
                  <a:srgbClr val="986801"/>
                </a:solidFill>
                <a:latin typeface="Consolas" panose="020B0609020204030204" pitchFamily="49" charset="0"/>
              </a:rPr>
              <a:t>(</a:t>
            </a:r>
            <a:r>
              <a:rPr lang="en-US" dirty="0" err="1">
                <a:solidFill>
                  <a:srgbClr val="986801"/>
                </a:solidFill>
                <a:latin typeface="Consolas" panose="020B0609020204030204" pitchFamily="49" charset="0"/>
              </a:rPr>
              <a:t>href</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"/blog/"</a:t>
            </a:r>
            <a:r>
              <a:rPr lang="en-US" dirty="0">
                <a:solidFill>
                  <a:srgbClr val="383A42"/>
                </a:solidFill>
                <a:latin typeface="Consolas" panose="020B0609020204030204" pitchFamily="49" charset="0"/>
              </a:rPr>
              <a:t> + </a:t>
            </a:r>
            <a:r>
              <a:rPr lang="en-US" dirty="0" err="1">
                <a:solidFill>
                  <a:srgbClr val="E45649"/>
                </a:solidFill>
                <a:latin typeface="Consolas" panose="020B0609020204030204" pitchFamily="49" charset="0"/>
              </a:rPr>
              <a:t>post</a:t>
            </a:r>
            <a:r>
              <a:rPr lang="en-US" dirty="0" err="1">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slug</a:t>
            </a:r>
            <a:r>
              <a:rPr lang="en-US" dirty="0">
                <a:solidFill>
                  <a:srgbClr val="986801"/>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h1</a:t>
            </a:r>
            <a:r>
              <a:rPr lang="en-US" dirty="0">
                <a:solidFill>
                  <a:srgbClr val="986801"/>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E45649"/>
                </a:solidFill>
                <a:latin typeface="Consolas" panose="020B0609020204030204" pitchFamily="49" charset="0"/>
              </a:rPr>
              <a:t>post</a:t>
            </a:r>
            <a:r>
              <a:rPr lang="en-US" dirty="0" err="1">
                <a:solidFill>
                  <a:srgbClr val="0184BC"/>
                </a:solidFill>
                <a:latin typeface="Consolas" panose="020B0609020204030204" pitchFamily="49" charset="0"/>
              </a:rPr>
              <a:t>.</a:t>
            </a:r>
            <a:r>
              <a:rPr lang="en-US" dirty="0" err="1">
                <a:solidFill>
                  <a:srgbClr val="E45649"/>
                </a:solidFill>
                <a:latin typeface="Consolas" panose="020B0609020204030204" pitchFamily="49" charset="0"/>
              </a:rPr>
              <a:t>title</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dirty="0">
                <a:solidFill>
                  <a:srgbClr val="E45649"/>
                </a:solidFill>
                <a:latin typeface="Consolas" panose="020B0609020204030204" pitchFamily="49" charset="0"/>
              </a:rPr>
              <a:t>div</a:t>
            </a:r>
            <a:r>
              <a:rPr lang="en-US" dirty="0">
                <a:solidFill>
                  <a:srgbClr val="986801"/>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E45649"/>
                </a:solidFill>
                <a:latin typeface="Consolas" panose="020B0609020204030204" pitchFamily="49" charset="0"/>
              </a:rPr>
              <a:t>post</a:t>
            </a:r>
            <a:r>
              <a:rPr lang="en-US" dirty="0" err="1">
                <a:solidFill>
                  <a:srgbClr val="0184BC"/>
                </a:solidFill>
                <a:latin typeface="Consolas" panose="020B0609020204030204" pitchFamily="49" charset="0"/>
              </a:rPr>
              <a:t>.</a:t>
            </a:r>
            <a:r>
              <a:rPr lang="en-US" dirty="0" err="1">
                <a:solidFill>
                  <a:srgbClr val="E45649"/>
                </a:solidFill>
                <a:latin typeface="Consolas" panose="020B0609020204030204" pitchFamily="49" charset="0"/>
              </a:rPr>
              <a:t>post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000226"/>
      </p:ext>
    </p:extLst>
  </p:cSld>
  <p:clrMapOvr>
    <a:masterClrMapping/>
  </p:clrMapOvr>
  <p:transition>
    <p:fade thruBlk="1"/>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it!</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Go to your /blog page and make sure you can see posts there!</a:t>
            </a:r>
          </a:p>
          <a:p>
            <a:r>
              <a:rPr lang="en-CA" dirty="0">
                <a:latin typeface="Work Sans Light" panose="00000400000000000000" pitchFamily="2" charset="0"/>
              </a:rPr>
              <a:t>Go to your /create-post page and add a new blog post.</a:t>
            </a:r>
          </a:p>
        </p:txBody>
      </p:sp>
    </p:spTree>
    <p:extLst>
      <p:ext uri="{BB962C8B-B14F-4D97-AF65-F5344CB8AC3E}">
        <p14:creationId xmlns:p14="http://schemas.microsoft.com/office/powerpoint/2010/main" val="1155263053"/>
      </p:ext>
    </p:extLst>
  </p:cSld>
  <p:clrMapOvr>
    <a:masterClrMapping/>
  </p:clrMapOvr>
  <p:transition>
    <p:fade thruBlk="1"/>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Single Pages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Right now, we have a link that takes us to /blog/post-slug but that page doesn’t actually exist yet!</a:t>
            </a:r>
          </a:p>
          <a:p>
            <a:r>
              <a:rPr lang="en-CA" dirty="0"/>
              <a:t>We need to add some code to our routes and to our controller so that we can actually pull in that information.</a:t>
            </a:r>
          </a:p>
        </p:txBody>
      </p:sp>
    </p:spTree>
    <p:extLst>
      <p:ext uri="{BB962C8B-B14F-4D97-AF65-F5344CB8AC3E}">
        <p14:creationId xmlns:p14="http://schemas.microsoft.com/office/powerpoint/2010/main" val="3055741173"/>
      </p:ext>
    </p:extLst>
  </p:cSld>
  <p:clrMapOvr>
    <a:masterClrMapping/>
  </p:clrMapOvr>
  <p:transition>
    <p:fade thruBlk="1"/>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Single Pages – Route </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In our index.js page, we need to add a new route.</a:t>
            </a:r>
          </a:p>
          <a:p>
            <a:endParaRPr lang="en-CA" dirty="0"/>
          </a:p>
          <a:p>
            <a:endParaRPr lang="en-CA" dirty="0"/>
          </a:p>
          <a:p>
            <a:endParaRPr lang="en-CA" dirty="0"/>
          </a:p>
          <a:p>
            <a:r>
              <a:rPr lang="en-CA" dirty="0"/>
              <a:t>Now we need to create the controller function to display the single post.</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199183" y="2293772"/>
            <a:ext cx="6630281" cy="55595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"/blog/:slug"</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postController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displaySinglePost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107314871"/>
      </p:ext>
    </p:extLst>
  </p:cSld>
  <p:clrMapOvr>
    <a:masterClrMapping/>
  </p:clrMapOvr>
  <p:transition>
    <p:fade thruBlk="1"/>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Single Pages – Controller</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In our postController.js, we need to render a single post page.</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199183" y="2571749"/>
            <a:ext cx="6630281" cy="193441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displaySinglePost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slug</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params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slug</a:t>
            </a:r>
            <a:r>
              <a:rPr lang="en-CA" dirty="0">
                <a:solidFill>
                  <a:srgbClr val="383A42"/>
                </a:solidFill>
                <a:latin typeface="Consolas" panose="020B0609020204030204" pitchFamily="49" charset="0"/>
              </a:rPr>
              <a:t> }, (err, post)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(post);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"blog-single"</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post</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post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32522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800" y="2573950"/>
            <a:ext cx="5089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solidFill>
                  <a:srgbClr val="FFFFFF"/>
                </a:solidFill>
              </a:rPr>
              <a:t>Course Information</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5089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Important information about this course. Please refer back to these slides as needed.</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8" name="Google Shape;431;p38">
            <a:extLst>
              <a:ext uri="{FF2B5EF4-FFF2-40B4-BE49-F238E27FC236}">
                <a16:creationId xmlns:a16="http://schemas.microsoft.com/office/drawing/2014/main" id="{0318498E-1427-4FCA-B0A6-2F40BB285F59}"/>
              </a:ext>
            </a:extLst>
          </p:cNvPr>
          <p:cNvGrpSpPr>
            <a:grpSpLocks noChangeAspect="1"/>
          </p:cNvGrpSpPr>
          <p:nvPr/>
        </p:nvGrpSpPr>
        <p:grpSpPr>
          <a:xfrm>
            <a:off x="7164000" y="648000"/>
            <a:ext cx="1260000" cy="1260000"/>
            <a:chOff x="2594325" y="1627175"/>
            <a:chExt cx="440850" cy="440850"/>
          </a:xfrm>
          <a:solidFill>
            <a:schemeClr val="bg1"/>
          </a:solidFill>
        </p:grpSpPr>
        <p:sp>
          <p:nvSpPr>
            <p:cNvPr id="19" name="Google Shape;432;p38">
              <a:extLst>
                <a:ext uri="{FF2B5EF4-FFF2-40B4-BE49-F238E27FC236}">
                  <a16:creationId xmlns:a16="http://schemas.microsoft.com/office/drawing/2014/main" id="{19BAF7A7-7902-4044-BE14-EA1D3534B6DF}"/>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3;p38">
              <a:extLst>
                <a:ext uri="{FF2B5EF4-FFF2-40B4-BE49-F238E27FC236}">
                  <a16:creationId xmlns:a16="http://schemas.microsoft.com/office/drawing/2014/main" id="{BE03250C-3A97-4C18-B709-BB286EE49D05}"/>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4;p38">
              <a:extLst>
                <a:ext uri="{FF2B5EF4-FFF2-40B4-BE49-F238E27FC236}">
                  <a16:creationId xmlns:a16="http://schemas.microsoft.com/office/drawing/2014/main" id="{EC4F2A7D-96F6-4506-A2BD-A886FF92DEB7}"/>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42406704"/>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Install Node.js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lnSpcReduction="10000"/>
          </a:bodyPr>
          <a:lstStyle/>
          <a:p>
            <a:pPr marL="558800" lvl="0" indent="-457200">
              <a:buFont typeface="+mj-lt"/>
              <a:buAutoNum type="arabicPeriod"/>
            </a:pPr>
            <a:r>
              <a:rPr lang="en-US" dirty="0"/>
              <a:t>Download the Node.js installer (LTS version): </a:t>
            </a:r>
            <a:r>
              <a:rPr lang="en-US" dirty="0">
                <a:hlinkClick r:id="rId3"/>
              </a:rPr>
              <a:t>https://nodejs.org/en/download/</a:t>
            </a:r>
            <a:endParaRPr lang="en-US" dirty="0"/>
          </a:p>
          <a:p>
            <a:pPr marL="558800" lvl="0" indent="-457200">
              <a:buFont typeface="+mj-lt"/>
              <a:buAutoNum type="arabicPeriod"/>
            </a:pPr>
            <a:r>
              <a:rPr lang="en-US" dirty="0"/>
              <a:t>Run the installer (default options are good).</a:t>
            </a:r>
          </a:p>
          <a:p>
            <a:pPr marL="558800" lvl="0" indent="-457200">
              <a:buFont typeface="+mj-lt"/>
              <a:buAutoNum type="arabicPeriod"/>
            </a:pPr>
            <a:r>
              <a:rPr lang="en-US" dirty="0"/>
              <a:t>Verify installation. Open a terminal and type in </a:t>
            </a:r>
            <a:endParaRPr lang="en-US" dirty="0">
              <a:latin typeface="Fira Mono" panose="020B0509050000020004" pitchFamily="49" charset="0"/>
              <a:ea typeface="Fira Mono" panose="020B0509050000020004" pitchFamily="49" charset="0"/>
            </a:endParaRPr>
          </a:p>
          <a:p>
            <a:pPr marL="101600" lvl="0" indent="0">
              <a:buNone/>
            </a:pPr>
            <a:r>
              <a:rPr lang="en-US" dirty="0">
                <a:latin typeface="Fira Mono" panose="020B0509050000020004" pitchFamily="49" charset="0"/>
                <a:ea typeface="Fira Mono" panose="020B0509050000020004" pitchFamily="49" charset="0"/>
              </a:rPr>
              <a:t>	</a:t>
            </a:r>
            <a:r>
              <a:rPr lang="en-US" b="1" dirty="0">
                <a:solidFill>
                  <a:schemeClr val="tx1"/>
                </a:solidFill>
                <a:latin typeface="Consolas" panose="020B0609020204030204" pitchFamily="49" charset="0"/>
                <a:ea typeface="Fira Mono" panose="020B0509050000020004" pitchFamily="49" charset="0"/>
              </a:rPr>
              <a:t>node -v</a:t>
            </a:r>
          </a:p>
          <a:p>
            <a:pPr marL="101600" lvl="0" indent="0">
              <a:buNone/>
            </a:pPr>
            <a:r>
              <a:rPr lang="en-US" dirty="0">
                <a:solidFill>
                  <a:schemeClr val="tx1"/>
                </a:solidFill>
                <a:latin typeface="Work Sans Light" panose="00000400000000000000" pitchFamily="2" charset="0"/>
                <a:ea typeface="Fira Mono" panose="020B0509050000020004" pitchFamily="49" charset="0"/>
              </a:rPr>
              <a:t>If Node.js is installed correctly, it will display the version number.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487837"/>
      </p:ext>
    </p:extLst>
  </p:cSld>
  <p:clrMapOvr>
    <a:masterClrMapping/>
  </p:clrMapOvr>
  <p:transition>
    <p:fade thruBlk="1"/>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Displaying Single Pages – View</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We need to create a blog-</a:t>
            </a:r>
            <a:r>
              <a:rPr lang="en-CA" dirty="0" err="1"/>
              <a:t>single.pug</a:t>
            </a:r>
            <a:r>
              <a:rPr lang="en-CA" dirty="0"/>
              <a:t> file that renders our single posts.</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199183" y="2571749"/>
            <a:ext cx="6630281" cy="206608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doctype html</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head</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(charset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'UTF-8'</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'viewport'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'width=device-width, initial-scale=1.0'</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(http-</a:t>
            </a:r>
            <a:r>
              <a:rPr lang="en-CA" dirty="0" err="1">
                <a:solidFill>
                  <a:srgbClr val="986801"/>
                </a:solidFill>
                <a:latin typeface="Consolas" panose="020B0609020204030204" pitchFamily="49" charset="0"/>
              </a:rPr>
              <a:t>equiv</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'X-UA-Compatible'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ie</a:t>
            </a:r>
            <a:r>
              <a:rPr lang="en-CA" dirty="0">
                <a:solidFill>
                  <a:srgbClr val="50A14F"/>
                </a:solidFill>
                <a:latin typeface="Consolas" panose="020B0609020204030204" pitchFamily="49" charset="0"/>
              </a:rPr>
              <a:t>=edge'</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title</a:t>
            </a:r>
            <a:r>
              <a:rPr lang="en-CA" dirty="0">
                <a:solidFill>
                  <a:srgbClr val="333333"/>
                </a:solidFill>
                <a:latin typeface="Consolas" panose="020B0609020204030204" pitchFamily="49" charset="0"/>
              </a:rPr>
              <a:t> Blog</a:t>
            </a:r>
          </a:p>
          <a:p>
            <a:pPr marL="101600" indent="0">
              <a:buNone/>
            </a:pPr>
            <a:r>
              <a:rPr lang="en-CA" dirty="0">
                <a:solidFill>
                  <a:srgbClr val="A626A4"/>
                </a:solidFill>
                <a:latin typeface="Consolas" panose="020B0609020204030204" pitchFamily="49" charset="0"/>
              </a:rPr>
              <a:t>if</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post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h1</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title</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div</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post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184531259"/>
      </p:ext>
    </p:extLst>
  </p:cSld>
  <p:clrMapOvr>
    <a:masterClrMapping/>
  </p:clrMapOvr>
  <p:transition>
    <p:fade thruBlk="1"/>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your single post page!</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201</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7"/>
            <a:ext cx="7405800" cy="3032261"/>
          </a:xfrm>
        </p:spPr>
        <p:txBody>
          <a:bodyPr>
            <a:normAutofit/>
          </a:bodyPr>
          <a:lstStyle/>
          <a:p>
            <a:r>
              <a:rPr lang="en-CA" dirty="0">
                <a:latin typeface="Work Sans Light" panose="00000400000000000000" pitchFamily="2" charset="0"/>
              </a:rPr>
              <a:t>Go to your /blog page and click on a post to go to the single page view!</a:t>
            </a:r>
          </a:p>
        </p:txBody>
      </p:sp>
    </p:spTree>
    <p:extLst>
      <p:ext uri="{BB962C8B-B14F-4D97-AF65-F5344CB8AC3E}">
        <p14:creationId xmlns:p14="http://schemas.microsoft.com/office/powerpoint/2010/main" val="2793372356"/>
      </p:ext>
    </p:extLst>
  </p:cSld>
  <p:clrMapOvr>
    <a:masterClrMapping/>
  </p:clrMapOvr>
  <p:transition>
    <p:fade thruBlk="1"/>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Authentication</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202</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8931928"/>
      </p:ext>
    </p:extLst>
  </p:cSld>
  <p:clrMapOvr>
    <a:masterClrMapping/>
  </p:clrMapOvr>
  <p:transition>
    <p:fade thruBlk="1"/>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Authentication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We’ve created a basic CMS that will allow you to:</a:t>
            </a:r>
          </a:p>
          <a:p>
            <a:pPr lvl="1"/>
            <a:r>
              <a:rPr lang="en-CA" dirty="0"/>
              <a:t>create blog posts</a:t>
            </a:r>
          </a:p>
          <a:p>
            <a:pPr lvl="1"/>
            <a:r>
              <a:rPr lang="en-CA" dirty="0"/>
              <a:t>view all blog posts</a:t>
            </a:r>
          </a:p>
          <a:p>
            <a:pPr lvl="1"/>
            <a:r>
              <a:rPr lang="en-CA" dirty="0"/>
              <a:t>view single posts</a:t>
            </a:r>
          </a:p>
          <a:p>
            <a:r>
              <a:rPr lang="en-CA" dirty="0"/>
              <a:t>But anyone that goes to this app could create a new blog post. Maybe we should add user login and some more features. </a:t>
            </a:r>
          </a:p>
        </p:txBody>
      </p:sp>
    </p:spTree>
    <p:extLst>
      <p:ext uri="{BB962C8B-B14F-4D97-AF65-F5344CB8AC3E}">
        <p14:creationId xmlns:p14="http://schemas.microsoft.com/office/powerpoint/2010/main" val="2866241885"/>
      </p:ext>
    </p:extLst>
  </p:cSld>
  <p:clrMapOvr>
    <a:masterClrMapping/>
  </p:clrMapOvr>
  <p:transition>
    <p:fade thruBlk="1"/>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Authentication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lnSpcReduction="10000"/>
          </a:bodyPr>
          <a:lstStyle/>
          <a:p>
            <a:r>
              <a:rPr lang="en-CA" dirty="0"/>
              <a:t>Creating users and allowing them to log in and log out is important. Hiding pages from people who aren’t allowed to view them is pretty big too!</a:t>
            </a:r>
          </a:p>
          <a:p>
            <a:r>
              <a:rPr lang="en-CA" dirty="0"/>
              <a:t>We’re going to use </a:t>
            </a:r>
            <a:r>
              <a:rPr lang="en-CA" dirty="0" err="1"/>
              <a:t>passportJS</a:t>
            </a:r>
            <a:r>
              <a:rPr lang="en-CA" dirty="0"/>
              <a:t> to help us out and handle our authentication and sessions for us.</a:t>
            </a:r>
          </a:p>
          <a:p>
            <a:r>
              <a:rPr lang="en-CA" dirty="0"/>
              <a:t>What do we need?</a:t>
            </a:r>
          </a:p>
          <a:p>
            <a:pPr lvl="1"/>
            <a:r>
              <a:rPr lang="en-CA" dirty="0"/>
              <a:t>Views – register, login, log out</a:t>
            </a:r>
          </a:p>
          <a:p>
            <a:pPr lvl="1"/>
            <a:r>
              <a:rPr lang="en-CA" dirty="0"/>
              <a:t>Models – User model</a:t>
            </a:r>
          </a:p>
          <a:p>
            <a:pPr lvl="1"/>
            <a:r>
              <a:rPr lang="en-CA" dirty="0"/>
              <a:t>Controller - </a:t>
            </a:r>
            <a:r>
              <a:rPr lang="en-CA" dirty="0" err="1"/>
              <a:t>userController</a:t>
            </a:r>
            <a:endParaRPr lang="en-CA" dirty="0"/>
          </a:p>
        </p:txBody>
      </p:sp>
    </p:spTree>
    <p:extLst>
      <p:ext uri="{BB962C8B-B14F-4D97-AF65-F5344CB8AC3E}">
        <p14:creationId xmlns:p14="http://schemas.microsoft.com/office/powerpoint/2010/main" val="1294547797"/>
      </p:ext>
    </p:extLst>
  </p:cSld>
  <p:clrMapOvr>
    <a:masterClrMapping/>
  </p:clrMapOvr>
  <p:transition>
    <p:fade thruBlk="1"/>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Install Passport and more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fontScale="92500"/>
          </a:bodyPr>
          <a:lstStyle/>
          <a:p>
            <a:r>
              <a:rPr lang="en-CA" dirty="0"/>
              <a:t>We need to install a few things to get set up.</a:t>
            </a:r>
          </a:p>
          <a:p>
            <a:r>
              <a:rPr lang="en-CA" dirty="0"/>
              <a:t>passport – to handle authentication</a:t>
            </a:r>
          </a:p>
          <a:p>
            <a:r>
              <a:rPr lang="en-CA" dirty="0"/>
              <a:t>passport-local – authenticate with username and password (there are other strategies you can use instead)</a:t>
            </a:r>
          </a:p>
          <a:p>
            <a:r>
              <a:rPr lang="en-CA" dirty="0"/>
              <a:t>express-session – handles cookies so we can tell if a user is logged in or out</a:t>
            </a:r>
          </a:p>
          <a:p>
            <a:endParaRPr lang="en-CA" dirty="0"/>
          </a:p>
          <a:p>
            <a:pPr marL="101600" indent="0">
              <a:buNone/>
            </a:pPr>
            <a:r>
              <a:rPr lang="en-CA" b="1" dirty="0" err="1">
                <a:latin typeface="Consolas" panose="020B0609020204030204" pitchFamily="49" charset="0"/>
              </a:rPr>
              <a:t>npm</a:t>
            </a:r>
            <a:r>
              <a:rPr lang="en-CA" b="1" dirty="0">
                <a:latin typeface="Consolas" panose="020B0609020204030204" pitchFamily="49" charset="0"/>
              </a:rPr>
              <a:t> install passport passport-local express-session</a:t>
            </a:r>
          </a:p>
          <a:p>
            <a:endParaRPr lang="en-CA" dirty="0"/>
          </a:p>
          <a:p>
            <a:endParaRPr lang="en-CA" dirty="0"/>
          </a:p>
        </p:txBody>
      </p:sp>
    </p:spTree>
    <p:extLst>
      <p:ext uri="{BB962C8B-B14F-4D97-AF65-F5344CB8AC3E}">
        <p14:creationId xmlns:p14="http://schemas.microsoft.com/office/powerpoint/2010/main" val="3964395647"/>
      </p:ext>
    </p:extLst>
  </p:cSld>
  <p:clrMapOvr>
    <a:masterClrMapping/>
  </p:clrMapOvr>
  <p:transition>
    <p:fade thruBlk="1"/>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Require New Packages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Make sure to require the packages we just installed in your index.js file.</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199183" y="2571749"/>
            <a:ext cx="6630281" cy="206608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session</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"express-session"</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passport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"passport"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LocalStrategy</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"passport-local"</a:t>
            </a: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Strategy</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56022534"/>
      </p:ext>
    </p:extLst>
  </p:cSld>
  <p:clrMapOvr>
    <a:masterClrMapping/>
  </p:clrMapOvr>
  <p:transition>
    <p:fade thruBlk="1"/>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Express-Session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382473"/>
          </a:xfrm>
        </p:spPr>
        <p:txBody>
          <a:bodyPr>
            <a:normAutofit fontScale="92500" lnSpcReduction="10000"/>
          </a:bodyPr>
          <a:lstStyle/>
          <a:p>
            <a:r>
              <a:rPr lang="en-CA" dirty="0"/>
              <a:t>Allows us to assign every user of the app a unique session, which allows us to store user state (are they logged in?)</a:t>
            </a:r>
          </a:p>
          <a:p>
            <a:r>
              <a:rPr lang="en-CA" dirty="0"/>
              <a:t>secret is a required parameter and is used to sign the session ID cookie – should be a random unique string</a:t>
            </a:r>
          </a:p>
          <a:p>
            <a:endParaRPr lang="en-CA" dirty="0"/>
          </a:p>
          <a:p>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456571" y="3017310"/>
            <a:ext cx="6115506" cy="157276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use</a:t>
            </a:r>
            <a:r>
              <a:rPr lang="en-US" dirty="0">
                <a:solidFill>
                  <a:srgbClr val="383A42"/>
                </a:solidFill>
                <a:latin typeface="Consolas" panose="020B0609020204030204" pitchFamily="49" charset="0"/>
              </a:rPr>
              <a:t>(</a:t>
            </a:r>
            <a:r>
              <a:rPr lang="en-US" dirty="0">
                <a:solidFill>
                  <a:srgbClr val="4078F2"/>
                </a:solidFill>
                <a:latin typeface="Consolas" panose="020B0609020204030204" pitchFamily="49" charset="0"/>
              </a:rPr>
              <a:t>session</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secret</a:t>
            </a:r>
            <a:r>
              <a:rPr lang="en-US" dirty="0">
                <a:solidFill>
                  <a:srgbClr val="0184BC"/>
                </a:solidFill>
                <a:latin typeface="Consolas" panose="020B0609020204030204" pitchFamily="49" charset="0"/>
              </a:rPr>
              <a:t>:</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"super secret"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resave</a:t>
            </a:r>
            <a:r>
              <a:rPr lang="en-US" dirty="0">
                <a:solidFill>
                  <a:srgbClr val="0184BC"/>
                </a:solidFill>
                <a:latin typeface="Consolas" panose="020B0609020204030204" pitchFamily="49" charset="0"/>
              </a:rPr>
              <a:t>:</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false</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err="1">
                <a:solidFill>
                  <a:srgbClr val="50A14F"/>
                </a:solidFill>
                <a:latin typeface="Consolas" panose="020B0609020204030204" pitchFamily="49" charset="0"/>
              </a:rPr>
              <a:t>saveUninitialized</a:t>
            </a:r>
            <a:r>
              <a:rPr lang="en-US" dirty="0">
                <a:solidFill>
                  <a:srgbClr val="0184BC"/>
                </a:solidFill>
                <a:latin typeface="Consolas" panose="020B0609020204030204" pitchFamily="49" charset="0"/>
              </a:rPr>
              <a:t>:</a:t>
            </a:r>
            <a:r>
              <a:rPr lang="en-US" dirty="0">
                <a:solidFill>
                  <a:srgbClr val="383A42"/>
                </a:solidFill>
                <a:latin typeface="Consolas" panose="020B0609020204030204" pitchFamily="49" charset="0"/>
              </a:rPr>
              <a:t> </a:t>
            </a:r>
            <a:r>
              <a:rPr lang="en-US" dirty="0">
                <a:solidFill>
                  <a:srgbClr val="986801"/>
                </a:solidFill>
                <a:latin typeface="Consolas" panose="020B0609020204030204" pitchFamily="49" charset="0"/>
              </a:rPr>
              <a:t>true</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35506097"/>
      </p:ext>
    </p:extLst>
  </p:cSld>
  <p:clrMapOvr>
    <a:masterClrMapping/>
  </p:clrMapOvr>
  <p:transition>
    <p:fade thruBlk="1"/>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User Model</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Before we continue configuring passport, let’s create a model for our users.</a:t>
            </a:r>
          </a:p>
          <a:p>
            <a:r>
              <a:rPr lang="en-CA" dirty="0"/>
              <a:t>For our User Model, we’re going to need a new Schema with the following information:</a:t>
            </a:r>
          </a:p>
          <a:p>
            <a:pPr lvl="1"/>
            <a:r>
              <a:rPr lang="en-CA" dirty="0"/>
              <a:t>username</a:t>
            </a:r>
          </a:p>
          <a:p>
            <a:pPr lvl="1"/>
            <a:r>
              <a:rPr lang="en-CA" dirty="0"/>
              <a:t>password</a:t>
            </a:r>
          </a:p>
          <a:p>
            <a:r>
              <a:rPr lang="en-CA" dirty="0"/>
              <a:t>Later, we can add more information, but these are pretty standard.</a:t>
            </a:r>
          </a:p>
        </p:txBody>
      </p:sp>
    </p:spTree>
    <p:extLst>
      <p:ext uri="{BB962C8B-B14F-4D97-AF65-F5344CB8AC3E}">
        <p14:creationId xmlns:p14="http://schemas.microsoft.com/office/powerpoint/2010/main" val="1797604702"/>
      </p:ext>
    </p:extLst>
  </p:cSld>
  <p:clrMapOvr>
    <a:masterClrMapping/>
  </p:clrMapOvr>
  <p:transition>
    <p:fade thruBlk="1"/>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Create a User Model</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209</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8"/>
            <a:ext cx="7405800" cy="2418666"/>
          </a:xfrm>
        </p:spPr>
        <p:txBody>
          <a:bodyPr>
            <a:normAutofit lnSpcReduction="10000"/>
          </a:bodyPr>
          <a:lstStyle/>
          <a:p>
            <a:r>
              <a:rPr lang="en-CA" dirty="0">
                <a:latin typeface="Work Sans Light" panose="00000400000000000000" pitchFamily="2" charset="0"/>
              </a:rPr>
              <a:t>Create a file named User.js in your models folder.</a:t>
            </a:r>
          </a:p>
          <a:p>
            <a:r>
              <a:rPr lang="en-CA" dirty="0">
                <a:latin typeface="Work Sans Light" panose="00000400000000000000" pitchFamily="2" charset="0"/>
              </a:rPr>
              <a:t>Create a new </a:t>
            </a:r>
            <a:r>
              <a:rPr lang="en-CA" dirty="0" err="1">
                <a:latin typeface="Work Sans Light" panose="00000400000000000000" pitchFamily="2" charset="0"/>
              </a:rPr>
              <a:t>userSchema</a:t>
            </a:r>
            <a:r>
              <a:rPr lang="en-CA" dirty="0">
                <a:latin typeface="Work Sans Light" panose="00000400000000000000" pitchFamily="2" charset="0"/>
              </a:rPr>
              <a:t> that has details for:</a:t>
            </a:r>
          </a:p>
          <a:p>
            <a:pPr lvl="1"/>
            <a:r>
              <a:rPr lang="en-CA" dirty="0">
                <a:latin typeface="Work Sans Light" panose="00000400000000000000" pitchFamily="2" charset="0"/>
              </a:rPr>
              <a:t>username – make this unique</a:t>
            </a:r>
          </a:p>
          <a:p>
            <a:pPr lvl="1"/>
            <a:r>
              <a:rPr lang="en-CA" dirty="0">
                <a:latin typeface="Work Sans Light" panose="00000400000000000000" pitchFamily="2" charset="0"/>
              </a:rPr>
              <a:t>password – for now, we’re just going to save this as plain text…but don’t do this on a real project</a:t>
            </a:r>
          </a:p>
          <a:p>
            <a:r>
              <a:rPr lang="en-CA" dirty="0">
                <a:latin typeface="Work Sans Light" panose="00000400000000000000" pitchFamily="2" charset="0"/>
              </a:rPr>
              <a:t>Use </a:t>
            </a:r>
            <a:r>
              <a:rPr lang="en-CA" b="1" dirty="0">
                <a:latin typeface="Consolas" panose="020B0609020204030204" pitchFamily="49" charset="0"/>
              </a:rPr>
              <a:t>lowercase: true</a:t>
            </a:r>
            <a:r>
              <a:rPr lang="en-CA" dirty="0">
                <a:latin typeface="Work Sans Light" panose="00000400000000000000" pitchFamily="2" charset="0"/>
              </a:rPr>
              <a:t> to convert username input into lowercase.</a:t>
            </a:r>
          </a:p>
        </p:txBody>
      </p:sp>
    </p:spTree>
    <p:extLst>
      <p:ext uri="{BB962C8B-B14F-4D97-AF65-F5344CB8AC3E}">
        <p14:creationId xmlns:p14="http://schemas.microsoft.com/office/powerpoint/2010/main" val="189458929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Create a project folder on your Desktop named </a:t>
            </a:r>
            <a:r>
              <a:rPr lang="en-US" b="1" dirty="0" err="1"/>
              <a:t>sait</a:t>
            </a:r>
            <a:r>
              <a:rPr lang="en-US" b="1" dirty="0"/>
              <a:t>-node</a:t>
            </a:r>
            <a:r>
              <a:rPr lang="en-US" dirty="0"/>
              <a:t>.</a:t>
            </a:r>
          </a:p>
          <a:p>
            <a:pPr marL="558800" lvl="0" indent="-457200">
              <a:lnSpc>
                <a:spcPct val="120000"/>
              </a:lnSpc>
              <a:buFont typeface="+mj-lt"/>
              <a:buAutoNum type="arabicPeriod"/>
            </a:pPr>
            <a:r>
              <a:rPr lang="en-US" dirty="0"/>
              <a:t>Open your text editor and create a new file named hello.js. Save it to your </a:t>
            </a:r>
            <a:r>
              <a:rPr lang="en-US" b="1" dirty="0" err="1"/>
              <a:t>sait</a:t>
            </a:r>
            <a:r>
              <a:rPr lang="en-US" b="1" dirty="0"/>
              <a:t>-node</a:t>
            </a:r>
            <a:r>
              <a:rPr lang="en-US" dirty="0"/>
              <a:t> folder.</a:t>
            </a:r>
          </a:p>
          <a:p>
            <a:pPr marL="558800" lvl="0" indent="-457200">
              <a:lnSpc>
                <a:spcPct val="120000"/>
              </a:lnSpc>
              <a:buFont typeface="+mj-lt"/>
              <a:buAutoNum type="arabicPeriod"/>
            </a:pPr>
            <a:r>
              <a:rPr lang="en-US" dirty="0"/>
              <a:t>Inside your hello.js file, write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Save the file and run it by typing </a:t>
            </a:r>
            <a:r>
              <a:rPr lang="en-US" b="1" dirty="0">
                <a:solidFill>
                  <a:schemeClr val="tx1"/>
                </a:solidFill>
                <a:latin typeface="Consolas" panose="020B0609020204030204" pitchFamily="49" charset="0"/>
                <a:ea typeface="Fira Mono" panose="020B0509050000020004" pitchFamily="49" charset="0"/>
              </a:rPr>
              <a:t>node hello.js </a:t>
            </a:r>
            <a:r>
              <a:rPr lang="en-US" dirty="0">
                <a:solidFill>
                  <a:schemeClr val="tx1"/>
                </a:solidFill>
              </a:rPr>
              <a:t>in </a:t>
            </a:r>
            <a:r>
              <a:rPr lang="en-US" dirty="0"/>
              <a:t>the terminal. (you’ll need to navigate to the correct folder first)</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Hello World</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05;p17">
            <a:extLst>
              <a:ext uri="{FF2B5EF4-FFF2-40B4-BE49-F238E27FC236}">
                <a16:creationId xmlns:a16="http://schemas.microsoft.com/office/drawing/2014/main" id="{40163FE9-4B5B-4B46-9520-CB3BE8E4EADE}"/>
              </a:ext>
            </a:extLst>
          </p:cNvPr>
          <p:cNvSpPr txBox="1">
            <a:spLocks/>
          </p:cNvSpPr>
          <p:nvPr/>
        </p:nvSpPr>
        <p:spPr>
          <a:xfrm>
            <a:off x="1422592" y="3241249"/>
            <a:ext cx="6298816" cy="60792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0184BC"/>
                </a:solidFill>
                <a:latin typeface="Consolas" panose="020B0609020204030204" pitchFamily="49" charset="0"/>
              </a:rPr>
              <a:t>console.log</a:t>
            </a:r>
            <a:r>
              <a:rPr lang="en-CA">
                <a:solidFill>
                  <a:srgbClr val="383A42"/>
                </a:solidFill>
                <a:latin typeface="Consolas" panose="020B0609020204030204" pitchFamily="49" charset="0"/>
              </a:rPr>
              <a:t>(</a:t>
            </a:r>
            <a:r>
              <a:rPr lang="en-CA">
                <a:solidFill>
                  <a:srgbClr val="50A14F"/>
                </a:solidFill>
                <a:latin typeface="Consolas" panose="020B0609020204030204" pitchFamily="49" charset="0"/>
              </a:rPr>
              <a:t>"Hello World!"</a:t>
            </a:r>
            <a:r>
              <a:rPr lang="en-CA">
                <a:solidFill>
                  <a:srgbClr val="383A42"/>
                </a:solidFill>
                <a:latin typeface="Consolas" panose="020B0609020204030204" pitchFamily="49" charset="0"/>
              </a:rPr>
              <a: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2795496039"/>
      </p:ext>
    </p:extLst>
  </p:cSld>
  <p:clrMapOvr>
    <a:masterClrMapping/>
  </p:clrMapOvr>
  <p:transition>
    <p:fade thruBlk="1"/>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Creating a Sign-Up Page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210</a:t>
            </a:fld>
            <a:endParaRPr/>
          </a:p>
        </p:txBody>
      </p:sp>
      <p:sp>
        <p:nvSpPr>
          <p:cNvPr id="5" name="Google Shape;105;p17">
            <a:extLst>
              <a:ext uri="{FF2B5EF4-FFF2-40B4-BE49-F238E27FC236}">
                <a16:creationId xmlns:a16="http://schemas.microsoft.com/office/drawing/2014/main" id="{70E1ED65-6A5E-40B7-8DEF-810F693DCDD3}"/>
              </a:ext>
            </a:extLst>
          </p:cNvPr>
          <p:cNvSpPr txBox="1">
            <a:spLocks/>
          </p:cNvSpPr>
          <p:nvPr/>
        </p:nvSpPr>
        <p:spPr>
          <a:xfrm>
            <a:off x="1199183" y="1634836"/>
            <a:ext cx="6630281" cy="300300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doctype html</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head</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(charset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'UTF-8'</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'viewport'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'width=device-width, initial-scale=1.0'</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meta</a:t>
            </a:r>
            <a:r>
              <a:rPr lang="en-CA" dirty="0">
                <a:solidFill>
                  <a:srgbClr val="986801"/>
                </a:solidFill>
                <a:latin typeface="Consolas" panose="020B0609020204030204" pitchFamily="49" charset="0"/>
              </a:rPr>
              <a:t>(http-</a:t>
            </a:r>
            <a:r>
              <a:rPr lang="en-CA" dirty="0" err="1">
                <a:solidFill>
                  <a:srgbClr val="986801"/>
                </a:solidFill>
                <a:latin typeface="Consolas" panose="020B0609020204030204" pitchFamily="49" charset="0"/>
              </a:rPr>
              <a:t>equiv</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'X-UA-Compatible'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content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ie</a:t>
            </a:r>
            <a:r>
              <a:rPr lang="en-CA" dirty="0">
                <a:solidFill>
                  <a:srgbClr val="50A14F"/>
                </a:solidFill>
                <a:latin typeface="Consolas" panose="020B0609020204030204" pitchFamily="49" charset="0"/>
              </a:rPr>
              <a:t>=edge'</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title</a:t>
            </a:r>
            <a:r>
              <a:rPr lang="en-CA" dirty="0">
                <a:solidFill>
                  <a:srgbClr val="333333"/>
                </a:solidFill>
                <a:latin typeface="Consolas" panose="020B0609020204030204" pitchFamily="49" charset="0"/>
              </a:rPr>
              <a:t> Document</a:t>
            </a:r>
          </a:p>
          <a:p>
            <a:pPr marL="101600" indent="0">
              <a:buNone/>
            </a:pPr>
            <a:r>
              <a:rPr lang="en-CA" dirty="0">
                <a:solidFill>
                  <a:srgbClr val="E45649"/>
                </a:solidFill>
                <a:latin typeface="Consolas" panose="020B0609020204030204" pitchFamily="49" charset="0"/>
              </a:rPr>
              <a:t>h1</a:t>
            </a:r>
            <a:r>
              <a:rPr lang="en-CA" dirty="0">
                <a:solidFill>
                  <a:srgbClr val="333333"/>
                </a:solidFill>
                <a:latin typeface="Consolas" panose="020B0609020204030204" pitchFamily="49" charset="0"/>
              </a:rPr>
              <a:t> Sign Up</a:t>
            </a:r>
          </a:p>
          <a:p>
            <a:pPr marL="101600" indent="0">
              <a:buNone/>
            </a:pPr>
            <a:br>
              <a:rPr lang="en-CA" dirty="0">
                <a:solidFill>
                  <a:srgbClr val="333333"/>
                </a:solidFill>
                <a:latin typeface="Consolas" panose="020B0609020204030204" pitchFamily="49" charset="0"/>
              </a:rPr>
            </a:br>
            <a:r>
              <a:rPr lang="en-CA" dirty="0">
                <a:solidFill>
                  <a:srgbClr val="E45649"/>
                </a:solidFill>
                <a:latin typeface="Consolas" panose="020B0609020204030204" pitchFamily="49" charset="0"/>
              </a:rPr>
              <a:t>form</a:t>
            </a:r>
            <a:r>
              <a:rPr lang="en-CA" dirty="0">
                <a:solidFill>
                  <a:srgbClr val="986801"/>
                </a:solidFill>
                <a:latin typeface="Consolas" panose="020B0609020204030204" pitchFamily="49" charset="0"/>
              </a:rPr>
              <a:t>(method</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'POST'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action</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"/sign-up"</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label</a:t>
            </a:r>
            <a:r>
              <a:rPr lang="en-CA" dirty="0">
                <a:solidFill>
                  <a:srgbClr val="986801"/>
                </a:solidFill>
                <a:latin typeface="Consolas" panose="020B0609020204030204" pitchFamily="49" charset="0"/>
              </a:rPr>
              <a:t>(for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Username</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input</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placeholder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type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"text"</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label</a:t>
            </a:r>
            <a:r>
              <a:rPr lang="en-CA" dirty="0">
                <a:solidFill>
                  <a:srgbClr val="986801"/>
                </a:solidFill>
                <a:latin typeface="Consolas" panose="020B0609020204030204" pitchFamily="49" charset="0"/>
              </a:rPr>
              <a:t>(for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Email</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input</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"email"</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placeholder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"Email Address"</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type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"email"</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label</a:t>
            </a:r>
            <a:r>
              <a:rPr lang="en-CA" dirty="0">
                <a:solidFill>
                  <a:srgbClr val="986801"/>
                </a:solidFill>
                <a:latin typeface="Consolas" panose="020B0609020204030204" pitchFamily="49" charset="0"/>
              </a:rPr>
              <a:t>(for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"password"</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Password</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input</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"password"</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type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"password"</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button</a:t>
            </a:r>
            <a:r>
              <a:rPr lang="en-CA" dirty="0">
                <a:solidFill>
                  <a:srgbClr val="986801"/>
                </a:solidFill>
                <a:latin typeface="Consolas" panose="020B0609020204030204" pitchFamily="49" charset="0"/>
              </a:rPr>
              <a:t>(type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"submit"</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Register</a:t>
            </a:r>
          </a:p>
        </p:txBody>
      </p:sp>
    </p:spTree>
    <p:extLst>
      <p:ext uri="{BB962C8B-B14F-4D97-AF65-F5344CB8AC3E}">
        <p14:creationId xmlns:p14="http://schemas.microsoft.com/office/powerpoint/2010/main" val="1769135848"/>
      </p:ext>
    </p:extLst>
  </p:cSld>
  <p:clrMapOvr>
    <a:masterClrMapping/>
  </p:clrMapOvr>
  <p:transition>
    <p:fade thruBlk="1"/>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userController.js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382473"/>
          </a:xfrm>
        </p:spPr>
        <p:txBody>
          <a:bodyPr>
            <a:normAutofit/>
          </a:bodyPr>
          <a:lstStyle/>
          <a:p>
            <a:r>
              <a:rPr lang="en-CA" dirty="0"/>
              <a:t>In userController.js, you’ll need to create some logic so that the new users are saved in the database.</a:t>
            </a:r>
          </a:p>
          <a:p>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456571" y="2469584"/>
            <a:ext cx="6115506" cy="213192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createUser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next)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user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333333"/>
                </a:solidFill>
                <a:latin typeface="Consolas" panose="020B0609020204030204" pitchFamily="49" charset="0"/>
              </a:rPr>
              <a:t> </a:t>
            </a:r>
            <a:r>
              <a:rPr lang="en-CA" dirty="0">
                <a:solidFill>
                  <a:srgbClr val="C18401"/>
                </a:solidFill>
                <a:latin typeface="Consolas" panose="020B0609020204030204" pitchFamily="49" charset="0"/>
              </a:rPr>
              <a:t>User</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username</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username</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password</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password</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save</a:t>
            </a:r>
            <a:r>
              <a:rPr lang="en-CA" dirty="0">
                <a:solidFill>
                  <a:srgbClr val="383A42"/>
                </a:solidFill>
                <a:latin typeface="Consolas" panose="020B0609020204030204" pitchFamily="49" charset="0"/>
              </a:rPr>
              <a:t>(err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next</a:t>
            </a:r>
            <a:r>
              <a:rPr lang="en-CA" dirty="0">
                <a:solidFill>
                  <a:srgbClr val="383A42"/>
                </a:solidFill>
                <a:latin typeface="Consolas" panose="020B0609020204030204" pitchFamily="49" charset="0"/>
              </a:rPr>
              <a:t>(err);</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redirect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0002569"/>
      </p:ext>
    </p:extLst>
  </p:cSld>
  <p:clrMapOvr>
    <a:masterClrMapping/>
  </p:clrMapOvr>
  <p:transition>
    <p:fade thruBlk="1"/>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Routes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t>In index.js, we can create routes for our sign-up page now.</a:t>
            </a:r>
          </a:p>
          <a:p>
            <a:endParaRPr lang="en-CA" dirty="0"/>
          </a:p>
          <a:p>
            <a:endParaRPr lang="en-CA" dirty="0"/>
          </a:p>
          <a:p>
            <a:endParaRPr lang="en-CA" dirty="0"/>
          </a:p>
          <a:p>
            <a:r>
              <a:rPr lang="en-CA" dirty="0"/>
              <a:t>Make sure to require userController.js in your index.js file.</a:t>
            </a:r>
          </a:p>
          <a:p>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2769508"/>
            <a:ext cx="7080268" cy="72715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"/sign-up"</a:t>
            </a:r>
            <a:r>
              <a:rPr lang="en-CA" dirty="0">
                <a:solidFill>
                  <a:srgbClr val="383A42"/>
                </a:solidFill>
                <a:latin typeface="Consolas" panose="020B0609020204030204" pitchFamily="49" charset="0"/>
              </a:rPr>
              <a:t>, (req, res) </a:t>
            </a:r>
            <a:r>
              <a:rPr lang="en-CA" dirty="0">
                <a:solidFill>
                  <a:srgbClr val="A626A4"/>
                </a:solidFill>
                <a:latin typeface="Consolas" panose="020B0609020204030204" pitchFamily="49" charset="0"/>
              </a:rPr>
              <a:t>=&gt;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"sign-up-form"</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post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"/sign-up"</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userController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createUser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25375186"/>
      </p:ext>
    </p:extLst>
  </p:cSld>
  <p:clrMapOvr>
    <a:masterClrMapping/>
  </p:clrMapOvr>
  <p:transition>
    <p:fade thruBlk="1"/>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User Registration</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213</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8"/>
            <a:ext cx="7405800" cy="2860662"/>
          </a:xfrm>
        </p:spPr>
        <p:txBody>
          <a:bodyPr>
            <a:normAutofit/>
          </a:bodyPr>
          <a:lstStyle/>
          <a:p>
            <a:r>
              <a:rPr lang="en-CA" dirty="0">
                <a:latin typeface="Work Sans Light" panose="00000400000000000000" pitchFamily="2" charset="0"/>
              </a:rPr>
              <a:t>Make sure you have:</a:t>
            </a:r>
          </a:p>
          <a:p>
            <a:pPr lvl="1"/>
            <a:r>
              <a:rPr lang="en-CA" dirty="0">
                <a:latin typeface="Work Sans Light" panose="00000400000000000000" pitchFamily="2" charset="0"/>
              </a:rPr>
              <a:t>Created a sign-up page</a:t>
            </a:r>
          </a:p>
          <a:p>
            <a:pPr lvl="1"/>
            <a:r>
              <a:rPr lang="en-CA" dirty="0">
                <a:latin typeface="Work Sans Light" panose="00000400000000000000" pitchFamily="2" charset="0"/>
              </a:rPr>
              <a:t>Built out the logic in userController.js (require the User model)</a:t>
            </a:r>
          </a:p>
          <a:p>
            <a:pPr lvl="1"/>
            <a:r>
              <a:rPr lang="en-CA" dirty="0">
                <a:latin typeface="Work Sans Light" panose="00000400000000000000" pitchFamily="2" charset="0"/>
              </a:rPr>
              <a:t>Created GET and POST routes for /sign-up in index.js (require the </a:t>
            </a:r>
            <a:r>
              <a:rPr lang="en-CA" dirty="0" err="1">
                <a:latin typeface="Work Sans Light" panose="00000400000000000000" pitchFamily="2" charset="0"/>
              </a:rPr>
              <a:t>userController</a:t>
            </a:r>
            <a:r>
              <a:rPr lang="en-CA" dirty="0">
                <a:latin typeface="Work Sans Light" panose="00000400000000000000" pitchFamily="2" charset="0"/>
              </a:rPr>
              <a:t>)</a:t>
            </a:r>
          </a:p>
          <a:p>
            <a:r>
              <a:rPr lang="en-CA" dirty="0">
                <a:latin typeface="Work Sans Light" panose="00000400000000000000" pitchFamily="2" charset="0"/>
              </a:rPr>
              <a:t>Test your sign-up workflow. Check MongoDB Compass to make sure it’s getting new sign-ups!</a:t>
            </a:r>
          </a:p>
          <a:p>
            <a:pPr lvl="1"/>
            <a:endParaRPr lang="en-CA" dirty="0">
              <a:latin typeface="Work Sans Light" panose="00000400000000000000" pitchFamily="2" charset="0"/>
            </a:endParaRPr>
          </a:p>
        </p:txBody>
      </p:sp>
    </p:spTree>
    <p:extLst>
      <p:ext uri="{BB962C8B-B14F-4D97-AF65-F5344CB8AC3E}">
        <p14:creationId xmlns:p14="http://schemas.microsoft.com/office/powerpoint/2010/main" val="2626270419"/>
      </p:ext>
    </p:extLst>
  </p:cSld>
  <p:clrMapOvr>
    <a:masterClrMapping/>
  </p:clrMapOvr>
  <p:transition>
    <p:fade thruBlk="1"/>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Configuring Passport for Logging In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10315"/>
          </a:xfrm>
        </p:spPr>
        <p:txBody>
          <a:bodyPr>
            <a:normAutofit fontScale="85000" lnSpcReduction="20000"/>
          </a:bodyPr>
          <a:lstStyle/>
          <a:p>
            <a:r>
              <a:rPr lang="en-CA" dirty="0"/>
              <a:t>Now we can tell Passport that we want to use the </a:t>
            </a:r>
            <a:r>
              <a:rPr lang="en-CA" dirty="0" err="1"/>
              <a:t>LocalStrategy</a:t>
            </a:r>
            <a:r>
              <a:rPr lang="en-CA" dirty="0"/>
              <a:t> to check usernames and passports when people log in. Takes a username and password</a:t>
            </a:r>
          </a:p>
          <a:p>
            <a:r>
              <a:rPr lang="en-CA" dirty="0"/>
              <a:t>Tries to find the user in the database</a:t>
            </a:r>
          </a:p>
          <a:p>
            <a:r>
              <a:rPr lang="en-CA" dirty="0"/>
              <a:t>Checks to see if the user’s password matches the password entered into the login form</a:t>
            </a:r>
          </a:p>
          <a:p>
            <a:r>
              <a:rPr lang="en-CA" dirty="0"/>
              <a:t>If the user exists and the passwords match, it authenticates the user and moves on</a:t>
            </a:r>
          </a:p>
          <a:p>
            <a:r>
              <a:rPr lang="en-CA" dirty="0"/>
              <a:t>We pass in the correct information to </a:t>
            </a:r>
            <a:r>
              <a:rPr lang="en-CA" b="1" dirty="0">
                <a:latin typeface="Consolas" panose="020B0609020204030204" pitchFamily="49" charset="0"/>
              </a:rPr>
              <a:t>done()</a:t>
            </a:r>
            <a:r>
              <a:rPr lang="en-CA" dirty="0"/>
              <a:t> and passport handles everything for us</a:t>
            </a:r>
          </a:p>
          <a:p>
            <a:r>
              <a:rPr lang="en-CA" dirty="0"/>
              <a:t>For more information: </a:t>
            </a:r>
            <a:r>
              <a:rPr lang="en-CA" dirty="0">
                <a:hlinkClick r:id="rId3"/>
              </a:rPr>
              <a:t>http://www.passportjs.org/docs/configure/</a:t>
            </a:r>
            <a:r>
              <a:rPr lang="en-CA" dirty="0"/>
              <a:t> </a:t>
            </a:r>
          </a:p>
          <a:p>
            <a:endParaRPr lang="en-CA" dirty="0"/>
          </a:p>
        </p:txBody>
      </p:sp>
    </p:spTree>
    <p:extLst>
      <p:ext uri="{BB962C8B-B14F-4D97-AF65-F5344CB8AC3E}">
        <p14:creationId xmlns:p14="http://schemas.microsoft.com/office/powerpoint/2010/main" val="962898783"/>
      </p:ext>
    </p:extLst>
  </p:cSld>
  <p:clrMapOvr>
    <a:masterClrMapping/>
  </p:clrMapOvr>
  <p:transition>
    <p:fade thruBlk="1"/>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215</a:t>
            </a:fld>
            <a:endParaRP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916532" y="654921"/>
            <a:ext cx="7310936" cy="373835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passport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use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383A42"/>
                </a:solidFill>
                <a:latin typeface="Consolas" panose="020B0609020204030204" pitchFamily="49" charset="0"/>
              </a:rPr>
              <a:t> </a:t>
            </a:r>
            <a:r>
              <a:rPr lang="en-CA" dirty="0" err="1">
                <a:solidFill>
                  <a:srgbClr val="C18401"/>
                </a:solidFill>
                <a:latin typeface="Consolas" panose="020B0609020204030204" pitchFamily="49" charset="0"/>
              </a:rPr>
              <a:t>LocalStrategy</a:t>
            </a:r>
            <a:r>
              <a:rPr lang="en-CA" dirty="0">
                <a:solidFill>
                  <a:srgbClr val="383A42"/>
                </a:solidFill>
                <a:latin typeface="Consolas" panose="020B0609020204030204" pitchFamily="49" charset="0"/>
              </a:rPr>
              <a:t>((username, password, done)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username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username }, (err, user)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user)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false</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msg</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"Incorrect username"</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password</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password)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false</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msg</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"Incorrect password"</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83A42"/>
                </a:solidFill>
                <a:latin typeface="Consolas" panose="020B0609020204030204" pitchFamily="49" charset="0"/>
              </a:rPr>
              <a:t>, user);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39179298"/>
      </p:ext>
    </p:extLst>
  </p:cSld>
  <p:clrMapOvr>
    <a:masterClrMapping/>
  </p:clrMapOvr>
  <p:transition>
    <p:fade thruBlk="1"/>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Allow Users to Stay Logged In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134671"/>
          </a:xfrm>
        </p:spPr>
        <p:txBody>
          <a:bodyPr>
            <a:normAutofit fontScale="77500" lnSpcReduction="20000"/>
          </a:bodyPr>
          <a:lstStyle/>
          <a:p>
            <a:r>
              <a:rPr lang="en-CA" dirty="0"/>
              <a:t>We want to allow users to stay logged in once they log in. We don’t want them to have to keep logging in as they browse around the website.</a:t>
            </a:r>
          </a:p>
          <a:p>
            <a:r>
              <a:rPr lang="en-CA" dirty="0"/>
              <a:t>Passport provides us some functions we can use to do this:</a:t>
            </a:r>
          </a:p>
          <a:p>
            <a:pPr marL="101600" indent="0">
              <a:buNone/>
            </a:pPr>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2769508"/>
            <a:ext cx="7080268" cy="189027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passport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serializeUser</a:t>
            </a:r>
            <a:r>
              <a:rPr lang="en-CA" dirty="0">
                <a:solidFill>
                  <a:srgbClr val="383A42"/>
                </a:solidFill>
                <a:latin typeface="Consolas" panose="020B0609020204030204" pitchFamily="49" charset="0"/>
              </a:rPr>
              <a:t>(</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(user, done)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 user</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id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err="1">
                <a:solidFill>
                  <a:srgbClr val="E45649"/>
                </a:solidFill>
                <a:latin typeface="Consolas" panose="020B0609020204030204" pitchFamily="49" charset="0"/>
              </a:rPr>
              <a:t>passport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deserializeUser</a:t>
            </a:r>
            <a:r>
              <a:rPr lang="en-CA" dirty="0">
                <a:solidFill>
                  <a:srgbClr val="383A42"/>
                </a:solidFill>
                <a:latin typeface="Consolas" panose="020B0609020204030204" pitchFamily="49" charset="0"/>
              </a:rPr>
              <a:t>(</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(id, done)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findById</a:t>
            </a:r>
            <a:r>
              <a:rPr lang="en-CA" dirty="0">
                <a:solidFill>
                  <a:srgbClr val="383A42"/>
                </a:solidFill>
                <a:latin typeface="Consolas" panose="020B0609020204030204" pitchFamily="49" charset="0"/>
              </a:rPr>
              <a:t>(id, </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(err, user)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(err, user);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83335162"/>
      </p:ext>
    </p:extLst>
  </p:cSld>
  <p:clrMapOvr>
    <a:masterClrMapping/>
  </p:clrMapOvr>
  <p:transition>
    <p:fade thruBlk="1"/>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More Middleware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817937"/>
          </a:xfrm>
        </p:spPr>
        <p:txBody>
          <a:bodyPr>
            <a:normAutofit fontScale="92500" lnSpcReduction="10000"/>
          </a:bodyPr>
          <a:lstStyle/>
          <a:p>
            <a:r>
              <a:rPr lang="en-CA" dirty="0"/>
              <a:t>Because we’re using Express, we need to call </a:t>
            </a:r>
            <a:r>
              <a:rPr lang="en-CA" b="1" dirty="0" err="1">
                <a:latin typeface="Consolas" panose="020B0609020204030204" pitchFamily="49" charset="0"/>
              </a:rPr>
              <a:t>passport.initialize</a:t>
            </a:r>
            <a:r>
              <a:rPr lang="en-CA" b="1" dirty="0">
                <a:latin typeface="Consolas" panose="020B0609020204030204" pitchFamily="49" charset="0"/>
              </a:rPr>
              <a:t>()</a:t>
            </a:r>
            <a:r>
              <a:rPr lang="en-CA" dirty="0"/>
              <a:t> in order to initialize Passport.</a:t>
            </a:r>
          </a:p>
          <a:p>
            <a:r>
              <a:rPr lang="en-CA" dirty="0"/>
              <a:t>Because the app uses persistent login sessions, we need to call </a:t>
            </a:r>
            <a:r>
              <a:rPr lang="en-CA" b="1" dirty="0" err="1">
                <a:latin typeface="Consolas" panose="020B0609020204030204" pitchFamily="49" charset="0"/>
              </a:rPr>
              <a:t>passport.session</a:t>
            </a:r>
            <a:r>
              <a:rPr lang="en-CA" b="1" dirty="0">
                <a:latin typeface="Consolas" panose="020B0609020204030204" pitchFamily="49" charset="0"/>
              </a:rPr>
              <a:t>()</a:t>
            </a:r>
            <a:r>
              <a:rPr lang="en-CA" dirty="0"/>
              <a:t>.</a:t>
            </a:r>
          </a:p>
          <a:p>
            <a:r>
              <a:rPr lang="en-CA" dirty="0"/>
              <a:t>Add this under your serialize and deserialize functions.</a:t>
            </a:r>
          </a:p>
          <a:p>
            <a:pPr marL="101600" indent="0">
              <a:buNone/>
            </a:pPr>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3628338"/>
            <a:ext cx="7080268" cy="1031443"/>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use</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passport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initialize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use</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passport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session</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88378716"/>
      </p:ext>
    </p:extLst>
  </p:cSld>
  <p:clrMapOvr>
    <a:masterClrMapping/>
  </p:clrMapOvr>
  <p:transition>
    <p:fade thruBlk="1"/>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Login Form</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134671"/>
          </a:xfrm>
        </p:spPr>
        <p:txBody>
          <a:bodyPr>
            <a:normAutofit/>
          </a:bodyPr>
          <a:lstStyle/>
          <a:p>
            <a:r>
              <a:rPr lang="en-CA" dirty="0"/>
              <a:t>Let’s go ahead and edit </a:t>
            </a:r>
            <a:r>
              <a:rPr lang="en-CA" dirty="0" err="1"/>
              <a:t>index.pug</a:t>
            </a:r>
            <a:r>
              <a:rPr lang="en-CA" dirty="0"/>
              <a:t> to add a login form directly to the homepage.</a:t>
            </a:r>
          </a:p>
          <a:p>
            <a:pPr marL="101600" indent="0">
              <a:buNone/>
            </a:pPr>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2571750"/>
            <a:ext cx="7080268" cy="189027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h1</a:t>
            </a:r>
            <a:r>
              <a:rPr lang="en-CA" dirty="0">
                <a:solidFill>
                  <a:srgbClr val="333333"/>
                </a:solidFill>
                <a:latin typeface="Consolas" panose="020B0609020204030204" pitchFamily="49" charset="0"/>
              </a:rPr>
              <a:t> Please Log In</a:t>
            </a:r>
          </a:p>
          <a:p>
            <a:pPr marL="101600" indent="0">
              <a:buNone/>
            </a:pPr>
            <a:r>
              <a:rPr lang="en-CA" dirty="0">
                <a:solidFill>
                  <a:srgbClr val="E45649"/>
                </a:solidFill>
                <a:latin typeface="Consolas" panose="020B0609020204030204" pitchFamily="49" charset="0"/>
              </a:rPr>
              <a:t>form</a:t>
            </a:r>
            <a:r>
              <a:rPr lang="en-CA" dirty="0">
                <a:solidFill>
                  <a:srgbClr val="986801"/>
                </a:solidFill>
                <a:latin typeface="Consolas" panose="020B0609020204030204" pitchFamily="49" charset="0"/>
              </a:rPr>
              <a:t>(action</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"/log-in"</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method</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"POST"</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label</a:t>
            </a:r>
            <a:r>
              <a:rPr lang="en-CA" dirty="0">
                <a:solidFill>
                  <a:srgbClr val="986801"/>
                </a:solidFill>
                <a:latin typeface="Consolas" panose="020B0609020204030204" pitchFamily="49" charset="0"/>
              </a:rPr>
              <a:t>(for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Username</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input</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placeholder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"Username"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type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"text"</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label</a:t>
            </a:r>
            <a:r>
              <a:rPr lang="en-CA" dirty="0">
                <a:solidFill>
                  <a:srgbClr val="986801"/>
                </a:solidFill>
                <a:latin typeface="Consolas" panose="020B0609020204030204" pitchFamily="49" charset="0"/>
              </a:rPr>
              <a:t>(for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"password"</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Password</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input</a:t>
            </a:r>
            <a:r>
              <a:rPr lang="en-CA" dirty="0">
                <a:solidFill>
                  <a:srgbClr val="986801"/>
                </a:solidFill>
                <a:latin typeface="Consolas" panose="020B0609020204030204" pitchFamily="49" charset="0"/>
              </a:rPr>
              <a:t>(name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"password"</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type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"password"</a:t>
            </a:r>
            <a:r>
              <a:rPr lang="en-CA" dirty="0">
                <a:solidFill>
                  <a:srgbClr val="986801"/>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button</a:t>
            </a:r>
            <a:r>
              <a:rPr lang="en-CA" dirty="0">
                <a:solidFill>
                  <a:srgbClr val="333333"/>
                </a:solidFill>
                <a:latin typeface="Consolas" panose="020B0609020204030204" pitchFamily="49" charset="0"/>
              </a:rPr>
              <a:t> Log In</a:t>
            </a:r>
          </a:p>
        </p:txBody>
      </p:sp>
    </p:spTree>
    <p:extLst>
      <p:ext uri="{BB962C8B-B14F-4D97-AF65-F5344CB8AC3E}">
        <p14:creationId xmlns:p14="http://schemas.microsoft.com/office/powerpoint/2010/main" val="2209035852"/>
      </p:ext>
    </p:extLst>
  </p:cSld>
  <p:clrMapOvr>
    <a:masterClrMapping/>
  </p:clrMapOvr>
  <p:transition>
    <p:fade thruBlk="1"/>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Add the Login POST Route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936913"/>
          </a:xfrm>
        </p:spPr>
        <p:txBody>
          <a:bodyPr>
            <a:normAutofit fontScale="85000" lnSpcReduction="20000"/>
          </a:bodyPr>
          <a:lstStyle/>
          <a:p>
            <a:r>
              <a:rPr lang="en-CA" dirty="0"/>
              <a:t>Over in index.js, we should add a login route that runs code when the login form is submitted. We can add this directly under our </a:t>
            </a:r>
            <a:r>
              <a:rPr lang="en-CA" b="1" dirty="0" err="1">
                <a:latin typeface="Consolas" panose="020B0609020204030204" pitchFamily="49" charset="0"/>
              </a:rPr>
              <a:t>app.get</a:t>
            </a:r>
            <a:r>
              <a:rPr lang="en-CA" b="1" dirty="0">
                <a:latin typeface="Consolas" panose="020B0609020204030204" pitchFamily="49" charset="0"/>
              </a:rPr>
              <a:t>("/") </a:t>
            </a:r>
            <a:r>
              <a:rPr lang="en-CA" dirty="0"/>
              <a:t>route.</a:t>
            </a:r>
          </a:p>
          <a:p>
            <a:pPr marL="101600" indent="0">
              <a:buNone/>
            </a:pPr>
            <a:endParaRPr lang="en-CA" dirty="0"/>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2575865"/>
            <a:ext cx="7080268" cy="189027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post</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"/log-in"</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passport</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authenticate</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"local"</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err="1">
                <a:solidFill>
                  <a:srgbClr val="50A14F"/>
                </a:solidFill>
                <a:latin typeface="Consolas" panose="020B0609020204030204" pitchFamily="49" charset="0"/>
              </a:rPr>
              <a:t>successRedirect</a:t>
            </a:r>
            <a:r>
              <a:rPr lang="en-US" dirty="0">
                <a:solidFill>
                  <a:srgbClr val="0184BC"/>
                </a:solidFill>
                <a:latin typeface="Consolas" panose="020B0609020204030204" pitchFamily="49" charset="0"/>
              </a:rPr>
              <a:t>:</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err="1">
                <a:solidFill>
                  <a:srgbClr val="50A14F"/>
                </a:solidFill>
                <a:latin typeface="Consolas" panose="020B0609020204030204" pitchFamily="49" charset="0"/>
              </a:rPr>
              <a:t>failureRedirect</a:t>
            </a:r>
            <a:r>
              <a:rPr lang="en-US" dirty="0">
                <a:solidFill>
                  <a:srgbClr val="0184BC"/>
                </a:solidFill>
                <a:latin typeface="Consolas" panose="020B0609020204030204" pitchFamily="49" charset="0"/>
              </a:rPr>
              <a:t>:</a:t>
            </a:r>
            <a:r>
              <a:rPr lang="en-US" dirty="0">
                <a:solidFill>
                  <a:srgbClr val="383A42"/>
                </a:solidFill>
                <a:latin typeface="Consolas" panose="020B0609020204030204" pitchFamily="49" charset="0"/>
              </a:rPr>
              <a:t> </a:t>
            </a:r>
            <a:r>
              <a:rPr lang="en-US" dirty="0">
                <a:solidFill>
                  <a:srgbClr val="50A14F"/>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61143890"/>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Built-in Node.js Modules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4010278"/>
      </p:ext>
    </p:extLst>
  </p:cSld>
  <p:clrMapOvr>
    <a:masterClrMapping/>
  </p:clrMapOvr>
  <p:transition>
    <p:fade thruBlk="1"/>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One More Thing</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817937"/>
          </a:xfrm>
        </p:spPr>
        <p:txBody>
          <a:bodyPr>
            <a:normAutofit lnSpcReduction="10000"/>
          </a:bodyPr>
          <a:lstStyle/>
          <a:p>
            <a:r>
              <a:rPr lang="en-CA" dirty="0"/>
              <a:t>We can create middleware to save </a:t>
            </a:r>
            <a:r>
              <a:rPr lang="en-CA" dirty="0" err="1"/>
              <a:t>req.user</a:t>
            </a:r>
            <a:r>
              <a:rPr lang="en-CA" dirty="0"/>
              <a:t> to </a:t>
            </a:r>
            <a:r>
              <a:rPr lang="en-CA" dirty="0" err="1"/>
              <a:t>res.locals.currentUser</a:t>
            </a:r>
            <a:r>
              <a:rPr lang="en-CA" dirty="0"/>
              <a:t> so that we can use this information throughout the rest of our app.</a:t>
            </a:r>
          </a:p>
          <a:p>
            <a:r>
              <a:rPr lang="en-CA" dirty="0"/>
              <a:t>We insert this code after initializing passport and before we render our views.</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3452774"/>
            <a:ext cx="7080268" cy="120700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use</a:t>
            </a:r>
            <a:r>
              <a:rPr lang="en-CA" dirty="0">
                <a:solidFill>
                  <a:srgbClr val="383A42"/>
                </a:solidFill>
                <a:latin typeface="Consolas" panose="020B0609020204030204" pitchFamily="49" charset="0"/>
              </a:rPr>
              <a:t>((req, res, next)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locals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currentUser</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next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57535912"/>
      </p:ext>
    </p:extLst>
  </p:cSld>
  <p:clrMapOvr>
    <a:masterClrMapping/>
  </p:clrMapOvr>
  <p:transition>
    <p:fade thruBlk="1"/>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Logged in or Logged out?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817937"/>
          </a:xfrm>
        </p:spPr>
        <p:txBody>
          <a:bodyPr>
            <a:normAutofit/>
          </a:bodyPr>
          <a:lstStyle/>
          <a:p>
            <a:r>
              <a:rPr lang="en-CA" dirty="0"/>
              <a:t>Now that we can use </a:t>
            </a:r>
            <a:r>
              <a:rPr lang="en-CA" dirty="0" err="1"/>
              <a:t>currentUser</a:t>
            </a:r>
            <a:r>
              <a:rPr lang="en-CA" dirty="0"/>
              <a:t> data to check and see if the user is logged in or out, we can edit our </a:t>
            </a:r>
            <a:r>
              <a:rPr lang="en-CA" dirty="0" err="1"/>
              <a:t>index.pug</a:t>
            </a:r>
            <a:r>
              <a:rPr lang="en-CA" dirty="0"/>
              <a:t> file to hide the login form and show a welcome message when they’re logged in!</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3167482"/>
            <a:ext cx="7080268" cy="1492299"/>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if</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currentUser</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h1</a:t>
            </a:r>
            <a:r>
              <a:rPr lang="en-CA" dirty="0">
                <a:solidFill>
                  <a:srgbClr val="333333"/>
                </a:solidFill>
                <a:latin typeface="Consolas" panose="020B0609020204030204" pitchFamily="49" charset="0"/>
              </a:rPr>
              <a:t> Welcome Back </a:t>
            </a:r>
            <a:r>
              <a:rPr lang="en-CA" dirty="0">
                <a:solidFill>
                  <a:srgbClr val="50A14F"/>
                </a:solidFill>
                <a:latin typeface="Consolas" panose="020B0609020204030204" pitchFamily="49" charset="0"/>
              </a:rPr>
              <a:t>#{</a:t>
            </a:r>
            <a:r>
              <a:rPr lang="en-CA" dirty="0" err="1">
                <a:solidFill>
                  <a:srgbClr val="E45649"/>
                </a:solidFill>
                <a:latin typeface="Consolas" panose="020B0609020204030204" pitchFamily="49" charset="0"/>
              </a:rPr>
              <a:t>currentUser</a:t>
            </a:r>
            <a:r>
              <a:rPr lang="en-CA" dirty="0" err="1">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username</a:t>
            </a:r>
            <a:r>
              <a:rPr lang="en-CA" dirty="0">
                <a:solidFill>
                  <a:srgbClr val="50A14F"/>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a:t>
            </a:r>
            <a:r>
              <a:rPr lang="en-CA" dirty="0">
                <a:solidFill>
                  <a:srgbClr val="986801"/>
                </a:solidFill>
                <a:latin typeface="Consolas" panose="020B0609020204030204" pitchFamily="49" charset="0"/>
              </a:rPr>
              <a:t>(</a:t>
            </a:r>
            <a:r>
              <a:rPr lang="en-CA" dirty="0" err="1">
                <a:solidFill>
                  <a:srgbClr val="986801"/>
                </a:solidFill>
                <a:latin typeface="Consolas" panose="020B0609020204030204" pitchFamily="49" charset="0"/>
              </a:rPr>
              <a:t>href</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"/log-out"</a:t>
            </a:r>
            <a:r>
              <a:rPr lang="en-CA" dirty="0">
                <a:solidFill>
                  <a:srgbClr val="986801"/>
                </a:solidFill>
                <a:latin typeface="Consolas" panose="020B0609020204030204" pitchFamily="49" charset="0"/>
              </a:rPr>
              <a:t>)</a:t>
            </a:r>
            <a:r>
              <a:rPr lang="en-CA" dirty="0">
                <a:solidFill>
                  <a:srgbClr val="333333"/>
                </a:solidFill>
                <a:latin typeface="Consolas" panose="020B0609020204030204" pitchFamily="49" charset="0"/>
              </a:rPr>
              <a:t> Log Out</a:t>
            </a:r>
          </a:p>
          <a:p>
            <a:pPr marL="101600" indent="0">
              <a:buNone/>
            </a:pPr>
            <a:r>
              <a:rPr lang="en-CA" dirty="0">
                <a:solidFill>
                  <a:srgbClr val="A626A4"/>
                </a:solidFill>
                <a:latin typeface="Consolas" panose="020B0609020204030204" pitchFamily="49" charset="0"/>
              </a:rPr>
              <a:t>else</a:t>
            </a:r>
            <a:endParaRPr lang="en-CA" dirty="0">
              <a:solidFill>
                <a:srgbClr val="333333"/>
              </a:solidFill>
              <a:latin typeface="Consolas" panose="020B0609020204030204" pitchFamily="49" charset="0"/>
            </a:endParaRPr>
          </a:p>
          <a:p>
            <a:pPr marL="101600" indent="0">
              <a:buNone/>
            </a:pPr>
            <a:r>
              <a:rPr lang="en-CA" dirty="0">
                <a:solidFill>
                  <a:srgbClr val="50A14F"/>
                </a:solidFill>
                <a:latin typeface="Consolas" panose="020B0609020204030204" pitchFamily="49" charset="0"/>
              </a:rPr>
              <a:t>  // Login Form goes here</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791910035"/>
      </p:ext>
    </p:extLst>
  </p:cSld>
  <p:clrMapOvr>
    <a:masterClrMapping/>
  </p:clrMapOvr>
  <p:transition>
    <p:fade thruBlk="1"/>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Log out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492299"/>
          </a:xfrm>
        </p:spPr>
        <p:txBody>
          <a:bodyPr>
            <a:normAutofit fontScale="85000" lnSpcReduction="20000"/>
          </a:bodyPr>
          <a:lstStyle/>
          <a:p>
            <a:r>
              <a:rPr lang="en-CA" dirty="0"/>
              <a:t>In index.js we need to create a route that will log out of the app when someone clicks on the log out link.</a:t>
            </a:r>
          </a:p>
          <a:p>
            <a:r>
              <a:rPr lang="en-CA" dirty="0"/>
              <a:t>We need to call the logout() function provided to us by Passport, and then redirect back to the homepage so we can see the login form again.</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3127136"/>
            <a:ext cx="7080268" cy="122163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"/log-out"</a:t>
            </a:r>
            <a:r>
              <a:rPr lang="en-CA" dirty="0">
                <a:solidFill>
                  <a:srgbClr val="383A42"/>
                </a:solidFill>
                <a:latin typeface="Consolas" panose="020B0609020204030204" pitchFamily="49" charset="0"/>
              </a:rPr>
              <a:t>, (req, res)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logout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redirect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721353019"/>
      </p:ext>
    </p:extLst>
  </p:cSld>
  <p:clrMapOvr>
    <a:masterClrMapping/>
  </p:clrMapOvr>
  <p:transition>
    <p:fade thruBlk="1"/>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Logging In and Out</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223</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8"/>
            <a:ext cx="7405800" cy="2860662"/>
          </a:xfrm>
        </p:spPr>
        <p:txBody>
          <a:bodyPr>
            <a:normAutofit fontScale="85000" lnSpcReduction="20000"/>
          </a:bodyPr>
          <a:lstStyle/>
          <a:p>
            <a:r>
              <a:rPr lang="en-CA" dirty="0">
                <a:latin typeface="Work Sans Light" panose="00000400000000000000" pitchFamily="2" charset="0"/>
              </a:rPr>
              <a:t>Make sure you have:</a:t>
            </a:r>
          </a:p>
          <a:p>
            <a:pPr lvl="1"/>
            <a:r>
              <a:rPr lang="en-CA" dirty="0">
                <a:latin typeface="Work Sans Light" panose="00000400000000000000" pitchFamily="2" charset="0"/>
              </a:rPr>
              <a:t>Configured Passport</a:t>
            </a:r>
          </a:p>
          <a:p>
            <a:pPr lvl="1"/>
            <a:r>
              <a:rPr lang="en-CA" dirty="0">
                <a:latin typeface="Work Sans Light" panose="00000400000000000000" pitchFamily="2" charset="0"/>
              </a:rPr>
              <a:t>Created a log-in form</a:t>
            </a:r>
          </a:p>
          <a:p>
            <a:pPr lvl="1"/>
            <a:r>
              <a:rPr lang="en-CA" dirty="0">
                <a:latin typeface="Work Sans Light" panose="00000400000000000000" pitchFamily="2" charset="0"/>
              </a:rPr>
              <a:t>Created a POST route for /log-in in index.js </a:t>
            </a:r>
          </a:p>
          <a:p>
            <a:pPr lvl="1"/>
            <a:r>
              <a:rPr lang="en-CA" dirty="0">
                <a:latin typeface="Work Sans Light" panose="00000400000000000000" pitchFamily="2" charset="0"/>
              </a:rPr>
              <a:t>Added middleware to store user information in </a:t>
            </a:r>
            <a:r>
              <a:rPr lang="en-CA" dirty="0" err="1">
                <a:latin typeface="Work Sans Light" panose="00000400000000000000" pitchFamily="2" charset="0"/>
              </a:rPr>
              <a:t>res.locals.currentUser</a:t>
            </a:r>
            <a:endParaRPr lang="en-CA" dirty="0">
              <a:latin typeface="Work Sans Light" panose="00000400000000000000" pitchFamily="2" charset="0"/>
            </a:endParaRPr>
          </a:p>
          <a:p>
            <a:pPr lvl="1"/>
            <a:r>
              <a:rPr lang="en-CA" dirty="0">
                <a:latin typeface="Work Sans Light" panose="00000400000000000000" pitchFamily="2" charset="0"/>
              </a:rPr>
              <a:t>Edited the homepage to show a welcome message OR a log-in form</a:t>
            </a:r>
          </a:p>
          <a:p>
            <a:pPr lvl="1"/>
            <a:r>
              <a:rPr lang="en-CA" dirty="0">
                <a:latin typeface="Work Sans Light" panose="00000400000000000000" pitchFamily="2" charset="0"/>
              </a:rPr>
              <a:t>Added a GET route for logging out</a:t>
            </a:r>
          </a:p>
          <a:p>
            <a:pPr lvl="1"/>
            <a:endParaRPr lang="en-CA" dirty="0">
              <a:latin typeface="Work Sans Light" panose="00000400000000000000" pitchFamily="2" charset="0"/>
            </a:endParaRPr>
          </a:p>
          <a:p>
            <a:r>
              <a:rPr lang="en-CA" dirty="0">
                <a:latin typeface="Work Sans Light" panose="00000400000000000000" pitchFamily="2" charset="0"/>
              </a:rPr>
              <a:t>Test your login workflow.</a:t>
            </a:r>
          </a:p>
        </p:txBody>
      </p:sp>
    </p:spTree>
    <p:extLst>
      <p:ext uri="{BB962C8B-B14F-4D97-AF65-F5344CB8AC3E}">
        <p14:creationId xmlns:p14="http://schemas.microsoft.com/office/powerpoint/2010/main" val="2027707573"/>
      </p:ext>
    </p:extLst>
  </p:cSld>
  <p:clrMapOvr>
    <a:masterClrMapping/>
  </p:clrMapOvr>
  <p:transition>
    <p:fade thruBlk="1"/>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Securing Passwords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224</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9688339"/>
      </p:ext>
    </p:extLst>
  </p:cSld>
  <p:clrMapOvr>
    <a:masterClrMapping/>
  </p:clrMapOvr>
  <p:transition>
    <p:fade thruBlk="1"/>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Securing Passwords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20000"/>
          </a:bodyPr>
          <a:lstStyle/>
          <a:p>
            <a:r>
              <a:rPr lang="en-CA" dirty="0"/>
              <a:t>We’re currently storing passwords as plain text in our database which is a </a:t>
            </a:r>
            <a:r>
              <a:rPr lang="en-CA" b="1" dirty="0"/>
              <a:t>HUGE</a:t>
            </a:r>
            <a:r>
              <a:rPr lang="en-CA" dirty="0"/>
              <a:t> no </a:t>
            </a:r>
            <a:r>
              <a:rPr lang="en-CA" dirty="0" err="1"/>
              <a:t>no</a:t>
            </a:r>
            <a:r>
              <a:rPr lang="en-CA" dirty="0"/>
              <a:t>.</a:t>
            </a:r>
          </a:p>
          <a:p>
            <a:r>
              <a:rPr lang="en-CA" dirty="0"/>
              <a:t>We need to go back and edit our code so that we securely store passwords instead.</a:t>
            </a:r>
          </a:p>
          <a:p>
            <a:r>
              <a:rPr lang="en-CA" dirty="0"/>
              <a:t>To do this, we’re going to:</a:t>
            </a:r>
          </a:p>
          <a:p>
            <a:pPr lvl="1"/>
            <a:r>
              <a:rPr lang="en-CA" dirty="0"/>
              <a:t>install </a:t>
            </a:r>
            <a:r>
              <a:rPr lang="en-CA" dirty="0" err="1"/>
              <a:t>bcryptjs</a:t>
            </a:r>
            <a:endParaRPr lang="en-CA" dirty="0"/>
          </a:p>
          <a:p>
            <a:pPr lvl="1"/>
            <a:r>
              <a:rPr lang="en-CA" dirty="0"/>
              <a:t>require it in our files in the appropriate places</a:t>
            </a:r>
          </a:p>
          <a:p>
            <a:pPr lvl="1"/>
            <a:r>
              <a:rPr lang="en-CA" dirty="0"/>
              <a:t>use it where we save passwords </a:t>
            </a:r>
          </a:p>
          <a:p>
            <a:pPr lvl="1"/>
            <a:r>
              <a:rPr lang="en-CA" dirty="0"/>
              <a:t>use it where we compare passwords inside the </a:t>
            </a:r>
            <a:r>
              <a:rPr lang="en-CA" dirty="0" err="1"/>
              <a:t>LocalStrategy</a:t>
            </a:r>
            <a:endParaRPr lang="en-CA" dirty="0"/>
          </a:p>
        </p:txBody>
      </p:sp>
    </p:spTree>
    <p:extLst>
      <p:ext uri="{BB962C8B-B14F-4D97-AF65-F5344CB8AC3E}">
        <p14:creationId xmlns:p14="http://schemas.microsoft.com/office/powerpoint/2010/main" val="1004266838"/>
      </p:ext>
    </p:extLst>
  </p:cSld>
  <p:clrMapOvr>
    <a:masterClrMapping/>
  </p:clrMapOvr>
  <p:transition>
    <p:fade thruBlk="1"/>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Work Sans" panose="00000500000000000000" pitchFamily="2" charset="0"/>
              </a:rPr>
              <a:t>bcryptjs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t>A library to help you hash passwords. JS version of C++ </a:t>
            </a:r>
            <a:r>
              <a:rPr lang="en-CA" dirty="0" err="1"/>
              <a:t>bcrypt</a:t>
            </a:r>
            <a:r>
              <a:rPr lang="en-CA" dirty="0"/>
              <a:t>.</a:t>
            </a:r>
          </a:p>
          <a:p>
            <a:r>
              <a:rPr lang="en-CA" dirty="0"/>
              <a:t>Protects against attacks.</a:t>
            </a:r>
          </a:p>
          <a:p>
            <a:pPr marL="101600" indent="0">
              <a:buNone/>
            </a:pPr>
            <a:endParaRPr lang="en-CA" b="1" dirty="0">
              <a:latin typeface="Consolas" panose="020B0609020204030204" pitchFamily="49" charset="0"/>
            </a:endParaRPr>
          </a:p>
          <a:p>
            <a:pPr marL="101600" indent="0">
              <a:buNone/>
            </a:pPr>
            <a:r>
              <a:rPr lang="en-CA" b="1" dirty="0" err="1">
                <a:latin typeface="Consolas" panose="020B0609020204030204" pitchFamily="49" charset="0"/>
              </a:rPr>
              <a:t>npm</a:t>
            </a:r>
            <a:r>
              <a:rPr lang="en-CA" b="1" dirty="0">
                <a:latin typeface="Consolas" panose="020B0609020204030204" pitchFamily="49" charset="0"/>
              </a:rPr>
              <a:t> install </a:t>
            </a:r>
            <a:r>
              <a:rPr lang="en-CA" b="1" dirty="0" err="1">
                <a:latin typeface="Consolas" panose="020B0609020204030204" pitchFamily="49" charset="0"/>
              </a:rPr>
              <a:t>bcryptjs</a:t>
            </a:r>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a:p>
            <a:pPr marL="101600" indent="0">
              <a:buNone/>
            </a:pPr>
            <a:r>
              <a:rPr lang="en-CA" sz="1400" dirty="0">
                <a:latin typeface="Work Sans Light" panose="00000400000000000000" pitchFamily="2" charset="0"/>
                <a:hlinkClick r:id="rId3"/>
              </a:rPr>
              <a:t>https://codahale.com/how-to-safely-store-a-password/</a:t>
            </a:r>
            <a:r>
              <a:rPr lang="en-CA" sz="1400" dirty="0">
                <a:latin typeface="Work Sans Light" panose="00000400000000000000" pitchFamily="2" charset="0"/>
              </a:rPr>
              <a:t> </a:t>
            </a:r>
          </a:p>
        </p:txBody>
      </p:sp>
    </p:spTree>
    <p:extLst>
      <p:ext uri="{BB962C8B-B14F-4D97-AF65-F5344CB8AC3E}">
        <p14:creationId xmlns:p14="http://schemas.microsoft.com/office/powerpoint/2010/main" val="2428388725"/>
      </p:ext>
    </p:extLst>
  </p:cSld>
  <p:clrMapOvr>
    <a:masterClrMapping/>
  </p:clrMapOvr>
  <p:transition>
    <p:fade thruBlk="1"/>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Store Hashed Passwords</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227</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1444859"/>
          </a:xfrm>
        </p:spPr>
        <p:txBody>
          <a:bodyPr>
            <a:normAutofit fontScale="70000" lnSpcReduction="20000"/>
          </a:bodyPr>
          <a:lstStyle/>
          <a:p>
            <a:r>
              <a:rPr lang="en-CA" dirty="0"/>
              <a:t>Require </a:t>
            </a:r>
            <a:r>
              <a:rPr lang="en-CA" b="1" dirty="0" err="1">
                <a:latin typeface="Consolas" panose="020B0609020204030204" pitchFamily="49" charset="0"/>
              </a:rPr>
              <a:t>bcryptjs</a:t>
            </a:r>
            <a:r>
              <a:rPr lang="en-CA" dirty="0"/>
              <a:t> and assign it to </a:t>
            </a:r>
            <a:r>
              <a:rPr lang="en-CA" b="1" dirty="0" err="1">
                <a:latin typeface="Consolas" panose="020B0609020204030204" pitchFamily="49" charset="0"/>
              </a:rPr>
              <a:t>bcrypt</a:t>
            </a:r>
            <a:r>
              <a:rPr lang="en-CA" dirty="0"/>
              <a:t>.</a:t>
            </a:r>
          </a:p>
          <a:p>
            <a:r>
              <a:rPr lang="en-CA" dirty="0"/>
              <a:t>Take everything that was inside the </a:t>
            </a:r>
            <a:r>
              <a:rPr lang="en-CA" b="1" dirty="0" err="1">
                <a:latin typeface="Consolas" panose="020B0609020204030204" pitchFamily="49" charset="0"/>
              </a:rPr>
              <a:t>exports.createUser</a:t>
            </a:r>
            <a:r>
              <a:rPr lang="en-CA" dirty="0"/>
              <a:t> function and wrap it in the </a:t>
            </a:r>
            <a:r>
              <a:rPr lang="en-CA" b="1" dirty="0" err="1">
                <a:latin typeface="Consolas" panose="020B0609020204030204" pitchFamily="49" charset="0"/>
              </a:rPr>
              <a:t>bcrypt.hash</a:t>
            </a:r>
            <a:r>
              <a:rPr lang="en-CA" dirty="0"/>
              <a:t> function.</a:t>
            </a:r>
          </a:p>
          <a:p>
            <a:r>
              <a:rPr lang="en-CA" dirty="0"/>
              <a:t>Change </a:t>
            </a:r>
            <a:r>
              <a:rPr lang="en-CA" b="1" dirty="0" err="1">
                <a:latin typeface="Consolas" panose="020B0609020204030204" pitchFamily="49" charset="0"/>
              </a:rPr>
              <a:t>req.body.email</a:t>
            </a:r>
            <a:r>
              <a:rPr lang="en-CA" dirty="0"/>
              <a:t> out with </a:t>
            </a:r>
            <a:r>
              <a:rPr lang="en-CA" b="1" dirty="0" err="1">
                <a:latin typeface="Consolas" panose="020B0609020204030204" pitchFamily="49" charset="0"/>
              </a:rPr>
              <a:t>hashedPassword</a:t>
            </a:r>
            <a:endParaRPr lang="en-CA" b="1" dirty="0">
              <a:latin typeface="Consolas" panose="020B0609020204030204" pitchFamily="49" charset="0"/>
            </a:endParaRPr>
          </a:p>
          <a:p>
            <a:r>
              <a:rPr lang="en-CA" dirty="0">
                <a:latin typeface="Work Sans Light" panose="00000400000000000000" pitchFamily="2" charset="0"/>
              </a:rPr>
              <a:t>Test that the database now gets hashed passwords</a:t>
            </a:r>
          </a:p>
        </p:txBody>
      </p:sp>
      <p:sp>
        <p:nvSpPr>
          <p:cNvPr id="8" name="Google Shape;105;p17">
            <a:extLst>
              <a:ext uri="{FF2B5EF4-FFF2-40B4-BE49-F238E27FC236}">
                <a16:creationId xmlns:a16="http://schemas.microsoft.com/office/drawing/2014/main" id="{E8723142-B609-4F43-A480-87BD9862C644}"/>
              </a:ext>
            </a:extLst>
          </p:cNvPr>
          <p:cNvSpPr txBox="1">
            <a:spLocks/>
          </p:cNvSpPr>
          <p:nvPr/>
        </p:nvSpPr>
        <p:spPr>
          <a:xfrm>
            <a:off x="974190" y="3079698"/>
            <a:ext cx="7080268" cy="1554269"/>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createUser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next)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bcrypt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hash</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somePassword</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10</a:t>
            </a:r>
            <a:r>
              <a:rPr lang="en-CA" dirty="0">
                <a:solidFill>
                  <a:srgbClr val="383A42"/>
                </a:solidFill>
                <a:latin typeface="Consolas" panose="020B0609020204030204" pitchFamily="49" charset="0"/>
              </a:rPr>
              <a:t>, (err, </a:t>
            </a:r>
            <a:r>
              <a:rPr lang="en-CA" dirty="0" err="1">
                <a:solidFill>
                  <a:srgbClr val="383A42"/>
                </a:solidFill>
                <a:latin typeface="Consolas" panose="020B0609020204030204" pitchFamily="49" charset="0"/>
              </a:rPr>
              <a:t>hashedPassword</a:t>
            </a: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if err, throw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create new User with </a:t>
            </a:r>
            <a:r>
              <a:rPr lang="en-CA" i="1" dirty="0" err="1">
                <a:solidFill>
                  <a:srgbClr val="A0A1A7"/>
                </a:solidFill>
                <a:latin typeface="Consolas" panose="020B0609020204030204" pitchFamily="49" charset="0"/>
              </a:rPr>
              <a:t>hashedPassword</a:t>
            </a:r>
            <a:r>
              <a:rPr lang="en-CA" i="1" dirty="0">
                <a:solidFill>
                  <a:srgbClr val="A0A1A7"/>
                </a:solidFill>
                <a:latin typeface="Consolas" panose="020B0609020204030204" pitchFamily="49" charset="0"/>
              </a:rPr>
              <a:t> and store it in the database</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814073440"/>
      </p:ext>
    </p:extLst>
  </p:cSld>
  <p:clrMapOvr>
    <a:masterClrMapping/>
  </p:clrMapOvr>
  <p:transition>
    <p:fade thruBlk="1"/>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228</a:t>
            </a:fld>
            <a:endParaRP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595980"/>
            <a:ext cx="7080268" cy="399409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bcrypt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bcryptjs</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createUser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next)</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bcrypt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hash</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password</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10</a:t>
            </a:r>
            <a:r>
              <a:rPr lang="en-CA" dirty="0">
                <a:solidFill>
                  <a:srgbClr val="383A42"/>
                </a:solidFill>
                <a:latin typeface="Consolas" panose="020B0609020204030204" pitchFamily="49" charset="0"/>
              </a:rPr>
              <a:t>, (err, </a:t>
            </a:r>
            <a:r>
              <a:rPr lang="en-CA" dirty="0" err="1">
                <a:solidFill>
                  <a:srgbClr val="383A42"/>
                </a:solidFill>
                <a:latin typeface="Consolas" panose="020B0609020204030204" pitchFamily="49" charset="0"/>
              </a:rPr>
              <a:t>hashedPassword</a:t>
            </a: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const</a:t>
            </a:r>
            <a:r>
              <a:rPr lang="en-CA" dirty="0">
                <a:solidFill>
                  <a:srgbClr val="383A42"/>
                </a:solidFill>
                <a:latin typeface="Consolas" panose="020B0609020204030204" pitchFamily="49" charset="0"/>
              </a:rPr>
              <a:t> user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new</a:t>
            </a:r>
            <a:r>
              <a:rPr lang="en-CA" dirty="0">
                <a:solidFill>
                  <a:srgbClr val="383A42"/>
                </a:solidFill>
                <a:latin typeface="Consolas" panose="020B0609020204030204" pitchFamily="49" charset="0"/>
              </a:rPr>
              <a:t> </a:t>
            </a:r>
            <a:r>
              <a:rPr lang="en-CA" dirty="0">
                <a:solidFill>
                  <a:srgbClr val="C18401"/>
                </a:solidFill>
                <a:latin typeface="Consolas" panose="020B0609020204030204" pitchFamily="49" charset="0"/>
              </a:rPr>
              <a:t>User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username</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username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email</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body</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email</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password</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hashedPassword</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save</a:t>
            </a:r>
            <a:r>
              <a:rPr lang="en-CA" dirty="0">
                <a:solidFill>
                  <a:srgbClr val="383A42"/>
                </a:solidFill>
                <a:latin typeface="Consolas" panose="020B0609020204030204" pitchFamily="49" charset="0"/>
              </a:rPr>
              <a:t>(err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next</a:t>
            </a:r>
            <a:r>
              <a:rPr lang="en-CA" dirty="0">
                <a:solidFill>
                  <a:srgbClr val="383A42"/>
                </a:solidFill>
                <a:latin typeface="Consolas" panose="020B0609020204030204" pitchFamily="49" charset="0"/>
              </a:rPr>
              <a:t>(err);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redirect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23218061"/>
      </p:ext>
    </p:extLst>
  </p:cSld>
  <p:clrMapOvr>
    <a:masterClrMapping/>
  </p:clrMapOvr>
  <p:transition>
    <p:fade thruBlk="1"/>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Compare passwords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492299"/>
          </a:xfrm>
        </p:spPr>
        <p:txBody>
          <a:bodyPr>
            <a:normAutofit lnSpcReduction="10000"/>
          </a:bodyPr>
          <a:lstStyle/>
          <a:p>
            <a:r>
              <a:rPr lang="en-CA" dirty="0"/>
              <a:t>Now that we’re storing hashed passwords, a direct comparison between the password a user inputs and the password stored in our database isn’t going to work.</a:t>
            </a:r>
          </a:p>
          <a:p>
            <a:r>
              <a:rPr lang="en-CA" dirty="0"/>
              <a:t>In index.js, we need to update our </a:t>
            </a:r>
            <a:r>
              <a:rPr lang="en-CA" dirty="0" err="1"/>
              <a:t>LocalStrategy</a:t>
            </a:r>
            <a:r>
              <a:rPr lang="en-CA" dirty="0"/>
              <a:t> code.</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3127136"/>
            <a:ext cx="7080268" cy="122163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if</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password</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password)</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33333"/>
                </a:solidFill>
                <a:latin typeface="Consolas" panose="020B0609020204030204" pitchFamily="49" charset="0"/>
              </a:rPr>
              <a:t>, </a:t>
            </a:r>
            <a:r>
              <a:rPr lang="en-CA" dirty="0">
                <a:solidFill>
                  <a:srgbClr val="986801"/>
                </a:solidFill>
                <a:latin typeface="Consolas" panose="020B0609020204030204" pitchFamily="49" charset="0"/>
              </a:rPr>
              <a:t>false</a:t>
            </a:r>
            <a:r>
              <a:rPr lang="en-CA" dirty="0">
                <a:solidFill>
                  <a:srgbClr val="333333"/>
                </a:solidFill>
                <a:latin typeface="Consolas" panose="020B0609020204030204" pitchFamily="49" charset="0"/>
              </a:rPr>
              <a:t>, { </a:t>
            </a:r>
            <a:r>
              <a:rPr lang="en-CA" dirty="0">
                <a:solidFill>
                  <a:srgbClr val="50A14F"/>
                </a:solidFill>
                <a:latin typeface="Consolas" panose="020B0609020204030204" pitchFamily="49" charset="0"/>
              </a:rPr>
              <a:t>msg</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"Incorrect password"</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p>
          <a:p>
            <a:pPr marL="101600" indent="0">
              <a:buNone/>
            </a:pPr>
            <a:r>
              <a:rPr lang="en-CA" dirty="0">
                <a:solidFill>
                  <a:srgbClr val="A626A4"/>
                </a:solidFill>
                <a:latin typeface="Consolas" panose="020B0609020204030204" pitchFamily="49" charset="0"/>
              </a:rPr>
              <a:t>return</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user);</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83919304"/>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Modular Design</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When creating an application, you often reach a point where putting all your code in a single file becomes unwieldy.</a:t>
            </a:r>
          </a:p>
          <a:p>
            <a:pPr marL="457200" lvl="0" indent="-355600" algn="l" rtl="0">
              <a:spcBef>
                <a:spcPts val="600"/>
              </a:spcBef>
              <a:spcAft>
                <a:spcPts val="0"/>
              </a:spcAft>
              <a:buSzPts val="2000"/>
              <a:buChar char="▪"/>
            </a:pPr>
            <a:r>
              <a:rPr lang="en-US" dirty="0"/>
              <a:t>Node modules bundle up code for reuse, and they don’t alter the global scope.</a:t>
            </a:r>
          </a:p>
          <a:p>
            <a:pPr marL="457200" lvl="0" indent="-355600" algn="l" rtl="0">
              <a:spcBef>
                <a:spcPts val="600"/>
              </a:spcBef>
              <a:spcAft>
                <a:spcPts val="0"/>
              </a:spcAft>
              <a:buSzPts val="2000"/>
              <a:buChar char="▪"/>
            </a:pPr>
            <a:r>
              <a:rPr lang="en-US" dirty="0"/>
              <a:t>Node modules allow you to select which functions and variables from the included file are exposed to your app.</a:t>
            </a:r>
          </a:p>
          <a:p>
            <a:pPr marL="457200" lvl="0" indent="-355600" algn="l" rtl="0">
              <a:spcBef>
                <a:spcPts val="600"/>
              </a:spcBef>
              <a:spcAft>
                <a:spcPts val="0"/>
              </a:spcAft>
              <a:buSzPts val="2000"/>
              <a:buChar char="▪"/>
            </a:pPr>
            <a:r>
              <a:rPr lang="en-US" dirty="0"/>
              <a:t>You can use built-in Node modules, 3</a:t>
            </a:r>
            <a:r>
              <a:rPr lang="en-US" baseline="30000" dirty="0"/>
              <a:t>rd</a:t>
            </a:r>
            <a:r>
              <a:rPr lang="en-US" dirty="0"/>
              <a:t>-party modules, or even build your own.</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5476216"/>
      </p:ext>
    </p:extLst>
  </p:cSld>
  <p:clrMapOvr>
    <a:masterClrMapping/>
  </p:clrMapOvr>
  <p:transition>
    <p:fade thruBlk="1"/>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Compare passwords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1492299"/>
          </a:xfrm>
        </p:spPr>
        <p:txBody>
          <a:bodyPr>
            <a:normAutofit/>
          </a:bodyPr>
          <a:lstStyle/>
          <a:p>
            <a:r>
              <a:rPr lang="en-CA" dirty="0"/>
              <a:t>Since we’re using </a:t>
            </a:r>
            <a:r>
              <a:rPr lang="en-CA" dirty="0" err="1"/>
              <a:t>bcrypt</a:t>
            </a:r>
            <a:r>
              <a:rPr lang="en-CA" dirty="0"/>
              <a:t>, we can use the .compare() method to compare passwords.</a:t>
            </a:r>
          </a:p>
        </p:txBody>
      </p:sp>
      <p:sp>
        <p:nvSpPr>
          <p:cNvPr id="5" name="Google Shape;105;p17">
            <a:extLst>
              <a:ext uri="{FF2B5EF4-FFF2-40B4-BE49-F238E27FC236}">
                <a16:creationId xmlns:a16="http://schemas.microsoft.com/office/drawing/2014/main" id="{85F323B5-2C94-459D-A00C-0C3A4EB11D5D}"/>
              </a:ext>
            </a:extLst>
          </p:cNvPr>
          <p:cNvSpPr txBox="1">
            <a:spLocks/>
          </p:cNvSpPr>
          <p:nvPr/>
        </p:nvSpPr>
        <p:spPr>
          <a:xfrm>
            <a:off x="1031866" y="2443277"/>
            <a:ext cx="7080268" cy="212140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bcrypt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compare</a:t>
            </a:r>
            <a:r>
              <a:rPr lang="en-CA" dirty="0">
                <a:solidFill>
                  <a:srgbClr val="383A42"/>
                </a:solidFill>
                <a:latin typeface="Consolas" panose="020B0609020204030204" pitchFamily="49" charset="0"/>
              </a:rPr>
              <a:t>(password,</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password</a:t>
            </a:r>
            <a:r>
              <a:rPr lang="en-CA" dirty="0">
                <a:solidFill>
                  <a:srgbClr val="383A42"/>
                </a:solidFill>
                <a:latin typeface="Consolas" panose="020B0609020204030204" pitchFamily="49" charset="0"/>
              </a:rPr>
              <a:t>, (err, res)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(res)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passwords match! log user in</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83A42"/>
                </a:solidFill>
                <a:latin typeface="Consolas" panose="020B0609020204030204" pitchFamily="49" charset="0"/>
              </a:rPr>
              <a:t>, user);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 </a:t>
            </a:r>
            <a:r>
              <a:rPr lang="en-CA" dirty="0">
                <a:solidFill>
                  <a:srgbClr val="A626A4"/>
                </a:solidFill>
                <a:latin typeface="Consolas" panose="020B0609020204030204" pitchFamily="49" charset="0"/>
              </a:rPr>
              <a:t>else</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passwords do not match!</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a:solidFill>
                  <a:srgbClr val="4078F2"/>
                </a:solidFill>
                <a:latin typeface="Consolas" panose="020B0609020204030204" pitchFamily="49" charset="0"/>
              </a:rPr>
              <a:t>done</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null</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false</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msg</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"Incorrect password"</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16592037"/>
      </p:ext>
    </p:extLst>
  </p:cSld>
  <p:clrMapOvr>
    <a:masterClrMapping/>
  </p:clrMapOvr>
  <p:transition>
    <p:fade thruBlk="1"/>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New Workflow</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231</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2758439"/>
          </a:xfrm>
        </p:spPr>
        <p:txBody>
          <a:bodyPr>
            <a:normAutofit/>
          </a:bodyPr>
          <a:lstStyle/>
          <a:p>
            <a:r>
              <a:rPr lang="en-CA" dirty="0">
                <a:latin typeface="Work Sans Light" panose="00000400000000000000" pitchFamily="2" charset="0"/>
              </a:rPr>
              <a:t>Now that we’ve setup </a:t>
            </a:r>
            <a:r>
              <a:rPr lang="en-CA" dirty="0" err="1">
                <a:latin typeface="Work Sans Light" panose="00000400000000000000" pitchFamily="2" charset="0"/>
              </a:rPr>
              <a:t>bcryptjs</a:t>
            </a:r>
            <a:r>
              <a:rPr lang="en-CA" dirty="0">
                <a:latin typeface="Work Sans Light" panose="00000400000000000000" pitchFamily="2" charset="0"/>
              </a:rPr>
              <a:t>, our old user information in the database will no longer work. Remove any users with </a:t>
            </a:r>
            <a:r>
              <a:rPr lang="en-CA" dirty="0" err="1">
                <a:latin typeface="Work Sans Light" panose="00000400000000000000" pitchFamily="2" charset="0"/>
              </a:rPr>
              <a:t>unhashed</a:t>
            </a:r>
            <a:r>
              <a:rPr lang="en-CA" dirty="0">
                <a:latin typeface="Work Sans Light" panose="00000400000000000000" pitchFamily="2" charset="0"/>
              </a:rPr>
              <a:t> passwords.</a:t>
            </a:r>
          </a:p>
          <a:p>
            <a:r>
              <a:rPr lang="en-CA" dirty="0">
                <a:latin typeface="Work Sans Light" panose="00000400000000000000" pitchFamily="2" charset="0"/>
              </a:rPr>
              <a:t>Add a few more users and test the workflow to make sure everything still works.</a:t>
            </a:r>
          </a:p>
        </p:txBody>
      </p:sp>
    </p:spTree>
    <p:extLst>
      <p:ext uri="{BB962C8B-B14F-4D97-AF65-F5344CB8AC3E}">
        <p14:creationId xmlns:p14="http://schemas.microsoft.com/office/powerpoint/2010/main" val="1881538743"/>
      </p:ext>
    </p:extLst>
  </p:cSld>
  <p:clrMapOvr>
    <a:masterClrMapping/>
  </p:clrMapOvr>
  <p:transition>
    <p:fade thruBlk="1"/>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Linking Collections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232</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6194764"/>
      </p:ext>
    </p:extLst>
  </p:cSld>
  <p:clrMapOvr>
    <a:masterClrMapping/>
  </p:clrMapOvr>
  <p:transition>
    <p:fade thruBlk="1"/>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Linking Collections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fontScale="92500" lnSpcReduction="20000"/>
          </a:bodyPr>
          <a:lstStyle/>
          <a:p>
            <a:r>
              <a:rPr lang="en-CA" dirty="0"/>
              <a:t>Now that we have our app set up with both a users and posts collection, we may find that we want to link the two together.</a:t>
            </a:r>
          </a:p>
          <a:p>
            <a:r>
              <a:rPr lang="en-CA" dirty="0"/>
              <a:t>For example, let’s show an author page with all of the posts from a particular author.</a:t>
            </a:r>
          </a:p>
          <a:p>
            <a:r>
              <a:rPr lang="en-CA" dirty="0"/>
              <a:t>To do this, we need to:</a:t>
            </a:r>
          </a:p>
          <a:p>
            <a:pPr lvl="1"/>
            <a:r>
              <a:rPr lang="en-CA" dirty="0"/>
              <a:t>update our User and Post models</a:t>
            </a:r>
          </a:p>
          <a:p>
            <a:pPr lvl="1"/>
            <a:r>
              <a:rPr lang="en-CA" dirty="0"/>
              <a:t>add a blog-</a:t>
            </a:r>
            <a:r>
              <a:rPr lang="en-CA" dirty="0" err="1"/>
              <a:t>author.pug</a:t>
            </a:r>
            <a:r>
              <a:rPr lang="en-CA" dirty="0"/>
              <a:t> file</a:t>
            </a:r>
          </a:p>
          <a:p>
            <a:pPr lvl="1"/>
            <a:r>
              <a:rPr lang="en-CA" dirty="0"/>
              <a:t>create a route for "/author/:username"</a:t>
            </a:r>
          </a:p>
          <a:p>
            <a:pPr lvl="1"/>
            <a:r>
              <a:rPr lang="en-CA" dirty="0"/>
              <a:t>create a </a:t>
            </a:r>
            <a:r>
              <a:rPr lang="en-CA" dirty="0" err="1"/>
              <a:t>displayPostsByUser</a:t>
            </a:r>
            <a:r>
              <a:rPr lang="en-CA" dirty="0"/>
              <a:t> function in postController.js</a:t>
            </a:r>
          </a:p>
        </p:txBody>
      </p:sp>
    </p:spTree>
    <p:extLst>
      <p:ext uri="{BB962C8B-B14F-4D97-AF65-F5344CB8AC3E}">
        <p14:creationId xmlns:p14="http://schemas.microsoft.com/office/powerpoint/2010/main" val="265958459"/>
      </p:ext>
    </p:extLst>
  </p:cSld>
  <p:clrMapOvr>
    <a:masterClrMapping/>
  </p:clrMapOvr>
  <p:transition>
    <p:fade thruBlk="1"/>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Update Post.js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You can create references from one document/model instance to another using the </a:t>
            </a:r>
            <a:r>
              <a:rPr lang="en-CA" b="1" dirty="0" err="1">
                <a:latin typeface="Consolas" panose="020B0609020204030204" pitchFamily="49" charset="0"/>
              </a:rPr>
              <a:t>ObjectId</a:t>
            </a:r>
            <a:r>
              <a:rPr lang="en-CA" dirty="0"/>
              <a:t> schema field.</a:t>
            </a:r>
          </a:p>
          <a:p>
            <a:r>
              <a:rPr lang="en-CA" dirty="0"/>
              <a:t>The field stores the ide of the related model.</a:t>
            </a:r>
          </a:p>
          <a:p>
            <a:r>
              <a:rPr lang="en-CA" dirty="0"/>
              <a:t>In Post.js, we can add a user property with the value of </a:t>
            </a:r>
            <a:r>
              <a:rPr lang="en-CA" dirty="0" err="1"/>
              <a:t>of</a:t>
            </a:r>
            <a:r>
              <a:rPr lang="en-CA" dirty="0"/>
              <a:t> the user object id. This allows us to associate a particular user/author with each post.</a:t>
            </a:r>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1031866" y="3965559"/>
            <a:ext cx="7080268" cy="51522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50A14F"/>
                </a:solidFill>
                <a:latin typeface="Consolas" panose="020B0609020204030204" pitchFamily="49" charset="0"/>
              </a:rPr>
              <a:t>user</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type</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mongoose</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Schema</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Types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ObjectId</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ref</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"User"</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738162366"/>
      </p:ext>
    </p:extLst>
  </p:cSld>
  <p:clrMapOvr>
    <a:masterClrMapping/>
  </p:clrMapOvr>
  <p:transition>
    <p:fade thruBlk="1"/>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postController.js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In postController.js, we’ll need to update our controller functions so we can get author information when we save a post..</a:t>
            </a:r>
          </a:p>
          <a:p>
            <a:endParaRPr lang="en-CA" dirty="0"/>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1031866" y="2835295"/>
            <a:ext cx="7080268" cy="1268729"/>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0184BC"/>
                </a:solidFill>
                <a:latin typeface="Consolas" panose="020B0609020204030204" pitchFamily="49" charset="0"/>
              </a:rPr>
              <a:t>exports.</a:t>
            </a:r>
            <a:r>
              <a:rPr lang="en-US" dirty="0" err="1">
                <a:solidFill>
                  <a:srgbClr val="4078F2"/>
                </a:solidFill>
                <a:latin typeface="Consolas" panose="020B0609020204030204" pitchFamily="49" charset="0"/>
              </a:rPr>
              <a:t>createPost</a:t>
            </a:r>
            <a:r>
              <a:rPr lang="en-US" dirty="0">
                <a:solidFill>
                  <a:srgbClr val="333333"/>
                </a:solidFill>
                <a:latin typeface="Consolas" panose="020B0609020204030204" pitchFamily="49" charset="0"/>
              </a:rPr>
              <a:t> </a:t>
            </a:r>
            <a:r>
              <a:rPr lang="en-US" dirty="0">
                <a:solidFill>
                  <a:srgbClr val="0184BC"/>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(req</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res)</a:t>
            </a: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=&gt;</a:t>
            </a:r>
            <a:r>
              <a:rPr lang="en-US" dirty="0">
                <a:solidFill>
                  <a:srgbClr val="333333"/>
                </a:solidFill>
                <a:latin typeface="Consolas" panose="020B0609020204030204" pitchFamily="49" charset="0"/>
              </a:rPr>
              <a:t> {</a:t>
            </a:r>
          </a:p>
          <a:p>
            <a:pPr marL="101600" indent="0">
              <a:buNone/>
            </a:pP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const</a:t>
            </a:r>
            <a:r>
              <a:rPr lang="en-US" dirty="0">
                <a:solidFill>
                  <a:srgbClr val="333333"/>
                </a:solidFill>
                <a:latin typeface="Consolas" panose="020B0609020204030204" pitchFamily="49" charset="0"/>
              </a:rPr>
              <a:t> </a:t>
            </a:r>
            <a:r>
              <a:rPr lang="en-US" dirty="0">
                <a:solidFill>
                  <a:srgbClr val="383A42"/>
                </a:solidFill>
                <a:latin typeface="Consolas" panose="020B0609020204030204" pitchFamily="49" charset="0"/>
              </a:rPr>
              <a:t>post</a:t>
            </a:r>
            <a:r>
              <a:rPr lang="en-US" dirty="0">
                <a:solidFill>
                  <a:srgbClr val="333333"/>
                </a:solidFill>
                <a:latin typeface="Consolas" panose="020B0609020204030204" pitchFamily="49" charset="0"/>
              </a:rPr>
              <a:t> </a:t>
            </a:r>
            <a:r>
              <a:rPr lang="en-US" dirty="0">
                <a:solidFill>
                  <a:srgbClr val="0184BC"/>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626A4"/>
                </a:solidFill>
                <a:latin typeface="Consolas" panose="020B0609020204030204" pitchFamily="49" charset="0"/>
              </a:rPr>
              <a:t>new</a:t>
            </a:r>
            <a:r>
              <a:rPr lang="en-US" dirty="0">
                <a:solidFill>
                  <a:srgbClr val="333333"/>
                </a:solidFill>
                <a:latin typeface="Consolas" panose="020B0609020204030204" pitchFamily="49" charset="0"/>
              </a:rPr>
              <a:t> </a:t>
            </a:r>
            <a:r>
              <a:rPr lang="en-US" dirty="0">
                <a:solidFill>
                  <a:srgbClr val="C18401"/>
                </a:solidFill>
                <a:latin typeface="Consolas" panose="020B0609020204030204" pitchFamily="49" charset="0"/>
              </a:rPr>
              <a:t>Post</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req</a:t>
            </a:r>
            <a:r>
              <a:rPr lang="en-US" dirty="0" err="1">
                <a:solidFill>
                  <a:srgbClr val="0184BC"/>
                </a:solidFill>
                <a:latin typeface="Consolas" panose="020B0609020204030204" pitchFamily="49" charset="0"/>
              </a:rPr>
              <a:t>.</a:t>
            </a:r>
            <a:r>
              <a:rPr lang="en-US" dirty="0" err="1">
                <a:solidFill>
                  <a:srgbClr val="E45649"/>
                </a:solidFill>
                <a:latin typeface="Consolas" panose="020B0609020204030204" pitchFamily="49" charset="0"/>
              </a:rPr>
              <a:t>body</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E45649"/>
                </a:solidFill>
                <a:latin typeface="Consolas" panose="020B0609020204030204" pitchFamily="49" charset="0"/>
              </a:rPr>
              <a:t>  </a:t>
            </a:r>
            <a:r>
              <a:rPr lang="en-US" dirty="0" err="1">
                <a:solidFill>
                  <a:srgbClr val="E45649"/>
                </a:solidFill>
                <a:latin typeface="Consolas" panose="020B0609020204030204" pitchFamily="49" charset="0"/>
              </a:rPr>
              <a:t>post</a:t>
            </a:r>
            <a:r>
              <a:rPr lang="en-US" dirty="0" err="1">
                <a:solidFill>
                  <a:srgbClr val="0184BC"/>
                </a:solidFill>
                <a:latin typeface="Consolas" panose="020B0609020204030204" pitchFamily="49" charset="0"/>
              </a:rPr>
              <a:t>.</a:t>
            </a:r>
            <a:r>
              <a:rPr lang="en-US" dirty="0" err="1">
                <a:solidFill>
                  <a:srgbClr val="E45649"/>
                </a:solidFill>
                <a:latin typeface="Consolas" panose="020B0609020204030204" pitchFamily="49" charset="0"/>
              </a:rPr>
              <a:t>user</a:t>
            </a:r>
            <a:r>
              <a:rPr lang="en-US" dirty="0">
                <a:solidFill>
                  <a:srgbClr val="333333"/>
                </a:solidFill>
                <a:latin typeface="Consolas" panose="020B0609020204030204" pitchFamily="49" charset="0"/>
              </a:rPr>
              <a:t> </a:t>
            </a:r>
            <a:r>
              <a:rPr lang="en-US" dirty="0">
                <a:solidFill>
                  <a:srgbClr val="0184BC"/>
                </a:solidFill>
                <a:latin typeface="Consolas" panose="020B0609020204030204" pitchFamily="49" charset="0"/>
              </a:rPr>
              <a:t>=</a:t>
            </a:r>
            <a:r>
              <a:rPr lang="en-US" dirty="0">
                <a:solidFill>
                  <a:srgbClr val="E45649"/>
                </a:solidFill>
                <a:latin typeface="Consolas" panose="020B0609020204030204" pitchFamily="49" charset="0"/>
              </a:rPr>
              <a:t> res</a:t>
            </a:r>
            <a:r>
              <a:rPr lang="en-US" dirty="0">
                <a:solidFill>
                  <a:srgbClr val="0184BC"/>
                </a:solidFill>
                <a:latin typeface="Consolas" panose="020B0609020204030204" pitchFamily="49" charset="0"/>
              </a:rPr>
              <a:t>.</a:t>
            </a:r>
            <a:r>
              <a:rPr lang="en-US" dirty="0">
                <a:solidFill>
                  <a:srgbClr val="E45649"/>
                </a:solidFill>
                <a:latin typeface="Consolas" panose="020B0609020204030204" pitchFamily="49" charset="0"/>
              </a:rPr>
              <a:t>locals</a:t>
            </a:r>
            <a:r>
              <a:rPr lang="en-US" dirty="0">
                <a:solidFill>
                  <a:srgbClr val="0184BC"/>
                </a:solidFill>
                <a:latin typeface="Consolas" panose="020B0609020204030204" pitchFamily="49" charset="0"/>
              </a:rPr>
              <a:t>.</a:t>
            </a:r>
            <a:r>
              <a:rPr lang="en-US" dirty="0" err="1">
                <a:solidFill>
                  <a:srgbClr val="E45649"/>
                </a:solidFill>
                <a:latin typeface="Consolas" panose="020B0609020204030204" pitchFamily="49" charset="0"/>
              </a:rPr>
              <a:t>currentUser</a:t>
            </a:r>
            <a:r>
              <a:rPr lang="en-US" dirty="0">
                <a:solidFill>
                  <a:srgbClr val="0184BC"/>
                </a:solidFill>
                <a:latin typeface="Consolas" panose="020B0609020204030204" pitchFamily="49" charset="0"/>
              </a:rPr>
              <a:t>.</a:t>
            </a:r>
            <a:r>
              <a:rPr lang="en-US" dirty="0">
                <a:solidFill>
                  <a:srgbClr val="E45649"/>
                </a:solidFill>
                <a:latin typeface="Consolas" panose="020B0609020204030204" pitchFamily="49" charset="0"/>
              </a:rPr>
              <a:t>_id</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33333"/>
                </a:solidFill>
                <a:latin typeface="Consolas" panose="020B0609020204030204" pitchFamily="49" charset="0"/>
              </a:rPr>
              <a:t>  </a:t>
            </a:r>
            <a:r>
              <a:rPr lang="en-US" i="1" dirty="0">
                <a:solidFill>
                  <a:srgbClr val="A0A1A7"/>
                </a:solidFill>
                <a:latin typeface="Consolas" panose="020B0609020204030204" pitchFamily="49" charset="0"/>
              </a:rPr>
              <a:t>// the rest of the </a:t>
            </a:r>
            <a:r>
              <a:rPr lang="en-US" i="1" dirty="0" err="1">
                <a:solidFill>
                  <a:srgbClr val="A0A1A7"/>
                </a:solidFill>
                <a:latin typeface="Consolas" panose="020B0609020204030204" pitchFamily="49" charset="0"/>
              </a:rPr>
              <a:t>createPost</a:t>
            </a:r>
            <a:r>
              <a:rPr lang="en-US" i="1" dirty="0">
                <a:solidFill>
                  <a:srgbClr val="A0A1A7"/>
                </a:solidFill>
                <a:latin typeface="Consolas" panose="020B0609020204030204" pitchFamily="49" charset="0"/>
              </a:rPr>
              <a:t> code</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19367840"/>
      </p:ext>
    </p:extLst>
  </p:cSld>
  <p:clrMapOvr>
    <a:masterClrMapping/>
  </p:clrMapOvr>
  <p:transition>
    <p:fade thruBlk="1"/>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postController.js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In postController.js, we’ll need to update our controller functions so we can get author information.</a:t>
            </a:r>
          </a:p>
          <a:p>
            <a:endParaRPr lang="en-CA" dirty="0"/>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974190" y="2571750"/>
            <a:ext cx="7080268" cy="191342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displayPosts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populate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"user"</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r>
              <a:rPr lang="en-CA" i="1" dirty="0">
                <a:solidFill>
                  <a:srgbClr val="A0A1A7"/>
                </a:solidFill>
                <a:latin typeface="Consolas" panose="020B0609020204030204" pitchFamily="49" charset="0"/>
              </a:rPr>
              <a:t>//This populates the user id with actual user information!</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exec</a:t>
            </a:r>
            <a:r>
              <a:rPr lang="en-CA" dirty="0">
                <a:solidFill>
                  <a:srgbClr val="383A42"/>
                </a:solidFill>
                <a:latin typeface="Consolas" panose="020B0609020204030204" pitchFamily="49" charset="0"/>
              </a:rPr>
              <a:t>(</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(err, posts)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a:t>
            </a:r>
            <a:r>
              <a:rPr lang="en-CA" dirty="0">
                <a:solidFill>
                  <a:srgbClr val="383A42"/>
                </a:solidFill>
                <a:latin typeface="Consolas" panose="020B0609020204030204" pitchFamily="49" charset="0"/>
              </a:rPr>
              <a:t>, { </a:t>
            </a:r>
            <a:r>
              <a:rPr lang="en-CA" dirty="0" err="1">
                <a:solidFill>
                  <a:srgbClr val="50A14F"/>
                </a:solidFill>
                <a:latin typeface="Consolas" panose="020B0609020204030204" pitchFamily="49" charset="0"/>
              </a:rPr>
              <a:t>blogPosts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posts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559129252"/>
      </p:ext>
    </p:extLst>
  </p:cSld>
  <p:clrMapOvr>
    <a:masterClrMapping/>
  </p:clrMapOvr>
  <p:transition>
    <p:fade thruBlk="1"/>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New Blog Posts</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237</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2758439"/>
          </a:xfrm>
        </p:spPr>
        <p:txBody>
          <a:bodyPr>
            <a:normAutofit/>
          </a:bodyPr>
          <a:lstStyle/>
          <a:p>
            <a:r>
              <a:rPr lang="en-CA" dirty="0">
                <a:latin typeface="Work Sans Light" panose="00000400000000000000" pitchFamily="2" charset="0"/>
              </a:rPr>
              <a:t>The old blog posts you’ve created don’t have a user associated with them. We’ll need to start over!</a:t>
            </a:r>
          </a:p>
          <a:p>
            <a:r>
              <a:rPr lang="en-CA" dirty="0">
                <a:latin typeface="Work Sans Light" panose="00000400000000000000" pitchFamily="2" charset="0"/>
              </a:rPr>
              <a:t>In your MongoDB database, delete the posts collection.</a:t>
            </a:r>
          </a:p>
          <a:p>
            <a:r>
              <a:rPr lang="en-CA" dirty="0">
                <a:latin typeface="Work Sans Light" panose="00000400000000000000" pitchFamily="2" charset="0"/>
              </a:rPr>
              <a:t>Login to your app using the info of one of the users you’ve already created.</a:t>
            </a:r>
          </a:p>
          <a:p>
            <a:r>
              <a:rPr lang="en-CA" dirty="0">
                <a:latin typeface="Work Sans Light" panose="00000400000000000000" pitchFamily="2" charset="0"/>
              </a:rPr>
              <a:t>Create a new post.</a:t>
            </a:r>
          </a:p>
          <a:p>
            <a:endParaRPr lang="en-CA" dirty="0">
              <a:latin typeface="Work Sans Light" panose="00000400000000000000" pitchFamily="2" charset="0"/>
            </a:endParaRPr>
          </a:p>
        </p:txBody>
      </p:sp>
    </p:spTree>
    <p:extLst>
      <p:ext uri="{BB962C8B-B14F-4D97-AF65-F5344CB8AC3E}">
        <p14:creationId xmlns:p14="http://schemas.microsoft.com/office/powerpoint/2010/main" val="3379414256"/>
      </p:ext>
    </p:extLst>
  </p:cSld>
  <p:clrMapOvr>
    <a:masterClrMapping/>
  </p:clrMapOvr>
  <p:transition>
    <p:fade thruBlk="1"/>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Update </a:t>
            </a:r>
            <a:r>
              <a:rPr lang="en-CA" dirty="0" err="1">
                <a:latin typeface="Work Sans" panose="00000500000000000000" pitchFamily="2" charset="0"/>
              </a:rPr>
              <a:t>blog.pug</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238</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In </a:t>
            </a:r>
            <a:r>
              <a:rPr lang="en-CA" dirty="0" err="1"/>
              <a:t>blog.pug</a:t>
            </a:r>
            <a:r>
              <a:rPr lang="en-CA" dirty="0"/>
              <a:t>, we can pull in information about the author/user to display.</a:t>
            </a:r>
          </a:p>
          <a:p>
            <a:endParaRPr lang="en-CA" dirty="0"/>
          </a:p>
          <a:p>
            <a:endParaRPr lang="en-CA" dirty="0"/>
          </a:p>
          <a:p>
            <a:endParaRPr lang="en-CA" dirty="0"/>
          </a:p>
          <a:p>
            <a:r>
              <a:rPr lang="en-CA" dirty="0"/>
              <a:t>We can now access </a:t>
            </a:r>
            <a:r>
              <a:rPr lang="en-CA" dirty="0" err="1"/>
              <a:t>user.username</a:t>
            </a:r>
            <a:r>
              <a:rPr lang="en-CA" dirty="0"/>
              <a:t> in our </a:t>
            </a:r>
            <a:r>
              <a:rPr lang="en-CA" dirty="0" err="1"/>
              <a:t>blog.pug</a:t>
            </a:r>
            <a:r>
              <a:rPr lang="en-CA" dirty="0"/>
              <a:t> file. We can set up a link to a page that will eventually display all author pots.</a:t>
            </a:r>
          </a:p>
          <a:p>
            <a:endParaRPr lang="en-CA" dirty="0"/>
          </a:p>
          <a:p>
            <a:endParaRPr lang="en-CA" dirty="0"/>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974190" y="2571751"/>
            <a:ext cx="7080268" cy="81518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p</a:t>
            </a:r>
            <a:r>
              <a:rPr lang="en-CA" dirty="0">
                <a:solidFill>
                  <a:srgbClr val="333333"/>
                </a:solidFill>
                <a:latin typeface="Consolas" panose="020B0609020204030204" pitchFamily="49" charset="0"/>
              </a:rPr>
              <a:t> by </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a:t>
            </a:r>
            <a:r>
              <a:rPr lang="en-CA" dirty="0">
                <a:solidFill>
                  <a:srgbClr val="986801"/>
                </a:solidFill>
                <a:latin typeface="Consolas" panose="020B0609020204030204" pitchFamily="49" charset="0"/>
              </a:rPr>
              <a:t>(</a:t>
            </a:r>
            <a:r>
              <a:rPr lang="en-CA" dirty="0" err="1">
                <a:solidFill>
                  <a:srgbClr val="986801"/>
                </a:solidFill>
                <a:latin typeface="Consolas" panose="020B0609020204030204" pitchFamily="49" charset="0"/>
              </a:rPr>
              <a:t>href</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`/author/${</a:t>
            </a:r>
            <a:r>
              <a:rPr lang="en-CA" dirty="0" err="1">
                <a:solidFill>
                  <a:srgbClr val="E45649"/>
                </a:solidFill>
                <a:latin typeface="Consolas" panose="020B0609020204030204" pitchFamily="49" charset="0"/>
              </a:rPr>
              <a:t>post</a:t>
            </a:r>
            <a:r>
              <a:rPr lang="en-CA" dirty="0" err="1">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user</a:t>
            </a:r>
            <a:r>
              <a:rPr lang="en-CA" dirty="0" err="1">
                <a:solidFill>
                  <a:srgbClr val="383A42"/>
                </a:solidFill>
                <a:latin typeface="Consolas" panose="020B0609020204030204" pitchFamily="49" charset="0"/>
              </a:rPr>
              <a:t>.</a:t>
            </a:r>
            <a:r>
              <a:rPr lang="en-CA" dirty="0" err="1">
                <a:solidFill>
                  <a:srgbClr val="E45649"/>
                </a:solidFill>
                <a:latin typeface="Consolas" panose="020B0609020204030204" pitchFamily="49" charset="0"/>
              </a:rPr>
              <a:t>username</a:t>
            </a:r>
            <a:r>
              <a:rPr lang="en-CA" dirty="0">
                <a:solidFill>
                  <a:srgbClr val="50A14F"/>
                </a:solidFill>
                <a:latin typeface="Consolas" panose="020B0609020204030204" pitchFamily="49" charset="0"/>
              </a:rPr>
              <a:t>}`</a:t>
            </a:r>
            <a:r>
              <a:rPr lang="en-CA" dirty="0">
                <a:solidFill>
                  <a:srgbClr val="986801"/>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username</a:t>
            </a:r>
            <a:endParaRPr lang="en-CA"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873645257"/>
      </p:ext>
    </p:extLst>
  </p:cSld>
  <p:clrMapOvr>
    <a:masterClrMapping/>
  </p:clrMapOvr>
  <p:transition>
    <p:fade thruBlk="1"/>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route for author pages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239</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fontScale="92500" lnSpcReduction="10000"/>
          </a:bodyPr>
          <a:lstStyle/>
          <a:p>
            <a:r>
              <a:rPr lang="en-CA" dirty="0"/>
              <a:t>In index.js, we can create a new route for author pages.</a:t>
            </a:r>
          </a:p>
          <a:p>
            <a:r>
              <a:rPr lang="en-CA" dirty="0"/>
              <a:t>Similar to how we set up the single post pages, we can use a parameter to automatically send information about which author we’re viewing.</a:t>
            </a:r>
          </a:p>
          <a:p>
            <a:endParaRPr lang="en-CA" dirty="0"/>
          </a:p>
          <a:p>
            <a:endParaRPr lang="en-CA" dirty="0"/>
          </a:p>
          <a:p>
            <a:endParaRPr lang="en-CA" dirty="0"/>
          </a:p>
          <a:p>
            <a:r>
              <a:rPr lang="en-CA" dirty="0"/>
              <a:t>Now we need to create a function that will display all of the posts from a particular author.</a:t>
            </a:r>
          </a:p>
          <a:p>
            <a:endParaRPr lang="en-CA" dirty="0"/>
          </a:p>
          <a:p>
            <a:endParaRPr lang="en-CA" dirty="0"/>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1031866" y="3144539"/>
            <a:ext cx="7080268" cy="48600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get</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"/author/:username"</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postController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displayPostsByUser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77673160"/>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Built-in Node Modules</a:t>
            </a:r>
            <a:endParaRPr dirty="0"/>
          </a:p>
        </p:txBody>
      </p:sp>
      <p:sp>
        <p:nvSpPr>
          <p:cNvPr id="105" name="Google Shape;105;p17"/>
          <p:cNvSpPr txBox="1">
            <a:spLocks noGrp="1"/>
          </p:cNvSpPr>
          <p:nvPr>
            <p:ph type="body" idx="1"/>
          </p:nvPr>
        </p:nvSpPr>
        <p:spPr>
          <a:xfrm>
            <a:off x="869150" y="1634836"/>
            <a:ext cx="7405800" cy="1873829"/>
          </a:xfrm>
          <a:prstGeom prst="rect">
            <a:avLst/>
          </a:prstGeom>
        </p:spPr>
        <p:txBody>
          <a:bodyPr spcFirstLastPara="1" wrap="square" lIns="91425" tIns="91425" rIns="91425" bIns="91425" anchor="t" anchorCtr="0">
            <a:normAutofit fontScale="85000" lnSpcReduction="10000"/>
          </a:bodyPr>
          <a:lstStyle/>
          <a:p>
            <a:pPr marL="457200" lvl="0" indent="-355600" algn="l" rtl="0">
              <a:spcBef>
                <a:spcPts val="600"/>
              </a:spcBef>
              <a:spcAft>
                <a:spcPts val="0"/>
              </a:spcAft>
              <a:buSzPts val="2000"/>
              <a:buChar char="▪"/>
            </a:pPr>
            <a:r>
              <a:rPr lang="en-US" dirty="0"/>
              <a:t>Node.js has several built-in modules that you can use in your app.</a:t>
            </a:r>
          </a:p>
          <a:p>
            <a:pPr lvl="1">
              <a:spcBef>
                <a:spcPts val="600"/>
              </a:spcBef>
              <a:buChar char="▪"/>
            </a:pPr>
            <a:r>
              <a:rPr lang="en-US" b="1" dirty="0"/>
              <a:t>HTTP module </a:t>
            </a:r>
            <a:r>
              <a:rPr lang="en-US" dirty="0"/>
              <a:t>– make Node.js act as an HTTP server</a:t>
            </a:r>
          </a:p>
          <a:p>
            <a:pPr lvl="1">
              <a:spcBef>
                <a:spcPts val="600"/>
              </a:spcBef>
              <a:buChar char="▪"/>
            </a:pPr>
            <a:r>
              <a:rPr lang="en-US" b="1" dirty="0"/>
              <a:t>File System module </a:t>
            </a:r>
            <a:r>
              <a:rPr lang="en-US" dirty="0"/>
              <a:t>– Handle the file system</a:t>
            </a:r>
          </a:p>
          <a:p>
            <a:pPr lvl="1">
              <a:spcBef>
                <a:spcPts val="600"/>
              </a:spcBef>
              <a:buChar char="▪"/>
            </a:pPr>
            <a:r>
              <a:rPr lang="en-US" b="1" dirty="0"/>
              <a:t>URL module </a:t>
            </a:r>
            <a:r>
              <a:rPr lang="en-US" dirty="0"/>
              <a:t>– Parse URL strings</a:t>
            </a:r>
          </a:p>
          <a:p>
            <a:r>
              <a:rPr lang="en-US" dirty="0"/>
              <a:t>To see a list of built-in modules, you can run the following code: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5" name="Google Shape;105;p17">
            <a:extLst>
              <a:ext uri="{FF2B5EF4-FFF2-40B4-BE49-F238E27FC236}">
                <a16:creationId xmlns:a16="http://schemas.microsoft.com/office/drawing/2014/main" id="{E720A98A-5ED2-4508-B2F2-DFE717765BD6}"/>
              </a:ext>
            </a:extLst>
          </p:cNvPr>
          <p:cNvSpPr txBox="1">
            <a:spLocks/>
          </p:cNvSpPr>
          <p:nvPr/>
        </p:nvSpPr>
        <p:spPr>
          <a:xfrm>
            <a:off x="1422592" y="3512661"/>
            <a:ext cx="6298816" cy="88061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sz="1600" dirty="0">
                <a:solidFill>
                  <a:srgbClr val="A626A4"/>
                </a:solidFill>
                <a:latin typeface="Consolas" panose="020B0609020204030204" pitchFamily="49" charset="0"/>
              </a:rPr>
              <a:t>const</a:t>
            </a:r>
            <a:r>
              <a:rPr lang="en-US" sz="1600" dirty="0">
                <a:solidFill>
                  <a:srgbClr val="333333"/>
                </a:solidFill>
                <a:latin typeface="Consolas" panose="020B0609020204030204" pitchFamily="49" charset="0"/>
              </a:rPr>
              <a:t> </a:t>
            </a:r>
            <a:r>
              <a:rPr lang="en-US" sz="1600" dirty="0" err="1">
                <a:solidFill>
                  <a:srgbClr val="383A42"/>
                </a:solidFill>
                <a:latin typeface="Consolas" panose="020B0609020204030204" pitchFamily="49" charset="0"/>
              </a:rPr>
              <a:t>builtin</a:t>
            </a:r>
            <a:r>
              <a:rPr lang="en-US" sz="1600" dirty="0">
                <a:solidFill>
                  <a:srgbClr val="333333"/>
                </a:solidFill>
                <a:latin typeface="Consolas" panose="020B0609020204030204" pitchFamily="49" charset="0"/>
              </a:rPr>
              <a:t> </a:t>
            </a:r>
            <a:r>
              <a:rPr lang="en-US" sz="1600" dirty="0">
                <a:solidFill>
                  <a:srgbClr val="0184BC"/>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078F2"/>
                </a:solidFill>
                <a:latin typeface="Consolas" panose="020B0609020204030204" pitchFamily="49" charset="0"/>
              </a:rPr>
              <a:t>require</a:t>
            </a:r>
            <a:r>
              <a:rPr lang="en-US" sz="1600" dirty="0">
                <a:solidFill>
                  <a:srgbClr val="383A42"/>
                </a:solidFill>
                <a:latin typeface="Consolas" panose="020B0609020204030204" pitchFamily="49" charset="0"/>
              </a:rPr>
              <a:t>(</a:t>
            </a:r>
            <a:r>
              <a:rPr lang="en-US" sz="1600" dirty="0">
                <a:solidFill>
                  <a:srgbClr val="50A14F"/>
                </a:solidFill>
                <a:latin typeface="Consolas" panose="020B0609020204030204" pitchFamily="49" charset="0"/>
              </a:rPr>
              <a:t>"module"</a:t>
            </a:r>
            <a:r>
              <a:rPr lang="en-US" sz="1600" dirty="0">
                <a:solidFill>
                  <a:srgbClr val="383A42"/>
                </a:solidFill>
                <a:latin typeface="Consolas" panose="020B0609020204030204" pitchFamily="49" charset="0"/>
              </a:rPr>
              <a:t>)</a:t>
            </a:r>
            <a:r>
              <a:rPr lang="en-US" sz="1600" dirty="0">
                <a:solidFill>
                  <a:srgbClr val="0184BC"/>
                </a:solidFill>
                <a:latin typeface="Consolas" panose="020B0609020204030204" pitchFamily="49" charset="0"/>
              </a:rPr>
              <a:t>.</a:t>
            </a:r>
            <a:r>
              <a:rPr lang="en-US" sz="1600" dirty="0" err="1">
                <a:solidFill>
                  <a:srgbClr val="E45649"/>
                </a:solidFill>
                <a:latin typeface="Consolas" panose="020B0609020204030204" pitchFamily="49" charset="0"/>
              </a:rPr>
              <a:t>builtinModules</a:t>
            </a:r>
            <a:r>
              <a:rPr lang="en-US" sz="1600" dirty="0">
                <a:solidFill>
                  <a:srgbClr val="383A42"/>
                </a:solidFill>
                <a:latin typeface="Consolas" panose="020B0609020204030204" pitchFamily="49" charset="0"/>
              </a:rPr>
              <a:t>;</a:t>
            </a:r>
            <a:endParaRPr lang="en-US" sz="1600" dirty="0">
              <a:solidFill>
                <a:srgbClr val="333333"/>
              </a:solidFill>
              <a:latin typeface="Consolas" panose="020B0609020204030204" pitchFamily="49" charset="0"/>
            </a:endParaRPr>
          </a:p>
          <a:p>
            <a:pPr marL="101600" indent="0">
              <a:buNone/>
            </a:pPr>
            <a:r>
              <a:rPr lang="en-US" sz="1600" dirty="0">
                <a:solidFill>
                  <a:srgbClr val="0184BC"/>
                </a:solidFill>
                <a:latin typeface="Consolas" panose="020B0609020204030204" pitchFamily="49" charset="0"/>
              </a:rPr>
              <a:t>console.log</a:t>
            </a:r>
            <a:r>
              <a:rPr lang="en-US" sz="1600" dirty="0">
                <a:solidFill>
                  <a:srgbClr val="383A42"/>
                </a:solidFill>
                <a:latin typeface="Consolas" panose="020B0609020204030204" pitchFamily="49" charset="0"/>
              </a:rPr>
              <a:t>(</a:t>
            </a:r>
            <a:r>
              <a:rPr lang="en-US" sz="1600" dirty="0" err="1">
                <a:solidFill>
                  <a:srgbClr val="383A42"/>
                </a:solidFill>
                <a:latin typeface="Consolas" panose="020B0609020204030204" pitchFamily="49" charset="0"/>
              </a:rPr>
              <a:t>builtin</a:t>
            </a:r>
            <a:r>
              <a:rPr lang="en-US" sz="1600" dirty="0">
                <a:solidFill>
                  <a:srgbClr val="383A42"/>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828606826"/>
      </p:ext>
    </p:extLst>
  </p:cSld>
  <p:clrMapOvr>
    <a:masterClrMapping/>
  </p:clrMapOvr>
  <p:transition>
    <p:fade thruBlk="1"/>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Work Sans" panose="00000500000000000000" pitchFamily="2" charset="0"/>
              </a:rPr>
              <a:t>displayPostsByUser</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3055062"/>
          </a:xfrm>
        </p:spPr>
        <p:txBody>
          <a:bodyPr>
            <a:normAutofit/>
          </a:bodyPr>
          <a:lstStyle/>
          <a:p>
            <a:r>
              <a:rPr lang="en-CA" dirty="0"/>
              <a:t>In postController.js, we’ll need to import the User.js model so that we can find posts by a particular author.</a:t>
            </a:r>
          </a:p>
          <a:p>
            <a:endParaRPr lang="en-CA" dirty="0"/>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974190" y="2571750"/>
            <a:ext cx="7080268" cy="191246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displayPostsByUser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(req</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res)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User</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findOne</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username</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req</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params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username</a:t>
            </a:r>
            <a:r>
              <a:rPr lang="en-CA" dirty="0">
                <a:solidFill>
                  <a:srgbClr val="383A42"/>
                </a:solidFill>
                <a:latin typeface="Consolas" panose="020B0609020204030204" pitchFamily="49" charset="0"/>
              </a:rPr>
              <a:t> }, (err, author)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err="1">
                <a:solidFill>
                  <a:srgbClr val="E45649"/>
                </a:solidFill>
                <a:latin typeface="Consolas" panose="020B0609020204030204" pitchFamily="49" charset="0"/>
              </a:rPr>
              <a:t>Post</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find</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user</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author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_id</a:t>
            </a:r>
            <a:r>
              <a:rPr lang="en-CA" dirty="0">
                <a:solidFill>
                  <a:srgbClr val="383A42"/>
                </a:solidFill>
                <a:latin typeface="Consolas" panose="020B0609020204030204" pitchFamily="49" charset="0"/>
              </a:rPr>
              <a:t> }, (err, posts)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return</a:t>
            </a:r>
            <a:r>
              <a:rPr lang="en-CA" dirty="0">
                <a:solidFill>
                  <a:srgbClr val="383A42"/>
                </a:solidFill>
                <a:latin typeface="Consolas" panose="020B0609020204030204" pitchFamily="49" charset="0"/>
              </a:rPr>
              <a:t> </a:t>
            </a:r>
            <a:r>
              <a:rPr lang="en-CA" dirty="0" err="1">
                <a:solidFill>
                  <a:srgbClr val="4078F2"/>
                </a:solidFill>
                <a:latin typeface="Consolas" panose="020B0609020204030204" pitchFamily="49" charset="0"/>
              </a:rPr>
              <a:t>handleError</a:t>
            </a:r>
            <a:r>
              <a:rPr lang="en-CA" dirty="0">
                <a:solidFill>
                  <a:srgbClr val="383A42"/>
                </a:solidFill>
                <a:latin typeface="Consolas" panose="020B0609020204030204" pitchFamily="49" charset="0"/>
              </a:rPr>
              <a:t>(err);</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render</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"blog-author"</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user</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author</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username</a:t>
            </a:r>
            <a:r>
              <a:rPr lang="en-CA" dirty="0">
                <a:solidFill>
                  <a:srgbClr val="383A42"/>
                </a:solidFill>
                <a:latin typeface="Consolas" panose="020B0609020204030204" pitchFamily="49" charset="0"/>
              </a:rPr>
              <a:t>, </a:t>
            </a:r>
            <a:r>
              <a:rPr lang="en-CA" dirty="0" err="1">
                <a:solidFill>
                  <a:srgbClr val="50A14F"/>
                </a:solidFill>
                <a:latin typeface="Consolas" panose="020B0609020204030204" pitchFamily="49" charset="0"/>
              </a:rPr>
              <a:t>blogPosts</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posts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19672238"/>
      </p:ext>
    </p:extLst>
  </p:cSld>
  <p:clrMapOvr>
    <a:masterClrMapping/>
  </p:clrMapOvr>
  <p:transition>
    <p:fade thruBlk="1"/>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blog-</a:t>
            </a:r>
            <a:r>
              <a:rPr lang="en-CA" dirty="0" err="1">
                <a:latin typeface="Work Sans" panose="00000500000000000000" pitchFamily="2" charset="0"/>
              </a:rPr>
              <a:t>author.pug</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198328"/>
          </a:xfrm>
        </p:spPr>
        <p:txBody>
          <a:bodyPr>
            <a:normAutofit lnSpcReduction="10000"/>
          </a:bodyPr>
          <a:lstStyle/>
          <a:p>
            <a:r>
              <a:rPr lang="en-CA" dirty="0"/>
              <a:t>Copy the </a:t>
            </a:r>
            <a:r>
              <a:rPr lang="en-CA" dirty="0" err="1"/>
              <a:t>blog.pug</a:t>
            </a:r>
            <a:r>
              <a:rPr lang="en-CA" dirty="0"/>
              <a:t> file into a new file called blog-</a:t>
            </a:r>
            <a:r>
              <a:rPr lang="en-CA" dirty="0" err="1"/>
              <a:t>author.pug</a:t>
            </a:r>
            <a:r>
              <a:rPr lang="en-CA" dirty="0"/>
              <a:t>.</a:t>
            </a:r>
          </a:p>
          <a:p>
            <a:r>
              <a:rPr lang="en-CA" dirty="0"/>
              <a:t>Add a title to the page that lets us know which author we’re viewing.</a:t>
            </a:r>
          </a:p>
          <a:p>
            <a:r>
              <a:rPr lang="en-CA" dirty="0"/>
              <a:t>user is the information that we passed in the </a:t>
            </a:r>
            <a:r>
              <a:rPr lang="en-CA" dirty="0" err="1"/>
              <a:t>displayPostsByUser</a:t>
            </a:r>
            <a:r>
              <a:rPr lang="en-CA" dirty="0"/>
              <a:t> function</a:t>
            </a:r>
          </a:p>
          <a:p>
            <a:endParaRPr lang="en-CA" dirty="0"/>
          </a:p>
          <a:p>
            <a:endParaRPr lang="en-CA" dirty="0"/>
          </a:p>
        </p:txBody>
      </p:sp>
      <p:sp>
        <p:nvSpPr>
          <p:cNvPr id="5" name="Google Shape;105;p17">
            <a:extLst>
              <a:ext uri="{FF2B5EF4-FFF2-40B4-BE49-F238E27FC236}">
                <a16:creationId xmlns:a16="http://schemas.microsoft.com/office/drawing/2014/main" id="{179A6829-6316-4217-A87D-8A57A9EFF2EB}"/>
              </a:ext>
            </a:extLst>
          </p:cNvPr>
          <p:cNvSpPr txBox="1">
            <a:spLocks/>
          </p:cNvSpPr>
          <p:nvPr/>
        </p:nvSpPr>
        <p:spPr>
          <a:xfrm>
            <a:off x="1079231" y="3735063"/>
            <a:ext cx="7080268" cy="66888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E45649"/>
                </a:solidFill>
                <a:latin typeface="Consolas" panose="020B0609020204030204" pitchFamily="49" charset="0"/>
              </a:rPr>
              <a:t>h1</a:t>
            </a:r>
            <a:r>
              <a:rPr lang="en-CA" dirty="0">
                <a:solidFill>
                  <a:srgbClr val="333333"/>
                </a:solidFill>
                <a:latin typeface="Consolas" panose="020B0609020204030204" pitchFamily="49" charset="0"/>
              </a:rPr>
              <a:t> Posts by </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user</a:t>
            </a:r>
            <a:r>
              <a:rPr lang="en-CA" dirty="0">
                <a:solidFill>
                  <a:srgbClr val="50A14F"/>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80722630"/>
      </p:ext>
    </p:extLst>
  </p:cSld>
  <p:clrMapOvr>
    <a:masterClrMapping/>
  </p:clrMapOvr>
  <p:transition>
    <p:fade thruBlk="1"/>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the New Author Page</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242</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2758439"/>
          </a:xfrm>
        </p:spPr>
        <p:txBody>
          <a:bodyPr>
            <a:normAutofit/>
          </a:bodyPr>
          <a:lstStyle/>
          <a:p>
            <a:r>
              <a:rPr lang="en-CA" dirty="0">
                <a:latin typeface="Work Sans Light" panose="00000400000000000000" pitchFamily="2" charset="0"/>
              </a:rPr>
              <a:t>Go to your blog page and click on a username. Do you see all posts from a particular user?</a:t>
            </a:r>
          </a:p>
          <a:p>
            <a:endParaRPr lang="en-CA" dirty="0">
              <a:latin typeface="Work Sans Light" panose="00000400000000000000" pitchFamily="2" charset="0"/>
            </a:endParaRPr>
          </a:p>
        </p:txBody>
      </p:sp>
    </p:spTree>
    <p:extLst>
      <p:ext uri="{BB962C8B-B14F-4D97-AF65-F5344CB8AC3E}">
        <p14:creationId xmlns:p14="http://schemas.microsoft.com/office/powerpoint/2010/main" val="3459435495"/>
      </p:ext>
    </p:extLst>
  </p:cSld>
  <p:clrMapOvr>
    <a:masterClrMapping/>
  </p:clrMapOvr>
  <p:transition>
    <p:fade thruBlk="1"/>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Storing Sensitive Information</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243</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76080"/>
      </p:ext>
    </p:extLst>
  </p:cSld>
  <p:clrMapOvr>
    <a:masterClrMapping/>
  </p:clrMapOvr>
  <p:transition>
    <p:fade thruBlk="1"/>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Storing Sensitive Information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10000"/>
          </a:bodyPr>
          <a:lstStyle/>
          <a:p>
            <a:r>
              <a:rPr lang="en-CA" dirty="0"/>
              <a:t>Now that we are using authentication, sessions, cookies, and user passwords, we need to make sure that nothing that would compromise our system can be leaked.</a:t>
            </a:r>
          </a:p>
          <a:p>
            <a:r>
              <a:rPr lang="en-CA" dirty="0"/>
              <a:t>Important info that should stay hidden includes:</a:t>
            </a:r>
          </a:p>
          <a:p>
            <a:pPr lvl="1"/>
            <a:r>
              <a:rPr lang="en-CA" dirty="0" err="1"/>
              <a:t>express.sessions</a:t>
            </a:r>
            <a:r>
              <a:rPr lang="en-CA" dirty="0"/>
              <a:t> secret</a:t>
            </a:r>
          </a:p>
          <a:p>
            <a:pPr lvl="1"/>
            <a:r>
              <a:rPr lang="en-CA" dirty="0" err="1"/>
              <a:t>mongoDB</a:t>
            </a:r>
            <a:r>
              <a:rPr lang="en-CA" dirty="0"/>
              <a:t> URL</a:t>
            </a:r>
          </a:p>
          <a:p>
            <a:pPr lvl="1"/>
            <a:r>
              <a:rPr lang="en-CA" dirty="0"/>
              <a:t>API keys</a:t>
            </a:r>
          </a:p>
          <a:p>
            <a:r>
              <a:rPr lang="en-CA" dirty="0"/>
              <a:t>You don’t want to commit this information to your git repositories or publish this information in any way.</a:t>
            </a:r>
          </a:p>
        </p:txBody>
      </p:sp>
    </p:spTree>
    <p:extLst>
      <p:ext uri="{BB962C8B-B14F-4D97-AF65-F5344CB8AC3E}">
        <p14:creationId xmlns:p14="http://schemas.microsoft.com/office/powerpoint/2010/main" val="1167493992"/>
      </p:ext>
    </p:extLst>
  </p:cSld>
  <p:clrMapOvr>
    <a:masterClrMapping/>
  </p:clrMapOvr>
  <p:transition>
    <p:fade thruBlk="1"/>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err="1">
                <a:latin typeface="Work Sans" panose="00000500000000000000" pitchFamily="2" charset="0"/>
              </a:rPr>
              <a:t>dotenv</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lnSpcReduction="10000"/>
          </a:bodyPr>
          <a:lstStyle/>
          <a:p>
            <a:r>
              <a:rPr lang="en-CA" dirty="0"/>
              <a:t>In order to hide our secrets, we’re going to use the package </a:t>
            </a:r>
            <a:r>
              <a:rPr lang="en-CA" dirty="0" err="1"/>
              <a:t>dotenv</a:t>
            </a:r>
            <a:r>
              <a:rPr lang="en-CA" dirty="0"/>
              <a:t>.</a:t>
            </a:r>
          </a:p>
          <a:p>
            <a:r>
              <a:rPr lang="en-CA" dirty="0" err="1"/>
              <a:t>Dotenv</a:t>
            </a:r>
            <a:r>
              <a:rPr lang="en-CA" dirty="0"/>
              <a:t> is a zero-dependency module that loads environment variables from a .env file into </a:t>
            </a:r>
            <a:r>
              <a:rPr lang="en-CA" dirty="0" err="1"/>
              <a:t>process.env</a:t>
            </a:r>
            <a:r>
              <a:rPr lang="en-CA" dirty="0"/>
              <a:t>.</a:t>
            </a:r>
          </a:p>
          <a:p>
            <a:r>
              <a:rPr lang="en-CA" dirty="0"/>
              <a:t>This allows us to store configuration information separate from our code, but still allow our code to access the information as needed.</a:t>
            </a:r>
          </a:p>
          <a:p>
            <a:pPr marL="101600" indent="0">
              <a:buNone/>
            </a:pPr>
            <a:r>
              <a:rPr lang="en-CA" b="1" dirty="0" err="1">
                <a:latin typeface="Consolas" panose="020B0609020204030204" pitchFamily="49" charset="0"/>
              </a:rPr>
              <a:t>npm</a:t>
            </a:r>
            <a:r>
              <a:rPr lang="en-CA" b="1" dirty="0">
                <a:latin typeface="Consolas" panose="020B0609020204030204" pitchFamily="49" charset="0"/>
              </a:rPr>
              <a:t> install </a:t>
            </a:r>
            <a:r>
              <a:rPr lang="en-CA" b="1" dirty="0" err="1">
                <a:latin typeface="Consolas" panose="020B0609020204030204" pitchFamily="49" charset="0"/>
              </a:rPr>
              <a:t>dotenv</a:t>
            </a:r>
            <a:endParaRPr lang="en-CA" b="1" dirty="0">
              <a:latin typeface="Consolas" panose="020B0609020204030204" pitchFamily="49" charset="0"/>
            </a:endParaRPr>
          </a:p>
        </p:txBody>
      </p:sp>
    </p:spTree>
    <p:extLst>
      <p:ext uri="{BB962C8B-B14F-4D97-AF65-F5344CB8AC3E}">
        <p14:creationId xmlns:p14="http://schemas.microsoft.com/office/powerpoint/2010/main" val="1520872708"/>
      </p:ext>
    </p:extLst>
  </p:cSld>
  <p:clrMapOvr>
    <a:masterClrMapping/>
  </p:clrMapOvr>
  <p:transition>
    <p:fade thruBlk="1"/>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Setting up </a:t>
            </a:r>
            <a:r>
              <a:rPr lang="en-CA" dirty="0" err="1">
                <a:latin typeface="Work Sans" panose="00000500000000000000" pitchFamily="2" charset="0"/>
              </a:rPr>
              <a:t>dotenv</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77500" lnSpcReduction="20000"/>
          </a:bodyPr>
          <a:lstStyle/>
          <a:p>
            <a:r>
              <a:rPr lang="en-CA" dirty="0"/>
              <a:t>As early as possible in the app, we need to require and configure </a:t>
            </a:r>
            <a:r>
              <a:rPr lang="en-CA" dirty="0" err="1"/>
              <a:t>dotenv</a:t>
            </a:r>
            <a:r>
              <a:rPr lang="en-CA" dirty="0"/>
              <a:t>.</a:t>
            </a:r>
          </a:p>
          <a:p>
            <a:pPr marL="101600" indent="0">
              <a:buNone/>
            </a:pPr>
            <a:r>
              <a:rPr lang="en-CA" b="1" dirty="0">
                <a:latin typeface="Consolas" panose="020B0609020204030204" pitchFamily="49" charset="0"/>
              </a:rPr>
              <a:t>const </a:t>
            </a:r>
            <a:r>
              <a:rPr lang="en-CA" b="1" dirty="0" err="1">
                <a:latin typeface="Consolas" panose="020B0609020204030204" pitchFamily="49" charset="0"/>
              </a:rPr>
              <a:t>dotenv</a:t>
            </a:r>
            <a:r>
              <a:rPr lang="en-CA" b="1" dirty="0">
                <a:latin typeface="Consolas" panose="020B0609020204030204" pitchFamily="49" charset="0"/>
              </a:rPr>
              <a:t> = require('</a:t>
            </a:r>
            <a:r>
              <a:rPr lang="en-CA" b="1" dirty="0" err="1">
                <a:latin typeface="Consolas" panose="020B0609020204030204" pitchFamily="49" charset="0"/>
              </a:rPr>
              <a:t>dotenv</a:t>
            </a:r>
            <a:r>
              <a:rPr lang="en-CA" b="1" dirty="0">
                <a:latin typeface="Consolas" panose="020B0609020204030204" pitchFamily="49" charset="0"/>
              </a:rPr>
              <a:t>’).config();</a:t>
            </a:r>
          </a:p>
          <a:p>
            <a:r>
              <a:rPr lang="en-CA" dirty="0"/>
              <a:t>Now we can create a new file and save it as “.env”. This is where we can add our secrets and environment-specific variables.</a:t>
            </a:r>
          </a:p>
          <a:p>
            <a:pPr marL="101600" indent="0">
              <a:buNone/>
            </a:pPr>
            <a:endParaRPr lang="en-CA" dirty="0"/>
          </a:p>
          <a:p>
            <a:pPr marL="101600" indent="0">
              <a:buNone/>
            </a:pPr>
            <a:r>
              <a:rPr lang="en-CA" b="1" dirty="0">
                <a:latin typeface="Consolas" panose="020B0609020204030204" pitchFamily="49" charset="0"/>
              </a:rPr>
              <a:t>PORT=8000</a:t>
            </a:r>
          </a:p>
          <a:p>
            <a:pPr marL="101600" indent="0">
              <a:buNone/>
            </a:pPr>
            <a:r>
              <a:rPr lang="en-CA" b="1" dirty="0">
                <a:latin typeface="Consolas" panose="020B0609020204030204" pitchFamily="49" charset="0"/>
              </a:rPr>
              <a:t>DB_CONN="</a:t>
            </a:r>
            <a:r>
              <a:rPr lang="en-CA" b="1" dirty="0" err="1">
                <a:latin typeface="Consolas" panose="020B0609020204030204" pitchFamily="49" charset="0"/>
              </a:rPr>
              <a:t>mongodb</a:t>
            </a:r>
            <a:r>
              <a:rPr lang="en-CA" b="1" dirty="0">
                <a:latin typeface="Consolas" panose="020B0609020204030204" pitchFamily="49" charset="0"/>
              </a:rPr>
              <a:t>://127.0.0.1/blog"</a:t>
            </a:r>
          </a:p>
          <a:p>
            <a:pPr marL="101600" indent="0">
              <a:buNone/>
            </a:pPr>
            <a:r>
              <a:rPr lang="en-CA" b="1" dirty="0">
                <a:latin typeface="Consolas" panose="020B0609020204030204" pitchFamily="49" charset="0"/>
              </a:rPr>
              <a:t>SECRET="super secret goes here – try randomly generating from password generator"</a:t>
            </a:r>
          </a:p>
          <a:p>
            <a:pPr marL="101600" indent="0">
              <a:buNone/>
            </a:pPr>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809737758"/>
      </p:ext>
    </p:extLst>
  </p:cSld>
  <p:clrMapOvr>
    <a:masterClrMapping/>
  </p:clrMapOvr>
  <p:transition>
    <p:fade thruBlk="1"/>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Setting up </a:t>
            </a:r>
            <a:r>
              <a:rPr lang="en-CA" dirty="0" err="1">
                <a:latin typeface="Work Sans" panose="00000500000000000000" pitchFamily="2" charset="0"/>
              </a:rPr>
              <a:t>dotenv</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t>In our code, we can now replace our environment details and secrets with the variables.</a:t>
            </a:r>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
        <p:nvSpPr>
          <p:cNvPr id="5" name="Google Shape;105;p17">
            <a:extLst>
              <a:ext uri="{FF2B5EF4-FFF2-40B4-BE49-F238E27FC236}">
                <a16:creationId xmlns:a16="http://schemas.microsoft.com/office/drawing/2014/main" id="{0C5D0744-6F75-4A7F-AB2F-53BA73B802BE}"/>
              </a:ext>
            </a:extLst>
          </p:cNvPr>
          <p:cNvSpPr txBox="1">
            <a:spLocks/>
          </p:cNvSpPr>
          <p:nvPr/>
        </p:nvSpPr>
        <p:spPr>
          <a:xfrm>
            <a:off x="1031866" y="2838298"/>
            <a:ext cx="7080268" cy="151047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app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err="1">
                <a:solidFill>
                  <a:srgbClr val="0184BC"/>
                </a:solidFill>
                <a:latin typeface="Consolas" panose="020B0609020204030204" pitchFamily="49" charset="0"/>
              </a:rPr>
              <a:t>process.env.</a:t>
            </a:r>
            <a:r>
              <a:rPr lang="en-CA" dirty="0" err="1">
                <a:solidFill>
                  <a:srgbClr val="986801"/>
                </a:solidFill>
                <a:latin typeface="Consolas" panose="020B0609020204030204" pitchFamily="49" charset="0"/>
              </a:rPr>
              <a:t>PORT</a:t>
            </a: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function</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50A14F"/>
                </a:solidFill>
                <a:latin typeface="Consolas" panose="020B0609020204030204" pitchFamily="49" charset="0"/>
              </a:rPr>
              <a:t>    `Server is listening on port ${</a:t>
            </a:r>
            <a:r>
              <a:rPr lang="en-CA" dirty="0" err="1">
                <a:solidFill>
                  <a:srgbClr val="0184BC"/>
                </a:solidFill>
                <a:latin typeface="Consolas" panose="020B0609020204030204" pitchFamily="49" charset="0"/>
              </a:rPr>
              <a:t>process.env.</a:t>
            </a:r>
            <a:r>
              <a:rPr lang="en-CA" dirty="0" err="1">
                <a:solidFill>
                  <a:srgbClr val="986801"/>
                </a:solidFill>
                <a:latin typeface="Consolas" panose="020B0609020204030204" pitchFamily="49" charset="0"/>
              </a:rPr>
              <a:t>PORT</a:t>
            </a:r>
            <a:r>
              <a:rPr lang="en-CA" dirty="0">
                <a:solidFill>
                  <a:srgbClr val="50A14F"/>
                </a:solidFill>
                <a:latin typeface="Consolas" panose="020B0609020204030204" pitchFamily="49" charset="0"/>
              </a:rPr>
              <a:t>}. Ready to accept requests.`</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11103832"/>
      </p:ext>
    </p:extLst>
  </p:cSld>
  <p:clrMapOvr>
    <a:masterClrMapping/>
  </p:clrMapOvr>
  <p:transition>
    <p:fade thruBlk="1"/>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Replace sensitive information</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2758439"/>
          </a:xfrm>
        </p:spPr>
        <p:txBody>
          <a:bodyPr>
            <a:normAutofit/>
          </a:bodyPr>
          <a:lstStyle/>
          <a:p>
            <a:r>
              <a:rPr lang="en-CA" dirty="0">
                <a:latin typeface="Work Sans Light" panose="00000400000000000000" pitchFamily="2" charset="0"/>
              </a:rPr>
              <a:t>Go through your code and replace sensitive or environment-specific information with </a:t>
            </a:r>
            <a:r>
              <a:rPr lang="en-CA" dirty="0" err="1">
                <a:latin typeface="Work Sans Light" panose="00000400000000000000" pitchFamily="2" charset="0"/>
              </a:rPr>
              <a:t>process.env</a:t>
            </a:r>
            <a:r>
              <a:rPr lang="en-CA" dirty="0">
                <a:latin typeface="Work Sans Light" panose="00000400000000000000" pitchFamily="2" charset="0"/>
              </a:rPr>
              <a:t> variables.</a:t>
            </a:r>
          </a:p>
          <a:p>
            <a:pPr lvl="1"/>
            <a:r>
              <a:rPr lang="en-CA" dirty="0">
                <a:latin typeface="Work Sans Light" panose="00000400000000000000" pitchFamily="2" charset="0"/>
              </a:rPr>
              <a:t>port (</a:t>
            </a:r>
            <a:r>
              <a:rPr lang="en-CA" b="1" dirty="0">
                <a:latin typeface="Consolas" panose="020B0609020204030204" pitchFamily="49" charset="0"/>
              </a:rPr>
              <a:t>PORT</a:t>
            </a:r>
            <a:r>
              <a:rPr lang="en-CA" dirty="0">
                <a:latin typeface="Work Sans Light" panose="00000400000000000000" pitchFamily="2" charset="0"/>
              </a:rPr>
              <a:t>)</a:t>
            </a:r>
          </a:p>
          <a:p>
            <a:pPr lvl="1"/>
            <a:r>
              <a:rPr lang="en-CA" dirty="0" err="1">
                <a:latin typeface="Work Sans Light" panose="00000400000000000000" pitchFamily="2" charset="0"/>
              </a:rPr>
              <a:t>mongoDB</a:t>
            </a:r>
            <a:r>
              <a:rPr lang="en-CA" dirty="0">
                <a:latin typeface="Work Sans Light" panose="00000400000000000000" pitchFamily="2" charset="0"/>
              </a:rPr>
              <a:t> </a:t>
            </a:r>
            <a:r>
              <a:rPr lang="en-CA" dirty="0" err="1">
                <a:latin typeface="Work Sans Light" panose="00000400000000000000" pitchFamily="2" charset="0"/>
              </a:rPr>
              <a:t>url</a:t>
            </a:r>
            <a:r>
              <a:rPr lang="en-CA" dirty="0">
                <a:latin typeface="Work Sans Light" panose="00000400000000000000" pitchFamily="2" charset="0"/>
              </a:rPr>
              <a:t> (</a:t>
            </a:r>
            <a:r>
              <a:rPr lang="en-CA" b="1" dirty="0">
                <a:latin typeface="Consolas" panose="020B0609020204030204" pitchFamily="49" charset="0"/>
              </a:rPr>
              <a:t>DB_CONN</a:t>
            </a:r>
            <a:r>
              <a:rPr lang="en-CA" dirty="0">
                <a:latin typeface="Work Sans Light" panose="00000400000000000000" pitchFamily="2" charset="0"/>
              </a:rPr>
              <a:t>)</a:t>
            </a:r>
          </a:p>
          <a:p>
            <a:pPr lvl="1"/>
            <a:r>
              <a:rPr lang="en-CA" dirty="0">
                <a:latin typeface="Work Sans Light" panose="00000400000000000000" pitchFamily="2" charset="0"/>
              </a:rPr>
              <a:t>session secret (</a:t>
            </a:r>
            <a:r>
              <a:rPr lang="en-CA" b="1" dirty="0">
                <a:latin typeface="Consolas" panose="020B0609020204030204" pitchFamily="49" charset="0"/>
              </a:rPr>
              <a:t>SECRET</a:t>
            </a:r>
            <a:r>
              <a:rPr lang="en-CA" dirty="0">
                <a:latin typeface="Work Sans Light" panose="00000400000000000000" pitchFamily="2" charset="0"/>
              </a:rPr>
              <a:t>)</a:t>
            </a:r>
          </a:p>
          <a:p>
            <a:r>
              <a:rPr lang="en-CA" dirty="0">
                <a:latin typeface="Work Sans Light" panose="00000400000000000000" pitchFamily="2" charset="0"/>
              </a:rPr>
              <a:t>Make sure everything still works!</a:t>
            </a:r>
          </a:p>
        </p:txBody>
      </p:sp>
    </p:spTree>
    <p:extLst>
      <p:ext uri="{BB962C8B-B14F-4D97-AF65-F5344CB8AC3E}">
        <p14:creationId xmlns:p14="http://schemas.microsoft.com/office/powerpoint/2010/main" val="1556936978"/>
      </p:ext>
    </p:extLst>
  </p:cSld>
  <p:clrMapOvr>
    <a:masterClrMapping/>
  </p:clrMapOvr>
  <p:transition>
    <p:fade thruBlk="1"/>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Migrate Database to MongoDB Atlas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Preparing to Deploy</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249</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86211920"/>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Creating a Web Server</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9547313"/>
      </p:ext>
    </p:extLst>
  </p:cSld>
  <p:clrMapOvr>
    <a:masterClrMapping/>
  </p:clrMapOvr>
  <p:transition>
    <p:fade thruBlk="1"/>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Migrating to MongoDB Atlas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t>MongoDB is a cloud MongoDB service. This is how we can store our data without having to maintain the database on a server of our own.</a:t>
            </a:r>
          </a:p>
          <a:p>
            <a:r>
              <a:rPr lang="en-CA" dirty="0"/>
              <a:t>Go to </a:t>
            </a:r>
            <a:r>
              <a:rPr lang="en-CA" dirty="0">
                <a:hlinkClick r:id="rId3"/>
              </a:rPr>
              <a:t>https://www.mongodb.com/cloud/atlas</a:t>
            </a:r>
            <a:r>
              <a:rPr lang="en-CA" dirty="0"/>
              <a:t> and sign up for an account. I recommend using a non-SAIT email since you’ll lose that one eventually.</a:t>
            </a:r>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092829657"/>
      </p:ext>
    </p:extLst>
  </p:cSld>
  <p:clrMapOvr>
    <a:masterClrMapping/>
  </p:clrMapOvr>
  <p:transition>
    <p:fade thruBlk="1"/>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Starter Cluster</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10000"/>
          </a:bodyPr>
          <a:lstStyle/>
          <a:p>
            <a:r>
              <a:rPr lang="en-CA" dirty="0"/>
              <a:t>If MongoDB Atlas asks: “What do you plan to use MongoDB Atlas for?” you can choose Learning MongoDB. This will set up a bunch of defaults for you.</a:t>
            </a:r>
          </a:p>
          <a:p>
            <a:pPr lvl="1"/>
            <a:r>
              <a:rPr lang="en-CA" dirty="0"/>
              <a:t>Choose a Free Tier Cluster – AWS is fine</a:t>
            </a:r>
          </a:p>
          <a:p>
            <a:pPr lvl="1"/>
            <a:r>
              <a:rPr lang="en-CA" dirty="0"/>
              <a:t>Cluster Tier = M0 Sandbox</a:t>
            </a:r>
          </a:p>
          <a:p>
            <a:pPr lvl="1"/>
            <a:r>
              <a:rPr lang="en-CA" dirty="0"/>
              <a:t>Additional Settings = MongoDB 4.0, No Backup</a:t>
            </a:r>
          </a:p>
          <a:p>
            <a:r>
              <a:rPr lang="en-CA" dirty="0"/>
              <a:t>Choose a cluster name – you can name this </a:t>
            </a:r>
            <a:r>
              <a:rPr lang="en-CA" dirty="0" err="1"/>
              <a:t>sait-cms</a:t>
            </a:r>
            <a:r>
              <a:rPr lang="en-CA" dirty="0"/>
              <a:t> or whatever you prefer</a:t>
            </a:r>
          </a:p>
          <a:p>
            <a:r>
              <a:rPr lang="en-CA" dirty="0"/>
              <a:t>Click Create Cluster</a:t>
            </a:r>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138257205"/>
      </p:ext>
    </p:extLst>
  </p:cSld>
  <p:clrMapOvr>
    <a:masterClrMapping/>
  </p:clrMapOvr>
  <p:transition>
    <p:fade thruBlk="1"/>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Whitelist Connections</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20000"/>
          </a:bodyPr>
          <a:lstStyle/>
          <a:p>
            <a:r>
              <a:rPr lang="en-CA" dirty="0"/>
              <a:t>Atlas only allows client connections to the cluster from entries in the project’s whitelist.</a:t>
            </a:r>
          </a:p>
          <a:p>
            <a:r>
              <a:rPr lang="en-CA" dirty="0"/>
              <a:t>To do this, navigate to Clusters and then click Connect.</a:t>
            </a:r>
          </a:p>
          <a:p>
            <a:r>
              <a:rPr lang="en-CA" dirty="0"/>
              <a:t>You’ll be given the option to Setup connection security.</a:t>
            </a:r>
          </a:p>
          <a:p>
            <a:r>
              <a:rPr lang="en-CA" dirty="0"/>
              <a:t>Add 0.0.0.0/0 as the IP address to whitelist. This will whitelist all connections and is needed for deploying to Zeit Now (which we’ll be doing later). This ensures that any IP can access the MongoDB database. (Valid credentials will still be required).</a:t>
            </a:r>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3016702741"/>
      </p:ext>
    </p:extLst>
  </p:cSld>
  <p:clrMapOvr>
    <a:masterClrMapping/>
  </p:clrMapOvr>
  <p:transition>
    <p:fade thruBlk="1"/>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MongoDB User</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t>Under Connect and Setup connection security, you’ll also be given the opportunity to Create a MongoDB User.</a:t>
            </a:r>
          </a:p>
          <a:p>
            <a:r>
              <a:rPr lang="en-CA" dirty="0"/>
              <a:t>Add a username and password and remember these as you’ll need them again soon.</a:t>
            </a:r>
            <a:endParaRPr lang="en-US" dirty="0"/>
          </a:p>
          <a:p>
            <a:endParaRPr lang="en-CA" dirty="0"/>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176604601"/>
      </p:ext>
    </p:extLst>
  </p:cSld>
  <p:clrMapOvr>
    <a:masterClrMapping/>
  </p:clrMapOvr>
  <p:transition>
    <p:fade thruBlk="1"/>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Choose a Connection Method</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254</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77500" lnSpcReduction="20000"/>
          </a:bodyPr>
          <a:lstStyle/>
          <a:p>
            <a:r>
              <a:rPr lang="en-US" dirty="0"/>
              <a:t>Now click Choose a Connection Method.</a:t>
            </a:r>
          </a:p>
          <a:p>
            <a:r>
              <a:rPr lang="en-US" dirty="0"/>
              <a:t>From here, we’re going to first Connect with MongoDB Compass.</a:t>
            </a:r>
          </a:p>
          <a:p>
            <a:r>
              <a:rPr lang="en-US" dirty="0"/>
              <a:t>Click Connect with MongoDB Compass. Click I have Compass. Click Copy to copy your connection string.</a:t>
            </a:r>
          </a:p>
          <a:p>
            <a:r>
              <a:rPr lang="en-US" dirty="0"/>
              <a:t>Open Compass. If Compass is already opened, go to Connect &gt; Connect to…</a:t>
            </a:r>
          </a:p>
          <a:p>
            <a:r>
              <a:rPr lang="en-US" dirty="0"/>
              <a:t>This will automatically load in the information if you copied the string in the last step.</a:t>
            </a:r>
          </a:p>
          <a:p>
            <a:r>
              <a:rPr lang="en-US" dirty="0"/>
              <a:t>Add the password that you created earlier.</a:t>
            </a:r>
          </a:p>
          <a:p>
            <a:r>
              <a:rPr lang="en-US" dirty="0"/>
              <a:t>Press Connect.</a:t>
            </a:r>
          </a:p>
          <a:p>
            <a:endParaRPr lang="en-CA" dirty="0"/>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1057400935"/>
      </p:ext>
    </p:extLst>
  </p:cSld>
  <p:clrMapOvr>
    <a:masterClrMapping/>
  </p:clrMapOvr>
  <p:transition>
    <p:fade thruBlk="1"/>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Export MongoDB Data as JSON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10000"/>
          </a:bodyPr>
          <a:lstStyle/>
          <a:p>
            <a:r>
              <a:rPr lang="en-CA" dirty="0"/>
              <a:t>You should also connect to your Local </a:t>
            </a:r>
            <a:r>
              <a:rPr lang="en-CA" dirty="0" err="1"/>
              <a:t>MongDB</a:t>
            </a:r>
            <a:r>
              <a:rPr lang="en-CA" dirty="0"/>
              <a:t> if you haven’t already.</a:t>
            </a:r>
          </a:p>
          <a:p>
            <a:r>
              <a:rPr lang="en-CA" dirty="0"/>
              <a:t>From there, navigate to Blog &gt; Posts and click Collection in the menu and then Export Collection.</a:t>
            </a:r>
          </a:p>
          <a:p>
            <a:r>
              <a:rPr lang="en-CA" dirty="0"/>
              <a:t>Toggle on Export Full Collection</a:t>
            </a:r>
          </a:p>
          <a:p>
            <a:r>
              <a:rPr lang="en-CA" dirty="0"/>
              <a:t>Select JSON as the Output File Type</a:t>
            </a:r>
          </a:p>
          <a:p>
            <a:r>
              <a:rPr lang="en-CA" dirty="0"/>
              <a:t>Browse and save the file as </a:t>
            </a:r>
            <a:r>
              <a:rPr lang="en-CA" dirty="0" err="1"/>
              <a:t>posts.json</a:t>
            </a:r>
            <a:r>
              <a:rPr lang="en-CA" dirty="0"/>
              <a:t>. Click Export.</a:t>
            </a:r>
          </a:p>
          <a:p>
            <a:r>
              <a:rPr lang="en-CA" dirty="0"/>
              <a:t>Do this again for your users collection.</a:t>
            </a:r>
          </a:p>
          <a:p>
            <a:endParaRPr lang="en-CA" dirty="0"/>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887728936"/>
      </p:ext>
    </p:extLst>
  </p:cSld>
  <p:clrMapOvr>
    <a:masterClrMapping/>
  </p:clrMapOvr>
  <p:transition>
    <p:fade thruBlk="1"/>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Import Data</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256</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US" dirty="0"/>
              <a:t>In MongoDB Compass, move back to your MongoDB Atlas Connection.</a:t>
            </a:r>
          </a:p>
          <a:p>
            <a:r>
              <a:rPr lang="en-US" dirty="0"/>
              <a:t>Now we’re going to import your data.</a:t>
            </a:r>
          </a:p>
          <a:p>
            <a:r>
              <a:rPr lang="en-US" dirty="0"/>
              <a:t>Create a new collection in blog database. Name it posts.</a:t>
            </a:r>
          </a:p>
          <a:p>
            <a:r>
              <a:rPr lang="en-US" dirty="0"/>
              <a:t>Click Collection &gt; Import Data. Choose the </a:t>
            </a:r>
            <a:r>
              <a:rPr lang="en-US" dirty="0" err="1"/>
              <a:t>posts.json</a:t>
            </a:r>
            <a:r>
              <a:rPr lang="en-US" dirty="0"/>
              <a:t> file and then click Import.</a:t>
            </a:r>
          </a:p>
          <a:p>
            <a:r>
              <a:rPr lang="en-US" dirty="0"/>
              <a:t>Do the same for the users collection</a:t>
            </a:r>
          </a:p>
          <a:p>
            <a:endParaRPr lang="en-CA" dirty="0"/>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4190288768"/>
      </p:ext>
    </p:extLst>
  </p:cSld>
  <p:clrMapOvr>
    <a:masterClrMapping/>
  </p:clrMapOvr>
  <p:transition>
    <p:fade thruBlk="1"/>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Connect Your Application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257</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85000" lnSpcReduction="10000"/>
          </a:bodyPr>
          <a:lstStyle/>
          <a:p>
            <a:r>
              <a:rPr lang="en-US" dirty="0"/>
              <a:t>Back in MongoDB Atlas website, click Connect and then Connect Your Application.</a:t>
            </a:r>
          </a:p>
          <a:p>
            <a:r>
              <a:rPr lang="en-US" dirty="0"/>
              <a:t>Copy the Connection String Only.</a:t>
            </a:r>
          </a:p>
          <a:p>
            <a:r>
              <a:rPr lang="en-US" dirty="0"/>
              <a:t>In your .env file, replace the old MongoDB URL with this string.</a:t>
            </a:r>
          </a:p>
          <a:p>
            <a:r>
              <a:rPr lang="en-US" dirty="0"/>
              <a:t>Replace test with the name of your database (blog).</a:t>
            </a:r>
          </a:p>
          <a:p>
            <a:r>
              <a:rPr lang="en-US" dirty="0"/>
              <a:t>Replace &lt;password&gt; with your password.</a:t>
            </a:r>
          </a:p>
          <a:p>
            <a:r>
              <a:rPr lang="en-US" dirty="0"/>
              <a:t>Replace special characters in your password with %Hex using this chart: </a:t>
            </a:r>
            <a:r>
              <a:rPr lang="en-US" dirty="0">
                <a:hlinkClick r:id="rId3"/>
              </a:rPr>
              <a:t>https://ascii.cl/</a:t>
            </a:r>
            <a:r>
              <a:rPr lang="en-US" dirty="0"/>
              <a:t>  </a:t>
            </a:r>
          </a:p>
          <a:p>
            <a:pPr lvl="1"/>
            <a:r>
              <a:rPr lang="en-US" dirty="0"/>
              <a:t>$ would be %24</a:t>
            </a:r>
          </a:p>
          <a:p>
            <a:endParaRPr lang="en-CA" dirty="0"/>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857016629"/>
      </p:ext>
    </p:extLst>
  </p:cSld>
  <p:clrMapOvr>
    <a:masterClrMapping/>
  </p:clrMapOvr>
  <p:transition>
    <p:fade thruBlk="1"/>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Test your application</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2758439"/>
          </a:xfrm>
        </p:spPr>
        <p:txBody>
          <a:bodyPr>
            <a:normAutofit/>
          </a:bodyPr>
          <a:lstStyle/>
          <a:p>
            <a:r>
              <a:rPr lang="en-CA" dirty="0">
                <a:latin typeface="Work Sans Light" panose="00000400000000000000" pitchFamily="2" charset="0"/>
              </a:rPr>
              <a:t>Now that your app is hooked up to the cloud database, make sure everything still works!</a:t>
            </a:r>
          </a:p>
          <a:p>
            <a:r>
              <a:rPr lang="en-CA" dirty="0">
                <a:latin typeface="Work Sans Light" panose="00000400000000000000" pitchFamily="2" charset="0"/>
              </a:rPr>
              <a:t>Can you see new data added to your Atlas database?</a:t>
            </a:r>
          </a:p>
        </p:txBody>
      </p:sp>
    </p:spTree>
    <p:extLst>
      <p:ext uri="{BB962C8B-B14F-4D97-AF65-F5344CB8AC3E}">
        <p14:creationId xmlns:p14="http://schemas.microsoft.com/office/powerpoint/2010/main" val="58946948"/>
      </p:ext>
    </p:extLst>
  </p:cSld>
  <p:clrMapOvr>
    <a:masterClrMapping/>
  </p:clrMapOvr>
  <p:transition>
    <p:fade thruBlk="1"/>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Deploy Your App</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259</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1909586"/>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600" dirty="0"/>
              <a:t>Web Servers and HTTP Requests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Web browsers communicate with web servers using </a:t>
            </a:r>
            <a:r>
              <a:rPr lang="en-US" dirty="0" err="1"/>
              <a:t>HyperTextTransfer</a:t>
            </a:r>
            <a:r>
              <a:rPr lang="en-US" dirty="0"/>
              <a:t> Protocol (HTTP).</a:t>
            </a:r>
          </a:p>
          <a:p>
            <a:pPr marL="457200" lvl="0" indent="-355600" algn="l" rtl="0">
              <a:spcBef>
                <a:spcPts val="600"/>
              </a:spcBef>
              <a:spcAft>
                <a:spcPts val="0"/>
              </a:spcAft>
              <a:buSzPts val="2000"/>
              <a:buChar char="▪"/>
            </a:pPr>
            <a:r>
              <a:rPr lang="en-US" dirty="0"/>
              <a:t>When you click a link on a page, submit a form, or run a search, the browser sends an </a:t>
            </a:r>
            <a:r>
              <a:rPr lang="en-US" b="1" dirty="0"/>
              <a:t>HTTP Request</a:t>
            </a:r>
            <a:r>
              <a:rPr lang="en-US" dirty="0"/>
              <a:t> to the server.</a:t>
            </a:r>
          </a:p>
          <a:p>
            <a:pPr lvl="1">
              <a:spcBef>
                <a:spcPts val="600"/>
              </a:spcBef>
              <a:buChar char="▪"/>
            </a:pPr>
            <a:r>
              <a:rPr lang="en-US" dirty="0"/>
              <a:t>URL identifying the target server and resource</a:t>
            </a:r>
          </a:p>
          <a:p>
            <a:pPr lvl="1">
              <a:spcBef>
                <a:spcPts val="600"/>
              </a:spcBef>
              <a:buChar char="▪"/>
            </a:pPr>
            <a:r>
              <a:rPr lang="en-US" dirty="0"/>
              <a:t>Method that defines the required action (get a file, update data, etc.)</a:t>
            </a:r>
          </a:p>
          <a:p>
            <a:pPr lvl="1">
              <a:spcBef>
                <a:spcPts val="600"/>
              </a:spcBef>
              <a:buChar char="▪"/>
            </a:pPr>
            <a:r>
              <a:rPr lang="en-US" dirty="0"/>
              <a:t>Any additional information (search parameters, form data, etc.)</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456227664"/>
      </p:ext>
    </p:extLst>
  </p:cSld>
  <p:clrMapOvr>
    <a:masterClrMapping/>
  </p:clrMapOvr>
  <p:transition>
    <p:fade thruBlk="1"/>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Deploying Your App</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260</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10000"/>
          </a:bodyPr>
          <a:lstStyle/>
          <a:p>
            <a:r>
              <a:rPr lang="en-CA" dirty="0"/>
              <a:t>We’ve been working in a development environment, but now we can deploy our app to production. </a:t>
            </a:r>
          </a:p>
          <a:p>
            <a:r>
              <a:rPr lang="en-CA" dirty="0"/>
              <a:t>You can use a ton of different services for hosting, but we’re going to use ZEIT Now – a cloud platform for static sites and serverless apps. We can host our app on it!</a:t>
            </a:r>
          </a:p>
          <a:p>
            <a:r>
              <a:rPr lang="en-CA" dirty="0"/>
              <a:t>ZEIT Now:</a:t>
            </a:r>
          </a:p>
          <a:p>
            <a:pPr lvl="1"/>
            <a:r>
              <a:rPr lang="en-CA" dirty="0"/>
              <a:t>integrates with GitHub and GitLab</a:t>
            </a:r>
          </a:p>
          <a:p>
            <a:pPr lvl="1"/>
            <a:r>
              <a:rPr lang="en-CA" dirty="0"/>
              <a:t>works with different web frameworks</a:t>
            </a:r>
          </a:p>
          <a:p>
            <a:pPr lvl="1"/>
            <a:r>
              <a:rPr lang="en-CA" dirty="0"/>
              <a:t>has free automatic SSL</a:t>
            </a:r>
          </a:p>
          <a:p>
            <a:endParaRPr lang="en-CA" b="1" dirty="0">
              <a:latin typeface="Consolas" panose="020B0609020204030204" pitchFamily="49"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153569150"/>
      </p:ext>
    </p:extLst>
  </p:cSld>
  <p:clrMapOvr>
    <a:masterClrMapping/>
  </p:clrMapOvr>
  <p:transition>
    <p:fade thruBlk="1"/>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Preparing Your App</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261</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latin typeface="Work Sans Light" panose="00000400000000000000" pitchFamily="2" charset="0"/>
              </a:rPr>
              <a:t>In order to deploy to Now, we have to set up a few things!</a:t>
            </a:r>
          </a:p>
          <a:p>
            <a:pPr lvl="1"/>
            <a:r>
              <a:rPr lang="en-CA" dirty="0">
                <a:latin typeface="Work Sans Light" panose="00000400000000000000" pitchFamily="2" charset="0"/>
              </a:rPr>
              <a:t>Create ZEIT Now Account</a:t>
            </a:r>
          </a:p>
          <a:p>
            <a:pPr lvl="1"/>
            <a:r>
              <a:rPr lang="en-CA" dirty="0">
                <a:latin typeface="Work Sans Light" panose="00000400000000000000" pitchFamily="2" charset="0"/>
              </a:rPr>
              <a:t>Add a </a:t>
            </a:r>
            <a:r>
              <a:rPr lang="en-CA" dirty="0" err="1">
                <a:latin typeface="Work Sans Light" panose="00000400000000000000" pitchFamily="2" charset="0"/>
              </a:rPr>
              <a:t>now.json</a:t>
            </a:r>
            <a:r>
              <a:rPr lang="en-CA" dirty="0">
                <a:latin typeface="Work Sans Light" panose="00000400000000000000" pitchFamily="2" charset="0"/>
              </a:rPr>
              <a:t> file to provide configuration for deployment</a:t>
            </a:r>
          </a:p>
          <a:p>
            <a:pPr lvl="1"/>
            <a:r>
              <a:rPr lang="en-CA" dirty="0">
                <a:latin typeface="Work Sans Light" panose="00000400000000000000" pitchFamily="2" charset="0"/>
              </a:rPr>
              <a:t>Add secrets using Now CLI</a:t>
            </a:r>
          </a:p>
          <a:p>
            <a:pPr lvl="1"/>
            <a:r>
              <a:rPr lang="en-CA" dirty="0">
                <a:latin typeface="Work Sans Light" panose="00000400000000000000" pitchFamily="2" charset="0"/>
              </a:rPr>
              <a:t>Deploy to dev to test</a:t>
            </a:r>
          </a:p>
          <a:p>
            <a:pPr lvl="1"/>
            <a:r>
              <a:rPr lang="en-CA" dirty="0">
                <a:latin typeface="Work Sans Light" panose="00000400000000000000" pitchFamily="2" charset="0"/>
              </a:rPr>
              <a:t>Deploy to production!</a:t>
            </a:r>
          </a:p>
          <a:p>
            <a:pPr lvl="1"/>
            <a:endParaRPr lang="en-CA" dirty="0">
              <a:latin typeface="Work Sans Light" panose="00000400000000000000" pitchFamily="2" charset="0"/>
            </a:endParaRPr>
          </a:p>
          <a:p>
            <a:pPr marL="10160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3231024257"/>
      </p:ext>
    </p:extLst>
  </p:cSld>
  <p:clrMapOvr>
    <a:masterClrMapping/>
  </p:clrMapOvr>
  <p:transition>
    <p:fade thruBlk="1"/>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ZEIT Now Account</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262</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842065"/>
          </a:xfrm>
        </p:spPr>
        <p:txBody>
          <a:bodyPr>
            <a:normAutofit fontScale="92500" lnSpcReduction="20000"/>
          </a:bodyPr>
          <a:lstStyle/>
          <a:p>
            <a:r>
              <a:rPr lang="en-CA" dirty="0">
                <a:latin typeface="Work Sans Light" panose="00000400000000000000" pitchFamily="2" charset="0"/>
              </a:rPr>
              <a:t>Go to </a:t>
            </a:r>
            <a:r>
              <a:rPr lang="en-CA" dirty="0">
                <a:latin typeface="Work Sans Light" panose="00000400000000000000" pitchFamily="2" charset="0"/>
                <a:hlinkClick r:id="rId3"/>
              </a:rPr>
              <a:t>https://zeit.co/</a:t>
            </a:r>
            <a:r>
              <a:rPr lang="en-CA" dirty="0">
                <a:latin typeface="Work Sans Light" panose="00000400000000000000" pitchFamily="2" charset="0"/>
              </a:rPr>
              <a:t> and sign up for an account if you haven’t already.</a:t>
            </a:r>
          </a:p>
          <a:p>
            <a:r>
              <a:rPr lang="en-CA" dirty="0">
                <a:latin typeface="Work Sans Light" panose="00000400000000000000" pitchFamily="2" charset="0"/>
              </a:rPr>
              <a:t>Install the Now CLI - </a:t>
            </a:r>
            <a:r>
              <a:rPr lang="en-CA" dirty="0">
                <a:latin typeface="Work Sans Light" panose="00000400000000000000" pitchFamily="2" charset="0"/>
                <a:hlinkClick r:id="rId4"/>
              </a:rPr>
              <a:t>https://zeit.co/download</a:t>
            </a:r>
            <a:endParaRPr lang="en-CA" dirty="0">
              <a:latin typeface="Work Sans Light" panose="00000400000000000000" pitchFamily="2" charset="0"/>
            </a:endParaRPr>
          </a:p>
          <a:p>
            <a:r>
              <a:rPr lang="en-CA" dirty="0">
                <a:latin typeface="Work Sans Light" panose="00000400000000000000" pitchFamily="2" charset="0"/>
              </a:rPr>
              <a:t>Add your secrets to Now using Now CLI (you may need to login first: </a:t>
            </a:r>
            <a:r>
              <a:rPr lang="en-CA" b="1" dirty="0">
                <a:latin typeface="Consolas" panose="020B0609020204030204" pitchFamily="49" charset="0"/>
              </a:rPr>
              <a:t>now login</a:t>
            </a:r>
            <a:r>
              <a:rPr lang="en-CA" dirty="0">
                <a:latin typeface="Work Sans Light" panose="00000400000000000000" pitchFamily="2" charset="0"/>
              </a:rPr>
              <a:t>)</a:t>
            </a:r>
          </a:p>
          <a:p>
            <a:endParaRPr lang="en-CA" dirty="0">
              <a:latin typeface="Work Sans Light" panose="00000400000000000000" pitchFamily="2" charset="0"/>
            </a:endParaRPr>
          </a:p>
          <a:p>
            <a:pPr marL="101600" indent="0">
              <a:buNone/>
            </a:pPr>
            <a:r>
              <a:rPr lang="en-CA" b="1" dirty="0">
                <a:latin typeface="Consolas" panose="020B0609020204030204" pitchFamily="49" charset="0"/>
              </a:rPr>
              <a:t>now secrets add port 8000</a:t>
            </a:r>
          </a:p>
          <a:p>
            <a:pPr marL="101600" indent="0">
              <a:buNone/>
            </a:pPr>
            <a:r>
              <a:rPr lang="en-CA" b="1" dirty="0">
                <a:latin typeface="Consolas" panose="020B0609020204030204" pitchFamily="49" charset="0"/>
              </a:rPr>
              <a:t>now secrets add DB_CONN "</a:t>
            </a:r>
            <a:r>
              <a:rPr lang="en-CA" b="1" dirty="0" err="1">
                <a:latin typeface="Consolas" panose="020B0609020204030204" pitchFamily="49" charset="0"/>
              </a:rPr>
              <a:t>mongodb</a:t>
            </a:r>
            <a:r>
              <a:rPr lang="en-CA" b="1" dirty="0">
                <a:latin typeface="Consolas" panose="020B0609020204030204" pitchFamily="49" charset="0"/>
              </a:rPr>
              <a:t> string"</a:t>
            </a:r>
          </a:p>
          <a:p>
            <a:pPr marL="101600" indent="0">
              <a:buNone/>
            </a:pPr>
            <a:r>
              <a:rPr lang="en-CA" b="1" dirty="0">
                <a:latin typeface="Consolas" panose="020B0609020204030204" pitchFamily="49" charset="0"/>
              </a:rPr>
              <a:t>now secrets add secret "secret string"</a:t>
            </a:r>
          </a:p>
        </p:txBody>
      </p:sp>
    </p:spTree>
    <p:extLst>
      <p:ext uri="{BB962C8B-B14F-4D97-AF65-F5344CB8AC3E}">
        <p14:creationId xmlns:p14="http://schemas.microsoft.com/office/powerpoint/2010/main" val="3084383191"/>
      </p:ext>
    </p:extLst>
  </p:cSld>
  <p:clrMapOvr>
    <a:masterClrMapping/>
  </p:clrMapOvr>
  <p:transition>
    <p:fade thruBlk="1"/>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Create a </a:t>
            </a:r>
            <a:r>
              <a:rPr lang="en-CA" dirty="0" err="1">
                <a:latin typeface="Work Sans" panose="00000500000000000000" pitchFamily="2" charset="0"/>
              </a:rPr>
              <a:t>now.json</a:t>
            </a:r>
            <a:r>
              <a:rPr lang="en-CA" dirty="0">
                <a:latin typeface="Work Sans" panose="00000500000000000000" pitchFamily="2" charset="0"/>
              </a:rPr>
              <a:t> file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263</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fontScale="92500" lnSpcReduction="10000"/>
          </a:bodyPr>
          <a:lstStyle/>
          <a:p>
            <a:r>
              <a:rPr lang="en-CA" dirty="0">
                <a:latin typeface="Work Sans Light" panose="00000400000000000000" pitchFamily="2" charset="0"/>
              </a:rPr>
              <a:t>The </a:t>
            </a:r>
            <a:r>
              <a:rPr lang="en-CA" dirty="0" err="1">
                <a:latin typeface="Work Sans Light" panose="00000400000000000000" pitchFamily="2" charset="0"/>
              </a:rPr>
              <a:t>now.json</a:t>
            </a:r>
            <a:r>
              <a:rPr lang="en-CA" dirty="0">
                <a:latin typeface="Work Sans Light" panose="00000400000000000000" pitchFamily="2" charset="0"/>
              </a:rPr>
              <a:t> file allows you to configure your app for deployment.</a:t>
            </a:r>
          </a:p>
          <a:p>
            <a:r>
              <a:rPr lang="en-CA" dirty="0">
                <a:latin typeface="Work Sans Light" panose="00000400000000000000" pitchFamily="2" charset="0"/>
              </a:rPr>
              <a:t>Specify the:</a:t>
            </a:r>
          </a:p>
          <a:p>
            <a:pPr lvl="1"/>
            <a:r>
              <a:rPr lang="en-CA" dirty="0">
                <a:latin typeface="Work Sans Light" panose="00000400000000000000" pitchFamily="2" charset="0"/>
              </a:rPr>
              <a:t>name</a:t>
            </a:r>
          </a:p>
          <a:p>
            <a:pPr lvl="1"/>
            <a:r>
              <a:rPr lang="en-CA" dirty="0">
                <a:latin typeface="Work Sans Light" panose="00000400000000000000" pitchFamily="2" charset="0"/>
              </a:rPr>
              <a:t>ZEIT Now version (version 2 is the current one and allows Node deployments)</a:t>
            </a:r>
          </a:p>
          <a:p>
            <a:pPr lvl="1"/>
            <a:r>
              <a:rPr lang="en-CA" dirty="0">
                <a:latin typeface="Work Sans Light" panose="00000400000000000000" pitchFamily="2" charset="0"/>
              </a:rPr>
              <a:t>builds</a:t>
            </a:r>
          </a:p>
          <a:p>
            <a:pPr lvl="1"/>
            <a:r>
              <a:rPr lang="en-CA" dirty="0">
                <a:latin typeface="Work Sans Light" panose="00000400000000000000" pitchFamily="2" charset="0"/>
              </a:rPr>
              <a:t>routes</a:t>
            </a:r>
          </a:p>
          <a:p>
            <a:pPr lvl="1"/>
            <a:r>
              <a:rPr lang="en-CA" dirty="0">
                <a:latin typeface="Work Sans Light" panose="00000400000000000000" pitchFamily="2" charset="0"/>
              </a:rPr>
              <a:t>env secrets and variables</a:t>
            </a:r>
          </a:p>
        </p:txBody>
      </p:sp>
    </p:spTree>
    <p:extLst>
      <p:ext uri="{BB962C8B-B14F-4D97-AF65-F5344CB8AC3E}">
        <p14:creationId xmlns:p14="http://schemas.microsoft.com/office/powerpoint/2010/main" val="3223590521"/>
      </p:ext>
    </p:extLst>
  </p:cSld>
  <p:clrMapOvr>
    <a:masterClrMapping/>
  </p:clrMapOvr>
  <p:transition>
    <p:fade thruBlk="1"/>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264</a:t>
            </a:fld>
            <a:endParaRPr/>
          </a:p>
        </p:txBody>
      </p:sp>
      <p:sp>
        <p:nvSpPr>
          <p:cNvPr id="5" name="Google Shape;105;p17">
            <a:extLst>
              <a:ext uri="{FF2B5EF4-FFF2-40B4-BE49-F238E27FC236}">
                <a16:creationId xmlns:a16="http://schemas.microsoft.com/office/drawing/2014/main" id="{4FDC42E4-288D-48CF-BF61-10BC6CC6FE31}"/>
              </a:ext>
            </a:extLst>
          </p:cNvPr>
          <p:cNvSpPr txBox="1">
            <a:spLocks/>
          </p:cNvSpPr>
          <p:nvPr/>
        </p:nvSpPr>
        <p:spPr>
          <a:xfrm>
            <a:off x="1031866" y="595980"/>
            <a:ext cx="7080268" cy="399409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"name"</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sait-cms</a:t>
            </a:r>
            <a:r>
              <a:rPr lang="en-CA" dirty="0">
                <a:solidFill>
                  <a:srgbClr val="50A14F"/>
                </a:solidFill>
                <a:latin typeface="Consolas" panose="020B0609020204030204" pitchFamily="49" charset="0"/>
              </a:rPr>
              <a:t>"</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"version"</a:t>
            </a:r>
            <a:r>
              <a:rPr lang="en-CA" dirty="0">
                <a:solidFill>
                  <a:srgbClr val="333333"/>
                </a:solidFill>
                <a:latin typeface="Consolas" panose="020B0609020204030204" pitchFamily="49" charset="0"/>
              </a:rPr>
              <a:t>: </a:t>
            </a:r>
            <a:r>
              <a:rPr lang="en-CA" dirty="0">
                <a:solidFill>
                  <a:srgbClr val="986801"/>
                </a:solidFill>
                <a:latin typeface="Consolas" panose="020B0609020204030204" pitchFamily="49" charset="0"/>
              </a:rPr>
              <a:t>2</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"builds"</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t>
            </a:r>
            <a:r>
              <a:rPr lang="en-CA" dirty="0" err="1">
                <a:solidFill>
                  <a:srgbClr val="E45649"/>
                </a:solidFill>
                <a:latin typeface="Consolas" panose="020B0609020204030204" pitchFamily="49" charset="0"/>
              </a:rPr>
              <a:t>src</a:t>
            </a:r>
            <a:r>
              <a:rPr lang="en-CA" dirty="0">
                <a:solidFill>
                  <a:srgbClr val="E45649"/>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"index.js"</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"use"</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"@now/node"</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"routes"</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t>
            </a:r>
            <a:r>
              <a:rPr lang="en-CA" dirty="0" err="1">
                <a:solidFill>
                  <a:srgbClr val="E45649"/>
                </a:solidFill>
                <a:latin typeface="Consolas" panose="020B0609020204030204" pitchFamily="49" charset="0"/>
              </a:rPr>
              <a:t>src</a:t>
            </a:r>
            <a:r>
              <a:rPr lang="en-CA" dirty="0">
                <a:solidFill>
                  <a:srgbClr val="E45649"/>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a:t>
            </a:r>
            <a:r>
              <a:rPr lang="en-CA" dirty="0" err="1">
                <a:solidFill>
                  <a:srgbClr val="E45649"/>
                </a:solidFill>
                <a:latin typeface="Consolas" panose="020B0609020204030204" pitchFamily="49" charset="0"/>
              </a:rPr>
              <a:t>dest</a:t>
            </a:r>
            <a:r>
              <a:rPr lang="en-CA" dirty="0">
                <a:solidFill>
                  <a:srgbClr val="E45649"/>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"env"</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"PORT"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"@port"</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"DB_CONN"</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db_conn</a:t>
            </a:r>
            <a:r>
              <a:rPr lang="en-CA" dirty="0">
                <a:solidFill>
                  <a:srgbClr val="50A14F"/>
                </a:solidFill>
                <a:latin typeface="Consolas" panose="020B0609020204030204" pitchFamily="49" charset="0"/>
              </a:rPr>
              <a:t>"</a:t>
            </a:r>
            <a:r>
              <a:rPr lang="en-CA" dirty="0">
                <a:solidFill>
                  <a:srgbClr val="333333"/>
                </a:solidFill>
                <a:latin typeface="Consolas" panose="020B0609020204030204" pitchFamily="49" charset="0"/>
              </a:rPr>
              <a:t>,</a:t>
            </a:r>
          </a:p>
          <a:p>
            <a:pPr marL="101600" indent="0">
              <a:buNone/>
            </a:pPr>
            <a:r>
              <a:rPr lang="en-CA" dirty="0">
                <a:solidFill>
                  <a:srgbClr val="333333"/>
                </a:solidFill>
                <a:latin typeface="Consolas" panose="020B0609020204030204" pitchFamily="49" charset="0"/>
              </a:rPr>
              <a:t>    </a:t>
            </a:r>
            <a:r>
              <a:rPr lang="en-CA" dirty="0">
                <a:solidFill>
                  <a:srgbClr val="E45649"/>
                </a:solidFill>
                <a:latin typeface="Consolas" panose="020B0609020204030204" pitchFamily="49" charset="0"/>
              </a:rPr>
              <a:t>"SECRET"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"@secret"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8490337"/>
      </p:ext>
    </p:extLst>
  </p:cSld>
  <p:clrMapOvr>
    <a:masterClrMapping/>
  </p:clrMapOvr>
  <p:transition>
    <p:fade thruBlk="1"/>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2903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latin typeface="Work Sans" panose="00000500000000000000" pitchFamily="2" charset="0"/>
              </a:rPr>
              <a:t>Deploy to dev and production</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265</a:t>
            </a:fld>
            <a:endParaRPr/>
          </a:p>
        </p:txBody>
      </p:sp>
      <p:sp>
        <p:nvSpPr>
          <p:cNvPr id="3" name="Text Placeholder 2">
            <a:extLst>
              <a:ext uri="{FF2B5EF4-FFF2-40B4-BE49-F238E27FC236}">
                <a16:creationId xmlns:a16="http://schemas.microsoft.com/office/drawing/2014/main" id="{9BE35DCD-4BCE-43B4-BEBD-DA6FD2396944}"/>
              </a:ext>
            </a:extLst>
          </p:cNvPr>
          <p:cNvSpPr>
            <a:spLocks noGrp="1"/>
          </p:cNvSpPr>
          <p:nvPr>
            <p:ph type="body" idx="1"/>
          </p:nvPr>
        </p:nvSpPr>
        <p:spPr>
          <a:xfrm>
            <a:off x="811424" y="1634837"/>
            <a:ext cx="7405800" cy="2758441"/>
          </a:xfrm>
        </p:spPr>
        <p:txBody>
          <a:bodyPr>
            <a:normAutofit/>
          </a:bodyPr>
          <a:lstStyle/>
          <a:p>
            <a:r>
              <a:rPr lang="en-CA" dirty="0">
                <a:latin typeface="Work Sans Light" panose="00000400000000000000" pitchFamily="2" charset="0"/>
              </a:rPr>
              <a:t>You can use </a:t>
            </a:r>
            <a:r>
              <a:rPr lang="en-CA" b="1" dirty="0">
                <a:latin typeface="Consolas" panose="020B0609020204030204" pitchFamily="49" charset="0"/>
              </a:rPr>
              <a:t>now dev</a:t>
            </a:r>
            <a:r>
              <a:rPr lang="en-CA" dirty="0">
                <a:latin typeface="Work Sans Light" panose="00000400000000000000" pitchFamily="2" charset="0"/>
              </a:rPr>
              <a:t> to deploy to development. This will allow you to open the app using localhost.</a:t>
            </a:r>
          </a:p>
          <a:p>
            <a:r>
              <a:rPr lang="en-CA" dirty="0">
                <a:latin typeface="Work Sans Light" panose="00000400000000000000" pitchFamily="2" charset="0"/>
              </a:rPr>
              <a:t>You can use </a:t>
            </a:r>
            <a:r>
              <a:rPr lang="en-CA" b="1" dirty="0">
                <a:latin typeface="Consolas" panose="020B0609020204030204" pitchFamily="49" charset="0"/>
              </a:rPr>
              <a:t>now</a:t>
            </a:r>
            <a:r>
              <a:rPr lang="en-CA" dirty="0">
                <a:latin typeface="Work Sans Light" panose="00000400000000000000" pitchFamily="2" charset="0"/>
              </a:rPr>
              <a:t> to deploy to production. This will create a link that you can use to share your web app.</a:t>
            </a:r>
          </a:p>
        </p:txBody>
      </p:sp>
    </p:spTree>
    <p:extLst>
      <p:ext uri="{BB962C8B-B14F-4D97-AF65-F5344CB8AC3E}">
        <p14:creationId xmlns:p14="http://schemas.microsoft.com/office/powerpoint/2010/main" val="491191023"/>
      </p:ext>
    </p:extLst>
  </p:cSld>
  <p:clrMapOvr>
    <a:masterClrMapping/>
  </p:clrMapOvr>
  <p:transition>
    <p:fade thruBlk="1"/>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lvl="0"/>
            <a:r>
              <a:rPr lang="en-CA" sz="2600" dirty="0"/>
              <a:t>Activity: </a:t>
            </a:r>
            <a:r>
              <a:rPr lang="en-CA" sz="2800" dirty="0">
                <a:latin typeface="Work Sans" panose="00000500000000000000" pitchFamily="2" charset="0"/>
              </a:rPr>
              <a:t>Deploy Your App</a:t>
            </a:r>
            <a:endParaRPr sz="2600"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 Placeholder 2">
            <a:extLst>
              <a:ext uri="{FF2B5EF4-FFF2-40B4-BE49-F238E27FC236}">
                <a16:creationId xmlns:a16="http://schemas.microsoft.com/office/drawing/2014/main" id="{A276DF0E-9544-4CAF-A1DB-5CDF22E4826D}"/>
              </a:ext>
            </a:extLst>
          </p:cNvPr>
          <p:cNvSpPr>
            <a:spLocks noGrp="1"/>
          </p:cNvSpPr>
          <p:nvPr>
            <p:ph type="body" idx="1"/>
          </p:nvPr>
        </p:nvSpPr>
        <p:spPr>
          <a:xfrm>
            <a:off x="811424" y="1634839"/>
            <a:ext cx="7405800" cy="2758439"/>
          </a:xfrm>
        </p:spPr>
        <p:txBody>
          <a:bodyPr>
            <a:normAutofit/>
          </a:bodyPr>
          <a:lstStyle/>
          <a:p>
            <a:r>
              <a:rPr lang="en-CA" dirty="0">
                <a:latin typeface="Work Sans Light" panose="00000400000000000000" pitchFamily="2" charset="0"/>
              </a:rPr>
              <a:t>Set up your application and deploy it to ZEIT Now.</a:t>
            </a:r>
          </a:p>
          <a:p>
            <a:r>
              <a:rPr lang="en-CA" dirty="0">
                <a:latin typeface="Work Sans Light" panose="00000400000000000000" pitchFamily="2" charset="0"/>
              </a:rPr>
              <a:t>Test your app locally and on the production site.</a:t>
            </a:r>
          </a:p>
        </p:txBody>
      </p:sp>
    </p:spTree>
    <p:extLst>
      <p:ext uri="{BB962C8B-B14F-4D97-AF65-F5344CB8AC3E}">
        <p14:creationId xmlns:p14="http://schemas.microsoft.com/office/powerpoint/2010/main" val="76134964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600" dirty="0"/>
              <a:t>Web Servers and HTTP Response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Web servers wait for request messages, process them, and reply with an </a:t>
            </a:r>
            <a:r>
              <a:rPr lang="en-US" b="1" dirty="0"/>
              <a:t>HTTP Response </a:t>
            </a:r>
            <a:r>
              <a:rPr lang="en-US" dirty="0"/>
              <a:t>message</a:t>
            </a:r>
          </a:p>
          <a:p>
            <a:pPr marL="457200" lvl="0" indent="-355600" algn="l" rtl="0">
              <a:spcBef>
                <a:spcPts val="600"/>
              </a:spcBef>
              <a:spcAft>
                <a:spcPts val="0"/>
              </a:spcAft>
              <a:buSzPts val="2000"/>
              <a:buChar char="▪"/>
            </a:pPr>
            <a:r>
              <a:rPr lang="en-US" dirty="0"/>
              <a:t>HTTP Response contains:</a:t>
            </a:r>
          </a:p>
          <a:p>
            <a:pPr lvl="1">
              <a:spcBef>
                <a:spcPts val="600"/>
              </a:spcBef>
              <a:buChar char="▪"/>
            </a:pPr>
            <a:r>
              <a:rPr lang="en-US" dirty="0"/>
              <a:t>Status code (“200 OK”, “404 Not Found”, “403 Forbidden”)</a:t>
            </a:r>
          </a:p>
          <a:p>
            <a:pPr lvl="1">
              <a:spcBef>
                <a:spcPts val="600"/>
              </a:spcBef>
              <a:buChar char="▪"/>
            </a:pPr>
            <a:r>
              <a:rPr lang="en-US" dirty="0"/>
              <a:t>A successful response to a GET request would also contain the requested resource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TextBox 4">
            <a:extLst>
              <a:ext uri="{FF2B5EF4-FFF2-40B4-BE49-F238E27FC236}">
                <a16:creationId xmlns:a16="http://schemas.microsoft.com/office/drawing/2014/main" id="{5F40FD9B-407B-4DA5-9E9E-4A69A525F32C}"/>
              </a:ext>
            </a:extLst>
          </p:cNvPr>
          <p:cNvSpPr txBox="1"/>
          <p:nvPr/>
        </p:nvSpPr>
        <p:spPr>
          <a:xfrm>
            <a:off x="435801" y="4447030"/>
            <a:ext cx="7665881" cy="292388"/>
          </a:xfrm>
          <a:prstGeom prst="rect">
            <a:avLst/>
          </a:prstGeom>
          <a:noFill/>
        </p:spPr>
        <p:txBody>
          <a:bodyPr wrap="none" rtlCol="0">
            <a:spAutoFit/>
          </a:bodyPr>
          <a:lstStyle/>
          <a:p>
            <a:r>
              <a:rPr lang="en-CA" sz="1300" dirty="0">
                <a:latin typeface="Work Sans Light" panose="00000400000000000000" pitchFamily="2" charset="0"/>
                <a:hlinkClick r:id="rId3"/>
              </a:rPr>
              <a:t>https://developer.mozilla.org/en-US/docs/Learn/Server-side/First_steps/Client-Server_overview</a:t>
            </a:r>
            <a:r>
              <a:rPr lang="en-CA" sz="1300" dirty="0">
                <a:latin typeface="Work Sans Light" panose="00000400000000000000" pitchFamily="2" charset="0"/>
              </a:rPr>
              <a:t> </a:t>
            </a:r>
          </a:p>
        </p:txBody>
      </p:sp>
    </p:spTree>
    <p:extLst>
      <p:ext uri="{BB962C8B-B14F-4D97-AF65-F5344CB8AC3E}">
        <p14:creationId xmlns:p14="http://schemas.microsoft.com/office/powerpoint/2010/main" val="419791411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HTTP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In the previous activity, we Hello World shows up in the terminal. But wouldn’t it be nice if we could display it in our browser instead?</a:t>
            </a:r>
          </a:p>
          <a:p>
            <a:pPr marL="457200" lvl="0" indent="-355600" algn="l" rtl="0">
              <a:spcBef>
                <a:spcPts val="600"/>
              </a:spcBef>
              <a:spcAft>
                <a:spcPts val="0"/>
              </a:spcAft>
              <a:buSzPts val="2000"/>
              <a:buChar char="▪"/>
            </a:pPr>
            <a:r>
              <a:rPr lang="en-US" dirty="0"/>
              <a:t>To make this happen, we need to build a web server!</a:t>
            </a:r>
          </a:p>
          <a:p>
            <a:pPr marL="457200" lvl="0" indent="-355600" algn="l" rtl="0">
              <a:spcBef>
                <a:spcPts val="600"/>
              </a:spcBef>
              <a:spcAft>
                <a:spcPts val="0"/>
              </a:spcAft>
              <a:buSzPts val="2000"/>
              <a:buChar char="▪"/>
            </a:pPr>
            <a:r>
              <a:rPr lang="en-US" dirty="0"/>
              <a:t>The HTTP module will allow us to send requests and get responses.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20212303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Create a new file named app.js. Save it to your </a:t>
            </a:r>
            <a:r>
              <a:rPr lang="en-US" b="1" dirty="0" err="1"/>
              <a:t>sait</a:t>
            </a:r>
            <a:r>
              <a:rPr lang="en-US" b="1" dirty="0"/>
              <a:t>-node </a:t>
            </a:r>
            <a:r>
              <a:rPr lang="en-US" dirty="0"/>
              <a:t>folder.</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HTTP Module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188528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869150" y="847600"/>
            <a:ext cx="5092200" cy="6553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Grading</a:t>
            </a:r>
            <a:endParaRPr dirty="0"/>
          </a:p>
        </p:txBody>
      </p:sp>
      <p:graphicFrame>
        <p:nvGraphicFramePr>
          <p:cNvPr id="187" name="Google Shape;187;p24"/>
          <p:cNvGraphicFramePr/>
          <p:nvPr>
            <p:extLst>
              <p:ext uri="{D42A27DB-BD31-4B8C-83A1-F6EECF244321}">
                <p14:modId xmlns:p14="http://schemas.microsoft.com/office/powerpoint/2010/main" val="3369608697"/>
              </p:ext>
            </p:extLst>
          </p:nvPr>
        </p:nvGraphicFramePr>
        <p:xfrm>
          <a:off x="952499" y="1707378"/>
          <a:ext cx="7207000" cy="2882700"/>
        </p:xfrm>
        <a:graphic>
          <a:graphicData uri="http://schemas.openxmlformats.org/drawingml/2006/table">
            <a:tbl>
              <a:tblPr>
                <a:noFill/>
                <a:tableStyleId>{487AD8F6-CF14-46CA-9D68-6E59D3FBC393}</a:tableStyleId>
              </a:tblPr>
              <a:tblGrid>
                <a:gridCol w="3603500">
                  <a:extLst>
                    <a:ext uri="{9D8B030D-6E8A-4147-A177-3AD203B41FA5}">
                      <a16:colId xmlns:a16="http://schemas.microsoft.com/office/drawing/2014/main" val="20000"/>
                    </a:ext>
                  </a:extLst>
                </a:gridCol>
                <a:gridCol w="3603500">
                  <a:extLst>
                    <a:ext uri="{9D8B030D-6E8A-4147-A177-3AD203B41FA5}">
                      <a16:colId xmlns:a16="http://schemas.microsoft.com/office/drawing/2014/main" val="20001"/>
                    </a:ext>
                  </a:extLst>
                </a:gridCol>
              </a:tblGrid>
              <a:tr h="480450">
                <a:tc>
                  <a:txBody>
                    <a:bodyPr/>
                    <a:lstStyle/>
                    <a:p>
                      <a:pPr marL="0" lvl="0" indent="0" algn="ctr" rtl="0">
                        <a:spcBef>
                          <a:spcPts val="0"/>
                        </a:spcBef>
                        <a:spcAft>
                          <a:spcPts val="0"/>
                        </a:spcAft>
                        <a:buNone/>
                      </a:pPr>
                      <a:r>
                        <a:rPr lang="en-CA" b="1" dirty="0">
                          <a:latin typeface="Work Sans Light"/>
                          <a:ea typeface="Work Sans Light"/>
                          <a:cs typeface="Work Sans Light"/>
                          <a:sym typeface="Work Sans Light"/>
                        </a:rPr>
                        <a:t>Task</a:t>
                      </a:r>
                      <a:endParaRPr b="1" dirty="0">
                        <a:latin typeface="Work Sans Light"/>
                        <a:ea typeface="Work Sans Light"/>
                        <a:cs typeface="Work Sans Light"/>
                        <a:sym typeface="Work Sans Light"/>
                      </a:endParaRPr>
                    </a:p>
                  </a:txBody>
                  <a:tcPr marL="91425" marR="91425" marT="68575" marB="68575" anchor="ctr">
                    <a:lnT w="76200"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r>
                        <a:rPr lang="en-CA" sz="1400" b="1" dirty="0">
                          <a:latin typeface="Work Sans Light"/>
                          <a:ea typeface="Work Sans Light"/>
                          <a:cs typeface="Work Sans Light"/>
                          <a:sym typeface="Work Sans Light"/>
                        </a:rPr>
                        <a:t>Percentage of Overall Grade</a:t>
                      </a:r>
                      <a:endParaRPr sz="1400" b="1" dirty="0">
                        <a:latin typeface="Work Sans Light"/>
                        <a:ea typeface="Work Sans Light"/>
                        <a:cs typeface="Work Sans Light"/>
                        <a:sym typeface="Work Sans Light"/>
                      </a:endParaRPr>
                    </a:p>
                  </a:txBody>
                  <a:tcPr marL="91425" marR="91425" marT="68575" marB="68575" anchor="ctr">
                    <a:lnT w="76200"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480450">
                <a:tc>
                  <a:txBody>
                    <a:bodyPr/>
                    <a:lstStyle/>
                    <a:p>
                      <a:pPr marL="0" lvl="0" indent="0" algn="ctr" rtl="0">
                        <a:spcBef>
                          <a:spcPts val="0"/>
                        </a:spcBef>
                        <a:spcAft>
                          <a:spcPts val="0"/>
                        </a:spcAft>
                        <a:buNone/>
                      </a:pPr>
                      <a:r>
                        <a:rPr lang="en-CA" sz="1100" dirty="0">
                          <a:latin typeface="Work Sans Light"/>
                          <a:ea typeface="Work Sans Light"/>
                          <a:cs typeface="Work Sans Light"/>
                          <a:sym typeface="Work Sans Light"/>
                        </a:rPr>
                        <a:t>Daily JavaScript Exercises</a:t>
                      </a:r>
                      <a:endParaRPr sz="1100" dirty="0">
                        <a:latin typeface="Work Sans Light"/>
                        <a:ea typeface="Work Sans Light"/>
                        <a:cs typeface="Work Sans Light"/>
                        <a:sym typeface="Work Sans Light"/>
                      </a:endParaRPr>
                    </a:p>
                  </a:txBody>
                  <a:tcPr marL="91425" marR="91425" marT="68575" marB="68575" anchor="ctr">
                    <a:solidFill>
                      <a:schemeClr val="bg1">
                        <a:lumMod val="85000"/>
                      </a:schemeClr>
                    </a:solidFill>
                  </a:tcPr>
                </a:tc>
                <a:tc>
                  <a:txBody>
                    <a:bodyPr/>
                    <a:lstStyle/>
                    <a:p>
                      <a:pPr marL="0" lvl="0" indent="0" algn="ctr" rtl="0">
                        <a:spcBef>
                          <a:spcPts val="0"/>
                        </a:spcBef>
                        <a:spcAft>
                          <a:spcPts val="0"/>
                        </a:spcAft>
                        <a:buNone/>
                      </a:pPr>
                      <a:r>
                        <a:rPr lang="en" sz="1100" b="0" dirty="0">
                          <a:latin typeface="Work Sans Light" panose="00000400000000000000" pitchFamily="2" charset="0"/>
                          <a:ea typeface="Work Sans"/>
                          <a:cs typeface="Work Sans"/>
                          <a:sym typeface="Work Sans"/>
                        </a:rPr>
                        <a:t>15%</a:t>
                      </a:r>
                      <a:endParaRPr sz="1100" b="0" dirty="0">
                        <a:latin typeface="Work Sans Light" panose="00000400000000000000" pitchFamily="2" charset="0"/>
                        <a:ea typeface="Work Sans"/>
                        <a:cs typeface="Work Sans"/>
                        <a:sym typeface="Work Sans"/>
                      </a:endParaRPr>
                    </a:p>
                  </a:txBody>
                  <a:tcPr marL="91425" marR="91425" marT="68575" marB="68575" anchor="ctr">
                    <a:solidFill>
                      <a:schemeClr val="bg1">
                        <a:lumMod val="85000"/>
                      </a:schemeClr>
                    </a:solidFill>
                  </a:tcPr>
                </a:tc>
                <a:extLst>
                  <a:ext uri="{0D108BD9-81ED-4DB2-BD59-A6C34878D82A}">
                    <a16:rowId xmlns:a16="http://schemas.microsoft.com/office/drawing/2014/main" val="10001"/>
                  </a:ext>
                </a:extLst>
              </a:tr>
              <a:tr h="480450">
                <a:tc>
                  <a:txBody>
                    <a:bodyPr/>
                    <a:lstStyle/>
                    <a:p>
                      <a:pPr marL="0" lvl="0" indent="0" algn="ctr" rtl="0">
                        <a:spcBef>
                          <a:spcPts val="0"/>
                        </a:spcBef>
                        <a:spcAft>
                          <a:spcPts val="0"/>
                        </a:spcAft>
                        <a:buNone/>
                      </a:pPr>
                      <a:r>
                        <a:rPr lang="en-CA" sz="1100" dirty="0">
                          <a:latin typeface="Work Sans Light"/>
                          <a:ea typeface="Work Sans Light"/>
                          <a:cs typeface="Work Sans Light"/>
                          <a:sym typeface="Work Sans Light"/>
                        </a:rPr>
                        <a:t>JavaScript Final Project</a:t>
                      </a:r>
                      <a:endParaRPr sz="1100" dirty="0">
                        <a:latin typeface="Work Sans Light"/>
                        <a:ea typeface="Work Sans Light"/>
                        <a:cs typeface="Work Sans Light"/>
                        <a:sym typeface="Work Sans Light"/>
                      </a:endParaRPr>
                    </a:p>
                  </a:txBody>
                  <a:tcPr marL="91425" marR="91425" marT="68575" marB="68575" anchor="ctr">
                    <a:solidFill>
                      <a:schemeClr val="bg1">
                        <a:lumMod val="85000"/>
                      </a:schemeClr>
                    </a:solidFill>
                  </a:tcPr>
                </a:tc>
                <a:tc>
                  <a:txBody>
                    <a:bodyPr/>
                    <a:lstStyle/>
                    <a:p>
                      <a:pPr marL="0" lvl="0" indent="0" algn="ctr" rtl="0">
                        <a:spcBef>
                          <a:spcPts val="0"/>
                        </a:spcBef>
                        <a:spcAft>
                          <a:spcPts val="0"/>
                        </a:spcAft>
                        <a:buNone/>
                      </a:pPr>
                      <a:r>
                        <a:rPr lang="en" sz="1100" b="0" dirty="0">
                          <a:latin typeface="Work Sans Light" panose="00000400000000000000" pitchFamily="2" charset="0"/>
                          <a:ea typeface="Work Sans"/>
                          <a:cs typeface="Work Sans"/>
                          <a:sym typeface="Work Sans"/>
                        </a:rPr>
                        <a:t>35%</a:t>
                      </a:r>
                      <a:endParaRPr sz="1100" b="0" dirty="0">
                        <a:latin typeface="Work Sans Light" panose="00000400000000000000" pitchFamily="2" charset="0"/>
                        <a:ea typeface="Work Sans"/>
                        <a:cs typeface="Work Sans"/>
                        <a:sym typeface="Work Sans"/>
                      </a:endParaRPr>
                    </a:p>
                  </a:txBody>
                  <a:tcPr marL="91425" marR="91425" marT="68575" marB="68575" anchor="ctr">
                    <a:solidFill>
                      <a:schemeClr val="bg1">
                        <a:lumMod val="85000"/>
                      </a:schemeClr>
                    </a:solidFill>
                  </a:tcPr>
                </a:tc>
                <a:extLst>
                  <a:ext uri="{0D108BD9-81ED-4DB2-BD59-A6C34878D82A}">
                    <a16:rowId xmlns:a16="http://schemas.microsoft.com/office/drawing/2014/main" val="10002"/>
                  </a:ext>
                </a:extLst>
              </a:tr>
              <a:tr h="480450">
                <a:tc>
                  <a:txBody>
                    <a:bodyPr/>
                    <a:lstStyle/>
                    <a:p>
                      <a:pPr marL="0" lvl="0" indent="0" algn="ctr" rtl="0">
                        <a:spcBef>
                          <a:spcPts val="0"/>
                        </a:spcBef>
                        <a:spcAft>
                          <a:spcPts val="0"/>
                        </a:spcAft>
                        <a:buNone/>
                      </a:pPr>
                      <a:r>
                        <a:rPr lang="en-CA" sz="1400" b="1" dirty="0">
                          <a:latin typeface="Work Sans" panose="00000500000000000000" pitchFamily="2" charset="0"/>
                          <a:ea typeface="Work Sans Light"/>
                          <a:cs typeface="Work Sans Light"/>
                          <a:sym typeface="Work Sans Light"/>
                        </a:rPr>
                        <a:t>Daily Node.js Exercises</a:t>
                      </a:r>
                      <a:endParaRPr sz="1400" b="1" dirty="0">
                        <a:latin typeface="Work Sans" panose="00000500000000000000" pitchFamily="2" charset="0"/>
                        <a:ea typeface="Work Sans Light"/>
                        <a:cs typeface="Work Sans Light"/>
                        <a:sym typeface="Work Sans Light"/>
                      </a:endParaRPr>
                    </a:p>
                  </a:txBody>
                  <a:tcPr marL="91425" marR="91425" marT="68575" marB="68575" anchor="ctr"/>
                </a:tc>
                <a:tc>
                  <a:txBody>
                    <a:bodyPr/>
                    <a:lstStyle/>
                    <a:p>
                      <a:pPr marL="0" lvl="0" indent="0" algn="ctr" rtl="0">
                        <a:spcBef>
                          <a:spcPts val="0"/>
                        </a:spcBef>
                        <a:spcAft>
                          <a:spcPts val="0"/>
                        </a:spcAft>
                        <a:buNone/>
                      </a:pPr>
                      <a:r>
                        <a:rPr lang="en" b="1" dirty="0">
                          <a:latin typeface="Work Sans"/>
                          <a:ea typeface="Work Sans"/>
                          <a:cs typeface="Work Sans"/>
                          <a:sym typeface="Work Sans"/>
                        </a:rPr>
                        <a:t>15%</a:t>
                      </a:r>
                      <a:endParaRPr b="1" dirty="0">
                        <a:latin typeface="Work Sans"/>
                        <a:ea typeface="Work Sans"/>
                        <a:cs typeface="Work Sans"/>
                        <a:sym typeface="Work Sans"/>
                      </a:endParaRPr>
                    </a:p>
                  </a:txBody>
                  <a:tcPr marL="91425" marR="91425" marT="68575" marB="68575" anchor="ctr"/>
                </a:tc>
                <a:extLst>
                  <a:ext uri="{0D108BD9-81ED-4DB2-BD59-A6C34878D82A}">
                    <a16:rowId xmlns:a16="http://schemas.microsoft.com/office/drawing/2014/main" val="10003"/>
                  </a:ext>
                </a:extLst>
              </a:tr>
              <a:tr h="480450">
                <a:tc>
                  <a:txBody>
                    <a:bodyPr/>
                    <a:lstStyle/>
                    <a:p>
                      <a:pPr marL="0" lvl="0" indent="0" algn="ctr" rtl="0">
                        <a:spcBef>
                          <a:spcPts val="0"/>
                        </a:spcBef>
                        <a:spcAft>
                          <a:spcPts val="0"/>
                        </a:spcAft>
                        <a:buNone/>
                      </a:pPr>
                      <a:r>
                        <a:rPr lang="en-CA" sz="1400" b="1" dirty="0">
                          <a:latin typeface="Work Sans" panose="00000500000000000000" pitchFamily="2" charset="0"/>
                          <a:ea typeface="Work Sans Light"/>
                          <a:cs typeface="Work Sans Light"/>
                          <a:sym typeface="Work Sans Light"/>
                        </a:rPr>
                        <a:t>Node.js Final Project</a:t>
                      </a:r>
                      <a:endParaRPr sz="1400" b="1" dirty="0">
                        <a:latin typeface="Work Sans" panose="00000500000000000000" pitchFamily="2" charset="0"/>
                        <a:ea typeface="Work Sans Light"/>
                        <a:cs typeface="Work Sans Light"/>
                        <a:sym typeface="Work Sans Light"/>
                      </a:endParaRPr>
                    </a:p>
                  </a:txBody>
                  <a:tcPr marL="91425" marR="91425" marT="68575" marB="68575" anchor="ctr">
                    <a:lnB w="762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CA" b="1" dirty="0">
                          <a:latin typeface="Work Sans"/>
                          <a:ea typeface="Work Sans"/>
                          <a:cs typeface="Work Sans"/>
                          <a:sym typeface="Work Sans"/>
                        </a:rPr>
                        <a:t>35%</a:t>
                      </a:r>
                      <a:endParaRPr b="1" dirty="0">
                        <a:latin typeface="Work Sans"/>
                        <a:ea typeface="Work Sans"/>
                        <a:cs typeface="Work Sans"/>
                        <a:sym typeface="Work Sans"/>
                      </a:endParaRPr>
                    </a:p>
                  </a:txBody>
                  <a:tcPr marL="91425" marR="91425" marT="68575" marB="68575" anchor="ctr">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632651"/>
                  </a:ext>
                </a:extLst>
              </a:tr>
              <a:tr h="480450">
                <a:tc>
                  <a:txBody>
                    <a:bodyPr/>
                    <a:lstStyle/>
                    <a:p>
                      <a:pPr marL="0" lvl="0" indent="0" algn="ctr" rtl="0">
                        <a:spcBef>
                          <a:spcPts val="0"/>
                        </a:spcBef>
                        <a:spcAft>
                          <a:spcPts val="0"/>
                        </a:spcAft>
                        <a:buNone/>
                      </a:pPr>
                      <a:r>
                        <a:rPr lang="en-CA" sz="1100" dirty="0">
                          <a:latin typeface="Work Sans Light"/>
                          <a:ea typeface="Work Sans Light"/>
                          <a:cs typeface="Work Sans Light"/>
                          <a:sym typeface="Work Sans Light"/>
                        </a:rPr>
                        <a:t>Total Grade for CPNT-262</a:t>
                      </a:r>
                      <a:endParaRPr sz="1100" dirty="0">
                        <a:latin typeface="Work Sans Light"/>
                        <a:ea typeface="Work Sans Light"/>
                        <a:cs typeface="Work Sans Light"/>
                        <a:sym typeface="Work Sans Light"/>
                      </a:endParaRPr>
                    </a:p>
                  </a:txBody>
                  <a:tcPr marL="91425" marR="91425" marT="68575" marB="68575" anchor="ctr">
                    <a:lnT w="76200" cap="flat" cmpd="sng" algn="ctr">
                      <a:solidFill>
                        <a:schemeClr val="tx1"/>
                      </a:solidFill>
                      <a:prstDash val="solid"/>
                      <a:round/>
                      <a:headEnd type="none" w="med" len="med"/>
                      <a:tailEnd type="none" w="med" len="med"/>
                    </a:lnT>
                    <a:lnB w="76200" cap="flat" cmpd="sng">
                      <a:solidFill>
                        <a:srgbClr val="000000"/>
                      </a:solidFill>
                      <a:prstDash val="solid"/>
                      <a:round/>
                      <a:headEnd type="none" w="sm" len="sm"/>
                      <a:tailEnd type="none" w="sm" len="sm"/>
                    </a:lnB>
                    <a:noFill/>
                  </a:tcPr>
                </a:tc>
                <a:tc>
                  <a:txBody>
                    <a:bodyPr/>
                    <a:lstStyle/>
                    <a:p>
                      <a:pPr marL="0" lvl="0" indent="0" algn="ctr" rtl="0">
                        <a:spcBef>
                          <a:spcPts val="0"/>
                        </a:spcBef>
                        <a:spcAft>
                          <a:spcPts val="0"/>
                        </a:spcAft>
                        <a:buNone/>
                      </a:pPr>
                      <a:r>
                        <a:rPr lang="en-CA" sz="1100" b="0" dirty="0">
                          <a:latin typeface="Work Sans Light" panose="00000400000000000000" pitchFamily="2" charset="0"/>
                          <a:ea typeface="Work Sans"/>
                          <a:cs typeface="Work Sans"/>
                          <a:sym typeface="Work Sans"/>
                        </a:rPr>
                        <a:t>100%</a:t>
                      </a:r>
                      <a:endParaRPr sz="1100" b="0" dirty="0">
                        <a:latin typeface="Work Sans Light" panose="00000400000000000000" pitchFamily="2" charset="0"/>
                        <a:ea typeface="Work Sans"/>
                        <a:cs typeface="Work Sans"/>
                        <a:sym typeface="Work Sans"/>
                      </a:endParaRPr>
                    </a:p>
                  </a:txBody>
                  <a:tcPr marL="91425" marR="91425" marT="68575" marB="68575" anchor="ctr">
                    <a:lnT w="76200" cap="flat" cmpd="sng" algn="ctr">
                      <a:solidFill>
                        <a:schemeClr val="tx1"/>
                      </a:solidFill>
                      <a:prstDash val="solid"/>
                      <a:round/>
                      <a:headEnd type="none" w="med" len="med"/>
                      <a:tailEnd type="none" w="med" len="med"/>
                    </a:lnT>
                    <a:lnB w="76200" cap="flat" cmpd="sng">
                      <a:solidFill>
                        <a:srgbClr val="000000"/>
                      </a:solidFill>
                      <a:prstDash val="solid"/>
                      <a:round/>
                      <a:headEnd type="none" w="sm" len="sm"/>
                      <a:tailEnd type="none" w="sm" len="sm"/>
                    </a:lnB>
                    <a:noFill/>
                  </a:tcPr>
                </a:tc>
                <a:extLst>
                  <a:ext uri="{0D108BD9-81ED-4DB2-BD59-A6C34878D82A}">
                    <a16:rowId xmlns:a16="http://schemas.microsoft.com/office/drawing/2014/main" val="1150909403"/>
                  </a:ext>
                </a:extLst>
              </a:tr>
            </a:tbl>
          </a:graphicData>
        </a:graphic>
      </p:graphicFrame>
      <p:sp>
        <p:nvSpPr>
          <p:cNvPr id="192" name="Google Shape;192;p2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04039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Step 1: Load HTTP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The HTTP module is a module in Node.js that provides useful functions and classes to build an HTTP server.</a:t>
            </a:r>
          </a:p>
          <a:p>
            <a:pPr marL="457200" lvl="0" indent="-355600" algn="l" rtl="0">
              <a:spcBef>
                <a:spcPts val="600"/>
              </a:spcBef>
              <a:spcAft>
                <a:spcPts val="0"/>
              </a:spcAft>
              <a:buSzPts val="2000"/>
              <a:buChar char="▪"/>
            </a:pPr>
            <a:r>
              <a:rPr lang="en-US" dirty="0"/>
              <a:t>In order to tell our program that we’re going to use this module, we must “require” it.</a:t>
            </a:r>
          </a:p>
          <a:p>
            <a:pPr marL="457200" lvl="0" indent="-355600" algn="l" rtl="0">
              <a:spcBef>
                <a:spcPts val="600"/>
              </a:spcBef>
              <a:spcAft>
                <a:spcPts val="0"/>
              </a:spcAft>
              <a:buSzPts val="2000"/>
              <a:buChar char="▪"/>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105;p17">
            <a:extLst>
              <a:ext uri="{FF2B5EF4-FFF2-40B4-BE49-F238E27FC236}">
                <a16:creationId xmlns:a16="http://schemas.microsoft.com/office/drawing/2014/main" id="{719CB5EE-1762-4E0C-89DA-62F220CAF4B6}"/>
              </a:ext>
            </a:extLst>
          </p:cNvPr>
          <p:cNvSpPr txBox="1">
            <a:spLocks/>
          </p:cNvSpPr>
          <p:nvPr/>
        </p:nvSpPr>
        <p:spPr>
          <a:xfrm>
            <a:off x="1422591" y="3445713"/>
            <a:ext cx="6298816" cy="73858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Load HTTP module</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33476074"/>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Step 2: Create the HTTP server</a:t>
            </a:r>
            <a:endParaRPr sz="3600" dirty="0"/>
          </a:p>
        </p:txBody>
      </p:sp>
      <p:sp>
        <p:nvSpPr>
          <p:cNvPr id="105" name="Google Shape;105;p17"/>
          <p:cNvSpPr txBox="1">
            <a:spLocks noGrp="1"/>
          </p:cNvSpPr>
          <p:nvPr>
            <p:ph type="body" idx="1"/>
          </p:nvPr>
        </p:nvSpPr>
        <p:spPr>
          <a:xfrm>
            <a:off x="869150" y="1634836"/>
            <a:ext cx="7405800" cy="1177637"/>
          </a:xfrm>
          <a:prstGeom prst="rect">
            <a:avLst/>
          </a:prstGeom>
        </p:spPr>
        <p:txBody>
          <a:bodyPr spcFirstLastPara="1" wrap="square" lIns="91425" tIns="91425" rIns="91425" bIns="91425" anchor="t" anchorCtr="0">
            <a:normAutofit fontScale="85000" lnSpcReduction="20000"/>
          </a:bodyPr>
          <a:lstStyle/>
          <a:p>
            <a:pPr marL="457200" lvl="0" indent="-355600" algn="l" rtl="0">
              <a:spcBef>
                <a:spcPts val="600"/>
              </a:spcBef>
              <a:spcAft>
                <a:spcPts val="0"/>
              </a:spcAft>
              <a:buSzPts val="2000"/>
              <a:buChar char="▪"/>
            </a:pPr>
            <a:r>
              <a:rPr lang="en-US" dirty="0"/>
              <a:t>Next, we need to create the server and pass in a function that will handle the server configuration and what to do with the response</a:t>
            </a:r>
          </a:p>
          <a:p>
            <a:pPr marL="457200" lvl="0" indent="-355600" algn="l" rtl="0">
              <a:spcBef>
                <a:spcPts val="600"/>
              </a:spcBef>
              <a:spcAft>
                <a:spcPts val="0"/>
              </a:spcAft>
              <a:buSzPts val="2000"/>
              <a:buChar char="▪"/>
            </a:pPr>
            <a:r>
              <a:rPr lang="en-US" dirty="0"/>
              <a:t>We will also listen on a port of our choosing for requests (port 8000)</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7" name="Google Shape;105;p17">
            <a:extLst>
              <a:ext uri="{FF2B5EF4-FFF2-40B4-BE49-F238E27FC236}">
                <a16:creationId xmlns:a16="http://schemas.microsoft.com/office/drawing/2014/main" id="{69A82FB0-A832-4E5C-9688-9FB13922ADD6}"/>
              </a:ext>
            </a:extLst>
          </p:cNvPr>
          <p:cNvSpPr txBox="1">
            <a:spLocks/>
          </p:cNvSpPr>
          <p:nvPr/>
        </p:nvSpPr>
        <p:spPr>
          <a:xfrm>
            <a:off x="1422591" y="2812473"/>
            <a:ext cx="6298816" cy="167862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Load HTTP module</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Create HTTP server and listen on port 8000 for requests</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850206281"/>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3: Set response HTTP header</a:t>
            </a:r>
            <a:endParaRPr sz="3200" dirty="0"/>
          </a:p>
        </p:txBody>
      </p:sp>
      <p:sp>
        <p:nvSpPr>
          <p:cNvPr id="105" name="Google Shape;105;p17"/>
          <p:cNvSpPr txBox="1">
            <a:spLocks noGrp="1"/>
          </p:cNvSpPr>
          <p:nvPr>
            <p:ph type="body" idx="1"/>
          </p:nvPr>
        </p:nvSpPr>
        <p:spPr>
          <a:xfrm>
            <a:off x="869150" y="1634835"/>
            <a:ext cx="7405800" cy="101830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Use </a:t>
            </a:r>
            <a:r>
              <a:rPr lang="en-US" dirty="0" err="1"/>
              <a:t>response.writeHead</a:t>
            </a:r>
            <a:r>
              <a:rPr lang="en-US" dirty="0"/>
              <a:t>() method to pass in the status code (200 means all is OK) and the response headers.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7" name="Google Shape;105;p17">
            <a:extLst>
              <a:ext uri="{FF2B5EF4-FFF2-40B4-BE49-F238E27FC236}">
                <a16:creationId xmlns:a16="http://schemas.microsoft.com/office/drawing/2014/main" id="{A2661594-B950-4272-948D-EAB12067CCDF}"/>
              </a:ext>
            </a:extLst>
          </p:cNvPr>
          <p:cNvSpPr txBox="1">
            <a:spLocks/>
          </p:cNvSpPr>
          <p:nvPr/>
        </p:nvSpPr>
        <p:spPr>
          <a:xfrm>
            <a:off x="1422591" y="2559394"/>
            <a:ext cx="6298816" cy="18985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p>
          <a:p>
            <a:pPr marL="101600" indent="0">
              <a:buNone/>
            </a:pP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Set the response HTTP header with HTTP status and Content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US" dirty="0"/>
          </a:p>
          <a:p>
            <a:pPr marL="101600" indent="0">
              <a:buFont typeface="Work Sans Light"/>
              <a:buNone/>
            </a:pPr>
            <a:endParaRPr lang="en-US" dirty="0"/>
          </a:p>
        </p:txBody>
      </p:sp>
    </p:spTree>
    <p:extLst>
      <p:ext uri="{BB962C8B-B14F-4D97-AF65-F5344CB8AC3E}">
        <p14:creationId xmlns:p14="http://schemas.microsoft.com/office/powerpoint/2010/main" val="2453584795"/>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4: Send the response body</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dirty="0"/>
          </a:p>
        </p:txBody>
      </p:sp>
      <p:sp>
        <p:nvSpPr>
          <p:cNvPr id="6" name="Google Shape;105;p17">
            <a:extLst>
              <a:ext uri="{FF2B5EF4-FFF2-40B4-BE49-F238E27FC236}">
                <a16:creationId xmlns:a16="http://schemas.microsoft.com/office/drawing/2014/main" id="{936707BB-F519-4729-AF92-042FF90334DC}"/>
              </a:ext>
            </a:extLst>
          </p:cNvPr>
          <p:cNvSpPr txBox="1">
            <a:spLocks/>
          </p:cNvSpPr>
          <p:nvPr/>
        </p:nvSpPr>
        <p:spPr>
          <a:xfrm>
            <a:off x="1422591" y="1913556"/>
            <a:ext cx="6298816" cy="215369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383A42"/>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Send the response body "Hello World"</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"&lt;h1&gt;Hello World!&lt;/h1&gt;"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92043449"/>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4a: Send the response body</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dirty="0"/>
          </a:p>
        </p:txBody>
      </p:sp>
      <p:sp>
        <p:nvSpPr>
          <p:cNvPr id="6" name="Google Shape;105;p17">
            <a:extLst>
              <a:ext uri="{FF2B5EF4-FFF2-40B4-BE49-F238E27FC236}">
                <a16:creationId xmlns:a16="http://schemas.microsoft.com/office/drawing/2014/main" id="{936707BB-F519-4729-AF92-042FF90334DC}"/>
              </a:ext>
            </a:extLst>
          </p:cNvPr>
          <p:cNvSpPr txBox="1">
            <a:spLocks/>
          </p:cNvSpPr>
          <p:nvPr/>
        </p:nvSpPr>
        <p:spPr>
          <a:xfrm>
            <a:off x="1422591" y="1913556"/>
            <a:ext cx="6298816" cy="216832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Use </a:t>
            </a:r>
            <a:r>
              <a:rPr lang="en-CA" i="1" dirty="0" err="1">
                <a:solidFill>
                  <a:srgbClr val="A0A1A7"/>
                </a:solidFill>
                <a:latin typeface="Consolas" panose="020B0609020204030204" pitchFamily="49" charset="0"/>
              </a:rPr>
              <a:t>response.write</a:t>
            </a:r>
            <a:r>
              <a:rPr lang="en-CA" i="1" dirty="0">
                <a:solidFill>
                  <a:srgbClr val="A0A1A7"/>
                </a:solidFill>
                <a:latin typeface="Consolas" panose="020B0609020204030204" pitchFamily="49" charset="0"/>
              </a:rPr>
              <a:t>() instead of </a:t>
            </a:r>
            <a:r>
              <a:rPr lang="en-CA" i="1" dirty="0" err="1">
                <a:solidFill>
                  <a:srgbClr val="A0A1A7"/>
                </a:solidFill>
                <a:latin typeface="Consolas" panose="020B0609020204030204" pitchFamily="49" charset="0"/>
              </a:rPr>
              <a:t>response.end</a:t>
            </a:r>
            <a:r>
              <a:rPr lang="en-CA" i="1" dirty="0">
                <a:solidFill>
                  <a:srgbClr val="A0A1A7"/>
                </a:solidFill>
                <a:latin typeface="Consolas" panose="020B0609020204030204" pitchFamily="49" charset="0"/>
              </a:rPr>
              <a:t>().</a:t>
            </a:r>
            <a:br>
              <a:rPr lang="en-CA" dirty="0">
                <a:solidFill>
                  <a:srgbClr val="333333"/>
                </a:solidFill>
                <a:latin typeface="Consolas" panose="020B0609020204030204" pitchFamily="49" charset="0"/>
              </a:rPr>
            </a:b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"&lt;h1&gt;Hello World!&lt;/h1&gt;"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13477800"/>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Save the file and run it by typing </a:t>
            </a:r>
            <a:r>
              <a:rPr lang="en-US" b="1" dirty="0">
                <a:solidFill>
                  <a:schemeClr val="tx1"/>
                </a:solidFill>
                <a:latin typeface="Consolas" panose="020B0609020204030204" pitchFamily="49" charset="0"/>
                <a:ea typeface="Fira Mono" panose="020B0509050000020004" pitchFamily="49" charset="0"/>
              </a:rPr>
              <a:t>node app.js </a:t>
            </a:r>
            <a:r>
              <a:rPr lang="en-US" dirty="0"/>
              <a:t>in the terminal.</a:t>
            </a:r>
          </a:p>
          <a:p>
            <a:pPr marL="558800" lvl="0" indent="-457200">
              <a:lnSpc>
                <a:spcPct val="120000"/>
              </a:lnSpc>
              <a:buFont typeface="+mj-lt"/>
              <a:buAutoNum type="arabicPeriod"/>
            </a:pPr>
            <a:r>
              <a:rPr lang="en-US" dirty="0"/>
              <a:t>In your browser, navigate to localhost:8000. You should see “Hello World!” on the page.</a:t>
            </a:r>
          </a:p>
          <a:p>
            <a:pPr marL="101600" lvl="0" indent="0">
              <a:lnSpc>
                <a:spcPct val="120000"/>
              </a:lnSpc>
              <a:buNone/>
            </a:pPr>
            <a:endParaRPr lang="en-US" dirty="0"/>
          </a:p>
          <a:p>
            <a:pPr marL="101600" lvl="0" indent="0">
              <a:lnSpc>
                <a:spcPct val="120000"/>
              </a:lnSpc>
              <a:buNone/>
            </a:pPr>
            <a:r>
              <a:rPr lang="en-US" dirty="0"/>
              <a:t>You can hit ctrl-C in your terminal to stop the server.</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HTTP Module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7731574"/>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5: Log a message when the server starts up.</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dirty="0"/>
          </a:p>
        </p:txBody>
      </p:sp>
      <p:sp>
        <p:nvSpPr>
          <p:cNvPr id="6" name="Google Shape;105;p17">
            <a:extLst>
              <a:ext uri="{FF2B5EF4-FFF2-40B4-BE49-F238E27FC236}">
                <a16:creationId xmlns:a16="http://schemas.microsoft.com/office/drawing/2014/main" id="{936707BB-F519-4729-AF92-042FF90334DC}"/>
              </a:ext>
            </a:extLst>
          </p:cNvPr>
          <p:cNvSpPr txBox="1">
            <a:spLocks/>
          </p:cNvSpPr>
          <p:nvPr/>
        </p:nvSpPr>
        <p:spPr>
          <a:xfrm>
            <a:off x="1422591" y="1759058"/>
            <a:ext cx="6298816" cy="2758699"/>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E45649"/>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"&lt;h1&gt;Hello World!&lt;/h1&gt;"</a:t>
            </a:r>
            <a:r>
              <a:rPr lang="en-CA" dirty="0">
                <a:solidFill>
                  <a:srgbClr val="383A42"/>
                </a:solidFill>
                <a:latin typeface="Consolas" panose="020B0609020204030204" pitchFamily="49" charset="0"/>
              </a:rPr>
              <a:t>);</a:t>
            </a:r>
          </a:p>
          <a:p>
            <a:pPr marL="101600" indent="0">
              <a:buNone/>
            </a:pPr>
            <a:endParaRPr lang="en-CA" dirty="0">
              <a:solidFill>
                <a:srgbClr val="383A42"/>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US" i="1" dirty="0">
                <a:solidFill>
                  <a:srgbClr val="A0A1A7"/>
                </a:solidFill>
                <a:latin typeface="Consolas" panose="020B0609020204030204" pitchFamily="49" charset="0"/>
              </a:rPr>
              <a:t>// </a:t>
            </a:r>
            <a:r>
              <a:rPr lang="en-CA" i="1" dirty="0">
                <a:solidFill>
                  <a:srgbClr val="A0A1A7"/>
                </a:solidFill>
                <a:latin typeface="Consolas" panose="020B0609020204030204" pitchFamily="49" charset="0"/>
              </a:rPr>
              <a:t>Pass in a function as the 2</a:t>
            </a:r>
            <a:r>
              <a:rPr lang="en-CA" i="1" baseline="30000" dirty="0">
                <a:solidFill>
                  <a:srgbClr val="A0A1A7"/>
                </a:solidFill>
                <a:latin typeface="Consolas" panose="020B0609020204030204" pitchFamily="49" charset="0"/>
              </a:rPr>
              <a:t>nd</a:t>
            </a:r>
            <a:r>
              <a:rPr lang="en-CA" i="1" dirty="0">
                <a:solidFill>
                  <a:srgbClr val="A0A1A7"/>
                </a:solidFill>
                <a:latin typeface="Consolas" panose="020B0609020204030204" pitchFamily="49" charset="0"/>
              </a:rPr>
              <a:t> argument to listen() so that we log a message to the console when the server is running.</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 ()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`Server running on port 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2171087"/>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Read the Query String</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dirty="0"/>
          </a:p>
        </p:txBody>
      </p:sp>
      <p:sp>
        <p:nvSpPr>
          <p:cNvPr id="5" name="Google Shape;105;p17">
            <a:extLst>
              <a:ext uri="{FF2B5EF4-FFF2-40B4-BE49-F238E27FC236}">
                <a16:creationId xmlns:a16="http://schemas.microsoft.com/office/drawing/2014/main" id="{3E06E66D-6F8E-4782-836B-D8EBFEDEEE2B}"/>
              </a:ext>
            </a:extLst>
          </p:cNvPr>
          <p:cNvSpPr txBox="1">
            <a:spLocks/>
          </p:cNvSpPr>
          <p:nvPr/>
        </p:nvSpPr>
        <p:spPr>
          <a:xfrm>
            <a:off x="1422591" y="1789570"/>
            <a:ext cx="6298816" cy="18985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Write the URL to the page</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request</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url</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7" name="Google Shape;105;p17">
            <a:extLst>
              <a:ext uri="{FF2B5EF4-FFF2-40B4-BE49-F238E27FC236}">
                <a16:creationId xmlns:a16="http://schemas.microsoft.com/office/drawing/2014/main" id="{A65773D1-C6E2-4E95-BC67-8BB8B0953DE9}"/>
              </a:ext>
            </a:extLst>
          </p:cNvPr>
          <p:cNvSpPr txBox="1">
            <a:spLocks noGrp="1"/>
          </p:cNvSpPr>
          <p:nvPr>
            <p:ph type="body" idx="1"/>
          </p:nvPr>
        </p:nvSpPr>
        <p:spPr>
          <a:xfrm>
            <a:off x="869149" y="3688112"/>
            <a:ext cx="7405800" cy="944033"/>
          </a:xfrm>
          <a:prstGeom prst="rect">
            <a:avLst/>
          </a:prstGeom>
        </p:spPr>
        <p:txBody>
          <a:bodyPr spcFirstLastPara="1" wrap="square" lIns="91425" tIns="91425" rIns="91425" bIns="91425" anchor="t" anchorCtr="0">
            <a:normAutofit fontScale="70000" lnSpcReduction="20000"/>
          </a:bodyPr>
          <a:lstStyle/>
          <a:p>
            <a:pPr marL="101600" lvl="0" indent="0">
              <a:lnSpc>
                <a:spcPct val="120000"/>
              </a:lnSpc>
              <a:buNone/>
            </a:pPr>
            <a:r>
              <a:rPr lang="en-US" dirty="0"/>
              <a:t>The function we pass to </a:t>
            </a:r>
            <a:r>
              <a:rPr lang="en-US" b="1" dirty="0" err="1">
                <a:latin typeface="Consolas" panose="020B0609020204030204" pitchFamily="49" charset="0"/>
              </a:rPr>
              <a:t>http.createServer</a:t>
            </a:r>
            <a:r>
              <a:rPr lang="en-US" b="1" dirty="0">
                <a:latin typeface="Consolas" panose="020B0609020204030204" pitchFamily="49" charset="0"/>
              </a:rPr>
              <a:t>()</a:t>
            </a:r>
            <a:r>
              <a:rPr lang="en-US" dirty="0"/>
              <a:t> has a request argument that represents the request from the client. This request object has a property called </a:t>
            </a:r>
            <a:r>
              <a:rPr lang="en-US" dirty="0" err="1"/>
              <a:t>url</a:t>
            </a:r>
            <a:r>
              <a:rPr lang="en-US" dirty="0"/>
              <a:t> that holds part of the URL.</a:t>
            </a:r>
          </a:p>
        </p:txBody>
      </p:sp>
    </p:spTree>
    <p:extLst>
      <p:ext uri="{BB962C8B-B14F-4D97-AF65-F5344CB8AC3E}">
        <p14:creationId xmlns:p14="http://schemas.microsoft.com/office/powerpoint/2010/main" val="49551149"/>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Save the file again and run it by typing </a:t>
            </a:r>
            <a:r>
              <a:rPr lang="en-US" b="1" dirty="0">
                <a:solidFill>
                  <a:schemeClr val="tx1"/>
                </a:solidFill>
                <a:latin typeface="Consolas" panose="020B0609020204030204" pitchFamily="49" charset="0"/>
                <a:ea typeface="Fira Mono" panose="020B0509050000020004" pitchFamily="49" charset="0"/>
              </a:rPr>
              <a:t>node app.js </a:t>
            </a:r>
            <a:r>
              <a:rPr lang="en-US" dirty="0">
                <a:solidFill>
                  <a:schemeClr val="tx1"/>
                </a:solidFill>
              </a:rPr>
              <a:t>in </a:t>
            </a:r>
            <a:r>
              <a:rPr lang="en-US" dirty="0"/>
              <a:t>the terminal.</a:t>
            </a:r>
          </a:p>
          <a:p>
            <a:pPr marL="558800" lvl="0" indent="-457200">
              <a:lnSpc>
                <a:spcPct val="120000"/>
              </a:lnSpc>
              <a:buFont typeface="+mj-lt"/>
              <a:buAutoNum type="arabicPeriod"/>
            </a:pPr>
            <a:r>
              <a:rPr lang="en-US" dirty="0"/>
              <a:t>In your browser, navigate to localhost:8000/</a:t>
            </a:r>
            <a:r>
              <a:rPr lang="en-US" dirty="0" err="1"/>
              <a:t>sait</a:t>
            </a:r>
            <a:r>
              <a:rPr lang="en-US" dirty="0"/>
              <a:t>. You should see “/</a:t>
            </a:r>
            <a:r>
              <a:rPr lang="en-US" dirty="0" err="1"/>
              <a:t>sait</a:t>
            </a:r>
            <a:r>
              <a:rPr lang="en-US" dirty="0"/>
              <a:t>” on the page.</a:t>
            </a:r>
          </a:p>
          <a:p>
            <a:pPr marL="558800" lvl="0" indent="-457200">
              <a:lnSpc>
                <a:spcPct val="120000"/>
              </a:lnSpc>
              <a:buFont typeface="+mj-lt"/>
              <a:buAutoNum type="arabicPeriod"/>
            </a:pPr>
            <a:r>
              <a:rPr lang="en-US" dirty="0"/>
              <a:t>Try navigating to other subfolders.</a:t>
            </a:r>
          </a:p>
          <a:p>
            <a:pPr marL="101600" lvl="0" indent="0">
              <a:lnSpc>
                <a:spcPct val="120000"/>
              </a:lnSpc>
              <a:buNone/>
            </a:pPr>
            <a:endParaRPr lang="en-US" dirty="0"/>
          </a:p>
          <a:p>
            <a:pPr marL="101600" lvl="0" indent="0">
              <a:lnSpc>
                <a:spcPct val="120000"/>
              </a:lnSpc>
              <a:buNone/>
            </a:pPr>
            <a:r>
              <a:rPr lang="en-US" dirty="0"/>
              <a:t>You can hit ctrl-C in your terminal to stop the server.</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Query String</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7441248"/>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File System</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633303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800" y="2573950"/>
            <a:ext cx="5089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solidFill>
                  <a:srgbClr val="FFFFFF"/>
                </a:solidFill>
              </a:rPr>
              <a:t>Introduction to Node.js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5089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3610205"/>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File System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The Node.js file system module allows you to work with the file system on your computer.</a:t>
            </a:r>
          </a:p>
          <a:p>
            <a:pPr marL="457200" lvl="0" indent="-355600" algn="l" rtl="0">
              <a:spcBef>
                <a:spcPts val="600"/>
              </a:spcBef>
              <a:spcAft>
                <a:spcPts val="0"/>
              </a:spcAft>
              <a:buSzPts val="2000"/>
              <a:buChar char="▪"/>
            </a:pPr>
            <a:r>
              <a:rPr lang="en-US" dirty="0"/>
              <a:t>With this module, we can:</a:t>
            </a:r>
          </a:p>
          <a:p>
            <a:pPr lvl="1">
              <a:spcBef>
                <a:spcPts val="600"/>
              </a:spcBef>
              <a:buChar char="▪"/>
            </a:pPr>
            <a:r>
              <a:rPr lang="en-US" dirty="0"/>
              <a:t>Read files</a:t>
            </a:r>
          </a:p>
          <a:p>
            <a:pPr lvl="1">
              <a:spcBef>
                <a:spcPts val="600"/>
              </a:spcBef>
              <a:buChar char="▪"/>
            </a:pPr>
            <a:r>
              <a:rPr lang="en-US" dirty="0"/>
              <a:t>Create files</a:t>
            </a:r>
          </a:p>
          <a:p>
            <a:pPr lvl="1">
              <a:spcBef>
                <a:spcPts val="600"/>
              </a:spcBef>
              <a:buChar char="▪"/>
            </a:pPr>
            <a:r>
              <a:rPr lang="en-US" dirty="0"/>
              <a:t>Update files</a:t>
            </a:r>
          </a:p>
          <a:p>
            <a:pPr lvl="1">
              <a:spcBef>
                <a:spcPts val="600"/>
              </a:spcBef>
              <a:buChar char="▪"/>
            </a:pPr>
            <a:r>
              <a:rPr lang="en-US" dirty="0"/>
              <a:t>Delete files</a:t>
            </a:r>
          </a:p>
          <a:p>
            <a:pPr lvl="1">
              <a:spcBef>
                <a:spcPts val="600"/>
              </a:spcBef>
              <a:buChar char="▪"/>
            </a:pPr>
            <a:r>
              <a:rPr lang="en-US" dirty="0"/>
              <a:t>Rename files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629409011"/>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787237"/>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Import the FS module at the top of your </a:t>
            </a:r>
            <a:r>
              <a:rPr lang="en-US" b="1" dirty="0">
                <a:latin typeface="Consolas" panose="020B0609020204030204" pitchFamily="49" charset="0"/>
              </a:rPr>
              <a:t>app.js</a:t>
            </a:r>
            <a:r>
              <a:rPr lang="en-US" dirty="0"/>
              <a:t>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FS Module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422592" y="2429114"/>
            <a:ext cx="6298816" cy="1468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p>
          <a:p>
            <a:pPr marL="101600" indent="0">
              <a:buNone/>
            </a:pPr>
            <a:r>
              <a:rPr lang="en-CA" i="1" dirty="0">
                <a:solidFill>
                  <a:srgbClr val="A0A1A7"/>
                </a:solidFill>
                <a:latin typeface="Consolas" panose="020B0609020204030204" pitchFamily="49" charset="0"/>
              </a:rPr>
              <a:t> </a:t>
            </a:r>
          </a:p>
          <a:p>
            <a:pPr marL="101600" indent="0">
              <a:buNone/>
            </a:pPr>
            <a:r>
              <a:rPr lang="en-CA" i="1" dirty="0">
                <a:solidFill>
                  <a:srgbClr val="A0A1A7"/>
                </a:solidFill>
                <a:latin typeface="Consolas" panose="020B0609020204030204" pitchFamily="49" charset="0"/>
              </a:rPr>
              <a:t>// Load FS module at the top of the page. Just add it under previously loaded modules.</a:t>
            </a:r>
            <a:endParaRPr lang="en-CA" dirty="0">
              <a:solidFill>
                <a:srgbClr val="A626A4"/>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079570313"/>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872631"/>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Create a new file named </a:t>
            </a:r>
            <a:r>
              <a:rPr lang="en-US" b="1" dirty="0">
                <a:latin typeface="Consolas" panose="020B0609020204030204" pitchFamily="49" charset="0"/>
              </a:rPr>
              <a:t>demo.html</a:t>
            </a:r>
            <a:r>
              <a:rPr lang="en-US" dirty="0"/>
              <a:t>.</a:t>
            </a:r>
          </a:p>
          <a:p>
            <a:pPr marL="558800" lvl="0" indent="-457200">
              <a:lnSpc>
                <a:spcPct val="120000"/>
              </a:lnSpc>
              <a:buFont typeface="+mj-lt"/>
              <a:buAutoNum type="arabicPeriod"/>
            </a:pPr>
            <a:r>
              <a:rPr lang="en-US" dirty="0"/>
              <a:t>Add some basic HTML code.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Read Files</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422592" y="2507467"/>
            <a:ext cx="6298816" cy="218852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DOCTYPE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html</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html</a:t>
            </a:r>
            <a:r>
              <a:rPr lang="en-CA" dirty="0">
                <a:solidFill>
                  <a:srgbClr val="383A42"/>
                </a:solidFill>
                <a:latin typeface="Consolas" panose="020B0609020204030204" pitchFamily="49" charset="0"/>
              </a:rPr>
              <a:t> </a:t>
            </a:r>
            <a:r>
              <a:rPr lang="en-CA" dirty="0" err="1">
                <a:solidFill>
                  <a:srgbClr val="986801"/>
                </a:solidFill>
                <a:latin typeface="Consolas" panose="020B0609020204030204" pitchFamily="49" charset="0"/>
              </a:rPr>
              <a:t>lang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en</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head</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title</a:t>
            </a:r>
            <a:r>
              <a:rPr lang="en-CA" dirty="0">
                <a:solidFill>
                  <a:srgbClr val="383A42"/>
                </a:solidFill>
                <a:latin typeface="Consolas" panose="020B0609020204030204" pitchFamily="49" charset="0"/>
              </a:rPr>
              <a:t>&gt;</a:t>
            </a:r>
            <a:r>
              <a:rPr lang="en-CA" dirty="0">
                <a:solidFill>
                  <a:srgbClr val="333333"/>
                </a:solidFill>
                <a:latin typeface="Consolas" panose="020B0609020204030204" pitchFamily="49" charset="0"/>
              </a:rPr>
              <a:t>Document</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title</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head</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body</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h1</a:t>
            </a:r>
            <a:r>
              <a:rPr lang="en-CA" dirty="0">
                <a:solidFill>
                  <a:srgbClr val="383A42"/>
                </a:solidFill>
                <a:latin typeface="Consolas" panose="020B0609020204030204" pitchFamily="49" charset="0"/>
              </a:rPr>
              <a:t>&gt;</a:t>
            </a:r>
            <a:r>
              <a:rPr lang="en-CA" dirty="0">
                <a:solidFill>
                  <a:srgbClr val="333333"/>
                </a:solidFill>
                <a:latin typeface="Consolas" panose="020B0609020204030204" pitchFamily="49" charset="0"/>
              </a:rPr>
              <a:t>Best Headline Ever</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h1</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p</a:t>
            </a:r>
            <a:r>
              <a:rPr lang="en-CA" dirty="0">
                <a:solidFill>
                  <a:srgbClr val="383A42"/>
                </a:solidFill>
                <a:latin typeface="Consolas" panose="020B0609020204030204" pitchFamily="49" charset="0"/>
              </a:rPr>
              <a:t>&gt;</a:t>
            </a:r>
            <a:r>
              <a:rPr lang="en-CA" dirty="0">
                <a:solidFill>
                  <a:srgbClr val="333333"/>
                </a:solidFill>
                <a:latin typeface="Consolas" panose="020B0609020204030204" pitchFamily="49" charset="0"/>
              </a:rPr>
              <a:t>What a great paragraph!</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p</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body</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html</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89629584"/>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872631"/>
          </a:xfrm>
          <a:prstGeom prst="rect">
            <a:avLst/>
          </a:prstGeom>
        </p:spPr>
        <p:txBody>
          <a:bodyPr spcFirstLastPara="1" wrap="square" lIns="91425" tIns="91425" rIns="91425" bIns="91425" anchor="t" anchorCtr="0">
            <a:normAutofit fontScale="92500" lnSpcReduction="20000"/>
          </a:bodyPr>
          <a:lstStyle/>
          <a:p>
            <a:pPr marL="558800" lvl="0" indent="-457200">
              <a:lnSpc>
                <a:spcPct val="120000"/>
              </a:lnSpc>
              <a:buFont typeface="+mj-lt"/>
              <a:buAutoNum type="arabicPeriod"/>
            </a:pPr>
            <a:r>
              <a:rPr lang="en-US" dirty="0"/>
              <a:t>Back in </a:t>
            </a:r>
            <a:r>
              <a:rPr lang="en-US" b="1" dirty="0">
                <a:latin typeface="Consolas" panose="020B0609020204030204" pitchFamily="49" charset="0"/>
              </a:rPr>
              <a:t>app.js</a:t>
            </a:r>
            <a:r>
              <a:rPr lang="en-US" dirty="0"/>
              <a:t>, let’s edit the </a:t>
            </a:r>
            <a:r>
              <a:rPr lang="en-US" b="1" dirty="0" err="1">
                <a:latin typeface="Consolas" panose="020B0609020204030204" pitchFamily="49" charset="0"/>
              </a:rPr>
              <a:t>createServer</a:t>
            </a:r>
            <a:r>
              <a:rPr lang="en-US" b="1" dirty="0">
                <a:latin typeface="Consolas" panose="020B0609020204030204" pitchFamily="49" charset="0"/>
              </a:rPr>
              <a:t>()</a:t>
            </a:r>
            <a:r>
              <a:rPr lang="en-US" dirty="0"/>
              <a:t> code to read a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Read Files</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422592" y="2422073"/>
            <a:ext cx="6298816" cy="216542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"demo.html"</a:t>
            </a:r>
            <a:r>
              <a:rPr lang="en-CA" dirty="0">
                <a:solidFill>
                  <a:srgbClr val="383A42"/>
                </a:solidFill>
                <a:latin typeface="Consolas" panose="020B0609020204030204" pitchFamily="49" charset="0"/>
              </a:rPr>
              <a:t>, (err, data)</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Write the data that we read from "demo.html".</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(data);</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77782672"/>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Creating and Updating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also create files using the FS module.</a:t>
            </a:r>
          </a:p>
          <a:p>
            <a:pPr marL="457200" lvl="0" indent="-355600" algn="l" rtl="0">
              <a:spcBef>
                <a:spcPts val="600"/>
              </a:spcBef>
              <a:spcAft>
                <a:spcPts val="0"/>
              </a:spcAft>
              <a:buSzPts val="2000"/>
              <a:buChar char="▪"/>
            </a:pPr>
            <a:r>
              <a:rPr lang="en-US" dirty="0"/>
              <a:t>Several methods exist for creating new files:</a:t>
            </a:r>
          </a:p>
          <a:p>
            <a:pPr lvl="1">
              <a:spcBef>
                <a:spcPts val="600"/>
              </a:spcBef>
              <a:buChar char="▪"/>
            </a:pPr>
            <a:r>
              <a:rPr lang="en-US" b="1" dirty="0" err="1">
                <a:latin typeface="Consolas" panose="020B0609020204030204" pitchFamily="49" charset="0"/>
              </a:rPr>
              <a:t>fs.appendFile</a:t>
            </a:r>
            <a:r>
              <a:rPr lang="en-US" b="1" dirty="0">
                <a:latin typeface="Consolas" panose="020B0609020204030204" pitchFamily="49" charset="0"/>
              </a:rPr>
              <a:t>()</a:t>
            </a:r>
          </a:p>
          <a:p>
            <a:pPr lvl="1">
              <a:spcBef>
                <a:spcPts val="600"/>
              </a:spcBef>
              <a:buChar char="▪"/>
            </a:pPr>
            <a:r>
              <a:rPr lang="en-US" b="1" dirty="0" err="1">
                <a:latin typeface="Consolas" panose="020B0609020204030204" pitchFamily="49" charset="0"/>
              </a:rPr>
              <a:t>fs.open</a:t>
            </a:r>
            <a:r>
              <a:rPr lang="en-US" b="1" dirty="0">
                <a:latin typeface="Consolas" panose="020B0609020204030204" pitchFamily="49" charset="0"/>
              </a:rPr>
              <a:t>()</a:t>
            </a:r>
            <a:endParaRPr lang="en-US" dirty="0"/>
          </a:p>
          <a:p>
            <a:pPr lvl="1">
              <a:spcBef>
                <a:spcPts val="600"/>
              </a:spcBef>
              <a:buChar char="▪"/>
            </a:pPr>
            <a:r>
              <a:rPr lang="en-US" b="1" dirty="0" err="1">
                <a:latin typeface="Consolas" panose="020B0609020204030204" pitchFamily="49" charset="0"/>
              </a:rPr>
              <a:t>fs.writeFile</a:t>
            </a:r>
            <a:r>
              <a:rPr lang="en-US" b="1" dirty="0">
                <a:latin typeface="Consolas" panose="020B0609020204030204" pitchFamily="49" charset="0"/>
              </a:rPr>
              <a:t>()</a:t>
            </a: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3071831524"/>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Append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b="1" dirty="0" err="1">
                <a:latin typeface="Consolas" panose="020B0609020204030204" pitchFamily="49" charset="0"/>
              </a:rPr>
              <a:t>fs.appendFile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appends content to the end of a file.</a:t>
            </a:r>
          </a:p>
          <a:p>
            <a:r>
              <a:rPr lang="en-US" dirty="0">
                <a:latin typeface="Work Sans Light" panose="00000400000000000000" pitchFamily="2" charset="0"/>
              </a:rPr>
              <a:t>If the file doesn’t exist, the file will be created.</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913420852"/>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812194"/>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Create a new file named </a:t>
            </a:r>
            <a:r>
              <a:rPr lang="en-US" b="1" dirty="0"/>
              <a:t>file-system.js</a:t>
            </a:r>
            <a:r>
              <a:rPr lang="en-US" dirty="0"/>
              <a:t>. In this file, add the following code and run it.</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Try changing the content and running the file again.</a:t>
            </a:r>
          </a:p>
          <a:p>
            <a:pPr marL="558800" lvl="0" indent="-457200">
              <a:lnSpc>
                <a:spcPct val="120000"/>
              </a:lnSpc>
              <a:buFont typeface="+mj-lt"/>
              <a:buAutoNum type="arabicPeriod"/>
            </a:pPr>
            <a:endParaRPr lang="en-US" dirty="0"/>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Append File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316394" y="2507467"/>
            <a:ext cx="6511211" cy="140004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appendFile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 World! (again)"</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 </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saved."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id="{A8AB99D2-96A5-4C08-BA04-E9F58FD7738E}"/>
              </a:ext>
            </a:extLst>
          </p:cNvPr>
          <p:cNvSpPr txBox="1"/>
          <p:nvPr/>
        </p:nvSpPr>
        <p:spPr>
          <a:xfrm>
            <a:off x="435801" y="4447030"/>
            <a:ext cx="5819222"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https://nodejs.org/api/fs.html#fs_fs_writefile_file_data_options_callback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1566993814"/>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Open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85000" lnSpcReduction="10000"/>
          </a:bodyPr>
          <a:lstStyle/>
          <a:p>
            <a:r>
              <a:rPr lang="en-US" b="1" dirty="0" err="1">
                <a:latin typeface="Consolas" panose="020B0609020204030204" pitchFamily="49" charset="0"/>
              </a:rPr>
              <a:t>fs.open</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takes a “flag” as the 2</a:t>
            </a:r>
            <a:r>
              <a:rPr lang="en-US" baseline="30000" dirty="0">
                <a:latin typeface="Work Sans Light" panose="00000400000000000000" pitchFamily="2" charset="0"/>
              </a:rPr>
              <a:t>nd</a:t>
            </a:r>
            <a:r>
              <a:rPr lang="en-US" dirty="0">
                <a:latin typeface="Work Sans Light" panose="00000400000000000000" pitchFamily="2" charset="0"/>
              </a:rPr>
              <a:t> argument.</a:t>
            </a:r>
          </a:p>
          <a:p>
            <a:r>
              <a:rPr lang="en-US" dirty="0">
                <a:latin typeface="Work Sans Light" panose="00000400000000000000" pitchFamily="2" charset="0"/>
              </a:rPr>
              <a:t>Flags tell what mode to open the file as:</a:t>
            </a:r>
          </a:p>
          <a:p>
            <a:pPr lvl="1"/>
            <a:r>
              <a:rPr lang="en-US" dirty="0">
                <a:latin typeface="Work Sans Light" panose="00000400000000000000" pitchFamily="2" charset="0"/>
              </a:rPr>
              <a:t>‘</a:t>
            </a:r>
            <a:r>
              <a:rPr lang="en-US" b="1" dirty="0">
                <a:latin typeface="Work Sans Light" panose="00000400000000000000" pitchFamily="2" charset="0"/>
              </a:rPr>
              <a:t>a</a:t>
            </a:r>
            <a:r>
              <a:rPr lang="en-US" dirty="0">
                <a:latin typeface="Work Sans Light" panose="00000400000000000000" pitchFamily="2" charset="0"/>
              </a:rPr>
              <a:t>’ – Open for appending. File is created if it doesn’t exist.</a:t>
            </a:r>
          </a:p>
          <a:p>
            <a:pPr lvl="1"/>
            <a:r>
              <a:rPr lang="en-US" dirty="0">
                <a:latin typeface="Work Sans Light" panose="00000400000000000000" pitchFamily="2" charset="0"/>
              </a:rPr>
              <a:t>‘</a:t>
            </a:r>
            <a:r>
              <a:rPr lang="en-US" b="1" dirty="0">
                <a:latin typeface="Work Sans Light" panose="00000400000000000000" pitchFamily="2" charset="0"/>
              </a:rPr>
              <a:t>r</a:t>
            </a:r>
            <a:r>
              <a:rPr lang="en-US" dirty="0">
                <a:latin typeface="Work Sans Light" panose="00000400000000000000" pitchFamily="2" charset="0"/>
              </a:rPr>
              <a:t>’ – Opens file for reading. Exception occurs if file doesn’t exist. You can’t write to this file.</a:t>
            </a:r>
          </a:p>
          <a:p>
            <a:pPr lvl="1"/>
            <a:r>
              <a:rPr lang="en-US" dirty="0">
                <a:latin typeface="Work Sans Light" panose="00000400000000000000" pitchFamily="2" charset="0"/>
              </a:rPr>
              <a:t>‘</a:t>
            </a:r>
            <a:r>
              <a:rPr lang="en-US" b="1" dirty="0">
                <a:latin typeface="Work Sans Light" panose="00000400000000000000" pitchFamily="2" charset="0"/>
              </a:rPr>
              <a:t>w</a:t>
            </a:r>
            <a:r>
              <a:rPr lang="en-US" dirty="0">
                <a:latin typeface="Work Sans Light" panose="00000400000000000000" pitchFamily="2" charset="0"/>
              </a:rPr>
              <a:t>’ – Opens file for writing. File is created if it doesn’t exist. If it does exist, you write over whatever was already in the file.</a:t>
            </a:r>
          </a:p>
          <a:p>
            <a:r>
              <a:rPr lang="en-US" dirty="0">
                <a:latin typeface="Work Sans Light" panose="00000400000000000000" pitchFamily="2" charset="0"/>
              </a:rPr>
              <a:t>There are a ton more flags that you can use! </a:t>
            </a:r>
            <a:r>
              <a:rPr lang="en-US" dirty="0">
                <a:latin typeface="Work Sans Light" panose="00000400000000000000" pitchFamily="2" charset="0"/>
                <a:hlinkClick r:id="rId3"/>
              </a:rPr>
              <a:t>https://nodejs.org/api/fs.html#fs_file_system_flags</a:t>
            </a:r>
            <a:r>
              <a:rPr lang="en-US" dirty="0">
                <a:latin typeface="Work Sans Light" panose="00000400000000000000" pitchFamily="2" charset="0"/>
              </a:rPr>
              <a:t> </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751670597"/>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872631"/>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Let’s create a new, empty file using the </a:t>
            </a:r>
            <a:r>
              <a:rPr lang="en-US" b="1" dirty="0" err="1">
                <a:latin typeface="Consolas" panose="020B0609020204030204" pitchFamily="49" charset="0"/>
              </a:rPr>
              <a:t>fs.open</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Open File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316394" y="2645017"/>
            <a:ext cx="6511211" cy="129930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open</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'newFile2.txt'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'w'</a:t>
            </a:r>
            <a:r>
              <a:rPr lang="en-CA" dirty="0">
                <a:solidFill>
                  <a:srgbClr val="383A42"/>
                </a:solidFill>
                <a:latin typeface="Consolas" panose="020B0609020204030204" pitchFamily="49" charset="0"/>
              </a:rPr>
              <a:t>, (err, file) </a:t>
            </a:r>
            <a:r>
              <a:rPr lang="en-CA" dirty="0">
                <a:solidFill>
                  <a:srgbClr val="A626A4"/>
                </a:solidFill>
                <a:latin typeface="Consolas" panose="020B0609020204030204" pitchFamily="49" charset="0"/>
              </a:rPr>
              <a:t>=&gt; </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saved.'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id="{A8AB99D2-96A5-4C08-BA04-E9F58FD7738E}"/>
              </a:ext>
            </a:extLst>
          </p:cNvPr>
          <p:cNvSpPr txBox="1"/>
          <p:nvPr/>
        </p:nvSpPr>
        <p:spPr>
          <a:xfrm>
            <a:off x="435801" y="4447030"/>
            <a:ext cx="5591595"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https://nodejs.org/api/fs.html#fs_fs_open_path_flags_mode_callback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586953039"/>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Write to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b="1" dirty="0" err="1">
                <a:latin typeface="Consolas" panose="020B0609020204030204" pitchFamily="49" charset="0"/>
              </a:rPr>
              <a:t>fs.writeFile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replaces the chosen file and content if it exists. </a:t>
            </a:r>
          </a:p>
          <a:p>
            <a:r>
              <a:rPr lang="en-US" dirty="0">
                <a:latin typeface="Work Sans Light" panose="00000400000000000000" pitchFamily="2" charset="0"/>
              </a:rPr>
              <a:t>If the file does not exist, creates a new file containing the chosen content.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213009419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What is Node.js?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CA" dirty="0"/>
              <a:t>Not a programming language</a:t>
            </a:r>
          </a:p>
          <a:p>
            <a:pPr marL="457200" lvl="0" indent="-355600" algn="l" rtl="0">
              <a:spcBef>
                <a:spcPts val="600"/>
              </a:spcBef>
              <a:spcAft>
                <a:spcPts val="0"/>
              </a:spcAft>
              <a:buSzPts val="2000"/>
              <a:buChar char="▪"/>
            </a:pPr>
            <a:r>
              <a:rPr lang="en-CA" dirty="0"/>
              <a:t>An </a:t>
            </a:r>
            <a:r>
              <a:rPr lang="en-CA" b="1" dirty="0"/>
              <a:t>environment</a:t>
            </a:r>
            <a:r>
              <a:rPr lang="en-CA" dirty="0"/>
              <a:t> that lets you use JavaScript outside of the browser</a:t>
            </a:r>
          </a:p>
          <a:p>
            <a:pPr marL="457200" lvl="0" indent="-355600" algn="l" rtl="0">
              <a:spcBef>
                <a:spcPts val="600"/>
              </a:spcBef>
              <a:spcAft>
                <a:spcPts val="0"/>
              </a:spcAft>
              <a:buSzPts val="2000"/>
              <a:buChar char="▪"/>
            </a:pPr>
            <a:r>
              <a:rPr lang="en-CA" dirty="0"/>
              <a:t>Uses Chrome’s V8 JavaScript engine</a:t>
            </a:r>
            <a:endParaRPr dirty="0"/>
          </a:p>
          <a:p>
            <a:pPr marL="0" lvl="0" indent="0" algn="l" rtl="0">
              <a:spcBef>
                <a:spcPts val="600"/>
              </a:spcBef>
              <a:spcAft>
                <a:spcPts val="0"/>
              </a:spcAft>
              <a:buNone/>
            </a:pPr>
            <a:r>
              <a:rPr lang="en-CA" dirty="0"/>
              <a:t>With Node.js, you can build anything from small command line tools to HTTP servers that power dynamic websites. </a:t>
            </a:r>
            <a:r>
              <a:rPr lang="en-CA" b="1" dirty="0"/>
              <a:t>Simply put, it’s server-side JavaScript.</a:t>
            </a:r>
            <a:endParaRPr b="1"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8560467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7554"/>
          </a:xfrm>
          <a:prstGeom prst="rect">
            <a:avLst/>
          </a:prstGeom>
        </p:spPr>
        <p:txBody>
          <a:bodyPr spcFirstLastPara="1" wrap="square" lIns="91425" tIns="91425" rIns="91425" bIns="91425" anchor="t" anchorCtr="0">
            <a:normAutofit fontScale="70000" lnSpcReduction="20000"/>
          </a:bodyPr>
          <a:lstStyle/>
          <a:p>
            <a:pPr marL="558800" lvl="0" indent="-457200">
              <a:lnSpc>
                <a:spcPct val="120000"/>
              </a:lnSpc>
              <a:buFont typeface="+mj-lt"/>
              <a:buAutoNum type="arabicPeriod"/>
            </a:pPr>
            <a:r>
              <a:rPr lang="en-US" dirty="0"/>
              <a:t>Let’s create a new file using the </a:t>
            </a:r>
            <a:r>
              <a:rPr lang="en-US" b="1" dirty="0" err="1">
                <a:latin typeface="Consolas" panose="020B0609020204030204" pitchFamily="49" charset="0"/>
              </a:rPr>
              <a:t>fs.writeFile</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Try changing the content and running the code again. What happens to the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t>
            </a:r>
            <a:r>
              <a:rPr lang="en-CA" dirty="0" err="1">
                <a:latin typeface="Consolas" panose="020B0609020204030204" pitchFamily="49" charset="0"/>
              </a:rPr>
              <a:t>writeFile</a:t>
            </a:r>
            <a:r>
              <a:rPr lang="en-CA" dirty="0">
                <a:latin typeface="Consolas" panose="020B0609020204030204" pitchFamily="49" charset="0"/>
              </a:rPr>
              <a:t>()</a:t>
            </a:r>
            <a:endParaRPr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316394" y="2416879"/>
            <a:ext cx="6511211" cy="12019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"newfile3.txt"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 world!"</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saved."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id="{A8AB99D2-96A5-4C08-BA04-E9F58FD7738E}"/>
              </a:ext>
            </a:extLst>
          </p:cNvPr>
          <p:cNvSpPr txBox="1"/>
          <p:nvPr/>
        </p:nvSpPr>
        <p:spPr>
          <a:xfrm>
            <a:off x="435801" y="4447030"/>
            <a:ext cx="5591595"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https://nodejs.org/api/fs.html#fs_fs_open_path_flags_mode_callback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2778673733"/>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Updating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also update files using the FS module (which we did in the last few activities).</a:t>
            </a:r>
          </a:p>
          <a:p>
            <a:pPr marL="457200" lvl="0" indent="-355600" algn="l" rtl="0">
              <a:spcBef>
                <a:spcPts val="600"/>
              </a:spcBef>
              <a:spcAft>
                <a:spcPts val="0"/>
              </a:spcAft>
              <a:buSzPts val="2000"/>
              <a:buChar char="▪"/>
            </a:pPr>
            <a:r>
              <a:rPr lang="en-US" dirty="0"/>
              <a:t>Remember!</a:t>
            </a:r>
          </a:p>
          <a:p>
            <a:pPr lvl="1">
              <a:spcBef>
                <a:spcPts val="600"/>
              </a:spcBef>
              <a:buChar char="▪"/>
            </a:pPr>
            <a:r>
              <a:rPr lang="en-US" b="1" dirty="0" err="1">
                <a:latin typeface="Consolas" panose="020B0609020204030204" pitchFamily="49" charset="0"/>
              </a:rPr>
              <a:t>fs.appendFile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 Adds to the end of the file.</a:t>
            </a:r>
            <a:endParaRPr lang="en-US" dirty="0">
              <a:latin typeface="Consolas" panose="020B0609020204030204" pitchFamily="49" charset="0"/>
            </a:endParaRPr>
          </a:p>
          <a:p>
            <a:pPr lvl="1">
              <a:spcBef>
                <a:spcPts val="600"/>
              </a:spcBef>
              <a:buFont typeface="Work Sans Light"/>
              <a:buChar char="▪"/>
            </a:pPr>
            <a:r>
              <a:rPr lang="en-US" b="1" dirty="0" err="1">
                <a:latin typeface="Consolas" panose="020B0609020204030204" pitchFamily="49" charset="0"/>
              </a:rPr>
              <a:t>fs.writeFile</a:t>
            </a:r>
            <a:r>
              <a:rPr lang="en-US" b="1" dirty="0">
                <a:latin typeface="Consolas" panose="020B0609020204030204" pitchFamily="49" charset="0"/>
              </a:rPr>
              <a:t>()</a:t>
            </a:r>
            <a:r>
              <a:rPr lang="en-US" dirty="0">
                <a:latin typeface="Work Sans Light" panose="00000400000000000000" pitchFamily="2" charset="0"/>
              </a:rPr>
              <a:t> – Replaces the content in the file.</a:t>
            </a:r>
            <a:endParaRPr lang="en-US"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2925300364"/>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Deleting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also delete files using the FS module.</a:t>
            </a:r>
          </a:p>
          <a:p>
            <a:r>
              <a:rPr lang="en-US" b="1" dirty="0" err="1">
                <a:latin typeface="Consolas" panose="020B0609020204030204" pitchFamily="49" charset="0"/>
              </a:rPr>
              <a:t>fs.unlink</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 Deletes a specified file.</a:t>
            </a:r>
            <a:endParaRPr lang="en-US"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3718647921"/>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7554"/>
          </a:xfrm>
          <a:prstGeom prst="rect">
            <a:avLst/>
          </a:prstGeom>
        </p:spPr>
        <p:txBody>
          <a:bodyPr spcFirstLastPara="1" wrap="square" lIns="91425" tIns="91425" rIns="91425" bIns="91425" anchor="t" anchorCtr="0">
            <a:normAutofit fontScale="77500" lnSpcReduction="20000"/>
          </a:bodyPr>
          <a:lstStyle/>
          <a:p>
            <a:pPr marL="558800" lvl="0" indent="-457200">
              <a:lnSpc>
                <a:spcPct val="120000"/>
              </a:lnSpc>
              <a:buFont typeface="+mj-lt"/>
              <a:buAutoNum type="arabicPeriod"/>
            </a:pPr>
            <a:r>
              <a:rPr lang="en-US" dirty="0"/>
              <a:t>Let’s delete a file using the </a:t>
            </a:r>
            <a:r>
              <a:rPr lang="en-US" b="1" dirty="0" err="1">
                <a:latin typeface="Consolas" panose="020B0609020204030204" pitchFamily="49" charset="0"/>
              </a:rPr>
              <a:t>fs.unlink</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Check your folder. Where did newfile2.txt go?</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t>
            </a:r>
            <a:r>
              <a:rPr lang="en-CA" dirty="0">
                <a:latin typeface="Consolas" panose="020B0609020204030204" pitchFamily="49" charset="0"/>
              </a:rPr>
              <a:t>unlink()</a:t>
            </a:r>
            <a:endParaRPr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316394" y="2584895"/>
            <a:ext cx="6511211" cy="12019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unlink</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"newfile2.txt"</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deleted."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id="{A8AB99D2-96A5-4C08-BA04-E9F58FD7738E}"/>
              </a:ext>
            </a:extLst>
          </p:cNvPr>
          <p:cNvSpPr txBox="1"/>
          <p:nvPr/>
        </p:nvSpPr>
        <p:spPr>
          <a:xfrm>
            <a:off x="435801" y="4447030"/>
            <a:ext cx="4732386"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https://nodejs.org/api/fs.html#fs_fs_unlink_path_callback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238968644"/>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Renaming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rename files using the FS module.</a:t>
            </a:r>
          </a:p>
          <a:p>
            <a:r>
              <a:rPr lang="en-US" b="1" dirty="0" err="1">
                <a:latin typeface="Consolas" panose="020B0609020204030204" pitchFamily="49" charset="0"/>
              </a:rPr>
              <a:t>fs.rename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 Renames a specified file.</a:t>
            </a:r>
            <a:endParaRPr lang="en-US"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4271585096"/>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7554"/>
          </a:xfrm>
          <a:prstGeom prst="rect">
            <a:avLst/>
          </a:prstGeom>
        </p:spPr>
        <p:txBody>
          <a:bodyPr spcFirstLastPara="1" wrap="square" lIns="91425" tIns="91425" rIns="91425" bIns="91425" anchor="t" anchorCtr="0">
            <a:normAutofit fontScale="77500" lnSpcReduction="20000"/>
          </a:bodyPr>
          <a:lstStyle/>
          <a:p>
            <a:pPr marL="558800" lvl="0" indent="-457200">
              <a:lnSpc>
                <a:spcPct val="120000"/>
              </a:lnSpc>
              <a:buFont typeface="+mj-lt"/>
              <a:buAutoNum type="arabicPeriod"/>
            </a:pPr>
            <a:r>
              <a:rPr lang="en-US" dirty="0"/>
              <a:t>Let’s delete a file using the </a:t>
            </a:r>
            <a:r>
              <a:rPr lang="en-US" b="1" dirty="0" err="1">
                <a:latin typeface="Consolas" panose="020B0609020204030204" pitchFamily="49" charset="0"/>
              </a:rPr>
              <a:t>fs.rename</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Check your folder. Where did newfile.txt go?</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t>
            </a:r>
            <a:r>
              <a:rPr lang="en-CA" dirty="0">
                <a:latin typeface="Consolas" panose="020B0609020204030204" pitchFamily="49" charset="0"/>
              </a:rPr>
              <a:t>rename()</a:t>
            </a:r>
            <a:endParaRPr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316394" y="2584895"/>
            <a:ext cx="6511211" cy="12019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"renamedFile.txt"</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renamed."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id="{A8AB99D2-96A5-4C08-BA04-E9F58FD7738E}"/>
              </a:ext>
            </a:extLst>
          </p:cNvPr>
          <p:cNvSpPr txBox="1"/>
          <p:nvPr/>
        </p:nvSpPr>
        <p:spPr>
          <a:xfrm>
            <a:off x="435801" y="4447030"/>
            <a:ext cx="5819222"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https://nodejs.org/api/fs.html#fs_fs_rename_oldpath_newpath_callback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3943084615"/>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Parsing URLs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0494856"/>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URL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The Node.js URL module splits up a web address into readable parts.</a:t>
            </a:r>
          </a:p>
          <a:p>
            <a:pPr marL="457200" lvl="0" indent="-355600" algn="l" rtl="0">
              <a:spcBef>
                <a:spcPts val="600"/>
              </a:spcBef>
              <a:spcAft>
                <a:spcPts val="0"/>
              </a:spcAft>
              <a:buSzPts val="2000"/>
              <a:buChar char="▪"/>
            </a:pPr>
            <a:r>
              <a:rPr lang="en-US" dirty="0"/>
              <a:t>We can use </a:t>
            </a:r>
            <a:r>
              <a:rPr lang="en-US" b="1" dirty="0" err="1">
                <a:latin typeface="Consolas" panose="020B0609020204030204" pitchFamily="49" charset="0"/>
              </a:rPr>
              <a:t>url.parse</a:t>
            </a:r>
            <a:r>
              <a:rPr lang="en-US" b="1" dirty="0">
                <a:latin typeface="Consolas" panose="020B0609020204030204" pitchFamily="49" charset="0"/>
              </a:rPr>
              <a:t>()</a:t>
            </a:r>
            <a:r>
              <a:rPr lang="en-US" dirty="0"/>
              <a:t> to return each part of the web address as separate properties.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851960714"/>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563519"/>
          </a:xfrm>
          <a:prstGeom prst="rect">
            <a:avLst/>
          </a:prstGeom>
        </p:spPr>
        <p:txBody>
          <a:bodyPr spcFirstLastPara="1" wrap="square" lIns="91425" tIns="91425" rIns="91425" bIns="91425" anchor="t" anchorCtr="0">
            <a:normAutofit fontScale="92500" lnSpcReduction="20000"/>
          </a:bodyPr>
          <a:lstStyle/>
          <a:p>
            <a:pPr marL="558800" lvl="0" indent="-457200">
              <a:lnSpc>
                <a:spcPct val="120000"/>
              </a:lnSpc>
              <a:buFont typeface="+mj-lt"/>
              <a:buAutoNum type="arabicPeriod"/>
            </a:pPr>
            <a:r>
              <a:rPr lang="en-US" dirty="0"/>
              <a:t>Go back to app.js and add (then run) the following code: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Activity: URL Module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93FE2F63-3817-405F-9D67-AC5CAEC83558}"/>
              </a:ext>
            </a:extLst>
          </p:cNvPr>
          <p:cNvSpPr txBox="1">
            <a:spLocks/>
          </p:cNvSpPr>
          <p:nvPr/>
        </p:nvSpPr>
        <p:spPr>
          <a:xfrm>
            <a:off x="1316394" y="2296762"/>
            <a:ext cx="6511211" cy="185405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url</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url</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p>
          <a:p>
            <a:pPr marL="101600" indent="0">
              <a:buNone/>
            </a:pPr>
            <a:endParaRPr lang="en-CA" dirty="0">
              <a:solidFill>
                <a:srgbClr val="383A42"/>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address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"http://localhost:8000/</a:t>
            </a:r>
            <a:r>
              <a:rPr lang="en-CA" dirty="0" err="1">
                <a:solidFill>
                  <a:srgbClr val="50A14F"/>
                </a:solidFill>
                <a:latin typeface="Consolas" panose="020B0609020204030204" pitchFamily="49" charset="0"/>
              </a:rPr>
              <a:t>demo.html?year</a:t>
            </a:r>
            <a:r>
              <a:rPr lang="en-CA" dirty="0">
                <a:solidFill>
                  <a:srgbClr val="50A14F"/>
                </a:solidFill>
                <a:latin typeface="Consolas" panose="020B0609020204030204" pitchFamily="49" charset="0"/>
              </a:rPr>
              <a:t>=2019&amp;month=</a:t>
            </a:r>
            <a:r>
              <a:rPr lang="en-CA" dirty="0" err="1">
                <a:solidFill>
                  <a:srgbClr val="50A14F"/>
                </a:solidFill>
                <a:latin typeface="Consolas" panose="020B0609020204030204" pitchFamily="49" charset="0"/>
              </a:rPr>
              <a:t>october</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parsedAddress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url</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parse</a:t>
            </a:r>
            <a:r>
              <a:rPr lang="en-CA" dirty="0">
                <a:solidFill>
                  <a:srgbClr val="383A42"/>
                </a:solidFill>
                <a:latin typeface="Consolas" panose="020B0609020204030204" pitchFamily="49" charset="0"/>
              </a:rPr>
              <a:t>(address,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a:t>
            </a:r>
          </a:p>
          <a:p>
            <a:pPr marL="101600" indent="0">
              <a:buNone/>
            </a:pPr>
            <a:r>
              <a:rPr lang="en-US" dirty="0">
                <a:solidFill>
                  <a:srgbClr val="0184BC"/>
                </a:solidFill>
                <a:latin typeface="Consolas" panose="020B0609020204030204" pitchFamily="49" charset="0"/>
              </a:rPr>
              <a:t>console.log</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parsedAddress</a:t>
            </a:r>
            <a:r>
              <a:rPr lang="en-US" dirty="0">
                <a:solidFill>
                  <a:srgbClr val="383A42"/>
                </a:solidFill>
                <a:latin typeface="Consolas" panose="020B0609020204030204" pitchFamily="49" charset="0"/>
              </a:rPr>
              <a:t>);</a:t>
            </a:r>
            <a:endParaRPr lang="en-CA" dirty="0">
              <a:solidFill>
                <a:srgbClr val="383A42"/>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16191576"/>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8442"/>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Log out the following:</a:t>
            </a:r>
          </a:p>
          <a:p>
            <a:pPr lvl="1">
              <a:lnSpc>
                <a:spcPct val="120000"/>
              </a:lnSpc>
            </a:pPr>
            <a:r>
              <a:rPr lang="en-US" dirty="0"/>
              <a:t>host</a:t>
            </a:r>
          </a:p>
          <a:p>
            <a:pPr lvl="1">
              <a:lnSpc>
                <a:spcPct val="120000"/>
              </a:lnSpc>
            </a:pPr>
            <a:r>
              <a:rPr lang="en-US" dirty="0"/>
              <a:t>search</a:t>
            </a:r>
          </a:p>
          <a:p>
            <a:pPr lvl="1">
              <a:lnSpc>
                <a:spcPct val="120000"/>
              </a:lnSpc>
            </a:pPr>
            <a:r>
              <a:rPr lang="en-US" dirty="0"/>
              <a:t>pathname</a:t>
            </a:r>
          </a:p>
          <a:p>
            <a:pPr lvl="1">
              <a:lnSpc>
                <a:spcPct val="120000"/>
              </a:lnSpc>
            </a:pPr>
            <a:r>
              <a:rPr lang="en-US" dirty="0"/>
              <a:t>year</a:t>
            </a:r>
          </a:p>
          <a:p>
            <a:pPr lvl="1">
              <a:lnSpc>
                <a:spcPct val="120000"/>
              </a:lnSpc>
            </a:pPr>
            <a:r>
              <a:rPr lang="en-US" dirty="0"/>
              <a:t>month</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Activity: URL Module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0388591"/>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Background</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Autofit/>
          </a:bodyPr>
          <a:lstStyle/>
          <a:p>
            <a:r>
              <a:rPr lang="en-US" dirty="0"/>
              <a:t>Reading and writing of data to and from the network and hard drive (input/output aka I/O) can be a difficult or slow task</a:t>
            </a:r>
          </a:p>
          <a:p>
            <a:r>
              <a:rPr lang="en-US" dirty="0"/>
              <a:t>JavaScript does not have a built-in way to do input and output (unlike Python, for example)</a:t>
            </a:r>
          </a:p>
          <a:p>
            <a:pPr marL="457200" lvl="0" indent="-355600" algn="l" rtl="0">
              <a:spcBef>
                <a:spcPts val="600"/>
              </a:spcBef>
              <a:spcAft>
                <a:spcPts val="0"/>
              </a:spcAft>
              <a:buSzPts val="2000"/>
              <a:buChar char="▪"/>
            </a:pPr>
            <a:r>
              <a:rPr lang="en-US" dirty="0"/>
              <a:t>Moving data around takes time and scheduling it well makes your program faster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71665045"/>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URL Module + Web Server</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Now that we can parse query strings, let’s add some code to our web server.</a:t>
            </a:r>
          </a:p>
          <a:p>
            <a:pPr marL="457200" lvl="0" indent="-355600" algn="l" rtl="0">
              <a:spcBef>
                <a:spcPts val="600"/>
              </a:spcBef>
              <a:spcAft>
                <a:spcPts val="0"/>
              </a:spcAft>
              <a:buSzPts val="2000"/>
              <a:buChar char="▪"/>
            </a:pPr>
            <a:r>
              <a:rPr lang="en-US" dirty="0"/>
              <a:t>We’re going to serve specific files requested by the client.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2828495601"/>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URL Module + Web Server: </a:t>
            </a:r>
            <a:br>
              <a:rPr lang="en-CA" sz="3600" dirty="0"/>
            </a:br>
            <a:r>
              <a:rPr lang="en-CA" sz="3600" dirty="0"/>
              <a:t>The Code</a:t>
            </a:r>
            <a:endParaRPr sz="3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7" name="Google Shape;105;p17">
            <a:extLst>
              <a:ext uri="{FF2B5EF4-FFF2-40B4-BE49-F238E27FC236}">
                <a16:creationId xmlns:a16="http://schemas.microsoft.com/office/drawing/2014/main" id="{50D11DBD-9593-4ED7-8D70-BA0B3D7E9C41}"/>
              </a:ext>
            </a:extLst>
          </p:cNvPr>
          <p:cNvSpPr txBox="1">
            <a:spLocks/>
          </p:cNvSpPr>
          <p:nvPr/>
        </p:nvSpPr>
        <p:spPr>
          <a:xfrm>
            <a:off x="1316394" y="1634835"/>
            <a:ext cx="6511211" cy="290616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url</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url</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Create HTTP server and listen on port 8000 for requests</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let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parsedAddress</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url</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parse</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request</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url</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let</a:t>
            </a:r>
            <a:r>
              <a:rPr lang="en-CA" dirty="0">
                <a:solidFill>
                  <a:srgbClr val="383A42"/>
                </a:solidFill>
                <a:latin typeface="Consolas" panose="020B0609020204030204" pitchFamily="49" charset="0"/>
              </a:rPr>
              <a:t> file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parsedAddress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pathname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(file, (err, data)</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(data);</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53781485"/>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8442"/>
          </a:xfrm>
          <a:prstGeom prst="rect">
            <a:avLst/>
          </a:prstGeom>
        </p:spPr>
        <p:txBody>
          <a:bodyPr spcFirstLastPara="1" wrap="square" lIns="91425" tIns="91425" rIns="91425" bIns="91425" anchor="t" anchorCtr="0">
            <a:normAutofit fontScale="85000" lnSpcReduction="10000"/>
          </a:bodyPr>
          <a:lstStyle/>
          <a:p>
            <a:pPr marL="558800" lvl="0" indent="-457200">
              <a:lnSpc>
                <a:spcPct val="120000"/>
              </a:lnSpc>
              <a:buFont typeface="+mj-lt"/>
              <a:buAutoNum type="arabicPeriod"/>
            </a:pPr>
            <a:r>
              <a:rPr lang="en-US" dirty="0"/>
              <a:t>Create 2 new HTML files (similar to demo.html).</a:t>
            </a:r>
          </a:p>
          <a:p>
            <a:pPr lvl="1">
              <a:lnSpc>
                <a:spcPct val="120000"/>
              </a:lnSpc>
            </a:pPr>
            <a:r>
              <a:rPr lang="en-US" dirty="0"/>
              <a:t>about.html – Put some content about you in this file.</a:t>
            </a:r>
          </a:p>
          <a:p>
            <a:pPr lvl="1">
              <a:lnSpc>
                <a:spcPct val="120000"/>
              </a:lnSpc>
            </a:pPr>
            <a:r>
              <a:rPr lang="en-US" dirty="0"/>
              <a:t>contact.html – Add some information about how people can contact you here (just your email address is fine).</a:t>
            </a:r>
          </a:p>
          <a:p>
            <a:pPr marL="558800" indent="-457200">
              <a:lnSpc>
                <a:spcPct val="120000"/>
              </a:lnSpc>
              <a:buFont typeface="+mj-lt"/>
              <a:buAutoNum type="arabicPeriod"/>
            </a:pPr>
            <a:r>
              <a:rPr lang="en-US" dirty="0"/>
              <a:t>Modify your app.js </a:t>
            </a:r>
            <a:r>
              <a:rPr lang="en-US" b="1" dirty="0" err="1">
                <a:latin typeface="Consolas" panose="020B0609020204030204" pitchFamily="49" charset="0"/>
              </a:rPr>
              <a:t>createServer</a:t>
            </a:r>
            <a:r>
              <a:rPr lang="en-US" b="1" dirty="0">
                <a:latin typeface="Consolas" panose="020B0609020204030204" pitchFamily="49" charset="0"/>
              </a:rPr>
              <a:t>()</a:t>
            </a:r>
            <a:r>
              <a:rPr lang="en-US" dirty="0"/>
              <a:t> code to serve specific files.</a:t>
            </a:r>
          </a:p>
          <a:p>
            <a:pPr marL="558800" indent="-457200">
              <a:lnSpc>
                <a:spcPct val="120000"/>
              </a:lnSpc>
              <a:buFont typeface="+mj-lt"/>
              <a:buAutoNum type="arabicPeriod"/>
            </a:pPr>
            <a:r>
              <a:rPr lang="en-US" dirty="0"/>
              <a:t>Visit localhost:8000/about.html and localhost:8000/contact.html.</a:t>
            </a:r>
          </a:p>
          <a:p>
            <a:pPr marL="558800" indent="-457200">
              <a:lnSpc>
                <a:spcPct val="120000"/>
              </a:lnSpc>
              <a:buFont typeface="+mj-lt"/>
              <a:buAutoNum type="arabicPeriod"/>
            </a:pPr>
            <a:r>
              <a:rPr lang="en-US" dirty="0"/>
              <a:t>Try visiting localhost:8000 and check your terminal for an error.</a:t>
            </a:r>
          </a:p>
          <a:p>
            <a:pPr marL="558800" indent="-457200">
              <a:lnSpc>
                <a:spcPct val="120000"/>
              </a:lnSpc>
              <a:buFont typeface="+mj-lt"/>
              <a:buAutoNum type="arabicPeriod"/>
            </a:pPr>
            <a:endParaRPr lang="en-US" dirty="0"/>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latin typeface="Work Sans" panose="00000500000000000000" pitchFamily="2" charset="0"/>
              </a:rPr>
              <a:t>Activity: Serve Specific Files</a:t>
            </a:r>
            <a:endParaRPr sz="3200"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3527925"/>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404 Page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If the filename doesn’t exist, then we can’t serve it!</a:t>
            </a:r>
          </a:p>
          <a:p>
            <a:pPr marL="457200" lvl="0" indent="-355600" algn="l" rtl="0">
              <a:spcBef>
                <a:spcPts val="600"/>
              </a:spcBef>
              <a:spcAft>
                <a:spcPts val="0"/>
              </a:spcAft>
              <a:buSzPts val="2000"/>
              <a:buChar char="▪"/>
            </a:pPr>
            <a:r>
              <a:rPr lang="en-US" dirty="0"/>
              <a:t>Let’s write some code to handle what happens when there’s an error.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extLst>
      <p:ext uri="{BB962C8B-B14F-4D97-AF65-F5344CB8AC3E}">
        <p14:creationId xmlns:p14="http://schemas.microsoft.com/office/powerpoint/2010/main" val="2556766418"/>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298365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Add the following code to your </a:t>
            </a:r>
            <a:r>
              <a:rPr lang="en-US" b="1" dirty="0" err="1">
                <a:latin typeface="Consolas" panose="020B0609020204030204" pitchFamily="49" charset="0"/>
              </a:rPr>
              <a:t>createServer</a:t>
            </a:r>
            <a:r>
              <a:rPr lang="en-US" b="1" dirty="0">
                <a:latin typeface="Consolas" panose="020B0609020204030204" pitchFamily="49" charset="0"/>
              </a:rPr>
              <a:t>()</a:t>
            </a:r>
            <a:r>
              <a:rPr lang="en-US" dirty="0"/>
              <a:t>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Visit pages that don’t exist. What happens?</a:t>
            </a:r>
          </a:p>
          <a:p>
            <a:pPr marL="558800" indent="-457200">
              <a:lnSpc>
                <a:spcPct val="120000"/>
              </a:lnSpc>
              <a:buFont typeface="+mj-lt"/>
              <a:buAutoNum type="arabicPeriod"/>
            </a:pPr>
            <a:endParaRPr lang="en-US" dirty="0"/>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latin typeface="Work Sans" panose="00000500000000000000" pitchFamily="2" charset="0"/>
              </a:rPr>
              <a:t>Activity: 404 Page</a:t>
            </a:r>
            <a:endParaRPr sz="3200"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A7F6DAF5-D280-4F9F-9251-2425CBC7CCCB}"/>
              </a:ext>
            </a:extLst>
          </p:cNvPr>
          <p:cNvSpPr txBox="1">
            <a:spLocks/>
          </p:cNvSpPr>
          <p:nvPr/>
        </p:nvSpPr>
        <p:spPr>
          <a:xfrm>
            <a:off x="1316394" y="2305137"/>
            <a:ext cx="6511211" cy="149194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404</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"&lt;h1&gt;404: Page Not Found&lt;/h1&gt;"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    return</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48546227"/>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2983659"/>
          </a:xfrm>
          <a:prstGeom prst="rect">
            <a:avLst/>
          </a:prstGeom>
        </p:spPr>
        <p:txBody>
          <a:bodyPr spcFirstLastPara="1" wrap="square" lIns="91425" tIns="91425" rIns="91425" bIns="91425" anchor="t" anchorCtr="0">
            <a:normAutofit/>
          </a:bodyPr>
          <a:lstStyle/>
          <a:p>
            <a:pPr marL="558800" indent="-457200">
              <a:lnSpc>
                <a:spcPct val="120000"/>
              </a:lnSpc>
              <a:buFont typeface="+mj-lt"/>
              <a:buAutoNum type="arabicPeriod"/>
            </a:pPr>
            <a:r>
              <a:rPr lang="en-US" dirty="0"/>
              <a:t>Can you think of a way to add a homepage to your code? Try to make it work!</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latin typeface="Work Sans" panose="00000500000000000000" pitchFamily="2" charset="0"/>
              </a:rPr>
              <a:t>Activity: Homepage</a:t>
            </a:r>
            <a:endParaRPr sz="3200"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dirty="0"/>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4813644"/>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Understanding </a:t>
            </a:r>
            <a:r>
              <a:rPr lang="en-CA" sz="6000" dirty="0" err="1">
                <a:solidFill>
                  <a:srgbClr val="FFFFFF"/>
                </a:solidFill>
              </a:rPr>
              <a:t>Callbacks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7744884"/>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Nearly everything in Node uses callbacks. You’ve seen them before as they are part of the JavaScript language.</a:t>
            </a:r>
          </a:p>
          <a:p>
            <a:pPr marL="457200" lvl="0" indent="-355600" algn="l" rtl="0">
              <a:spcBef>
                <a:spcPts val="600"/>
              </a:spcBef>
              <a:spcAft>
                <a:spcPts val="0"/>
              </a:spcAft>
              <a:buSzPts val="2000"/>
              <a:buChar char="▪"/>
            </a:pPr>
            <a:r>
              <a:rPr lang="en-US" dirty="0"/>
              <a:t>Callbacks are functions that are executed asynchronously, or at a later time.</a:t>
            </a:r>
          </a:p>
          <a:p>
            <a:pPr marL="457200" lvl="0" indent="-355600" algn="l" rtl="0">
              <a:spcBef>
                <a:spcPts val="600"/>
              </a:spcBef>
              <a:spcAft>
                <a:spcPts val="0"/>
              </a:spcAft>
              <a:buSzPts val="2000"/>
              <a:buChar char="▪"/>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3476919230"/>
      </p:ext>
    </p:extLst>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r>
              <a:rPr lang="en-CA" dirty="0"/>
              <a:t> Example</a:t>
            </a:r>
            <a:endParaRPr dirty="0"/>
          </a:p>
        </p:txBody>
      </p:sp>
      <p:sp>
        <p:nvSpPr>
          <p:cNvPr id="105" name="Google Shape;105;p17"/>
          <p:cNvSpPr txBox="1">
            <a:spLocks noGrp="1"/>
          </p:cNvSpPr>
          <p:nvPr>
            <p:ph type="body" idx="1"/>
          </p:nvPr>
        </p:nvSpPr>
        <p:spPr>
          <a:xfrm>
            <a:off x="1422542" y="1746347"/>
            <a:ext cx="6298816" cy="165080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file</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"number.txt"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"utf8"</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(file);</a:t>
            </a:r>
            <a:r>
              <a:rPr lang="en-CA" dirty="0">
                <a:solidFill>
                  <a:srgbClr val="333333"/>
                </a:solidFill>
                <a:latin typeface="Consolas" panose="020B0609020204030204" pitchFamily="49" charset="0"/>
              </a:rPr>
              <a:t> </a:t>
            </a:r>
            <a:r>
              <a:rPr lang="en-CA" i="1" dirty="0">
                <a:solidFill>
                  <a:srgbClr val="A0A1A7"/>
                </a:solidFill>
                <a:latin typeface="Consolas" panose="020B0609020204030204" pitchFamily="49" charset="0"/>
              </a:rPr>
              <a:t>// throws error because it runs before the file is read</a:t>
            </a:r>
            <a:endParaRPr lang="en-CA" dirty="0">
              <a:solidFill>
                <a:srgbClr val="333333"/>
              </a:solidFill>
              <a:latin typeface="Consolas" panose="020B0609020204030204" pitchFamily="49" charset="0"/>
            </a:endParaRPr>
          </a:p>
          <a:p>
            <a:pPr marL="101600" indent="0">
              <a:buNone/>
            </a:pPr>
            <a:endParaRPr lang="en-US" dirty="0"/>
          </a:p>
          <a:p>
            <a:pPr marL="101600" indent="0">
              <a:buNone/>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6" name="Google Shape;105;p17">
            <a:extLst>
              <a:ext uri="{FF2B5EF4-FFF2-40B4-BE49-F238E27FC236}">
                <a16:creationId xmlns:a16="http://schemas.microsoft.com/office/drawing/2014/main" id="{A2EF26D9-30F3-48A9-9798-83C66A2223AA}"/>
              </a:ext>
            </a:extLst>
          </p:cNvPr>
          <p:cNvSpPr txBox="1">
            <a:spLocks/>
          </p:cNvSpPr>
          <p:nvPr/>
        </p:nvSpPr>
        <p:spPr>
          <a:xfrm>
            <a:off x="869050" y="3708865"/>
            <a:ext cx="7405800" cy="847637"/>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t>Linear code isn’t how Node works. Here, </a:t>
            </a:r>
            <a:r>
              <a:rPr lang="en-US" b="1" dirty="0" err="1">
                <a:latin typeface="Consolas" panose="020B0609020204030204" pitchFamily="49" charset="0"/>
                <a:ea typeface="Fira Mono" panose="020B0509050000020004" pitchFamily="49" charset="0"/>
              </a:rPr>
              <a:t>readFile</a:t>
            </a:r>
            <a:r>
              <a:rPr lang="en-US" b="1" dirty="0">
                <a:latin typeface="Consolas" panose="020B0609020204030204" pitchFamily="49" charset="0"/>
                <a:ea typeface="Fira Mono" panose="020B0509050000020004" pitchFamily="49" charset="0"/>
              </a:rPr>
              <a:t>()</a:t>
            </a:r>
            <a:r>
              <a:rPr lang="en-US" dirty="0"/>
              <a:t> will take a while to complete. Logging the file won’t work until it’s been read.</a:t>
            </a:r>
          </a:p>
        </p:txBody>
      </p:sp>
    </p:spTree>
    <p:extLst>
      <p:ext uri="{BB962C8B-B14F-4D97-AF65-F5344CB8AC3E}">
        <p14:creationId xmlns:p14="http://schemas.microsoft.com/office/powerpoint/2010/main" val="809327595"/>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r>
              <a:rPr lang="en-CA" dirty="0"/>
              <a:t> Example</a:t>
            </a:r>
            <a:endParaRPr dirty="0"/>
          </a:p>
        </p:txBody>
      </p:sp>
      <p:sp>
        <p:nvSpPr>
          <p:cNvPr id="105" name="Google Shape;105;p17"/>
          <p:cNvSpPr txBox="1">
            <a:spLocks noGrp="1"/>
          </p:cNvSpPr>
          <p:nvPr>
            <p:ph type="body" idx="1"/>
          </p:nvPr>
        </p:nvSpPr>
        <p:spPr>
          <a:xfrm>
            <a:off x="1422542" y="1746347"/>
            <a:ext cx="6298816" cy="176231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r>
              <a:rPr lang="en-CA" i="1" dirty="0">
                <a:solidFill>
                  <a:srgbClr val="A0A1A7"/>
                </a:solidFill>
                <a:latin typeface="Consolas" panose="020B0609020204030204" pitchFamily="49" charset="0"/>
              </a:rPr>
              <a:t>// fs is the built-in file system module</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file</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"number.txt"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"utf8"</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logFile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function</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logFile</a:t>
            </a:r>
            <a:r>
              <a:rPr lang="en-CA" dirty="0">
                <a:solidFill>
                  <a:srgbClr val="383A42"/>
                </a:solidFill>
                <a:latin typeface="Consolas" panose="020B0609020204030204" pitchFamily="49" charset="0"/>
              </a:rPr>
              <a:t>(err</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data)</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(data);</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p>
          <a:p>
            <a:pPr marL="101600" indent="0">
              <a:buNone/>
            </a:pPr>
            <a:endParaRPr lang="en-US" dirty="0">
              <a:solidFill>
                <a:srgbClr val="A626A4"/>
              </a:solidFill>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6" name="Google Shape;105;p17">
            <a:extLst>
              <a:ext uri="{FF2B5EF4-FFF2-40B4-BE49-F238E27FC236}">
                <a16:creationId xmlns:a16="http://schemas.microsoft.com/office/drawing/2014/main" id="{A2EF26D9-30F3-48A9-9798-83C66A2223AA}"/>
              </a:ext>
            </a:extLst>
          </p:cNvPr>
          <p:cNvSpPr txBox="1">
            <a:spLocks/>
          </p:cNvSpPr>
          <p:nvPr/>
        </p:nvSpPr>
        <p:spPr>
          <a:xfrm>
            <a:off x="869050" y="3618853"/>
            <a:ext cx="7405800" cy="937649"/>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t>We need to show that logging the file depends on </a:t>
            </a:r>
            <a:r>
              <a:rPr lang="en-US" b="1" dirty="0" err="1">
                <a:latin typeface="Consolas" panose="020B0609020204030204" pitchFamily="49" charset="0"/>
                <a:ea typeface="Fira Mono" panose="020B0509050000020004" pitchFamily="49" charset="0"/>
              </a:rPr>
              <a:t>readFile</a:t>
            </a:r>
            <a:r>
              <a:rPr lang="en-US" b="1" dirty="0">
                <a:latin typeface="Consolas" panose="020B0609020204030204" pitchFamily="49" charset="0"/>
                <a:ea typeface="Fira Mono" panose="020B0509050000020004" pitchFamily="49" charset="0"/>
              </a:rPr>
              <a:t>()</a:t>
            </a:r>
            <a:r>
              <a:rPr lang="en-US" dirty="0"/>
              <a:t> finishing. That’s what callbacks are for. </a:t>
            </a:r>
            <a:r>
              <a:rPr lang="en-US" b="1" dirty="0" err="1">
                <a:latin typeface="Consolas" panose="020B0609020204030204" pitchFamily="49" charset="0"/>
                <a:ea typeface="Fira Mono" panose="020B0509050000020004" pitchFamily="49" charset="0"/>
              </a:rPr>
              <a:t>readFile</a:t>
            </a:r>
            <a:r>
              <a:rPr lang="en-US" b="1" dirty="0">
                <a:latin typeface="Consolas" panose="020B0609020204030204" pitchFamily="49" charset="0"/>
                <a:ea typeface="Fira Mono" panose="020B0509050000020004" pitchFamily="49" charset="0"/>
              </a:rPr>
              <a:t>()</a:t>
            </a:r>
            <a:r>
              <a:rPr lang="en-US" dirty="0"/>
              <a:t> expects a function that is executed when it finishes reading the file. It expects a callback.</a:t>
            </a:r>
          </a:p>
        </p:txBody>
      </p:sp>
    </p:spTree>
    <p:extLst>
      <p:ext uri="{BB962C8B-B14F-4D97-AF65-F5344CB8AC3E}">
        <p14:creationId xmlns:p14="http://schemas.microsoft.com/office/powerpoint/2010/main" val="734948475"/>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Node.js to the rescue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Autofit/>
          </a:bodyPr>
          <a:lstStyle/>
          <a:p>
            <a:r>
              <a:rPr lang="en-US" dirty="0"/>
              <a:t>Designed to help you write JS programs that talk to networks, file systems or other I/O sources.</a:t>
            </a:r>
          </a:p>
          <a:p>
            <a:pPr marL="457200" lvl="0" indent="-355600" algn="l" rtl="0">
              <a:spcBef>
                <a:spcPts val="600"/>
              </a:spcBef>
              <a:spcAft>
                <a:spcPts val="0"/>
              </a:spcAft>
              <a:buSzPts val="2000"/>
              <a:buChar char="▪"/>
            </a:pPr>
            <a:r>
              <a:rPr lang="en-US" dirty="0"/>
              <a:t>I/O sources like:</a:t>
            </a:r>
          </a:p>
          <a:p>
            <a:pPr lvl="1">
              <a:spcBef>
                <a:spcPts val="600"/>
              </a:spcBef>
              <a:buChar char="▪"/>
            </a:pPr>
            <a:r>
              <a:rPr lang="en-US" dirty="0"/>
              <a:t>Databases</a:t>
            </a:r>
          </a:p>
          <a:p>
            <a:pPr lvl="1">
              <a:spcBef>
                <a:spcPts val="600"/>
              </a:spcBef>
              <a:buChar char="▪"/>
            </a:pPr>
            <a:r>
              <a:rPr lang="en-US" dirty="0"/>
              <a:t>APIs</a:t>
            </a:r>
          </a:p>
          <a:p>
            <a:pPr lvl="1">
              <a:spcBef>
                <a:spcPts val="600"/>
              </a:spcBef>
              <a:buChar char="▪"/>
            </a:pPr>
            <a:r>
              <a:rPr lang="en-US" dirty="0"/>
              <a:t>HTTP/WebSocket connections</a:t>
            </a:r>
          </a:p>
          <a:p>
            <a:pPr lvl="1">
              <a:spcBef>
                <a:spcPts val="600"/>
              </a:spcBef>
              <a:buChar char="▪"/>
            </a:pPr>
            <a:r>
              <a:rPr lang="en-US" dirty="0"/>
              <a:t>Files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236820092"/>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r>
              <a:rPr lang="en-CA" dirty="0"/>
              <a:t> – Errors</a:t>
            </a:r>
            <a:endParaRPr dirty="0"/>
          </a:p>
        </p:txBody>
      </p:sp>
      <p:sp>
        <p:nvSpPr>
          <p:cNvPr id="105" name="Google Shape;105;p17"/>
          <p:cNvSpPr txBox="1">
            <a:spLocks noGrp="1"/>
          </p:cNvSpPr>
          <p:nvPr>
            <p:ph type="body" idx="1"/>
          </p:nvPr>
        </p:nvSpPr>
        <p:spPr>
          <a:xfrm>
            <a:off x="1422542" y="1746347"/>
            <a:ext cx="6298816" cy="187250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p>
            <a:pPr marL="101600" lvl="0" indent="0">
              <a:buClr>
                <a:srgbClr val="000000"/>
              </a:buClr>
              <a:buNone/>
            </a:pPr>
            <a:r>
              <a:rPr lang="en-CA" sz="2100" dirty="0">
                <a:solidFill>
                  <a:srgbClr val="A626A4"/>
                </a:solidFill>
                <a:latin typeface="Consolas" panose="020B0609020204030204" pitchFamily="49" charset="0"/>
              </a:rPr>
              <a:t>const</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fs</a:t>
            </a:r>
            <a:r>
              <a:rPr lang="en-CA" sz="2100" dirty="0">
                <a:solidFill>
                  <a:srgbClr val="333333"/>
                </a:solidFill>
                <a:latin typeface="Consolas" panose="020B0609020204030204" pitchFamily="49" charset="0"/>
              </a:rPr>
              <a:t> </a:t>
            </a:r>
            <a:r>
              <a:rPr lang="en-CA" sz="2100" dirty="0">
                <a:solidFill>
                  <a:srgbClr val="0184BC"/>
                </a:solidFill>
                <a:latin typeface="Consolas" panose="020B0609020204030204" pitchFamily="49" charset="0"/>
              </a:rPr>
              <a:t>=</a:t>
            </a:r>
            <a:r>
              <a:rPr lang="en-CA" sz="2100" dirty="0">
                <a:solidFill>
                  <a:srgbClr val="333333"/>
                </a:solidFill>
                <a:latin typeface="Consolas" panose="020B0609020204030204" pitchFamily="49" charset="0"/>
              </a:rPr>
              <a:t> </a:t>
            </a:r>
            <a:r>
              <a:rPr lang="en-CA" sz="2100" dirty="0">
                <a:solidFill>
                  <a:srgbClr val="4078F2"/>
                </a:solidFill>
                <a:latin typeface="Consolas" panose="020B0609020204030204" pitchFamily="49" charset="0"/>
              </a:rPr>
              <a:t>require</a:t>
            </a:r>
            <a:r>
              <a:rPr lang="en-CA" sz="2100" dirty="0">
                <a:solidFill>
                  <a:srgbClr val="383A42"/>
                </a:solidFill>
                <a:latin typeface="Consolas" panose="020B0609020204030204" pitchFamily="49" charset="0"/>
              </a:rPr>
              <a:t>(</a:t>
            </a:r>
            <a:r>
              <a:rPr lang="en-CA" sz="2100" dirty="0">
                <a:solidFill>
                  <a:srgbClr val="50A14F"/>
                </a:solidFill>
                <a:latin typeface="Consolas" panose="020B0609020204030204" pitchFamily="49" charset="0"/>
              </a:rPr>
              <a:t>"fs"</a:t>
            </a:r>
            <a:r>
              <a:rPr lang="en-CA" sz="2100" dirty="0">
                <a:solidFill>
                  <a:srgbClr val="383A42"/>
                </a:solidFill>
                <a:latin typeface="Consolas" panose="020B0609020204030204" pitchFamily="49" charset="0"/>
              </a:rPr>
              <a:t>);</a:t>
            </a:r>
            <a:endParaRPr lang="en-CA" sz="2100" dirty="0">
              <a:solidFill>
                <a:srgbClr val="333333"/>
              </a:solidFill>
              <a:latin typeface="Consolas" panose="020B0609020204030204" pitchFamily="49" charset="0"/>
            </a:endParaRPr>
          </a:p>
          <a:p>
            <a:pPr marL="101600" lvl="0" indent="0">
              <a:buClr>
                <a:srgbClr val="000000"/>
              </a:buClr>
              <a:buNone/>
            </a:pPr>
            <a:br>
              <a:rPr lang="en-CA" sz="2100" dirty="0">
                <a:solidFill>
                  <a:srgbClr val="333333"/>
                </a:solidFill>
                <a:latin typeface="Consolas" panose="020B0609020204030204" pitchFamily="49" charset="0"/>
              </a:rPr>
            </a:br>
            <a:r>
              <a:rPr lang="en-CA" sz="2100" dirty="0">
                <a:solidFill>
                  <a:srgbClr val="A626A4"/>
                </a:solidFill>
                <a:latin typeface="Consolas" panose="020B0609020204030204" pitchFamily="49" charset="0"/>
              </a:rPr>
              <a:t>let</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file</a:t>
            </a:r>
            <a:r>
              <a:rPr lang="en-CA" sz="2100" dirty="0">
                <a:solidFill>
                  <a:srgbClr val="333333"/>
                </a:solidFill>
                <a:latin typeface="Consolas" panose="020B0609020204030204" pitchFamily="49" charset="0"/>
              </a:rPr>
              <a:t> </a:t>
            </a:r>
            <a:r>
              <a:rPr lang="en-CA" sz="2100" dirty="0">
                <a:solidFill>
                  <a:srgbClr val="0184BC"/>
                </a:solidFill>
                <a:latin typeface="Consolas" panose="020B0609020204030204" pitchFamily="49" charset="0"/>
              </a:rPr>
              <a:t>=</a:t>
            </a:r>
            <a:r>
              <a:rPr lang="en-CA" sz="2100" dirty="0">
                <a:solidFill>
                  <a:srgbClr val="E45649"/>
                </a:solidFill>
                <a:latin typeface="Consolas" panose="020B0609020204030204" pitchFamily="49" charset="0"/>
              </a:rPr>
              <a:t> </a:t>
            </a:r>
            <a:r>
              <a:rPr lang="en-CA" sz="2100" dirty="0" err="1">
                <a:solidFill>
                  <a:srgbClr val="E45649"/>
                </a:solidFill>
                <a:latin typeface="Consolas" panose="020B0609020204030204" pitchFamily="49" charset="0"/>
              </a:rPr>
              <a:t>fs</a:t>
            </a:r>
            <a:r>
              <a:rPr lang="en-CA" sz="2100" dirty="0" err="1">
                <a:solidFill>
                  <a:srgbClr val="0184BC"/>
                </a:solidFill>
                <a:latin typeface="Consolas" panose="020B0609020204030204" pitchFamily="49" charset="0"/>
              </a:rPr>
              <a:t>.</a:t>
            </a:r>
            <a:r>
              <a:rPr lang="en-CA" sz="2100" dirty="0" err="1">
                <a:solidFill>
                  <a:srgbClr val="4078F2"/>
                </a:solidFill>
                <a:latin typeface="Consolas" panose="020B0609020204030204" pitchFamily="49" charset="0"/>
              </a:rPr>
              <a:t>readFile</a:t>
            </a:r>
            <a:r>
              <a:rPr lang="en-CA" sz="2100" dirty="0">
                <a:solidFill>
                  <a:srgbClr val="383A42"/>
                </a:solidFill>
                <a:latin typeface="Consolas" panose="020B0609020204030204" pitchFamily="49" charset="0"/>
              </a:rPr>
              <a:t>(</a:t>
            </a:r>
            <a:r>
              <a:rPr lang="en-CA" sz="2100" dirty="0">
                <a:solidFill>
                  <a:srgbClr val="50A14F"/>
                </a:solidFill>
                <a:latin typeface="Consolas" panose="020B0609020204030204" pitchFamily="49" charset="0"/>
              </a:rPr>
              <a:t>"number1.txt"</a:t>
            </a:r>
            <a:r>
              <a:rPr lang="en-CA" sz="2100" dirty="0">
                <a:solidFill>
                  <a:srgbClr val="383A42"/>
                </a:solidFill>
                <a:latin typeface="Consolas" panose="020B0609020204030204" pitchFamily="49" charset="0"/>
              </a:rPr>
              <a:t>, </a:t>
            </a:r>
            <a:r>
              <a:rPr lang="en-CA" sz="2100" dirty="0">
                <a:solidFill>
                  <a:srgbClr val="50A14F"/>
                </a:solidFill>
                <a:latin typeface="Consolas" panose="020B0609020204030204" pitchFamily="49" charset="0"/>
              </a:rPr>
              <a:t>"utf8"</a:t>
            </a:r>
            <a:r>
              <a:rPr lang="en-CA" sz="2100" dirty="0">
                <a:solidFill>
                  <a:srgbClr val="383A42"/>
                </a:solidFill>
                <a:latin typeface="Consolas" panose="020B0609020204030204" pitchFamily="49" charset="0"/>
              </a:rPr>
              <a:t>, </a:t>
            </a:r>
            <a:r>
              <a:rPr lang="en-CA" sz="2100" dirty="0" err="1">
                <a:solidFill>
                  <a:srgbClr val="383A42"/>
                </a:solidFill>
                <a:latin typeface="Consolas" panose="020B0609020204030204" pitchFamily="49" charset="0"/>
              </a:rPr>
              <a:t>logFile</a:t>
            </a:r>
            <a:r>
              <a:rPr lang="en-CA" sz="2100" dirty="0">
                <a:solidFill>
                  <a:srgbClr val="383A42"/>
                </a:solidFill>
                <a:latin typeface="Consolas" panose="020B0609020204030204" pitchFamily="49" charset="0"/>
              </a:rPr>
              <a:t>);</a:t>
            </a:r>
            <a:endParaRPr lang="en-CA" sz="2100" dirty="0">
              <a:solidFill>
                <a:srgbClr val="333333"/>
              </a:solidFill>
              <a:latin typeface="Consolas" panose="020B0609020204030204" pitchFamily="49" charset="0"/>
            </a:endParaRPr>
          </a:p>
          <a:p>
            <a:pPr marL="101600" lvl="0" indent="0">
              <a:buClr>
                <a:srgbClr val="000000"/>
              </a:buClr>
              <a:buNone/>
            </a:pPr>
            <a:br>
              <a:rPr lang="en-CA" sz="2100" dirty="0">
                <a:solidFill>
                  <a:srgbClr val="333333"/>
                </a:solidFill>
                <a:latin typeface="Consolas" panose="020B0609020204030204" pitchFamily="49" charset="0"/>
              </a:rPr>
            </a:br>
            <a:r>
              <a:rPr lang="en-CA" sz="2100" dirty="0">
                <a:solidFill>
                  <a:srgbClr val="A626A4"/>
                </a:solidFill>
                <a:latin typeface="Consolas" panose="020B0609020204030204" pitchFamily="49" charset="0"/>
              </a:rPr>
              <a:t>function</a:t>
            </a:r>
            <a:r>
              <a:rPr lang="en-CA" sz="2100" dirty="0">
                <a:solidFill>
                  <a:srgbClr val="333333"/>
                </a:solidFill>
                <a:latin typeface="Consolas" panose="020B0609020204030204" pitchFamily="49" charset="0"/>
              </a:rPr>
              <a:t> </a:t>
            </a:r>
            <a:r>
              <a:rPr lang="en-CA" sz="2100" dirty="0" err="1">
                <a:solidFill>
                  <a:srgbClr val="4078F2"/>
                </a:solidFill>
                <a:latin typeface="Consolas" panose="020B0609020204030204" pitchFamily="49" charset="0"/>
              </a:rPr>
              <a:t>logFile</a:t>
            </a:r>
            <a:r>
              <a:rPr lang="en-CA" sz="2100" dirty="0">
                <a:solidFill>
                  <a:srgbClr val="383A42"/>
                </a:solidFill>
                <a:latin typeface="Consolas" panose="020B0609020204030204" pitchFamily="49" charset="0"/>
              </a:rPr>
              <a:t>(err</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data)</a:t>
            </a:r>
            <a:r>
              <a:rPr lang="en-CA" sz="2100" dirty="0">
                <a:solidFill>
                  <a:srgbClr val="333333"/>
                </a:solidFill>
                <a:latin typeface="Consolas" panose="020B0609020204030204" pitchFamily="49" charset="0"/>
              </a:rPr>
              <a:t> {</a:t>
            </a:r>
          </a:p>
          <a:p>
            <a:pPr marL="101600" lvl="0" indent="0">
              <a:buClr>
                <a:srgbClr val="000000"/>
              </a:buClr>
              <a:buNone/>
            </a:pPr>
            <a:r>
              <a:rPr lang="en-CA" sz="2100" dirty="0">
                <a:solidFill>
                  <a:srgbClr val="A626A4"/>
                </a:solidFill>
                <a:latin typeface="Consolas" panose="020B0609020204030204" pitchFamily="49" charset="0"/>
              </a:rPr>
              <a:t>    if</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(err)</a:t>
            </a:r>
            <a:r>
              <a:rPr lang="en-CA" sz="2100" dirty="0">
                <a:solidFill>
                  <a:srgbClr val="333333"/>
                </a:solidFill>
                <a:latin typeface="Consolas" panose="020B0609020204030204" pitchFamily="49" charset="0"/>
              </a:rPr>
              <a:t> </a:t>
            </a:r>
            <a:r>
              <a:rPr lang="en-CA" sz="2100" dirty="0">
                <a:solidFill>
                  <a:srgbClr val="A626A4"/>
                </a:solidFill>
                <a:latin typeface="Consolas" panose="020B0609020204030204" pitchFamily="49" charset="0"/>
              </a:rPr>
              <a:t>throw</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err;</a:t>
            </a:r>
            <a:endParaRPr lang="en-CA" sz="2100" dirty="0">
              <a:solidFill>
                <a:srgbClr val="333333"/>
              </a:solidFill>
              <a:latin typeface="Consolas" panose="020B0609020204030204" pitchFamily="49" charset="0"/>
            </a:endParaRPr>
          </a:p>
          <a:p>
            <a:pPr marL="101600" lvl="0" indent="0">
              <a:buClr>
                <a:srgbClr val="000000"/>
              </a:buClr>
              <a:buNone/>
            </a:pPr>
            <a:r>
              <a:rPr lang="en-CA" sz="2100" dirty="0">
                <a:solidFill>
                  <a:srgbClr val="0184BC"/>
                </a:solidFill>
                <a:latin typeface="Consolas" panose="020B0609020204030204" pitchFamily="49" charset="0"/>
              </a:rPr>
              <a:t>    console.log</a:t>
            </a:r>
            <a:r>
              <a:rPr lang="en-CA" sz="2100" dirty="0">
                <a:solidFill>
                  <a:srgbClr val="383A42"/>
                </a:solidFill>
                <a:latin typeface="Consolas" panose="020B0609020204030204" pitchFamily="49" charset="0"/>
              </a:rPr>
              <a:t>(data);</a:t>
            </a:r>
            <a:endParaRPr lang="en-CA" sz="2100" dirty="0">
              <a:solidFill>
                <a:srgbClr val="333333"/>
              </a:solidFill>
              <a:latin typeface="Consolas" panose="020B0609020204030204" pitchFamily="49" charset="0"/>
            </a:endParaRPr>
          </a:p>
          <a:p>
            <a:pPr marL="101600" lvl="0" indent="0">
              <a:buClr>
                <a:srgbClr val="000000"/>
              </a:buClr>
              <a:buNone/>
            </a:pPr>
            <a:r>
              <a:rPr lang="en-CA" sz="2100" dirty="0">
                <a:solidFill>
                  <a:srgbClr val="333333"/>
                </a:solidFill>
                <a:latin typeface="Consolas" panose="020B0609020204030204" pitchFamily="49" charset="0"/>
              </a:rPr>
              <a:t>}</a:t>
            </a:r>
          </a:p>
          <a:p>
            <a:pPr marL="101600" indent="0">
              <a:buNone/>
            </a:pPr>
            <a:endParaRPr lang="en-US" dirty="0">
              <a:solidFill>
                <a:srgbClr val="A626A4"/>
              </a:solidFill>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
        <p:nvSpPr>
          <p:cNvPr id="6" name="Google Shape;105;p17">
            <a:extLst>
              <a:ext uri="{FF2B5EF4-FFF2-40B4-BE49-F238E27FC236}">
                <a16:creationId xmlns:a16="http://schemas.microsoft.com/office/drawing/2014/main" id="{A2EF26D9-30F3-48A9-9798-83C66A2223AA}"/>
              </a:ext>
            </a:extLst>
          </p:cNvPr>
          <p:cNvSpPr txBox="1">
            <a:spLocks/>
          </p:cNvSpPr>
          <p:nvPr/>
        </p:nvSpPr>
        <p:spPr>
          <a:xfrm>
            <a:off x="869050" y="3618853"/>
            <a:ext cx="7405800" cy="93764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t>Most Node built-in modules use callbacks with 2 arguments: 1) the error (if one occurs) and 2) the results. </a:t>
            </a:r>
          </a:p>
        </p:txBody>
      </p:sp>
    </p:spTree>
    <p:extLst>
      <p:ext uri="{BB962C8B-B14F-4D97-AF65-F5344CB8AC3E}">
        <p14:creationId xmlns:p14="http://schemas.microsoft.com/office/powerpoint/2010/main" val="3227060077"/>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Local Modules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8284707"/>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Node Modules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10000"/>
          </a:bodyPr>
          <a:lstStyle/>
          <a:p>
            <a:pPr marL="457200" lvl="0" indent="-355600" algn="l" rtl="0">
              <a:spcBef>
                <a:spcPts val="600"/>
              </a:spcBef>
              <a:spcAft>
                <a:spcPts val="0"/>
              </a:spcAft>
              <a:buSzPts val="2000"/>
              <a:buChar char="▪"/>
            </a:pPr>
            <a:r>
              <a:rPr lang="en-US" dirty="0"/>
              <a:t>In the previous activities, we used built-in modules to add additional functionality to our app.js file.</a:t>
            </a:r>
          </a:p>
          <a:p>
            <a:pPr marL="457200" lvl="0" indent="-355600" algn="l" rtl="0">
              <a:spcBef>
                <a:spcPts val="600"/>
              </a:spcBef>
              <a:spcAft>
                <a:spcPts val="0"/>
              </a:spcAft>
              <a:buSzPts val="2000"/>
              <a:buChar char="▪"/>
            </a:pPr>
            <a:r>
              <a:rPr lang="en-US" dirty="0"/>
              <a:t>You can also create your own modules to organize your code.</a:t>
            </a:r>
          </a:p>
          <a:p>
            <a:pPr lvl="1">
              <a:spcBef>
                <a:spcPts val="600"/>
              </a:spcBef>
              <a:buChar char="▪"/>
            </a:pPr>
            <a:r>
              <a:rPr lang="en-US" dirty="0"/>
              <a:t>Organize all related code into a single file.</a:t>
            </a:r>
          </a:p>
          <a:p>
            <a:pPr lvl="1">
              <a:spcBef>
                <a:spcPts val="600"/>
              </a:spcBef>
              <a:buChar char="▪"/>
            </a:pPr>
            <a:r>
              <a:rPr lang="en-US" dirty="0"/>
              <a:t>Keep modules small and specific.</a:t>
            </a:r>
          </a:p>
          <a:p>
            <a:pPr marL="457200" lvl="0" indent="-355600" algn="l" rtl="0">
              <a:spcBef>
                <a:spcPts val="600"/>
              </a:spcBef>
              <a:spcAft>
                <a:spcPts val="0"/>
              </a:spcAft>
              <a:buSzPts val="2000"/>
              <a:buChar char="▪"/>
            </a:pPr>
            <a:r>
              <a:rPr lang="en-US" dirty="0"/>
              <a:t>Modules can be published to the </a:t>
            </a:r>
            <a:r>
              <a:rPr lang="en-US" dirty="0" err="1"/>
              <a:t>npm</a:t>
            </a:r>
            <a:r>
              <a:rPr lang="en-US" dirty="0"/>
              <a:t> registry and shared with the community.</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1016251058"/>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Creating Modules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Modules can be either single files or directories containing one or more files.</a:t>
            </a:r>
          </a:p>
          <a:p>
            <a:pPr marL="457200" lvl="0" indent="-355600" algn="l" rtl="0">
              <a:spcBef>
                <a:spcPts val="600"/>
              </a:spcBef>
              <a:spcAft>
                <a:spcPts val="0"/>
              </a:spcAft>
              <a:buSzPts val="2000"/>
              <a:buChar char="▪"/>
            </a:pPr>
            <a:r>
              <a:rPr lang="en-US" dirty="0"/>
              <a:t>If a module is a directory, the file in the module directory should be named index.js. You can change this in </a:t>
            </a:r>
            <a:r>
              <a:rPr lang="en-US"/>
              <a:t>package.json</a:t>
            </a: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pic>
        <p:nvPicPr>
          <p:cNvPr id="3" name="Picture 2" descr="A screenshot of a cell phone&#10;&#10;Description automatically generated">
            <a:extLst>
              <a:ext uri="{FF2B5EF4-FFF2-40B4-BE49-F238E27FC236}">
                <a16:creationId xmlns:a16="http://schemas.microsoft.com/office/drawing/2014/main" id="{95A81A15-4999-4D91-ABAA-FF9BC20805D6}"/>
              </a:ext>
            </a:extLst>
          </p:cNvPr>
          <p:cNvPicPr>
            <a:picLocks noChangeAspect="1"/>
          </p:cNvPicPr>
          <p:nvPr/>
        </p:nvPicPr>
        <p:blipFill>
          <a:blip r:embed="rId3"/>
          <a:stretch>
            <a:fillRect/>
          </a:stretch>
        </p:blipFill>
        <p:spPr>
          <a:xfrm>
            <a:off x="2752725" y="3533693"/>
            <a:ext cx="3638550" cy="695325"/>
          </a:xfrm>
          <a:prstGeom prst="rect">
            <a:avLst/>
          </a:prstGeom>
        </p:spPr>
      </p:pic>
    </p:spTree>
    <p:extLst>
      <p:ext uri="{BB962C8B-B14F-4D97-AF65-F5344CB8AC3E}">
        <p14:creationId xmlns:p14="http://schemas.microsoft.com/office/powerpoint/2010/main" val="55580828"/>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7"/>
            <a:ext cx="7405800" cy="1402832"/>
          </a:xfrm>
          <a:prstGeom prst="rect">
            <a:avLst/>
          </a:prstGeom>
        </p:spPr>
        <p:txBody>
          <a:bodyPr spcFirstLastPara="1" wrap="square" lIns="91425" tIns="91425" rIns="91425" bIns="91425" anchor="t" anchorCtr="0">
            <a:normAutofit lnSpcReduction="10000"/>
          </a:bodyPr>
          <a:lstStyle/>
          <a:p>
            <a:pPr marL="558800" indent="-457200">
              <a:lnSpc>
                <a:spcPct val="120000"/>
              </a:lnSpc>
              <a:buFont typeface="+mj-lt"/>
              <a:buAutoNum type="arabicPeriod"/>
            </a:pPr>
            <a:r>
              <a:rPr lang="en-US" dirty="0"/>
              <a:t>In your </a:t>
            </a:r>
            <a:r>
              <a:rPr lang="en-US" dirty="0" err="1"/>
              <a:t>sait</a:t>
            </a:r>
            <a:r>
              <a:rPr lang="en-US" dirty="0"/>
              <a:t>-node folder, create a new file named </a:t>
            </a:r>
            <a:r>
              <a:rPr lang="en-US" b="1" dirty="0"/>
              <a:t>currency.js</a:t>
            </a:r>
            <a:r>
              <a:rPr lang="en-US" dirty="0"/>
              <a:t>. This is your new module.</a:t>
            </a:r>
          </a:p>
          <a:p>
            <a:pPr marL="558800" indent="-457200">
              <a:lnSpc>
                <a:spcPct val="120000"/>
              </a:lnSpc>
              <a:buFont typeface="+mj-lt"/>
              <a:buAutoNum type="arabicPeriod"/>
            </a:pPr>
            <a:r>
              <a:rPr lang="en-US" dirty="0"/>
              <a:t>Add the following code to </a:t>
            </a:r>
            <a:r>
              <a:rPr lang="en-US" b="1" dirty="0"/>
              <a:t>currency.js</a:t>
            </a:r>
            <a:r>
              <a:rPr lang="en-US" dirty="0"/>
              <a:t>.</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Currency Module</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05;p17">
            <a:extLst>
              <a:ext uri="{FF2B5EF4-FFF2-40B4-BE49-F238E27FC236}">
                <a16:creationId xmlns:a16="http://schemas.microsoft.com/office/drawing/2014/main" id="{1CFCAA4C-D6C6-4B92-8A43-47FF1F285961}"/>
              </a:ext>
            </a:extLst>
          </p:cNvPr>
          <p:cNvSpPr txBox="1">
            <a:spLocks/>
          </p:cNvSpPr>
          <p:nvPr/>
        </p:nvSpPr>
        <p:spPr>
          <a:xfrm>
            <a:off x="1422592" y="2931232"/>
            <a:ext cx="6298816" cy="165884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canadianDollar</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986801"/>
                </a:solidFill>
                <a:latin typeface="Consolas" panose="020B0609020204030204" pitchFamily="49" charset="0"/>
              </a:rPr>
              <a:t>0.76</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function</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roundTwo</a:t>
            </a:r>
            <a:r>
              <a:rPr lang="en-CA" dirty="0">
                <a:solidFill>
                  <a:srgbClr val="383A42"/>
                </a:solidFill>
                <a:latin typeface="Consolas" panose="020B0609020204030204" pitchFamily="49" charset="0"/>
              </a:rPr>
              <a:t>(amount)</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333333"/>
                </a:solidFill>
                <a:latin typeface="Consolas" panose="020B0609020204030204" pitchFamily="49" charset="0"/>
              </a:rPr>
              <a:t> </a:t>
            </a:r>
            <a:r>
              <a:rPr lang="en-CA" dirty="0" err="1">
                <a:solidFill>
                  <a:srgbClr val="C18401"/>
                </a:solidFill>
                <a:latin typeface="Consolas" panose="020B0609020204030204" pitchFamily="49" charset="0"/>
              </a:rPr>
              <a:t>Math</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round</a:t>
            </a:r>
            <a:r>
              <a:rPr lang="en-CA" dirty="0">
                <a:solidFill>
                  <a:srgbClr val="383A42"/>
                </a:solidFill>
                <a:latin typeface="Consolas" panose="020B0609020204030204" pitchFamily="49" charset="0"/>
              </a:rPr>
              <a:t>(amount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100</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986801"/>
                </a:solidFill>
                <a:latin typeface="Consolas" panose="020B0609020204030204" pitchFamily="49" charset="0"/>
              </a:rPr>
              <a:t>100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p>
          <a:p>
            <a:pPr marL="101600" indent="0">
              <a:buNone/>
            </a:pPr>
            <a:br>
              <a:rPr lang="en-CA" dirty="0">
                <a:solidFill>
                  <a:srgbClr val="333333"/>
                </a:solidFill>
                <a:latin typeface="Consolas" panose="020B0609020204030204" pitchFamily="49" charset="0"/>
              </a:rPr>
            </a:b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canadianToUS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roundTwo</a:t>
            </a:r>
            <a:r>
              <a:rPr lang="en-CA" dirty="0">
                <a:solidFill>
                  <a:srgbClr val="383A42"/>
                </a:solidFill>
                <a:latin typeface="Consolas" panose="020B0609020204030204" pitchFamily="49" charset="0"/>
              </a:rPr>
              <a:t>(</a:t>
            </a:r>
            <a:r>
              <a:rPr lang="en-CA" dirty="0" err="1">
                <a:solidFill>
                  <a:srgbClr val="383A42"/>
                </a:solidFill>
                <a:latin typeface="Consolas" panose="020B0609020204030204" pitchFamily="49" charset="0"/>
              </a:rPr>
              <a:t>canadian</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canadianDollar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USToCanadian</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us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roundTwo</a:t>
            </a:r>
            <a:r>
              <a:rPr lang="en-CA" dirty="0">
                <a:solidFill>
                  <a:srgbClr val="383A42"/>
                </a:solidFill>
                <a:latin typeface="Consolas" panose="020B0609020204030204" pitchFamily="49" charset="0"/>
              </a:rPr>
              <a:t>(us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canadianDollar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455602591"/>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module.exports</a:t>
            </a:r>
            <a:endParaRPr dirty="0"/>
          </a:p>
        </p:txBody>
      </p:sp>
      <p:sp>
        <p:nvSpPr>
          <p:cNvPr id="105" name="Google Shape;105;p17"/>
          <p:cNvSpPr txBox="1">
            <a:spLocks noGrp="1"/>
          </p:cNvSpPr>
          <p:nvPr>
            <p:ph type="body" idx="1"/>
          </p:nvPr>
        </p:nvSpPr>
        <p:spPr>
          <a:xfrm>
            <a:off x="869150" y="2585916"/>
            <a:ext cx="7405800" cy="1731009"/>
          </a:xfrm>
          <a:prstGeom prst="rect">
            <a:avLst/>
          </a:prstGeom>
        </p:spPr>
        <p:txBody>
          <a:bodyPr spcFirstLastPara="1" wrap="square" lIns="91425" tIns="91425" rIns="91425" bIns="91425" anchor="t" anchorCtr="0">
            <a:normAutofit fontScale="92500" lnSpcReduction="10000"/>
          </a:bodyPr>
          <a:lstStyle/>
          <a:p>
            <a:pPr lvl="0"/>
            <a:r>
              <a:rPr lang="en-US" b="1" dirty="0" err="1">
                <a:solidFill>
                  <a:schemeClr val="tx1"/>
                </a:solidFill>
                <a:latin typeface="Consolas" panose="020B0609020204030204" pitchFamily="49" charset="0"/>
                <a:ea typeface="Fira Mono" panose="020B0509050000020004" pitchFamily="49" charset="0"/>
              </a:rPr>
              <a:t>module.exports</a:t>
            </a:r>
            <a:r>
              <a:rPr lang="en-US" dirty="0"/>
              <a:t> lets us set things for export</a:t>
            </a:r>
          </a:p>
          <a:p>
            <a:pPr lvl="0"/>
            <a:r>
              <a:rPr lang="en-US" b="1" dirty="0">
                <a:solidFill>
                  <a:schemeClr val="tx1"/>
                </a:solidFill>
                <a:latin typeface="Consolas" panose="020B0609020204030204" pitchFamily="49" charset="0"/>
                <a:ea typeface="Fira Mono" panose="020B0509050000020004" pitchFamily="49" charset="0"/>
              </a:rPr>
              <a:t>exports</a:t>
            </a:r>
            <a:r>
              <a:rPr lang="en-US" dirty="0"/>
              <a:t> is a shorthand alias </a:t>
            </a:r>
            <a:r>
              <a:rPr lang="en-US" dirty="0">
                <a:solidFill>
                  <a:schemeClr val="tx1"/>
                </a:solidFill>
              </a:rPr>
              <a:t>for </a:t>
            </a:r>
            <a:r>
              <a:rPr lang="en-US" b="1" dirty="0" err="1">
                <a:solidFill>
                  <a:schemeClr val="tx1"/>
                </a:solidFill>
                <a:latin typeface="Consolas" panose="020B0609020204030204" pitchFamily="49" charset="0"/>
                <a:ea typeface="Fira Mono" panose="020B0509050000020004" pitchFamily="49" charset="0"/>
              </a:rPr>
              <a:t>module.exports</a:t>
            </a:r>
            <a:r>
              <a:rPr lang="en-US" dirty="0"/>
              <a:t> (avoid using exports as a variable name or you’ll destroy this link)</a:t>
            </a:r>
          </a:p>
          <a:p>
            <a:pPr lvl="0"/>
            <a:r>
              <a:rPr lang="en-US" dirty="0"/>
              <a:t>Here, we’re exporting a function called </a:t>
            </a:r>
            <a:r>
              <a:rPr lang="en-US" dirty="0" err="1"/>
              <a:t>canadianToUS</a:t>
            </a:r>
            <a:r>
              <a:rPr lang="en-US" dirty="0"/>
              <a:t> so that other modules can use it. </a:t>
            </a:r>
          </a:p>
          <a:p>
            <a:pPr lvl="0"/>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
        <p:nvSpPr>
          <p:cNvPr id="6" name="Google Shape;105;p17">
            <a:extLst>
              <a:ext uri="{FF2B5EF4-FFF2-40B4-BE49-F238E27FC236}">
                <a16:creationId xmlns:a16="http://schemas.microsoft.com/office/drawing/2014/main" id="{E516E370-E276-497E-93F4-0F2D6FDC0760}"/>
              </a:ext>
            </a:extLst>
          </p:cNvPr>
          <p:cNvSpPr txBox="1">
            <a:spLocks/>
          </p:cNvSpPr>
          <p:nvPr/>
        </p:nvSpPr>
        <p:spPr>
          <a:xfrm>
            <a:off x="1422592" y="1783768"/>
            <a:ext cx="6298816" cy="65321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canadianToUS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roundTwo</a:t>
            </a:r>
            <a:r>
              <a:rPr lang="en-CA" dirty="0">
                <a:solidFill>
                  <a:srgbClr val="383A42"/>
                </a:solidFill>
                <a:latin typeface="Consolas" panose="020B0609020204030204" pitchFamily="49" charset="0"/>
              </a:rPr>
              <a:t>(</a:t>
            </a:r>
            <a:r>
              <a:rPr lang="en-CA" dirty="0" err="1">
                <a:solidFill>
                  <a:srgbClr val="383A42"/>
                </a:solidFill>
                <a:latin typeface="Consolas" panose="020B0609020204030204" pitchFamily="49" charset="0"/>
              </a:rPr>
              <a:t>canadian</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canadianDollar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0184BC"/>
                </a:solidFill>
                <a:latin typeface="Consolas" panose="020B0609020204030204" pitchFamily="49" charset="0"/>
              </a:rPr>
              <a:t>exports.</a:t>
            </a:r>
            <a:r>
              <a:rPr lang="en-CA" dirty="0" err="1">
                <a:solidFill>
                  <a:srgbClr val="4078F2"/>
                </a:solidFill>
                <a:latin typeface="Consolas" panose="020B0609020204030204" pitchFamily="49" charset="0"/>
              </a:rPr>
              <a:t>USToCanadian</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us</a:t>
            </a:r>
            <a:r>
              <a:rPr lang="en-CA" dirty="0">
                <a:solidFill>
                  <a:srgbClr val="333333"/>
                </a:solidFill>
                <a:latin typeface="Consolas" panose="020B0609020204030204" pitchFamily="49" charset="0"/>
              </a:rPr>
              <a:t> </a:t>
            </a:r>
            <a:r>
              <a:rPr lang="en-CA" dirty="0">
                <a:solidFill>
                  <a:srgbClr val="A626A4"/>
                </a:solidFill>
                <a:latin typeface="Consolas" panose="020B0609020204030204" pitchFamily="49" charset="0"/>
              </a:rPr>
              <a:t>=&gt;</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roundTwo</a:t>
            </a:r>
            <a:r>
              <a:rPr lang="en-CA" dirty="0">
                <a:solidFill>
                  <a:srgbClr val="383A42"/>
                </a:solidFill>
                <a:latin typeface="Consolas" panose="020B0609020204030204" pitchFamily="49" charset="0"/>
              </a:rPr>
              <a:t>(us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canadianDollar</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30531296"/>
      </p:ext>
    </p:extLst>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3030153"/>
          </a:xfrm>
          <a:prstGeom prst="rect">
            <a:avLst/>
          </a:prstGeom>
        </p:spPr>
        <p:txBody>
          <a:bodyPr spcFirstLastPara="1" wrap="square" lIns="91425" tIns="91425" rIns="91425" bIns="91425" anchor="t" anchorCtr="0">
            <a:normAutofit fontScale="85000" lnSpcReduction="10000"/>
          </a:bodyPr>
          <a:lstStyle/>
          <a:p>
            <a:pPr marL="558800" indent="-457200">
              <a:lnSpc>
                <a:spcPct val="120000"/>
              </a:lnSpc>
              <a:buFont typeface="+mj-lt"/>
              <a:buAutoNum type="arabicPeriod"/>
            </a:pPr>
            <a:r>
              <a:rPr lang="en-US" dirty="0"/>
              <a:t>In your </a:t>
            </a:r>
            <a:r>
              <a:rPr lang="en-US" dirty="0" err="1"/>
              <a:t>sait</a:t>
            </a:r>
            <a:r>
              <a:rPr lang="en-US" dirty="0"/>
              <a:t>-node folder, create a new file named </a:t>
            </a:r>
            <a:r>
              <a:rPr lang="en-US" b="1" dirty="0"/>
              <a:t>test-currency.js</a:t>
            </a:r>
            <a:r>
              <a:rPr lang="en-US" dirty="0"/>
              <a:t>. </a:t>
            </a:r>
          </a:p>
          <a:p>
            <a:pPr marL="558800" indent="-457200">
              <a:lnSpc>
                <a:spcPct val="120000"/>
              </a:lnSpc>
              <a:buFont typeface="+mj-lt"/>
              <a:buAutoNum type="arabicPeriod"/>
            </a:pPr>
            <a:r>
              <a:rPr lang="en-US" dirty="0"/>
              <a:t>Add the following code to </a:t>
            </a:r>
            <a:r>
              <a:rPr lang="en-US" b="1" dirty="0"/>
              <a:t>test-currency.js</a:t>
            </a:r>
            <a:r>
              <a:rPr lang="en-US" dirty="0"/>
              <a:t>.</a:t>
            </a:r>
          </a:p>
          <a:p>
            <a:pPr marL="558800" indent="-457200">
              <a:lnSpc>
                <a:spcPct val="120000"/>
              </a:lnSpc>
              <a:buFont typeface="+mj-lt"/>
              <a:buAutoNum type="arabicPeriod"/>
            </a:pPr>
            <a:endParaRPr lang="en-US" dirty="0"/>
          </a:p>
          <a:p>
            <a:pPr marL="558800" indent="-457200">
              <a:lnSpc>
                <a:spcPct val="120000"/>
              </a:lnSpc>
              <a:buFont typeface="+mj-lt"/>
              <a:buAutoNum type="arabicPeriod"/>
            </a:pPr>
            <a:endParaRPr lang="en-US" dirty="0"/>
          </a:p>
          <a:p>
            <a:pPr marL="558800" indent="-457200">
              <a:lnSpc>
                <a:spcPct val="120000"/>
              </a:lnSpc>
              <a:buFont typeface="+mj-lt"/>
              <a:buAutoNum type="arabicPeriod"/>
            </a:pPr>
            <a:endParaRPr lang="en-US" dirty="0"/>
          </a:p>
          <a:p>
            <a:pPr marL="558800" indent="-457200">
              <a:lnSpc>
                <a:spcPct val="120000"/>
              </a:lnSpc>
              <a:buFont typeface="+mj-lt"/>
              <a:buAutoNum type="arabicPeriod"/>
            </a:pPr>
            <a:endParaRPr lang="en-US" dirty="0"/>
          </a:p>
          <a:p>
            <a:pPr marL="558800" indent="-457200">
              <a:lnSpc>
                <a:spcPct val="120000"/>
              </a:lnSpc>
              <a:buFont typeface="+mj-lt"/>
              <a:buAutoNum type="arabicPeriod"/>
            </a:pPr>
            <a:r>
              <a:rPr lang="en-US" dirty="0"/>
              <a:t>Run the code in the terminal with </a:t>
            </a:r>
            <a:r>
              <a:rPr lang="en-US" b="1" dirty="0">
                <a:solidFill>
                  <a:schemeClr val="tx1"/>
                </a:solidFill>
                <a:latin typeface="Consolas" panose="020B0609020204030204" pitchFamily="49" charset="0"/>
                <a:ea typeface="Fira Mono" panose="020B0509050000020004" pitchFamily="49" charset="0"/>
              </a:rPr>
              <a:t>node test-currency.js</a:t>
            </a:r>
            <a:endParaRPr lang="en-US" b="1" dirty="0">
              <a:solidFill>
                <a:schemeClr val="tx1"/>
              </a:solidFill>
              <a:latin typeface="Consolas" panose="020B0609020204030204" pitchFamily="49" charset="0"/>
            </a:endParaRP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200" dirty="0"/>
              <a:t>Activity: Import Currency Module</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5;p17">
            <a:extLst>
              <a:ext uri="{FF2B5EF4-FFF2-40B4-BE49-F238E27FC236}">
                <a16:creationId xmlns:a16="http://schemas.microsoft.com/office/drawing/2014/main" id="{AEC036C8-B070-4684-8312-B1CB904A57F8}"/>
              </a:ext>
            </a:extLst>
          </p:cNvPr>
          <p:cNvSpPr txBox="1">
            <a:spLocks/>
          </p:cNvSpPr>
          <p:nvPr/>
        </p:nvSpPr>
        <p:spPr>
          <a:xfrm>
            <a:off x="1422592" y="2794863"/>
            <a:ext cx="6298816" cy="1369084"/>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Load currency module</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currency</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"./currency"</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Use functions from currency module</a:t>
            </a:r>
            <a:endParaRPr lang="en-CA" dirty="0">
              <a:solidFill>
                <a:srgbClr val="333333"/>
              </a:solidFill>
              <a:latin typeface="Consolas" panose="020B0609020204030204" pitchFamily="49" charset="0"/>
            </a:endParaRPr>
          </a:p>
          <a:p>
            <a:pPr marL="101600" indent="0">
              <a:buNone/>
            </a:pP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`50 Canadian dollars equals ${</a:t>
            </a:r>
            <a:r>
              <a:rPr lang="en-CA" dirty="0" err="1">
                <a:solidFill>
                  <a:srgbClr val="E45649"/>
                </a:solidFill>
                <a:latin typeface="Consolas" panose="020B0609020204030204" pitchFamily="49" charset="0"/>
              </a:rPr>
              <a:t>currency</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canadianToUS</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50</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 US dollars.`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`50 US dollars equals ${</a:t>
            </a:r>
            <a:r>
              <a:rPr lang="en-CA" dirty="0" err="1">
                <a:solidFill>
                  <a:srgbClr val="E45649"/>
                </a:solidFill>
                <a:latin typeface="Consolas" panose="020B0609020204030204" pitchFamily="49" charset="0"/>
              </a:rPr>
              <a:t>currency</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USToCanadian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50</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 Canadian dollars.`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01077240"/>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require</a:t>
            </a:r>
            <a:endParaRPr dirty="0"/>
          </a:p>
        </p:txBody>
      </p:sp>
      <p:sp>
        <p:nvSpPr>
          <p:cNvPr id="105" name="Google Shape;105;p17"/>
          <p:cNvSpPr txBox="1">
            <a:spLocks noGrp="1"/>
          </p:cNvSpPr>
          <p:nvPr>
            <p:ph type="body" idx="1"/>
          </p:nvPr>
        </p:nvSpPr>
        <p:spPr>
          <a:xfrm>
            <a:off x="869150" y="2440984"/>
            <a:ext cx="7405800" cy="1875942"/>
          </a:xfrm>
          <a:prstGeom prst="rect">
            <a:avLst/>
          </a:prstGeom>
        </p:spPr>
        <p:txBody>
          <a:bodyPr spcFirstLastPara="1" wrap="square" lIns="91425" tIns="91425" rIns="91425" bIns="91425" anchor="t" anchorCtr="0">
            <a:normAutofit/>
          </a:bodyPr>
          <a:lstStyle/>
          <a:p>
            <a:r>
              <a:rPr lang="en-US" dirty="0">
                <a:solidFill>
                  <a:schemeClr val="bg1"/>
                </a:solidFill>
                <a:highlight>
                  <a:srgbClr val="000000"/>
                </a:highlight>
                <a:latin typeface="Fira Mono" panose="020B0509050000020004" pitchFamily="49" charset="0"/>
                <a:ea typeface="Fira Mono" panose="020B0509050000020004" pitchFamily="49" charset="0"/>
              </a:rPr>
              <a:t>require</a:t>
            </a:r>
            <a:r>
              <a:rPr lang="en-US" dirty="0"/>
              <a:t> lets us specify modules to be imported into a current module</a:t>
            </a:r>
          </a:p>
          <a:p>
            <a:pPr lvl="0"/>
            <a:r>
              <a:rPr lang="en-US" dirty="0"/>
              <a:t>the .</a:t>
            </a:r>
            <a:r>
              <a:rPr lang="en-US" dirty="0" err="1"/>
              <a:t>js</a:t>
            </a:r>
            <a:r>
              <a:rPr lang="en-US" dirty="0"/>
              <a:t> extension is assumed, so you don’t need it</a:t>
            </a:r>
          </a:p>
          <a:p>
            <a:pPr lvl="0"/>
            <a:r>
              <a:rPr lang="en-US" dirty="0"/>
              <a:t>use relative paths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sp>
        <p:nvSpPr>
          <p:cNvPr id="7" name="Google Shape;105;p17">
            <a:extLst>
              <a:ext uri="{FF2B5EF4-FFF2-40B4-BE49-F238E27FC236}">
                <a16:creationId xmlns:a16="http://schemas.microsoft.com/office/drawing/2014/main" id="{F70F9CAC-B709-4E23-8525-BD51DE00A676}"/>
              </a:ext>
            </a:extLst>
          </p:cNvPr>
          <p:cNvSpPr txBox="1">
            <a:spLocks/>
          </p:cNvSpPr>
          <p:nvPr/>
        </p:nvSpPr>
        <p:spPr>
          <a:xfrm>
            <a:off x="1422592" y="1676967"/>
            <a:ext cx="6298816" cy="59353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sz="1600" dirty="0">
                <a:solidFill>
                  <a:srgbClr val="A626A4"/>
                </a:solidFill>
                <a:latin typeface="Consolas" panose="020B0609020204030204" pitchFamily="49" charset="0"/>
              </a:rPr>
              <a:t>const</a:t>
            </a:r>
            <a:r>
              <a:rPr lang="en-CA" sz="1600" dirty="0">
                <a:solidFill>
                  <a:srgbClr val="333333"/>
                </a:solidFill>
                <a:latin typeface="Consolas" panose="020B0609020204030204" pitchFamily="49" charset="0"/>
              </a:rPr>
              <a:t> </a:t>
            </a:r>
            <a:r>
              <a:rPr lang="en-CA" sz="1600" dirty="0">
                <a:solidFill>
                  <a:srgbClr val="383A42"/>
                </a:solidFill>
                <a:latin typeface="Consolas" panose="020B0609020204030204" pitchFamily="49" charset="0"/>
              </a:rPr>
              <a:t>currency</a:t>
            </a:r>
            <a:r>
              <a:rPr lang="en-CA" sz="1600" dirty="0">
                <a:solidFill>
                  <a:srgbClr val="333333"/>
                </a:solidFill>
                <a:latin typeface="Consolas" panose="020B0609020204030204" pitchFamily="49" charset="0"/>
              </a:rPr>
              <a:t> </a:t>
            </a:r>
            <a:r>
              <a:rPr lang="en-CA" sz="1600" dirty="0">
                <a:solidFill>
                  <a:srgbClr val="0184BC"/>
                </a:solidFill>
                <a:latin typeface="Consolas" panose="020B0609020204030204" pitchFamily="49" charset="0"/>
              </a:rPr>
              <a:t>=</a:t>
            </a:r>
            <a:r>
              <a:rPr lang="en-CA" sz="1600" dirty="0">
                <a:solidFill>
                  <a:srgbClr val="333333"/>
                </a:solidFill>
                <a:latin typeface="Consolas" panose="020B0609020204030204" pitchFamily="49" charset="0"/>
              </a:rPr>
              <a:t> </a:t>
            </a:r>
            <a:r>
              <a:rPr lang="en-CA" sz="1600" dirty="0">
                <a:solidFill>
                  <a:srgbClr val="4078F2"/>
                </a:solidFill>
                <a:latin typeface="Consolas" panose="020B0609020204030204" pitchFamily="49" charset="0"/>
              </a:rPr>
              <a:t>require</a:t>
            </a:r>
            <a:r>
              <a:rPr lang="en-CA" sz="1600" dirty="0">
                <a:solidFill>
                  <a:srgbClr val="383A42"/>
                </a:solidFill>
                <a:latin typeface="Consolas" panose="020B0609020204030204" pitchFamily="49" charset="0"/>
              </a:rPr>
              <a:t>(</a:t>
            </a:r>
            <a:r>
              <a:rPr lang="en-CA" sz="1600" dirty="0">
                <a:solidFill>
                  <a:srgbClr val="50A14F"/>
                </a:solidFill>
                <a:latin typeface="Consolas" panose="020B0609020204030204" pitchFamily="49" charset="0"/>
              </a:rPr>
              <a:t>"./currency"</a:t>
            </a:r>
            <a:r>
              <a:rPr lang="en-CA" sz="1600" dirty="0">
                <a:solidFill>
                  <a:srgbClr val="383A42"/>
                </a:solidFill>
                <a:latin typeface="Consolas" panose="020B0609020204030204" pitchFamily="49" charset="0"/>
              </a:rPr>
              <a:t>);</a:t>
            </a:r>
            <a:endParaRPr lang="en-CA"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01822015"/>
      </p:ext>
    </p:extLst>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7"/>
            <a:ext cx="7405800" cy="1402832"/>
          </a:xfrm>
          <a:prstGeom prst="rect">
            <a:avLst/>
          </a:prstGeom>
        </p:spPr>
        <p:txBody>
          <a:bodyPr spcFirstLastPara="1" wrap="square" lIns="91425" tIns="91425" rIns="91425" bIns="91425" anchor="t" anchorCtr="0">
            <a:normAutofit lnSpcReduction="10000"/>
          </a:bodyPr>
          <a:lstStyle/>
          <a:p>
            <a:pPr marL="558800" indent="-457200">
              <a:lnSpc>
                <a:spcPct val="120000"/>
              </a:lnSpc>
              <a:buFont typeface="+mj-lt"/>
              <a:buAutoNum type="arabicPeriod"/>
            </a:pPr>
            <a:r>
              <a:rPr lang="en-US" dirty="0"/>
              <a:t>Create and export new functions to convert between Canadian dollars and British pounds.</a:t>
            </a:r>
          </a:p>
          <a:p>
            <a:pPr marL="558800" indent="-457200">
              <a:lnSpc>
                <a:spcPct val="120000"/>
              </a:lnSpc>
              <a:buFont typeface="+mj-lt"/>
              <a:buAutoNum type="arabicPeriod"/>
            </a:pPr>
            <a:r>
              <a:rPr lang="en-US" dirty="0"/>
              <a:t>You can Google the exchange rate.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t>Activity: More Currencies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971713"/>
      </p:ext>
    </p:extLst>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Node Package Manager (</a:t>
            </a:r>
            <a:r>
              <a:rPr lang="en-CA" sz="6000" dirty="0" err="1">
                <a:solidFill>
                  <a:srgbClr val="FFFFFF"/>
                </a:solidFill>
              </a:rPr>
              <a:t>npm</a:t>
            </a:r>
            <a:r>
              <a:rPr lang="en-CA" sz="6000" dirty="0">
                <a:solidFill>
                  <a:srgbClr val="FFFFFF"/>
                </a:solidFill>
              </a:rPr>
              <a:t>)</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2007671"/>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8"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dirty="0"/>
              <a:t>Traditional Web-Serving Techniques</a:t>
            </a:r>
            <a:endParaRPr sz="2800" dirty="0"/>
          </a:p>
        </p:txBody>
      </p:sp>
      <p:sp>
        <p:nvSpPr>
          <p:cNvPr id="105" name="Google Shape;105;p17"/>
          <p:cNvSpPr txBox="1">
            <a:spLocks noGrp="1"/>
          </p:cNvSpPr>
          <p:nvPr>
            <p:ph type="body" idx="1"/>
          </p:nvPr>
        </p:nvSpPr>
        <p:spPr>
          <a:xfrm>
            <a:off x="869150" y="1634836"/>
            <a:ext cx="3702850" cy="2682089"/>
          </a:xfrm>
          <a:prstGeom prst="rect">
            <a:avLst/>
          </a:prstGeom>
        </p:spPr>
        <p:txBody>
          <a:bodyPr spcFirstLastPara="1" wrap="square" lIns="91425" tIns="91425" rIns="91425" bIns="91425" anchor="t" anchorCtr="0">
            <a:normAutofit fontScale="70000" lnSpcReduction="20000"/>
          </a:bodyPr>
          <a:lstStyle/>
          <a:p>
            <a:r>
              <a:rPr lang="en-US" dirty="0"/>
              <a:t>Uses the thread model. 1 thread for each request.</a:t>
            </a:r>
          </a:p>
          <a:p>
            <a:r>
              <a:rPr lang="en-US" dirty="0"/>
              <a:t>In an I/O operation (downloading a file, for example), the request spends most of the time waiting for it to complete.</a:t>
            </a:r>
          </a:p>
          <a:p>
            <a:r>
              <a:rPr lang="en-US" dirty="0"/>
              <a:t>A lot of I/O operations can mean having a large amount of unused resources (like memory) linked to these threads.</a:t>
            </a:r>
          </a:p>
          <a:p>
            <a:r>
              <a:rPr lang="en-US" dirty="0"/>
              <a:t>1 thread per request (multiple threads) doesn’t scale well</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descr="A close up of a sign&#10;&#10;Description automatically generated">
            <a:extLst>
              <a:ext uri="{FF2B5EF4-FFF2-40B4-BE49-F238E27FC236}">
                <a16:creationId xmlns:a16="http://schemas.microsoft.com/office/drawing/2014/main" id="{0B3ACDD5-4666-44A5-9325-9C13A89BD613}"/>
              </a:ext>
            </a:extLst>
          </p:cNvPr>
          <p:cNvPicPr>
            <a:picLocks noChangeAspect="1"/>
          </p:cNvPicPr>
          <p:nvPr/>
        </p:nvPicPr>
        <p:blipFill>
          <a:blip r:embed="rId3"/>
          <a:stretch>
            <a:fillRect/>
          </a:stretch>
        </p:blipFill>
        <p:spPr>
          <a:xfrm>
            <a:off x="5249310" y="1801766"/>
            <a:ext cx="2348228" cy="2348228"/>
          </a:xfrm>
          <a:prstGeom prst="rect">
            <a:avLst/>
          </a:prstGeom>
        </p:spPr>
      </p:pic>
    </p:spTree>
    <p:extLst>
      <p:ext uri="{BB962C8B-B14F-4D97-AF65-F5344CB8AC3E}">
        <p14:creationId xmlns:p14="http://schemas.microsoft.com/office/powerpoint/2010/main" val="3221758573"/>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What is </a:t>
            </a:r>
            <a:r>
              <a:rPr lang="en-CA" dirty="0" err="1"/>
              <a:t>npm</a:t>
            </a:r>
            <a:r>
              <a:rPr lang="en-CA" dirty="0"/>
              <a:t>?</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dirty="0"/>
              <a:t>Package manager for Node.js packages (modules)</a:t>
            </a:r>
          </a:p>
          <a:p>
            <a:r>
              <a:rPr lang="en-US" dirty="0">
                <a:hlinkClick r:id="rId3"/>
              </a:rPr>
              <a:t>https://www.npmjs.com/</a:t>
            </a:r>
            <a:r>
              <a:rPr lang="en-US" dirty="0"/>
              <a:t> (discover and install public packages – free to use in your projects)</a:t>
            </a:r>
          </a:p>
          <a:p>
            <a:r>
              <a:rPr lang="en-US" dirty="0"/>
              <a:t>Installed automatically when you install Node.js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a:p>
        </p:txBody>
      </p:sp>
    </p:spTree>
    <p:extLst>
      <p:ext uri="{BB962C8B-B14F-4D97-AF65-F5344CB8AC3E}">
        <p14:creationId xmlns:p14="http://schemas.microsoft.com/office/powerpoint/2010/main" val="2874043221"/>
      </p:ext>
    </p:extLst>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package.json</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10000"/>
          </a:bodyPr>
          <a:lstStyle/>
          <a:p>
            <a:pPr marL="457200" lvl="0" indent="-355600" algn="l" rtl="0">
              <a:spcBef>
                <a:spcPts val="600"/>
              </a:spcBef>
              <a:spcAft>
                <a:spcPts val="0"/>
              </a:spcAft>
              <a:buSzPts val="2000"/>
              <a:buChar char="▪"/>
            </a:pPr>
            <a:r>
              <a:rPr lang="en-US" b="1" dirty="0" err="1"/>
              <a:t>package.json</a:t>
            </a:r>
            <a:r>
              <a:rPr lang="en-US" b="1" dirty="0"/>
              <a:t> </a:t>
            </a:r>
            <a:r>
              <a:rPr lang="en-US" dirty="0"/>
              <a:t>is the configuration file used by the program </a:t>
            </a:r>
            <a:r>
              <a:rPr lang="en-US" b="1" dirty="0" err="1"/>
              <a:t>npm</a:t>
            </a:r>
            <a:r>
              <a:rPr lang="en-US" dirty="0"/>
              <a:t>, the Node Package Manager</a:t>
            </a:r>
          </a:p>
          <a:p>
            <a:pPr marL="457200" lvl="0" indent="-355600" algn="l" rtl="0">
              <a:spcBef>
                <a:spcPts val="600"/>
              </a:spcBef>
              <a:spcAft>
                <a:spcPts val="0"/>
              </a:spcAft>
              <a:buSzPts val="2000"/>
              <a:buChar char="▪"/>
            </a:pPr>
            <a:r>
              <a:rPr lang="en-US" dirty="0"/>
              <a:t>You will be installing a lot of different things for your project (dependencies), and </a:t>
            </a:r>
            <a:r>
              <a:rPr lang="en-US" dirty="0" err="1"/>
              <a:t>package.json</a:t>
            </a:r>
            <a:r>
              <a:rPr lang="en-US" dirty="0"/>
              <a:t> keeps a list of things you installed. This helps you share the project with others.</a:t>
            </a:r>
          </a:p>
          <a:p>
            <a:pPr marL="457200" lvl="0" indent="-355600" algn="l" rtl="0">
              <a:spcBef>
                <a:spcPts val="600"/>
              </a:spcBef>
              <a:spcAft>
                <a:spcPts val="0"/>
              </a:spcAft>
              <a:buSzPts val="2000"/>
              <a:buChar char="▪"/>
            </a:pPr>
            <a:r>
              <a:rPr lang="en-US" b="1" dirty="0" err="1"/>
              <a:t>package.json</a:t>
            </a:r>
            <a:r>
              <a:rPr lang="en-US" dirty="0"/>
              <a:t> is also the configuration file for automating tasks and publishing your project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81</a:t>
            </a:fld>
            <a:endParaRPr/>
          </a:p>
        </p:txBody>
      </p:sp>
    </p:spTree>
    <p:extLst>
      <p:ext uri="{BB962C8B-B14F-4D97-AF65-F5344CB8AC3E}">
        <p14:creationId xmlns:p14="http://schemas.microsoft.com/office/powerpoint/2010/main" val="1079031295"/>
      </p:ext>
    </p:extLst>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Creating a Node Project</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So far, we’ve just been writing code, but it’s time for us to officially make this a real Node.js project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82</a:t>
            </a:fld>
            <a:endParaRPr/>
          </a:p>
        </p:txBody>
      </p:sp>
    </p:spTree>
    <p:extLst>
      <p:ext uri="{BB962C8B-B14F-4D97-AF65-F5344CB8AC3E}">
        <p14:creationId xmlns:p14="http://schemas.microsoft.com/office/powerpoint/2010/main" val="2183724921"/>
      </p:ext>
    </p:extLst>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fontScale="92500"/>
          </a:bodyPr>
          <a:lstStyle/>
          <a:p>
            <a:pPr marL="558800" indent="-457200">
              <a:lnSpc>
                <a:spcPct val="120000"/>
              </a:lnSpc>
              <a:buFont typeface="+mj-lt"/>
              <a:buAutoNum type="arabicPeriod"/>
            </a:pPr>
            <a:r>
              <a:rPr lang="en-US" dirty="0"/>
              <a:t>Navigate to the </a:t>
            </a:r>
            <a:r>
              <a:rPr lang="en-US" b="1" dirty="0" err="1"/>
              <a:t>sait</a:t>
            </a:r>
            <a:r>
              <a:rPr lang="en-US" b="1" dirty="0"/>
              <a:t>-node</a:t>
            </a:r>
            <a:r>
              <a:rPr lang="en-US" dirty="0"/>
              <a:t> folder in the terminal and then run </a:t>
            </a:r>
            <a:r>
              <a:rPr lang="en-US" b="1" dirty="0" err="1">
                <a:solidFill>
                  <a:schemeClr val="tx1"/>
                </a:solidFill>
                <a:latin typeface="Consolas" panose="020B0609020204030204" pitchFamily="49" charset="0"/>
                <a:ea typeface="Fira Mono" panose="020B0509050000020004" pitchFamily="49" charset="0"/>
              </a:rPr>
              <a:t>npm</a:t>
            </a:r>
            <a:r>
              <a:rPr lang="en-US" b="1" dirty="0">
                <a:solidFill>
                  <a:schemeClr val="tx1"/>
                </a:solidFill>
                <a:latin typeface="Consolas" panose="020B0609020204030204" pitchFamily="49" charset="0"/>
                <a:ea typeface="Fira Mono" panose="020B0509050000020004" pitchFamily="49" charset="0"/>
              </a:rPr>
              <a:t> </a:t>
            </a:r>
            <a:r>
              <a:rPr lang="en-US" b="1" dirty="0" err="1">
                <a:solidFill>
                  <a:schemeClr val="tx1"/>
                </a:solidFill>
                <a:latin typeface="Consolas" panose="020B0609020204030204" pitchFamily="49" charset="0"/>
                <a:ea typeface="Fira Mono" panose="020B0509050000020004" pitchFamily="49" charset="0"/>
              </a:rPr>
              <a:t>init</a:t>
            </a:r>
            <a:r>
              <a:rPr lang="en-US" dirty="0" err="1"/>
              <a:t>.</a:t>
            </a:r>
            <a:endParaRPr lang="en-US" dirty="0"/>
          </a:p>
          <a:p>
            <a:pPr marL="558800" indent="-457200">
              <a:lnSpc>
                <a:spcPct val="120000"/>
              </a:lnSpc>
              <a:buFont typeface="+mj-lt"/>
              <a:buAutoNum type="arabicPeriod"/>
            </a:pPr>
            <a:r>
              <a:rPr lang="en-US" dirty="0"/>
              <a:t>The </a:t>
            </a:r>
            <a:r>
              <a:rPr lang="en-US" dirty="0" err="1"/>
              <a:t>npm</a:t>
            </a:r>
            <a:r>
              <a:rPr lang="en-US" dirty="0"/>
              <a:t> command will ask you a few questions. You can hit enter to keep the default with the following changes: </a:t>
            </a:r>
          </a:p>
          <a:p>
            <a:pPr lvl="1">
              <a:lnSpc>
                <a:spcPct val="120000"/>
              </a:lnSpc>
            </a:pPr>
            <a:r>
              <a:rPr lang="en-US" dirty="0"/>
              <a:t>Entry point should be </a:t>
            </a:r>
            <a:r>
              <a:rPr lang="en-US" b="1" dirty="0"/>
              <a:t>app.js</a:t>
            </a:r>
          </a:p>
          <a:p>
            <a:pPr lvl="1">
              <a:lnSpc>
                <a:spcPct val="120000"/>
              </a:lnSpc>
            </a:pPr>
            <a:r>
              <a:rPr lang="en-US" dirty="0"/>
              <a:t>Change the author name to your name!</a:t>
            </a:r>
          </a:p>
          <a:p>
            <a:pPr marL="558800" indent="-457200">
              <a:lnSpc>
                <a:spcPct val="120000"/>
              </a:lnSpc>
              <a:buFont typeface="+mj-lt"/>
              <a:buAutoNum type="arabicPeriod"/>
            </a:pPr>
            <a:r>
              <a:rPr lang="en-US" dirty="0"/>
              <a:t>In your </a:t>
            </a:r>
            <a:r>
              <a:rPr lang="en-US" b="1" dirty="0" err="1"/>
              <a:t>sait</a:t>
            </a:r>
            <a:r>
              <a:rPr lang="en-US" b="1" dirty="0"/>
              <a:t>-node</a:t>
            </a:r>
            <a:r>
              <a:rPr lang="en-US" dirty="0"/>
              <a:t> folder, you should now see a </a:t>
            </a:r>
            <a:r>
              <a:rPr lang="en-US" dirty="0" err="1"/>
              <a:t>package.json</a:t>
            </a:r>
            <a:r>
              <a:rPr lang="en-US" dirty="0"/>
              <a:t>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Start Node Project</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83</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0987220"/>
      </p:ext>
    </p:extLst>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Packages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Now that our project is official, we have a </a:t>
            </a:r>
            <a:r>
              <a:rPr lang="en-US" dirty="0" err="1"/>
              <a:t>package.json</a:t>
            </a:r>
            <a:r>
              <a:rPr lang="en-US" dirty="0"/>
              <a:t> file that allows us to store information about the project.</a:t>
            </a:r>
          </a:p>
          <a:p>
            <a:pPr marL="457200" lvl="0" indent="-355600" algn="l" rtl="0">
              <a:spcBef>
                <a:spcPts val="600"/>
              </a:spcBef>
              <a:spcAft>
                <a:spcPts val="0"/>
              </a:spcAft>
              <a:buSzPts val="2000"/>
              <a:buChar char="▪"/>
            </a:pPr>
            <a:r>
              <a:rPr lang="en-US" dirty="0"/>
              <a:t>Now, we can install 3</a:t>
            </a:r>
            <a:r>
              <a:rPr lang="en-US" baseline="30000" dirty="0"/>
              <a:t>rd</a:t>
            </a:r>
            <a:r>
              <a:rPr lang="en-US" dirty="0"/>
              <a:t>-party modules and save them to our project.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84</a:t>
            </a:fld>
            <a:endParaRPr/>
          </a:p>
        </p:txBody>
      </p:sp>
    </p:spTree>
    <p:extLst>
      <p:ext uri="{BB962C8B-B14F-4D97-AF65-F5344CB8AC3E}">
        <p14:creationId xmlns:p14="http://schemas.microsoft.com/office/powerpoint/2010/main" val="1874186121"/>
      </p:ext>
    </p:extLst>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Installing Packages</a:t>
            </a:r>
            <a:endParaRPr dirty="0"/>
          </a:p>
        </p:txBody>
      </p:sp>
      <p:sp>
        <p:nvSpPr>
          <p:cNvPr id="105" name="Google Shape;105;p17"/>
          <p:cNvSpPr txBox="1">
            <a:spLocks noGrp="1"/>
          </p:cNvSpPr>
          <p:nvPr>
            <p:ph type="body" idx="1"/>
          </p:nvPr>
        </p:nvSpPr>
        <p:spPr>
          <a:xfrm>
            <a:off x="869150" y="1634836"/>
            <a:ext cx="7405800" cy="2991408"/>
          </a:xfrm>
          <a:prstGeom prst="rect">
            <a:avLst/>
          </a:prstGeom>
        </p:spPr>
        <p:txBody>
          <a:bodyPr spcFirstLastPara="1" wrap="square" lIns="91425" tIns="91425" rIns="91425" bIns="91425" anchor="t" anchorCtr="0">
            <a:normAutofit fontScale="70000" lnSpcReduction="20000"/>
          </a:bodyPr>
          <a:lstStyle/>
          <a:p>
            <a:pPr marL="101600" indent="0">
              <a:lnSpc>
                <a:spcPct val="120000"/>
              </a:lnSpc>
              <a:spcBef>
                <a:spcPts val="0"/>
              </a:spcBef>
              <a:buNone/>
            </a:pPr>
            <a:r>
              <a:rPr lang="en-US" b="1" dirty="0"/>
              <a:t>Global </a:t>
            </a:r>
            <a:r>
              <a:rPr lang="en-US" dirty="0"/>
              <a:t>– all global packages are placed in a single place on your system</a:t>
            </a:r>
            <a:endParaRPr lang="en-US" dirty="0">
              <a:latin typeface="Consolas" panose="020B0609020204030204" pitchFamily="49" charset="0"/>
            </a:endParaRPr>
          </a:p>
          <a:p>
            <a:pPr>
              <a:lnSpc>
                <a:spcPct val="120000"/>
              </a:lnSpc>
              <a:spcBef>
                <a:spcPts val="0"/>
              </a:spcBef>
            </a:pPr>
            <a:r>
              <a:rPr lang="en-US" dirty="0" err="1">
                <a:latin typeface="Consolas" panose="020B0609020204030204" pitchFamily="49" charset="0"/>
              </a:rPr>
              <a:t>npm</a:t>
            </a:r>
            <a:r>
              <a:rPr lang="en-US" dirty="0">
                <a:latin typeface="Consolas" panose="020B0609020204030204" pitchFamily="49" charset="0"/>
              </a:rPr>
              <a:t> install package-name –g</a:t>
            </a:r>
            <a:endParaRPr lang="en-US" dirty="0">
              <a:latin typeface="Work Sans Light" panose="00000400000000000000" pitchFamily="2" charset="0"/>
            </a:endParaRPr>
          </a:p>
          <a:p>
            <a:pPr>
              <a:lnSpc>
                <a:spcPct val="120000"/>
              </a:lnSpc>
            </a:pPr>
            <a:r>
              <a:rPr lang="en-US" dirty="0">
                <a:latin typeface="Work Sans Light" panose="00000400000000000000" pitchFamily="2" charset="0"/>
              </a:rPr>
              <a:t>install packages globally when it provides an executable command that you run from the terminal, and it is reused across packages</a:t>
            </a:r>
            <a:endParaRPr lang="en-US" dirty="0"/>
          </a:p>
          <a:p>
            <a:pPr marL="101600" lvl="0" indent="0">
              <a:lnSpc>
                <a:spcPct val="120000"/>
              </a:lnSpc>
              <a:spcBef>
                <a:spcPts val="0"/>
              </a:spcBef>
              <a:buNone/>
            </a:pPr>
            <a:endParaRPr lang="en-US" b="1" dirty="0"/>
          </a:p>
          <a:p>
            <a:pPr marL="101600" lvl="0" indent="0">
              <a:lnSpc>
                <a:spcPct val="120000"/>
              </a:lnSpc>
              <a:spcBef>
                <a:spcPts val="0"/>
              </a:spcBef>
              <a:buNone/>
            </a:pPr>
            <a:r>
              <a:rPr lang="en-US" b="1" dirty="0"/>
              <a:t>Local </a:t>
            </a:r>
            <a:r>
              <a:rPr lang="en-US" dirty="0"/>
              <a:t>– installed in the directory where you run the command; placed inside the </a:t>
            </a:r>
            <a:r>
              <a:rPr lang="en-US" b="1" dirty="0" err="1">
                <a:latin typeface="Consolas" panose="020B0609020204030204" pitchFamily="49" charset="0"/>
              </a:rPr>
              <a:t>node_modules</a:t>
            </a:r>
            <a:r>
              <a:rPr lang="en-US" b="1" dirty="0">
                <a:latin typeface="Consolas" panose="020B0609020204030204" pitchFamily="49" charset="0"/>
              </a:rPr>
              <a:t> </a:t>
            </a:r>
            <a:r>
              <a:rPr lang="en-US" dirty="0"/>
              <a:t>folder within the directory</a:t>
            </a:r>
          </a:p>
          <a:p>
            <a:pPr>
              <a:lnSpc>
                <a:spcPct val="120000"/>
              </a:lnSpc>
              <a:spcBef>
                <a:spcPts val="0"/>
              </a:spcBef>
            </a:pPr>
            <a:r>
              <a:rPr lang="en-US" dirty="0" err="1">
                <a:latin typeface="Consolas" panose="020B0609020204030204" pitchFamily="49" charset="0"/>
              </a:rPr>
              <a:t>npm</a:t>
            </a:r>
            <a:r>
              <a:rPr lang="en-US" dirty="0">
                <a:latin typeface="Consolas" panose="020B0609020204030204" pitchFamily="49" charset="0"/>
              </a:rPr>
              <a:t> install package-name</a:t>
            </a:r>
            <a:endParaRPr lang="en-US" dirty="0">
              <a:latin typeface="Work Sans Light" panose="00000400000000000000" pitchFamily="2" charset="0"/>
            </a:endParaRPr>
          </a:p>
          <a:p>
            <a:pPr lvl="1">
              <a:lnSpc>
                <a:spcPct val="120000"/>
              </a:lnSpc>
            </a:pPr>
            <a:r>
              <a:rPr lang="en-US" dirty="0">
                <a:latin typeface="Work Sans Light" panose="00000400000000000000" pitchFamily="2" charset="0"/>
              </a:rPr>
              <a:t>installed as dependency for your project</a:t>
            </a:r>
            <a:endParaRPr lang="en-US" dirty="0">
              <a:latin typeface="Consolas" panose="020B0609020204030204" pitchFamily="49" charset="0"/>
            </a:endParaRPr>
          </a:p>
          <a:p>
            <a:pPr>
              <a:lnSpc>
                <a:spcPct val="120000"/>
              </a:lnSpc>
              <a:spcBef>
                <a:spcPts val="0"/>
              </a:spcBef>
            </a:pPr>
            <a:r>
              <a:rPr lang="en-US" dirty="0" err="1">
                <a:latin typeface="Consolas" panose="020B0609020204030204" pitchFamily="49" charset="0"/>
              </a:rPr>
              <a:t>npm</a:t>
            </a:r>
            <a:r>
              <a:rPr lang="en-US" dirty="0">
                <a:latin typeface="Consolas" panose="020B0609020204030204" pitchFamily="49" charset="0"/>
              </a:rPr>
              <a:t> install package-name --save-dev</a:t>
            </a:r>
            <a:r>
              <a:rPr lang="en-US" dirty="0">
                <a:latin typeface="Work Sans Light" panose="00000400000000000000" pitchFamily="2" charset="0"/>
              </a:rPr>
              <a:t> </a:t>
            </a:r>
          </a:p>
          <a:p>
            <a:pPr lvl="1">
              <a:lnSpc>
                <a:spcPct val="120000"/>
              </a:lnSpc>
            </a:pPr>
            <a:r>
              <a:rPr lang="en-US" dirty="0">
                <a:latin typeface="Work Sans Light" panose="00000400000000000000" pitchFamily="2" charset="0"/>
              </a:rPr>
              <a:t>installed as development dependency for your project</a:t>
            </a:r>
          </a:p>
          <a:p>
            <a:pPr lvl="1">
              <a:lnSpc>
                <a:spcPct val="120000"/>
              </a:lnSpc>
            </a:pPr>
            <a:r>
              <a:rPr lang="en-US" dirty="0">
                <a:latin typeface="Work Sans Light" panose="00000400000000000000" pitchFamily="2" charset="0"/>
              </a:rPr>
              <a:t>unneeded for production, but needed for your development workflow</a:t>
            </a: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85</a:t>
            </a:fld>
            <a:endParaRPr/>
          </a:p>
        </p:txBody>
      </p:sp>
    </p:spTree>
    <p:extLst>
      <p:ext uri="{BB962C8B-B14F-4D97-AF65-F5344CB8AC3E}">
        <p14:creationId xmlns:p14="http://schemas.microsoft.com/office/powerpoint/2010/main" val="3679401794"/>
      </p:ext>
    </p:extLst>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Nodemon</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Let’s update our workflow. So far, we’ve had to restart the server every time we make a change. /</a:t>
            </a:r>
            <a:r>
              <a:rPr lang="en-US" dirty="0" err="1"/>
              <a:t>yaaaaawwwn</a:t>
            </a:r>
            <a:endParaRPr lang="en-US" dirty="0"/>
          </a:p>
          <a:p>
            <a:pPr marL="457200" lvl="0" indent="-355600" algn="l" rtl="0">
              <a:spcBef>
                <a:spcPts val="600"/>
              </a:spcBef>
              <a:spcAft>
                <a:spcPts val="0"/>
              </a:spcAft>
              <a:buSzPts val="2000"/>
              <a:buChar char="▪"/>
            </a:pPr>
            <a:r>
              <a:rPr lang="en-US" dirty="0"/>
              <a:t>Let’s use nodemon to automatically restart the server whenever changes are made.</a:t>
            </a:r>
          </a:p>
          <a:p>
            <a:pPr lvl="0"/>
            <a:r>
              <a:rPr lang="en-US" dirty="0"/>
              <a:t>Since nodemon gives us an executable command that we can run from the terminal (</a:t>
            </a:r>
            <a:r>
              <a:rPr lang="en-US" b="1" dirty="0">
                <a:latin typeface="Consolas" panose="020B0609020204030204" pitchFamily="49" charset="0"/>
              </a:rPr>
              <a:t>nodemon app.js</a:t>
            </a:r>
            <a:r>
              <a:rPr lang="en-US" dirty="0"/>
              <a:t> instead of </a:t>
            </a:r>
            <a:r>
              <a:rPr lang="en-US" b="1" dirty="0">
                <a:latin typeface="Consolas" panose="020B0609020204030204" pitchFamily="49" charset="0"/>
              </a:rPr>
              <a:t>node app.js</a:t>
            </a:r>
            <a:r>
              <a:rPr lang="en-US" dirty="0"/>
              <a:t>), we can install it globally!</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86</a:t>
            </a:fld>
            <a:endParaRPr/>
          </a:p>
        </p:txBody>
      </p:sp>
    </p:spTree>
    <p:extLst>
      <p:ext uri="{BB962C8B-B14F-4D97-AF65-F5344CB8AC3E}">
        <p14:creationId xmlns:p14="http://schemas.microsoft.com/office/powerpoint/2010/main" val="3366696257"/>
      </p:ext>
    </p:extLst>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indent="-457200">
              <a:lnSpc>
                <a:spcPct val="120000"/>
              </a:lnSpc>
              <a:buFont typeface="+mj-lt"/>
              <a:buAutoNum type="arabicPeriod"/>
            </a:pPr>
            <a:r>
              <a:rPr lang="en-US" dirty="0"/>
              <a:t>In the terminal, run the following command.</a:t>
            </a:r>
          </a:p>
          <a:p>
            <a:pPr marL="558800" lvl="1" indent="0">
              <a:lnSpc>
                <a:spcPct val="120000"/>
              </a:lnSpc>
              <a:buNone/>
            </a:pPr>
            <a:r>
              <a:rPr lang="en-US" b="1" dirty="0" err="1">
                <a:latin typeface="Consolas" panose="020B0609020204030204" pitchFamily="49" charset="0"/>
              </a:rPr>
              <a:t>npm</a:t>
            </a:r>
            <a:r>
              <a:rPr lang="en-US" b="1" dirty="0">
                <a:latin typeface="Consolas" panose="020B0609020204030204" pitchFamily="49" charset="0"/>
              </a:rPr>
              <a:t> install nodemon -g</a:t>
            </a:r>
          </a:p>
          <a:p>
            <a:pPr marL="558800" indent="-457200">
              <a:lnSpc>
                <a:spcPct val="120000"/>
              </a:lnSpc>
              <a:buFont typeface="+mj-lt"/>
              <a:buAutoNum type="arabicPeriod"/>
            </a:pPr>
            <a:r>
              <a:rPr lang="en-US" dirty="0">
                <a:latin typeface="Work Sans Light" panose="00000400000000000000" pitchFamily="2" charset="0"/>
              </a:rPr>
              <a:t>Start up your server one more time, but this time use nodemon!</a:t>
            </a:r>
            <a:endParaRPr lang="en-US" dirty="0"/>
          </a:p>
          <a:p>
            <a:pPr marL="558800" lvl="1" indent="0">
              <a:lnSpc>
                <a:spcPct val="120000"/>
              </a:lnSpc>
              <a:buNone/>
            </a:pPr>
            <a:r>
              <a:rPr lang="en-US" b="1" dirty="0">
                <a:latin typeface="Consolas" panose="020B0609020204030204" pitchFamily="49" charset="0"/>
              </a:rPr>
              <a:t>nodemon app.js</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200" dirty="0"/>
              <a:t>Activity: Install a Global Package</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87</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0634011"/>
      </p:ext>
    </p:extLst>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Nodemon</a:t>
            </a:r>
            <a:r>
              <a:rPr lang="en-CA" dirty="0"/>
              <a:t>, part 2</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There is a growing concern that installing development packages globally means that it’s harder for others to quickly get up and running with your projects.</a:t>
            </a:r>
          </a:p>
          <a:p>
            <a:pPr marL="457200" lvl="0" indent="-355600" algn="l" rtl="0">
              <a:spcBef>
                <a:spcPts val="600"/>
              </a:spcBef>
              <a:spcAft>
                <a:spcPts val="0"/>
              </a:spcAft>
              <a:buSzPts val="2000"/>
              <a:buChar char="▪"/>
            </a:pPr>
            <a:r>
              <a:rPr lang="en-US" dirty="0"/>
              <a:t>Installing packages like Nodemon as a local development dependency means that other people can just </a:t>
            </a:r>
            <a:r>
              <a:rPr lang="en-US" b="1" dirty="0" err="1">
                <a:latin typeface="Consolas" panose="020B0609020204030204" pitchFamily="49" charset="0"/>
              </a:rPr>
              <a:t>npm</a:t>
            </a:r>
            <a:r>
              <a:rPr lang="en-US" b="1" dirty="0">
                <a:latin typeface="Consolas" panose="020B0609020204030204" pitchFamily="49" charset="0"/>
              </a:rPr>
              <a:t> install </a:t>
            </a:r>
            <a:r>
              <a:rPr lang="en-US" dirty="0"/>
              <a:t>to set up the project and everything you used.</a:t>
            </a:r>
          </a:p>
          <a:p>
            <a:pPr marL="457200" lvl="0" indent="-355600" algn="l" rtl="0">
              <a:spcBef>
                <a:spcPts val="600"/>
              </a:spcBef>
              <a:spcAft>
                <a:spcPts val="0"/>
              </a:spcAft>
              <a:buSzPts val="2000"/>
              <a:buChar char="▪"/>
            </a:pPr>
            <a:r>
              <a:rPr lang="en-US" dirty="0"/>
              <a:t>Installing locally instead of globally also means that you have more control over the version of the package and that you don’t run into potential conflicts down the road.</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88</a:t>
            </a:fld>
            <a:endParaRPr/>
          </a:p>
        </p:txBody>
      </p:sp>
    </p:spTree>
    <p:extLst>
      <p:ext uri="{BB962C8B-B14F-4D97-AF65-F5344CB8AC3E}">
        <p14:creationId xmlns:p14="http://schemas.microsoft.com/office/powerpoint/2010/main" val="1195744325"/>
      </p:ext>
    </p:extLst>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Uninstalling Packages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101600" indent="0">
              <a:buNone/>
            </a:pPr>
            <a:r>
              <a:rPr lang="en-US" b="1" dirty="0">
                <a:latin typeface="Work Sans Light" panose="00000400000000000000" pitchFamily="2" charset="0"/>
              </a:rPr>
              <a:t>Global</a:t>
            </a:r>
          </a:p>
          <a:p>
            <a:r>
              <a:rPr lang="en-US" b="1" dirty="0" err="1">
                <a:latin typeface="Consolas" panose="020B0609020204030204" pitchFamily="49" charset="0"/>
              </a:rPr>
              <a:t>npm</a:t>
            </a:r>
            <a:r>
              <a:rPr lang="en-US" b="1" dirty="0">
                <a:latin typeface="Consolas" panose="020B0609020204030204" pitchFamily="49" charset="0"/>
              </a:rPr>
              <a:t> uninstall -g nodemon</a:t>
            </a:r>
          </a:p>
          <a:p>
            <a:pPr marL="101600" indent="0">
              <a:buNone/>
            </a:pPr>
            <a:r>
              <a:rPr lang="en-US" b="1" dirty="0">
                <a:latin typeface="Work Sans Light" panose="00000400000000000000" pitchFamily="2" charset="0"/>
              </a:rPr>
              <a:t>Local (navigate to the root folder first)</a:t>
            </a:r>
            <a:endParaRPr lang="en-US" dirty="0">
              <a:latin typeface="Consolas" panose="020B0609020204030204" pitchFamily="49" charset="0"/>
            </a:endParaRPr>
          </a:p>
          <a:p>
            <a:r>
              <a:rPr lang="en-US" b="1" dirty="0" err="1">
                <a:latin typeface="Consolas" panose="020B0609020204030204" pitchFamily="49" charset="0"/>
              </a:rPr>
              <a:t>npm</a:t>
            </a:r>
            <a:r>
              <a:rPr lang="en-US" b="1" dirty="0">
                <a:latin typeface="Consolas" panose="020B0609020204030204" pitchFamily="49" charset="0"/>
              </a:rPr>
              <a:t> uninstall nodemon</a:t>
            </a:r>
          </a:p>
          <a:p>
            <a:pPr marL="101600" indent="0">
              <a:buNone/>
            </a:pPr>
            <a:r>
              <a:rPr lang="en-US" b="1" dirty="0">
                <a:latin typeface="Work Sans Light" panose="00000400000000000000" pitchFamily="2" charset="0"/>
              </a:rPr>
              <a:t>Local dev dependency (navigate to the root folder first)</a:t>
            </a:r>
            <a:endParaRPr lang="en-US" dirty="0">
              <a:latin typeface="Consolas" panose="020B0609020204030204" pitchFamily="49" charset="0"/>
            </a:endParaRPr>
          </a:p>
          <a:p>
            <a:r>
              <a:rPr lang="en-US" b="1" dirty="0" err="1">
                <a:latin typeface="Consolas" panose="020B0609020204030204" pitchFamily="49" charset="0"/>
              </a:rPr>
              <a:t>npm</a:t>
            </a:r>
            <a:r>
              <a:rPr lang="en-US" b="1" dirty="0">
                <a:latin typeface="Consolas" panose="020B0609020204030204" pitchFamily="49" charset="0"/>
              </a:rPr>
              <a:t> uninstall --save-dev nodemon</a:t>
            </a:r>
            <a:endParaRPr lang="en-US" dirty="0">
              <a:latin typeface="Consolas" panose="020B0609020204030204" pitchFamily="49" charset="0"/>
            </a:endParaRPr>
          </a:p>
          <a:p>
            <a:pPr marL="457200" lvl="0" indent="-355600" algn="l" rtl="0">
              <a:spcBef>
                <a:spcPts val="600"/>
              </a:spcBef>
              <a:spcAft>
                <a:spcPts val="0"/>
              </a:spcAft>
              <a:buSzPts val="2000"/>
              <a:buChar char="▪"/>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89</a:t>
            </a:fld>
            <a:endParaRPr/>
          </a:p>
        </p:txBody>
      </p:sp>
    </p:spTree>
    <p:extLst>
      <p:ext uri="{BB962C8B-B14F-4D97-AF65-F5344CB8AC3E}">
        <p14:creationId xmlns:p14="http://schemas.microsoft.com/office/powerpoint/2010/main" val="579028284"/>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8"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dirty="0"/>
              <a:t>Node.js uses a single thread</a:t>
            </a:r>
            <a:endParaRPr sz="2800" dirty="0"/>
          </a:p>
        </p:txBody>
      </p:sp>
      <p:sp>
        <p:nvSpPr>
          <p:cNvPr id="105" name="Google Shape;105;p17"/>
          <p:cNvSpPr txBox="1">
            <a:spLocks noGrp="1"/>
          </p:cNvSpPr>
          <p:nvPr>
            <p:ph type="body" idx="1"/>
          </p:nvPr>
        </p:nvSpPr>
        <p:spPr>
          <a:xfrm>
            <a:off x="4572000" y="1634836"/>
            <a:ext cx="3702950" cy="2828676"/>
          </a:xfrm>
          <a:prstGeom prst="rect">
            <a:avLst/>
          </a:prstGeom>
        </p:spPr>
        <p:txBody>
          <a:bodyPr spcFirstLastPara="1" wrap="square" lIns="91425" tIns="91425" rIns="91425" bIns="91425" anchor="t" anchorCtr="0">
            <a:normAutofit fontScale="77500" lnSpcReduction="20000"/>
          </a:bodyPr>
          <a:lstStyle/>
          <a:p>
            <a:r>
              <a:rPr lang="en-US" dirty="0"/>
              <a:t>Ryan Dahl, the creator of Node.js, argued that software should be able to multi-task and proposed eliminating time spent waiting for I/O results to come back.</a:t>
            </a:r>
          </a:p>
          <a:p>
            <a:r>
              <a:rPr lang="en-US" dirty="0"/>
              <a:t>Instead of the traditional thread model, Node uses a single thread.</a:t>
            </a:r>
          </a:p>
          <a:p>
            <a:endParaRPr lang="en-US" dirty="0"/>
          </a:p>
          <a:p>
            <a:pPr marL="101600" indent="0">
              <a:buNone/>
            </a:pPr>
            <a:r>
              <a:rPr lang="en-US" sz="3200" b="1" dirty="0"/>
              <a:t>and…</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screenshot of a cell phone&#10;&#10;Description automatically generated">
            <a:extLst>
              <a:ext uri="{FF2B5EF4-FFF2-40B4-BE49-F238E27FC236}">
                <a16:creationId xmlns:a16="http://schemas.microsoft.com/office/drawing/2014/main" id="{0731EB43-4A13-45B4-97F5-073865B1B26D}"/>
              </a:ext>
            </a:extLst>
          </p:cNvPr>
          <p:cNvPicPr>
            <a:picLocks noChangeAspect="1"/>
          </p:cNvPicPr>
          <p:nvPr/>
        </p:nvPicPr>
        <p:blipFill>
          <a:blip r:embed="rId3"/>
          <a:stretch>
            <a:fillRect/>
          </a:stretch>
        </p:blipFill>
        <p:spPr>
          <a:xfrm>
            <a:off x="1426986" y="1840457"/>
            <a:ext cx="2347200" cy="2347200"/>
          </a:xfrm>
          <a:prstGeom prst="rect">
            <a:avLst/>
          </a:prstGeom>
        </p:spPr>
      </p:pic>
    </p:spTree>
    <p:extLst>
      <p:ext uri="{BB962C8B-B14F-4D97-AF65-F5344CB8AC3E}">
        <p14:creationId xmlns:p14="http://schemas.microsoft.com/office/powerpoint/2010/main" val="81548528"/>
      </p:ext>
    </p:extLst>
  </p:cSld>
  <p:clrMapOvr>
    <a:masterClrMapping/>
  </p:clrMapOvr>
  <p:transition>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indent="-457200">
              <a:lnSpc>
                <a:spcPct val="120000"/>
              </a:lnSpc>
              <a:buFont typeface="+mj-lt"/>
              <a:buAutoNum type="arabicPeriod"/>
            </a:pPr>
            <a:r>
              <a:rPr lang="en-US" dirty="0"/>
              <a:t>Uninstall Nodemon as a global package (you can always reinstall it later).</a:t>
            </a:r>
            <a:endParaRPr lang="en-US" dirty="0">
              <a:latin typeface="Consolas" panose="020B0609020204030204" pitchFamily="49" charset="0"/>
            </a:endParaRPr>
          </a:p>
          <a:p>
            <a:pPr marL="101600" indent="0">
              <a:lnSpc>
                <a:spcPct val="120000"/>
              </a:lnSpc>
              <a:buNone/>
            </a:pPr>
            <a:endParaRPr lang="en-US" dirty="0">
              <a:latin typeface="Consolas" panose="020B0609020204030204" pitchFamily="49" charset="0"/>
            </a:endParaRP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2800" dirty="0"/>
              <a:t>Activity: Uninstall a global package</a:t>
            </a:r>
            <a:endParaRPr sz="28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90</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5005541"/>
      </p:ext>
    </p:extLst>
  </p:cSld>
  <p:clrMapOvr>
    <a:masterClrMapping/>
  </p:clrMapOvr>
  <p:transition>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fontScale="85000" lnSpcReduction="20000"/>
          </a:bodyPr>
          <a:lstStyle/>
          <a:p>
            <a:pPr marL="558800" indent="-457200">
              <a:lnSpc>
                <a:spcPct val="120000"/>
              </a:lnSpc>
              <a:buFont typeface="+mj-lt"/>
              <a:buAutoNum type="arabicPeriod"/>
            </a:pPr>
            <a:r>
              <a:rPr lang="en-US" dirty="0"/>
              <a:t>In the terminal, navigate to your </a:t>
            </a:r>
            <a:r>
              <a:rPr lang="en-US" dirty="0" err="1"/>
              <a:t>sait</a:t>
            </a:r>
            <a:r>
              <a:rPr lang="en-US" dirty="0"/>
              <a:t>-node folder.</a:t>
            </a:r>
          </a:p>
          <a:p>
            <a:pPr marL="558800" indent="-457200">
              <a:lnSpc>
                <a:spcPct val="120000"/>
              </a:lnSpc>
              <a:buFont typeface="+mj-lt"/>
              <a:buAutoNum type="arabicPeriod"/>
            </a:pPr>
            <a:r>
              <a:rPr lang="en-US" dirty="0"/>
              <a:t>Install nodemon as a development dependency (we need it for our development workflow, but not for the project itself).</a:t>
            </a:r>
          </a:p>
          <a:p>
            <a:pPr marL="558800" lvl="1" indent="0">
              <a:lnSpc>
                <a:spcPct val="120000"/>
              </a:lnSpc>
              <a:buNone/>
            </a:pPr>
            <a:r>
              <a:rPr lang="en-US" b="1" dirty="0" err="1">
                <a:latin typeface="Consolas" panose="020B0609020204030204" pitchFamily="49" charset="0"/>
              </a:rPr>
              <a:t>npm</a:t>
            </a:r>
            <a:r>
              <a:rPr lang="en-US" b="1" dirty="0">
                <a:latin typeface="Consolas" panose="020B0609020204030204" pitchFamily="49" charset="0"/>
              </a:rPr>
              <a:t> install nodemon --save-dev</a:t>
            </a:r>
          </a:p>
          <a:p>
            <a:pPr marL="558800" indent="-457200">
              <a:lnSpc>
                <a:spcPct val="120000"/>
              </a:lnSpc>
              <a:buFont typeface="+mj-lt"/>
              <a:buAutoNum type="arabicPeriod"/>
            </a:pPr>
            <a:r>
              <a:rPr lang="en-US" dirty="0">
                <a:latin typeface="Consolas" panose="020B0609020204030204" pitchFamily="49" charset="0"/>
              </a:rPr>
              <a:t>nodemon app.js</a:t>
            </a:r>
            <a:r>
              <a:rPr lang="en-US" dirty="0">
                <a:latin typeface="Work Sans Light" panose="00000400000000000000" pitchFamily="2" charset="0"/>
              </a:rPr>
              <a:t> no longer works. We’ll need to edit our </a:t>
            </a:r>
            <a:r>
              <a:rPr lang="en-US" dirty="0" err="1">
                <a:latin typeface="Work Sans Light" panose="00000400000000000000" pitchFamily="2" charset="0"/>
              </a:rPr>
              <a:t>package.json</a:t>
            </a:r>
            <a:r>
              <a:rPr lang="en-US" dirty="0">
                <a:latin typeface="Work Sans Light" panose="00000400000000000000" pitchFamily="2" charset="0"/>
              </a:rPr>
              <a:t> file. Within “scripts”, add this after the test property</a:t>
            </a:r>
            <a:endParaRPr lang="en-US" dirty="0"/>
          </a:p>
          <a:p>
            <a:pPr marL="558800" lvl="1" indent="0">
              <a:lnSpc>
                <a:spcPct val="120000"/>
              </a:lnSpc>
              <a:buNone/>
            </a:pPr>
            <a:r>
              <a:rPr lang="en-US" b="1" dirty="0">
                <a:latin typeface="Consolas" panose="020B0609020204030204" pitchFamily="49" charset="0"/>
              </a:rPr>
              <a:t>"start": "nodemon app.js"</a:t>
            </a:r>
          </a:p>
          <a:p>
            <a:pPr marL="558800" indent="-457200">
              <a:lnSpc>
                <a:spcPct val="120000"/>
              </a:lnSpc>
              <a:buFont typeface="+mj-lt"/>
              <a:buAutoNum type="arabicPeriod"/>
            </a:pPr>
            <a:r>
              <a:rPr lang="en-US" dirty="0">
                <a:latin typeface="Work Sans Light" panose="00000400000000000000" pitchFamily="2" charset="0"/>
              </a:rPr>
              <a:t>Start up your server one more time, but this time using nodemon as a local package!</a:t>
            </a:r>
            <a:endParaRPr lang="en-US" dirty="0"/>
          </a:p>
          <a:p>
            <a:pPr marL="558800" lvl="1" indent="0">
              <a:lnSpc>
                <a:spcPct val="120000"/>
              </a:lnSpc>
              <a:buNone/>
            </a:pPr>
            <a:r>
              <a:rPr lang="en-US" b="1" dirty="0" err="1">
                <a:latin typeface="Consolas" panose="020B0609020204030204" pitchFamily="49" charset="0"/>
              </a:rPr>
              <a:t>npm</a:t>
            </a:r>
            <a:r>
              <a:rPr lang="en-US" b="1" dirty="0">
                <a:latin typeface="Consolas" panose="020B0609020204030204" pitchFamily="49" charset="0"/>
              </a:rPr>
              <a:t> run start</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200" dirty="0"/>
              <a:t>Activity: Install a Dev Dependency</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91</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0194734"/>
      </p:ext>
    </p:extLst>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indent="-457200">
              <a:lnSpc>
                <a:spcPct val="120000"/>
              </a:lnSpc>
              <a:buFont typeface="+mj-lt"/>
              <a:buAutoNum type="arabicPeriod"/>
            </a:pPr>
            <a:r>
              <a:rPr lang="en-US" dirty="0"/>
              <a:t>Install Moment.js (</a:t>
            </a:r>
            <a:r>
              <a:rPr lang="en-US" dirty="0">
                <a:hlinkClick r:id="rId3"/>
              </a:rPr>
              <a:t>https://momentjs.com/docs</a:t>
            </a:r>
            <a:r>
              <a:rPr lang="en-US" dirty="0"/>
              <a:t>)</a:t>
            </a:r>
          </a:p>
          <a:p>
            <a:pPr marL="558800" indent="-457200">
              <a:lnSpc>
                <a:spcPct val="120000"/>
              </a:lnSpc>
              <a:buFont typeface="+mj-lt"/>
              <a:buAutoNum type="arabicPeriod"/>
            </a:pPr>
            <a:r>
              <a:rPr lang="en-US" dirty="0"/>
              <a:t>Format the time as Month Day, Year (October 1</a:t>
            </a:r>
            <a:r>
              <a:rPr lang="en-US" baseline="30000" dirty="0"/>
              <a:t>st</a:t>
            </a:r>
            <a:r>
              <a:rPr lang="en-US" dirty="0"/>
              <a:t>, 2019) - </a:t>
            </a:r>
            <a:r>
              <a:rPr lang="en-US" dirty="0">
                <a:hlinkClick r:id="rId4"/>
              </a:rPr>
              <a:t>https://momentjs.com/docs/#/displaying/</a:t>
            </a:r>
            <a:r>
              <a:rPr lang="en-US" dirty="0"/>
              <a:t> </a:t>
            </a:r>
          </a:p>
          <a:p>
            <a:pPr marL="558800" indent="-457200">
              <a:lnSpc>
                <a:spcPct val="120000"/>
              </a:lnSpc>
              <a:buFont typeface="+mj-lt"/>
              <a:buAutoNum type="arabicPeriod"/>
            </a:pPr>
            <a:r>
              <a:rPr lang="en-US" dirty="0"/>
              <a:t>Log the time to the console.</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Install a Package for Production</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92</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6854442"/>
      </p:ext>
    </p:extLst>
  </p:cSld>
  <p:clrMapOvr>
    <a:masterClrMapping/>
  </p:clrMapOvr>
  <p:transition>
    <p:fade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Express Framework</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93</a:t>
            </a:fld>
            <a:endParaRPr/>
          </a:p>
        </p:txBody>
      </p:sp>
      <p:grpSp>
        <p:nvGrpSpPr>
          <p:cNvPr id="9" name="Google Shape;428;p38">
            <a:extLst>
              <a:ext uri="{FF2B5EF4-FFF2-40B4-BE49-F238E27FC236}">
                <a16:creationId xmlns:a16="http://schemas.microsoft.com/office/drawing/2014/main"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7404919"/>
      </p:ext>
    </p:extLst>
  </p:cSld>
  <p:clrMapOvr>
    <a:masterClrMapping/>
  </p:clrMapOvr>
  <p:transition>
    <p:fade thruBlk="1"/>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Express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a:bodyPr>
          <a:lstStyle/>
          <a:p>
            <a:pPr lvl="1">
              <a:spcBef>
                <a:spcPts val="600"/>
              </a:spcBef>
              <a:buChar char="▪"/>
            </a:pPr>
            <a:r>
              <a:rPr lang="en-US" dirty="0"/>
              <a:t>Popular Node web framework</a:t>
            </a:r>
          </a:p>
          <a:p>
            <a:pPr lvl="1">
              <a:spcBef>
                <a:spcPts val="600"/>
              </a:spcBef>
              <a:buChar char="▪"/>
            </a:pPr>
            <a:r>
              <a:rPr lang="en-US" dirty="0"/>
              <a:t>a light layer on top of the Node.js web server</a:t>
            </a:r>
          </a:p>
          <a:p>
            <a:pPr lvl="1">
              <a:spcBef>
                <a:spcPts val="600"/>
              </a:spcBef>
              <a:buChar char="▪"/>
            </a:pPr>
            <a:r>
              <a:rPr lang="en-US" dirty="0"/>
              <a:t>helps to cut down on all the code needed to make things happen</a:t>
            </a:r>
          </a:p>
          <a:p>
            <a:pPr lvl="1">
              <a:spcBef>
                <a:spcPts val="600"/>
              </a:spcBef>
              <a:buChar char="▪"/>
            </a:pPr>
            <a:r>
              <a:rPr lang="en-US" dirty="0"/>
              <a:t>add functionality</a:t>
            </a:r>
          </a:p>
          <a:p>
            <a:pPr lvl="1">
              <a:spcBef>
                <a:spcPts val="600"/>
              </a:spcBef>
              <a:buChar char="▪"/>
            </a:pPr>
            <a:r>
              <a:rPr lang="en-US" dirty="0"/>
              <a:t>minimalist – probably doesn’t do everything you need, but won’t add a lot of stuff you don’t need either</a:t>
            </a:r>
          </a:p>
          <a:p>
            <a:pPr lvl="1">
              <a:spcBef>
                <a:spcPts val="600"/>
              </a:spcBef>
              <a:buChar char="▪"/>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94</a:t>
            </a:fld>
            <a:endParaRPr/>
          </a:p>
        </p:txBody>
      </p:sp>
    </p:spTree>
    <p:extLst>
      <p:ext uri="{BB962C8B-B14F-4D97-AF65-F5344CB8AC3E}">
        <p14:creationId xmlns:p14="http://schemas.microsoft.com/office/powerpoint/2010/main" val="1268215515"/>
      </p:ext>
    </p:extLst>
  </p:cSld>
  <p:clrMapOvr>
    <a:masterClrMapping/>
  </p:clrMapOvr>
  <p:transition>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indent="-457200">
              <a:lnSpc>
                <a:spcPct val="120000"/>
              </a:lnSpc>
              <a:buFont typeface="+mj-lt"/>
              <a:buAutoNum type="arabicPeriod"/>
            </a:pPr>
            <a:r>
              <a:rPr lang="en-US" dirty="0"/>
              <a:t>Create a new folder named </a:t>
            </a:r>
            <a:r>
              <a:rPr lang="en-US" dirty="0" err="1"/>
              <a:t>sait</a:t>
            </a:r>
            <a:r>
              <a:rPr lang="en-US" dirty="0"/>
              <a:t>-express.</a:t>
            </a:r>
          </a:p>
          <a:p>
            <a:pPr marL="558800" indent="-457200">
              <a:lnSpc>
                <a:spcPct val="120000"/>
              </a:lnSpc>
              <a:buFont typeface="+mj-lt"/>
              <a:buAutoNum type="arabicPeriod"/>
            </a:pPr>
            <a:r>
              <a:rPr lang="en-US" dirty="0"/>
              <a:t>Navigate to this folder in your terminal and initiate a new Node project (index.js is fine).</a:t>
            </a:r>
          </a:p>
          <a:p>
            <a:pPr marL="558800" indent="-457200">
              <a:lnSpc>
                <a:spcPct val="120000"/>
              </a:lnSpc>
              <a:buFont typeface="+mj-lt"/>
              <a:buAutoNum type="arabicPeriod"/>
            </a:pPr>
            <a:r>
              <a:rPr lang="en-US" dirty="0"/>
              <a:t>Install nodemon as a dev dependency and set up a script to </a:t>
            </a:r>
            <a:r>
              <a:rPr lang="en-US" b="1" dirty="0" err="1">
                <a:latin typeface="Consolas" panose="020B0609020204030204" pitchFamily="49" charset="0"/>
              </a:rPr>
              <a:t>npm</a:t>
            </a:r>
            <a:r>
              <a:rPr lang="en-US" b="1" dirty="0">
                <a:latin typeface="Consolas" panose="020B0609020204030204" pitchFamily="49" charset="0"/>
              </a:rPr>
              <a:t> run start</a:t>
            </a:r>
            <a:endParaRPr lang="en-US" dirty="0"/>
          </a:p>
          <a:p>
            <a:pPr marL="558800" indent="-457200">
              <a:lnSpc>
                <a:spcPct val="120000"/>
              </a:lnSpc>
              <a:buFont typeface="+mj-lt"/>
              <a:buAutoNum type="arabicPeriod"/>
            </a:pPr>
            <a:r>
              <a:rPr lang="en-US" dirty="0"/>
              <a:t>Install Express as a dependency. </a:t>
            </a:r>
            <a:r>
              <a:rPr lang="en-US" b="1" dirty="0" err="1">
                <a:latin typeface="Consolas" panose="020B0609020204030204" pitchFamily="49" charset="0"/>
              </a:rPr>
              <a:t>npm</a:t>
            </a:r>
            <a:r>
              <a:rPr lang="en-US" b="1" dirty="0">
                <a:latin typeface="Consolas" panose="020B0609020204030204" pitchFamily="49" charset="0"/>
              </a:rPr>
              <a:t> install express</a:t>
            </a:r>
            <a:endParaRPr lang="en-US" dirty="0"/>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Install Express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95</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1323012"/>
      </p:ext>
    </p:extLst>
  </p:cSld>
  <p:clrMapOvr>
    <a:masterClrMapping/>
  </p:clrMapOvr>
  <p:transition>
    <p:fade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a:lnSpc>
                <a:spcPct val="120000"/>
              </a:lnSpc>
            </a:pPr>
            <a:r>
              <a:rPr lang="en-US" dirty="0"/>
              <a:t>Require and then initialize the server. This will create an Express application that we can work with.</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Require Express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96</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id="{CD705421-CE80-4432-86BD-DBD136589D43}"/>
              </a:ext>
            </a:extLst>
          </p:cNvPr>
          <p:cNvSpPr txBox="1">
            <a:spLocks/>
          </p:cNvSpPr>
          <p:nvPr/>
        </p:nvSpPr>
        <p:spPr>
          <a:xfrm>
            <a:off x="1422592" y="2766140"/>
            <a:ext cx="6298816" cy="109293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express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"express"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app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express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79402931"/>
      </p:ext>
    </p:extLst>
  </p:cSld>
  <p:clrMapOvr>
    <a:masterClrMapping/>
  </p:clrMapOvr>
  <p:transition>
    <p:fade thruBlk="1"/>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Listening for Requests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lvl="1">
              <a:spcBef>
                <a:spcPts val="600"/>
              </a:spcBef>
              <a:buChar char="▪"/>
            </a:pPr>
            <a:r>
              <a:rPr lang="en-US" dirty="0"/>
              <a:t>Once we initialize the Express app, we can start listening for requests.</a:t>
            </a:r>
          </a:p>
          <a:p>
            <a:pPr lvl="1">
              <a:spcBef>
                <a:spcPts val="600"/>
              </a:spcBef>
              <a:buChar char="▪"/>
            </a:pPr>
            <a:r>
              <a:rPr lang="en-US" dirty="0"/>
              <a:t>We need to set a port for our server to listen to. We do this using the </a:t>
            </a:r>
            <a:r>
              <a:rPr lang="en-US" b="1" dirty="0">
                <a:latin typeface="Consolas" panose="020B0609020204030204" pitchFamily="49" charset="0"/>
              </a:rPr>
              <a:t>listen()</a:t>
            </a:r>
            <a:r>
              <a:rPr lang="en-US" dirty="0"/>
              <a:t> method.</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97</a:t>
            </a:fld>
            <a:endParaRPr/>
          </a:p>
        </p:txBody>
      </p:sp>
      <p:sp>
        <p:nvSpPr>
          <p:cNvPr id="5" name="Google Shape;105;p17">
            <a:extLst>
              <a:ext uri="{FF2B5EF4-FFF2-40B4-BE49-F238E27FC236}">
                <a16:creationId xmlns:a16="http://schemas.microsoft.com/office/drawing/2014/main" id="{2066DD44-311A-4DD4-9C36-C85BC37FBD3C}"/>
              </a:ext>
            </a:extLst>
          </p:cNvPr>
          <p:cNvSpPr txBox="1">
            <a:spLocks/>
          </p:cNvSpPr>
          <p:nvPr/>
        </p:nvSpPr>
        <p:spPr>
          <a:xfrm>
            <a:off x="929196" y="3300341"/>
            <a:ext cx="7285608" cy="109293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err="1">
                <a:solidFill>
                  <a:srgbClr val="E45649"/>
                </a:solidFill>
                <a:latin typeface="Consolas" panose="020B0609020204030204" pitchFamily="49" charset="0"/>
              </a:rPr>
              <a:t>app</a:t>
            </a:r>
            <a:r>
              <a:rPr lang="en-US" dirty="0" err="1">
                <a:solidFill>
                  <a:srgbClr val="0184BC"/>
                </a:solidFill>
                <a:latin typeface="Consolas" panose="020B0609020204030204" pitchFamily="49" charset="0"/>
              </a:rPr>
              <a:t>.</a:t>
            </a:r>
            <a:r>
              <a:rPr lang="en-US" dirty="0" err="1">
                <a:solidFill>
                  <a:srgbClr val="4078F2"/>
                </a:solidFill>
                <a:latin typeface="Consolas" panose="020B0609020204030204" pitchFamily="49" charset="0"/>
              </a:rPr>
              <a:t>listen</a:t>
            </a:r>
            <a:r>
              <a:rPr lang="en-US" dirty="0">
                <a:solidFill>
                  <a:srgbClr val="383A42"/>
                </a:solidFill>
                <a:latin typeface="Consolas" panose="020B0609020204030204" pitchFamily="49" charset="0"/>
              </a:rPr>
              <a:t>(</a:t>
            </a:r>
            <a:r>
              <a:rPr lang="en-US" dirty="0">
                <a:solidFill>
                  <a:srgbClr val="986801"/>
                </a:solidFill>
                <a:latin typeface="Consolas" panose="020B0609020204030204" pitchFamily="49" charset="0"/>
              </a:rPr>
              <a:t>8000</a:t>
            </a:r>
            <a:r>
              <a:rPr lang="en-US"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 =&gt;</a:t>
            </a:r>
            <a:r>
              <a:rPr lang="en-US" dirty="0">
                <a:solidFill>
                  <a:srgbClr val="383A42"/>
                </a:solidFill>
                <a:latin typeface="Consolas" panose="020B0609020204030204" pitchFamily="49" charset="0"/>
              </a:rPr>
              <a:t> {</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  </a:t>
            </a:r>
            <a:r>
              <a:rPr lang="en-US" dirty="0">
                <a:solidFill>
                  <a:srgbClr val="0184BC"/>
                </a:solidFill>
                <a:latin typeface="Consolas" panose="020B0609020204030204" pitchFamily="49" charset="0"/>
              </a:rPr>
              <a:t>console.log</a:t>
            </a:r>
            <a:r>
              <a:rPr lang="en-US" dirty="0">
                <a:solidFill>
                  <a:srgbClr val="383A42"/>
                </a:solidFill>
                <a:latin typeface="Consolas" panose="020B0609020204030204" pitchFamily="49" charset="0"/>
              </a:rPr>
              <a:t>(</a:t>
            </a:r>
            <a:r>
              <a:rPr lang="en-US" dirty="0">
                <a:solidFill>
                  <a:srgbClr val="50A14F"/>
                </a:solidFill>
                <a:latin typeface="Consolas" panose="020B0609020204030204" pitchFamily="49" charset="0"/>
              </a:rPr>
              <a:t>"Server is listening on port 8000. Ready to accept requests."</a:t>
            </a: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a:p>
            <a:pPr marL="101600" indent="0">
              <a:buNone/>
            </a:pPr>
            <a:r>
              <a:rPr lang="en-US" dirty="0">
                <a:solidFill>
                  <a:srgbClr val="383A42"/>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048705622"/>
      </p:ext>
    </p:extLst>
  </p:cSld>
  <p:clrMapOvr>
    <a:masterClrMapping/>
  </p:clrMapOvr>
  <p:transition>
    <p:fade thruBlk="1"/>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a:lnSpc>
                <a:spcPct val="120000"/>
              </a:lnSpc>
            </a:pPr>
            <a:r>
              <a:rPr lang="en-US" dirty="0"/>
              <a:t>In your app, listen for requests on port 8000</a:t>
            </a:r>
          </a:p>
          <a:p>
            <a:pPr>
              <a:lnSpc>
                <a:spcPct val="120000"/>
              </a:lnSpc>
            </a:pPr>
            <a:r>
              <a:rPr lang="en-US" dirty="0"/>
              <a:t>Run your app in the terminal</a:t>
            </a:r>
          </a:p>
        </p:txBody>
      </p:sp>
      <p:sp>
        <p:nvSpPr>
          <p:cNvPr id="104" name="Google Shape;104;p17"/>
          <p:cNvSpPr txBox="1">
            <a:spLocks noGrp="1"/>
          </p:cNvSpPr>
          <p:nvPr>
            <p:ph type="title"/>
          </p:nvPr>
        </p:nvSpPr>
        <p:spPr>
          <a:xfrm>
            <a:off x="869150" y="847600"/>
            <a:ext cx="62948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Activity: Listen for Requests</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98</a:t>
            </a:fld>
            <a:endParaRPr/>
          </a:p>
        </p:txBody>
      </p:sp>
      <p:grpSp>
        <p:nvGrpSpPr>
          <p:cNvPr id="5" name="Google Shape;499;p38">
            <a:extLst>
              <a:ext uri="{FF2B5EF4-FFF2-40B4-BE49-F238E27FC236}">
                <a16:creationId xmlns:a16="http://schemas.microsoft.com/office/drawing/2014/main"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3362069"/>
      </p:ext>
    </p:extLst>
  </p:cSld>
  <p:clrMapOvr>
    <a:masterClrMapping/>
  </p:clrMapOvr>
  <p:transition>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dirty="0"/>
              <a:t>Communicating with the Server</a:t>
            </a:r>
            <a:endParaRPr sz="28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lvl="1">
              <a:spcBef>
                <a:spcPts val="600"/>
              </a:spcBef>
              <a:buChar char="▪"/>
            </a:pPr>
            <a:r>
              <a:rPr lang="en-US" dirty="0"/>
              <a:t>We’ve built the server and we’re listening for requests, and now we can communicate with it.</a:t>
            </a:r>
          </a:p>
          <a:p>
            <a:pPr lvl="1">
              <a:spcBef>
                <a:spcPts val="600"/>
              </a:spcBef>
              <a:buChar char="▪"/>
            </a:pPr>
            <a:r>
              <a:rPr lang="en-US" dirty="0"/>
              <a:t>We can control the server with </a:t>
            </a:r>
            <a:r>
              <a:rPr lang="en-US" b="1" dirty="0"/>
              <a:t>handler functions</a:t>
            </a:r>
            <a:r>
              <a:rPr lang="en-US" dirty="0"/>
              <a: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99</a:t>
            </a:fld>
            <a:endParaRPr/>
          </a:p>
        </p:txBody>
      </p:sp>
    </p:spTree>
    <p:extLst>
      <p:ext uri="{BB962C8B-B14F-4D97-AF65-F5344CB8AC3E}">
        <p14:creationId xmlns:p14="http://schemas.microsoft.com/office/powerpoint/2010/main" val="4220929752"/>
      </p:ext>
    </p:extLst>
  </p:cSld>
  <p:clrMapOvr>
    <a:masterClrMapping/>
  </p:clrMapOvr>
  <p:transition>
    <p:fade thruBlk="1"/>
  </p:transition>
</p:sld>
</file>

<file path=ppt/theme/theme1.xml><?xml version="1.0" encoding="utf-8"?>
<a:theme xmlns:a="http://schemas.openxmlformats.org/drawingml/2006/main" name="Jacquenetta template">
  <a:themeElements>
    <a:clrScheme name="Custom 2">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005DB5"/>
      </a:hlink>
      <a:folHlink>
        <a:srgbClr val="005D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E3778AFFC15B469F647107311F820B" ma:contentTypeVersion="2" ma:contentTypeDescription="Create a new document." ma:contentTypeScope="" ma:versionID="793b6973b6df1a16cbbcf7642908bbf5">
  <xsd:schema xmlns:xsd="http://www.w3.org/2001/XMLSchema" xmlns:xs="http://www.w3.org/2001/XMLSchema" xmlns:p="http://schemas.microsoft.com/office/2006/metadata/properties" xmlns:ns3="3a0a06b9-772f-475b-99c5-a260a5ad9822" targetNamespace="http://schemas.microsoft.com/office/2006/metadata/properties" ma:root="true" ma:fieldsID="bce8d6a664e82423c3936ea55f2c440b" ns3:_="">
    <xsd:import namespace="3a0a06b9-772f-475b-99c5-a260a5ad982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0a06b9-772f-475b-99c5-a260a5ad98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B3E715-2340-4BB4-9D47-F13DCCEA60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4A1BA66-F439-4397-8F2E-87E0E8EC2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0a06b9-772f-475b-99c5-a260a5ad9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9BFD7B-D32A-455C-8AC1-FAFB8D8290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8976</TotalTime>
  <Words>14136</Words>
  <Application>Microsoft Office PowerPoint</Application>
  <PresentationFormat>On-screen Show (16:9)</PresentationFormat>
  <Paragraphs>2059</Paragraphs>
  <Slides>266</Slides>
  <Notes>266</Notes>
  <HiddenSlides>0</HiddenSlides>
  <MMClips>0</MMClips>
  <ScaleCrop>false</ScaleCrop>
  <HeadingPairs>
    <vt:vector size="4" baseType="variant">
      <vt:variant>
        <vt:lpstr>Theme</vt:lpstr>
      </vt:variant>
      <vt:variant>
        <vt:i4>1</vt:i4>
      </vt:variant>
      <vt:variant>
        <vt:lpstr>Slide Titles</vt:lpstr>
      </vt:variant>
      <vt:variant>
        <vt:i4>266</vt:i4>
      </vt:variant>
    </vt:vector>
  </HeadingPairs>
  <TitlesOfParts>
    <vt:vector size="267" baseType="lpstr">
      <vt:lpstr>Jacquenetta template</vt:lpstr>
      <vt:lpstr>CPNT-262 Node.js</vt:lpstr>
      <vt:lpstr>Course Information</vt:lpstr>
      <vt:lpstr>Grading</vt:lpstr>
      <vt:lpstr>Introduction to Node.js</vt:lpstr>
      <vt:lpstr>What is Node.js?</vt:lpstr>
      <vt:lpstr>Background</vt:lpstr>
      <vt:lpstr>Node.js to the rescue</vt:lpstr>
      <vt:lpstr>Traditional Web-Serving Techniques</vt:lpstr>
      <vt:lpstr>Node.js uses a single thread</vt:lpstr>
      <vt:lpstr>Node.js is... Asynchronous</vt:lpstr>
      <vt:lpstr>Node.js is... Non-blocking</vt:lpstr>
      <vt:lpstr>Node.js is... Event-driven</vt:lpstr>
      <vt:lpstr>Node.js Example</vt:lpstr>
      <vt:lpstr>Node.js Example</vt:lpstr>
      <vt:lpstr>Node.js Analogy – Fast Food</vt:lpstr>
      <vt:lpstr>History of Node.js</vt:lpstr>
      <vt:lpstr>Set Up Node.js</vt:lpstr>
      <vt:lpstr>Obligatory Hello World</vt:lpstr>
      <vt:lpstr>Prerequisites</vt:lpstr>
      <vt:lpstr>Activity: Install Node.js</vt:lpstr>
      <vt:lpstr>Activity: Hello World</vt:lpstr>
      <vt:lpstr>Built-in Node.js Modules</vt:lpstr>
      <vt:lpstr>Modular Design</vt:lpstr>
      <vt:lpstr>Built-in Node Modules</vt:lpstr>
      <vt:lpstr>Creating a Web Server</vt:lpstr>
      <vt:lpstr>Web Servers and HTTP Requests</vt:lpstr>
      <vt:lpstr>Web Servers and HTTP Response</vt:lpstr>
      <vt:lpstr>HTTP Module</vt:lpstr>
      <vt:lpstr>Activity: HTTP Module</vt:lpstr>
      <vt:lpstr>Step 1: Load HTTP module</vt:lpstr>
      <vt:lpstr>Step 2: Create the HTTP server</vt:lpstr>
      <vt:lpstr>Step 3: Set response HTTP header</vt:lpstr>
      <vt:lpstr>Step 4: Send the response body</vt:lpstr>
      <vt:lpstr>Step 4a: Send the response body</vt:lpstr>
      <vt:lpstr>Activity: HTTP Module</vt:lpstr>
      <vt:lpstr>Step 5: Log a message when the server starts up.</vt:lpstr>
      <vt:lpstr>Read the Query String</vt:lpstr>
      <vt:lpstr>Activity: Query String</vt:lpstr>
      <vt:lpstr>File System</vt:lpstr>
      <vt:lpstr>File System Module</vt:lpstr>
      <vt:lpstr>Activity: FS Module</vt:lpstr>
      <vt:lpstr>Activity: Read Files</vt:lpstr>
      <vt:lpstr>Activity: Read Files</vt:lpstr>
      <vt:lpstr>Creating and Updating Files</vt:lpstr>
      <vt:lpstr>Append Files</vt:lpstr>
      <vt:lpstr>Activity: Append File</vt:lpstr>
      <vt:lpstr>Open Files</vt:lpstr>
      <vt:lpstr>Activity: Open File</vt:lpstr>
      <vt:lpstr>Write to Files</vt:lpstr>
      <vt:lpstr>Activity: writeFile()</vt:lpstr>
      <vt:lpstr>Updating Files</vt:lpstr>
      <vt:lpstr>Deleting Files</vt:lpstr>
      <vt:lpstr>Activity: unlink()</vt:lpstr>
      <vt:lpstr>Renaming Files</vt:lpstr>
      <vt:lpstr>Activity: rename()</vt:lpstr>
      <vt:lpstr>Parsing URLs</vt:lpstr>
      <vt:lpstr>URL Module</vt:lpstr>
      <vt:lpstr>Activity: URL Module</vt:lpstr>
      <vt:lpstr>Activity: URL Module</vt:lpstr>
      <vt:lpstr>URL Module + Web Server</vt:lpstr>
      <vt:lpstr>URL Module + Web Server:  The Code</vt:lpstr>
      <vt:lpstr>Activity: Serve Specific Files</vt:lpstr>
      <vt:lpstr>404 Page</vt:lpstr>
      <vt:lpstr>Activity: 404 Page</vt:lpstr>
      <vt:lpstr>Activity: Homepage</vt:lpstr>
      <vt:lpstr>Understanding Callbacks</vt:lpstr>
      <vt:lpstr>Callbacks</vt:lpstr>
      <vt:lpstr>Callbacks Example</vt:lpstr>
      <vt:lpstr>Callbacks Example</vt:lpstr>
      <vt:lpstr>Callbacks – Errors</vt:lpstr>
      <vt:lpstr>Local Modules</vt:lpstr>
      <vt:lpstr>Node Modules</vt:lpstr>
      <vt:lpstr>Creating Modules</vt:lpstr>
      <vt:lpstr>Activity: Currency Module</vt:lpstr>
      <vt:lpstr>module.exports</vt:lpstr>
      <vt:lpstr>Activity: Import Currency Module</vt:lpstr>
      <vt:lpstr>require</vt:lpstr>
      <vt:lpstr>Activity: More Currencies</vt:lpstr>
      <vt:lpstr>Node Package Manager (npm)</vt:lpstr>
      <vt:lpstr>What is npm?</vt:lpstr>
      <vt:lpstr>package.json</vt:lpstr>
      <vt:lpstr>Creating a Node Project</vt:lpstr>
      <vt:lpstr>Activity: Start Node Project</vt:lpstr>
      <vt:lpstr>Packages</vt:lpstr>
      <vt:lpstr>Installing Packages</vt:lpstr>
      <vt:lpstr>Nodemon</vt:lpstr>
      <vt:lpstr>Activity: Install a Global Package</vt:lpstr>
      <vt:lpstr>Nodemon, part 2</vt:lpstr>
      <vt:lpstr>Uninstalling Packages</vt:lpstr>
      <vt:lpstr>Activity: Uninstall a global package</vt:lpstr>
      <vt:lpstr>Activity: Install a Dev Dependency</vt:lpstr>
      <vt:lpstr>Activity: Install a Package for Production</vt:lpstr>
      <vt:lpstr>Express Framework</vt:lpstr>
      <vt:lpstr>Express</vt:lpstr>
      <vt:lpstr>Activity: Install Express</vt:lpstr>
      <vt:lpstr>Activity: Require Express</vt:lpstr>
      <vt:lpstr>Listening for Requests</vt:lpstr>
      <vt:lpstr>Activity: Listen for Requests</vt:lpstr>
      <vt:lpstr>Communicating with the Server</vt:lpstr>
      <vt:lpstr>What is a handler function?</vt:lpstr>
      <vt:lpstr>Express handler function</vt:lpstr>
      <vt:lpstr>Activity: Create a handler function</vt:lpstr>
      <vt:lpstr>Routing</vt:lpstr>
      <vt:lpstr>Activity: Add new endpoints</vt:lpstr>
      <vt:lpstr>Routing – 404 Page</vt:lpstr>
      <vt:lpstr>Activity: Add 404 middleware</vt:lpstr>
      <vt:lpstr>Serve Static Files</vt:lpstr>
      <vt:lpstr>Middleware</vt:lpstr>
      <vt:lpstr>Middleware</vt:lpstr>
      <vt:lpstr>Middleware</vt:lpstr>
      <vt:lpstr>Middleware Example</vt:lpstr>
      <vt:lpstr>Back to Express</vt:lpstr>
      <vt:lpstr>express.static()</vt:lpstr>
      <vt:lpstr>Activity: Serve static files</vt:lpstr>
      <vt:lpstr>CSS and JS files</vt:lpstr>
      <vt:lpstr>Activity: Serve CSS files</vt:lpstr>
      <vt:lpstr>.html extension</vt:lpstr>
      <vt:lpstr>Forms</vt:lpstr>
      <vt:lpstr>Sending Data</vt:lpstr>
      <vt:lpstr>Activity: Create a form</vt:lpstr>
      <vt:lpstr>Streams</vt:lpstr>
      <vt:lpstr>Post Data</vt:lpstr>
      <vt:lpstr>Activity: Post data</vt:lpstr>
      <vt:lpstr>express.urlencoded()</vt:lpstr>
      <vt:lpstr>Activity: Parse Incoming Requests</vt:lpstr>
      <vt:lpstr>Activity: End the Request</vt:lpstr>
      <vt:lpstr>Template Engines</vt:lpstr>
      <vt:lpstr>What is a template engine?</vt:lpstr>
      <vt:lpstr>Pug</vt:lpstr>
      <vt:lpstr>From Static to Dynamic</vt:lpstr>
      <vt:lpstr>Activity: Create Routes</vt:lpstr>
      <vt:lpstr>From Static to Dynamic</vt:lpstr>
      <vt:lpstr>Learning Pug Syntax</vt:lpstr>
      <vt:lpstr>Learning Pug Syntax</vt:lpstr>
      <vt:lpstr>Learning Pug Syntax</vt:lpstr>
      <vt:lpstr>Learning Pug Syntax</vt:lpstr>
      <vt:lpstr>Activity: Convert to Pug</vt:lpstr>
      <vt:lpstr>Pug – 404 </vt:lpstr>
      <vt:lpstr>Activity: Add 404 Page</vt:lpstr>
      <vt:lpstr>Interpolating Variables</vt:lpstr>
      <vt:lpstr>Interpolating Variables</vt:lpstr>
      <vt:lpstr>Iterating over variables</vt:lpstr>
      <vt:lpstr>Layouts</vt:lpstr>
      <vt:lpstr>Layouts</vt:lpstr>
      <vt:lpstr>Layouts</vt:lpstr>
      <vt:lpstr>Activity: Use Layouts</vt:lpstr>
      <vt:lpstr>Activity: Use Layouts</vt:lpstr>
      <vt:lpstr>Databases</vt:lpstr>
      <vt:lpstr>Databases</vt:lpstr>
      <vt:lpstr>SQL</vt:lpstr>
      <vt:lpstr>NoSQL</vt:lpstr>
      <vt:lpstr>MongoDB</vt:lpstr>
      <vt:lpstr>Activity: Install MongoDB Locally</vt:lpstr>
      <vt:lpstr>Local Installation</vt:lpstr>
      <vt:lpstr>Activity: Start the MongoDB Server</vt:lpstr>
      <vt:lpstr>MongoDB Compass</vt:lpstr>
      <vt:lpstr>Activity: Start Compass</vt:lpstr>
      <vt:lpstr>Installing MongoDB in Your Project</vt:lpstr>
      <vt:lpstr>Installing MongoDB in Your Project</vt:lpstr>
      <vt:lpstr>Installing MongoDB in Your Project</vt:lpstr>
      <vt:lpstr>Installing MongoDB in Your Project</vt:lpstr>
      <vt:lpstr>Insert data into a collection</vt:lpstr>
      <vt:lpstr>Find data in a collection</vt:lpstr>
      <vt:lpstr>Find data in a collection</vt:lpstr>
      <vt:lpstr>Update data in a collection</vt:lpstr>
      <vt:lpstr>Update data in a collection</vt:lpstr>
      <vt:lpstr>Delete data in a collection</vt:lpstr>
      <vt:lpstr>Activity: Database</vt:lpstr>
      <vt:lpstr>MVC</vt:lpstr>
      <vt:lpstr>MVC</vt:lpstr>
      <vt:lpstr>MVC Example – Basic CMS</vt:lpstr>
      <vt:lpstr>Activity: Restructure Your App</vt:lpstr>
      <vt:lpstr>Back to Databases</vt:lpstr>
      <vt:lpstr>Mongoose</vt:lpstr>
      <vt:lpstr>Setting Up Mongoose</vt:lpstr>
      <vt:lpstr>Create a Post Model</vt:lpstr>
      <vt:lpstr>Create a Post Model</vt:lpstr>
      <vt:lpstr>Activity: Add a title field to your Post model</vt:lpstr>
      <vt:lpstr>Adding Logic</vt:lpstr>
      <vt:lpstr>Activity: Create a postController</vt:lpstr>
      <vt:lpstr>postController</vt:lpstr>
      <vt:lpstr>postController – Create Posts</vt:lpstr>
      <vt:lpstr>Updating your app.post statement</vt:lpstr>
      <vt:lpstr>Activity: Test it!</vt:lpstr>
      <vt:lpstr>Displaying Errors</vt:lpstr>
      <vt:lpstr>Displaying Errors</vt:lpstr>
      <vt:lpstr>Displaying Errors – Pug File</vt:lpstr>
      <vt:lpstr>Activity: Display Error Message</vt:lpstr>
      <vt:lpstr>Displaying Errors – Unique Slugs</vt:lpstr>
      <vt:lpstr>Activity: Unique</vt:lpstr>
      <vt:lpstr>Displaying Errors – Custom Validation</vt:lpstr>
      <vt:lpstr>Activity: Custom Validation</vt:lpstr>
      <vt:lpstr>Sanitize Input ??????</vt:lpstr>
      <vt:lpstr>postController – Display Posts</vt:lpstr>
      <vt:lpstr>Displaying Posts in blog.pug</vt:lpstr>
      <vt:lpstr>Activity: Test it!</vt:lpstr>
      <vt:lpstr>Displaying Single Pages</vt:lpstr>
      <vt:lpstr>Displaying Single Pages – Route </vt:lpstr>
      <vt:lpstr>Displaying Single Pages – Controller</vt:lpstr>
      <vt:lpstr>Displaying Single Pages – View</vt:lpstr>
      <vt:lpstr>Activity: Test your single post page!</vt:lpstr>
      <vt:lpstr>Authentication</vt:lpstr>
      <vt:lpstr>Authentication</vt:lpstr>
      <vt:lpstr>Authentication</vt:lpstr>
      <vt:lpstr>Install Passport and more</vt:lpstr>
      <vt:lpstr>Require New Packages</vt:lpstr>
      <vt:lpstr>Express-Session</vt:lpstr>
      <vt:lpstr>User Model</vt:lpstr>
      <vt:lpstr>Activity: Create a User Model</vt:lpstr>
      <vt:lpstr>Creating a Sign-Up Page</vt:lpstr>
      <vt:lpstr>Create userController.js</vt:lpstr>
      <vt:lpstr>Create Routes</vt:lpstr>
      <vt:lpstr>Activity: Test User Registration</vt:lpstr>
      <vt:lpstr>Configuring Passport for Logging In</vt:lpstr>
      <vt:lpstr>PowerPoint Presentation</vt:lpstr>
      <vt:lpstr>Allow Users to Stay Logged In</vt:lpstr>
      <vt:lpstr>More Middleware</vt:lpstr>
      <vt:lpstr>Create a Login Form</vt:lpstr>
      <vt:lpstr>Add the Login POST Route</vt:lpstr>
      <vt:lpstr>One More Thing</vt:lpstr>
      <vt:lpstr>Logged in or Logged out?</vt:lpstr>
      <vt:lpstr>Log out</vt:lpstr>
      <vt:lpstr>Activity: Test Logging In and Out</vt:lpstr>
      <vt:lpstr>Securing Passwords</vt:lpstr>
      <vt:lpstr>Securing Passwords</vt:lpstr>
      <vt:lpstr>bcryptjs</vt:lpstr>
      <vt:lpstr>Activity: Store Hashed Passwords</vt:lpstr>
      <vt:lpstr>PowerPoint Presentation</vt:lpstr>
      <vt:lpstr>Compare passwords</vt:lpstr>
      <vt:lpstr>Compare passwords</vt:lpstr>
      <vt:lpstr>Activity: New Workflow</vt:lpstr>
      <vt:lpstr>Linking Collections</vt:lpstr>
      <vt:lpstr>Linking Collections</vt:lpstr>
      <vt:lpstr>Update Post.js</vt:lpstr>
      <vt:lpstr>postController.js</vt:lpstr>
      <vt:lpstr>postController.js</vt:lpstr>
      <vt:lpstr>Activity: New Blog Posts</vt:lpstr>
      <vt:lpstr>Update blog.pug</vt:lpstr>
      <vt:lpstr>Create a route for author pages</vt:lpstr>
      <vt:lpstr>displayPostsByUser</vt:lpstr>
      <vt:lpstr>blog-author.pug</vt:lpstr>
      <vt:lpstr>Activity: Test the New Author Page</vt:lpstr>
      <vt:lpstr>Storing Sensitive Information</vt:lpstr>
      <vt:lpstr>Storing Sensitive Information</vt:lpstr>
      <vt:lpstr>dotenv</vt:lpstr>
      <vt:lpstr>Setting up dotenv</vt:lpstr>
      <vt:lpstr>Setting up dotenv</vt:lpstr>
      <vt:lpstr>Activity: Replace sensitive information</vt:lpstr>
      <vt:lpstr>Migrate Database to MongoDB Atlas</vt:lpstr>
      <vt:lpstr>Migrating to MongoDB Atlas</vt:lpstr>
      <vt:lpstr>Create a Starter Cluster</vt:lpstr>
      <vt:lpstr>Whitelist Connections</vt:lpstr>
      <vt:lpstr>Create a MongoDB User</vt:lpstr>
      <vt:lpstr>Choose a Connection Method</vt:lpstr>
      <vt:lpstr>Export MongoDB Data as JSON</vt:lpstr>
      <vt:lpstr>Import Data</vt:lpstr>
      <vt:lpstr>Connect Your Application</vt:lpstr>
      <vt:lpstr>Activity: Test your application</vt:lpstr>
      <vt:lpstr>Deploy Your App</vt:lpstr>
      <vt:lpstr>Deploying Your App</vt:lpstr>
      <vt:lpstr>Preparing Your App</vt:lpstr>
      <vt:lpstr>Create a ZEIT Now Account</vt:lpstr>
      <vt:lpstr>Create a now.json file</vt:lpstr>
      <vt:lpstr>PowerPoint Presentation</vt:lpstr>
      <vt:lpstr>Deploy to dev and production</vt:lpstr>
      <vt:lpstr>Activity: Deploy Your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htovey</dc:creator>
  <cp:lastModifiedBy>Heather Tovey</cp:lastModifiedBy>
  <cp:revision>380</cp:revision>
  <dcterms:modified xsi:type="dcterms:W3CDTF">2019-09-26T14:10:51Z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0x01010077E3778AFFC15B469F647107311F820B</vt:lpwstr>
  </property>
</Properties>
</file>