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0sMdvuuN+OFTviCcrtj+tNsc+z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Tracey Calvert-Joshu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9-04T17:12:26.842">
    <p:pos x="6286" y="3486"/>
    <p:text>need to mention that there are additional steps depending on pathogen. For Mtb where HGT is not really much of an issue, it's fine. But as someone mentioned, mechanisms such as recombination in klebsiella does influence branch length and placement.</p:text>
    <p:extLst>
      <p:ext uri="{C676402C-5697-4E1C-873F-D02D1690AC5C}">
        <p15:threadingInfo timeZoneBias="0"/>
      </p:ext>
      <p:ext uri="http://customooxmlschemas.google.com/">
        <go:slidesCustomData xmlns:go="http://customooxmlschemas.google.com/" commentPostId="AAABRJwwFhs"/>
      </p:ext>
    </p:extLst>
  </p:cm>
  <p:cm authorId="0" idx="2" dt="2024-09-04T17:10:04.861">
    <p:pos x="6286" y="1743"/>
    <p:text>just adding the QC happens after every step</p:text>
    <p:extLst>
      <p:ext uri="{C676402C-5697-4E1C-873F-D02D1690AC5C}">
        <p15:threadingInfo timeZoneBias="0"/>
      </p:ext>
      <p:ext uri="http://customooxmlschemas.google.com/">
        <go:slidesCustomData xmlns:go="http://customooxmlschemas.google.com/" commentPostId="AAABRJwwFho"/>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9-04T17:38:20.585">
    <p:pos x="528" y="1150"/>
    <p:text>maybe rather say "short?"</p:text>
    <p:extLst>
      <p:ext uri="{C676402C-5697-4E1C-873F-D02D1690AC5C}">
        <p15:threadingInfo timeZoneBias="0"/>
      </p:ext>
      <p:ext uri="http://customooxmlschemas.google.com/">
        <go:slidesCustomData xmlns:go="http://customooxmlschemas.google.com/" commentPostId="AAABRJwwFh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2.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hyperlink" Target="https://github.com/usadellab/Trimmomatic?tab=readme-ov-fil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usadellab/Trimmomatic.git" TargetMode="External"/><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hyperlink" Target="https://github.com/OpenGene/fastp" TargetMode="External"/><Relationship Id="rId5" Type="http://schemas.openxmlformats.org/officeDocument/2006/relationships/hyperlink" Target="https://github.com/OpenGene/fastp?tab=readme-ov-file#featur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10.png"/><Relationship Id="rId5"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hyperlink" Target="https://github.com/s-andrews/FastQC/archive/refs/tags/v0.12.1.zi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286990" y="858025"/>
            <a:ext cx="7089785" cy="2284669"/>
          </a:xfrm>
          <a:prstGeom prst="rect">
            <a:avLst/>
          </a:prstGeom>
          <a:noFill/>
          <a:ln>
            <a:noFill/>
          </a:ln>
        </p:spPr>
        <p:txBody>
          <a:bodyPr anchorCtr="0" anchor="b" bIns="0" lIns="0" spcFirstLastPara="1" rIns="0" wrap="square" tIns="0">
            <a:noAutofit/>
          </a:bodyPr>
          <a:lstStyle/>
          <a:p>
            <a:pPr indent="0" lvl="0" marL="0" marR="0" rtl="0" algn="r">
              <a:lnSpc>
                <a:spcPct val="92592"/>
              </a:lnSpc>
              <a:spcBef>
                <a:spcPts val="0"/>
              </a:spcBef>
              <a:spcAft>
                <a:spcPts val="0"/>
              </a:spcAft>
              <a:buClr>
                <a:srgbClr val="000000"/>
              </a:buClr>
              <a:buSzPts val="5400"/>
              <a:buFont typeface="Arial"/>
              <a:buNone/>
            </a:pPr>
            <a:r>
              <a:rPr b="1" i="0" lang="en-US" sz="5400" u="none" cap="none" strike="noStrike">
                <a:solidFill>
                  <a:srgbClr val="000000"/>
                </a:solidFill>
                <a:latin typeface="Arial"/>
                <a:ea typeface="Arial"/>
                <a:cs typeface="Arial"/>
                <a:sym typeface="Arial"/>
              </a:rPr>
              <a:t>INTRODUCTION TO</a:t>
            </a:r>
            <a:endParaRPr/>
          </a:p>
          <a:p>
            <a:pPr indent="0" lvl="0" marL="0" marR="0" rtl="0" algn="r">
              <a:lnSpc>
                <a:spcPct val="92592"/>
              </a:lnSpc>
              <a:spcBef>
                <a:spcPts val="0"/>
              </a:spcBef>
              <a:spcAft>
                <a:spcPts val="0"/>
              </a:spcAft>
              <a:buClr>
                <a:srgbClr val="000000"/>
              </a:buClr>
              <a:buSzPts val="5400"/>
              <a:buFont typeface="Arial"/>
              <a:buNone/>
            </a:pPr>
            <a:r>
              <a:rPr b="1" i="0" lang="en-US" sz="5400" u="none" cap="none" strike="noStrike">
                <a:solidFill>
                  <a:srgbClr val="000000"/>
                </a:solidFill>
                <a:latin typeface="Arial"/>
                <a:ea typeface="Arial"/>
                <a:cs typeface="Arial"/>
                <a:sym typeface="Arial"/>
              </a:rPr>
              <a:t>UNIX-LINUX –</a:t>
            </a:r>
            <a:endParaRPr/>
          </a:p>
          <a:p>
            <a:pPr indent="0" lvl="0" marL="0" marR="0" rtl="0" algn="r">
              <a:lnSpc>
                <a:spcPct val="92592"/>
              </a:lnSpc>
              <a:spcBef>
                <a:spcPts val="0"/>
              </a:spcBef>
              <a:spcAft>
                <a:spcPts val="0"/>
              </a:spcAft>
              <a:buClr>
                <a:srgbClr val="000000"/>
              </a:buClr>
              <a:buSzPts val="5400"/>
              <a:buFont typeface="Arial"/>
              <a:buNone/>
            </a:pPr>
            <a:r>
              <a:rPr b="1" i="0" lang="en-US" sz="5400" u="none" cap="none" strike="noStrike">
                <a:solidFill>
                  <a:srgbClr val="000000"/>
                </a:solidFill>
                <a:latin typeface="Arial"/>
                <a:ea typeface="Arial"/>
                <a:cs typeface="Arial"/>
                <a:sym typeface="Arial"/>
              </a:rPr>
              <a:t>QUALITY CONTROL</a:t>
            </a:r>
            <a:endParaRPr b="1" i="0" sz="5400" u="none" cap="none" strike="noStrike">
              <a:solidFill>
                <a:srgbClr val="000000"/>
              </a:solidFill>
              <a:latin typeface="Arial"/>
              <a:ea typeface="Arial"/>
              <a:cs typeface="Arial"/>
              <a:sym typeface="Arial"/>
            </a:endParaRPr>
          </a:p>
        </p:txBody>
      </p:sp>
      <p:sp>
        <p:nvSpPr>
          <p:cNvPr id="85" name="Google Shape;85;p1"/>
          <p:cNvSpPr txBox="1"/>
          <p:nvPr/>
        </p:nvSpPr>
        <p:spPr>
          <a:xfrm>
            <a:off x="7494547" y="1171146"/>
            <a:ext cx="3401478" cy="1192038"/>
          </a:xfrm>
          <a:prstGeom prst="rect">
            <a:avLst/>
          </a:prstGeom>
          <a:solidFill>
            <a:srgbClr val="000000"/>
          </a:solidFill>
          <a:ln>
            <a:noFill/>
          </a:ln>
        </p:spPr>
        <p:txBody>
          <a:bodyPr anchorCtr="0" anchor="ctr" bIns="0" lIns="252000" spcFirstLastPara="1" rIns="0" wrap="square" tIns="0">
            <a:noAutofit/>
          </a:bodyPr>
          <a:lstStyle/>
          <a:p>
            <a:pPr indent="0" lvl="0" marL="0" marR="0" rtl="0" algn="l">
              <a:lnSpc>
                <a:spcPct val="100000"/>
              </a:lnSpc>
              <a:spcBef>
                <a:spcPts val="0"/>
              </a:spcBef>
              <a:spcAft>
                <a:spcPts val="0"/>
              </a:spcAft>
              <a:buClr>
                <a:srgbClr val="FFFFFF"/>
              </a:buClr>
              <a:buSzPts val="1800"/>
              <a:buFont typeface="Arial"/>
              <a:buNone/>
            </a:pPr>
            <a:r>
              <a:rPr b="0" i="1" lang="en-US" sz="1800" u="none" cap="none" strike="noStrike">
                <a:solidFill>
                  <a:srgbClr val="FFFFFF"/>
                </a:solidFill>
                <a:latin typeface="Times New Roman"/>
                <a:ea typeface="Times New Roman"/>
                <a:cs typeface="Times New Roman"/>
                <a:sym typeface="Times New Roman"/>
              </a:rPr>
              <a:t>Klebsiella Workshop</a:t>
            </a:r>
            <a:endParaRPr/>
          </a:p>
          <a:p>
            <a:pPr indent="0" lvl="0" marL="0" marR="0" rtl="0" algn="l">
              <a:lnSpc>
                <a:spcPct val="100000"/>
              </a:lnSpc>
              <a:spcBef>
                <a:spcPts val="1000"/>
              </a:spcBef>
              <a:spcAft>
                <a:spcPts val="0"/>
              </a:spcAft>
              <a:buClr>
                <a:srgbClr val="FFFFFF"/>
              </a:buClr>
              <a:buSzPts val="1800"/>
              <a:buFont typeface="Arial"/>
              <a:buNone/>
            </a:pPr>
            <a:r>
              <a:rPr b="0" i="1" lang="en-US" sz="1800" u="none" cap="none" strike="noStrike">
                <a:solidFill>
                  <a:srgbClr val="FFFFFF"/>
                </a:solidFill>
                <a:latin typeface="Times New Roman"/>
                <a:ea typeface="Times New Roman"/>
                <a:cs typeface="Times New Roman"/>
                <a:sym typeface="Times New Roman"/>
              </a:rPr>
              <a:t>Sep 2024</a:t>
            </a:r>
            <a:endParaRPr/>
          </a:p>
        </p:txBody>
      </p:sp>
      <p:pic>
        <p:nvPicPr>
          <p:cNvPr id="86" name="Google Shape;86;p1"/>
          <p:cNvPicPr preferRelativeResize="0"/>
          <p:nvPr/>
        </p:nvPicPr>
        <p:blipFill rotWithShape="1">
          <a:blip r:embed="rId3">
            <a:alphaModFix/>
          </a:blip>
          <a:srcRect b="0" l="39255" r="39255" t="0"/>
          <a:stretch/>
        </p:blipFill>
        <p:spPr>
          <a:xfrm>
            <a:off x="9980476" y="0"/>
            <a:ext cx="2211524" cy="6858000"/>
          </a:xfrm>
          <a:prstGeom prst="rect">
            <a:avLst/>
          </a:prstGeom>
          <a:solidFill>
            <a:srgbClr val="FFFFFF"/>
          </a:solidFill>
          <a:ln>
            <a:noFill/>
          </a:ln>
        </p:spPr>
      </p:pic>
      <p:pic>
        <p:nvPicPr>
          <p:cNvPr id="87" name="Google Shape;87;p1"/>
          <p:cNvPicPr preferRelativeResize="0"/>
          <p:nvPr/>
        </p:nvPicPr>
        <p:blipFill>
          <a:blip r:embed="rId4">
            <a:alphaModFix/>
          </a:blip>
          <a:stretch>
            <a:fillRect/>
          </a:stretch>
        </p:blipFill>
        <p:spPr>
          <a:xfrm>
            <a:off x="2654800" y="5363225"/>
            <a:ext cx="7307875" cy="1494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9"/>
          <p:cNvPicPr preferRelativeResize="0"/>
          <p:nvPr/>
        </p:nvPicPr>
        <p:blipFill rotWithShape="1">
          <a:blip r:embed="rId3">
            <a:alphaModFix/>
          </a:blip>
          <a:srcRect b="0" l="39255" r="39255" t="0"/>
          <a:stretch/>
        </p:blipFill>
        <p:spPr>
          <a:xfrm>
            <a:off x="9980476" y="0"/>
            <a:ext cx="2211524" cy="6858000"/>
          </a:xfrm>
          <a:prstGeom prst="rect">
            <a:avLst/>
          </a:prstGeom>
          <a:noFill/>
          <a:ln>
            <a:noFill/>
          </a:ln>
        </p:spPr>
      </p:pic>
      <p:grpSp>
        <p:nvGrpSpPr>
          <p:cNvPr id="270" name="Google Shape;270;p9"/>
          <p:cNvGrpSpPr/>
          <p:nvPr/>
        </p:nvGrpSpPr>
        <p:grpSpPr>
          <a:xfrm>
            <a:off x="9980476" y="3013"/>
            <a:ext cx="2211524" cy="6851973"/>
            <a:chOff x="0" y="3013"/>
            <a:chExt cx="2211524" cy="6851973"/>
          </a:xfrm>
        </p:grpSpPr>
        <p:sp>
          <p:nvSpPr>
            <p:cNvPr id="271" name="Google Shape;271;p9"/>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Quality control</a:t>
              </a:r>
              <a:endParaRPr b="0" i="0" sz="3800" u="none" cap="none" strike="noStrike">
                <a:solidFill>
                  <a:schemeClr val="lt1"/>
                </a:solidFill>
                <a:latin typeface="Calibri"/>
                <a:ea typeface="Calibri"/>
                <a:cs typeface="Calibri"/>
                <a:sym typeface="Calibri"/>
              </a:endParaRPr>
            </a:p>
          </p:txBody>
        </p:sp>
        <p:sp>
          <p:nvSpPr>
            <p:cNvPr id="273" name="Google Shape;273;p9"/>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Adaptor / Trimming</a:t>
              </a:r>
              <a:endParaRPr b="0" i="0" sz="3800" u="none" cap="none" strike="noStrike">
                <a:solidFill>
                  <a:schemeClr val="lt1"/>
                </a:solidFill>
                <a:latin typeface="Calibri"/>
                <a:ea typeface="Calibri"/>
                <a:cs typeface="Calibri"/>
                <a:sym typeface="Calibri"/>
              </a:endParaRPr>
            </a:p>
          </p:txBody>
        </p:sp>
        <p:sp>
          <p:nvSpPr>
            <p:cNvPr id="275" name="Google Shape;275;p9"/>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Alignment / mapping</a:t>
              </a:r>
              <a:endParaRPr b="0" i="0" sz="3800" u="none" cap="none" strike="noStrike">
                <a:solidFill>
                  <a:schemeClr val="lt1"/>
                </a:solidFill>
                <a:latin typeface="Calibri"/>
                <a:ea typeface="Calibri"/>
                <a:cs typeface="Calibri"/>
                <a:sym typeface="Calibri"/>
              </a:endParaRPr>
            </a:p>
          </p:txBody>
        </p:sp>
        <p:sp>
          <p:nvSpPr>
            <p:cNvPr id="277" name="Google Shape;277;p9"/>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Variant calling </a:t>
              </a:r>
              <a:endParaRPr b="0" i="0" sz="3800" u="none" cap="none" strike="noStrike">
                <a:solidFill>
                  <a:schemeClr val="lt1"/>
                </a:solidFill>
                <a:latin typeface="Calibri"/>
                <a:ea typeface="Calibri"/>
                <a:cs typeface="Calibri"/>
                <a:sym typeface="Calibri"/>
              </a:endParaRPr>
            </a:p>
          </p:txBody>
        </p:sp>
        <p:sp>
          <p:nvSpPr>
            <p:cNvPr id="279" name="Google Shape;279;p9"/>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Tree Building</a:t>
              </a:r>
              <a:endParaRPr b="0" i="0" sz="3800" u="none" cap="none" strike="noStrike">
                <a:solidFill>
                  <a:schemeClr val="lt1"/>
                </a:solidFill>
                <a:latin typeface="Calibri"/>
                <a:ea typeface="Calibri"/>
                <a:cs typeface="Calibri"/>
                <a:sym typeface="Calibri"/>
              </a:endParaRPr>
            </a:p>
          </p:txBody>
        </p:sp>
      </p:grpSp>
      <p:sp>
        <p:nvSpPr>
          <p:cNvPr id="281" name="Google Shape;281;p9"/>
          <p:cNvSpPr/>
          <p:nvPr/>
        </p:nvSpPr>
        <p:spPr>
          <a:xfrm>
            <a:off x="8194089" y="399495"/>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pic>
        <p:nvPicPr>
          <p:cNvPr id="282" name="Google Shape;282;p9"/>
          <p:cNvPicPr preferRelativeResize="0"/>
          <p:nvPr/>
        </p:nvPicPr>
        <p:blipFill>
          <a:blip r:embed="rId4">
            <a:alphaModFix/>
          </a:blip>
          <a:stretch>
            <a:fillRect/>
          </a:stretch>
        </p:blipFill>
        <p:spPr>
          <a:xfrm>
            <a:off x="790275" y="976551"/>
            <a:ext cx="8481775" cy="5249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10"/>
          <p:cNvPicPr preferRelativeResize="0"/>
          <p:nvPr/>
        </p:nvPicPr>
        <p:blipFill rotWithShape="1">
          <a:blip r:embed="rId3">
            <a:alphaModFix/>
          </a:blip>
          <a:srcRect b="17915" l="24838" r="26740" t="12052"/>
          <a:stretch/>
        </p:blipFill>
        <p:spPr>
          <a:xfrm>
            <a:off x="1411549" y="602072"/>
            <a:ext cx="6942338" cy="5647827"/>
          </a:xfrm>
          <a:prstGeom prst="rect">
            <a:avLst/>
          </a:prstGeom>
          <a:noFill/>
          <a:ln>
            <a:noFill/>
          </a:ln>
        </p:spPr>
      </p:pic>
      <p:pic>
        <p:nvPicPr>
          <p:cNvPr id="288" name="Google Shape;288;p10"/>
          <p:cNvPicPr preferRelativeResize="0"/>
          <p:nvPr/>
        </p:nvPicPr>
        <p:blipFill rotWithShape="1">
          <a:blip r:embed="rId4">
            <a:alphaModFix/>
          </a:blip>
          <a:srcRect b="0" l="39255" r="39255" t="0"/>
          <a:stretch/>
        </p:blipFill>
        <p:spPr>
          <a:xfrm>
            <a:off x="9980476" y="0"/>
            <a:ext cx="2211524" cy="6858000"/>
          </a:xfrm>
          <a:prstGeom prst="rect">
            <a:avLst/>
          </a:prstGeom>
          <a:solidFill>
            <a:srgbClr val="FFFFFF"/>
          </a:solidFill>
          <a:ln>
            <a:noFill/>
          </a:ln>
        </p:spPr>
      </p:pic>
      <p:sp>
        <p:nvSpPr>
          <p:cNvPr id="289" name="Google Shape;289;p10"/>
          <p:cNvSpPr/>
          <p:nvPr/>
        </p:nvSpPr>
        <p:spPr>
          <a:xfrm>
            <a:off x="8194089" y="399495"/>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grpSp>
        <p:nvGrpSpPr>
          <p:cNvPr id="290" name="Google Shape;290;p10"/>
          <p:cNvGrpSpPr/>
          <p:nvPr/>
        </p:nvGrpSpPr>
        <p:grpSpPr>
          <a:xfrm>
            <a:off x="9980476" y="0"/>
            <a:ext cx="2211524" cy="1317687"/>
            <a:chOff x="0" y="3013"/>
            <a:chExt cx="2211524" cy="1317687"/>
          </a:xfrm>
        </p:grpSpPr>
        <p:sp>
          <p:nvSpPr>
            <p:cNvPr id="291" name="Google Shape;291;p10"/>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0"/>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a:t>
              </a:r>
              <a:endParaRPr b="0" i="0" sz="3600" u="none" cap="none" strike="noStrike">
                <a:solidFill>
                  <a:schemeClr val="lt1"/>
                </a:solidFill>
                <a:latin typeface="Calibri"/>
                <a:ea typeface="Calibri"/>
                <a:cs typeface="Calibri"/>
                <a:sym typeface="Calibri"/>
              </a:endParaRPr>
            </a:p>
          </p:txBody>
        </p:sp>
      </p:grpSp>
      <p:grpSp>
        <p:nvGrpSpPr>
          <p:cNvPr id="293" name="Google Shape;293;p10"/>
          <p:cNvGrpSpPr/>
          <p:nvPr/>
        </p:nvGrpSpPr>
        <p:grpSpPr>
          <a:xfrm>
            <a:off x="9980476" y="1383572"/>
            <a:ext cx="2211524" cy="1317687"/>
            <a:chOff x="0" y="1386585"/>
            <a:chExt cx="2211524" cy="1317687"/>
          </a:xfrm>
        </p:grpSpPr>
        <p:sp>
          <p:nvSpPr>
            <p:cNvPr id="294" name="Google Shape;294;p10"/>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0"/>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Adaptor / Trimming</a:t>
              </a:r>
              <a:endParaRPr b="0" i="0" sz="3600" u="none" cap="none" strike="noStrike">
                <a:solidFill>
                  <a:schemeClr val="lt1"/>
                </a:solidFill>
                <a:latin typeface="Calibri"/>
                <a:ea typeface="Calibri"/>
                <a:cs typeface="Calibri"/>
                <a:sym typeface="Calibri"/>
              </a:endParaRPr>
            </a:p>
          </p:txBody>
        </p:sp>
      </p:grpSp>
      <p:grpSp>
        <p:nvGrpSpPr>
          <p:cNvPr id="296" name="Google Shape;296;p10"/>
          <p:cNvGrpSpPr/>
          <p:nvPr/>
        </p:nvGrpSpPr>
        <p:grpSpPr>
          <a:xfrm>
            <a:off x="9980476" y="2767143"/>
            <a:ext cx="2211524" cy="1317687"/>
            <a:chOff x="0" y="2770156"/>
            <a:chExt cx="2211524" cy="1317687"/>
          </a:xfrm>
        </p:grpSpPr>
        <p:sp>
          <p:nvSpPr>
            <p:cNvPr id="297" name="Google Shape;297;p10"/>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0"/>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Alignment / mapping</a:t>
              </a:r>
              <a:endParaRPr b="0" i="0" sz="3600" u="none" cap="none" strike="noStrike">
                <a:solidFill>
                  <a:schemeClr val="lt1"/>
                </a:solidFill>
                <a:latin typeface="Calibri"/>
                <a:ea typeface="Calibri"/>
                <a:cs typeface="Calibri"/>
                <a:sym typeface="Calibri"/>
              </a:endParaRPr>
            </a:p>
          </p:txBody>
        </p:sp>
      </p:grpSp>
      <p:grpSp>
        <p:nvGrpSpPr>
          <p:cNvPr id="299" name="Google Shape;299;p10"/>
          <p:cNvGrpSpPr/>
          <p:nvPr/>
        </p:nvGrpSpPr>
        <p:grpSpPr>
          <a:xfrm>
            <a:off x="9980476" y="4150714"/>
            <a:ext cx="2211524" cy="1317687"/>
            <a:chOff x="0" y="4153727"/>
            <a:chExt cx="2211524" cy="1317687"/>
          </a:xfrm>
        </p:grpSpPr>
        <p:sp>
          <p:nvSpPr>
            <p:cNvPr id="300" name="Google Shape;300;p10"/>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p:txBody>
        </p:sp>
      </p:grpSp>
      <p:grpSp>
        <p:nvGrpSpPr>
          <p:cNvPr id="302" name="Google Shape;302;p10"/>
          <p:cNvGrpSpPr/>
          <p:nvPr/>
        </p:nvGrpSpPr>
        <p:grpSpPr>
          <a:xfrm>
            <a:off x="9980479" y="5534286"/>
            <a:ext cx="2211516" cy="1317687"/>
            <a:chOff x="3" y="5537299"/>
            <a:chExt cx="2211516" cy="1317687"/>
          </a:xfrm>
        </p:grpSpPr>
        <p:sp>
          <p:nvSpPr>
            <p:cNvPr id="303" name="Google Shape;303;p10"/>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0"/>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1"/>
          <p:cNvPicPr preferRelativeResize="0"/>
          <p:nvPr/>
        </p:nvPicPr>
        <p:blipFill rotWithShape="1">
          <a:blip r:embed="rId3">
            <a:alphaModFix/>
          </a:blip>
          <a:srcRect b="0" l="39255" r="39255" t="0"/>
          <a:stretch/>
        </p:blipFill>
        <p:spPr>
          <a:xfrm>
            <a:off x="9980476" y="0"/>
            <a:ext cx="2211524" cy="6858000"/>
          </a:xfrm>
          <a:prstGeom prst="rect">
            <a:avLst/>
          </a:prstGeom>
          <a:solidFill>
            <a:srgbClr val="FFFFFF"/>
          </a:solidFill>
          <a:ln>
            <a:noFill/>
          </a:ln>
        </p:spPr>
      </p:pic>
      <p:sp>
        <p:nvSpPr>
          <p:cNvPr id="310" name="Google Shape;310;p11"/>
          <p:cNvSpPr/>
          <p:nvPr/>
        </p:nvSpPr>
        <p:spPr>
          <a:xfrm>
            <a:off x="8194089" y="399495"/>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grpSp>
        <p:nvGrpSpPr>
          <p:cNvPr id="311" name="Google Shape;311;p11"/>
          <p:cNvGrpSpPr/>
          <p:nvPr/>
        </p:nvGrpSpPr>
        <p:grpSpPr>
          <a:xfrm>
            <a:off x="9980476" y="0"/>
            <a:ext cx="2211524" cy="1317687"/>
            <a:chOff x="0" y="3013"/>
            <a:chExt cx="2211524" cy="1317687"/>
          </a:xfrm>
        </p:grpSpPr>
        <p:sp>
          <p:nvSpPr>
            <p:cNvPr id="312" name="Google Shape;312;p11"/>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a:t>
              </a:r>
              <a:endParaRPr b="0" i="0" sz="3600" u="none" cap="none" strike="noStrike">
                <a:solidFill>
                  <a:schemeClr val="lt1"/>
                </a:solidFill>
                <a:latin typeface="Calibri"/>
                <a:ea typeface="Calibri"/>
                <a:cs typeface="Calibri"/>
                <a:sym typeface="Calibri"/>
              </a:endParaRPr>
            </a:p>
          </p:txBody>
        </p:sp>
      </p:grpSp>
      <p:grpSp>
        <p:nvGrpSpPr>
          <p:cNvPr id="314" name="Google Shape;314;p11"/>
          <p:cNvGrpSpPr/>
          <p:nvPr/>
        </p:nvGrpSpPr>
        <p:grpSpPr>
          <a:xfrm>
            <a:off x="9980476" y="1383572"/>
            <a:ext cx="2211524" cy="1317687"/>
            <a:chOff x="0" y="1386585"/>
            <a:chExt cx="2211524" cy="1317687"/>
          </a:xfrm>
        </p:grpSpPr>
        <p:sp>
          <p:nvSpPr>
            <p:cNvPr id="315" name="Google Shape;315;p11"/>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Adaptor / Trimming</a:t>
              </a:r>
              <a:endParaRPr b="0" i="0" sz="3600" u="none" cap="none" strike="noStrike">
                <a:solidFill>
                  <a:schemeClr val="lt1"/>
                </a:solidFill>
                <a:latin typeface="Calibri"/>
                <a:ea typeface="Calibri"/>
                <a:cs typeface="Calibri"/>
                <a:sym typeface="Calibri"/>
              </a:endParaRPr>
            </a:p>
          </p:txBody>
        </p:sp>
      </p:grpSp>
      <p:grpSp>
        <p:nvGrpSpPr>
          <p:cNvPr id="317" name="Google Shape;317;p11"/>
          <p:cNvGrpSpPr/>
          <p:nvPr/>
        </p:nvGrpSpPr>
        <p:grpSpPr>
          <a:xfrm>
            <a:off x="9980476" y="2767143"/>
            <a:ext cx="2211524" cy="1317687"/>
            <a:chOff x="0" y="2770156"/>
            <a:chExt cx="2211524" cy="1317687"/>
          </a:xfrm>
        </p:grpSpPr>
        <p:sp>
          <p:nvSpPr>
            <p:cNvPr id="318" name="Google Shape;318;p11"/>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Alignment / mapping</a:t>
              </a:r>
              <a:endParaRPr b="0" i="0" sz="3600" u="none" cap="none" strike="noStrike">
                <a:solidFill>
                  <a:schemeClr val="lt1"/>
                </a:solidFill>
                <a:latin typeface="Calibri"/>
                <a:ea typeface="Calibri"/>
                <a:cs typeface="Calibri"/>
                <a:sym typeface="Calibri"/>
              </a:endParaRPr>
            </a:p>
          </p:txBody>
        </p:sp>
      </p:grpSp>
      <p:grpSp>
        <p:nvGrpSpPr>
          <p:cNvPr id="320" name="Google Shape;320;p11"/>
          <p:cNvGrpSpPr/>
          <p:nvPr/>
        </p:nvGrpSpPr>
        <p:grpSpPr>
          <a:xfrm>
            <a:off x="9980476" y="4150714"/>
            <a:ext cx="2211524" cy="1317687"/>
            <a:chOff x="0" y="4153727"/>
            <a:chExt cx="2211524" cy="1317687"/>
          </a:xfrm>
        </p:grpSpPr>
        <p:sp>
          <p:nvSpPr>
            <p:cNvPr id="321" name="Google Shape;321;p11"/>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p:txBody>
        </p:sp>
      </p:grpSp>
      <p:grpSp>
        <p:nvGrpSpPr>
          <p:cNvPr id="323" name="Google Shape;323;p11"/>
          <p:cNvGrpSpPr/>
          <p:nvPr/>
        </p:nvGrpSpPr>
        <p:grpSpPr>
          <a:xfrm>
            <a:off x="9980479" y="5534286"/>
            <a:ext cx="2211516" cy="1317687"/>
            <a:chOff x="3" y="5537299"/>
            <a:chExt cx="2211516" cy="1317687"/>
          </a:xfrm>
        </p:grpSpPr>
        <p:sp>
          <p:nvSpPr>
            <p:cNvPr id="324" name="Google Shape;324;p11"/>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p:txBody>
        </p:sp>
      </p:grpSp>
      <p:pic>
        <p:nvPicPr>
          <p:cNvPr id="326" name="Google Shape;326;p11"/>
          <p:cNvPicPr preferRelativeResize="0"/>
          <p:nvPr/>
        </p:nvPicPr>
        <p:blipFill rotWithShape="1">
          <a:blip r:embed="rId4">
            <a:alphaModFix/>
          </a:blip>
          <a:srcRect b="21009" l="22224" r="21830" t="13503"/>
          <a:stretch/>
        </p:blipFill>
        <p:spPr>
          <a:xfrm>
            <a:off x="1356271" y="940071"/>
            <a:ext cx="7550928" cy="49718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12"/>
          <p:cNvPicPr preferRelativeResize="0"/>
          <p:nvPr/>
        </p:nvPicPr>
        <p:blipFill rotWithShape="1">
          <a:blip r:embed="rId4">
            <a:alphaModFix/>
          </a:blip>
          <a:srcRect b="0" l="39255" r="39255" t="0"/>
          <a:stretch/>
        </p:blipFill>
        <p:spPr>
          <a:xfrm>
            <a:off x="9980476" y="0"/>
            <a:ext cx="2211524" cy="6858000"/>
          </a:xfrm>
          <a:prstGeom prst="rect">
            <a:avLst/>
          </a:prstGeom>
          <a:solidFill>
            <a:srgbClr val="FFFFFF"/>
          </a:solidFill>
          <a:ln>
            <a:noFill/>
          </a:ln>
        </p:spPr>
      </p:pic>
      <p:sp>
        <p:nvSpPr>
          <p:cNvPr id="332" name="Google Shape;332;p12"/>
          <p:cNvSpPr/>
          <p:nvPr/>
        </p:nvSpPr>
        <p:spPr>
          <a:xfrm>
            <a:off x="8194089" y="399495"/>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grpSp>
        <p:nvGrpSpPr>
          <p:cNvPr id="333" name="Google Shape;333;p12"/>
          <p:cNvGrpSpPr/>
          <p:nvPr/>
        </p:nvGrpSpPr>
        <p:grpSpPr>
          <a:xfrm>
            <a:off x="9980476" y="0"/>
            <a:ext cx="2211524" cy="1317687"/>
            <a:chOff x="0" y="3013"/>
            <a:chExt cx="2211524" cy="1317687"/>
          </a:xfrm>
        </p:grpSpPr>
        <p:sp>
          <p:nvSpPr>
            <p:cNvPr id="334" name="Google Shape;334;p12"/>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2"/>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a:t>
              </a:r>
              <a:endParaRPr b="0" i="0" sz="3600" u="none" cap="none" strike="noStrike">
                <a:solidFill>
                  <a:schemeClr val="lt1"/>
                </a:solidFill>
                <a:latin typeface="Calibri"/>
                <a:ea typeface="Calibri"/>
                <a:cs typeface="Calibri"/>
                <a:sym typeface="Calibri"/>
              </a:endParaRPr>
            </a:p>
          </p:txBody>
        </p:sp>
      </p:grpSp>
      <p:grpSp>
        <p:nvGrpSpPr>
          <p:cNvPr id="336" name="Google Shape;336;p12"/>
          <p:cNvGrpSpPr/>
          <p:nvPr/>
        </p:nvGrpSpPr>
        <p:grpSpPr>
          <a:xfrm>
            <a:off x="9980476" y="1383572"/>
            <a:ext cx="2211524" cy="1317687"/>
            <a:chOff x="0" y="1386585"/>
            <a:chExt cx="2211524" cy="1317687"/>
          </a:xfrm>
        </p:grpSpPr>
        <p:sp>
          <p:nvSpPr>
            <p:cNvPr id="337" name="Google Shape;337;p12"/>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2"/>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Adaptor / Trimming</a:t>
              </a:r>
              <a:endParaRPr b="0" i="0" sz="3600" u="none" cap="none" strike="noStrike">
                <a:solidFill>
                  <a:schemeClr val="lt1"/>
                </a:solidFill>
                <a:latin typeface="Calibri"/>
                <a:ea typeface="Calibri"/>
                <a:cs typeface="Calibri"/>
                <a:sym typeface="Calibri"/>
              </a:endParaRPr>
            </a:p>
          </p:txBody>
        </p:sp>
      </p:grpSp>
      <p:grpSp>
        <p:nvGrpSpPr>
          <p:cNvPr id="339" name="Google Shape;339;p12"/>
          <p:cNvGrpSpPr/>
          <p:nvPr/>
        </p:nvGrpSpPr>
        <p:grpSpPr>
          <a:xfrm>
            <a:off x="9980476" y="2767143"/>
            <a:ext cx="2211524" cy="1317687"/>
            <a:chOff x="0" y="2770156"/>
            <a:chExt cx="2211524" cy="1317687"/>
          </a:xfrm>
        </p:grpSpPr>
        <p:sp>
          <p:nvSpPr>
            <p:cNvPr id="340" name="Google Shape;340;p12"/>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2"/>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Alignment / mapping</a:t>
              </a:r>
              <a:endParaRPr b="0" i="0" sz="3600" u="none" cap="none" strike="noStrike">
                <a:solidFill>
                  <a:schemeClr val="lt1"/>
                </a:solidFill>
                <a:latin typeface="Calibri"/>
                <a:ea typeface="Calibri"/>
                <a:cs typeface="Calibri"/>
                <a:sym typeface="Calibri"/>
              </a:endParaRPr>
            </a:p>
          </p:txBody>
        </p:sp>
      </p:grpSp>
      <p:grpSp>
        <p:nvGrpSpPr>
          <p:cNvPr id="342" name="Google Shape;342;p12"/>
          <p:cNvGrpSpPr/>
          <p:nvPr/>
        </p:nvGrpSpPr>
        <p:grpSpPr>
          <a:xfrm>
            <a:off x="9980476" y="4150714"/>
            <a:ext cx="2211524" cy="1317687"/>
            <a:chOff x="0" y="4153727"/>
            <a:chExt cx="2211524" cy="1317687"/>
          </a:xfrm>
        </p:grpSpPr>
        <p:sp>
          <p:nvSpPr>
            <p:cNvPr id="343" name="Google Shape;343;p12"/>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2"/>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p:txBody>
        </p:sp>
      </p:grpSp>
      <p:grpSp>
        <p:nvGrpSpPr>
          <p:cNvPr id="345" name="Google Shape;345;p12"/>
          <p:cNvGrpSpPr/>
          <p:nvPr/>
        </p:nvGrpSpPr>
        <p:grpSpPr>
          <a:xfrm>
            <a:off x="9980479" y="5534286"/>
            <a:ext cx="2211516" cy="1317687"/>
            <a:chOff x="3" y="5537299"/>
            <a:chExt cx="2211516" cy="1317687"/>
          </a:xfrm>
        </p:grpSpPr>
        <p:sp>
          <p:nvSpPr>
            <p:cNvPr id="346" name="Google Shape;346;p12"/>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2"/>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p:txBody>
        </p:sp>
      </p:grpSp>
      <p:sp>
        <p:nvSpPr>
          <p:cNvPr id="348" name="Google Shape;3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Improving Quality</a:t>
            </a:r>
            <a:endParaRPr/>
          </a:p>
        </p:txBody>
      </p:sp>
      <p:sp>
        <p:nvSpPr>
          <p:cNvPr id="349" name="Google Shape;34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Filtering of sequences</a:t>
            </a:r>
            <a:endParaRPr/>
          </a:p>
          <a:p>
            <a:pPr indent="-228600" lvl="1" marL="685800" rtl="0" algn="l">
              <a:lnSpc>
                <a:spcPct val="90000"/>
              </a:lnSpc>
              <a:spcBef>
                <a:spcPts val="500"/>
              </a:spcBef>
              <a:spcAft>
                <a:spcPts val="0"/>
              </a:spcAft>
              <a:buClr>
                <a:schemeClr val="dk1"/>
              </a:buClr>
              <a:buSzPts val="2400"/>
              <a:buChar char="•"/>
            </a:pPr>
            <a:r>
              <a:rPr lang="en-US"/>
              <a:t>with small mean quality score</a:t>
            </a:r>
            <a:endParaRPr/>
          </a:p>
          <a:p>
            <a:pPr indent="-228600" lvl="1" marL="685800" rtl="0" algn="l">
              <a:lnSpc>
                <a:spcPct val="90000"/>
              </a:lnSpc>
              <a:spcBef>
                <a:spcPts val="500"/>
              </a:spcBef>
              <a:spcAft>
                <a:spcPts val="0"/>
              </a:spcAft>
              <a:buClr>
                <a:schemeClr val="dk1"/>
              </a:buClr>
              <a:buSzPts val="2400"/>
              <a:buChar char="•"/>
            </a:pPr>
            <a:r>
              <a:rPr lang="en-US"/>
              <a:t>too </a:t>
            </a:r>
            <a:r>
              <a:rPr lang="en-US">
                <a:extLst>
                  <a:ext uri="http://customooxmlschemas.google.com/">
                    <go:slidesCustomData xmlns:go="http://customooxmlschemas.google.com/" textRoundtripDataId="2"/>
                  </a:ext>
                </a:extLst>
              </a:rPr>
              <a:t>s</a:t>
            </a:r>
            <a:r>
              <a:rPr lang="en-US"/>
              <a:t>hort</a:t>
            </a:r>
            <a:endParaRPr/>
          </a:p>
          <a:p>
            <a:pPr indent="-228600" lvl="1" marL="685800" rtl="0" algn="l">
              <a:lnSpc>
                <a:spcPct val="90000"/>
              </a:lnSpc>
              <a:spcBef>
                <a:spcPts val="500"/>
              </a:spcBef>
              <a:spcAft>
                <a:spcPts val="0"/>
              </a:spcAft>
              <a:buClr>
                <a:schemeClr val="dk1"/>
              </a:buClr>
              <a:buSzPts val="2400"/>
              <a:buChar char="•"/>
            </a:pPr>
            <a:r>
              <a:rPr lang="en-US"/>
              <a:t>with too many N bases</a:t>
            </a:r>
            <a:endParaRPr/>
          </a:p>
          <a:p>
            <a:pPr indent="-228600" lvl="1" marL="685800" rtl="0" algn="l">
              <a:lnSpc>
                <a:spcPct val="90000"/>
              </a:lnSpc>
              <a:spcBef>
                <a:spcPts val="500"/>
              </a:spcBef>
              <a:spcAft>
                <a:spcPts val="0"/>
              </a:spcAft>
              <a:buClr>
                <a:schemeClr val="dk1"/>
              </a:buClr>
              <a:buSzPts val="2400"/>
              <a:buChar char="•"/>
            </a:pPr>
            <a:r>
              <a:rPr lang="en-US"/>
              <a:t>based on their GC content</a:t>
            </a:r>
            <a:endParaRPr/>
          </a:p>
          <a:p>
            <a:pPr indent="-228600" lvl="0" marL="228600" rtl="0" algn="l">
              <a:lnSpc>
                <a:spcPct val="90000"/>
              </a:lnSpc>
              <a:spcBef>
                <a:spcPts val="1000"/>
              </a:spcBef>
              <a:spcAft>
                <a:spcPts val="0"/>
              </a:spcAft>
              <a:buClr>
                <a:schemeClr val="dk1"/>
              </a:buClr>
              <a:buSzPts val="2800"/>
              <a:buChar char="•"/>
            </a:pPr>
            <a:r>
              <a:rPr lang="en-US"/>
              <a:t>Cutting/Trimming sequences</a:t>
            </a:r>
            <a:endParaRPr/>
          </a:p>
          <a:p>
            <a:pPr indent="-228600" lvl="1" marL="685800" rtl="0" algn="l">
              <a:lnSpc>
                <a:spcPct val="90000"/>
              </a:lnSpc>
              <a:spcBef>
                <a:spcPts val="500"/>
              </a:spcBef>
              <a:spcAft>
                <a:spcPts val="0"/>
              </a:spcAft>
              <a:buClr>
                <a:schemeClr val="dk1"/>
              </a:buClr>
              <a:buSzPts val="2400"/>
              <a:buChar char="•"/>
            </a:pPr>
            <a:r>
              <a:rPr lang="en-US"/>
              <a:t>from low quality score parts</a:t>
            </a:r>
            <a:endParaRPr/>
          </a:p>
          <a:p>
            <a:pPr indent="-228600" lvl="1" marL="685800" rtl="0" algn="l">
              <a:lnSpc>
                <a:spcPct val="90000"/>
              </a:lnSpc>
              <a:spcBef>
                <a:spcPts val="500"/>
              </a:spcBef>
              <a:spcAft>
                <a:spcPts val="0"/>
              </a:spcAft>
              <a:buClr>
                <a:schemeClr val="dk1"/>
              </a:buClr>
              <a:buSzPts val="2400"/>
              <a:buChar char="•"/>
            </a:pPr>
            <a:r>
              <a:rPr lang="en-US"/>
              <a:t>tails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14"/>
          <p:cNvPicPr preferRelativeResize="0"/>
          <p:nvPr/>
        </p:nvPicPr>
        <p:blipFill rotWithShape="1">
          <a:blip r:embed="rId3">
            <a:alphaModFix/>
          </a:blip>
          <a:srcRect b="0" l="39255" r="39255" t="0"/>
          <a:stretch/>
        </p:blipFill>
        <p:spPr>
          <a:xfrm>
            <a:off x="9980476" y="0"/>
            <a:ext cx="2211524" cy="6858000"/>
          </a:xfrm>
          <a:prstGeom prst="rect">
            <a:avLst/>
          </a:prstGeom>
          <a:solidFill>
            <a:srgbClr val="FFFFFF"/>
          </a:solidFill>
          <a:ln>
            <a:noFill/>
          </a:ln>
        </p:spPr>
      </p:pic>
      <p:sp>
        <p:nvSpPr>
          <p:cNvPr id="355" name="Google Shape;355;p14"/>
          <p:cNvSpPr/>
          <p:nvPr/>
        </p:nvSpPr>
        <p:spPr>
          <a:xfrm>
            <a:off x="8194089" y="1722263"/>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grpSp>
        <p:nvGrpSpPr>
          <p:cNvPr id="356" name="Google Shape;356;p14"/>
          <p:cNvGrpSpPr/>
          <p:nvPr/>
        </p:nvGrpSpPr>
        <p:grpSpPr>
          <a:xfrm>
            <a:off x="9980476" y="0"/>
            <a:ext cx="2211524" cy="1317687"/>
            <a:chOff x="0" y="3013"/>
            <a:chExt cx="2211524" cy="1317687"/>
          </a:xfrm>
        </p:grpSpPr>
        <p:sp>
          <p:nvSpPr>
            <p:cNvPr id="357" name="Google Shape;357;p14"/>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a:t>
              </a:r>
              <a:endParaRPr b="0" i="0" sz="3600" u="none" cap="none" strike="noStrike">
                <a:solidFill>
                  <a:schemeClr val="lt1"/>
                </a:solidFill>
                <a:latin typeface="Calibri"/>
                <a:ea typeface="Calibri"/>
                <a:cs typeface="Calibri"/>
                <a:sym typeface="Calibri"/>
              </a:endParaRPr>
            </a:p>
          </p:txBody>
        </p:sp>
      </p:grpSp>
      <p:grpSp>
        <p:nvGrpSpPr>
          <p:cNvPr id="359" name="Google Shape;359;p14"/>
          <p:cNvGrpSpPr/>
          <p:nvPr/>
        </p:nvGrpSpPr>
        <p:grpSpPr>
          <a:xfrm>
            <a:off x="9980476" y="1383572"/>
            <a:ext cx="2211524" cy="1317687"/>
            <a:chOff x="0" y="1386585"/>
            <a:chExt cx="2211524" cy="1317687"/>
          </a:xfrm>
        </p:grpSpPr>
        <p:sp>
          <p:nvSpPr>
            <p:cNvPr id="360" name="Google Shape;360;p14"/>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Adaptor / Trimming</a:t>
              </a:r>
              <a:endParaRPr b="0" i="0" sz="3600" u="none" cap="none" strike="noStrike">
                <a:solidFill>
                  <a:schemeClr val="lt1"/>
                </a:solidFill>
                <a:latin typeface="Calibri"/>
                <a:ea typeface="Calibri"/>
                <a:cs typeface="Calibri"/>
                <a:sym typeface="Calibri"/>
              </a:endParaRPr>
            </a:p>
          </p:txBody>
        </p:sp>
      </p:grpSp>
      <p:grpSp>
        <p:nvGrpSpPr>
          <p:cNvPr id="362" name="Google Shape;362;p14"/>
          <p:cNvGrpSpPr/>
          <p:nvPr/>
        </p:nvGrpSpPr>
        <p:grpSpPr>
          <a:xfrm>
            <a:off x="9980476" y="2767143"/>
            <a:ext cx="2211524" cy="1317687"/>
            <a:chOff x="0" y="2770156"/>
            <a:chExt cx="2211524" cy="1317687"/>
          </a:xfrm>
        </p:grpSpPr>
        <p:sp>
          <p:nvSpPr>
            <p:cNvPr id="363" name="Google Shape;363;p14"/>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Alignment / mapping</a:t>
              </a:r>
              <a:endParaRPr b="0" i="0" sz="3600" u="none" cap="none" strike="noStrike">
                <a:solidFill>
                  <a:schemeClr val="lt1"/>
                </a:solidFill>
                <a:latin typeface="Calibri"/>
                <a:ea typeface="Calibri"/>
                <a:cs typeface="Calibri"/>
                <a:sym typeface="Calibri"/>
              </a:endParaRPr>
            </a:p>
          </p:txBody>
        </p:sp>
      </p:grpSp>
      <p:grpSp>
        <p:nvGrpSpPr>
          <p:cNvPr id="365" name="Google Shape;365;p14"/>
          <p:cNvGrpSpPr/>
          <p:nvPr/>
        </p:nvGrpSpPr>
        <p:grpSpPr>
          <a:xfrm>
            <a:off x="9980476" y="4150714"/>
            <a:ext cx="2211524" cy="1317687"/>
            <a:chOff x="0" y="4153727"/>
            <a:chExt cx="2211524" cy="1317687"/>
          </a:xfrm>
        </p:grpSpPr>
        <p:sp>
          <p:nvSpPr>
            <p:cNvPr id="366" name="Google Shape;366;p14"/>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p:txBody>
        </p:sp>
      </p:grpSp>
      <p:grpSp>
        <p:nvGrpSpPr>
          <p:cNvPr id="368" name="Google Shape;368;p14"/>
          <p:cNvGrpSpPr/>
          <p:nvPr/>
        </p:nvGrpSpPr>
        <p:grpSpPr>
          <a:xfrm>
            <a:off x="9980479" y="5534286"/>
            <a:ext cx="2211516" cy="1317687"/>
            <a:chOff x="3" y="5537299"/>
            <a:chExt cx="2211516" cy="1317687"/>
          </a:xfrm>
        </p:grpSpPr>
        <p:sp>
          <p:nvSpPr>
            <p:cNvPr id="369" name="Google Shape;369;p14"/>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p:txBody>
        </p:sp>
      </p:grpSp>
      <p:sp>
        <p:nvSpPr>
          <p:cNvPr id="371" name="Google Shape;371;p14"/>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Different trimming tools</a:t>
            </a:r>
            <a:endParaRPr b="0" i="0" sz="4400" u="none" cap="none" strike="noStrike">
              <a:solidFill>
                <a:schemeClr val="dk1"/>
              </a:solidFill>
              <a:latin typeface="Calibri"/>
              <a:ea typeface="Calibri"/>
              <a:cs typeface="Calibri"/>
              <a:sym typeface="Calibri"/>
            </a:endParaRPr>
          </a:p>
        </p:txBody>
      </p:sp>
      <p:sp>
        <p:nvSpPr>
          <p:cNvPr id="372" name="Google Shape;372;p14"/>
          <p:cNvSpPr txBox="1"/>
          <p:nvPr/>
        </p:nvSpPr>
        <p:spPr>
          <a:xfrm>
            <a:off x="838200" y="1825625"/>
            <a:ext cx="4177683"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Illumina – ref data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Trimmomatic</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CutaDapt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Fastp</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Flexar</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Trimgalore</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373" name="Google Shape;373;p14"/>
          <p:cNvSpPr txBox="1"/>
          <p:nvPr/>
        </p:nvSpPr>
        <p:spPr>
          <a:xfrm>
            <a:off x="5115513" y="1825625"/>
            <a:ext cx="4177683"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DeNovo – no ref</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Kraken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Blobology</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BLAST</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15"/>
          <p:cNvPicPr preferRelativeResize="0"/>
          <p:nvPr/>
        </p:nvPicPr>
        <p:blipFill rotWithShape="1">
          <a:blip r:embed="rId3">
            <a:alphaModFix/>
          </a:blip>
          <a:srcRect b="0" l="39255" r="39255" t="0"/>
          <a:stretch/>
        </p:blipFill>
        <p:spPr>
          <a:xfrm>
            <a:off x="9980476" y="0"/>
            <a:ext cx="2211524" cy="6858000"/>
          </a:xfrm>
          <a:prstGeom prst="rect">
            <a:avLst/>
          </a:prstGeom>
          <a:solidFill>
            <a:srgbClr val="FFFFFF"/>
          </a:solidFill>
          <a:ln>
            <a:noFill/>
          </a:ln>
        </p:spPr>
      </p:pic>
      <p:sp>
        <p:nvSpPr>
          <p:cNvPr id="379" name="Google Shape;379;p15"/>
          <p:cNvSpPr/>
          <p:nvPr/>
        </p:nvSpPr>
        <p:spPr>
          <a:xfrm>
            <a:off x="8194089" y="1722263"/>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grpSp>
        <p:nvGrpSpPr>
          <p:cNvPr id="380" name="Google Shape;380;p15"/>
          <p:cNvGrpSpPr/>
          <p:nvPr/>
        </p:nvGrpSpPr>
        <p:grpSpPr>
          <a:xfrm>
            <a:off x="9980476" y="0"/>
            <a:ext cx="2211524" cy="1317687"/>
            <a:chOff x="0" y="3013"/>
            <a:chExt cx="2211524" cy="1317687"/>
          </a:xfrm>
        </p:grpSpPr>
        <p:sp>
          <p:nvSpPr>
            <p:cNvPr id="381" name="Google Shape;381;p15"/>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5"/>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a:t>
              </a:r>
              <a:endParaRPr b="0" i="0" sz="3600" u="none" cap="none" strike="noStrike">
                <a:solidFill>
                  <a:schemeClr val="lt1"/>
                </a:solidFill>
                <a:latin typeface="Calibri"/>
                <a:ea typeface="Calibri"/>
                <a:cs typeface="Calibri"/>
                <a:sym typeface="Calibri"/>
              </a:endParaRPr>
            </a:p>
          </p:txBody>
        </p:sp>
      </p:grpSp>
      <p:grpSp>
        <p:nvGrpSpPr>
          <p:cNvPr id="383" name="Google Shape;383;p15"/>
          <p:cNvGrpSpPr/>
          <p:nvPr/>
        </p:nvGrpSpPr>
        <p:grpSpPr>
          <a:xfrm>
            <a:off x="9980476" y="1383572"/>
            <a:ext cx="2211524" cy="1317687"/>
            <a:chOff x="0" y="1386585"/>
            <a:chExt cx="2211524" cy="1317687"/>
          </a:xfrm>
        </p:grpSpPr>
        <p:sp>
          <p:nvSpPr>
            <p:cNvPr id="384" name="Google Shape;384;p15"/>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Adaptor / Trimming</a:t>
              </a:r>
              <a:endParaRPr b="0" i="0" sz="3600" u="none" cap="none" strike="noStrike">
                <a:solidFill>
                  <a:schemeClr val="lt1"/>
                </a:solidFill>
                <a:latin typeface="Calibri"/>
                <a:ea typeface="Calibri"/>
                <a:cs typeface="Calibri"/>
                <a:sym typeface="Calibri"/>
              </a:endParaRPr>
            </a:p>
          </p:txBody>
        </p:sp>
      </p:grpSp>
      <p:grpSp>
        <p:nvGrpSpPr>
          <p:cNvPr id="386" name="Google Shape;386;p15"/>
          <p:cNvGrpSpPr/>
          <p:nvPr/>
        </p:nvGrpSpPr>
        <p:grpSpPr>
          <a:xfrm>
            <a:off x="9980476" y="2767143"/>
            <a:ext cx="2211524" cy="1317687"/>
            <a:chOff x="0" y="2770156"/>
            <a:chExt cx="2211524" cy="1317687"/>
          </a:xfrm>
        </p:grpSpPr>
        <p:sp>
          <p:nvSpPr>
            <p:cNvPr id="387" name="Google Shape;387;p15"/>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Alignment / mapping</a:t>
              </a:r>
              <a:endParaRPr b="0" i="0" sz="3600" u="none" cap="none" strike="noStrike">
                <a:solidFill>
                  <a:schemeClr val="lt1"/>
                </a:solidFill>
                <a:latin typeface="Calibri"/>
                <a:ea typeface="Calibri"/>
                <a:cs typeface="Calibri"/>
                <a:sym typeface="Calibri"/>
              </a:endParaRPr>
            </a:p>
          </p:txBody>
        </p:sp>
      </p:grpSp>
      <p:grpSp>
        <p:nvGrpSpPr>
          <p:cNvPr id="389" name="Google Shape;389;p15"/>
          <p:cNvGrpSpPr/>
          <p:nvPr/>
        </p:nvGrpSpPr>
        <p:grpSpPr>
          <a:xfrm>
            <a:off x="9980476" y="4150714"/>
            <a:ext cx="2211524" cy="1317687"/>
            <a:chOff x="0" y="4153727"/>
            <a:chExt cx="2211524" cy="1317687"/>
          </a:xfrm>
        </p:grpSpPr>
        <p:sp>
          <p:nvSpPr>
            <p:cNvPr id="390" name="Google Shape;390;p15"/>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p:txBody>
        </p:sp>
      </p:grpSp>
      <p:grpSp>
        <p:nvGrpSpPr>
          <p:cNvPr id="392" name="Google Shape;392;p15"/>
          <p:cNvGrpSpPr/>
          <p:nvPr/>
        </p:nvGrpSpPr>
        <p:grpSpPr>
          <a:xfrm>
            <a:off x="9980479" y="5534286"/>
            <a:ext cx="2211516" cy="1317687"/>
            <a:chOff x="3" y="5537299"/>
            <a:chExt cx="2211516" cy="1317687"/>
          </a:xfrm>
        </p:grpSpPr>
        <p:sp>
          <p:nvSpPr>
            <p:cNvPr id="393" name="Google Shape;393;p15"/>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p:txBody>
        </p:sp>
      </p:grpSp>
      <p:sp>
        <p:nvSpPr>
          <p:cNvPr id="395" name="Google Shape;39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Trimmomatic</a:t>
            </a:r>
            <a:endParaRPr/>
          </a:p>
        </p:txBody>
      </p:sp>
      <p:sp>
        <p:nvSpPr>
          <p:cNvPr id="396" name="Google Shape;396;p15"/>
          <p:cNvSpPr txBox="1"/>
          <p:nvPr>
            <p:ph idx="1" type="body"/>
          </p:nvPr>
        </p:nvSpPr>
        <p:spPr>
          <a:xfrm>
            <a:off x="838200" y="1825625"/>
            <a:ext cx="7462421"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Trimmomatic performs a variety of useful trimming tasks for Illumina paired-end and single ended data. The selection of trimming steps and their associated parameters are supplied on the command line.</a:t>
            </a:r>
            <a:endParaRPr/>
          </a:p>
          <a:p>
            <a:pPr indent="-228600" lvl="0" marL="228600" rtl="0" algn="l">
              <a:lnSpc>
                <a:spcPct val="90000"/>
              </a:lnSpc>
              <a:spcBef>
                <a:spcPts val="1000"/>
              </a:spcBef>
              <a:spcAft>
                <a:spcPts val="0"/>
              </a:spcAft>
              <a:buClr>
                <a:schemeClr val="dk1"/>
              </a:buClr>
              <a:buSzPts val="2800"/>
              <a:buChar char="•"/>
            </a:pPr>
            <a:r>
              <a:rPr lang="en-US"/>
              <a:t>Requires Java installation check: </a:t>
            </a:r>
            <a:r>
              <a:rPr lang="en-US"/>
              <a:t>run</a:t>
            </a:r>
            <a:r>
              <a:rPr lang="en-US" sz="2600">
                <a:latin typeface="Courier New"/>
                <a:ea typeface="Courier New"/>
                <a:cs typeface="Courier New"/>
                <a:sym typeface="Courier New"/>
              </a:rPr>
              <a:t> java –version</a:t>
            </a:r>
            <a:endParaRPr sz="26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Char char="•"/>
            </a:pPr>
            <a:r>
              <a:rPr b="1" lang="en-US"/>
              <a:t>Inputs - </a:t>
            </a:r>
            <a:r>
              <a:rPr lang="en-US"/>
              <a:t>Single-end or Paired-end FASTQ or FASTQ.gz reads</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https://github.com/usadellab/Trimmomatic?tab=readme-ov-file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6"/>
          <p:cNvSpPr txBox="1"/>
          <p:nvPr>
            <p:ph idx="1" type="body"/>
          </p:nvPr>
        </p:nvSpPr>
        <p:spPr>
          <a:xfrm>
            <a:off x="838200" y="1825625"/>
            <a:ext cx="9142271" cy="4351338"/>
          </a:xfrm>
          <a:prstGeom prst="rect">
            <a:avLst/>
          </a:prstGeom>
          <a:noFill/>
          <a:ln>
            <a:noFill/>
          </a:ln>
        </p:spPr>
        <p:txBody>
          <a:bodyPr anchorCtr="0" anchor="t" bIns="45700" lIns="91425" spcFirstLastPara="1" rIns="91425" wrap="square" tIns="45700">
            <a:normAutofit fontScale="70000" lnSpcReduction="20000"/>
          </a:bodyPr>
          <a:lstStyle/>
          <a:p>
            <a:pPr indent="-201930" lvl="0" marL="228600" rtl="0" algn="l">
              <a:lnSpc>
                <a:spcPct val="107000"/>
              </a:lnSpc>
              <a:spcBef>
                <a:spcPts val="0"/>
              </a:spcBef>
              <a:spcAft>
                <a:spcPts val="0"/>
              </a:spcAft>
              <a:buSzPct val="100000"/>
              <a:buChar char="•"/>
            </a:pPr>
            <a:r>
              <a:rPr lang="en-US">
                <a:latin typeface="Calibri"/>
                <a:ea typeface="Calibri"/>
                <a:cs typeface="Calibri"/>
                <a:sym typeface="Calibri"/>
              </a:rPr>
              <a:t>Installation: </a:t>
            </a:r>
            <a:endParaRPr/>
          </a:p>
          <a:p>
            <a:pPr indent="-205739" lvl="1" marL="685800" rtl="0" algn="l">
              <a:lnSpc>
                <a:spcPct val="107000"/>
              </a:lnSpc>
              <a:spcBef>
                <a:spcPts val="1300"/>
              </a:spcBef>
              <a:spcAft>
                <a:spcPts val="0"/>
              </a:spcAft>
              <a:buSzPct val="100000"/>
              <a:buChar char="•"/>
            </a:pPr>
            <a:r>
              <a:rPr lang="en-US">
                <a:latin typeface="Calibri"/>
                <a:ea typeface="Calibri"/>
                <a:cs typeface="Calibri"/>
                <a:sym typeface="Calibri"/>
              </a:rPr>
              <a:t>wget </a:t>
            </a:r>
            <a:r>
              <a:rPr lang="en-US" u="sng">
                <a:latin typeface="Calibri"/>
                <a:ea typeface="Calibri"/>
                <a:cs typeface="Calibri"/>
                <a:sym typeface="Calibri"/>
                <a:hlinkClick r:id="rId3"/>
              </a:rPr>
              <a:t>https://github.com/usadellab/Trimmomatic.git</a:t>
            </a:r>
            <a:r>
              <a:rPr lang="en-US"/>
              <a:t> </a:t>
            </a:r>
            <a:endParaRPr/>
          </a:p>
          <a:p>
            <a:pPr indent="-201930" lvl="0" marL="228600" rtl="0" algn="l">
              <a:lnSpc>
                <a:spcPct val="107000"/>
              </a:lnSpc>
              <a:spcBef>
                <a:spcPts val="1800"/>
              </a:spcBef>
              <a:spcAft>
                <a:spcPts val="0"/>
              </a:spcAft>
              <a:buSzPct val="100000"/>
              <a:buChar char="•"/>
            </a:pPr>
            <a:r>
              <a:rPr lang="en-US">
                <a:latin typeface="Calibri"/>
                <a:ea typeface="Calibri"/>
                <a:cs typeface="Calibri"/>
                <a:sym typeface="Calibri"/>
              </a:rPr>
              <a:t>Usage:</a:t>
            </a:r>
            <a:endParaRPr/>
          </a:p>
          <a:p>
            <a:pPr indent="-205739" lvl="1" marL="685800" rtl="0" algn="l">
              <a:lnSpc>
                <a:spcPct val="107000"/>
              </a:lnSpc>
              <a:spcBef>
                <a:spcPts val="1300"/>
              </a:spcBef>
              <a:spcAft>
                <a:spcPts val="0"/>
              </a:spcAft>
              <a:buClr>
                <a:srgbClr val="444444"/>
              </a:buClr>
              <a:buSzPct val="100000"/>
              <a:buChar char="•"/>
            </a:pPr>
            <a:r>
              <a:rPr lang="en-US">
                <a:solidFill>
                  <a:srgbClr val="444444"/>
                </a:solidFill>
                <a:latin typeface="Courier New"/>
                <a:ea typeface="Courier New"/>
                <a:cs typeface="Courier New"/>
                <a:sym typeface="Courier New"/>
              </a:rPr>
              <a:t>java -jar trimmomatic-0</a:t>
            </a:r>
            <a:r>
              <a:rPr lang="en-US">
                <a:solidFill>
                  <a:srgbClr val="880000"/>
                </a:solidFill>
                <a:latin typeface="Courier New"/>
                <a:ea typeface="Courier New"/>
                <a:cs typeface="Courier New"/>
                <a:sym typeface="Courier New"/>
              </a:rPr>
              <a:t>.39.jar</a:t>
            </a:r>
            <a:r>
              <a:rPr lang="en-US">
                <a:solidFill>
                  <a:srgbClr val="444444"/>
                </a:solidFill>
                <a:latin typeface="Courier New"/>
                <a:ea typeface="Courier New"/>
                <a:cs typeface="Courier New"/>
                <a:sym typeface="Courier New"/>
              </a:rPr>
              <a:t> PE input_forward</a:t>
            </a:r>
            <a:r>
              <a:rPr lang="en-US">
                <a:solidFill>
                  <a:srgbClr val="880000"/>
                </a:solidFill>
                <a:latin typeface="Courier New"/>
                <a:ea typeface="Courier New"/>
                <a:cs typeface="Courier New"/>
                <a:sym typeface="Courier New"/>
              </a:rPr>
              <a:t>.fq.gz</a:t>
            </a:r>
            <a:r>
              <a:rPr lang="en-US">
                <a:solidFill>
                  <a:srgbClr val="444444"/>
                </a:solidFill>
                <a:latin typeface="Courier New"/>
                <a:ea typeface="Courier New"/>
                <a:cs typeface="Courier New"/>
                <a:sym typeface="Courier New"/>
              </a:rPr>
              <a:t> input_reverse</a:t>
            </a:r>
            <a:r>
              <a:rPr lang="en-US">
                <a:solidFill>
                  <a:srgbClr val="880000"/>
                </a:solidFill>
                <a:latin typeface="Courier New"/>
                <a:ea typeface="Courier New"/>
                <a:cs typeface="Courier New"/>
                <a:sym typeface="Courier New"/>
              </a:rPr>
              <a:t>.fq.gz</a:t>
            </a:r>
            <a:r>
              <a:rPr lang="en-US">
                <a:solidFill>
                  <a:srgbClr val="444444"/>
                </a:solidFill>
                <a:latin typeface="Courier New"/>
                <a:ea typeface="Courier New"/>
                <a:cs typeface="Courier New"/>
                <a:sym typeface="Courier New"/>
              </a:rPr>
              <a:t> output_forward_paired</a:t>
            </a:r>
            <a:r>
              <a:rPr lang="en-US">
                <a:solidFill>
                  <a:srgbClr val="880000"/>
                </a:solidFill>
                <a:latin typeface="Courier New"/>
                <a:ea typeface="Courier New"/>
                <a:cs typeface="Courier New"/>
                <a:sym typeface="Courier New"/>
              </a:rPr>
              <a:t>.fq.gz</a:t>
            </a:r>
            <a:r>
              <a:rPr lang="en-US">
                <a:solidFill>
                  <a:srgbClr val="444444"/>
                </a:solidFill>
                <a:latin typeface="Courier New"/>
                <a:ea typeface="Courier New"/>
                <a:cs typeface="Courier New"/>
                <a:sym typeface="Courier New"/>
              </a:rPr>
              <a:t> output_forward_unpaired</a:t>
            </a:r>
            <a:r>
              <a:rPr lang="en-US">
                <a:solidFill>
                  <a:srgbClr val="880000"/>
                </a:solidFill>
                <a:latin typeface="Courier New"/>
                <a:ea typeface="Courier New"/>
                <a:cs typeface="Courier New"/>
                <a:sym typeface="Courier New"/>
              </a:rPr>
              <a:t>.fq.gz</a:t>
            </a:r>
            <a:r>
              <a:rPr lang="en-US">
                <a:solidFill>
                  <a:srgbClr val="444444"/>
                </a:solidFill>
                <a:latin typeface="Courier New"/>
                <a:ea typeface="Courier New"/>
                <a:cs typeface="Courier New"/>
                <a:sym typeface="Courier New"/>
              </a:rPr>
              <a:t> output_reverse_paired</a:t>
            </a:r>
            <a:r>
              <a:rPr lang="en-US">
                <a:solidFill>
                  <a:srgbClr val="880000"/>
                </a:solidFill>
                <a:latin typeface="Courier New"/>
                <a:ea typeface="Courier New"/>
                <a:cs typeface="Courier New"/>
                <a:sym typeface="Courier New"/>
              </a:rPr>
              <a:t>.fq.gz</a:t>
            </a:r>
            <a:r>
              <a:rPr lang="en-US">
                <a:solidFill>
                  <a:srgbClr val="444444"/>
                </a:solidFill>
                <a:latin typeface="Courier New"/>
                <a:ea typeface="Courier New"/>
                <a:cs typeface="Courier New"/>
                <a:sym typeface="Courier New"/>
              </a:rPr>
              <a:t> output_reverse_unpaired</a:t>
            </a:r>
            <a:r>
              <a:rPr lang="en-US">
                <a:solidFill>
                  <a:srgbClr val="880000"/>
                </a:solidFill>
                <a:latin typeface="Courier New"/>
                <a:ea typeface="Courier New"/>
                <a:cs typeface="Courier New"/>
                <a:sym typeface="Courier New"/>
              </a:rPr>
              <a:t>.fq.gz</a:t>
            </a:r>
            <a:r>
              <a:rPr lang="en-US">
                <a:solidFill>
                  <a:srgbClr val="444444"/>
                </a:solidFill>
                <a:latin typeface="Courier New"/>
                <a:ea typeface="Courier New"/>
                <a:cs typeface="Courier New"/>
                <a:sym typeface="Courier New"/>
              </a:rPr>
              <a:t> ILLUMINACLIP</a:t>
            </a:r>
            <a:r>
              <a:rPr lang="en-US">
                <a:solidFill>
                  <a:srgbClr val="BC6060"/>
                </a:solidFill>
                <a:latin typeface="Courier New"/>
                <a:ea typeface="Courier New"/>
                <a:cs typeface="Courier New"/>
                <a:sym typeface="Courier New"/>
              </a:rPr>
              <a:t>:TruSeq3-PE.fa:2:30:10:2:True</a:t>
            </a:r>
            <a:r>
              <a:rPr lang="en-US">
                <a:solidFill>
                  <a:srgbClr val="444444"/>
                </a:solidFill>
                <a:latin typeface="Courier New"/>
                <a:ea typeface="Courier New"/>
                <a:cs typeface="Courier New"/>
                <a:sym typeface="Courier New"/>
              </a:rPr>
              <a:t> LEADING</a:t>
            </a:r>
            <a:r>
              <a:rPr lang="en-US">
                <a:solidFill>
                  <a:srgbClr val="BC6060"/>
                </a:solidFill>
                <a:latin typeface="Courier New"/>
                <a:ea typeface="Courier New"/>
                <a:cs typeface="Courier New"/>
                <a:sym typeface="Courier New"/>
              </a:rPr>
              <a:t>:3</a:t>
            </a:r>
            <a:r>
              <a:rPr lang="en-US">
                <a:solidFill>
                  <a:srgbClr val="444444"/>
                </a:solidFill>
                <a:latin typeface="Courier New"/>
                <a:ea typeface="Courier New"/>
                <a:cs typeface="Courier New"/>
                <a:sym typeface="Courier New"/>
              </a:rPr>
              <a:t> TRAILING</a:t>
            </a:r>
            <a:r>
              <a:rPr lang="en-US">
                <a:solidFill>
                  <a:srgbClr val="BC6060"/>
                </a:solidFill>
                <a:latin typeface="Courier New"/>
                <a:ea typeface="Courier New"/>
                <a:cs typeface="Courier New"/>
                <a:sym typeface="Courier New"/>
              </a:rPr>
              <a:t>:3</a:t>
            </a:r>
            <a:r>
              <a:rPr lang="en-US">
                <a:solidFill>
                  <a:srgbClr val="444444"/>
                </a:solidFill>
                <a:latin typeface="Courier New"/>
                <a:ea typeface="Courier New"/>
                <a:cs typeface="Courier New"/>
                <a:sym typeface="Courier New"/>
              </a:rPr>
              <a:t> MINLEN</a:t>
            </a:r>
            <a:r>
              <a:rPr lang="en-US">
                <a:solidFill>
                  <a:srgbClr val="BC6060"/>
                </a:solidFill>
                <a:latin typeface="Courier New"/>
                <a:ea typeface="Courier New"/>
                <a:cs typeface="Courier New"/>
                <a:sym typeface="Courier New"/>
              </a:rPr>
              <a:t>:36</a:t>
            </a:r>
            <a:endParaRPr/>
          </a:p>
          <a:p>
            <a:pPr indent="-201930" lvl="0" marL="228600" rtl="0" algn="l">
              <a:lnSpc>
                <a:spcPct val="107000"/>
              </a:lnSpc>
              <a:spcBef>
                <a:spcPts val="1800"/>
              </a:spcBef>
              <a:spcAft>
                <a:spcPts val="0"/>
              </a:spcAft>
              <a:buClr>
                <a:schemeClr val="dk1"/>
              </a:buClr>
              <a:buSzPct val="100000"/>
              <a:buChar char="•"/>
            </a:pPr>
            <a:r>
              <a:rPr lang="en-US">
                <a:latin typeface="Calibri"/>
                <a:ea typeface="Calibri"/>
                <a:cs typeface="Calibri"/>
                <a:sym typeface="Calibri"/>
              </a:rPr>
              <a:t>The above code is for reference only</a:t>
            </a:r>
            <a:endParaRPr>
              <a:latin typeface="Calibri"/>
              <a:ea typeface="Calibri"/>
              <a:cs typeface="Calibri"/>
              <a:sym typeface="Calibri"/>
            </a:endParaRPr>
          </a:p>
          <a:p>
            <a:pPr indent="-77470" lvl="0" marL="228600" rtl="0" algn="l">
              <a:lnSpc>
                <a:spcPct val="107000"/>
              </a:lnSpc>
              <a:spcBef>
                <a:spcPts val="1800"/>
              </a:spcBef>
              <a:spcAft>
                <a:spcPts val="0"/>
              </a:spcAft>
              <a:buClr>
                <a:schemeClr val="dk1"/>
              </a:buClr>
              <a:buSzPct val="100000"/>
              <a:buNone/>
            </a:pPr>
            <a:r>
              <a:t/>
            </a:r>
            <a:endParaRPr>
              <a:latin typeface="Calibri"/>
              <a:ea typeface="Calibri"/>
              <a:cs typeface="Calibri"/>
              <a:sym typeface="Calibri"/>
            </a:endParaRPr>
          </a:p>
          <a:p>
            <a:pPr indent="-77470" lvl="0" marL="228600" rtl="0" algn="l">
              <a:lnSpc>
                <a:spcPct val="90000"/>
              </a:lnSpc>
              <a:spcBef>
                <a:spcPts val="1800"/>
              </a:spcBef>
              <a:spcAft>
                <a:spcPts val="0"/>
              </a:spcAft>
              <a:buClr>
                <a:schemeClr val="dk1"/>
              </a:buClr>
              <a:buSzPct val="100000"/>
              <a:buNone/>
            </a:pPr>
            <a:r>
              <a:t/>
            </a:r>
            <a:endParaRPr/>
          </a:p>
        </p:txBody>
      </p:sp>
      <p:pic>
        <p:nvPicPr>
          <p:cNvPr id="402" name="Google Shape;402;p16"/>
          <p:cNvPicPr preferRelativeResize="0"/>
          <p:nvPr/>
        </p:nvPicPr>
        <p:blipFill rotWithShape="1">
          <a:blip r:embed="rId4">
            <a:alphaModFix/>
          </a:blip>
          <a:srcRect b="0" l="39255" r="39255" t="0"/>
          <a:stretch/>
        </p:blipFill>
        <p:spPr>
          <a:xfrm>
            <a:off x="9980476" y="0"/>
            <a:ext cx="2211524" cy="6858000"/>
          </a:xfrm>
          <a:prstGeom prst="rect">
            <a:avLst/>
          </a:prstGeom>
          <a:solidFill>
            <a:srgbClr val="FFFFFF"/>
          </a:solidFill>
          <a:ln>
            <a:noFill/>
          </a:ln>
        </p:spPr>
      </p:pic>
      <p:sp>
        <p:nvSpPr>
          <p:cNvPr id="403" name="Google Shape;403;p16"/>
          <p:cNvSpPr/>
          <p:nvPr/>
        </p:nvSpPr>
        <p:spPr>
          <a:xfrm>
            <a:off x="8194089" y="1722263"/>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grpSp>
        <p:nvGrpSpPr>
          <p:cNvPr id="404" name="Google Shape;404;p16"/>
          <p:cNvGrpSpPr/>
          <p:nvPr/>
        </p:nvGrpSpPr>
        <p:grpSpPr>
          <a:xfrm>
            <a:off x="9980476" y="0"/>
            <a:ext cx="2211524" cy="1317687"/>
            <a:chOff x="0" y="3013"/>
            <a:chExt cx="2211524" cy="1317687"/>
          </a:xfrm>
        </p:grpSpPr>
        <p:sp>
          <p:nvSpPr>
            <p:cNvPr id="405" name="Google Shape;405;p16"/>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6"/>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a:t>
              </a:r>
              <a:endParaRPr b="0" i="0" sz="3600" u="none" cap="none" strike="noStrike">
                <a:solidFill>
                  <a:schemeClr val="lt1"/>
                </a:solidFill>
                <a:latin typeface="Calibri"/>
                <a:ea typeface="Calibri"/>
                <a:cs typeface="Calibri"/>
                <a:sym typeface="Calibri"/>
              </a:endParaRPr>
            </a:p>
          </p:txBody>
        </p:sp>
      </p:grpSp>
      <p:grpSp>
        <p:nvGrpSpPr>
          <p:cNvPr id="407" name="Google Shape;407;p16"/>
          <p:cNvGrpSpPr/>
          <p:nvPr/>
        </p:nvGrpSpPr>
        <p:grpSpPr>
          <a:xfrm>
            <a:off x="9980476" y="1383572"/>
            <a:ext cx="2211524" cy="1317687"/>
            <a:chOff x="0" y="1386585"/>
            <a:chExt cx="2211524" cy="1317687"/>
          </a:xfrm>
        </p:grpSpPr>
        <p:sp>
          <p:nvSpPr>
            <p:cNvPr id="408" name="Google Shape;408;p16"/>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Adaptor / Trimming</a:t>
              </a:r>
              <a:endParaRPr b="0" i="0" sz="3600" u="none" cap="none" strike="noStrike">
                <a:solidFill>
                  <a:schemeClr val="lt1"/>
                </a:solidFill>
                <a:latin typeface="Calibri"/>
                <a:ea typeface="Calibri"/>
                <a:cs typeface="Calibri"/>
                <a:sym typeface="Calibri"/>
              </a:endParaRPr>
            </a:p>
          </p:txBody>
        </p:sp>
      </p:grpSp>
      <p:grpSp>
        <p:nvGrpSpPr>
          <p:cNvPr id="410" name="Google Shape;410;p16"/>
          <p:cNvGrpSpPr/>
          <p:nvPr/>
        </p:nvGrpSpPr>
        <p:grpSpPr>
          <a:xfrm>
            <a:off x="9980476" y="2767143"/>
            <a:ext cx="2211524" cy="1317687"/>
            <a:chOff x="0" y="2770156"/>
            <a:chExt cx="2211524" cy="1317687"/>
          </a:xfrm>
        </p:grpSpPr>
        <p:sp>
          <p:nvSpPr>
            <p:cNvPr id="411" name="Google Shape;411;p16"/>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6"/>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Alignment / mapping</a:t>
              </a:r>
              <a:endParaRPr b="0" i="0" sz="3600" u="none" cap="none" strike="noStrike">
                <a:solidFill>
                  <a:schemeClr val="lt1"/>
                </a:solidFill>
                <a:latin typeface="Calibri"/>
                <a:ea typeface="Calibri"/>
                <a:cs typeface="Calibri"/>
                <a:sym typeface="Calibri"/>
              </a:endParaRPr>
            </a:p>
          </p:txBody>
        </p:sp>
      </p:grpSp>
      <p:grpSp>
        <p:nvGrpSpPr>
          <p:cNvPr id="413" name="Google Shape;413;p16"/>
          <p:cNvGrpSpPr/>
          <p:nvPr/>
        </p:nvGrpSpPr>
        <p:grpSpPr>
          <a:xfrm>
            <a:off x="9980476" y="4150714"/>
            <a:ext cx="2211524" cy="1317687"/>
            <a:chOff x="0" y="4153727"/>
            <a:chExt cx="2211524" cy="1317687"/>
          </a:xfrm>
        </p:grpSpPr>
        <p:sp>
          <p:nvSpPr>
            <p:cNvPr id="414" name="Google Shape;414;p16"/>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6"/>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p:txBody>
        </p:sp>
      </p:grpSp>
      <p:grpSp>
        <p:nvGrpSpPr>
          <p:cNvPr id="416" name="Google Shape;416;p16"/>
          <p:cNvGrpSpPr/>
          <p:nvPr/>
        </p:nvGrpSpPr>
        <p:grpSpPr>
          <a:xfrm>
            <a:off x="9980479" y="5534286"/>
            <a:ext cx="2211516" cy="1317687"/>
            <a:chOff x="3" y="5537299"/>
            <a:chExt cx="2211516" cy="1317687"/>
          </a:xfrm>
        </p:grpSpPr>
        <p:sp>
          <p:nvSpPr>
            <p:cNvPr id="417" name="Google Shape;417;p16"/>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p:txBody>
        </p:sp>
      </p:grpSp>
      <p:sp>
        <p:nvSpPr>
          <p:cNvPr id="419" name="Google Shape;41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Installation &amp; Usage: Trimmomatic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7"/>
          <p:cNvSpPr txBox="1"/>
          <p:nvPr/>
        </p:nvSpPr>
        <p:spPr>
          <a:xfrm>
            <a:off x="838200" y="1825625"/>
            <a:ext cx="9142271" cy="4351338"/>
          </a:xfrm>
          <a:prstGeom prst="rect">
            <a:avLst/>
          </a:prstGeom>
          <a:noFill/>
          <a:ln>
            <a:noFill/>
          </a:ln>
        </p:spPr>
        <p:txBody>
          <a:bodyPr anchorCtr="0" anchor="t" bIns="45700" lIns="91425" spcFirstLastPara="1" rIns="91425" wrap="square" tIns="45700">
            <a:normAutofit/>
          </a:bodyPr>
          <a:lstStyle/>
          <a:p>
            <a:pPr indent="-50800" lvl="0" marL="228600" marR="0" rtl="0" algn="l">
              <a:lnSpc>
                <a:spcPct val="107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8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425" name="Google Shape;425;p17"/>
          <p:cNvPicPr preferRelativeResize="0"/>
          <p:nvPr/>
        </p:nvPicPr>
        <p:blipFill rotWithShape="1">
          <a:blip r:embed="rId3">
            <a:alphaModFix/>
          </a:blip>
          <a:srcRect b="0" l="39255" r="39255" t="0"/>
          <a:stretch/>
        </p:blipFill>
        <p:spPr>
          <a:xfrm>
            <a:off x="9980476" y="0"/>
            <a:ext cx="2211524" cy="6858000"/>
          </a:xfrm>
          <a:prstGeom prst="rect">
            <a:avLst/>
          </a:prstGeom>
          <a:solidFill>
            <a:srgbClr val="FFFFFF"/>
          </a:solidFill>
          <a:ln>
            <a:noFill/>
          </a:ln>
        </p:spPr>
      </p:pic>
      <p:sp>
        <p:nvSpPr>
          <p:cNvPr id="426" name="Google Shape;426;p17"/>
          <p:cNvSpPr/>
          <p:nvPr/>
        </p:nvSpPr>
        <p:spPr>
          <a:xfrm>
            <a:off x="8194089" y="1722263"/>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grpSp>
        <p:nvGrpSpPr>
          <p:cNvPr id="427" name="Google Shape;427;p17"/>
          <p:cNvGrpSpPr/>
          <p:nvPr/>
        </p:nvGrpSpPr>
        <p:grpSpPr>
          <a:xfrm>
            <a:off x="9980476" y="0"/>
            <a:ext cx="2211524" cy="1317687"/>
            <a:chOff x="0" y="3013"/>
            <a:chExt cx="2211524" cy="1317687"/>
          </a:xfrm>
        </p:grpSpPr>
        <p:sp>
          <p:nvSpPr>
            <p:cNvPr id="428" name="Google Shape;428;p17"/>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a:t>
              </a:r>
              <a:endParaRPr b="0" i="0" sz="3600" u="none" cap="none" strike="noStrike">
                <a:solidFill>
                  <a:schemeClr val="lt1"/>
                </a:solidFill>
                <a:latin typeface="Calibri"/>
                <a:ea typeface="Calibri"/>
                <a:cs typeface="Calibri"/>
                <a:sym typeface="Calibri"/>
              </a:endParaRPr>
            </a:p>
          </p:txBody>
        </p:sp>
      </p:grpSp>
      <p:grpSp>
        <p:nvGrpSpPr>
          <p:cNvPr id="430" name="Google Shape;430;p17"/>
          <p:cNvGrpSpPr/>
          <p:nvPr/>
        </p:nvGrpSpPr>
        <p:grpSpPr>
          <a:xfrm>
            <a:off x="9980476" y="1383572"/>
            <a:ext cx="2211524" cy="1317687"/>
            <a:chOff x="0" y="1386585"/>
            <a:chExt cx="2211524" cy="1317687"/>
          </a:xfrm>
        </p:grpSpPr>
        <p:sp>
          <p:nvSpPr>
            <p:cNvPr id="431" name="Google Shape;431;p17"/>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Adaptor / Trimming</a:t>
              </a:r>
              <a:endParaRPr b="0" i="0" sz="3600" u="none" cap="none" strike="noStrike">
                <a:solidFill>
                  <a:schemeClr val="lt1"/>
                </a:solidFill>
                <a:latin typeface="Calibri"/>
                <a:ea typeface="Calibri"/>
                <a:cs typeface="Calibri"/>
                <a:sym typeface="Calibri"/>
              </a:endParaRPr>
            </a:p>
          </p:txBody>
        </p:sp>
      </p:grpSp>
      <p:grpSp>
        <p:nvGrpSpPr>
          <p:cNvPr id="433" name="Google Shape;433;p17"/>
          <p:cNvGrpSpPr/>
          <p:nvPr/>
        </p:nvGrpSpPr>
        <p:grpSpPr>
          <a:xfrm>
            <a:off x="9980476" y="2767143"/>
            <a:ext cx="2211524" cy="1317687"/>
            <a:chOff x="0" y="2770156"/>
            <a:chExt cx="2211524" cy="1317687"/>
          </a:xfrm>
        </p:grpSpPr>
        <p:sp>
          <p:nvSpPr>
            <p:cNvPr id="434" name="Google Shape;434;p17"/>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Alignment / mapping</a:t>
              </a:r>
              <a:endParaRPr b="0" i="0" sz="3600" u="none" cap="none" strike="noStrike">
                <a:solidFill>
                  <a:schemeClr val="lt1"/>
                </a:solidFill>
                <a:latin typeface="Calibri"/>
                <a:ea typeface="Calibri"/>
                <a:cs typeface="Calibri"/>
                <a:sym typeface="Calibri"/>
              </a:endParaRPr>
            </a:p>
          </p:txBody>
        </p:sp>
      </p:grpSp>
      <p:grpSp>
        <p:nvGrpSpPr>
          <p:cNvPr id="436" name="Google Shape;436;p17"/>
          <p:cNvGrpSpPr/>
          <p:nvPr/>
        </p:nvGrpSpPr>
        <p:grpSpPr>
          <a:xfrm>
            <a:off x="9980476" y="4150714"/>
            <a:ext cx="2211524" cy="1317687"/>
            <a:chOff x="0" y="4153727"/>
            <a:chExt cx="2211524" cy="1317687"/>
          </a:xfrm>
        </p:grpSpPr>
        <p:sp>
          <p:nvSpPr>
            <p:cNvPr id="437" name="Google Shape;437;p17"/>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p:txBody>
        </p:sp>
      </p:grpSp>
      <p:grpSp>
        <p:nvGrpSpPr>
          <p:cNvPr id="439" name="Google Shape;439;p17"/>
          <p:cNvGrpSpPr/>
          <p:nvPr/>
        </p:nvGrpSpPr>
        <p:grpSpPr>
          <a:xfrm>
            <a:off x="9980479" y="5534286"/>
            <a:ext cx="2211516" cy="1317687"/>
            <a:chOff x="3" y="5537299"/>
            <a:chExt cx="2211516" cy="1317687"/>
          </a:xfrm>
        </p:grpSpPr>
        <p:sp>
          <p:nvSpPr>
            <p:cNvPr id="440" name="Google Shape;440;p17"/>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p:txBody>
        </p:sp>
      </p:grpSp>
      <p:sp>
        <p:nvSpPr>
          <p:cNvPr id="442" name="Google Shape;44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Fastp</a:t>
            </a:r>
            <a:br>
              <a:rPr lang="en-US"/>
            </a:br>
            <a:endParaRPr/>
          </a:p>
        </p:txBody>
      </p:sp>
      <p:sp>
        <p:nvSpPr>
          <p:cNvPr id="443" name="Google Shape;443;p17"/>
          <p:cNvSpPr txBox="1"/>
          <p:nvPr>
            <p:ph idx="1" type="body"/>
          </p:nvPr>
        </p:nvSpPr>
        <p:spPr>
          <a:xfrm>
            <a:off x="838200" y="1825625"/>
            <a:ext cx="804834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4"/>
              </a:rPr>
              <a:t>fastp</a:t>
            </a:r>
            <a:r>
              <a:rPr lang="en-US"/>
              <a:t> is a tool designed to provide fast all-in-one preprocessing for FASTQ files. This tool is developed in C++ with multithreading supported to afford high performance.</a:t>
            </a:r>
            <a:endParaRPr/>
          </a:p>
          <a:p>
            <a:pPr indent="-228600" lvl="0" marL="228600" rtl="0" algn="l">
              <a:lnSpc>
                <a:spcPct val="90000"/>
              </a:lnSpc>
              <a:spcBef>
                <a:spcPts val="1000"/>
              </a:spcBef>
              <a:spcAft>
                <a:spcPts val="0"/>
              </a:spcAft>
              <a:buClr>
                <a:schemeClr val="dk1"/>
              </a:buClr>
              <a:buSzPts val="2800"/>
              <a:buChar char="•"/>
            </a:pPr>
            <a:r>
              <a:rPr b="1" lang="en-US"/>
              <a:t>Inputs - </a:t>
            </a:r>
            <a:r>
              <a:rPr lang="en-US"/>
              <a:t>Single-end or Paired-end FASTQ or FASTQ.GZ reads</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https://github.com/OpenGene/fastp?tab=readme-ov-file#features</a:t>
            </a: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8"/>
          <p:cNvSpPr txBox="1"/>
          <p:nvPr/>
        </p:nvSpPr>
        <p:spPr>
          <a:xfrm>
            <a:off x="838200" y="1825625"/>
            <a:ext cx="9142271" cy="4351338"/>
          </a:xfrm>
          <a:prstGeom prst="rect">
            <a:avLst/>
          </a:prstGeom>
          <a:noFill/>
          <a:ln>
            <a:noFill/>
          </a:ln>
        </p:spPr>
        <p:txBody>
          <a:bodyPr anchorCtr="0" anchor="t" bIns="45700" lIns="91425" spcFirstLastPara="1" rIns="91425" wrap="square" tIns="45700">
            <a:normAutofit/>
          </a:bodyPr>
          <a:lstStyle/>
          <a:p>
            <a:pPr indent="-50800" lvl="0" marL="228600" marR="0" rtl="0" algn="l">
              <a:lnSpc>
                <a:spcPct val="107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8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449" name="Google Shape;449;p18"/>
          <p:cNvPicPr preferRelativeResize="0"/>
          <p:nvPr/>
        </p:nvPicPr>
        <p:blipFill rotWithShape="1">
          <a:blip r:embed="rId3">
            <a:alphaModFix/>
          </a:blip>
          <a:srcRect b="0" l="39255" r="39255" t="0"/>
          <a:stretch/>
        </p:blipFill>
        <p:spPr>
          <a:xfrm>
            <a:off x="9980476" y="0"/>
            <a:ext cx="2211524" cy="6858000"/>
          </a:xfrm>
          <a:prstGeom prst="rect">
            <a:avLst/>
          </a:prstGeom>
          <a:solidFill>
            <a:srgbClr val="FFFFFF"/>
          </a:solidFill>
          <a:ln>
            <a:noFill/>
          </a:ln>
        </p:spPr>
      </p:pic>
      <p:sp>
        <p:nvSpPr>
          <p:cNvPr id="450" name="Google Shape;450;p18"/>
          <p:cNvSpPr/>
          <p:nvPr/>
        </p:nvSpPr>
        <p:spPr>
          <a:xfrm>
            <a:off x="8194089" y="1722263"/>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grpSp>
        <p:nvGrpSpPr>
          <p:cNvPr id="451" name="Google Shape;451;p18"/>
          <p:cNvGrpSpPr/>
          <p:nvPr/>
        </p:nvGrpSpPr>
        <p:grpSpPr>
          <a:xfrm>
            <a:off x="9980476" y="0"/>
            <a:ext cx="2211524" cy="1317687"/>
            <a:chOff x="0" y="3013"/>
            <a:chExt cx="2211524" cy="1317687"/>
          </a:xfrm>
        </p:grpSpPr>
        <p:sp>
          <p:nvSpPr>
            <p:cNvPr id="452" name="Google Shape;452;p18"/>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a:t>
              </a:r>
              <a:endParaRPr b="0" i="0" sz="3600" u="none" cap="none" strike="noStrike">
                <a:solidFill>
                  <a:schemeClr val="lt1"/>
                </a:solidFill>
                <a:latin typeface="Calibri"/>
                <a:ea typeface="Calibri"/>
                <a:cs typeface="Calibri"/>
                <a:sym typeface="Calibri"/>
              </a:endParaRPr>
            </a:p>
          </p:txBody>
        </p:sp>
      </p:grpSp>
      <p:grpSp>
        <p:nvGrpSpPr>
          <p:cNvPr id="454" name="Google Shape;454;p18"/>
          <p:cNvGrpSpPr/>
          <p:nvPr/>
        </p:nvGrpSpPr>
        <p:grpSpPr>
          <a:xfrm>
            <a:off x="9980476" y="1383572"/>
            <a:ext cx="2211524" cy="1317687"/>
            <a:chOff x="0" y="1386585"/>
            <a:chExt cx="2211524" cy="1317687"/>
          </a:xfrm>
        </p:grpSpPr>
        <p:sp>
          <p:nvSpPr>
            <p:cNvPr id="455" name="Google Shape;455;p18"/>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Adaptor / Trimming</a:t>
              </a:r>
              <a:endParaRPr b="0" i="0" sz="3600" u="none" cap="none" strike="noStrike">
                <a:solidFill>
                  <a:schemeClr val="lt1"/>
                </a:solidFill>
                <a:latin typeface="Calibri"/>
                <a:ea typeface="Calibri"/>
                <a:cs typeface="Calibri"/>
                <a:sym typeface="Calibri"/>
              </a:endParaRPr>
            </a:p>
          </p:txBody>
        </p:sp>
      </p:grpSp>
      <p:grpSp>
        <p:nvGrpSpPr>
          <p:cNvPr id="457" name="Google Shape;457;p18"/>
          <p:cNvGrpSpPr/>
          <p:nvPr/>
        </p:nvGrpSpPr>
        <p:grpSpPr>
          <a:xfrm>
            <a:off x="9980476" y="2767143"/>
            <a:ext cx="2211524" cy="1317687"/>
            <a:chOff x="0" y="2770156"/>
            <a:chExt cx="2211524" cy="1317687"/>
          </a:xfrm>
        </p:grpSpPr>
        <p:sp>
          <p:nvSpPr>
            <p:cNvPr id="458" name="Google Shape;458;p18"/>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Alignment / mapping</a:t>
              </a:r>
              <a:endParaRPr b="0" i="0" sz="3600" u="none" cap="none" strike="noStrike">
                <a:solidFill>
                  <a:schemeClr val="lt1"/>
                </a:solidFill>
                <a:latin typeface="Calibri"/>
                <a:ea typeface="Calibri"/>
                <a:cs typeface="Calibri"/>
                <a:sym typeface="Calibri"/>
              </a:endParaRPr>
            </a:p>
          </p:txBody>
        </p:sp>
      </p:grpSp>
      <p:grpSp>
        <p:nvGrpSpPr>
          <p:cNvPr id="460" name="Google Shape;460;p18"/>
          <p:cNvGrpSpPr/>
          <p:nvPr/>
        </p:nvGrpSpPr>
        <p:grpSpPr>
          <a:xfrm>
            <a:off x="9980476" y="4150714"/>
            <a:ext cx="2211524" cy="1317687"/>
            <a:chOff x="0" y="4153727"/>
            <a:chExt cx="2211524" cy="1317687"/>
          </a:xfrm>
        </p:grpSpPr>
        <p:sp>
          <p:nvSpPr>
            <p:cNvPr id="461" name="Google Shape;461;p18"/>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8"/>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p:txBody>
        </p:sp>
      </p:grpSp>
      <p:grpSp>
        <p:nvGrpSpPr>
          <p:cNvPr id="463" name="Google Shape;463;p18"/>
          <p:cNvGrpSpPr/>
          <p:nvPr/>
        </p:nvGrpSpPr>
        <p:grpSpPr>
          <a:xfrm>
            <a:off x="9980479" y="5534286"/>
            <a:ext cx="2211516" cy="1317687"/>
            <a:chOff x="3" y="5537299"/>
            <a:chExt cx="2211516" cy="1317687"/>
          </a:xfrm>
        </p:grpSpPr>
        <p:sp>
          <p:nvSpPr>
            <p:cNvPr id="464" name="Google Shape;464;p18"/>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p:txBody>
        </p:sp>
      </p:grpSp>
      <p:sp>
        <p:nvSpPr>
          <p:cNvPr id="466" name="Google Shape;46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Installation &amp; Usage: Fastp</a:t>
            </a:r>
            <a:br>
              <a:rPr lang="en-US"/>
            </a:br>
            <a:endParaRPr/>
          </a:p>
        </p:txBody>
      </p:sp>
      <p:sp>
        <p:nvSpPr>
          <p:cNvPr id="467" name="Google Shape;467;p18"/>
          <p:cNvSpPr txBox="1"/>
          <p:nvPr>
            <p:ph idx="1" type="body"/>
          </p:nvPr>
        </p:nvSpPr>
        <p:spPr>
          <a:xfrm>
            <a:off x="838200" y="1825625"/>
            <a:ext cx="8048348"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Installation:</a:t>
            </a:r>
            <a:endParaRPr/>
          </a:p>
          <a:p>
            <a:pPr indent="-228600" lvl="1" marL="685800" rtl="0" algn="l">
              <a:lnSpc>
                <a:spcPct val="90000"/>
              </a:lnSpc>
              <a:spcBef>
                <a:spcPts val="500"/>
              </a:spcBef>
              <a:spcAft>
                <a:spcPts val="0"/>
              </a:spcAft>
              <a:buClr>
                <a:schemeClr val="dk1"/>
              </a:buClr>
              <a:buSzPts val="2400"/>
              <a:buChar char="•"/>
            </a:pPr>
            <a:r>
              <a:rPr lang="en-US"/>
              <a:t>wget http://opengene.org/fastp/fastp</a:t>
            </a:r>
            <a:endParaRPr/>
          </a:p>
          <a:p>
            <a:pPr indent="-228600" lvl="1" marL="685800" rtl="0" algn="l">
              <a:lnSpc>
                <a:spcPct val="90000"/>
              </a:lnSpc>
              <a:spcBef>
                <a:spcPts val="500"/>
              </a:spcBef>
              <a:spcAft>
                <a:spcPts val="0"/>
              </a:spcAft>
              <a:buClr>
                <a:schemeClr val="dk1"/>
              </a:buClr>
              <a:buSzPts val="2400"/>
              <a:buChar char="•"/>
            </a:pPr>
            <a:r>
              <a:rPr lang="en-US"/>
              <a:t>chmod a+x ./fastp</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Usage:</a:t>
            </a:r>
            <a:endParaRPr/>
          </a:p>
          <a:p>
            <a:pPr indent="-228600" lvl="1" marL="685800" rtl="0" algn="l">
              <a:lnSpc>
                <a:spcPct val="90000"/>
              </a:lnSpc>
              <a:spcBef>
                <a:spcPts val="500"/>
              </a:spcBef>
              <a:spcAft>
                <a:spcPts val="0"/>
              </a:spcAft>
              <a:buClr>
                <a:schemeClr val="dk1"/>
              </a:buClr>
              <a:buSzPts val="2400"/>
              <a:buChar char="•"/>
            </a:pPr>
            <a:r>
              <a:rPr lang="en-US"/>
              <a:t>SE code: </a:t>
            </a:r>
            <a:r>
              <a:rPr lang="en-US">
                <a:latin typeface="Courier New"/>
                <a:ea typeface="Courier New"/>
                <a:cs typeface="Courier New"/>
                <a:sym typeface="Courier New"/>
              </a:rPr>
              <a:t>fastp -i in.fq -o out.fq</a:t>
            </a:r>
            <a:endParaRPr>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ts val="2400"/>
              <a:buChar char="•"/>
            </a:pPr>
            <a:r>
              <a:rPr lang="en-US"/>
              <a:t>PE code: </a:t>
            </a:r>
            <a:r>
              <a:rPr lang="en-US">
                <a:latin typeface="Courier New"/>
                <a:ea typeface="Courier New"/>
                <a:cs typeface="Courier New"/>
                <a:sym typeface="Courier New"/>
              </a:rPr>
              <a:t>fastp -i in.R1.fq.gz -I in.R2.fq.gz -o out.R1.fq.gz -O out.R2.fq.gz</a:t>
            </a:r>
            <a:endParaRPr/>
          </a:p>
          <a:p>
            <a:pPr indent="-50800" lvl="0" marL="228600" rtl="0" algn="l">
              <a:lnSpc>
                <a:spcPct val="90000"/>
              </a:lnSpc>
              <a:spcBef>
                <a:spcPts val="1000"/>
              </a:spcBef>
              <a:spcAft>
                <a:spcPts val="0"/>
              </a:spcAft>
              <a:buClr>
                <a:schemeClr val="dk1"/>
              </a:buClr>
              <a:buSzPts val="2800"/>
              <a:buNone/>
            </a:pPr>
            <a:r>
              <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The above code is for reference only</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latin typeface="Courier New"/>
              <a:ea typeface="Courier New"/>
              <a:cs typeface="Courier New"/>
              <a:sym typeface="Courier New"/>
            </a:endParaRPr>
          </a:p>
          <a:p>
            <a:pPr indent="-50800" lvl="0" marL="228600" rtl="0" algn="l">
              <a:lnSpc>
                <a:spcPct val="90000"/>
              </a:lnSpc>
              <a:spcBef>
                <a:spcPts val="1000"/>
              </a:spcBef>
              <a:spcAft>
                <a:spcPts val="0"/>
              </a:spcAft>
              <a:buClr>
                <a:schemeClr val="dk1"/>
              </a:buClr>
              <a:buSzPts val="2800"/>
              <a:buNone/>
            </a:pPr>
            <a:r>
              <a:t/>
            </a:r>
            <a:endParaRPr>
              <a:latin typeface="Courier New"/>
              <a:ea typeface="Courier New"/>
              <a:cs typeface="Courier New"/>
              <a:sym typeface="Courier New"/>
            </a:endParaRPr>
          </a:p>
          <a:p>
            <a:pPr indent="-50800" lvl="0" marL="228600" rtl="0" algn="l">
              <a:lnSpc>
                <a:spcPct val="90000"/>
              </a:lnSpc>
              <a:spcBef>
                <a:spcPts val="1000"/>
              </a:spcBef>
              <a:spcAft>
                <a:spcPts val="0"/>
              </a:spcAft>
              <a:buClr>
                <a:schemeClr val="dk1"/>
              </a:buClr>
              <a:buSzPts val="2800"/>
              <a:buNone/>
            </a:pPr>
            <a:r>
              <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
          <p:cNvPicPr preferRelativeResize="0"/>
          <p:nvPr/>
        </p:nvPicPr>
        <p:blipFill rotWithShape="1">
          <a:blip r:embed="rId4">
            <a:alphaModFix/>
          </a:blip>
          <a:srcRect b="19231" l="30061" r="30339" t="13312"/>
          <a:stretch/>
        </p:blipFill>
        <p:spPr>
          <a:xfrm>
            <a:off x="1692342" y="18000"/>
            <a:ext cx="7138314" cy="6840000"/>
          </a:xfrm>
          <a:prstGeom prst="rect">
            <a:avLst/>
          </a:prstGeom>
          <a:noFill/>
          <a:ln>
            <a:noFill/>
          </a:ln>
        </p:spPr>
      </p:pic>
      <p:pic>
        <p:nvPicPr>
          <p:cNvPr id="93" name="Google Shape;93;p2"/>
          <p:cNvPicPr preferRelativeResize="0"/>
          <p:nvPr/>
        </p:nvPicPr>
        <p:blipFill rotWithShape="1">
          <a:blip r:embed="rId5">
            <a:alphaModFix/>
          </a:blip>
          <a:srcRect b="0" l="39255" r="39255" t="0"/>
          <a:stretch/>
        </p:blipFill>
        <p:spPr>
          <a:xfrm>
            <a:off x="9980476" y="0"/>
            <a:ext cx="2211524" cy="6858000"/>
          </a:xfrm>
          <a:prstGeom prst="rect">
            <a:avLst/>
          </a:prstGeom>
          <a:solidFill>
            <a:srgbClr val="FFFFFF"/>
          </a:solidFill>
          <a:ln>
            <a:noFill/>
          </a:ln>
        </p:spPr>
      </p:pic>
      <p:sp>
        <p:nvSpPr>
          <p:cNvPr id="94" name="Google Shape;94;p2"/>
          <p:cNvSpPr/>
          <p:nvPr/>
        </p:nvSpPr>
        <p:spPr>
          <a:xfrm>
            <a:off x="8194089" y="399495"/>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grpSp>
        <p:nvGrpSpPr>
          <p:cNvPr id="95" name="Google Shape;95;p2"/>
          <p:cNvGrpSpPr/>
          <p:nvPr/>
        </p:nvGrpSpPr>
        <p:grpSpPr>
          <a:xfrm>
            <a:off x="9980476" y="0"/>
            <a:ext cx="2211524" cy="1317687"/>
            <a:chOff x="0" y="3013"/>
            <a:chExt cx="2211524" cy="1317687"/>
          </a:xfrm>
        </p:grpSpPr>
        <p:sp>
          <p:nvSpPr>
            <p:cNvPr id="96" name="Google Shape;96;p2"/>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 </a:t>
              </a:r>
              <a:endParaRPr b="0" i="0" sz="3600" u="none" cap="none" strike="noStrike">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3600"/>
                <a:buFont typeface="Calibri"/>
                <a:buNone/>
              </a:pPr>
              <a:r>
                <a:rPr b="0" i="0" lang="en-US" sz="2000" u="none" cap="none" strike="noStrike">
                  <a:solidFill>
                    <a:schemeClr val="lt1"/>
                  </a:solidFill>
                  <a:latin typeface="Calibri"/>
                  <a:ea typeface="Calibri"/>
                  <a:cs typeface="Calibri"/>
                  <a:sym typeface="Calibri"/>
                </a:rPr>
                <a:t>(raw reads)</a:t>
              </a:r>
              <a:endParaRPr b="0" i="0" sz="2000" u="none" cap="none" strike="noStrike">
                <a:solidFill>
                  <a:schemeClr val="lt1"/>
                </a:solidFill>
                <a:latin typeface="Calibri"/>
                <a:ea typeface="Calibri"/>
                <a:cs typeface="Calibri"/>
                <a:sym typeface="Calibri"/>
              </a:endParaRPr>
            </a:p>
          </p:txBody>
        </p:sp>
      </p:grpSp>
      <p:grpSp>
        <p:nvGrpSpPr>
          <p:cNvPr id="98" name="Google Shape;98;p2"/>
          <p:cNvGrpSpPr/>
          <p:nvPr/>
        </p:nvGrpSpPr>
        <p:grpSpPr>
          <a:xfrm>
            <a:off x="9980476" y="1383572"/>
            <a:ext cx="2211524" cy="1317687"/>
            <a:chOff x="0" y="1386585"/>
            <a:chExt cx="2211524" cy="1317687"/>
          </a:xfrm>
        </p:grpSpPr>
        <p:sp>
          <p:nvSpPr>
            <p:cNvPr id="99" name="Google Shape;99;p2"/>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Trimming </a:t>
              </a:r>
              <a:r>
                <a:rPr b="0" i="0" lang="en-US" sz="2000" u="none" cap="none" strike="noStrike">
                  <a:solidFill>
                    <a:schemeClr val="lt1"/>
                  </a:solidFill>
                  <a:latin typeface="Calibri"/>
                  <a:ea typeface="Calibri"/>
                  <a:cs typeface="Calibri"/>
                  <a:sym typeface="Calibri"/>
                </a:rPr>
                <a:t>(adapters/low q</a:t>
              </a:r>
              <a:r>
                <a:rPr lang="en-US" sz="2000">
                  <a:solidFill>
                    <a:schemeClr val="lt1"/>
                  </a:solidFill>
                  <a:latin typeface="Calibri"/>
                  <a:ea typeface="Calibri"/>
                  <a:cs typeface="Calibri"/>
                  <a:sym typeface="Calibri"/>
                </a:rPr>
                <a:t>uality reads)</a:t>
              </a:r>
              <a:endParaRPr b="0" i="0" sz="2000" u="none" cap="none" strike="noStrike">
                <a:solidFill>
                  <a:schemeClr val="lt1"/>
                </a:solidFill>
                <a:latin typeface="Calibri"/>
                <a:ea typeface="Calibri"/>
                <a:cs typeface="Calibri"/>
                <a:sym typeface="Calibri"/>
              </a:endParaRPr>
            </a:p>
          </p:txBody>
        </p:sp>
      </p:grpSp>
      <p:grpSp>
        <p:nvGrpSpPr>
          <p:cNvPr id="101" name="Google Shape;101;p2"/>
          <p:cNvGrpSpPr/>
          <p:nvPr/>
        </p:nvGrpSpPr>
        <p:grpSpPr>
          <a:xfrm>
            <a:off x="9980476" y="2767143"/>
            <a:ext cx="2211524" cy="1317687"/>
            <a:chOff x="0" y="2770156"/>
            <a:chExt cx="2211524" cy="1317687"/>
          </a:xfrm>
        </p:grpSpPr>
        <p:sp>
          <p:nvSpPr>
            <p:cNvPr id="102" name="Google Shape;102;p2"/>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None/>
              </a:pPr>
              <a:r>
                <a:rPr b="0" i="0" lang="en-US" sz="3600" u="none" cap="none" strike="noStrike">
                  <a:solidFill>
                    <a:schemeClr val="lt1"/>
                  </a:solidFill>
                  <a:latin typeface="Calibri"/>
                  <a:ea typeface="Calibri"/>
                  <a:cs typeface="Calibri"/>
                  <a:sym typeface="Calibri"/>
                </a:rPr>
                <a:t>Alignment /mapping </a:t>
              </a:r>
              <a:endParaRPr b="0" i="0" sz="3600" u="none" cap="none" strike="noStrike">
                <a:solidFill>
                  <a:schemeClr val="lt1"/>
                </a:solidFill>
                <a:latin typeface="Calibri"/>
                <a:ea typeface="Calibri"/>
                <a:cs typeface="Calibri"/>
                <a:sym typeface="Calibri"/>
              </a:endParaRPr>
            </a:p>
            <a:p>
              <a:pPr indent="0" lvl="0" marL="0" marR="0" rtl="0" algn="ctr">
                <a:lnSpc>
                  <a:spcPct val="90000"/>
                </a:lnSpc>
                <a:spcBef>
                  <a:spcPts val="0"/>
                </a:spcBef>
                <a:spcAft>
                  <a:spcPts val="0"/>
                </a:spcAft>
                <a:buNone/>
              </a:pPr>
              <a:r>
                <a:rPr lang="en-US" sz="2000">
                  <a:solidFill>
                    <a:schemeClr val="lt1"/>
                  </a:solidFill>
                  <a:latin typeface="Calibri"/>
                  <a:ea typeface="Calibri"/>
                  <a:cs typeface="Calibri"/>
                  <a:sym typeface="Calibri"/>
                </a:rPr>
                <a:t>(</a:t>
              </a:r>
              <a:r>
                <a:rPr lang="en-US" sz="2000">
                  <a:solidFill>
                    <a:schemeClr val="lt1"/>
                  </a:solidFill>
                  <a:latin typeface="Calibri"/>
                  <a:ea typeface="Calibri"/>
                  <a:cs typeface="Calibri"/>
                  <a:sym typeface="Calibri"/>
                  <a:extLst>
                    <a:ext uri="http://customooxmlschemas.google.com/">
                      <go:slidesCustomData xmlns:go="http://customooxmlschemas.google.com/" textRoundtripDataId="0"/>
                    </a:ext>
                  </a:extLst>
                </a:rPr>
                <a:t>QC)</a:t>
              </a:r>
              <a:endParaRPr sz="2000">
                <a:solidFill>
                  <a:schemeClr val="lt1"/>
                </a:solidFill>
                <a:latin typeface="Calibri"/>
                <a:ea typeface="Calibri"/>
                <a:cs typeface="Calibri"/>
                <a:sym typeface="Calibri"/>
              </a:endParaRPr>
            </a:p>
          </p:txBody>
        </p:sp>
      </p:grpSp>
      <p:grpSp>
        <p:nvGrpSpPr>
          <p:cNvPr id="104" name="Google Shape;104;p2"/>
          <p:cNvGrpSpPr/>
          <p:nvPr/>
        </p:nvGrpSpPr>
        <p:grpSpPr>
          <a:xfrm>
            <a:off x="9980476" y="4150714"/>
            <a:ext cx="2211524" cy="1317687"/>
            <a:chOff x="0" y="4153727"/>
            <a:chExt cx="2211524" cy="1317687"/>
          </a:xfrm>
        </p:grpSpPr>
        <p:sp>
          <p:nvSpPr>
            <p:cNvPr id="105" name="Google Shape;105;p2"/>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a:p>
              <a:pPr indent="0" lvl="0" marL="0" rtl="0" algn="ctr">
                <a:lnSpc>
                  <a:spcPct val="90000"/>
                </a:lnSpc>
                <a:spcBef>
                  <a:spcPts val="0"/>
                </a:spcBef>
                <a:spcAft>
                  <a:spcPts val="0"/>
                </a:spcAft>
                <a:buClr>
                  <a:schemeClr val="dk1"/>
                </a:buClr>
                <a:buFont typeface="Arial"/>
                <a:buNone/>
              </a:pPr>
              <a:r>
                <a:rPr lang="en-US" sz="2000">
                  <a:solidFill>
                    <a:schemeClr val="lt1"/>
                  </a:solidFill>
                  <a:latin typeface="Calibri"/>
                  <a:ea typeface="Calibri"/>
                  <a:cs typeface="Calibri"/>
                  <a:sym typeface="Calibri"/>
                </a:rPr>
                <a:t>(QC)</a:t>
              </a:r>
              <a:endParaRPr sz="3600">
                <a:solidFill>
                  <a:schemeClr val="lt1"/>
                </a:solidFill>
                <a:latin typeface="Calibri"/>
                <a:ea typeface="Calibri"/>
                <a:cs typeface="Calibri"/>
                <a:sym typeface="Calibri"/>
              </a:endParaRPr>
            </a:p>
          </p:txBody>
        </p:sp>
      </p:grpSp>
      <p:grpSp>
        <p:nvGrpSpPr>
          <p:cNvPr id="107" name="Google Shape;107;p2"/>
          <p:cNvGrpSpPr/>
          <p:nvPr/>
        </p:nvGrpSpPr>
        <p:grpSpPr>
          <a:xfrm>
            <a:off x="9980479" y="5534286"/>
            <a:ext cx="2211516" cy="1317687"/>
            <a:chOff x="3" y="5537299"/>
            <a:chExt cx="2211516" cy="1317687"/>
          </a:xfrm>
        </p:grpSpPr>
        <p:sp>
          <p:nvSpPr>
            <p:cNvPr id="108" name="Google Shape;108;p2"/>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3600"/>
                <a:buFont typeface="Calibri"/>
                <a:buNone/>
              </a:pPr>
              <a:r>
                <a:rPr lang="en-US" sz="2000">
                  <a:solidFill>
                    <a:schemeClr val="lt1"/>
                  </a:solidFill>
                  <a:latin typeface="Calibri"/>
                  <a:ea typeface="Calibri"/>
                  <a:cs typeface="Calibri"/>
                  <a:sym typeface="Calibri"/>
                </a:rPr>
                <a:t>(QC/</a:t>
              </a:r>
              <a:r>
                <a:rPr lang="en-US" sz="2000">
                  <a:solidFill>
                    <a:schemeClr val="lt1"/>
                  </a:solidFill>
                  <a:latin typeface="Calibri"/>
                  <a:ea typeface="Calibri"/>
                  <a:cs typeface="Calibri"/>
                  <a:sym typeface="Calibri"/>
                  <a:extLst>
                    <a:ext uri="http://customooxmlschemas.google.com/">
                      <go:slidesCustomData xmlns:go="http://customooxmlschemas.google.com/" textRoundtripDataId="1"/>
                    </a:ext>
                  </a:extLst>
                </a:rPr>
                <a:t>caveats</a:t>
              </a:r>
              <a:r>
                <a:rPr lang="en-US" sz="2000">
                  <a:solidFill>
                    <a:schemeClr val="lt1"/>
                  </a:solidFill>
                  <a:latin typeface="Calibri"/>
                  <a:ea typeface="Calibri"/>
                  <a:cs typeface="Calibri"/>
                  <a:sym typeface="Calibri"/>
                </a:rPr>
                <a:t>)</a:t>
              </a:r>
              <a:endParaRPr sz="2000">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3"/>
          <p:cNvPicPr preferRelativeResize="0"/>
          <p:nvPr/>
        </p:nvPicPr>
        <p:blipFill rotWithShape="1">
          <a:blip r:embed="rId3">
            <a:alphaModFix/>
          </a:blip>
          <a:srcRect b="0" l="39255" r="39255" t="0"/>
          <a:stretch/>
        </p:blipFill>
        <p:spPr>
          <a:xfrm>
            <a:off x="9980476" y="0"/>
            <a:ext cx="2211524" cy="6858000"/>
          </a:xfrm>
          <a:prstGeom prst="rect">
            <a:avLst/>
          </a:prstGeom>
          <a:solidFill>
            <a:srgbClr val="FFFFFF"/>
          </a:solidFill>
          <a:ln>
            <a:noFill/>
          </a:ln>
        </p:spPr>
      </p:pic>
      <p:sp>
        <p:nvSpPr>
          <p:cNvPr id="115" name="Google Shape;115;p3"/>
          <p:cNvSpPr/>
          <p:nvPr/>
        </p:nvSpPr>
        <p:spPr>
          <a:xfrm>
            <a:off x="8194089" y="399495"/>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grpSp>
        <p:nvGrpSpPr>
          <p:cNvPr id="116" name="Google Shape;116;p3"/>
          <p:cNvGrpSpPr/>
          <p:nvPr/>
        </p:nvGrpSpPr>
        <p:grpSpPr>
          <a:xfrm>
            <a:off x="9980476" y="0"/>
            <a:ext cx="2211524" cy="1317687"/>
            <a:chOff x="0" y="3013"/>
            <a:chExt cx="2211524" cy="1317687"/>
          </a:xfrm>
        </p:grpSpPr>
        <p:sp>
          <p:nvSpPr>
            <p:cNvPr id="117" name="Google Shape;117;p3"/>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a:t>
              </a:r>
              <a:endParaRPr b="0" i="0" sz="3600" u="none" cap="none" strike="noStrike">
                <a:solidFill>
                  <a:schemeClr val="lt1"/>
                </a:solidFill>
                <a:latin typeface="Calibri"/>
                <a:ea typeface="Calibri"/>
                <a:cs typeface="Calibri"/>
                <a:sym typeface="Calibri"/>
              </a:endParaRPr>
            </a:p>
          </p:txBody>
        </p:sp>
      </p:grpSp>
      <p:grpSp>
        <p:nvGrpSpPr>
          <p:cNvPr id="119" name="Google Shape;119;p3"/>
          <p:cNvGrpSpPr/>
          <p:nvPr/>
        </p:nvGrpSpPr>
        <p:grpSpPr>
          <a:xfrm>
            <a:off x="9980476" y="1383572"/>
            <a:ext cx="2211524" cy="1317687"/>
            <a:chOff x="0" y="1386585"/>
            <a:chExt cx="2211524" cy="1317687"/>
          </a:xfrm>
        </p:grpSpPr>
        <p:sp>
          <p:nvSpPr>
            <p:cNvPr id="120" name="Google Shape;120;p3"/>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Adaptor / Trimming</a:t>
              </a:r>
              <a:endParaRPr b="0" i="0" sz="3600" u="none" cap="none" strike="noStrike">
                <a:solidFill>
                  <a:schemeClr val="lt1"/>
                </a:solidFill>
                <a:latin typeface="Calibri"/>
                <a:ea typeface="Calibri"/>
                <a:cs typeface="Calibri"/>
                <a:sym typeface="Calibri"/>
              </a:endParaRPr>
            </a:p>
          </p:txBody>
        </p:sp>
      </p:grpSp>
      <p:grpSp>
        <p:nvGrpSpPr>
          <p:cNvPr id="122" name="Google Shape;122;p3"/>
          <p:cNvGrpSpPr/>
          <p:nvPr/>
        </p:nvGrpSpPr>
        <p:grpSpPr>
          <a:xfrm>
            <a:off x="9980476" y="2767143"/>
            <a:ext cx="2211524" cy="1317687"/>
            <a:chOff x="0" y="2770156"/>
            <a:chExt cx="2211524" cy="1317687"/>
          </a:xfrm>
        </p:grpSpPr>
        <p:sp>
          <p:nvSpPr>
            <p:cNvPr id="123" name="Google Shape;123;p3"/>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None/>
              </a:pPr>
              <a:r>
                <a:rPr b="0" i="0" lang="en-US" sz="3600" u="none" cap="none" strike="noStrike">
                  <a:solidFill>
                    <a:schemeClr val="lt1"/>
                  </a:solidFill>
                  <a:latin typeface="Calibri"/>
                  <a:ea typeface="Calibri"/>
                  <a:cs typeface="Calibri"/>
                  <a:sym typeface="Calibri"/>
                </a:rPr>
                <a:t>Alignment /mapping</a:t>
              </a:r>
              <a:endParaRPr b="0" i="0" sz="3600" u="none" cap="none" strike="noStrike">
                <a:solidFill>
                  <a:schemeClr val="lt1"/>
                </a:solidFill>
                <a:latin typeface="Calibri"/>
                <a:ea typeface="Calibri"/>
                <a:cs typeface="Calibri"/>
                <a:sym typeface="Calibri"/>
              </a:endParaRPr>
            </a:p>
          </p:txBody>
        </p:sp>
      </p:grpSp>
      <p:grpSp>
        <p:nvGrpSpPr>
          <p:cNvPr id="125" name="Google Shape;125;p3"/>
          <p:cNvGrpSpPr/>
          <p:nvPr/>
        </p:nvGrpSpPr>
        <p:grpSpPr>
          <a:xfrm>
            <a:off x="9980476" y="4150714"/>
            <a:ext cx="2211524" cy="1317687"/>
            <a:chOff x="0" y="4153727"/>
            <a:chExt cx="2211524" cy="1317687"/>
          </a:xfrm>
        </p:grpSpPr>
        <p:sp>
          <p:nvSpPr>
            <p:cNvPr id="126" name="Google Shape;126;p3"/>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p:txBody>
        </p:sp>
      </p:grpSp>
      <p:grpSp>
        <p:nvGrpSpPr>
          <p:cNvPr id="128" name="Google Shape;128;p3"/>
          <p:cNvGrpSpPr/>
          <p:nvPr/>
        </p:nvGrpSpPr>
        <p:grpSpPr>
          <a:xfrm>
            <a:off x="9980479" y="5534286"/>
            <a:ext cx="2211516" cy="1317687"/>
            <a:chOff x="3" y="5537299"/>
            <a:chExt cx="2211516" cy="1317687"/>
          </a:xfrm>
        </p:grpSpPr>
        <p:sp>
          <p:nvSpPr>
            <p:cNvPr id="129" name="Google Shape;129;p3"/>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p:txBody>
        </p:sp>
      </p:grpSp>
      <p:sp>
        <p:nvSpPr>
          <p:cNvPr id="131" name="Google Shape;13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Different Quality Control tools</a:t>
            </a:r>
            <a:endParaRPr/>
          </a:p>
        </p:txBody>
      </p:sp>
      <p:sp>
        <p:nvSpPr>
          <p:cNvPr id="132" name="Google Shape;132;p3"/>
          <p:cNvSpPr txBox="1"/>
          <p:nvPr>
            <p:ph idx="1" type="body"/>
          </p:nvPr>
        </p:nvSpPr>
        <p:spPr>
          <a:xfrm>
            <a:off x="838200" y="1825625"/>
            <a:ext cx="4177683"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Illumina</a:t>
            </a:r>
            <a:endParaRPr/>
          </a:p>
          <a:p>
            <a:pPr indent="-228600" lvl="0" marL="228600" rtl="0" algn="l">
              <a:lnSpc>
                <a:spcPct val="90000"/>
              </a:lnSpc>
              <a:spcBef>
                <a:spcPts val="1000"/>
              </a:spcBef>
              <a:spcAft>
                <a:spcPts val="0"/>
              </a:spcAft>
              <a:buClr>
                <a:schemeClr val="dk1"/>
              </a:buClr>
              <a:buSzPts val="2800"/>
              <a:buChar char="•"/>
            </a:pPr>
            <a:r>
              <a:rPr lang="en-US"/>
              <a:t>FastQC (most widely used) </a:t>
            </a:r>
            <a:endParaRPr/>
          </a:p>
          <a:p>
            <a:pPr indent="-228600" lvl="0" marL="228600" rtl="0" algn="l">
              <a:lnSpc>
                <a:spcPct val="90000"/>
              </a:lnSpc>
              <a:spcBef>
                <a:spcPts val="1000"/>
              </a:spcBef>
              <a:spcAft>
                <a:spcPts val="0"/>
              </a:spcAft>
              <a:buClr>
                <a:schemeClr val="dk1"/>
              </a:buClr>
              <a:buSzPts val="2800"/>
              <a:buChar char="•"/>
            </a:pPr>
            <a:r>
              <a:rPr lang="en-US"/>
              <a:t>MultiQC (compresses dataset)</a:t>
            </a:r>
            <a:endParaRPr/>
          </a:p>
          <a:p>
            <a:pPr indent="-228600" lvl="0" marL="228600" rtl="0" algn="l">
              <a:lnSpc>
                <a:spcPct val="90000"/>
              </a:lnSpc>
              <a:spcBef>
                <a:spcPts val="1000"/>
              </a:spcBef>
              <a:spcAft>
                <a:spcPts val="0"/>
              </a:spcAft>
              <a:buClr>
                <a:schemeClr val="dk1"/>
              </a:buClr>
              <a:buSzPts val="2800"/>
              <a:buChar char="•"/>
            </a:pPr>
            <a:r>
              <a:rPr lang="en-US"/>
              <a:t>Fastp (all-in-one)</a:t>
            </a:r>
            <a:endParaRPr/>
          </a:p>
        </p:txBody>
      </p:sp>
      <p:sp>
        <p:nvSpPr>
          <p:cNvPr id="133" name="Google Shape;133;p3"/>
          <p:cNvSpPr txBox="1"/>
          <p:nvPr>
            <p:ph idx="2" type="body"/>
          </p:nvPr>
        </p:nvSpPr>
        <p:spPr>
          <a:xfrm>
            <a:off x="5115513" y="1825625"/>
            <a:ext cx="4177683"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DeNovo</a:t>
            </a:r>
            <a:endParaRPr/>
          </a:p>
          <a:p>
            <a:pPr indent="-228600" lvl="0" marL="228600" rtl="0" algn="l">
              <a:lnSpc>
                <a:spcPct val="90000"/>
              </a:lnSpc>
              <a:spcBef>
                <a:spcPts val="1000"/>
              </a:spcBef>
              <a:spcAft>
                <a:spcPts val="0"/>
              </a:spcAft>
              <a:buClr>
                <a:schemeClr val="dk1"/>
              </a:buClr>
              <a:buSzPts val="2800"/>
              <a:buChar char="•"/>
            </a:pPr>
            <a:r>
              <a:rPr lang="en-US"/>
              <a:t>Metaplan</a:t>
            </a:r>
            <a:endParaRPr/>
          </a:p>
          <a:p>
            <a:pPr indent="-228600" lvl="0" marL="228600" rtl="0" algn="l">
              <a:lnSpc>
                <a:spcPct val="90000"/>
              </a:lnSpc>
              <a:spcBef>
                <a:spcPts val="1000"/>
              </a:spcBef>
              <a:spcAft>
                <a:spcPts val="0"/>
              </a:spcAft>
              <a:buClr>
                <a:schemeClr val="dk1"/>
              </a:buClr>
              <a:buSzPts val="2800"/>
              <a:buChar char="•"/>
            </a:pPr>
            <a:r>
              <a:rPr lang="en-US"/>
              <a:t>BLAST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Quality Control: FastQC</a:t>
            </a:r>
            <a:endParaRPr b="0" i="0" sz="4400" u="none" cap="none" strike="noStrike">
              <a:solidFill>
                <a:schemeClr val="dk1"/>
              </a:solidFill>
              <a:latin typeface="Calibri"/>
              <a:ea typeface="Calibri"/>
              <a:cs typeface="Calibri"/>
              <a:sym typeface="Calibri"/>
            </a:endParaRPr>
          </a:p>
        </p:txBody>
      </p:sp>
      <p:sp>
        <p:nvSpPr>
          <p:cNvPr id="139" name="Google Shape;139;p4"/>
          <p:cNvSpPr txBox="1"/>
          <p:nvPr/>
        </p:nvSpPr>
        <p:spPr>
          <a:xfrm>
            <a:off x="838200" y="1825625"/>
            <a:ext cx="9142276"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 quality control tool for high throughput sequence data.</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FastQC aims to provide a simple way to do some quality control checks on raw sequence data coming from high throughput sequencing pipelines. It provides a modular set of analyses which you can use to give a quick impression of whether your data has any problems of which you should be aware before doing any further analysis.</a:t>
            </a:r>
            <a:endParaRPr/>
          </a:p>
          <a:p>
            <a:pPr indent="-10414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The main functions of FastQC are:</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Import of data from BAM, SAM or FastQ files (any variant)</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Providing a quick overview to tell you in which areas there may be problems</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Summary graphs and tables to quickly assess your data</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Export of results to an HTML based permanent report</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Offline operation to allow automated generation of reports without running the interactive application</a:t>
            </a:r>
            <a:endParaRPr/>
          </a:p>
          <a:p>
            <a:pPr indent="-10414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id="140" name="Google Shape;140;p4"/>
          <p:cNvPicPr preferRelativeResize="0"/>
          <p:nvPr/>
        </p:nvPicPr>
        <p:blipFill rotWithShape="1">
          <a:blip r:embed="rId3">
            <a:alphaModFix/>
          </a:blip>
          <a:srcRect b="0" l="39255" r="39255" t="0"/>
          <a:stretch/>
        </p:blipFill>
        <p:spPr>
          <a:xfrm>
            <a:off x="9980476" y="0"/>
            <a:ext cx="2211524" cy="6858000"/>
          </a:xfrm>
          <a:prstGeom prst="rect">
            <a:avLst/>
          </a:prstGeom>
          <a:solidFill>
            <a:srgbClr val="FFFFFF"/>
          </a:solidFill>
          <a:ln>
            <a:noFill/>
          </a:ln>
        </p:spPr>
      </p:pic>
      <p:sp>
        <p:nvSpPr>
          <p:cNvPr id="141" name="Google Shape;141;p4"/>
          <p:cNvSpPr/>
          <p:nvPr/>
        </p:nvSpPr>
        <p:spPr>
          <a:xfrm>
            <a:off x="8194089" y="399495"/>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grpSp>
        <p:nvGrpSpPr>
          <p:cNvPr id="142" name="Google Shape;142;p4"/>
          <p:cNvGrpSpPr/>
          <p:nvPr/>
        </p:nvGrpSpPr>
        <p:grpSpPr>
          <a:xfrm>
            <a:off x="9980476" y="0"/>
            <a:ext cx="2211524" cy="1317687"/>
            <a:chOff x="0" y="3013"/>
            <a:chExt cx="2211524" cy="1317687"/>
          </a:xfrm>
        </p:grpSpPr>
        <p:sp>
          <p:nvSpPr>
            <p:cNvPr id="143" name="Google Shape;143;p4"/>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a:t>
              </a:r>
              <a:endParaRPr b="0" i="0" sz="3600" u="none" cap="none" strike="noStrike">
                <a:solidFill>
                  <a:schemeClr val="lt1"/>
                </a:solidFill>
                <a:latin typeface="Calibri"/>
                <a:ea typeface="Calibri"/>
                <a:cs typeface="Calibri"/>
                <a:sym typeface="Calibri"/>
              </a:endParaRPr>
            </a:p>
          </p:txBody>
        </p:sp>
      </p:grpSp>
      <p:grpSp>
        <p:nvGrpSpPr>
          <p:cNvPr id="145" name="Google Shape;145;p4"/>
          <p:cNvGrpSpPr/>
          <p:nvPr/>
        </p:nvGrpSpPr>
        <p:grpSpPr>
          <a:xfrm>
            <a:off x="9980476" y="1383572"/>
            <a:ext cx="2211524" cy="1317687"/>
            <a:chOff x="0" y="1386585"/>
            <a:chExt cx="2211524" cy="1317687"/>
          </a:xfrm>
        </p:grpSpPr>
        <p:sp>
          <p:nvSpPr>
            <p:cNvPr id="146" name="Google Shape;146;p4"/>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Adaptor / Trimming</a:t>
              </a:r>
              <a:endParaRPr b="0" i="0" sz="3600" u="none" cap="none" strike="noStrike">
                <a:solidFill>
                  <a:schemeClr val="lt1"/>
                </a:solidFill>
                <a:latin typeface="Calibri"/>
                <a:ea typeface="Calibri"/>
                <a:cs typeface="Calibri"/>
                <a:sym typeface="Calibri"/>
              </a:endParaRPr>
            </a:p>
          </p:txBody>
        </p:sp>
      </p:grpSp>
      <p:grpSp>
        <p:nvGrpSpPr>
          <p:cNvPr id="148" name="Google Shape;148;p4"/>
          <p:cNvGrpSpPr/>
          <p:nvPr/>
        </p:nvGrpSpPr>
        <p:grpSpPr>
          <a:xfrm>
            <a:off x="9980476" y="2767143"/>
            <a:ext cx="2211524" cy="1317687"/>
            <a:chOff x="0" y="2770156"/>
            <a:chExt cx="2211524" cy="1317687"/>
          </a:xfrm>
        </p:grpSpPr>
        <p:sp>
          <p:nvSpPr>
            <p:cNvPr id="149" name="Google Shape;149;p4"/>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None/>
              </a:pPr>
              <a:r>
                <a:rPr b="0" i="0" lang="en-US" sz="3600" u="none" cap="none" strike="noStrike">
                  <a:solidFill>
                    <a:schemeClr val="lt1"/>
                  </a:solidFill>
                  <a:latin typeface="Calibri"/>
                  <a:ea typeface="Calibri"/>
                  <a:cs typeface="Calibri"/>
                  <a:sym typeface="Calibri"/>
                </a:rPr>
                <a:t>Alignment /mapping</a:t>
              </a:r>
              <a:endParaRPr b="0" i="0" sz="3600" u="none" cap="none" strike="noStrike">
                <a:solidFill>
                  <a:schemeClr val="lt1"/>
                </a:solidFill>
                <a:latin typeface="Calibri"/>
                <a:ea typeface="Calibri"/>
                <a:cs typeface="Calibri"/>
                <a:sym typeface="Calibri"/>
              </a:endParaRPr>
            </a:p>
          </p:txBody>
        </p:sp>
      </p:grpSp>
      <p:grpSp>
        <p:nvGrpSpPr>
          <p:cNvPr id="151" name="Google Shape;151;p4"/>
          <p:cNvGrpSpPr/>
          <p:nvPr/>
        </p:nvGrpSpPr>
        <p:grpSpPr>
          <a:xfrm>
            <a:off x="9980476" y="4150714"/>
            <a:ext cx="2211524" cy="1317687"/>
            <a:chOff x="0" y="4153727"/>
            <a:chExt cx="2211524" cy="1317687"/>
          </a:xfrm>
        </p:grpSpPr>
        <p:sp>
          <p:nvSpPr>
            <p:cNvPr id="152" name="Google Shape;152;p4"/>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p:txBody>
        </p:sp>
      </p:grpSp>
      <p:grpSp>
        <p:nvGrpSpPr>
          <p:cNvPr id="154" name="Google Shape;154;p4"/>
          <p:cNvGrpSpPr/>
          <p:nvPr/>
        </p:nvGrpSpPr>
        <p:grpSpPr>
          <a:xfrm>
            <a:off x="9980479" y="5534286"/>
            <a:ext cx="2211516" cy="1317687"/>
            <a:chOff x="3" y="5537299"/>
            <a:chExt cx="2211516" cy="1317687"/>
          </a:xfrm>
        </p:grpSpPr>
        <p:sp>
          <p:nvSpPr>
            <p:cNvPr id="155" name="Google Shape;155;p4"/>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39255" r="39255" t="0"/>
          <a:stretch/>
        </p:blipFill>
        <p:spPr>
          <a:xfrm>
            <a:off x="9980476" y="0"/>
            <a:ext cx="2211524" cy="6858000"/>
          </a:xfrm>
          <a:prstGeom prst="rect">
            <a:avLst/>
          </a:prstGeom>
          <a:solidFill>
            <a:srgbClr val="FFFFFF"/>
          </a:solidFill>
          <a:ln>
            <a:noFill/>
          </a:ln>
        </p:spPr>
      </p:pic>
      <p:sp>
        <p:nvSpPr>
          <p:cNvPr id="162" name="Google Shape;162;p13"/>
          <p:cNvSpPr/>
          <p:nvPr/>
        </p:nvSpPr>
        <p:spPr>
          <a:xfrm>
            <a:off x="8194089" y="399495"/>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grpSp>
        <p:nvGrpSpPr>
          <p:cNvPr id="163" name="Google Shape;163;p13"/>
          <p:cNvGrpSpPr/>
          <p:nvPr/>
        </p:nvGrpSpPr>
        <p:grpSpPr>
          <a:xfrm>
            <a:off x="9980476" y="0"/>
            <a:ext cx="2211524" cy="1317687"/>
            <a:chOff x="0" y="3013"/>
            <a:chExt cx="2211524" cy="1317687"/>
          </a:xfrm>
        </p:grpSpPr>
        <p:sp>
          <p:nvSpPr>
            <p:cNvPr id="164" name="Google Shape;164;p13"/>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a:t>
              </a:r>
              <a:endParaRPr b="0" i="0" sz="3600" u="none" cap="none" strike="noStrike">
                <a:solidFill>
                  <a:schemeClr val="lt1"/>
                </a:solidFill>
                <a:latin typeface="Calibri"/>
                <a:ea typeface="Calibri"/>
                <a:cs typeface="Calibri"/>
                <a:sym typeface="Calibri"/>
              </a:endParaRPr>
            </a:p>
          </p:txBody>
        </p:sp>
      </p:grpSp>
      <p:grpSp>
        <p:nvGrpSpPr>
          <p:cNvPr id="166" name="Google Shape;166;p13"/>
          <p:cNvGrpSpPr/>
          <p:nvPr/>
        </p:nvGrpSpPr>
        <p:grpSpPr>
          <a:xfrm>
            <a:off x="9980476" y="1383572"/>
            <a:ext cx="2211524" cy="1317687"/>
            <a:chOff x="0" y="1386585"/>
            <a:chExt cx="2211524" cy="1317687"/>
          </a:xfrm>
        </p:grpSpPr>
        <p:sp>
          <p:nvSpPr>
            <p:cNvPr id="167" name="Google Shape;167;p13"/>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Adaptor / Trimming</a:t>
              </a:r>
              <a:endParaRPr b="0" i="0" sz="3600" u="none" cap="none" strike="noStrike">
                <a:solidFill>
                  <a:schemeClr val="lt1"/>
                </a:solidFill>
                <a:latin typeface="Calibri"/>
                <a:ea typeface="Calibri"/>
                <a:cs typeface="Calibri"/>
                <a:sym typeface="Calibri"/>
              </a:endParaRPr>
            </a:p>
          </p:txBody>
        </p:sp>
      </p:grpSp>
      <p:grpSp>
        <p:nvGrpSpPr>
          <p:cNvPr id="169" name="Google Shape;169;p13"/>
          <p:cNvGrpSpPr/>
          <p:nvPr/>
        </p:nvGrpSpPr>
        <p:grpSpPr>
          <a:xfrm>
            <a:off x="9980476" y="2767143"/>
            <a:ext cx="2211524" cy="1317687"/>
            <a:chOff x="0" y="2770156"/>
            <a:chExt cx="2211524" cy="1317687"/>
          </a:xfrm>
        </p:grpSpPr>
        <p:sp>
          <p:nvSpPr>
            <p:cNvPr id="170" name="Google Shape;170;p13"/>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Alignment / mapping</a:t>
              </a:r>
              <a:endParaRPr b="0" i="0" sz="3600" u="none" cap="none" strike="noStrike">
                <a:solidFill>
                  <a:schemeClr val="lt1"/>
                </a:solidFill>
                <a:latin typeface="Calibri"/>
                <a:ea typeface="Calibri"/>
                <a:cs typeface="Calibri"/>
                <a:sym typeface="Calibri"/>
              </a:endParaRPr>
            </a:p>
          </p:txBody>
        </p:sp>
      </p:grpSp>
      <p:grpSp>
        <p:nvGrpSpPr>
          <p:cNvPr id="172" name="Google Shape;172;p13"/>
          <p:cNvGrpSpPr/>
          <p:nvPr/>
        </p:nvGrpSpPr>
        <p:grpSpPr>
          <a:xfrm>
            <a:off x="9980476" y="4150714"/>
            <a:ext cx="2211524" cy="1317687"/>
            <a:chOff x="0" y="4153727"/>
            <a:chExt cx="2211524" cy="1317687"/>
          </a:xfrm>
        </p:grpSpPr>
        <p:sp>
          <p:nvSpPr>
            <p:cNvPr id="173" name="Google Shape;173;p13"/>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p:txBody>
        </p:sp>
      </p:grpSp>
      <p:grpSp>
        <p:nvGrpSpPr>
          <p:cNvPr id="175" name="Google Shape;175;p13"/>
          <p:cNvGrpSpPr/>
          <p:nvPr/>
        </p:nvGrpSpPr>
        <p:grpSpPr>
          <a:xfrm>
            <a:off x="9980479" y="5534286"/>
            <a:ext cx="2211516" cy="1317687"/>
            <a:chOff x="3" y="5537299"/>
            <a:chExt cx="2211516" cy="1317687"/>
          </a:xfrm>
        </p:grpSpPr>
        <p:sp>
          <p:nvSpPr>
            <p:cNvPr id="176" name="Google Shape;176;p13"/>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p:txBody>
        </p:sp>
      </p:grpSp>
      <p:sp>
        <p:nvSpPr>
          <p:cNvPr id="178" name="Google Shape;17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Installation &amp; Usage: FastQC</a:t>
            </a:r>
            <a:endParaRPr/>
          </a:p>
        </p:txBody>
      </p:sp>
      <p:sp>
        <p:nvSpPr>
          <p:cNvPr id="179" name="Google Shape;179;p13"/>
          <p:cNvSpPr txBox="1"/>
          <p:nvPr>
            <p:ph idx="1" type="body"/>
          </p:nvPr>
        </p:nvSpPr>
        <p:spPr>
          <a:xfrm>
            <a:off x="838200" y="1825625"/>
            <a:ext cx="904264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Installation:</a:t>
            </a:r>
            <a:endParaRPr/>
          </a:p>
          <a:p>
            <a:pPr indent="-228600" lvl="1" marL="685800" rtl="0" algn="l">
              <a:lnSpc>
                <a:spcPct val="90000"/>
              </a:lnSpc>
              <a:spcBef>
                <a:spcPts val="500"/>
              </a:spcBef>
              <a:spcAft>
                <a:spcPts val="0"/>
              </a:spcAft>
              <a:buClr>
                <a:schemeClr val="dk1"/>
              </a:buClr>
              <a:buSzPts val="2400"/>
              <a:buChar char="•"/>
            </a:pPr>
            <a:r>
              <a:rPr lang="en-US"/>
              <a:t>Wget </a:t>
            </a:r>
            <a:r>
              <a:rPr lang="en-US" u="sng">
                <a:solidFill>
                  <a:schemeClr val="hlink"/>
                </a:solidFill>
                <a:hlinkClick r:id="rId4"/>
              </a:rPr>
              <a:t>https://github.com/s-andrews/FastQC/archive/refs/tags/v0.12.1.zip</a:t>
            </a:r>
            <a:endParaRPr/>
          </a:p>
          <a:p>
            <a:pPr indent="-228600" lvl="0" marL="228600" rtl="0" algn="l">
              <a:lnSpc>
                <a:spcPct val="90000"/>
              </a:lnSpc>
              <a:spcBef>
                <a:spcPts val="1000"/>
              </a:spcBef>
              <a:spcAft>
                <a:spcPts val="0"/>
              </a:spcAft>
              <a:buClr>
                <a:schemeClr val="dk1"/>
              </a:buClr>
              <a:buSzPts val="2800"/>
              <a:buChar char="•"/>
            </a:pPr>
            <a:r>
              <a:rPr lang="en-US"/>
              <a:t>Usage:</a:t>
            </a:r>
            <a:endParaRPr/>
          </a:p>
          <a:p>
            <a:pPr indent="-228600" lvl="1" marL="685800" rtl="0" algn="l">
              <a:lnSpc>
                <a:spcPct val="90000"/>
              </a:lnSpc>
              <a:spcBef>
                <a:spcPts val="500"/>
              </a:spcBef>
              <a:spcAft>
                <a:spcPts val="0"/>
              </a:spcAft>
              <a:buClr>
                <a:schemeClr val="dk1"/>
              </a:buClr>
              <a:buSzPts val="2400"/>
              <a:buChar char="•"/>
            </a:pPr>
            <a:r>
              <a:rPr lang="en-US"/>
              <a:t>Run either interactive graphical application in which you can dynamically load FastQ files and view their results OR</a:t>
            </a:r>
            <a:endParaRPr/>
          </a:p>
          <a:p>
            <a:pPr indent="-228600" lvl="1" marL="685800" rtl="0" algn="l">
              <a:lnSpc>
                <a:spcPct val="90000"/>
              </a:lnSpc>
              <a:spcBef>
                <a:spcPts val="500"/>
              </a:spcBef>
              <a:spcAft>
                <a:spcPts val="0"/>
              </a:spcAft>
              <a:buClr>
                <a:schemeClr val="dk1"/>
              </a:buClr>
              <a:buSzPts val="2400"/>
              <a:buChar char="•"/>
            </a:pPr>
            <a:r>
              <a:rPr lang="en-US"/>
              <a:t>In a non-interactive mode where you specify the files you want to process on the command line and FastQC will generate an HTML report for each file without launching a user interface.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nvSpPr>
        <p:spPr>
          <a:xfrm>
            <a:off x="838200" y="365125"/>
            <a:ext cx="7355889"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Installation of fastQC using conda</a:t>
            </a:r>
            <a:endParaRPr b="0" i="0" sz="4400" u="none" cap="none" strike="noStrike">
              <a:solidFill>
                <a:schemeClr val="dk1"/>
              </a:solidFill>
              <a:latin typeface="Calibri"/>
              <a:ea typeface="Calibri"/>
              <a:cs typeface="Calibri"/>
              <a:sym typeface="Calibri"/>
            </a:endParaRPr>
          </a:p>
        </p:txBody>
      </p:sp>
      <p:sp>
        <p:nvSpPr>
          <p:cNvPr id="185" name="Google Shape;185;p5"/>
          <p:cNvSpPr txBox="1"/>
          <p:nvPr/>
        </p:nvSpPr>
        <p:spPr>
          <a:xfrm>
            <a:off x="838200" y="1825625"/>
            <a:ext cx="9142276" cy="4351338"/>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444444"/>
              </a:buClr>
              <a:buSzPts val="2800"/>
              <a:buFont typeface="Arial"/>
              <a:buNone/>
            </a:pPr>
            <a:r>
              <a:rPr b="0" i="0" lang="en-US" sz="2800" u="none" cap="none" strike="noStrike">
                <a:solidFill>
                  <a:srgbClr val="444444"/>
                </a:solidFill>
                <a:latin typeface="Courier New"/>
                <a:ea typeface="Courier New"/>
                <a:cs typeface="Courier New"/>
                <a:sym typeface="Courier New"/>
              </a:rPr>
              <a:t>conda install </a:t>
            </a:r>
            <a:r>
              <a:rPr b="0" i="0" lang="en-US" sz="2800" u="none" cap="none" strike="noStrike">
                <a:solidFill>
                  <a:srgbClr val="BC6060"/>
                </a:solidFill>
                <a:latin typeface="Courier New"/>
                <a:ea typeface="Courier New"/>
                <a:cs typeface="Courier New"/>
                <a:sym typeface="Courier New"/>
              </a:rPr>
              <a:t>bioconda::</a:t>
            </a:r>
            <a:r>
              <a:rPr b="0" i="0" lang="en-US" sz="2800" u="none" cap="none" strike="noStrike">
                <a:solidFill>
                  <a:srgbClr val="444444"/>
                </a:solidFill>
                <a:latin typeface="Courier New"/>
                <a:ea typeface="Courier New"/>
                <a:cs typeface="Courier New"/>
                <a:sym typeface="Courier New"/>
              </a:rPr>
              <a:t>fastqc</a:t>
            </a:r>
            <a:br>
              <a:rPr b="0" i="0" lang="en-US" sz="2800" u="none" cap="none" strike="noStrike">
                <a:solidFill>
                  <a:srgbClr val="444444"/>
                </a:solidFill>
                <a:latin typeface="Courier New"/>
                <a:ea typeface="Courier New"/>
                <a:cs typeface="Courier New"/>
                <a:sym typeface="Courier New"/>
              </a:rPr>
            </a:br>
            <a:r>
              <a:rPr b="0" i="0" lang="en-US" sz="2800" u="none" cap="none" strike="noStrike">
                <a:solidFill>
                  <a:srgbClr val="444444"/>
                </a:solidFill>
                <a:latin typeface="Courier New"/>
                <a:ea typeface="Courier New"/>
                <a:cs typeface="Courier New"/>
                <a:sym typeface="Courier New"/>
              </a:rPr>
              <a:t>conda install bioconda</a:t>
            </a:r>
            <a:r>
              <a:rPr b="1" i="0" lang="en-US" sz="2800" u="none" cap="none" strike="noStrike">
                <a:solidFill>
                  <a:srgbClr val="444444"/>
                </a:solidFill>
                <a:latin typeface="Courier New"/>
                <a:ea typeface="Courier New"/>
                <a:cs typeface="Courier New"/>
                <a:sym typeface="Courier New"/>
              </a:rPr>
              <a:t>/label/</a:t>
            </a:r>
            <a:r>
              <a:rPr b="0" i="0" lang="en-US" sz="2800" u="none" cap="none" strike="noStrike">
                <a:solidFill>
                  <a:srgbClr val="BC6060"/>
                </a:solidFill>
                <a:latin typeface="Courier New"/>
                <a:ea typeface="Courier New"/>
                <a:cs typeface="Courier New"/>
                <a:sym typeface="Courier New"/>
              </a:rPr>
              <a:t>broken::</a:t>
            </a:r>
            <a:r>
              <a:rPr b="0" i="0" lang="en-US" sz="2800" u="none" cap="none" strike="noStrike">
                <a:solidFill>
                  <a:srgbClr val="444444"/>
                </a:solidFill>
                <a:latin typeface="Courier New"/>
                <a:ea typeface="Courier New"/>
                <a:cs typeface="Courier New"/>
                <a:sym typeface="Courier New"/>
              </a:rPr>
              <a:t>fastqc</a:t>
            </a:r>
            <a:br>
              <a:rPr b="0" i="0" lang="en-US" sz="2800" u="none" cap="none" strike="noStrike">
                <a:solidFill>
                  <a:srgbClr val="444444"/>
                </a:solidFill>
                <a:latin typeface="Courier New"/>
                <a:ea typeface="Courier New"/>
                <a:cs typeface="Courier New"/>
                <a:sym typeface="Courier New"/>
              </a:rPr>
            </a:br>
            <a:r>
              <a:rPr b="0" i="0" lang="en-US" sz="2800" u="none" cap="none" strike="noStrike">
                <a:solidFill>
                  <a:srgbClr val="444444"/>
                </a:solidFill>
                <a:latin typeface="Courier New"/>
                <a:ea typeface="Courier New"/>
                <a:cs typeface="Courier New"/>
                <a:sym typeface="Courier New"/>
              </a:rPr>
              <a:t>conda install bioconda</a:t>
            </a:r>
            <a:r>
              <a:rPr b="1" i="0" lang="en-US" sz="2800" u="none" cap="none" strike="noStrike">
                <a:solidFill>
                  <a:srgbClr val="444444"/>
                </a:solidFill>
                <a:latin typeface="Courier New"/>
                <a:ea typeface="Courier New"/>
                <a:cs typeface="Courier New"/>
                <a:sym typeface="Courier New"/>
              </a:rPr>
              <a:t>/label/</a:t>
            </a:r>
            <a:r>
              <a:rPr b="0" i="0" lang="en-US" sz="2800" u="none" cap="none" strike="noStrike">
                <a:solidFill>
                  <a:srgbClr val="BC6060"/>
                </a:solidFill>
                <a:latin typeface="Courier New"/>
                <a:ea typeface="Courier New"/>
                <a:cs typeface="Courier New"/>
                <a:sym typeface="Courier New"/>
              </a:rPr>
              <a:t>cf201901::</a:t>
            </a:r>
            <a:r>
              <a:rPr b="0" i="0" lang="en-US" sz="2800" u="none" cap="none" strike="noStrike">
                <a:solidFill>
                  <a:srgbClr val="444444"/>
                </a:solidFill>
                <a:latin typeface="Courier New"/>
                <a:ea typeface="Courier New"/>
                <a:cs typeface="Courier New"/>
                <a:sym typeface="Courier New"/>
              </a:rPr>
              <a:t>fastqc</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8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186" name="Google Shape;186;p5"/>
          <p:cNvPicPr preferRelativeResize="0"/>
          <p:nvPr/>
        </p:nvPicPr>
        <p:blipFill rotWithShape="1">
          <a:blip r:embed="rId3">
            <a:alphaModFix/>
          </a:blip>
          <a:srcRect b="0" l="39255" r="39255" t="0"/>
          <a:stretch/>
        </p:blipFill>
        <p:spPr>
          <a:xfrm>
            <a:off x="9980476" y="0"/>
            <a:ext cx="2211524" cy="6858000"/>
          </a:xfrm>
          <a:prstGeom prst="rect">
            <a:avLst/>
          </a:prstGeom>
          <a:noFill/>
          <a:ln>
            <a:noFill/>
          </a:ln>
        </p:spPr>
      </p:pic>
      <p:sp>
        <p:nvSpPr>
          <p:cNvPr id="187" name="Google Shape;187;p5"/>
          <p:cNvSpPr/>
          <p:nvPr/>
        </p:nvSpPr>
        <p:spPr>
          <a:xfrm>
            <a:off x="8194089" y="399495"/>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grpSp>
        <p:nvGrpSpPr>
          <p:cNvPr id="188" name="Google Shape;188;p5"/>
          <p:cNvGrpSpPr/>
          <p:nvPr/>
        </p:nvGrpSpPr>
        <p:grpSpPr>
          <a:xfrm>
            <a:off x="9980476" y="0"/>
            <a:ext cx="2211524" cy="1317687"/>
            <a:chOff x="0" y="3013"/>
            <a:chExt cx="2211524" cy="1317687"/>
          </a:xfrm>
        </p:grpSpPr>
        <p:sp>
          <p:nvSpPr>
            <p:cNvPr id="189" name="Google Shape;189;p5"/>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a:t>
              </a:r>
              <a:endParaRPr b="0" i="0" sz="3600" u="none" cap="none" strike="noStrike">
                <a:solidFill>
                  <a:schemeClr val="lt1"/>
                </a:solidFill>
                <a:latin typeface="Calibri"/>
                <a:ea typeface="Calibri"/>
                <a:cs typeface="Calibri"/>
                <a:sym typeface="Calibri"/>
              </a:endParaRPr>
            </a:p>
          </p:txBody>
        </p:sp>
      </p:grpSp>
      <p:grpSp>
        <p:nvGrpSpPr>
          <p:cNvPr id="191" name="Google Shape;191;p5"/>
          <p:cNvGrpSpPr/>
          <p:nvPr/>
        </p:nvGrpSpPr>
        <p:grpSpPr>
          <a:xfrm>
            <a:off x="9980476" y="1383572"/>
            <a:ext cx="2211524" cy="1317687"/>
            <a:chOff x="0" y="1386585"/>
            <a:chExt cx="2211524" cy="1317687"/>
          </a:xfrm>
        </p:grpSpPr>
        <p:sp>
          <p:nvSpPr>
            <p:cNvPr id="192" name="Google Shape;192;p5"/>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Adaptor / Trimming</a:t>
              </a:r>
              <a:endParaRPr b="0" i="0" sz="3600" u="none" cap="none" strike="noStrike">
                <a:solidFill>
                  <a:schemeClr val="lt1"/>
                </a:solidFill>
                <a:latin typeface="Calibri"/>
                <a:ea typeface="Calibri"/>
                <a:cs typeface="Calibri"/>
                <a:sym typeface="Calibri"/>
              </a:endParaRPr>
            </a:p>
          </p:txBody>
        </p:sp>
      </p:grpSp>
      <p:grpSp>
        <p:nvGrpSpPr>
          <p:cNvPr id="194" name="Google Shape;194;p5"/>
          <p:cNvGrpSpPr/>
          <p:nvPr/>
        </p:nvGrpSpPr>
        <p:grpSpPr>
          <a:xfrm>
            <a:off x="9980476" y="2767143"/>
            <a:ext cx="2211524" cy="1317687"/>
            <a:chOff x="0" y="2770156"/>
            <a:chExt cx="2211524" cy="1317687"/>
          </a:xfrm>
        </p:grpSpPr>
        <p:sp>
          <p:nvSpPr>
            <p:cNvPr id="195" name="Google Shape;195;p5"/>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None/>
              </a:pPr>
              <a:r>
                <a:rPr b="0" i="0" lang="en-US" sz="3600" u="none" cap="none" strike="noStrike">
                  <a:solidFill>
                    <a:schemeClr val="lt1"/>
                  </a:solidFill>
                  <a:latin typeface="Calibri"/>
                  <a:ea typeface="Calibri"/>
                  <a:cs typeface="Calibri"/>
                  <a:sym typeface="Calibri"/>
                </a:rPr>
                <a:t>Alignment /mapping</a:t>
              </a:r>
              <a:endParaRPr b="0" i="0" sz="3600" u="none" cap="none" strike="noStrike">
                <a:solidFill>
                  <a:schemeClr val="lt1"/>
                </a:solidFill>
                <a:latin typeface="Calibri"/>
                <a:ea typeface="Calibri"/>
                <a:cs typeface="Calibri"/>
                <a:sym typeface="Calibri"/>
              </a:endParaRPr>
            </a:p>
          </p:txBody>
        </p:sp>
      </p:grpSp>
      <p:grpSp>
        <p:nvGrpSpPr>
          <p:cNvPr id="197" name="Google Shape;197;p5"/>
          <p:cNvGrpSpPr/>
          <p:nvPr/>
        </p:nvGrpSpPr>
        <p:grpSpPr>
          <a:xfrm>
            <a:off x="9980476" y="4150714"/>
            <a:ext cx="2211524" cy="1317687"/>
            <a:chOff x="0" y="4153727"/>
            <a:chExt cx="2211524" cy="1317687"/>
          </a:xfrm>
        </p:grpSpPr>
        <p:sp>
          <p:nvSpPr>
            <p:cNvPr id="198" name="Google Shape;198;p5"/>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p:txBody>
        </p:sp>
      </p:grpSp>
      <p:grpSp>
        <p:nvGrpSpPr>
          <p:cNvPr id="200" name="Google Shape;200;p5"/>
          <p:cNvGrpSpPr/>
          <p:nvPr/>
        </p:nvGrpSpPr>
        <p:grpSpPr>
          <a:xfrm>
            <a:off x="9980479" y="5534286"/>
            <a:ext cx="2211516" cy="1317687"/>
            <a:chOff x="3" y="5537299"/>
            <a:chExt cx="2211516" cy="1317687"/>
          </a:xfrm>
        </p:grpSpPr>
        <p:sp>
          <p:nvSpPr>
            <p:cNvPr id="201" name="Google Shape;201;p5"/>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6"/>
          <p:cNvPicPr preferRelativeResize="0"/>
          <p:nvPr/>
        </p:nvPicPr>
        <p:blipFill rotWithShape="1">
          <a:blip r:embed="rId3">
            <a:alphaModFix/>
          </a:blip>
          <a:srcRect b="0" l="39255" r="39255" t="0"/>
          <a:stretch/>
        </p:blipFill>
        <p:spPr>
          <a:xfrm>
            <a:off x="9980476" y="0"/>
            <a:ext cx="2211524" cy="6858000"/>
          </a:xfrm>
          <a:prstGeom prst="rect">
            <a:avLst/>
          </a:prstGeom>
          <a:noFill/>
          <a:ln>
            <a:noFill/>
          </a:ln>
        </p:spPr>
      </p:pic>
      <p:sp>
        <p:nvSpPr>
          <p:cNvPr id="208" name="Google Shape;208;p6"/>
          <p:cNvSpPr/>
          <p:nvPr/>
        </p:nvSpPr>
        <p:spPr>
          <a:xfrm>
            <a:off x="8194089" y="399495"/>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pic>
        <p:nvPicPr>
          <p:cNvPr id="209" name="Google Shape;209;p6"/>
          <p:cNvPicPr preferRelativeResize="0"/>
          <p:nvPr/>
        </p:nvPicPr>
        <p:blipFill rotWithShape="1">
          <a:blip r:embed="rId4">
            <a:alphaModFix/>
          </a:blip>
          <a:srcRect b="0" l="0" r="0" t="0"/>
          <a:stretch/>
        </p:blipFill>
        <p:spPr>
          <a:xfrm>
            <a:off x="635244" y="1254382"/>
            <a:ext cx="8402223" cy="4029637"/>
          </a:xfrm>
          <a:prstGeom prst="rect">
            <a:avLst/>
          </a:prstGeom>
          <a:noFill/>
          <a:ln>
            <a:noFill/>
          </a:ln>
        </p:spPr>
      </p:pic>
      <p:sp>
        <p:nvSpPr>
          <p:cNvPr id="210" name="Google Shape;210;p6"/>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Quality Scoring</a:t>
            </a:r>
            <a:endParaRPr b="0" i="0" sz="4400" u="none" cap="none" strike="noStrike">
              <a:solidFill>
                <a:schemeClr val="dk1"/>
              </a:solidFill>
              <a:latin typeface="Calibri"/>
              <a:ea typeface="Calibri"/>
              <a:cs typeface="Calibri"/>
              <a:sym typeface="Calibri"/>
            </a:endParaRPr>
          </a:p>
        </p:txBody>
      </p:sp>
      <p:grpSp>
        <p:nvGrpSpPr>
          <p:cNvPr id="211" name="Google Shape;211;p6"/>
          <p:cNvGrpSpPr/>
          <p:nvPr/>
        </p:nvGrpSpPr>
        <p:grpSpPr>
          <a:xfrm>
            <a:off x="9980476" y="0"/>
            <a:ext cx="2211524" cy="1317687"/>
            <a:chOff x="0" y="3013"/>
            <a:chExt cx="2211524" cy="1317687"/>
          </a:xfrm>
        </p:grpSpPr>
        <p:sp>
          <p:nvSpPr>
            <p:cNvPr id="212" name="Google Shape;212;p6"/>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Quality control</a:t>
              </a:r>
              <a:endParaRPr b="0" i="0" sz="3600" u="none" cap="none" strike="noStrike">
                <a:solidFill>
                  <a:schemeClr val="lt1"/>
                </a:solidFill>
                <a:latin typeface="Calibri"/>
                <a:ea typeface="Calibri"/>
                <a:cs typeface="Calibri"/>
                <a:sym typeface="Calibri"/>
              </a:endParaRPr>
            </a:p>
          </p:txBody>
        </p:sp>
      </p:grpSp>
      <p:grpSp>
        <p:nvGrpSpPr>
          <p:cNvPr id="214" name="Google Shape;214;p6"/>
          <p:cNvGrpSpPr/>
          <p:nvPr/>
        </p:nvGrpSpPr>
        <p:grpSpPr>
          <a:xfrm>
            <a:off x="9980476" y="1383572"/>
            <a:ext cx="2211524" cy="1317687"/>
            <a:chOff x="0" y="1386585"/>
            <a:chExt cx="2211524" cy="1317687"/>
          </a:xfrm>
        </p:grpSpPr>
        <p:sp>
          <p:nvSpPr>
            <p:cNvPr id="215" name="Google Shape;215;p6"/>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Adaptor / Trimming</a:t>
              </a:r>
              <a:endParaRPr b="0" i="0" sz="3600" u="none" cap="none" strike="noStrike">
                <a:solidFill>
                  <a:schemeClr val="lt1"/>
                </a:solidFill>
                <a:latin typeface="Calibri"/>
                <a:ea typeface="Calibri"/>
                <a:cs typeface="Calibri"/>
                <a:sym typeface="Calibri"/>
              </a:endParaRPr>
            </a:p>
          </p:txBody>
        </p:sp>
      </p:grpSp>
      <p:grpSp>
        <p:nvGrpSpPr>
          <p:cNvPr id="217" name="Google Shape;217;p6"/>
          <p:cNvGrpSpPr/>
          <p:nvPr/>
        </p:nvGrpSpPr>
        <p:grpSpPr>
          <a:xfrm>
            <a:off x="9980476" y="2767143"/>
            <a:ext cx="2211524" cy="1317687"/>
            <a:chOff x="0" y="2770156"/>
            <a:chExt cx="2211524" cy="1317687"/>
          </a:xfrm>
        </p:grpSpPr>
        <p:sp>
          <p:nvSpPr>
            <p:cNvPr id="218" name="Google Shape;218;p6"/>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None/>
              </a:pPr>
              <a:r>
                <a:rPr b="0" i="0" lang="en-US" sz="3600" u="none" cap="none" strike="noStrike">
                  <a:solidFill>
                    <a:schemeClr val="lt1"/>
                  </a:solidFill>
                  <a:latin typeface="Calibri"/>
                  <a:ea typeface="Calibri"/>
                  <a:cs typeface="Calibri"/>
                  <a:sym typeface="Calibri"/>
                </a:rPr>
                <a:t>Alignment /mapping</a:t>
              </a:r>
              <a:endParaRPr b="0" i="0" sz="3600" u="none" cap="none" strike="noStrike">
                <a:solidFill>
                  <a:schemeClr val="lt1"/>
                </a:solidFill>
                <a:latin typeface="Calibri"/>
                <a:ea typeface="Calibri"/>
                <a:cs typeface="Calibri"/>
                <a:sym typeface="Calibri"/>
              </a:endParaRPr>
            </a:p>
          </p:txBody>
        </p:sp>
      </p:grpSp>
      <p:grpSp>
        <p:nvGrpSpPr>
          <p:cNvPr id="220" name="Google Shape;220;p6"/>
          <p:cNvGrpSpPr/>
          <p:nvPr/>
        </p:nvGrpSpPr>
        <p:grpSpPr>
          <a:xfrm>
            <a:off x="9980476" y="4150714"/>
            <a:ext cx="2211524" cy="1317687"/>
            <a:chOff x="0" y="4153727"/>
            <a:chExt cx="2211524" cy="1317687"/>
          </a:xfrm>
        </p:grpSpPr>
        <p:sp>
          <p:nvSpPr>
            <p:cNvPr id="221" name="Google Shape;221;p6"/>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Variant calling </a:t>
              </a:r>
              <a:endParaRPr b="0" i="0" sz="3600" u="none" cap="none" strike="noStrike">
                <a:solidFill>
                  <a:schemeClr val="lt1"/>
                </a:solidFill>
                <a:latin typeface="Calibri"/>
                <a:ea typeface="Calibri"/>
                <a:cs typeface="Calibri"/>
                <a:sym typeface="Calibri"/>
              </a:endParaRPr>
            </a:p>
          </p:txBody>
        </p:sp>
      </p:grpSp>
      <p:grpSp>
        <p:nvGrpSpPr>
          <p:cNvPr id="223" name="Google Shape;223;p6"/>
          <p:cNvGrpSpPr/>
          <p:nvPr/>
        </p:nvGrpSpPr>
        <p:grpSpPr>
          <a:xfrm>
            <a:off x="9980479" y="5534286"/>
            <a:ext cx="2211516" cy="1317687"/>
            <a:chOff x="3" y="5537299"/>
            <a:chExt cx="2211516" cy="1317687"/>
          </a:xfrm>
        </p:grpSpPr>
        <p:sp>
          <p:nvSpPr>
            <p:cNvPr id="224" name="Google Shape;224;p6"/>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Tree Building</a:t>
              </a:r>
              <a:endParaRPr b="0" i="0" sz="3600" u="none" cap="none" strike="noStrike">
                <a:solidFill>
                  <a:schemeClr val="lt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7"/>
          <p:cNvPicPr preferRelativeResize="0"/>
          <p:nvPr/>
        </p:nvPicPr>
        <p:blipFill rotWithShape="1">
          <a:blip r:embed="rId3">
            <a:alphaModFix/>
          </a:blip>
          <a:srcRect b="0" l="39255" r="39255" t="0"/>
          <a:stretch/>
        </p:blipFill>
        <p:spPr>
          <a:xfrm>
            <a:off x="9980476" y="0"/>
            <a:ext cx="2211524" cy="6858000"/>
          </a:xfrm>
          <a:prstGeom prst="rect">
            <a:avLst/>
          </a:prstGeom>
          <a:noFill/>
          <a:ln>
            <a:noFill/>
          </a:ln>
        </p:spPr>
      </p:pic>
      <p:grpSp>
        <p:nvGrpSpPr>
          <p:cNvPr id="231" name="Google Shape;231;p7"/>
          <p:cNvGrpSpPr/>
          <p:nvPr/>
        </p:nvGrpSpPr>
        <p:grpSpPr>
          <a:xfrm>
            <a:off x="9980476" y="3013"/>
            <a:ext cx="2211524" cy="6851973"/>
            <a:chOff x="0" y="3013"/>
            <a:chExt cx="2211524" cy="6851973"/>
          </a:xfrm>
        </p:grpSpPr>
        <p:sp>
          <p:nvSpPr>
            <p:cNvPr id="232" name="Google Shape;232;p7"/>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Quality control</a:t>
              </a:r>
              <a:endParaRPr b="0" i="0" sz="3800" u="none" cap="none" strike="noStrike">
                <a:solidFill>
                  <a:schemeClr val="lt1"/>
                </a:solidFill>
                <a:latin typeface="Calibri"/>
                <a:ea typeface="Calibri"/>
                <a:cs typeface="Calibri"/>
                <a:sym typeface="Calibri"/>
              </a:endParaRPr>
            </a:p>
          </p:txBody>
        </p:sp>
        <p:sp>
          <p:nvSpPr>
            <p:cNvPr id="234" name="Google Shape;234;p7"/>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Adaptor / Trimming</a:t>
              </a:r>
              <a:endParaRPr b="0" i="0" sz="3800" u="none" cap="none" strike="noStrike">
                <a:solidFill>
                  <a:schemeClr val="lt1"/>
                </a:solidFill>
                <a:latin typeface="Calibri"/>
                <a:ea typeface="Calibri"/>
                <a:cs typeface="Calibri"/>
                <a:sym typeface="Calibri"/>
              </a:endParaRPr>
            </a:p>
          </p:txBody>
        </p:sp>
        <p:sp>
          <p:nvSpPr>
            <p:cNvPr id="236" name="Google Shape;236;p7"/>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Alignment / mapping</a:t>
              </a:r>
              <a:endParaRPr b="0" i="0" sz="3800" u="none" cap="none" strike="noStrike">
                <a:solidFill>
                  <a:schemeClr val="lt1"/>
                </a:solidFill>
                <a:latin typeface="Calibri"/>
                <a:ea typeface="Calibri"/>
                <a:cs typeface="Calibri"/>
                <a:sym typeface="Calibri"/>
              </a:endParaRPr>
            </a:p>
          </p:txBody>
        </p:sp>
        <p:sp>
          <p:nvSpPr>
            <p:cNvPr id="238" name="Google Shape;238;p7"/>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Variant calling </a:t>
              </a:r>
              <a:endParaRPr b="0" i="0" sz="3800" u="none" cap="none" strike="noStrike">
                <a:solidFill>
                  <a:schemeClr val="lt1"/>
                </a:solidFill>
                <a:latin typeface="Calibri"/>
                <a:ea typeface="Calibri"/>
                <a:cs typeface="Calibri"/>
                <a:sym typeface="Calibri"/>
              </a:endParaRPr>
            </a:p>
          </p:txBody>
        </p:sp>
        <p:sp>
          <p:nvSpPr>
            <p:cNvPr id="240" name="Google Shape;240;p7"/>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Tree Building</a:t>
              </a:r>
              <a:endParaRPr b="0" i="0" sz="3800" u="none" cap="none" strike="noStrike">
                <a:solidFill>
                  <a:schemeClr val="lt1"/>
                </a:solidFill>
                <a:latin typeface="Calibri"/>
                <a:ea typeface="Calibri"/>
                <a:cs typeface="Calibri"/>
                <a:sym typeface="Calibri"/>
              </a:endParaRPr>
            </a:p>
          </p:txBody>
        </p:sp>
      </p:grpSp>
      <p:sp>
        <p:nvSpPr>
          <p:cNvPr id="242" name="Google Shape;242;p7"/>
          <p:cNvSpPr/>
          <p:nvPr/>
        </p:nvSpPr>
        <p:spPr>
          <a:xfrm>
            <a:off x="8194089" y="399495"/>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pic>
        <p:nvPicPr>
          <p:cNvPr id="243" name="Google Shape;243;p7"/>
          <p:cNvPicPr preferRelativeResize="0"/>
          <p:nvPr/>
        </p:nvPicPr>
        <p:blipFill rotWithShape="1">
          <a:blip r:embed="rId4">
            <a:alphaModFix/>
          </a:blip>
          <a:srcRect b="0" l="0" r="0" t="0"/>
          <a:stretch/>
        </p:blipFill>
        <p:spPr>
          <a:xfrm>
            <a:off x="274853" y="1433234"/>
            <a:ext cx="9050013" cy="3991532"/>
          </a:xfrm>
          <a:prstGeom prst="rect">
            <a:avLst/>
          </a:prstGeom>
          <a:noFill/>
          <a:ln>
            <a:noFill/>
          </a:ln>
        </p:spPr>
      </p:pic>
      <p:sp>
        <p:nvSpPr>
          <p:cNvPr id="244" name="Google Shape;244;p7"/>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Sequence: FASTA</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8"/>
          <p:cNvPicPr preferRelativeResize="0"/>
          <p:nvPr/>
        </p:nvPicPr>
        <p:blipFill rotWithShape="1">
          <a:blip r:embed="rId3">
            <a:alphaModFix/>
          </a:blip>
          <a:srcRect b="0" l="0" r="0" t="0"/>
          <a:stretch/>
        </p:blipFill>
        <p:spPr>
          <a:xfrm>
            <a:off x="0" y="1666629"/>
            <a:ext cx="10364646" cy="3524742"/>
          </a:xfrm>
          <a:prstGeom prst="rect">
            <a:avLst/>
          </a:prstGeom>
          <a:noFill/>
          <a:ln>
            <a:noFill/>
          </a:ln>
        </p:spPr>
      </p:pic>
      <p:pic>
        <p:nvPicPr>
          <p:cNvPr id="250" name="Google Shape;250;p8"/>
          <p:cNvPicPr preferRelativeResize="0"/>
          <p:nvPr/>
        </p:nvPicPr>
        <p:blipFill rotWithShape="1">
          <a:blip r:embed="rId4">
            <a:alphaModFix/>
          </a:blip>
          <a:srcRect b="0" l="39255" r="39255" t="0"/>
          <a:stretch/>
        </p:blipFill>
        <p:spPr>
          <a:xfrm>
            <a:off x="9980476" y="0"/>
            <a:ext cx="2211524" cy="6858000"/>
          </a:xfrm>
          <a:prstGeom prst="rect">
            <a:avLst/>
          </a:prstGeom>
          <a:noFill/>
          <a:ln>
            <a:noFill/>
          </a:ln>
        </p:spPr>
      </p:pic>
      <p:grpSp>
        <p:nvGrpSpPr>
          <p:cNvPr id="251" name="Google Shape;251;p8"/>
          <p:cNvGrpSpPr/>
          <p:nvPr/>
        </p:nvGrpSpPr>
        <p:grpSpPr>
          <a:xfrm>
            <a:off x="9980476" y="3013"/>
            <a:ext cx="2211524" cy="6851973"/>
            <a:chOff x="0" y="3013"/>
            <a:chExt cx="2211524" cy="6851973"/>
          </a:xfrm>
        </p:grpSpPr>
        <p:sp>
          <p:nvSpPr>
            <p:cNvPr id="252" name="Google Shape;252;p8"/>
            <p:cNvSpPr/>
            <p:nvPr/>
          </p:nvSpPr>
          <p:spPr>
            <a:xfrm>
              <a:off x="0" y="3013"/>
              <a:ext cx="2211524" cy="1317687"/>
            </a:xfrm>
            <a:prstGeom prst="rect">
              <a:avLst/>
            </a:prstGeom>
            <a:gradFill>
              <a:gsLst>
                <a:gs pos="0">
                  <a:srgbClr val="AFAFAF">
                    <a:alpha val="89803"/>
                  </a:srgbClr>
                </a:gs>
                <a:gs pos="50000">
                  <a:srgbClr val="A5A5A5">
                    <a:alpha val="89803"/>
                  </a:srgbClr>
                </a:gs>
                <a:gs pos="100000">
                  <a:srgbClr val="919191">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txBox="1"/>
            <p:nvPr/>
          </p:nvSpPr>
          <p:spPr>
            <a:xfrm>
              <a:off x="0" y="3013"/>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Quality control</a:t>
              </a:r>
              <a:endParaRPr b="0" i="0" sz="3800" u="none" cap="none" strike="noStrike">
                <a:solidFill>
                  <a:schemeClr val="lt1"/>
                </a:solidFill>
                <a:latin typeface="Calibri"/>
                <a:ea typeface="Calibri"/>
                <a:cs typeface="Calibri"/>
                <a:sym typeface="Calibri"/>
              </a:endParaRPr>
            </a:p>
          </p:txBody>
        </p:sp>
        <p:sp>
          <p:nvSpPr>
            <p:cNvPr id="254" name="Google Shape;254;p8"/>
            <p:cNvSpPr/>
            <p:nvPr/>
          </p:nvSpPr>
          <p:spPr>
            <a:xfrm>
              <a:off x="0" y="1386585"/>
              <a:ext cx="2211524" cy="1317687"/>
            </a:xfrm>
            <a:prstGeom prst="rect">
              <a:avLst/>
            </a:prstGeom>
            <a:gradFill>
              <a:gsLst>
                <a:gs pos="0">
                  <a:srgbClr val="AFAFAF">
                    <a:alpha val="80000"/>
                  </a:srgbClr>
                </a:gs>
                <a:gs pos="50000">
                  <a:srgbClr val="A5A5A5">
                    <a:alpha val="80000"/>
                  </a:srgbClr>
                </a:gs>
                <a:gs pos="100000">
                  <a:srgbClr val="919191">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txBox="1"/>
            <p:nvPr/>
          </p:nvSpPr>
          <p:spPr>
            <a:xfrm>
              <a:off x="0" y="1386585"/>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Adaptor / Trimming</a:t>
              </a:r>
              <a:endParaRPr b="0" i="0" sz="3800" u="none" cap="none" strike="noStrike">
                <a:solidFill>
                  <a:schemeClr val="lt1"/>
                </a:solidFill>
                <a:latin typeface="Calibri"/>
                <a:ea typeface="Calibri"/>
                <a:cs typeface="Calibri"/>
                <a:sym typeface="Calibri"/>
              </a:endParaRPr>
            </a:p>
          </p:txBody>
        </p:sp>
        <p:sp>
          <p:nvSpPr>
            <p:cNvPr id="256" name="Google Shape;256;p8"/>
            <p:cNvSpPr/>
            <p:nvPr/>
          </p:nvSpPr>
          <p:spPr>
            <a:xfrm>
              <a:off x="0" y="2770156"/>
              <a:ext cx="2211524" cy="1317687"/>
            </a:xfrm>
            <a:prstGeom prst="rect">
              <a:avLst/>
            </a:prstGeom>
            <a:gradFill>
              <a:gsLst>
                <a:gs pos="0">
                  <a:srgbClr val="AFAFAF">
                    <a:alpha val="69803"/>
                  </a:srgbClr>
                </a:gs>
                <a:gs pos="50000">
                  <a:srgbClr val="A5A5A5">
                    <a:alpha val="69803"/>
                  </a:srgbClr>
                </a:gs>
                <a:gs pos="100000">
                  <a:srgbClr val="919191">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txBox="1"/>
            <p:nvPr/>
          </p:nvSpPr>
          <p:spPr>
            <a:xfrm>
              <a:off x="0" y="2770156"/>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Alignment / mapping</a:t>
              </a:r>
              <a:endParaRPr b="0" i="0" sz="3800" u="none" cap="none" strike="noStrike">
                <a:solidFill>
                  <a:schemeClr val="lt1"/>
                </a:solidFill>
                <a:latin typeface="Calibri"/>
                <a:ea typeface="Calibri"/>
                <a:cs typeface="Calibri"/>
                <a:sym typeface="Calibri"/>
              </a:endParaRPr>
            </a:p>
          </p:txBody>
        </p:sp>
        <p:sp>
          <p:nvSpPr>
            <p:cNvPr id="258" name="Google Shape;258;p8"/>
            <p:cNvSpPr/>
            <p:nvPr/>
          </p:nvSpPr>
          <p:spPr>
            <a:xfrm>
              <a:off x="0" y="4153727"/>
              <a:ext cx="2211524" cy="1317687"/>
            </a:xfrm>
            <a:prstGeom prst="rect">
              <a:avLst/>
            </a:prstGeom>
            <a:gradFill>
              <a:gsLst>
                <a:gs pos="0">
                  <a:srgbClr val="AFAFAF">
                    <a:alpha val="60000"/>
                  </a:srgbClr>
                </a:gs>
                <a:gs pos="50000">
                  <a:srgbClr val="A5A5A5">
                    <a:alpha val="60000"/>
                  </a:srgbClr>
                </a:gs>
                <a:gs pos="100000">
                  <a:srgbClr val="919191">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txBox="1"/>
            <p:nvPr/>
          </p:nvSpPr>
          <p:spPr>
            <a:xfrm>
              <a:off x="0" y="4153727"/>
              <a:ext cx="2211524"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Variant calling </a:t>
              </a:r>
              <a:endParaRPr b="0" i="0" sz="3800" u="none" cap="none" strike="noStrike">
                <a:solidFill>
                  <a:schemeClr val="lt1"/>
                </a:solidFill>
                <a:latin typeface="Calibri"/>
                <a:ea typeface="Calibri"/>
                <a:cs typeface="Calibri"/>
                <a:sym typeface="Calibri"/>
              </a:endParaRPr>
            </a:p>
          </p:txBody>
        </p:sp>
        <p:sp>
          <p:nvSpPr>
            <p:cNvPr id="260" name="Google Shape;260;p8"/>
            <p:cNvSpPr/>
            <p:nvPr/>
          </p:nvSpPr>
          <p:spPr>
            <a:xfrm>
              <a:off x="3" y="5537299"/>
              <a:ext cx="2211516" cy="1317687"/>
            </a:xfrm>
            <a:prstGeom prst="rect">
              <a:avLst/>
            </a:prstGeom>
            <a:gradFill>
              <a:gsLst>
                <a:gs pos="0">
                  <a:srgbClr val="AFAFAF">
                    <a:alpha val="49803"/>
                  </a:srgbClr>
                </a:gs>
                <a:gs pos="50000">
                  <a:srgbClr val="A5A5A5">
                    <a:alpha val="49803"/>
                  </a:srgbClr>
                </a:gs>
                <a:gs pos="100000">
                  <a:srgbClr val="919191">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txBox="1"/>
            <p:nvPr/>
          </p:nvSpPr>
          <p:spPr>
            <a:xfrm>
              <a:off x="3" y="5537299"/>
              <a:ext cx="2211516" cy="1317687"/>
            </a:xfrm>
            <a:prstGeom prst="rect">
              <a:avLst/>
            </a:prstGeom>
            <a:noFill/>
            <a:ln>
              <a:noFill/>
            </a:ln>
          </p:spPr>
          <p:txBody>
            <a:bodyPr anchorCtr="0" anchor="ctr" bIns="96500" lIns="96500" spcFirstLastPara="1" rIns="96500" wrap="square" tIns="96500">
              <a:noAutofit/>
            </a:bodyPr>
            <a:lstStyle/>
            <a:p>
              <a:pPr indent="0" lvl="0" marL="0" marR="0" rtl="0" algn="ctr">
                <a:lnSpc>
                  <a:spcPct val="90000"/>
                </a:lnSpc>
                <a:spcBef>
                  <a:spcPts val="0"/>
                </a:spcBef>
                <a:spcAft>
                  <a:spcPts val="0"/>
                </a:spcAft>
                <a:buClr>
                  <a:schemeClr val="lt1"/>
                </a:buClr>
                <a:buSzPts val="3800"/>
                <a:buFont typeface="Calibri"/>
                <a:buNone/>
              </a:pPr>
              <a:r>
                <a:rPr b="0" i="0" lang="en-US" sz="3800" u="none" cap="none" strike="noStrike">
                  <a:solidFill>
                    <a:schemeClr val="lt1"/>
                  </a:solidFill>
                  <a:latin typeface="Calibri"/>
                  <a:ea typeface="Calibri"/>
                  <a:cs typeface="Calibri"/>
                  <a:sym typeface="Calibri"/>
                </a:rPr>
                <a:t>Tree Building</a:t>
              </a:r>
              <a:endParaRPr b="0" i="0" sz="3800" u="none" cap="none" strike="noStrike">
                <a:solidFill>
                  <a:schemeClr val="lt1"/>
                </a:solidFill>
                <a:latin typeface="Calibri"/>
                <a:ea typeface="Calibri"/>
                <a:cs typeface="Calibri"/>
                <a:sym typeface="Calibri"/>
              </a:endParaRPr>
            </a:p>
          </p:txBody>
        </p:sp>
      </p:grpSp>
      <p:sp>
        <p:nvSpPr>
          <p:cNvPr id="262" name="Google Shape;262;p8"/>
          <p:cNvSpPr/>
          <p:nvPr/>
        </p:nvSpPr>
        <p:spPr>
          <a:xfrm>
            <a:off x="8194089" y="399495"/>
            <a:ext cx="1686757" cy="577049"/>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we are here</a:t>
            </a:r>
            <a:endParaRPr b="0" i="0" sz="1800" u="none" cap="none" strike="noStrike">
              <a:solidFill>
                <a:schemeClr val="lt1"/>
              </a:solidFill>
              <a:latin typeface="Calibri"/>
              <a:ea typeface="Calibri"/>
              <a:cs typeface="Calibri"/>
              <a:sym typeface="Calibri"/>
            </a:endParaRPr>
          </a:p>
        </p:txBody>
      </p:sp>
      <p:sp>
        <p:nvSpPr>
          <p:cNvPr id="263" name="Google Shape;263;p8"/>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Sequence: FASTQ</a:t>
            </a:r>
            <a:endParaRPr b="0" i="0" sz="4400" u="none" cap="none" strike="noStrike">
              <a:solidFill>
                <a:schemeClr val="dk1"/>
              </a:solidFill>
              <a:latin typeface="Calibri"/>
              <a:ea typeface="Calibri"/>
              <a:cs typeface="Calibri"/>
              <a:sym typeface="Calibri"/>
            </a:endParaRPr>
          </a:p>
        </p:txBody>
      </p:sp>
      <p:cxnSp>
        <p:nvCxnSpPr>
          <p:cNvPr id="264" name="Google Shape;264;p8"/>
          <p:cNvCxnSpPr/>
          <p:nvPr/>
        </p:nvCxnSpPr>
        <p:spPr>
          <a:xfrm rot="10800000">
            <a:off x="838201" y="2823098"/>
            <a:ext cx="750902" cy="0"/>
          </a:xfrm>
          <a:prstGeom prst="straightConnector1">
            <a:avLst/>
          </a:prstGeom>
          <a:noFill/>
          <a:ln cap="flat" cmpd="sng" w="57150">
            <a:solidFill>
              <a:schemeClr val="accent1"/>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2024-08-31T16:37:59Z</dcterms:created>
  <dc:creator>FARZAANA DIEDERICKS</dc:creator>
</cp:coreProperties>
</file>