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6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7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9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9" r:id="rId2"/>
    <p:sldMasterId id="2147483676" r:id="rId3"/>
    <p:sldMasterId id="2147483683" r:id="rId4"/>
    <p:sldMasterId id="2147483690" r:id="rId5"/>
    <p:sldMasterId id="2147483699" r:id="rId6"/>
    <p:sldMasterId id="2147483707" r:id="rId7"/>
    <p:sldMasterId id="2147483713" r:id="rId8"/>
    <p:sldMasterId id="2147483719" r:id="rId9"/>
    <p:sldMasterId id="2147483725" r:id="rId10"/>
  </p:sldMasterIdLst>
  <p:notesMasterIdLst>
    <p:notesMasterId r:id="rId48"/>
  </p:notesMasterIdLst>
  <p:sldIdLst>
    <p:sldId id="256" r:id="rId11"/>
    <p:sldId id="545" r:id="rId12"/>
    <p:sldId id="556" r:id="rId13"/>
    <p:sldId id="557" r:id="rId14"/>
    <p:sldId id="546" r:id="rId15"/>
    <p:sldId id="592" r:id="rId16"/>
    <p:sldId id="558" r:id="rId17"/>
    <p:sldId id="559" r:id="rId18"/>
    <p:sldId id="561" r:id="rId19"/>
    <p:sldId id="560" r:id="rId20"/>
    <p:sldId id="562" r:id="rId21"/>
    <p:sldId id="563" r:id="rId22"/>
    <p:sldId id="564" r:id="rId23"/>
    <p:sldId id="565" r:id="rId24"/>
    <p:sldId id="566" r:id="rId25"/>
    <p:sldId id="567" r:id="rId26"/>
    <p:sldId id="568" r:id="rId27"/>
    <p:sldId id="574" r:id="rId28"/>
    <p:sldId id="575" r:id="rId29"/>
    <p:sldId id="576" r:id="rId30"/>
    <p:sldId id="585" r:id="rId31"/>
    <p:sldId id="573" r:id="rId32"/>
    <p:sldId id="589" r:id="rId33"/>
    <p:sldId id="588" r:id="rId34"/>
    <p:sldId id="587" r:id="rId35"/>
    <p:sldId id="586" r:id="rId36"/>
    <p:sldId id="591" r:id="rId37"/>
    <p:sldId id="590" r:id="rId38"/>
    <p:sldId id="577" r:id="rId39"/>
    <p:sldId id="578" r:id="rId40"/>
    <p:sldId id="580" r:id="rId41"/>
    <p:sldId id="579" r:id="rId42"/>
    <p:sldId id="581" r:id="rId43"/>
    <p:sldId id="582" r:id="rId44"/>
    <p:sldId id="583" r:id="rId45"/>
    <p:sldId id="584" r:id="rId46"/>
    <p:sldId id="555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34F"/>
    <a:srgbClr val="FBFBFB"/>
    <a:srgbClr val="FA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9"/>
    <p:restoredTop sz="96205" autoAdjust="0"/>
  </p:normalViewPr>
  <p:slideViewPr>
    <p:cSldViewPr snapToGrid="0" snapToObjects="1">
      <p:cViewPr varScale="1">
        <p:scale>
          <a:sx n="150" d="100"/>
          <a:sy n="150" d="100"/>
        </p:scale>
        <p:origin x="1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38104-5DAC-6D41-8D46-F011BB463BAA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2C251-979F-1745-A822-6C1513FD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0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Feedback:</a:t>
            </a:r>
          </a:p>
          <a:p>
            <a:r>
              <a:rPr lang="en-US" dirty="0"/>
              <a:t>- I’ll provide an overview figure to add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C251-979F-1745-A822-6C1513FD8A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86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C251-979F-1745-A822-6C1513FD8A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4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C251-979F-1745-A822-6C1513FD8A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6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C251-979F-1745-A822-6C1513FD8A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17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C251-979F-1745-A822-6C1513FD8A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78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C251-979F-1745-A822-6C1513FD8A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42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C251-979F-1745-A822-6C1513FD8AE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13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2C251-979F-1745-A822-6C1513FD8AE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5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77DA1-22BC-3243-BB16-8A9EDC016A86}"/>
              </a:ext>
            </a:extLst>
          </p:cNvPr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840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26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76030CD-039E-AC49-9156-D612EFA1FE85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C5469-E0DB-4344-9520-E7E6EAE1D73B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1226F1A-6F80-41F8-B086-DAC1D46C2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11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09BD7C-EEC1-49C8-92DD-E8AE995E03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CE4A525-7E09-4D85-AB40-B3A55744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62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/ t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FBF1D6-E865-734A-9A02-44FC5536B3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1"/>
            <a:ext cx="7781924" cy="437733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09BD7C-EEC1-49C8-92DD-E8AE995E03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CE4A525-7E09-4D85-AB40-B3A55744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33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7555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EF63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1EBEE-45F7-DF42-AAAD-3FCF65C1DCFC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1792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0947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1AAB30A-DDF2-7D4D-8F80-E3C9E1866844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62691A-EA57-1642-A70E-A15E4A906F0A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09261B3-FF8B-4B16-B0F0-2C621FD7F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78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EDF69F5-E9A8-41D9-B603-42F88439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6703CF-2A18-4D17-9624-67D18F7526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70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FBF1D6-E865-734A-9A02-44FC5536B3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7734300" cy="43505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DF69F5-E9A8-41D9-B603-42F88439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6703CF-2A18-4D17-9624-67D18F7526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9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F836A90-9EC9-4547-8225-98446B67E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81310D-09A1-47CE-B63D-50AA7957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4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2545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3179-E8A6-2A4E-A593-BB123C11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2185-D2AF-A64F-A5C0-4CC1F0FA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F4CB-E5B2-4A44-8BB4-72E4A065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E8A7-A2E4-E848-AEAF-34102B5B5A18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562F-E736-9445-8F7F-DFE90EDC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36B2-E92A-FB46-9AC2-3F09028D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6CB0-8517-8549-820C-C5B20AD5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86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51E3-6B8D-C74D-92BE-FD734C64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0BF4-8F49-8548-AF5D-280D1C74B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BE374-A202-544F-9C23-F14006E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7B2AF-18A2-E942-A07F-F3F8044E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E8A7-A2E4-E848-AEAF-34102B5B5A18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15863-0E6B-5B43-802F-F55B971C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7218E-2935-0B4B-890C-C81A897F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6CB0-8517-8549-820C-C5B20AD5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96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0C6D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C7082-6E67-B248-BD14-5EF416FFE4CA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1216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6455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BAF1FF-C111-1849-AABB-478092A3B9E0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DDBECB-6484-9449-9128-D4CB71775D3F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37155FF-3DE6-4F90-8C74-BAD77FB3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256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885E14-B40C-4AA4-9965-AB737879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12752F-19E0-430A-86B4-B935E661212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035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/ t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A023D4-C2CA-E349-B413-FAE5C43461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7677150" cy="431839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885E14-B40C-4AA4-9965-AB737879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12752F-19E0-430A-86B4-B935E661212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558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2270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1A3E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06A5FE-986F-E344-AD3F-8CA335BED5A9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1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8EBCE5-0958-AF46-8F73-3AF2531B7400}"/>
              </a:ext>
            </a:extLst>
          </p:cNvPr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EAFC8B-B1CF-8148-8840-1012358DA4EE}"/>
              </a:ext>
            </a:extLst>
          </p:cNvPr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0BDDC1B-07DB-FD42-956B-4B4687F8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48BC99C-1059-3440-8FA4-3449F9F2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>
            <a:lvl1pPr>
              <a:lnSpc>
                <a:spcPct val="90000"/>
              </a:lnSpc>
              <a:spcAft>
                <a:spcPts val="40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787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66075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9D6653-12A6-674F-9FFE-006B16563888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32BECE-DC81-6E4F-9A95-A2DC11EBFE12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9002025-2249-4339-9AD9-18F66EAAB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63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125BFFC-0F92-454F-B82F-F1287AAE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F8B9257-F1BE-422C-8D4D-A7749BB8BB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723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/ t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F027E58-5CDD-4AAC-9B23-944131F8F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7677150" cy="431839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125BFFC-0F92-454F-B82F-F1287AAE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F8B9257-F1BE-422C-8D4D-A7749BB8BB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812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51605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77DA1-22BC-3243-BB16-8A9EDC016A86}"/>
              </a:ext>
            </a:extLst>
          </p:cNvPr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758C23-DB4B-454C-8B94-84402E7B5C49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99037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7978806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8EBCE5-0958-AF46-8F73-3AF2531B7400}"/>
              </a:ext>
            </a:extLst>
          </p:cNvPr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EAFC8B-B1CF-8148-8840-1012358DA4EE}"/>
              </a:ext>
            </a:extLst>
          </p:cNvPr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0BDDC1B-07DB-FD42-956B-4B4687F8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48BC99C-1059-3440-8FA4-3449F9F2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AA00B-DA76-4310-98A9-E89468EE8B57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F9538-0AC1-4841-9228-9A587D4993BF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92192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CDAA99-702C-B040-87E3-711C5764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41E5823-2429-A64F-9141-54FC02FE7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A229B-EF15-5240-BB83-887CA205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83795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43161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CDAA99-702C-B040-87E3-711C5764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41E5823-2429-A64F-9141-54FC02FE7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731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FBF1D6-E865-734A-9A02-44FC5536B3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7734300" cy="43505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DF69F5-E9A8-41D9-B603-42F88439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6703CF-2A18-4D17-9624-67D18F7526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668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3179-E8A6-2A4E-A593-BB123C11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2185-D2AF-A64F-A5C0-4CC1F0FA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F4CB-E5B2-4A44-8BB4-72E4A065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E8A7-A2E4-E848-AEAF-34102B5B5A18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562F-E736-9445-8F7F-DFE90EDC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36B2-E92A-FB46-9AC2-3F09028D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6CB0-8517-8549-820C-C5B20AD5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326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456D1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5157B-1213-944F-8DE3-220266278AEB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78664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905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76030CD-039E-AC49-9156-D612EFA1FE85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6C5469-E0DB-4344-9520-E7E6EAE1D73B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1226F1A-6F80-41F8-B086-DAC1D46C2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686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09BD7C-EEC1-49C8-92DD-E8AE995E03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CE4A525-7E09-4D85-AB40-B3A55744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34AB3-C92B-AD4F-9886-81F2CF87E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16700"/>
            <a:ext cx="12192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157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8971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EF63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1EBEE-45F7-DF42-AAAD-3FCF65C1DCFC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5215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69550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1AAB30A-DDF2-7D4D-8F80-E3C9E1866844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62691A-EA57-1642-A70E-A15E4A906F0A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09261B3-FF8B-4B16-B0F0-2C621FD7F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w/ t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A11860-1ADF-644C-8D5A-81D2A1FA03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7731760" cy="434911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CCDAA99-702C-B040-87E3-711C5764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41E5823-2429-A64F-9141-54FC02FE7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180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EDF69F5-E9A8-41D9-B603-42F88439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6703CF-2A18-4D17-9624-67D18F7526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3DDDA-D61E-A946-99B6-BE58B9ECE5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0400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775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06126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0C6D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C7082-6E67-B248-BD14-5EF416FFE4CA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16468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54370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BAF1FF-C111-1849-AABB-478092A3B9E0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DDBECB-6484-9449-9128-D4CB71775D3F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37155FF-3DE6-4F90-8C74-BAD77FB3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060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885E14-B40C-4AA4-9965-AB737879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12752F-19E0-430A-86B4-B935E661212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65B98-860B-0D42-B84F-F74D0DFAF7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0400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266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1297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1A3E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06A5FE-986F-E344-AD3F-8CA335BED5A9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57928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415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9D6653-12A6-674F-9FFE-006B16563888}"/>
              </a:ext>
            </a:extLst>
          </p:cNvPr>
          <p:cNvSpPr/>
          <p:nvPr userDrawn="1"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32BECE-DC81-6E4F-9A95-A2DC11EBFE12}"/>
              </a:ext>
            </a:extLst>
          </p:cNvPr>
          <p:cNvSpPr/>
          <p:nvPr userDrawn="1"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9002025-2249-4339-9AD9-18F66EAAB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7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9242A6-CD97-4D45-867E-6BC31D31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5C9526E-4541-4CEF-B2BB-92EAA6653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BC4E0E-8C0B-4375-A82C-E2CB0806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6399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125BFFC-0F92-454F-B82F-F1287AAE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10" y="394208"/>
            <a:ext cx="10431602" cy="873252"/>
          </a:xfrm>
        </p:spPr>
        <p:txBody>
          <a:bodyPr anchor="b">
            <a:normAutofit/>
          </a:bodyPr>
          <a:lstStyle>
            <a:lvl1pPr>
              <a:defRPr sz="3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F8B9257-F1BE-422C-8D4D-A7749BB8BB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8210" y="1535112"/>
            <a:ext cx="10431602" cy="474376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88055-26C0-BA4C-BA03-919EA8B051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16700"/>
            <a:ext cx="12192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8746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762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3179-E8A6-2A4E-A593-BB123C11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2185-D2AF-A64F-A5C0-4CC1F0FA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F4CB-E5B2-4A44-8BB4-72E4A065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E8A7-A2E4-E848-AEAF-34102B5B5A18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562F-E736-9445-8F7F-DFE90EDC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36B2-E92A-FB46-9AC2-3F09028D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6CB0-8517-8549-820C-C5B20AD5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6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51E3-6B8D-C74D-92BE-FD734C64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0BF4-8F49-8548-AF5D-280D1C74B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BE374-A202-544F-9C23-F14006E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7B2AF-18A2-E942-A07F-F3F8044E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E8A7-A2E4-E848-AEAF-34102B5B5A18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15863-0E6B-5B43-802F-F55B971C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7218E-2935-0B4B-890C-C81A897F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6CB0-8517-8549-820C-C5B20AD5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0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456D1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5157B-1213-944F-8DE3-220266278AEB}"/>
              </a:ext>
            </a:extLst>
          </p:cNvPr>
          <p:cNvSpPr/>
          <p:nvPr userDrawn="1"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239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28F8E8A7-A2E4-E848-AEAF-34102B5B5A18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992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6D396CB0-8517-8549-820C-C5B20AD5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0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4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5586B75A-687E-405C-8A0B-8D00578BA2C3}" type="datetimeFigureOut">
              <a:rPr lang="en-US" smtClean="0"/>
              <a:pPr/>
              <a:t>4/17/23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6961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7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5586B75A-687E-405C-8A0B-8D00578BA2C3}" type="datetimeFigureOut">
              <a:rPr lang="en-US" smtClean="0"/>
              <a:pPr/>
              <a:t>4/17/23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6961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6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97" r:id="rId7"/>
    <p:sldLayoutId id="2147483698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5586B75A-687E-405C-8A0B-8D00578BA2C3}" type="datetimeFigureOut">
              <a:rPr lang="en-US" smtClean="0"/>
              <a:pPr/>
              <a:t>4/17/23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98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5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1A3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5586B75A-687E-405C-8A0B-8D00578BA2C3}" type="datetimeFigureOut">
              <a:rPr lang="en-US" smtClean="0"/>
              <a:pPr/>
              <a:t>4/17/23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7772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6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FFC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456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8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EF6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0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4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tx1">
            <a:lumMod val="65000"/>
            <a:lumOff val="35000"/>
          </a:schemeClr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ormbunkar.se/aliview/" TargetMode="External"/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FCFB-2C45-F94A-82B6-F3956DE59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Manipulating Genomic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4F15EA-5FAC-4BC3-BB8C-406AB8525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463414" cy="914400"/>
          </a:xfrm>
        </p:spPr>
        <p:txBody>
          <a:bodyPr/>
          <a:lstStyle/>
          <a:p>
            <a:r>
              <a:rPr lang="en-US" dirty="0"/>
              <a:t>Analysis Module</a:t>
            </a:r>
          </a:p>
        </p:txBody>
      </p:sp>
    </p:spTree>
    <p:extLst>
      <p:ext uri="{BB962C8B-B14F-4D97-AF65-F5344CB8AC3E}">
        <p14:creationId xmlns:p14="http://schemas.microsoft.com/office/powerpoint/2010/main" val="392916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FASTA files</a:t>
            </a:r>
          </a:p>
        </p:txBody>
      </p:sp>
      <p:pic>
        <p:nvPicPr>
          <p:cNvPr id="22" name="Picture 21" descr="Graphical user interface&#10;&#10;Description automatically generated">
            <a:extLst>
              <a:ext uri="{FF2B5EF4-FFF2-40B4-BE49-F238E27FC236}">
                <a16:creationId xmlns:a16="http://schemas.microsoft.com/office/drawing/2014/main" id="{9199655E-B536-FE4B-A92A-4CB9FE7D1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" t="1978" r="1667" b="2256"/>
          <a:stretch/>
        </p:blipFill>
        <p:spPr>
          <a:xfrm>
            <a:off x="579782" y="1789043"/>
            <a:ext cx="5516218" cy="3856383"/>
          </a:xfrm>
          <a:prstGeom prst="rect">
            <a:avLst/>
          </a:prstGeom>
        </p:spPr>
      </p:pic>
      <p:pic>
        <p:nvPicPr>
          <p:cNvPr id="23" name="Picture 22" descr="Graphical user interface&#10;&#10;Description automatically generated">
            <a:extLst>
              <a:ext uri="{FF2B5EF4-FFF2-40B4-BE49-F238E27FC236}">
                <a16:creationId xmlns:a16="http://schemas.microsoft.com/office/drawing/2014/main" id="{284B4F74-AEBA-224C-81E7-A40ABE6BDC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2" t="1491" r="1232" b="1748"/>
          <a:stretch/>
        </p:blipFill>
        <p:spPr>
          <a:xfrm>
            <a:off x="2355575" y="2504776"/>
            <a:ext cx="5516217" cy="3856383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D9A2418D-70BE-4B4B-82E6-A5446BAAC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003" y="699231"/>
            <a:ext cx="5194215" cy="51784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5BE7DD-5F18-994E-980D-B79D360F0F3E}"/>
              </a:ext>
            </a:extLst>
          </p:cNvPr>
          <p:cNvSpPr/>
          <p:nvPr/>
        </p:nvSpPr>
        <p:spPr>
          <a:xfrm>
            <a:off x="8193795" y="3731853"/>
            <a:ext cx="3740426" cy="1391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A0E557F-CFF7-2A41-843C-286B812DE408}"/>
              </a:ext>
            </a:extLst>
          </p:cNvPr>
          <p:cNvSpPr txBox="1">
            <a:spLocks/>
          </p:cNvSpPr>
          <p:nvPr/>
        </p:nvSpPr>
        <p:spPr>
          <a:xfrm>
            <a:off x="8193795" y="3821039"/>
            <a:ext cx="3865959" cy="20539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dirty="0">
                <a:latin typeface="Poppins" pitchFamily="2" charset="77"/>
                <a:cs typeface="Poppins" pitchFamily="2" charset="77"/>
              </a:rPr>
              <a:t>Open in your favorite text editor:</a:t>
            </a:r>
          </a:p>
          <a:p>
            <a:pPr lvl="1"/>
            <a:r>
              <a:rPr lang="en-US" sz="1400" dirty="0">
                <a:latin typeface="Poppins" pitchFamily="2" charset="77"/>
                <a:cs typeface="Poppins" pitchFamily="2" charset="77"/>
              </a:rPr>
              <a:t>TextEdit (Mac)</a:t>
            </a:r>
          </a:p>
          <a:p>
            <a:pPr lvl="1"/>
            <a:r>
              <a:rPr lang="en-US" sz="1400" dirty="0">
                <a:latin typeface="Poppins" pitchFamily="2" charset="77"/>
                <a:cs typeface="Poppins" pitchFamily="2" charset="77"/>
              </a:rPr>
              <a:t>Notepad++ (Windows)</a:t>
            </a:r>
          </a:p>
          <a:p>
            <a:pPr lvl="1"/>
            <a:r>
              <a:rPr lang="en-US" sz="1400" dirty="0">
                <a:latin typeface="Poppins" pitchFamily="2" charset="77"/>
                <a:cs typeface="Poppins" pitchFamily="2" charset="77"/>
              </a:rPr>
              <a:t>gedit (Ubuntu)</a:t>
            </a:r>
          </a:p>
        </p:txBody>
      </p:sp>
    </p:spTree>
    <p:extLst>
      <p:ext uri="{BB962C8B-B14F-4D97-AF65-F5344CB8AC3E}">
        <p14:creationId xmlns:p14="http://schemas.microsoft.com/office/powerpoint/2010/main" val="389359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FASTA files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9E0B5A-8313-CF49-BA45-C89AF80A55D2}"/>
              </a:ext>
            </a:extLst>
          </p:cNvPr>
          <p:cNvSpPr txBox="1">
            <a:spLocks/>
          </p:cNvSpPr>
          <p:nvPr/>
        </p:nvSpPr>
        <p:spPr>
          <a:xfrm>
            <a:off x="1152154" y="3564397"/>
            <a:ext cx="10125446" cy="2071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dirty="0">
                <a:latin typeface="Poppins" pitchFamily="2" charset="77"/>
                <a:cs typeface="Poppins" pitchFamily="2" charset="77"/>
              </a:rPr>
              <a:t>You can also open FASTA files in specialized software for working with genomic data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Poppins" pitchFamily="2" charset="77"/>
                <a:cs typeface="Poppins" pitchFamily="2" charset="77"/>
              </a:rPr>
              <a:t>e.g.,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AliView</a:t>
            </a:r>
            <a:r>
              <a:rPr lang="en-US" dirty="0">
                <a:latin typeface="Poppins" pitchFamily="2" charset="77"/>
                <a:cs typeface="Poppins" pitchFamily="2" charset="77"/>
              </a:rPr>
              <a:t>: </a:t>
            </a:r>
            <a:r>
              <a:rPr lang="en-US" dirty="0">
                <a:latin typeface="Poppins" pitchFamily="2" charset="77"/>
                <a:cs typeface="Poppins" pitchFamily="2" charset="77"/>
                <a:hlinkClick r:id="rId2"/>
              </a:rPr>
              <a:t>https://ormbunkar.se/aliview/</a:t>
            </a:r>
            <a:r>
              <a:rPr lang="en-US" dirty="0">
                <a:latin typeface="Poppins" pitchFamily="2" charset="77"/>
                <a:cs typeface="Poppins" pitchFamily="2" charset="77"/>
              </a:rPr>
              <a:t> (free software)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Poppins" pitchFamily="2" charset="77"/>
                <a:cs typeface="Poppins" pitchFamily="2" charset="77"/>
              </a:rPr>
              <a:t>e.g., 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Geneious</a:t>
            </a:r>
            <a:r>
              <a:rPr lang="en-US" dirty="0">
                <a:latin typeface="Poppins" pitchFamily="2" charset="77"/>
                <a:cs typeface="Poppins" pitchFamily="2" charset="77"/>
              </a:rPr>
              <a:t> or other software</a:t>
            </a:r>
          </a:p>
          <a:p>
            <a:pPr lvl="1">
              <a:spcAft>
                <a:spcPts val="600"/>
              </a:spcAft>
            </a:pPr>
            <a:endParaRPr lang="en-US" dirty="0">
              <a:latin typeface="Poppins" pitchFamily="2" charset="77"/>
              <a:cs typeface="Poppins" pitchFamily="2" charset="77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Poppins" pitchFamily="2" charset="77"/>
                <a:cs typeface="Poppins" pitchFamily="2" charset="77"/>
              </a:rPr>
              <a:t>Or view directly on command line using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A96AC96-D44B-B848-8A0D-549142384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54" y="1638730"/>
            <a:ext cx="10125446" cy="146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78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7E15-B0F7-470C-9C43-A5E9EEE3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9580-8443-41A9-AD82-A700B300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Viewing FASTA files</a:t>
            </a:r>
          </a:p>
          <a:p>
            <a:r>
              <a:rPr lang="en-US" sz="2200" b="1" dirty="0"/>
              <a:t>Concatenating consensus genomes</a:t>
            </a:r>
          </a:p>
          <a:p>
            <a:r>
              <a:rPr lang="en-US" sz="2200" dirty="0"/>
              <a:t>Downloading publicly available genomes</a:t>
            </a:r>
          </a:p>
          <a:p>
            <a:r>
              <a:rPr lang="en-US" sz="2200" dirty="0"/>
              <a:t>The importance of multiple sequence alignment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6926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consensus genomes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F907A17-1437-954B-A995-0EC625F51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54" y="1615901"/>
            <a:ext cx="9887692" cy="138036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1D4582-32F0-FA41-980E-613C0F2F6364}"/>
              </a:ext>
            </a:extLst>
          </p:cNvPr>
          <p:cNvSpPr txBox="1">
            <a:spLocks/>
          </p:cNvSpPr>
          <p:nvPr/>
        </p:nvSpPr>
        <p:spPr>
          <a:xfrm>
            <a:off x="997468" y="3344703"/>
            <a:ext cx="10125446" cy="2071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dirty="0">
                <a:latin typeface="Poppins" pitchFamily="2" charset="77"/>
                <a:cs typeface="Poppins" pitchFamily="2" charset="77"/>
              </a:rPr>
              <a:t>Two methods for concatenating sequences: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Poppins" pitchFamily="2" charset="77"/>
                <a:cs typeface="Poppins" pitchFamily="2" charset="77"/>
              </a:rPr>
              <a:t>Command line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dirty="0">
                <a:latin typeface="Poppins" pitchFamily="2" charset="77"/>
                <a:cs typeface="Poppins" pitchFamily="2" charset="77"/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Poppins" pitchFamily="2" charset="77"/>
                <a:cs typeface="Poppins" pitchFamily="2" charset="77"/>
              </a:rPr>
              <a:t>Copying and pasting in a text editor</a:t>
            </a:r>
          </a:p>
        </p:txBody>
      </p:sp>
    </p:spTree>
    <p:extLst>
      <p:ext uri="{BB962C8B-B14F-4D97-AF65-F5344CB8AC3E}">
        <p14:creationId xmlns:p14="http://schemas.microsoft.com/office/powerpoint/2010/main" val="363346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consensus genomes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F907A17-1437-954B-A995-0EC625F51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54" y="1615901"/>
            <a:ext cx="9887692" cy="138036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9F0063F-5E84-2A46-8084-59DC5920B9D8}"/>
              </a:ext>
            </a:extLst>
          </p:cNvPr>
          <p:cNvGrpSpPr/>
          <p:nvPr/>
        </p:nvGrpSpPr>
        <p:grpSpPr>
          <a:xfrm>
            <a:off x="1013254" y="3204393"/>
            <a:ext cx="5536095" cy="2841917"/>
            <a:chOff x="705677" y="1192696"/>
            <a:chExt cx="7740716" cy="365412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A35EA1-90FC-554B-8D2C-956D9AA4FA60}"/>
                </a:ext>
              </a:extLst>
            </p:cNvPr>
            <p:cNvSpPr/>
            <p:nvPr/>
          </p:nvSpPr>
          <p:spPr>
            <a:xfrm>
              <a:off x="705677" y="1361661"/>
              <a:ext cx="7740716" cy="240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32500" lnSpcReduction="20000"/>
            </a:bodyPr>
            <a:lstStyle/>
            <a:p>
              <a:pPr algn="ctr"/>
              <a:endParaRPr lang="en-US" sz="2000" dirty="0" err="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7AB3B-61DE-ED42-86A7-26E30A55E6D6}"/>
                </a:ext>
              </a:extLst>
            </p:cNvPr>
            <p:cNvSpPr txBox="1"/>
            <p:nvPr/>
          </p:nvSpPr>
          <p:spPr>
            <a:xfrm>
              <a:off x="705677" y="1433582"/>
              <a:ext cx="7740716" cy="3413236"/>
            </a:xfrm>
            <a:prstGeom prst="roundRect">
              <a:avLst>
                <a:gd name="adj" fmla="val 1214"/>
              </a:avLst>
            </a:prstGeom>
            <a:solidFill>
              <a:schemeClr val="tx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dirty="0" err="1">
                  <a:solidFill>
                    <a:srgbClr val="7DD01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username@computername</a:t>
              </a:r>
              <a:r>
                <a:rPr lang="en-US" sz="105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05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~/sequencing/output/</a:t>
              </a:r>
              <a:r>
                <a:rPr lang="en-US" sz="105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myproject</a:t>
              </a:r>
              <a:r>
                <a:rPr lang="en-US" sz="105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/genomes</a:t>
              </a:r>
              <a:r>
                <a:rPr lang="en-US" sz="105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200" b="1" dirty="0">
                  <a:solidFill>
                    <a:schemeClr val="bg2">
                      <a:lumMod val="9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5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cat *.</a:t>
              </a:r>
              <a:r>
                <a:rPr lang="en-US" sz="105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fasta</a:t>
              </a:r>
              <a:r>
                <a:rPr lang="en-US" sz="105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&gt; </a:t>
              </a:r>
              <a:r>
                <a:rPr lang="en-US" sz="105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allseqs.fasta</a:t>
              </a:r>
              <a:endPara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BD959A5-53B8-2A42-84C2-31D4691F8BA4}"/>
                </a:ext>
              </a:extLst>
            </p:cNvPr>
            <p:cNvSpPr/>
            <p:nvPr/>
          </p:nvSpPr>
          <p:spPr>
            <a:xfrm>
              <a:off x="705677" y="1192696"/>
              <a:ext cx="7740716" cy="24088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US" sz="2000" dirty="0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97BF81-E40C-3B4A-AACC-D1A416C14BAF}"/>
                </a:ext>
              </a:extLst>
            </p:cNvPr>
            <p:cNvSpPr/>
            <p:nvPr/>
          </p:nvSpPr>
          <p:spPr>
            <a:xfrm>
              <a:off x="705677" y="1361660"/>
              <a:ext cx="7740716" cy="918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US" sz="20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54754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consensus genomes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F907A17-1437-954B-A995-0EC625F51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54" y="1615901"/>
            <a:ext cx="9887692" cy="138036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9F0063F-5E84-2A46-8084-59DC5920B9D8}"/>
              </a:ext>
            </a:extLst>
          </p:cNvPr>
          <p:cNvGrpSpPr/>
          <p:nvPr/>
        </p:nvGrpSpPr>
        <p:grpSpPr>
          <a:xfrm>
            <a:off x="1013254" y="3204393"/>
            <a:ext cx="5536095" cy="2841917"/>
            <a:chOff x="705677" y="1192696"/>
            <a:chExt cx="7740716" cy="365412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A35EA1-90FC-554B-8D2C-956D9AA4FA60}"/>
                </a:ext>
              </a:extLst>
            </p:cNvPr>
            <p:cNvSpPr/>
            <p:nvPr/>
          </p:nvSpPr>
          <p:spPr>
            <a:xfrm>
              <a:off x="705677" y="1361661"/>
              <a:ext cx="7740716" cy="240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32500" lnSpcReduction="20000"/>
            </a:bodyPr>
            <a:lstStyle/>
            <a:p>
              <a:pPr algn="ctr"/>
              <a:endParaRPr lang="en-US" sz="2000" dirty="0" err="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7AB3B-61DE-ED42-86A7-26E30A55E6D6}"/>
                </a:ext>
              </a:extLst>
            </p:cNvPr>
            <p:cNvSpPr txBox="1"/>
            <p:nvPr/>
          </p:nvSpPr>
          <p:spPr>
            <a:xfrm>
              <a:off x="705677" y="1433582"/>
              <a:ext cx="7740716" cy="3413236"/>
            </a:xfrm>
            <a:prstGeom prst="roundRect">
              <a:avLst>
                <a:gd name="adj" fmla="val 1214"/>
              </a:avLst>
            </a:prstGeom>
            <a:solidFill>
              <a:schemeClr val="tx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dirty="0" err="1">
                  <a:solidFill>
                    <a:srgbClr val="7DD01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username@computername</a:t>
              </a:r>
              <a:r>
                <a:rPr lang="en-US" sz="105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05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~/sequencing/output/</a:t>
              </a:r>
              <a:r>
                <a:rPr lang="en-US" sz="105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myproject</a:t>
              </a:r>
              <a:r>
                <a:rPr lang="en-US" sz="105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/genomes</a:t>
              </a:r>
              <a:r>
                <a:rPr lang="en-US" sz="105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200" b="1" dirty="0">
                  <a:solidFill>
                    <a:schemeClr val="bg2">
                      <a:lumMod val="9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5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cat *.</a:t>
              </a:r>
              <a:r>
                <a:rPr lang="en-US" sz="105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fasta</a:t>
              </a:r>
              <a:r>
                <a:rPr lang="en-US" sz="105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&gt; </a:t>
              </a:r>
              <a:r>
                <a:rPr lang="en-US" sz="105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allseqs.fasta</a:t>
              </a:r>
              <a:endPara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BD959A5-53B8-2A42-84C2-31D4691F8BA4}"/>
                </a:ext>
              </a:extLst>
            </p:cNvPr>
            <p:cNvSpPr/>
            <p:nvPr/>
          </p:nvSpPr>
          <p:spPr>
            <a:xfrm>
              <a:off x="705677" y="1192696"/>
              <a:ext cx="7740716" cy="24088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US" sz="2000" dirty="0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97BF81-E40C-3B4A-AACC-D1A416C14BAF}"/>
                </a:ext>
              </a:extLst>
            </p:cNvPr>
            <p:cNvSpPr/>
            <p:nvPr/>
          </p:nvSpPr>
          <p:spPr>
            <a:xfrm>
              <a:off x="705677" y="1361660"/>
              <a:ext cx="7740716" cy="918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US" sz="2000" dirty="0" err="1"/>
            </a:p>
          </p:txBody>
        </p:sp>
      </p:grp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7367715-AA9A-0043-8A15-D16086847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141" y="1372391"/>
            <a:ext cx="4689643" cy="467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7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consensus genomes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69A9EE6-D81E-0F46-8F11-1388B077927C}"/>
              </a:ext>
            </a:extLst>
          </p:cNvPr>
          <p:cNvSpPr txBox="1">
            <a:spLocks/>
          </p:cNvSpPr>
          <p:nvPr/>
        </p:nvSpPr>
        <p:spPr>
          <a:xfrm>
            <a:off x="1013254" y="3344703"/>
            <a:ext cx="6257978" cy="29948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dirty="0">
                <a:latin typeface="Poppins" pitchFamily="2" charset="77"/>
                <a:cs typeface="Poppins" pitchFamily="2" charset="77"/>
              </a:rPr>
              <a:t>Both methods produce a </a:t>
            </a:r>
            <a:r>
              <a:rPr lang="en-US" sz="1600" b="1" dirty="0">
                <a:latin typeface="Poppins" pitchFamily="2" charset="77"/>
                <a:cs typeface="Poppins" pitchFamily="2" charset="77"/>
              </a:rPr>
              <a:t>multi-</a:t>
            </a:r>
            <a:r>
              <a:rPr lang="en-US" sz="1600" b="1" dirty="0" err="1">
                <a:latin typeface="Poppins" pitchFamily="2" charset="77"/>
                <a:cs typeface="Poppins" pitchFamily="2" charset="77"/>
              </a:rPr>
              <a:t>fasta</a:t>
            </a:r>
            <a:endParaRPr lang="en-US" sz="1600" dirty="0">
              <a:latin typeface="Poppins" pitchFamily="2" charset="77"/>
              <a:cs typeface="Poppins" pitchFamily="2" charset="77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Poppins" pitchFamily="2" charset="77"/>
                <a:cs typeface="Poppins" pitchFamily="2" charset="77"/>
              </a:rPr>
              <a:t>A file containing multiple sequences, each starting on a new line with the “&gt;” symbol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Poppins" pitchFamily="2" charset="77"/>
                <a:cs typeface="Poppins" pitchFamily="2" charset="77"/>
              </a:rPr>
              <a:t>Still FASTA file format (.fa, .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fas</a:t>
            </a:r>
            <a:r>
              <a:rPr lang="en-US" dirty="0">
                <a:latin typeface="Poppins" pitchFamily="2" charset="77"/>
                <a:cs typeface="Poppins" pitchFamily="2" charset="77"/>
              </a:rPr>
              <a:t>, .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fasta</a:t>
            </a:r>
            <a:r>
              <a:rPr lang="en-US" dirty="0">
                <a:latin typeface="Poppins" pitchFamily="2" charset="77"/>
                <a:cs typeface="Poppins" pitchFamily="2" charset="77"/>
              </a:rPr>
              <a:t>), sometimes .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mfa</a:t>
            </a:r>
            <a:r>
              <a:rPr lang="en-US" dirty="0">
                <a:latin typeface="Poppins" pitchFamily="2" charset="77"/>
                <a:cs typeface="Poppins" pitchFamily="2" charset="77"/>
              </a:rPr>
              <a:t> is used to indicate multi-</a:t>
            </a:r>
            <a:r>
              <a:rPr lang="en-US" dirty="0" err="1">
                <a:latin typeface="Poppins" pitchFamily="2" charset="77"/>
                <a:cs typeface="Poppins" pitchFamily="2" charset="77"/>
              </a:rPr>
              <a:t>fasta</a:t>
            </a:r>
            <a:endParaRPr lang="en-US" dirty="0">
              <a:latin typeface="Poppins" pitchFamily="2" charset="77"/>
              <a:cs typeface="Poppins" pitchFamily="2" charset="77"/>
            </a:endParaRPr>
          </a:p>
          <a:p>
            <a:pPr lvl="1">
              <a:spcAft>
                <a:spcPts val="600"/>
              </a:spcAft>
            </a:pPr>
            <a:endParaRPr lang="en-US" dirty="0">
              <a:latin typeface="Poppins" pitchFamily="2" charset="77"/>
              <a:cs typeface="Poppins" pitchFamily="2" charset="77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Poppins" pitchFamily="2" charset="77"/>
                <a:cs typeface="Poppins" pitchFamily="2" charset="77"/>
              </a:rPr>
              <a:t>Useful for analyses you want to perform on more than one genome at a time</a:t>
            </a:r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A2A8EC82-2B11-6C48-B14E-E254D6CBC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54" y="1615901"/>
            <a:ext cx="9887692" cy="1380361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D5EAEBDD-C6BF-B840-A0A2-004394F65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026"/>
          <a:stretch/>
        </p:blipFill>
        <p:spPr>
          <a:xfrm>
            <a:off x="7716083" y="1366316"/>
            <a:ext cx="3825128" cy="494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85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7E15-B0F7-470C-9C43-A5E9EEE3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9580-8443-41A9-AD82-A700B300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Viewing FASTA files</a:t>
            </a:r>
          </a:p>
          <a:p>
            <a:r>
              <a:rPr lang="en-US" sz="2200" dirty="0"/>
              <a:t>Concatenating consensus genomes</a:t>
            </a:r>
          </a:p>
          <a:p>
            <a:r>
              <a:rPr lang="en-US" sz="2200" b="1" dirty="0"/>
              <a:t>Downloading publicly available genomes</a:t>
            </a:r>
          </a:p>
          <a:p>
            <a:r>
              <a:rPr lang="en-US" sz="2200" dirty="0"/>
              <a:t>The importance of multiple sequence alignment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9412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A973-67E0-3840-9AD4-DD34FBFA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B39F6C-0F05-BB4C-B56F-657F237E5AEE}"/>
              </a:ext>
            </a:extLst>
          </p:cNvPr>
          <p:cNvSpPr/>
          <p:nvPr/>
        </p:nvSpPr>
        <p:spPr>
          <a:xfrm>
            <a:off x="2369209" y="2000409"/>
            <a:ext cx="1747830" cy="198288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60FC7A-1A4F-D448-9F87-ABA5176682E7}"/>
              </a:ext>
            </a:extLst>
          </p:cNvPr>
          <p:cNvGrpSpPr/>
          <p:nvPr/>
        </p:nvGrpSpPr>
        <p:grpSpPr>
          <a:xfrm>
            <a:off x="1035909" y="1357227"/>
            <a:ext cx="4871439" cy="4763672"/>
            <a:chOff x="1035909" y="1357227"/>
            <a:chExt cx="4871439" cy="4763672"/>
          </a:xfrm>
        </p:grpSpPr>
        <p:pic>
          <p:nvPicPr>
            <p:cNvPr id="5" name="Picture 4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16242137-C472-684B-8271-0D712D3C0A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328"/>
            <a:stretch/>
          </p:blipFill>
          <p:spPr>
            <a:xfrm>
              <a:off x="1035909" y="1357227"/>
              <a:ext cx="4871439" cy="329333"/>
            </a:xfrm>
            <a:prstGeom prst="rect">
              <a:avLst/>
            </a:prstGeom>
          </p:spPr>
        </p:pic>
        <p:pic>
          <p:nvPicPr>
            <p:cNvPr id="7" name="Picture 6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DAB7B1BD-07E9-B64D-A32A-536955009F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170"/>
            <a:stretch/>
          </p:blipFill>
          <p:spPr>
            <a:xfrm>
              <a:off x="1035909" y="1686560"/>
              <a:ext cx="4871439" cy="4434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745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CF1D4A1-CDF0-7B49-9611-7A653761FDBC}"/>
              </a:ext>
            </a:extLst>
          </p:cNvPr>
          <p:cNvGrpSpPr/>
          <p:nvPr/>
        </p:nvGrpSpPr>
        <p:grpSpPr>
          <a:xfrm>
            <a:off x="1035909" y="1357227"/>
            <a:ext cx="4871439" cy="4763672"/>
            <a:chOff x="1035909" y="1357227"/>
            <a:chExt cx="4871439" cy="4763672"/>
          </a:xfrm>
        </p:grpSpPr>
        <p:pic>
          <p:nvPicPr>
            <p:cNvPr id="9" name="Picture 8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9BA5DAFA-4851-6A4E-858F-ED627A301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328"/>
            <a:stretch/>
          </p:blipFill>
          <p:spPr>
            <a:xfrm>
              <a:off x="1035909" y="1357227"/>
              <a:ext cx="4871439" cy="329333"/>
            </a:xfrm>
            <a:prstGeom prst="rect">
              <a:avLst/>
            </a:prstGeom>
          </p:spPr>
        </p:pic>
        <p:pic>
          <p:nvPicPr>
            <p:cNvPr id="10" name="Picture 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6CBD86AE-0589-F74E-ACCE-55D71787F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170"/>
            <a:stretch/>
          </p:blipFill>
          <p:spPr>
            <a:xfrm>
              <a:off x="1035909" y="1686560"/>
              <a:ext cx="4871439" cy="4434339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DBA973-67E0-3840-9AD4-DD34FBFA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B39F6C-0F05-BB4C-B56F-657F237E5AEE}"/>
              </a:ext>
            </a:extLst>
          </p:cNvPr>
          <p:cNvSpPr/>
          <p:nvPr/>
        </p:nvSpPr>
        <p:spPr>
          <a:xfrm>
            <a:off x="2369209" y="1826654"/>
            <a:ext cx="1747830" cy="198288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E2033-00DF-DC42-914A-935EB43F687C}"/>
              </a:ext>
            </a:extLst>
          </p:cNvPr>
          <p:cNvSpPr/>
          <p:nvPr/>
        </p:nvSpPr>
        <p:spPr>
          <a:xfrm>
            <a:off x="1022323" y="2155585"/>
            <a:ext cx="744693" cy="2658088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26144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5387-2CD1-45CE-8AD1-421C315C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 epidemiology workflow</a:t>
            </a:r>
          </a:p>
        </p:txBody>
      </p:sp>
      <p:sp>
        <p:nvSpPr>
          <p:cNvPr id="5" name="Google Shape;381;p90">
            <a:extLst>
              <a:ext uri="{FF2B5EF4-FFF2-40B4-BE49-F238E27FC236}">
                <a16:creationId xmlns:a16="http://schemas.microsoft.com/office/drawing/2014/main" id="{A19F5E8C-7169-5D44-978A-408C1626F06B}"/>
              </a:ext>
            </a:extLst>
          </p:cNvPr>
          <p:cNvSpPr/>
          <p:nvPr/>
        </p:nvSpPr>
        <p:spPr>
          <a:xfrm>
            <a:off x="7676917" y="6361403"/>
            <a:ext cx="4441371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buSzPts val="1200"/>
            </a:pP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Pixel True https://</a:t>
            </a:r>
            <a:r>
              <a:rPr lang="en-US" sz="8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www.pixeltrue.com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/about, 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CC BY-SA 4.0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via Wikimedia Commons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Google Shape;381;p90">
            <a:extLst>
              <a:ext uri="{FF2B5EF4-FFF2-40B4-BE49-F238E27FC236}">
                <a16:creationId xmlns:a16="http://schemas.microsoft.com/office/drawing/2014/main" id="{A26A842D-1B35-9746-9666-815D8BC69E8E}"/>
              </a:ext>
            </a:extLst>
          </p:cNvPr>
          <p:cNvSpPr/>
          <p:nvPr/>
        </p:nvSpPr>
        <p:spPr>
          <a:xfrm>
            <a:off x="11040602" y="6181787"/>
            <a:ext cx="107768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BioRender.com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936730-DE21-A346-BF8C-5583B00FF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01" y="1257186"/>
            <a:ext cx="10878123" cy="248290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F64C21-5F0F-354E-B0D8-9C716F6C2A0A}"/>
              </a:ext>
            </a:extLst>
          </p:cNvPr>
          <p:cNvSpPr/>
          <p:nvPr/>
        </p:nvSpPr>
        <p:spPr>
          <a:xfrm>
            <a:off x="9341708" y="1447075"/>
            <a:ext cx="2257816" cy="2293011"/>
          </a:xfrm>
          <a:prstGeom prst="roundRect">
            <a:avLst>
              <a:gd name="adj" fmla="val 9294"/>
            </a:avLst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1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A973-67E0-3840-9AD4-DD34FBFA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0CB5CE-3CE8-DE4A-8BB3-2FBA40717464}"/>
              </a:ext>
            </a:extLst>
          </p:cNvPr>
          <p:cNvGrpSpPr/>
          <p:nvPr/>
        </p:nvGrpSpPr>
        <p:grpSpPr>
          <a:xfrm>
            <a:off x="1035909" y="1357227"/>
            <a:ext cx="4871439" cy="4763672"/>
            <a:chOff x="1035909" y="1357227"/>
            <a:chExt cx="4871439" cy="4763672"/>
          </a:xfrm>
        </p:grpSpPr>
        <p:pic>
          <p:nvPicPr>
            <p:cNvPr id="11" name="Picture 10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E271534A-DC9B-8542-A305-CBBD5929C1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328"/>
            <a:stretch/>
          </p:blipFill>
          <p:spPr>
            <a:xfrm>
              <a:off x="1035909" y="1357227"/>
              <a:ext cx="4871439" cy="329333"/>
            </a:xfrm>
            <a:prstGeom prst="rect">
              <a:avLst/>
            </a:prstGeom>
          </p:spPr>
        </p:pic>
        <p:pic>
          <p:nvPicPr>
            <p:cNvPr id="12" name="Picture 1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FB69386-2A1D-6F4B-85CC-699163AE6A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170"/>
            <a:stretch/>
          </p:blipFill>
          <p:spPr>
            <a:xfrm>
              <a:off x="1035909" y="1686560"/>
              <a:ext cx="4871439" cy="4434339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D26877A-3496-4B4A-9326-7495B20FD7F1}"/>
              </a:ext>
            </a:extLst>
          </p:cNvPr>
          <p:cNvSpPr/>
          <p:nvPr/>
        </p:nvSpPr>
        <p:spPr>
          <a:xfrm>
            <a:off x="2369209" y="1826654"/>
            <a:ext cx="1747830" cy="198288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4ABB3-F6E4-D641-B389-6EBB89A8DD87}"/>
              </a:ext>
            </a:extLst>
          </p:cNvPr>
          <p:cNvSpPr/>
          <p:nvPr/>
        </p:nvSpPr>
        <p:spPr>
          <a:xfrm>
            <a:off x="1022323" y="2155585"/>
            <a:ext cx="744693" cy="2658088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2000" dirty="0" err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8BD858-68F5-1348-8C13-674DE29738CF}"/>
              </a:ext>
            </a:extLst>
          </p:cNvPr>
          <p:cNvGrpSpPr/>
          <p:nvPr/>
        </p:nvGrpSpPr>
        <p:grpSpPr>
          <a:xfrm>
            <a:off x="2691701" y="1527340"/>
            <a:ext cx="4871439" cy="4796359"/>
            <a:chOff x="2691701" y="1527340"/>
            <a:chExt cx="4871439" cy="4796359"/>
          </a:xfrm>
        </p:grpSpPr>
        <p:pic>
          <p:nvPicPr>
            <p:cNvPr id="8" name="Picture 7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EFA383AC-95D5-9A4F-9A90-3B12773D5A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2941"/>
            <a:stretch/>
          </p:blipFill>
          <p:spPr>
            <a:xfrm>
              <a:off x="2691701" y="1527340"/>
              <a:ext cx="4871439" cy="348460"/>
            </a:xfrm>
            <a:prstGeom prst="rect">
              <a:avLst/>
            </a:prstGeom>
          </p:spPr>
        </p:pic>
        <p:pic>
          <p:nvPicPr>
            <p:cNvPr id="15" name="Picture 14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00D0BC08-29CC-A947-AE97-72F70EFF30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897"/>
            <a:stretch/>
          </p:blipFill>
          <p:spPr>
            <a:xfrm>
              <a:off x="2691701" y="1875800"/>
              <a:ext cx="4871439" cy="4447899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E95B206-D901-4F48-A865-4667A46A1339}"/>
              </a:ext>
            </a:extLst>
          </p:cNvPr>
          <p:cNvSpPr/>
          <p:nvPr/>
        </p:nvSpPr>
        <p:spPr>
          <a:xfrm>
            <a:off x="5882242" y="2347950"/>
            <a:ext cx="379838" cy="185036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32500" lnSpcReduction="20000"/>
          </a:bodyPr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2309884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A973-67E0-3840-9AD4-DD34FBFA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0CB5CE-3CE8-DE4A-8BB3-2FBA40717464}"/>
              </a:ext>
            </a:extLst>
          </p:cNvPr>
          <p:cNvGrpSpPr/>
          <p:nvPr/>
        </p:nvGrpSpPr>
        <p:grpSpPr>
          <a:xfrm>
            <a:off x="1035909" y="1357227"/>
            <a:ext cx="4871439" cy="4763672"/>
            <a:chOff x="1035909" y="1357227"/>
            <a:chExt cx="4871439" cy="4763672"/>
          </a:xfrm>
        </p:grpSpPr>
        <p:pic>
          <p:nvPicPr>
            <p:cNvPr id="11" name="Picture 10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E271534A-DC9B-8542-A305-CBBD5929C1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328"/>
            <a:stretch/>
          </p:blipFill>
          <p:spPr>
            <a:xfrm>
              <a:off x="1035909" y="1357227"/>
              <a:ext cx="4871439" cy="329333"/>
            </a:xfrm>
            <a:prstGeom prst="rect">
              <a:avLst/>
            </a:prstGeom>
          </p:spPr>
        </p:pic>
        <p:pic>
          <p:nvPicPr>
            <p:cNvPr id="12" name="Picture 1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FB69386-2A1D-6F4B-85CC-699163AE6A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170"/>
            <a:stretch/>
          </p:blipFill>
          <p:spPr>
            <a:xfrm>
              <a:off x="1035909" y="1686560"/>
              <a:ext cx="4871439" cy="4434339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D26877A-3496-4B4A-9326-7495B20FD7F1}"/>
              </a:ext>
            </a:extLst>
          </p:cNvPr>
          <p:cNvSpPr/>
          <p:nvPr/>
        </p:nvSpPr>
        <p:spPr>
          <a:xfrm>
            <a:off x="2369209" y="1826654"/>
            <a:ext cx="1747830" cy="198288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4ABB3-F6E4-D641-B389-6EBB89A8DD87}"/>
              </a:ext>
            </a:extLst>
          </p:cNvPr>
          <p:cNvSpPr/>
          <p:nvPr/>
        </p:nvSpPr>
        <p:spPr>
          <a:xfrm>
            <a:off x="1022323" y="2155585"/>
            <a:ext cx="744693" cy="2658088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2000" dirty="0" err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8BD858-68F5-1348-8C13-674DE29738CF}"/>
              </a:ext>
            </a:extLst>
          </p:cNvPr>
          <p:cNvGrpSpPr/>
          <p:nvPr/>
        </p:nvGrpSpPr>
        <p:grpSpPr>
          <a:xfrm>
            <a:off x="2691701" y="1527340"/>
            <a:ext cx="4871439" cy="4796359"/>
            <a:chOff x="2691701" y="1527340"/>
            <a:chExt cx="4871439" cy="4796359"/>
          </a:xfrm>
        </p:grpSpPr>
        <p:pic>
          <p:nvPicPr>
            <p:cNvPr id="8" name="Picture 7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EFA383AC-95D5-9A4F-9A90-3B12773D5A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2941"/>
            <a:stretch/>
          </p:blipFill>
          <p:spPr>
            <a:xfrm>
              <a:off x="2691701" y="1527340"/>
              <a:ext cx="4871439" cy="348460"/>
            </a:xfrm>
            <a:prstGeom prst="rect">
              <a:avLst/>
            </a:prstGeom>
          </p:spPr>
        </p:pic>
        <p:pic>
          <p:nvPicPr>
            <p:cNvPr id="15" name="Picture 14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00D0BC08-29CC-A947-AE97-72F70EFF30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897"/>
            <a:stretch/>
          </p:blipFill>
          <p:spPr>
            <a:xfrm>
              <a:off x="2691701" y="1875800"/>
              <a:ext cx="4871439" cy="4447899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E95B206-D901-4F48-A865-4667A46A1339}"/>
              </a:ext>
            </a:extLst>
          </p:cNvPr>
          <p:cNvSpPr/>
          <p:nvPr/>
        </p:nvSpPr>
        <p:spPr>
          <a:xfrm>
            <a:off x="5882242" y="2347950"/>
            <a:ext cx="379838" cy="185036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32500" lnSpcReduction="20000"/>
          </a:bodyPr>
          <a:lstStyle/>
          <a:p>
            <a:pPr algn="ctr"/>
            <a:endParaRPr lang="en-US" sz="2000" dirty="0" err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86EC3B-CB2E-6946-818D-162A86388E52}"/>
              </a:ext>
            </a:extLst>
          </p:cNvPr>
          <p:cNvGrpSpPr/>
          <p:nvPr/>
        </p:nvGrpSpPr>
        <p:grpSpPr>
          <a:xfrm>
            <a:off x="5280738" y="2179466"/>
            <a:ext cx="5209788" cy="3973026"/>
            <a:chOff x="1770132" y="0"/>
            <a:chExt cx="8652045" cy="6598119"/>
          </a:xfrm>
        </p:grpSpPr>
        <p:pic>
          <p:nvPicPr>
            <p:cNvPr id="5" name="Picture 4" descr="Graphical user interface, text, application, website&#10;&#10;Description automatically generated">
              <a:extLst>
                <a:ext uri="{FF2B5EF4-FFF2-40B4-BE49-F238E27FC236}">
                  <a16:creationId xmlns:a16="http://schemas.microsoft.com/office/drawing/2014/main" id="{DFE22C79-9DA6-3D46-B6D6-C9927D44AD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3041"/>
            <a:stretch/>
          </p:blipFill>
          <p:spPr>
            <a:xfrm>
              <a:off x="1770132" y="0"/>
              <a:ext cx="8651735" cy="477220"/>
            </a:xfrm>
            <a:prstGeom prst="rect">
              <a:avLst/>
            </a:prstGeom>
          </p:spPr>
        </p:pic>
        <p:pic>
          <p:nvPicPr>
            <p:cNvPr id="16" name="Picture 15" descr="Graphical user interface, text, application, website&#10;&#10;Description automatically generated">
              <a:extLst>
                <a:ext uri="{FF2B5EF4-FFF2-40B4-BE49-F238E27FC236}">
                  <a16:creationId xmlns:a16="http://schemas.microsoft.com/office/drawing/2014/main" id="{0721B321-7F99-BA49-B054-355B03786F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748"/>
            <a:stretch/>
          </p:blipFill>
          <p:spPr>
            <a:xfrm>
              <a:off x="1770442" y="477220"/>
              <a:ext cx="8651735" cy="6120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2980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0BF973-408E-254B-A87C-22407C2D3283}"/>
              </a:ext>
            </a:extLst>
          </p:cNvPr>
          <p:cNvGrpSpPr/>
          <p:nvPr/>
        </p:nvGrpSpPr>
        <p:grpSpPr>
          <a:xfrm>
            <a:off x="1039308" y="1304752"/>
            <a:ext cx="4728275" cy="4784035"/>
            <a:chOff x="1025611" y="1419039"/>
            <a:chExt cx="4728275" cy="4784035"/>
          </a:xfrm>
        </p:grpSpPr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59FB39A-B4A9-7743-91FB-C6C3719016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223"/>
            <a:stretch/>
          </p:blipFill>
          <p:spPr>
            <a:xfrm>
              <a:off x="1025611" y="1419039"/>
              <a:ext cx="4728275" cy="334937"/>
            </a:xfrm>
            <a:prstGeom prst="rect">
              <a:avLst/>
            </a:prstGeom>
          </p:spPr>
        </p:pic>
        <p:pic>
          <p:nvPicPr>
            <p:cNvPr id="22" name="Picture 21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BF4C2FB-20F2-564E-A709-484A87F64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004"/>
            <a:stretch/>
          </p:blipFill>
          <p:spPr>
            <a:xfrm>
              <a:off x="1025611" y="1755170"/>
              <a:ext cx="4728275" cy="444790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F4150-32EC-5E4D-A4F5-E74B5712587A}"/>
              </a:ext>
            </a:extLst>
          </p:cNvPr>
          <p:cNvSpPr/>
          <p:nvPr/>
        </p:nvSpPr>
        <p:spPr>
          <a:xfrm>
            <a:off x="2174561" y="2082864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3723459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0BF973-408E-254B-A87C-22407C2D3283}"/>
              </a:ext>
            </a:extLst>
          </p:cNvPr>
          <p:cNvGrpSpPr/>
          <p:nvPr/>
        </p:nvGrpSpPr>
        <p:grpSpPr>
          <a:xfrm>
            <a:off x="1039308" y="1304752"/>
            <a:ext cx="4728275" cy="4784035"/>
            <a:chOff x="1025611" y="1419039"/>
            <a:chExt cx="4728275" cy="4784035"/>
          </a:xfrm>
        </p:grpSpPr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59FB39A-B4A9-7743-91FB-C6C3719016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223"/>
            <a:stretch/>
          </p:blipFill>
          <p:spPr>
            <a:xfrm>
              <a:off x="1025611" y="1419039"/>
              <a:ext cx="4728275" cy="334937"/>
            </a:xfrm>
            <a:prstGeom prst="rect">
              <a:avLst/>
            </a:prstGeom>
          </p:spPr>
        </p:pic>
        <p:pic>
          <p:nvPicPr>
            <p:cNvPr id="22" name="Picture 21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BF4C2FB-20F2-564E-A709-484A87F64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004"/>
            <a:stretch/>
          </p:blipFill>
          <p:spPr>
            <a:xfrm>
              <a:off x="1025611" y="1755170"/>
              <a:ext cx="4728275" cy="444790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F4150-32EC-5E4D-A4F5-E74B5712587A}"/>
              </a:ext>
            </a:extLst>
          </p:cNvPr>
          <p:cNvSpPr/>
          <p:nvPr/>
        </p:nvSpPr>
        <p:spPr>
          <a:xfrm>
            <a:off x="2174561" y="2082864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FB835-1978-7840-8105-66BBE29F1712}"/>
              </a:ext>
            </a:extLst>
          </p:cNvPr>
          <p:cNvSpPr/>
          <p:nvPr/>
        </p:nvSpPr>
        <p:spPr>
          <a:xfrm>
            <a:off x="1667934" y="2218788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844295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0BF973-408E-254B-A87C-22407C2D3283}"/>
              </a:ext>
            </a:extLst>
          </p:cNvPr>
          <p:cNvGrpSpPr/>
          <p:nvPr/>
        </p:nvGrpSpPr>
        <p:grpSpPr>
          <a:xfrm>
            <a:off x="1039308" y="1304752"/>
            <a:ext cx="4728275" cy="4784035"/>
            <a:chOff x="1025611" y="1419039"/>
            <a:chExt cx="4728275" cy="4784035"/>
          </a:xfrm>
        </p:grpSpPr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59FB39A-B4A9-7743-91FB-C6C3719016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223"/>
            <a:stretch/>
          </p:blipFill>
          <p:spPr>
            <a:xfrm>
              <a:off x="1025611" y="1419039"/>
              <a:ext cx="4728275" cy="334937"/>
            </a:xfrm>
            <a:prstGeom prst="rect">
              <a:avLst/>
            </a:prstGeom>
          </p:spPr>
        </p:pic>
        <p:pic>
          <p:nvPicPr>
            <p:cNvPr id="22" name="Picture 21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BF4C2FB-20F2-564E-A709-484A87F64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004"/>
            <a:stretch/>
          </p:blipFill>
          <p:spPr>
            <a:xfrm>
              <a:off x="1025611" y="1755170"/>
              <a:ext cx="4728275" cy="444790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F4150-32EC-5E4D-A4F5-E74B5712587A}"/>
              </a:ext>
            </a:extLst>
          </p:cNvPr>
          <p:cNvSpPr/>
          <p:nvPr/>
        </p:nvSpPr>
        <p:spPr>
          <a:xfrm>
            <a:off x="2174561" y="2082864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FB835-1978-7840-8105-66BBE29F1712}"/>
              </a:ext>
            </a:extLst>
          </p:cNvPr>
          <p:cNvSpPr/>
          <p:nvPr/>
        </p:nvSpPr>
        <p:spPr>
          <a:xfrm>
            <a:off x="1667934" y="2218788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56977-94C3-FA41-A667-8C0EA5D0B7B2}"/>
              </a:ext>
            </a:extLst>
          </p:cNvPr>
          <p:cNvSpPr/>
          <p:nvPr/>
        </p:nvSpPr>
        <p:spPr>
          <a:xfrm>
            <a:off x="1126957" y="5553248"/>
            <a:ext cx="791448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987282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0BF973-408E-254B-A87C-22407C2D3283}"/>
              </a:ext>
            </a:extLst>
          </p:cNvPr>
          <p:cNvGrpSpPr/>
          <p:nvPr/>
        </p:nvGrpSpPr>
        <p:grpSpPr>
          <a:xfrm>
            <a:off x="1039308" y="1304752"/>
            <a:ext cx="4728275" cy="4784035"/>
            <a:chOff x="1025611" y="1419039"/>
            <a:chExt cx="4728275" cy="4784035"/>
          </a:xfrm>
        </p:grpSpPr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59FB39A-B4A9-7743-91FB-C6C3719016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223"/>
            <a:stretch/>
          </p:blipFill>
          <p:spPr>
            <a:xfrm>
              <a:off x="1025611" y="1419039"/>
              <a:ext cx="4728275" cy="334937"/>
            </a:xfrm>
            <a:prstGeom prst="rect">
              <a:avLst/>
            </a:prstGeom>
          </p:spPr>
        </p:pic>
        <p:pic>
          <p:nvPicPr>
            <p:cNvPr id="22" name="Picture 21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BF4C2FB-20F2-564E-A709-484A87F64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004"/>
            <a:stretch/>
          </p:blipFill>
          <p:spPr>
            <a:xfrm>
              <a:off x="1025611" y="1755170"/>
              <a:ext cx="4728275" cy="444790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F4150-32EC-5E4D-A4F5-E74B5712587A}"/>
              </a:ext>
            </a:extLst>
          </p:cNvPr>
          <p:cNvSpPr/>
          <p:nvPr/>
        </p:nvSpPr>
        <p:spPr>
          <a:xfrm>
            <a:off x="2174561" y="2082864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FB835-1978-7840-8105-66BBE29F1712}"/>
              </a:ext>
            </a:extLst>
          </p:cNvPr>
          <p:cNvSpPr/>
          <p:nvPr/>
        </p:nvSpPr>
        <p:spPr>
          <a:xfrm>
            <a:off x="1667934" y="2218788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56977-94C3-FA41-A667-8C0EA5D0B7B2}"/>
              </a:ext>
            </a:extLst>
          </p:cNvPr>
          <p:cNvSpPr/>
          <p:nvPr/>
        </p:nvSpPr>
        <p:spPr>
          <a:xfrm>
            <a:off x="1126957" y="5553248"/>
            <a:ext cx="791448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C36B12-48AC-534A-AD8A-0109AB962C05}"/>
              </a:ext>
            </a:extLst>
          </p:cNvPr>
          <p:cNvSpPr/>
          <p:nvPr/>
        </p:nvSpPr>
        <p:spPr>
          <a:xfrm>
            <a:off x="2765687" y="3025710"/>
            <a:ext cx="1569654" cy="217003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D1CD1-F5DD-BC43-8EDD-2A35DDBE3191}"/>
              </a:ext>
            </a:extLst>
          </p:cNvPr>
          <p:cNvSpPr/>
          <p:nvPr/>
        </p:nvSpPr>
        <p:spPr>
          <a:xfrm>
            <a:off x="2869684" y="5874730"/>
            <a:ext cx="743978" cy="21700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>
              <a:highlight>
                <a:srgbClr val="FF00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125ED-28AB-EA4C-99C5-9193C81F922D}"/>
              </a:ext>
            </a:extLst>
          </p:cNvPr>
          <p:cNvSpPr/>
          <p:nvPr/>
        </p:nvSpPr>
        <p:spPr>
          <a:xfrm>
            <a:off x="2745809" y="3393457"/>
            <a:ext cx="247750" cy="226909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EDE7D2-8E71-1C47-ABCE-97F64AF32D24}"/>
              </a:ext>
            </a:extLst>
          </p:cNvPr>
          <p:cNvGrpSpPr/>
          <p:nvPr/>
        </p:nvGrpSpPr>
        <p:grpSpPr>
          <a:xfrm>
            <a:off x="2698755" y="1530840"/>
            <a:ext cx="4733971" cy="4796702"/>
            <a:chOff x="2603831" y="1561311"/>
            <a:chExt cx="4733971" cy="4796702"/>
          </a:xfrm>
        </p:grpSpPr>
        <p:pic>
          <p:nvPicPr>
            <p:cNvPr id="10" name="Picture 9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90BAD35-970C-3146-AC4E-762522CBD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2888"/>
            <a:stretch/>
          </p:blipFill>
          <p:spPr>
            <a:xfrm>
              <a:off x="2609526" y="1561311"/>
              <a:ext cx="4728276" cy="352176"/>
            </a:xfrm>
            <a:prstGeom prst="rect">
              <a:avLst/>
            </a:prstGeom>
          </p:spPr>
        </p:pic>
        <p:pic>
          <p:nvPicPr>
            <p:cNvPr id="21" name="Picture 2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201DF02-9DB6-C643-A28D-3326E65BD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174"/>
            <a:stretch/>
          </p:blipFill>
          <p:spPr>
            <a:xfrm>
              <a:off x="2603831" y="1910109"/>
              <a:ext cx="4728276" cy="4447904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3116930-5E96-AF4D-97E9-4849F5E6EBAF}"/>
              </a:ext>
            </a:extLst>
          </p:cNvPr>
          <p:cNvSpPr/>
          <p:nvPr/>
        </p:nvSpPr>
        <p:spPr>
          <a:xfrm>
            <a:off x="2853287" y="2837889"/>
            <a:ext cx="1569654" cy="217003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D3FFCD-BBCD-0248-86A1-4A6E590273FC}"/>
              </a:ext>
            </a:extLst>
          </p:cNvPr>
          <p:cNvSpPr/>
          <p:nvPr/>
        </p:nvSpPr>
        <p:spPr>
          <a:xfrm>
            <a:off x="2833409" y="3205636"/>
            <a:ext cx="247750" cy="226909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31100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0BF973-408E-254B-A87C-22407C2D3283}"/>
              </a:ext>
            </a:extLst>
          </p:cNvPr>
          <p:cNvGrpSpPr/>
          <p:nvPr/>
        </p:nvGrpSpPr>
        <p:grpSpPr>
          <a:xfrm>
            <a:off x="1039308" y="1304752"/>
            <a:ext cx="4728275" cy="4784035"/>
            <a:chOff x="1025611" y="1419039"/>
            <a:chExt cx="4728275" cy="4784035"/>
          </a:xfrm>
        </p:grpSpPr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59FB39A-B4A9-7743-91FB-C6C3719016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223"/>
            <a:stretch/>
          </p:blipFill>
          <p:spPr>
            <a:xfrm>
              <a:off x="1025611" y="1419039"/>
              <a:ext cx="4728275" cy="334937"/>
            </a:xfrm>
            <a:prstGeom prst="rect">
              <a:avLst/>
            </a:prstGeom>
          </p:spPr>
        </p:pic>
        <p:pic>
          <p:nvPicPr>
            <p:cNvPr id="22" name="Picture 21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BF4C2FB-20F2-564E-A709-484A87F64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004"/>
            <a:stretch/>
          </p:blipFill>
          <p:spPr>
            <a:xfrm>
              <a:off x="1025611" y="1755170"/>
              <a:ext cx="4728275" cy="444790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F4150-32EC-5E4D-A4F5-E74B5712587A}"/>
              </a:ext>
            </a:extLst>
          </p:cNvPr>
          <p:cNvSpPr/>
          <p:nvPr/>
        </p:nvSpPr>
        <p:spPr>
          <a:xfrm>
            <a:off x="2174561" y="2082864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FB835-1978-7840-8105-66BBE29F1712}"/>
              </a:ext>
            </a:extLst>
          </p:cNvPr>
          <p:cNvSpPr/>
          <p:nvPr/>
        </p:nvSpPr>
        <p:spPr>
          <a:xfrm>
            <a:off x="1667934" y="2218788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56977-94C3-FA41-A667-8C0EA5D0B7B2}"/>
              </a:ext>
            </a:extLst>
          </p:cNvPr>
          <p:cNvSpPr/>
          <p:nvPr/>
        </p:nvSpPr>
        <p:spPr>
          <a:xfrm>
            <a:off x="1126957" y="5553248"/>
            <a:ext cx="791448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C36B12-48AC-534A-AD8A-0109AB962C05}"/>
              </a:ext>
            </a:extLst>
          </p:cNvPr>
          <p:cNvSpPr/>
          <p:nvPr/>
        </p:nvSpPr>
        <p:spPr>
          <a:xfrm>
            <a:off x="2765687" y="3025710"/>
            <a:ext cx="1569654" cy="217003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D1CD1-F5DD-BC43-8EDD-2A35DDBE3191}"/>
              </a:ext>
            </a:extLst>
          </p:cNvPr>
          <p:cNvSpPr/>
          <p:nvPr/>
        </p:nvSpPr>
        <p:spPr>
          <a:xfrm>
            <a:off x="2869684" y="5874730"/>
            <a:ext cx="743978" cy="21700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>
              <a:highlight>
                <a:srgbClr val="FF00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125ED-28AB-EA4C-99C5-9193C81F922D}"/>
              </a:ext>
            </a:extLst>
          </p:cNvPr>
          <p:cNvSpPr/>
          <p:nvPr/>
        </p:nvSpPr>
        <p:spPr>
          <a:xfrm>
            <a:off x="2745809" y="3393457"/>
            <a:ext cx="247750" cy="226909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EDE7D2-8E71-1C47-ABCE-97F64AF32D24}"/>
              </a:ext>
            </a:extLst>
          </p:cNvPr>
          <p:cNvGrpSpPr/>
          <p:nvPr/>
        </p:nvGrpSpPr>
        <p:grpSpPr>
          <a:xfrm>
            <a:off x="2698755" y="1530840"/>
            <a:ext cx="4733971" cy="4796702"/>
            <a:chOff x="2603831" y="1561311"/>
            <a:chExt cx="4733971" cy="4796702"/>
          </a:xfrm>
        </p:grpSpPr>
        <p:pic>
          <p:nvPicPr>
            <p:cNvPr id="10" name="Picture 9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90BAD35-970C-3146-AC4E-762522CBD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2888"/>
            <a:stretch/>
          </p:blipFill>
          <p:spPr>
            <a:xfrm>
              <a:off x="2609526" y="1561311"/>
              <a:ext cx="4728276" cy="352176"/>
            </a:xfrm>
            <a:prstGeom prst="rect">
              <a:avLst/>
            </a:prstGeom>
          </p:spPr>
        </p:pic>
        <p:pic>
          <p:nvPicPr>
            <p:cNvPr id="21" name="Picture 2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201DF02-9DB6-C643-A28D-3326E65BD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174"/>
            <a:stretch/>
          </p:blipFill>
          <p:spPr>
            <a:xfrm>
              <a:off x="2603831" y="1910109"/>
              <a:ext cx="4728276" cy="4447904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2CA4F-EEC9-5649-9CD2-2831FE2EE6A5}"/>
              </a:ext>
            </a:extLst>
          </p:cNvPr>
          <p:cNvSpPr/>
          <p:nvPr/>
        </p:nvSpPr>
        <p:spPr>
          <a:xfrm>
            <a:off x="5882877" y="2776563"/>
            <a:ext cx="743978" cy="21700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>
              <a:highlight>
                <a:srgbClr val="FF0000"/>
              </a:highligh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1C38A2-DB90-8E49-A33F-452DFDEA2D2B}"/>
              </a:ext>
            </a:extLst>
          </p:cNvPr>
          <p:cNvSpPr/>
          <p:nvPr/>
        </p:nvSpPr>
        <p:spPr>
          <a:xfrm>
            <a:off x="2853287" y="2837889"/>
            <a:ext cx="1569654" cy="217003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47C6F-E74E-814E-A1C2-F2AC3A966D60}"/>
              </a:ext>
            </a:extLst>
          </p:cNvPr>
          <p:cNvSpPr/>
          <p:nvPr/>
        </p:nvSpPr>
        <p:spPr>
          <a:xfrm>
            <a:off x="2833409" y="3205636"/>
            <a:ext cx="247750" cy="226909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270017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0BF973-408E-254B-A87C-22407C2D3283}"/>
              </a:ext>
            </a:extLst>
          </p:cNvPr>
          <p:cNvGrpSpPr/>
          <p:nvPr/>
        </p:nvGrpSpPr>
        <p:grpSpPr>
          <a:xfrm>
            <a:off x="1039308" y="1304752"/>
            <a:ext cx="4728275" cy="4784035"/>
            <a:chOff x="1025611" y="1419039"/>
            <a:chExt cx="4728275" cy="4784035"/>
          </a:xfrm>
        </p:grpSpPr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59FB39A-B4A9-7743-91FB-C6C3719016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223"/>
            <a:stretch/>
          </p:blipFill>
          <p:spPr>
            <a:xfrm>
              <a:off x="1025611" y="1419039"/>
              <a:ext cx="4728275" cy="334937"/>
            </a:xfrm>
            <a:prstGeom prst="rect">
              <a:avLst/>
            </a:prstGeom>
          </p:spPr>
        </p:pic>
        <p:pic>
          <p:nvPicPr>
            <p:cNvPr id="22" name="Picture 21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BF4C2FB-20F2-564E-A709-484A87F64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004"/>
            <a:stretch/>
          </p:blipFill>
          <p:spPr>
            <a:xfrm>
              <a:off x="1025611" y="1755170"/>
              <a:ext cx="4728275" cy="444790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F4150-32EC-5E4D-A4F5-E74B5712587A}"/>
              </a:ext>
            </a:extLst>
          </p:cNvPr>
          <p:cNvSpPr/>
          <p:nvPr/>
        </p:nvSpPr>
        <p:spPr>
          <a:xfrm>
            <a:off x="2174561" y="2082864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FB835-1978-7840-8105-66BBE29F1712}"/>
              </a:ext>
            </a:extLst>
          </p:cNvPr>
          <p:cNvSpPr/>
          <p:nvPr/>
        </p:nvSpPr>
        <p:spPr>
          <a:xfrm>
            <a:off x="1667934" y="2218788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56977-94C3-FA41-A667-8C0EA5D0B7B2}"/>
              </a:ext>
            </a:extLst>
          </p:cNvPr>
          <p:cNvSpPr/>
          <p:nvPr/>
        </p:nvSpPr>
        <p:spPr>
          <a:xfrm>
            <a:off x="1126957" y="5553248"/>
            <a:ext cx="791448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C36B12-48AC-534A-AD8A-0109AB962C05}"/>
              </a:ext>
            </a:extLst>
          </p:cNvPr>
          <p:cNvSpPr/>
          <p:nvPr/>
        </p:nvSpPr>
        <p:spPr>
          <a:xfrm>
            <a:off x="2765687" y="3025710"/>
            <a:ext cx="1569654" cy="217003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D1CD1-F5DD-BC43-8EDD-2A35DDBE3191}"/>
              </a:ext>
            </a:extLst>
          </p:cNvPr>
          <p:cNvSpPr/>
          <p:nvPr/>
        </p:nvSpPr>
        <p:spPr>
          <a:xfrm>
            <a:off x="2869684" y="5874730"/>
            <a:ext cx="743978" cy="21700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>
              <a:highlight>
                <a:srgbClr val="FF00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125ED-28AB-EA4C-99C5-9193C81F922D}"/>
              </a:ext>
            </a:extLst>
          </p:cNvPr>
          <p:cNvSpPr/>
          <p:nvPr/>
        </p:nvSpPr>
        <p:spPr>
          <a:xfrm>
            <a:off x="2745809" y="3393457"/>
            <a:ext cx="247750" cy="226909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EDE7D2-8E71-1C47-ABCE-97F64AF32D24}"/>
              </a:ext>
            </a:extLst>
          </p:cNvPr>
          <p:cNvGrpSpPr/>
          <p:nvPr/>
        </p:nvGrpSpPr>
        <p:grpSpPr>
          <a:xfrm>
            <a:off x="2698755" y="1530840"/>
            <a:ext cx="4733971" cy="4796702"/>
            <a:chOff x="2603831" y="1561311"/>
            <a:chExt cx="4733971" cy="4796702"/>
          </a:xfrm>
        </p:grpSpPr>
        <p:pic>
          <p:nvPicPr>
            <p:cNvPr id="10" name="Picture 9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90BAD35-970C-3146-AC4E-762522CBD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2888"/>
            <a:stretch/>
          </p:blipFill>
          <p:spPr>
            <a:xfrm>
              <a:off x="2609526" y="1561311"/>
              <a:ext cx="4728276" cy="352176"/>
            </a:xfrm>
            <a:prstGeom prst="rect">
              <a:avLst/>
            </a:prstGeom>
          </p:spPr>
        </p:pic>
        <p:pic>
          <p:nvPicPr>
            <p:cNvPr id="21" name="Picture 2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201DF02-9DB6-C643-A28D-3326E65BD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174"/>
            <a:stretch/>
          </p:blipFill>
          <p:spPr>
            <a:xfrm>
              <a:off x="2603831" y="1910109"/>
              <a:ext cx="4728276" cy="4447904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2CA4F-EEC9-5649-9CD2-2831FE2EE6A5}"/>
              </a:ext>
            </a:extLst>
          </p:cNvPr>
          <p:cNvSpPr/>
          <p:nvPr/>
        </p:nvSpPr>
        <p:spPr>
          <a:xfrm>
            <a:off x="5882877" y="2776563"/>
            <a:ext cx="743978" cy="21700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>
              <a:highlight>
                <a:srgbClr val="FF0000"/>
              </a:highligh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1C38A2-DB90-8E49-A33F-452DFDEA2D2B}"/>
              </a:ext>
            </a:extLst>
          </p:cNvPr>
          <p:cNvSpPr/>
          <p:nvPr/>
        </p:nvSpPr>
        <p:spPr>
          <a:xfrm>
            <a:off x="2853287" y="2837889"/>
            <a:ext cx="1569654" cy="217003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47C6F-E74E-814E-A1C2-F2AC3A966D60}"/>
              </a:ext>
            </a:extLst>
          </p:cNvPr>
          <p:cNvSpPr/>
          <p:nvPr/>
        </p:nvSpPr>
        <p:spPr>
          <a:xfrm>
            <a:off x="2833409" y="3205636"/>
            <a:ext cx="247750" cy="226909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1DFFC2-CB86-424D-9B9E-A42684E4E008}"/>
              </a:ext>
            </a:extLst>
          </p:cNvPr>
          <p:cNvSpPr/>
          <p:nvPr/>
        </p:nvSpPr>
        <p:spPr>
          <a:xfrm>
            <a:off x="6893137" y="5834020"/>
            <a:ext cx="557062" cy="18949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32500" lnSpcReduction="20000"/>
          </a:bodyPr>
          <a:lstStyle/>
          <a:p>
            <a:pPr algn="ctr"/>
            <a:endParaRPr lang="en-US" sz="2000" dirty="0" err="1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31393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0BF973-408E-254B-A87C-22407C2D3283}"/>
              </a:ext>
            </a:extLst>
          </p:cNvPr>
          <p:cNvGrpSpPr/>
          <p:nvPr/>
        </p:nvGrpSpPr>
        <p:grpSpPr>
          <a:xfrm>
            <a:off x="1039308" y="1304752"/>
            <a:ext cx="4728275" cy="4784035"/>
            <a:chOff x="1025611" y="1419039"/>
            <a:chExt cx="4728275" cy="4784035"/>
          </a:xfrm>
        </p:grpSpPr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59FB39A-B4A9-7743-91FB-C6C3719016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3223"/>
            <a:stretch/>
          </p:blipFill>
          <p:spPr>
            <a:xfrm>
              <a:off x="1025611" y="1419039"/>
              <a:ext cx="4728275" cy="334937"/>
            </a:xfrm>
            <a:prstGeom prst="rect">
              <a:avLst/>
            </a:prstGeom>
          </p:spPr>
        </p:pic>
        <p:pic>
          <p:nvPicPr>
            <p:cNvPr id="22" name="Picture 21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BF4C2FB-20F2-564E-A709-484A87F64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004"/>
            <a:stretch/>
          </p:blipFill>
          <p:spPr>
            <a:xfrm>
              <a:off x="1025611" y="1755170"/>
              <a:ext cx="4728275" cy="444790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F4150-32EC-5E4D-A4F5-E74B5712587A}"/>
              </a:ext>
            </a:extLst>
          </p:cNvPr>
          <p:cNvSpPr/>
          <p:nvPr/>
        </p:nvSpPr>
        <p:spPr>
          <a:xfrm>
            <a:off x="2174561" y="2082864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FB835-1978-7840-8105-66BBE29F1712}"/>
              </a:ext>
            </a:extLst>
          </p:cNvPr>
          <p:cNvSpPr/>
          <p:nvPr/>
        </p:nvSpPr>
        <p:spPr>
          <a:xfrm>
            <a:off x="1667934" y="2218788"/>
            <a:ext cx="436594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56977-94C3-FA41-A667-8C0EA5D0B7B2}"/>
              </a:ext>
            </a:extLst>
          </p:cNvPr>
          <p:cNvSpPr/>
          <p:nvPr/>
        </p:nvSpPr>
        <p:spPr>
          <a:xfrm>
            <a:off x="1126957" y="5553248"/>
            <a:ext cx="791448" cy="197125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C36B12-48AC-534A-AD8A-0109AB962C05}"/>
              </a:ext>
            </a:extLst>
          </p:cNvPr>
          <p:cNvSpPr/>
          <p:nvPr/>
        </p:nvSpPr>
        <p:spPr>
          <a:xfrm>
            <a:off x="2765687" y="3025710"/>
            <a:ext cx="1569654" cy="217003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D1CD1-F5DD-BC43-8EDD-2A35DDBE3191}"/>
              </a:ext>
            </a:extLst>
          </p:cNvPr>
          <p:cNvSpPr/>
          <p:nvPr/>
        </p:nvSpPr>
        <p:spPr>
          <a:xfrm>
            <a:off x="2869684" y="5874730"/>
            <a:ext cx="743978" cy="21700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>
              <a:highlight>
                <a:srgbClr val="FF00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125ED-28AB-EA4C-99C5-9193C81F922D}"/>
              </a:ext>
            </a:extLst>
          </p:cNvPr>
          <p:cNvSpPr/>
          <p:nvPr/>
        </p:nvSpPr>
        <p:spPr>
          <a:xfrm>
            <a:off x="2745809" y="3393457"/>
            <a:ext cx="247750" cy="226909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EDE7D2-8E71-1C47-ABCE-97F64AF32D24}"/>
              </a:ext>
            </a:extLst>
          </p:cNvPr>
          <p:cNvGrpSpPr/>
          <p:nvPr/>
        </p:nvGrpSpPr>
        <p:grpSpPr>
          <a:xfrm>
            <a:off x="2698755" y="1530840"/>
            <a:ext cx="4733971" cy="4796702"/>
            <a:chOff x="2603831" y="1561311"/>
            <a:chExt cx="4733971" cy="4796702"/>
          </a:xfrm>
        </p:grpSpPr>
        <p:pic>
          <p:nvPicPr>
            <p:cNvPr id="10" name="Picture 9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90BAD35-970C-3146-AC4E-762522CBD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2888"/>
            <a:stretch/>
          </p:blipFill>
          <p:spPr>
            <a:xfrm>
              <a:off x="2609526" y="1561311"/>
              <a:ext cx="4728276" cy="352176"/>
            </a:xfrm>
            <a:prstGeom prst="rect">
              <a:avLst/>
            </a:prstGeom>
          </p:spPr>
        </p:pic>
        <p:pic>
          <p:nvPicPr>
            <p:cNvPr id="21" name="Picture 2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201DF02-9DB6-C643-A28D-3326E65BD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174"/>
            <a:stretch/>
          </p:blipFill>
          <p:spPr>
            <a:xfrm>
              <a:off x="2603831" y="1910109"/>
              <a:ext cx="4728276" cy="4447904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2CA4F-EEC9-5649-9CD2-2831FE2EE6A5}"/>
              </a:ext>
            </a:extLst>
          </p:cNvPr>
          <p:cNvSpPr/>
          <p:nvPr/>
        </p:nvSpPr>
        <p:spPr>
          <a:xfrm>
            <a:off x="5882877" y="2776563"/>
            <a:ext cx="743978" cy="21700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>
              <a:highlight>
                <a:srgbClr val="FF00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080C4C-CF7A-9344-8BC5-089A500103BA}"/>
              </a:ext>
            </a:extLst>
          </p:cNvPr>
          <p:cNvSpPr/>
          <p:nvPr/>
        </p:nvSpPr>
        <p:spPr>
          <a:xfrm>
            <a:off x="6804211" y="5994041"/>
            <a:ext cx="557062" cy="18949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32500" lnSpcReduction="20000"/>
          </a:bodyPr>
          <a:lstStyle/>
          <a:p>
            <a:pPr algn="ctr"/>
            <a:endParaRPr lang="en-US" sz="2000" dirty="0" err="1">
              <a:highlight>
                <a:srgbClr val="FF0000"/>
              </a:highligh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57ABBD-BFAD-6C49-951D-DA6F03B78740}"/>
              </a:ext>
            </a:extLst>
          </p:cNvPr>
          <p:cNvGrpSpPr/>
          <p:nvPr/>
        </p:nvGrpSpPr>
        <p:grpSpPr>
          <a:xfrm>
            <a:off x="6291777" y="1679401"/>
            <a:ext cx="4874612" cy="4773803"/>
            <a:chOff x="5674554" y="1594341"/>
            <a:chExt cx="4874612" cy="4773803"/>
          </a:xfrm>
        </p:grpSpPr>
        <p:pic>
          <p:nvPicPr>
            <p:cNvPr id="16" name="Picture 15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BB94422F-EC7A-C544-A47D-FD06940413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3415"/>
            <a:stretch/>
          </p:blipFill>
          <p:spPr>
            <a:xfrm>
              <a:off x="5674554" y="1594341"/>
              <a:ext cx="4874612" cy="325899"/>
            </a:xfrm>
            <a:prstGeom prst="rect">
              <a:avLst/>
            </a:prstGeom>
          </p:spPr>
        </p:pic>
        <p:pic>
          <p:nvPicPr>
            <p:cNvPr id="20" name="Picture 1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4055E1AF-3642-2143-BE63-24D7DDCB00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127"/>
            <a:stretch/>
          </p:blipFill>
          <p:spPr>
            <a:xfrm>
              <a:off x="5674554" y="1920240"/>
              <a:ext cx="4874612" cy="4447904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C1C38A2-DB90-8E49-A33F-452DFDEA2D2B}"/>
              </a:ext>
            </a:extLst>
          </p:cNvPr>
          <p:cNvSpPr/>
          <p:nvPr/>
        </p:nvSpPr>
        <p:spPr>
          <a:xfrm>
            <a:off x="2853287" y="2837889"/>
            <a:ext cx="1569654" cy="217003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47C6F-E74E-814E-A1C2-F2AC3A966D60}"/>
              </a:ext>
            </a:extLst>
          </p:cNvPr>
          <p:cNvSpPr/>
          <p:nvPr/>
        </p:nvSpPr>
        <p:spPr>
          <a:xfrm>
            <a:off x="2833409" y="3205636"/>
            <a:ext cx="247750" cy="226909"/>
          </a:xfrm>
          <a:prstGeom prst="rect">
            <a:avLst/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algn="ctr"/>
            <a:endParaRPr lang="en-US" sz="2000" dirty="0" err="1"/>
          </a:p>
        </p:txBody>
      </p:sp>
      <p:pic>
        <p:nvPicPr>
          <p:cNvPr id="26" name="Picture 2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D20E75-0EE2-CA45-85AA-090F92431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320" y="3515640"/>
            <a:ext cx="2358840" cy="141814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3FF21E-A488-9E4B-BA77-32BECCBE2DF0}"/>
              </a:ext>
            </a:extLst>
          </p:cNvPr>
          <p:cNvCxnSpPr/>
          <p:nvPr/>
        </p:nvCxnSpPr>
        <p:spPr>
          <a:xfrm>
            <a:off x="7463942" y="4233991"/>
            <a:ext cx="73549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22486B-AEF3-1C48-A18E-A46C157A9703}"/>
              </a:ext>
            </a:extLst>
          </p:cNvPr>
          <p:cNvCxnSpPr/>
          <p:nvPr/>
        </p:nvCxnSpPr>
        <p:spPr>
          <a:xfrm>
            <a:off x="7463942" y="3844067"/>
            <a:ext cx="73549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055455-72BD-5A42-997B-A0EB88DBA572}"/>
              </a:ext>
            </a:extLst>
          </p:cNvPr>
          <p:cNvCxnSpPr/>
          <p:nvPr/>
        </p:nvCxnSpPr>
        <p:spPr>
          <a:xfrm>
            <a:off x="7463942" y="3757570"/>
            <a:ext cx="73549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839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A973-67E0-3840-9AD4-DD34FBFA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01B390-DCF5-7249-AC41-1EFF7442717C}"/>
              </a:ext>
            </a:extLst>
          </p:cNvPr>
          <p:cNvSpPr txBox="1">
            <a:spLocks/>
          </p:cNvSpPr>
          <p:nvPr/>
        </p:nvSpPr>
        <p:spPr>
          <a:xfrm>
            <a:off x="918210" y="1653485"/>
            <a:ext cx="11131826" cy="1733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800" dirty="0">
                <a:latin typeface="Poppins" pitchFamily="2" charset="77"/>
                <a:cs typeface="Poppins" pitchFamily="2" charset="77"/>
              </a:rPr>
              <a:t>Most SARS-CoV-2 genomes are available on GISAID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Poppins" pitchFamily="2" charset="77"/>
                <a:cs typeface="Poppins" pitchFamily="2" charset="77"/>
              </a:rPr>
              <a:t>Acknowledge authors of original sequences, per GISAID rules</a:t>
            </a:r>
          </a:p>
          <a:p>
            <a:pPr marL="447675" lvl="1" indent="0">
              <a:spcAft>
                <a:spcPts val="600"/>
              </a:spcAft>
              <a:buNone/>
            </a:pP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latin typeface="Poppins" pitchFamily="2" charset="77"/>
                <a:cs typeface="Poppins" pitchFamily="2" charset="77"/>
              </a:rPr>
              <a:t>Concatenate background sequences to consensus genomes</a:t>
            </a:r>
          </a:p>
        </p:txBody>
      </p:sp>
    </p:spTree>
    <p:extLst>
      <p:ext uri="{BB962C8B-B14F-4D97-AF65-F5344CB8AC3E}">
        <p14:creationId xmlns:p14="http://schemas.microsoft.com/office/powerpoint/2010/main" val="363998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5387-2CD1-45CE-8AD1-421C315C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 epidemiology workflow</a:t>
            </a:r>
          </a:p>
        </p:txBody>
      </p:sp>
      <p:sp>
        <p:nvSpPr>
          <p:cNvPr id="5" name="Google Shape;381;p90">
            <a:extLst>
              <a:ext uri="{FF2B5EF4-FFF2-40B4-BE49-F238E27FC236}">
                <a16:creationId xmlns:a16="http://schemas.microsoft.com/office/drawing/2014/main" id="{A19F5E8C-7169-5D44-978A-408C1626F06B}"/>
              </a:ext>
            </a:extLst>
          </p:cNvPr>
          <p:cNvSpPr/>
          <p:nvPr/>
        </p:nvSpPr>
        <p:spPr>
          <a:xfrm>
            <a:off x="7676917" y="6361403"/>
            <a:ext cx="4441371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buSzPts val="1200"/>
            </a:pP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Pixel True https://</a:t>
            </a:r>
            <a:r>
              <a:rPr lang="en-US" sz="8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www.pixeltrue.com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/about, 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CC BY-SA 4.0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via Wikimedia Commons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Google Shape;381;p90">
            <a:extLst>
              <a:ext uri="{FF2B5EF4-FFF2-40B4-BE49-F238E27FC236}">
                <a16:creationId xmlns:a16="http://schemas.microsoft.com/office/drawing/2014/main" id="{A26A842D-1B35-9746-9666-815D8BC69E8E}"/>
              </a:ext>
            </a:extLst>
          </p:cNvPr>
          <p:cNvSpPr/>
          <p:nvPr/>
        </p:nvSpPr>
        <p:spPr>
          <a:xfrm>
            <a:off x="11040602" y="6181787"/>
            <a:ext cx="107768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BioRender.com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936730-DE21-A346-BF8C-5583B00FF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01" y="1257186"/>
            <a:ext cx="10878123" cy="248290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F64C21-5F0F-354E-B0D8-9C716F6C2A0A}"/>
              </a:ext>
            </a:extLst>
          </p:cNvPr>
          <p:cNvSpPr/>
          <p:nvPr/>
        </p:nvSpPr>
        <p:spPr>
          <a:xfrm>
            <a:off x="9341708" y="1447075"/>
            <a:ext cx="2257816" cy="2293011"/>
          </a:xfrm>
          <a:prstGeom prst="roundRect">
            <a:avLst>
              <a:gd name="adj" fmla="val 9294"/>
            </a:avLst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326;p70">
            <a:extLst>
              <a:ext uri="{FF2B5EF4-FFF2-40B4-BE49-F238E27FC236}">
                <a16:creationId xmlns:a16="http://schemas.microsoft.com/office/drawing/2014/main" id="{7587550F-EC3E-044B-854C-CE3876445080}"/>
              </a:ext>
            </a:extLst>
          </p:cNvPr>
          <p:cNvSpPr/>
          <p:nvPr/>
        </p:nvSpPr>
        <p:spPr>
          <a:xfrm>
            <a:off x="4555937" y="4381351"/>
            <a:ext cx="3794554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Build a background dataset</a:t>
            </a:r>
          </a:p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545454"/>
                </a:solidFill>
                <a:latin typeface="Poppins"/>
                <a:cs typeface="Poppins"/>
                <a:sym typeface="Poppins"/>
              </a:rPr>
              <a:t>Multiple sequence alignment</a:t>
            </a:r>
          </a:p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545454"/>
                </a:solidFill>
                <a:latin typeface="Poppins"/>
                <a:cs typeface="Poppins"/>
                <a:sym typeface="Poppins"/>
              </a:rPr>
              <a:t>Run phylogenetic analysis</a:t>
            </a:r>
            <a:endParaRPr kern="0" dirty="0">
              <a:solidFill>
                <a:srgbClr val="545454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8AA67-7690-4A4D-ACC1-DB1EC4E5FAC6}"/>
              </a:ext>
            </a:extLst>
          </p:cNvPr>
          <p:cNvSpPr txBox="1"/>
          <p:nvPr/>
        </p:nvSpPr>
        <p:spPr>
          <a:xfrm>
            <a:off x="4296446" y="4472033"/>
            <a:ext cx="2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Black" pitchFamily="2" charset="77"/>
                <a:cs typeface="Poppins Black" pitchFamily="2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D70F7-11CB-FB4B-8605-5B056A717DD8}"/>
              </a:ext>
            </a:extLst>
          </p:cNvPr>
          <p:cNvSpPr txBox="1"/>
          <p:nvPr/>
        </p:nvSpPr>
        <p:spPr>
          <a:xfrm>
            <a:off x="4296446" y="4867449"/>
            <a:ext cx="2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Black" pitchFamily="2" charset="77"/>
                <a:cs typeface="Poppins Black" pitchFamily="2" charset="7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9E2AC-107D-5E45-8A10-609CCBD927D1}"/>
              </a:ext>
            </a:extLst>
          </p:cNvPr>
          <p:cNvSpPr txBox="1"/>
          <p:nvPr/>
        </p:nvSpPr>
        <p:spPr>
          <a:xfrm>
            <a:off x="4296446" y="5299935"/>
            <a:ext cx="2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Black" pitchFamily="2" charset="77"/>
                <a:cs typeface="Poppins Black" pitchFamily="2" charset="7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3756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21C61F-10CD-FD4D-9E59-A31E333A086A}"/>
              </a:ext>
            </a:extLst>
          </p:cNvPr>
          <p:cNvSpPr txBox="1">
            <a:spLocks/>
          </p:cNvSpPr>
          <p:nvPr/>
        </p:nvSpPr>
        <p:spPr>
          <a:xfrm>
            <a:off x="918210" y="1653485"/>
            <a:ext cx="11131826" cy="1733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800" dirty="0">
                <a:latin typeface="Poppins" pitchFamily="2" charset="77"/>
                <a:cs typeface="Poppins" pitchFamily="2" charset="77"/>
              </a:rPr>
              <a:t>Most SARS-CoV-2 genomes are available on GISAID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Poppins" pitchFamily="2" charset="77"/>
                <a:cs typeface="Poppins" pitchFamily="2" charset="77"/>
              </a:rPr>
              <a:t>Acknowledge authors of original sequences, per GISAID rules</a:t>
            </a:r>
          </a:p>
          <a:p>
            <a:pPr marL="447675" lvl="1" indent="0">
              <a:spcAft>
                <a:spcPts val="600"/>
              </a:spcAft>
              <a:buNone/>
            </a:pP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latin typeface="Poppins" pitchFamily="2" charset="77"/>
                <a:cs typeface="Poppins" pitchFamily="2" charset="77"/>
              </a:rPr>
              <a:t>Concatenate background sequences to consensus genomes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BA973-67E0-3840-9AD4-DD34FBFA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AD5543-F7FE-674F-984D-4E4AE4273B79}"/>
              </a:ext>
            </a:extLst>
          </p:cNvPr>
          <p:cNvGrpSpPr/>
          <p:nvPr/>
        </p:nvGrpSpPr>
        <p:grpSpPr>
          <a:xfrm>
            <a:off x="1049518" y="2613990"/>
            <a:ext cx="5165931" cy="3152176"/>
            <a:chOff x="705677" y="1192696"/>
            <a:chExt cx="7740716" cy="50167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E6463B-9914-6645-9DDC-435AC0BE7A3A}"/>
                </a:ext>
              </a:extLst>
            </p:cNvPr>
            <p:cNvSpPr/>
            <p:nvPr/>
          </p:nvSpPr>
          <p:spPr>
            <a:xfrm>
              <a:off x="705677" y="1361661"/>
              <a:ext cx="7740716" cy="240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US" sz="2000" dirty="0" err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44C734-55A6-1446-97FF-4FD59964D81F}"/>
                </a:ext>
              </a:extLst>
            </p:cNvPr>
            <p:cNvSpPr txBox="1"/>
            <p:nvPr/>
          </p:nvSpPr>
          <p:spPr>
            <a:xfrm>
              <a:off x="705677" y="1433581"/>
              <a:ext cx="7740716" cy="4775886"/>
            </a:xfrm>
            <a:prstGeom prst="roundRect">
              <a:avLst>
                <a:gd name="adj" fmla="val 1214"/>
              </a:avLst>
            </a:prstGeom>
            <a:solidFill>
              <a:schemeClr val="tx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err="1">
                  <a:solidFill>
                    <a:srgbClr val="7DD01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username@computername</a:t>
              </a:r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1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~/sequencing/output/</a:t>
              </a:r>
              <a:r>
                <a:rPr lang="en-US" sz="11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myproject</a:t>
              </a:r>
              <a:r>
                <a:rPr lang="en-US" sz="11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/genomes</a:t>
              </a:r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100" b="1" dirty="0">
                  <a:solidFill>
                    <a:schemeClr val="bg2">
                      <a:lumMod val="9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cat *.</a:t>
              </a:r>
              <a:r>
                <a:rPr lang="en-US" sz="11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fasta</a:t>
              </a:r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gisaid_hcov.fasta</a:t>
              </a:r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&gt; </a:t>
              </a:r>
              <a:r>
                <a:rPr lang="en-US" sz="11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allseqs_with_background.fasta</a:t>
              </a:r>
              <a:endPara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777355C-EC8F-4143-9711-C6F844676B94}"/>
                </a:ext>
              </a:extLst>
            </p:cNvPr>
            <p:cNvSpPr/>
            <p:nvPr/>
          </p:nvSpPr>
          <p:spPr>
            <a:xfrm>
              <a:off x="705677" y="1192696"/>
              <a:ext cx="7740716" cy="24088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US" sz="2000" dirty="0" err="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6A2218-042F-014C-8244-B627E2855C1F}"/>
                </a:ext>
              </a:extLst>
            </p:cNvPr>
            <p:cNvSpPr/>
            <p:nvPr/>
          </p:nvSpPr>
          <p:spPr>
            <a:xfrm>
              <a:off x="705677" y="1361660"/>
              <a:ext cx="7740716" cy="918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US" sz="2000" dirty="0" err="1"/>
            </a:p>
          </p:txBody>
        </p:sp>
      </p:grp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ADCAE1C-31E2-504A-8EC4-8049F0DA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123" y="1417098"/>
            <a:ext cx="4932495" cy="49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79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21C61F-10CD-FD4D-9E59-A31E333A086A}"/>
              </a:ext>
            </a:extLst>
          </p:cNvPr>
          <p:cNvSpPr txBox="1">
            <a:spLocks/>
          </p:cNvSpPr>
          <p:nvPr/>
        </p:nvSpPr>
        <p:spPr>
          <a:xfrm>
            <a:off x="918210" y="1653485"/>
            <a:ext cx="11131826" cy="1733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800" dirty="0">
                <a:latin typeface="Poppins" pitchFamily="2" charset="77"/>
                <a:cs typeface="Poppins" pitchFamily="2" charset="77"/>
              </a:rPr>
              <a:t>Most SARS-CoV-2 genomes are available on GISAID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Poppins" pitchFamily="2" charset="77"/>
                <a:cs typeface="Poppins" pitchFamily="2" charset="77"/>
              </a:rPr>
              <a:t>Acknowledge authors of original sequences, per GISAID rules</a:t>
            </a:r>
          </a:p>
          <a:p>
            <a:pPr marL="447675" lvl="1" indent="0">
              <a:spcAft>
                <a:spcPts val="600"/>
              </a:spcAft>
              <a:buNone/>
            </a:pPr>
            <a:endParaRPr lang="en-US" sz="1800" dirty="0">
              <a:latin typeface="Poppins" pitchFamily="2" charset="77"/>
              <a:cs typeface="Poppins" pitchFamily="2" charset="77"/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latin typeface="Poppins" pitchFamily="2" charset="77"/>
                <a:cs typeface="Poppins" pitchFamily="2" charset="77"/>
              </a:rPr>
              <a:t>Concatenate background sequences to consensus genomes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BA973-67E0-3840-9AD4-DD34FBFA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publicly available genomes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AD5543-F7FE-674F-984D-4E4AE4273B79}"/>
              </a:ext>
            </a:extLst>
          </p:cNvPr>
          <p:cNvGrpSpPr/>
          <p:nvPr/>
        </p:nvGrpSpPr>
        <p:grpSpPr>
          <a:xfrm>
            <a:off x="1049518" y="2613990"/>
            <a:ext cx="5165931" cy="3152176"/>
            <a:chOff x="705677" y="1192696"/>
            <a:chExt cx="7740716" cy="50167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E6463B-9914-6645-9DDC-435AC0BE7A3A}"/>
                </a:ext>
              </a:extLst>
            </p:cNvPr>
            <p:cNvSpPr/>
            <p:nvPr/>
          </p:nvSpPr>
          <p:spPr>
            <a:xfrm>
              <a:off x="705677" y="1361661"/>
              <a:ext cx="7740716" cy="240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US" sz="2000" dirty="0" err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44C734-55A6-1446-97FF-4FD59964D81F}"/>
                </a:ext>
              </a:extLst>
            </p:cNvPr>
            <p:cNvSpPr txBox="1"/>
            <p:nvPr/>
          </p:nvSpPr>
          <p:spPr>
            <a:xfrm>
              <a:off x="705677" y="1433581"/>
              <a:ext cx="7740716" cy="4775886"/>
            </a:xfrm>
            <a:prstGeom prst="roundRect">
              <a:avLst>
                <a:gd name="adj" fmla="val 1214"/>
              </a:avLst>
            </a:prstGeom>
            <a:solidFill>
              <a:schemeClr val="tx1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b="1" dirty="0" err="1">
                  <a:solidFill>
                    <a:srgbClr val="7DD01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username@computername</a:t>
              </a:r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1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~/sequencing/output/</a:t>
              </a:r>
              <a:r>
                <a:rPr lang="en-US" sz="11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myproject</a:t>
              </a:r>
              <a:r>
                <a:rPr lang="en-US" sz="11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/genomes</a:t>
              </a:r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100" b="1" dirty="0">
                  <a:solidFill>
                    <a:schemeClr val="bg2">
                      <a:lumMod val="9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cat *.</a:t>
              </a:r>
              <a:r>
                <a:rPr lang="en-US" sz="11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fasta</a:t>
              </a:r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gisaid_hcov.fasta</a:t>
              </a:r>
              <a:r>
                <a:rPr lang="en-US" sz="11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&gt; </a:t>
              </a:r>
              <a:r>
                <a:rPr lang="en-US" sz="11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allseqs_with_background.fasta</a:t>
              </a:r>
              <a:endPara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777355C-EC8F-4143-9711-C6F844676B94}"/>
                </a:ext>
              </a:extLst>
            </p:cNvPr>
            <p:cNvSpPr/>
            <p:nvPr/>
          </p:nvSpPr>
          <p:spPr>
            <a:xfrm>
              <a:off x="705677" y="1192696"/>
              <a:ext cx="7740716" cy="24088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US" sz="2000" dirty="0" err="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6A2218-042F-014C-8244-B627E2855C1F}"/>
                </a:ext>
              </a:extLst>
            </p:cNvPr>
            <p:cNvSpPr/>
            <p:nvPr/>
          </p:nvSpPr>
          <p:spPr>
            <a:xfrm>
              <a:off x="705677" y="1361660"/>
              <a:ext cx="7740716" cy="9180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/>
              <a:endParaRPr lang="en-US" sz="2000" dirty="0" err="1"/>
            </a:p>
          </p:txBody>
        </p:sp>
      </p:grp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ADCAE1C-31E2-504A-8EC4-8049F0DA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123" y="1417098"/>
            <a:ext cx="4932495" cy="49174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2827F9-965D-A040-9800-D50B19EA0183}"/>
              </a:ext>
            </a:extLst>
          </p:cNvPr>
          <p:cNvSpPr/>
          <p:nvPr/>
        </p:nvSpPr>
        <p:spPr>
          <a:xfrm>
            <a:off x="584886" y="3637212"/>
            <a:ext cx="11022227" cy="605481"/>
          </a:xfrm>
          <a:prstGeom prst="rect">
            <a:avLst/>
          </a:prstGeom>
          <a:solidFill>
            <a:srgbClr val="F06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oppins" pitchFamily="2" charset="77"/>
                <a:cs typeface="Poppins" pitchFamily="2" charset="77"/>
              </a:rPr>
              <a:t>How to select an appropriate background dataset for phylogenetic analysis?</a:t>
            </a:r>
          </a:p>
        </p:txBody>
      </p:sp>
    </p:spTree>
    <p:extLst>
      <p:ext uri="{BB962C8B-B14F-4D97-AF65-F5344CB8AC3E}">
        <p14:creationId xmlns:p14="http://schemas.microsoft.com/office/powerpoint/2010/main" val="1497376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A973-67E0-3840-9AD4-DD34FBFA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background data for phylogenetics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01B390-DCF5-7249-AC41-1EFF7442717C}"/>
              </a:ext>
            </a:extLst>
          </p:cNvPr>
          <p:cNvSpPr txBox="1">
            <a:spLocks/>
          </p:cNvSpPr>
          <p:nvPr/>
        </p:nvSpPr>
        <p:spPr>
          <a:xfrm>
            <a:off x="918210" y="1878227"/>
            <a:ext cx="10431602" cy="4585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latin typeface="Poppins" pitchFamily="2" charset="77"/>
                <a:cs typeface="Poppins" pitchFamily="2" charset="77"/>
              </a:rPr>
              <a:t>For pathogens with limited data, use all available sequences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Poppins" pitchFamily="2" charset="77"/>
                <a:cs typeface="Poppins" pitchFamily="2" charset="77"/>
              </a:rPr>
              <a:t>Selecting background data is not a trivial task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Poppins" pitchFamily="2" charset="77"/>
                <a:cs typeface="Poppins" pitchFamily="2" charset="77"/>
              </a:rPr>
              <a:t>Considerations include: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Poppins" pitchFamily="2" charset="77"/>
                <a:cs typeface="Poppins" pitchFamily="2" charset="77"/>
              </a:rPr>
              <a:t>Geography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Poppins" pitchFamily="2" charset="77"/>
                <a:cs typeface="Poppins" pitchFamily="2" charset="77"/>
              </a:rPr>
              <a:t>Time period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Poppins" pitchFamily="2" charset="77"/>
                <a:cs typeface="Poppins" pitchFamily="2" charset="77"/>
              </a:rPr>
              <a:t>Hosts / sample source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Poppins" pitchFamily="2" charset="77"/>
                <a:cs typeface="Poppins" pitchFamily="2" charset="77"/>
              </a:rPr>
              <a:t>Subsampling of highly similar sequences</a:t>
            </a:r>
          </a:p>
          <a:p>
            <a:pPr lvl="1">
              <a:spcAft>
                <a:spcPts val="600"/>
              </a:spcAft>
            </a:pPr>
            <a:endParaRPr lang="en-US" sz="2000" dirty="0">
              <a:latin typeface="Poppins" pitchFamily="2" charset="77"/>
              <a:cs typeface="Poppins" pitchFamily="2" charset="77"/>
            </a:endParaRPr>
          </a:p>
          <a:p>
            <a:pPr>
              <a:spcAft>
                <a:spcPts val="600"/>
              </a:spcAft>
            </a:pPr>
            <a:r>
              <a:rPr lang="en-US" i="1" dirty="0">
                <a:latin typeface="Poppins" pitchFamily="2" charset="77"/>
                <a:cs typeface="Poppins" pitchFamily="2" charset="77"/>
              </a:rPr>
              <a:t>There is a lack of broadly useful sampling guidance for phylogenetics</a:t>
            </a:r>
          </a:p>
        </p:txBody>
      </p:sp>
    </p:spTree>
    <p:extLst>
      <p:ext uri="{BB962C8B-B14F-4D97-AF65-F5344CB8AC3E}">
        <p14:creationId xmlns:p14="http://schemas.microsoft.com/office/powerpoint/2010/main" val="2269180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7E15-B0F7-470C-9C43-A5E9EEE3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9580-8443-41A9-AD82-A700B300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Viewing FASTA files</a:t>
            </a:r>
          </a:p>
          <a:p>
            <a:r>
              <a:rPr lang="en-US" sz="2200" dirty="0"/>
              <a:t>Concatenating consensus genomes</a:t>
            </a:r>
          </a:p>
          <a:p>
            <a:r>
              <a:rPr lang="en-US" sz="2200" dirty="0"/>
              <a:t>Downloading publicly available genomes</a:t>
            </a:r>
          </a:p>
          <a:p>
            <a:r>
              <a:rPr lang="en-US" sz="2200" b="1" dirty="0"/>
              <a:t>The importance of multiple sequence alignment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36737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4F7C-FF45-B34A-8373-12F0C76A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sequence alignment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D48A26D-4D36-0045-AEF8-676CEDF94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11" y="1455321"/>
            <a:ext cx="7441548" cy="47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77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4F7C-FF45-B34A-8373-12F0C76A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sequence alignment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D48A26D-4D36-0045-AEF8-676CEDF94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11" y="1455321"/>
            <a:ext cx="7441548" cy="4781810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9DA19D1-2ADE-3441-947A-6013FF9BF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11" y="1455321"/>
            <a:ext cx="7479094" cy="47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44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4F7C-FF45-B34A-8373-12F0C76A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sequence alignment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D48A26D-4D36-0045-AEF8-676CEDF94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11" y="1455321"/>
            <a:ext cx="7441548" cy="4781810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9DA19D1-2ADE-3441-947A-6013FF9BF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11" y="1455321"/>
            <a:ext cx="7479094" cy="478181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1CB61F-D8C7-524B-909B-48A0AD50AE44}"/>
              </a:ext>
            </a:extLst>
          </p:cNvPr>
          <p:cNvSpPr txBox="1">
            <a:spLocks/>
          </p:cNvSpPr>
          <p:nvPr/>
        </p:nvSpPr>
        <p:spPr>
          <a:xfrm>
            <a:off x="8725233" y="1537474"/>
            <a:ext cx="3281505" cy="4617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93738" indent="-24606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.AppleSystemUIFont" charset="-120"/>
              <a:buChar char="-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0938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Wingdings" charset="2"/>
              <a:buChar char="§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6550" indent="-2270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80000"/>
              <a:buFont typeface="Courier New" charset="0"/>
              <a:buChar char="o"/>
              <a:tabLst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6375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sz="160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700" dirty="0">
                <a:latin typeface="Poppins" pitchFamily="2" charset="77"/>
                <a:cs typeface="Poppins" pitchFamily="2" charset="77"/>
              </a:rPr>
              <a:t>Multiple sequence alignment = lining up </a:t>
            </a:r>
            <a:r>
              <a:rPr lang="en-US" sz="1700" b="1" i="1" dirty="0">
                <a:latin typeface="Poppins" pitchFamily="2" charset="77"/>
                <a:cs typeface="Poppins" pitchFamily="2" charset="77"/>
              </a:rPr>
              <a:t>consensus genomes</a:t>
            </a:r>
            <a:endParaRPr lang="en-US" sz="1700" dirty="0">
              <a:latin typeface="Poppins" pitchFamily="2" charset="77"/>
              <a:cs typeface="Poppins" pitchFamily="2" charset="77"/>
            </a:endParaRPr>
          </a:p>
          <a:p>
            <a:pPr>
              <a:spcAft>
                <a:spcPts val="600"/>
              </a:spcAft>
            </a:pPr>
            <a:endParaRPr lang="en-US" sz="1700" dirty="0">
              <a:latin typeface="Poppins" pitchFamily="2" charset="77"/>
              <a:cs typeface="Poppins" pitchFamily="2" charset="77"/>
            </a:endParaRPr>
          </a:p>
          <a:p>
            <a:pPr>
              <a:spcAft>
                <a:spcPts val="600"/>
              </a:spcAft>
            </a:pPr>
            <a:r>
              <a:rPr lang="en-US" sz="1700" dirty="0">
                <a:latin typeface="Poppins" pitchFamily="2" charset="77"/>
                <a:cs typeface="Poppins" pitchFamily="2" charset="77"/>
              </a:rPr>
              <a:t>Don’t confuse with reference-based assembly = lining up </a:t>
            </a:r>
            <a:r>
              <a:rPr lang="en-US" sz="1700" b="1" dirty="0">
                <a:latin typeface="Poppins" pitchFamily="2" charset="77"/>
                <a:cs typeface="Poppins" pitchFamily="2" charset="77"/>
              </a:rPr>
              <a:t>sequencing reads</a:t>
            </a:r>
            <a:r>
              <a:rPr lang="en-US" sz="1700" dirty="0">
                <a:latin typeface="Poppins" pitchFamily="2" charset="77"/>
                <a:cs typeface="Poppins" pitchFamily="2" charset="77"/>
              </a:rPr>
              <a:t> to a reference</a:t>
            </a:r>
          </a:p>
          <a:p>
            <a:pPr>
              <a:spcAft>
                <a:spcPts val="600"/>
              </a:spcAft>
            </a:pPr>
            <a:endParaRPr lang="en-US" sz="1700" dirty="0">
              <a:latin typeface="Poppins" pitchFamily="2" charset="77"/>
              <a:cs typeface="Poppins" pitchFamily="2" charset="77"/>
            </a:endParaRPr>
          </a:p>
          <a:p>
            <a:pPr>
              <a:spcAft>
                <a:spcPts val="600"/>
              </a:spcAft>
            </a:pPr>
            <a:r>
              <a:rPr lang="en-US" sz="1700" dirty="0">
                <a:latin typeface="Poppins" pitchFamily="2" charset="77"/>
                <a:cs typeface="Poppins" pitchFamily="2" charset="77"/>
              </a:rPr>
              <a:t>Multiple sequence alignment is required before phylogenetic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7A12FA-B6DC-D943-8523-B7BE99A298E8}"/>
              </a:ext>
            </a:extLst>
          </p:cNvPr>
          <p:cNvSpPr/>
          <p:nvPr/>
        </p:nvSpPr>
        <p:spPr>
          <a:xfrm>
            <a:off x="6660292" y="1267460"/>
            <a:ext cx="185352" cy="51714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2000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606D0D-DB74-3247-9430-08631A1C51C6}"/>
              </a:ext>
            </a:extLst>
          </p:cNvPr>
          <p:cNvSpPr/>
          <p:nvPr/>
        </p:nvSpPr>
        <p:spPr>
          <a:xfrm>
            <a:off x="396242" y="1874155"/>
            <a:ext cx="8328991" cy="1784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lang="en-US" sz="2000" dirty="0" err="1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30654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C7C2-7683-48A3-A36B-476BC33F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Google Shape;326;p70">
            <a:extLst>
              <a:ext uri="{FF2B5EF4-FFF2-40B4-BE49-F238E27FC236}">
                <a16:creationId xmlns:a16="http://schemas.microsoft.com/office/drawing/2014/main" id="{64C75E3E-3421-724D-A709-F70636BE7423}"/>
              </a:ext>
            </a:extLst>
          </p:cNvPr>
          <p:cNvSpPr/>
          <p:nvPr/>
        </p:nvSpPr>
        <p:spPr>
          <a:xfrm>
            <a:off x="4198722" y="2551857"/>
            <a:ext cx="582622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sz="2400" b="1" kern="0" dirty="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Build a background dataset</a:t>
            </a:r>
          </a:p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sz="2400" kern="0" dirty="0">
                <a:solidFill>
                  <a:srgbClr val="545454"/>
                </a:solidFill>
                <a:latin typeface="Poppins"/>
                <a:cs typeface="Poppins"/>
                <a:sym typeface="Poppins"/>
              </a:rPr>
              <a:t>Multiple sequence alignment</a:t>
            </a:r>
          </a:p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sz="2400" kern="0" dirty="0">
                <a:solidFill>
                  <a:srgbClr val="545454"/>
                </a:solidFill>
                <a:latin typeface="Poppins"/>
                <a:cs typeface="Poppins"/>
                <a:sym typeface="Poppins"/>
              </a:rPr>
              <a:t>Run phylogenetic analysis</a:t>
            </a:r>
            <a:endParaRPr sz="2400" kern="0" dirty="0">
              <a:solidFill>
                <a:srgbClr val="545454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14AD9A-EA58-0243-ADA3-78AAEFFE4165}"/>
              </a:ext>
            </a:extLst>
          </p:cNvPr>
          <p:cNvSpPr txBox="1"/>
          <p:nvPr/>
        </p:nvSpPr>
        <p:spPr>
          <a:xfrm>
            <a:off x="3939232" y="2711741"/>
            <a:ext cx="25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 Black" pitchFamily="2" charset="77"/>
                <a:cs typeface="Poppins Black" pitchFamily="2" charset="77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0305B-B39D-8849-9D14-EDB81C503CAE}"/>
              </a:ext>
            </a:extLst>
          </p:cNvPr>
          <p:cNvSpPr txBox="1"/>
          <p:nvPr/>
        </p:nvSpPr>
        <p:spPr>
          <a:xfrm>
            <a:off x="3939232" y="3260136"/>
            <a:ext cx="25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 Black" pitchFamily="2" charset="77"/>
                <a:cs typeface="Poppins Black" pitchFamily="2" charset="77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97F2B-A975-9342-BA7A-B838CAB34960}"/>
              </a:ext>
            </a:extLst>
          </p:cNvPr>
          <p:cNvSpPr txBox="1"/>
          <p:nvPr/>
        </p:nvSpPr>
        <p:spPr>
          <a:xfrm>
            <a:off x="3939232" y="3790481"/>
            <a:ext cx="25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 Black" pitchFamily="2" charset="77"/>
                <a:cs typeface="Poppins Black" pitchFamily="2" charset="7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538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5387-2CD1-45CE-8AD1-421C315C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 epidemiology workflow</a:t>
            </a:r>
          </a:p>
        </p:txBody>
      </p:sp>
      <p:sp>
        <p:nvSpPr>
          <p:cNvPr id="5" name="Google Shape;381;p90">
            <a:extLst>
              <a:ext uri="{FF2B5EF4-FFF2-40B4-BE49-F238E27FC236}">
                <a16:creationId xmlns:a16="http://schemas.microsoft.com/office/drawing/2014/main" id="{A19F5E8C-7169-5D44-978A-408C1626F06B}"/>
              </a:ext>
            </a:extLst>
          </p:cNvPr>
          <p:cNvSpPr/>
          <p:nvPr/>
        </p:nvSpPr>
        <p:spPr>
          <a:xfrm>
            <a:off x="7676917" y="6361403"/>
            <a:ext cx="4441371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>
              <a:buSzPts val="1200"/>
            </a:pP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Pixel True https://</a:t>
            </a:r>
            <a:r>
              <a:rPr lang="en-US" sz="8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www.pixeltrue.com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/about, 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CC BY-SA 4.0</a:t>
            </a:r>
            <a:r>
              <a:rPr lang="en-US" sz="8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via Wikimedia Commons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Google Shape;381;p90">
            <a:extLst>
              <a:ext uri="{FF2B5EF4-FFF2-40B4-BE49-F238E27FC236}">
                <a16:creationId xmlns:a16="http://schemas.microsoft.com/office/drawing/2014/main" id="{A26A842D-1B35-9746-9666-815D8BC69E8E}"/>
              </a:ext>
            </a:extLst>
          </p:cNvPr>
          <p:cNvSpPr/>
          <p:nvPr/>
        </p:nvSpPr>
        <p:spPr>
          <a:xfrm>
            <a:off x="11040602" y="6181787"/>
            <a:ext cx="107768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BioRender.com</a:t>
            </a:r>
            <a:endParaRPr sz="8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936730-DE21-A346-BF8C-5583B00FF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01" y="1257186"/>
            <a:ext cx="10878123" cy="248290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F64C21-5F0F-354E-B0D8-9C716F6C2A0A}"/>
              </a:ext>
            </a:extLst>
          </p:cNvPr>
          <p:cNvSpPr/>
          <p:nvPr/>
        </p:nvSpPr>
        <p:spPr>
          <a:xfrm>
            <a:off x="9341708" y="1447075"/>
            <a:ext cx="2257816" cy="2293011"/>
          </a:xfrm>
          <a:prstGeom prst="roundRect">
            <a:avLst>
              <a:gd name="adj" fmla="val 9294"/>
            </a:avLst>
          </a:prstGeom>
          <a:noFill/>
          <a:ln w="38100">
            <a:solidFill>
              <a:srgbClr val="F06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326;p70">
            <a:extLst>
              <a:ext uri="{FF2B5EF4-FFF2-40B4-BE49-F238E27FC236}">
                <a16:creationId xmlns:a16="http://schemas.microsoft.com/office/drawing/2014/main" id="{7587550F-EC3E-044B-854C-CE3876445080}"/>
              </a:ext>
            </a:extLst>
          </p:cNvPr>
          <p:cNvSpPr/>
          <p:nvPr/>
        </p:nvSpPr>
        <p:spPr>
          <a:xfrm>
            <a:off x="4555937" y="4381351"/>
            <a:ext cx="3794554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Build a background dataset</a:t>
            </a:r>
          </a:p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kern="0" dirty="0">
                <a:solidFill>
                  <a:schemeClr val="tx2">
                    <a:lumMod val="40000"/>
                    <a:lumOff val="60000"/>
                  </a:schemeClr>
                </a:solidFill>
                <a:latin typeface="Poppins"/>
                <a:cs typeface="Poppins"/>
                <a:sym typeface="Poppins"/>
              </a:rPr>
              <a:t>Multiple sequence alignment</a:t>
            </a:r>
          </a:p>
          <a:p>
            <a:pPr defTabSz="914400">
              <a:lnSpc>
                <a:spcPct val="150000"/>
              </a:lnSpc>
              <a:buClr>
                <a:srgbClr val="000000"/>
              </a:buClr>
            </a:pPr>
            <a:r>
              <a:rPr lang="en-US" kern="0" dirty="0">
                <a:solidFill>
                  <a:schemeClr val="tx2">
                    <a:lumMod val="40000"/>
                    <a:lumOff val="60000"/>
                  </a:schemeClr>
                </a:solidFill>
                <a:latin typeface="Poppins"/>
                <a:cs typeface="Poppins"/>
                <a:sym typeface="Poppins"/>
              </a:rPr>
              <a:t>Run phylogenetic analysis</a:t>
            </a:r>
            <a:endParaRPr kern="0" dirty="0">
              <a:solidFill>
                <a:schemeClr val="tx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8AA67-7690-4A4D-ACC1-DB1EC4E5FAC6}"/>
              </a:ext>
            </a:extLst>
          </p:cNvPr>
          <p:cNvSpPr txBox="1"/>
          <p:nvPr/>
        </p:nvSpPr>
        <p:spPr>
          <a:xfrm>
            <a:off x="4296446" y="4472033"/>
            <a:ext cx="2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Black" pitchFamily="2" charset="77"/>
                <a:cs typeface="Poppins Black" pitchFamily="2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D70F7-11CB-FB4B-8605-5B056A717DD8}"/>
              </a:ext>
            </a:extLst>
          </p:cNvPr>
          <p:cNvSpPr txBox="1"/>
          <p:nvPr/>
        </p:nvSpPr>
        <p:spPr>
          <a:xfrm>
            <a:off x="4296446" y="4867449"/>
            <a:ext cx="2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  <a:latin typeface="Poppins Black" pitchFamily="2" charset="77"/>
                <a:cs typeface="Poppins Black" pitchFamily="2" charset="7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9E2AC-107D-5E45-8A10-609CCBD927D1}"/>
              </a:ext>
            </a:extLst>
          </p:cNvPr>
          <p:cNvSpPr txBox="1"/>
          <p:nvPr/>
        </p:nvSpPr>
        <p:spPr>
          <a:xfrm>
            <a:off x="4296446" y="5299935"/>
            <a:ext cx="25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  <a:latin typeface="Poppins Black" pitchFamily="2" charset="77"/>
                <a:cs typeface="Poppins Black" pitchFamily="2" charset="7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765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7E15-B0F7-470C-9C43-A5E9EEE3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9580-8443-41A9-AD82-A700B300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Viewing FASTA files</a:t>
            </a:r>
          </a:p>
          <a:p>
            <a:r>
              <a:rPr lang="en-US" sz="2200" dirty="0"/>
              <a:t>Concatenating consensus genomes</a:t>
            </a:r>
          </a:p>
          <a:p>
            <a:r>
              <a:rPr lang="en-US" sz="2200" dirty="0"/>
              <a:t>Downloading publicly available genomes</a:t>
            </a:r>
          </a:p>
          <a:p>
            <a:r>
              <a:rPr lang="en-US" sz="2200" dirty="0"/>
              <a:t>The importance of multiple sequence alignment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4782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8D2369-148F-B646-B26B-2DE340799CE5}"/>
              </a:ext>
            </a:extLst>
          </p:cNvPr>
          <p:cNvSpPr/>
          <p:nvPr/>
        </p:nvSpPr>
        <p:spPr>
          <a:xfrm>
            <a:off x="8031892" y="5805647"/>
            <a:ext cx="1013254" cy="338554"/>
          </a:xfrm>
          <a:prstGeom prst="rect">
            <a:avLst/>
          </a:prstGeom>
          <a:solidFill>
            <a:srgbClr val="FAB900">
              <a:alpha val="3333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files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3472BF7-DE0B-5243-A324-CECBB5A3E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" y="1444988"/>
            <a:ext cx="9003394" cy="2840804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DAB98CE-C241-3041-B744-CCDE7A00DA6E}"/>
              </a:ext>
            </a:extLst>
          </p:cNvPr>
          <p:cNvSpPr/>
          <p:nvPr/>
        </p:nvSpPr>
        <p:spPr>
          <a:xfrm>
            <a:off x="3683086" y="2569685"/>
            <a:ext cx="369870" cy="357349"/>
          </a:xfrm>
          <a:prstGeom prst="rightArrow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FE1F61C-79AE-ED46-98B0-0F9D24457385}"/>
              </a:ext>
            </a:extLst>
          </p:cNvPr>
          <p:cNvSpPr/>
          <p:nvPr/>
        </p:nvSpPr>
        <p:spPr>
          <a:xfrm>
            <a:off x="6817831" y="2569685"/>
            <a:ext cx="369870" cy="357349"/>
          </a:xfrm>
          <a:prstGeom prst="rightArrow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DBEF0-2247-5845-B300-9BC577FCC6BB}"/>
              </a:ext>
            </a:extLst>
          </p:cNvPr>
          <p:cNvSpPr txBox="1"/>
          <p:nvPr/>
        </p:nvSpPr>
        <p:spPr>
          <a:xfrm>
            <a:off x="1011954" y="4174590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Call nucleotides from raw signal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DFE66-AF6E-5946-A103-D08CCC509278}"/>
              </a:ext>
            </a:extLst>
          </p:cNvPr>
          <p:cNvSpPr txBox="1"/>
          <p:nvPr/>
        </p:nvSpPr>
        <p:spPr>
          <a:xfrm>
            <a:off x="4106512" y="4168652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Divide reads by sample barcode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790DC-B345-2440-BB88-B0EF745964E3}"/>
              </a:ext>
            </a:extLst>
          </p:cNvPr>
          <p:cNvSpPr txBox="1"/>
          <p:nvPr/>
        </p:nvSpPr>
        <p:spPr>
          <a:xfrm>
            <a:off x="7266767" y="4168652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Assemble reads into a complete genome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A697E-42C4-B94E-BD60-D8EF64FCE2A5}"/>
              </a:ext>
            </a:extLst>
          </p:cNvPr>
          <p:cNvSpPr txBox="1"/>
          <p:nvPr/>
        </p:nvSpPr>
        <p:spPr>
          <a:xfrm>
            <a:off x="1111514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Raw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F3B15-BEE2-2342-B3DD-3CA9FD5B7DA6}"/>
              </a:ext>
            </a:extLst>
          </p:cNvPr>
          <p:cNvSpPr txBox="1"/>
          <p:nvPr/>
        </p:nvSpPr>
        <p:spPr>
          <a:xfrm>
            <a:off x="1111514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CCD35-543D-444D-8A24-A2FA4847633F}"/>
              </a:ext>
            </a:extLst>
          </p:cNvPr>
          <p:cNvSpPr txBox="1"/>
          <p:nvPr/>
        </p:nvSpPr>
        <p:spPr>
          <a:xfrm>
            <a:off x="4209252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5EC3E-34EF-B349-8B12-5D1C255561F1}"/>
              </a:ext>
            </a:extLst>
          </p:cNvPr>
          <p:cNvSpPr txBox="1"/>
          <p:nvPr/>
        </p:nvSpPr>
        <p:spPr>
          <a:xfrm>
            <a:off x="4209252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E7C9BD-4143-BC4B-A2C1-FA905DDCE254}"/>
              </a:ext>
            </a:extLst>
          </p:cNvPr>
          <p:cNvSpPr txBox="1"/>
          <p:nvPr/>
        </p:nvSpPr>
        <p:spPr>
          <a:xfrm>
            <a:off x="7306990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37F46B-0DFA-A64B-AAF8-041977CF366E}"/>
              </a:ext>
            </a:extLst>
          </p:cNvPr>
          <p:cNvSpPr txBox="1"/>
          <p:nvPr/>
        </p:nvSpPr>
        <p:spPr>
          <a:xfrm>
            <a:off x="7306990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F04E01-8F7B-B74D-8344-654DA16D9111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329082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4D30AA-D2BD-A640-9565-D88682B49CC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426820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7401BB-075F-DE4E-A9CD-352E43389DF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524558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rrow-09.png">
            <a:extLst>
              <a:ext uri="{FF2B5EF4-FFF2-40B4-BE49-F238E27FC236}">
                <a16:creationId xmlns:a16="http://schemas.microsoft.com/office/drawing/2014/main" id="{95FEAD17-799D-2D40-B23A-E647AAADB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72058">
            <a:off x="9039283" y="5401644"/>
            <a:ext cx="1132568" cy="8753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2F444F-0791-A547-906F-942F2CBBFE93}"/>
              </a:ext>
            </a:extLst>
          </p:cNvPr>
          <p:cNvSpPr txBox="1"/>
          <p:nvPr/>
        </p:nvSpPr>
        <p:spPr>
          <a:xfrm>
            <a:off x="9764066" y="4955440"/>
            <a:ext cx="2547036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itchFamily="2" charset="77"/>
                <a:cs typeface="Poppins" pitchFamily="2" charset="77"/>
              </a:rPr>
              <a:t>These are your consensus genomes</a:t>
            </a:r>
          </a:p>
        </p:txBody>
      </p:sp>
    </p:spTree>
    <p:extLst>
      <p:ext uri="{BB962C8B-B14F-4D97-AF65-F5344CB8AC3E}">
        <p14:creationId xmlns:p14="http://schemas.microsoft.com/office/powerpoint/2010/main" val="83552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8D2369-148F-B646-B26B-2DE340799CE5}"/>
              </a:ext>
            </a:extLst>
          </p:cNvPr>
          <p:cNvSpPr/>
          <p:nvPr/>
        </p:nvSpPr>
        <p:spPr>
          <a:xfrm>
            <a:off x="8031892" y="5805647"/>
            <a:ext cx="1013254" cy="338554"/>
          </a:xfrm>
          <a:prstGeom prst="rect">
            <a:avLst/>
          </a:prstGeom>
          <a:solidFill>
            <a:srgbClr val="FAB900">
              <a:alpha val="3333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FASTA files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3472BF7-DE0B-5243-A324-CECBB5A3E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" y="1444988"/>
            <a:ext cx="9003394" cy="2840804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7DAB98CE-C241-3041-B744-CCDE7A00DA6E}"/>
              </a:ext>
            </a:extLst>
          </p:cNvPr>
          <p:cNvSpPr/>
          <p:nvPr/>
        </p:nvSpPr>
        <p:spPr>
          <a:xfrm>
            <a:off x="3683086" y="2569685"/>
            <a:ext cx="369870" cy="357349"/>
          </a:xfrm>
          <a:prstGeom prst="rightArrow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FE1F61C-79AE-ED46-98B0-0F9D24457385}"/>
              </a:ext>
            </a:extLst>
          </p:cNvPr>
          <p:cNvSpPr/>
          <p:nvPr/>
        </p:nvSpPr>
        <p:spPr>
          <a:xfrm>
            <a:off x="6817831" y="2569685"/>
            <a:ext cx="369870" cy="357349"/>
          </a:xfrm>
          <a:prstGeom prst="rightArrow">
            <a:avLst/>
          </a:prstGeom>
          <a:solidFill>
            <a:srgbClr val="0C6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DBEF0-2247-5845-B300-9BC577FCC6BB}"/>
              </a:ext>
            </a:extLst>
          </p:cNvPr>
          <p:cNvSpPr txBox="1"/>
          <p:nvPr/>
        </p:nvSpPr>
        <p:spPr>
          <a:xfrm>
            <a:off x="1011954" y="4174590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Call nucleotides from raw signal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DFE66-AF6E-5946-A103-D08CCC509278}"/>
              </a:ext>
            </a:extLst>
          </p:cNvPr>
          <p:cNvSpPr txBox="1"/>
          <p:nvPr/>
        </p:nvSpPr>
        <p:spPr>
          <a:xfrm>
            <a:off x="4106512" y="4168652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Divide reads by sample barcode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790DC-B345-2440-BB88-B0EF745964E3}"/>
              </a:ext>
            </a:extLst>
          </p:cNvPr>
          <p:cNvSpPr txBox="1"/>
          <p:nvPr/>
        </p:nvSpPr>
        <p:spPr>
          <a:xfrm>
            <a:off x="7266767" y="4168652"/>
            <a:ext cx="257881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Assemble reads into a complete genome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A697E-42C4-B94E-BD60-D8EF64FCE2A5}"/>
              </a:ext>
            </a:extLst>
          </p:cNvPr>
          <p:cNvSpPr txBox="1"/>
          <p:nvPr/>
        </p:nvSpPr>
        <p:spPr>
          <a:xfrm>
            <a:off x="1111514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Raw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F3B15-BEE2-2342-B3DD-3CA9FD5B7DA6}"/>
              </a:ext>
            </a:extLst>
          </p:cNvPr>
          <p:cNvSpPr txBox="1"/>
          <p:nvPr/>
        </p:nvSpPr>
        <p:spPr>
          <a:xfrm>
            <a:off x="1111514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CCD35-543D-444D-8A24-A2FA4847633F}"/>
              </a:ext>
            </a:extLst>
          </p:cNvPr>
          <p:cNvSpPr txBox="1"/>
          <p:nvPr/>
        </p:nvSpPr>
        <p:spPr>
          <a:xfrm>
            <a:off x="4209252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5EC3E-34EF-B349-8B12-5D1C255561F1}"/>
              </a:ext>
            </a:extLst>
          </p:cNvPr>
          <p:cNvSpPr txBox="1"/>
          <p:nvPr/>
        </p:nvSpPr>
        <p:spPr>
          <a:xfrm>
            <a:off x="4209252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1 FASTQ per sample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E7C9BD-4143-BC4B-A2C1-FA905DDCE254}"/>
              </a:ext>
            </a:extLst>
          </p:cNvPr>
          <p:cNvSpPr txBox="1"/>
          <p:nvPr/>
        </p:nvSpPr>
        <p:spPr>
          <a:xfrm>
            <a:off x="7306990" y="4970448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37F46B-0DFA-A64B-AAF8-041977CF366E}"/>
              </a:ext>
            </a:extLst>
          </p:cNvPr>
          <p:cNvSpPr txBox="1"/>
          <p:nvPr/>
        </p:nvSpPr>
        <p:spPr>
          <a:xfrm>
            <a:off x="7306990" y="5805647"/>
            <a:ext cx="2435136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FASTA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F04E01-8F7B-B74D-8344-654DA16D9111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329082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4D30AA-D2BD-A640-9565-D88682B49CC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426820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7401BB-075F-DE4E-A9CD-352E43389DF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524558" y="5309002"/>
            <a:ext cx="0" cy="49664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rrow-09.png">
            <a:extLst>
              <a:ext uri="{FF2B5EF4-FFF2-40B4-BE49-F238E27FC236}">
                <a16:creationId xmlns:a16="http://schemas.microsoft.com/office/drawing/2014/main" id="{95FEAD17-799D-2D40-B23A-E647AAADB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72058">
            <a:off x="9039283" y="5401644"/>
            <a:ext cx="1132568" cy="8753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2F444F-0791-A547-906F-942F2CBBFE93}"/>
              </a:ext>
            </a:extLst>
          </p:cNvPr>
          <p:cNvSpPr txBox="1"/>
          <p:nvPr/>
        </p:nvSpPr>
        <p:spPr>
          <a:xfrm>
            <a:off x="9764066" y="4955440"/>
            <a:ext cx="2547036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itchFamily="2" charset="77"/>
                <a:cs typeface="Poppins" pitchFamily="2" charset="77"/>
              </a:rPr>
              <a:t>These are your consensus genomes</a:t>
            </a:r>
          </a:p>
        </p:txBody>
      </p:sp>
    </p:spTree>
    <p:extLst>
      <p:ext uri="{BB962C8B-B14F-4D97-AF65-F5344CB8AC3E}">
        <p14:creationId xmlns:p14="http://schemas.microsoft.com/office/powerpoint/2010/main" val="70684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FASTA files</a:t>
            </a:r>
          </a:p>
        </p:txBody>
      </p:sp>
      <p:pic>
        <p:nvPicPr>
          <p:cNvPr id="22" name="Picture 21" descr="Graphical user interface&#10;&#10;Description automatically generated">
            <a:extLst>
              <a:ext uri="{FF2B5EF4-FFF2-40B4-BE49-F238E27FC236}">
                <a16:creationId xmlns:a16="http://schemas.microsoft.com/office/drawing/2014/main" id="{9199655E-B536-FE4B-A92A-4CB9FE7D1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" t="1978" r="1667" b="2256"/>
          <a:stretch/>
        </p:blipFill>
        <p:spPr>
          <a:xfrm>
            <a:off x="579782" y="1789043"/>
            <a:ext cx="5516218" cy="38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1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8B38-3746-6E4E-B3BB-C764A44E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FASTA files</a:t>
            </a:r>
          </a:p>
        </p:txBody>
      </p:sp>
      <p:pic>
        <p:nvPicPr>
          <p:cNvPr id="22" name="Picture 21" descr="Graphical user interface&#10;&#10;Description automatically generated">
            <a:extLst>
              <a:ext uri="{FF2B5EF4-FFF2-40B4-BE49-F238E27FC236}">
                <a16:creationId xmlns:a16="http://schemas.microsoft.com/office/drawing/2014/main" id="{9199655E-B536-FE4B-A92A-4CB9FE7D1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" t="1978" r="1667" b="2256"/>
          <a:stretch/>
        </p:blipFill>
        <p:spPr>
          <a:xfrm>
            <a:off x="579782" y="1789043"/>
            <a:ext cx="5516218" cy="3856383"/>
          </a:xfrm>
          <a:prstGeom prst="rect">
            <a:avLst/>
          </a:prstGeom>
        </p:spPr>
      </p:pic>
      <p:pic>
        <p:nvPicPr>
          <p:cNvPr id="23" name="Picture 22" descr="Graphical user interface&#10;&#10;Description automatically generated">
            <a:extLst>
              <a:ext uri="{FF2B5EF4-FFF2-40B4-BE49-F238E27FC236}">
                <a16:creationId xmlns:a16="http://schemas.microsoft.com/office/drawing/2014/main" id="{284B4F74-AEBA-224C-81E7-A40ABE6BDC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2" t="1491" r="1232" b="1748"/>
          <a:stretch/>
        </p:blipFill>
        <p:spPr>
          <a:xfrm>
            <a:off x="2355575" y="2504776"/>
            <a:ext cx="5516217" cy="38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3014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" id="{54E323EB-DC37-4CEC-89AA-A9F14CDA8FB2}" vid="{9AB0FDBA-0E68-42B5-AAA4-2D4A05570BB4}"/>
    </a:ext>
  </a:extLst>
</a:theme>
</file>

<file path=ppt/theme/theme10.xml><?xml version="1.0" encoding="utf-8"?>
<a:theme xmlns:a="http://schemas.openxmlformats.org/drawingml/2006/main" name="9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0271BD68-3CB0-47CD-9D15-80340C67A22C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" id="{54E323EB-DC37-4CEC-89AA-A9F14CDA8FB2}" vid="{0628DA5B-5D38-4028-97B6-D43F89AFA4B9}"/>
    </a:ext>
  </a:extLst>
</a:theme>
</file>

<file path=ppt/theme/theme3.xml><?xml version="1.0" encoding="utf-8"?>
<a:theme xmlns:a="http://schemas.openxmlformats.org/drawingml/2006/main" name="4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" id="{54E323EB-DC37-4CEC-89AA-A9F14CDA8FB2}" vid="{4F9386F5-A8A0-4583-A5CD-3D3A30B29741}"/>
    </a:ext>
  </a:extLst>
</a:theme>
</file>

<file path=ppt/theme/theme4.xml><?xml version="1.0" encoding="utf-8"?>
<a:theme xmlns:a="http://schemas.openxmlformats.org/drawingml/2006/main" name="2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" id="{54E323EB-DC37-4CEC-89AA-A9F14CDA8FB2}" vid="{89111804-2E19-4814-BDCC-E610AF9C1F57}"/>
    </a:ext>
  </a:extLst>
</a:theme>
</file>

<file path=ppt/theme/theme5.xml><?xml version="1.0" encoding="utf-8"?>
<a:theme xmlns:a="http://schemas.openxmlformats.org/drawingml/2006/main" name="3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" id="{54E323EB-DC37-4CEC-89AA-A9F14CDA8FB2}" vid="{C9C9D275-2EA2-4F4F-877F-638D820A5DA3}"/>
    </a:ext>
  </a:extLst>
</a:theme>
</file>

<file path=ppt/theme/theme6.xml><?xml version="1.0" encoding="utf-8"?>
<a:theme xmlns:a="http://schemas.openxmlformats.org/drawingml/2006/main" name="5_Fra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DB755B85-CD8C-41F8-B845-A3C15906F3DF}"/>
    </a:ext>
  </a:extLst>
</a:theme>
</file>

<file path=ppt/theme/theme7.xml><?xml version="1.0" encoding="utf-8"?>
<a:theme xmlns:a="http://schemas.openxmlformats.org/drawingml/2006/main" name="6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0B72DD8C-063E-4FBB-A00A-8638B2B7E539}"/>
    </a:ext>
  </a:extLst>
</a:theme>
</file>

<file path=ppt/theme/theme8.xml><?xml version="1.0" encoding="utf-8"?>
<a:theme xmlns:a="http://schemas.openxmlformats.org/drawingml/2006/main" name="7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DC63A3A9-1749-415D-8A60-FEA7A19B6A1C}"/>
    </a:ext>
  </a:extLst>
</a:theme>
</file>

<file path=ppt/theme/theme9.xml><?xml version="1.0" encoding="utf-8"?>
<a:theme xmlns:a="http://schemas.openxmlformats.org/drawingml/2006/main" name="8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RNID_training_template_v2" id="{C0712F26-8D7D-49EA-8418-D35794C60E77}" vid="{9619A656-F391-456A-8532-1BAE9496B0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WARNID_training_template</Template>
  <TotalTime>21160</TotalTime>
  <Words>766</Words>
  <Application>Microsoft Macintosh PowerPoint</Application>
  <PresentationFormat>Widescreen</PresentationFormat>
  <Paragraphs>198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37</vt:i4>
      </vt:variant>
    </vt:vector>
  </HeadingPairs>
  <TitlesOfParts>
    <vt:vector size="55" baseType="lpstr">
      <vt:lpstr>.AppleSystemUIFont</vt:lpstr>
      <vt:lpstr>Arial</vt:lpstr>
      <vt:lpstr>Calibri</vt:lpstr>
      <vt:lpstr>Corbel</vt:lpstr>
      <vt:lpstr>Courier New</vt:lpstr>
      <vt:lpstr>Poppins</vt:lpstr>
      <vt:lpstr>Poppins Black</vt:lpstr>
      <vt:lpstr>Wingdings 2</vt:lpstr>
      <vt:lpstr>Frame</vt:lpstr>
      <vt:lpstr>1_Frame</vt:lpstr>
      <vt:lpstr>4_Frame</vt:lpstr>
      <vt:lpstr>2_Frame</vt:lpstr>
      <vt:lpstr>3_Frame</vt:lpstr>
      <vt:lpstr>5_Frame</vt:lpstr>
      <vt:lpstr>6_Frame</vt:lpstr>
      <vt:lpstr>7_Frame</vt:lpstr>
      <vt:lpstr>8_Frame</vt:lpstr>
      <vt:lpstr>9_Frame</vt:lpstr>
      <vt:lpstr>Manipulating Genomic Data</vt:lpstr>
      <vt:lpstr>Genomic epidemiology workflow</vt:lpstr>
      <vt:lpstr>Genomic epidemiology workflow</vt:lpstr>
      <vt:lpstr>Genomic epidemiology workflow</vt:lpstr>
      <vt:lpstr>Outline</vt:lpstr>
      <vt:lpstr>How to view files</vt:lpstr>
      <vt:lpstr>How to view FASTA files</vt:lpstr>
      <vt:lpstr>How to view FASTA files</vt:lpstr>
      <vt:lpstr>How to view FASTA files</vt:lpstr>
      <vt:lpstr>How to view FASTA files</vt:lpstr>
      <vt:lpstr>How to view FASTA files</vt:lpstr>
      <vt:lpstr>Outline</vt:lpstr>
      <vt:lpstr>Concatenating consensus genomes</vt:lpstr>
      <vt:lpstr>Concatenating consensus genomes</vt:lpstr>
      <vt:lpstr>Concatenating consensus genomes</vt:lpstr>
      <vt:lpstr>Concatenating consensus genomes</vt:lpstr>
      <vt:lpstr>Outline</vt:lpstr>
      <vt:lpstr>Downloading publicly available genomes</vt:lpstr>
      <vt:lpstr>Downloading publicly available genomes</vt:lpstr>
      <vt:lpstr>Downloading publicly available genomes</vt:lpstr>
      <vt:lpstr>Downloading publicly available genomes</vt:lpstr>
      <vt:lpstr>Downloading publicly available genomes</vt:lpstr>
      <vt:lpstr>Downloading publicly available genomes</vt:lpstr>
      <vt:lpstr>Downloading publicly available genomes</vt:lpstr>
      <vt:lpstr>Downloading publicly available genomes</vt:lpstr>
      <vt:lpstr>Downloading publicly available genomes</vt:lpstr>
      <vt:lpstr>Downloading publicly available genomes</vt:lpstr>
      <vt:lpstr>Downloading publicly available genomes</vt:lpstr>
      <vt:lpstr>Downloading publicly available genomes</vt:lpstr>
      <vt:lpstr>Downloading publicly available genomes</vt:lpstr>
      <vt:lpstr>Downloading publicly available genomes</vt:lpstr>
      <vt:lpstr>Selecting background data for phylogenetics</vt:lpstr>
      <vt:lpstr>Outline</vt:lpstr>
      <vt:lpstr>Multiple sequence alignment</vt:lpstr>
      <vt:lpstr>Multiple sequence alignment</vt:lpstr>
      <vt:lpstr>Multiple sequence alignment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Maximum Likelihood Tree</dc:title>
  <dc:creator>Edyth Parker</dc:creator>
  <cp:lastModifiedBy>Edyth Parker</cp:lastModifiedBy>
  <cp:revision>72</cp:revision>
  <dcterms:created xsi:type="dcterms:W3CDTF">2021-12-30T21:13:45Z</dcterms:created>
  <dcterms:modified xsi:type="dcterms:W3CDTF">2023-04-17T08:40:52Z</dcterms:modified>
</cp:coreProperties>
</file>