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7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4" r:id="rId2"/>
    <p:sldMasterId id="2147483662" r:id="rId3"/>
    <p:sldMasterId id="2147483669" r:id="rId4"/>
    <p:sldMasterId id="2147483677" r:id="rId5"/>
    <p:sldMasterId id="2147483684" r:id="rId6"/>
    <p:sldMasterId id="2147483691" r:id="rId7"/>
    <p:sldMasterId id="2147483699" r:id="rId8"/>
  </p:sldMasterIdLst>
  <p:notesMasterIdLst>
    <p:notesMasterId r:id="rId2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</p:sldIdLst>
  <p:sldSz cx="12192000" cy="6858000"/>
  <p:notesSz cx="6858000" cy="9144000"/>
  <p:embeddedFontLst>
    <p:embeddedFont>
      <p:font typeface="Corbel" panose="020B0503020204020204" pitchFamily="34" charset="0"/>
      <p:regular r:id="rId29"/>
      <p:bold r:id="rId30"/>
      <p:italic r:id="rId31"/>
      <p:boldItalic r:id="rId32"/>
    </p:embeddedFont>
    <p:embeddedFont>
      <p:font typeface="Poppins" pitchFamily="2" charset="77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isHnWz4WU1yE5e+7J7pSDxPiTK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545"/>
  </p:normalViewPr>
  <p:slideViewPr>
    <p:cSldViewPr snapToGrid="0">
      <p:cViewPr varScale="1">
        <p:scale>
          <a:sx n="79" d="100"/>
          <a:sy n="79" d="100"/>
        </p:scale>
        <p:origin x="8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34" Type="http://schemas.openxmlformats.org/officeDocument/2006/relationships/font" Target="fonts/font6.fntdata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font" Target="fonts/font1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font" Target="fonts/font4.fntdata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font" Target="fonts/font3.fntdata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may be good info to show in a slide, possibly with visual reference(s) </a:t>
            </a:r>
            <a:endParaRPr/>
          </a:p>
        </p:txBody>
      </p:sp>
      <p:sp>
        <p:nvSpPr>
          <p:cNvPr id="343" name="Google Shape;343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1" name="Google Shape;39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Feedback: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- Add key takeaway points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*Only use outline slide if useful for screen demos, at minimum title slide and summary slide will be included in the video, additional slides should be included if helpful / will enhance understanding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Feedback: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Briefly list the topics to be covered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If possible/as needed, make it clear when you are switching from one topic to another (outline slide can be repeated if helpful)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may be good info to show in a slide with visual reference(s) prior to the screen demo or at the beginning of the demo </a:t>
            </a:r>
            <a:endParaRPr/>
          </a:p>
        </p:txBody>
      </p:sp>
      <p:sp>
        <p:nvSpPr>
          <p:cNvPr id="308" name="Google Shape;30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1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EF63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Poppins"/>
              <a:buNone/>
              <a:defRPr sz="59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" name="Google Shape;18;p21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w/ tree">
  <p:cSld name="Blank w/ tre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7731760" cy="434911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31"/>
          <p:cNvSpPr txBox="1"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Poppins"/>
              <a:buNone/>
              <a:defRPr sz="36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body" idx="1"/>
          </p:nvPr>
        </p:nvSpPr>
        <p:spPr>
          <a:xfrm>
            <a:off x="918210" y="1535112"/>
            <a:ext cx="10431602" cy="474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2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oppins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body" idx="1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body" idx="2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3"/>
          <p:cNvSpPr txBox="1">
            <a:spLocks noGrp="1"/>
          </p:cNvSpPr>
          <p:nvPr>
            <p:ph type="sldNum" idx="12"/>
          </p:nvPr>
        </p:nvSpPr>
        <p:spPr>
          <a:xfrm>
            <a:off x="1051992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5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456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Poppins"/>
              <a:buNone/>
              <a:defRPr sz="59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5"/>
          <p:cNvSpPr txBox="1"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5" name="Google Shape;85;p35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6"/>
          <p:cNvSpPr txBox="1"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Poppins"/>
              <a:buNone/>
              <a:defRPr sz="59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6"/>
          <p:cNvSpPr txBox="1"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7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456D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" name="Google Shape;91;p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7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7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8"/>
          <p:cNvSpPr txBox="1">
            <a:spLocks noGrp="1"/>
          </p:cNvSpPr>
          <p:nvPr>
            <p:ph type="body" idx="1"/>
          </p:nvPr>
        </p:nvSpPr>
        <p:spPr>
          <a:xfrm>
            <a:off x="918210" y="1535112"/>
            <a:ext cx="10431602" cy="474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96" name="Google Shape;96;p38"/>
          <p:cNvSpPr txBox="1"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Poppins"/>
              <a:buNone/>
              <a:defRPr sz="36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w/ tree">
  <p:cSld name="Blank w/ tre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"/>
            <a:ext cx="7781924" cy="437733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9"/>
          <p:cNvSpPr txBox="1">
            <a:spLocks noGrp="1"/>
          </p:cNvSpPr>
          <p:nvPr>
            <p:ph type="body" idx="1"/>
          </p:nvPr>
        </p:nvSpPr>
        <p:spPr>
          <a:xfrm>
            <a:off x="918210" y="1535112"/>
            <a:ext cx="10431602" cy="474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Poppins"/>
              <a:buNone/>
              <a:defRPr sz="36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0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oppins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40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2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2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EF63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2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Poppins"/>
              <a:buNone/>
              <a:defRPr sz="59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42"/>
          <p:cNvSpPr txBox="1"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42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2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EF634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" name="Google Shape;21;p22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3"/>
          <p:cNvSpPr txBox="1"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Poppins"/>
              <a:buNone/>
              <a:defRPr sz="59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43"/>
          <p:cNvSpPr txBox="1"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4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EF634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3" name="Google Shape;123;p44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4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4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5"/>
          <p:cNvSpPr txBox="1"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Poppins"/>
              <a:buNone/>
              <a:defRPr sz="36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5"/>
          <p:cNvSpPr txBox="1">
            <a:spLocks noGrp="1"/>
          </p:cNvSpPr>
          <p:nvPr>
            <p:ph type="body" idx="1"/>
          </p:nvPr>
        </p:nvSpPr>
        <p:spPr>
          <a:xfrm>
            <a:off x="918210" y="1535112"/>
            <a:ext cx="10431602" cy="474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lank">
  <p:cSld name="1_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7734300" cy="435054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6"/>
          <p:cNvSpPr txBox="1"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Poppins"/>
              <a:buNone/>
              <a:defRPr sz="36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46"/>
          <p:cNvSpPr txBox="1">
            <a:spLocks noGrp="1"/>
          </p:cNvSpPr>
          <p:nvPr>
            <p:ph type="body" idx="1"/>
          </p:nvPr>
        </p:nvSpPr>
        <p:spPr>
          <a:xfrm>
            <a:off x="918210" y="1535112"/>
            <a:ext cx="10431602" cy="474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7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oppins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7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136" name="Google Shape;136;p47"/>
          <p:cNvSpPr txBox="1">
            <a:spLocks noGrp="1"/>
          </p:cNvSpPr>
          <p:nvPr>
            <p:ph type="body" idx="2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8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8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40" name="Google Shape;140;p48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48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8"/>
          <p:cNvSpPr txBox="1">
            <a:spLocks noGrp="1"/>
          </p:cNvSpPr>
          <p:nvPr>
            <p:ph type="sldNum" idx="12"/>
          </p:nvPr>
        </p:nvSpPr>
        <p:spPr>
          <a:xfrm>
            <a:off x="10476961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0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0C6D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50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Poppins"/>
              <a:buNone/>
              <a:defRPr sz="59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50"/>
          <p:cNvSpPr txBox="1"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5" name="Google Shape;155;p50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1"/>
          <p:cNvSpPr txBox="1"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Poppins"/>
              <a:buNone/>
              <a:defRPr sz="59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51"/>
          <p:cNvSpPr txBox="1"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2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0C6D7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1" name="Google Shape;161;p52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52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52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3"/>
          <p:cNvSpPr txBox="1"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Poppins"/>
              <a:buNone/>
              <a:defRPr sz="36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53"/>
          <p:cNvSpPr txBox="1">
            <a:spLocks noGrp="1"/>
          </p:cNvSpPr>
          <p:nvPr>
            <p:ph type="body" idx="1"/>
          </p:nvPr>
        </p:nvSpPr>
        <p:spPr>
          <a:xfrm>
            <a:off x="918210" y="1535112"/>
            <a:ext cx="10431602" cy="474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lank">
  <p:cSld name="1_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3"/>
          <p:cNvSpPr txBox="1"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Poppins"/>
              <a:buNone/>
              <a:defRPr sz="36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body" idx="1"/>
          </p:nvPr>
        </p:nvSpPr>
        <p:spPr>
          <a:xfrm>
            <a:off x="918210" y="1535112"/>
            <a:ext cx="10431602" cy="474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pic>
        <p:nvPicPr>
          <p:cNvPr id="27" name="Google Shape;2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604000"/>
            <a:ext cx="12192000" cy="2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w/ tree">
  <p:cSld name="Blank w/ tree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7677150" cy="431839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54"/>
          <p:cNvSpPr txBox="1"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Poppins"/>
              <a:buNone/>
              <a:defRPr sz="36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54"/>
          <p:cNvSpPr txBox="1">
            <a:spLocks noGrp="1"/>
          </p:cNvSpPr>
          <p:nvPr>
            <p:ph type="body" idx="1"/>
          </p:nvPr>
        </p:nvSpPr>
        <p:spPr>
          <a:xfrm>
            <a:off x="918210" y="1535112"/>
            <a:ext cx="10431602" cy="474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5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oppins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55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174" name="Google Shape;174;p55"/>
          <p:cNvSpPr txBox="1">
            <a:spLocks noGrp="1"/>
          </p:cNvSpPr>
          <p:nvPr>
            <p:ph type="body" idx="2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7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1A3E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57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Poppins"/>
              <a:buNone/>
              <a:defRPr sz="59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57"/>
          <p:cNvSpPr txBox="1"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7" name="Google Shape;187;p5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8"/>
          <p:cNvSpPr txBox="1"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Poppins"/>
              <a:buNone/>
              <a:defRPr sz="59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58"/>
          <p:cNvSpPr txBox="1"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9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1A3E6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3" name="Google Shape;193;p59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59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59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0"/>
          <p:cNvSpPr txBox="1"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Poppins"/>
              <a:buNone/>
              <a:defRPr sz="36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60"/>
          <p:cNvSpPr txBox="1">
            <a:spLocks noGrp="1"/>
          </p:cNvSpPr>
          <p:nvPr>
            <p:ph type="body" idx="1"/>
          </p:nvPr>
        </p:nvSpPr>
        <p:spPr>
          <a:xfrm>
            <a:off x="918210" y="1535112"/>
            <a:ext cx="10431602" cy="474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w/ tree">
  <p:cSld name="Blank w/ tree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7677150" cy="431839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61"/>
          <p:cNvSpPr txBox="1"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Poppins"/>
              <a:buNone/>
              <a:defRPr sz="36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61"/>
          <p:cNvSpPr txBox="1">
            <a:spLocks noGrp="1"/>
          </p:cNvSpPr>
          <p:nvPr>
            <p:ph type="body" idx="1"/>
          </p:nvPr>
        </p:nvSpPr>
        <p:spPr>
          <a:xfrm>
            <a:off x="918210" y="1535112"/>
            <a:ext cx="10431602" cy="474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oppins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62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206" name="Google Shape;206;p62"/>
          <p:cNvSpPr txBox="1">
            <a:spLocks noGrp="1"/>
          </p:cNvSpPr>
          <p:nvPr>
            <p:ph type="body" idx="2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4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FFC9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64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Poppins"/>
              <a:buNone/>
              <a:defRPr sz="59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64"/>
          <p:cNvSpPr txBox="1"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F8F8F8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6" name="Google Shape;216;p64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64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 type="secHead">
  <p:cSld name="SECTION_HEADER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5"/>
          <p:cNvSpPr txBox="1"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Poppins"/>
              <a:buNone/>
              <a:defRPr sz="59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65"/>
          <p:cNvSpPr txBox="1"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Poppins"/>
              <a:buNone/>
              <a:defRPr sz="59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FFC9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66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66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66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26" name="Google Shape;226;p6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EF634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7" name="Google Shape;227;p66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lank">
  <p:cSld name="1_Blank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7"/>
          <p:cNvSpPr txBox="1"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Poppins"/>
              <a:buNone/>
              <a:defRPr sz="36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67"/>
          <p:cNvSpPr txBox="1">
            <a:spLocks noGrp="1"/>
          </p:cNvSpPr>
          <p:nvPr>
            <p:ph type="body" idx="1"/>
          </p:nvPr>
        </p:nvSpPr>
        <p:spPr>
          <a:xfrm>
            <a:off x="918210" y="1535112"/>
            <a:ext cx="10431602" cy="474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pic>
        <p:nvPicPr>
          <p:cNvPr id="231" name="Google Shape;231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604000"/>
            <a:ext cx="12192000" cy="2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 type="objTx">
  <p:cSld name="OBJECT_WITH_CAPTION_TEX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8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oppins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68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235" name="Google Shape;235;p68"/>
          <p:cNvSpPr txBox="1">
            <a:spLocks noGrp="1"/>
          </p:cNvSpPr>
          <p:nvPr>
            <p:ph type="body" idx="2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Blank">
  <p:cSld name="2_Blank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7734300" cy="435054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69"/>
          <p:cNvSpPr txBox="1"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Poppins"/>
              <a:buNone/>
              <a:defRPr sz="36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69"/>
          <p:cNvSpPr txBox="1">
            <a:spLocks noGrp="1"/>
          </p:cNvSpPr>
          <p:nvPr>
            <p:ph type="body" idx="1"/>
          </p:nvPr>
        </p:nvSpPr>
        <p:spPr>
          <a:xfrm>
            <a:off x="918210" y="1535112"/>
            <a:ext cx="10431602" cy="474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0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70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43" name="Google Shape;243;p7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44" name="Google Shape;244;p7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45" name="Google Shape;245;p7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2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456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72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Poppins"/>
              <a:buNone/>
              <a:defRPr sz="59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72"/>
          <p:cNvSpPr txBox="1"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5" name="Google Shape;255;p72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3"/>
          <p:cNvSpPr txBox="1"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Poppins"/>
              <a:buNone/>
              <a:defRPr sz="59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73"/>
          <p:cNvSpPr txBox="1"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4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456D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1" name="Google Shape;261;p74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74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74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lank">
  <p:cSld name="1_Blank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5"/>
          <p:cNvSpPr txBox="1">
            <a:spLocks noGrp="1"/>
          </p:cNvSpPr>
          <p:nvPr>
            <p:ph type="body" idx="1"/>
          </p:nvPr>
        </p:nvSpPr>
        <p:spPr>
          <a:xfrm>
            <a:off x="918210" y="1535112"/>
            <a:ext cx="10431602" cy="474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266" name="Google Shape;266;p75"/>
          <p:cNvSpPr txBox="1"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Poppins"/>
              <a:buNone/>
              <a:defRPr sz="36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67" name="Google Shape;267;p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616700"/>
            <a:ext cx="12192000" cy="2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6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oppins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76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271" name="Google Shape;271;p76"/>
          <p:cNvSpPr txBox="1">
            <a:spLocks noGrp="1"/>
          </p:cNvSpPr>
          <p:nvPr>
            <p:ph type="body" idx="2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oppins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body" idx="2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7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FFC9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Poppins"/>
              <a:buNone/>
              <a:defRPr sz="59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F8F8F8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7" name="Google Shape;47;p2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28"/>
          <p:cNvSpPr txBox="1"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Poppins"/>
              <a:buNone/>
              <a:defRPr sz="59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9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FFC9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9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9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0"/>
          <p:cNvSpPr txBox="1"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Poppins"/>
              <a:buNone/>
              <a:defRPr sz="36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body" idx="1"/>
          </p:nvPr>
        </p:nvSpPr>
        <p:spPr>
          <a:xfrm>
            <a:off x="918210" y="1535112"/>
            <a:ext cx="10431602" cy="474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EF634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" name="Google Shape;11;p20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oppins"/>
              <a:buNone/>
              <a:defRPr sz="36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0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FFC9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oppins"/>
              <a:buNone/>
              <a:defRPr sz="36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26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sldNum" idx="12"/>
          </p:nvPr>
        </p:nvSpPr>
        <p:spPr>
          <a:xfrm>
            <a:off x="1051992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4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456D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5" name="Google Shape;75;p34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oppins"/>
              <a:buNone/>
              <a:defRPr sz="36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34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8" name="Google Shape;78;p34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9" name="Google Shape;79;p34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0" name="Google Shape;80;p34"/>
          <p:cNvSpPr txBox="1">
            <a:spLocks noGrp="1"/>
          </p:cNvSpPr>
          <p:nvPr>
            <p:ph type="sldNum" idx="12"/>
          </p:nvPr>
        </p:nvSpPr>
        <p:spPr>
          <a:xfrm>
            <a:off x="10476961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1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EF634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7" name="Google Shape;107;p41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oppins"/>
              <a:buNone/>
              <a:defRPr sz="36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41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1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0" name="Google Shape;110;p41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1" name="Google Shape;111;p41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2" name="Google Shape;112;p41"/>
          <p:cNvSpPr txBox="1">
            <a:spLocks noGrp="1"/>
          </p:cNvSpPr>
          <p:nvPr>
            <p:ph type="sldNum" idx="12"/>
          </p:nvPr>
        </p:nvSpPr>
        <p:spPr>
          <a:xfrm>
            <a:off x="10476961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9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0C6D7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5" name="Google Shape;145;p49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oppins"/>
              <a:buNone/>
              <a:defRPr sz="36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6" name="Google Shape;146;p49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49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48" name="Google Shape;148;p49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49" name="Google Shape;149;p49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50" name="Google Shape;150;p49"/>
          <p:cNvSpPr txBox="1">
            <a:spLocks noGrp="1"/>
          </p:cNvSpPr>
          <p:nvPr>
            <p:ph type="sldNum" idx="12"/>
          </p:nvPr>
        </p:nvSpPr>
        <p:spPr>
          <a:xfrm>
            <a:off x="105198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1A3E6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7" name="Google Shape;177;p56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oppins"/>
              <a:buNone/>
              <a:defRPr sz="36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8" name="Google Shape;178;p56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56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80" name="Google Shape;180;p56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81" name="Google Shape;181;p56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82" name="Google Shape;182;p56"/>
          <p:cNvSpPr txBox="1">
            <a:spLocks noGrp="1"/>
          </p:cNvSpPr>
          <p:nvPr>
            <p:ph type="sldNum" idx="12"/>
          </p:nvPr>
        </p:nvSpPr>
        <p:spPr>
          <a:xfrm>
            <a:off x="10517772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3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FFC9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6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oppins"/>
              <a:buNone/>
              <a:defRPr sz="36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0" name="Google Shape;210;p63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3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71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456D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8" name="Google Shape;248;p71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oppins"/>
              <a:buNone/>
              <a:defRPr sz="36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9" name="Google Shape;249;p71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71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i.org/10.7554/eLife.31257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Poppins"/>
              <a:buNone/>
            </a:pPr>
            <a:r>
              <a:rPr lang="en-US" b="1"/>
              <a:t>Visualizing Phylogenetic Trees</a:t>
            </a:r>
            <a:endParaRPr/>
          </a:p>
        </p:txBody>
      </p:sp>
      <p:sp>
        <p:nvSpPr>
          <p:cNvPr id="277" name="Google Shape;277;p1"/>
          <p:cNvSpPr txBox="1"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400"/>
              <a:t>Analysis Module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0"/>
          <p:cNvSpPr txBox="1"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Poppins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Open a toy tree in Figtree</a:t>
            </a:r>
            <a:endParaRPr/>
          </a:p>
        </p:txBody>
      </p:sp>
      <p:sp>
        <p:nvSpPr>
          <p:cNvPr id="339" name="Google Shape;339;p10"/>
          <p:cNvSpPr txBox="1">
            <a:spLocks noGrp="1"/>
          </p:cNvSpPr>
          <p:nvPr>
            <p:ph type="body" idx="1"/>
          </p:nvPr>
        </p:nvSpPr>
        <p:spPr>
          <a:xfrm>
            <a:off x="918210" y="1535112"/>
            <a:ext cx="10431602" cy="474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Points to be made: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Time “flows” approximately from left to right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We’ve already discussed the molecular clock, the clock-like accumulation of mutations over time as the pathogen spreads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So if we use that relationship between time and genetic change, we can convert branch lengths in genetic distance to time units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We won’t focus on this but we can use this to root the tree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1"/>
          <p:cNvSpPr txBox="1"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Poppins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Open a toy tree in Figtree</a:t>
            </a:r>
            <a:endParaRPr/>
          </a:p>
        </p:txBody>
      </p:sp>
      <p:sp>
        <p:nvSpPr>
          <p:cNvPr id="346" name="Google Shape;346;p11"/>
          <p:cNvSpPr txBox="1">
            <a:spLocks noGrp="1"/>
          </p:cNvSpPr>
          <p:nvPr>
            <p:ph type="body" idx="1"/>
          </p:nvPr>
        </p:nvSpPr>
        <p:spPr>
          <a:xfrm>
            <a:off x="918210" y="1535112"/>
            <a:ext cx="10431602" cy="474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Points to be made: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Other rooting strategies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Outgroup rooting</a:t>
            </a:r>
            <a:endParaRPr dirty="0"/>
          </a:p>
          <a:p>
            <a:pPr marL="788670" lvl="1" indent="-28575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Taxa closely related to ingroup, but not part of ingroup</a:t>
            </a:r>
            <a:endParaRPr dirty="0"/>
          </a:p>
          <a:p>
            <a:pPr marL="78867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Large evolutionary distances to its closest potential outgroup virus risks the introduction of rooting artefacts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45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Midpoint</a:t>
            </a:r>
            <a:endParaRPr dirty="0"/>
          </a:p>
          <a:p>
            <a:pPr marL="788670" lvl="1" indent="-28575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Assumes all branches evolve approximately at the same rate </a:t>
            </a:r>
            <a:endParaRPr dirty="0"/>
          </a:p>
          <a:p>
            <a:pPr marL="78867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unreliable if internal branches are short 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2"/>
          <p:cNvSpPr txBox="1"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Poppins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Open a toy tree in Figtree</a:t>
            </a:r>
            <a:endParaRPr/>
          </a:p>
        </p:txBody>
      </p:sp>
      <p:sp>
        <p:nvSpPr>
          <p:cNvPr id="353" name="Google Shape;353;p12"/>
          <p:cNvSpPr txBox="1">
            <a:spLocks noGrp="1"/>
          </p:cNvSpPr>
          <p:nvPr>
            <p:ph type="body" idx="1"/>
          </p:nvPr>
        </p:nvSpPr>
        <p:spPr>
          <a:xfrm>
            <a:off x="918210" y="1535112"/>
            <a:ext cx="10431602" cy="474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Points to be made: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We’ve discussed how these values are calculated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Bootstraps give us bifurcation (node) supports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Ranging from 0 – 1 (100)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These values are the percentage of trees in the replicates sets that contain the grouping of sequences to the exclusion of others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High value is good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What is ”robust”</a:t>
            </a:r>
            <a:br>
              <a:rPr lang="en-US" dirty="0">
                <a:latin typeface="Poppins"/>
                <a:ea typeface="Poppins"/>
                <a:cs typeface="Poppins"/>
                <a:sym typeface="Poppins"/>
              </a:rPr>
            </a:b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3"/>
          <p:cNvSpPr txBox="1"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Poppins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Open a toy tree in Figtree</a:t>
            </a:r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body" idx="1"/>
          </p:nvPr>
        </p:nvSpPr>
        <p:spPr>
          <a:xfrm>
            <a:off x="918210" y="1535112"/>
            <a:ext cx="10431602" cy="474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Polytomies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Not enough phylogenetic signal to resolve relationships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Zero branch lengths tells us sequences are identical 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E.g. outbreak investigations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Not enough data to infer directionality or “who-infected-who” without additional epidemiological data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4"/>
          <p:cNvSpPr txBox="1"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Poppins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Open a toy tree in Figtree</a:t>
            </a:r>
            <a:endParaRPr/>
          </a:p>
        </p:txBody>
      </p:sp>
      <p:sp>
        <p:nvSpPr>
          <p:cNvPr id="367" name="Google Shape;367;p14"/>
          <p:cNvSpPr txBox="1">
            <a:spLocks noGrp="1"/>
          </p:cNvSpPr>
          <p:nvPr>
            <p:ph type="body" idx="1"/>
          </p:nvPr>
        </p:nvSpPr>
        <p:spPr>
          <a:xfrm>
            <a:off x="918210" y="1535112"/>
            <a:ext cx="6597015" cy="474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b="1" dirty="0">
                <a:latin typeface="Poppins"/>
                <a:ea typeface="Poppins"/>
                <a:cs typeface="Poppins"/>
                <a:sym typeface="Poppins"/>
              </a:rPr>
              <a:t>Inference: Focus on tree structured by host – basically replicate the MERS tree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b="1" dirty="0">
                <a:latin typeface="Poppins"/>
                <a:ea typeface="Poppins"/>
                <a:cs typeface="Poppins"/>
                <a:sym typeface="Poppins"/>
              </a:rPr>
              <a:t>Questions: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What is the animal source of a zoonotic spill-over event?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How many spill-over events were there?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How prevalent is it in the animal population?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How long has it been circulating in animals?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Is there an intermediate host?</a:t>
            </a:r>
            <a:endParaRPr dirty="0"/>
          </a:p>
          <a:p>
            <a:pPr marL="469901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68" name="Google Shape;36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5225" y="1666504"/>
            <a:ext cx="4343197" cy="4372346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14"/>
          <p:cNvSpPr txBox="1"/>
          <p:nvPr/>
        </p:nvSpPr>
        <p:spPr>
          <a:xfrm>
            <a:off x="7951598" y="6164326"/>
            <a:ext cx="347045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Dudas et al. 2018.doi: </a:t>
            </a:r>
            <a:r>
              <a:rPr lang="en-US" sz="1200" u="sng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10.7554/eLife.31257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5"/>
          <p:cNvSpPr txBox="1"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Poppins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Open a toy tree in Figtree</a:t>
            </a:r>
            <a:endParaRPr/>
          </a:p>
        </p:txBody>
      </p:sp>
      <p:sp>
        <p:nvSpPr>
          <p:cNvPr id="375" name="Google Shape;375;p15"/>
          <p:cNvSpPr txBox="1">
            <a:spLocks noGrp="1"/>
          </p:cNvSpPr>
          <p:nvPr>
            <p:ph type="body" idx="1"/>
          </p:nvPr>
        </p:nvSpPr>
        <p:spPr>
          <a:xfrm>
            <a:off x="918210" y="1535112"/>
            <a:ext cx="10431602" cy="474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b="1" dirty="0">
                <a:latin typeface="Poppins"/>
                <a:ea typeface="Poppins"/>
                <a:cs typeface="Poppins"/>
                <a:sym typeface="Poppins"/>
              </a:rPr>
              <a:t>Inference: Focus on tree-structured by </a:t>
            </a:r>
            <a:r>
              <a:rPr lang="en-US" b="1" dirty="0"/>
              <a:t>locations</a:t>
            </a:r>
            <a:r>
              <a:rPr lang="en-US" b="1" dirty="0">
                <a:latin typeface="Poppins"/>
                <a:ea typeface="Poppins"/>
                <a:cs typeface="Poppins"/>
                <a:sym typeface="Poppins"/>
              </a:rPr>
              <a:t>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b="1" dirty="0">
                <a:latin typeface="Poppins"/>
                <a:ea typeface="Poppins"/>
                <a:cs typeface="Poppins"/>
                <a:sym typeface="Poppins"/>
              </a:rPr>
              <a:t>Question: What is the source of human infections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b="1" dirty="0">
                <a:latin typeface="Poppins"/>
                <a:ea typeface="Poppins"/>
                <a:cs typeface="Poppins"/>
                <a:sym typeface="Poppins"/>
              </a:rPr>
              <a:t>Was there one spill over event?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b="1" dirty="0">
                <a:latin typeface="Poppins"/>
                <a:ea typeface="Poppins"/>
                <a:cs typeface="Poppins"/>
                <a:sym typeface="Poppins"/>
              </a:rPr>
              <a:t>Is there an intermediate host?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Closely related sequences group together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E.g. closely related viruses grouped by host (human viruses, with animal ancestors)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The human viruses have a common ancestor, nested in animal diversity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So animal acted as a source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The human viruses are more closely related to one another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The human viruses are more closely related to animal xx than to animal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yy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(have xx as a sister clade and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yy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as basal)</a:t>
            </a:r>
            <a:endParaRPr dirty="0"/>
          </a:p>
          <a:p>
            <a:pPr marL="469901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6"/>
          <p:cNvSpPr txBox="1"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Poppins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Open a toy tree in Figtree</a:t>
            </a:r>
            <a:endParaRPr/>
          </a:p>
        </p:txBody>
      </p:sp>
      <p:sp>
        <p:nvSpPr>
          <p:cNvPr id="382" name="Google Shape;382;p16"/>
          <p:cNvSpPr txBox="1">
            <a:spLocks noGrp="1"/>
          </p:cNvSpPr>
          <p:nvPr>
            <p:ph type="body" idx="1"/>
          </p:nvPr>
        </p:nvSpPr>
        <p:spPr>
          <a:xfrm>
            <a:off x="918210" y="1535112"/>
            <a:ext cx="10431602" cy="474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/>
              <a:t>Have a structure with to sister clades(one human, one animal xx) and one animal </a:t>
            </a:r>
            <a:r>
              <a:rPr lang="en-US" dirty="0" err="1"/>
              <a:t>yy</a:t>
            </a:r>
            <a:r>
              <a:rPr lang="en-US" dirty="0"/>
              <a:t> to discuss how you can’t infer directionality of who infected who (between human and animal xx) or if animal </a:t>
            </a:r>
            <a:r>
              <a:rPr lang="en-US" dirty="0" err="1"/>
              <a:t>yy</a:t>
            </a:r>
            <a:r>
              <a:rPr lang="en-US" dirty="0"/>
              <a:t> independently infected both.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/>
              <a:t>But we can say animal </a:t>
            </a:r>
            <a:r>
              <a:rPr lang="en-US" dirty="0" err="1"/>
              <a:t>yy</a:t>
            </a:r>
            <a:r>
              <a:rPr lang="en-US" dirty="0"/>
              <a:t> is the source of the diversity in humans and animal xx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/>
              <a:t>Common ancestor of human and animal xx lies in animal </a:t>
            </a:r>
            <a:r>
              <a:rPr lang="en-US" dirty="0" err="1"/>
              <a:t>yy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/>
              <a:t>Which taxa has the most diversity?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/>
              <a:t>We don’t know the state of the internal nodes e.g. what host </a:t>
            </a:r>
            <a:r>
              <a:rPr lang="en-US" dirty="0" err="1"/>
              <a:t>thatr</a:t>
            </a:r>
            <a:r>
              <a:rPr lang="en-US" dirty="0"/>
              <a:t> hypothetical ancestor was in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/>
              <a:t>We can try and reconstruct this but not going to do that here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7"/>
          <p:cNvSpPr txBox="1"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Poppins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Open a toy tree in Figtree</a:t>
            </a:r>
            <a:endParaRPr/>
          </a:p>
        </p:txBody>
      </p:sp>
      <p:sp>
        <p:nvSpPr>
          <p:cNvPr id="388" name="Google Shape;388;p17"/>
          <p:cNvSpPr txBox="1">
            <a:spLocks noGrp="1"/>
          </p:cNvSpPr>
          <p:nvPr>
            <p:ph type="body" idx="1"/>
          </p:nvPr>
        </p:nvSpPr>
        <p:spPr>
          <a:xfrm>
            <a:off x="918210" y="1535112"/>
            <a:ext cx="10431602" cy="474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b="1" dirty="0">
                <a:latin typeface="Poppins"/>
                <a:ea typeface="Poppins"/>
                <a:cs typeface="Poppins"/>
                <a:sym typeface="Poppins"/>
              </a:rPr>
              <a:t>Inferences: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Second cluster of human viruses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Intendent of other cluster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Represents a separate spill over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Nested in different animal viruses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Maybe with a longer branch – discuss divergence to ancestor</a:t>
            </a:r>
            <a:endParaRPr dirty="0"/>
          </a:p>
          <a:p>
            <a:pPr marL="469901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8"/>
          <p:cNvSpPr txBox="1"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Poppins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Open a toy tree in Figtree</a:t>
            </a:r>
            <a:endParaRPr/>
          </a:p>
        </p:txBody>
      </p:sp>
      <p:sp>
        <p:nvSpPr>
          <p:cNvPr id="395" name="Google Shape;395;p18"/>
          <p:cNvSpPr txBox="1">
            <a:spLocks noGrp="1"/>
          </p:cNvSpPr>
          <p:nvPr>
            <p:ph type="body" idx="1"/>
          </p:nvPr>
        </p:nvSpPr>
        <p:spPr>
          <a:xfrm>
            <a:off x="918210" y="1535112"/>
            <a:ext cx="10431602" cy="474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b="1" dirty="0">
                <a:latin typeface="Poppins"/>
                <a:ea typeface="Poppins"/>
                <a:cs typeface="Poppins"/>
                <a:sym typeface="Poppins"/>
              </a:rPr>
              <a:t>Inference: Focus on tree structured by geography – Zika?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b="1" dirty="0">
                <a:latin typeface="Poppins"/>
                <a:ea typeface="Poppins"/>
                <a:cs typeface="Poppins"/>
                <a:sym typeface="Poppins"/>
              </a:rPr>
              <a:t>Questions: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Where did the outbreak start?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Are outbreaks in different areas related?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How is it spreading from area to area?</a:t>
            </a:r>
            <a:endParaRPr dirty="0"/>
          </a:p>
          <a:p>
            <a:pPr marL="469901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9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oppins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402" name="Google Shape;402;p19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82880" lvl="0" indent="-558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oppins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284" name="Google Shape;284;p2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en-US" sz="2800" dirty="0"/>
              <a:t>Topic 1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en-US" sz="2800" dirty="0"/>
              <a:t>Topic 2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en-US" sz="2800" dirty="0"/>
              <a:t>Topic 3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en-US" sz="2800" dirty="0"/>
              <a:t>Etc.</a:t>
            </a:r>
            <a:endParaRPr dirty="0"/>
          </a:p>
          <a:p>
            <a:pPr marL="469901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"/>
          <p:cNvSpPr txBox="1"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Poppins"/>
              <a:buNone/>
            </a:pPr>
            <a:r>
              <a:rPr lang="en-US"/>
              <a:t>Placeholder</a:t>
            </a:r>
            <a:endParaRPr/>
          </a:p>
        </p:txBody>
      </p:sp>
      <p:sp>
        <p:nvSpPr>
          <p:cNvPr id="290" name="Google Shape;290;p3"/>
          <p:cNvSpPr txBox="1">
            <a:spLocks noGrp="1"/>
          </p:cNvSpPr>
          <p:nvPr>
            <p:ph type="body" idx="1"/>
          </p:nvPr>
        </p:nvSpPr>
        <p:spPr>
          <a:xfrm>
            <a:off x="918210" y="1535112"/>
            <a:ext cx="10431602" cy="474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/>
              <a:t>Analysis-6 Visualizing Phylogenetic Trees (</a:t>
            </a:r>
            <a:r>
              <a:rPr lang="en-US" b="1" u="sng" dirty="0"/>
              <a:t>not</a:t>
            </a:r>
            <a:r>
              <a:rPr lang="en-US" dirty="0"/>
              <a:t> pathogen specific)</a:t>
            </a:r>
            <a:endParaRPr b="0"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b="1" dirty="0"/>
              <a:t>Video format: on-screen walkthrough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/>
              <a:t>Visualizing and annotating trees using </a:t>
            </a:r>
            <a:r>
              <a:rPr lang="en-US" dirty="0" err="1"/>
              <a:t>FigTree</a:t>
            </a:r>
            <a:r>
              <a:rPr lang="en-US" dirty="0"/>
              <a:t> and ITOL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/>
              <a:t>Focus on questions you might be trying to answer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/>
              <a:t>Be careful about interpretation and discuss this during the lecture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/>
              <a:t>Come back to some slides from genomic epidemiology theory modules</a:t>
            </a:r>
            <a:endParaRPr dirty="0"/>
          </a:p>
          <a:p>
            <a:pPr marL="469901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endParaRPr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"/>
          <p:cNvSpPr txBox="1"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Poppins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Open a toy tree in Figtree</a:t>
            </a:r>
            <a:endParaRPr/>
          </a:p>
        </p:txBody>
      </p:sp>
      <p:sp>
        <p:nvSpPr>
          <p:cNvPr id="297" name="Google Shape;297;p4"/>
          <p:cNvSpPr txBox="1">
            <a:spLocks noGrp="1"/>
          </p:cNvSpPr>
          <p:nvPr>
            <p:ph type="body" idx="1"/>
          </p:nvPr>
        </p:nvSpPr>
        <p:spPr>
          <a:xfrm>
            <a:off x="918210" y="1535112"/>
            <a:ext cx="10431602" cy="474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Points to be made: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/>
              <a:t>NOTE: what is a </a:t>
            </a:r>
            <a:r>
              <a:rPr lang="en-US" dirty="0" err="1"/>
              <a:t>newick</a:t>
            </a:r>
            <a:r>
              <a:rPr lang="en-US" dirty="0"/>
              <a:t> file format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/>
              <a:t>OPEN IT IN FIGTREE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Topology the structure of evolutionary relationships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The branches show us lineages evolving over time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The branch lengths are the amount of evolutionary change (or time)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/>
              <a:t>E.g. the number xx (whatever is the scale) indicates the branch length of xx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/>
              <a:t>The branch lengths unit is average number of nucleotide substitutions per site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/>
              <a:t>This is calculated as the number of substitutions (genetic changes) divided by the length of the sequence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/>
              <a:t>Sometime this is calculate as the percentage change aka the number of changes per 100 nucleotide sites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"/>
          <p:cNvSpPr txBox="1"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Poppins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Open a toy tree in Figtree</a:t>
            </a:r>
            <a:endParaRPr/>
          </a:p>
        </p:txBody>
      </p:sp>
      <p:sp>
        <p:nvSpPr>
          <p:cNvPr id="304" name="Google Shape;304;p5"/>
          <p:cNvSpPr txBox="1">
            <a:spLocks noGrp="1"/>
          </p:cNvSpPr>
          <p:nvPr>
            <p:ph type="body" idx="1"/>
          </p:nvPr>
        </p:nvSpPr>
        <p:spPr>
          <a:xfrm>
            <a:off x="918210" y="1535112"/>
            <a:ext cx="10431602" cy="474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Points to be made: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The vertical axis means nothing and is just to connect the branches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"/>
          <p:cNvSpPr txBox="1"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Poppins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Open a toy tree in Figtree</a:t>
            </a:r>
            <a:endParaRPr/>
          </a:p>
        </p:txBody>
      </p:sp>
      <p:sp>
        <p:nvSpPr>
          <p:cNvPr id="311" name="Google Shape;311;p6"/>
          <p:cNvSpPr txBox="1">
            <a:spLocks noGrp="1"/>
          </p:cNvSpPr>
          <p:nvPr>
            <p:ph type="body" idx="1"/>
          </p:nvPr>
        </p:nvSpPr>
        <p:spPr>
          <a:xfrm>
            <a:off x="918210" y="1535112"/>
            <a:ext cx="10431602" cy="474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Points to be made: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There are two types of nodes:</a:t>
            </a:r>
            <a:endParaRPr dirty="0"/>
          </a:p>
          <a:p>
            <a:pPr marL="788670" lvl="1" indent="-28575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External aka tips representing sequences that were sampled and sequences</a:t>
            </a:r>
            <a:endParaRPr dirty="0"/>
          </a:p>
          <a:p>
            <a:pPr marL="78867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Internal nodes representing the hypothetical common ancestor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45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A clade is a monophyletic group of sequences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Monophyletic: common ancestor and all descendants 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Paraphyletic: common ancestor but not all descendants 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Sister clade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7"/>
          <p:cNvSpPr txBox="1"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Poppins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Open a toy tree in Figtree</a:t>
            </a:r>
            <a:endParaRPr/>
          </a:p>
        </p:txBody>
      </p:sp>
      <p:sp>
        <p:nvSpPr>
          <p:cNvPr id="318" name="Google Shape;318;p7"/>
          <p:cNvSpPr txBox="1">
            <a:spLocks noGrp="1"/>
          </p:cNvSpPr>
          <p:nvPr>
            <p:ph type="body" idx="1"/>
          </p:nvPr>
        </p:nvSpPr>
        <p:spPr>
          <a:xfrm>
            <a:off x="918210" y="1535112"/>
            <a:ext cx="10431602" cy="474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Points to be made: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Rotating internal nodes doesn’t change phylogenetic inference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8"/>
          <p:cNvSpPr txBox="1"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Poppins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Open a toy tree in Figtree</a:t>
            </a:r>
            <a:endParaRPr/>
          </a:p>
        </p:txBody>
      </p:sp>
      <p:sp>
        <p:nvSpPr>
          <p:cNvPr id="325" name="Google Shape;325;p8"/>
          <p:cNvSpPr txBox="1">
            <a:spLocks noGrp="1"/>
          </p:cNvSpPr>
          <p:nvPr>
            <p:ph type="body" idx="1"/>
          </p:nvPr>
        </p:nvSpPr>
        <p:spPr>
          <a:xfrm>
            <a:off x="918210" y="1535112"/>
            <a:ext cx="10431602" cy="474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Points to be made: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Remember: tips only represent the taxa sampled and sequenced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We usually know things about these sequences like place and time of sampling we can use to contextualize the tree 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If we’re working with pathogens, tips are our sampled sequences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Common ancestors represent an infected host sometime in the past that produced transmission chains that resulted in the sampled viruses 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Phylogenies are not transmission trees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9"/>
          <p:cNvSpPr txBox="1"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Poppins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Open a toy tree in Figtree</a:t>
            </a:r>
            <a:endParaRPr b="1"/>
          </a:p>
        </p:txBody>
      </p:sp>
      <p:sp>
        <p:nvSpPr>
          <p:cNvPr id="332" name="Google Shape;332;p9"/>
          <p:cNvSpPr txBox="1">
            <a:spLocks noGrp="1"/>
          </p:cNvSpPr>
          <p:nvPr>
            <p:ph type="body" idx="1"/>
          </p:nvPr>
        </p:nvSpPr>
        <p:spPr>
          <a:xfrm>
            <a:off x="918210" y="1535112"/>
            <a:ext cx="10431602" cy="474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Points to be made: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The root is the “common ancestor” of the entire sampled tree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Usually unknown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Rooting is important as it gives us the directionality of events in the tree aka branching order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Ancestor (internal node) xx exist before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yy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and gg.</a:t>
            </a:r>
            <a:endParaRPr dirty="0"/>
          </a:p>
          <a:p>
            <a:pPr marL="788670" lvl="1" indent="-28575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Many phylogenetic reconstructive methods don’t explicitly estimate the root</a:t>
            </a:r>
            <a:endParaRPr dirty="0"/>
          </a:p>
          <a:p>
            <a:pPr marL="78867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Returns an arbitrary root. 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78867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Need extra information to inform root</a:t>
            </a:r>
            <a:endParaRPr dirty="0"/>
          </a:p>
          <a:p>
            <a:pPr marL="469901" lvl="0" indent="-342900" algn="l" rtl="0">
              <a:lnSpc>
                <a:spcPct val="90000"/>
              </a:lnSpc>
              <a:spcBef>
                <a:spcPts val="145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rame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Frame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6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1206</Words>
  <Application>Microsoft Macintosh PowerPoint</Application>
  <PresentationFormat>Widescreen</PresentationFormat>
  <Paragraphs>156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Arial</vt:lpstr>
      <vt:lpstr>Poppins</vt:lpstr>
      <vt:lpstr>Calibri</vt:lpstr>
      <vt:lpstr>Noto Sans Symbols</vt:lpstr>
      <vt:lpstr>Corbel</vt:lpstr>
      <vt:lpstr>7_Frame</vt:lpstr>
      <vt:lpstr>Frame</vt:lpstr>
      <vt:lpstr>1_Frame</vt:lpstr>
      <vt:lpstr>4_Frame</vt:lpstr>
      <vt:lpstr>2_Frame</vt:lpstr>
      <vt:lpstr>3_Frame</vt:lpstr>
      <vt:lpstr>5_Frame</vt:lpstr>
      <vt:lpstr>6_Frame</vt:lpstr>
      <vt:lpstr>Visualizing Phylogenetic Trees</vt:lpstr>
      <vt:lpstr>Outline</vt:lpstr>
      <vt:lpstr>Placeholder</vt:lpstr>
      <vt:lpstr>Open a toy tree in Figtree</vt:lpstr>
      <vt:lpstr>Open a toy tree in Figtree</vt:lpstr>
      <vt:lpstr>Open a toy tree in Figtree</vt:lpstr>
      <vt:lpstr>Open a toy tree in Figtree</vt:lpstr>
      <vt:lpstr>Open a toy tree in Figtree</vt:lpstr>
      <vt:lpstr>Open a toy tree in Figtree</vt:lpstr>
      <vt:lpstr>Open a toy tree in Figtree</vt:lpstr>
      <vt:lpstr>Open a toy tree in Figtree</vt:lpstr>
      <vt:lpstr>Open a toy tree in Figtree</vt:lpstr>
      <vt:lpstr>Open a toy tree in Figtree</vt:lpstr>
      <vt:lpstr>Open a toy tree in Figtree</vt:lpstr>
      <vt:lpstr>Open a toy tree in Figtree</vt:lpstr>
      <vt:lpstr>Open a toy tree in Figtree</vt:lpstr>
      <vt:lpstr>Open a toy tree in Figtree</vt:lpstr>
      <vt:lpstr>Open a toy tree in Figtree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Phylogenetic Trees</dc:title>
  <dc:creator>Edyth Parker</dc:creator>
  <cp:lastModifiedBy>Ifeanyi Omah</cp:lastModifiedBy>
  <cp:revision>2</cp:revision>
  <dcterms:created xsi:type="dcterms:W3CDTF">2021-12-30T21:14:24Z</dcterms:created>
  <dcterms:modified xsi:type="dcterms:W3CDTF">2024-10-07T18:17:24Z</dcterms:modified>
</cp:coreProperties>
</file>