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lgerian" panose="04020705040A02060702" pitchFamily="82" charset="0"/>
      <p:regular r:id="rId23"/>
    </p:embeddedFont>
    <p:embeddedFont>
      <p:font typeface="Arvo" panose="020B0604020202020204" charset="0"/>
      <p:regular r:id="rId24"/>
      <p:bold r:id="rId25"/>
      <p:italic r:id="rId26"/>
      <p:boldItalic r:id="rId27"/>
    </p:embeddedFont>
    <p:embeddedFont>
      <p:font typeface="Barlow Condensed" panose="020F0502020204030204" pitchFamily="2" charset="0"/>
      <p:regular r:id="rId28"/>
      <p:bold r:id="rId29"/>
      <p:italic r:id="rId30"/>
      <p:boldItalic r:id="rId31"/>
    </p:embeddedFont>
    <p:embeddedFont>
      <p:font typeface="Barlow Condensed Medium" panose="020F0502020204030204" pitchFamily="2" charset="0"/>
      <p:regular r:id="rId32"/>
      <p:bold r:id="rId33"/>
      <p:italic r:id="rId34"/>
      <p:boldItalic r:id="rId35"/>
    </p:embeddedFont>
    <p:embeddedFont>
      <p:font typeface="Barlow Condensed SemiBold" panose="020F0502020204030204" pitchFamily="2" charset="0"/>
      <p:regular r:id="rId36"/>
      <p:bold r:id="rId37"/>
      <p:italic r:id="rId38"/>
      <p:boldItalic r:id="rId39"/>
    </p:embeddedFont>
    <p:embeddedFont>
      <p:font typeface="Fira Sans Extra Condensed Medium" panose="020B0604020202020204" charset="0"/>
      <p:regular r:id="rId40"/>
      <p:bold r:id="rId41"/>
      <p:italic r:id="rId42"/>
      <p:boldItalic r:id="rId43"/>
    </p:embeddedFont>
    <p:embeddedFont>
      <p:font typeface="Georgia" panose="02040502050405020303"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642f368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2642f368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2642f3685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2642f368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2642f3685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2642f3685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642f3685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2642f3685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2642f3685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2642f3685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2642f3685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2642f3685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2642f3685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2642f368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642f3685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2642f3685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2642f3685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2642f3685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2642f3685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2642f3685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229098898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229098898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2642f3685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2642f3685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b47cc73c0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b47cc73c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b47cc73c0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b47cc73c0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b47cc73c0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b47cc73c0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b47cc73c0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b47cc73c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b47cc73c0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1b47cc73c0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b47cc73c0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b47cc73c0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1b47cc73c0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1b47cc73c0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333"/>
        <p:cNvGrpSpPr/>
        <p:nvPr/>
      </p:nvGrpSpPr>
      <p:grpSpPr>
        <a:xfrm>
          <a:off x="0" y="0"/>
          <a:ext cx="0" cy="0"/>
          <a:chOff x="0" y="0"/>
          <a:chExt cx="0" cy="0"/>
        </a:xfrm>
      </p:grpSpPr>
      <p:sp>
        <p:nvSpPr>
          <p:cNvPr id="334" name="Google Shape;334;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5" name="Google Shape;335;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6" name="Google Shape;33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0"/>
          <p:cNvSpPr txBox="1">
            <a:spLocks noGrp="1"/>
          </p:cNvSpPr>
          <p:nvPr>
            <p:ph type="ctrTitle"/>
          </p:nvPr>
        </p:nvSpPr>
        <p:spPr>
          <a:xfrm>
            <a:off x="1474875" y="1245625"/>
            <a:ext cx="6283800" cy="19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Handwritten</a:t>
            </a:r>
            <a:endParaRPr sz="2850">
              <a:solidFill>
                <a:srgbClr val="444444"/>
              </a:solidFill>
              <a:highlight>
                <a:srgbClr val="FFFFFF"/>
              </a:highlight>
              <a:latin typeface="Georgia"/>
              <a:ea typeface="Georgia"/>
              <a:cs typeface="Georgia"/>
              <a:sym typeface="Georgia"/>
            </a:endParaRPr>
          </a:p>
          <a:p>
            <a:pPr marL="0" lvl="0" indent="0" algn="ctr" rtl="0">
              <a:spcBef>
                <a:spcPts val="0"/>
              </a:spcBef>
              <a:spcAft>
                <a:spcPts val="0"/>
              </a:spcAft>
              <a:buNone/>
            </a:pPr>
            <a:r>
              <a:rPr lang="en"/>
              <a:t>Character Recognition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9"/>
          <p:cNvSpPr txBox="1">
            <a:spLocks noGrp="1"/>
          </p:cNvSpPr>
          <p:nvPr>
            <p:ph type="ctrTitle"/>
          </p:nvPr>
        </p:nvSpPr>
        <p:spPr>
          <a:xfrm flipH="1">
            <a:off x="524250" y="284740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The convolution layers are generally followed by maxpool layers that are used to reduce the number of features extracted and ultimately the output of the maxpool and layers and convolution layers are flattened into a vector of single dimension and are given as an input to the Dense layer</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20"/>
          <p:cNvPicPr preferRelativeResize="0"/>
          <p:nvPr/>
        </p:nvPicPr>
        <p:blipFill>
          <a:blip r:embed="rId3">
            <a:alphaModFix/>
          </a:blip>
          <a:stretch>
            <a:fillRect/>
          </a:stretch>
        </p:blipFill>
        <p:spPr>
          <a:xfrm>
            <a:off x="152400" y="700675"/>
            <a:ext cx="8839199" cy="37421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1"/>
          <p:cNvSpPr txBox="1">
            <a:spLocks noGrp="1"/>
          </p:cNvSpPr>
          <p:nvPr>
            <p:ph type="ctrTitle"/>
          </p:nvPr>
        </p:nvSpPr>
        <p:spPr>
          <a:xfrm flipH="1">
            <a:off x="725175" y="1820700"/>
            <a:ext cx="8095500" cy="3391200"/>
          </a:xfrm>
          <a:prstGeom prst="rect">
            <a:avLst/>
          </a:prstGeom>
        </p:spPr>
        <p:txBody>
          <a:bodyPr spcFirstLastPara="1" wrap="square" lIns="91425" tIns="91425" rIns="91425" bIns="91425" anchor="b" anchorCtr="0">
            <a:noAutofit/>
          </a:bodyPr>
          <a:lstStyle/>
          <a:p>
            <a:pPr marL="457200" lvl="0" indent="-393700" algn="l" rtl="0">
              <a:spcBef>
                <a:spcPts val="0"/>
              </a:spcBef>
              <a:spcAft>
                <a:spcPts val="0"/>
              </a:spcAft>
              <a:buSzPts val="2600"/>
              <a:buChar char="●"/>
            </a:pPr>
            <a:r>
              <a:rPr lang="en" sz="2600"/>
              <a:t>Here we are compiling the model, where we define the optimizing function &amp; the loss function to be used for fitting.</a:t>
            </a:r>
            <a:endParaRPr sz="2600"/>
          </a:p>
          <a:p>
            <a:pPr marL="457200" lvl="0" indent="-393700" algn="l" rtl="0">
              <a:spcBef>
                <a:spcPts val="0"/>
              </a:spcBef>
              <a:spcAft>
                <a:spcPts val="0"/>
              </a:spcAft>
              <a:buSzPts val="2600"/>
              <a:buChar char="●"/>
            </a:pPr>
            <a:r>
              <a:rPr lang="en" sz="2600"/>
              <a:t>The optimizing function used is Adam, that is a combination of RMSprop &amp; Adagram optimizing algorithms.</a:t>
            </a:r>
            <a:endParaRPr sz="2600"/>
          </a:p>
          <a:p>
            <a:pPr marL="457200" lvl="0" indent="-393700" algn="l" rtl="0">
              <a:spcBef>
                <a:spcPts val="0"/>
              </a:spcBef>
              <a:spcAft>
                <a:spcPts val="0"/>
              </a:spcAft>
              <a:buSzPts val="2600"/>
              <a:buChar char="●"/>
            </a:pPr>
            <a:r>
              <a:rPr lang="en" sz="2600"/>
              <a:t>The dataset is very large so we are training for only a single epoch, however, as required we can even train it for multiple epochs (which is recommended for character recognition for better accuracy).</a:t>
            </a:r>
            <a:endParaRPr sz="2600"/>
          </a:p>
          <a:p>
            <a:pPr marL="0" lvl="0" indent="0" algn="l" rtl="0">
              <a:spcBef>
                <a:spcPts val="0"/>
              </a:spcBef>
              <a:spcAft>
                <a:spcPts val="0"/>
              </a:spcAft>
              <a:buNone/>
            </a:pPr>
            <a:endParaRPr sz="2600"/>
          </a:p>
        </p:txBody>
      </p:sp>
      <p:pic>
        <p:nvPicPr>
          <p:cNvPr id="401" name="Google Shape;401;p21"/>
          <p:cNvPicPr preferRelativeResize="0"/>
          <p:nvPr/>
        </p:nvPicPr>
        <p:blipFill rotWithShape="1">
          <a:blip r:embed="rId3">
            <a:alphaModFix/>
          </a:blip>
          <a:srcRect l="3679"/>
          <a:stretch/>
        </p:blipFill>
        <p:spPr>
          <a:xfrm>
            <a:off x="516088" y="288275"/>
            <a:ext cx="8513675" cy="100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2"/>
          <p:cNvSpPr txBox="1">
            <a:spLocks noGrp="1"/>
          </p:cNvSpPr>
          <p:nvPr>
            <p:ph type="ctrTitle"/>
          </p:nvPr>
        </p:nvSpPr>
        <p:spPr>
          <a:xfrm flipH="1">
            <a:off x="770700" y="104325"/>
            <a:ext cx="8095500" cy="15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Now we are getting the model summary that tells us what were the different layers defined in the model &amp; also we save the model using model.save() function.</a:t>
            </a:r>
            <a:endParaRPr sz="2600"/>
          </a:p>
        </p:txBody>
      </p:sp>
      <p:pic>
        <p:nvPicPr>
          <p:cNvPr id="407" name="Google Shape;407;p22"/>
          <p:cNvPicPr preferRelativeResize="0"/>
          <p:nvPr/>
        </p:nvPicPr>
        <p:blipFill>
          <a:blip r:embed="rId3">
            <a:alphaModFix/>
          </a:blip>
          <a:stretch>
            <a:fillRect/>
          </a:stretch>
        </p:blipFill>
        <p:spPr>
          <a:xfrm>
            <a:off x="880675" y="1638525"/>
            <a:ext cx="3864551" cy="338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3"/>
          <p:cNvSpPr txBox="1">
            <a:spLocks noGrp="1"/>
          </p:cNvSpPr>
          <p:nvPr>
            <p:ph type="ctrTitle"/>
          </p:nvPr>
        </p:nvSpPr>
        <p:spPr>
          <a:xfrm flipH="1">
            <a:off x="524250" y="2230350"/>
            <a:ext cx="8095500" cy="144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In the above code segment, we print out the training &amp; validation accuracies along with the training &amp; validation losses for character recognition.</a:t>
            </a:r>
            <a:endParaRPr sz="2600"/>
          </a:p>
        </p:txBody>
      </p:sp>
      <p:pic>
        <p:nvPicPr>
          <p:cNvPr id="413" name="Google Shape;413;p23"/>
          <p:cNvPicPr preferRelativeResize="0"/>
          <p:nvPr/>
        </p:nvPicPr>
        <p:blipFill rotWithShape="1">
          <a:blip r:embed="rId3">
            <a:alphaModFix/>
          </a:blip>
          <a:srcRect l="3725"/>
          <a:stretch/>
        </p:blipFill>
        <p:spPr>
          <a:xfrm>
            <a:off x="524250" y="516550"/>
            <a:ext cx="8509700" cy="130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4"/>
          <p:cNvSpPr txBox="1">
            <a:spLocks noGrp="1"/>
          </p:cNvSpPr>
          <p:nvPr>
            <p:ph type="ctrTitle"/>
          </p:nvPr>
        </p:nvSpPr>
        <p:spPr>
          <a:xfrm flipH="1">
            <a:off x="524250" y="0"/>
            <a:ext cx="8095500" cy="1750500"/>
          </a:xfrm>
          <a:prstGeom prst="rect">
            <a:avLst/>
          </a:prstGeom>
        </p:spPr>
        <p:txBody>
          <a:bodyPr spcFirstLastPara="1" wrap="square" lIns="91425" tIns="91425" rIns="91425" bIns="91425" anchor="b" anchorCtr="0">
            <a:noAutofit/>
          </a:bodyPr>
          <a:lstStyle/>
          <a:p>
            <a:pPr marL="0" lvl="0" indent="0" algn="l" rtl="0">
              <a:lnSpc>
                <a:spcPct val="130000"/>
              </a:lnSpc>
              <a:spcBef>
                <a:spcPts val="0"/>
              </a:spcBef>
              <a:spcAft>
                <a:spcPts val="0"/>
              </a:spcAft>
              <a:buNone/>
            </a:pPr>
            <a:endParaRPr sz="2600" b="1">
              <a:solidFill>
                <a:srgbClr val="444444"/>
              </a:solidFill>
              <a:latin typeface="Barlow Condensed"/>
              <a:ea typeface="Barlow Condensed"/>
              <a:cs typeface="Barlow Condensed"/>
              <a:sym typeface="Barlow Condensed"/>
            </a:endParaRPr>
          </a:p>
          <a:p>
            <a:pPr marL="0" lvl="0" indent="0" algn="l" rtl="0">
              <a:lnSpc>
                <a:spcPct val="130000"/>
              </a:lnSpc>
              <a:spcBef>
                <a:spcPts val="1100"/>
              </a:spcBef>
              <a:spcAft>
                <a:spcPts val="0"/>
              </a:spcAft>
              <a:buNone/>
            </a:pPr>
            <a:r>
              <a:rPr lang="en" sz="2600" b="1">
                <a:solidFill>
                  <a:srgbClr val="444444"/>
                </a:solidFill>
                <a:latin typeface="Barlow Condensed"/>
                <a:ea typeface="Barlow Condensed"/>
                <a:cs typeface="Barlow Condensed"/>
                <a:sym typeface="Barlow Condensed"/>
              </a:rPr>
              <a:t>Doing Some Predictions on Test Data</a:t>
            </a:r>
            <a:endParaRPr sz="2600" b="1">
              <a:solidFill>
                <a:srgbClr val="444444"/>
              </a:solidFill>
              <a:latin typeface="Barlow Condensed"/>
              <a:ea typeface="Barlow Condensed"/>
              <a:cs typeface="Barlow Condensed"/>
              <a:sym typeface="Barlow Condensed"/>
            </a:endParaRPr>
          </a:p>
          <a:p>
            <a:pPr marL="0" lvl="0" indent="0" algn="l" rtl="0">
              <a:spcBef>
                <a:spcPts val="1100"/>
              </a:spcBef>
              <a:spcAft>
                <a:spcPts val="0"/>
              </a:spcAft>
              <a:buNone/>
            </a:pPr>
            <a:endParaRPr sz="2600" b="1">
              <a:solidFill>
                <a:schemeClr val="lt1"/>
              </a:solidFill>
              <a:latin typeface="Barlow Condensed"/>
              <a:ea typeface="Barlow Condensed"/>
              <a:cs typeface="Barlow Condensed"/>
              <a:sym typeface="Barlow Condensed"/>
            </a:endParaRPr>
          </a:p>
          <a:p>
            <a:pPr marL="0" lvl="0" indent="0" algn="l" rtl="0">
              <a:spcBef>
                <a:spcPts val="0"/>
              </a:spcBef>
              <a:spcAft>
                <a:spcPts val="0"/>
              </a:spcAft>
              <a:buNone/>
            </a:pPr>
            <a:endParaRPr sz="2600" b="1">
              <a:latin typeface="Barlow Condensed"/>
              <a:ea typeface="Barlow Condensed"/>
              <a:cs typeface="Barlow Condensed"/>
              <a:sym typeface="Barlow Condensed"/>
            </a:endParaRPr>
          </a:p>
        </p:txBody>
      </p:sp>
      <p:sp>
        <p:nvSpPr>
          <p:cNvPr id="419" name="Google Shape;419;p24"/>
          <p:cNvSpPr txBox="1"/>
          <p:nvPr/>
        </p:nvSpPr>
        <p:spPr>
          <a:xfrm>
            <a:off x="296650" y="2571750"/>
            <a:ext cx="8095500" cy="21858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444444"/>
              </a:buClr>
              <a:buSzPts val="2600"/>
              <a:buFont typeface="Barlow Condensed SemiBold"/>
              <a:buChar char="●"/>
            </a:pPr>
            <a:r>
              <a:rPr lang="en" sz="2600">
                <a:solidFill>
                  <a:srgbClr val="444444"/>
                </a:solidFill>
                <a:latin typeface="Barlow Condensed SemiBold"/>
                <a:ea typeface="Barlow Condensed SemiBold"/>
                <a:cs typeface="Barlow Condensed SemiBold"/>
                <a:sym typeface="Barlow Condensed SemiBold"/>
              </a:rPr>
              <a:t>Here we are creating 9 subplots of (3,3) shape &amp; visualize some of the test dataset alphabets along with their predictions, that are made using the model.predict() function for text recognition.</a:t>
            </a:r>
            <a:endParaRPr sz="2600">
              <a:solidFill>
                <a:srgbClr val="444444"/>
              </a:solidFill>
              <a:latin typeface="Barlow Condensed SemiBold"/>
              <a:ea typeface="Barlow Condensed SemiBold"/>
              <a:cs typeface="Barlow Condensed SemiBold"/>
              <a:sym typeface="Barlow Condensed SemiBold"/>
            </a:endParaRPr>
          </a:p>
          <a:p>
            <a:pPr marL="0" lvl="0" indent="0" algn="l" rtl="0">
              <a:spcBef>
                <a:spcPts val="0"/>
              </a:spcBef>
              <a:spcAft>
                <a:spcPts val="0"/>
              </a:spcAft>
              <a:buNone/>
            </a:pPr>
            <a:endParaRPr sz="2600">
              <a:solidFill>
                <a:srgbClr val="444444"/>
              </a:solidFill>
              <a:latin typeface="Barlow Condensed SemiBold"/>
              <a:ea typeface="Barlow Condensed SemiBold"/>
              <a:cs typeface="Barlow Condensed SemiBold"/>
              <a:sym typeface="Barlow Condensed SemiBold"/>
            </a:endParaRPr>
          </a:p>
        </p:txBody>
      </p:sp>
      <p:pic>
        <p:nvPicPr>
          <p:cNvPr id="420" name="Google Shape;420;p24"/>
          <p:cNvPicPr preferRelativeResize="0"/>
          <p:nvPr/>
        </p:nvPicPr>
        <p:blipFill rotWithShape="1">
          <a:blip r:embed="rId3">
            <a:alphaModFix/>
          </a:blip>
          <a:srcRect l="5064" r="6401"/>
          <a:stretch/>
        </p:blipFill>
        <p:spPr>
          <a:xfrm>
            <a:off x="581150" y="615725"/>
            <a:ext cx="8095499" cy="203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5"/>
          <p:cNvSpPr txBox="1">
            <a:spLocks noGrp="1"/>
          </p:cNvSpPr>
          <p:nvPr>
            <p:ph type="ctrTitle"/>
          </p:nvPr>
        </p:nvSpPr>
        <p:spPr>
          <a:xfrm flipH="1">
            <a:off x="493750" y="1452475"/>
            <a:ext cx="7995300" cy="3554400"/>
          </a:xfrm>
          <a:prstGeom prst="rect">
            <a:avLst/>
          </a:prstGeom>
        </p:spPr>
        <p:txBody>
          <a:bodyPr spcFirstLastPara="1" wrap="square" lIns="91425" tIns="91425" rIns="91425" bIns="91425" anchor="b" anchorCtr="0">
            <a:noAutofit/>
          </a:bodyPr>
          <a:lstStyle/>
          <a:p>
            <a:pPr marL="457200" lvl="0" indent="-393700" algn="l" rtl="0">
              <a:spcBef>
                <a:spcPts val="0"/>
              </a:spcBef>
              <a:spcAft>
                <a:spcPts val="0"/>
              </a:spcAft>
              <a:buSzPts val="2600"/>
              <a:buChar char="●"/>
            </a:pPr>
            <a:r>
              <a:rPr lang="en" sz="2600"/>
              <a:t>Here we have read an external image that is originally an image of alphabet ‘B’ and made a copy of it that is to go through some processing to be fed to the model for the prediction that we will see in a while.</a:t>
            </a:r>
            <a:endParaRPr sz="2600"/>
          </a:p>
          <a:p>
            <a:pPr marL="457200" lvl="0" indent="-393700" algn="l" rtl="0">
              <a:spcBef>
                <a:spcPts val="0"/>
              </a:spcBef>
              <a:spcAft>
                <a:spcPts val="0"/>
              </a:spcAft>
              <a:buSzPts val="2600"/>
              <a:buChar char="●"/>
            </a:pPr>
            <a:r>
              <a:rPr lang="en" sz="2600"/>
              <a:t>The img read is then converted from BGR representation (as OpenCV reads the image in BGR format) to RGB for displaying the image, &amp; is resized to our required dimensions that we want to display the image in.</a:t>
            </a:r>
            <a:endParaRPr sz="2600"/>
          </a:p>
          <a:p>
            <a:pPr marL="0" lvl="0" indent="0" algn="l" rtl="0">
              <a:spcBef>
                <a:spcPts val="0"/>
              </a:spcBef>
              <a:spcAft>
                <a:spcPts val="0"/>
              </a:spcAft>
              <a:buNone/>
            </a:pPr>
            <a:endParaRPr sz="2600"/>
          </a:p>
        </p:txBody>
      </p:sp>
      <p:pic>
        <p:nvPicPr>
          <p:cNvPr id="426" name="Google Shape;426;p25"/>
          <p:cNvPicPr preferRelativeResize="0"/>
          <p:nvPr/>
        </p:nvPicPr>
        <p:blipFill rotWithShape="1">
          <a:blip r:embed="rId3">
            <a:alphaModFix/>
          </a:blip>
          <a:srcRect b="5303"/>
          <a:stretch/>
        </p:blipFill>
        <p:spPr>
          <a:xfrm>
            <a:off x="657588" y="129000"/>
            <a:ext cx="7667625" cy="114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ctrTitle"/>
          </p:nvPr>
        </p:nvSpPr>
        <p:spPr>
          <a:xfrm flipH="1">
            <a:off x="372425" y="1308625"/>
            <a:ext cx="8095500" cy="3436500"/>
          </a:xfrm>
          <a:prstGeom prst="rect">
            <a:avLst/>
          </a:prstGeom>
        </p:spPr>
        <p:txBody>
          <a:bodyPr spcFirstLastPara="1" wrap="square" lIns="91425" tIns="91425" rIns="91425" bIns="91425" anchor="b" anchorCtr="0">
            <a:noAutofit/>
          </a:bodyPr>
          <a:lstStyle/>
          <a:p>
            <a:pPr marL="457200" lvl="0" indent="-368300" algn="l" rtl="0">
              <a:spcBef>
                <a:spcPts val="0"/>
              </a:spcBef>
              <a:spcAft>
                <a:spcPts val="0"/>
              </a:spcAft>
              <a:buSzPts val="2200"/>
              <a:buChar char="●"/>
            </a:pPr>
            <a:r>
              <a:rPr lang="en" sz="2200"/>
              <a:t>Now we do some processing on the copied image (img_copy).</a:t>
            </a:r>
            <a:endParaRPr sz="2200"/>
          </a:p>
          <a:p>
            <a:pPr marL="457200" lvl="0" indent="-368300" algn="l" rtl="0">
              <a:spcBef>
                <a:spcPts val="0"/>
              </a:spcBef>
              <a:spcAft>
                <a:spcPts val="0"/>
              </a:spcAft>
              <a:buSzPts val="2200"/>
              <a:buChar char="●"/>
            </a:pPr>
            <a:r>
              <a:rPr lang="en" sz="2200"/>
              <a:t>We convert the image from BGR to grayscale and apply thresholding to it. We don’t need to apply a threshold we could use the grayscale to predict, but we do it to keep the image smooth without any sort of hazy gray colors in the image that could lead to wrong predictions.</a:t>
            </a:r>
            <a:endParaRPr sz="2200"/>
          </a:p>
          <a:p>
            <a:pPr marL="457200" lvl="0" indent="-368300" algn="l" rtl="0">
              <a:spcBef>
                <a:spcPts val="0"/>
              </a:spcBef>
              <a:spcAft>
                <a:spcPts val="0"/>
              </a:spcAft>
              <a:buSzPts val="2200"/>
              <a:buChar char="●"/>
            </a:pPr>
            <a:r>
              <a:rPr lang="en" sz="2200"/>
              <a:t>The image is to be then resized using cv2.resize() function into the dimensions that the model takes as input, along with reshaping the image using np.reshape() so that it can be used as model input.</a:t>
            </a:r>
            <a:endParaRPr sz="2200"/>
          </a:p>
          <a:p>
            <a:pPr marL="0" lvl="0" indent="0" algn="l" rtl="0">
              <a:spcBef>
                <a:spcPts val="0"/>
              </a:spcBef>
              <a:spcAft>
                <a:spcPts val="0"/>
              </a:spcAft>
              <a:buNone/>
            </a:pPr>
            <a:endParaRPr sz="2200"/>
          </a:p>
        </p:txBody>
      </p:sp>
      <p:pic>
        <p:nvPicPr>
          <p:cNvPr id="432" name="Google Shape;432;p26"/>
          <p:cNvPicPr preferRelativeResize="0"/>
          <p:nvPr/>
        </p:nvPicPr>
        <p:blipFill>
          <a:blip r:embed="rId3">
            <a:alphaModFix/>
          </a:blip>
          <a:stretch>
            <a:fillRect/>
          </a:stretch>
        </p:blipFill>
        <p:spPr>
          <a:xfrm>
            <a:off x="527950" y="197900"/>
            <a:ext cx="8420100"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ctrTitle"/>
          </p:nvPr>
        </p:nvSpPr>
        <p:spPr>
          <a:xfrm flipH="1">
            <a:off x="281375" y="1638650"/>
            <a:ext cx="8095500" cy="2810700"/>
          </a:xfrm>
          <a:prstGeom prst="rect">
            <a:avLst/>
          </a:prstGeom>
        </p:spPr>
        <p:txBody>
          <a:bodyPr spcFirstLastPara="1" wrap="square" lIns="91425" tIns="91425" rIns="91425" bIns="91425" anchor="b" anchorCtr="0">
            <a:noAutofit/>
          </a:bodyPr>
          <a:lstStyle/>
          <a:p>
            <a:pPr marL="457200" lvl="0" indent="-393700" algn="l" rtl="0">
              <a:spcBef>
                <a:spcPts val="0"/>
              </a:spcBef>
              <a:spcAft>
                <a:spcPts val="0"/>
              </a:spcAft>
              <a:buSzPts val="2600"/>
              <a:buChar char="●"/>
            </a:pPr>
            <a:r>
              <a:rPr lang="en" sz="2600"/>
              <a:t>Now we make a prediction using the processed image &amp; use the np.argmax() function to get the index of the class with the highest predicted probability. Using this we get to know the exact character through the word_dict dictionary.</a:t>
            </a:r>
            <a:endParaRPr sz="2600"/>
          </a:p>
          <a:p>
            <a:pPr marL="457200" lvl="0" indent="-393700" algn="l" rtl="0">
              <a:spcBef>
                <a:spcPts val="0"/>
              </a:spcBef>
              <a:spcAft>
                <a:spcPts val="0"/>
              </a:spcAft>
              <a:buSzPts val="2600"/>
              <a:buChar char="●"/>
            </a:pPr>
            <a:r>
              <a:rPr lang="en" sz="2600"/>
              <a:t>This predicted character is then displayed on the frame.</a:t>
            </a:r>
            <a:endParaRPr sz="2600"/>
          </a:p>
          <a:p>
            <a:pPr marL="0" lvl="0" indent="0" algn="l" rtl="0">
              <a:spcBef>
                <a:spcPts val="0"/>
              </a:spcBef>
              <a:spcAft>
                <a:spcPts val="0"/>
              </a:spcAft>
              <a:buNone/>
            </a:pPr>
            <a:endParaRPr sz="2600"/>
          </a:p>
        </p:txBody>
      </p:sp>
      <p:pic>
        <p:nvPicPr>
          <p:cNvPr id="438" name="Google Shape;438;p27"/>
          <p:cNvPicPr preferRelativeResize="0"/>
          <p:nvPr/>
        </p:nvPicPr>
        <p:blipFill>
          <a:blip r:embed="rId3">
            <a:alphaModFix/>
          </a:blip>
          <a:stretch>
            <a:fillRect/>
          </a:stretch>
        </p:blipFill>
        <p:spPr>
          <a:xfrm>
            <a:off x="152400" y="266200"/>
            <a:ext cx="8839199" cy="12868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8"/>
          <p:cNvSpPr txBox="1">
            <a:spLocks noGrp="1"/>
          </p:cNvSpPr>
          <p:nvPr>
            <p:ph type="ctrTitle"/>
          </p:nvPr>
        </p:nvSpPr>
        <p:spPr>
          <a:xfrm flipH="1">
            <a:off x="383800" y="1302900"/>
            <a:ext cx="8095500" cy="2537700"/>
          </a:xfrm>
          <a:prstGeom prst="rect">
            <a:avLst/>
          </a:prstGeom>
        </p:spPr>
        <p:txBody>
          <a:bodyPr spcFirstLastPara="1" wrap="square" lIns="91425" tIns="91425" rIns="91425" bIns="91425" anchor="b" anchorCtr="0">
            <a:noAutofit/>
          </a:bodyPr>
          <a:lstStyle/>
          <a:p>
            <a:pPr marL="457200" lvl="0" indent="-393700" algn="l" rtl="0">
              <a:spcBef>
                <a:spcPts val="0"/>
              </a:spcBef>
              <a:spcAft>
                <a:spcPts val="0"/>
              </a:spcAft>
              <a:buSzPts val="2600"/>
              <a:buChar char="●"/>
            </a:pPr>
            <a:r>
              <a:rPr lang="en" sz="2600"/>
              <a:t>Here we are setting up a waitKey in a while loop that will be stuck in loop until Esc is pressed, &amp; when it gets out of loop using cv2.destroyAllWindows() we destroy any active windows created to stop displaying the frame.</a:t>
            </a:r>
            <a:endParaRPr sz="2600"/>
          </a:p>
        </p:txBody>
      </p:sp>
      <p:pic>
        <p:nvPicPr>
          <p:cNvPr id="444" name="Google Shape;444;p28"/>
          <p:cNvPicPr preferRelativeResize="0"/>
          <p:nvPr/>
        </p:nvPicPr>
        <p:blipFill>
          <a:blip r:embed="rId3">
            <a:alphaModFix/>
          </a:blip>
          <a:stretch>
            <a:fillRect/>
          </a:stretch>
        </p:blipFill>
        <p:spPr>
          <a:xfrm>
            <a:off x="568075" y="471025"/>
            <a:ext cx="8286750" cy="119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1"/>
          <p:cNvSpPr txBox="1">
            <a:spLocks noGrp="1"/>
          </p:cNvSpPr>
          <p:nvPr>
            <p:ph type="ctrTitle"/>
          </p:nvPr>
        </p:nvSpPr>
        <p:spPr>
          <a:xfrm>
            <a:off x="660562" y="255599"/>
            <a:ext cx="6970353" cy="38695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PRESENTER:</a:t>
            </a:r>
            <a:br>
              <a:rPr lang="en" b="1" dirty="0"/>
            </a:br>
            <a:br>
              <a:rPr lang="en" b="1" dirty="0"/>
            </a:br>
            <a:br>
              <a:rPr lang="en" sz="6600" b="1" dirty="0">
                <a:solidFill>
                  <a:schemeClr val="bg2">
                    <a:lumMod val="75000"/>
                    <a:lumOff val="25000"/>
                  </a:schemeClr>
                </a:solidFill>
              </a:rPr>
            </a:br>
            <a:r>
              <a:rPr lang="en-US" dirty="0">
                <a:solidFill>
                  <a:schemeClr val="accent3">
                    <a:lumMod val="75000"/>
                  </a:schemeClr>
                </a:solidFill>
                <a:latin typeface="Algerian" panose="04020705040A02060702" pitchFamily="82" charset="0"/>
                <a:cs typeface="Aharoni" panose="020F0502020204030204" pitchFamily="2" charset="-79"/>
              </a:rPr>
              <a:t>SANCHIT SHARMA </a:t>
            </a:r>
            <a:endParaRPr sz="4800" dirty="0">
              <a:solidFill>
                <a:schemeClr val="accent3">
                  <a:lumMod val="75000"/>
                </a:schemeClr>
              </a:solidFill>
              <a:latin typeface="Algerian" panose="04020705040A02060702" pitchFamily="82" charset="0"/>
              <a:cs typeface="Aharoni" panose="020F0502020204030204" pitchFamily="2" charset="-79"/>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9"/>
          <p:cNvSpPr txBox="1">
            <a:spLocks noGrp="1"/>
          </p:cNvSpPr>
          <p:nvPr>
            <p:ph type="ctrTitle"/>
          </p:nvPr>
        </p:nvSpPr>
        <p:spPr>
          <a:xfrm flipH="1">
            <a:off x="213125" y="844000"/>
            <a:ext cx="8095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Conclusion</a:t>
            </a:r>
            <a:endParaRPr sz="3600"/>
          </a:p>
        </p:txBody>
      </p:sp>
      <p:sp>
        <p:nvSpPr>
          <p:cNvPr id="450" name="Google Shape;450;p29"/>
          <p:cNvSpPr txBox="1"/>
          <p:nvPr/>
        </p:nvSpPr>
        <p:spPr>
          <a:xfrm>
            <a:off x="728275" y="1872425"/>
            <a:ext cx="79314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solidFill>
                  <a:srgbClr val="444444"/>
                </a:solidFill>
                <a:latin typeface="Barlow Condensed SemiBold"/>
                <a:ea typeface="Barlow Condensed SemiBold"/>
                <a:cs typeface="Barlow Condensed SemiBold"/>
                <a:sym typeface="Barlow Condensed SemiBold"/>
              </a:rPr>
              <a:t>We have successfully developed Handwritten character recognition (Text Recognition) with Python, Tensorflow, and Machine Learning libraries. Handwritten characters have been recognized with more than 97% test accuracy. </a:t>
            </a:r>
            <a:endParaRPr sz="2600">
              <a:solidFill>
                <a:srgbClr val="444444"/>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ctrTitle"/>
          </p:nvPr>
        </p:nvSpPr>
        <p:spPr>
          <a:xfrm>
            <a:off x="266500" y="468450"/>
            <a:ext cx="8095500" cy="13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First of all, we do all the necessary imports of all the library which we are going to use and </a:t>
            </a:r>
            <a:r>
              <a:rPr lang="en" sz="2600" u="sng"/>
              <a:t>we are reading the dataset using the</a:t>
            </a:r>
            <a:r>
              <a:rPr lang="en" sz="2600"/>
              <a:t> </a:t>
            </a:r>
            <a:r>
              <a:rPr lang="en" sz="2600">
                <a:solidFill>
                  <a:schemeClr val="accent4"/>
                </a:solidFill>
              </a:rPr>
              <a:t>pd.read_csv() </a:t>
            </a:r>
            <a:r>
              <a:rPr lang="en" sz="2600" u="sng"/>
              <a:t>and printing the first 10 images using </a:t>
            </a:r>
            <a:r>
              <a:rPr lang="en" sz="2600">
                <a:solidFill>
                  <a:schemeClr val="accent4"/>
                </a:solidFill>
              </a:rPr>
              <a:t>data.head(10)</a:t>
            </a:r>
            <a:endParaRPr sz="2600">
              <a:solidFill>
                <a:schemeClr val="accent4"/>
              </a:solidFill>
            </a:endParaRPr>
          </a:p>
        </p:txBody>
      </p:sp>
      <p:pic>
        <p:nvPicPr>
          <p:cNvPr id="352" name="Google Shape;352;p12"/>
          <p:cNvPicPr preferRelativeResize="0"/>
          <p:nvPr/>
        </p:nvPicPr>
        <p:blipFill>
          <a:blip r:embed="rId3">
            <a:alphaModFix/>
          </a:blip>
          <a:stretch>
            <a:fillRect/>
          </a:stretch>
        </p:blipFill>
        <p:spPr>
          <a:xfrm>
            <a:off x="2072925" y="1974250"/>
            <a:ext cx="6289074" cy="304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ctrTitle"/>
          </p:nvPr>
        </p:nvSpPr>
        <p:spPr>
          <a:xfrm flipH="1">
            <a:off x="770700" y="210700"/>
            <a:ext cx="8095500" cy="45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Splitting the data read into the images &amp; their corresponding labels. The ‘0’ contains the labels, &amp; so we drop the ‘0’ column from the data dataframe read &amp; use it in the y to form the labels. </a:t>
            </a:r>
            <a:endParaRPr sz="2600"/>
          </a:p>
        </p:txBody>
      </p:sp>
      <p:pic>
        <p:nvPicPr>
          <p:cNvPr id="358" name="Google Shape;358;p13"/>
          <p:cNvPicPr preferRelativeResize="0"/>
          <p:nvPr/>
        </p:nvPicPr>
        <p:blipFill>
          <a:blip r:embed="rId3">
            <a:alphaModFix/>
          </a:blip>
          <a:stretch>
            <a:fillRect/>
          </a:stretch>
        </p:blipFill>
        <p:spPr>
          <a:xfrm>
            <a:off x="1404938" y="1995488"/>
            <a:ext cx="6334125" cy="115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4"/>
          <p:cNvSpPr txBox="1">
            <a:spLocks noGrp="1"/>
          </p:cNvSpPr>
          <p:nvPr>
            <p:ph type="ctrTitle"/>
          </p:nvPr>
        </p:nvSpPr>
        <p:spPr>
          <a:xfrm>
            <a:off x="266500" y="468450"/>
            <a:ext cx="8095500" cy="25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1"/>
                </a:solidFill>
              </a:rPr>
              <a:t>we are splitting the data into training &amp; testing dataset using </a:t>
            </a:r>
            <a:r>
              <a:rPr lang="en" sz="2600">
                <a:solidFill>
                  <a:schemeClr val="accent4"/>
                </a:solidFill>
              </a:rPr>
              <a:t>train_test_split()</a:t>
            </a:r>
            <a:r>
              <a:rPr lang="en" sz="2600">
                <a:solidFill>
                  <a:schemeClr val="lt1"/>
                </a:solidFill>
              </a:rPr>
              <a:t>.  Also, we are reshaping the train &amp; test image data so that they can be displayed as an image, as initially in the CSV file they were present as 784 columns of pixel data. So we convert it to 28×28 pixels. All the labels are present in the form of floating point values, that we convert to integer values, &amp; so we create a dictionary </a:t>
            </a:r>
            <a:r>
              <a:rPr lang="en" sz="2600">
                <a:solidFill>
                  <a:schemeClr val="accent4"/>
                </a:solidFill>
              </a:rPr>
              <a:t>word_dict</a:t>
            </a:r>
            <a:r>
              <a:rPr lang="en" sz="2600">
                <a:solidFill>
                  <a:schemeClr val="lt1"/>
                </a:solidFill>
              </a:rPr>
              <a:t> to map the integer values with the characters.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a:blip r:embed="rId3">
            <a:alphaModFix/>
          </a:blip>
          <a:stretch>
            <a:fillRect/>
          </a:stretch>
        </p:blipFill>
        <p:spPr>
          <a:xfrm>
            <a:off x="152400" y="152400"/>
            <a:ext cx="8839200" cy="418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6"/>
          <p:cNvSpPr txBox="1">
            <a:spLocks noGrp="1"/>
          </p:cNvSpPr>
          <p:nvPr>
            <p:ph type="ctrTitle"/>
          </p:nvPr>
        </p:nvSpPr>
        <p:spPr>
          <a:xfrm>
            <a:off x="266500" y="185900"/>
            <a:ext cx="8095500" cy="404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a:t>Here we are only describing the distribution of the alphabets. Firstly we convert the labels into integer values and append into the count list according to the label. This count list has the number of images present in the dataset belonging to each alphabet. Now we create a list – alphabets containing all the characters using the values() function of the dictionary. Now using the count &amp; alphabets lists we draw the horizontal bar plot.</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7"/>
          <p:cNvSpPr txBox="1">
            <a:spLocks noGrp="1"/>
          </p:cNvSpPr>
          <p:nvPr>
            <p:ph type="ctrTitle"/>
          </p:nvPr>
        </p:nvSpPr>
        <p:spPr>
          <a:xfrm flipH="1">
            <a:off x="745925" y="468450"/>
            <a:ext cx="8095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Now we shuffle some of the images of the train set.</a:t>
            </a:r>
            <a:endParaRPr sz="2600"/>
          </a:p>
          <a:p>
            <a:pPr marL="0" lvl="0" indent="0" algn="l" rtl="0">
              <a:spcBef>
                <a:spcPts val="0"/>
              </a:spcBef>
              <a:spcAft>
                <a:spcPts val="0"/>
              </a:spcAft>
              <a:buNone/>
            </a:pPr>
            <a:r>
              <a:rPr lang="en" sz="2600"/>
              <a:t>The shuffling is done using the shuffle() function so that we can display some random images. We then create 9 plots in 3×3 shape &amp; display the thresholded images of 9 alphabets.</a:t>
            </a:r>
            <a:endParaRPr sz="2600"/>
          </a:p>
        </p:txBody>
      </p:sp>
      <p:pic>
        <p:nvPicPr>
          <p:cNvPr id="379" name="Google Shape;379;p17"/>
          <p:cNvPicPr preferRelativeResize="0"/>
          <p:nvPr/>
        </p:nvPicPr>
        <p:blipFill>
          <a:blip r:embed="rId3">
            <a:alphaModFix/>
          </a:blip>
          <a:stretch>
            <a:fillRect/>
          </a:stretch>
        </p:blipFill>
        <p:spPr>
          <a:xfrm>
            <a:off x="1280250" y="2243300"/>
            <a:ext cx="5765750" cy="283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8"/>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Now we reshape the train &amp; test image dataset so that they can be put in the model.Here we convert the single float values to categorical values. This is done as the CNN model takes input of labels &amp; generates the output as a vector of probabilities.</a:t>
            </a:r>
            <a:endParaRPr sz="2600"/>
          </a:p>
        </p:txBody>
      </p:sp>
      <p:pic>
        <p:nvPicPr>
          <p:cNvPr id="385" name="Google Shape;385;p18"/>
          <p:cNvPicPr preferRelativeResize="0"/>
          <p:nvPr/>
        </p:nvPicPr>
        <p:blipFill>
          <a:blip r:embed="rId3">
            <a:alphaModFix/>
          </a:blip>
          <a:stretch>
            <a:fillRect/>
          </a:stretch>
        </p:blipFill>
        <p:spPr>
          <a:xfrm>
            <a:off x="0" y="2249500"/>
            <a:ext cx="8839200" cy="2008516"/>
          </a:xfrm>
          <a:prstGeom prst="rect">
            <a:avLst/>
          </a:prstGeom>
          <a:noFill/>
          <a:ln>
            <a:noFill/>
          </a:ln>
        </p:spPr>
      </p:pic>
    </p:spTree>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On-screen Show (16:9)</PresentationFormat>
  <Paragraphs>29</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Fira Sans Extra Condensed Medium</vt:lpstr>
      <vt:lpstr>Barlow Condensed</vt:lpstr>
      <vt:lpstr>Barlow Condensed Medium</vt:lpstr>
      <vt:lpstr>Georgia</vt:lpstr>
      <vt:lpstr>Arvo</vt:lpstr>
      <vt:lpstr>Barlow Condensed SemiBold</vt:lpstr>
      <vt:lpstr>Arial</vt:lpstr>
      <vt:lpstr>My Creative CV by slidesgo</vt:lpstr>
      <vt:lpstr>Handwritten Character Recognition</vt:lpstr>
      <vt:lpstr>PRESENTER:   SANCHIT SHARMA </vt:lpstr>
      <vt:lpstr>First of all, we do all the necessary imports of all the library which we are going to use and we are reading the dataset using the pd.read_csv() and printing the first 10 images using data.head(10)</vt:lpstr>
      <vt:lpstr>Splitting the data read into the images &amp; their corresponding labels. The ‘0’ contains the labels, &amp; so we drop the ‘0’ column from the data dataframe read &amp; use it in the y to form the labels. </vt:lpstr>
      <vt:lpstr>we are splitting the data into training &amp; testing dataset using train_test_split().  Also, we are reshaping the train &amp; test image data so that they can be displayed as an image, as initially in the CSV file they were present as 784 columns of pixel data. So we convert it to 28×28 pixels. All the labels are present in the form of floating point values, that we convert to integer values, &amp; so we create a dictionary word_dict to map the integer values with the characters.</vt:lpstr>
      <vt:lpstr>PowerPoint Presentation</vt:lpstr>
      <vt:lpstr>Here we are only describing the distribution of the alphabets. Firstly we convert the labels into integer values and append into the count list according to the label. This count list has the number of images present in the dataset belonging to each alphabet. Now we create a list – alphabets containing all the characters using the values() function of the dictionary. Now using the count &amp; alphabets lists we draw the horizontal bar plot.</vt:lpstr>
      <vt:lpstr>Now we shuffle some of the images of the train set. The shuffling is done using the shuffle() function so that we can display some random images. We then create 9 plots in 3×3 shape &amp; display the thresholded images of 9 alphabets.</vt:lpstr>
      <vt:lpstr>Now we reshape the train &amp; test image dataset so that they can be put in the model.Here we convert the single float values to categorical values. This is done as the CNN model takes input of labels &amp; generates the output as a vector of probabilities.</vt:lpstr>
      <vt:lpstr>The convolution layers are generally followed by maxpool layers that are used to reduce the number of features extracted and ultimately the output of the maxpool and layers and convolution layers are flattened into a vector of single dimension and are given as an input to the Dense layer</vt:lpstr>
      <vt:lpstr>PowerPoint Presentation</vt:lpstr>
      <vt:lpstr>Here we are compiling the model, where we define the optimizing function &amp; the loss function to be used for fitting. The optimizing function used is Adam, that is a combination of RMSprop &amp; Adagram optimizing algorithms. The dataset is very large so we are training for only a single epoch, however, as required we can even train it for multiple epochs (which is recommended for character recognition for better accuracy). </vt:lpstr>
      <vt:lpstr>Now we are getting the model summary that tells us what were the different layers defined in the model &amp; also we save the model using model.save() function.</vt:lpstr>
      <vt:lpstr>In the above code segment, we print out the training &amp; validation accuracies along with the training &amp; validation losses for character recognition.</vt:lpstr>
      <vt:lpstr> Doing Some Predictions on Test Data  </vt:lpstr>
      <vt:lpstr>Here we have read an external image that is originally an image of alphabet ‘B’ and made a copy of it that is to go through some processing to be fed to the model for the prediction that we will see in a while. The img read is then converted from BGR representation (as OpenCV reads the image in BGR format) to RGB for displaying the image, &amp; is resized to our required dimensions that we want to display the image in. </vt:lpstr>
      <vt:lpstr>Now we do some processing on the copied image (img_copy). We convert the image from BGR to grayscale and apply thresholding to it. We don’t need to apply a threshold we could use the grayscale to predict, but we do it to keep the image smooth without any sort of hazy gray colors in the image that could lead to wrong predictions. The image is to be then resized using cv2.resize() function into the dimensions that the model takes as input, along with reshaping the image using np.reshape() so that it can be used as model input. </vt:lpstr>
      <vt:lpstr>Now we make a prediction using the processed image &amp; use the np.argmax() function to get the index of the class with the highest predicted probability. Using this we get to know the exact character through the word_dict dictionary. This predicted character is then displayed on the frame. </vt:lpstr>
      <vt:lpstr>Here we are setting up a waitKey in a while loop that will be stuck in loop until Esc is pressed, &amp; when it gets out of loop using cv2.destroyAllWindows() we destroy any active windows created to stop displaying the frame.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Sanchit Sharma</cp:lastModifiedBy>
  <cp:revision>1</cp:revision>
  <dcterms:modified xsi:type="dcterms:W3CDTF">2025-04-28T23:48:55Z</dcterms:modified>
</cp:coreProperties>
</file>