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57" r:id="rId3"/>
    <p:sldId id="260"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7F7CC6-0E9B-4310-ADF7-8C8A47C9401E}"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B0BC2-D9B6-45B1-A496-006A5ED2FC52}" type="slidenum">
              <a:rPr lang="en-US" smtClean="0"/>
              <a:t>‹#›</a:t>
            </a:fld>
            <a:endParaRPr lang="en-US"/>
          </a:p>
        </p:txBody>
      </p:sp>
    </p:spTree>
    <p:extLst>
      <p:ext uri="{BB962C8B-B14F-4D97-AF65-F5344CB8AC3E}">
        <p14:creationId xmlns:p14="http://schemas.microsoft.com/office/powerpoint/2010/main" val="1118877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7F7CC6-0E9B-4310-ADF7-8C8A47C9401E}"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B0BC2-D9B6-45B1-A496-006A5ED2FC52}" type="slidenum">
              <a:rPr lang="en-US" smtClean="0"/>
              <a:t>‹#›</a:t>
            </a:fld>
            <a:endParaRPr lang="en-US"/>
          </a:p>
        </p:txBody>
      </p:sp>
    </p:spTree>
    <p:extLst>
      <p:ext uri="{BB962C8B-B14F-4D97-AF65-F5344CB8AC3E}">
        <p14:creationId xmlns:p14="http://schemas.microsoft.com/office/powerpoint/2010/main" val="1749294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7F7CC6-0E9B-4310-ADF7-8C8A47C9401E}"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B0BC2-D9B6-45B1-A496-006A5ED2FC5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78680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7F7CC6-0E9B-4310-ADF7-8C8A47C9401E}"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B0BC2-D9B6-45B1-A496-006A5ED2FC52}" type="slidenum">
              <a:rPr lang="en-US" smtClean="0"/>
              <a:t>‹#›</a:t>
            </a:fld>
            <a:endParaRPr lang="en-US"/>
          </a:p>
        </p:txBody>
      </p:sp>
    </p:spTree>
    <p:extLst>
      <p:ext uri="{BB962C8B-B14F-4D97-AF65-F5344CB8AC3E}">
        <p14:creationId xmlns:p14="http://schemas.microsoft.com/office/powerpoint/2010/main" val="578200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7F7CC6-0E9B-4310-ADF7-8C8A47C9401E}"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B0BC2-D9B6-45B1-A496-006A5ED2FC5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08679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7F7CC6-0E9B-4310-ADF7-8C8A47C9401E}"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B0BC2-D9B6-45B1-A496-006A5ED2FC52}" type="slidenum">
              <a:rPr lang="en-US" smtClean="0"/>
              <a:t>‹#›</a:t>
            </a:fld>
            <a:endParaRPr lang="en-US"/>
          </a:p>
        </p:txBody>
      </p:sp>
    </p:spTree>
    <p:extLst>
      <p:ext uri="{BB962C8B-B14F-4D97-AF65-F5344CB8AC3E}">
        <p14:creationId xmlns:p14="http://schemas.microsoft.com/office/powerpoint/2010/main" val="638256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7F7CC6-0E9B-4310-ADF7-8C8A47C9401E}"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B0BC2-D9B6-45B1-A496-006A5ED2FC52}" type="slidenum">
              <a:rPr lang="en-US" smtClean="0"/>
              <a:t>‹#›</a:t>
            </a:fld>
            <a:endParaRPr lang="en-US"/>
          </a:p>
        </p:txBody>
      </p:sp>
    </p:spTree>
    <p:extLst>
      <p:ext uri="{BB962C8B-B14F-4D97-AF65-F5344CB8AC3E}">
        <p14:creationId xmlns:p14="http://schemas.microsoft.com/office/powerpoint/2010/main" val="2315206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7F7CC6-0E9B-4310-ADF7-8C8A47C9401E}"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B0BC2-D9B6-45B1-A496-006A5ED2FC52}" type="slidenum">
              <a:rPr lang="en-US" smtClean="0"/>
              <a:t>‹#›</a:t>
            </a:fld>
            <a:endParaRPr lang="en-US"/>
          </a:p>
        </p:txBody>
      </p:sp>
    </p:spTree>
    <p:extLst>
      <p:ext uri="{BB962C8B-B14F-4D97-AF65-F5344CB8AC3E}">
        <p14:creationId xmlns:p14="http://schemas.microsoft.com/office/powerpoint/2010/main" val="41468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7F7CC6-0E9B-4310-ADF7-8C8A47C9401E}"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B0BC2-D9B6-45B1-A496-006A5ED2FC52}" type="slidenum">
              <a:rPr lang="en-US" smtClean="0"/>
              <a:t>‹#›</a:t>
            </a:fld>
            <a:endParaRPr lang="en-US"/>
          </a:p>
        </p:txBody>
      </p:sp>
    </p:spTree>
    <p:extLst>
      <p:ext uri="{BB962C8B-B14F-4D97-AF65-F5344CB8AC3E}">
        <p14:creationId xmlns:p14="http://schemas.microsoft.com/office/powerpoint/2010/main" val="487788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7F7CC6-0E9B-4310-ADF7-8C8A47C9401E}"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B0BC2-D9B6-45B1-A496-006A5ED2FC52}" type="slidenum">
              <a:rPr lang="en-US" smtClean="0"/>
              <a:t>‹#›</a:t>
            </a:fld>
            <a:endParaRPr lang="en-US"/>
          </a:p>
        </p:txBody>
      </p:sp>
    </p:spTree>
    <p:extLst>
      <p:ext uri="{BB962C8B-B14F-4D97-AF65-F5344CB8AC3E}">
        <p14:creationId xmlns:p14="http://schemas.microsoft.com/office/powerpoint/2010/main" val="4160869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A7F7CC6-0E9B-4310-ADF7-8C8A47C9401E}" type="datetimeFigureOut">
              <a:rPr lang="en-US" smtClean="0"/>
              <a:t>7/29/2022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B0BC2-D9B6-45B1-A496-006A5ED2FC52}" type="slidenum">
              <a:rPr lang="en-US" smtClean="0"/>
              <a:t>‹#›</a:t>
            </a:fld>
            <a:endParaRPr lang="en-US"/>
          </a:p>
        </p:txBody>
      </p:sp>
    </p:spTree>
    <p:extLst>
      <p:ext uri="{BB962C8B-B14F-4D97-AF65-F5344CB8AC3E}">
        <p14:creationId xmlns:p14="http://schemas.microsoft.com/office/powerpoint/2010/main" val="3205104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7F7CC6-0E9B-4310-ADF7-8C8A47C9401E}" type="datetimeFigureOut">
              <a:rPr lang="en-US" smtClean="0"/>
              <a:t>7/29/2022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3B0BC2-D9B6-45B1-A496-006A5ED2FC52}" type="slidenum">
              <a:rPr lang="en-US" smtClean="0"/>
              <a:t>‹#›</a:t>
            </a:fld>
            <a:endParaRPr lang="en-US"/>
          </a:p>
        </p:txBody>
      </p:sp>
    </p:spTree>
    <p:extLst>
      <p:ext uri="{BB962C8B-B14F-4D97-AF65-F5344CB8AC3E}">
        <p14:creationId xmlns:p14="http://schemas.microsoft.com/office/powerpoint/2010/main" val="2844751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A7F7CC6-0E9B-4310-ADF7-8C8A47C9401E}" type="datetimeFigureOut">
              <a:rPr lang="en-US" smtClean="0"/>
              <a:t>7/29/2022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3B0BC2-D9B6-45B1-A496-006A5ED2FC52}" type="slidenum">
              <a:rPr lang="en-US" smtClean="0"/>
              <a:t>‹#›</a:t>
            </a:fld>
            <a:endParaRPr lang="en-US"/>
          </a:p>
        </p:txBody>
      </p:sp>
    </p:spTree>
    <p:extLst>
      <p:ext uri="{BB962C8B-B14F-4D97-AF65-F5344CB8AC3E}">
        <p14:creationId xmlns:p14="http://schemas.microsoft.com/office/powerpoint/2010/main" val="2701092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7F7CC6-0E9B-4310-ADF7-8C8A47C9401E}" type="datetimeFigureOut">
              <a:rPr lang="en-US" smtClean="0"/>
              <a:t>7/29/2022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3B0BC2-D9B6-45B1-A496-006A5ED2FC52}" type="slidenum">
              <a:rPr lang="en-US" smtClean="0"/>
              <a:t>‹#›</a:t>
            </a:fld>
            <a:endParaRPr lang="en-US"/>
          </a:p>
        </p:txBody>
      </p:sp>
    </p:spTree>
    <p:extLst>
      <p:ext uri="{BB962C8B-B14F-4D97-AF65-F5344CB8AC3E}">
        <p14:creationId xmlns:p14="http://schemas.microsoft.com/office/powerpoint/2010/main" val="2731716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7F7CC6-0E9B-4310-ADF7-8C8A47C9401E}" type="datetimeFigureOut">
              <a:rPr lang="en-US" smtClean="0"/>
              <a:t>7/29/2022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B0BC2-D9B6-45B1-A496-006A5ED2FC52}" type="slidenum">
              <a:rPr lang="en-US" smtClean="0"/>
              <a:t>‹#›</a:t>
            </a:fld>
            <a:endParaRPr lang="en-US"/>
          </a:p>
        </p:txBody>
      </p:sp>
    </p:spTree>
    <p:extLst>
      <p:ext uri="{BB962C8B-B14F-4D97-AF65-F5344CB8AC3E}">
        <p14:creationId xmlns:p14="http://schemas.microsoft.com/office/powerpoint/2010/main" val="842591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7F7CC6-0E9B-4310-ADF7-8C8A47C9401E}" type="datetimeFigureOut">
              <a:rPr lang="en-US" smtClean="0"/>
              <a:t>7/29/2022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B0BC2-D9B6-45B1-A496-006A5ED2FC52}" type="slidenum">
              <a:rPr lang="en-US" smtClean="0"/>
              <a:t>‹#›</a:t>
            </a:fld>
            <a:endParaRPr lang="en-US"/>
          </a:p>
        </p:txBody>
      </p:sp>
    </p:spTree>
    <p:extLst>
      <p:ext uri="{BB962C8B-B14F-4D97-AF65-F5344CB8AC3E}">
        <p14:creationId xmlns:p14="http://schemas.microsoft.com/office/powerpoint/2010/main" val="408792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A7F7CC6-0E9B-4310-ADF7-8C8A47C9401E}" type="datetimeFigureOut">
              <a:rPr lang="en-US" smtClean="0"/>
              <a:t>7/29/2022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23B0BC2-D9B6-45B1-A496-006A5ED2FC52}" type="slidenum">
              <a:rPr lang="en-US" smtClean="0"/>
              <a:t>‹#›</a:t>
            </a:fld>
            <a:endParaRPr lang="en-US"/>
          </a:p>
        </p:txBody>
      </p:sp>
    </p:spTree>
    <p:extLst>
      <p:ext uri="{BB962C8B-B14F-4D97-AF65-F5344CB8AC3E}">
        <p14:creationId xmlns:p14="http://schemas.microsoft.com/office/powerpoint/2010/main" val="2719459882"/>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7818" y="1122363"/>
            <a:ext cx="8738755" cy="2296246"/>
          </a:xfrm>
        </p:spPr>
        <p:txBody>
          <a:bodyPr/>
          <a:lstStyle/>
          <a:p>
            <a:r>
              <a:rPr lang="en-GB" dirty="0" smtClean="0">
                <a:latin typeface="Bahnschrift SemiBold Condensed" panose="020B0502040204020203" pitchFamily="34" charset="0"/>
              </a:rPr>
              <a:t>TEAM WORK AS</a:t>
            </a:r>
            <a:br>
              <a:rPr lang="en-GB" dirty="0" smtClean="0">
                <a:latin typeface="Bahnschrift SemiBold Condensed" panose="020B0502040204020203" pitchFamily="34" charset="0"/>
              </a:rPr>
            </a:br>
            <a:r>
              <a:rPr lang="en-GB" dirty="0" smtClean="0">
                <a:latin typeface="Bahnschrift SemiBold Condensed" panose="020B0502040204020203" pitchFamily="34" charset="0"/>
              </a:rPr>
              <a:t>			AN ENTERPRISE SKILL</a:t>
            </a:r>
            <a:endParaRPr lang="en-US" dirty="0">
              <a:latin typeface="Bahnschrift SemiBold Condensed" panose="020B0502040204020203" pitchFamily="34" charset="0"/>
            </a:endParaRPr>
          </a:p>
        </p:txBody>
      </p:sp>
      <p:sp>
        <p:nvSpPr>
          <p:cNvPr id="3" name="Subtitle 2"/>
          <p:cNvSpPr>
            <a:spLocks noGrp="1"/>
          </p:cNvSpPr>
          <p:nvPr>
            <p:ph type="subTitle" idx="1"/>
          </p:nvPr>
        </p:nvSpPr>
        <p:spPr>
          <a:xfrm>
            <a:off x="1523999" y="3602038"/>
            <a:ext cx="8534401" cy="1655762"/>
          </a:xfrm>
        </p:spPr>
        <p:txBody>
          <a:bodyPr/>
          <a:lstStyle/>
          <a:p>
            <a:pPr algn="r"/>
            <a:r>
              <a:rPr lang="en-GB" dirty="0" smtClean="0"/>
              <a:t>BY TONY STEVE</a:t>
            </a:r>
            <a:endParaRPr lang="en-US" dirty="0"/>
          </a:p>
        </p:txBody>
      </p:sp>
    </p:spTree>
    <p:extLst>
      <p:ext uri="{BB962C8B-B14F-4D97-AF65-F5344CB8AC3E}">
        <p14:creationId xmlns:p14="http://schemas.microsoft.com/office/powerpoint/2010/main" val="4050924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465118"/>
            <a:ext cx="8534400" cy="4529281"/>
          </a:xfrm>
        </p:spPr>
        <p:txBody>
          <a:bodyPr>
            <a:normAutofit/>
          </a:bodyPr>
          <a:lstStyle/>
          <a:p>
            <a:r>
              <a:rPr lang="en-GB" sz="2000" dirty="0" smtClean="0">
                <a:latin typeface="Calibri" panose="020F0502020204030204" pitchFamily="34" charset="0"/>
                <a:cs typeface="Calibri" panose="020F0502020204030204" pitchFamily="34" charset="0"/>
              </a:rPr>
              <a:t>	</a:t>
            </a:r>
            <a:r>
              <a:rPr lang="en-GB" sz="2800" dirty="0" smtClean="0">
                <a:latin typeface="Calibri" panose="020F0502020204030204" pitchFamily="34" charset="0"/>
                <a:cs typeface="Calibri" panose="020F0502020204030204" pitchFamily="34" charset="0"/>
              </a:rPr>
              <a:t>	</a:t>
            </a:r>
            <a:r>
              <a:rPr lang="en-GB" sz="2000" dirty="0" smtClean="0">
                <a:latin typeface="Calibri" panose="020F0502020204030204" pitchFamily="34" charset="0"/>
                <a:cs typeface="Calibri" panose="020F0502020204030204" pitchFamily="34" charset="0"/>
              </a:rPr>
              <a:t>This is the collaborative effort of a group to achieve a common goal or to complete a task in the most effective and efficient way.</a:t>
            </a:r>
            <a:br>
              <a:rPr lang="en-GB" sz="2000" dirty="0" smtClean="0">
                <a:latin typeface="Calibri" panose="020F0502020204030204" pitchFamily="34" charset="0"/>
                <a:cs typeface="Calibri" panose="020F0502020204030204" pitchFamily="34" charset="0"/>
              </a:rPr>
            </a:br>
            <a:r>
              <a:rPr lang="en-GB" sz="2000" dirty="0" smtClean="0">
                <a:latin typeface="Calibri" panose="020F0502020204030204" pitchFamily="34" charset="0"/>
                <a:cs typeface="Calibri" panose="020F0502020204030204" pitchFamily="34" charset="0"/>
              </a:rPr>
              <a:t>	At its most basic, team work is a sense of unity. Teamwork is both a bonding agent and a lubrication of sorts. It brings people together(bonding agent) and motivates them to rely on one another to get things done, teamwork also makes progress easier(the lubrication) and allows the group to overcome obstacles that would have stymied an individual. </a:t>
            </a:r>
            <a:endParaRPr lang="en-US" sz="28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84212" y="685801"/>
            <a:ext cx="8534400" cy="955964"/>
          </a:xfrm>
        </p:spPr>
        <p:txBody>
          <a:bodyPr/>
          <a:lstStyle/>
          <a:p>
            <a:pPr marL="0" indent="0">
              <a:buNone/>
            </a:pPr>
            <a:r>
              <a:rPr lang="en-GB" dirty="0" smtClean="0"/>
              <a:t>	</a:t>
            </a:r>
            <a:r>
              <a:rPr lang="en-GB" sz="4400" dirty="0" smtClean="0">
                <a:latin typeface="+mj-lt"/>
              </a:rPr>
              <a:t>WHAT IS TEAM WORK</a:t>
            </a:r>
            <a:endParaRPr lang="en-US" sz="4400" dirty="0">
              <a:latin typeface="+mj-lt"/>
            </a:endParaRPr>
          </a:p>
        </p:txBody>
      </p:sp>
    </p:spTree>
    <p:extLst>
      <p:ext uri="{BB962C8B-B14F-4D97-AF65-F5344CB8AC3E}">
        <p14:creationId xmlns:p14="http://schemas.microsoft.com/office/powerpoint/2010/main" val="1911009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4345"/>
          </a:xfrm>
        </p:spPr>
        <p:txBody>
          <a:bodyPr/>
          <a:lstStyle/>
          <a:p>
            <a:pPr algn="ctr"/>
            <a:r>
              <a:rPr lang="en-GB" dirty="0" smtClean="0"/>
              <a:t>WHY IS TEAMWORK IMPORTANT</a:t>
            </a:r>
            <a:endParaRPr lang="en-US" dirty="0"/>
          </a:p>
        </p:txBody>
      </p:sp>
      <p:sp>
        <p:nvSpPr>
          <p:cNvPr id="3" name="Content Placeholder 2"/>
          <p:cNvSpPr>
            <a:spLocks noGrp="1"/>
          </p:cNvSpPr>
          <p:nvPr>
            <p:ph idx="1"/>
          </p:nvPr>
        </p:nvSpPr>
        <p:spPr>
          <a:xfrm>
            <a:off x="677334" y="1433945"/>
            <a:ext cx="8596668" cy="4607417"/>
          </a:xfrm>
        </p:spPr>
        <p:txBody>
          <a:bodyPr>
            <a:normAutofit lnSpcReduction="10000"/>
          </a:bodyPr>
          <a:lstStyle/>
          <a:p>
            <a:pPr lvl="1" eaLnBrk="0" fontAlgn="base" hangingPunct="0">
              <a:lnSpc>
                <a:spcPct val="100000"/>
              </a:lnSpc>
              <a:spcBef>
                <a:spcPct val="0"/>
              </a:spcBef>
              <a:spcAft>
                <a:spcPct val="0"/>
              </a:spcAft>
              <a:buClr>
                <a:schemeClr val="accent4"/>
              </a:buClr>
              <a:buFont typeface="Wingdings" panose="05000000000000000000" pitchFamily="2" charset="2"/>
              <a:buChar char="ü"/>
            </a:pPr>
            <a:r>
              <a:rPr lang="en-GB" altLang="en-US" sz="1900" b="1" dirty="0" smtClean="0">
                <a:effectLst>
                  <a:outerShdw blurRad="38100" dist="38100" dir="2700000" algn="tl">
                    <a:srgbClr val="000000">
                      <a:alpha val="43137"/>
                    </a:srgbClr>
                  </a:outerShdw>
                </a:effectLst>
                <a:latin typeface="Roboto"/>
                <a:cs typeface="Arial" panose="020B0604020202020204" pitchFamily="34" charset="0"/>
              </a:rPr>
              <a:t>New Ideas</a:t>
            </a:r>
          </a:p>
          <a:p>
            <a:pPr marL="457200" lvl="1" indent="0" eaLnBrk="0" fontAlgn="base" hangingPunct="0">
              <a:lnSpc>
                <a:spcPct val="100000"/>
              </a:lnSpc>
              <a:spcBef>
                <a:spcPct val="0"/>
              </a:spcBef>
              <a:spcAft>
                <a:spcPct val="0"/>
              </a:spcAft>
              <a:buClr>
                <a:schemeClr val="accent4"/>
              </a:buClr>
              <a:buNone/>
            </a:pPr>
            <a:r>
              <a:rPr lang="en-GB" altLang="en-US" sz="1900" dirty="0" smtClean="0">
                <a:latin typeface="Roboto"/>
                <a:cs typeface="Arial" panose="020B0604020202020204" pitchFamily="34" charset="0"/>
              </a:rPr>
              <a:t>Teamwork among a diverse group of people will almost always reveal new, fresh ideas. When you create a safe space where </a:t>
            </a:r>
            <a:r>
              <a:rPr lang="en-GB" altLang="en-US" sz="1900" dirty="0" err="1" smtClean="0">
                <a:latin typeface="Roboto"/>
                <a:cs typeface="Arial" panose="020B0604020202020204" pitchFamily="34" charset="0"/>
              </a:rPr>
              <a:t>indivduals</a:t>
            </a:r>
            <a:r>
              <a:rPr lang="en-GB" altLang="en-US" sz="1900" dirty="0" smtClean="0">
                <a:latin typeface="Roboto"/>
                <a:cs typeface="Arial" panose="020B0604020202020204" pitchFamily="34" charset="0"/>
              </a:rPr>
              <a:t> can work without fear of criticism, new ideas and perspectives will </a:t>
            </a:r>
            <a:r>
              <a:rPr lang="en-GB" altLang="en-US" sz="1900" dirty="0" err="1" smtClean="0">
                <a:latin typeface="Roboto"/>
                <a:cs typeface="Arial" panose="020B0604020202020204" pitchFamily="34" charset="0"/>
              </a:rPr>
              <a:t>strt</a:t>
            </a:r>
            <a:r>
              <a:rPr lang="en-GB" altLang="en-US" sz="1900" dirty="0" smtClean="0">
                <a:latin typeface="Roboto"/>
                <a:cs typeface="Arial" panose="020B0604020202020204" pitchFamily="34" charset="0"/>
              </a:rPr>
              <a:t> to flow in.</a:t>
            </a:r>
          </a:p>
          <a:p>
            <a:pPr lvl="1" eaLnBrk="0" fontAlgn="base" hangingPunct="0">
              <a:lnSpc>
                <a:spcPct val="100000"/>
              </a:lnSpc>
              <a:spcBef>
                <a:spcPct val="0"/>
              </a:spcBef>
              <a:spcAft>
                <a:spcPct val="0"/>
              </a:spcAft>
              <a:buClr>
                <a:schemeClr val="accent4"/>
              </a:buClr>
              <a:buFont typeface="Wingdings" panose="05000000000000000000" pitchFamily="2" charset="2"/>
              <a:buChar char="ü"/>
            </a:pPr>
            <a:r>
              <a:rPr lang="en-GB" altLang="en-US" sz="1900" b="1" dirty="0" smtClean="0">
                <a:effectLst>
                  <a:outerShdw blurRad="38100" dist="38100" dir="2700000" algn="tl">
                    <a:srgbClr val="000000">
                      <a:alpha val="43137"/>
                    </a:srgbClr>
                  </a:outerShdw>
                </a:effectLst>
                <a:latin typeface="Roboto"/>
                <a:cs typeface="Arial" panose="020B0604020202020204" pitchFamily="34" charset="0"/>
              </a:rPr>
              <a:t>Improved efficiency</a:t>
            </a:r>
          </a:p>
          <a:p>
            <a:pPr marL="457200" lvl="1" indent="0" eaLnBrk="0" fontAlgn="base" hangingPunct="0">
              <a:lnSpc>
                <a:spcPct val="100000"/>
              </a:lnSpc>
              <a:spcBef>
                <a:spcPct val="0"/>
              </a:spcBef>
              <a:spcAft>
                <a:spcPct val="0"/>
              </a:spcAft>
              <a:buClr>
                <a:schemeClr val="accent4"/>
              </a:buClr>
              <a:buNone/>
            </a:pPr>
            <a:r>
              <a:rPr lang="en-GB" altLang="en-US" sz="1900" dirty="0" smtClean="0">
                <a:latin typeface="Roboto"/>
                <a:cs typeface="Arial" panose="020B0604020202020204" pitchFamily="34" charset="0"/>
              </a:rPr>
              <a:t>Working together improves the efficiency in your business.it allow </a:t>
            </a:r>
            <a:r>
              <a:rPr lang="en-GB" altLang="en-US" sz="1900" dirty="0" err="1" smtClean="0">
                <a:latin typeface="Roboto"/>
                <a:cs typeface="Arial" panose="020B0604020202020204" pitchFamily="34" charset="0"/>
              </a:rPr>
              <a:t>ypumto</a:t>
            </a:r>
            <a:r>
              <a:rPr lang="en-GB" altLang="en-US" sz="1900" dirty="0" smtClean="0">
                <a:latin typeface="Roboto"/>
                <a:cs typeface="Arial" panose="020B0604020202020204" pitchFamily="34" charset="0"/>
              </a:rPr>
              <a:t> split difficult tasks into more manageable chunks and complete them faster</a:t>
            </a:r>
          </a:p>
          <a:p>
            <a:pPr lvl="1" eaLnBrk="0" fontAlgn="base" hangingPunct="0">
              <a:lnSpc>
                <a:spcPct val="100000"/>
              </a:lnSpc>
              <a:spcBef>
                <a:spcPct val="0"/>
              </a:spcBef>
              <a:spcAft>
                <a:spcPct val="0"/>
              </a:spcAft>
              <a:buClr>
                <a:schemeClr val="accent4"/>
              </a:buClr>
              <a:buFont typeface="Wingdings" panose="05000000000000000000" pitchFamily="2" charset="2"/>
              <a:buChar char="ü"/>
            </a:pPr>
            <a:r>
              <a:rPr lang="en-GB" altLang="en-US" sz="1900" b="1" dirty="0" smtClean="0">
                <a:effectLst>
                  <a:outerShdw blurRad="38100" dist="38100" dir="2700000" algn="tl">
                    <a:srgbClr val="000000">
                      <a:alpha val="43137"/>
                    </a:srgbClr>
                  </a:outerShdw>
                </a:effectLst>
                <a:latin typeface="Roboto"/>
                <a:cs typeface="Arial" panose="020B0604020202020204" pitchFamily="34" charset="0"/>
              </a:rPr>
              <a:t>Higher morale</a:t>
            </a:r>
          </a:p>
          <a:p>
            <a:pPr marL="457200" lvl="1" indent="0" eaLnBrk="0" fontAlgn="base" hangingPunct="0">
              <a:lnSpc>
                <a:spcPct val="100000"/>
              </a:lnSpc>
              <a:spcBef>
                <a:spcPct val="0"/>
              </a:spcBef>
              <a:spcAft>
                <a:spcPct val="0"/>
              </a:spcAft>
              <a:buClr>
                <a:schemeClr val="accent4"/>
              </a:buClr>
              <a:buNone/>
            </a:pPr>
            <a:r>
              <a:rPr lang="en-GB" altLang="en-US" sz="1900" dirty="0" smtClean="0">
                <a:latin typeface="Roboto"/>
                <a:cs typeface="Arial" panose="020B0604020202020204" pitchFamily="34" charset="0"/>
              </a:rPr>
              <a:t>If you want people to feel better about themselves and the job they re doing, get them to work together. </a:t>
            </a:r>
            <a:r>
              <a:rPr lang="en-GB" altLang="en-US" sz="1900" dirty="0">
                <a:latin typeface="Roboto"/>
                <a:cs typeface="Arial" panose="020B0604020202020204" pitchFamily="34" charset="0"/>
              </a:rPr>
              <a:t>T</a:t>
            </a:r>
            <a:r>
              <a:rPr lang="en-GB" altLang="en-US" sz="1900" dirty="0" smtClean="0">
                <a:latin typeface="Roboto"/>
                <a:cs typeface="Arial" panose="020B0604020202020204" pitchFamily="34" charset="0"/>
              </a:rPr>
              <a:t>his boost their morale</a:t>
            </a:r>
          </a:p>
          <a:p>
            <a:pPr lvl="1" eaLnBrk="0" fontAlgn="base" hangingPunct="0">
              <a:lnSpc>
                <a:spcPct val="100000"/>
              </a:lnSpc>
              <a:spcBef>
                <a:spcPct val="0"/>
              </a:spcBef>
              <a:spcAft>
                <a:spcPct val="0"/>
              </a:spcAft>
              <a:buClr>
                <a:schemeClr val="accent4"/>
              </a:buClr>
              <a:buFont typeface="Wingdings" panose="05000000000000000000" pitchFamily="2" charset="2"/>
              <a:buChar char="ü"/>
            </a:pPr>
            <a:r>
              <a:rPr lang="en-GB" altLang="en-US" sz="1900" b="1" dirty="0" smtClean="0">
                <a:effectLst>
                  <a:outerShdw blurRad="38100" dist="38100" dir="2700000" algn="tl">
                    <a:srgbClr val="000000">
                      <a:alpha val="43137"/>
                    </a:srgbClr>
                  </a:outerShdw>
                </a:effectLst>
                <a:latin typeface="Roboto"/>
                <a:cs typeface="Arial" panose="020B0604020202020204" pitchFamily="34" charset="0"/>
              </a:rPr>
              <a:t>Group cohesion</a:t>
            </a:r>
          </a:p>
          <a:p>
            <a:pPr marL="457200" lvl="1" indent="0" eaLnBrk="0" fontAlgn="base" hangingPunct="0">
              <a:lnSpc>
                <a:spcPct val="100000"/>
              </a:lnSpc>
              <a:spcBef>
                <a:spcPct val="0"/>
              </a:spcBef>
              <a:spcAft>
                <a:spcPct val="0"/>
              </a:spcAft>
              <a:buClr>
                <a:schemeClr val="accent4"/>
              </a:buClr>
              <a:buNone/>
            </a:pPr>
            <a:r>
              <a:rPr lang="en-GB" altLang="en-US" sz="1900" dirty="0" smtClean="0">
                <a:latin typeface="Roboto"/>
                <a:cs typeface="Arial" panose="020B0604020202020204" pitchFamily="34" charset="0"/>
              </a:rPr>
              <a:t>It is essential for businesses focused on success. Without it, individuals will be more likely to apply their efforts for their own benefits rather than the benefits of the enterprise.</a:t>
            </a:r>
            <a:r>
              <a:rPr lang="en-GB" altLang="en-US" sz="1900" b="1" dirty="0" smtClean="0">
                <a:effectLst>
                  <a:outerShdw blurRad="38100" dist="38100" dir="2700000" algn="tl">
                    <a:srgbClr val="000000">
                      <a:alpha val="43137"/>
                    </a:srgbClr>
                  </a:outerShdw>
                </a:effectLst>
                <a:latin typeface="Roboto"/>
                <a:cs typeface="Arial" panose="020B0604020202020204" pitchFamily="34" charset="0"/>
              </a:rPr>
              <a:t> </a:t>
            </a:r>
          </a:p>
          <a:p>
            <a:pPr marL="457200" lvl="1" indent="0" eaLnBrk="0" fontAlgn="base" hangingPunct="0">
              <a:lnSpc>
                <a:spcPct val="100000"/>
              </a:lnSpc>
              <a:spcBef>
                <a:spcPct val="0"/>
              </a:spcBef>
              <a:spcAft>
                <a:spcPct val="0"/>
              </a:spcAft>
              <a:buClr>
                <a:schemeClr val="accent4"/>
              </a:buClr>
              <a:buNone/>
            </a:pPr>
            <a:endParaRPr lang="en-GB" altLang="en-US" sz="1900" dirty="0" smtClean="0">
              <a:latin typeface="Roboto"/>
              <a:cs typeface="Arial" panose="020B0604020202020204" pitchFamily="34" charset="0"/>
            </a:endParaRPr>
          </a:p>
          <a:p>
            <a:pPr marL="914400" lvl="1" indent="-457200" eaLnBrk="0" fontAlgn="base" hangingPunct="0">
              <a:lnSpc>
                <a:spcPct val="100000"/>
              </a:lnSpc>
              <a:spcBef>
                <a:spcPct val="0"/>
              </a:spcBef>
              <a:spcAft>
                <a:spcPct val="0"/>
              </a:spcAft>
              <a:buClr>
                <a:schemeClr val="accent4"/>
              </a:buClr>
              <a:buFont typeface="+mj-lt"/>
              <a:buAutoNum type="arabicPeriod"/>
            </a:pPr>
            <a:endParaRPr lang="en-GB" altLang="en-US" sz="1900" dirty="0">
              <a:latin typeface="Roboto"/>
              <a:cs typeface="Arial" panose="020B0604020202020204" pitchFamily="34" charset="0"/>
            </a:endParaRPr>
          </a:p>
        </p:txBody>
      </p:sp>
    </p:spTree>
    <p:extLst>
      <p:ext uri="{BB962C8B-B14F-4D97-AF65-F5344CB8AC3E}">
        <p14:creationId xmlns:p14="http://schemas.microsoft.com/office/powerpoint/2010/main" val="2394171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0827"/>
          </a:xfrm>
        </p:spPr>
        <p:txBody>
          <a:bodyPr/>
          <a:lstStyle/>
          <a:p>
            <a:r>
              <a:rPr lang="en-GB" dirty="0" smtClean="0"/>
              <a:t>	HOW TO IMPROVE TEAMWORK </a:t>
            </a:r>
            <a:endParaRPr lang="en-US" dirty="0"/>
          </a:p>
        </p:txBody>
      </p:sp>
      <p:sp>
        <p:nvSpPr>
          <p:cNvPr id="3" name="Content Placeholder 2"/>
          <p:cNvSpPr>
            <a:spLocks noGrp="1"/>
          </p:cNvSpPr>
          <p:nvPr>
            <p:ph idx="1"/>
          </p:nvPr>
        </p:nvSpPr>
        <p:spPr>
          <a:xfrm>
            <a:off x="677334" y="1340427"/>
            <a:ext cx="8596668" cy="4700935"/>
          </a:xfrm>
        </p:spPr>
        <p:txBody>
          <a:bodyPr/>
          <a:lstStyle/>
          <a:p>
            <a:pPr>
              <a:buFont typeface="Wingdings" panose="05000000000000000000" pitchFamily="2" charset="2"/>
              <a:buChar char="q"/>
            </a:pPr>
            <a:r>
              <a:rPr lang="en-GB" b="1" dirty="0" smtClean="0">
                <a:effectLst>
                  <a:outerShdw blurRad="38100" dist="38100" dir="2700000" algn="tl">
                    <a:srgbClr val="000000">
                      <a:alpha val="43137"/>
                    </a:srgbClr>
                  </a:outerShdw>
                </a:effectLst>
              </a:rPr>
              <a:t>Make teamwork a part of your organization strategy</a:t>
            </a:r>
          </a:p>
          <a:p>
            <a:pPr marL="0" indent="0">
              <a:buNone/>
            </a:pPr>
            <a:r>
              <a:rPr lang="en-GB" dirty="0" smtClean="0"/>
              <a:t>Setting goals at the team and individual levels is an important part of fostering strong teamwork.</a:t>
            </a:r>
          </a:p>
          <a:p>
            <a:pPr>
              <a:buFont typeface="Wingdings" panose="05000000000000000000" pitchFamily="2" charset="2"/>
              <a:buChar char="q"/>
            </a:pPr>
            <a:r>
              <a:rPr lang="en-GB" b="1" dirty="0" smtClean="0">
                <a:effectLst>
                  <a:outerShdw blurRad="38100" dist="38100" dir="2700000" algn="tl">
                    <a:srgbClr val="000000">
                      <a:alpha val="43137"/>
                    </a:srgbClr>
                  </a:outerShdw>
                </a:effectLst>
              </a:rPr>
              <a:t>Hire with a diverse team in mind</a:t>
            </a:r>
          </a:p>
          <a:p>
            <a:pPr marL="0" indent="0">
              <a:buNone/>
            </a:pPr>
            <a:r>
              <a:rPr lang="en-GB" dirty="0" smtClean="0"/>
              <a:t>Hiring a diverse team is essential for the unity of the group and the success of your business. Such a team foster creative innovation and gives your team more skills, talent and more experience</a:t>
            </a:r>
          </a:p>
          <a:p>
            <a:pPr>
              <a:buFont typeface="Wingdings" panose="05000000000000000000" pitchFamily="2" charset="2"/>
              <a:buChar char="q"/>
            </a:pPr>
            <a:r>
              <a:rPr lang="en-GB" b="1" dirty="0" smtClean="0">
                <a:effectLst>
                  <a:outerShdw blurRad="38100" dist="38100" dir="2700000" algn="tl">
                    <a:srgbClr val="000000">
                      <a:alpha val="43137"/>
                    </a:srgbClr>
                  </a:outerShdw>
                </a:effectLst>
              </a:rPr>
              <a:t>Delegate authority</a:t>
            </a:r>
          </a:p>
          <a:p>
            <a:pPr marL="0" indent="0">
              <a:buNone/>
            </a:pPr>
            <a:r>
              <a:rPr lang="en-GB" dirty="0" smtClean="0"/>
              <a:t>As a manager, you are the guiding force for your team (and the impetus behind the teamwork they exhibit).</a:t>
            </a:r>
            <a:endParaRPr lang="en-US" dirty="0"/>
          </a:p>
        </p:txBody>
      </p:sp>
    </p:spTree>
    <p:extLst>
      <p:ext uri="{BB962C8B-B14F-4D97-AF65-F5344CB8AC3E}">
        <p14:creationId xmlns:p14="http://schemas.microsoft.com/office/powerpoint/2010/main" val="17934595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123</TotalTime>
  <Words>231</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Arial</vt:lpstr>
      <vt:lpstr>Bahnschrift SemiBold Condensed</vt:lpstr>
      <vt:lpstr>Calibri</vt:lpstr>
      <vt:lpstr>Roboto</vt:lpstr>
      <vt:lpstr>Trebuchet MS</vt:lpstr>
      <vt:lpstr>Wingdings</vt:lpstr>
      <vt:lpstr>Wingdings 3</vt:lpstr>
      <vt:lpstr>Facet</vt:lpstr>
      <vt:lpstr>TEAM WORK AS    AN ENTERPRISE SKILL</vt:lpstr>
      <vt:lpstr>  This is the collaborative effort of a group to achieve a common goal or to complete a task in the most effective and efficient way.  At its most basic, team work is a sense of unity. Teamwork is both a bonding agent and a lubrication of sorts. It brings people together(bonding agent) and motivates them to rely on one another to get things done, teamwork also makes progress easier(the lubrication) and allows the group to overcome obstacles that would have stymied an individual. </vt:lpstr>
      <vt:lpstr>WHY IS TEAMWORK IMPORTANT</vt:lpstr>
      <vt:lpstr> HOW TO IMPROVE TEAMWORK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WORK AS       AN ENTERPRISE SKILL</dc:title>
  <dc:creator>TONY</dc:creator>
  <cp:lastModifiedBy>TONY</cp:lastModifiedBy>
  <cp:revision>16</cp:revision>
  <dcterms:created xsi:type="dcterms:W3CDTF">2022-07-28T15:46:17Z</dcterms:created>
  <dcterms:modified xsi:type="dcterms:W3CDTF">2022-07-29T12:28:45Z</dcterms:modified>
</cp:coreProperties>
</file>