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28" r:id="rId2"/>
    <p:sldId id="330" r:id="rId3"/>
    <p:sldId id="329" r:id="rId4"/>
    <p:sldId id="350" r:id="rId5"/>
    <p:sldId id="331" r:id="rId6"/>
    <p:sldId id="332" r:id="rId7"/>
    <p:sldId id="358" r:id="rId8"/>
    <p:sldId id="359" r:id="rId9"/>
    <p:sldId id="333" r:id="rId10"/>
    <p:sldId id="356" r:id="rId11"/>
    <p:sldId id="335" r:id="rId12"/>
    <p:sldId id="336" r:id="rId13"/>
    <p:sldId id="354" r:id="rId14"/>
    <p:sldId id="357" r:id="rId15"/>
    <p:sldId id="339" r:id="rId16"/>
    <p:sldId id="257" r:id="rId17"/>
    <p:sldId id="352" r:id="rId18"/>
    <p:sldId id="258" r:id="rId19"/>
    <p:sldId id="259" r:id="rId20"/>
    <p:sldId id="260" r:id="rId21"/>
    <p:sldId id="261" r:id="rId22"/>
    <p:sldId id="262" r:id="rId23"/>
    <p:sldId id="263" r:id="rId24"/>
    <p:sldId id="264" r:id="rId25"/>
    <p:sldId id="266" r:id="rId26"/>
    <p:sldId id="265" r:id="rId27"/>
    <p:sldId id="343" r:id="rId28"/>
    <p:sldId id="351" r:id="rId29"/>
    <p:sldId id="346" r:id="rId30"/>
    <p:sldId id="360" r:id="rId31"/>
    <p:sldId id="341" r:id="rId32"/>
    <p:sldId id="361" r:id="rId33"/>
    <p:sldId id="347" r:id="rId34"/>
    <p:sldId id="362" r:id="rId35"/>
    <p:sldId id="344" r:id="rId36"/>
    <p:sldId id="348" r:id="rId37"/>
    <p:sldId id="345" r:id="rId38"/>
    <p:sldId id="340" r:id="rId39"/>
    <p:sldId id="342" r:id="rId40"/>
    <p:sldId id="36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9F3D9"/>
    <a:srgbClr val="4F81BD"/>
    <a:srgbClr val="C0504D"/>
    <a:srgbClr val="00B0F0"/>
    <a:srgbClr val="00B050"/>
    <a:srgbClr val="0070C0"/>
    <a:srgbClr val="146DC7"/>
    <a:srgbClr val="E82D2F"/>
    <a:srgbClr val="4AA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78" autoAdjust="0"/>
    <p:restoredTop sz="95332" autoAdjust="0"/>
  </p:normalViewPr>
  <p:slideViewPr>
    <p:cSldViewPr>
      <p:cViewPr varScale="1">
        <p:scale>
          <a:sx n="80" d="100"/>
          <a:sy n="80" d="100"/>
        </p:scale>
        <p:origin x="53" y="19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4BB975-783C-4E8C-B903-C2972BF4F42C}" type="doc">
      <dgm:prSet loTypeId="urn:microsoft.com/office/officeart/2005/8/layout/process1" loCatId="process" qsTypeId="urn:microsoft.com/office/officeart/2005/8/quickstyle/simple1" qsCatId="simple" csTypeId="urn:microsoft.com/office/officeart/2005/8/colors/accent1_2" csCatId="accent1" phldr="1"/>
      <dgm:spPr/>
    </dgm:pt>
    <dgm:pt modelId="{C4CA78F9-33B6-4450-9FB4-338D88BA658D}">
      <dgm:prSet phldrT="[Text]" custT="1"/>
      <dgm:spPr/>
      <dgm:t>
        <a:bodyPr/>
        <a:lstStyle/>
        <a:p>
          <a:r>
            <a:rPr lang="en-IN" sz="2000">
              <a:latin typeface="+mj-lt"/>
            </a:rPr>
            <a:t>Problem Definition</a:t>
          </a:r>
        </a:p>
      </dgm:t>
    </dgm:pt>
    <dgm:pt modelId="{51F81186-71EB-4B9F-A1D1-B47BE0196014}" type="parTrans" cxnId="{39885130-2EA1-4C3C-89FB-A8331F247A79}">
      <dgm:prSet/>
      <dgm:spPr/>
      <dgm:t>
        <a:bodyPr/>
        <a:lstStyle/>
        <a:p>
          <a:endParaRPr lang="en-IN" sz="2000">
            <a:latin typeface="+mj-lt"/>
          </a:endParaRPr>
        </a:p>
      </dgm:t>
    </dgm:pt>
    <dgm:pt modelId="{0D961C85-FE15-4D89-B55E-E1A0E46C3F0C}" type="sibTrans" cxnId="{39885130-2EA1-4C3C-89FB-A8331F247A79}">
      <dgm:prSet custT="1"/>
      <dgm:spPr/>
      <dgm:t>
        <a:bodyPr/>
        <a:lstStyle/>
        <a:p>
          <a:endParaRPr lang="en-IN" sz="2000">
            <a:latin typeface="+mj-lt"/>
          </a:endParaRPr>
        </a:p>
      </dgm:t>
    </dgm:pt>
    <dgm:pt modelId="{67CF9C74-7CE8-4DF2-BD54-D894FDCE2FFB}">
      <dgm:prSet phldrT="[Text]" custT="1"/>
      <dgm:spPr/>
      <dgm:t>
        <a:bodyPr/>
        <a:lstStyle/>
        <a:p>
          <a:r>
            <a:rPr lang="en-IN" sz="2000">
              <a:latin typeface="+mj-lt"/>
            </a:rPr>
            <a:t>Understading the data</a:t>
          </a:r>
        </a:p>
      </dgm:t>
    </dgm:pt>
    <dgm:pt modelId="{15E374FF-CB1A-4794-A4D1-E5C04CA82AFD}" type="parTrans" cxnId="{344C399E-F353-46FC-B321-82333CD89592}">
      <dgm:prSet/>
      <dgm:spPr/>
      <dgm:t>
        <a:bodyPr/>
        <a:lstStyle/>
        <a:p>
          <a:endParaRPr lang="en-IN" sz="2000">
            <a:latin typeface="+mj-lt"/>
          </a:endParaRPr>
        </a:p>
      </dgm:t>
    </dgm:pt>
    <dgm:pt modelId="{CC922EBB-FCD5-4EE0-8739-51561A76779B}" type="sibTrans" cxnId="{344C399E-F353-46FC-B321-82333CD89592}">
      <dgm:prSet custT="1"/>
      <dgm:spPr/>
      <dgm:t>
        <a:bodyPr/>
        <a:lstStyle/>
        <a:p>
          <a:endParaRPr lang="en-IN" sz="2000">
            <a:latin typeface="+mj-lt"/>
          </a:endParaRPr>
        </a:p>
      </dgm:t>
    </dgm:pt>
    <dgm:pt modelId="{66668FCB-7075-4D4C-93E7-F942EB899DAC}">
      <dgm:prSet phldrT="[Text]" custT="1"/>
      <dgm:spPr/>
      <dgm:t>
        <a:bodyPr/>
        <a:lstStyle/>
        <a:p>
          <a:r>
            <a:rPr lang="en-IN" sz="2000">
              <a:latin typeface="+mj-lt"/>
            </a:rPr>
            <a:t>Sampling and Statistical verification</a:t>
          </a:r>
        </a:p>
      </dgm:t>
    </dgm:pt>
    <dgm:pt modelId="{3D827F8A-CD3F-4FAA-9A4A-DB592F50BFF3}" type="parTrans" cxnId="{78070E5B-483A-4EE6-9C37-AB69B4188A7B}">
      <dgm:prSet/>
      <dgm:spPr/>
      <dgm:t>
        <a:bodyPr/>
        <a:lstStyle/>
        <a:p>
          <a:endParaRPr lang="en-IN" sz="2000">
            <a:latin typeface="+mj-lt"/>
          </a:endParaRPr>
        </a:p>
      </dgm:t>
    </dgm:pt>
    <dgm:pt modelId="{33A7F329-9C56-49BF-A678-ADC00E022B84}" type="sibTrans" cxnId="{78070E5B-483A-4EE6-9C37-AB69B4188A7B}">
      <dgm:prSet custT="1"/>
      <dgm:spPr/>
      <dgm:t>
        <a:bodyPr/>
        <a:lstStyle/>
        <a:p>
          <a:endParaRPr lang="en-IN" sz="2000">
            <a:latin typeface="+mj-lt"/>
          </a:endParaRPr>
        </a:p>
      </dgm:t>
    </dgm:pt>
    <dgm:pt modelId="{DAFF7420-FC99-49DA-A852-29FFF04B2BDD}">
      <dgm:prSet phldrT="[Text]" custT="1"/>
      <dgm:spPr/>
      <dgm:t>
        <a:bodyPr/>
        <a:lstStyle/>
        <a:p>
          <a:r>
            <a:rPr lang="en-IN" sz="2000">
              <a:latin typeface="+mj-lt"/>
            </a:rPr>
            <a:t>EDA</a:t>
          </a:r>
        </a:p>
      </dgm:t>
    </dgm:pt>
    <dgm:pt modelId="{8C8D93DA-C687-42FF-BB48-606467080F1D}" type="parTrans" cxnId="{0271B411-17F8-48CC-8119-C5206C3245F5}">
      <dgm:prSet/>
      <dgm:spPr/>
      <dgm:t>
        <a:bodyPr/>
        <a:lstStyle/>
        <a:p>
          <a:endParaRPr lang="en-IN" sz="2000">
            <a:latin typeface="+mj-lt"/>
          </a:endParaRPr>
        </a:p>
      </dgm:t>
    </dgm:pt>
    <dgm:pt modelId="{E4A49B88-D5E5-4978-9FF8-E48981BE78F6}" type="sibTrans" cxnId="{0271B411-17F8-48CC-8119-C5206C3245F5}">
      <dgm:prSet custT="1"/>
      <dgm:spPr/>
      <dgm:t>
        <a:bodyPr/>
        <a:lstStyle/>
        <a:p>
          <a:endParaRPr lang="en-IN" sz="2000">
            <a:latin typeface="+mj-lt"/>
          </a:endParaRPr>
        </a:p>
      </dgm:t>
    </dgm:pt>
    <dgm:pt modelId="{8B3BE00E-2D12-425D-BBB3-E4CFCDD3975A}">
      <dgm:prSet phldrT="[Text]" custT="1"/>
      <dgm:spPr/>
      <dgm:t>
        <a:bodyPr/>
        <a:lstStyle/>
        <a:p>
          <a:r>
            <a:rPr lang="en-IN" sz="2000">
              <a:latin typeface="+mj-lt"/>
            </a:rPr>
            <a:t>Observations and Insights</a:t>
          </a:r>
        </a:p>
      </dgm:t>
    </dgm:pt>
    <dgm:pt modelId="{7F30B404-9629-4019-A702-3F6B3770638E}" type="parTrans" cxnId="{BB443CFA-27BD-436A-89A5-49A621CB2245}">
      <dgm:prSet/>
      <dgm:spPr/>
      <dgm:t>
        <a:bodyPr/>
        <a:lstStyle/>
        <a:p>
          <a:endParaRPr lang="en-IN" sz="2000">
            <a:latin typeface="+mj-lt"/>
          </a:endParaRPr>
        </a:p>
      </dgm:t>
    </dgm:pt>
    <dgm:pt modelId="{0F9C5235-64CE-4EA5-905F-11FB1BA74500}" type="sibTrans" cxnId="{BB443CFA-27BD-436A-89A5-49A621CB2245}">
      <dgm:prSet/>
      <dgm:spPr/>
      <dgm:t>
        <a:bodyPr/>
        <a:lstStyle/>
        <a:p>
          <a:endParaRPr lang="en-IN" sz="2000">
            <a:latin typeface="+mj-lt"/>
          </a:endParaRPr>
        </a:p>
      </dgm:t>
    </dgm:pt>
    <dgm:pt modelId="{DE22D726-8564-45DE-9B4E-F2CCA4C34028}" type="pres">
      <dgm:prSet presAssocID="{CC4BB975-783C-4E8C-B903-C2972BF4F42C}" presName="Name0" presStyleCnt="0">
        <dgm:presLayoutVars>
          <dgm:dir/>
          <dgm:resizeHandles val="exact"/>
        </dgm:presLayoutVars>
      </dgm:prSet>
      <dgm:spPr/>
    </dgm:pt>
    <dgm:pt modelId="{6F01E5D2-CE99-459D-8AA8-0AB7C1524DFC}" type="pres">
      <dgm:prSet presAssocID="{C4CA78F9-33B6-4450-9FB4-338D88BA658D}" presName="node" presStyleLbl="node1" presStyleIdx="0" presStyleCnt="5" custScaleY="122593">
        <dgm:presLayoutVars>
          <dgm:bulletEnabled val="1"/>
        </dgm:presLayoutVars>
      </dgm:prSet>
      <dgm:spPr/>
    </dgm:pt>
    <dgm:pt modelId="{92B6C950-3B78-4B6F-BF91-07FC7986B42F}" type="pres">
      <dgm:prSet presAssocID="{0D961C85-FE15-4D89-B55E-E1A0E46C3F0C}" presName="sibTrans" presStyleLbl="sibTrans2D1" presStyleIdx="0" presStyleCnt="4"/>
      <dgm:spPr/>
    </dgm:pt>
    <dgm:pt modelId="{43C202E7-28D1-4147-B929-B2C0440DC5BA}" type="pres">
      <dgm:prSet presAssocID="{0D961C85-FE15-4D89-B55E-E1A0E46C3F0C}" presName="connectorText" presStyleLbl="sibTrans2D1" presStyleIdx="0" presStyleCnt="4"/>
      <dgm:spPr/>
    </dgm:pt>
    <dgm:pt modelId="{4A73FEC2-78BE-4A40-B702-3095AFF5B089}" type="pres">
      <dgm:prSet presAssocID="{67CF9C74-7CE8-4DF2-BD54-D894FDCE2FFB}" presName="node" presStyleLbl="node1" presStyleIdx="1" presStyleCnt="5" custScaleX="115839" custScaleY="122593">
        <dgm:presLayoutVars>
          <dgm:bulletEnabled val="1"/>
        </dgm:presLayoutVars>
      </dgm:prSet>
      <dgm:spPr/>
    </dgm:pt>
    <dgm:pt modelId="{EBDC8649-16A7-463B-B357-BFBD97E1F214}" type="pres">
      <dgm:prSet presAssocID="{CC922EBB-FCD5-4EE0-8739-51561A76779B}" presName="sibTrans" presStyleLbl="sibTrans2D1" presStyleIdx="1" presStyleCnt="4"/>
      <dgm:spPr/>
    </dgm:pt>
    <dgm:pt modelId="{8D051EAD-A589-43D1-8B87-162E4A68B2AE}" type="pres">
      <dgm:prSet presAssocID="{CC922EBB-FCD5-4EE0-8739-51561A76779B}" presName="connectorText" presStyleLbl="sibTrans2D1" presStyleIdx="1" presStyleCnt="4"/>
      <dgm:spPr/>
    </dgm:pt>
    <dgm:pt modelId="{9676593C-8DE9-4EAA-9408-1BEA1624E836}" type="pres">
      <dgm:prSet presAssocID="{66668FCB-7075-4D4C-93E7-F942EB899DAC}" presName="node" presStyleLbl="node1" presStyleIdx="2" presStyleCnt="5" custScaleX="116466" custScaleY="124979">
        <dgm:presLayoutVars>
          <dgm:bulletEnabled val="1"/>
        </dgm:presLayoutVars>
      </dgm:prSet>
      <dgm:spPr/>
    </dgm:pt>
    <dgm:pt modelId="{83B1C941-4A45-4FB7-85AD-E41BEEA3E5D1}" type="pres">
      <dgm:prSet presAssocID="{33A7F329-9C56-49BF-A678-ADC00E022B84}" presName="sibTrans" presStyleLbl="sibTrans2D1" presStyleIdx="2" presStyleCnt="4"/>
      <dgm:spPr/>
    </dgm:pt>
    <dgm:pt modelId="{557F992D-98CD-45F6-ACA4-96F3FAB5AEC4}" type="pres">
      <dgm:prSet presAssocID="{33A7F329-9C56-49BF-A678-ADC00E022B84}" presName="connectorText" presStyleLbl="sibTrans2D1" presStyleIdx="2" presStyleCnt="4"/>
      <dgm:spPr/>
    </dgm:pt>
    <dgm:pt modelId="{57B6ED93-77F4-41CE-9CEE-6DA90B3FE7CF}" type="pres">
      <dgm:prSet presAssocID="{DAFF7420-FC99-49DA-A852-29FFF04B2BDD}" presName="node" presStyleLbl="node1" presStyleIdx="3" presStyleCnt="5" custScaleY="122593">
        <dgm:presLayoutVars>
          <dgm:bulletEnabled val="1"/>
        </dgm:presLayoutVars>
      </dgm:prSet>
      <dgm:spPr/>
    </dgm:pt>
    <dgm:pt modelId="{CA3F04FE-1555-4564-8B82-E9F0E8644804}" type="pres">
      <dgm:prSet presAssocID="{E4A49B88-D5E5-4978-9FF8-E48981BE78F6}" presName="sibTrans" presStyleLbl="sibTrans2D1" presStyleIdx="3" presStyleCnt="4"/>
      <dgm:spPr/>
    </dgm:pt>
    <dgm:pt modelId="{477B403F-DDCB-430A-BD94-6B0188C07314}" type="pres">
      <dgm:prSet presAssocID="{E4A49B88-D5E5-4978-9FF8-E48981BE78F6}" presName="connectorText" presStyleLbl="sibTrans2D1" presStyleIdx="3" presStyleCnt="4"/>
      <dgm:spPr/>
    </dgm:pt>
    <dgm:pt modelId="{E463A7F4-97CC-4F3D-BDD8-885B049823DF}" type="pres">
      <dgm:prSet presAssocID="{8B3BE00E-2D12-425D-BBB3-E4CFCDD3975A}" presName="node" presStyleLbl="node1" presStyleIdx="4" presStyleCnt="5" custScaleX="117267" custScaleY="122593">
        <dgm:presLayoutVars>
          <dgm:bulletEnabled val="1"/>
        </dgm:presLayoutVars>
      </dgm:prSet>
      <dgm:spPr/>
    </dgm:pt>
  </dgm:ptLst>
  <dgm:cxnLst>
    <dgm:cxn modelId="{0271B411-17F8-48CC-8119-C5206C3245F5}" srcId="{CC4BB975-783C-4E8C-B903-C2972BF4F42C}" destId="{DAFF7420-FC99-49DA-A852-29FFF04B2BDD}" srcOrd="3" destOrd="0" parTransId="{8C8D93DA-C687-42FF-BB48-606467080F1D}" sibTransId="{E4A49B88-D5E5-4978-9FF8-E48981BE78F6}"/>
    <dgm:cxn modelId="{2C8D9F28-8B69-4938-B3E2-D19330DDF4C7}" type="presOf" srcId="{33A7F329-9C56-49BF-A678-ADC00E022B84}" destId="{557F992D-98CD-45F6-ACA4-96F3FAB5AEC4}" srcOrd="1" destOrd="0" presId="urn:microsoft.com/office/officeart/2005/8/layout/process1"/>
    <dgm:cxn modelId="{39885130-2EA1-4C3C-89FB-A8331F247A79}" srcId="{CC4BB975-783C-4E8C-B903-C2972BF4F42C}" destId="{C4CA78F9-33B6-4450-9FB4-338D88BA658D}" srcOrd="0" destOrd="0" parTransId="{51F81186-71EB-4B9F-A1D1-B47BE0196014}" sibTransId="{0D961C85-FE15-4D89-B55E-E1A0E46C3F0C}"/>
    <dgm:cxn modelId="{A274BF38-383A-4916-AD65-60AA62FD6228}" type="presOf" srcId="{67CF9C74-7CE8-4DF2-BD54-D894FDCE2FFB}" destId="{4A73FEC2-78BE-4A40-B702-3095AFF5B089}" srcOrd="0" destOrd="0" presId="urn:microsoft.com/office/officeart/2005/8/layout/process1"/>
    <dgm:cxn modelId="{6974743C-40F5-4E5F-AA4A-08058AB1F761}" type="presOf" srcId="{CC4BB975-783C-4E8C-B903-C2972BF4F42C}" destId="{DE22D726-8564-45DE-9B4E-F2CCA4C34028}" srcOrd="0" destOrd="0" presId="urn:microsoft.com/office/officeart/2005/8/layout/process1"/>
    <dgm:cxn modelId="{E88EB73E-BD24-46E0-86A7-B0C01CB5AB2E}" type="presOf" srcId="{33A7F329-9C56-49BF-A678-ADC00E022B84}" destId="{83B1C941-4A45-4FB7-85AD-E41BEEA3E5D1}" srcOrd="0" destOrd="0" presId="urn:microsoft.com/office/officeart/2005/8/layout/process1"/>
    <dgm:cxn modelId="{78070E5B-483A-4EE6-9C37-AB69B4188A7B}" srcId="{CC4BB975-783C-4E8C-B903-C2972BF4F42C}" destId="{66668FCB-7075-4D4C-93E7-F942EB899DAC}" srcOrd="2" destOrd="0" parTransId="{3D827F8A-CD3F-4FAA-9A4A-DB592F50BFF3}" sibTransId="{33A7F329-9C56-49BF-A678-ADC00E022B84}"/>
    <dgm:cxn modelId="{31C6CF67-66CE-4C18-92C4-11FC2FA7606A}" type="presOf" srcId="{CC922EBB-FCD5-4EE0-8739-51561A76779B}" destId="{EBDC8649-16A7-463B-B357-BFBD97E1F214}" srcOrd="0" destOrd="0" presId="urn:microsoft.com/office/officeart/2005/8/layout/process1"/>
    <dgm:cxn modelId="{626D7749-9139-4C6C-BECA-D91E7D0B2AE6}" type="presOf" srcId="{66668FCB-7075-4D4C-93E7-F942EB899DAC}" destId="{9676593C-8DE9-4EAA-9408-1BEA1624E836}" srcOrd="0" destOrd="0" presId="urn:microsoft.com/office/officeart/2005/8/layout/process1"/>
    <dgm:cxn modelId="{E253244B-414D-4763-A342-2EFB245C4403}" type="presOf" srcId="{DAFF7420-FC99-49DA-A852-29FFF04B2BDD}" destId="{57B6ED93-77F4-41CE-9CEE-6DA90B3FE7CF}" srcOrd="0" destOrd="0" presId="urn:microsoft.com/office/officeart/2005/8/layout/process1"/>
    <dgm:cxn modelId="{283F7A73-70EB-4A43-B218-359CDBF6E00B}" type="presOf" srcId="{CC922EBB-FCD5-4EE0-8739-51561A76779B}" destId="{8D051EAD-A589-43D1-8B87-162E4A68B2AE}" srcOrd="1" destOrd="0" presId="urn:microsoft.com/office/officeart/2005/8/layout/process1"/>
    <dgm:cxn modelId="{AACE7788-E63F-4E13-86CC-527F785A743B}" type="presOf" srcId="{E4A49B88-D5E5-4978-9FF8-E48981BE78F6}" destId="{477B403F-DDCB-430A-BD94-6B0188C07314}" srcOrd="1" destOrd="0" presId="urn:microsoft.com/office/officeart/2005/8/layout/process1"/>
    <dgm:cxn modelId="{344C399E-F353-46FC-B321-82333CD89592}" srcId="{CC4BB975-783C-4E8C-B903-C2972BF4F42C}" destId="{67CF9C74-7CE8-4DF2-BD54-D894FDCE2FFB}" srcOrd="1" destOrd="0" parTransId="{15E374FF-CB1A-4794-A4D1-E5C04CA82AFD}" sibTransId="{CC922EBB-FCD5-4EE0-8739-51561A76779B}"/>
    <dgm:cxn modelId="{CF5CD7B9-E33A-4E67-B32D-14301AB559DD}" type="presOf" srcId="{E4A49B88-D5E5-4978-9FF8-E48981BE78F6}" destId="{CA3F04FE-1555-4564-8B82-E9F0E8644804}" srcOrd="0" destOrd="0" presId="urn:microsoft.com/office/officeart/2005/8/layout/process1"/>
    <dgm:cxn modelId="{4AD2FABA-4B25-4E88-8E1C-1DE262C0CB43}" type="presOf" srcId="{0D961C85-FE15-4D89-B55E-E1A0E46C3F0C}" destId="{43C202E7-28D1-4147-B929-B2C0440DC5BA}" srcOrd="1" destOrd="0" presId="urn:microsoft.com/office/officeart/2005/8/layout/process1"/>
    <dgm:cxn modelId="{36F9CBEC-C3EC-424D-A181-9BA2B8A19E6F}" type="presOf" srcId="{C4CA78F9-33B6-4450-9FB4-338D88BA658D}" destId="{6F01E5D2-CE99-459D-8AA8-0AB7C1524DFC}" srcOrd="0" destOrd="0" presId="urn:microsoft.com/office/officeart/2005/8/layout/process1"/>
    <dgm:cxn modelId="{DDBA58F9-ECD6-478A-AE33-552C214E3E80}" type="presOf" srcId="{8B3BE00E-2D12-425D-BBB3-E4CFCDD3975A}" destId="{E463A7F4-97CC-4F3D-BDD8-885B049823DF}" srcOrd="0" destOrd="0" presId="urn:microsoft.com/office/officeart/2005/8/layout/process1"/>
    <dgm:cxn modelId="{BB443CFA-27BD-436A-89A5-49A621CB2245}" srcId="{CC4BB975-783C-4E8C-B903-C2972BF4F42C}" destId="{8B3BE00E-2D12-425D-BBB3-E4CFCDD3975A}" srcOrd="4" destOrd="0" parTransId="{7F30B404-9629-4019-A702-3F6B3770638E}" sibTransId="{0F9C5235-64CE-4EA5-905F-11FB1BA74500}"/>
    <dgm:cxn modelId="{4F9745FA-DB8D-41FA-A80D-0F0C9271F31A}" type="presOf" srcId="{0D961C85-FE15-4D89-B55E-E1A0E46C3F0C}" destId="{92B6C950-3B78-4B6F-BF91-07FC7986B42F}" srcOrd="0" destOrd="0" presId="urn:microsoft.com/office/officeart/2005/8/layout/process1"/>
    <dgm:cxn modelId="{F863521E-32B1-48C0-A4FF-AFBAFD8D7FCF}" type="presParOf" srcId="{DE22D726-8564-45DE-9B4E-F2CCA4C34028}" destId="{6F01E5D2-CE99-459D-8AA8-0AB7C1524DFC}" srcOrd="0" destOrd="0" presId="urn:microsoft.com/office/officeart/2005/8/layout/process1"/>
    <dgm:cxn modelId="{F890F900-6A52-4676-88E8-5667ECE0953A}" type="presParOf" srcId="{DE22D726-8564-45DE-9B4E-F2CCA4C34028}" destId="{92B6C950-3B78-4B6F-BF91-07FC7986B42F}" srcOrd="1" destOrd="0" presId="urn:microsoft.com/office/officeart/2005/8/layout/process1"/>
    <dgm:cxn modelId="{1914B16D-9B47-45EC-B2BF-CCD3649A2AAC}" type="presParOf" srcId="{92B6C950-3B78-4B6F-BF91-07FC7986B42F}" destId="{43C202E7-28D1-4147-B929-B2C0440DC5BA}" srcOrd="0" destOrd="0" presId="urn:microsoft.com/office/officeart/2005/8/layout/process1"/>
    <dgm:cxn modelId="{0496646F-FCA9-4D73-AE26-EFCE96657F4A}" type="presParOf" srcId="{DE22D726-8564-45DE-9B4E-F2CCA4C34028}" destId="{4A73FEC2-78BE-4A40-B702-3095AFF5B089}" srcOrd="2" destOrd="0" presId="urn:microsoft.com/office/officeart/2005/8/layout/process1"/>
    <dgm:cxn modelId="{D90B59F8-9CEC-4058-9514-0CB1500C973F}" type="presParOf" srcId="{DE22D726-8564-45DE-9B4E-F2CCA4C34028}" destId="{EBDC8649-16A7-463B-B357-BFBD97E1F214}" srcOrd="3" destOrd="0" presId="urn:microsoft.com/office/officeart/2005/8/layout/process1"/>
    <dgm:cxn modelId="{D05C3EA8-6C1C-45E4-B29F-7AA0E8F3ED8F}" type="presParOf" srcId="{EBDC8649-16A7-463B-B357-BFBD97E1F214}" destId="{8D051EAD-A589-43D1-8B87-162E4A68B2AE}" srcOrd="0" destOrd="0" presId="urn:microsoft.com/office/officeart/2005/8/layout/process1"/>
    <dgm:cxn modelId="{410F0144-BE49-4366-8E5F-842F94B93187}" type="presParOf" srcId="{DE22D726-8564-45DE-9B4E-F2CCA4C34028}" destId="{9676593C-8DE9-4EAA-9408-1BEA1624E836}" srcOrd="4" destOrd="0" presId="urn:microsoft.com/office/officeart/2005/8/layout/process1"/>
    <dgm:cxn modelId="{7E63D7F2-1783-4AD4-9647-636AC8DF4367}" type="presParOf" srcId="{DE22D726-8564-45DE-9B4E-F2CCA4C34028}" destId="{83B1C941-4A45-4FB7-85AD-E41BEEA3E5D1}" srcOrd="5" destOrd="0" presId="urn:microsoft.com/office/officeart/2005/8/layout/process1"/>
    <dgm:cxn modelId="{1760F2CE-D789-4082-98F0-AEC360E30181}" type="presParOf" srcId="{83B1C941-4A45-4FB7-85AD-E41BEEA3E5D1}" destId="{557F992D-98CD-45F6-ACA4-96F3FAB5AEC4}" srcOrd="0" destOrd="0" presId="urn:microsoft.com/office/officeart/2005/8/layout/process1"/>
    <dgm:cxn modelId="{C754ECC7-B0FB-432B-B429-3A94300F7F2C}" type="presParOf" srcId="{DE22D726-8564-45DE-9B4E-F2CCA4C34028}" destId="{57B6ED93-77F4-41CE-9CEE-6DA90B3FE7CF}" srcOrd="6" destOrd="0" presId="urn:microsoft.com/office/officeart/2005/8/layout/process1"/>
    <dgm:cxn modelId="{6CE65895-1877-43D2-880E-F184847BCD8E}" type="presParOf" srcId="{DE22D726-8564-45DE-9B4E-F2CCA4C34028}" destId="{CA3F04FE-1555-4564-8B82-E9F0E8644804}" srcOrd="7" destOrd="0" presId="urn:microsoft.com/office/officeart/2005/8/layout/process1"/>
    <dgm:cxn modelId="{01793B3A-9FD7-4E84-ADC3-5C42C7F621B8}" type="presParOf" srcId="{CA3F04FE-1555-4564-8B82-E9F0E8644804}" destId="{477B403F-DDCB-430A-BD94-6B0188C07314}" srcOrd="0" destOrd="0" presId="urn:microsoft.com/office/officeart/2005/8/layout/process1"/>
    <dgm:cxn modelId="{893190DA-F374-43C1-A59D-5F1DB65FCD25}" type="presParOf" srcId="{DE22D726-8564-45DE-9B4E-F2CCA4C34028}" destId="{E463A7F4-97CC-4F3D-BDD8-885B049823DF}"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4BB975-783C-4E8C-B903-C2972BF4F42C}" type="doc">
      <dgm:prSet loTypeId="urn:microsoft.com/office/officeart/2005/8/layout/process1" loCatId="process" qsTypeId="urn:microsoft.com/office/officeart/2005/8/quickstyle/simple1" qsCatId="simple" csTypeId="urn:microsoft.com/office/officeart/2005/8/colors/accent1_2" csCatId="accent1" phldr="1"/>
      <dgm:spPr/>
    </dgm:pt>
    <dgm:pt modelId="{C4CA78F9-33B6-4450-9FB4-338D88BA658D}">
      <dgm:prSet phldrT="[Text]" custT="1"/>
      <dgm:spPr/>
      <dgm:t>
        <a:bodyPr/>
        <a:lstStyle/>
        <a:p>
          <a:r>
            <a:rPr lang="en-IN" sz="2000">
              <a:latin typeface="+mj-lt"/>
            </a:rPr>
            <a:t>Problem Approach</a:t>
          </a:r>
        </a:p>
      </dgm:t>
    </dgm:pt>
    <dgm:pt modelId="{51F81186-71EB-4B9F-A1D1-B47BE0196014}" type="parTrans" cxnId="{39885130-2EA1-4C3C-89FB-A8331F247A79}">
      <dgm:prSet/>
      <dgm:spPr/>
      <dgm:t>
        <a:bodyPr/>
        <a:lstStyle/>
        <a:p>
          <a:endParaRPr lang="en-IN" sz="2000">
            <a:latin typeface="+mj-lt"/>
          </a:endParaRPr>
        </a:p>
      </dgm:t>
    </dgm:pt>
    <dgm:pt modelId="{0D961C85-FE15-4D89-B55E-E1A0E46C3F0C}" type="sibTrans" cxnId="{39885130-2EA1-4C3C-89FB-A8331F247A79}">
      <dgm:prSet custT="1"/>
      <dgm:spPr/>
      <dgm:t>
        <a:bodyPr/>
        <a:lstStyle/>
        <a:p>
          <a:endParaRPr lang="en-IN" sz="2000">
            <a:latin typeface="+mj-lt"/>
          </a:endParaRPr>
        </a:p>
      </dgm:t>
    </dgm:pt>
    <dgm:pt modelId="{67CF9C74-7CE8-4DF2-BD54-D894FDCE2FFB}">
      <dgm:prSet phldrT="[Text]" custT="1"/>
      <dgm:spPr/>
      <dgm:t>
        <a:bodyPr/>
        <a:lstStyle/>
        <a:p>
          <a:r>
            <a:rPr lang="en-IN" sz="2000">
              <a:latin typeface="+mj-lt"/>
            </a:rPr>
            <a:t>Model Building</a:t>
          </a:r>
        </a:p>
      </dgm:t>
    </dgm:pt>
    <dgm:pt modelId="{15E374FF-CB1A-4794-A4D1-E5C04CA82AFD}" type="parTrans" cxnId="{344C399E-F353-46FC-B321-82333CD89592}">
      <dgm:prSet/>
      <dgm:spPr/>
      <dgm:t>
        <a:bodyPr/>
        <a:lstStyle/>
        <a:p>
          <a:endParaRPr lang="en-IN" sz="2000">
            <a:latin typeface="+mj-lt"/>
          </a:endParaRPr>
        </a:p>
      </dgm:t>
    </dgm:pt>
    <dgm:pt modelId="{CC922EBB-FCD5-4EE0-8739-51561A76779B}" type="sibTrans" cxnId="{344C399E-F353-46FC-B321-82333CD89592}">
      <dgm:prSet custT="1"/>
      <dgm:spPr/>
      <dgm:t>
        <a:bodyPr/>
        <a:lstStyle/>
        <a:p>
          <a:endParaRPr lang="en-IN" sz="2000">
            <a:latin typeface="+mj-lt"/>
          </a:endParaRPr>
        </a:p>
      </dgm:t>
    </dgm:pt>
    <dgm:pt modelId="{66668FCB-7075-4D4C-93E7-F942EB899DAC}">
      <dgm:prSet phldrT="[Text]" custT="1"/>
      <dgm:spPr/>
      <dgm:t>
        <a:bodyPr/>
        <a:lstStyle/>
        <a:p>
          <a:r>
            <a:rPr lang="en-IN" sz="2000">
              <a:latin typeface="+mj-lt"/>
            </a:rPr>
            <a:t>Testing and Validation</a:t>
          </a:r>
        </a:p>
      </dgm:t>
    </dgm:pt>
    <dgm:pt modelId="{3D827F8A-CD3F-4FAA-9A4A-DB592F50BFF3}" type="parTrans" cxnId="{78070E5B-483A-4EE6-9C37-AB69B4188A7B}">
      <dgm:prSet/>
      <dgm:spPr/>
      <dgm:t>
        <a:bodyPr/>
        <a:lstStyle/>
        <a:p>
          <a:endParaRPr lang="en-IN" sz="2000">
            <a:latin typeface="+mj-lt"/>
          </a:endParaRPr>
        </a:p>
      </dgm:t>
    </dgm:pt>
    <dgm:pt modelId="{33A7F329-9C56-49BF-A678-ADC00E022B84}" type="sibTrans" cxnId="{78070E5B-483A-4EE6-9C37-AB69B4188A7B}">
      <dgm:prSet custT="1"/>
      <dgm:spPr/>
      <dgm:t>
        <a:bodyPr/>
        <a:lstStyle/>
        <a:p>
          <a:endParaRPr lang="en-IN" sz="2000">
            <a:latin typeface="+mj-lt"/>
          </a:endParaRPr>
        </a:p>
      </dgm:t>
    </dgm:pt>
    <dgm:pt modelId="{DAFF7420-FC99-49DA-A852-29FFF04B2BDD}">
      <dgm:prSet phldrT="[Text]" custT="1"/>
      <dgm:spPr/>
      <dgm:t>
        <a:bodyPr/>
        <a:lstStyle/>
        <a:p>
          <a:r>
            <a:rPr lang="en-IN" sz="2000">
              <a:latin typeface="+mj-lt"/>
            </a:rPr>
            <a:t>Model Improvement</a:t>
          </a:r>
        </a:p>
      </dgm:t>
    </dgm:pt>
    <dgm:pt modelId="{8C8D93DA-C687-42FF-BB48-606467080F1D}" type="parTrans" cxnId="{0271B411-17F8-48CC-8119-C5206C3245F5}">
      <dgm:prSet/>
      <dgm:spPr/>
      <dgm:t>
        <a:bodyPr/>
        <a:lstStyle/>
        <a:p>
          <a:endParaRPr lang="en-IN" sz="2000">
            <a:latin typeface="+mj-lt"/>
          </a:endParaRPr>
        </a:p>
      </dgm:t>
    </dgm:pt>
    <dgm:pt modelId="{E4A49B88-D5E5-4978-9FF8-E48981BE78F6}" type="sibTrans" cxnId="{0271B411-17F8-48CC-8119-C5206C3245F5}">
      <dgm:prSet custT="1"/>
      <dgm:spPr/>
      <dgm:t>
        <a:bodyPr/>
        <a:lstStyle/>
        <a:p>
          <a:endParaRPr lang="en-IN" sz="2000">
            <a:latin typeface="+mj-lt"/>
          </a:endParaRPr>
        </a:p>
      </dgm:t>
    </dgm:pt>
    <dgm:pt modelId="{8B3BE00E-2D12-425D-BBB3-E4CFCDD3975A}">
      <dgm:prSet phldrT="[Text]" custT="1"/>
      <dgm:spPr/>
      <dgm:t>
        <a:bodyPr/>
        <a:lstStyle/>
        <a:p>
          <a:r>
            <a:rPr lang="en-IN" sz="2000">
              <a:latin typeface="+mj-lt"/>
            </a:rPr>
            <a:t>Model Selection </a:t>
          </a:r>
        </a:p>
      </dgm:t>
    </dgm:pt>
    <dgm:pt modelId="{7F30B404-9629-4019-A702-3F6B3770638E}" type="parTrans" cxnId="{BB443CFA-27BD-436A-89A5-49A621CB2245}">
      <dgm:prSet/>
      <dgm:spPr/>
      <dgm:t>
        <a:bodyPr/>
        <a:lstStyle/>
        <a:p>
          <a:endParaRPr lang="en-IN" sz="2000">
            <a:latin typeface="+mj-lt"/>
          </a:endParaRPr>
        </a:p>
      </dgm:t>
    </dgm:pt>
    <dgm:pt modelId="{0F9C5235-64CE-4EA5-905F-11FB1BA74500}" type="sibTrans" cxnId="{BB443CFA-27BD-436A-89A5-49A621CB2245}">
      <dgm:prSet/>
      <dgm:spPr/>
      <dgm:t>
        <a:bodyPr/>
        <a:lstStyle/>
        <a:p>
          <a:endParaRPr lang="en-IN" sz="2000">
            <a:latin typeface="+mj-lt"/>
          </a:endParaRPr>
        </a:p>
      </dgm:t>
    </dgm:pt>
    <dgm:pt modelId="{DE22D726-8564-45DE-9B4E-F2CCA4C34028}" type="pres">
      <dgm:prSet presAssocID="{CC4BB975-783C-4E8C-B903-C2972BF4F42C}" presName="Name0" presStyleCnt="0">
        <dgm:presLayoutVars>
          <dgm:dir/>
          <dgm:resizeHandles val="exact"/>
        </dgm:presLayoutVars>
      </dgm:prSet>
      <dgm:spPr/>
    </dgm:pt>
    <dgm:pt modelId="{6F01E5D2-CE99-459D-8AA8-0AB7C1524DFC}" type="pres">
      <dgm:prSet presAssocID="{C4CA78F9-33B6-4450-9FB4-338D88BA658D}" presName="node" presStyleLbl="node1" presStyleIdx="0" presStyleCnt="5" custScaleY="128763">
        <dgm:presLayoutVars>
          <dgm:bulletEnabled val="1"/>
        </dgm:presLayoutVars>
      </dgm:prSet>
      <dgm:spPr/>
    </dgm:pt>
    <dgm:pt modelId="{92B6C950-3B78-4B6F-BF91-07FC7986B42F}" type="pres">
      <dgm:prSet presAssocID="{0D961C85-FE15-4D89-B55E-E1A0E46C3F0C}" presName="sibTrans" presStyleLbl="sibTrans2D1" presStyleIdx="0" presStyleCnt="4"/>
      <dgm:spPr/>
    </dgm:pt>
    <dgm:pt modelId="{43C202E7-28D1-4147-B929-B2C0440DC5BA}" type="pres">
      <dgm:prSet presAssocID="{0D961C85-FE15-4D89-B55E-E1A0E46C3F0C}" presName="connectorText" presStyleLbl="sibTrans2D1" presStyleIdx="0" presStyleCnt="4"/>
      <dgm:spPr/>
    </dgm:pt>
    <dgm:pt modelId="{4A73FEC2-78BE-4A40-B702-3095AFF5B089}" type="pres">
      <dgm:prSet presAssocID="{67CF9C74-7CE8-4DF2-BD54-D894FDCE2FFB}" presName="node" presStyleLbl="node1" presStyleIdx="1" presStyleCnt="5" custScaleX="94949" custScaleY="128621">
        <dgm:presLayoutVars>
          <dgm:bulletEnabled val="1"/>
        </dgm:presLayoutVars>
      </dgm:prSet>
      <dgm:spPr/>
    </dgm:pt>
    <dgm:pt modelId="{EBDC8649-16A7-463B-B357-BFBD97E1F214}" type="pres">
      <dgm:prSet presAssocID="{CC922EBB-FCD5-4EE0-8739-51561A76779B}" presName="sibTrans" presStyleLbl="sibTrans2D1" presStyleIdx="1" presStyleCnt="4"/>
      <dgm:spPr/>
    </dgm:pt>
    <dgm:pt modelId="{8D051EAD-A589-43D1-8B87-162E4A68B2AE}" type="pres">
      <dgm:prSet presAssocID="{CC922EBB-FCD5-4EE0-8739-51561A76779B}" presName="connectorText" presStyleLbl="sibTrans2D1" presStyleIdx="1" presStyleCnt="4"/>
      <dgm:spPr/>
    </dgm:pt>
    <dgm:pt modelId="{9676593C-8DE9-4EAA-9408-1BEA1624E836}" type="pres">
      <dgm:prSet presAssocID="{66668FCB-7075-4D4C-93E7-F942EB899DAC}" presName="node" presStyleLbl="node1" presStyleIdx="2" presStyleCnt="5" custScaleX="116466" custScaleY="128483">
        <dgm:presLayoutVars>
          <dgm:bulletEnabled val="1"/>
        </dgm:presLayoutVars>
      </dgm:prSet>
      <dgm:spPr/>
    </dgm:pt>
    <dgm:pt modelId="{83B1C941-4A45-4FB7-85AD-E41BEEA3E5D1}" type="pres">
      <dgm:prSet presAssocID="{33A7F329-9C56-49BF-A678-ADC00E022B84}" presName="sibTrans" presStyleLbl="sibTrans2D1" presStyleIdx="2" presStyleCnt="4"/>
      <dgm:spPr/>
    </dgm:pt>
    <dgm:pt modelId="{557F992D-98CD-45F6-ACA4-96F3FAB5AEC4}" type="pres">
      <dgm:prSet presAssocID="{33A7F329-9C56-49BF-A678-ADC00E022B84}" presName="connectorText" presStyleLbl="sibTrans2D1" presStyleIdx="2" presStyleCnt="4"/>
      <dgm:spPr/>
    </dgm:pt>
    <dgm:pt modelId="{57B6ED93-77F4-41CE-9CEE-6DA90B3FE7CF}" type="pres">
      <dgm:prSet presAssocID="{DAFF7420-FC99-49DA-A852-29FFF04B2BDD}" presName="node" presStyleLbl="node1" presStyleIdx="3" presStyleCnt="5" custScaleX="123618" custScaleY="128350">
        <dgm:presLayoutVars>
          <dgm:bulletEnabled val="1"/>
        </dgm:presLayoutVars>
      </dgm:prSet>
      <dgm:spPr/>
    </dgm:pt>
    <dgm:pt modelId="{CA3F04FE-1555-4564-8B82-E9F0E8644804}" type="pres">
      <dgm:prSet presAssocID="{E4A49B88-D5E5-4978-9FF8-E48981BE78F6}" presName="sibTrans" presStyleLbl="sibTrans2D1" presStyleIdx="3" presStyleCnt="4"/>
      <dgm:spPr/>
    </dgm:pt>
    <dgm:pt modelId="{477B403F-DDCB-430A-BD94-6B0188C07314}" type="pres">
      <dgm:prSet presAssocID="{E4A49B88-D5E5-4978-9FF8-E48981BE78F6}" presName="connectorText" presStyleLbl="sibTrans2D1" presStyleIdx="3" presStyleCnt="4"/>
      <dgm:spPr/>
    </dgm:pt>
    <dgm:pt modelId="{E463A7F4-97CC-4F3D-BDD8-885B049823DF}" type="pres">
      <dgm:prSet presAssocID="{8B3BE00E-2D12-425D-BBB3-E4CFCDD3975A}" presName="node" presStyleLbl="node1" presStyleIdx="4" presStyleCnt="5" custScaleX="117267" custScaleY="128221">
        <dgm:presLayoutVars>
          <dgm:bulletEnabled val="1"/>
        </dgm:presLayoutVars>
      </dgm:prSet>
      <dgm:spPr/>
    </dgm:pt>
  </dgm:ptLst>
  <dgm:cxnLst>
    <dgm:cxn modelId="{2A21B700-9405-49E2-A281-D290E5D9E91E}" type="presOf" srcId="{E4A49B88-D5E5-4978-9FF8-E48981BE78F6}" destId="{CA3F04FE-1555-4564-8B82-E9F0E8644804}" srcOrd="0" destOrd="0" presId="urn:microsoft.com/office/officeart/2005/8/layout/process1"/>
    <dgm:cxn modelId="{ED460B0E-BE6D-49B7-B3D0-FDC10788EE3F}" type="presOf" srcId="{0D961C85-FE15-4D89-B55E-E1A0E46C3F0C}" destId="{92B6C950-3B78-4B6F-BF91-07FC7986B42F}" srcOrd="0" destOrd="0" presId="urn:microsoft.com/office/officeart/2005/8/layout/process1"/>
    <dgm:cxn modelId="{B1257C0F-E3A0-494E-80E1-1657B8E91B1A}" type="presOf" srcId="{8B3BE00E-2D12-425D-BBB3-E4CFCDD3975A}" destId="{E463A7F4-97CC-4F3D-BDD8-885B049823DF}" srcOrd="0" destOrd="0" presId="urn:microsoft.com/office/officeart/2005/8/layout/process1"/>
    <dgm:cxn modelId="{0271B411-17F8-48CC-8119-C5206C3245F5}" srcId="{CC4BB975-783C-4E8C-B903-C2972BF4F42C}" destId="{DAFF7420-FC99-49DA-A852-29FFF04B2BDD}" srcOrd="3" destOrd="0" parTransId="{8C8D93DA-C687-42FF-BB48-606467080F1D}" sibTransId="{E4A49B88-D5E5-4978-9FF8-E48981BE78F6}"/>
    <dgm:cxn modelId="{9771EF1E-BFC6-402B-B0EF-0C1259D6833D}" type="presOf" srcId="{CC4BB975-783C-4E8C-B903-C2972BF4F42C}" destId="{DE22D726-8564-45DE-9B4E-F2CCA4C34028}" srcOrd="0" destOrd="0" presId="urn:microsoft.com/office/officeart/2005/8/layout/process1"/>
    <dgm:cxn modelId="{211A2F2D-1B88-4F14-AEE0-D7B2376FD006}" type="presOf" srcId="{33A7F329-9C56-49BF-A678-ADC00E022B84}" destId="{557F992D-98CD-45F6-ACA4-96F3FAB5AEC4}" srcOrd="1" destOrd="0" presId="urn:microsoft.com/office/officeart/2005/8/layout/process1"/>
    <dgm:cxn modelId="{39885130-2EA1-4C3C-89FB-A8331F247A79}" srcId="{CC4BB975-783C-4E8C-B903-C2972BF4F42C}" destId="{C4CA78F9-33B6-4450-9FB4-338D88BA658D}" srcOrd="0" destOrd="0" parTransId="{51F81186-71EB-4B9F-A1D1-B47BE0196014}" sibTransId="{0D961C85-FE15-4D89-B55E-E1A0E46C3F0C}"/>
    <dgm:cxn modelId="{78070E5B-483A-4EE6-9C37-AB69B4188A7B}" srcId="{CC4BB975-783C-4E8C-B903-C2972BF4F42C}" destId="{66668FCB-7075-4D4C-93E7-F942EB899DAC}" srcOrd="2" destOrd="0" parTransId="{3D827F8A-CD3F-4FAA-9A4A-DB592F50BFF3}" sibTransId="{33A7F329-9C56-49BF-A678-ADC00E022B84}"/>
    <dgm:cxn modelId="{C1569949-E848-4DCF-AADB-B32D150DC1BF}" type="presOf" srcId="{C4CA78F9-33B6-4450-9FB4-338D88BA658D}" destId="{6F01E5D2-CE99-459D-8AA8-0AB7C1524DFC}" srcOrd="0" destOrd="0" presId="urn:microsoft.com/office/officeart/2005/8/layout/process1"/>
    <dgm:cxn modelId="{B93F2F7D-5D6F-4ED0-92AA-078F00F622D5}" type="presOf" srcId="{DAFF7420-FC99-49DA-A852-29FFF04B2BDD}" destId="{57B6ED93-77F4-41CE-9CEE-6DA90B3FE7CF}" srcOrd="0" destOrd="0" presId="urn:microsoft.com/office/officeart/2005/8/layout/process1"/>
    <dgm:cxn modelId="{344C399E-F353-46FC-B321-82333CD89592}" srcId="{CC4BB975-783C-4E8C-B903-C2972BF4F42C}" destId="{67CF9C74-7CE8-4DF2-BD54-D894FDCE2FFB}" srcOrd="1" destOrd="0" parTransId="{15E374FF-CB1A-4794-A4D1-E5C04CA82AFD}" sibTransId="{CC922EBB-FCD5-4EE0-8739-51561A76779B}"/>
    <dgm:cxn modelId="{CA83729F-DB0D-4D23-AA12-E1554EA05F17}" type="presOf" srcId="{CC922EBB-FCD5-4EE0-8739-51561A76779B}" destId="{EBDC8649-16A7-463B-B357-BFBD97E1F214}" srcOrd="0" destOrd="0" presId="urn:microsoft.com/office/officeart/2005/8/layout/process1"/>
    <dgm:cxn modelId="{D27C07AE-342F-4BF7-8F0A-42253A4B69FA}" type="presOf" srcId="{0D961C85-FE15-4D89-B55E-E1A0E46C3F0C}" destId="{43C202E7-28D1-4147-B929-B2C0440DC5BA}" srcOrd="1" destOrd="0" presId="urn:microsoft.com/office/officeart/2005/8/layout/process1"/>
    <dgm:cxn modelId="{BD4CFEB6-A1B8-4D95-A45E-1211769CC802}" type="presOf" srcId="{33A7F329-9C56-49BF-A678-ADC00E022B84}" destId="{83B1C941-4A45-4FB7-85AD-E41BEEA3E5D1}" srcOrd="0" destOrd="0" presId="urn:microsoft.com/office/officeart/2005/8/layout/process1"/>
    <dgm:cxn modelId="{E71252BB-CAD2-4567-AAFD-6786DDA71B0F}" type="presOf" srcId="{E4A49B88-D5E5-4978-9FF8-E48981BE78F6}" destId="{477B403F-DDCB-430A-BD94-6B0188C07314}" srcOrd="1" destOrd="0" presId="urn:microsoft.com/office/officeart/2005/8/layout/process1"/>
    <dgm:cxn modelId="{E1D933C4-9994-4BFC-9F3F-67D720E81F95}" type="presOf" srcId="{67CF9C74-7CE8-4DF2-BD54-D894FDCE2FFB}" destId="{4A73FEC2-78BE-4A40-B702-3095AFF5B089}" srcOrd="0" destOrd="0" presId="urn:microsoft.com/office/officeart/2005/8/layout/process1"/>
    <dgm:cxn modelId="{39C4F2D0-32C7-4238-8AFD-EE8440D4AF6F}" type="presOf" srcId="{66668FCB-7075-4D4C-93E7-F942EB899DAC}" destId="{9676593C-8DE9-4EAA-9408-1BEA1624E836}" srcOrd="0" destOrd="0" presId="urn:microsoft.com/office/officeart/2005/8/layout/process1"/>
    <dgm:cxn modelId="{99872AEF-2CE7-4152-8349-7E5EC559F09E}" type="presOf" srcId="{CC922EBB-FCD5-4EE0-8739-51561A76779B}" destId="{8D051EAD-A589-43D1-8B87-162E4A68B2AE}" srcOrd="1" destOrd="0" presId="urn:microsoft.com/office/officeart/2005/8/layout/process1"/>
    <dgm:cxn modelId="{BB443CFA-27BD-436A-89A5-49A621CB2245}" srcId="{CC4BB975-783C-4E8C-B903-C2972BF4F42C}" destId="{8B3BE00E-2D12-425D-BBB3-E4CFCDD3975A}" srcOrd="4" destOrd="0" parTransId="{7F30B404-9629-4019-A702-3F6B3770638E}" sibTransId="{0F9C5235-64CE-4EA5-905F-11FB1BA74500}"/>
    <dgm:cxn modelId="{858886E5-3A88-40B5-B7E7-7A248EEF5459}" type="presParOf" srcId="{DE22D726-8564-45DE-9B4E-F2CCA4C34028}" destId="{6F01E5D2-CE99-459D-8AA8-0AB7C1524DFC}" srcOrd="0" destOrd="0" presId="urn:microsoft.com/office/officeart/2005/8/layout/process1"/>
    <dgm:cxn modelId="{259DC1B5-424E-4B03-9011-58141B1E7649}" type="presParOf" srcId="{DE22D726-8564-45DE-9B4E-F2CCA4C34028}" destId="{92B6C950-3B78-4B6F-BF91-07FC7986B42F}" srcOrd="1" destOrd="0" presId="urn:microsoft.com/office/officeart/2005/8/layout/process1"/>
    <dgm:cxn modelId="{C0B9D492-6292-45D5-9F73-4A1CF8062316}" type="presParOf" srcId="{92B6C950-3B78-4B6F-BF91-07FC7986B42F}" destId="{43C202E7-28D1-4147-B929-B2C0440DC5BA}" srcOrd="0" destOrd="0" presId="urn:microsoft.com/office/officeart/2005/8/layout/process1"/>
    <dgm:cxn modelId="{FAF7120B-7D6D-4690-9232-4333A420C84A}" type="presParOf" srcId="{DE22D726-8564-45DE-9B4E-F2CCA4C34028}" destId="{4A73FEC2-78BE-4A40-B702-3095AFF5B089}" srcOrd="2" destOrd="0" presId="urn:microsoft.com/office/officeart/2005/8/layout/process1"/>
    <dgm:cxn modelId="{55D60C61-D1A2-4D13-8E70-00F043D0F12E}" type="presParOf" srcId="{DE22D726-8564-45DE-9B4E-F2CCA4C34028}" destId="{EBDC8649-16A7-463B-B357-BFBD97E1F214}" srcOrd="3" destOrd="0" presId="urn:microsoft.com/office/officeart/2005/8/layout/process1"/>
    <dgm:cxn modelId="{6265E4EC-46A6-4530-B410-062D3D7AD4EE}" type="presParOf" srcId="{EBDC8649-16A7-463B-B357-BFBD97E1F214}" destId="{8D051EAD-A589-43D1-8B87-162E4A68B2AE}" srcOrd="0" destOrd="0" presId="urn:microsoft.com/office/officeart/2005/8/layout/process1"/>
    <dgm:cxn modelId="{4C5486B8-3C12-42AE-B5DC-D26ADAE43544}" type="presParOf" srcId="{DE22D726-8564-45DE-9B4E-F2CCA4C34028}" destId="{9676593C-8DE9-4EAA-9408-1BEA1624E836}" srcOrd="4" destOrd="0" presId="urn:microsoft.com/office/officeart/2005/8/layout/process1"/>
    <dgm:cxn modelId="{D721CE0B-C218-42ED-B5C3-494030AC67C5}" type="presParOf" srcId="{DE22D726-8564-45DE-9B4E-F2CCA4C34028}" destId="{83B1C941-4A45-4FB7-85AD-E41BEEA3E5D1}" srcOrd="5" destOrd="0" presId="urn:microsoft.com/office/officeart/2005/8/layout/process1"/>
    <dgm:cxn modelId="{7A3ED1B0-54CE-406E-93C9-AEAFC006FA0D}" type="presParOf" srcId="{83B1C941-4A45-4FB7-85AD-E41BEEA3E5D1}" destId="{557F992D-98CD-45F6-ACA4-96F3FAB5AEC4}" srcOrd="0" destOrd="0" presId="urn:microsoft.com/office/officeart/2005/8/layout/process1"/>
    <dgm:cxn modelId="{C21CE61F-CE41-4C9E-BB94-86130B98CC36}" type="presParOf" srcId="{DE22D726-8564-45DE-9B4E-F2CCA4C34028}" destId="{57B6ED93-77F4-41CE-9CEE-6DA90B3FE7CF}" srcOrd="6" destOrd="0" presId="urn:microsoft.com/office/officeart/2005/8/layout/process1"/>
    <dgm:cxn modelId="{EFF60BAA-8AA6-433C-9D6C-F6E4DF175199}" type="presParOf" srcId="{DE22D726-8564-45DE-9B4E-F2CCA4C34028}" destId="{CA3F04FE-1555-4564-8B82-E9F0E8644804}" srcOrd="7" destOrd="0" presId="urn:microsoft.com/office/officeart/2005/8/layout/process1"/>
    <dgm:cxn modelId="{129D265B-24EE-4C3F-A4D2-559AAE415C98}" type="presParOf" srcId="{CA3F04FE-1555-4564-8B82-E9F0E8644804}" destId="{477B403F-DDCB-430A-BD94-6B0188C07314}" srcOrd="0" destOrd="0" presId="urn:microsoft.com/office/officeart/2005/8/layout/process1"/>
    <dgm:cxn modelId="{3605B5AD-1BFD-4B42-91AC-510A677594B0}" type="presParOf" srcId="{DE22D726-8564-45DE-9B4E-F2CCA4C34028}" destId="{E463A7F4-97CC-4F3D-BDD8-885B049823DF}"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1E5D2-CE99-459D-8AA8-0AB7C1524DFC}">
      <dsp:nvSpPr>
        <dsp:cNvPr id="0" name=""/>
        <dsp:cNvSpPr/>
      </dsp:nvSpPr>
      <dsp:spPr>
        <a:xfrm>
          <a:off x="7618" y="0"/>
          <a:ext cx="1522771" cy="1143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Problem Definition</a:t>
          </a:r>
        </a:p>
      </dsp:txBody>
      <dsp:txXfrm>
        <a:off x="41095" y="33477"/>
        <a:ext cx="1455817" cy="1076046"/>
      </dsp:txXfrm>
    </dsp:sp>
    <dsp:sp modelId="{92B6C950-3B78-4B6F-BF91-07FC7986B42F}">
      <dsp:nvSpPr>
        <dsp:cNvPr id="0" name=""/>
        <dsp:cNvSpPr/>
      </dsp:nvSpPr>
      <dsp:spPr>
        <a:xfrm>
          <a:off x="1682667" y="382676"/>
          <a:ext cx="322827" cy="3776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j-lt"/>
          </a:endParaRPr>
        </a:p>
      </dsp:txBody>
      <dsp:txXfrm>
        <a:off x="1682667" y="458205"/>
        <a:ext cx="225979" cy="226589"/>
      </dsp:txXfrm>
    </dsp:sp>
    <dsp:sp modelId="{4A73FEC2-78BE-4A40-B702-3095AFF5B089}">
      <dsp:nvSpPr>
        <dsp:cNvPr id="0" name=""/>
        <dsp:cNvSpPr/>
      </dsp:nvSpPr>
      <dsp:spPr>
        <a:xfrm>
          <a:off x="2139499" y="0"/>
          <a:ext cx="1763963" cy="1143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Understading the data</a:t>
          </a:r>
        </a:p>
      </dsp:txBody>
      <dsp:txXfrm>
        <a:off x="2172976" y="33477"/>
        <a:ext cx="1697009" cy="1076046"/>
      </dsp:txXfrm>
    </dsp:sp>
    <dsp:sp modelId="{EBDC8649-16A7-463B-B357-BFBD97E1F214}">
      <dsp:nvSpPr>
        <dsp:cNvPr id="0" name=""/>
        <dsp:cNvSpPr/>
      </dsp:nvSpPr>
      <dsp:spPr>
        <a:xfrm>
          <a:off x="4055740" y="382676"/>
          <a:ext cx="322827" cy="3776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j-lt"/>
          </a:endParaRPr>
        </a:p>
      </dsp:txBody>
      <dsp:txXfrm>
        <a:off x="4055740" y="458205"/>
        <a:ext cx="225979" cy="226589"/>
      </dsp:txXfrm>
    </dsp:sp>
    <dsp:sp modelId="{9676593C-8DE9-4EAA-9408-1BEA1624E836}">
      <dsp:nvSpPr>
        <dsp:cNvPr id="0" name=""/>
        <dsp:cNvSpPr/>
      </dsp:nvSpPr>
      <dsp:spPr>
        <a:xfrm>
          <a:off x="4512571" y="-11122"/>
          <a:ext cx="1773511" cy="11652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Sampling and Statistical verification</a:t>
          </a:r>
        </a:p>
      </dsp:txBody>
      <dsp:txXfrm>
        <a:off x="4546700" y="23007"/>
        <a:ext cx="1705253" cy="1096987"/>
      </dsp:txXfrm>
    </dsp:sp>
    <dsp:sp modelId="{83B1C941-4A45-4FB7-85AD-E41BEEA3E5D1}">
      <dsp:nvSpPr>
        <dsp:cNvPr id="0" name=""/>
        <dsp:cNvSpPr/>
      </dsp:nvSpPr>
      <dsp:spPr>
        <a:xfrm>
          <a:off x="6438360" y="382676"/>
          <a:ext cx="322827" cy="3776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j-lt"/>
          </a:endParaRPr>
        </a:p>
      </dsp:txBody>
      <dsp:txXfrm>
        <a:off x="6438360" y="458205"/>
        <a:ext cx="225979" cy="226589"/>
      </dsp:txXfrm>
    </dsp:sp>
    <dsp:sp modelId="{57B6ED93-77F4-41CE-9CEE-6DA90B3FE7CF}">
      <dsp:nvSpPr>
        <dsp:cNvPr id="0" name=""/>
        <dsp:cNvSpPr/>
      </dsp:nvSpPr>
      <dsp:spPr>
        <a:xfrm>
          <a:off x="6895191" y="0"/>
          <a:ext cx="1522771" cy="1143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EDA</a:t>
          </a:r>
        </a:p>
      </dsp:txBody>
      <dsp:txXfrm>
        <a:off x="6928668" y="33477"/>
        <a:ext cx="1455817" cy="1076046"/>
      </dsp:txXfrm>
    </dsp:sp>
    <dsp:sp modelId="{CA3F04FE-1555-4564-8B82-E9F0E8644804}">
      <dsp:nvSpPr>
        <dsp:cNvPr id="0" name=""/>
        <dsp:cNvSpPr/>
      </dsp:nvSpPr>
      <dsp:spPr>
        <a:xfrm>
          <a:off x="8570241" y="382676"/>
          <a:ext cx="322827" cy="3776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j-lt"/>
          </a:endParaRPr>
        </a:p>
      </dsp:txBody>
      <dsp:txXfrm>
        <a:off x="8570241" y="458205"/>
        <a:ext cx="225979" cy="226589"/>
      </dsp:txXfrm>
    </dsp:sp>
    <dsp:sp modelId="{E463A7F4-97CC-4F3D-BDD8-885B049823DF}">
      <dsp:nvSpPr>
        <dsp:cNvPr id="0" name=""/>
        <dsp:cNvSpPr/>
      </dsp:nvSpPr>
      <dsp:spPr>
        <a:xfrm>
          <a:off x="9027072" y="0"/>
          <a:ext cx="1785708" cy="1143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Observations and Insights</a:t>
          </a:r>
        </a:p>
      </dsp:txBody>
      <dsp:txXfrm>
        <a:off x="9060549" y="33477"/>
        <a:ext cx="1718754" cy="1076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1E5D2-CE99-459D-8AA8-0AB7C1524DFC}">
      <dsp:nvSpPr>
        <dsp:cNvPr id="0" name=""/>
        <dsp:cNvSpPr/>
      </dsp:nvSpPr>
      <dsp:spPr>
        <a:xfrm>
          <a:off x="5646" y="60935"/>
          <a:ext cx="1517493" cy="11735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Problem Approach</a:t>
          </a:r>
        </a:p>
      </dsp:txBody>
      <dsp:txXfrm>
        <a:off x="40017" y="95306"/>
        <a:ext cx="1448751" cy="1104786"/>
      </dsp:txXfrm>
    </dsp:sp>
    <dsp:sp modelId="{92B6C950-3B78-4B6F-BF91-07FC7986B42F}">
      <dsp:nvSpPr>
        <dsp:cNvPr id="0" name=""/>
        <dsp:cNvSpPr/>
      </dsp:nvSpPr>
      <dsp:spPr>
        <a:xfrm>
          <a:off x="1674889" y="459530"/>
          <a:ext cx="321708" cy="376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j-lt"/>
          </a:endParaRPr>
        </a:p>
      </dsp:txBody>
      <dsp:txXfrm>
        <a:off x="1674889" y="534798"/>
        <a:ext cx="225196" cy="225802"/>
      </dsp:txXfrm>
    </dsp:sp>
    <dsp:sp modelId="{4A73FEC2-78BE-4A40-B702-3095AFF5B089}">
      <dsp:nvSpPr>
        <dsp:cNvPr id="0" name=""/>
        <dsp:cNvSpPr/>
      </dsp:nvSpPr>
      <dsp:spPr>
        <a:xfrm>
          <a:off x="2130137" y="61582"/>
          <a:ext cx="1440845" cy="11722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Model Building</a:t>
          </a:r>
        </a:p>
      </dsp:txBody>
      <dsp:txXfrm>
        <a:off x="2164471" y="95916"/>
        <a:ext cx="1372177" cy="1103566"/>
      </dsp:txXfrm>
    </dsp:sp>
    <dsp:sp modelId="{EBDC8649-16A7-463B-B357-BFBD97E1F214}">
      <dsp:nvSpPr>
        <dsp:cNvPr id="0" name=""/>
        <dsp:cNvSpPr/>
      </dsp:nvSpPr>
      <dsp:spPr>
        <a:xfrm>
          <a:off x="3722731" y="459530"/>
          <a:ext cx="321708" cy="376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j-lt"/>
          </a:endParaRPr>
        </a:p>
      </dsp:txBody>
      <dsp:txXfrm>
        <a:off x="3722731" y="534798"/>
        <a:ext cx="225196" cy="225802"/>
      </dsp:txXfrm>
    </dsp:sp>
    <dsp:sp modelId="{9676593C-8DE9-4EAA-9408-1BEA1624E836}">
      <dsp:nvSpPr>
        <dsp:cNvPr id="0" name=""/>
        <dsp:cNvSpPr/>
      </dsp:nvSpPr>
      <dsp:spPr>
        <a:xfrm>
          <a:off x="4177979" y="62211"/>
          <a:ext cx="1767364" cy="1170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Testing and Validation</a:t>
          </a:r>
        </a:p>
      </dsp:txBody>
      <dsp:txXfrm>
        <a:off x="4212276" y="96508"/>
        <a:ext cx="1698770" cy="1102382"/>
      </dsp:txXfrm>
    </dsp:sp>
    <dsp:sp modelId="{83B1C941-4A45-4FB7-85AD-E41BEEA3E5D1}">
      <dsp:nvSpPr>
        <dsp:cNvPr id="0" name=""/>
        <dsp:cNvSpPr/>
      </dsp:nvSpPr>
      <dsp:spPr>
        <a:xfrm>
          <a:off x="6097093" y="459530"/>
          <a:ext cx="321708" cy="376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j-lt"/>
          </a:endParaRPr>
        </a:p>
      </dsp:txBody>
      <dsp:txXfrm>
        <a:off x="6097093" y="534798"/>
        <a:ext cx="225196" cy="225802"/>
      </dsp:txXfrm>
    </dsp:sp>
    <dsp:sp modelId="{57B6ED93-77F4-41CE-9CEE-6DA90B3FE7CF}">
      <dsp:nvSpPr>
        <dsp:cNvPr id="0" name=""/>
        <dsp:cNvSpPr/>
      </dsp:nvSpPr>
      <dsp:spPr>
        <a:xfrm>
          <a:off x="6552341" y="62817"/>
          <a:ext cx="1875895" cy="1169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Model Improvement</a:t>
          </a:r>
        </a:p>
      </dsp:txBody>
      <dsp:txXfrm>
        <a:off x="6586602" y="97078"/>
        <a:ext cx="1807373" cy="1101242"/>
      </dsp:txXfrm>
    </dsp:sp>
    <dsp:sp modelId="{CA3F04FE-1555-4564-8B82-E9F0E8644804}">
      <dsp:nvSpPr>
        <dsp:cNvPr id="0" name=""/>
        <dsp:cNvSpPr/>
      </dsp:nvSpPr>
      <dsp:spPr>
        <a:xfrm>
          <a:off x="8579986" y="459530"/>
          <a:ext cx="321708" cy="376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j-lt"/>
          </a:endParaRPr>
        </a:p>
      </dsp:txBody>
      <dsp:txXfrm>
        <a:off x="8579986" y="534798"/>
        <a:ext cx="225196" cy="225802"/>
      </dsp:txXfrm>
    </dsp:sp>
    <dsp:sp modelId="{E463A7F4-97CC-4F3D-BDD8-885B049823DF}">
      <dsp:nvSpPr>
        <dsp:cNvPr id="0" name=""/>
        <dsp:cNvSpPr/>
      </dsp:nvSpPr>
      <dsp:spPr>
        <a:xfrm>
          <a:off x="9035234" y="63405"/>
          <a:ext cx="1779519" cy="11685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mj-lt"/>
            </a:rPr>
            <a:t>Model Selection </a:t>
          </a:r>
        </a:p>
      </dsp:txBody>
      <dsp:txXfrm>
        <a:off x="9069461" y="97632"/>
        <a:ext cx="1711065" cy="11001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9/27/2019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9/27/2019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arking_violation" TargetMode="External"/><Relationship Id="rId3" Type="http://schemas.openxmlformats.org/officeDocument/2006/relationships/hyperlink" Target="https://en.wikipedia.org/wiki/Law_enforcement" TargetMode="External"/><Relationship Id="rId7" Type="http://schemas.openxmlformats.org/officeDocument/2006/relationships/hyperlink" Target="https://en.wikipedia.org/wiki/Speed_limit"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en.wikipedia.org/wiki/Moving_violation" TargetMode="External"/><Relationship Id="rId5" Type="http://schemas.openxmlformats.org/officeDocument/2006/relationships/hyperlink" Target="https://en.wikipedia.org/wiki/Traffic" TargetMode="External"/><Relationship Id="rId4" Type="http://schemas.openxmlformats.org/officeDocument/2006/relationships/hyperlink" Target="https://en.wikipedia.org/wiki/Motorist" TargetMode="Externa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api/views/4mseku6q/rows.csv?accessType=DOWNLOAD"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rgbClr val="F9F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28" name="Picture 4">
            <a:extLst>
              <a:ext uri="{FF2B5EF4-FFF2-40B4-BE49-F238E27FC236}">
                <a16:creationId xmlns:a16="http://schemas.microsoft.com/office/drawing/2014/main" id="{E2F2FFA8-2074-47EE-B2BA-B85E5E9B36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03" b="5699"/>
          <a:stretch/>
        </p:blipFill>
        <p:spPr bwMode="auto">
          <a:xfrm>
            <a:off x="822960" y="1476683"/>
            <a:ext cx="6710680" cy="53813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B10CB0-1E9D-40CD-B84A-DE1C689C851F}"/>
              </a:ext>
            </a:extLst>
          </p:cNvPr>
          <p:cNvSpPr/>
          <p:nvPr/>
        </p:nvSpPr>
        <p:spPr>
          <a:xfrm>
            <a:off x="3200400" y="824805"/>
            <a:ext cx="6096000" cy="1384995"/>
          </a:xfrm>
          <a:prstGeom prst="rect">
            <a:avLst/>
          </a:prstGeom>
        </p:spPr>
        <p:txBody>
          <a:bodyPr>
            <a:spAutoFit/>
          </a:bodyPr>
          <a:lstStyle/>
          <a:p>
            <a:pPr algn="ctr"/>
            <a:r>
              <a:rPr lang="en-IN" sz="2800" b="1" cap="all" dirty="0">
                <a:solidFill>
                  <a:srgbClr val="146DC7"/>
                </a:solidFill>
                <a:latin typeface="Cambria" panose="02040503050406030204" pitchFamily="18" charset="0"/>
                <a:ea typeface="Cambria" panose="02040503050406030204" pitchFamily="18" charset="0"/>
              </a:rPr>
              <a:t>Traffic Violations in us:</a:t>
            </a:r>
            <a:br>
              <a:rPr lang="en-IN" sz="2800" b="1" cap="all" dirty="0">
                <a:solidFill>
                  <a:srgbClr val="146DC7"/>
                </a:solidFill>
                <a:latin typeface="Cambria" panose="02040503050406030204" pitchFamily="18" charset="0"/>
                <a:ea typeface="Cambria" panose="02040503050406030204" pitchFamily="18" charset="0"/>
              </a:rPr>
            </a:br>
            <a:r>
              <a:rPr lang="en-IN" sz="2800" b="1" cap="all" dirty="0">
                <a:solidFill>
                  <a:srgbClr val="E82D2F"/>
                </a:solidFill>
                <a:latin typeface="Cambria" panose="02040503050406030204" pitchFamily="18" charset="0"/>
                <a:ea typeface="Cambria" panose="02040503050406030204" pitchFamily="18" charset="0"/>
              </a:rPr>
              <a:t>Predicting Property damage</a:t>
            </a:r>
            <a:br>
              <a:rPr lang="en-IN" sz="2800" b="1" cap="all">
                <a:solidFill>
                  <a:srgbClr val="E82D2F"/>
                </a:solidFill>
                <a:latin typeface="Cambria" panose="02040503050406030204" pitchFamily="18" charset="0"/>
                <a:ea typeface="Cambria" panose="02040503050406030204" pitchFamily="18" charset="0"/>
              </a:rPr>
            </a:br>
            <a:r>
              <a:rPr lang="en-IN" sz="2800" b="1" cap="all">
                <a:solidFill>
                  <a:srgbClr val="E82D2F"/>
                </a:solidFill>
                <a:latin typeface="Cambria" panose="02040503050406030204" pitchFamily="18" charset="0"/>
                <a:ea typeface="Cambria" panose="02040503050406030204" pitchFamily="18" charset="0"/>
              </a:rPr>
              <a:t>due to </a:t>
            </a:r>
            <a:r>
              <a:rPr lang="en-IN" sz="2800" b="1" cap="all" dirty="0">
                <a:solidFill>
                  <a:srgbClr val="E82D2F"/>
                </a:solidFill>
                <a:latin typeface="Cambria" panose="02040503050406030204" pitchFamily="18" charset="0"/>
                <a:ea typeface="Cambria" panose="02040503050406030204" pitchFamily="18" charset="0"/>
              </a:rPr>
              <a:t>traffic violations</a:t>
            </a:r>
            <a:endParaRPr lang="en-IN" sz="2800" dirty="0">
              <a:solidFill>
                <a:srgbClr val="E82D2F"/>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C23D2BB7-E8E3-4CEE-8C31-68EA6038DDDD}"/>
              </a:ext>
            </a:extLst>
          </p:cNvPr>
          <p:cNvSpPr/>
          <p:nvPr/>
        </p:nvSpPr>
        <p:spPr>
          <a:xfrm>
            <a:off x="7848600" y="3146168"/>
            <a:ext cx="3276600" cy="1938992"/>
          </a:xfrm>
          <a:prstGeom prst="rect">
            <a:avLst/>
          </a:prstGeom>
        </p:spPr>
        <p:txBody>
          <a:bodyPr wrap="square">
            <a:spAutoFit/>
          </a:bodyPr>
          <a:lstStyle/>
          <a:p>
            <a:r>
              <a:rPr lang="en-US" sz="2000" b="1" dirty="0">
                <a:solidFill>
                  <a:srgbClr val="146DC7"/>
                </a:solidFill>
                <a:latin typeface="Cambria" panose="02040503050406030204" pitchFamily="18" charset="0"/>
                <a:ea typeface="Cambria" panose="02040503050406030204" pitchFamily="18" charset="0"/>
              </a:rPr>
              <a:t>Members :</a:t>
            </a:r>
          </a:p>
          <a:p>
            <a:r>
              <a:rPr lang="en-US" sz="2000" b="1" dirty="0">
                <a:latin typeface="Cambria" panose="02040503050406030204" pitchFamily="18" charset="0"/>
                <a:ea typeface="Cambria" panose="02040503050406030204" pitchFamily="18" charset="0"/>
              </a:rPr>
              <a:t>Bandaru Krishna </a:t>
            </a:r>
            <a:r>
              <a:rPr lang="en-US" sz="2000" b="1" dirty="0" err="1">
                <a:latin typeface="Cambria" panose="02040503050406030204" pitchFamily="18" charset="0"/>
                <a:ea typeface="Cambria" panose="02040503050406030204" pitchFamily="18" charset="0"/>
              </a:rPr>
              <a:t>Kanth</a:t>
            </a:r>
            <a:endParaRPr lang="en-IN" sz="2000" b="1"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Sudarsan</a:t>
            </a:r>
            <a:endParaRPr lang="en-IN" sz="2000" b="1"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Vijay Viswanathan</a:t>
            </a:r>
            <a:endParaRPr lang="en-IN" sz="2000" b="1" dirty="0">
              <a:latin typeface="Cambria" panose="02040503050406030204" pitchFamily="18" charset="0"/>
              <a:ea typeface="Cambria" panose="02040503050406030204" pitchFamily="18" charset="0"/>
            </a:endParaRPr>
          </a:p>
          <a:p>
            <a:r>
              <a:rPr lang="en-IN" sz="2000" b="1" dirty="0">
                <a:latin typeface="Cambria" panose="02040503050406030204" pitchFamily="18" charset="0"/>
                <a:ea typeface="Cambria" panose="02040503050406030204" pitchFamily="18" charset="0"/>
              </a:rPr>
              <a:t>Sandeep  </a:t>
            </a:r>
          </a:p>
          <a:p>
            <a:r>
              <a:rPr lang="en-IN" sz="2000" b="1" dirty="0">
                <a:latin typeface="Cambria" panose="02040503050406030204" pitchFamily="18" charset="0"/>
                <a:ea typeface="Cambria" panose="02040503050406030204" pitchFamily="18" charset="0"/>
              </a:rPr>
              <a:t>Madhumitha Raghuraman</a:t>
            </a:r>
          </a:p>
        </p:txBody>
      </p:sp>
      <p:sp>
        <p:nvSpPr>
          <p:cNvPr id="11" name="Rectangle 10">
            <a:extLst>
              <a:ext uri="{FF2B5EF4-FFF2-40B4-BE49-F238E27FC236}">
                <a16:creationId xmlns:a16="http://schemas.microsoft.com/office/drawing/2014/main" id="{F74CECE8-668E-46F7-BDCE-B8D2B339D3DA}"/>
              </a:ext>
            </a:extLst>
          </p:cNvPr>
          <p:cNvSpPr/>
          <p:nvPr/>
        </p:nvSpPr>
        <p:spPr>
          <a:xfrm>
            <a:off x="7858760" y="5235714"/>
            <a:ext cx="1981200" cy="707886"/>
          </a:xfrm>
          <a:prstGeom prst="rect">
            <a:avLst/>
          </a:prstGeom>
        </p:spPr>
        <p:txBody>
          <a:bodyPr wrap="square">
            <a:spAutoFit/>
          </a:bodyPr>
          <a:lstStyle/>
          <a:p>
            <a:r>
              <a:rPr lang="en-US" sz="2000" b="1" dirty="0">
                <a:solidFill>
                  <a:srgbClr val="146DC7"/>
                </a:solidFill>
                <a:latin typeface="Cambria" panose="02040503050406030204" pitchFamily="18" charset="0"/>
                <a:ea typeface="Cambria" panose="02040503050406030204" pitchFamily="18" charset="0"/>
              </a:rPr>
              <a:t>Mentor :</a:t>
            </a:r>
          </a:p>
          <a:p>
            <a:r>
              <a:rPr lang="en-IN" sz="2000" b="1" dirty="0">
                <a:latin typeface="Cambria" panose="02040503050406030204" pitchFamily="18" charset="0"/>
                <a:ea typeface="Cambria" panose="02040503050406030204" pitchFamily="18" charset="0"/>
              </a:rPr>
              <a:t>Jaitender Bedi</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79106ED-930F-48B9-8318-0E760B3659C6}"/>
              </a:ext>
            </a:extLst>
          </p:cNvPr>
          <p:cNvSpPr/>
          <p:nvPr/>
        </p:nvSpPr>
        <p:spPr>
          <a:xfrm>
            <a:off x="381001" y="0"/>
            <a:ext cx="1181099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24" name="Picture 6" descr="Image result for great learning png">
            <a:extLst>
              <a:ext uri="{FF2B5EF4-FFF2-40B4-BE49-F238E27FC236}">
                <a16:creationId xmlns:a16="http://schemas.microsoft.com/office/drawing/2014/main" id="{65397D2C-3564-4680-987D-FEA4AC714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E0ADCCF-EB33-4493-8F4D-BA230020D40F}"/>
              </a:ext>
            </a:extLst>
          </p:cNvPr>
          <p:cNvSpPr txBox="1">
            <a:spLocks/>
          </p:cNvSpPr>
          <p:nvPr/>
        </p:nvSpPr>
        <p:spPr>
          <a:xfrm>
            <a:off x="609600" y="304801"/>
            <a:ext cx="6172200" cy="1083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dirty="0">
                <a:solidFill>
                  <a:srgbClr val="0070C0"/>
                </a:solidFill>
                <a:latin typeface="Cambria" panose="02040503050406030204" pitchFamily="18" charset="0"/>
                <a:ea typeface="Cambria" panose="02040503050406030204" pitchFamily="18" charset="0"/>
              </a:rPr>
              <a:t>FEATURES DESCRIPTION</a:t>
            </a:r>
          </a:p>
        </p:txBody>
      </p:sp>
      <p:sp>
        <p:nvSpPr>
          <p:cNvPr id="10" name="TextBox 9">
            <a:extLst>
              <a:ext uri="{FF2B5EF4-FFF2-40B4-BE49-F238E27FC236}">
                <a16:creationId xmlns:a16="http://schemas.microsoft.com/office/drawing/2014/main" id="{2C6582C6-8596-49B8-8059-563436C249F1}"/>
              </a:ext>
            </a:extLst>
          </p:cNvPr>
          <p:cNvSpPr txBox="1"/>
          <p:nvPr/>
        </p:nvSpPr>
        <p:spPr>
          <a:xfrm>
            <a:off x="1943100" y="5692914"/>
            <a:ext cx="3505200" cy="707886"/>
          </a:xfrm>
          <a:prstGeom prst="rect">
            <a:avLst/>
          </a:prstGeom>
          <a:noFill/>
        </p:spPr>
        <p:txBody>
          <a:bodyPr wrap="square" rtlCol="0">
            <a:spAutoFit/>
          </a:bodyPr>
          <a:lstStyle/>
          <a:p>
            <a:pPr algn="ctr"/>
            <a:r>
              <a:rPr lang="en-IN" sz="2000" i="1" dirty="0">
                <a:latin typeface="Cambria" panose="02040503050406030204" pitchFamily="18" charset="0"/>
                <a:ea typeface="Cambria" panose="02040503050406030204" pitchFamily="18" charset="0"/>
              </a:rPr>
              <a:t>TABLE 1- Features Description Table</a:t>
            </a:r>
          </a:p>
        </p:txBody>
      </p:sp>
      <p:grpSp>
        <p:nvGrpSpPr>
          <p:cNvPr id="2" name="Group 1">
            <a:extLst>
              <a:ext uri="{FF2B5EF4-FFF2-40B4-BE49-F238E27FC236}">
                <a16:creationId xmlns:a16="http://schemas.microsoft.com/office/drawing/2014/main" id="{B347EED8-0045-4886-B853-A5525B929CD6}"/>
              </a:ext>
            </a:extLst>
          </p:cNvPr>
          <p:cNvGrpSpPr/>
          <p:nvPr/>
        </p:nvGrpSpPr>
        <p:grpSpPr>
          <a:xfrm>
            <a:off x="704572" y="1105173"/>
            <a:ext cx="5975629" cy="4457427"/>
            <a:chOff x="704572" y="1028973"/>
            <a:chExt cx="5975629" cy="4457427"/>
          </a:xfrm>
        </p:grpSpPr>
        <p:pic>
          <p:nvPicPr>
            <p:cNvPr id="11" name="Content Placeholder 8">
              <a:extLst>
                <a:ext uri="{FF2B5EF4-FFF2-40B4-BE49-F238E27FC236}">
                  <a16:creationId xmlns:a16="http://schemas.microsoft.com/office/drawing/2014/main" id="{C354635E-599D-47F7-8DF7-F384673485D9}"/>
                </a:ext>
              </a:extLst>
            </p:cNvPr>
            <p:cNvPicPr>
              <a:picLocks noChangeAspect="1"/>
            </p:cNvPicPr>
            <p:nvPr/>
          </p:nvPicPr>
          <p:blipFill rotWithShape="1">
            <a:blip r:embed="rId3">
              <a:extLst>
                <a:ext uri="{28A0092B-C50C-407E-A947-70E740481C1C}">
                  <a14:useLocalDpi xmlns:a14="http://schemas.microsoft.com/office/drawing/2010/main" val="0"/>
                </a:ext>
              </a:extLst>
            </a:blip>
            <a:srcRect t="94388"/>
            <a:stretch/>
          </p:blipFill>
          <p:spPr>
            <a:xfrm>
              <a:off x="711199" y="1335131"/>
              <a:ext cx="5962374" cy="291564"/>
            </a:xfrm>
            <a:prstGeom prst="rect">
              <a:avLst/>
            </a:prstGeom>
          </p:spPr>
        </p:pic>
        <p:pic>
          <p:nvPicPr>
            <p:cNvPr id="12" name="Content Placeholder 8">
              <a:extLst>
                <a:ext uri="{FF2B5EF4-FFF2-40B4-BE49-F238E27FC236}">
                  <a16:creationId xmlns:a16="http://schemas.microsoft.com/office/drawing/2014/main" id="{3E1C0208-0099-4041-A640-9AE3835B0F4C}"/>
                </a:ext>
              </a:extLst>
            </p:cNvPr>
            <p:cNvPicPr>
              <a:picLocks noChangeAspect="1"/>
            </p:cNvPicPr>
            <p:nvPr/>
          </p:nvPicPr>
          <p:blipFill rotWithShape="1">
            <a:blip r:embed="rId3">
              <a:extLst>
                <a:ext uri="{28A0092B-C50C-407E-A947-70E740481C1C}">
                  <a14:useLocalDpi xmlns:a14="http://schemas.microsoft.com/office/drawing/2010/main" val="0"/>
                </a:ext>
              </a:extLst>
            </a:blip>
            <a:srcRect l="-166" t="-724" r="166" b="94137"/>
            <a:stretch/>
          </p:blipFill>
          <p:spPr>
            <a:xfrm>
              <a:off x="704572" y="1028973"/>
              <a:ext cx="5969001" cy="342627"/>
            </a:xfrm>
            <a:prstGeom prst="rect">
              <a:avLst/>
            </a:prstGeom>
          </p:spPr>
        </p:pic>
        <p:pic>
          <p:nvPicPr>
            <p:cNvPr id="6" name="Content Placeholder 4">
              <a:extLst>
                <a:ext uri="{FF2B5EF4-FFF2-40B4-BE49-F238E27FC236}">
                  <a16:creationId xmlns:a16="http://schemas.microsoft.com/office/drawing/2014/main" id="{4BCFB628-9ED7-4B78-A7B2-E5A9AF15D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199" y="1600200"/>
              <a:ext cx="5969002" cy="3886200"/>
            </a:xfrm>
            <a:prstGeom prst="rect">
              <a:avLst/>
            </a:prstGeom>
          </p:spPr>
        </p:pic>
      </p:grpSp>
      <p:sp>
        <p:nvSpPr>
          <p:cNvPr id="13" name="Right Bracket 12">
            <a:extLst>
              <a:ext uri="{FF2B5EF4-FFF2-40B4-BE49-F238E27FC236}">
                <a16:creationId xmlns:a16="http://schemas.microsoft.com/office/drawing/2014/main" id="{17F2485A-B178-4066-8318-3244A47DE4E1}"/>
              </a:ext>
            </a:extLst>
          </p:cNvPr>
          <p:cNvSpPr/>
          <p:nvPr/>
        </p:nvSpPr>
        <p:spPr>
          <a:xfrm>
            <a:off x="6660321" y="1417948"/>
            <a:ext cx="273879" cy="1172852"/>
          </a:xfrm>
          <a:prstGeom prst="rightBracket">
            <a:avLst/>
          </a:prstGeom>
          <a:ln w="38100">
            <a:solidFill>
              <a:srgbClr val="E82D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4C61C54D-DFB1-43B3-8AA8-44DE9DEC9BE2}"/>
              </a:ext>
            </a:extLst>
          </p:cNvPr>
          <p:cNvCxnSpPr>
            <a:cxnSpLocks/>
            <a:stCxn id="13" idx="2"/>
          </p:cNvCxnSpPr>
          <p:nvPr/>
        </p:nvCxnSpPr>
        <p:spPr>
          <a:xfrm>
            <a:off x="6934200" y="2004374"/>
            <a:ext cx="469350" cy="0"/>
          </a:xfrm>
          <a:prstGeom prst="straightConnector1">
            <a:avLst/>
          </a:prstGeom>
          <a:ln w="28575">
            <a:solidFill>
              <a:srgbClr val="E82D2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162015-2A28-4951-8A9E-42353D21E00D}"/>
              </a:ext>
            </a:extLst>
          </p:cNvPr>
          <p:cNvSpPr txBox="1"/>
          <p:nvPr/>
        </p:nvSpPr>
        <p:spPr>
          <a:xfrm>
            <a:off x="7467600" y="1819708"/>
            <a:ext cx="1828800" cy="369332"/>
          </a:xfrm>
          <a:prstGeom prst="rect">
            <a:avLst/>
          </a:prstGeom>
          <a:noFill/>
        </p:spPr>
        <p:txBody>
          <a:bodyPr wrap="square" rtlCol="0">
            <a:spAutoFit/>
          </a:bodyPr>
          <a:lstStyle/>
          <a:p>
            <a:r>
              <a:rPr lang="en-US" dirty="0"/>
              <a:t>Vehicle Details </a:t>
            </a:r>
            <a:endParaRPr lang="en-IN" dirty="0"/>
          </a:p>
        </p:txBody>
      </p:sp>
      <p:sp>
        <p:nvSpPr>
          <p:cNvPr id="16" name="Right Bracket 15">
            <a:extLst>
              <a:ext uri="{FF2B5EF4-FFF2-40B4-BE49-F238E27FC236}">
                <a16:creationId xmlns:a16="http://schemas.microsoft.com/office/drawing/2014/main" id="{4BF74138-5AB8-42F9-9694-684FC9C9F343}"/>
              </a:ext>
            </a:extLst>
          </p:cNvPr>
          <p:cNvSpPr/>
          <p:nvPr/>
        </p:nvSpPr>
        <p:spPr>
          <a:xfrm>
            <a:off x="6670261" y="2663687"/>
            <a:ext cx="286028" cy="1083987"/>
          </a:xfrm>
          <a:prstGeom prst="rightBracket">
            <a:avLst/>
          </a:prstGeom>
          <a:ln w="38100">
            <a:solidFill>
              <a:srgbClr val="E82D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F14AAE93-0AC0-456D-9BA2-7F3FF90DA7F5}"/>
              </a:ext>
            </a:extLst>
          </p:cNvPr>
          <p:cNvCxnSpPr>
            <a:cxnSpLocks/>
          </p:cNvCxnSpPr>
          <p:nvPr/>
        </p:nvCxnSpPr>
        <p:spPr>
          <a:xfrm>
            <a:off x="6956289" y="3234395"/>
            <a:ext cx="469350" cy="0"/>
          </a:xfrm>
          <a:prstGeom prst="straightConnector1">
            <a:avLst/>
          </a:prstGeom>
          <a:ln w="28575">
            <a:solidFill>
              <a:srgbClr val="E82D2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BD85BE4-5BBD-4F94-94A3-C557B4592610}"/>
              </a:ext>
            </a:extLst>
          </p:cNvPr>
          <p:cNvSpPr txBox="1"/>
          <p:nvPr/>
        </p:nvSpPr>
        <p:spPr>
          <a:xfrm>
            <a:off x="7489689" y="3049729"/>
            <a:ext cx="2721111" cy="369332"/>
          </a:xfrm>
          <a:prstGeom prst="rect">
            <a:avLst/>
          </a:prstGeom>
          <a:noFill/>
        </p:spPr>
        <p:txBody>
          <a:bodyPr wrap="square" rtlCol="0">
            <a:spAutoFit/>
          </a:bodyPr>
          <a:lstStyle/>
          <a:p>
            <a:r>
              <a:rPr lang="en-US" dirty="0"/>
              <a:t>Violation Record details</a:t>
            </a:r>
            <a:endParaRPr lang="en-IN" dirty="0"/>
          </a:p>
        </p:txBody>
      </p:sp>
      <p:sp>
        <p:nvSpPr>
          <p:cNvPr id="19" name="Right Bracket 18">
            <a:extLst>
              <a:ext uri="{FF2B5EF4-FFF2-40B4-BE49-F238E27FC236}">
                <a16:creationId xmlns:a16="http://schemas.microsoft.com/office/drawing/2014/main" id="{9616C403-5E9A-43C1-B25D-9CC4AB1D2386}"/>
              </a:ext>
            </a:extLst>
          </p:cNvPr>
          <p:cNvSpPr/>
          <p:nvPr/>
        </p:nvSpPr>
        <p:spPr>
          <a:xfrm>
            <a:off x="6682410" y="3828916"/>
            <a:ext cx="273879" cy="1083983"/>
          </a:xfrm>
          <a:prstGeom prst="rightBracket">
            <a:avLst/>
          </a:prstGeom>
          <a:ln w="38100">
            <a:solidFill>
              <a:srgbClr val="E82D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4C560F6A-B322-40B7-BF3B-31AB3964FB83}"/>
              </a:ext>
            </a:extLst>
          </p:cNvPr>
          <p:cNvCxnSpPr>
            <a:cxnSpLocks/>
          </p:cNvCxnSpPr>
          <p:nvPr/>
        </p:nvCxnSpPr>
        <p:spPr>
          <a:xfrm>
            <a:off x="6947452" y="4299466"/>
            <a:ext cx="469350" cy="0"/>
          </a:xfrm>
          <a:prstGeom prst="straightConnector1">
            <a:avLst/>
          </a:prstGeom>
          <a:ln w="28575">
            <a:solidFill>
              <a:srgbClr val="E82D2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4D9B69A-242F-4B3F-AEB5-C9B84DC7FFDB}"/>
              </a:ext>
            </a:extLst>
          </p:cNvPr>
          <p:cNvSpPr txBox="1"/>
          <p:nvPr/>
        </p:nvSpPr>
        <p:spPr>
          <a:xfrm>
            <a:off x="7480852" y="4114800"/>
            <a:ext cx="2721111" cy="369332"/>
          </a:xfrm>
          <a:prstGeom prst="rect">
            <a:avLst/>
          </a:prstGeom>
          <a:noFill/>
        </p:spPr>
        <p:txBody>
          <a:bodyPr wrap="square" rtlCol="0">
            <a:spAutoFit/>
          </a:bodyPr>
          <a:lstStyle/>
          <a:p>
            <a:r>
              <a:rPr lang="en-US" dirty="0"/>
              <a:t>Driver details</a:t>
            </a:r>
            <a:endParaRPr lang="en-IN" dirty="0"/>
          </a:p>
        </p:txBody>
      </p:sp>
      <p:sp>
        <p:nvSpPr>
          <p:cNvPr id="23" name="TextBox 22">
            <a:extLst>
              <a:ext uri="{FF2B5EF4-FFF2-40B4-BE49-F238E27FC236}">
                <a16:creationId xmlns:a16="http://schemas.microsoft.com/office/drawing/2014/main" id="{7C936F6D-371F-4DA0-BEE8-5A3CE9572002}"/>
              </a:ext>
            </a:extLst>
          </p:cNvPr>
          <p:cNvSpPr txBox="1"/>
          <p:nvPr/>
        </p:nvSpPr>
        <p:spPr>
          <a:xfrm>
            <a:off x="5347252" y="671248"/>
            <a:ext cx="3505200" cy="400110"/>
          </a:xfrm>
          <a:prstGeom prst="rect">
            <a:avLst/>
          </a:prstGeom>
          <a:noFill/>
        </p:spPr>
        <p:txBody>
          <a:bodyPr wrap="square" rtlCol="0">
            <a:spAutoFit/>
          </a:bodyPr>
          <a:lstStyle/>
          <a:p>
            <a:pPr algn="ctr"/>
            <a:r>
              <a:rPr lang="en-IN" sz="2000" i="1" dirty="0">
                <a:latin typeface="Cambria" panose="02040503050406030204" pitchFamily="18" charset="0"/>
                <a:ea typeface="Cambria" panose="02040503050406030204" pitchFamily="18" charset="0"/>
              </a:rPr>
              <a:t>Total number of features : 35</a:t>
            </a:r>
          </a:p>
        </p:txBody>
      </p:sp>
    </p:spTree>
    <p:extLst>
      <p:ext uri="{BB962C8B-B14F-4D97-AF65-F5344CB8AC3E}">
        <p14:creationId xmlns:p14="http://schemas.microsoft.com/office/powerpoint/2010/main" val="374105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5B6733-98D1-428A-B230-A378E6324684}"/>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5" name="Picture 6" descr="Image result for great learning png">
            <a:extLst>
              <a:ext uri="{FF2B5EF4-FFF2-40B4-BE49-F238E27FC236}">
                <a16:creationId xmlns:a16="http://schemas.microsoft.com/office/drawing/2014/main" id="{5260E870-BFD6-465A-8178-F6A7B59E9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2792D63-AB23-46B4-83CB-D1C8D798EA81}"/>
              </a:ext>
            </a:extLst>
          </p:cNvPr>
          <p:cNvSpPr txBox="1">
            <a:spLocks/>
          </p:cNvSpPr>
          <p:nvPr/>
        </p:nvSpPr>
        <p:spPr>
          <a:xfrm>
            <a:off x="-685800" y="360990"/>
            <a:ext cx="7989752" cy="1083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solidFill>
                  <a:srgbClr val="0070C0"/>
                </a:solidFill>
                <a:latin typeface="Cambria" panose="02040503050406030204" pitchFamily="18" charset="0"/>
                <a:ea typeface="Cambria" panose="02040503050406030204" pitchFamily="18" charset="0"/>
              </a:rPr>
              <a:t>UNIQUE  VALUES IN FEATURES</a:t>
            </a:r>
            <a:br>
              <a:rPr lang="en-US" sz="2800" b="1" dirty="0">
                <a:solidFill>
                  <a:srgbClr val="0070C0"/>
                </a:solidFill>
                <a:latin typeface="Cambria" panose="02040503050406030204" pitchFamily="18" charset="0"/>
                <a:ea typeface="Cambria" panose="02040503050406030204" pitchFamily="18" charset="0"/>
              </a:rPr>
            </a:br>
            <a:endParaRPr lang="en-US" sz="2800" dirty="0">
              <a:solidFill>
                <a:srgbClr val="0070C0"/>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8833183-C81E-44AE-B41F-29E4E98F52FC}"/>
              </a:ext>
            </a:extLst>
          </p:cNvPr>
          <p:cNvPicPr>
            <a:picLocks noChangeAspect="1"/>
          </p:cNvPicPr>
          <p:nvPr/>
        </p:nvPicPr>
        <p:blipFill rotWithShape="1">
          <a:blip r:embed="rId3"/>
          <a:srcRect l="9501" t="26203" r="78333" b="36667"/>
          <a:stretch/>
        </p:blipFill>
        <p:spPr>
          <a:xfrm>
            <a:off x="914399" y="1128196"/>
            <a:ext cx="3159993" cy="5425004"/>
          </a:xfrm>
          <a:prstGeom prst="rect">
            <a:avLst/>
          </a:prstGeom>
        </p:spPr>
      </p:pic>
      <p:pic>
        <p:nvPicPr>
          <p:cNvPr id="6" name="Picture 5">
            <a:extLst>
              <a:ext uri="{FF2B5EF4-FFF2-40B4-BE49-F238E27FC236}">
                <a16:creationId xmlns:a16="http://schemas.microsoft.com/office/drawing/2014/main" id="{3D5A2EEE-47C8-43CF-AAAD-3DEA11B82A64}"/>
              </a:ext>
            </a:extLst>
          </p:cNvPr>
          <p:cNvPicPr>
            <a:picLocks noChangeAspect="1"/>
          </p:cNvPicPr>
          <p:nvPr/>
        </p:nvPicPr>
        <p:blipFill rotWithShape="1">
          <a:blip r:embed="rId3"/>
          <a:srcRect l="9324" t="63333" r="78333" b="10000"/>
          <a:stretch/>
        </p:blipFill>
        <p:spPr>
          <a:xfrm>
            <a:off x="7738272" y="1120140"/>
            <a:ext cx="3505200" cy="4259969"/>
          </a:xfrm>
          <a:prstGeom prst="rect">
            <a:avLst/>
          </a:prstGeom>
        </p:spPr>
      </p:pic>
      <p:sp>
        <p:nvSpPr>
          <p:cNvPr id="7" name="TextBox 6">
            <a:extLst>
              <a:ext uri="{FF2B5EF4-FFF2-40B4-BE49-F238E27FC236}">
                <a16:creationId xmlns:a16="http://schemas.microsoft.com/office/drawing/2014/main" id="{E063C5CA-A6DB-480F-BD91-B6F5A0FB5CC5}"/>
              </a:ext>
            </a:extLst>
          </p:cNvPr>
          <p:cNvSpPr txBox="1"/>
          <p:nvPr/>
        </p:nvSpPr>
        <p:spPr>
          <a:xfrm>
            <a:off x="4343400" y="5943600"/>
            <a:ext cx="3505200" cy="707886"/>
          </a:xfrm>
          <a:prstGeom prst="rect">
            <a:avLst/>
          </a:prstGeom>
          <a:noFill/>
        </p:spPr>
        <p:txBody>
          <a:bodyPr wrap="square" rtlCol="0">
            <a:spAutoFit/>
          </a:bodyPr>
          <a:lstStyle/>
          <a:p>
            <a:pPr algn="ctr"/>
            <a:r>
              <a:rPr lang="en-IN" sz="2000" i="1" dirty="0">
                <a:latin typeface="Cambria" panose="02040503050406030204" pitchFamily="18" charset="0"/>
                <a:ea typeface="Cambria" panose="02040503050406030204" pitchFamily="18" charset="0"/>
              </a:rPr>
              <a:t>TABLE 2- Unique Values in features </a:t>
            </a:r>
          </a:p>
        </p:txBody>
      </p:sp>
      <p:sp>
        <p:nvSpPr>
          <p:cNvPr id="2" name="Rectangle 1">
            <a:extLst>
              <a:ext uri="{FF2B5EF4-FFF2-40B4-BE49-F238E27FC236}">
                <a16:creationId xmlns:a16="http://schemas.microsoft.com/office/drawing/2014/main" id="{DF3C85C5-9982-4DE6-B0FB-E9C8C1811F26}"/>
              </a:ext>
            </a:extLst>
          </p:cNvPr>
          <p:cNvSpPr/>
          <p:nvPr/>
        </p:nvSpPr>
        <p:spPr>
          <a:xfrm>
            <a:off x="914399" y="1524000"/>
            <a:ext cx="3159993" cy="228600"/>
          </a:xfrm>
          <a:prstGeom prst="rect">
            <a:avLst/>
          </a:prstGeom>
          <a:noFill/>
          <a:ln>
            <a:solidFill>
              <a:srgbClr val="E82D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3F6A23D-E816-4A73-9161-D1E25EC7E484}"/>
              </a:ext>
            </a:extLst>
          </p:cNvPr>
          <p:cNvSpPr/>
          <p:nvPr/>
        </p:nvSpPr>
        <p:spPr>
          <a:xfrm>
            <a:off x="914398" y="4343400"/>
            <a:ext cx="3159993" cy="228600"/>
          </a:xfrm>
          <a:prstGeom prst="rect">
            <a:avLst/>
          </a:prstGeom>
          <a:noFill/>
          <a:ln>
            <a:solidFill>
              <a:srgbClr val="E82D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15534F5-6682-4584-8C4E-376D2938BD32}"/>
              </a:ext>
            </a:extLst>
          </p:cNvPr>
          <p:cNvSpPr/>
          <p:nvPr/>
        </p:nvSpPr>
        <p:spPr>
          <a:xfrm>
            <a:off x="921524" y="1120140"/>
            <a:ext cx="3159993" cy="175260"/>
          </a:xfrm>
          <a:prstGeom prst="rect">
            <a:avLst/>
          </a:prstGeom>
          <a:noFill/>
          <a:ln>
            <a:solidFill>
              <a:srgbClr val="E82D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2422B1F-778D-450E-BCF3-8E49C554F3BB}"/>
              </a:ext>
            </a:extLst>
          </p:cNvPr>
          <p:cNvSpPr txBox="1"/>
          <p:nvPr/>
        </p:nvSpPr>
        <p:spPr>
          <a:xfrm>
            <a:off x="4191000" y="1066800"/>
            <a:ext cx="2667000" cy="338554"/>
          </a:xfrm>
          <a:prstGeom prst="rect">
            <a:avLst/>
          </a:prstGeom>
          <a:noFill/>
        </p:spPr>
        <p:txBody>
          <a:bodyPr wrap="square" rtlCol="0">
            <a:spAutoFit/>
          </a:bodyPr>
          <a:lstStyle/>
          <a:p>
            <a:r>
              <a:rPr lang="en-US" sz="1600" dirty="0"/>
              <a:t>Unique ID for each record </a:t>
            </a:r>
            <a:endParaRPr lang="en-IN" sz="1600" dirty="0"/>
          </a:p>
        </p:txBody>
      </p:sp>
      <p:sp>
        <p:nvSpPr>
          <p:cNvPr id="12" name="TextBox 11">
            <a:extLst>
              <a:ext uri="{FF2B5EF4-FFF2-40B4-BE49-F238E27FC236}">
                <a16:creationId xmlns:a16="http://schemas.microsoft.com/office/drawing/2014/main" id="{4916F376-4BEB-4324-AF65-828E20C320C9}"/>
              </a:ext>
            </a:extLst>
          </p:cNvPr>
          <p:cNvSpPr txBox="1"/>
          <p:nvPr/>
        </p:nvSpPr>
        <p:spPr>
          <a:xfrm>
            <a:off x="4191000" y="1469023"/>
            <a:ext cx="2667000" cy="338554"/>
          </a:xfrm>
          <a:prstGeom prst="rect">
            <a:avLst/>
          </a:prstGeom>
          <a:noFill/>
        </p:spPr>
        <p:txBody>
          <a:bodyPr wrap="square" rtlCol="0">
            <a:spAutoFit/>
          </a:bodyPr>
          <a:lstStyle/>
          <a:p>
            <a:r>
              <a:rPr lang="en-US" sz="1600" dirty="0"/>
              <a:t>Same for all records</a:t>
            </a:r>
            <a:endParaRPr lang="en-IN" sz="1600" dirty="0"/>
          </a:p>
        </p:txBody>
      </p:sp>
      <p:sp>
        <p:nvSpPr>
          <p:cNvPr id="13" name="TextBox 12">
            <a:extLst>
              <a:ext uri="{FF2B5EF4-FFF2-40B4-BE49-F238E27FC236}">
                <a16:creationId xmlns:a16="http://schemas.microsoft.com/office/drawing/2014/main" id="{FF9FDF4D-3318-4F62-A7A4-C86AC9A43485}"/>
              </a:ext>
            </a:extLst>
          </p:cNvPr>
          <p:cNvSpPr txBox="1"/>
          <p:nvPr/>
        </p:nvSpPr>
        <p:spPr>
          <a:xfrm>
            <a:off x="4191000" y="4288423"/>
            <a:ext cx="2667000" cy="338554"/>
          </a:xfrm>
          <a:prstGeom prst="rect">
            <a:avLst/>
          </a:prstGeom>
          <a:noFill/>
        </p:spPr>
        <p:txBody>
          <a:bodyPr wrap="square" rtlCol="0">
            <a:spAutoFit/>
          </a:bodyPr>
          <a:lstStyle/>
          <a:p>
            <a:r>
              <a:rPr lang="en-US" sz="1600" dirty="0"/>
              <a:t>Same for all records</a:t>
            </a:r>
            <a:endParaRPr lang="en-IN" sz="1600" dirty="0"/>
          </a:p>
        </p:txBody>
      </p:sp>
    </p:spTree>
    <p:extLst>
      <p:ext uri="{BB962C8B-B14F-4D97-AF65-F5344CB8AC3E}">
        <p14:creationId xmlns:p14="http://schemas.microsoft.com/office/powerpoint/2010/main" val="293274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AD4C6F-0D89-4DA8-9A2F-E8AA722AEFFA}"/>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4" name="Picture 6" descr="Image result for great learning png">
            <a:extLst>
              <a:ext uri="{FF2B5EF4-FFF2-40B4-BE49-F238E27FC236}">
                <a16:creationId xmlns:a16="http://schemas.microsoft.com/office/drawing/2014/main" id="{3E7968AF-AFB2-440B-BB3E-BBA01B16D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390BA56-0F92-432A-B93A-F2AFC1528B8C}"/>
              </a:ext>
            </a:extLst>
          </p:cNvPr>
          <p:cNvSpPr txBox="1">
            <a:spLocks/>
          </p:cNvSpPr>
          <p:nvPr/>
        </p:nvSpPr>
        <p:spPr>
          <a:xfrm>
            <a:off x="-1254728" y="297511"/>
            <a:ext cx="7989752" cy="1083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solidFill>
                  <a:srgbClr val="0070C0"/>
                </a:solidFill>
                <a:latin typeface="Cambria" panose="02040503050406030204" pitchFamily="18" charset="0"/>
                <a:ea typeface="Cambria" panose="02040503050406030204" pitchFamily="18" charset="0"/>
              </a:rPr>
              <a:t>NULL VALUES STATISTICS</a:t>
            </a:r>
            <a:br>
              <a:rPr lang="en-US" sz="2800" b="1" dirty="0">
                <a:solidFill>
                  <a:srgbClr val="0070C0"/>
                </a:solidFill>
                <a:latin typeface="Cambria" panose="02040503050406030204" pitchFamily="18" charset="0"/>
                <a:ea typeface="Cambria" panose="02040503050406030204" pitchFamily="18" charset="0"/>
              </a:rPr>
            </a:br>
            <a:endParaRPr lang="en-US" sz="2800" dirty="0">
              <a:solidFill>
                <a:srgbClr val="0070C0"/>
              </a:solidFill>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9F43319F-0465-4BB3-9DED-9ABE0247F148}"/>
              </a:ext>
            </a:extLst>
          </p:cNvPr>
          <p:cNvPicPr>
            <a:picLocks noChangeAspect="1"/>
          </p:cNvPicPr>
          <p:nvPr/>
        </p:nvPicPr>
        <p:blipFill rotWithShape="1">
          <a:blip r:embed="rId3"/>
          <a:srcRect l="19575" t="29743" r="55833" b="11483"/>
          <a:stretch/>
        </p:blipFill>
        <p:spPr>
          <a:xfrm>
            <a:off x="727973" y="990600"/>
            <a:ext cx="4024351" cy="5410309"/>
          </a:xfrm>
          <a:prstGeom prst="rect">
            <a:avLst/>
          </a:prstGeom>
        </p:spPr>
      </p:pic>
      <p:pic>
        <p:nvPicPr>
          <p:cNvPr id="9" name="Picture 8">
            <a:extLst>
              <a:ext uri="{FF2B5EF4-FFF2-40B4-BE49-F238E27FC236}">
                <a16:creationId xmlns:a16="http://schemas.microsoft.com/office/drawing/2014/main" id="{079BA84E-BBA7-4636-B45B-CAC94D39DDA7}"/>
              </a:ext>
            </a:extLst>
          </p:cNvPr>
          <p:cNvPicPr>
            <a:picLocks noChangeAspect="1"/>
          </p:cNvPicPr>
          <p:nvPr/>
        </p:nvPicPr>
        <p:blipFill rotWithShape="1">
          <a:blip r:embed="rId4"/>
          <a:srcRect l="19225" t="25042" r="60833" b="45556"/>
          <a:stretch/>
        </p:blipFill>
        <p:spPr>
          <a:xfrm>
            <a:off x="4668026" y="990600"/>
            <a:ext cx="3637774" cy="3016936"/>
          </a:xfrm>
          <a:prstGeom prst="rect">
            <a:avLst/>
          </a:prstGeom>
        </p:spPr>
      </p:pic>
      <p:sp>
        <p:nvSpPr>
          <p:cNvPr id="10" name="Content Placeholder 2">
            <a:extLst>
              <a:ext uri="{FF2B5EF4-FFF2-40B4-BE49-F238E27FC236}">
                <a16:creationId xmlns:a16="http://schemas.microsoft.com/office/drawing/2014/main" id="{74DFB57C-69D6-481E-840C-97C5F36487BF}"/>
              </a:ext>
            </a:extLst>
          </p:cNvPr>
          <p:cNvSpPr txBox="1">
            <a:spLocks/>
          </p:cNvSpPr>
          <p:nvPr/>
        </p:nvSpPr>
        <p:spPr>
          <a:xfrm>
            <a:off x="4956313" y="5284012"/>
            <a:ext cx="6723052" cy="1166775"/>
          </a:xfrm>
          <a:prstGeom prst="rect">
            <a:avLst/>
          </a:prstGeom>
          <a:solidFill>
            <a:srgbClr val="F9F3D9"/>
          </a:solid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Tx/>
              <a:buChar char="-"/>
            </a:pPr>
            <a:r>
              <a:rPr lang="en-US" sz="2000" dirty="0">
                <a:solidFill>
                  <a:schemeClr val="tx1"/>
                </a:solidFill>
                <a:latin typeface="Cambria" panose="02040503050406030204" pitchFamily="18" charset="0"/>
                <a:ea typeface="Cambria" panose="02040503050406030204" pitchFamily="18" charset="0"/>
              </a:rPr>
              <a:t>We have null values in 18 features</a:t>
            </a:r>
          </a:p>
          <a:p>
            <a:pPr>
              <a:buFontTx/>
              <a:buChar char="-"/>
            </a:pPr>
            <a:r>
              <a:rPr lang="en-US" sz="2000" dirty="0">
                <a:solidFill>
                  <a:schemeClr val="tx1"/>
                </a:solidFill>
                <a:latin typeface="Cambria" panose="02040503050406030204" pitchFamily="18" charset="0"/>
                <a:ea typeface="Cambria" panose="02040503050406030204" pitchFamily="18" charset="0"/>
              </a:rPr>
              <a:t>&lt; 7 % records with null values </a:t>
            </a:r>
          </a:p>
          <a:p>
            <a:pPr>
              <a:buFontTx/>
              <a:buChar char="-"/>
            </a:pPr>
            <a:r>
              <a:rPr lang="en-US" sz="2000" dirty="0">
                <a:solidFill>
                  <a:schemeClr val="tx1"/>
                </a:solidFill>
                <a:latin typeface="Cambria" panose="02040503050406030204" pitchFamily="18" charset="0"/>
                <a:ea typeface="Cambria" panose="02040503050406030204" pitchFamily="18" charset="0"/>
              </a:rPr>
              <a:t>We can drop such records without much </a:t>
            </a:r>
            <a:r>
              <a:rPr lang="en-US" sz="2100" dirty="0">
                <a:solidFill>
                  <a:schemeClr val="tx1"/>
                </a:solidFill>
                <a:latin typeface="Cambria" panose="02040503050406030204" pitchFamily="18" charset="0"/>
                <a:ea typeface="Cambria" panose="02040503050406030204" pitchFamily="18" charset="0"/>
              </a:rPr>
              <a:t>data loss</a:t>
            </a:r>
          </a:p>
        </p:txBody>
      </p:sp>
      <p:sp>
        <p:nvSpPr>
          <p:cNvPr id="11" name="TextBox 10">
            <a:extLst>
              <a:ext uri="{FF2B5EF4-FFF2-40B4-BE49-F238E27FC236}">
                <a16:creationId xmlns:a16="http://schemas.microsoft.com/office/drawing/2014/main" id="{911689F9-748D-4DC4-98D3-03EEEE4DC64F}"/>
              </a:ext>
            </a:extLst>
          </p:cNvPr>
          <p:cNvSpPr txBox="1"/>
          <p:nvPr/>
        </p:nvSpPr>
        <p:spPr>
          <a:xfrm>
            <a:off x="4876800" y="4114800"/>
            <a:ext cx="3505200" cy="400110"/>
          </a:xfrm>
          <a:prstGeom prst="rect">
            <a:avLst/>
          </a:prstGeom>
          <a:noFill/>
        </p:spPr>
        <p:txBody>
          <a:bodyPr wrap="square" rtlCol="0">
            <a:spAutoFit/>
          </a:bodyPr>
          <a:lstStyle/>
          <a:p>
            <a:pPr algn="ctr"/>
            <a:r>
              <a:rPr lang="en-IN" sz="2000" i="1" dirty="0">
                <a:latin typeface="Cambria" panose="02040503050406030204" pitchFamily="18" charset="0"/>
                <a:ea typeface="Cambria" panose="02040503050406030204" pitchFamily="18" charset="0"/>
              </a:rPr>
              <a:t>TABLE 3- Null Value Statistics</a:t>
            </a:r>
          </a:p>
        </p:txBody>
      </p:sp>
      <p:pic>
        <p:nvPicPr>
          <p:cNvPr id="12" name="Picture 11">
            <a:extLst>
              <a:ext uri="{FF2B5EF4-FFF2-40B4-BE49-F238E27FC236}">
                <a16:creationId xmlns:a16="http://schemas.microsoft.com/office/drawing/2014/main" id="{E315F466-3223-4E14-BE77-78A71C0F58B2}"/>
              </a:ext>
            </a:extLst>
          </p:cNvPr>
          <p:cNvPicPr/>
          <p:nvPr/>
        </p:nvPicPr>
        <p:blipFill>
          <a:blip r:embed="rId5"/>
          <a:stretch>
            <a:fillRect/>
          </a:stretch>
        </p:blipFill>
        <p:spPr>
          <a:xfrm>
            <a:off x="8665873" y="1069718"/>
            <a:ext cx="3145127" cy="2937818"/>
          </a:xfrm>
          <a:prstGeom prst="rect">
            <a:avLst/>
          </a:prstGeom>
        </p:spPr>
      </p:pic>
    </p:spTree>
    <p:extLst>
      <p:ext uri="{BB962C8B-B14F-4D97-AF65-F5344CB8AC3E}">
        <p14:creationId xmlns:p14="http://schemas.microsoft.com/office/powerpoint/2010/main" val="418099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3804746-37CB-4F14-8A9F-8C6F36F927D6}"/>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2" name="Picture 6" descr="Image result for great learning png">
            <a:extLst>
              <a:ext uri="{FF2B5EF4-FFF2-40B4-BE49-F238E27FC236}">
                <a16:creationId xmlns:a16="http://schemas.microsoft.com/office/drawing/2014/main" id="{EA7B102E-9BFF-4B4A-8BEC-0915B9883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F578B11B-6FC9-471C-92A4-85C9F3C4A7B5}"/>
              </a:ext>
            </a:extLst>
          </p:cNvPr>
          <p:cNvSpPr>
            <a:spLocks noGrp="1"/>
          </p:cNvSpPr>
          <p:nvPr>
            <p:ph type="title"/>
          </p:nvPr>
        </p:nvSpPr>
        <p:spPr/>
        <p:txBody>
          <a:bodyPr>
            <a:normAutofit/>
          </a:bodyPr>
          <a:lstStyle/>
          <a:p>
            <a:pPr algn="l"/>
            <a:r>
              <a:rPr lang="en-IN" sz="3200" b="1" dirty="0">
                <a:solidFill>
                  <a:srgbClr val="0070C0"/>
                </a:solidFill>
                <a:latin typeface="Cambria" panose="02040503050406030204" pitchFamily="18" charset="0"/>
                <a:ea typeface="Cambria" panose="02040503050406030204" pitchFamily="18" charset="0"/>
              </a:rPr>
              <a:t>DATA SAMPLING </a:t>
            </a:r>
            <a:endParaRPr lang="en-IN" sz="3200" dirty="0"/>
          </a:p>
        </p:txBody>
      </p:sp>
      <p:sp>
        <p:nvSpPr>
          <p:cNvPr id="16" name="Content Placeholder 15">
            <a:extLst>
              <a:ext uri="{FF2B5EF4-FFF2-40B4-BE49-F238E27FC236}">
                <a16:creationId xmlns:a16="http://schemas.microsoft.com/office/drawing/2014/main" id="{E0A4B36B-FED7-40E4-8999-49B77E6E32D0}"/>
              </a:ext>
            </a:extLst>
          </p:cNvPr>
          <p:cNvSpPr>
            <a:spLocks noGrp="1"/>
          </p:cNvSpPr>
          <p:nvPr>
            <p:ph idx="1"/>
          </p:nvPr>
        </p:nvSpPr>
        <p:spPr>
          <a:xfrm>
            <a:off x="609600" y="1600201"/>
            <a:ext cx="7010400" cy="4648199"/>
          </a:xfrm>
        </p:spPr>
        <p:txBody>
          <a:bodyPr>
            <a:normAutofit lnSpcReduction="10000"/>
          </a:bodyPr>
          <a:lstStyle/>
          <a:p>
            <a:pPr algn="just">
              <a:buFont typeface="Wingdings" panose="05000000000000000000" pitchFamily="2" charset="2"/>
              <a:buChar char="ü"/>
            </a:pPr>
            <a:r>
              <a:rPr lang="en-US" sz="2000" dirty="0">
                <a:latin typeface="Cambria" panose="02040503050406030204" pitchFamily="18" charset="0"/>
                <a:ea typeface="Cambria" panose="02040503050406030204" pitchFamily="18" charset="0"/>
              </a:rPr>
              <a:t>Since, we have </a:t>
            </a:r>
            <a:r>
              <a:rPr lang="en-IN" sz="2000" dirty="0">
                <a:latin typeface="Cambria" panose="02040503050406030204" pitchFamily="18" charset="0"/>
                <a:ea typeface="Cambria" panose="02040503050406030204" pitchFamily="18" charset="0"/>
              </a:rPr>
              <a:t>15,80,153 records in population, it is difficult to handle dataset.</a:t>
            </a:r>
            <a:r>
              <a:rPr lang="en-US" sz="2000" dirty="0">
                <a:latin typeface="Cambria" panose="02040503050406030204" pitchFamily="18" charset="0"/>
                <a:ea typeface="Cambria" panose="02040503050406030204" pitchFamily="18" charset="0"/>
              </a:rPr>
              <a:t> </a:t>
            </a:r>
          </a:p>
          <a:p>
            <a:pPr algn="just">
              <a:buFont typeface="Wingdings" panose="05000000000000000000" pitchFamily="2" charset="2"/>
              <a:buChar char="ü"/>
            </a:pPr>
            <a:r>
              <a:rPr lang="en-US" sz="2000" dirty="0">
                <a:latin typeface="Cambria" panose="02040503050406030204" pitchFamily="18" charset="0"/>
                <a:ea typeface="Cambria" panose="02040503050406030204" pitchFamily="18" charset="0"/>
              </a:rPr>
              <a:t>In population, Dataset contains records from 2012 to 2019.</a:t>
            </a:r>
          </a:p>
          <a:p>
            <a:pPr algn="just">
              <a:buFont typeface="Wingdings" panose="05000000000000000000" pitchFamily="2" charset="2"/>
              <a:buChar char="ü"/>
            </a:pPr>
            <a:r>
              <a:rPr lang="en-US" sz="2000" dirty="0">
                <a:latin typeface="Cambria" panose="02040503050406030204" pitchFamily="18" charset="0"/>
                <a:ea typeface="Cambria" panose="02040503050406030204" pitchFamily="18" charset="0"/>
              </a:rPr>
              <a:t>We used Simple Random Sampling technique for sampling. </a:t>
            </a:r>
          </a:p>
          <a:p>
            <a:pPr algn="just">
              <a:buFont typeface="Wingdings" panose="05000000000000000000" pitchFamily="2" charset="2"/>
              <a:buChar char="ü"/>
            </a:pPr>
            <a:r>
              <a:rPr lang="en-US" sz="2000" dirty="0">
                <a:latin typeface="Cambria" panose="02040503050406030204" pitchFamily="18" charset="0"/>
                <a:ea typeface="Cambria" panose="02040503050406030204" pitchFamily="18" charset="0"/>
              </a:rPr>
              <a:t>This is a statistical technique where every record has an equal probability to be selected.</a:t>
            </a:r>
          </a:p>
          <a:p>
            <a:pPr algn="just">
              <a:buFont typeface="Wingdings" panose="05000000000000000000" pitchFamily="2" charset="2"/>
              <a:buChar char="ü"/>
            </a:pPr>
            <a:r>
              <a:rPr lang="en-US" sz="2000" dirty="0">
                <a:latin typeface="Cambria" panose="02040503050406030204" pitchFamily="18" charset="0"/>
                <a:ea typeface="Cambria" panose="02040503050406030204" pitchFamily="18" charset="0"/>
              </a:rPr>
              <a:t>We split the dataset into year-wise records, and sampled 10% data records from each  year-wise dataset</a:t>
            </a:r>
          </a:p>
          <a:p>
            <a:pPr algn="just">
              <a:buFont typeface="Wingdings" panose="05000000000000000000" pitchFamily="2" charset="2"/>
              <a:buChar char="ü"/>
            </a:pPr>
            <a:r>
              <a:rPr lang="en-US" sz="2000" dirty="0">
                <a:latin typeface="Cambria" panose="02040503050406030204" pitchFamily="18" charset="0"/>
                <a:ea typeface="Cambria" panose="02040503050406030204" pitchFamily="18" charset="0"/>
              </a:rPr>
              <a:t>Since violations that involved property damage was far les compared to those that didn’t, SMOTE technique (Synthetic Minority Oversampling Technique) was used to balance the dataset.</a:t>
            </a:r>
          </a:p>
          <a:p>
            <a:pPr algn="just">
              <a:buFont typeface="Wingdings" panose="05000000000000000000" pitchFamily="2" charset="2"/>
              <a:buChar char="ü"/>
            </a:pPr>
            <a:r>
              <a:rPr lang="en-IN" sz="2000" dirty="0">
                <a:latin typeface="Cambria" panose="02040503050406030204" pitchFamily="18" charset="0"/>
                <a:ea typeface="Cambria" panose="02040503050406030204" pitchFamily="18" charset="0"/>
              </a:rPr>
              <a:t>Now, the Sample  dataset had 158016 records with 43 features, with 50% property damage data.</a:t>
            </a:r>
            <a:endParaRPr lang="en-US" sz="2000" dirty="0"/>
          </a:p>
          <a:p>
            <a:pPr algn="just">
              <a:buFont typeface="Wingdings" panose="05000000000000000000" pitchFamily="2" charset="2"/>
              <a:buChar char="ü"/>
            </a:pPr>
            <a:endParaRPr lang="en-US" sz="2000" dirty="0">
              <a:latin typeface="Cambria" panose="02040503050406030204" pitchFamily="18" charset="0"/>
              <a:ea typeface="Cambria" panose="02040503050406030204" pitchFamily="18" charset="0"/>
            </a:endParaRPr>
          </a:p>
        </p:txBody>
      </p:sp>
      <p:sp>
        <p:nvSpPr>
          <p:cNvPr id="13" name="Content Placeholder 2">
            <a:extLst>
              <a:ext uri="{FF2B5EF4-FFF2-40B4-BE49-F238E27FC236}">
                <a16:creationId xmlns:a16="http://schemas.microsoft.com/office/drawing/2014/main" id="{2A6F8B0A-3721-4E8D-97E3-428A635602C8}"/>
              </a:ext>
            </a:extLst>
          </p:cNvPr>
          <p:cNvSpPr txBox="1">
            <a:spLocks/>
          </p:cNvSpPr>
          <p:nvPr/>
        </p:nvSpPr>
        <p:spPr>
          <a:xfrm>
            <a:off x="685800" y="1981200"/>
            <a:ext cx="7514863" cy="3352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Wingdings" panose="05000000000000000000" pitchFamily="2" charset="2"/>
              <a:buChar char="ü"/>
            </a:pPr>
            <a:endParaRPr lang="en-US" sz="2800" dirty="0">
              <a:solidFill>
                <a:schemeClr val="tx1"/>
              </a:solidFill>
              <a:latin typeface="Cambria" panose="02040503050406030204" pitchFamily="18" charset="0"/>
              <a:ea typeface="Cambria" panose="02040503050406030204" pitchFamily="18" charset="0"/>
            </a:endParaRPr>
          </a:p>
        </p:txBody>
      </p:sp>
      <p:pic>
        <p:nvPicPr>
          <p:cNvPr id="15" name="Picture 14">
            <a:extLst>
              <a:ext uri="{FF2B5EF4-FFF2-40B4-BE49-F238E27FC236}">
                <a16:creationId xmlns:a16="http://schemas.microsoft.com/office/drawing/2014/main" id="{A95E1AE9-2241-4B32-887B-FCA0E0C28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7276" y="1219940"/>
            <a:ext cx="3557524" cy="5180860"/>
          </a:xfrm>
          <a:prstGeom prst="rect">
            <a:avLst/>
          </a:prstGeom>
        </p:spPr>
      </p:pic>
    </p:spTree>
    <p:extLst>
      <p:ext uri="{BB962C8B-B14F-4D97-AF65-F5344CB8AC3E}">
        <p14:creationId xmlns:p14="http://schemas.microsoft.com/office/powerpoint/2010/main" val="114663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07D57-A1EB-4213-AA6E-2EAEBB6E1724}"/>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5" name="Picture 6" descr="Image result for great learning png">
            <a:extLst>
              <a:ext uri="{FF2B5EF4-FFF2-40B4-BE49-F238E27FC236}">
                <a16:creationId xmlns:a16="http://schemas.microsoft.com/office/drawing/2014/main" id="{CEDAD619-0D2F-47B1-B1D7-CC02E9810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F578B11B-6FC9-471C-92A4-85C9F3C4A7B5}"/>
              </a:ext>
            </a:extLst>
          </p:cNvPr>
          <p:cNvSpPr>
            <a:spLocks noGrp="1"/>
          </p:cNvSpPr>
          <p:nvPr>
            <p:ph type="title"/>
          </p:nvPr>
        </p:nvSpPr>
        <p:spPr/>
        <p:txBody>
          <a:bodyPr>
            <a:normAutofit/>
          </a:bodyPr>
          <a:lstStyle/>
          <a:p>
            <a:pPr algn="l"/>
            <a:r>
              <a:rPr lang="en-IN" sz="3200" b="1" dirty="0">
                <a:solidFill>
                  <a:srgbClr val="0070C0"/>
                </a:solidFill>
                <a:latin typeface="Cambria" panose="02040503050406030204" pitchFamily="18" charset="0"/>
                <a:ea typeface="Cambria" panose="02040503050406030204" pitchFamily="18" charset="0"/>
              </a:rPr>
              <a:t>STATISTICAL TESTING</a:t>
            </a:r>
            <a:endParaRPr lang="en-IN" sz="3200" dirty="0"/>
          </a:p>
        </p:txBody>
      </p:sp>
      <p:sp>
        <p:nvSpPr>
          <p:cNvPr id="13" name="Content Placeholder 2">
            <a:extLst>
              <a:ext uri="{FF2B5EF4-FFF2-40B4-BE49-F238E27FC236}">
                <a16:creationId xmlns:a16="http://schemas.microsoft.com/office/drawing/2014/main" id="{2A6F8B0A-3721-4E8D-97E3-428A635602C8}"/>
              </a:ext>
            </a:extLst>
          </p:cNvPr>
          <p:cNvSpPr txBox="1">
            <a:spLocks/>
          </p:cNvSpPr>
          <p:nvPr/>
        </p:nvSpPr>
        <p:spPr>
          <a:xfrm>
            <a:off x="685800" y="1981200"/>
            <a:ext cx="7514863" cy="3352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Wingdings" panose="05000000000000000000" pitchFamily="2" charset="2"/>
              <a:buChar char="ü"/>
            </a:pPr>
            <a:endParaRPr lang="en-US" sz="2800" dirty="0">
              <a:solidFill>
                <a:schemeClr val="tx1"/>
              </a:solidFill>
              <a:latin typeface="Cambria" panose="02040503050406030204" pitchFamily="18" charset="0"/>
              <a:ea typeface="Cambria" panose="02040503050406030204" pitchFamily="18" charset="0"/>
            </a:endParaRPr>
          </a:p>
        </p:txBody>
      </p:sp>
      <p:sp>
        <p:nvSpPr>
          <p:cNvPr id="10" name="Content Placeholder 15">
            <a:extLst>
              <a:ext uri="{FF2B5EF4-FFF2-40B4-BE49-F238E27FC236}">
                <a16:creationId xmlns:a16="http://schemas.microsoft.com/office/drawing/2014/main" id="{A48C5B79-0E1D-4FAC-A4BD-D1770F9AD372}"/>
              </a:ext>
            </a:extLst>
          </p:cNvPr>
          <p:cNvSpPr>
            <a:spLocks noGrp="1"/>
          </p:cNvSpPr>
          <p:nvPr>
            <p:ph idx="1"/>
          </p:nvPr>
        </p:nvSpPr>
        <p:spPr>
          <a:xfrm>
            <a:off x="609600" y="1219199"/>
            <a:ext cx="10668000" cy="1664689"/>
          </a:xfrm>
        </p:spPr>
        <p:txBody>
          <a:bodyPr>
            <a:normAutofit lnSpcReduction="10000"/>
          </a:bodyPr>
          <a:lstStyle/>
          <a:p>
            <a:pPr algn="just">
              <a:buFontTx/>
              <a:buChar char="-"/>
            </a:pPr>
            <a:r>
              <a:rPr lang="en-US" sz="2000" dirty="0">
                <a:latin typeface="Cambria" panose="02040503050406030204" pitchFamily="18" charset="0"/>
                <a:ea typeface="Cambria" panose="02040503050406030204" pitchFamily="18" charset="0"/>
              </a:rPr>
              <a:t>Since random sampling was done, Two tailed Test of proportion was done for major attributes at 95% confidence level</a:t>
            </a:r>
          </a:p>
          <a:p>
            <a:pPr algn="just">
              <a:buFontTx/>
              <a:buChar char="-"/>
            </a:pPr>
            <a:r>
              <a:rPr lang="en-US" sz="2000" dirty="0">
                <a:latin typeface="Cambria" panose="02040503050406030204" pitchFamily="18" charset="0"/>
                <a:ea typeface="Cambria" panose="02040503050406030204" pitchFamily="18" charset="0"/>
              </a:rPr>
              <a:t>Null Hypothesis: Proportions are equal in sample and population. </a:t>
            </a:r>
          </a:p>
          <a:p>
            <a:pPr algn="just">
              <a:buFontTx/>
              <a:buChar char="-"/>
            </a:pPr>
            <a:r>
              <a:rPr lang="en-US" sz="2000" dirty="0">
                <a:latin typeface="Cambria" panose="02040503050406030204" pitchFamily="18" charset="0"/>
                <a:ea typeface="Cambria" panose="02040503050406030204" pitchFamily="18" charset="0"/>
              </a:rPr>
              <a:t>P value = 0.99 ; Null hypothesis rejected</a:t>
            </a:r>
          </a:p>
          <a:p>
            <a:pPr algn="just">
              <a:buFontTx/>
              <a:buChar char="-"/>
            </a:pPr>
            <a:r>
              <a:rPr lang="en-US" sz="2000" dirty="0">
                <a:latin typeface="Cambria" panose="02040503050406030204" pitchFamily="18" charset="0"/>
                <a:ea typeface="Cambria" panose="02040503050406030204" pitchFamily="18" charset="0"/>
              </a:rPr>
              <a:t>Sample dataset can be used for modelling</a:t>
            </a:r>
          </a:p>
          <a:p>
            <a:pPr marL="0" indent="0" algn="just">
              <a:buNone/>
            </a:pPr>
            <a:endParaRPr lang="en-US" sz="2000" dirty="0">
              <a:latin typeface="Cambria" panose="02040503050406030204" pitchFamily="18" charset="0"/>
              <a:ea typeface="Cambria" panose="02040503050406030204" pitchFamily="18" charset="0"/>
            </a:endParaRPr>
          </a:p>
          <a:p>
            <a:pPr algn="just">
              <a:buFontTx/>
              <a:buChar char="-"/>
            </a:pPr>
            <a:endParaRPr lang="en-US" sz="2000"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38B6B23F-7B84-4B23-AE01-BC9E65030B67}"/>
              </a:ext>
            </a:extLst>
          </p:cNvPr>
          <p:cNvPicPr/>
          <p:nvPr/>
        </p:nvPicPr>
        <p:blipFill>
          <a:blip r:embed="rId3"/>
          <a:stretch>
            <a:fillRect/>
          </a:stretch>
        </p:blipFill>
        <p:spPr>
          <a:xfrm>
            <a:off x="859039" y="3796535"/>
            <a:ext cx="5236961" cy="2832865"/>
          </a:xfrm>
          <a:prstGeom prst="rect">
            <a:avLst/>
          </a:prstGeom>
        </p:spPr>
      </p:pic>
      <p:pic>
        <p:nvPicPr>
          <p:cNvPr id="12" name="Picture 11">
            <a:extLst>
              <a:ext uri="{FF2B5EF4-FFF2-40B4-BE49-F238E27FC236}">
                <a16:creationId xmlns:a16="http://schemas.microsoft.com/office/drawing/2014/main" id="{4678C0D8-365B-4A6E-AAC9-41312BEC9E25}"/>
              </a:ext>
            </a:extLst>
          </p:cNvPr>
          <p:cNvPicPr/>
          <p:nvPr/>
        </p:nvPicPr>
        <p:blipFill>
          <a:blip r:embed="rId4"/>
          <a:stretch>
            <a:fillRect/>
          </a:stretch>
        </p:blipFill>
        <p:spPr>
          <a:xfrm>
            <a:off x="6400800" y="3781951"/>
            <a:ext cx="5236960" cy="2834198"/>
          </a:xfrm>
          <a:prstGeom prst="rect">
            <a:avLst/>
          </a:prstGeom>
        </p:spPr>
      </p:pic>
      <p:sp>
        <p:nvSpPr>
          <p:cNvPr id="4" name="Rectangle 3">
            <a:extLst>
              <a:ext uri="{FF2B5EF4-FFF2-40B4-BE49-F238E27FC236}">
                <a16:creationId xmlns:a16="http://schemas.microsoft.com/office/drawing/2014/main" id="{3582B3F3-F59A-49EF-9C68-DD1A32EF7291}"/>
              </a:ext>
            </a:extLst>
          </p:cNvPr>
          <p:cNvSpPr/>
          <p:nvPr/>
        </p:nvSpPr>
        <p:spPr>
          <a:xfrm>
            <a:off x="1392439" y="3415102"/>
            <a:ext cx="4093961" cy="394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 variable distribution in Population</a:t>
            </a:r>
            <a:endParaRPr lang="en-IN" dirty="0">
              <a:solidFill>
                <a:schemeClr val="tx1"/>
              </a:solidFill>
            </a:endParaRPr>
          </a:p>
        </p:txBody>
      </p:sp>
      <p:sp>
        <p:nvSpPr>
          <p:cNvPr id="23" name="Rectangle 22">
            <a:extLst>
              <a:ext uri="{FF2B5EF4-FFF2-40B4-BE49-F238E27FC236}">
                <a16:creationId xmlns:a16="http://schemas.microsoft.com/office/drawing/2014/main" id="{43E3B80F-8DB9-403C-A8C3-CBA2D1E0EC9E}"/>
              </a:ext>
            </a:extLst>
          </p:cNvPr>
          <p:cNvSpPr/>
          <p:nvPr/>
        </p:nvSpPr>
        <p:spPr>
          <a:xfrm>
            <a:off x="7010400" y="3370487"/>
            <a:ext cx="4093961" cy="394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 variable distribution in Sample</a:t>
            </a:r>
            <a:endParaRPr lang="en-IN" dirty="0">
              <a:solidFill>
                <a:schemeClr val="tx1"/>
              </a:solidFill>
            </a:endParaRPr>
          </a:p>
        </p:txBody>
      </p:sp>
    </p:spTree>
    <p:extLst>
      <p:ext uri="{BB962C8B-B14F-4D97-AF65-F5344CB8AC3E}">
        <p14:creationId xmlns:p14="http://schemas.microsoft.com/office/powerpoint/2010/main" val="420265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91F66FE-40C6-4892-A70A-F0AF39A10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837509"/>
            <a:ext cx="8128037" cy="5563291"/>
          </a:xfrm>
          <a:prstGeom prst="rect">
            <a:avLst/>
          </a:prstGeom>
        </p:spPr>
      </p:pic>
    </p:spTree>
    <p:extLst>
      <p:ext uri="{BB962C8B-B14F-4D97-AF65-F5344CB8AC3E}">
        <p14:creationId xmlns:p14="http://schemas.microsoft.com/office/powerpoint/2010/main" val="536788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4D1602-5DB1-4C06-BAD9-8F3FEC4F8288}"/>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p:nvPr>
        </p:nvSpPr>
        <p:spPr>
          <a:xfrm>
            <a:off x="-1637818" y="228600"/>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YEAR VS PROPERTY DAMAGE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725"/>
          <a:stretch/>
        </p:blipFill>
        <p:spPr>
          <a:xfrm>
            <a:off x="388716" y="2743200"/>
            <a:ext cx="8061719" cy="4114800"/>
          </a:xfrm>
        </p:spPr>
      </p:pic>
      <p:pic>
        <p:nvPicPr>
          <p:cNvPr id="6" name="Picture 6" descr="Image result for great learning png">
            <a:extLst>
              <a:ext uri="{FF2B5EF4-FFF2-40B4-BE49-F238E27FC236}">
                <a16:creationId xmlns:a16="http://schemas.microsoft.com/office/drawing/2014/main" id="{A70BB6D0-D3E1-47EE-93B2-6CD10432D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0397CEE-492D-4622-B3F2-CC0714B7C6C9}"/>
              </a:ext>
            </a:extLst>
          </p:cNvPr>
          <p:cNvSpPr/>
          <p:nvPr/>
        </p:nvSpPr>
        <p:spPr>
          <a:xfrm>
            <a:off x="8534400" y="2859881"/>
            <a:ext cx="3519310" cy="3693319"/>
          </a:xfrm>
          <a:prstGeom prst="rect">
            <a:avLst/>
          </a:prstGeom>
          <a:solidFill>
            <a:srgbClr val="F9F3D9"/>
          </a:solidFill>
        </p:spPr>
        <p:txBody>
          <a:bodyPr wrap="square">
            <a:spAutoFit/>
          </a:bodyPr>
          <a:lstStyle/>
          <a:p>
            <a:pPr algn="r"/>
            <a:r>
              <a:rPr lang="en-IN" b="1" dirty="0"/>
              <a:t>Observations:</a:t>
            </a:r>
          </a:p>
          <a:p>
            <a:pPr algn="r"/>
            <a:r>
              <a:rPr lang="en-US" dirty="0"/>
              <a:t>The number of vehicle miles traveled on U.S. roads in 2016 increased by 2.2 percent.</a:t>
            </a:r>
          </a:p>
          <a:p>
            <a:pPr algn="r"/>
            <a:endParaRPr lang="en-IN" dirty="0"/>
          </a:p>
          <a:p>
            <a:pPr algn="r"/>
            <a:r>
              <a:rPr lang="en-US" b="1" dirty="0"/>
              <a:t>Insight:</a:t>
            </a:r>
          </a:p>
          <a:p>
            <a:pPr algn="r"/>
            <a:r>
              <a:rPr lang="en-US" dirty="0"/>
              <a:t>NHTSA found that distracted driving and drowsy driving fatalities declined, while deaths related to other reckless behaviors – including speeding, alcohol impairment, and not wearing seat belts – continued to increase. </a:t>
            </a:r>
            <a:endParaRPr lang="en-IN" dirty="0"/>
          </a:p>
        </p:txBody>
      </p:sp>
    </p:spTree>
    <p:extLst>
      <p:ext uri="{BB962C8B-B14F-4D97-AF65-F5344CB8AC3E}">
        <p14:creationId xmlns:p14="http://schemas.microsoft.com/office/powerpoint/2010/main" val="4064011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4D1602-5DB1-4C06-BAD9-8F3FEC4F8288}"/>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p:nvPr>
        </p:nvSpPr>
        <p:spPr>
          <a:xfrm>
            <a:off x="-914400" y="228600"/>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DAY OF THE WEEK VS PROPERTY DAMAGE</a:t>
            </a:r>
          </a:p>
        </p:txBody>
      </p:sp>
      <p:pic>
        <p:nvPicPr>
          <p:cNvPr id="6" name="Picture 6" descr="Image result for great learning png">
            <a:extLst>
              <a:ext uri="{FF2B5EF4-FFF2-40B4-BE49-F238E27FC236}">
                <a16:creationId xmlns:a16="http://schemas.microsoft.com/office/drawing/2014/main" id="{A70BB6D0-D3E1-47EE-93B2-6CD10432D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790BB0D-C827-41E1-AA9B-7E1060175159}"/>
              </a:ext>
            </a:extLst>
          </p:cNvPr>
          <p:cNvPicPr>
            <a:picLocks noChangeAspect="1"/>
          </p:cNvPicPr>
          <p:nvPr/>
        </p:nvPicPr>
        <p:blipFill rotWithShape="1">
          <a:blip r:embed="rId3">
            <a:extLst>
              <a:ext uri="{28A0092B-C50C-407E-A947-70E740481C1C}">
                <a14:useLocalDpi xmlns:a14="http://schemas.microsoft.com/office/drawing/2010/main" val="0"/>
              </a:ext>
            </a:extLst>
          </a:blip>
          <a:srcRect l="774" t="8704"/>
          <a:stretch/>
        </p:blipFill>
        <p:spPr>
          <a:xfrm>
            <a:off x="380999" y="2590800"/>
            <a:ext cx="8139291" cy="4267201"/>
          </a:xfrm>
          <a:prstGeom prst="rect">
            <a:avLst/>
          </a:prstGeom>
        </p:spPr>
      </p:pic>
      <p:sp>
        <p:nvSpPr>
          <p:cNvPr id="10" name="Rectangle 9">
            <a:extLst>
              <a:ext uri="{FF2B5EF4-FFF2-40B4-BE49-F238E27FC236}">
                <a16:creationId xmlns:a16="http://schemas.microsoft.com/office/drawing/2014/main" id="{CB52B467-26A2-47E8-A16C-170EC5429783}"/>
              </a:ext>
            </a:extLst>
          </p:cNvPr>
          <p:cNvSpPr/>
          <p:nvPr/>
        </p:nvSpPr>
        <p:spPr>
          <a:xfrm>
            <a:off x="8596490" y="3538478"/>
            <a:ext cx="3519310" cy="2862322"/>
          </a:xfrm>
          <a:prstGeom prst="rect">
            <a:avLst/>
          </a:prstGeom>
          <a:solidFill>
            <a:srgbClr val="F9F3D9"/>
          </a:solidFill>
        </p:spPr>
        <p:txBody>
          <a:bodyPr wrap="square">
            <a:spAutoFit/>
          </a:bodyPr>
          <a:lstStyle/>
          <a:p>
            <a:pPr algn="r"/>
            <a:r>
              <a:rPr lang="en-IN" b="1" dirty="0"/>
              <a:t>Observations:</a:t>
            </a:r>
          </a:p>
          <a:p>
            <a:pPr algn="r"/>
            <a:r>
              <a:rPr lang="en-IN" dirty="0"/>
              <a:t>We can see more property damage happen in Friday, Saturday and Sunday.</a:t>
            </a:r>
          </a:p>
          <a:p>
            <a:pPr algn="r"/>
            <a:endParaRPr lang="en-IN" dirty="0"/>
          </a:p>
          <a:p>
            <a:pPr algn="r"/>
            <a:r>
              <a:rPr lang="en-US" b="1" dirty="0"/>
              <a:t>Insight:</a:t>
            </a:r>
          </a:p>
          <a:p>
            <a:pPr algn="r"/>
            <a:r>
              <a:rPr lang="en-US" dirty="0"/>
              <a:t>It is because people generally like to spend their weekends outside and hence more vehicles are on road than weekdays</a:t>
            </a:r>
            <a:endParaRPr lang="en-IN" dirty="0"/>
          </a:p>
        </p:txBody>
      </p:sp>
    </p:spTree>
    <p:extLst>
      <p:ext uri="{BB962C8B-B14F-4D97-AF65-F5344CB8AC3E}">
        <p14:creationId xmlns:p14="http://schemas.microsoft.com/office/powerpoint/2010/main" val="72866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DFC59F-E7EA-459F-B769-37252A1B0949}"/>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6" name="Picture 6" descr="Image result for great learning png">
            <a:extLst>
              <a:ext uri="{FF2B5EF4-FFF2-40B4-BE49-F238E27FC236}">
                <a16:creationId xmlns:a16="http://schemas.microsoft.com/office/drawing/2014/main" id="{BD9D5614-8F54-4F02-BD2B-35E9BEDE7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19200" y="261938"/>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TIME OF DAY VS PROPERTY DAMAGE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4248" y="2286000"/>
            <a:ext cx="8120565" cy="4572000"/>
          </a:xfrm>
        </p:spPr>
      </p:pic>
      <p:sp>
        <p:nvSpPr>
          <p:cNvPr id="7" name="Rectangle 6">
            <a:extLst>
              <a:ext uri="{FF2B5EF4-FFF2-40B4-BE49-F238E27FC236}">
                <a16:creationId xmlns:a16="http://schemas.microsoft.com/office/drawing/2014/main" id="{C1ADBAEC-8BD3-4FE1-A2FA-F71CFAFEAB16}"/>
              </a:ext>
            </a:extLst>
          </p:cNvPr>
          <p:cNvSpPr/>
          <p:nvPr/>
        </p:nvSpPr>
        <p:spPr>
          <a:xfrm>
            <a:off x="8915400" y="3505200"/>
            <a:ext cx="3124200" cy="3139321"/>
          </a:xfrm>
          <a:prstGeom prst="rect">
            <a:avLst/>
          </a:prstGeom>
          <a:solidFill>
            <a:srgbClr val="F9F3D9"/>
          </a:solidFill>
        </p:spPr>
        <p:txBody>
          <a:bodyPr wrap="square">
            <a:spAutoFit/>
          </a:bodyPr>
          <a:lstStyle/>
          <a:p>
            <a:pPr algn="r"/>
            <a:r>
              <a:rPr lang="en-IN" b="1" dirty="0"/>
              <a:t>Observations:</a:t>
            </a:r>
          </a:p>
          <a:p>
            <a:pPr algn="r"/>
            <a:r>
              <a:rPr lang="en-US" dirty="0"/>
              <a:t>we can see total number of accidents peaking around 3,4,5 PM and again at 1 AM</a:t>
            </a:r>
          </a:p>
          <a:p>
            <a:pPr algn="r"/>
            <a:endParaRPr lang="en-IN" dirty="0"/>
          </a:p>
          <a:p>
            <a:pPr algn="r"/>
            <a:r>
              <a:rPr lang="en-US" b="1" dirty="0"/>
              <a:t>Insight:</a:t>
            </a:r>
          </a:p>
          <a:p>
            <a:pPr algn="r"/>
            <a:r>
              <a:rPr lang="en-US" dirty="0"/>
              <a:t>Most offices in Maryland follow 9-5 job timings and hence the vehicle density during that time is high which increases the chances of accident</a:t>
            </a:r>
            <a:endParaRPr lang="en-IN" dirty="0"/>
          </a:p>
        </p:txBody>
      </p:sp>
    </p:spTree>
    <p:extLst>
      <p:ext uri="{BB962C8B-B14F-4D97-AF65-F5344CB8AC3E}">
        <p14:creationId xmlns:p14="http://schemas.microsoft.com/office/powerpoint/2010/main" val="746840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037B0B-DAC6-4ABE-8BD7-7CD1082A98EB}"/>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p:nvPr>
        </p:nvSpPr>
        <p:spPr>
          <a:xfrm>
            <a:off x="-685800" y="304800"/>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RACE AND GENDER VS PROPERTY DAMAGE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319" y="1981200"/>
            <a:ext cx="9462617" cy="4876800"/>
          </a:xfrm>
        </p:spPr>
      </p:pic>
      <p:pic>
        <p:nvPicPr>
          <p:cNvPr id="6" name="Picture 6" descr="Image result for great learning png">
            <a:extLst>
              <a:ext uri="{FF2B5EF4-FFF2-40B4-BE49-F238E27FC236}">
                <a16:creationId xmlns:a16="http://schemas.microsoft.com/office/drawing/2014/main" id="{154DD6FA-65A8-43EF-ACF1-D1D8D95D5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2BE33A5-5A81-4F7C-862A-584CFFDCE819}"/>
              </a:ext>
            </a:extLst>
          </p:cNvPr>
          <p:cNvSpPr/>
          <p:nvPr/>
        </p:nvSpPr>
        <p:spPr>
          <a:xfrm>
            <a:off x="6781800" y="3505200"/>
            <a:ext cx="5257800" cy="1754326"/>
          </a:xfrm>
          <a:prstGeom prst="rect">
            <a:avLst/>
          </a:prstGeom>
          <a:solidFill>
            <a:srgbClr val="F9F3D9"/>
          </a:solidFill>
        </p:spPr>
        <p:txBody>
          <a:bodyPr wrap="square">
            <a:spAutoFit/>
          </a:bodyPr>
          <a:lstStyle/>
          <a:p>
            <a:pPr algn="r"/>
            <a:r>
              <a:rPr lang="en-IN" b="1" dirty="0"/>
              <a:t>Observations:</a:t>
            </a:r>
          </a:p>
          <a:p>
            <a:pPr algn="r"/>
            <a:r>
              <a:rPr lang="en-US" dirty="0"/>
              <a:t>White, Hispanic and Black race Whites race account for 90% of accidents with property damage. Considering that Blacks race and Hispanics constitute only 29.72% and 3.22%  of the population, their contribution to accidents is very high.</a:t>
            </a:r>
            <a:endParaRPr lang="en-IN" dirty="0"/>
          </a:p>
        </p:txBody>
      </p:sp>
    </p:spTree>
    <p:extLst>
      <p:ext uri="{BB962C8B-B14F-4D97-AF65-F5344CB8AC3E}">
        <p14:creationId xmlns:p14="http://schemas.microsoft.com/office/powerpoint/2010/main" val="195620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3" name="Rectangle 2">
            <a:extLst>
              <a:ext uri="{FF2B5EF4-FFF2-40B4-BE49-F238E27FC236}">
                <a16:creationId xmlns:a16="http://schemas.microsoft.com/office/drawing/2014/main" id="{3446B08E-C496-46A8-8773-AD291C5B18C0}"/>
              </a:ext>
            </a:extLst>
          </p:cNvPr>
          <p:cNvSpPr/>
          <p:nvPr/>
        </p:nvSpPr>
        <p:spPr>
          <a:xfrm>
            <a:off x="8686800" y="1071615"/>
            <a:ext cx="2743200" cy="56339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3511703-3C2D-42C0-9FB4-C695D0748C4D}"/>
              </a:ext>
            </a:extLst>
          </p:cNvPr>
          <p:cNvSpPr txBox="1">
            <a:spLocks/>
          </p:cNvSpPr>
          <p:nvPr/>
        </p:nvSpPr>
        <p:spPr>
          <a:xfrm>
            <a:off x="762000" y="457200"/>
            <a:ext cx="3276600" cy="61441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3200" b="1" i="0" u="none" strike="noStrike" kern="1200" cap="all" spc="0" normalizeH="0" baseline="0" noProof="0" dirty="0">
                <a:ln>
                  <a:noFill/>
                </a:ln>
                <a:solidFill>
                  <a:srgbClr val="0070C0"/>
                </a:solidFill>
                <a:effectLst/>
                <a:uLnTx/>
                <a:uFillTx/>
                <a:latin typeface="Cambria" panose="02040503050406030204" pitchFamily="18" charset="0"/>
                <a:ea typeface="Cambria" panose="02040503050406030204" pitchFamily="18" charset="0"/>
              </a:rPr>
              <a:t>INTRODUCTION</a:t>
            </a:r>
            <a:endParaRPr kumimoji="0" lang="en-US" sz="3200" b="0" i="0" u="none" strike="noStrike" kern="1200" cap="all" spc="0" normalizeH="0" baseline="0" noProof="0" dirty="0">
              <a:ln>
                <a:noFill/>
              </a:ln>
              <a:solidFill>
                <a:sysClr val="window" lastClr="FFFFFF"/>
              </a:solidFill>
              <a:effectLst/>
              <a:uLnTx/>
              <a:uFillTx/>
              <a:latin typeface="Gill Sans MT" panose="020B0502020104020203"/>
              <a:ea typeface="+mj-ea"/>
              <a:cs typeface="+mj-cs"/>
            </a:endParaRPr>
          </a:p>
        </p:txBody>
      </p:sp>
      <p:sp>
        <p:nvSpPr>
          <p:cNvPr id="9" name="Content Placeholder 2">
            <a:extLst>
              <a:ext uri="{FF2B5EF4-FFF2-40B4-BE49-F238E27FC236}">
                <a16:creationId xmlns:a16="http://schemas.microsoft.com/office/drawing/2014/main" id="{3864CCFE-2D2C-4754-BE9C-255D48E43C52}"/>
              </a:ext>
            </a:extLst>
          </p:cNvPr>
          <p:cNvSpPr txBox="1">
            <a:spLocks/>
          </p:cNvSpPr>
          <p:nvPr/>
        </p:nvSpPr>
        <p:spPr>
          <a:xfrm>
            <a:off x="685800" y="1485767"/>
            <a:ext cx="7315200" cy="4876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Generally, In the United States federal criminal code, crimes are divided into two broad categories: Misdemeanors and Felonies. </a:t>
            </a:r>
          </a:p>
          <a:p>
            <a:pPr marL="306000" marR="0" lvl="0" indent="-30600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Misdemeanors are crimes that carry a maximum of one year of jail time.</a:t>
            </a:r>
          </a:p>
          <a:p>
            <a:pPr marL="306000" marR="0" lvl="0" indent="-30600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Felonies are crimes with punishments in excess of one year of imprisonment.</a:t>
            </a:r>
          </a:p>
          <a:p>
            <a:pPr marL="306000" marR="0" lvl="0" indent="-30600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A </a:t>
            </a:r>
            <a:r>
              <a:rPr kumimoji="0" lang="en-US" sz="2000" b="1"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traffic ticket</a:t>
            </a: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 is a notice issued by a </a:t>
            </a:r>
            <a:r>
              <a:rPr kumimoji="0" lang="en-US" sz="20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hlinkClick r:id="rId3" tooltip="Law enforcement">
                  <a:extLst>
                    <a:ext uri="{A12FA001-AC4F-418D-AE19-62706E023703}">
                      <ahyp:hlinkClr xmlns:ahyp="http://schemas.microsoft.com/office/drawing/2018/hyperlinkcolor" val="tx"/>
                    </a:ext>
                  </a:extLst>
                </a:hlinkClick>
              </a:rPr>
              <a:t>law enforcement</a:t>
            </a: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 official to a </a:t>
            </a:r>
            <a:r>
              <a:rPr kumimoji="0" lang="en-US" sz="20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hlinkClick r:id="rId4" tooltip="Motorist">
                  <a:extLst>
                    <a:ext uri="{A12FA001-AC4F-418D-AE19-62706E023703}">
                      <ahyp:hlinkClr xmlns:ahyp="http://schemas.microsoft.com/office/drawing/2018/hyperlinkcolor" val="tx"/>
                    </a:ext>
                  </a:extLst>
                </a:hlinkClick>
              </a:rPr>
              <a:t>motorist</a:t>
            </a: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 or other road user, indicating that the user has violated </a:t>
            </a:r>
            <a:r>
              <a:rPr kumimoji="0" lang="en-US" sz="20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hlinkClick r:id="rId5" tooltip="Traffic">
                  <a:extLst>
                    <a:ext uri="{A12FA001-AC4F-418D-AE19-62706E023703}">
                      <ahyp:hlinkClr xmlns:ahyp="http://schemas.microsoft.com/office/drawing/2018/hyperlinkcolor" val="tx"/>
                    </a:ext>
                  </a:extLst>
                </a:hlinkClick>
              </a:rPr>
              <a:t>traffic laws</a:t>
            </a:r>
            <a:r>
              <a:rPr kumimoji="0" lang="en-US" sz="20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rPr>
              <a:t>. </a:t>
            </a:r>
          </a:p>
          <a:p>
            <a:pPr marL="306000" marR="0" lvl="0" indent="-30600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Traffic tickets generally come in two forms,  </a:t>
            </a:r>
            <a:r>
              <a:rPr kumimoji="0" lang="en-US" sz="2000" b="0" i="0" u="none"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hlinkClick r:id="rId6" tooltip="Moving violation">
                  <a:extLst>
                    <a:ext uri="{A12FA001-AC4F-418D-AE19-62706E023703}">
                      <ahyp:hlinkClr xmlns:ahyp="http://schemas.microsoft.com/office/drawing/2018/hyperlinkcolor" val="tx"/>
                    </a:ext>
                  </a:extLst>
                </a:hlinkClick>
              </a:rPr>
              <a:t>moving violation</a:t>
            </a: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 such as exceeding the </a:t>
            </a:r>
            <a:r>
              <a:rPr kumimoji="0" lang="en-US" sz="20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hlinkClick r:id="rId7" tooltip="Speed limit">
                  <a:extLst>
                    <a:ext uri="{A12FA001-AC4F-418D-AE19-62706E023703}">
                      <ahyp:hlinkClr xmlns:ahyp="http://schemas.microsoft.com/office/drawing/2018/hyperlinkcolor" val="tx"/>
                    </a:ext>
                  </a:extLst>
                </a:hlinkClick>
              </a:rPr>
              <a:t>speed limit</a:t>
            </a: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 or a </a:t>
            </a:r>
            <a:r>
              <a:rPr kumimoji="0" lang="en-US" sz="2000" b="0" i="0" u="sng"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non-moving violation</a:t>
            </a: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 such as a </a:t>
            </a:r>
            <a:r>
              <a:rPr kumimoji="0" lang="en-US" sz="20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hlinkClick r:id="rId8" tooltip="Parking violation">
                  <a:extLst>
                    <a:ext uri="{A12FA001-AC4F-418D-AE19-62706E023703}">
                      <ahyp:hlinkClr xmlns:ahyp="http://schemas.microsoft.com/office/drawing/2018/hyperlinkcolor" val="tx"/>
                    </a:ext>
                  </a:extLst>
                </a:hlinkClick>
              </a:rPr>
              <a:t>parking violation</a:t>
            </a: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 with the ticket also being referred to as a </a:t>
            </a:r>
            <a:r>
              <a:rPr kumimoji="0" lang="en-US" sz="2000" b="1"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parking citation</a:t>
            </a: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 or </a:t>
            </a:r>
            <a:r>
              <a:rPr kumimoji="0" lang="en-US" sz="2000" b="1"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parking ticket</a:t>
            </a:r>
            <a:r>
              <a:rPr kumimoji="0" lang="en-US" sz="2000" b="0" i="0" u="none" strike="noStrike" kern="1200" cap="none" spc="0" normalizeH="0" baseline="0" noProof="0" dirty="0">
                <a:ln>
                  <a:noFill/>
                </a:ln>
                <a:solidFill>
                  <a:srgbClr val="3D3D3D"/>
                </a:solidFill>
                <a:effectLst/>
                <a:uLnTx/>
                <a:uFillTx/>
                <a:latin typeface="Cambria" panose="02040503050406030204" pitchFamily="18" charset="0"/>
                <a:ea typeface="Cambria" panose="02040503050406030204" pitchFamily="18" charset="0"/>
              </a:rPr>
              <a:t>.</a:t>
            </a:r>
          </a:p>
        </p:txBody>
      </p:sp>
      <p:pic>
        <p:nvPicPr>
          <p:cNvPr id="10" name="Picture 2" descr="Image result for traffic tickets">
            <a:extLst>
              <a:ext uri="{FF2B5EF4-FFF2-40B4-BE49-F238E27FC236}">
                <a16:creationId xmlns:a16="http://schemas.microsoft.com/office/drawing/2014/main" id="{85D8F147-3B7E-43A3-8E27-15892833CF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0137" y="1098338"/>
            <a:ext cx="2709863" cy="560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06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E4D743-DC37-4849-BFB4-594FF21859E0}"/>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p:nvPr>
        </p:nvSpPr>
        <p:spPr>
          <a:xfrm>
            <a:off x="-2895600" y="261938"/>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OFFENDER’S STATE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9399"/>
          <a:stretch/>
        </p:blipFill>
        <p:spPr>
          <a:xfrm>
            <a:off x="512614" y="1981200"/>
            <a:ext cx="9621986" cy="4876800"/>
          </a:xfrm>
        </p:spPr>
      </p:pic>
      <p:pic>
        <p:nvPicPr>
          <p:cNvPr id="6" name="Picture 6" descr="Image result for great learning png">
            <a:extLst>
              <a:ext uri="{FF2B5EF4-FFF2-40B4-BE49-F238E27FC236}">
                <a16:creationId xmlns:a16="http://schemas.microsoft.com/office/drawing/2014/main" id="{763CAC79-3D73-410B-9DE9-AA9F77506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6DA67F1-F2FF-4E66-AAE9-6B9B82BDE1F6}"/>
              </a:ext>
            </a:extLst>
          </p:cNvPr>
          <p:cNvSpPr/>
          <p:nvPr/>
        </p:nvSpPr>
        <p:spPr>
          <a:xfrm>
            <a:off x="7467600" y="3600271"/>
            <a:ext cx="4462463" cy="1200329"/>
          </a:xfrm>
          <a:prstGeom prst="rect">
            <a:avLst/>
          </a:prstGeom>
          <a:solidFill>
            <a:srgbClr val="F9F3D9"/>
          </a:solidFill>
        </p:spPr>
        <p:txBody>
          <a:bodyPr wrap="square">
            <a:spAutoFit/>
          </a:bodyPr>
          <a:lstStyle/>
          <a:p>
            <a:pPr algn="r"/>
            <a:r>
              <a:rPr lang="en-IN" b="1" dirty="0"/>
              <a:t>Observations:</a:t>
            </a:r>
          </a:p>
          <a:p>
            <a:pPr algn="r"/>
            <a:r>
              <a:rPr lang="en-US" dirty="0"/>
              <a:t>Peoples who belong to their own state (Montgomery County) commit more accidents than the outsiders</a:t>
            </a:r>
            <a:endParaRPr lang="en-IN" dirty="0"/>
          </a:p>
        </p:txBody>
      </p:sp>
    </p:spTree>
    <p:extLst>
      <p:ext uri="{BB962C8B-B14F-4D97-AF65-F5344CB8AC3E}">
        <p14:creationId xmlns:p14="http://schemas.microsoft.com/office/powerpoint/2010/main" val="316463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30C1F9-1B78-43B6-BC9C-F553CD156B07}"/>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6" name="Picture 6" descr="Image result for great learning png">
            <a:extLst>
              <a:ext uri="{FF2B5EF4-FFF2-40B4-BE49-F238E27FC236}">
                <a16:creationId xmlns:a16="http://schemas.microsoft.com/office/drawing/2014/main" id="{2FF16A73-0968-4A34-9AEB-AEB7C8FED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371600" y="304800"/>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DISTRICT WISE PROPERTY DAMAGE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830" y="2412484"/>
            <a:ext cx="9797970" cy="4445516"/>
          </a:xfrm>
        </p:spPr>
      </p:pic>
      <p:sp>
        <p:nvSpPr>
          <p:cNvPr id="7" name="Rectangle 6">
            <a:extLst>
              <a:ext uri="{FF2B5EF4-FFF2-40B4-BE49-F238E27FC236}">
                <a16:creationId xmlns:a16="http://schemas.microsoft.com/office/drawing/2014/main" id="{712A1FEC-6360-4E34-A9F1-89E53018765F}"/>
              </a:ext>
            </a:extLst>
          </p:cNvPr>
          <p:cNvSpPr/>
          <p:nvPr/>
        </p:nvSpPr>
        <p:spPr>
          <a:xfrm>
            <a:off x="8482975" y="1862078"/>
            <a:ext cx="3519310" cy="2862322"/>
          </a:xfrm>
          <a:prstGeom prst="rect">
            <a:avLst/>
          </a:prstGeom>
          <a:solidFill>
            <a:srgbClr val="F9F3D9"/>
          </a:solidFill>
        </p:spPr>
        <p:txBody>
          <a:bodyPr wrap="square">
            <a:spAutoFit/>
          </a:bodyPr>
          <a:lstStyle/>
          <a:p>
            <a:pPr algn="r"/>
            <a:r>
              <a:rPr lang="en-IN" b="1" dirty="0"/>
              <a:t>Observations:</a:t>
            </a:r>
          </a:p>
          <a:p>
            <a:pPr algn="r"/>
            <a:r>
              <a:rPr lang="en-IN" dirty="0"/>
              <a:t>We can see more property damage happen in Friday, Saturday and Sunday.</a:t>
            </a:r>
          </a:p>
          <a:p>
            <a:pPr algn="r"/>
            <a:endParaRPr lang="en-IN" dirty="0"/>
          </a:p>
          <a:p>
            <a:pPr algn="r"/>
            <a:r>
              <a:rPr lang="en-US" b="1" dirty="0"/>
              <a:t>Insight:</a:t>
            </a:r>
          </a:p>
          <a:p>
            <a:pPr algn="r"/>
            <a:r>
              <a:rPr lang="en-US" dirty="0"/>
              <a:t>It is because people generally like to spend their weekends outside and hence more vehicles are on road than weekdays</a:t>
            </a:r>
            <a:endParaRPr lang="en-IN" dirty="0"/>
          </a:p>
        </p:txBody>
      </p:sp>
    </p:spTree>
    <p:extLst>
      <p:ext uri="{BB962C8B-B14F-4D97-AF65-F5344CB8AC3E}">
        <p14:creationId xmlns:p14="http://schemas.microsoft.com/office/powerpoint/2010/main" val="2995306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39D9DD-7183-478F-ABD1-53030472FA81}"/>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6" name="Picture 6" descr="Image result for great learning png">
            <a:extLst>
              <a:ext uri="{FF2B5EF4-FFF2-40B4-BE49-F238E27FC236}">
                <a16:creationId xmlns:a16="http://schemas.microsoft.com/office/drawing/2014/main" id="{44F08017-6637-4BCF-8D46-1D2813DFE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38400" y="228600"/>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REASON FOR ACCIDENTS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2057400"/>
            <a:ext cx="10838273" cy="4800599"/>
          </a:xfrm>
        </p:spPr>
      </p:pic>
    </p:spTree>
    <p:extLst>
      <p:ext uri="{BB962C8B-B14F-4D97-AF65-F5344CB8AC3E}">
        <p14:creationId xmlns:p14="http://schemas.microsoft.com/office/powerpoint/2010/main" val="888339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847C6C-4761-41DE-AB49-DCF56C382ABD}"/>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6" name="Picture 6" descr="Image result for great learning png">
            <a:extLst>
              <a:ext uri="{FF2B5EF4-FFF2-40B4-BE49-F238E27FC236}">
                <a16:creationId xmlns:a16="http://schemas.microsoft.com/office/drawing/2014/main" id="{BAA3CD75-01D9-447D-9AB1-14F518745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4800" y="381000"/>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COMMERCIAL VEHICLES VS PROPERTY DAMAGE</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636"/>
          <a:stretch/>
        </p:blipFill>
        <p:spPr>
          <a:xfrm>
            <a:off x="428263" y="1906929"/>
            <a:ext cx="10163537" cy="4953000"/>
          </a:xfrm>
        </p:spPr>
      </p:pic>
    </p:spTree>
    <p:extLst>
      <p:ext uri="{BB962C8B-B14F-4D97-AF65-F5344CB8AC3E}">
        <p14:creationId xmlns:p14="http://schemas.microsoft.com/office/powerpoint/2010/main" val="1242537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A67063-87D8-4E25-B680-BD0F1B4D8897}"/>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p:nvPr>
        </p:nvSpPr>
        <p:spPr>
          <a:xfrm>
            <a:off x="-1066800" y="261938"/>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VEHICLE MAKE VS PROPERTY DAMAGE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05000"/>
            <a:ext cx="10515600" cy="4962003"/>
          </a:xfrm>
        </p:spPr>
      </p:pic>
      <p:pic>
        <p:nvPicPr>
          <p:cNvPr id="6" name="Picture 6" descr="Image result for great learning png">
            <a:extLst>
              <a:ext uri="{FF2B5EF4-FFF2-40B4-BE49-F238E27FC236}">
                <a16:creationId xmlns:a16="http://schemas.microsoft.com/office/drawing/2014/main" id="{5D889E78-3F2F-49B2-8F8F-8A85E8880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2990C85-1C4E-4280-9B02-137C82F759D4}"/>
              </a:ext>
            </a:extLst>
          </p:cNvPr>
          <p:cNvSpPr/>
          <p:nvPr/>
        </p:nvSpPr>
        <p:spPr>
          <a:xfrm>
            <a:off x="7848600" y="2590800"/>
            <a:ext cx="4114800" cy="1477328"/>
          </a:xfrm>
          <a:prstGeom prst="rect">
            <a:avLst/>
          </a:prstGeom>
          <a:solidFill>
            <a:srgbClr val="F9F3D9"/>
          </a:solidFill>
        </p:spPr>
        <p:txBody>
          <a:bodyPr wrap="square">
            <a:spAutoFit/>
          </a:bodyPr>
          <a:lstStyle/>
          <a:p>
            <a:pPr algn="r"/>
            <a:r>
              <a:rPr lang="en-IN" b="1" dirty="0"/>
              <a:t>Observations:</a:t>
            </a:r>
          </a:p>
          <a:p>
            <a:pPr algn="r"/>
            <a:r>
              <a:rPr lang="en-US" dirty="0"/>
              <a:t>Toyota(9489), Honda(8915), Nissan(6239) and Ford form the bulk of usage in USA. Due to sheer high number the property damage instances too are higher.</a:t>
            </a:r>
            <a:endParaRPr lang="en-IN" dirty="0"/>
          </a:p>
        </p:txBody>
      </p:sp>
    </p:spTree>
    <p:extLst>
      <p:ext uri="{BB962C8B-B14F-4D97-AF65-F5344CB8AC3E}">
        <p14:creationId xmlns:p14="http://schemas.microsoft.com/office/powerpoint/2010/main" val="147812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A2BA55-BB64-4405-9DC9-3D5A97EAC466}"/>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6" name="Picture 6" descr="Image result for great learning png">
            <a:extLst>
              <a:ext uri="{FF2B5EF4-FFF2-40B4-BE49-F238E27FC236}">
                <a16:creationId xmlns:a16="http://schemas.microsoft.com/office/drawing/2014/main" id="{7C490803-BDB1-47AA-A2F1-327ED80A5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95400" y="304800"/>
            <a:ext cx="10972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DISTRICT WISE PROPERTY DAMAGE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752600"/>
            <a:ext cx="10532568" cy="5105400"/>
          </a:xfrm>
        </p:spPr>
      </p:pic>
    </p:spTree>
    <p:extLst>
      <p:ext uri="{BB962C8B-B14F-4D97-AF65-F5344CB8AC3E}">
        <p14:creationId xmlns:p14="http://schemas.microsoft.com/office/powerpoint/2010/main" val="2892593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CA2177-A744-444E-958E-9B7F3CE3F66F}"/>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7" name="Picture 6" descr="Image result for great learning png">
            <a:extLst>
              <a:ext uri="{FF2B5EF4-FFF2-40B4-BE49-F238E27FC236}">
                <a16:creationId xmlns:a16="http://schemas.microsoft.com/office/drawing/2014/main" id="{864FDBDB-11B7-4F4B-B0C3-B9D41CEC3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261938"/>
            <a:ext cx="4114800" cy="1143000"/>
          </a:xfrm>
        </p:spPr>
        <p:txBody>
          <a:bodyPr>
            <a:normAutofit/>
          </a:bodyPr>
          <a:lstStyle/>
          <a:p>
            <a:r>
              <a:rPr lang="en-IN" sz="3200" dirty="0">
                <a:solidFill>
                  <a:srgbClr val="0070C0"/>
                </a:solidFill>
                <a:latin typeface="Cambria" panose="02040503050406030204" pitchFamily="18" charset="0"/>
                <a:ea typeface="Cambria" panose="02040503050406030204" pitchFamily="18" charset="0"/>
              </a:rPr>
              <a:t>ACCIDENT CLUSTERS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624"/>
            <a:ext cx="10515600" cy="478418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7346" y="2182313"/>
            <a:ext cx="1447800" cy="1657350"/>
          </a:xfrm>
          <a:prstGeom prst="rect">
            <a:avLst/>
          </a:prstGeom>
        </p:spPr>
      </p:pic>
    </p:spTree>
    <p:extLst>
      <p:ext uri="{BB962C8B-B14F-4D97-AF65-F5344CB8AC3E}">
        <p14:creationId xmlns:p14="http://schemas.microsoft.com/office/powerpoint/2010/main" val="2721671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6858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IMBALANCED DATASET</a:t>
            </a:r>
          </a:p>
        </p:txBody>
      </p:sp>
      <p:pic>
        <p:nvPicPr>
          <p:cNvPr id="4" name="Picture 3">
            <a:extLst>
              <a:ext uri="{FF2B5EF4-FFF2-40B4-BE49-F238E27FC236}">
                <a16:creationId xmlns:a16="http://schemas.microsoft.com/office/drawing/2014/main" id="{14993BFF-115D-476B-A031-146147805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752600"/>
            <a:ext cx="4495800" cy="3874322"/>
          </a:xfrm>
          <a:prstGeom prst="rect">
            <a:avLst/>
          </a:prstGeom>
        </p:spPr>
      </p:pic>
      <p:sp>
        <p:nvSpPr>
          <p:cNvPr id="5" name="TextBox 4">
            <a:extLst>
              <a:ext uri="{FF2B5EF4-FFF2-40B4-BE49-F238E27FC236}">
                <a16:creationId xmlns:a16="http://schemas.microsoft.com/office/drawing/2014/main" id="{6A5B0571-9334-4E24-BB49-346002B6D83E}"/>
              </a:ext>
            </a:extLst>
          </p:cNvPr>
          <p:cNvSpPr txBox="1"/>
          <p:nvPr/>
        </p:nvSpPr>
        <p:spPr>
          <a:xfrm>
            <a:off x="7315200" y="1461627"/>
            <a:ext cx="4953000" cy="4619854"/>
          </a:xfrm>
          <a:prstGeom prst="rect">
            <a:avLst/>
          </a:prstGeom>
          <a:noFill/>
        </p:spPr>
        <p:txBody>
          <a:bodyPr wrap="square" rtlCol="0">
            <a:spAutoFit/>
          </a:bodyPr>
          <a:lstStyle/>
          <a:p>
            <a:pPr>
              <a:lnSpc>
                <a:spcPct val="150000"/>
              </a:lnSpc>
            </a:pPr>
            <a:r>
              <a:rPr lang="en-IN" b="1" dirty="0"/>
              <a:t>Target Variable Count:</a:t>
            </a:r>
          </a:p>
          <a:p>
            <a:pPr>
              <a:lnSpc>
                <a:spcPct val="150000"/>
              </a:lnSpc>
            </a:pPr>
            <a:r>
              <a:rPr lang="en-IN" dirty="0"/>
              <a:t>Shape of X and Y variables</a:t>
            </a:r>
          </a:p>
          <a:p>
            <a:pPr>
              <a:lnSpc>
                <a:spcPct val="150000"/>
              </a:lnSpc>
            </a:pPr>
            <a:r>
              <a:rPr lang="en-IN" dirty="0"/>
              <a:t>Shape of X: 	158175,21</a:t>
            </a:r>
          </a:p>
          <a:p>
            <a:pPr>
              <a:lnSpc>
                <a:spcPct val="150000"/>
              </a:lnSpc>
            </a:pPr>
            <a:r>
              <a:rPr lang="en-IN" dirty="0"/>
              <a:t>Shape of Y: 	158175,1</a:t>
            </a:r>
          </a:p>
          <a:p>
            <a:pPr>
              <a:lnSpc>
                <a:spcPct val="150000"/>
              </a:lnSpc>
            </a:pPr>
            <a:r>
              <a:rPr lang="en-IN" b="1" dirty="0"/>
              <a:t>Target Variable Class Count:</a:t>
            </a:r>
          </a:p>
          <a:p>
            <a:pPr>
              <a:lnSpc>
                <a:spcPct val="150000"/>
              </a:lnSpc>
            </a:pPr>
            <a:r>
              <a:rPr lang="en-IN" u="sng" dirty="0"/>
              <a:t>Before SMOTE:</a:t>
            </a:r>
          </a:p>
          <a:p>
            <a:pPr>
              <a:lnSpc>
                <a:spcPct val="150000"/>
              </a:lnSpc>
            </a:pPr>
            <a:r>
              <a:rPr lang="en-IN" dirty="0"/>
              <a:t>Count of Label 1:	2958</a:t>
            </a:r>
          </a:p>
          <a:p>
            <a:pPr>
              <a:lnSpc>
                <a:spcPct val="150000"/>
              </a:lnSpc>
            </a:pPr>
            <a:r>
              <a:rPr lang="en-IN" dirty="0"/>
              <a:t>Count of Label 0:	155217</a:t>
            </a:r>
          </a:p>
          <a:p>
            <a:pPr>
              <a:lnSpc>
                <a:spcPct val="150000"/>
              </a:lnSpc>
            </a:pPr>
            <a:r>
              <a:rPr lang="en-IN" u="sng" dirty="0"/>
              <a:t>After SMOTE:</a:t>
            </a:r>
          </a:p>
          <a:p>
            <a:pPr>
              <a:lnSpc>
                <a:spcPct val="150000"/>
              </a:lnSpc>
            </a:pPr>
            <a:r>
              <a:rPr lang="en-IN" dirty="0"/>
              <a:t>Count of Label 1:	155217</a:t>
            </a:r>
          </a:p>
          <a:p>
            <a:pPr>
              <a:lnSpc>
                <a:spcPct val="150000"/>
              </a:lnSpc>
            </a:pPr>
            <a:r>
              <a:rPr lang="en-IN" dirty="0"/>
              <a:t>Count of Label 0:	155217</a:t>
            </a:r>
          </a:p>
        </p:txBody>
      </p:sp>
    </p:spTree>
    <p:extLst>
      <p:ext uri="{BB962C8B-B14F-4D97-AF65-F5344CB8AC3E}">
        <p14:creationId xmlns:p14="http://schemas.microsoft.com/office/powerpoint/2010/main" val="3610624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MODEL BUILDING</a:t>
            </a:r>
          </a:p>
        </p:txBody>
      </p:sp>
      <p:sp>
        <p:nvSpPr>
          <p:cNvPr id="7" name="Content Placeholder 2">
            <a:extLst>
              <a:ext uri="{FF2B5EF4-FFF2-40B4-BE49-F238E27FC236}">
                <a16:creationId xmlns:a16="http://schemas.microsoft.com/office/drawing/2014/main" id="{FE93079F-82F0-46B6-94AA-3E7FBB5A117E}"/>
              </a:ext>
            </a:extLst>
          </p:cNvPr>
          <p:cNvSpPr txBox="1">
            <a:spLocks/>
          </p:cNvSpPr>
          <p:nvPr/>
        </p:nvSpPr>
        <p:spPr>
          <a:xfrm>
            <a:off x="838200" y="1295400"/>
            <a:ext cx="7010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Bef>
                <a:spcPts val="690"/>
              </a:spcBef>
              <a:spcAft>
                <a:spcPts val="0"/>
              </a:spcAft>
            </a:pPr>
            <a:r>
              <a:rPr lang="en-US" dirty="0">
                <a:latin typeface="Cambria" panose="02040503050406030204" pitchFamily="18" charset="0"/>
                <a:ea typeface="Times New Roman" panose="02020603050405020304" pitchFamily="18" charset="0"/>
              </a:rPr>
              <a:t>We used three Machine Learning Models to predict the property damage class.</a:t>
            </a:r>
            <a:endParaRPr lang="en-IN" sz="1800" dirty="0">
              <a:latin typeface="Times New Roman" panose="02020603050405020304" pitchFamily="18" charset="0"/>
              <a:ea typeface="Times New Roman" panose="02020603050405020304" pitchFamily="18" charset="0"/>
            </a:endParaRPr>
          </a:p>
          <a:p>
            <a:pPr marL="342900" lvl="0" indent="-342900" algn="just">
              <a:lnSpc>
                <a:spcPct val="115000"/>
              </a:lnSpc>
              <a:spcBef>
                <a:spcPts val="690"/>
              </a:spcBef>
              <a:spcAft>
                <a:spcPts val="0"/>
              </a:spcAft>
              <a:buFont typeface="Symbol" panose="05050102010706020507" pitchFamily="18" charset="2"/>
              <a:buChar char=""/>
            </a:pPr>
            <a:r>
              <a:rPr lang="en-US" dirty="0">
                <a:solidFill>
                  <a:srgbClr val="FF0000"/>
                </a:solidFill>
                <a:latin typeface="Cambria" panose="02040503050406030204" pitchFamily="18" charset="0"/>
                <a:ea typeface="Times New Roman" panose="02020603050405020304" pitchFamily="18" charset="0"/>
              </a:rPr>
              <a:t>Logistic Regression</a:t>
            </a:r>
            <a:endParaRPr lang="en-IN" sz="1800" dirty="0">
              <a:solidFill>
                <a:srgbClr val="FF0000"/>
              </a:solidFill>
              <a:latin typeface="Times New Roman" panose="02020603050405020304" pitchFamily="18" charset="0"/>
              <a:ea typeface="Times New Roman" panose="02020603050405020304" pitchFamily="18" charset="0"/>
            </a:endParaRPr>
          </a:p>
          <a:p>
            <a:pPr marL="342900" lvl="0" indent="-342900" algn="just">
              <a:lnSpc>
                <a:spcPct val="115000"/>
              </a:lnSpc>
              <a:spcBef>
                <a:spcPts val="690"/>
              </a:spcBef>
              <a:spcAft>
                <a:spcPts val="0"/>
              </a:spcAft>
              <a:buFont typeface="Symbol" panose="05050102010706020507" pitchFamily="18" charset="2"/>
              <a:buChar char=""/>
            </a:pPr>
            <a:r>
              <a:rPr lang="en-US" dirty="0">
                <a:solidFill>
                  <a:srgbClr val="FF0000"/>
                </a:solidFill>
                <a:latin typeface="Cambria" panose="02040503050406030204" pitchFamily="18" charset="0"/>
                <a:ea typeface="Times New Roman" panose="02020603050405020304" pitchFamily="18" charset="0"/>
              </a:rPr>
              <a:t>Decision Tree Classifier</a:t>
            </a:r>
            <a:endParaRPr lang="en-IN" sz="1800" dirty="0">
              <a:solidFill>
                <a:srgbClr val="FF0000"/>
              </a:solidFill>
              <a:latin typeface="Times New Roman" panose="02020603050405020304" pitchFamily="18" charset="0"/>
              <a:ea typeface="Times New Roman" panose="02020603050405020304" pitchFamily="18" charset="0"/>
            </a:endParaRPr>
          </a:p>
          <a:p>
            <a:pPr marL="342900" lvl="0" indent="-342900" algn="just">
              <a:lnSpc>
                <a:spcPct val="115000"/>
              </a:lnSpc>
              <a:spcBef>
                <a:spcPts val="690"/>
              </a:spcBef>
              <a:spcAft>
                <a:spcPts val="1200"/>
              </a:spcAft>
              <a:buFont typeface="Symbol" panose="05050102010706020507" pitchFamily="18" charset="2"/>
              <a:buChar char=""/>
            </a:pPr>
            <a:r>
              <a:rPr lang="en-US" dirty="0">
                <a:solidFill>
                  <a:srgbClr val="FF0000"/>
                </a:solidFill>
                <a:latin typeface="Cambria" panose="02040503050406030204" pitchFamily="18" charset="0"/>
                <a:ea typeface="Times New Roman" panose="02020603050405020304" pitchFamily="18" charset="0"/>
              </a:rPr>
              <a:t>Random Forest</a:t>
            </a:r>
          </a:p>
          <a:p>
            <a:pPr marL="342900" lvl="0" indent="-342900" algn="just">
              <a:lnSpc>
                <a:spcPct val="115000"/>
              </a:lnSpc>
              <a:spcBef>
                <a:spcPts val="690"/>
              </a:spcBef>
              <a:spcAft>
                <a:spcPts val="1200"/>
              </a:spcAft>
              <a:buFont typeface="Symbol" panose="05050102010706020507" pitchFamily="18" charset="2"/>
              <a:buChar char=""/>
            </a:pPr>
            <a:r>
              <a:rPr lang="en-US" dirty="0">
                <a:latin typeface="Cambria" panose="02040503050406030204" pitchFamily="18" charset="0"/>
                <a:ea typeface="Times New Roman" panose="02020603050405020304" pitchFamily="18" charset="0"/>
              </a:rPr>
              <a:t>We are considering Logistic Regression as a Base Model</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309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762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LOGISTIC REGRESSION (BASE MODEL)</a:t>
            </a:r>
          </a:p>
        </p:txBody>
      </p:sp>
      <p:sp>
        <p:nvSpPr>
          <p:cNvPr id="3" name="Rectangle 2">
            <a:extLst>
              <a:ext uri="{FF2B5EF4-FFF2-40B4-BE49-F238E27FC236}">
                <a16:creationId xmlns:a16="http://schemas.microsoft.com/office/drawing/2014/main" id="{57FFBA3F-C24B-4470-AFCA-85C11A3014DB}"/>
              </a:ext>
            </a:extLst>
          </p:cNvPr>
          <p:cNvSpPr/>
          <p:nvPr/>
        </p:nvSpPr>
        <p:spPr>
          <a:xfrm>
            <a:off x="856232" y="2971800"/>
            <a:ext cx="1582167" cy="385042"/>
          </a:xfrm>
          <a:prstGeom prst="rect">
            <a:avLst/>
          </a:prstGeom>
        </p:spPr>
        <p:txBody>
          <a:bodyPr wrap="squar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Model Scores</a:t>
            </a:r>
            <a:endParaRPr lang="en-IN" sz="1400" dirty="0">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DA3C024D-B5E8-4A57-8CC7-A0E577AB1701}"/>
              </a:ext>
            </a:extLst>
          </p:cNvPr>
          <p:cNvSpPr/>
          <p:nvPr/>
        </p:nvSpPr>
        <p:spPr>
          <a:xfrm>
            <a:off x="925325" y="5029200"/>
            <a:ext cx="2503675" cy="385042"/>
          </a:xfrm>
          <a:prstGeom prst="rect">
            <a:avLst/>
          </a:prstGeom>
        </p:spPr>
        <p:txBody>
          <a:bodyPr wrap="squar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Evaluation Metrics</a:t>
            </a:r>
            <a:endParaRPr lang="en-IN" sz="1400"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A33805F-B015-4477-8753-A5B7AAC14647}"/>
              </a:ext>
            </a:extLst>
          </p:cNvPr>
          <p:cNvSpPr/>
          <p:nvPr/>
        </p:nvSpPr>
        <p:spPr>
          <a:xfrm>
            <a:off x="7467600" y="5863358"/>
            <a:ext cx="3746410"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ROC Curve for Logistic Regression</a:t>
            </a:r>
            <a:endParaRPr lang="en-IN" sz="14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1D4C6BF9-0711-442F-B6B8-CA6739DAF3E6}"/>
              </a:ext>
            </a:extLst>
          </p:cNvPr>
          <p:cNvSpPr txBox="1"/>
          <p:nvPr/>
        </p:nvSpPr>
        <p:spPr>
          <a:xfrm>
            <a:off x="4764321" y="1345952"/>
            <a:ext cx="2663358" cy="523220"/>
          </a:xfrm>
          <a:prstGeom prst="rect">
            <a:avLst/>
          </a:prstGeom>
          <a:noFill/>
        </p:spPr>
        <p:txBody>
          <a:bodyPr wrap="none" rtlCol="0">
            <a:spAutoFit/>
          </a:bodyPr>
          <a:lstStyle/>
          <a:p>
            <a:r>
              <a:rPr lang="en-IN" sz="2800" dirty="0">
                <a:latin typeface="Cambria" panose="02040503050406030204" pitchFamily="18" charset="0"/>
                <a:ea typeface="Cambria" panose="02040503050406030204" pitchFamily="18" charset="0"/>
              </a:rPr>
              <a:t>BEFORE SMOTE</a:t>
            </a:r>
          </a:p>
        </p:txBody>
      </p:sp>
      <p:pic>
        <p:nvPicPr>
          <p:cNvPr id="15" name="Picture 14">
            <a:extLst>
              <a:ext uri="{FF2B5EF4-FFF2-40B4-BE49-F238E27FC236}">
                <a16:creationId xmlns:a16="http://schemas.microsoft.com/office/drawing/2014/main" id="{9746D11C-49CB-4EE4-AA84-AF8000117763}"/>
              </a:ext>
            </a:extLst>
          </p:cNvPr>
          <p:cNvPicPr>
            <a:picLocks noChangeAspect="1"/>
          </p:cNvPicPr>
          <p:nvPr/>
        </p:nvPicPr>
        <p:blipFill>
          <a:blip r:embed="rId3"/>
          <a:stretch>
            <a:fillRect/>
          </a:stretch>
        </p:blipFill>
        <p:spPr>
          <a:xfrm>
            <a:off x="935514" y="3515409"/>
            <a:ext cx="4429401" cy="1208991"/>
          </a:xfrm>
          <a:prstGeom prst="rect">
            <a:avLst/>
          </a:prstGeom>
        </p:spPr>
      </p:pic>
      <p:pic>
        <p:nvPicPr>
          <p:cNvPr id="17" name="Picture 16">
            <a:extLst>
              <a:ext uri="{FF2B5EF4-FFF2-40B4-BE49-F238E27FC236}">
                <a16:creationId xmlns:a16="http://schemas.microsoft.com/office/drawing/2014/main" id="{F967EAC6-EAB3-4992-8457-2C8F8F5A89CA}"/>
              </a:ext>
            </a:extLst>
          </p:cNvPr>
          <p:cNvPicPr>
            <a:picLocks noChangeAspect="1"/>
          </p:cNvPicPr>
          <p:nvPr/>
        </p:nvPicPr>
        <p:blipFill>
          <a:blip r:embed="rId4"/>
          <a:stretch>
            <a:fillRect/>
          </a:stretch>
        </p:blipFill>
        <p:spPr>
          <a:xfrm>
            <a:off x="939002" y="5564620"/>
            <a:ext cx="4547398" cy="467599"/>
          </a:xfrm>
          <a:prstGeom prst="rect">
            <a:avLst/>
          </a:prstGeom>
        </p:spPr>
      </p:pic>
      <p:pic>
        <p:nvPicPr>
          <p:cNvPr id="19" name="Picture 18">
            <a:extLst>
              <a:ext uri="{FF2B5EF4-FFF2-40B4-BE49-F238E27FC236}">
                <a16:creationId xmlns:a16="http://schemas.microsoft.com/office/drawing/2014/main" id="{D34E338A-DA26-4180-AA19-7828C0F5CD21}"/>
              </a:ext>
            </a:extLst>
          </p:cNvPr>
          <p:cNvPicPr>
            <a:picLocks noChangeAspect="1"/>
          </p:cNvPicPr>
          <p:nvPr/>
        </p:nvPicPr>
        <p:blipFill>
          <a:blip r:embed="rId5"/>
          <a:stretch>
            <a:fillRect/>
          </a:stretch>
        </p:blipFill>
        <p:spPr>
          <a:xfrm>
            <a:off x="7467600" y="2771305"/>
            <a:ext cx="3905250" cy="2905125"/>
          </a:xfrm>
          <a:prstGeom prst="rect">
            <a:avLst/>
          </a:prstGeom>
        </p:spPr>
      </p:pic>
    </p:spTree>
    <p:extLst>
      <p:ext uri="{BB962C8B-B14F-4D97-AF65-F5344CB8AC3E}">
        <p14:creationId xmlns:p14="http://schemas.microsoft.com/office/powerpoint/2010/main" val="128454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247233"/>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7B1669EF-445A-47F1-BF70-937731F59FA0}"/>
              </a:ext>
            </a:extLst>
          </p:cNvPr>
          <p:cNvSpPr txBox="1">
            <a:spLocks/>
          </p:cNvSpPr>
          <p:nvPr/>
        </p:nvSpPr>
        <p:spPr>
          <a:xfrm>
            <a:off x="544648" y="228600"/>
            <a:ext cx="7989752" cy="551603"/>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70C0"/>
                </a:solidFill>
                <a:latin typeface="Cambria" panose="02040503050406030204" pitchFamily="18" charset="0"/>
                <a:ea typeface="Cambria" panose="02040503050406030204" pitchFamily="18" charset="0"/>
              </a:rPr>
              <a:t>MISDEMEANORS &amp; FELONY TRAFFIC VIOLATIONS</a:t>
            </a:r>
          </a:p>
        </p:txBody>
      </p:sp>
      <p:sp>
        <p:nvSpPr>
          <p:cNvPr id="14" name="Rectangle 13">
            <a:extLst>
              <a:ext uri="{FF2B5EF4-FFF2-40B4-BE49-F238E27FC236}">
                <a16:creationId xmlns:a16="http://schemas.microsoft.com/office/drawing/2014/main" id="{A17C8528-20A0-4E68-8207-BEA088E13C2D}"/>
              </a:ext>
            </a:extLst>
          </p:cNvPr>
          <p:cNvSpPr/>
          <p:nvPr/>
        </p:nvSpPr>
        <p:spPr>
          <a:xfrm>
            <a:off x="838200" y="3787676"/>
            <a:ext cx="4953000" cy="2308324"/>
          </a:xfrm>
          <a:prstGeom prst="rect">
            <a:avLst/>
          </a:prstGeom>
        </p:spPr>
        <p:txBody>
          <a:bodyPr wrap="square">
            <a:spAutoFit/>
          </a:bodyPr>
          <a:lstStyle/>
          <a:p>
            <a:r>
              <a:rPr lang="en-US" sz="1600" dirty="0">
                <a:latin typeface="Cambria" panose="02040503050406030204" pitchFamily="18" charset="0"/>
                <a:ea typeface="Cambria" panose="02040503050406030204" pitchFamily="18" charset="0"/>
              </a:rPr>
              <a:t>Misdemeanor traffic violations are punishable </a:t>
            </a:r>
            <a:r>
              <a:rPr lang="en-US" sz="1600" b="1" dirty="0">
                <a:latin typeface="Cambria" panose="02040503050406030204" pitchFamily="18" charset="0"/>
                <a:ea typeface="Cambria" panose="02040503050406030204" pitchFamily="18" charset="0"/>
              </a:rPr>
              <a:t>by fines and/or jail time of less than one year. </a:t>
            </a:r>
          </a:p>
          <a:p>
            <a:r>
              <a:rPr lang="en-US" sz="1600" dirty="0">
                <a:latin typeface="Cambria" panose="02040503050406030204" pitchFamily="18" charset="0"/>
                <a:ea typeface="Cambria" panose="02040503050406030204" pitchFamily="18" charset="0"/>
              </a:rPr>
              <a:t>Such violations may include:</a:t>
            </a:r>
          </a:p>
          <a:p>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US" sz="1600" dirty="0">
                <a:solidFill>
                  <a:srgbClr val="FF0000"/>
                </a:solidFill>
                <a:latin typeface="Cambria" panose="02040503050406030204" pitchFamily="18" charset="0"/>
                <a:ea typeface="Cambria" panose="02040503050406030204" pitchFamily="18" charset="0"/>
              </a:rPr>
              <a:t>Driving under the influence of drugs or alcohol</a:t>
            </a:r>
          </a:p>
          <a:p>
            <a:pPr marL="285750" indent="-285750">
              <a:buFont typeface="Wingdings" panose="05000000000000000000" pitchFamily="2" charset="2"/>
              <a:buChar char="ü"/>
            </a:pPr>
            <a:r>
              <a:rPr lang="en-US" sz="1600" dirty="0">
                <a:solidFill>
                  <a:srgbClr val="FF0000"/>
                </a:solidFill>
                <a:latin typeface="Cambria" panose="02040503050406030204" pitchFamily="18" charset="0"/>
                <a:ea typeface="Cambria" panose="02040503050406030204" pitchFamily="18" charset="0"/>
              </a:rPr>
              <a:t>Driving without a valid driver’s license</a:t>
            </a:r>
          </a:p>
          <a:p>
            <a:pPr marL="285750" indent="-285750">
              <a:buFont typeface="Wingdings" panose="05000000000000000000" pitchFamily="2" charset="2"/>
              <a:buChar char="ü"/>
            </a:pPr>
            <a:r>
              <a:rPr lang="en-US" sz="1600" dirty="0">
                <a:solidFill>
                  <a:srgbClr val="FF0000"/>
                </a:solidFill>
                <a:latin typeface="Cambria" panose="02040503050406030204" pitchFamily="18" charset="0"/>
                <a:ea typeface="Cambria" panose="02040503050406030204" pitchFamily="18" charset="0"/>
              </a:rPr>
              <a:t>Driving without insurance (in some states)</a:t>
            </a:r>
          </a:p>
          <a:p>
            <a:pPr marL="285750" indent="-285750">
              <a:buFont typeface="Wingdings" panose="05000000000000000000" pitchFamily="2" charset="2"/>
              <a:buChar char="ü"/>
            </a:pPr>
            <a:r>
              <a:rPr lang="en-US" sz="1600" dirty="0">
                <a:solidFill>
                  <a:srgbClr val="FF0000"/>
                </a:solidFill>
                <a:latin typeface="Cambria" panose="02040503050406030204" pitchFamily="18" charset="0"/>
                <a:ea typeface="Cambria" panose="02040503050406030204" pitchFamily="18" charset="0"/>
              </a:rPr>
              <a:t>Failing to stop at the scene of an accident</a:t>
            </a:r>
          </a:p>
          <a:p>
            <a:pPr marL="285750" indent="-285750">
              <a:buFont typeface="Wingdings" panose="05000000000000000000" pitchFamily="2" charset="2"/>
              <a:buChar char="ü"/>
            </a:pPr>
            <a:r>
              <a:rPr lang="en-US" sz="1600" dirty="0">
                <a:solidFill>
                  <a:srgbClr val="FF0000"/>
                </a:solidFill>
                <a:latin typeface="Cambria" panose="02040503050406030204" pitchFamily="18" charset="0"/>
                <a:ea typeface="Cambria" panose="02040503050406030204" pitchFamily="18" charset="0"/>
              </a:rPr>
              <a:t>Reckless driving that potentially endangers others</a:t>
            </a:r>
            <a:endParaRPr lang="en-IN" sz="1600" dirty="0">
              <a:solidFill>
                <a:srgbClr val="FF0000"/>
              </a:solidFill>
              <a:latin typeface="Cambria" panose="02040503050406030204" pitchFamily="18" charset="0"/>
              <a:ea typeface="Cambria" panose="02040503050406030204" pitchFamily="18" charset="0"/>
            </a:endParaRPr>
          </a:p>
        </p:txBody>
      </p:sp>
      <p:sp>
        <p:nvSpPr>
          <p:cNvPr id="15" name="Rectangle 14">
            <a:extLst>
              <a:ext uri="{FF2B5EF4-FFF2-40B4-BE49-F238E27FC236}">
                <a16:creationId xmlns:a16="http://schemas.microsoft.com/office/drawing/2014/main" id="{E2FC2674-6905-492B-826B-77DC366C6E95}"/>
              </a:ext>
            </a:extLst>
          </p:cNvPr>
          <p:cNvSpPr/>
          <p:nvPr/>
        </p:nvSpPr>
        <p:spPr>
          <a:xfrm>
            <a:off x="6781802" y="3828633"/>
            <a:ext cx="4953000" cy="2800767"/>
          </a:xfrm>
          <a:prstGeom prst="rect">
            <a:avLst/>
          </a:prstGeom>
        </p:spPr>
        <p:txBody>
          <a:bodyPr wrap="square">
            <a:spAutoFit/>
          </a:bodyPr>
          <a:lstStyle/>
          <a:p>
            <a:r>
              <a:rPr lang="en-US" sz="1600" dirty="0">
                <a:latin typeface="Cambria" panose="02040503050406030204" pitchFamily="18" charset="0"/>
                <a:ea typeface="Cambria" panose="02040503050406030204" pitchFamily="18" charset="0"/>
              </a:rPr>
              <a:t>Traffic offenses that result in felony criminal charges usual involve severe injuries or serious </a:t>
            </a:r>
            <a:r>
              <a:rPr lang="en-US" sz="1600" b="1" dirty="0">
                <a:solidFill>
                  <a:srgbClr val="00B050"/>
                </a:solidFill>
                <a:latin typeface="Cambria" panose="02040503050406030204" pitchFamily="18" charset="0"/>
                <a:ea typeface="Cambria" panose="02040503050406030204" pitchFamily="18" charset="0"/>
              </a:rPr>
              <a:t>property damage</a:t>
            </a:r>
            <a:r>
              <a:rPr lang="en-US" sz="1600" dirty="0">
                <a:latin typeface="Cambria" panose="02040503050406030204" pitchFamily="18" charset="0"/>
                <a:ea typeface="Cambria" panose="02040503050406030204" pitchFamily="18" charset="0"/>
              </a:rPr>
              <a:t>. A large number of felony traffic violations are the result of DUI-related incidents. Traffic violations that commonly result in felony charges include:</a:t>
            </a:r>
          </a:p>
          <a:p>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US" sz="1600" dirty="0">
                <a:solidFill>
                  <a:srgbClr val="FF0000"/>
                </a:solidFill>
                <a:latin typeface="Cambria" panose="02040503050406030204" pitchFamily="18" charset="0"/>
                <a:ea typeface="Cambria" panose="02040503050406030204" pitchFamily="18" charset="0"/>
              </a:rPr>
              <a:t>Hit-and-run accidents</a:t>
            </a:r>
          </a:p>
          <a:p>
            <a:pPr marL="285750" indent="-285750">
              <a:buFont typeface="Wingdings" panose="05000000000000000000" pitchFamily="2" charset="2"/>
              <a:buChar char="ü"/>
            </a:pPr>
            <a:r>
              <a:rPr lang="en-US" sz="1600" dirty="0">
                <a:solidFill>
                  <a:srgbClr val="FF0000"/>
                </a:solidFill>
                <a:latin typeface="Cambria" panose="02040503050406030204" pitchFamily="18" charset="0"/>
                <a:ea typeface="Cambria" panose="02040503050406030204" pitchFamily="18" charset="0"/>
              </a:rPr>
              <a:t>Repeat DUI convictions</a:t>
            </a:r>
          </a:p>
          <a:p>
            <a:pPr marL="285750" indent="-285750">
              <a:buFont typeface="Wingdings" panose="05000000000000000000" pitchFamily="2" charset="2"/>
              <a:buChar char="ü"/>
            </a:pPr>
            <a:r>
              <a:rPr lang="en-US" sz="1600" dirty="0">
                <a:solidFill>
                  <a:srgbClr val="FF0000"/>
                </a:solidFill>
                <a:latin typeface="Cambria" panose="02040503050406030204" pitchFamily="18" charset="0"/>
                <a:ea typeface="Cambria" panose="02040503050406030204" pitchFamily="18" charset="0"/>
              </a:rPr>
              <a:t>Vehicular homicide</a:t>
            </a:r>
          </a:p>
          <a:p>
            <a:pPr marL="285750" indent="-285750">
              <a:buFont typeface="Wingdings" panose="05000000000000000000" pitchFamily="2" charset="2"/>
              <a:buChar char="ü"/>
            </a:pPr>
            <a:r>
              <a:rPr lang="en-US" sz="1600" dirty="0">
                <a:solidFill>
                  <a:srgbClr val="FF0000"/>
                </a:solidFill>
                <a:latin typeface="Cambria" panose="02040503050406030204" pitchFamily="18" charset="0"/>
                <a:ea typeface="Cambria" panose="02040503050406030204" pitchFamily="18" charset="0"/>
              </a:rPr>
              <a:t>Repeat traffic offenses such as driving without a valid license</a:t>
            </a:r>
            <a:endParaRPr lang="en-IN" sz="1600" dirty="0">
              <a:solidFill>
                <a:srgbClr val="FF0000"/>
              </a:solidFill>
              <a:latin typeface="Cambria" panose="02040503050406030204" pitchFamily="18" charset="0"/>
              <a:ea typeface="Cambria" panose="02040503050406030204" pitchFamily="18" charset="0"/>
            </a:endParaRPr>
          </a:p>
        </p:txBody>
      </p:sp>
      <p:pic>
        <p:nvPicPr>
          <p:cNvPr id="17410" name="Picture 2">
            <a:extLst>
              <a:ext uri="{FF2B5EF4-FFF2-40B4-BE49-F238E27FC236}">
                <a16:creationId xmlns:a16="http://schemas.microsoft.com/office/drawing/2014/main" id="{B50FAEAE-3040-4923-BF97-49E384234D2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001" t="14011" r="3332" b="25555"/>
          <a:stretch/>
        </p:blipFill>
        <p:spPr bwMode="auto">
          <a:xfrm>
            <a:off x="1524000" y="1131564"/>
            <a:ext cx="3429000" cy="2391053"/>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59DBC96F-9D7F-43E8-B5BF-54D1C30CB4D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22" t="30315" r="2222" b="17778"/>
          <a:stretch/>
        </p:blipFill>
        <p:spPr bwMode="auto">
          <a:xfrm>
            <a:off x="7086600" y="1311390"/>
            <a:ext cx="4038600" cy="21938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B51832E-EE91-480C-93F5-D1B2B2D5BF9D}"/>
              </a:ext>
            </a:extLst>
          </p:cNvPr>
          <p:cNvPicPr>
            <a:picLocks noChangeAspect="1"/>
          </p:cNvPicPr>
          <p:nvPr/>
        </p:nvPicPr>
        <p:blipFill>
          <a:blip r:embed="rId5"/>
          <a:stretch>
            <a:fillRect/>
          </a:stretch>
        </p:blipFill>
        <p:spPr>
          <a:xfrm>
            <a:off x="9261602" y="1491443"/>
            <a:ext cx="1716949" cy="513185"/>
          </a:xfrm>
          <a:prstGeom prst="rect">
            <a:avLst/>
          </a:prstGeom>
        </p:spPr>
      </p:pic>
    </p:spTree>
    <p:extLst>
      <p:ext uri="{BB962C8B-B14F-4D97-AF65-F5344CB8AC3E}">
        <p14:creationId xmlns:p14="http://schemas.microsoft.com/office/powerpoint/2010/main" val="478768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762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LOGISTIC REGRESSION (BASE MODEL)</a:t>
            </a:r>
          </a:p>
        </p:txBody>
      </p:sp>
      <p:pic>
        <p:nvPicPr>
          <p:cNvPr id="5" name="Picture 4">
            <a:extLst>
              <a:ext uri="{FF2B5EF4-FFF2-40B4-BE49-F238E27FC236}">
                <a16:creationId xmlns:a16="http://schemas.microsoft.com/office/drawing/2014/main" id="{780B36CC-00C1-4AB5-B0BF-391E6A98AA2A}"/>
              </a:ext>
            </a:extLst>
          </p:cNvPr>
          <p:cNvPicPr/>
          <p:nvPr/>
        </p:nvPicPr>
        <p:blipFill rotWithShape="1">
          <a:blip r:embed="rId3"/>
          <a:srcRect b="54942"/>
          <a:stretch/>
        </p:blipFill>
        <p:spPr bwMode="auto">
          <a:xfrm>
            <a:off x="799084" y="3466062"/>
            <a:ext cx="4915916" cy="378892"/>
          </a:xfrm>
          <a:prstGeom prst="rect">
            <a:avLst/>
          </a:prstGeom>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57FFBA3F-C24B-4470-AFCA-85C11A3014DB}"/>
              </a:ext>
            </a:extLst>
          </p:cNvPr>
          <p:cNvSpPr/>
          <p:nvPr/>
        </p:nvSpPr>
        <p:spPr>
          <a:xfrm>
            <a:off x="856233" y="2971800"/>
            <a:ext cx="1919766" cy="385042"/>
          </a:xfrm>
          <a:prstGeom prst="rect">
            <a:avLst/>
          </a:prstGeom>
        </p:spPr>
        <p:txBody>
          <a:bodyPr wrap="squar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Model Scores</a:t>
            </a:r>
            <a:endParaRPr lang="en-IN" sz="14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77CB7AD-08F1-4FC8-9DEB-01DEF9CDFB7C}"/>
              </a:ext>
            </a:extLst>
          </p:cNvPr>
          <p:cNvPicPr/>
          <p:nvPr/>
        </p:nvPicPr>
        <p:blipFill>
          <a:blip r:embed="rId4"/>
          <a:stretch>
            <a:fillRect/>
          </a:stretch>
        </p:blipFill>
        <p:spPr>
          <a:xfrm>
            <a:off x="875283" y="5532786"/>
            <a:ext cx="4815028" cy="303589"/>
          </a:xfrm>
          <a:prstGeom prst="rect">
            <a:avLst/>
          </a:prstGeom>
        </p:spPr>
      </p:pic>
      <p:pic>
        <p:nvPicPr>
          <p:cNvPr id="8" name="Picture 7">
            <a:extLst>
              <a:ext uri="{FF2B5EF4-FFF2-40B4-BE49-F238E27FC236}">
                <a16:creationId xmlns:a16="http://schemas.microsoft.com/office/drawing/2014/main" id="{7D9DAEBE-40A2-46D8-B069-7C07334DABED}"/>
              </a:ext>
            </a:extLst>
          </p:cNvPr>
          <p:cNvPicPr/>
          <p:nvPr/>
        </p:nvPicPr>
        <p:blipFill>
          <a:blip r:embed="rId5"/>
          <a:stretch>
            <a:fillRect/>
          </a:stretch>
        </p:blipFill>
        <p:spPr>
          <a:xfrm>
            <a:off x="894334" y="4003222"/>
            <a:ext cx="1881665" cy="684100"/>
          </a:xfrm>
          <a:prstGeom prst="rect">
            <a:avLst/>
          </a:prstGeom>
        </p:spPr>
      </p:pic>
      <p:sp>
        <p:nvSpPr>
          <p:cNvPr id="9" name="Rectangle 8">
            <a:extLst>
              <a:ext uri="{FF2B5EF4-FFF2-40B4-BE49-F238E27FC236}">
                <a16:creationId xmlns:a16="http://schemas.microsoft.com/office/drawing/2014/main" id="{DA3C024D-B5E8-4A57-8CC7-A0E577AB1701}"/>
              </a:ext>
            </a:extLst>
          </p:cNvPr>
          <p:cNvSpPr/>
          <p:nvPr/>
        </p:nvSpPr>
        <p:spPr>
          <a:xfrm>
            <a:off x="838200" y="5029200"/>
            <a:ext cx="2579875" cy="385042"/>
          </a:xfrm>
          <a:prstGeom prst="rect">
            <a:avLst/>
          </a:prstGeom>
        </p:spPr>
        <p:txBody>
          <a:bodyPr wrap="squar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Evaluation Metrics</a:t>
            </a:r>
            <a:endParaRPr lang="en-IN" sz="1400"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A33805F-B015-4477-8753-A5B7AAC14647}"/>
              </a:ext>
            </a:extLst>
          </p:cNvPr>
          <p:cNvSpPr/>
          <p:nvPr/>
        </p:nvSpPr>
        <p:spPr>
          <a:xfrm>
            <a:off x="7454990" y="5863358"/>
            <a:ext cx="3746410"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ROC Curve for Logistic Regression</a:t>
            </a:r>
            <a:endParaRPr lang="en-IN" sz="14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2A5142C5-F382-4A83-8255-6DEE22F61D15}"/>
              </a:ext>
            </a:extLst>
          </p:cNvPr>
          <p:cNvPicPr/>
          <p:nvPr/>
        </p:nvPicPr>
        <p:blipFill>
          <a:blip r:embed="rId6"/>
          <a:stretch>
            <a:fillRect/>
          </a:stretch>
        </p:blipFill>
        <p:spPr>
          <a:xfrm>
            <a:off x="7010901" y="2514600"/>
            <a:ext cx="4342899" cy="3200400"/>
          </a:xfrm>
          <a:prstGeom prst="rect">
            <a:avLst/>
          </a:prstGeom>
        </p:spPr>
      </p:pic>
      <p:pic>
        <p:nvPicPr>
          <p:cNvPr id="12" name="Picture 11">
            <a:extLst>
              <a:ext uri="{FF2B5EF4-FFF2-40B4-BE49-F238E27FC236}">
                <a16:creationId xmlns:a16="http://schemas.microsoft.com/office/drawing/2014/main" id="{87CFFBE5-CBF6-478D-B6B1-40D48A755A3E}"/>
              </a:ext>
            </a:extLst>
          </p:cNvPr>
          <p:cNvPicPr>
            <a:picLocks noChangeAspect="1"/>
          </p:cNvPicPr>
          <p:nvPr/>
        </p:nvPicPr>
        <p:blipFill rotWithShape="1">
          <a:blip r:embed="rId7"/>
          <a:srcRect t="50000" r="13190" b="-12853"/>
          <a:stretch/>
        </p:blipFill>
        <p:spPr>
          <a:xfrm>
            <a:off x="875283" y="5867400"/>
            <a:ext cx="4648200" cy="345172"/>
          </a:xfrm>
          <a:prstGeom prst="rect">
            <a:avLst/>
          </a:prstGeom>
        </p:spPr>
      </p:pic>
      <p:sp>
        <p:nvSpPr>
          <p:cNvPr id="13" name="TextBox 12">
            <a:extLst>
              <a:ext uri="{FF2B5EF4-FFF2-40B4-BE49-F238E27FC236}">
                <a16:creationId xmlns:a16="http://schemas.microsoft.com/office/drawing/2014/main" id="{1D4C6BF9-0711-442F-B6B8-CA6739DAF3E6}"/>
              </a:ext>
            </a:extLst>
          </p:cNvPr>
          <p:cNvSpPr txBox="1"/>
          <p:nvPr/>
        </p:nvSpPr>
        <p:spPr>
          <a:xfrm>
            <a:off x="4764321" y="1345952"/>
            <a:ext cx="2443169" cy="523220"/>
          </a:xfrm>
          <a:prstGeom prst="rect">
            <a:avLst/>
          </a:prstGeom>
          <a:noFill/>
        </p:spPr>
        <p:txBody>
          <a:bodyPr wrap="none" rtlCol="0">
            <a:spAutoFit/>
          </a:bodyPr>
          <a:lstStyle/>
          <a:p>
            <a:r>
              <a:rPr lang="en-IN" sz="2800" dirty="0">
                <a:latin typeface="Cambria" panose="02040503050406030204" pitchFamily="18" charset="0"/>
                <a:ea typeface="Cambria" panose="02040503050406030204" pitchFamily="18" charset="0"/>
              </a:rPr>
              <a:t>AFTER SMOTE</a:t>
            </a:r>
          </a:p>
        </p:txBody>
      </p:sp>
    </p:spTree>
    <p:extLst>
      <p:ext uri="{BB962C8B-B14F-4D97-AF65-F5344CB8AC3E}">
        <p14:creationId xmlns:p14="http://schemas.microsoft.com/office/powerpoint/2010/main" val="2200123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762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DECISION TREE CLASSIFIER</a:t>
            </a:r>
          </a:p>
        </p:txBody>
      </p:sp>
      <p:sp>
        <p:nvSpPr>
          <p:cNvPr id="8" name="Rectangle 7">
            <a:extLst>
              <a:ext uri="{FF2B5EF4-FFF2-40B4-BE49-F238E27FC236}">
                <a16:creationId xmlns:a16="http://schemas.microsoft.com/office/drawing/2014/main" id="{65AD5AAC-F6F8-48E5-ABA3-FD5DFDA60E9E}"/>
              </a:ext>
            </a:extLst>
          </p:cNvPr>
          <p:cNvSpPr/>
          <p:nvPr/>
        </p:nvSpPr>
        <p:spPr>
          <a:xfrm>
            <a:off x="772972" y="2544656"/>
            <a:ext cx="1582484"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Model Scores</a:t>
            </a:r>
            <a:endParaRPr lang="en-IN" sz="1400" dirty="0">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0DDA0FB9-FD09-461A-AF99-E7C0DD7DC2F7}"/>
              </a:ext>
            </a:extLst>
          </p:cNvPr>
          <p:cNvSpPr/>
          <p:nvPr/>
        </p:nvSpPr>
        <p:spPr>
          <a:xfrm>
            <a:off x="838200" y="4800600"/>
            <a:ext cx="2159758" cy="385042"/>
          </a:xfrm>
          <a:prstGeom prst="rect">
            <a:avLst/>
          </a:prstGeom>
        </p:spPr>
        <p:txBody>
          <a:bodyPr wrap="none">
            <a:spAutoFit/>
          </a:bodyPr>
          <a:lstStyle/>
          <a:p>
            <a:pPr>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Evaluation Metrics</a:t>
            </a:r>
            <a:endParaRPr lang="en-IN" sz="1400" dirty="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336BC75E-CED7-4401-B1E8-EA9AA6E58CED}"/>
              </a:ext>
            </a:extLst>
          </p:cNvPr>
          <p:cNvSpPr/>
          <p:nvPr/>
        </p:nvSpPr>
        <p:spPr>
          <a:xfrm>
            <a:off x="7848600" y="5977254"/>
            <a:ext cx="3154390" cy="423546"/>
          </a:xfrm>
          <a:prstGeom prst="rect">
            <a:avLst/>
          </a:prstGeom>
        </p:spPr>
        <p:txBody>
          <a:bodyPr wrap="none">
            <a:no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ROC Curve for Decision Tree</a:t>
            </a:r>
            <a:endParaRPr lang="en-IN" sz="1400" dirty="0">
              <a:effectLst/>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id="{93705F6A-219C-4693-8AF1-26678D73918E}"/>
              </a:ext>
            </a:extLst>
          </p:cNvPr>
          <p:cNvSpPr txBox="1"/>
          <p:nvPr/>
        </p:nvSpPr>
        <p:spPr>
          <a:xfrm>
            <a:off x="4764321" y="1345952"/>
            <a:ext cx="2663358" cy="523220"/>
          </a:xfrm>
          <a:prstGeom prst="rect">
            <a:avLst/>
          </a:prstGeom>
          <a:noFill/>
        </p:spPr>
        <p:txBody>
          <a:bodyPr wrap="none" rtlCol="0">
            <a:spAutoFit/>
          </a:bodyPr>
          <a:lstStyle/>
          <a:p>
            <a:r>
              <a:rPr lang="en-IN" sz="2800" dirty="0">
                <a:latin typeface="Cambria" panose="02040503050406030204" pitchFamily="18" charset="0"/>
                <a:ea typeface="Cambria" panose="02040503050406030204" pitchFamily="18" charset="0"/>
              </a:rPr>
              <a:t>BEFORE SMOTE</a:t>
            </a:r>
          </a:p>
        </p:txBody>
      </p:sp>
      <p:pic>
        <p:nvPicPr>
          <p:cNvPr id="20" name="Picture 19">
            <a:extLst>
              <a:ext uri="{FF2B5EF4-FFF2-40B4-BE49-F238E27FC236}">
                <a16:creationId xmlns:a16="http://schemas.microsoft.com/office/drawing/2014/main" id="{D0C4A2C2-8B61-4867-B539-F0EE927FC282}"/>
              </a:ext>
            </a:extLst>
          </p:cNvPr>
          <p:cNvPicPr>
            <a:picLocks noChangeAspect="1"/>
          </p:cNvPicPr>
          <p:nvPr/>
        </p:nvPicPr>
        <p:blipFill>
          <a:blip r:embed="rId3"/>
          <a:stretch>
            <a:fillRect/>
          </a:stretch>
        </p:blipFill>
        <p:spPr>
          <a:xfrm>
            <a:off x="7057134" y="2544656"/>
            <a:ext cx="4361894" cy="3284751"/>
          </a:xfrm>
          <a:prstGeom prst="rect">
            <a:avLst/>
          </a:prstGeom>
        </p:spPr>
      </p:pic>
      <p:pic>
        <p:nvPicPr>
          <p:cNvPr id="22" name="Picture 21">
            <a:extLst>
              <a:ext uri="{FF2B5EF4-FFF2-40B4-BE49-F238E27FC236}">
                <a16:creationId xmlns:a16="http://schemas.microsoft.com/office/drawing/2014/main" id="{54AEE56D-4089-4E76-AF82-59D90ED22E19}"/>
              </a:ext>
            </a:extLst>
          </p:cNvPr>
          <p:cNvPicPr>
            <a:picLocks noChangeAspect="1"/>
          </p:cNvPicPr>
          <p:nvPr/>
        </p:nvPicPr>
        <p:blipFill rotWithShape="1">
          <a:blip r:embed="rId4"/>
          <a:srcRect b="27095"/>
          <a:stretch/>
        </p:blipFill>
        <p:spPr>
          <a:xfrm>
            <a:off x="817943" y="3150331"/>
            <a:ext cx="4135057" cy="1246602"/>
          </a:xfrm>
          <a:prstGeom prst="rect">
            <a:avLst/>
          </a:prstGeom>
        </p:spPr>
      </p:pic>
      <p:pic>
        <p:nvPicPr>
          <p:cNvPr id="24" name="Picture 23">
            <a:extLst>
              <a:ext uri="{FF2B5EF4-FFF2-40B4-BE49-F238E27FC236}">
                <a16:creationId xmlns:a16="http://schemas.microsoft.com/office/drawing/2014/main" id="{B960DD96-A929-4E54-9BC2-095563A67211}"/>
              </a:ext>
            </a:extLst>
          </p:cNvPr>
          <p:cNvPicPr>
            <a:picLocks noChangeAspect="1"/>
          </p:cNvPicPr>
          <p:nvPr/>
        </p:nvPicPr>
        <p:blipFill rotWithShape="1">
          <a:blip r:embed="rId4"/>
          <a:srcRect t="70937"/>
          <a:stretch/>
        </p:blipFill>
        <p:spPr>
          <a:xfrm>
            <a:off x="838199" y="5405860"/>
            <a:ext cx="4353611" cy="523219"/>
          </a:xfrm>
          <a:prstGeom prst="rect">
            <a:avLst/>
          </a:prstGeom>
        </p:spPr>
      </p:pic>
    </p:spTree>
    <p:extLst>
      <p:ext uri="{BB962C8B-B14F-4D97-AF65-F5344CB8AC3E}">
        <p14:creationId xmlns:p14="http://schemas.microsoft.com/office/powerpoint/2010/main" val="3054664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762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DECISION TREE CLASSIFIER</a:t>
            </a:r>
          </a:p>
        </p:txBody>
      </p:sp>
      <p:sp>
        <p:nvSpPr>
          <p:cNvPr id="8" name="Rectangle 7">
            <a:extLst>
              <a:ext uri="{FF2B5EF4-FFF2-40B4-BE49-F238E27FC236}">
                <a16:creationId xmlns:a16="http://schemas.microsoft.com/office/drawing/2014/main" id="{65AD5AAC-F6F8-48E5-ABA3-FD5DFDA60E9E}"/>
              </a:ext>
            </a:extLst>
          </p:cNvPr>
          <p:cNvSpPr/>
          <p:nvPr/>
        </p:nvSpPr>
        <p:spPr>
          <a:xfrm>
            <a:off x="772972" y="2544656"/>
            <a:ext cx="1582484"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Model Scores</a:t>
            </a:r>
            <a:endParaRPr lang="en-IN" sz="1400" dirty="0">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0DDA0FB9-FD09-461A-AF99-E7C0DD7DC2F7}"/>
              </a:ext>
            </a:extLst>
          </p:cNvPr>
          <p:cNvSpPr/>
          <p:nvPr/>
        </p:nvSpPr>
        <p:spPr>
          <a:xfrm>
            <a:off x="838200" y="5019675"/>
            <a:ext cx="2159758" cy="385042"/>
          </a:xfrm>
          <a:prstGeom prst="rect">
            <a:avLst/>
          </a:prstGeom>
        </p:spPr>
        <p:txBody>
          <a:bodyPr wrap="none">
            <a:spAutoFit/>
          </a:bodyPr>
          <a:lstStyle/>
          <a:p>
            <a:pPr>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Evaluation Metrics</a:t>
            </a:r>
            <a:endParaRPr lang="en-IN" sz="1400" dirty="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336BC75E-CED7-4401-B1E8-EA9AA6E58CED}"/>
              </a:ext>
            </a:extLst>
          </p:cNvPr>
          <p:cNvSpPr/>
          <p:nvPr/>
        </p:nvSpPr>
        <p:spPr>
          <a:xfrm>
            <a:off x="7970810" y="5977254"/>
            <a:ext cx="3154390" cy="423546"/>
          </a:xfrm>
          <a:prstGeom prst="rect">
            <a:avLst/>
          </a:prstGeom>
        </p:spPr>
        <p:txBody>
          <a:bodyPr wrap="none">
            <a:no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ROC Curve for Decision Tree</a:t>
            </a:r>
            <a:endParaRPr lang="en-IN" sz="1400" dirty="0">
              <a:effectLst/>
              <a:latin typeface="Times New Roman" panose="02020603050405020304" pitchFamily="18" charset="0"/>
              <a:ea typeface="Times New Roman" panose="02020603050405020304" pitchFamily="18" charset="0"/>
            </a:endParaRPr>
          </a:p>
        </p:txBody>
      </p:sp>
      <p:pic>
        <p:nvPicPr>
          <p:cNvPr id="14" name="Picture 13">
            <a:extLst>
              <a:ext uri="{FF2B5EF4-FFF2-40B4-BE49-F238E27FC236}">
                <a16:creationId xmlns:a16="http://schemas.microsoft.com/office/drawing/2014/main" id="{FC2A58A5-91F3-4FB4-B8DF-3619F6FBEBE4}"/>
              </a:ext>
            </a:extLst>
          </p:cNvPr>
          <p:cNvPicPr/>
          <p:nvPr/>
        </p:nvPicPr>
        <p:blipFill>
          <a:blip r:embed="rId3"/>
          <a:stretch>
            <a:fillRect/>
          </a:stretch>
        </p:blipFill>
        <p:spPr>
          <a:xfrm>
            <a:off x="804784" y="3109143"/>
            <a:ext cx="5662638" cy="548457"/>
          </a:xfrm>
          <a:prstGeom prst="rect">
            <a:avLst/>
          </a:prstGeom>
        </p:spPr>
      </p:pic>
      <p:pic>
        <p:nvPicPr>
          <p:cNvPr id="15" name="Picture 14">
            <a:extLst>
              <a:ext uri="{FF2B5EF4-FFF2-40B4-BE49-F238E27FC236}">
                <a16:creationId xmlns:a16="http://schemas.microsoft.com/office/drawing/2014/main" id="{A742E258-0B60-4568-AFAE-3416ECA31E32}"/>
              </a:ext>
            </a:extLst>
          </p:cNvPr>
          <p:cNvPicPr/>
          <p:nvPr/>
        </p:nvPicPr>
        <p:blipFill rotWithShape="1">
          <a:blip r:embed="rId4"/>
          <a:srcRect t="-1" r="52810" b="40424"/>
          <a:stretch/>
        </p:blipFill>
        <p:spPr>
          <a:xfrm>
            <a:off x="762000" y="3810000"/>
            <a:ext cx="2529238" cy="838200"/>
          </a:xfrm>
          <a:prstGeom prst="rect">
            <a:avLst/>
          </a:prstGeom>
        </p:spPr>
      </p:pic>
      <p:pic>
        <p:nvPicPr>
          <p:cNvPr id="16" name="Picture 15">
            <a:extLst>
              <a:ext uri="{FF2B5EF4-FFF2-40B4-BE49-F238E27FC236}">
                <a16:creationId xmlns:a16="http://schemas.microsoft.com/office/drawing/2014/main" id="{61C514B3-D12B-41EF-B9FD-D723EA6CDB8E}"/>
              </a:ext>
            </a:extLst>
          </p:cNvPr>
          <p:cNvPicPr/>
          <p:nvPr/>
        </p:nvPicPr>
        <p:blipFill rotWithShape="1">
          <a:blip r:embed="rId4"/>
          <a:srcRect t="71915"/>
          <a:stretch/>
        </p:blipFill>
        <p:spPr>
          <a:xfrm>
            <a:off x="838200" y="5553075"/>
            <a:ext cx="5222888" cy="385042"/>
          </a:xfrm>
          <a:prstGeom prst="rect">
            <a:avLst/>
          </a:prstGeom>
        </p:spPr>
      </p:pic>
      <p:pic>
        <p:nvPicPr>
          <p:cNvPr id="4" name="Picture 3">
            <a:extLst>
              <a:ext uri="{FF2B5EF4-FFF2-40B4-BE49-F238E27FC236}">
                <a16:creationId xmlns:a16="http://schemas.microsoft.com/office/drawing/2014/main" id="{EC34BB91-2742-46C0-8973-836BD1D08BC2}"/>
              </a:ext>
            </a:extLst>
          </p:cNvPr>
          <p:cNvPicPr>
            <a:picLocks noChangeAspect="1"/>
          </p:cNvPicPr>
          <p:nvPr/>
        </p:nvPicPr>
        <p:blipFill>
          <a:blip r:embed="rId5"/>
          <a:stretch>
            <a:fillRect/>
          </a:stretch>
        </p:blipFill>
        <p:spPr>
          <a:xfrm>
            <a:off x="927974" y="5857875"/>
            <a:ext cx="4435684" cy="385042"/>
          </a:xfrm>
          <a:prstGeom prst="rect">
            <a:avLst/>
          </a:prstGeom>
        </p:spPr>
      </p:pic>
      <p:pic>
        <p:nvPicPr>
          <p:cNvPr id="18" name="Picture 17">
            <a:extLst>
              <a:ext uri="{FF2B5EF4-FFF2-40B4-BE49-F238E27FC236}">
                <a16:creationId xmlns:a16="http://schemas.microsoft.com/office/drawing/2014/main" id="{3E31501F-1B5F-4746-8972-F87E77E553F7}"/>
              </a:ext>
            </a:extLst>
          </p:cNvPr>
          <p:cNvPicPr/>
          <p:nvPr/>
        </p:nvPicPr>
        <p:blipFill>
          <a:blip r:embed="rId6"/>
          <a:stretch>
            <a:fillRect/>
          </a:stretch>
        </p:blipFill>
        <p:spPr>
          <a:xfrm>
            <a:off x="7051520" y="2663494"/>
            <a:ext cx="4454680" cy="3203906"/>
          </a:xfrm>
          <a:prstGeom prst="rect">
            <a:avLst/>
          </a:prstGeom>
        </p:spPr>
      </p:pic>
      <p:sp>
        <p:nvSpPr>
          <p:cNvPr id="13" name="TextBox 12">
            <a:extLst>
              <a:ext uri="{FF2B5EF4-FFF2-40B4-BE49-F238E27FC236}">
                <a16:creationId xmlns:a16="http://schemas.microsoft.com/office/drawing/2014/main" id="{00210DA5-87A5-4DE1-8A7F-0F82B2D24091}"/>
              </a:ext>
            </a:extLst>
          </p:cNvPr>
          <p:cNvSpPr txBox="1"/>
          <p:nvPr/>
        </p:nvSpPr>
        <p:spPr>
          <a:xfrm>
            <a:off x="4764321" y="1345952"/>
            <a:ext cx="2443169" cy="523220"/>
          </a:xfrm>
          <a:prstGeom prst="rect">
            <a:avLst/>
          </a:prstGeom>
          <a:noFill/>
        </p:spPr>
        <p:txBody>
          <a:bodyPr wrap="none" rtlCol="0">
            <a:spAutoFit/>
          </a:bodyPr>
          <a:lstStyle/>
          <a:p>
            <a:r>
              <a:rPr lang="en-IN" sz="2800" dirty="0">
                <a:latin typeface="Cambria" panose="02040503050406030204" pitchFamily="18" charset="0"/>
                <a:ea typeface="Cambria" panose="02040503050406030204" pitchFamily="18" charset="0"/>
              </a:rPr>
              <a:t>AFTER SMOTE</a:t>
            </a:r>
          </a:p>
        </p:txBody>
      </p:sp>
    </p:spTree>
    <p:extLst>
      <p:ext uri="{BB962C8B-B14F-4D97-AF65-F5344CB8AC3E}">
        <p14:creationId xmlns:p14="http://schemas.microsoft.com/office/powerpoint/2010/main" val="1431447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762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RANDOM FOREST</a:t>
            </a:r>
          </a:p>
        </p:txBody>
      </p:sp>
      <p:sp>
        <p:nvSpPr>
          <p:cNvPr id="7" name="Rectangle 6">
            <a:extLst>
              <a:ext uri="{FF2B5EF4-FFF2-40B4-BE49-F238E27FC236}">
                <a16:creationId xmlns:a16="http://schemas.microsoft.com/office/drawing/2014/main" id="{88887E49-F889-4F3F-9E71-280C88D13DC1}"/>
              </a:ext>
            </a:extLst>
          </p:cNvPr>
          <p:cNvSpPr/>
          <p:nvPr/>
        </p:nvSpPr>
        <p:spPr>
          <a:xfrm>
            <a:off x="1190715" y="3048000"/>
            <a:ext cx="1582484"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Model Scores</a:t>
            </a:r>
            <a:endParaRPr lang="en-IN" sz="1400" dirty="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7995C6DE-AF7D-48E9-93C8-2A0CBADC08EA}"/>
              </a:ext>
            </a:extLst>
          </p:cNvPr>
          <p:cNvSpPr/>
          <p:nvPr/>
        </p:nvSpPr>
        <p:spPr>
          <a:xfrm>
            <a:off x="1193042" y="5384385"/>
            <a:ext cx="2159758"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Evaluation Metrics</a:t>
            </a:r>
            <a:endParaRPr lang="en-IN" sz="1400" dirty="0">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1893E2A6-C982-4C6E-BB30-94E1DB2B6A0C}"/>
              </a:ext>
            </a:extLst>
          </p:cNvPr>
          <p:cNvSpPr/>
          <p:nvPr/>
        </p:nvSpPr>
        <p:spPr>
          <a:xfrm>
            <a:off x="7726199" y="5943600"/>
            <a:ext cx="3306483"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ROC Curve for Random Forest</a:t>
            </a:r>
            <a:endParaRPr lang="en-IN" sz="14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978C898A-14E9-4A22-8FF2-32CACEE57FFE}"/>
              </a:ext>
            </a:extLst>
          </p:cNvPr>
          <p:cNvSpPr txBox="1"/>
          <p:nvPr/>
        </p:nvSpPr>
        <p:spPr>
          <a:xfrm>
            <a:off x="4764321" y="1345952"/>
            <a:ext cx="2663358" cy="523220"/>
          </a:xfrm>
          <a:prstGeom prst="rect">
            <a:avLst/>
          </a:prstGeom>
          <a:noFill/>
        </p:spPr>
        <p:txBody>
          <a:bodyPr wrap="none" rtlCol="0">
            <a:spAutoFit/>
          </a:bodyPr>
          <a:lstStyle/>
          <a:p>
            <a:r>
              <a:rPr lang="en-IN" sz="2800" dirty="0">
                <a:latin typeface="Cambria" panose="02040503050406030204" pitchFamily="18" charset="0"/>
                <a:ea typeface="Cambria" panose="02040503050406030204" pitchFamily="18" charset="0"/>
              </a:rPr>
              <a:t>BEFORE SMOTE</a:t>
            </a:r>
          </a:p>
        </p:txBody>
      </p:sp>
      <p:pic>
        <p:nvPicPr>
          <p:cNvPr id="15" name="Picture 14">
            <a:extLst>
              <a:ext uri="{FF2B5EF4-FFF2-40B4-BE49-F238E27FC236}">
                <a16:creationId xmlns:a16="http://schemas.microsoft.com/office/drawing/2014/main" id="{1E4B5A72-1DFB-4593-9BC1-D5B4D0284F1C}"/>
              </a:ext>
            </a:extLst>
          </p:cNvPr>
          <p:cNvPicPr>
            <a:picLocks noChangeAspect="1"/>
          </p:cNvPicPr>
          <p:nvPr/>
        </p:nvPicPr>
        <p:blipFill rotWithShape="1">
          <a:blip r:embed="rId3"/>
          <a:srcRect b="27654"/>
          <a:stretch/>
        </p:blipFill>
        <p:spPr>
          <a:xfrm>
            <a:off x="1255262" y="3555320"/>
            <a:ext cx="4231138" cy="1488947"/>
          </a:xfrm>
          <a:prstGeom prst="rect">
            <a:avLst/>
          </a:prstGeom>
        </p:spPr>
      </p:pic>
      <p:pic>
        <p:nvPicPr>
          <p:cNvPr id="17" name="Picture 16">
            <a:extLst>
              <a:ext uri="{FF2B5EF4-FFF2-40B4-BE49-F238E27FC236}">
                <a16:creationId xmlns:a16="http://schemas.microsoft.com/office/drawing/2014/main" id="{4579CA49-F2CC-4101-96B3-F71BDC5EB2D0}"/>
              </a:ext>
            </a:extLst>
          </p:cNvPr>
          <p:cNvPicPr>
            <a:picLocks noChangeAspect="1"/>
          </p:cNvPicPr>
          <p:nvPr/>
        </p:nvPicPr>
        <p:blipFill rotWithShape="1">
          <a:blip r:embed="rId3"/>
          <a:srcRect t="69312"/>
          <a:stretch/>
        </p:blipFill>
        <p:spPr>
          <a:xfrm>
            <a:off x="1259120" y="5715000"/>
            <a:ext cx="3693879" cy="551384"/>
          </a:xfrm>
          <a:prstGeom prst="rect">
            <a:avLst/>
          </a:prstGeom>
        </p:spPr>
      </p:pic>
      <p:pic>
        <p:nvPicPr>
          <p:cNvPr id="18" name="Picture 17">
            <a:extLst>
              <a:ext uri="{FF2B5EF4-FFF2-40B4-BE49-F238E27FC236}">
                <a16:creationId xmlns:a16="http://schemas.microsoft.com/office/drawing/2014/main" id="{56BDAE1A-A5A0-48E3-92F1-EB0E6D69964E}"/>
              </a:ext>
            </a:extLst>
          </p:cNvPr>
          <p:cNvPicPr>
            <a:picLocks noChangeAspect="1"/>
          </p:cNvPicPr>
          <p:nvPr/>
        </p:nvPicPr>
        <p:blipFill>
          <a:blip r:embed="rId4"/>
          <a:stretch>
            <a:fillRect/>
          </a:stretch>
        </p:blipFill>
        <p:spPr>
          <a:xfrm>
            <a:off x="7162800" y="2670919"/>
            <a:ext cx="4327080" cy="3120281"/>
          </a:xfrm>
          <a:prstGeom prst="rect">
            <a:avLst/>
          </a:prstGeom>
        </p:spPr>
      </p:pic>
    </p:spTree>
    <p:extLst>
      <p:ext uri="{BB962C8B-B14F-4D97-AF65-F5344CB8AC3E}">
        <p14:creationId xmlns:p14="http://schemas.microsoft.com/office/powerpoint/2010/main" val="607993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762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RANDOM FOREST</a:t>
            </a:r>
          </a:p>
        </p:txBody>
      </p:sp>
      <p:sp>
        <p:nvSpPr>
          <p:cNvPr id="7" name="Rectangle 6">
            <a:extLst>
              <a:ext uri="{FF2B5EF4-FFF2-40B4-BE49-F238E27FC236}">
                <a16:creationId xmlns:a16="http://schemas.microsoft.com/office/drawing/2014/main" id="{88887E49-F889-4F3F-9E71-280C88D13DC1}"/>
              </a:ext>
            </a:extLst>
          </p:cNvPr>
          <p:cNvSpPr/>
          <p:nvPr/>
        </p:nvSpPr>
        <p:spPr>
          <a:xfrm>
            <a:off x="1190715" y="2862598"/>
            <a:ext cx="1582484"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Model Scores</a:t>
            </a:r>
            <a:endParaRPr lang="en-IN" sz="1400" dirty="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7995C6DE-AF7D-48E9-93C8-2A0CBADC08EA}"/>
              </a:ext>
            </a:extLst>
          </p:cNvPr>
          <p:cNvSpPr/>
          <p:nvPr/>
        </p:nvSpPr>
        <p:spPr>
          <a:xfrm>
            <a:off x="1146841" y="5219448"/>
            <a:ext cx="2159758"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Evaluation Metrics</a:t>
            </a:r>
            <a:endParaRPr lang="en-IN" sz="1400" dirty="0">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1893E2A6-C982-4C6E-BB30-94E1DB2B6A0C}"/>
              </a:ext>
            </a:extLst>
          </p:cNvPr>
          <p:cNvSpPr/>
          <p:nvPr/>
        </p:nvSpPr>
        <p:spPr>
          <a:xfrm>
            <a:off x="7726199" y="5758198"/>
            <a:ext cx="3306483" cy="385042"/>
          </a:xfrm>
          <a:prstGeom prst="rect">
            <a:avLst/>
          </a:prstGeom>
        </p:spPr>
        <p:txBody>
          <a:bodyPr wrap="none">
            <a:spAutoFit/>
          </a:bodyPr>
          <a:lstStyle/>
          <a:p>
            <a:pPr algn="just">
              <a:lnSpc>
                <a:spcPct val="115000"/>
              </a:lnSpc>
              <a:spcAft>
                <a:spcPts val="1200"/>
              </a:spcAft>
            </a:pPr>
            <a:r>
              <a:rPr lang="en-US" b="1" dirty="0">
                <a:solidFill>
                  <a:srgbClr val="333333"/>
                </a:solidFill>
                <a:latin typeface="Cambria" panose="02040503050406030204" pitchFamily="18" charset="0"/>
                <a:ea typeface="Times New Roman" panose="02020603050405020304" pitchFamily="18" charset="0"/>
              </a:rPr>
              <a:t>ROC Curve for Random Forest</a:t>
            </a:r>
            <a:endParaRPr lang="en-IN" sz="14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920F87DE-BAD9-43CC-9FE4-8640296735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743200"/>
            <a:ext cx="4038600" cy="2869021"/>
          </a:xfrm>
          <a:prstGeom prst="rect">
            <a:avLst/>
          </a:prstGeom>
          <a:noFill/>
        </p:spPr>
      </p:pic>
      <p:sp>
        <p:nvSpPr>
          <p:cNvPr id="14" name="TextBox 13">
            <a:extLst>
              <a:ext uri="{FF2B5EF4-FFF2-40B4-BE49-F238E27FC236}">
                <a16:creationId xmlns:a16="http://schemas.microsoft.com/office/drawing/2014/main" id="{D177107D-4D3F-4BFA-BF3D-FF1D48D24205}"/>
              </a:ext>
            </a:extLst>
          </p:cNvPr>
          <p:cNvSpPr txBox="1"/>
          <p:nvPr/>
        </p:nvSpPr>
        <p:spPr>
          <a:xfrm>
            <a:off x="4764321" y="1345952"/>
            <a:ext cx="2443169" cy="523220"/>
          </a:xfrm>
          <a:prstGeom prst="rect">
            <a:avLst/>
          </a:prstGeom>
          <a:noFill/>
        </p:spPr>
        <p:txBody>
          <a:bodyPr wrap="none" rtlCol="0">
            <a:spAutoFit/>
          </a:bodyPr>
          <a:lstStyle/>
          <a:p>
            <a:r>
              <a:rPr lang="en-IN" sz="2800" dirty="0">
                <a:latin typeface="Cambria" panose="02040503050406030204" pitchFamily="18" charset="0"/>
                <a:ea typeface="Cambria" panose="02040503050406030204" pitchFamily="18" charset="0"/>
              </a:rPr>
              <a:t>AFTER SMOTE</a:t>
            </a:r>
          </a:p>
        </p:txBody>
      </p:sp>
      <p:pic>
        <p:nvPicPr>
          <p:cNvPr id="15" name="Picture 14">
            <a:extLst>
              <a:ext uri="{FF2B5EF4-FFF2-40B4-BE49-F238E27FC236}">
                <a16:creationId xmlns:a16="http://schemas.microsoft.com/office/drawing/2014/main" id="{28C50204-A6F0-4F0F-8173-4EF8688AB274}"/>
              </a:ext>
            </a:extLst>
          </p:cNvPr>
          <p:cNvPicPr/>
          <p:nvPr/>
        </p:nvPicPr>
        <p:blipFill>
          <a:blip r:embed="rId4"/>
          <a:stretch>
            <a:fillRect/>
          </a:stretch>
        </p:blipFill>
        <p:spPr>
          <a:xfrm>
            <a:off x="1295400" y="3230245"/>
            <a:ext cx="4495800" cy="722620"/>
          </a:xfrm>
          <a:prstGeom prst="rect">
            <a:avLst/>
          </a:prstGeom>
        </p:spPr>
      </p:pic>
      <p:pic>
        <p:nvPicPr>
          <p:cNvPr id="16" name="Picture 15">
            <a:extLst>
              <a:ext uri="{FF2B5EF4-FFF2-40B4-BE49-F238E27FC236}">
                <a16:creationId xmlns:a16="http://schemas.microsoft.com/office/drawing/2014/main" id="{637CE2EB-3ED7-47D1-A13C-89B5F6FE025E}"/>
              </a:ext>
            </a:extLst>
          </p:cNvPr>
          <p:cNvPicPr/>
          <p:nvPr/>
        </p:nvPicPr>
        <p:blipFill rotWithShape="1">
          <a:blip r:embed="rId5"/>
          <a:srcRect b="30006"/>
          <a:stretch/>
        </p:blipFill>
        <p:spPr>
          <a:xfrm>
            <a:off x="1295400" y="4038600"/>
            <a:ext cx="4757699" cy="852349"/>
          </a:xfrm>
          <a:prstGeom prst="rect">
            <a:avLst/>
          </a:prstGeom>
        </p:spPr>
      </p:pic>
      <p:pic>
        <p:nvPicPr>
          <p:cNvPr id="12" name="Picture 11">
            <a:extLst>
              <a:ext uri="{FF2B5EF4-FFF2-40B4-BE49-F238E27FC236}">
                <a16:creationId xmlns:a16="http://schemas.microsoft.com/office/drawing/2014/main" id="{7C1A5135-C5DC-4CBC-9CD3-C06F835A85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5400" y="6048375"/>
            <a:ext cx="2857500" cy="200025"/>
          </a:xfrm>
          <a:prstGeom prst="rect">
            <a:avLst/>
          </a:prstGeom>
        </p:spPr>
      </p:pic>
      <p:pic>
        <p:nvPicPr>
          <p:cNvPr id="18" name="Picture 17">
            <a:extLst>
              <a:ext uri="{FF2B5EF4-FFF2-40B4-BE49-F238E27FC236}">
                <a16:creationId xmlns:a16="http://schemas.microsoft.com/office/drawing/2014/main" id="{DB965845-5E38-4D2B-BAEE-561728AD0D99}"/>
              </a:ext>
            </a:extLst>
          </p:cNvPr>
          <p:cNvPicPr/>
          <p:nvPr/>
        </p:nvPicPr>
        <p:blipFill rotWithShape="1">
          <a:blip r:embed="rId5"/>
          <a:srcRect t="73279"/>
          <a:stretch/>
        </p:blipFill>
        <p:spPr>
          <a:xfrm>
            <a:off x="1219200" y="5756889"/>
            <a:ext cx="3438525" cy="235171"/>
          </a:xfrm>
          <a:prstGeom prst="rect">
            <a:avLst/>
          </a:prstGeom>
        </p:spPr>
      </p:pic>
    </p:spTree>
    <p:extLst>
      <p:ext uri="{BB962C8B-B14F-4D97-AF65-F5344CB8AC3E}">
        <p14:creationId xmlns:p14="http://schemas.microsoft.com/office/powerpoint/2010/main" val="2177567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762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COMPARING MODEL SCORES</a:t>
            </a:r>
          </a:p>
        </p:txBody>
      </p:sp>
      <p:graphicFrame>
        <p:nvGraphicFramePr>
          <p:cNvPr id="3" name="Table 2">
            <a:extLst>
              <a:ext uri="{FF2B5EF4-FFF2-40B4-BE49-F238E27FC236}">
                <a16:creationId xmlns:a16="http://schemas.microsoft.com/office/drawing/2014/main" id="{1324C978-DFEF-43E5-ABF0-F86CC9A12FBC}"/>
              </a:ext>
            </a:extLst>
          </p:cNvPr>
          <p:cNvGraphicFramePr>
            <a:graphicFrameLocks noGrp="1"/>
          </p:cNvGraphicFramePr>
          <p:nvPr>
            <p:extLst>
              <p:ext uri="{D42A27DB-BD31-4B8C-83A1-F6EECF244321}">
                <p14:modId xmlns:p14="http://schemas.microsoft.com/office/powerpoint/2010/main" val="3673802619"/>
              </p:ext>
            </p:extLst>
          </p:nvPr>
        </p:nvGraphicFramePr>
        <p:xfrm>
          <a:off x="914400" y="1371600"/>
          <a:ext cx="10352074" cy="4173413"/>
        </p:xfrm>
        <a:graphic>
          <a:graphicData uri="http://schemas.openxmlformats.org/drawingml/2006/table">
            <a:tbl>
              <a:tblPr firstRow="1" firstCol="1" bandRow="1">
                <a:tableStyleId>{5C22544A-7EE6-4342-B048-85BDC9FD1C3A}</a:tableStyleId>
              </a:tblPr>
              <a:tblGrid>
                <a:gridCol w="3450018">
                  <a:extLst>
                    <a:ext uri="{9D8B030D-6E8A-4147-A177-3AD203B41FA5}">
                      <a16:colId xmlns:a16="http://schemas.microsoft.com/office/drawing/2014/main" val="3960450937"/>
                    </a:ext>
                  </a:extLst>
                </a:gridCol>
                <a:gridCol w="3451028">
                  <a:extLst>
                    <a:ext uri="{9D8B030D-6E8A-4147-A177-3AD203B41FA5}">
                      <a16:colId xmlns:a16="http://schemas.microsoft.com/office/drawing/2014/main" val="1777253047"/>
                    </a:ext>
                  </a:extLst>
                </a:gridCol>
                <a:gridCol w="3451028">
                  <a:extLst>
                    <a:ext uri="{9D8B030D-6E8A-4147-A177-3AD203B41FA5}">
                      <a16:colId xmlns:a16="http://schemas.microsoft.com/office/drawing/2014/main" val="1330174039"/>
                    </a:ext>
                  </a:extLst>
                </a:gridCol>
              </a:tblGrid>
              <a:tr h="442232">
                <a:tc>
                  <a:txBody>
                    <a:bodyPr/>
                    <a:lstStyle/>
                    <a:p>
                      <a:pPr algn="just">
                        <a:lnSpc>
                          <a:spcPct val="115000"/>
                        </a:lnSpc>
                        <a:spcAft>
                          <a:spcPts val="0"/>
                        </a:spcAft>
                      </a:pPr>
                      <a:r>
                        <a:rPr lang="en-US" sz="1900">
                          <a:effectLst/>
                        </a:rPr>
                        <a:t>Logistic Regression</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a:effectLst/>
                        </a:rPr>
                        <a:t>Decision Tree Classifier</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a:effectLst/>
                        </a:rPr>
                        <a:t>Random Forest</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extLst>
                  <a:ext uri="{0D108BD9-81ED-4DB2-BD59-A6C34878D82A}">
                    <a16:rowId xmlns:a16="http://schemas.microsoft.com/office/drawing/2014/main" val="2525737150"/>
                  </a:ext>
                </a:extLst>
              </a:tr>
              <a:tr h="905668">
                <a:tc>
                  <a:txBody>
                    <a:bodyPr/>
                    <a:lstStyle/>
                    <a:p>
                      <a:pPr algn="just">
                        <a:lnSpc>
                          <a:spcPct val="115000"/>
                        </a:lnSpc>
                        <a:spcAft>
                          <a:spcPts val="0"/>
                        </a:spcAft>
                      </a:pPr>
                      <a:r>
                        <a:rPr lang="en-US" sz="1900">
                          <a:effectLst/>
                        </a:rPr>
                        <a:t>Train Prediction Score</a:t>
                      </a:r>
                      <a:endParaRPr lang="en-IN" sz="1700">
                        <a:effectLst/>
                      </a:endParaRPr>
                    </a:p>
                    <a:p>
                      <a:pPr algn="just">
                        <a:lnSpc>
                          <a:spcPct val="115000"/>
                        </a:lnSpc>
                        <a:spcAft>
                          <a:spcPts val="0"/>
                        </a:spcAft>
                      </a:pPr>
                      <a:r>
                        <a:rPr lang="en-US" sz="1900">
                          <a:effectLst/>
                        </a:rPr>
                        <a:t>76.42</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a:effectLst/>
                        </a:rPr>
                        <a:t>Train Prediction Score</a:t>
                      </a:r>
                      <a:endParaRPr lang="en-IN" sz="1700">
                        <a:effectLst/>
                      </a:endParaRPr>
                    </a:p>
                    <a:p>
                      <a:pPr algn="just">
                        <a:lnSpc>
                          <a:spcPct val="115000"/>
                        </a:lnSpc>
                        <a:spcAft>
                          <a:spcPts val="0"/>
                        </a:spcAft>
                      </a:pPr>
                      <a:r>
                        <a:rPr lang="en-US" sz="1900">
                          <a:effectLst/>
                        </a:rPr>
                        <a:t>99.95</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a:effectLst/>
                        </a:rPr>
                        <a:t>Train Prediction Score</a:t>
                      </a:r>
                      <a:endParaRPr lang="en-IN" sz="1700">
                        <a:effectLst/>
                      </a:endParaRPr>
                    </a:p>
                    <a:p>
                      <a:pPr algn="just">
                        <a:lnSpc>
                          <a:spcPct val="115000"/>
                        </a:lnSpc>
                        <a:spcAft>
                          <a:spcPts val="0"/>
                        </a:spcAft>
                      </a:pPr>
                      <a:r>
                        <a:rPr lang="en-US" sz="1900">
                          <a:effectLst/>
                        </a:rPr>
                        <a:t>98.6</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extLst>
                  <a:ext uri="{0D108BD9-81ED-4DB2-BD59-A6C34878D82A}">
                    <a16:rowId xmlns:a16="http://schemas.microsoft.com/office/drawing/2014/main" val="530999781"/>
                  </a:ext>
                </a:extLst>
              </a:tr>
              <a:tr h="905668">
                <a:tc>
                  <a:txBody>
                    <a:bodyPr/>
                    <a:lstStyle/>
                    <a:p>
                      <a:pPr algn="just">
                        <a:lnSpc>
                          <a:spcPct val="115000"/>
                        </a:lnSpc>
                        <a:spcAft>
                          <a:spcPts val="0"/>
                        </a:spcAft>
                      </a:pPr>
                      <a:r>
                        <a:rPr lang="en-US" sz="1900">
                          <a:effectLst/>
                        </a:rPr>
                        <a:t>Test Prediction Score</a:t>
                      </a:r>
                      <a:endParaRPr lang="en-IN" sz="1700">
                        <a:effectLst/>
                      </a:endParaRPr>
                    </a:p>
                    <a:p>
                      <a:pPr algn="just">
                        <a:lnSpc>
                          <a:spcPct val="115000"/>
                        </a:lnSpc>
                        <a:spcAft>
                          <a:spcPts val="0"/>
                        </a:spcAft>
                      </a:pPr>
                      <a:r>
                        <a:rPr lang="en-US" sz="1900">
                          <a:effectLst/>
                        </a:rPr>
                        <a:t>76.42</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dirty="0">
                          <a:effectLst/>
                        </a:rPr>
                        <a:t>Test Prediction Score</a:t>
                      </a:r>
                      <a:endParaRPr lang="en-IN" sz="1700" dirty="0">
                        <a:effectLst/>
                      </a:endParaRPr>
                    </a:p>
                    <a:p>
                      <a:pPr algn="just">
                        <a:lnSpc>
                          <a:spcPct val="115000"/>
                        </a:lnSpc>
                        <a:spcAft>
                          <a:spcPts val="0"/>
                        </a:spcAft>
                      </a:pPr>
                      <a:r>
                        <a:rPr lang="en-US" sz="1900" dirty="0">
                          <a:effectLst/>
                        </a:rPr>
                        <a:t>97.16</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a:effectLst/>
                        </a:rPr>
                        <a:t>Test Prediction Score</a:t>
                      </a:r>
                      <a:endParaRPr lang="en-IN" sz="1700">
                        <a:effectLst/>
                      </a:endParaRPr>
                    </a:p>
                    <a:p>
                      <a:pPr algn="just">
                        <a:lnSpc>
                          <a:spcPct val="115000"/>
                        </a:lnSpc>
                        <a:spcAft>
                          <a:spcPts val="0"/>
                        </a:spcAft>
                      </a:pPr>
                      <a:r>
                        <a:rPr lang="en-US" sz="1900">
                          <a:effectLst/>
                        </a:rPr>
                        <a:t>99.9</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extLst>
                  <a:ext uri="{0D108BD9-81ED-4DB2-BD59-A6C34878D82A}">
                    <a16:rowId xmlns:a16="http://schemas.microsoft.com/office/drawing/2014/main" val="688123965"/>
                  </a:ext>
                </a:extLst>
              </a:tr>
              <a:tr h="905668">
                <a:tc>
                  <a:txBody>
                    <a:bodyPr/>
                    <a:lstStyle/>
                    <a:p>
                      <a:pPr algn="just">
                        <a:lnSpc>
                          <a:spcPct val="115000"/>
                        </a:lnSpc>
                        <a:spcAft>
                          <a:spcPts val="0"/>
                        </a:spcAft>
                      </a:pPr>
                      <a:r>
                        <a:rPr lang="en-US" sz="1900">
                          <a:effectLst/>
                        </a:rPr>
                        <a:t> [29174     17256]</a:t>
                      </a:r>
                      <a:endParaRPr lang="en-IN" sz="1700">
                        <a:effectLst/>
                      </a:endParaRPr>
                    </a:p>
                    <a:p>
                      <a:pPr algn="just">
                        <a:lnSpc>
                          <a:spcPct val="115000"/>
                        </a:lnSpc>
                        <a:spcAft>
                          <a:spcPts val="0"/>
                        </a:spcAft>
                      </a:pPr>
                      <a:r>
                        <a:rPr lang="en-US" sz="1900">
                          <a:effectLst/>
                        </a:rPr>
                        <a:t> [ 4742       41959]</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dirty="0">
                          <a:effectLst/>
                        </a:rPr>
                        <a:t> [44207     2223]</a:t>
                      </a:r>
                      <a:endParaRPr lang="en-IN" sz="1700" dirty="0">
                        <a:effectLst/>
                      </a:endParaRPr>
                    </a:p>
                    <a:p>
                      <a:pPr algn="just">
                        <a:lnSpc>
                          <a:spcPct val="115000"/>
                        </a:lnSpc>
                        <a:spcAft>
                          <a:spcPts val="0"/>
                        </a:spcAft>
                      </a:pPr>
                      <a:r>
                        <a:rPr lang="en-US" sz="1900" dirty="0">
                          <a:effectLst/>
                        </a:rPr>
                        <a:t> [ 426       46275]</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dirty="0">
                          <a:effectLst/>
                        </a:rPr>
                        <a:t> [45448        359]</a:t>
                      </a:r>
                      <a:endParaRPr lang="en-IN" sz="1700" dirty="0">
                        <a:effectLst/>
                      </a:endParaRPr>
                    </a:p>
                    <a:p>
                      <a:pPr algn="just">
                        <a:lnSpc>
                          <a:spcPct val="115000"/>
                        </a:lnSpc>
                        <a:spcAft>
                          <a:spcPts val="0"/>
                        </a:spcAft>
                      </a:pPr>
                      <a:r>
                        <a:rPr lang="en-US" sz="1900" dirty="0">
                          <a:effectLst/>
                        </a:rPr>
                        <a:t> [ 982      46342]</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extLst>
                  <a:ext uri="{0D108BD9-81ED-4DB2-BD59-A6C34878D82A}">
                    <a16:rowId xmlns:a16="http://schemas.microsoft.com/office/drawing/2014/main" val="1089707004"/>
                  </a:ext>
                </a:extLst>
              </a:tr>
              <a:tr h="442232">
                <a:tc>
                  <a:txBody>
                    <a:bodyPr/>
                    <a:lstStyle/>
                    <a:p>
                      <a:pPr algn="just">
                        <a:lnSpc>
                          <a:spcPct val="115000"/>
                        </a:lnSpc>
                        <a:spcAft>
                          <a:spcPts val="0"/>
                        </a:spcAft>
                      </a:pPr>
                      <a:r>
                        <a:rPr lang="en-US" sz="1900">
                          <a:effectLst/>
                        </a:rPr>
                        <a:t>AUC:  0.853</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dirty="0">
                          <a:effectLst/>
                        </a:rPr>
                        <a:t>AUC:  0.972</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algn="just">
                        <a:lnSpc>
                          <a:spcPct val="115000"/>
                        </a:lnSpc>
                        <a:spcAft>
                          <a:spcPts val="0"/>
                        </a:spcAft>
                      </a:pPr>
                      <a:r>
                        <a:rPr lang="en-US" sz="1900" dirty="0">
                          <a:effectLst/>
                        </a:rPr>
                        <a:t>AUC:  0.998</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extLst>
                  <a:ext uri="{0D108BD9-81ED-4DB2-BD59-A6C34878D82A}">
                    <a16:rowId xmlns:a16="http://schemas.microsoft.com/office/drawing/2014/main" val="3838150809"/>
                  </a:ext>
                </a:extLst>
              </a:tr>
              <a:tr h="442232">
                <a:tc>
                  <a:txBody>
                    <a:bodyPr/>
                    <a:lstStyle/>
                    <a:p>
                      <a:pPr algn="just">
                        <a:lnSpc>
                          <a:spcPct val="115000"/>
                        </a:lnSpc>
                        <a:spcAft>
                          <a:spcPts val="0"/>
                        </a:spcAft>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F1 SCORE:  0.79</a:t>
                      </a:r>
                    </a:p>
                  </a:txBody>
                  <a:tcPr marL="109044" marR="109044" marT="0" marB="0"/>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F1 SCORE: 1.0</a:t>
                      </a:r>
                    </a:p>
                    <a:p>
                      <a:pPr algn="just">
                        <a:lnSpc>
                          <a:spcPct val="115000"/>
                        </a:lnSpc>
                        <a:spcAft>
                          <a:spcPts val="0"/>
                        </a:spcAft>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F1 SCORE: 0.451</a:t>
                      </a:r>
                    </a:p>
                    <a:p>
                      <a:pPr algn="just">
                        <a:lnSpc>
                          <a:spcPct val="115000"/>
                        </a:lnSpc>
                        <a:spcAft>
                          <a:spcPts val="0"/>
                        </a:spcAft>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44" marR="109044" marT="0" marB="0"/>
                </a:tc>
                <a:extLst>
                  <a:ext uri="{0D108BD9-81ED-4DB2-BD59-A6C34878D82A}">
                    <a16:rowId xmlns:a16="http://schemas.microsoft.com/office/drawing/2014/main" val="2986382974"/>
                  </a:ext>
                </a:extLst>
              </a:tr>
            </a:tbl>
          </a:graphicData>
        </a:graphic>
      </p:graphicFrame>
    </p:spTree>
    <p:extLst>
      <p:ext uri="{BB962C8B-B14F-4D97-AF65-F5344CB8AC3E}">
        <p14:creationId xmlns:p14="http://schemas.microsoft.com/office/powerpoint/2010/main" val="3586152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ROC CURVE COMPARISON OF THREE MODELS</a:t>
            </a:r>
          </a:p>
        </p:txBody>
      </p:sp>
      <p:pic>
        <p:nvPicPr>
          <p:cNvPr id="7" name="Picture 6">
            <a:extLst>
              <a:ext uri="{FF2B5EF4-FFF2-40B4-BE49-F238E27FC236}">
                <a16:creationId xmlns:a16="http://schemas.microsoft.com/office/drawing/2014/main" id="{D584A6CE-4D66-46B1-92E9-18604DB1F0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0199" y="1690689"/>
            <a:ext cx="9823179" cy="5192712"/>
          </a:xfrm>
          <a:prstGeom prst="rect">
            <a:avLst/>
          </a:prstGeom>
          <a:noFill/>
          <a:ln>
            <a:noFill/>
          </a:ln>
        </p:spPr>
      </p:pic>
    </p:spTree>
    <p:extLst>
      <p:ext uri="{BB962C8B-B14F-4D97-AF65-F5344CB8AC3E}">
        <p14:creationId xmlns:p14="http://schemas.microsoft.com/office/powerpoint/2010/main" val="2685545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1E42C46-9D68-425C-8916-7DC7044CBCA1}"/>
              </a:ext>
            </a:extLst>
          </p:cNvPr>
          <p:cNvSpPr txBox="1">
            <a:spLocks/>
          </p:cNvSpPr>
          <p:nvPr/>
        </p:nvSpPr>
        <p:spPr>
          <a:xfrm>
            <a:off x="762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FEATURE IMPORTANCE BY RANDOM FOREST</a:t>
            </a:r>
          </a:p>
        </p:txBody>
      </p:sp>
      <p:pic>
        <p:nvPicPr>
          <p:cNvPr id="8" name="Picture 7">
            <a:extLst>
              <a:ext uri="{FF2B5EF4-FFF2-40B4-BE49-F238E27FC236}">
                <a16:creationId xmlns:a16="http://schemas.microsoft.com/office/drawing/2014/main" id="{06E49E9C-CFFA-42E6-9455-A3593DD7D8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36309"/>
            <a:ext cx="8382000" cy="5421691"/>
          </a:xfrm>
          <a:prstGeom prst="rect">
            <a:avLst/>
          </a:prstGeom>
          <a:noFill/>
          <a:ln>
            <a:noFill/>
          </a:ln>
        </p:spPr>
      </p:pic>
      <p:sp>
        <p:nvSpPr>
          <p:cNvPr id="7" name="Rectangle 6">
            <a:extLst>
              <a:ext uri="{FF2B5EF4-FFF2-40B4-BE49-F238E27FC236}">
                <a16:creationId xmlns:a16="http://schemas.microsoft.com/office/drawing/2014/main" id="{D6E637C6-CCE0-4D4C-A5E3-C5D7EF41CFB9}"/>
              </a:ext>
            </a:extLst>
          </p:cNvPr>
          <p:cNvSpPr/>
          <p:nvPr/>
        </p:nvSpPr>
        <p:spPr>
          <a:xfrm>
            <a:off x="9372600" y="2590800"/>
            <a:ext cx="2748038" cy="2985433"/>
          </a:xfrm>
          <a:prstGeom prst="rect">
            <a:avLst/>
          </a:prstGeom>
          <a:solidFill>
            <a:srgbClr val="F9F3D9"/>
          </a:solidFill>
        </p:spPr>
        <p:txBody>
          <a:bodyPr wrap="square">
            <a:spAutoFit/>
          </a:bodyPr>
          <a:lstStyle/>
          <a:p>
            <a:pPr algn="r"/>
            <a:r>
              <a:rPr lang="en-IN" sz="2400" b="1" dirty="0"/>
              <a:t>Influential Features:</a:t>
            </a:r>
          </a:p>
          <a:p>
            <a:pPr algn="r"/>
            <a:endParaRPr lang="en-IN" sz="2400" b="1" dirty="0"/>
          </a:p>
          <a:p>
            <a:pPr algn="r"/>
            <a:r>
              <a:rPr lang="en-IN" sz="2400" dirty="0"/>
              <a:t>Sub Agency</a:t>
            </a:r>
          </a:p>
          <a:p>
            <a:pPr algn="r"/>
            <a:r>
              <a:rPr lang="en-IN" sz="2400" dirty="0"/>
              <a:t>Race and gender</a:t>
            </a:r>
          </a:p>
          <a:p>
            <a:pPr algn="r"/>
            <a:r>
              <a:rPr lang="en-IN" sz="2400" dirty="0"/>
              <a:t>Time of day</a:t>
            </a:r>
          </a:p>
          <a:p>
            <a:pPr algn="r"/>
            <a:r>
              <a:rPr lang="en-IN" sz="2400" dirty="0"/>
              <a:t>Day of the week</a:t>
            </a:r>
          </a:p>
          <a:p>
            <a:pPr algn="r"/>
            <a:r>
              <a:rPr lang="en-IN" sz="2400" dirty="0"/>
              <a:t>Location</a:t>
            </a:r>
          </a:p>
          <a:p>
            <a:pPr algn="r"/>
            <a:endParaRPr lang="en-IN" sz="2000" dirty="0"/>
          </a:p>
        </p:txBody>
      </p:sp>
    </p:spTree>
    <p:extLst>
      <p:ext uri="{BB962C8B-B14F-4D97-AF65-F5344CB8AC3E}">
        <p14:creationId xmlns:p14="http://schemas.microsoft.com/office/powerpoint/2010/main" val="2082309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30E03867-3D0A-4445-B183-A101E2F58DBC}"/>
              </a:ext>
            </a:extLst>
          </p:cNvPr>
          <p:cNvSpPr txBox="1">
            <a:spLocks/>
          </p:cNvSpPr>
          <p:nvPr/>
        </p:nvSpPr>
        <p:spPr>
          <a:xfrm>
            <a:off x="838200" y="381000"/>
            <a:ext cx="2743199" cy="5859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CONCLUSION</a:t>
            </a:r>
          </a:p>
        </p:txBody>
      </p:sp>
      <p:sp>
        <p:nvSpPr>
          <p:cNvPr id="11" name="Subtitle 2">
            <a:extLst>
              <a:ext uri="{FF2B5EF4-FFF2-40B4-BE49-F238E27FC236}">
                <a16:creationId xmlns:a16="http://schemas.microsoft.com/office/drawing/2014/main" id="{F8328427-662D-494A-B694-57538458FF23}"/>
              </a:ext>
            </a:extLst>
          </p:cNvPr>
          <p:cNvSpPr txBox="1">
            <a:spLocks/>
          </p:cNvSpPr>
          <p:nvPr/>
        </p:nvSpPr>
        <p:spPr>
          <a:xfrm>
            <a:off x="533400" y="818606"/>
            <a:ext cx="7098429" cy="573459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defRPr/>
            </a:pPr>
            <a:endParaRPr lang="en-US" dirty="0">
              <a:solidFill>
                <a:sysClr val="windowText" lastClr="000000"/>
              </a:solidFill>
              <a:latin typeface="Cambria" panose="02040503050406030204" pitchFamily="18" charset="0"/>
              <a:ea typeface="Cambria" panose="02040503050406030204" pitchFamily="18" charset="0"/>
            </a:endParaRPr>
          </a:p>
          <a:p>
            <a:pPr marL="342900" lvl="0" indent="-342900" algn="l">
              <a:buFont typeface="Arial" panose="020B0604020202020204" pitchFamily="34" charset="0"/>
              <a:buChar char="•"/>
              <a:defRPr/>
            </a:pPr>
            <a:r>
              <a:rPr lang="en-US" dirty="0">
                <a:solidFill>
                  <a:sysClr val="windowText" lastClr="000000"/>
                </a:solidFill>
                <a:latin typeface="Cambria" panose="02040503050406030204" pitchFamily="18" charset="0"/>
                <a:ea typeface="Cambria" panose="02040503050406030204" pitchFamily="18" charset="0"/>
              </a:rPr>
              <a:t>Based on the business use case, the independent variable was selected to be ‘Property damage’. The objective was to predict the vulnerability of a vehicle to property damage, using features like Geographical info, Season, features of the Car.</a:t>
            </a:r>
          </a:p>
          <a:p>
            <a:pPr marL="342900" lvl="0" indent="-342900" algn="l">
              <a:buFont typeface="Arial" panose="020B0604020202020204" pitchFamily="34" charset="0"/>
              <a:buChar char="•"/>
              <a:defRPr/>
            </a:pPr>
            <a:r>
              <a:rPr lang="en-US" dirty="0">
                <a:solidFill>
                  <a:sysClr val="windowText" lastClr="000000"/>
                </a:solidFill>
                <a:latin typeface="Cambria" panose="02040503050406030204" pitchFamily="18" charset="0"/>
                <a:ea typeface="Cambria" panose="02040503050406030204" pitchFamily="18" charset="0"/>
              </a:rPr>
              <a:t>Data Sampling was done and sample and population characteristics were statistically tested.</a:t>
            </a:r>
          </a:p>
          <a:p>
            <a:pPr marL="342900" lvl="0" indent="-342900" algn="l">
              <a:buFont typeface="Arial" panose="020B0604020202020204" pitchFamily="34" charset="0"/>
              <a:buChar char="•"/>
              <a:defRPr/>
            </a:pPr>
            <a:r>
              <a:rPr lang="en-US" dirty="0">
                <a:solidFill>
                  <a:sysClr val="windowText" lastClr="000000"/>
                </a:solidFill>
                <a:latin typeface="Cambria" panose="02040503050406030204" pitchFamily="18" charset="0"/>
                <a:ea typeface="Cambria" panose="02040503050406030204" pitchFamily="18" charset="0"/>
              </a:rPr>
              <a:t>EDA on the dataset gave us insights on the probable factors that contribute to property damage. </a:t>
            </a:r>
          </a:p>
          <a:p>
            <a:pPr marL="342900" lvl="0" indent="-342900" algn="l">
              <a:buFont typeface="Arial" panose="020B0604020202020204" pitchFamily="34" charset="0"/>
              <a:buChar char="•"/>
              <a:defRPr/>
            </a:pPr>
            <a:r>
              <a:rPr lang="en-US" dirty="0">
                <a:solidFill>
                  <a:sysClr val="windowText" lastClr="000000"/>
                </a:solidFill>
                <a:latin typeface="Cambria" panose="02040503050406030204" pitchFamily="18" charset="0"/>
                <a:ea typeface="Cambria" panose="02040503050406030204" pitchFamily="18" charset="0"/>
              </a:rPr>
              <a:t>Classification models were built using Logistic Regression, Decision Tree Classifier and Random Forest. </a:t>
            </a:r>
          </a:p>
          <a:p>
            <a:pPr marL="342900" lvl="0" indent="-342900" algn="l">
              <a:buFont typeface="Arial" panose="020B0604020202020204" pitchFamily="34" charset="0"/>
              <a:buChar char="•"/>
              <a:defRPr/>
            </a:pPr>
            <a:r>
              <a:rPr lang="en-US" dirty="0">
                <a:solidFill>
                  <a:sysClr val="windowText" lastClr="000000"/>
                </a:solidFill>
                <a:latin typeface="Cambria" panose="02040503050406030204" pitchFamily="18" charset="0"/>
                <a:ea typeface="Cambria" panose="02040503050406030204" pitchFamily="18" charset="0"/>
              </a:rPr>
              <a:t>Through model evaluation Random Forest Classifier was selected.</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endParaRPr>
          </a:p>
        </p:txBody>
      </p:sp>
      <p:grpSp>
        <p:nvGrpSpPr>
          <p:cNvPr id="8" name="Group 7">
            <a:extLst>
              <a:ext uri="{FF2B5EF4-FFF2-40B4-BE49-F238E27FC236}">
                <a16:creationId xmlns:a16="http://schemas.microsoft.com/office/drawing/2014/main" id="{D4C468EC-B4D5-4A0E-90F7-A3C905F2BFF2}"/>
              </a:ext>
            </a:extLst>
          </p:cNvPr>
          <p:cNvGrpSpPr/>
          <p:nvPr/>
        </p:nvGrpSpPr>
        <p:grpSpPr>
          <a:xfrm flipH="1">
            <a:off x="7879947" y="3581400"/>
            <a:ext cx="4235853" cy="3276600"/>
            <a:chOff x="-134937" y="1846262"/>
            <a:chExt cx="5061901" cy="3965576"/>
          </a:xfrm>
        </p:grpSpPr>
        <p:grpSp>
          <p:nvGrpSpPr>
            <p:cNvPr id="9" name="Group 8">
              <a:extLst>
                <a:ext uri="{FF2B5EF4-FFF2-40B4-BE49-F238E27FC236}">
                  <a16:creationId xmlns:a16="http://schemas.microsoft.com/office/drawing/2014/main" id="{EC4BF169-91DA-4C06-B539-A908836E7810}"/>
                </a:ext>
              </a:extLst>
            </p:cNvPr>
            <p:cNvGrpSpPr/>
            <p:nvPr/>
          </p:nvGrpSpPr>
          <p:grpSpPr>
            <a:xfrm>
              <a:off x="606864" y="4324048"/>
              <a:ext cx="907052" cy="532114"/>
              <a:chOff x="1097086" y="3165475"/>
              <a:chExt cx="1639888" cy="962026"/>
            </a:xfrm>
          </p:grpSpPr>
          <p:sp>
            <p:nvSpPr>
              <p:cNvPr id="122" name="Freeform 34">
                <a:extLst>
                  <a:ext uri="{FF2B5EF4-FFF2-40B4-BE49-F238E27FC236}">
                    <a16:creationId xmlns:a16="http://schemas.microsoft.com/office/drawing/2014/main" id="{ECE22F87-9698-4396-974D-17D847A4FED4}"/>
                  </a:ext>
                </a:extLst>
              </p:cNvPr>
              <p:cNvSpPr>
                <a:spLocks/>
              </p:cNvSpPr>
              <p:nvPr/>
            </p:nvSpPr>
            <p:spPr bwMode="auto">
              <a:xfrm>
                <a:off x="1541586" y="3890963"/>
                <a:ext cx="125413" cy="104775"/>
              </a:xfrm>
              <a:custGeom>
                <a:avLst/>
                <a:gdLst>
                  <a:gd name="T0" fmla="*/ 0 w 79"/>
                  <a:gd name="T1" fmla="*/ 11 h 66"/>
                  <a:gd name="T2" fmla="*/ 0 w 79"/>
                  <a:gd name="T3" fmla="*/ 11 h 66"/>
                  <a:gd name="T4" fmla="*/ 35 w 79"/>
                  <a:gd name="T5" fmla="*/ 36 h 66"/>
                  <a:gd name="T6" fmla="*/ 35 w 79"/>
                  <a:gd name="T7" fmla="*/ 36 h 66"/>
                  <a:gd name="T8" fmla="*/ 68 w 79"/>
                  <a:gd name="T9" fmla="*/ 66 h 66"/>
                  <a:gd name="T10" fmla="*/ 79 w 79"/>
                  <a:gd name="T11" fmla="*/ 55 h 66"/>
                  <a:gd name="T12" fmla="*/ 79 w 79"/>
                  <a:gd name="T13" fmla="*/ 55 h 66"/>
                  <a:gd name="T14" fmla="*/ 44 w 79"/>
                  <a:gd name="T15" fmla="*/ 25 h 66"/>
                  <a:gd name="T16" fmla="*/ 44 w 79"/>
                  <a:gd name="T17" fmla="*/ 25 h 66"/>
                  <a:gd name="T18" fmla="*/ 10 w 79"/>
                  <a:gd name="T19" fmla="*/ 0 h 66"/>
                  <a:gd name="T20" fmla="*/ 0 w 79"/>
                  <a:gd name="T21" fmla="*/ 11 h 66"/>
                  <a:gd name="T22" fmla="*/ 0 w 79"/>
                  <a:gd name="T2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66">
                    <a:moveTo>
                      <a:pt x="0" y="11"/>
                    </a:moveTo>
                    <a:lnTo>
                      <a:pt x="0" y="11"/>
                    </a:lnTo>
                    <a:lnTo>
                      <a:pt x="35" y="36"/>
                    </a:lnTo>
                    <a:lnTo>
                      <a:pt x="35" y="36"/>
                    </a:lnTo>
                    <a:lnTo>
                      <a:pt x="68" y="66"/>
                    </a:lnTo>
                    <a:lnTo>
                      <a:pt x="79" y="55"/>
                    </a:lnTo>
                    <a:lnTo>
                      <a:pt x="79" y="55"/>
                    </a:lnTo>
                    <a:lnTo>
                      <a:pt x="44" y="25"/>
                    </a:lnTo>
                    <a:lnTo>
                      <a:pt x="44" y="25"/>
                    </a:lnTo>
                    <a:lnTo>
                      <a:pt x="10" y="0"/>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35">
                <a:extLst>
                  <a:ext uri="{FF2B5EF4-FFF2-40B4-BE49-F238E27FC236}">
                    <a16:creationId xmlns:a16="http://schemas.microsoft.com/office/drawing/2014/main" id="{9496F811-6A6F-450D-B66F-09C6DD87ACAD}"/>
                  </a:ext>
                </a:extLst>
              </p:cNvPr>
              <p:cNvSpPr>
                <a:spLocks/>
              </p:cNvSpPr>
              <p:nvPr/>
            </p:nvSpPr>
            <p:spPr bwMode="auto">
              <a:xfrm>
                <a:off x="1097086" y="3687763"/>
                <a:ext cx="141288" cy="66675"/>
              </a:xfrm>
              <a:custGeom>
                <a:avLst/>
                <a:gdLst>
                  <a:gd name="T0" fmla="*/ 0 w 89"/>
                  <a:gd name="T1" fmla="*/ 15 h 42"/>
                  <a:gd name="T2" fmla="*/ 0 w 89"/>
                  <a:gd name="T3" fmla="*/ 15 h 42"/>
                  <a:gd name="T4" fmla="*/ 84 w 89"/>
                  <a:gd name="T5" fmla="*/ 42 h 42"/>
                  <a:gd name="T6" fmla="*/ 89 w 89"/>
                  <a:gd name="T7" fmla="*/ 30 h 42"/>
                  <a:gd name="T8" fmla="*/ 89 w 89"/>
                  <a:gd name="T9" fmla="*/ 30 h 42"/>
                  <a:gd name="T10" fmla="*/ 5 w 89"/>
                  <a:gd name="T11" fmla="*/ 0 h 42"/>
                  <a:gd name="T12" fmla="*/ 0 w 89"/>
                  <a:gd name="T13" fmla="*/ 15 h 42"/>
                  <a:gd name="T14" fmla="*/ 0 w 89"/>
                  <a:gd name="T15" fmla="*/ 15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42">
                    <a:moveTo>
                      <a:pt x="0" y="15"/>
                    </a:moveTo>
                    <a:lnTo>
                      <a:pt x="0" y="15"/>
                    </a:lnTo>
                    <a:lnTo>
                      <a:pt x="84" y="42"/>
                    </a:lnTo>
                    <a:lnTo>
                      <a:pt x="89" y="30"/>
                    </a:lnTo>
                    <a:lnTo>
                      <a:pt x="89" y="30"/>
                    </a:lnTo>
                    <a:lnTo>
                      <a:pt x="5" y="0"/>
                    </a:lnTo>
                    <a:lnTo>
                      <a:pt x="0" y="15"/>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pic>
            <p:nvPicPr>
              <p:cNvPr id="124" name="Picture 63">
                <a:extLst>
                  <a:ext uri="{FF2B5EF4-FFF2-40B4-BE49-F238E27FC236}">
                    <a16:creationId xmlns:a16="http://schemas.microsoft.com/office/drawing/2014/main" id="{BED671C8-2B66-493B-A8F4-35F2447E84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1398" y="3859213"/>
                <a:ext cx="12652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126">
                <a:extLst>
                  <a:ext uri="{FF2B5EF4-FFF2-40B4-BE49-F238E27FC236}">
                    <a16:creationId xmlns:a16="http://schemas.microsoft.com/office/drawing/2014/main" id="{3872BB13-E8FB-48E1-96F9-249C49849D9D}"/>
                  </a:ext>
                </a:extLst>
              </p:cNvPr>
              <p:cNvSpPr>
                <a:spLocks/>
              </p:cNvSpPr>
              <p:nvPr/>
            </p:nvSpPr>
            <p:spPr bwMode="auto">
              <a:xfrm>
                <a:off x="1189161" y="3511550"/>
                <a:ext cx="396875" cy="552450"/>
              </a:xfrm>
              <a:custGeom>
                <a:avLst/>
                <a:gdLst>
                  <a:gd name="T0" fmla="*/ 109 w 250"/>
                  <a:gd name="T1" fmla="*/ 188 h 348"/>
                  <a:gd name="T2" fmla="*/ 111 w 250"/>
                  <a:gd name="T3" fmla="*/ 157 h 348"/>
                  <a:gd name="T4" fmla="*/ 120 w 250"/>
                  <a:gd name="T5" fmla="*/ 128 h 348"/>
                  <a:gd name="T6" fmla="*/ 133 w 250"/>
                  <a:gd name="T7" fmla="*/ 101 h 348"/>
                  <a:gd name="T8" fmla="*/ 150 w 250"/>
                  <a:gd name="T9" fmla="*/ 77 h 348"/>
                  <a:gd name="T10" fmla="*/ 170 w 250"/>
                  <a:gd name="T11" fmla="*/ 57 h 348"/>
                  <a:gd name="T12" fmla="*/ 193 w 250"/>
                  <a:gd name="T13" fmla="*/ 39 h 348"/>
                  <a:gd name="T14" fmla="*/ 221 w 250"/>
                  <a:gd name="T15" fmla="*/ 26 h 348"/>
                  <a:gd name="T16" fmla="*/ 250 w 250"/>
                  <a:gd name="T17" fmla="*/ 17 h 348"/>
                  <a:gd name="T18" fmla="*/ 232 w 250"/>
                  <a:gd name="T19" fmla="*/ 10 h 348"/>
                  <a:gd name="T20" fmla="*/ 193 w 250"/>
                  <a:gd name="T21" fmla="*/ 2 h 348"/>
                  <a:gd name="T22" fmla="*/ 173 w 250"/>
                  <a:gd name="T23" fmla="*/ 0 h 348"/>
                  <a:gd name="T24" fmla="*/ 139 w 250"/>
                  <a:gd name="T25" fmla="*/ 4 h 348"/>
                  <a:gd name="T26" fmla="*/ 106 w 250"/>
                  <a:gd name="T27" fmla="*/ 15 h 348"/>
                  <a:gd name="T28" fmla="*/ 77 w 250"/>
                  <a:gd name="T29" fmla="*/ 30 h 348"/>
                  <a:gd name="T30" fmla="*/ 51 w 250"/>
                  <a:gd name="T31" fmla="*/ 51 h 348"/>
                  <a:gd name="T32" fmla="*/ 29 w 250"/>
                  <a:gd name="T33" fmla="*/ 77 h 348"/>
                  <a:gd name="T34" fmla="*/ 13 w 250"/>
                  <a:gd name="T35" fmla="*/ 106 h 348"/>
                  <a:gd name="T36" fmla="*/ 4 w 250"/>
                  <a:gd name="T37" fmla="*/ 139 h 348"/>
                  <a:gd name="T38" fmla="*/ 0 w 250"/>
                  <a:gd name="T39" fmla="*/ 175 h 348"/>
                  <a:gd name="T40" fmla="*/ 0 w 250"/>
                  <a:gd name="T41" fmla="*/ 192 h 348"/>
                  <a:gd name="T42" fmla="*/ 7 w 250"/>
                  <a:gd name="T43" fmla="*/ 226 h 348"/>
                  <a:gd name="T44" fmla="*/ 20 w 250"/>
                  <a:gd name="T45" fmla="*/ 257 h 348"/>
                  <a:gd name="T46" fmla="*/ 38 w 250"/>
                  <a:gd name="T47" fmla="*/ 285 h 348"/>
                  <a:gd name="T48" fmla="*/ 62 w 250"/>
                  <a:gd name="T49" fmla="*/ 308 h 348"/>
                  <a:gd name="T50" fmla="*/ 91 w 250"/>
                  <a:gd name="T51" fmla="*/ 328 h 348"/>
                  <a:gd name="T52" fmla="*/ 122 w 250"/>
                  <a:gd name="T53" fmla="*/ 341 h 348"/>
                  <a:gd name="T54" fmla="*/ 155 w 250"/>
                  <a:gd name="T55" fmla="*/ 348 h 348"/>
                  <a:gd name="T56" fmla="*/ 173 w 250"/>
                  <a:gd name="T57" fmla="*/ 348 h 348"/>
                  <a:gd name="T58" fmla="*/ 208 w 250"/>
                  <a:gd name="T59" fmla="*/ 345 h 348"/>
                  <a:gd name="T60" fmla="*/ 188 w 250"/>
                  <a:gd name="T61" fmla="*/ 334 h 348"/>
                  <a:gd name="T62" fmla="*/ 151 w 250"/>
                  <a:gd name="T63" fmla="*/ 301 h 348"/>
                  <a:gd name="T64" fmla="*/ 126 w 250"/>
                  <a:gd name="T65" fmla="*/ 261 h 348"/>
                  <a:gd name="T66" fmla="*/ 111 w 250"/>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0" h="348">
                    <a:moveTo>
                      <a:pt x="109" y="188"/>
                    </a:moveTo>
                    <a:lnTo>
                      <a:pt x="109" y="188"/>
                    </a:lnTo>
                    <a:lnTo>
                      <a:pt x="109" y="173"/>
                    </a:lnTo>
                    <a:lnTo>
                      <a:pt x="111" y="157"/>
                    </a:lnTo>
                    <a:lnTo>
                      <a:pt x="115" y="142"/>
                    </a:lnTo>
                    <a:lnTo>
                      <a:pt x="120" y="128"/>
                    </a:lnTo>
                    <a:lnTo>
                      <a:pt x="126" y="115"/>
                    </a:lnTo>
                    <a:lnTo>
                      <a:pt x="133" y="101"/>
                    </a:lnTo>
                    <a:lnTo>
                      <a:pt x="140" y="90"/>
                    </a:lnTo>
                    <a:lnTo>
                      <a:pt x="150" y="77"/>
                    </a:lnTo>
                    <a:lnTo>
                      <a:pt x="159" y="66"/>
                    </a:lnTo>
                    <a:lnTo>
                      <a:pt x="170" y="57"/>
                    </a:lnTo>
                    <a:lnTo>
                      <a:pt x="181" y="48"/>
                    </a:lnTo>
                    <a:lnTo>
                      <a:pt x="193" y="39"/>
                    </a:lnTo>
                    <a:lnTo>
                      <a:pt x="206" y="31"/>
                    </a:lnTo>
                    <a:lnTo>
                      <a:pt x="221" y="26"/>
                    </a:lnTo>
                    <a:lnTo>
                      <a:pt x="233" y="20"/>
                    </a:lnTo>
                    <a:lnTo>
                      <a:pt x="250" y="17"/>
                    </a:lnTo>
                    <a:lnTo>
                      <a:pt x="250" y="17"/>
                    </a:lnTo>
                    <a:lnTo>
                      <a:pt x="232" y="10"/>
                    </a:lnTo>
                    <a:lnTo>
                      <a:pt x="213" y="4"/>
                    </a:lnTo>
                    <a:lnTo>
                      <a:pt x="193" y="2"/>
                    </a:lnTo>
                    <a:lnTo>
                      <a:pt x="173" y="0"/>
                    </a:lnTo>
                    <a:lnTo>
                      <a:pt x="173" y="0"/>
                    </a:lnTo>
                    <a:lnTo>
                      <a:pt x="155" y="2"/>
                    </a:lnTo>
                    <a:lnTo>
                      <a:pt x="139" y="4"/>
                    </a:lnTo>
                    <a:lnTo>
                      <a:pt x="122" y="8"/>
                    </a:lnTo>
                    <a:lnTo>
                      <a:pt x="106" y="15"/>
                    </a:lnTo>
                    <a:lnTo>
                      <a:pt x="91" y="22"/>
                    </a:lnTo>
                    <a:lnTo>
                      <a:pt x="77" y="30"/>
                    </a:lnTo>
                    <a:lnTo>
                      <a:pt x="62" y="40"/>
                    </a:lnTo>
                    <a:lnTo>
                      <a:pt x="51" y="51"/>
                    </a:lnTo>
                    <a:lnTo>
                      <a:pt x="38" y="64"/>
                    </a:lnTo>
                    <a:lnTo>
                      <a:pt x="29" y="77"/>
                    </a:lnTo>
                    <a:lnTo>
                      <a:pt x="20" y="91"/>
                    </a:lnTo>
                    <a:lnTo>
                      <a:pt x="13" y="106"/>
                    </a:lnTo>
                    <a:lnTo>
                      <a:pt x="7" y="122"/>
                    </a:lnTo>
                    <a:lnTo>
                      <a:pt x="4" y="139"/>
                    </a:lnTo>
                    <a:lnTo>
                      <a:pt x="0" y="157"/>
                    </a:lnTo>
                    <a:lnTo>
                      <a:pt x="0" y="175"/>
                    </a:lnTo>
                    <a:lnTo>
                      <a:pt x="0" y="175"/>
                    </a:lnTo>
                    <a:lnTo>
                      <a:pt x="0" y="192"/>
                    </a:lnTo>
                    <a:lnTo>
                      <a:pt x="4" y="210"/>
                    </a:lnTo>
                    <a:lnTo>
                      <a:pt x="7" y="226"/>
                    </a:lnTo>
                    <a:lnTo>
                      <a:pt x="13" y="243"/>
                    </a:lnTo>
                    <a:lnTo>
                      <a:pt x="20" y="257"/>
                    </a:lnTo>
                    <a:lnTo>
                      <a:pt x="29" y="272"/>
                    </a:lnTo>
                    <a:lnTo>
                      <a:pt x="38" y="285"/>
                    </a:lnTo>
                    <a:lnTo>
                      <a:pt x="51" y="297"/>
                    </a:lnTo>
                    <a:lnTo>
                      <a:pt x="62" y="308"/>
                    </a:lnTo>
                    <a:lnTo>
                      <a:pt x="77" y="319"/>
                    </a:lnTo>
                    <a:lnTo>
                      <a:pt x="91" y="328"/>
                    </a:lnTo>
                    <a:lnTo>
                      <a:pt x="106" y="336"/>
                    </a:lnTo>
                    <a:lnTo>
                      <a:pt x="122" y="341"/>
                    </a:lnTo>
                    <a:lnTo>
                      <a:pt x="139" y="345"/>
                    </a:lnTo>
                    <a:lnTo>
                      <a:pt x="155" y="348"/>
                    </a:lnTo>
                    <a:lnTo>
                      <a:pt x="173" y="348"/>
                    </a:lnTo>
                    <a:lnTo>
                      <a:pt x="173" y="348"/>
                    </a:lnTo>
                    <a:lnTo>
                      <a:pt x="191" y="348"/>
                    </a:lnTo>
                    <a:lnTo>
                      <a:pt x="208" y="345"/>
                    </a:lnTo>
                    <a:lnTo>
                      <a:pt x="208" y="345"/>
                    </a:lnTo>
                    <a:lnTo>
                      <a:pt x="188" y="334"/>
                    </a:lnTo>
                    <a:lnTo>
                      <a:pt x="168" y="319"/>
                    </a:lnTo>
                    <a:lnTo>
                      <a:pt x="151" y="301"/>
                    </a:lnTo>
                    <a:lnTo>
                      <a:pt x="137" y="283"/>
                    </a:lnTo>
                    <a:lnTo>
                      <a:pt x="126" y="261"/>
                    </a:lnTo>
                    <a:lnTo>
                      <a:pt x="117" y="237"/>
                    </a:lnTo>
                    <a:lnTo>
                      <a:pt x="111" y="213"/>
                    </a:lnTo>
                    <a:lnTo>
                      <a:pt x="109" y="188"/>
                    </a:lnTo>
                    <a:close/>
                  </a:path>
                </a:pathLst>
              </a:custGeom>
              <a:solidFill>
                <a:srgbClr val="327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6" name="Freeform 127">
                <a:extLst>
                  <a:ext uri="{FF2B5EF4-FFF2-40B4-BE49-F238E27FC236}">
                    <a16:creationId xmlns:a16="http://schemas.microsoft.com/office/drawing/2014/main" id="{30E98C4B-ECA0-4F02-BCE3-D4277789CC9C}"/>
                  </a:ext>
                </a:extLst>
              </p:cNvPr>
              <p:cNvSpPr>
                <a:spLocks/>
              </p:cNvSpPr>
              <p:nvPr/>
            </p:nvSpPr>
            <p:spPr bwMode="auto">
              <a:xfrm>
                <a:off x="1189161" y="3511550"/>
                <a:ext cx="396875" cy="552450"/>
              </a:xfrm>
              <a:custGeom>
                <a:avLst/>
                <a:gdLst>
                  <a:gd name="T0" fmla="*/ 109 w 250"/>
                  <a:gd name="T1" fmla="*/ 188 h 348"/>
                  <a:gd name="T2" fmla="*/ 111 w 250"/>
                  <a:gd name="T3" fmla="*/ 157 h 348"/>
                  <a:gd name="T4" fmla="*/ 120 w 250"/>
                  <a:gd name="T5" fmla="*/ 128 h 348"/>
                  <a:gd name="T6" fmla="*/ 133 w 250"/>
                  <a:gd name="T7" fmla="*/ 101 h 348"/>
                  <a:gd name="T8" fmla="*/ 150 w 250"/>
                  <a:gd name="T9" fmla="*/ 77 h 348"/>
                  <a:gd name="T10" fmla="*/ 170 w 250"/>
                  <a:gd name="T11" fmla="*/ 57 h 348"/>
                  <a:gd name="T12" fmla="*/ 193 w 250"/>
                  <a:gd name="T13" fmla="*/ 39 h 348"/>
                  <a:gd name="T14" fmla="*/ 221 w 250"/>
                  <a:gd name="T15" fmla="*/ 26 h 348"/>
                  <a:gd name="T16" fmla="*/ 250 w 250"/>
                  <a:gd name="T17" fmla="*/ 17 h 348"/>
                  <a:gd name="T18" fmla="*/ 232 w 250"/>
                  <a:gd name="T19" fmla="*/ 10 h 348"/>
                  <a:gd name="T20" fmla="*/ 193 w 250"/>
                  <a:gd name="T21" fmla="*/ 2 h 348"/>
                  <a:gd name="T22" fmla="*/ 173 w 250"/>
                  <a:gd name="T23" fmla="*/ 0 h 348"/>
                  <a:gd name="T24" fmla="*/ 139 w 250"/>
                  <a:gd name="T25" fmla="*/ 4 h 348"/>
                  <a:gd name="T26" fmla="*/ 106 w 250"/>
                  <a:gd name="T27" fmla="*/ 15 h 348"/>
                  <a:gd name="T28" fmla="*/ 77 w 250"/>
                  <a:gd name="T29" fmla="*/ 30 h 348"/>
                  <a:gd name="T30" fmla="*/ 51 w 250"/>
                  <a:gd name="T31" fmla="*/ 51 h 348"/>
                  <a:gd name="T32" fmla="*/ 29 w 250"/>
                  <a:gd name="T33" fmla="*/ 77 h 348"/>
                  <a:gd name="T34" fmla="*/ 13 w 250"/>
                  <a:gd name="T35" fmla="*/ 106 h 348"/>
                  <a:gd name="T36" fmla="*/ 4 w 250"/>
                  <a:gd name="T37" fmla="*/ 139 h 348"/>
                  <a:gd name="T38" fmla="*/ 0 w 250"/>
                  <a:gd name="T39" fmla="*/ 175 h 348"/>
                  <a:gd name="T40" fmla="*/ 0 w 250"/>
                  <a:gd name="T41" fmla="*/ 192 h 348"/>
                  <a:gd name="T42" fmla="*/ 7 w 250"/>
                  <a:gd name="T43" fmla="*/ 226 h 348"/>
                  <a:gd name="T44" fmla="*/ 20 w 250"/>
                  <a:gd name="T45" fmla="*/ 257 h 348"/>
                  <a:gd name="T46" fmla="*/ 38 w 250"/>
                  <a:gd name="T47" fmla="*/ 285 h 348"/>
                  <a:gd name="T48" fmla="*/ 62 w 250"/>
                  <a:gd name="T49" fmla="*/ 308 h 348"/>
                  <a:gd name="T50" fmla="*/ 91 w 250"/>
                  <a:gd name="T51" fmla="*/ 328 h 348"/>
                  <a:gd name="T52" fmla="*/ 122 w 250"/>
                  <a:gd name="T53" fmla="*/ 341 h 348"/>
                  <a:gd name="T54" fmla="*/ 155 w 250"/>
                  <a:gd name="T55" fmla="*/ 348 h 348"/>
                  <a:gd name="T56" fmla="*/ 173 w 250"/>
                  <a:gd name="T57" fmla="*/ 348 h 348"/>
                  <a:gd name="T58" fmla="*/ 208 w 250"/>
                  <a:gd name="T59" fmla="*/ 345 h 348"/>
                  <a:gd name="T60" fmla="*/ 188 w 250"/>
                  <a:gd name="T61" fmla="*/ 334 h 348"/>
                  <a:gd name="T62" fmla="*/ 151 w 250"/>
                  <a:gd name="T63" fmla="*/ 301 h 348"/>
                  <a:gd name="T64" fmla="*/ 126 w 250"/>
                  <a:gd name="T65" fmla="*/ 261 h 348"/>
                  <a:gd name="T66" fmla="*/ 111 w 250"/>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0" h="348">
                    <a:moveTo>
                      <a:pt x="109" y="188"/>
                    </a:moveTo>
                    <a:lnTo>
                      <a:pt x="109" y="188"/>
                    </a:lnTo>
                    <a:lnTo>
                      <a:pt x="109" y="173"/>
                    </a:lnTo>
                    <a:lnTo>
                      <a:pt x="111" y="157"/>
                    </a:lnTo>
                    <a:lnTo>
                      <a:pt x="115" y="142"/>
                    </a:lnTo>
                    <a:lnTo>
                      <a:pt x="120" y="128"/>
                    </a:lnTo>
                    <a:lnTo>
                      <a:pt x="126" y="115"/>
                    </a:lnTo>
                    <a:lnTo>
                      <a:pt x="133" y="101"/>
                    </a:lnTo>
                    <a:lnTo>
                      <a:pt x="140" y="90"/>
                    </a:lnTo>
                    <a:lnTo>
                      <a:pt x="150" y="77"/>
                    </a:lnTo>
                    <a:lnTo>
                      <a:pt x="159" y="66"/>
                    </a:lnTo>
                    <a:lnTo>
                      <a:pt x="170" y="57"/>
                    </a:lnTo>
                    <a:lnTo>
                      <a:pt x="181" y="48"/>
                    </a:lnTo>
                    <a:lnTo>
                      <a:pt x="193" y="39"/>
                    </a:lnTo>
                    <a:lnTo>
                      <a:pt x="206" y="31"/>
                    </a:lnTo>
                    <a:lnTo>
                      <a:pt x="221" y="26"/>
                    </a:lnTo>
                    <a:lnTo>
                      <a:pt x="233" y="20"/>
                    </a:lnTo>
                    <a:lnTo>
                      <a:pt x="250" y="17"/>
                    </a:lnTo>
                    <a:lnTo>
                      <a:pt x="250" y="17"/>
                    </a:lnTo>
                    <a:lnTo>
                      <a:pt x="232" y="10"/>
                    </a:lnTo>
                    <a:lnTo>
                      <a:pt x="213" y="4"/>
                    </a:lnTo>
                    <a:lnTo>
                      <a:pt x="193" y="2"/>
                    </a:lnTo>
                    <a:lnTo>
                      <a:pt x="173" y="0"/>
                    </a:lnTo>
                    <a:lnTo>
                      <a:pt x="173" y="0"/>
                    </a:lnTo>
                    <a:lnTo>
                      <a:pt x="155" y="2"/>
                    </a:lnTo>
                    <a:lnTo>
                      <a:pt x="139" y="4"/>
                    </a:lnTo>
                    <a:lnTo>
                      <a:pt x="122" y="8"/>
                    </a:lnTo>
                    <a:lnTo>
                      <a:pt x="106" y="15"/>
                    </a:lnTo>
                    <a:lnTo>
                      <a:pt x="91" y="22"/>
                    </a:lnTo>
                    <a:lnTo>
                      <a:pt x="77" y="30"/>
                    </a:lnTo>
                    <a:lnTo>
                      <a:pt x="62" y="40"/>
                    </a:lnTo>
                    <a:lnTo>
                      <a:pt x="51" y="51"/>
                    </a:lnTo>
                    <a:lnTo>
                      <a:pt x="38" y="64"/>
                    </a:lnTo>
                    <a:lnTo>
                      <a:pt x="29" y="77"/>
                    </a:lnTo>
                    <a:lnTo>
                      <a:pt x="20" y="91"/>
                    </a:lnTo>
                    <a:lnTo>
                      <a:pt x="13" y="106"/>
                    </a:lnTo>
                    <a:lnTo>
                      <a:pt x="7" y="122"/>
                    </a:lnTo>
                    <a:lnTo>
                      <a:pt x="4" y="139"/>
                    </a:lnTo>
                    <a:lnTo>
                      <a:pt x="0" y="157"/>
                    </a:lnTo>
                    <a:lnTo>
                      <a:pt x="0" y="175"/>
                    </a:lnTo>
                    <a:lnTo>
                      <a:pt x="0" y="175"/>
                    </a:lnTo>
                    <a:lnTo>
                      <a:pt x="0" y="192"/>
                    </a:lnTo>
                    <a:lnTo>
                      <a:pt x="4" y="210"/>
                    </a:lnTo>
                    <a:lnTo>
                      <a:pt x="7" y="226"/>
                    </a:lnTo>
                    <a:lnTo>
                      <a:pt x="13" y="243"/>
                    </a:lnTo>
                    <a:lnTo>
                      <a:pt x="20" y="257"/>
                    </a:lnTo>
                    <a:lnTo>
                      <a:pt x="29" y="272"/>
                    </a:lnTo>
                    <a:lnTo>
                      <a:pt x="38" y="285"/>
                    </a:lnTo>
                    <a:lnTo>
                      <a:pt x="51" y="297"/>
                    </a:lnTo>
                    <a:lnTo>
                      <a:pt x="62" y="308"/>
                    </a:lnTo>
                    <a:lnTo>
                      <a:pt x="77" y="319"/>
                    </a:lnTo>
                    <a:lnTo>
                      <a:pt x="91" y="328"/>
                    </a:lnTo>
                    <a:lnTo>
                      <a:pt x="106" y="336"/>
                    </a:lnTo>
                    <a:lnTo>
                      <a:pt x="122" y="341"/>
                    </a:lnTo>
                    <a:lnTo>
                      <a:pt x="139" y="345"/>
                    </a:lnTo>
                    <a:lnTo>
                      <a:pt x="155" y="348"/>
                    </a:lnTo>
                    <a:lnTo>
                      <a:pt x="173" y="348"/>
                    </a:lnTo>
                    <a:lnTo>
                      <a:pt x="173" y="348"/>
                    </a:lnTo>
                    <a:lnTo>
                      <a:pt x="191" y="348"/>
                    </a:lnTo>
                    <a:lnTo>
                      <a:pt x="208" y="345"/>
                    </a:lnTo>
                    <a:lnTo>
                      <a:pt x="208" y="345"/>
                    </a:lnTo>
                    <a:lnTo>
                      <a:pt x="188" y="334"/>
                    </a:lnTo>
                    <a:lnTo>
                      <a:pt x="168" y="319"/>
                    </a:lnTo>
                    <a:lnTo>
                      <a:pt x="151" y="301"/>
                    </a:lnTo>
                    <a:lnTo>
                      <a:pt x="137" y="283"/>
                    </a:lnTo>
                    <a:lnTo>
                      <a:pt x="126" y="261"/>
                    </a:lnTo>
                    <a:lnTo>
                      <a:pt x="117" y="237"/>
                    </a:lnTo>
                    <a:lnTo>
                      <a:pt x="111" y="213"/>
                    </a:lnTo>
                    <a:lnTo>
                      <a:pt x="109"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7" name="Freeform 128">
                <a:extLst>
                  <a:ext uri="{FF2B5EF4-FFF2-40B4-BE49-F238E27FC236}">
                    <a16:creationId xmlns:a16="http://schemas.microsoft.com/office/drawing/2014/main" id="{BA77BE91-30E5-40A7-8DEA-8954C9906060}"/>
                  </a:ext>
                </a:extLst>
              </p:cNvPr>
              <p:cNvSpPr>
                <a:spLocks/>
              </p:cNvSpPr>
              <p:nvPr/>
            </p:nvSpPr>
            <p:spPr bwMode="auto">
              <a:xfrm>
                <a:off x="1362198" y="3538538"/>
                <a:ext cx="379413" cy="520700"/>
              </a:xfrm>
              <a:custGeom>
                <a:avLst/>
                <a:gdLst>
                  <a:gd name="T0" fmla="*/ 239 w 239"/>
                  <a:gd name="T1" fmla="*/ 158 h 328"/>
                  <a:gd name="T2" fmla="*/ 239 w 239"/>
                  <a:gd name="T3" fmla="*/ 158 h 328"/>
                  <a:gd name="T4" fmla="*/ 237 w 239"/>
                  <a:gd name="T5" fmla="*/ 133 h 328"/>
                  <a:gd name="T6" fmla="*/ 232 w 239"/>
                  <a:gd name="T7" fmla="*/ 107 h 328"/>
                  <a:gd name="T8" fmla="*/ 223 w 239"/>
                  <a:gd name="T9" fmla="*/ 85 h 328"/>
                  <a:gd name="T10" fmla="*/ 212 w 239"/>
                  <a:gd name="T11" fmla="*/ 64 h 328"/>
                  <a:gd name="T12" fmla="*/ 197 w 239"/>
                  <a:gd name="T13" fmla="*/ 43 h 328"/>
                  <a:gd name="T14" fmla="*/ 181 w 239"/>
                  <a:gd name="T15" fmla="*/ 27 h 328"/>
                  <a:gd name="T16" fmla="*/ 161 w 239"/>
                  <a:gd name="T17" fmla="*/ 13 h 328"/>
                  <a:gd name="T18" fmla="*/ 141 w 239"/>
                  <a:gd name="T19" fmla="*/ 0 h 328"/>
                  <a:gd name="T20" fmla="*/ 141 w 239"/>
                  <a:gd name="T21" fmla="*/ 0 h 328"/>
                  <a:gd name="T22" fmla="*/ 124 w 239"/>
                  <a:gd name="T23" fmla="*/ 3 h 328"/>
                  <a:gd name="T24" fmla="*/ 112 w 239"/>
                  <a:gd name="T25" fmla="*/ 9 h 328"/>
                  <a:gd name="T26" fmla="*/ 97 w 239"/>
                  <a:gd name="T27" fmla="*/ 14 h 328"/>
                  <a:gd name="T28" fmla="*/ 84 w 239"/>
                  <a:gd name="T29" fmla="*/ 22 h 328"/>
                  <a:gd name="T30" fmla="*/ 72 w 239"/>
                  <a:gd name="T31" fmla="*/ 31 h 328"/>
                  <a:gd name="T32" fmla="*/ 61 w 239"/>
                  <a:gd name="T33" fmla="*/ 40 h 328"/>
                  <a:gd name="T34" fmla="*/ 50 w 239"/>
                  <a:gd name="T35" fmla="*/ 49 h 328"/>
                  <a:gd name="T36" fmla="*/ 41 w 239"/>
                  <a:gd name="T37" fmla="*/ 60 h 328"/>
                  <a:gd name="T38" fmla="*/ 31 w 239"/>
                  <a:gd name="T39" fmla="*/ 73 h 328"/>
                  <a:gd name="T40" fmla="*/ 24 w 239"/>
                  <a:gd name="T41" fmla="*/ 84 h 328"/>
                  <a:gd name="T42" fmla="*/ 17 w 239"/>
                  <a:gd name="T43" fmla="*/ 98 h 328"/>
                  <a:gd name="T44" fmla="*/ 11 w 239"/>
                  <a:gd name="T45" fmla="*/ 111 h 328"/>
                  <a:gd name="T46" fmla="*/ 6 w 239"/>
                  <a:gd name="T47" fmla="*/ 125 h 328"/>
                  <a:gd name="T48" fmla="*/ 2 w 239"/>
                  <a:gd name="T49" fmla="*/ 140 h 328"/>
                  <a:gd name="T50" fmla="*/ 0 w 239"/>
                  <a:gd name="T51" fmla="*/ 156 h 328"/>
                  <a:gd name="T52" fmla="*/ 0 w 239"/>
                  <a:gd name="T53" fmla="*/ 171 h 328"/>
                  <a:gd name="T54" fmla="*/ 0 w 239"/>
                  <a:gd name="T55" fmla="*/ 171 h 328"/>
                  <a:gd name="T56" fmla="*/ 2 w 239"/>
                  <a:gd name="T57" fmla="*/ 196 h 328"/>
                  <a:gd name="T58" fmla="*/ 8 w 239"/>
                  <a:gd name="T59" fmla="*/ 220 h 328"/>
                  <a:gd name="T60" fmla="*/ 17 w 239"/>
                  <a:gd name="T61" fmla="*/ 244 h 328"/>
                  <a:gd name="T62" fmla="*/ 28 w 239"/>
                  <a:gd name="T63" fmla="*/ 266 h 328"/>
                  <a:gd name="T64" fmla="*/ 42 w 239"/>
                  <a:gd name="T65" fmla="*/ 284 h 328"/>
                  <a:gd name="T66" fmla="*/ 59 w 239"/>
                  <a:gd name="T67" fmla="*/ 302 h 328"/>
                  <a:gd name="T68" fmla="*/ 79 w 239"/>
                  <a:gd name="T69" fmla="*/ 317 h 328"/>
                  <a:gd name="T70" fmla="*/ 99 w 239"/>
                  <a:gd name="T71" fmla="*/ 328 h 328"/>
                  <a:gd name="T72" fmla="*/ 99 w 239"/>
                  <a:gd name="T73" fmla="*/ 328 h 328"/>
                  <a:gd name="T74" fmla="*/ 113 w 239"/>
                  <a:gd name="T75" fmla="*/ 324 h 328"/>
                  <a:gd name="T76" fmla="*/ 128 w 239"/>
                  <a:gd name="T77" fmla="*/ 320 h 328"/>
                  <a:gd name="T78" fmla="*/ 141 w 239"/>
                  <a:gd name="T79" fmla="*/ 313 h 328"/>
                  <a:gd name="T80" fmla="*/ 155 w 239"/>
                  <a:gd name="T81" fmla="*/ 306 h 328"/>
                  <a:gd name="T82" fmla="*/ 166 w 239"/>
                  <a:gd name="T83" fmla="*/ 298 h 328"/>
                  <a:gd name="T84" fmla="*/ 179 w 239"/>
                  <a:gd name="T85" fmla="*/ 289 h 328"/>
                  <a:gd name="T86" fmla="*/ 188 w 239"/>
                  <a:gd name="T87" fmla="*/ 278 h 328"/>
                  <a:gd name="T88" fmla="*/ 199 w 239"/>
                  <a:gd name="T89" fmla="*/ 268 h 328"/>
                  <a:gd name="T90" fmla="*/ 208 w 239"/>
                  <a:gd name="T91" fmla="*/ 257 h 328"/>
                  <a:gd name="T92" fmla="*/ 215 w 239"/>
                  <a:gd name="T93" fmla="*/ 244 h 328"/>
                  <a:gd name="T94" fmla="*/ 223 w 239"/>
                  <a:gd name="T95" fmla="*/ 231 h 328"/>
                  <a:gd name="T96" fmla="*/ 228 w 239"/>
                  <a:gd name="T97" fmla="*/ 218 h 328"/>
                  <a:gd name="T98" fmla="*/ 232 w 239"/>
                  <a:gd name="T99" fmla="*/ 204 h 328"/>
                  <a:gd name="T100" fmla="*/ 235 w 239"/>
                  <a:gd name="T101" fmla="*/ 189 h 328"/>
                  <a:gd name="T102" fmla="*/ 237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2" y="107"/>
                    </a:lnTo>
                    <a:lnTo>
                      <a:pt x="223" y="85"/>
                    </a:lnTo>
                    <a:lnTo>
                      <a:pt x="212" y="64"/>
                    </a:lnTo>
                    <a:lnTo>
                      <a:pt x="197" y="43"/>
                    </a:lnTo>
                    <a:lnTo>
                      <a:pt x="181" y="27"/>
                    </a:lnTo>
                    <a:lnTo>
                      <a:pt x="161" y="13"/>
                    </a:lnTo>
                    <a:lnTo>
                      <a:pt x="141" y="0"/>
                    </a:lnTo>
                    <a:lnTo>
                      <a:pt x="141" y="0"/>
                    </a:lnTo>
                    <a:lnTo>
                      <a:pt x="124" y="3"/>
                    </a:lnTo>
                    <a:lnTo>
                      <a:pt x="112" y="9"/>
                    </a:lnTo>
                    <a:lnTo>
                      <a:pt x="97" y="14"/>
                    </a:lnTo>
                    <a:lnTo>
                      <a:pt x="84" y="22"/>
                    </a:lnTo>
                    <a:lnTo>
                      <a:pt x="72" y="31"/>
                    </a:lnTo>
                    <a:lnTo>
                      <a:pt x="61" y="40"/>
                    </a:lnTo>
                    <a:lnTo>
                      <a:pt x="50" y="49"/>
                    </a:lnTo>
                    <a:lnTo>
                      <a:pt x="41" y="60"/>
                    </a:lnTo>
                    <a:lnTo>
                      <a:pt x="31" y="73"/>
                    </a:lnTo>
                    <a:lnTo>
                      <a:pt x="24" y="84"/>
                    </a:lnTo>
                    <a:lnTo>
                      <a:pt x="17" y="98"/>
                    </a:lnTo>
                    <a:lnTo>
                      <a:pt x="11" y="111"/>
                    </a:lnTo>
                    <a:lnTo>
                      <a:pt x="6" y="125"/>
                    </a:lnTo>
                    <a:lnTo>
                      <a:pt x="2" y="140"/>
                    </a:lnTo>
                    <a:lnTo>
                      <a:pt x="0" y="156"/>
                    </a:lnTo>
                    <a:lnTo>
                      <a:pt x="0" y="171"/>
                    </a:lnTo>
                    <a:lnTo>
                      <a:pt x="0" y="171"/>
                    </a:lnTo>
                    <a:lnTo>
                      <a:pt x="2" y="196"/>
                    </a:lnTo>
                    <a:lnTo>
                      <a:pt x="8" y="220"/>
                    </a:lnTo>
                    <a:lnTo>
                      <a:pt x="17" y="244"/>
                    </a:lnTo>
                    <a:lnTo>
                      <a:pt x="28" y="266"/>
                    </a:lnTo>
                    <a:lnTo>
                      <a:pt x="42" y="284"/>
                    </a:lnTo>
                    <a:lnTo>
                      <a:pt x="59" y="302"/>
                    </a:lnTo>
                    <a:lnTo>
                      <a:pt x="79" y="317"/>
                    </a:lnTo>
                    <a:lnTo>
                      <a:pt x="99" y="328"/>
                    </a:lnTo>
                    <a:lnTo>
                      <a:pt x="99" y="328"/>
                    </a:lnTo>
                    <a:lnTo>
                      <a:pt x="113" y="324"/>
                    </a:lnTo>
                    <a:lnTo>
                      <a:pt x="128" y="320"/>
                    </a:lnTo>
                    <a:lnTo>
                      <a:pt x="141" y="313"/>
                    </a:lnTo>
                    <a:lnTo>
                      <a:pt x="155" y="306"/>
                    </a:lnTo>
                    <a:lnTo>
                      <a:pt x="166" y="298"/>
                    </a:lnTo>
                    <a:lnTo>
                      <a:pt x="179" y="289"/>
                    </a:lnTo>
                    <a:lnTo>
                      <a:pt x="188" y="278"/>
                    </a:lnTo>
                    <a:lnTo>
                      <a:pt x="199" y="268"/>
                    </a:lnTo>
                    <a:lnTo>
                      <a:pt x="208" y="257"/>
                    </a:lnTo>
                    <a:lnTo>
                      <a:pt x="215" y="244"/>
                    </a:lnTo>
                    <a:lnTo>
                      <a:pt x="223" y="231"/>
                    </a:lnTo>
                    <a:lnTo>
                      <a:pt x="228" y="218"/>
                    </a:lnTo>
                    <a:lnTo>
                      <a:pt x="232" y="204"/>
                    </a:lnTo>
                    <a:lnTo>
                      <a:pt x="235" y="189"/>
                    </a:lnTo>
                    <a:lnTo>
                      <a:pt x="237" y="173"/>
                    </a:lnTo>
                    <a:lnTo>
                      <a:pt x="239" y="158"/>
                    </a:lnTo>
                    <a:close/>
                  </a:path>
                </a:pathLst>
              </a:custGeom>
              <a:solidFill>
                <a:srgbClr val="33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8" name="Freeform 129">
                <a:extLst>
                  <a:ext uri="{FF2B5EF4-FFF2-40B4-BE49-F238E27FC236}">
                    <a16:creationId xmlns:a16="http://schemas.microsoft.com/office/drawing/2014/main" id="{B89E8EA7-041E-4164-BE49-15E0EDF082DE}"/>
                  </a:ext>
                </a:extLst>
              </p:cNvPr>
              <p:cNvSpPr>
                <a:spLocks/>
              </p:cNvSpPr>
              <p:nvPr/>
            </p:nvSpPr>
            <p:spPr bwMode="auto">
              <a:xfrm>
                <a:off x="1362198" y="3538538"/>
                <a:ext cx="379413" cy="520700"/>
              </a:xfrm>
              <a:custGeom>
                <a:avLst/>
                <a:gdLst>
                  <a:gd name="T0" fmla="*/ 239 w 239"/>
                  <a:gd name="T1" fmla="*/ 158 h 328"/>
                  <a:gd name="T2" fmla="*/ 239 w 239"/>
                  <a:gd name="T3" fmla="*/ 158 h 328"/>
                  <a:gd name="T4" fmla="*/ 237 w 239"/>
                  <a:gd name="T5" fmla="*/ 133 h 328"/>
                  <a:gd name="T6" fmla="*/ 232 w 239"/>
                  <a:gd name="T7" fmla="*/ 107 h 328"/>
                  <a:gd name="T8" fmla="*/ 223 w 239"/>
                  <a:gd name="T9" fmla="*/ 85 h 328"/>
                  <a:gd name="T10" fmla="*/ 212 w 239"/>
                  <a:gd name="T11" fmla="*/ 64 h 328"/>
                  <a:gd name="T12" fmla="*/ 197 w 239"/>
                  <a:gd name="T13" fmla="*/ 43 h 328"/>
                  <a:gd name="T14" fmla="*/ 181 w 239"/>
                  <a:gd name="T15" fmla="*/ 27 h 328"/>
                  <a:gd name="T16" fmla="*/ 161 w 239"/>
                  <a:gd name="T17" fmla="*/ 13 h 328"/>
                  <a:gd name="T18" fmla="*/ 141 w 239"/>
                  <a:gd name="T19" fmla="*/ 0 h 328"/>
                  <a:gd name="T20" fmla="*/ 141 w 239"/>
                  <a:gd name="T21" fmla="*/ 0 h 328"/>
                  <a:gd name="T22" fmla="*/ 124 w 239"/>
                  <a:gd name="T23" fmla="*/ 3 h 328"/>
                  <a:gd name="T24" fmla="*/ 112 w 239"/>
                  <a:gd name="T25" fmla="*/ 9 h 328"/>
                  <a:gd name="T26" fmla="*/ 97 w 239"/>
                  <a:gd name="T27" fmla="*/ 14 h 328"/>
                  <a:gd name="T28" fmla="*/ 84 w 239"/>
                  <a:gd name="T29" fmla="*/ 22 h 328"/>
                  <a:gd name="T30" fmla="*/ 72 w 239"/>
                  <a:gd name="T31" fmla="*/ 31 h 328"/>
                  <a:gd name="T32" fmla="*/ 61 w 239"/>
                  <a:gd name="T33" fmla="*/ 40 h 328"/>
                  <a:gd name="T34" fmla="*/ 50 w 239"/>
                  <a:gd name="T35" fmla="*/ 49 h 328"/>
                  <a:gd name="T36" fmla="*/ 41 w 239"/>
                  <a:gd name="T37" fmla="*/ 60 h 328"/>
                  <a:gd name="T38" fmla="*/ 31 w 239"/>
                  <a:gd name="T39" fmla="*/ 73 h 328"/>
                  <a:gd name="T40" fmla="*/ 24 w 239"/>
                  <a:gd name="T41" fmla="*/ 84 h 328"/>
                  <a:gd name="T42" fmla="*/ 17 w 239"/>
                  <a:gd name="T43" fmla="*/ 98 h 328"/>
                  <a:gd name="T44" fmla="*/ 11 w 239"/>
                  <a:gd name="T45" fmla="*/ 111 h 328"/>
                  <a:gd name="T46" fmla="*/ 6 w 239"/>
                  <a:gd name="T47" fmla="*/ 125 h 328"/>
                  <a:gd name="T48" fmla="*/ 2 w 239"/>
                  <a:gd name="T49" fmla="*/ 140 h 328"/>
                  <a:gd name="T50" fmla="*/ 0 w 239"/>
                  <a:gd name="T51" fmla="*/ 156 h 328"/>
                  <a:gd name="T52" fmla="*/ 0 w 239"/>
                  <a:gd name="T53" fmla="*/ 171 h 328"/>
                  <a:gd name="T54" fmla="*/ 0 w 239"/>
                  <a:gd name="T55" fmla="*/ 171 h 328"/>
                  <a:gd name="T56" fmla="*/ 2 w 239"/>
                  <a:gd name="T57" fmla="*/ 196 h 328"/>
                  <a:gd name="T58" fmla="*/ 8 w 239"/>
                  <a:gd name="T59" fmla="*/ 220 h 328"/>
                  <a:gd name="T60" fmla="*/ 17 w 239"/>
                  <a:gd name="T61" fmla="*/ 244 h 328"/>
                  <a:gd name="T62" fmla="*/ 28 w 239"/>
                  <a:gd name="T63" fmla="*/ 266 h 328"/>
                  <a:gd name="T64" fmla="*/ 42 w 239"/>
                  <a:gd name="T65" fmla="*/ 284 h 328"/>
                  <a:gd name="T66" fmla="*/ 59 w 239"/>
                  <a:gd name="T67" fmla="*/ 302 h 328"/>
                  <a:gd name="T68" fmla="*/ 79 w 239"/>
                  <a:gd name="T69" fmla="*/ 317 h 328"/>
                  <a:gd name="T70" fmla="*/ 99 w 239"/>
                  <a:gd name="T71" fmla="*/ 328 h 328"/>
                  <a:gd name="T72" fmla="*/ 99 w 239"/>
                  <a:gd name="T73" fmla="*/ 328 h 328"/>
                  <a:gd name="T74" fmla="*/ 113 w 239"/>
                  <a:gd name="T75" fmla="*/ 324 h 328"/>
                  <a:gd name="T76" fmla="*/ 128 w 239"/>
                  <a:gd name="T77" fmla="*/ 320 h 328"/>
                  <a:gd name="T78" fmla="*/ 141 w 239"/>
                  <a:gd name="T79" fmla="*/ 313 h 328"/>
                  <a:gd name="T80" fmla="*/ 155 w 239"/>
                  <a:gd name="T81" fmla="*/ 306 h 328"/>
                  <a:gd name="T82" fmla="*/ 166 w 239"/>
                  <a:gd name="T83" fmla="*/ 298 h 328"/>
                  <a:gd name="T84" fmla="*/ 179 w 239"/>
                  <a:gd name="T85" fmla="*/ 289 h 328"/>
                  <a:gd name="T86" fmla="*/ 188 w 239"/>
                  <a:gd name="T87" fmla="*/ 278 h 328"/>
                  <a:gd name="T88" fmla="*/ 199 w 239"/>
                  <a:gd name="T89" fmla="*/ 268 h 328"/>
                  <a:gd name="T90" fmla="*/ 208 w 239"/>
                  <a:gd name="T91" fmla="*/ 257 h 328"/>
                  <a:gd name="T92" fmla="*/ 215 w 239"/>
                  <a:gd name="T93" fmla="*/ 244 h 328"/>
                  <a:gd name="T94" fmla="*/ 223 w 239"/>
                  <a:gd name="T95" fmla="*/ 231 h 328"/>
                  <a:gd name="T96" fmla="*/ 228 w 239"/>
                  <a:gd name="T97" fmla="*/ 218 h 328"/>
                  <a:gd name="T98" fmla="*/ 232 w 239"/>
                  <a:gd name="T99" fmla="*/ 204 h 328"/>
                  <a:gd name="T100" fmla="*/ 235 w 239"/>
                  <a:gd name="T101" fmla="*/ 189 h 328"/>
                  <a:gd name="T102" fmla="*/ 237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2" y="107"/>
                    </a:lnTo>
                    <a:lnTo>
                      <a:pt x="223" y="85"/>
                    </a:lnTo>
                    <a:lnTo>
                      <a:pt x="212" y="64"/>
                    </a:lnTo>
                    <a:lnTo>
                      <a:pt x="197" y="43"/>
                    </a:lnTo>
                    <a:lnTo>
                      <a:pt x="181" y="27"/>
                    </a:lnTo>
                    <a:lnTo>
                      <a:pt x="161" y="13"/>
                    </a:lnTo>
                    <a:lnTo>
                      <a:pt x="141" y="0"/>
                    </a:lnTo>
                    <a:lnTo>
                      <a:pt x="141" y="0"/>
                    </a:lnTo>
                    <a:lnTo>
                      <a:pt x="124" y="3"/>
                    </a:lnTo>
                    <a:lnTo>
                      <a:pt x="112" y="9"/>
                    </a:lnTo>
                    <a:lnTo>
                      <a:pt x="97" y="14"/>
                    </a:lnTo>
                    <a:lnTo>
                      <a:pt x="84" y="22"/>
                    </a:lnTo>
                    <a:lnTo>
                      <a:pt x="72" y="31"/>
                    </a:lnTo>
                    <a:lnTo>
                      <a:pt x="61" y="40"/>
                    </a:lnTo>
                    <a:lnTo>
                      <a:pt x="50" y="49"/>
                    </a:lnTo>
                    <a:lnTo>
                      <a:pt x="41" y="60"/>
                    </a:lnTo>
                    <a:lnTo>
                      <a:pt x="31" y="73"/>
                    </a:lnTo>
                    <a:lnTo>
                      <a:pt x="24" y="84"/>
                    </a:lnTo>
                    <a:lnTo>
                      <a:pt x="17" y="98"/>
                    </a:lnTo>
                    <a:lnTo>
                      <a:pt x="11" y="111"/>
                    </a:lnTo>
                    <a:lnTo>
                      <a:pt x="6" y="125"/>
                    </a:lnTo>
                    <a:lnTo>
                      <a:pt x="2" y="140"/>
                    </a:lnTo>
                    <a:lnTo>
                      <a:pt x="0" y="156"/>
                    </a:lnTo>
                    <a:lnTo>
                      <a:pt x="0" y="171"/>
                    </a:lnTo>
                    <a:lnTo>
                      <a:pt x="0" y="171"/>
                    </a:lnTo>
                    <a:lnTo>
                      <a:pt x="2" y="196"/>
                    </a:lnTo>
                    <a:lnTo>
                      <a:pt x="8" y="220"/>
                    </a:lnTo>
                    <a:lnTo>
                      <a:pt x="17" y="244"/>
                    </a:lnTo>
                    <a:lnTo>
                      <a:pt x="28" y="266"/>
                    </a:lnTo>
                    <a:lnTo>
                      <a:pt x="42" y="284"/>
                    </a:lnTo>
                    <a:lnTo>
                      <a:pt x="59" y="302"/>
                    </a:lnTo>
                    <a:lnTo>
                      <a:pt x="79" y="317"/>
                    </a:lnTo>
                    <a:lnTo>
                      <a:pt x="99" y="328"/>
                    </a:lnTo>
                    <a:lnTo>
                      <a:pt x="99" y="328"/>
                    </a:lnTo>
                    <a:lnTo>
                      <a:pt x="113" y="324"/>
                    </a:lnTo>
                    <a:lnTo>
                      <a:pt x="128" y="320"/>
                    </a:lnTo>
                    <a:lnTo>
                      <a:pt x="141" y="313"/>
                    </a:lnTo>
                    <a:lnTo>
                      <a:pt x="155" y="306"/>
                    </a:lnTo>
                    <a:lnTo>
                      <a:pt x="166" y="298"/>
                    </a:lnTo>
                    <a:lnTo>
                      <a:pt x="179" y="289"/>
                    </a:lnTo>
                    <a:lnTo>
                      <a:pt x="188" y="278"/>
                    </a:lnTo>
                    <a:lnTo>
                      <a:pt x="199" y="268"/>
                    </a:lnTo>
                    <a:lnTo>
                      <a:pt x="208" y="257"/>
                    </a:lnTo>
                    <a:lnTo>
                      <a:pt x="215" y="244"/>
                    </a:lnTo>
                    <a:lnTo>
                      <a:pt x="223" y="231"/>
                    </a:lnTo>
                    <a:lnTo>
                      <a:pt x="228" y="218"/>
                    </a:lnTo>
                    <a:lnTo>
                      <a:pt x="232" y="204"/>
                    </a:lnTo>
                    <a:lnTo>
                      <a:pt x="235" y="189"/>
                    </a:lnTo>
                    <a:lnTo>
                      <a:pt x="237" y="173"/>
                    </a:lnTo>
                    <a:lnTo>
                      <a:pt x="239" y="1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130">
                <a:extLst>
                  <a:ext uri="{FF2B5EF4-FFF2-40B4-BE49-F238E27FC236}">
                    <a16:creationId xmlns:a16="http://schemas.microsoft.com/office/drawing/2014/main" id="{EA39B54E-3A93-4441-8023-33B3856D4E4E}"/>
                  </a:ext>
                </a:extLst>
              </p:cNvPr>
              <p:cNvSpPr>
                <a:spLocks/>
              </p:cNvSpPr>
              <p:nvPr/>
            </p:nvSpPr>
            <p:spPr bwMode="auto">
              <a:xfrm>
                <a:off x="1565398" y="3165475"/>
                <a:ext cx="644525" cy="898525"/>
              </a:xfrm>
              <a:custGeom>
                <a:avLst/>
                <a:gdLst>
                  <a:gd name="T0" fmla="*/ 180 w 406"/>
                  <a:gd name="T1" fmla="*/ 306 h 566"/>
                  <a:gd name="T2" fmla="*/ 184 w 406"/>
                  <a:gd name="T3" fmla="*/ 255 h 566"/>
                  <a:gd name="T4" fmla="*/ 197 w 406"/>
                  <a:gd name="T5" fmla="*/ 207 h 566"/>
                  <a:gd name="T6" fmla="*/ 217 w 406"/>
                  <a:gd name="T7" fmla="*/ 164 h 566"/>
                  <a:gd name="T8" fmla="*/ 244 w 406"/>
                  <a:gd name="T9" fmla="*/ 126 h 566"/>
                  <a:gd name="T10" fmla="*/ 279 w 406"/>
                  <a:gd name="T11" fmla="*/ 91 h 566"/>
                  <a:gd name="T12" fmla="*/ 317 w 406"/>
                  <a:gd name="T13" fmla="*/ 62 h 566"/>
                  <a:gd name="T14" fmla="*/ 361 w 406"/>
                  <a:gd name="T15" fmla="*/ 42 h 566"/>
                  <a:gd name="T16" fmla="*/ 406 w 406"/>
                  <a:gd name="T17" fmla="*/ 27 h 566"/>
                  <a:gd name="T18" fmla="*/ 379 w 406"/>
                  <a:gd name="T19" fmla="*/ 16 h 566"/>
                  <a:gd name="T20" fmla="*/ 317 w 406"/>
                  <a:gd name="T21" fmla="*/ 2 h 566"/>
                  <a:gd name="T22" fmla="*/ 284 w 406"/>
                  <a:gd name="T23" fmla="*/ 0 h 566"/>
                  <a:gd name="T24" fmla="*/ 228 w 406"/>
                  <a:gd name="T25" fmla="*/ 5 h 566"/>
                  <a:gd name="T26" fmla="*/ 173 w 406"/>
                  <a:gd name="T27" fmla="*/ 22 h 566"/>
                  <a:gd name="T28" fmla="*/ 126 w 406"/>
                  <a:gd name="T29" fmla="*/ 47 h 566"/>
                  <a:gd name="T30" fmla="*/ 84 w 406"/>
                  <a:gd name="T31" fmla="*/ 82 h 566"/>
                  <a:gd name="T32" fmla="*/ 49 w 406"/>
                  <a:gd name="T33" fmla="*/ 124 h 566"/>
                  <a:gd name="T34" fmla="*/ 24 w 406"/>
                  <a:gd name="T35" fmla="*/ 173 h 566"/>
                  <a:gd name="T36" fmla="*/ 7 w 406"/>
                  <a:gd name="T37" fmla="*/ 226 h 566"/>
                  <a:gd name="T38" fmla="*/ 0 w 406"/>
                  <a:gd name="T39" fmla="*/ 282 h 566"/>
                  <a:gd name="T40" fmla="*/ 2 w 406"/>
                  <a:gd name="T41" fmla="*/ 311 h 566"/>
                  <a:gd name="T42" fmla="*/ 13 w 406"/>
                  <a:gd name="T43" fmla="*/ 368 h 566"/>
                  <a:gd name="T44" fmla="*/ 35 w 406"/>
                  <a:gd name="T45" fmla="*/ 419 h 566"/>
                  <a:gd name="T46" fmla="*/ 66 w 406"/>
                  <a:gd name="T47" fmla="*/ 464 h 566"/>
                  <a:gd name="T48" fmla="*/ 104 w 406"/>
                  <a:gd name="T49" fmla="*/ 503 h 566"/>
                  <a:gd name="T50" fmla="*/ 149 w 406"/>
                  <a:gd name="T51" fmla="*/ 532 h 566"/>
                  <a:gd name="T52" fmla="*/ 200 w 406"/>
                  <a:gd name="T53" fmla="*/ 554 h 566"/>
                  <a:gd name="T54" fmla="*/ 255 w 406"/>
                  <a:gd name="T55" fmla="*/ 564 h 566"/>
                  <a:gd name="T56" fmla="*/ 284 w 406"/>
                  <a:gd name="T57" fmla="*/ 566 h 566"/>
                  <a:gd name="T58" fmla="*/ 341 w 406"/>
                  <a:gd name="T59" fmla="*/ 561 h 566"/>
                  <a:gd name="T60" fmla="*/ 322 w 406"/>
                  <a:gd name="T61" fmla="*/ 552 h 566"/>
                  <a:gd name="T62" fmla="*/ 290 w 406"/>
                  <a:gd name="T63" fmla="*/ 530 h 566"/>
                  <a:gd name="T64" fmla="*/ 260 w 406"/>
                  <a:gd name="T65" fmla="*/ 504 h 566"/>
                  <a:gd name="T66" fmla="*/ 235 w 406"/>
                  <a:gd name="T67" fmla="*/ 475 h 566"/>
                  <a:gd name="T68" fmla="*/ 215 w 406"/>
                  <a:gd name="T69" fmla="*/ 441 h 566"/>
                  <a:gd name="T70" fmla="*/ 199 w 406"/>
                  <a:gd name="T71" fmla="*/ 406 h 566"/>
                  <a:gd name="T72" fmla="*/ 186 w 406"/>
                  <a:gd name="T73" fmla="*/ 366 h 566"/>
                  <a:gd name="T74" fmla="*/ 180 w 406"/>
                  <a:gd name="T75" fmla="*/ 32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6" h="566">
                    <a:moveTo>
                      <a:pt x="180" y="306"/>
                    </a:moveTo>
                    <a:lnTo>
                      <a:pt x="180" y="306"/>
                    </a:lnTo>
                    <a:lnTo>
                      <a:pt x="180" y="280"/>
                    </a:lnTo>
                    <a:lnTo>
                      <a:pt x="184" y="255"/>
                    </a:lnTo>
                    <a:lnTo>
                      <a:pt x="189" y="231"/>
                    </a:lnTo>
                    <a:lnTo>
                      <a:pt x="197" y="207"/>
                    </a:lnTo>
                    <a:lnTo>
                      <a:pt x="206" y="186"/>
                    </a:lnTo>
                    <a:lnTo>
                      <a:pt x="217" y="164"/>
                    </a:lnTo>
                    <a:lnTo>
                      <a:pt x="229" y="144"/>
                    </a:lnTo>
                    <a:lnTo>
                      <a:pt x="244" y="126"/>
                    </a:lnTo>
                    <a:lnTo>
                      <a:pt x="260" y="107"/>
                    </a:lnTo>
                    <a:lnTo>
                      <a:pt x="279" y="91"/>
                    </a:lnTo>
                    <a:lnTo>
                      <a:pt x="297" y="76"/>
                    </a:lnTo>
                    <a:lnTo>
                      <a:pt x="317" y="62"/>
                    </a:lnTo>
                    <a:lnTo>
                      <a:pt x="339" y="51"/>
                    </a:lnTo>
                    <a:lnTo>
                      <a:pt x="361" y="42"/>
                    </a:lnTo>
                    <a:lnTo>
                      <a:pt x="382" y="33"/>
                    </a:lnTo>
                    <a:lnTo>
                      <a:pt x="406" y="27"/>
                    </a:lnTo>
                    <a:lnTo>
                      <a:pt x="406" y="27"/>
                    </a:lnTo>
                    <a:lnTo>
                      <a:pt x="379" y="16"/>
                    </a:lnTo>
                    <a:lnTo>
                      <a:pt x="348" y="7"/>
                    </a:lnTo>
                    <a:lnTo>
                      <a:pt x="317" y="2"/>
                    </a:lnTo>
                    <a:lnTo>
                      <a:pt x="284" y="0"/>
                    </a:lnTo>
                    <a:lnTo>
                      <a:pt x="284" y="0"/>
                    </a:lnTo>
                    <a:lnTo>
                      <a:pt x="255" y="2"/>
                    </a:lnTo>
                    <a:lnTo>
                      <a:pt x="228" y="5"/>
                    </a:lnTo>
                    <a:lnTo>
                      <a:pt x="200" y="13"/>
                    </a:lnTo>
                    <a:lnTo>
                      <a:pt x="173" y="22"/>
                    </a:lnTo>
                    <a:lnTo>
                      <a:pt x="149" y="34"/>
                    </a:lnTo>
                    <a:lnTo>
                      <a:pt x="126" y="47"/>
                    </a:lnTo>
                    <a:lnTo>
                      <a:pt x="104" y="64"/>
                    </a:lnTo>
                    <a:lnTo>
                      <a:pt x="84" y="82"/>
                    </a:lnTo>
                    <a:lnTo>
                      <a:pt x="66" y="102"/>
                    </a:lnTo>
                    <a:lnTo>
                      <a:pt x="49" y="124"/>
                    </a:lnTo>
                    <a:lnTo>
                      <a:pt x="35" y="147"/>
                    </a:lnTo>
                    <a:lnTo>
                      <a:pt x="24" y="173"/>
                    </a:lnTo>
                    <a:lnTo>
                      <a:pt x="13" y="198"/>
                    </a:lnTo>
                    <a:lnTo>
                      <a:pt x="7" y="226"/>
                    </a:lnTo>
                    <a:lnTo>
                      <a:pt x="2" y="255"/>
                    </a:lnTo>
                    <a:lnTo>
                      <a:pt x="0" y="282"/>
                    </a:lnTo>
                    <a:lnTo>
                      <a:pt x="0" y="282"/>
                    </a:lnTo>
                    <a:lnTo>
                      <a:pt x="2" y="311"/>
                    </a:lnTo>
                    <a:lnTo>
                      <a:pt x="7" y="340"/>
                    </a:lnTo>
                    <a:lnTo>
                      <a:pt x="13" y="368"/>
                    </a:lnTo>
                    <a:lnTo>
                      <a:pt x="24" y="393"/>
                    </a:lnTo>
                    <a:lnTo>
                      <a:pt x="35" y="419"/>
                    </a:lnTo>
                    <a:lnTo>
                      <a:pt x="49" y="442"/>
                    </a:lnTo>
                    <a:lnTo>
                      <a:pt x="66" y="464"/>
                    </a:lnTo>
                    <a:lnTo>
                      <a:pt x="84" y="484"/>
                    </a:lnTo>
                    <a:lnTo>
                      <a:pt x="104" y="503"/>
                    </a:lnTo>
                    <a:lnTo>
                      <a:pt x="126" y="519"/>
                    </a:lnTo>
                    <a:lnTo>
                      <a:pt x="149" y="532"/>
                    </a:lnTo>
                    <a:lnTo>
                      <a:pt x="173" y="544"/>
                    </a:lnTo>
                    <a:lnTo>
                      <a:pt x="200" y="554"/>
                    </a:lnTo>
                    <a:lnTo>
                      <a:pt x="228" y="561"/>
                    </a:lnTo>
                    <a:lnTo>
                      <a:pt x="255" y="564"/>
                    </a:lnTo>
                    <a:lnTo>
                      <a:pt x="284" y="566"/>
                    </a:lnTo>
                    <a:lnTo>
                      <a:pt x="284" y="566"/>
                    </a:lnTo>
                    <a:lnTo>
                      <a:pt x="313" y="564"/>
                    </a:lnTo>
                    <a:lnTo>
                      <a:pt x="341" y="561"/>
                    </a:lnTo>
                    <a:lnTo>
                      <a:pt x="341" y="561"/>
                    </a:lnTo>
                    <a:lnTo>
                      <a:pt x="322" y="552"/>
                    </a:lnTo>
                    <a:lnTo>
                      <a:pt x="306" y="541"/>
                    </a:lnTo>
                    <a:lnTo>
                      <a:pt x="290" y="530"/>
                    </a:lnTo>
                    <a:lnTo>
                      <a:pt x="275" y="517"/>
                    </a:lnTo>
                    <a:lnTo>
                      <a:pt x="260" y="504"/>
                    </a:lnTo>
                    <a:lnTo>
                      <a:pt x="248" y="490"/>
                    </a:lnTo>
                    <a:lnTo>
                      <a:pt x="235" y="475"/>
                    </a:lnTo>
                    <a:lnTo>
                      <a:pt x="224" y="459"/>
                    </a:lnTo>
                    <a:lnTo>
                      <a:pt x="215" y="441"/>
                    </a:lnTo>
                    <a:lnTo>
                      <a:pt x="206" y="424"/>
                    </a:lnTo>
                    <a:lnTo>
                      <a:pt x="199" y="406"/>
                    </a:lnTo>
                    <a:lnTo>
                      <a:pt x="191" y="386"/>
                    </a:lnTo>
                    <a:lnTo>
                      <a:pt x="186" y="366"/>
                    </a:lnTo>
                    <a:lnTo>
                      <a:pt x="182" y="346"/>
                    </a:lnTo>
                    <a:lnTo>
                      <a:pt x="180" y="326"/>
                    </a:lnTo>
                    <a:lnTo>
                      <a:pt x="180" y="306"/>
                    </a:lnTo>
                    <a:close/>
                  </a:path>
                </a:pathLst>
              </a:custGeom>
              <a:solidFill>
                <a:srgbClr val="327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131">
                <a:extLst>
                  <a:ext uri="{FF2B5EF4-FFF2-40B4-BE49-F238E27FC236}">
                    <a16:creationId xmlns:a16="http://schemas.microsoft.com/office/drawing/2014/main" id="{591948B6-DED4-4F98-9FFF-F6D698CFA16E}"/>
                  </a:ext>
                </a:extLst>
              </p:cNvPr>
              <p:cNvSpPr>
                <a:spLocks/>
              </p:cNvSpPr>
              <p:nvPr/>
            </p:nvSpPr>
            <p:spPr bwMode="auto">
              <a:xfrm>
                <a:off x="1565398" y="3165475"/>
                <a:ext cx="644525" cy="898525"/>
              </a:xfrm>
              <a:custGeom>
                <a:avLst/>
                <a:gdLst>
                  <a:gd name="T0" fmla="*/ 180 w 406"/>
                  <a:gd name="T1" fmla="*/ 306 h 566"/>
                  <a:gd name="T2" fmla="*/ 184 w 406"/>
                  <a:gd name="T3" fmla="*/ 255 h 566"/>
                  <a:gd name="T4" fmla="*/ 197 w 406"/>
                  <a:gd name="T5" fmla="*/ 207 h 566"/>
                  <a:gd name="T6" fmla="*/ 217 w 406"/>
                  <a:gd name="T7" fmla="*/ 164 h 566"/>
                  <a:gd name="T8" fmla="*/ 244 w 406"/>
                  <a:gd name="T9" fmla="*/ 126 h 566"/>
                  <a:gd name="T10" fmla="*/ 279 w 406"/>
                  <a:gd name="T11" fmla="*/ 91 h 566"/>
                  <a:gd name="T12" fmla="*/ 317 w 406"/>
                  <a:gd name="T13" fmla="*/ 62 h 566"/>
                  <a:gd name="T14" fmla="*/ 361 w 406"/>
                  <a:gd name="T15" fmla="*/ 42 h 566"/>
                  <a:gd name="T16" fmla="*/ 406 w 406"/>
                  <a:gd name="T17" fmla="*/ 27 h 566"/>
                  <a:gd name="T18" fmla="*/ 379 w 406"/>
                  <a:gd name="T19" fmla="*/ 16 h 566"/>
                  <a:gd name="T20" fmla="*/ 317 w 406"/>
                  <a:gd name="T21" fmla="*/ 2 h 566"/>
                  <a:gd name="T22" fmla="*/ 284 w 406"/>
                  <a:gd name="T23" fmla="*/ 0 h 566"/>
                  <a:gd name="T24" fmla="*/ 228 w 406"/>
                  <a:gd name="T25" fmla="*/ 5 h 566"/>
                  <a:gd name="T26" fmla="*/ 173 w 406"/>
                  <a:gd name="T27" fmla="*/ 22 h 566"/>
                  <a:gd name="T28" fmla="*/ 126 w 406"/>
                  <a:gd name="T29" fmla="*/ 47 h 566"/>
                  <a:gd name="T30" fmla="*/ 84 w 406"/>
                  <a:gd name="T31" fmla="*/ 82 h 566"/>
                  <a:gd name="T32" fmla="*/ 49 w 406"/>
                  <a:gd name="T33" fmla="*/ 124 h 566"/>
                  <a:gd name="T34" fmla="*/ 24 w 406"/>
                  <a:gd name="T35" fmla="*/ 173 h 566"/>
                  <a:gd name="T36" fmla="*/ 7 w 406"/>
                  <a:gd name="T37" fmla="*/ 226 h 566"/>
                  <a:gd name="T38" fmla="*/ 0 w 406"/>
                  <a:gd name="T39" fmla="*/ 282 h 566"/>
                  <a:gd name="T40" fmla="*/ 2 w 406"/>
                  <a:gd name="T41" fmla="*/ 311 h 566"/>
                  <a:gd name="T42" fmla="*/ 13 w 406"/>
                  <a:gd name="T43" fmla="*/ 368 h 566"/>
                  <a:gd name="T44" fmla="*/ 35 w 406"/>
                  <a:gd name="T45" fmla="*/ 419 h 566"/>
                  <a:gd name="T46" fmla="*/ 66 w 406"/>
                  <a:gd name="T47" fmla="*/ 464 h 566"/>
                  <a:gd name="T48" fmla="*/ 104 w 406"/>
                  <a:gd name="T49" fmla="*/ 503 h 566"/>
                  <a:gd name="T50" fmla="*/ 149 w 406"/>
                  <a:gd name="T51" fmla="*/ 532 h 566"/>
                  <a:gd name="T52" fmla="*/ 200 w 406"/>
                  <a:gd name="T53" fmla="*/ 554 h 566"/>
                  <a:gd name="T54" fmla="*/ 255 w 406"/>
                  <a:gd name="T55" fmla="*/ 564 h 566"/>
                  <a:gd name="T56" fmla="*/ 284 w 406"/>
                  <a:gd name="T57" fmla="*/ 566 h 566"/>
                  <a:gd name="T58" fmla="*/ 341 w 406"/>
                  <a:gd name="T59" fmla="*/ 561 h 566"/>
                  <a:gd name="T60" fmla="*/ 322 w 406"/>
                  <a:gd name="T61" fmla="*/ 552 h 566"/>
                  <a:gd name="T62" fmla="*/ 290 w 406"/>
                  <a:gd name="T63" fmla="*/ 530 h 566"/>
                  <a:gd name="T64" fmla="*/ 260 w 406"/>
                  <a:gd name="T65" fmla="*/ 504 h 566"/>
                  <a:gd name="T66" fmla="*/ 235 w 406"/>
                  <a:gd name="T67" fmla="*/ 475 h 566"/>
                  <a:gd name="T68" fmla="*/ 215 w 406"/>
                  <a:gd name="T69" fmla="*/ 441 h 566"/>
                  <a:gd name="T70" fmla="*/ 199 w 406"/>
                  <a:gd name="T71" fmla="*/ 406 h 566"/>
                  <a:gd name="T72" fmla="*/ 186 w 406"/>
                  <a:gd name="T73" fmla="*/ 366 h 566"/>
                  <a:gd name="T74" fmla="*/ 180 w 406"/>
                  <a:gd name="T75" fmla="*/ 32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6" h="566">
                    <a:moveTo>
                      <a:pt x="180" y="306"/>
                    </a:moveTo>
                    <a:lnTo>
                      <a:pt x="180" y="306"/>
                    </a:lnTo>
                    <a:lnTo>
                      <a:pt x="180" y="280"/>
                    </a:lnTo>
                    <a:lnTo>
                      <a:pt x="184" y="255"/>
                    </a:lnTo>
                    <a:lnTo>
                      <a:pt x="189" y="231"/>
                    </a:lnTo>
                    <a:lnTo>
                      <a:pt x="197" y="207"/>
                    </a:lnTo>
                    <a:lnTo>
                      <a:pt x="206" y="186"/>
                    </a:lnTo>
                    <a:lnTo>
                      <a:pt x="217" y="164"/>
                    </a:lnTo>
                    <a:lnTo>
                      <a:pt x="229" y="144"/>
                    </a:lnTo>
                    <a:lnTo>
                      <a:pt x="244" y="126"/>
                    </a:lnTo>
                    <a:lnTo>
                      <a:pt x="260" y="107"/>
                    </a:lnTo>
                    <a:lnTo>
                      <a:pt x="279" y="91"/>
                    </a:lnTo>
                    <a:lnTo>
                      <a:pt x="297" y="76"/>
                    </a:lnTo>
                    <a:lnTo>
                      <a:pt x="317" y="62"/>
                    </a:lnTo>
                    <a:lnTo>
                      <a:pt x="339" y="51"/>
                    </a:lnTo>
                    <a:lnTo>
                      <a:pt x="361" y="42"/>
                    </a:lnTo>
                    <a:lnTo>
                      <a:pt x="382" y="33"/>
                    </a:lnTo>
                    <a:lnTo>
                      <a:pt x="406" y="27"/>
                    </a:lnTo>
                    <a:lnTo>
                      <a:pt x="406" y="27"/>
                    </a:lnTo>
                    <a:lnTo>
                      <a:pt x="379" y="16"/>
                    </a:lnTo>
                    <a:lnTo>
                      <a:pt x="348" y="7"/>
                    </a:lnTo>
                    <a:lnTo>
                      <a:pt x="317" y="2"/>
                    </a:lnTo>
                    <a:lnTo>
                      <a:pt x="284" y="0"/>
                    </a:lnTo>
                    <a:lnTo>
                      <a:pt x="284" y="0"/>
                    </a:lnTo>
                    <a:lnTo>
                      <a:pt x="255" y="2"/>
                    </a:lnTo>
                    <a:lnTo>
                      <a:pt x="228" y="5"/>
                    </a:lnTo>
                    <a:lnTo>
                      <a:pt x="200" y="13"/>
                    </a:lnTo>
                    <a:lnTo>
                      <a:pt x="173" y="22"/>
                    </a:lnTo>
                    <a:lnTo>
                      <a:pt x="149" y="34"/>
                    </a:lnTo>
                    <a:lnTo>
                      <a:pt x="126" y="47"/>
                    </a:lnTo>
                    <a:lnTo>
                      <a:pt x="104" y="64"/>
                    </a:lnTo>
                    <a:lnTo>
                      <a:pt x="84" y="82"/>
                    </a:lnTo>
                    <a:lnTo>
                      <a:pt x="66" y="102"/>
                    </a:lnTo>
                    <a:lnTo>
                      <a:pt x="49" y="124"/>
                    </a:lnTo>
                    <a:lnTo>
                      <a:pt x="35" y="147"/>
                    </a:lnTo>
                    <a:lnTo>
                      <a:pt x="24" y="173"/>
                    </a:lnTo>
                    <a:lnTo>
                      <a:pt x="13" y="198"/>
                    </a:lnTo>
                    <a:lnTo>
                      <a:pt x="7" y="226"/>
                    </a:lnTo>
                    <a:lnTo>
                      <a:pt x="2" y="255"/>
                    </a:lnTo>
                    <a:lnTo>
                      <a:pt x="0" y="282"/>
                    </a:lnTo>
                    <a:lnTo>
                      <a:pt x="0" y="282"/>
                    </a:lnTo>
                    <a:lnTo>
                      <a:pt x="2" y="311"/>
                    </a:lnTo>
                    <a:lnTo>
                      <a:pt x="7" y="340"/>
                    </a:lnTo>
                    <a:lnTo>
                      <a:pt x="13" y="368"/>
                    </a:lnTo>
                    <a:lnTo>
                      <a:pt x="24" y="393"/>
                    </a:lnTo>
                    <a:lnTo>
                      <a:pt x="35" y="419"/>
                    </a:lnTo>
                    <a:lnTo>
                      <a:pt x="49" y="442"/>
                    </a:lnTo>
                    <a:lnTo>
                      <a:pt x="66" y="464"/>
                    </a:lnTo>
                    <a:lnTo>
                      <a:pt x="84" y="484"/>
                    </a:lnTo>
                    <a:lnTo>
                      <a:pt x="104" y="503"/>
                    </a:lnTo>
                    <a:lnTo>
                      <a:pt x="126" y="519"/>
                    </a:lnTo>
                    <a:lnTo>
                      <a:pt x="149" y="532"/>
                    </a:lnTo>
                    <a:lnTo>
                      <a:pt x="173" y="544"/>
                    </a:lnTo>
                    <a:lnTo>
                      <a:pt x="200" y="554"/>
                    </a:lnTo>
                    <a:lnTo>
                      <a:pt x="228" y="561"/>
                    </a:lnTo>
                    <a:lnTo>
                      <a:pt x="255" y="564"/>
                    </a:lnTo>
                    <a:lnTo>
                      <a:pt x="284" y="566"/>
                    </a:lnTo>
                    <a:lnTo>
                      <a:pt x="284" y="566"/>
                    </a:lnTo>
                    <a:lnTo>
                      <a:pt x="313" y="564"/>
                    </a:lnTo>
                    <a:lnTo>
                      <a:pt x="341" y="561"/>
                    </a:lnTo>
                    <a:lnTo>
                      <a:pt x="341" y="561"/>
                    </a:lnTo>
                    <a:lnTo>
                      <a:pt x="322" y="552"/>
                    </a:lnTo>
                    <a:lnTo>
                      <a:pt x="306" y="541"/>
                    </a:lnTo>
                    <a:lnTo>
                      <a:pt x="290" y="530"/>
                    </a:lnTo>
                    <a:lnTo>
                      <a:pt x="275" y="517"/>
                    </a:lnTo>
                    <a:lnTo>
                      <a:pt x="260" y="504"/>
                    </a:lnTo>
                    <a:lnTo>
                      <a:pt x="248" y="490"/>
                    </a:lnTo>
                    <a:lnTo>
                      <a:pt x="235" y="475"/>
                    </a:lnTo>
                    <a:lnTo>
                      <a:pt x="224" y="459"/>
                    </a:lnTo>
                    <a:lnTo>
                      <a:pt x="215" y="441"/>
                    </a:lnTo>
                    <a:lnTo>
                      <a:pt x="206" y="424"/>
                    </a:lnTo>
                    <a:lnTo>
                      <a:pt x="199" y="406"/>
                    </a:lnTo>
                    <a:lnTo>
                      <a:pt x="191" y="386"/>
                    </a:lnTo>
                    <a:lnTo>
                      <a:pt x="186" y="366"/>
                    </a:lnTo>
                    <a:lnTo>
                      <a:pt x="182" y="346"/>
                    </a:lnTo>
                    <a:lnTo>
                      <a:pt x="180" y="326"/>
                    </a:lnTo>
                    <a:lnTo>
                      <a:pt x="180" y="3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132">
                <a:extLst>
                  <a:ext uri="{FF2B5EF4-FFF2-40B4-BE49-F238E27FC236}">
                    <a16:creationId xmlns:a16="http://schemas.microsoft.com/office/drawing/2014/main" id="{B10919C0-C1BD-4120-BCAF-4A2A32B54411}"/>
                  </a:ext>
                </a:extLst>
              </p:cNvPr>
              <p:cNvSpPr>
                <a:spLocks/>
              </p:cNvSpPr>
              <p:nvPr/>
            </p:nvSpPr>
            <p:spPr bwMode="auto">
              <a:xfrm>
                <a:off x="1851149" y="3208338"/>
                <a:ext cx="615950" cy="847725"/>
              </a:xfrm>
              <a:custGeom>
                <a:avLst/>
                <a:gdLst>
                  <a:gd name="T0" fmla="*/ 388 w 388"/>
                  <a:gd name="T1" fmla="*/ 255 h 534"/>
                  <a:gd name="T2" fmla="*/ 385 w 388"/>
                  <a:gd name="T3" fmla="*/ 215 h 534"/>
                  <a:gd name="T4" fmla="*/ 376 w 388"/>
                  <a:gd name="T5" fmla="*/ 175 h 534"/>
                  <a:gd name="T6" fmla="*/ 363 w 388"/>
                  <a:gd name="T7" fmla="*/ 139 h 534"/>
                  <a:gd name="T8" fmla="*/ 343 w 388"/>
                  <a:gd name="T9" fmla="*/ 104 h 534"/>
                  <a:gd name="T10" fmla="*/ 319 w 388"/>
                  <a:gd name="T11" fmla="*/ 71 h 534"/>
                  <a:gd name="T12" fmla="*/ 292 w 388"/>
                  <a:gd name="T13" fmla="*/ 44 h 534"/>
                  <a:gd name="T14" fmla="*/ 261 w 388"/>
                  <a:gd name="T15" fmla="*/ 20 h 534"/>
                  <a:gd name="T16" fmla="*/ 226 w 388"/>
                  <a:gd name="T17" fmla="*/ 0 h 534"/>
                  <a:gd name="T18" fmla="*/ 202 w 388"/>
                  <a:gd name="T19" fmla="*/ 6 h 534"/>
                  <a:gd name="T20" fmla="*/ 159 w 388"/>
                  <a:gd name="T21" fmla="*/ 24 h 534"/>
                  <a:gd name="T22" fmla="*/ 117 w 388"/>
                  <a:gd name="T23" fmla="*/ 49 h 534"/>
                  <a:gd name="T24" fmla="*/ 80 w 388"/>
                  <a:gd name="T25" fmla="*/ 80 h 534"/>
                  <a:gd name="T26" fmla="*/ 49 w 388"/>
                  <a:gd name="T27" fmla="*/ 117 h 534"/>
                  <a:gd name="T28" fmla="*/ 26 w 388"/>
                  <a:gd name="T29" fmla="*/ 159 h 534"/>
                  <a:gd name="T30" fmla="*/ 9 w 388"/>
                  <a:gd name="T31" fmla="*/ 204 h 534"/>
                  <a:gd name="T32" fmla="*/ 0 w 388"/>
                  <a:gd name="T33" fmla="*/ 253 h 534"/>
                  <a:gd name="T34" fmla="*/ 0 w 388"/>
                  <a:gd name="T35" fmla="*/ 279 h 534"/>
                  <a:gd name="T36" fmla="*/ 2 w 388"/>
                  <a:gd name="T37" fmla="*/ 319 h 534"/>
                  <a:gd name="T38" fmla="*/ 11 w 388"/>
                  <a:gd name="T39" fmla="*/ 359 h 534"/>
                  <a:gd name="T40" fmla="*/ 26 w 388"/>
                  <a:gd name="T41" fmla="*/ 397 h 534"/>
                  <a:gd name="T42" fmla="*/ 44 w 388"/>
                  <a:gd name="T43" fmla="*/ 432 h 534"/>
                  <a:gd name="T44" fmla="*/ 68 w 388"/>
                  <a:gd name="T45" fmla="*/ 463 h 534"/>
                  <a:gd name="T46" fmla="*/ 95 w 388"/>
                  <a:gd name="T47" fmla="*/ 490 h 534"/>
                  <a:gd name="T48" fmla="*/ 126 w 388"/>
                  <a:gd name="T49" fmla="*/ 514 h 534"/>
                  <a:gd name="T50" fmla="*/ 161 w 388"/>
                  <a:gd name="T51" fmla="*/ 534 h 534"/>
                  <a:gd name="T52" fmla="*/ 184 w 388"/>
                  <a:gd name="T53" fmla="*/ 528 h 534"/>
                  <a:gd name="T54" fmla="*/ 230 w 388"/>
                  <a:gd name="T55" fmla="*/ 510 h 534"/>
                  <a:gd name="T56" fmla="*/ 270 w 388"/>
                  <a:gd name="T57" fmla="*/ 486 h 534"/>
                  <a:gd name="T58" fmla="*/ 306 w 388"/>
                  <a:gd name="T59" fmla="*/ 454 h 534"/>
                  <a:gd name="T60" fmla="*/ 337 w 388"/>
                  <a:gd name="T61" fmla="*/ 417 h 534"/>
                  <a:gd name="T62" fmla="*/ 361 w 388"/>
                  <a:gd name="T63" fmla="*/ 375 h 534"/>
                  <a:gd name="T64" fmla="*/ 377 w 388"/>
                  <a:gd name="T65" fmla="*/ 330 h 534"/>
                  <a:gd name="T66" fmla="*/ 386 w 388"/>
                  <a:gd name="T67" fmla="*/ 281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534">
                    <a:moveTo>
                      <a:pt x="388" y="255"/>
                    </a:moveTo>
                    <a:lnTo>
                      <a:pt x="388" y="255"/>
                    </a:lnTo>
                    <a:lnTo>
                      <a:pt x="386" y="235"/>
                    </a:lnTo>
                    <a:lnTo>
                      <a:pt x="385" y="215"/>
                    </a:lnTo>
                    <a:lnTo>
                      <a:pt x="381" y="195"/>
                    </a:lnTo>
                    <a:lnTo>
                      <a:pt x="376" y="175"/>
                    </a:lnTo>
                    <a:lnTo>
                      <a:pt x="370" y="157"/>
                    </a:lnTo>
                    <a:lnTo>
                      <a:pt x="363" y="139"/>
                    </a:lnTo>
                    <a:lnTo>
                      <a:pt x="354" y="120"/>
                    </a:lnTo>
                    <a:lnTo>
                      <a:pt x="343" y="104"/>
                    </a:lnTo>
                    <a:lnTo>
                      <a:pt x="332" y="88"/>
                    </a:lnTo>
                    <a:lnTo>
                      <a:pt x="319" y="71"/>
                    </a:lnTo>
                    <a:lnTo>
                      <a:pt x="306" y="57"/>
                    </a:lnTo>
                    <a:lnTo>
                      <a:pt x="292" y="44"/>
                    </a:lnTo>
                    <a:lnTo>
                      <a:pt x="277" y="31"/>
                    </a:lnTo>
                    <a:lnTo>
                      <a:pt x="261" y="20"/>
                    </a:lnTo>
                    <a:lnTo>
                      <a:pt x="244" y="9"/>
                    </a:lnTo>
                    <a:lnTo>
                      <a:pt x="226" y="0"/>
                    </a:lnTo>
                    <a:lnTo>
                      <a:pt x="226" y="0"/>
                    </a:lnTo>
                    <a:lnTo>
                      <a:pt x="202" y="6"/>
                    </a:lnTo>
                    <a:lnTo>
                      <a:pt x="181" y="15"/>
                    </a:lnTo>
                    <a:lnTo>
                      <a:pt x="159" y="24"/>
                    </a:lnTo>
                    <a:lnTo>
                      <a:pt x="137" y="35"/>
                    </a:lnTo>
                    <a:lnTo>
                      <a:pt x="117" y="49"/>
                    </a:lnTo>
                    <a:lnTo>
                      <a:pt x="99" y="64"/>
                    </a:lnTo>
                    <a:lnTo>
                      <a:pt x="80" y="80"/>
                    </a:lnTo>
                    <a:lnTo>
                      <a:pt x="64" y="99"/>
                    </a:lnTo>
                    <a:lnTo>
                      <a:pt x="49" y="117"/>
                    </a:lnTo>
                    <a:lnTo>
                      <a:pt x="37" y="137"/>
                    </a:lnTo>
                    <a:lnTo>
                      <a:pt x="26" y="159"/>
                    </a:lnTo>
                    <a:lnTo>
                      <a:pt x="17" y="180"/>
                    </a:lnTo>
                    <a:lnTo>
                      <a:pt x="9" y="204"/>
                    </a:lnTo>
                    <a:lnTo>
                      <a:pt x="4" y="228"/>
                    </a:lnTo>
                    <a:lnTo>
                      <a:pt x="0" y="253"/>
                    </a:lnTo>
                    <a:lnTo>
                      <a:pt x="0" y="279"/>
                    </a:lnTo>
                    <a:lnTo>
                      <a:pt x="0" y="279"/>
                    </a:lnTo>
                    <a:lnTo>
                      <a:pt x="0" y="299"/>
                    </a:lnTo>
                    <a:lnTo>
                      <a:pt x="2" y="319"/>
                    </a:lnTo>
                    <a:lnTo>
                      <a:pt x="6" y="339"/>
                    </a:lnTo>
                    <a:lnTo>
                      <a:pt x="11" y="359"/>
                    </a:lnTo>
                    <a:lnTo>
                      <a:pt x="19" y="379"/>
                    </a:lnTo>
                    <a:lnTo>
                      <a:pt x="26" y="397"/>
                    </a:lnTo>
                    <a:lnTo>
                      <a:pt x="35" y="414"/>
                    </a:lnTo>
                    <a:lnTo>
                      <a:pt x="44" y="432"/>
                    </a:lnTo>
                    <a:lnTo>
                      <a:pt x="55" y="448"/>
                    </a:lnTo>
                    <a:lnTo>
                      <a:pt x="68" y="463"/>
                    </a:lnTo>
                    <a:lnTo>
                      <a:pt x="80" y="477"/>
                    </a:lnTo>
                    <a:lnTo>
                      <a:pt x="95" y="490"/>
                    </a:lnTo>
                    <a:lnTo>
                      <a:pt x="110" y="503"/>
                    </a:lnTo>
                    <a:lnTo>
                      <a:pt x="126" y="514"/>
                    </a:lnTo>
                    <a:lnTo>
                      <a:pt x="142" y="525"/>
                    </a:lnTo>
                    <a:lnTo>
                      <a:pt x="161" y="534"/>
                    </a:lnTo>
                    <a:lnTo>
                      <a:pt x="161" y="534"/>
                    </a:lnTo>
                    <a:lnTo>
                      <a:pt x="184" y="528"/>
                    </a:lnTo>
                    <a:lnTo>
                      <a:pt x="208" y="519"/>
                    </a:lnTo>
                    <a:lnTo>
                      <a:pt x="230" y="510"/>
                    </a:lnTo>
                    <a:lnTo>
                      <a:pt x="252" y="499"/>
                    </a:lnTo>
                    <a:lnTo>
                      <a:pt x="270" y="486"/>
                    </a:lnTo>
                    <a:lnTo>
                      <a:pt x="290" y="470"/>
                    </a:lnTo>
                    <a:lnTo>
                      <a:pt x="306" y="454"/>
                    </a:lnTo>
                    <a:lnTo>
                      <a:pt x="323" y="437"/>
                    </a:lnTo>
                    <a:lnTo>
                      <a:pt x="337" y="417"/>
                    </a:lnTo>
                    <a:lnTo>
                      <a:pt x="350" y="397"/>
                    </a:lnTo>
                    <a:lnTo>
                      <a:pt x="361" y="375"/>
                    </a:lnTo>
                    <a:lnTo>
                      <a:pt x="370" y="353"/>
                    </a:lnTo>
                    <a:lnTo>
                      <a:pt x="377" y="330"/>
                    </a:lnTo>
                    <a:lnTo>
                      <a:pt x="383" y="306"/>
                    </a:lnTo>
                    <a:lnTo>
                      <a:pt x="386" y="281"/>
                    </a:lnTo>
                    <a:lnTo>
                      <a:pt x="388" y="255"/>
                    </a:lnTo>
                    <a:close/>
                  </a:path>
                </a:pathLst>
              </a:custGeom>
              <a:solidFill>
                <a:srgbClr val="33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133">
                <a:extLst>
                  <a:ext uri="{FF2B5EF4-FFF2-40B4-BE49-F238E27FC236}">
                    <a16:creationId xmlns:a16="http://schemas.microsoft.com/office/drawing/2014/main" id="{36AB341F-357C-4C59-9ABA-790E7DD68DC5}"/>
                  </a:ext>
                </a:extLst>
              </p:cNvPr>
              <p:cNvSpPr>
                <a:spLocks/>
              </p:cNvSpPr>
              <p:nvPr/>
            </p:nvSpPr>
            <p:spPr bwMode="auto">
              <a:xfrm>
                <a:off x="1851149" y="3208338"/>
                <a:ext cx="615950" cy="847725"/>
              </a:xfrm>
              <a:custGeom>
                <a:avLst/>
                <a:gdLst>
                  <a:gd name="T0" fmla="*/ 388 w 388"/>
                  <a:gd name="T1" fmla="*/ 255 h 534"/>
                  <a:gd name="T2" fmla="*/ 385 w 388"/>
                  <a:gd name="T3" fmla="*/ 215 h 534"/>
                  <a:gd name="T4" fmla="*/ 376 w 388"/>
                  <a:gd name="T5" fmla="*/ 175 h 534"/>
                  <a:gd name="T6" fmla="*/ 363 w 388"/>
                  <a:gd name="T7" fmla="*/ 139 h 534"/>
                  <a:gd name="T8" fmla="*/ 343 w 388"/>
                  <a:gd name="T9" fmla="*/ 104 h 534"/>
                  <a:gd name="T10" fmla="*/ 319 w 388"/>
                  <a:gd name="T11" fmla="*/ 71 h 534"/>
                  <a:gd name="T12" fmla="*/ 292 w 388"/>
                  <a:gd name="T13" fmla="*/ 44 h 534"/>
                  <a:gd name="T14" fmla="*/ 261 w 388"/>
                  <a:gd name="T15" fmla="*/ 20 h 534"/>
                  <a:gd name="T16" fmla="*/ 226 w 388"/>
                  <a:gd name="T17" fmla="*/ 0 h 534"/>
                  <a:gd name="T18" fmla="*/ 202 w 388"/>
                  <a:gd name="T19" fmla="*/ 6 h 534"/>
                  <a:gd name="T20" fmla="*/ 159 w 388"/>
                  <a:gd name="T21" fmla="*/ 24 h 534"/>
                  <a:gd name="T22" fmla="*/ 117 w 388"/>
                  <a:gd name="T23" fmla="*/ 49 h 534"/>
                  <a:gd name="T24" fmla="*/ 80 w 388"/>
                  <a:gd name="T25" fmla="*/ 80 h 534"/>
                  <a:gd name="T26" fmla="*/ 49 w 388"/>
                  <a:gd name="T27" fmla="*/ 117 h 534"/>
                  <a:gd name="T28" fmla="*/ 26 w 388"/>
                  <a:gd name="T29" fmla="*/ 159 h 534"/>
                  <a:gd name="T30" fmla="*/ 9 w 388"/>
                  <a:gd name="T31" fmla="*/ 204 h 534"/>
                  <a:gd name="T32" fmla="*/ 0 w 388"/>
                  <a:gd name="T33" fmla="*/ 253 h 534"/>
                  <a:gd name="T34" fmla="*/ 0 w 388"/>
                  <a:gd name="T35" fmla="*/ 279 h 534"/>
                  <a:gd name="T36" fmla="*/ 2 w 388"/>
                  <a:gd name="T37" fmla="*/ 319 h 534"/>
                  <a:gd name="T38" fmla="*/ 11 w 388"/>
                  <a:gd name="T39" fmla="*/ 359 h 534"/>
                  <a:gd name="T40" fmla="*/ 26 w 388"/>
                  <a:gd name="T41" fmla="*/ 397 h 534"/>
                  <a:gd name="T42" fmla="*/ 44 w 388"/>
                  <a:gd name="T43" fmla="*/ 432 h 534"/>
                  <a:gd name="T44" fmla="*/ 68 w 388"/>
                  <a:gd name="T45" fmla="*/ 463 h 534"/>
                  <a:gd name="T46" fmla="*/ 95 w 388"/>
                  <a:gd name="T47" fmla="*/ 490 h 534"/>
                  <a:gd name="T48" fmla="*/ 126 w 388"/>
                  <a:gd name="T49" fmla="*/ 514 h 534"/>
                  <a:gd name="T50" fmla="*/ 161 w 388"/>
                  <a:gd name="T51" fmla="*/ 534 h 534"/>
                  <a:gd name="T52" fmla="*/ 184 w 388"/>
                  <a:gd name="T53" fmla="*/ 528 h 534"/>
                  <a:gd name="T54" fmla="*/ 230 w 388"/>
                  <a:gd name="T55" fmla="*/ 510 h 534"/>
                  <a:gd name="T56" fmla="*/ 270 w 388"/>
                  <a:gd name="T57" fmla="*/ 486 h 534"/>
                  <a:gd name="T58" fmla="*/ 306 w 388"/>
                  <a:gd name="T59" fmla="*/ 454 h 534"/>
                  <a:gd name="T60" fmla="*/ 337 w 388"/>
                  <a:gd name="T61" fmla="*/ 417 h 534"/>
                  <a:gd name="T62" fmla="*/ 361 w 388"/>
                  <a:gd name="T63" fmla="*/ 375 h 534"/>
                  <a:gd name="T64" fmla="*/ 377 w 388"/>
                  <a:gd name="T65" fmla="*/ 330 h 534"/>
                  <a:gd name="T66" fmla="*/ 386 w 388"/>
                  <a:gd name="T67" fmla="*/ 281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534">
                    <a:moveTo>
                      <a:pt x="388" y="255"/>
                    </a:moveTo>
                    <a:lnTo>
                      <a:pt x="388" y="255"/>
                    </a:lnTo>
                    <a:lnTo>
                      <a:pt x="386" y="235"/>
                    </a:lnTo>
                    <a:lnTo>
                      <a:pt x="385" y="215"/>
                    </a:lnTo>
                    <a:lnTo>
                      <a:pt x="381" y="195"/>
                    </a:lnTo>
                    <a:lnTo>
                      <a:pt x="376" y="175"/>
                    </a:lnTo>
                    <a:lnTo>
                      <a:pt x="370" y="157"/>
                    </a:lnTo>
                    <a:lnTo>
                      <a:pt x="363" y="139"/>
                    </a:lnTo>
                    <a:lnTo>
                      <a:pt x="354" y="120"/>
                    </a:lnTo>
                    <a:lnTo>
                      <a:pt x="343" y="104"/>
                    </a:lnTo>
                    <a:lnTo>
                      <a:pt x="332" y="88"/>
                    </a:lnTo>
                    <a:lnTo>
                      <a:pt x="319" y="71"/>
                    </a:lnTo>
                    <a:lnTo>
                      <a:pt x="306" y="57"/>
                    </a:lnTo>
                    <a:lnTo>
                      <a:pt x="292" y="44"/>
                    </a:lnTo>
                    <a:lnTo>
                      <a:pt x="277" y="31"/>
                    </a:lnTo>
                    <a:lnTo>
                      <a:pt x="261" y="20"/>
                    </a:lnTo>
                    <a:lnTo>
                      <a:pt x="244" y="9"/>
                    </a:lnTo>
                    <a:lnTo>
                      <a:pt x="226" y="0"/>
                    </a:lnTo>
                    <a:lnTo>
                      <a:pt x="226" y="0"/>
                    </a:lnTo>
                    <a:lnTo>
                      <a:pt x="202" y="6"/>
                    </a:lnTo>
                    <a:lnTo>
                      <a:pt x="181" y="15"/>
                    </a:lnTo>
                    <a:lnTo>
                      <a:pt x="159" y="24"/>
                    </a:lnTo>
                    <a:lnTo>
                      <a:pt x="137" y="35"/>
                    </a:lnTo>
                    <a:lnTo>
                      <a:pt x="117" y="49"/>
                    </a:lnTo>
                    <a:lnTo>
                      <a:pt x="99" y="64"/>
                    </a:lnTo>
                    <a:lnTo>
                      <a:pt x="80" y="80"/>
                    </a:lnTo>
                    <a:lnTo>
                      <a:pt x="64" y="99"/>
                    </a:lnTo>
                    <a:lnTo>
                      <a:pt x="49" y="117"/>
                    </a:lnTo>
                    <a:lnTo>
                      <a:pt x="37" y="137"/>
                    </a:lnTo>
                    <a:lnTo>
                      <a:pt x="26" y="159"/>
                    </a:lnTo>
                    <a:lnTo>
                      <a:pt x="17" y="180"/>
                    </a:lnTo>
                    <a:lnTo>
                      <a:pt x="9" y="204"/>
                    </a:lnTo>
                    <a:lnTo>
                      <a:pt x="4" y="228"/>
                    </a:lnTo>
                    <a:lnTo>
                      <a:pt x="0" y="253"/>
                    </a:lnTo>
                    <a:lnTo>
                      <a:pt x="0" y="279"/>
                    </a:lnTo>
                    <a:lnTo>
                      <a:pt x="0" y="279"/>
                    </a:lnTo>
                    <a:lnTo>
                      <a:pt x="0" y="299"/>
                    </a:lnTo>
                    <a:lnTo>
                      <a:pt x="2" y="319"/>
                    </a:lnTo>
                    <a:lnTo>
                      <a:pt x="6" y="339"/>
                    </a:lnTo>
                    <a:lnTo>
                      <a:pt x="11" y="359"/>
                    </a:lnTo>
                    <a:lnTo>
                      <a:pt x="19" y="379"/>
                    </a:lnTo>
                    <a:lnTo>
                      <a:pt x="26" y="397"/>
                    </a:lnTo>
                    <a:lnTo>
                      <a:pt x="35" y="414"/>
                    </a:lnTo>
                    <a:lnTo>
                      <a:pt x="44" y="432"/>
                    </a:lnTo>
                    <a:lnTo>
                      <a:pt x="55" y="448"/>
                    </a:lnTo>
                    <a:lnTo>
                      <a:pt x="68" y="463"/>
                    </a:lnTo>
                    <a:lnTo>
                      <a:pt x="80" y="477"/>
                    </a:lnTo>
                    <a:lnTo>
                      <a:pt x="95" y="490"/>
                    </a:lnTo>
                    <a:lnTo>
                      <a:pt x="110" y="503"/>
                    </a:lnTo>
                    <a:lnTo>
                      <a:pt x="126" y="514"/>
                    </a:lnTo>
                    <a:lnTo>
                      <a:pt x="142" y="525"/>
                    </a:lnTo>
                    <a:lnTo>
                      <a:pt x="161" y="534"/>
                    </a:lnTo>
                    <a:lnTo>
                      <a:pt x="161" y="534"/>
                    </a:lnTo>
                    <a:lnTo>
                      <a:pt x="184" y="528"/>
                    </a:lnTo>
                    <a:lnTo>
                      <a:pt x="208" y="519"/>
                    </a:lnTo>
                    <a:lnTo>
                      <a:pt x="230" y="510"/>
                    </a:lnTo>
                    <a:lnTo>
                      <a:pt x="252" y="499"/>
                    </a:lnTo>
                    <a:lnTo>
                      <a:pt x="270" y="486"/>
                    </a:lnTo>
                    <a:lnTo>
                      <a:pt x="290" y="470"/>
                    </a:lnTo>
                    <a:lnTo>
                      <a:pt x="306" y="454"/>
                    </a:lnTo>
                    <a:lnTo>
                      <a:pt x="323" y="437"/>
                    </a:lnTo>
                    <a:lnTo>
                      <a:pt x="337" y="417"/>
                    </a:lnTo>
                    <a:lnTo>
                      <a:pt x="350" y="397"/>
                    </a:lnTo>
                    <a:lnTo>
                      <a:pt x="361" y="375"/>
                    </a:lnTo>
                    <a:lnTo>
                      <a:pt x="370" y="353"/>
                    </a:lnTo>
                    <a:lnTo>
                      <a:pt x="377" y="330"/>
                    </a:lnTo>
                    <a:lnTo>
                      <a:pt x="383" y="306"/>
                    </a:lnTo>
                    <a:lnTo>
                      <a:pt x="386" y="281"/>
                    </a:lnTo>
                    <a:lnTo>
                      <a:pt x="388" y="2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134">
                <a:extLst>
                  <a:ext uri="{FF2B5EF4-FFF2-40B4-BE49-F238E27FC236}">
                    <a16:creationId xmlns:a16="http://schemas.microsoft.com/office/drawing/2014/main" id="{75CCFFD7-FEDB-4813-BF46-8B8DB7986C0A}"/>
                  </a:ext>
                </a:extLst>
              </p:cNvPr>
              <p:cNvSpPr>
                <a:spLocks/>
              </p:cNvSpPr>
              <p:nvPr/>
            </p:nvSpPr>
            <p:spPr bwMode="auto">
              <a:xfrm>
                <a:off x="2184524" y="3511550"/>
                <a:ext cx="395288" cy="552450"/>
              </a:xfrm>
              <a:custGeom>
                <a:avLst/>
                <a:gdLst>
                  <a:gd name="T0" fmla="*/ 109 w 249"/>
                  <a:gd name="T1" fmla="*/ 188 h 348"/>
                  <a:gd name="T2" fmla="*/ 113 w 249"/>
                  <a:gd name="T3" fmla="*/ 157 h 348"/>
                  <a:gd name="T4" fmla="*/ 120 w 249"/>
                  <a:gd name="T5" fmla="*/ 128 h 348"/>
                  <a:gd name="T6" fmla="*/ 133 w 249"/>
                  <a:gd name="T7" fmla="*/ 101 h 348"/>
                  <a:gd name="T8" fmla="*/ 149 w 249"/>
                  <a:gd name="T9" fmla="*/ 77 h 348"/>
                  <a:gd name="T10" fmla="*/ 169 w 249"/>
                  <a:gd name="T11" fmla="*/ 57 h 348"/>
                  <a:gd name="T12" fmla="*/ 193 w 249"/>
                  <a:gd name="T13" fmla="*/ 39 h 348"/>
                  <a:gd name="T14" fmla="*/ 220 w 249"/>
                  <a:gd name="T15" fmla="*/ 26 h 348"/>
                  <a:gd name="T16" fmla="*/ 249 w 249"/>
                  <a:gd name="T17" fmla="*/ 17 h 348"/>
                  <a:gd name="T18" fmla="*/ 231 w 249"/>
                  <a:gd name="T19" fmla="*/ 10 h 348"/>
                  <a:gd name="T20" fmla="*/ 193 w 249"/>
                  <a:gd name="T21" fmla="*/ 2 h 348"/>
                  <a:gd name="T22" fmla="*/ 173 w 249"/>
                  <a:gd name="T23" fmla="*/ 0 h 348"/>
                  <a:gd name="T24" fmla="*/ 138 w 249"/>
                  <a:gd name="T25" fmla="*/ 4 h 348"/>
                  <a:gd name="T26" fmla="*/ 105 w 249"/>
                  <a:gd name="T27" fmla="*/ 15 h 348"/>
                  <a:gd name="T28" fmla="*/ 76 w 249"/>
                  <a:gd name="T29" fmla="*/ 30 h 348"/>
                  <a:gd name="T30" fmla="*/ 51 w 249"/>
                  <a:gd name="T31" fmla="*/ 51 h 348"/>
                  <a:gd name="T32" fmla="*/ 29 w 249"/>
                  <a:gd name="T33" fmla="*/ 77 h 348"/>
                  <a:gd name="T34" fmla="*/ 13 w 249"/>
                  <a:gd name="T35" fmla="*/ 106 h 348"/>
                  <a:gd name="T36" fmla="*/ 3 w 249"/>
                  <a:gd name="T37" fmla="*/ 139 h 348"/>
                  <a:gd name="T38" fmla="*/ 0 w 249"/>
                  <a:gd name="T39" fmla="*/ 175 h 348"/>
                  <a:gd name="T40" fmla="*/ 0 w 249"/>
                  <a:gd name="T41" fmla="*/ 192 h 348"/>
                  <a:gd name="T42" fmla="*/ 7 w 249"/>
                  <a:gd name="T43" fmla="*/ 226 h 348"/>
                  <a:gd name="T44" fmla="*/ 20 w 249"/>
                  <a:gd name="T45" fmla="*/ 257 h 348"/>
                  <a:gd name="T46" fmla="*/ 40 w 249"/>
                  <a:gd name="T47" fmla="*/ 285 h 348"/>
                  <a:gd name="T48" fmla="*/ 64 w 249"/>
                  <a:gd name="T49" fmla="*/ 308 h 348"/>
                  <a:gd name="T50" fmla="*/ 91 w 249"/>
                  <a:gd name="T51" fmla="*/ 328 h 348"/>
                  <a:gd name="T52" fmla="*/ 122 w 249"/>
                  <a:gd name="T53" fmla="*/ 341 h 348"/>
                  <a:gd name="T54" fmla="*/ 156 w 249"/>
                  <a:gd name="T55" fmla="*/ 348 h 348"/>
                  <a:gd name="T56" fmla="*/ 173 w 249"/>
                  <a:gd name="T57" fmla="*/ 348 h 348"/>
                  <a:gd name="T58" fmla="*/ 207 w 249"/>
                  <a:gd name="T59" fmla="*/ 345 h 348"/>
                  <a:gd name="T60" fmla="*/ 187 w 249"/>
                  <a:gd name="T61" fmla="*/ 334 h 348"/>
                  <a:gd name="T62" fmla="*/ 151 w 249"/>
                  <a:gd name="T63" fmla="*/ 301 h 348"/>
                  <a:gd name="T64" fmla="*/ 125 w 249"/>
                  <a:gd name="T65" fmla="*/ 261 h 348"/>
                  <a:gd name="T66" fmla="*/ 111 w 249"/>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48">
                    <a:moveTo>
                      <a:pt x="109" y="188"/>
                    </a:moveTo>
                    <a:lnTo>
                      <a:pt x="109" y="188"/>
                    </a:lnTo>
                    <a:lnTo>
                      <a:pt x="109" y="173"/>
                    </a:lnTo>
                    <a:lnTo>
                      <a:pt x="113" y="157"/>
                    </a:lnTo>
                    <a:lnTo>
                      <a:pt x="115" y="142"/>
                    </a:lnTo>
                    <a:lnTo>
                      <a:pt x="120" y="128"/>
                    </a:lnTo>
                    <a:lnTo>
                      <a:pt x="125" y="115"/>
                    </a:lnTo>
                    <a:lnTo>
                      <a:pt x="133" y="101"/>
                    </a:lnTo>
                    <a:lnTo>
                      <a:pt x="140" y="90"/>
                    </a:lnTo>
                    <a:lnTo>
                      <a:pt x="149" y="77"/>
                    </a:lnTo>
                    <a:lnTo>
                      <a:pt x="158" y="66"/>
                    </a:lnTo>
                    <a:lnTo>
                      <a:pt x="169" y="57"/>
                    </a:lnTo>
                    <a:lnTo>
                      <a:pt x="182" y="48"/>
                    </a:lnTo>
                    <a:lnTo>
                      <a:pt x="193" y="39"/>
                    </a:lnTo>
                    <a:lnTo>
                      <a:pt x="206" y="31"/>
                    </a:lnTo>
                    <a:lnTo>
                      <a:pt x="220" y="26"/>
                    </a:lnTo>
                    <a:lnTo>
                      <a:pt x="235" y="20"/>
                    </a:lnTo>
                    <a:lnTo>
                      <a:pt x="249" y="17"/>
                    </a:lnTo>
                    <a:lnTo>
                      <a:pt x="249" y="17"/>
                    </a:lnTo>
                    <a:lnTo>
                      <a:pt x="231" y="10"/>
                    </a:lnTo>
                    <a:lnTo>
                      <a:pt x="213" y="4"/>
                    </a:lnTo>
                    <a:lnTo>
                      <a:pt x="193" y="2"/>
                    </a:lnTo>
                    <a:lnTo>
                      <a:pt x="173" y="0"/>
                    </a:lnTo>
                    <a:lnTo>
                      <a:pt x="173" y="0"/>
                    </a:lnTo>
                    <a:lnTo>
                      <a:pt x="156" y="2"/>
                    </a:lnTo>
                    <a:lnTo>
                      <a:pt x="138" y="4"/>
                    </a:lnTo>
                    <a:lnTo>
                      <a:pt x="122" y="8"/>
                    </a:lnTo>
                    <a:lnTo>
                      <a:pt x="105" y="15"/>
                    </a:lnTo>
                    <a:lnTo>
                      <a:pt x="91" y="22"/>
                    </a:lnTo>
                    <a:lnTo>
                      <a:pt x="76" y="30"/>
                    </a:lnTo>
                    <a:lnTo>
                      <a:pt x="64" y="40"/>
                    </a:lnTo>
                    <a:lnTo>
                      <a:pt x="51" y="51"/>
                    </a:lnTo>
                    <a:lnTo>
                      <a:pt x="40" y="64"/>
                    </a:lnTo>
                    <a:lnTo>
                      <a:pt x="29" y="77"/>
                    </a:lnTo>
                    <a:lnTo>
                      <a:pt x="20" y="91"/>
                    </a:lnTo>
                    <a:lnTo>
                      <a:pt x="13" y="106"/>
                    </a:lnTo>
                    <a:lnTo>
                      <a:pt x="7" y="122"/>
                    </a:lnTo>
                    <a:lnTo>
                      <a:pt x="3" y="139"/>
                    </a:lnTo>
                    <a:lnTo>
                      <a:pt x="0" y="157"/>
                    </a:lnTo>
                    <a:lnTo>
                      <a:pt x="0" y="175"/>
                    </a:lnTo>
                    <a:lnTo>
                      <a:pt x="0" y="175"/>
                    </a:lnTo>
                    <a:lnTo>
                      <a:pt x="0" y="192"/>
                    </a:lnTo>
                    <a:lnTo>
                      <a:pt x="3" y="210"/>
                    </a:lnTo>
                    <a:lnTo>
                      <a:pt x="7" y="226"/>
                    </a:lnTo>
                    <a:lnTo>
                      <a:pt x="13" y="243"/>
                    </a:lnTo>
                    <a:lnTo>
                      <a:pt x="20" y="257"/>
                    </a:lnTo>
                    <a:lnTo>
                      <a:pt x="29" y="272"/>
                    </a:lnTo>
                    <a:lnTo>
                      <a:pt x="40" y="285"/>
                    </a:lnTo>
                    <a:lnTo>
                      <a:pt x="51" y="297"/>
                    </a:lnTo>
                    <a:lnTo>
                      <a:pt x="64" y="308"/>
                    </a:lnTo>
                    <a:lnTo>
                      <a:pt x="76" y="319"/>
                    </a:lnTo>
                    <a:lnTo>
                      <a:pt x="91" y="328"/>
                    </a:lnTo>
                    <a:lnTo>
                      <a:pt x="105" y="336"/>
                    </a:lnTo>
                    <a:lnTo>
                      <a:pt x="122" y="341"/>
                    </a:lnTo>
                    <a:lnTo>
                      <a:pt x="138" y="345"/>
                    </a:lnTo>
                    <a:lnTo>
                      <a:pt x="156" y="348"/>
                    </a:lnTo>
                    <a:lnTo>
                      <a:pt x="173" y="348"/>
                    </a:lnTo>
                    <a:lnTo>
                      <a:pt x="173" y="348"/>
                    </a:lnTo>
                    <a:lnTo>
                      <a:pt x="191" y="348"/>
                    </a:lnTo>
                    <a:lnTo>
                      <a:pt x="207" y="345"/>
                    </a:lnTo>
                    <a:lnTo>
                      <a:pt x="207" y="345"/>
                    </a:lnTo>
                    <a:lnTo>
                      <a:pt x="187" y="334"/>
                    </a:lnTo>
                    <a:lnTo>
                      <a:pt x="167" y="319"/>
                    </a:lnTo>
                    <a:lnTo>
                      <a:pt x="151" y="301"/>
                    </a:lnTo>
                    <a:lnTo>
                      <a:pt x="136" y="283"/>
                    </a:lnTo>
                    <a:lnTo>
                      <a:pt x="125" y="261"/>
                    </a:lnTo>
                    <a:lnTo>
                      <a:pt x="116" y="237"/>
                    </a:lnTo>
                    <a:lnTo>
                      <a:pt x="111" y="213"/>
                    </a:lnTo>
                    <a:lnTo>
                      <a:pt x="109" y="188"/>
                    </a:lnTo>
                    <a:close/>
                  </a:path>
                </a:pathLst>
              </a:custGeom>
              <a:solidFill>
                <a:srgbClr val="327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135">
                <a:extLst>
                  <a:ext uri="{FF2B5EF4-FFF2-40B4-BE49-F238E27FC236}">
                    <a16:creationId xmlns:a16="http://schemas.microsoft.com/office/drawing/2014/main" id="{B82F08E3-85C3-48AF-9FD9-45015604EE37}"/>
                  </a:ext>
                </a:extLst>
              </p:cNvPr>
              <p:cNvSpPr>
                <a:spLocks/>
              </p:cNvSpPr>
              <p:nvPr/>
            </p:nvSpPr>
            <p:spPr bwMode="auto">
              <a:xfrm>
                <a:off x="2184524" y="3511550"/>
                <a:ext cx="395288" cy="552450"/>
              </a:xfrm>
              <a:custGeom>
                <a:avLst/>
                <a:gdLst>
                  <a:gd name="T0" fmla="*/ 109 w 249"/>
                  <a:gd name="T1" fmla="*/ 188 h 348"/>
                  <a:gd name="T2" fmla="*/ 113 w 249"/>
                  <a:gd name="T3" fmla="*/ 157 h 348"/>
                  <a:gd name="T4" fmla="*/ 120 w 249"/>
                  <a:gd name="T5" fmla="*/ 128 h 348"/>
                  <a:gd name="T6" fmla="*/ 133 w 249"/>
                  <a:gd name="T7" fmla="*/ 101 h 348"/>
                  <a:gd name="T8" fmla="*/ 149 w 249"/>
                  <a:gd name="T9" fmla="*/ 77 h 348"/>
                  <a:gd name="T10" fmla="*/ 169 w 249"/>
                  <a:gd name="T11" fmla="*/ 57 h 348"/>
                  <a:gd name="T12" fmla="*/ 193 w 249"/>
                  <a:gd name="T13" fmla="*/ 39 h 348"/>
                  <a:gd name="T14" fmla="*/ 220 w 249"/>
                  <a:gd name="T15" fmla="*/ 26 h 348"/>
                  <a:gd name="T16" fmla="*/ 249 w 249"/>
                  <a:gd name="T17" fmla="*/ 17 h 348"/>
                  <a:gd name="T18" fmla="*/ 231 w 249"/>
                  <a:gd name="T19" fmla="*/ 10 h 348"/>
                  <a:gd name="T20" fmla="*/ 193 w 249"/>
                  <a:gd name="T21" fmla="*/ 2 h 348"/>
                  <a:gd name="T22" fmla="*/ 173 w 249"/>
                  <a:gd name="T23" fmla="*/ 0 h 348"/>
                  <a:gd name="T24" fmla="*/ 138 w 249"/>
                  <a:gd name="T25" fmla="*/ 4 h 348"/>
                  <a:gd name="T26" fmla="*/ 105 w 249"/>
                  <a:gd name="T27" fmla="*/ 15 h 348"/>
                  <a:gd name="T28" fmla="*/ 76 w 249"/>
                  <a:gd name="T29" fmla="*/ 30 h 348"/>
                  <a:gd name="T30" fmla="*/ 51 w 249"/>
                  <a:gd name="T31" fmla="*/ 51 h 348"/>
                  <a:gd name="T32" fmla="*/ 29 w 249"/>
                  <a:gd name="T33" fmla="*/ 77 h 348"/>
                  <a:gd name="T34" fmla="*/ 13 w 249"/>
                  <a:gd name="T35" fmla="*/ 106 h 348"/>
                  <a:gd name="T36" fmla="*/ 3 w 249"/>
                  <a:gd name="T37" fmla="*/ 139 h 348"/>
                  <a:gd name="T38" fmla="*/ 0 w 249"/>
                  <a:gd name="T39" fmla="*/ 175 h 348"/>
                  <a:gd name="T40" fmla="*/ 0 w 249"/>
                  <a:gd name="T41" fmla="*/ 192 h 348"/>
                  <a:gd name="T42" fmla="*/ 7 w 249"/>
                  <a:gd name="T43" fmla="*/ 226 h 348"/>
                  <a:gd name="T44" fmla="*/ 20 w 249"/>
                  <a:gd name="T45" fmla="*/ 257 h 348"/>
                  <a:gd name="T46" fmla="*/ 40 w 249"/>
                  <a:gd name="T47" fmla="*/ 285 h 348"/>
                  <a:gd name="T48" fmla="*/ 64 w 249"/>
                  <a:gd name="T49" fmla="*/ 308 h 348"/>
                  <a:gd name="T50" fmla="*/ 91 w 249"/>
                  <a:gd name="T51" fmla="*/ 328 h 348"/>
                  <a:gd name="T52" fmla="*/ 122 w 249"/>
                  <a:gd name="T53" fmla="*/ 341 h 348"/>
                  <a:gd name="T54" fmla="*/ 156 w 249"/>
                  <a:gd name="T55" fmla="*/ 348 h 348"/>
                  <a:gd name="T56" fmla="*/ 173 w 249"/>
                  <a:gd name="T57" fmla="*/ 348 h 348"/>
                  <a:gd name="T58" fmla="*/ 207 w 249"/>
                  <a:gd name="T59" fmla="*/ 345 h 348"/>
                  <a:gd name="T60" fmla="*/ 187 w 249"/>
                  <a:gd name="T61" fmla="*/ 334 h 348"/>
                  <a:gd name="T62" fmla="*/ 151 w 249"/>
                  <a:gd name="T63" fmla="*/ 301 h 348"/>
                  <a:gd name="T64" fmla="*/ 125 w 249"/>
                  <a:gd name="T65" fmla="*/ 261 h 348"/>
                  <a:gd name="T66" fmla="*/ 111 w 249"/>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48">
                    <a:moveTo>
                      <a:pt x="109" y="188"/>
                    </a:moveTo>
                    <a:lnTo>
                      <a:pt x="109" y="188"/>
                    </a:lnTo>
                    <a:lnTo>
                      <a:pt x="109" y="173"/>
                    </a:lnTo>
                    <a:lnTo>
                      <a:pt x="113" y="157"/>
                    </a:lnTo>
                    <a:lnTo>
                      <a:pt x="115" y="142"/>
                    </a:lnTo>
                    <a:lnTo>
                      <a:pt x="120" y="128"/>
                    </a:lnTo>
                    <a:lnTo>
                      <a:pt x="125" y="115"/>
                    </a:lnTo>
                    <a:lnTo>
                      <a:pt x="133" y="101"/>
                    </a:lnTo>
                    <a:lnTo>
                      <a:pt x="140" y="90"/>
                    </a:lnTo>
                    <a:lnTo>
                      <a:pt x="149" y="77"/>
                    </a:lnTo>
                    <a:lnTo>
                      <a:pt x="158" y="66"/>
                    </a:lnTo>
                    <a:lnTo>
                      <a:pt x="169" y="57"/>
                    </a:lnTo>
                    <a:lnTo>
                      <a:pt x="182" y="48"/>
                    </a:lnTo>
                    <a:lnTo>
                      <a:pt x="193" y="39"/>
                    </a:lnTo>
                    <a:lnTo>
                      <a:pt x="206" y="31"/>
                    </a:lnTo>
                    <a:lnTo>
                      <a:pt x="220" y="26"/>
                    </a:lnTo>
                    <a:lnTo>
                      <a:pt x="235" y="20"/>
                    </a:lnTo>
                    <a:lnTo>
                      <a:pt x="249" y="17"/>
                    </a:lnTo>
                    <a:lnTo>
                      <a:pt x="249" y="17"/>
                    </a:lnTo>
                    <a:lnTo>
                      <a:pt x="231" y="10"/>
                    </a:lnTo>
                    <a:lnTo>
                      <a:pt x="213" y="4"/>
                    </a:lnTo>
                    <a:lnTo>
                      <a:pt x="193" y="2"/>
                    </a:lnTo>
                    <a:lnTo>
                      <a:pt x="173" y="0"/>
                    </a:lnTo>
                    <a:lnTo>
                      <a:pt x="173" y="0"/>
                    </a:lnTo>
                    <a:lnTo>
                      <a:pt x="156" y="2"/>
                    </a:lnTo>
                    <a:lnTo>
                      <a:pt x="138" y="4"/>
                    </a:lnTo>
                    <a:lnTo>
                      <a:pt x="122" y="8"/>
                    </a:lnTo>
                    <a:lnTo>
                      <a:pt x="105" y="15"/>
                    </a:lnTo>
                    <a:lnTo>
                      <a:pt x="91" y="22"/>
                    </a:lnTo>
                    <a:lnTo>
                      <a:pt x="76" y="30"/>
                    </a:lnTo>
                    <a:lnTo>
                      <a:pt x="64" y="40"/>
                    </a:lnTo>
                    <a:lnTo>
                      <a:pt x="51" y="51"/>
                    </a:lnTo>
                    <a:lnTo>
                      <a:pt x="40" y="64"/>
                    </a:lnTo>
                    <a:lnTo>
                      <a:pt x="29" y="77"/>
                    </a:lnTo>
                    <a:lnTo>
                      <a:pt x="20" y="91"/>
                    </a:lnTo>
                    <a:lnTo>
                      <a:pt x="13" y="106"/>
                    </a:lnTo>
                    <a:lnTo>
                      <a:pt x="7" y="122"/>
                    </a:lnTo>
                    <a:lnTo>
                      <a:pt x="3" y="139"/>
                    </a:lnTo>
                    <a:lnTo>
                      <a:pt x="0" y="157"/>
                    </a:lnTo>
                    <a:lnTo>
                      <a:pt x="0" y="175"/>
                    </a:lnTo>
                    <a:lnTo>
                      <a:pt x="0" y="175"/>
                    </a:lnTo>
                    <a:lnTo>
                      <a:pt x="0" y="192"/>
                    </a:lnTo>
                    <a:lnTo>
                      <a:pt x="3" y="210"/>
                    </a:lnTo>
                    <a:lnTo>
                      <a:pt x="7" y="226"/>
                    </a:lnTo>
                    <a:lnTo>
                      <a:pt x="13" y="243"/>
                    </a:lnTo>
                    <a:lnTo>
                      <a:pt x="20" y="257"/>
                    </a:lnTo>
                    <a:lnTo>
                      <a:pt x="29" y="272"/>
                    </a:lnTo>
                    <a:lnTo>
                      <a:pt x="40" y="285"/>
                    </a:lnTo>
                    <a:lnTo>
                      <a:pt x="51" y="297"/>
                    </a:lnTo>
                    <a:lnTo>
                      <a:pt x="64" y="308"/>
                    </a:lnTo>
                    <a:lnTo>
                      <a:pt x="76" y="319"/>
                    </a:lnTo>
                    <a:lnTo>
                      <a:pt x="91" y="328"/>
                    </a:lnTo>
                    <a:lnTo>
                      <a:pt x="105" y="336"/>
                    </a:lnTo>
                    <a:lnTo>
                      <a:pt x="122" y="341"/>
                    </a:lnTo>
                    <a:lnTo>
                      <a:pt x="138" y="345"/>
                    </a:lnTo>
                    <a:lnTo>
                      <a:pt x="156" y="348"/>
                    </a:lnTo>
                    <a:lnTo>
                      <a:pt x="173" y="348"/>
                    </a:lnTo>
                    <a:lnTo>
                      <a:pt x="173" y="348"/>
                    </a:lnTo>
                    <a:lnTo>
                      <a:pt x="191" y="348"/>
                    </a:lnTo>
                    <a:lnTo>
                      <a:pt x="207" y="345"/>
                    </a:lnTo>
                    <a:lnTo>
                      <a:pt x="207" y="345"/>
                    </a:lnTo>
                    <a:lnTo>
                      <a:pt x="187" y="334"/>
                    </a:lnTo>
                    <a:lnTo>
                      <a:pt x="167" y="319"/>
                    </a:lnTo>
                    <a:lnTo>
                      <a:pt x="151" y="301"/>
                    </a:lnTo>
                    <a:lnTo>
                      <a:pt x="136" y="283"/>
                    </a:lnTo>
                    <a:lnTo>
                      <a:pt x="125" y="261"/>
                    </a:lnTo>
                    <a:lnTo>
                      <a:pt x="116" y="237"/>
                    </a:lnTo>
                    <a:lnTo>
                      <a:pt x="111" y="213"/>
                    </a:lnTo>
                    <a:lnTo>
                      <a:pt x="109"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136">
                <a:extLst>
                  <a:ext uri="{FF2B5EF4-FFF2-40B4-BE49-F238E27FC236}">
                    <a16:creationId xmlns:a16="http://schemas.microsoft.com/office/drawing/2014/main" id="{53287029-A4B4-4630-98AC-27C2A5C5D664}"/>
                  </a:ext>
                </a:extLst>
              </p:cNvPr>
              <p:cNvSpPr>
                <a:spLocks/>
              </p:cNvSpPr>
              <p:nvPr/>
            </p:nvSpPr>
            <p:spPr bwMode="auto">
              <a:xfrm>
                <a:off x="2357561" y="3538538"/>
                <a:ext cx="379413" cy="520700"/>
              </a:xfrm>
              <a:custGeom>
                <a:avLst/>
                <a:gdLst>
                  <a:gd name="T0" fmla="*/ 239 w 239"/>
                  <a:gd name="T1" fmla="*/ 158 h 328"/>
                  <a:gd name="T2" fmla="*/ 239 w 239"/>
                  <a:gd name="T3" fmla="*/ 158 h 328"/>
                  <a:gd name="T4" fmla="*/ 237 w 239"/>
                  <a:gd name="T5" fmla="*/ 133 h 328"/>
                  <a:gd name="T6" fmla="*/ 231 w 239"/>
                  <a:gd name="T7" fmla="*/ 107 h 328"/>
                  <a:gd name="T8" fmla="*/ 222 w 239"/>
                  <a:gd name="T9" fmla="*/ 85 h 328"/>
                  <a:gd name="T10" fmla="*/ 211 w 239"/>
                  <a:gd name="T11" fmla="*/ 64 h 328"/>
                  <a:gd name="T12" fmla="*/ 197 w 239"/>
                  <a:gd name="T13" fmla="*/ 43 h 328"/>
                  <a:gd name="T14" fmla="*/ 180 w 239"/>
                  <a:gd name="T15" fmla="*/ 27 h 328"/>
                  <a:gd name="T16" fmla="*/ 160 w 239"/>
                  <a:gd name="T17" fmla="*/ 13 h 328"/>
                  <a:gd name="T18" fmla="*/ 140 w 239"/>
                  <a:gd name="T19" fmla="*/ 0 h 328"/>
                  <a:gd name="T20" fmla="*/ 140 w 239"/>
                  <a:gd name="T21" fmla="*/ 0 h 328"/>
                  <a:gd name="T22" fmla="*/ 126 w 239"/>
                  <a:gd name="T23" fmla="*/ 3 h 328"/>
                  <a:gd name="T24" fmla="*/ 111 w 239"/>
                  <a:gd name="T25" fmla="*/ 9 h 328"/>
                  <a:gd name="T26" fmla="*/ 97 w 239"/>
                  <a:gd name="T27" fmla="*/ 14 h 328"/>
                  <a:gd name="T28" fmla="*/ 84 w 239"/>
                  <a:gd name="T29" fmla="*/ 22 h 328"/>
                  <a:gd name="T30" fmla="*/ 73 w 239"/>
                  <a:gd name="T31" fmla="*/ 31 h 328"/>
                  <a:gd name="T32" fmla="*/ 60 w 239"/>
                  <a:gd name="T33" fmla="*/ 40 h 328"/>
                  <a:gd name="T34" fmla="*/ 49 w 239"/>
                  <a:gd name="T35" fmla="*/ 49 h 328"/>
                  <a:gd name="T36" fmla="*/ 40 w 239"/>
                  <a:gd name="T37" fmla="*/ 60 h 328"/>
                  <a:gd name="T38" fmla="*/ 31 w 239"/>
                  <a:gd name="T39" fmla="*/ 73 h 328"/>
                  <a:gd name="T40" fmla="*/ 24 w 239"/>
                  <a:gd name="T41" fmla="*/ 84 h 328"/>
                  <a:gd name="T42" fmla="*/ 16 w 239"/>
                  <a:gd name="T43" fmla="*/ 98 h 328"/>
                  <a:gd name="T44" fmla="*/ 11 w 239"/>
                  <a:gd name="T45" fmla="*/ 111 h 328"/>
                  <a:gd name="T46" fmla="*/ 6 w 239"/>
                  <a:gd name="T47" fmla="*/ 125 h 328"/>
                  <a:gd name="T48" fmla="*/ 4 w 239"/>
                  <a:gd name="T49" fmla="*/ 140 h 328"/>
                  <a:gd name="T50" fmla="*/ 0 w 239"/>
                  <a:gd name="T51" fmla="*/ 156 h 328"/>
                  <a:gd name="T52" fmla="*/ 0 w 239"/>
                  <a:gd name="T53" fmla="*/ 171 h 328"/>
                  <a:gd name="T54" fmla="*/ 0 w 239"/>
                  <a:gd name="T55" fmla="*/ 171 h 328"/>
                  <a:gd name="T56" fmla="*/ 2 w 239"/>
                  <a:gd name="T57" fmla="*/ 196 h 328"/>
                  <a:gd name="T58" fmla="*/ 7 w 239"/>
                  <a:gd name="T59" fmla="*/ 220 h 328"/>
                  <a:gd name="T60" fmla="*/ 16 w 239"/>
                  <a:gd name="T61" fmla="*/ 244 h 328"/>
                  <a:gd name="T62" fmla="*/ 27 w 239"/>
                  <a:gd name="T63" fmla="*/ 266 h 328"/>
                  <a:gd name="T64" fmla="*/ 42 w 239"/>
                  <a:gd name="T65" fmla="*/ 284 h 328"/>
                  <a:gd name="T66" fmla="*/ 58 w 239"/>
                  <a:gd name="T67" fmla="*/ 302 h 328"/>
                  <a:gd name="T68" fmla="*/ 78 w 239"/>
                  <a:gd name="T69" fmla="*/ 317 h 328"/>
                  <a:gd name="T70" fmla="*/ 98 w 239"/>
                  <a:gd name="T71" fmla="*/ 328 h 328"/>
                  <a:gd name="T72" fmla="*/ 98 w 239"/>
                  <a:gd name="T73" fmla="*/ 328 h 328"/>
                  <a:gd name="T74" fmla="*/ 113 w 239"/>
                  <a:gd name="T75" fmla="*/ 324 h 328"/>
                  <a:gd name="T76" fmla="*/ 128 w 239"/>
                  <a:gd name="T77" fmla="*/ 320 h 328"/>
                  <a:gd name="T78" fmla="*/ 142 w 239"/>
                  <a:gd name="T79" fmla="*/ 313 h 328"/>
                  <a:gd name="T80" fmla="*/ 155 w 239"/>
                  <a:gd name="T81" fmla="*/ 306 h 328"/>
                  <a:gd name="T82" fmla="*/ 166 w 239"/>
                  <a:gd name="T83" fmla="*/ 298 h 328"/>
                  <a:gd name="T84" fmla="*/ 179 w 239"/>
                  <a:gd name="T85" fmla="*/ 289 h 328"/>
                  <a:gd name="T86" fmla="*/ 189 w 239"/>
                  <a:gd name="T87" fmla="*/ 278 h 328"/>
                  <a:gd name="T88" fmla="*/ 199 w 239"/>
                  <a:gd name="T89" fmla="*/ 268 h 328"/>
                  <a:gd name="T90" fmla="*/ 208 w 239"/>
                  <a:gd name="T91" fmla="*/ 257 h 328"/>
                  <a:gd name="T92" fmla="*/ 215 w 239"/>
                  <a:gd name="T93" fmla="*/ 244 h 328"/>
                  <a:gd name="T94" fmla="*/ 222 w 239"/>
                  <a:gd name="T95" fmla="*/ 231 h 328"/>
                  <a:gd name="T96" fmla="*/ 228 w 239"/>
                  <a:gd name="T97" fmla="*/ 218 h 328"/>
                  <a:gd name="T98" fmla="*/ 233 w 239"/>
                  <a:gd name="T99" fmla="*/ 204 h 328"/>
                  <a:gd name="T100" fmla="*/ 235 w 239"/>
                  <a:gd name="T101" fmla="*/ 189 h 328"/>
                  <a:gd name="T102" fmla="*/ 239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1" y="107"/>
                    </a:lnTo>
                    <a:lnTo>
                      <a:pt x="222" y="85"/>
                    </a:lnTo>
                    <a:lnTo>
                      <a:pt x="211" y="64"/>
                    </a:lnTo>
                    <a:lnTo>
                      <a:pt x="197" y="43"/>
                    </a:lnTo>
                    <a:lnTo>
                      <a:pt x="180" y="27"/>
                    </a:lnTo>
                    <a:lnTo>
                      <a:pt x="160" y="13"/>
                    </a:lnTo>
                    <a:lnTo>
                      <a:pt x="140" y="0"/>
                    </a:lnTo>
                    <a:lnTo>
                      <a:pt x="140" y="0"/>
                    </a:lnTo>
                    <a:lnTo>
                      <a:pt x="126" y="3"/>
                    </a:lnTo>
                    <a:lnTo>
                      <a:pt x="111" y="9"/>
                    </a:lnTo>
                    <a:lnTo>
                      <a:pt x="97" y="14"/>
                    </a:lnTo>
                    <a:lnTo>
                      <a:pt x="84" y="22"/>
                    </a:lnTo>
                    <a:lnTo>
                      <a:pt x="73" y="31"/>
                    </a:lnTo>
                    <a:lnTo>
                      <a:pt x="60" y="40"/>
                    </a:lnTo>
                    <a:lnTo>
                      <a:pt x="49" y="49"/>
                    </a:lnTo>
                    <a:lnTo>
                      <a:pt x="40" y="60"/>
                    </a:lnTo>
                    <a:lnTo>
                      <a:pt x="31" y="73"/>
                    </a:lnTo>
                    <a:lnTo>
                      <a:pt x="24" y="84"/>
                    </a:lnTo>
                    <a:lnTo>
                      <a:pt x="16" y="98"/>
                    </a:lnTo>
                    <a:lnTo>
                      <a:pt x="11" y="111"/>
                    </a:lnTo>
                    <a:lnTo>
                      <a:pt x="6" y="125"/>
                    </a:lnTo>
                    <a:lnTo>
                      <a:pt x="4" y="140"/>
                    </a:lnTo>
                    <a:lnTo>
                      <a:pt x="0" y="156"/>
                    </a:lnTo>
                    <a:lnTo>
                      <a:pt x="0" y="171"/>
                    </a:lnTo>
                    <a:lnTo>
                      <a:pt x="0" y="171"/>
                    </a:lnTo>
                    <a:lnTo>
                      <a:pt x="2" y="196"/>
                    </a:lnTo>
                    <a:lnTo>
                      <a:pt x="7" y="220"/>
                    </a:lnTo>
                    <a:lnTo>
                      <a:pt x="16" y="244"/>
                    </a:lnTo>
                    <a:lnTo>
                      <a:pt x="27" y="266"/>
                    </a:lnTo>
                    <a:lnTo>
                      <a:pt x="42" y="284"/>
                    </a:lnTo>
                    <a:lnTo>
                      <a:pt x="58" y="302"/>
                    </a:lnTo>
                    <a:lnTo>
                      <a:pt x="78" y="317"/>
                    </a:lnTo>
                    <a:lnTo>
                      <a:pt x="98" y="328"/>
                    </a:lnTo>
                    <a:lnTo>
                      <a:pt x="98" y="328"/>
                    </a:lnTo>
                    <a:lnTo>
                      <a:pt x="113" y="324"/>
                    </a:lnTo>
                    <a:lnTo>
                      <a:pt x="128" y="320"/>
                    </a:lnTo>
                    <a:lnTo>
                      <a:pt x="142" y="313"/>
                    </a:lnTo>
                    <a:lnTo>
                      <a:pt x="155" y="306"/>
                    </a:lnTo>
                    <a:lnTo>
                      <a:pt x="166" y="298"/>
                    </a:lnTo>
                    <a:lnTo>
                      <a:pt x="179" y="289"/>
                    </a:lnTo>
                    <a:lnTo>
                      <a:pt x="189" y="278"/>
                    </a:lnTo>
                    <a:lnTo>
                      <a:pt x="199" y="268"/>
                    </a:lnTo>
                    <a:lnTo>
                      <a:pt x="208" y="257"/>
                    </a:lnTo>
                    <a:lnTo>
                      <a:pt x="215" y="244"/>
                    </a:lnTo>
                    <a:lnTo>
                      <a:pt x="222" y="231"/>
                    </a:lnTo>
                    <a:lnTo>
                      <a:pt x="228" y="218"/>
                    </a:lnTo>
                    <a:lnTo>
                      <a:pt x="233" y="204"/>
                    </a:lnTo>
                    <a:lnTo>
                      <a:pt x="235" y="189"/>
                    </a:lnTo>
                    <a:lnTo>
                      <a:pt x="239" y="173"/>
                    </a:lnTo>
                    <a:lnTo>
                      <a:pt x="239" y="158"/>
                    </a:lnTo>
                    <a:close/>
                  </a:path>
                </a:pathLst>
              </a:custGeom>
              <a:solidFill>
                <a:srgbClr val="33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6" name="Freeform 137">
                <a:extLst>
                  <a:ext uri="{FF2B5EF4-FFF2-40B4-BE49-F238E27FC236}">
                    <a16:creationId xmlns:a16="http://schemas.microsoft.com/office/drawing/2014/main" id="{9807DB10-E7A6-4BD7-9B4E-B297C5D7EA57}"/>
                  </a:ext>
                </a:extLst>
              </p:cNvPr>
              <p:cNvSpPr>
                <a:spLocks/>
              </p:cNvSpPr>
              <p:nvPr/>
            </p:nvSpPr>
            <p:spPr bwMode="auto">
              <a:xfrm>
                <a:off x="2357561" y="3538538"/>
                <a:ext cx="379413" cy="520700"/>
              </a:xfrm>
              <a:custGeom>
                <a:avLst/>
                <a:gdLst>
                  <a:gd name="T0" fmla="*/ 239 w 239"/>
                  <a:gd name="T1" fmla="*/ 158 h 328"/>
                  <a:gd name="T2" fmla="*/ 239 w 239"/>
                  <a:gd name="T3" fmla="*/ 158 h 328"/>
                  <a:gd name="T4" fmla="*/ 237 w 239"/>
                  <a:gd name="T5" fmla="*/ 133 h 328"/>
                  <a:gd name="T6" fmla="*/ 231 w 239"/>
                  <a:gd name="T7" fmla="*/ 107 h 328"/>
                  <a:gd name="T8" fmla="*/ 222 w 239"/>
                  <a:gd name="T9" fmla="*/ 85 h 328"/>
                  <a:gd name="T10" fmla="*/ 211 w 239"/>
                  <a:gd name="T11" fmla="*/ 64 h 328"/>
                  <a:gd name="T12" fmla="*/ 197 w 239"/>
                  <a:gd name="T13" fmla="*/ 43 h 328"/>
                  <a:gd name="T14" fmla="*/ 180 w 239"/>
                  <a:gd name="T15" fmla="*/ 27 h 328"/>
                  <a:gd name="T16" fmla="*/ 160 w 239"/>
                  <a:gd name="T17" fmla="*/ 13 h 328"/>
                  <a:gd name="T18" fmla="*/ 140 w 239"/>
                  <a:gd name="T19" fmla="*/ 0 h 328"/>
                  <a:gd name="T20" fmla="*/ 140 w 239"/>
                  <a:gd name="T21" fmla="*/ 0 h 328"/>
                  <a:gd name="T22" fmla="*/ 126 w 239"/>
                  <a:gd name="T23" fmla="*/ 3 h 328"/>
                  <a:gd name="T24" fmla="*/ 111 w 239"/>
                  <a:gd name="T25" fmla="*/ 9 h 328"/>
                  <a:gd name="T26" fmla="*/ 97 w 239"/>
                  <a:gd name="T27" fmla="*/ 14 h 328"/>
                  <a:gd name="T28" fmla="*/ 84 w 239"/>
                  <a:gd name="T29" fmla="*/ 22 h 328"/>
                  <a:gd name="T30" fmla="*/ 73 w 239"/>
                  <a:gd name="T31" fmla="*/ 31 h 328"/>
                  <a:gd name="T32" fmla="*/ 60 w 239"/>
                  <a:gd name="T33" fmla="*/ 40 h 328"/>
                  <a:gd name="T34" fmla="*/ 49 w 239"/>
                  <a:gd name="T35" fmla="*/ 49 h 328"/>
                  <a:gd name="T36" fmla="*/ 40 w 239"/>
                  <a:gd name="T37" fmla="*/ 60 h 328"/>
                  <a:gd name="T38" fmla="*/ 31 w 239"/>
                  <a:gd name="T39" fmla="*/ 73 h 328"/>
                  <a:gd name="T40" fmla="*/ 24 w 239"/>
                  <a:gd name="T41" fmla="*/ 84 h 328"/>
                  <a:gd name="T42" fmla="*/ 16 w 239"/>
                  <a:gd name="T43" fmla="*/ 98 h 328"/>
                  <a:gd name="T44" fmla="*/ 11 w 239"/>
                  <a:gd name="T45" fmla="*/ 111 h 328"/>
                  <a:gd name="T46" fmla="*/ 6 w 239"/>
                  <a:gd name="T47" fmla="*/ 125 h 328"/>
                  <a:gd name="T48" fmla="*/ 4 w 239"/>
                  <a:gd name="T49" fmla="*/ 140 h 328"/>
                  <a:gd name="T50" fmla="*/ 0 w 239"/>
                  <a:gd name="T51" fmla="*/ 156 h 328"/>
                  <a:gd name="T52" fmla="*/ 0 w 239"/>
                  <a:gd name="T53" fmla="*/ 171 h 328"/>
                  <a:gd name="T54" fmla="*/ 0 w 239"/>
                  <a:gd name="T55" fmla="*/ 171 h 328"/>
                  <a:gd name="T56" fmla="*/ 2 w 239"/>
                  <a:gd name="T57" fmla="*/ 196 h 328"/>
                  <a:gd name="T58" fmla="*/ 7 w 239"/>
                  <a:gd name="T59" fmla="*/ 220 h 328"/>
                  <a:gd name="T60" fmla="*/ 16 w 239"/>
                  <a:gd name="T61" fmla="*/ 244 h 328"/>
                  <a:gd name="T62" fmla="*/ 27 w 239"/>
                  <a:gd name="T63" fmla="*/ 266 h 328"/>
                  <a:gd name="T64" fmla="*/ 42 w 239"/>
                  <a:gd name="T65" fmla="*/ 284 h 328"/>
                  <a:gd name="T66" fmla="*/ 58 w 239"/>
                  <a:gd name="T67" fmla="*/ 302 h 328"/>
                  <a:gd name="T68" fmla="*/ 78 w 239"/>
                  <a:gd name="T69" fmla="*/ 317 h 328"/>
                  <a:gd name="T70" fmla="*/ 98 w 239"/>
                  <a:gd name="T71" fmla="*/ 328 h 328"/>
                  <a:gd name="T72" fmla="*/ 98 w 239"/>
                  <a:gd name="T73" fmla="*/ 328 h 328"/>
                  <a:gd name="T74" fmla="*/ 113 w 239"/>
                  <a:gd name="T75" fmla="*/ 324 h 328"/>
                  <a:gd name="T76" fmla="*/ 128 w 239"/>
                  <a:gd name="T77" fmla="*/ 320 h 328"/>
                  <a:gd name="T78" fmla="*/ 142 w 239"/>
                  <a:gd name="T79" fmla="*/ 313 h 328"/>
                  <a:gd name="T80" fmla="*/ 155 w 239"/>
                  <a:gd name="T81" fmla="*/ 306 h 328"/>
                  <a:gd name="T82" fmla="*/ 166 w 239"/>
                  <a:gd name="T83" fmla="*/ 298 h 328"/>
                  <a:gd name="T84" fmla="*/ 179 w 239"/>
                  <a:gd name="T85" fmla="*/ 289 h 328"/>
                  <a:gd name="T86" fmla="*/ 189 w 239"/>
                  <a:gd name="T87" fmla="*/ 278 h 328"/>
                  <a:gd name="T88" fmla="*/ 199 w 239"/>
                  <a:gd name="T89" fmla="*/ 268 h 328"/>
                  <a:gd name="T90" fmla="*/ 208 w 239"/>
                  <a:gd name="T91" fmla="*/ 257 h 328"/>
                  <a:gd name="T92" fmla="*/ 215 w 239"/>
                  <a:gd name="T93" fmla="*/ 244 h 328"/>
                  <a:gd name="T94" fmla="*/ 222 w 239"/>
                  <a:gd name="T95" fmla="*/ 231 h 328"/>
                  <a:gd name="T96" fmla="*/ 228 w 239"/>
                  <a:gd name="T97" fmla="*/ 218 h 328"/>
                  <a:gd name="T98" fmla="*/ 233 w 239"/>
                  <a:gd name="T99" fmla="*/ 204 h 328"/>
                  <a:gd name="T100" fmla="*/ 235 w 239"/>
                  <a:gd name="T101" fmla="*/ 189 h 328"/>
                  <a:gd name="T102" fmla="*/ 239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1" y="107"/>
                    </a:lnTo>
                    <a:lnTo>
                      <a:pt x="222" y="85"/>
                    </a:lnTo>
                    <a:lnTo>
                      <a:pt x="211" y="64"/>
                    </a:lnTo>
                    <a:lnTo>
                      <a:pt x="197" y="43"/>
                    </a:lnTo>
                    <a:lnTo>
                      <a:pt x="180" y="27"/>
                    </a:lnTo>
                    <a:lnTo>
                      <a:pt x="160" y="13"/>
                    </a:lnTo>
                    <a:lnTo>
                      <a:pt x="140" y="0"/>
                    </a:lnTo>
                    <a:lnTo>
                      <a:pt x="140" y="0"/>
                    </a:lnTo>
                    <a:lnTo>
                      <a:pt x="126" y="3"/>
                    </a:lnTo>
                    <a:lnTo>
                      <a:pt x="111" y="9"/>
                    </a:lnTo>
                    <a:lnTo>
                      <a:pt x="97" y="14"/>
                    </a:lnTo>
                    <a:lnTo>
                      <a:pt x="84" y="22"/>
                    </a:lnTo>
                    <a:lnTo>
                      <a:pt x="73" y="31"/>
                    </a:lnTo>
                    <a:lnTo>
                      <a:pt x="60" y="40"/>
                    </a:lnTo>
                    <a:lnTo>
                      <a:pt x="49" y="49"/>
                    </a:lnTo>
                    <a:lnTo>
                      <a:pt x="40" y="60"/>
                    </a:lnTo>
                    <a:lnTo>
                      <a:pt x="31" y="73"/>
                    </a:lnTo>
                    <a:lnTo>
                      <a:pt x="24" y="84"/>
                    </a:lnTo>
                    <a:lnTo>
                      <a:pt x="16" y="98"/>
                    </a:lnTo>
                    <a:lnTo>
                      <a:pt x="11" y="111"/>
                    </a:lnTo>
                    <a:lnTo>
                      <a:pt x="6" y="125"/>
                    </a:lnTo>
                    <a:lnTo>
                      <a:pt x="4" y="140"/>
                    </a:lnTo>
                    <a:lnTo>
                      <a:pt x="0" y="156"/>
                    </a:lnTo>
                    <a:lnTo>
                      <a:pt x="0" y="171"/>
                    </a:lnTo>
                    <a:lnTo>
                      <a:pt x="0" y="171"/>
                    </a:lnTo>
                    <a:lnTo>
                      <a:pt x="2" y="196"/>
                    </a:lnTo>
                    <a:lnTo>
                      <a:pt x="7" y="220"/>
                    </a:lnTo>
                    <a:lnTo>
                      <a:pt x="16" y="244"/>
                    </a:lnTo>
                    <a:lnTo>
                      <a:pt x="27" y="266"/>
                    </a:lnTo>
                    <a:lnTo>
                      <a:pt x="42" y="284"/>
                    </a:lnTo>
                    <a:lnTo>
                      <a:pt x="58" y="302"/>
                    </a:lnTo>
                    <a:lnTo>
                      <a:pt x="78" y="317"/>
                    </a:lnTo>
                    <a:lnTo>
                      <a:pt x="98" y="328"/>
                    </a:lnTo>
                    <a:lnTo>
                      <a:pt x="98" y="328"/>
                    </a:lnTo>
                    <a:lnTo>
                      <a:pt x="113" y="324"/>
                    </a:lnTo>
                    <a:lnTo>
                      <a:pt x="128" y="320"/>
                    </a:lnTo>
                    <a:lnTo>
                      <a:pt x="142" y="313"/>
                    </a:lnTo>
                    <a:lnTo>
                      <a:pt x="155" y="306"/>
                    </a:lnTo>
                    <a:lnTo>
                      <a:pt x="166" y="298"/>
                    </a:lnTo>
                    <a:lnTo>
                      <a:pt x="179" y="289"/>
                    </a:lnTo>
                    <a:lnTo>
                      <a:pt x="189" y="278"/>
                    </a:lnTo>
                    <a:lnTo>
                      <a:pt x="199" y="268"/>
                    </a:lnTo>
                    <a:lnTo>
                      <a:pt x="208" y="257"/>
                    </a:lnTo>
                    <a:lnTo>
                      <a:pt x="215" y="244"/>
                    </a:lnTo>
                    <a:lnTo>
                      <a:pt x="222" y="231"/>
                    </a:lnTo>
                    <a:lnTo>
                      <a:pt x="228" y="218"/>
                    </a:lnTo>
                    <a:lnTo>
                      <a:pt x="233" y="204"/>
                    </a:lnTo>
                    <a:lnTo>
                      <a:pt x="235" y="189"/>
                    </a:lnTo>
                    <a:lnTo>
                      <a:pt x="239" y="173"/>
                    </a:lnTo>
                    <a:lnTo>
                      <a:pt x="239" y="1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 name="Group 11">
              <a:extLst>
                <a:ext uri="{FF2B5EF4-FFF2-40B4-BE49-F238E27FC236}">
                  <a16:creationId xmlns:a16="http://schemas.microsoft.com/office/drawing/2014/main" id="{98C8D716-36F5-45BB-871B-665631816591}"/>
                </a:ext>
              </a:extLst>
            </p:cNvPr>
            <p:cNvGrpSpPr/>
            <p:nvPr/>
          </p:nvGrpSpPr>
          <p:grpSpPr>
            <a:xfrm>
              <a:off x="-134937" y="4508349"/>
              <a:ext cx="907052" cy="532114"/>
              <a:chOff x="1097086" y="3165475"/>
              <a:chExt cx="1639888" cy="962026"/>
            </a:xfrm>
          </p:grpSpPr>
          <p:sp>
            <p:nvSpPr>
              <p:cNvPr id="107" name="Freeform 34">
                <a:extLst>
                  <a:ext uri="{FF2B5EF4-FFF2-40B4-BE49-F238E27FC236}">
                    <a16:creationId xmlns:a16="http://schemas.microsoft.com/office/drawing/2014/main" id="{F299FB4E-766B-45AC-8FC2-D16D32366EDC}"/>
                  </a:ext>
                </a:extLst>
              </p:cNvPr>
              <p:cNvSpPr>
                <a:spLocks/>
              </p:cNvSpPr>
              <p:nvPr/>
            </p:nvSpPr>
            <p:spPr bwMode="auto">
              <a:xfrm>
                <a:off x="1541586" y="3890963"/>
                <a:ext cx="125413" cy="104775"/>
              </a:xfrm>
              <a:custGeom>
                <a:avLst/>
                <a:gdLst>
                  <a:gd name="T0" fmla="*/ 0 w 79"/>
                  <a:gd name="T1" fmla="*/ 11 h 66"/>
                  <a:gd name="T2" fmla="*/ 0 w 79"/>
                  <a:gd name="T3" fmla="*/ 11 h 66"/>
                  <a:gd name="T4" fmla="*/ 35 w 79"/>
                  <a:gd name="T5" fmla="*/ 36 h 66"/>
                  <a:gd name="T6" fmla="*/ 35 w 79"/>
                  <a:gd name="T7" fmla="*/ 36 h 66"/>
                  <a:gd name="T8" fmla="*/ 68 w 79"/>
                  <a:gd name="T9" fmla="*/ 66 h 66"/>
                  <a:gd name="T10" fmla="*/ 79 w 79"/>
                  <a:gd name="T11" fmla="*/ 55 h 66"/>
                  <a:gd name="T12" fmla="*/ 79 w 79"/>
                  <a:gd name="T13" fmla="*/ 55 h 66"/>
                  <a:gd name="T14" fmla="*/ 44 w 79"/>
                  <a:gd name="T15" fmla="*/ 25 h 66"/>
                  <a:gd name="T16" fmla="*/ 44 w 79"/>
                  <a:gd name="T17" fmla="*/ 25 h 66"/>
                  <a:gd name="T18" fmla="*/ 10 w 79"/>
                  <a:gd name="T19" fmla="*/ 0 h 66"/>
                  <a:gd name="T20" fmla="*/ 0 w 79"/>
                  <a:gd name="T21" fmla="*/ 11 h 66"/>
                  <a:gd name="T22" fmla="*/ 0 w 79"/>
                  <a:gd name="T2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66">
                    <a:moveTo>
                      <a:pt x="0" y="11"/>
                    </a:moveTo>
                    <a:lnTo>
                      <a:pt x="0" y="11"/>
                    </a:lnTo>
                    <a:lnTo>
                      <a:pt x="35" y="36"/>
                    </a:lnTo>
                    <a:lnTo>
                      <a:pt x="35" y="36"/>
                    </a:lnTo>
                    <a:lnTo>
                      <a:pt x="68" y="66"/>
                    </a:lnTo>
                    <a:lnTo>
                      <a:pt x="79" y="55"/>
                    </a:lnTo>
                    <a:lnTo>
                      <a:pt x="79" y="55"/>
                    </a:lnTo>
                    <a:lnTo>
                      <a:pt x="44" y="25"/>
                    </a:lnTo>
                    <a:lnTo>
                      <a:pt x="44" y="25"/>
                    </a:lnTo>
                    <a:lnTo>
                      <a:pt x="10" y="0"/>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8" name="Freeform 35">
                <a:extLst>
                  <a:ext uri="{FF2B5EF4-FFF2-40B4-BE49-F238E27FC236}">
                    <a16:creationId xmlns:a16="http://schemas.microsoft.com/office/drawing/2014/main" id="{9079D284-24CC-4DD2-940C-5468B7929CD6}"/>
                  </a:ext>
                </a:extLst>
              </p:cNvPr>
              <p:cNvSpPr>
                <a:spLocks/>
              </p:cNvSpPr>
              <p:nvPr/>
            </p:nvSpPr>
            <p:spPr bwMode="auto">
              <a:xfrm>
                <a:off x="1097086" y="3687763"/>
                <a:ext cx="141288" cy="66675"/>
              </a:xfrm>
              <a:custGeom>
                <a:avLst/>
                <a:gdLst>
                  <a:gd name="T0" fmla="*/ 0 w 89"/>
                  <a:gd name="T1" fmla="*/ 15 h 42"/>
                  <a:gd name="T2" fmla="*/ 0 w 89"/>
                  <a:gd name="T3" fmla="*/ 15 h 42"/>
                  <a:gd name="T4" fmla="*/ 84 w 89"/>
                  <a:gd name="T5" fmla="*/ 42 h 42"/>
                  <a:gd name="T6" fmla="*/ 89 w 89"/>
                  <a:gd name="T7" fmla="*/ 30 h 42"/>
                  <a:gd name="T8" fmla="*/ 89 w 89"/>
                  <a:gd name="T9" fmla="*/ 30 h 42"/>
                  <a:gd name="T10" fmla="*/ 5 w 89"/>
                  <a:gd name="T11" fmla="*/ 0 h 42"/>
                  <a:gd name="T12" fmla="*/ 0 w 89"/>
                  <a:gd name="T13" fmla="*/ 15 h 42"/>
                  <a:gd name="T14" fmla="*/ 0 w 89"/>
                  <a:gd name="T15" fmla="*/ 15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42">
                    <a:moveTo>
                      <a:pt x="0" y="15"/>
                    </a:moveTo>
                    <a:lnTo>
                      <a:pt x="0" y="15"/>
                    </a:lnTo>
                    <a:lnTo>
                      <a:pt x="84" y="42"/>
                    </a:lnTo>
                    <a:lnTo>
                      <a:pt x="89" y="30"/>
                    </a:lnTo>
                    <a:lnTo>
                      <a:pt x="89" y="30"/>
                    </a:lnTo>
                    <a:lnTo>
                      <a:pt x="5" y="0"/>
                    </a:lnTo>
                    <a:lnTo>
                      <a:pt x="0" y="15"/>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pic>
            <p:nvPicPr>
              <p:cNvPr id="109" name="Picture 63">
                <a:extLst>
                  <a:ext uri="{FF2B5EF4-FFF2-40B4-BE49-F238E27FC236}">
                    <a16:creationId xmlns:a16="http://schemas.microsoft.com/office/drawing/2014/main" id="{458645C7-8CA0-428F-AB91-F71494D144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1398" y="3859213"/>
                <a:ext cx="12652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110">
                <a:extLst>
                  <a:ext uri="{FF2B5EF4-FFF2-40B4-BE49-F238E27FC236}">
                    <a16:creationId xmlns:a16="http://schemas.microsoft.com/office/drawing/2014/main" id="{2F5490DE-5AF0-41A7-9D8A-8543F18BD8D9}"/>
                  </a:ext>
                </a:extLst>
              </p:cNvPr>
              <p:cNvSpPr>
                <a:spLocks/>
              </p:cNvSpPr>
              <p:nvPr/>
            </p:nvSpPr>
            <p:spPr bwMode="auto">
              <a:xfrm>
                <a:off x="1189161" y="3511550"/>
                <a:ext cx="396875" cy="552450"/>
              </a:xfrm>
              <a:custGeom>
                <a:avLst/>
                <a:gdLst>
                  <a:gd name="T0" fmla="*/ 109 w 250"/>
                  <a:gd name="T1" fmla="*/ 188 h 348"/>
                  <a:gd name="T2" fmla="*/ 111 w 250"/>
                  <a:gd name="T3" fmla="*/ 157 h 348"/>
                  <a:gd name="T4" fmla="*/ 120 w 250"/>
                  <a:gd name="T5" fmla="*/ 128 h 348"/>
                  <a:gd name="T6" fmla="*/ 133 w 250"/>
                  <a:gd name="T7" fmla="*/ 101 h 348"/>
                  <a:gd name="T8" fmla="*/ 150 w 250"/>
                  <a:gd name="T9" fmla="*/ 77 h 348"/>
                  <a:gd name="T10" fmla="*/ 170 w 250"/>
                  <a:gd name="T11" fmla="*/ 57 h 348"/>
                  <a:gd name="T12" fmla="*/ 193 w 250"/>
                  <a:gd name="T13" fmla="*/ 39 h 348"/>
                  <a:gd name="T14" fmla="*/ 221 w 250"/>
                  <a:gd name="T15" fmla="*/ 26 h 348"/>
                  <a:gd name="T16" fmla="*/ 250 w 250"/>
                  <a:gd name="T17" fmla="*/ 17 h 348"/>
                  <a:gd name="T18" fmla="*/ 232 w 250"/>
                  <a:gd name="T19" fmla="*/ 10 h 348"/>
                  <a:gd name="T20" fmla="*/ 193 w 250"/>
                  <a:gd name="T21" fmla="*/ 2 h 348"/>
                  <a:gd name="T22" fmla="*/ 173 w 250"/>
                  <a:gd name="T23" fmla="*/ 0 h 348"/>
                  <a:gd name="T24" fmla="*/ 139 w 250"/>
                  <a:gd name="T25" fmla="*/ 4 h 348"/>
                  <a:gd name="T26" fmla="*/ 106 w 250"/>
                  <a:gd name="T27" fmla="*/ 15 h 348"/>
                  <a:gd name="T28" fmla="*/ 77 w 250"/>
                  <a:gd name="T29" fmla="*/ 30 h 348"/>
                  <a:gd name="T30" fmla="*/ 51 w 250"/>
                  <a:gd name="T31" fmla="*/ 51 h 348"/>
                  <a:gd name="T32" fmla="*/ 29 w 250"/>
                  <a:gd name="T33" fmla="*/ 77 h 348"/>
                  <a:gd name="T34" fmla="*/ 13 w 250"/>
                  <a:gd name="T35" fmla="*/ 106 h 348"/>
                  <a:gd name="T36" fmla="*/ 4 w 250"/>
                  <a:gd name="T37" fmla="*/ 139 h 348"/>
                  <a:gd name="T38" fmla="*/ 0 w 250"/>
                  <a:gd name="T39" fmla="*/ 175 h 348"/>
                  <a:gd name="T40" fmla="*/ 0 w 250"/>
                  <a:gd name="T41" fmla="*/ 192 h 348"/>
                  <a:gd name="T42" fmla="*/ 7 w 250"/>
                  <a:gd name="T43" fmla="*/ 226 h 348"/>
                  <a:gd name="T44" fmla="*/ 20 w 250"/>
                  <a:gd name="T45" fmla="*/ 257 h 348"/>
                  <a:gd name="T46" fmla="*/ 38 w 250"/>
                  <a:gd name="T47" fmla="*/ 285 h 348"/>
                  <a:gd name="T48" fmla="*/ 62 w 250"/>
                  <a:gd name="T49" fmla="*/ 308 h 348"/>
                  <a:gd name="T50" fmla="*/ 91 w 250"/>
                  <a:gd name="T51" fmla="*/ 328 h 348"/>
                  <a:gd name="T52" fmla="*/ 122 w 250"/>
                  <a:gd name="T53" fmla="*/ 341 h 348"/>
                  <a:gd name="T54" fmla="*/ 155 w 250"/>
                  <a:gd name="T55" fmla="*/ 348 h 348"/>
                  <a:gd name="T56" fmla="*/ 173 w 250"/>
                  <a:gd name="T57" fmla="*/ 348 h 348"/>
                  <a:gd name="T58" fmla="*/ 208 w 250"/>
                  <a:gd name="T59" fmla="*/ 345 h 348"/>
                  <a:gd name="T60" fmla="*/ 188 w 250"/>
                  <a:gd name="T61" fmla="*/ 334 h 348"/>
                  <a:gd name="T62" fmla="*/ 151 w 250"/>
                  <a:gd name="T63" fmla="*/ 301 h 348"/>
                  <a:gd name="T64" fmla="*/ 126 w 250"/>
                  <a:gd name="T65" fmla="*/ 261 h 348"/>
                  <a:gd name="T66" fmla="*/ 111 w 250"/>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0" h="348">
                    <a:moveTo>
                      <a:pt x="109" y="188"/>
                    </a:moveTo>
                    <a:lnTo>
                      <a:pt x="109" y="188"/>
                    </a:lnTo>
                    <a:lnTo>
                      <a:pt x="109" y="173"/>
                    </a:lnTo>
                    <a:lnTo>
                      <a:pt x="111" y="157"/>
                    </a:lnTo>
                    <a:lnTo>
                      <a:pt x="115" y="142"/>
                    </a:lnTo>
                    <a:lnTo>
                      <a:pt x="120" y="128"/>
                    </a:lnTo>
                    <a:lnTo>
                      <a:pt x="126" y="115"/>
                    </a:lnTo>
                    <a:lnTo>
                      <a:pt x="133" y="101"/>
                    </a:lnTo>
                    <a:lnTo>
                      <a:pt x="140" y="90"/>
                    </a:lnTo>
                    <a:lnTo>
                      <a:pt x="150" y="77"/>
                    </a:lnTo>
                    <a:lnTo>
                      <a:pt x="159" y="66"/>
                    </a:lnTo>
                    <a:lnTo>
                      <a:pt x="170" y="57"/>
                    </a:lnTo>
                    <a:lnTo>
                      <a:pt x="181" y="48"/>
                    </a:lnTo>
                    <a:lnTo>
                      <a:pt x="193" y="39"/>
                    </a:lnTo>
                    <a:lnTo>
                      <a:pt x="206" y="31"/>
                    </a:lnTo>
                    <a:lnTo>
                      <a:pt x="221" y="26"/>
                    </a:lnTo>
                    <a:lnTo>
                      <a:pt x="233" y="20"/>
                    </a:lnTo>
                    <a:lnTo>
                      <a:pt x="250" y="17"/>
                    </a:lnTo>
                    <a:lnTo>
                      <a:pt x="250" y="17"/>
                    </a:lnTo>
                    <a:lnTo>
                      <a:pt x="232" y="10"/>
                    </a:lnTo>
                    <a:lnTo>
                      <a:pt x="213" y="4"/>
                    </a:lnTo>
                    <a:lnTo>
                      <a:pt x="193" y="2"/>
                    </a:lnTo>
                    <a:lnTo>
                      <a:pt x="173" y="0"/>
                    </a:lnTo>
                    <a:lnTo>
                      <a:pt x="173" y="0"/>
                    </a:lnTo>
                    <a:lnTo>
                      <a:pt x="155" y="2"/>
                    </a:lnTo>
                    <a:lnTo>
                      <a:pt x="139" y="4"/>
                    </a:lnTo>
                    <a:lnTo>
                      <a:pt x="122" y="8"/>
                    </a:lnTo>
                    <a:lnTo>
                      <a:pt x="106" y="15"/>
                    </a:lnTo>
                    <a:lnTo>
                      <a:pt x="91" y="22"/>
                    </a:lnTo>
                    <a:lnTo>
                      <a:pt x="77" y="30"/>
                    </a:lnTo>
                    <a:lnTo>
                      <a:pt x="62" y="40"/>
                    </a:lnTo>
                    <a:lnTo>
                      <a:pt x="51" y="51"/>
                    </a:lnTo>
                    <a:lnTo>
                      <a:pt x="38" y="64"/>
                    </a:lnTo>
                    <a:lnTo>
                      <a:pt x="29" y="77"/>
                    </a:lnTo>
                    <a:lnTo>
                      <a:pt x="20" y="91"/>
                    </a:lnTo>
                    <a:lnTo>
                      <a:pt x="13" y="106"/>
                    </a:lnTo>
                    <a:lnTo>
                      <a:pt x="7" y="122"/>
                    </a:lnTo>
                    <a:lnTo>
                      <a:pt x="4" y="139"/>
                    </a:lnTo>
                    <a:lnTo>
                      <a:pt x="0" y="157"/>
                    </a:lnTo>
                    <a:lnTo>
                      <a:pt x="0" y="175"/>
                    </a:lnTo>
                    <a:lnTo>
                      <a:pt x="0" y="175"/>
                    </a:lnTo>
                    <a:lnTo>
                      <a:pt x="0" y="192"/>
                    </a:lnTo>
                    <a:lnTo>
                      <a:pt x="4" y="210"/>
                    </a:lnTo>
                    <a:lnTo>
                      <a:pt x="7" y="226"/>
                    </a:lnTo>
                    <a:lnTo>
                      <a:pt x="13" y="243"/>
                    </a:lnTo>
                    <a:lnTo>
                      <a:pt x="20" y="257"/>
                    </a:lnTo>
                    <a:lnTo>
                      <a:pt x="29" y="272"/>
                    </a:lnTo>
                    <a:lnTo>
                      <a:pt x="38" y="285"/>
                    </a:lnTo>
                    <a:lnTo>
                      <a:pt x="51" y="297"/>
                    </a:lnTo>
                    <a:lnTo>
                      <a:pt x="62" y="308"/>
                    </a:lnTo>
                    <a:lnTo>
                      <a:pt x="77" y="319"/>
                    </a:lnTo>
                    <a:lnTo>
                      <a:pt x="91" y="328"/>
                    </a:lnTo>
                    <a:lnTo>
                      <a:pt x="106" y="336"/>
                    </a:lnTo>
                    <a:lnTo>
                      <a:pt x="122" y="341"/>
                    </a:lnTo>
                    <a:lnTo>
                      <a:pt x="139" y="345"/>
                    </a:lnTo>
                    <a:lnTo>
                      <a:pt x="155" y="348"/>
                    </a:lnTo>
                    <a:lnTo>
                      <a:pt x="173" y="348"/>
                    </a:lnTo>
                    <a:lnTo>
                      <a:pt x="173" y="348"/>
                    </a:lnTo>
                    <a:lnTo>
                      <a:pt x="191" y="348"/>
                    </a:lnTo>
                    <a:lnTo>
                      <a:pt x="208" y="345"/>
                    </a:lnTo>
                    <a:lnTo>
                      <a:pt x="208" y="345"/>
                    </a:lnTo>
                    <a:lnTo>
                      <a:pt x="188" y="334"/>
                    </a:lnTo>
                    <a:lnTo>
                      <a:pt x="168" y="319"/>
                    </a:lnTo>
                    <a:lnTo>
                      <a:pt x="151" y="301"/>
                    </a:lnTo>
                    <a:lnTo>
                      <a:pt x="137" y="283"/>
                    </a:lnTo>
                    <a:lnTo>
                      <a:pt x="126" y="261"/>
                    </a:lnTo>
                    <a:lnTo>
                      <a:pt x="117" y="237"/>
                    </a:lnTo>
                    <a:lnTo>
                      <a:pt x="111" y="213"/>
                    </a:lnTo>
                    <a:lnTo>
                      <a:pt x="109" y="188"/>
                    </a:lnTo>
                    <a:close/>
                  </a:path>
                </a:pathLst>
              </a:custGeom>
              <a:solidFill>
                <a:srgbClr val="327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1" name="Freeform 111">
                <a:extLst>
                  <a:ext uri="{FF2B5EF4-FFF2-40B4-BE49-F238E27FC236}">
                    <a16:creationId xmlns:a16="http://schemas.microsoft.com/office/drawing/2014/main" id="{93AEAFA5-33CC-4449-85A2-19F4C5A4F697}"/>
                  </a:ext>
                </a:extLst>
              </p:cNvPr>
              <p:cNvSpPr>
                <a:spLocks/>
              </p:cNvSpPr>
              <p:nvPr/>
            </p:nvSpPr>
            <p:spPr bwMode="auto">
              <a:xfrm>
                <a:off x="1189161" y="3511550"/>
                <a:ext cx="396875" cy="552450"/>
              </a:xfrm>
              <a:custGeom>
                <a:avLst/>
                <a:gdLst>
                  <a:gd name="T0" fmla="*/ 109 w 250"/>
                  <a:gd name="T1" fmla="*/ 188 h 348"/>
                  <a:gd name="T2" fmla="*/ 111 w 250"/>
                  <a:gd name="T3" fmla="*/ 157 h 348"/>
                  <a:gd name="T4" fmla="*/ 120 w 250"/>
                  <a:gd name="T5" fmla="*/ 128 h 348"/>
                  <a:gd name="T6" fmla="*/ 133 w 250"/>
                  <a:gd name="T7" fmla="*/ 101 h 348"/>
                  <a:gd name="T8" fmla="*/ 150 w 250"/>
                  <a:gd name="T9" fmla="*/ 77 h 348"/>
                  <a:gd name="T10" fmla="*/ 170 w 250"/>
                  <a:gd name="T11" fmla="*/ 57 h 348"/>
                  <a:gd name="T12" fmla="*/ 193 w 250"/>
                  <a:gd name="T13" fmla="*/ 39 h 348"/>
                  <a:gd name="T14" fmla="*/ 221 w 250"/>
                  <a:gd name="T15" fmla="*/ 26 h 348"/>
                  <a:gd name="T16" fmla="*/ 250 w 250"/>
                  <a:gd name="T17" fmla="*/ 17 h 348"/>
                  <a:gd name="T18" fmla="*/ 232 w 250"/>
                  <a:gd name="T19" fmla="*/ 10 h 348"/>
                  <a:gd name="T20" fmla="*/ 193 w 250"/>
                  <a:gd name="T21" fmla="*/ 2 h 348"/>
                  <a:gd name="T22" fmla="*/ 173 w 250"/>
                  <a:gd name="T23" fmla="*/ 0 h 348"/>
                  <a:gd name="T24" fmla="*/ 139 w 250"/>
                  <a:gd name="T25" fmla="*/ 4 h 348"/>
                  <a:gd name="T26" fmla="*/ 106 w 250"/>
                  <a:gd name="T27" fmla="*/ 15 h 348"/>
                  <a:gd name="T28" fmla="*/ 77 w 250"/>
                  <a:gd name="T29" fmla="*/ 30 h 348"/>
                  <a:gd name="T30" fmla="*/ 51 w 250"/>
                  <a:gd name="T31" fmla="*/ 51 h 348"/>
                  <a:gd name="T32" fmla="*/ 29 w 250"/>
                  <a:gd name="T33" fmla="*/ 77 h 348"/>
                  <a:gd name="T34" fmla="*/ 13 w 250"/>
                  <a:gd name="T35" fmla="*/ 106 h 348"/>
                  <a:gd name="T36" fmla="*/ 4 w 250"/>
                  <a:gd name="T37" fmla="*/ 139 h 348"/>
                  <a:gd name="T38" fmla="*/ 0 w 250"/>
                  <a:gd name="T39" fmla="*/ 175 h 348"/>
                  <a:gd name="T40" fmla="*/ 0 w 250"/>
                  <a:gd name="T41" fmla="*/ 192 h 348"/>
                  <a:gd name="T42" fmla="*/ 7 w 250"/>
                  <a:gd name="T43" fmla="*/ 226 h 348"/>
                  <a:gd name="T44" fmla="*/ 20 w 250"/>
                  <a:gd name="T45" fmla="*/ 257 h 348"/>
                  <a:gd name="T46" fmla="*/ 38 w 250"/>
                  <a:gd name="T47" fmla="*/ 285 h 348"/>
                  <a:gd name="T48" fmla="*/ 62 w 250"/>
                  <a:gd name="T49" fmla="*/ 308 h 348"/>
                  <a:gd name="T50" fmla="*/ 91 w 250"/>
                  <a:gd name="T51" fmla="*/ 328 h 348"/>
                  <a:gd name="T52" fmla="*/ 122 w 250"/>
                  <a:gd name="T53" fmla="*/ 341 h 348"/>
                  <a:gd name="T54" fmla="*/ 155 w 250"/>
                  <a:gd name="T55" fmla="*/ 348 h 348"/>
                  <a:gd name="T56" fmla="*/ 173 w 250"/>
                  <a:gd name="T57" fmla="*/ 348 h 348"/>
                  <a:gd name="T58" fmla="*/ 208 w 250"/>
                  <a:gd name="T59" fmla="*/ 345 h 348"/>
                  <a:gd name="T60" fmla="*/ 188 w 250"/>
                  <a:gd name="T61" fmla="*/ 334 h 348"/>
                  <a:gd name="T62" fmla="*/ 151 w 250"/>
                  <a:gd name="T63" fmla="*/ 301 h 348"/>
                  <a:gd name="T64" fmla="*/ 126 w 250"/>
                  <a:gd name="T65" fmla="*/ 261 h 348"/>
                  <a:gd name="T66" fmla="*/ 111 w 250"/>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0" h="348">
                    <a:moveTo>
                      <a:pt x="109" y="188"/>
                    </a:moveTo>
                    <a:lnTo>
                      <a:pt x="109" y="188"/>
                    </a:lnTo>
                    <a:lnTo>
                      <a:pt x="109" y="173"/>
                    </a:lnTo>
                    <a:lnTo>
                      <a:pt x="111" y="157"/>
                    </a:lnTo>
                    <a:lnTo>
                      <a:pt x="115" y="142"/>
                    </a:lnTo>
                    <a:lnTo>
                      <a:pt x="120" y="128"/>
                    </a:lnTo>
                    <a:lnTo>
                      <a:pt x="126" y="115"/>
                    </a:lnTo>
                    <a:lnTo>
                      <a:pt x="133" y="101"/>
                    </a:lnTo>
                    <a:lnTo>
                      <a:pt x="140" y="90"/>
                    </a:lnTo>
                    <a:lnTo>
                      <a:pt x="150" y="77"/>
                    </a:lnTo>
                    <a:lnTo>
                      <a:pt x="159" y="66"/>
                    </a:lnTo>
                    <a:lnTo>
                      <a:pt x="170" y="57"/>
                    </a:lnTo>
                    <a:lnTo>
                      <a:pt x="181" y="48"/>
                    </a:lnTo>
                    <a:lnTo>
                      <a:pt x="193" y="39"/>
                    </a:lnTo>
                    <a:lnTo>
                      <a:pt x="206" y="31"/>
                    </a:lnTo>
                    <a:lnTo>
                      <a:pt x="221" y="26"/>
                    </a:lnTo>
                    <a:lnTo>
                      <a:pt x="233" y="20"/>
                    </a:lnTo>
                    <a:lnTo>
                      <a:pt x="250" y="17"/>
                    </a:lnTo>
                    <a:lnTo>
                      <a:pt x="250" y="17"/>
                    </a:lnTo>
                    <a:lnTo>
                      <a:pt x="232" y="10"/>
                    </a:lnTo>
                    <a:lnTo>
                      <a:pt x="213" y="4"/>
                    </a:lnTo>
                    <a:lnTo>
                      <a:pt x="193" y="2"/>
                    </a:lnTo>
                    <a:lnTo>
                      <a:pt x="173" y="0"/>
                    </a:lnTo>
                    <a:lnTo>
                      <a:pt x="173" y="0"/>
                    </a:lnTo>
                    <a:lnTo>
                      <a:pt x="155" y="2"/>
                    </a:lnTo>
                    <a:lnTo>
                      <a:pt x="139" y="4"/>
                    </a:lnTo>
                    <a:lnTo>
                      <a:pt x="122" y="8"/>
                    </a:lnTo>
                    <a:lnTo>
                      <a:pt x="106" y="15"/>
                    </a:lnTo>
                    <a:lnTo>
                      <a:pt x="91" y="22"/>
                    </a:lnTo>
                    <a:lnTo>
                      <a:pt x="77" y="30"/>
                    </a:lnTo>
                    <a:lnTo>
                      <a:pt x="62" y="40"/>
                    </a:lnTo>
                    <a:lnTo>
                      <a:pt x="51" y="51"/>
                    </a:lnTo>
                    <a:lnTo>
                      <a:pt x="38" y="64"/>
                    </a:lnTo>
                    <a:lnTo>
                      <a:pt x="29" y="77"/>
                    </a:lnTo>
                    <a:lnTo>
                      <a:pt x="20" y="91"/>
                    </a:lnTo>
                    <a:lnTo>
                      <a:pt x="13" y="106"/>
                    </a:lnTo>
                    <a:lnTo>
                      <a:pt x="7" y="122"/>
                    </a:lnTo>
                    <a:lnTo>
                      <a:pt x="4" y="139"/>
                    </a:lnTo>
                    <a:lnTo>
                      <a:pt x="0" y="157"/>
                    </a:lnTo>
                    <a:lnTo>
                      <a:pt x="0" y="175"/>
                    </a:lnTo>
                    <a:lnTo>
                      <a:pt x="0" y="175"/>
                    </a:lnTo>
                    <a:lnTo>
                      <a:pt x="0" y="192"/>
                    </a:lnTo>
                    <a:lnTo>
                      <a:pt x="4" y="210"/>
                    </a:lnTo>
                    <a:lnTo>
                      <a:pt x="7" y="226"/>
                    </a:lnTo>
                    <a:lnTo>
                      <a:pt x="13" y="243"/>
                    </a:lnTo>
                    <a:lnTo>
                      <a:pt x="20" y="257"/>
                    </a:lnTo>
                    <a:lnTo>
                      <a:pt x="29" y="272"/>
                    </a:lnTo>
                    <a:lnTo>
                      <a:pt x="38" y="285"/>
                    </a:lnTo>
                    <a:lnTo>
                      <a:pt x="51" y="297"/>
                    </a:lnTo>
                    <a:lnTo>
                      <a:pt x="62" y="308"/>
                    </a:lnTo>
                    <a:lnTo>
                      <a:pt x="77" y="319"/>
                    </a:lnTo>
                    <a:lnTo>
                      <a:pt x="91" y="328"/>
                    </a:lnTo>
                    <a:lnTo>
                      <a:pt x="106" y="336"/>
                    </a:lnTo>
                    <a:lnTo>
                      <a:pt x="122" y="341"/>
                    </a:lnTo>
                    <a:lnTo>
                      <a:pt x="139" y="345"/>
                    </a:lnTo>
                    <a:lnTo>
                      <a:pt x="155" y="348"/>
                    </a:lnTo>
                    <a:lnTo>
                      <a:pt x="173" y="348"/>
                    </a:lnTo>
                    <a:lnTo>
                      <a:pt x="173" y="348"/>
                    </a:lnTo>
                    <a:lnTo>
                      <a:pt x="191" y="348"/>
                    </a:lnTo>
                    <a:lnTo>
                      <a:pt x="208" y="345"/>
                    </a:lnTo>
                    <a:lnTo>
                      <a:pt x="208" y="345"/>
                    </a:lnTo>
                    <a:lnTo>
                      <a:pt x="188" y="334"/>
                    </a:lnTo>
                    <a:lnTo>
                      <a:pt x="168" y="319"/>
                    </a:lnTo>
                    <a:lnTo>
                      <a:pt x="151" y="301"/>
                    </a:lnTo>
                    <a:lnTo>
                      <a:pt x="137" y="283"/>
                    </a:lnTo>
                    <a:lnTo>
                      <a:pt x="126" y="261"/>
                    </a:lnTo>
                    <a:lnTo>
                      <a:pt x="117" y="237"/>
                    </a:lnTo>
                    <a:lnTo>
                      <a:pt x="111" y="213"/>
                    </a:lnTo>
                    <a:lnTo>
                      <a:pt x="109"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2" name="Freeform 112">
                <a:extLst>
                  <a:ext uri="{FF2B5EF4-FFF2-40B4-BE49-F238E27FC236}">
                    <a16:creationId xmlns:a16="http://schemas.microsoft.com/office/drawing/2014/main" id="{E4ABEFBE-71F4-4042-80C0-7653F882F82B}"/>
                  </a:ext>
                </a:extLst>
              </p:cNvPr>
              <p:cNvSpPr>
                <a:spLocks/>
              </p:cNvSpPr>
              <p:nvPr/>
            </p:nvSpPr>
            <p:spPr bwMode="auto">
              <a:xfrm>
                <a:off x="1362198" y="3538538"/>
                <a:ext cx="379413" cy="520700"/>
              </a:xfrm>
              <a:custGeom>
                <a:avLst/>
                <a:gdLst>
                  <a:gd name="T0" fmla="*/ 239 w 239"/>
                  <a:gd name="T1" fmla="*/ 158 h 328"/>
                  <a:gd name="T2" fmla="*/ 239 w 239"/>
                  <a:gd name="T3" fmla="*/ 158 h 328"/>
                  <a:gd name="T4" fmla="*/ 237 w 239"/>
                  <a:gd name="T5" fmla="*/ 133 h 328"/>
                  <a:gd name="T6" fmla="*/ 232 w 239"/>
                  <a:gd name="T7" fmla="*/ 107 h 328"/>
                  <a:gd name="T8" fmla="*/ 223 w 239"/>
                  <a:gd name="T9" fmla="*/ 85 h 328"/>
                  <a:gd name="T10" fmla="*/ 212 w 239"/>
                  <a:gd name="T11" fmla="*/ 64 h 328"/>
                  <a:gd name="T12" fmla="*/ 197 w 239"/>
                  <a:gd name="T13" fmla="*/ 43 h 328"/>
                  <a:gd name="T14" fmla="*/ 181 w 239"/>
                  <a:gd name="T15" fmla="*/ 27 h 328"/>
                  <a:gd name="T16" fmla="*/ 161 w 239"/>
                  <a:gd name="T17" fmla="*/ 13 h 328"/>
                  <a:gd name="T18" fmla="*/ 141 w 239"/>
                  <a:gd name="T19" fmla="*/ 0 h 328"/>
                  <a:gd name="T20" fmla="*/ 141 w 239"/>
                  <a:gd name="T21" fmla="*/ 0 h 328"/>
                  <a:gd name="T22" fmla="*/ 124 w 239"/>
                  <a:gd name="T23" fmla="*/ 3 h 328"/>
                  <a:gd name="T24" fmla="*/ 112 w 239"/>
                  <a:gd name="T25" fmla="*/ 9 h 328"/>
                  <a:gd name="T26" fmla="*/ 97 w 239"/>
                  <a:gd name="T27" fmla="*/ 14 h 328"/>
                  <a:gd name="T28" fmla="*/ 84 w 239"/>
                  <a:gd name="T29" fmla="*/ 22 h 328"/>
                  <a:gd name="T30" fmla="*/ 72 w 239"/>
                  <a:gd name="T31" fmla="*/ 31 h 328"/>
                  <a:gd name="T32" fmla="*/ 61 w 239"/>
                  <a:gd name="T33" fmla="*/ 40 h 328"/>
                  <a:gd name="T34" fmla="*/ 50 w 239"/>
                  <a:gd name="T35" fmla="*/ 49 h 328"/>
                  <a:gd name="T36" fmla="*/ 41 w 239"/>
                  <a:gd name="T37" fmla="*/ 60 h 328"/>
                  <a:gd name="T38" fmla="*/ 31 w 239"/>
                  <a:gd name="T39" fmla="*/ 73 h 328"/>
                  <a:gd name="T40" fmla="*/ 24 w 239"/>
                  <a:gd name="T41" fmla="*/ 84 h 328"/>
                  <a:gd name="T42" fmla="*/ 17 w 239"/>
                  <a:gd name="T43" fmla="*/ 98 h 328"/>
                  <a:gd name="T44" fmla="*/ 11 w 239"/>
                  <a:gd name="T45" fmla="*/ 111 h 328"/>
                  <a:gd name="T46" fmla="*/ 6 w 239"/>
                  <a:gd name="T47" fmla="*/ 125 h 328"/>
                  <a:gd name="T48" fmla="*/ 2 w 239"/>
                  <a:gd name="T49" fmla="*/ 140 h 328"/>
                  <a:gd name="T50" fmla="*/ 0 w 239"/>
                  <a:gd name="T51" fmla="*/ 156 h 328"/>
                  <a:gd name="T52" fmla="*/ 0 w 239"/>
                  <a:gd name="T53" fmla="*/ 171 h 328"/>
                  <a:gd name="T54" fmla="*/ 0 w 239"/>
                  <a:gd name="T55" fmla="*/ 171 h 328"/>
                  <a:gd name="T56" fmla="*/ 2 w 239"/>
                  <a:gd name="T57" fmla="*/ 196 h 328"/>
                  <a:gd name="T58" fmla="*/ 8 w 239"/>
                  <a:gd name="T59" fmla="*/ 220 h 328"/>
                  <a:gd name="T60" fmla="*/ 17 w 239"/>
                  <a:gd name="T61" fmla="*/ 244 h 328"/>
                  <a:gd name="T62" fmla="*/ 28 w 239"/>
                  <a:gd name="T63" fmla="*/ 266 h 328"/>
                  <a:gd name="T64" fmla="*/ 42 w 239"/>
                  <a:gd name="T65" fmla="*/ 284 h 328"/>
                  <a:gd name="T66" fmla="*/ 59 w 239"/>
                  <a:gd name="T67" fmla="*/ 302 h 328"/>
                  <a:gd name="T68" fmla="*/ 79 w 239"/>
                  <a:gd name="T69" fmla="*/ 317 h 328"/>
                  <a:gd name="T70" fmla="*/ 99 w 239"/>
                  <a:gd name="T71" fmla="*/ 328 h 328"/>
                  <a:gd name="T72" fmla="*/ 99 w 239"/>
                  <a:gd name="T73" fmla="*/ 328 h 328"/>
                  <a:gd name="T74" fmla="*/ 113 w 239"/>
                  <a:gd name="T75" fmla="*/ 324 h 328"/>
                  <a:gd name="T76" fmla="*/ 128 w 239"/>
                  <a:gd name="T77" fmla="*/ 320 h 328"/>
                  <a:gd name="T78" fmla="*/ 141 w 239"/>
                  <a:gd name="T79" fmla="*/ 313 h 328"/>
                  <a:gd name="T80" fmla="*/ 155 w 239"/>
                  <a:gd name="T81" fmla="*/ 306 h 328"/>
                  <a:gd name="T82" fmla="*/ 166 w 239"/>
                  <a:gd name="T83" fmla="*/ 298 h 328"/>
                  <a:gd name="T84" fmla="*/ 179 w 239"/>
                  <a:gd name="T85" fmla="*/ 289 h 328"/>
                  <a:gd name="T86" fmla="*/ 188 w 239"/>
                  <a:gd name="T87" fmla="*/ 278 h 328"/>
                  <a:gd name="T88" fmla="*/ 199 w 239"/>
                  <a:gd name="T89" fmla="*/ 268 h 328"/>
                  <a:gd name="T90" fmla="*/ 208 w 239"/>
                  <a:gd name="T91" fmla="*/ 257 h 328"/>
                  <a:gd name="T92" fmla="*/ 215 w 239"/>
                  <a:gd name="T93" fmla="*/ 244 h 328"/>
                  <a:gd name="T94" fmla="*/ 223 w 239"/>
                  <a:gd name="T95" fmla="*/ 231 h 328"/>
                  <a:gd name="T96" fmla="*/ 228 w 239"/>
                  <a:gd name="T97" fmla="*/ 218 h 328"/>
                  <a:gd name="T98" fmla="*/ 232 w 239"/>
                  <a:gd name="T99" fmla="*/ 204 h 328"/>
                  <a:gd name="T100" fmla="*/ 235 w 239"/>
                  <a:gd name="T101" fmla="*/ 189 h 328"/>
                  <a:gd name="T102" fmla="*/ 237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2" y="107"/>
                    </a:lnTo>
                    <a:lnTo>
                      <a:pt x="223" y="85"/>
                    </a:lnTo>
                    <a:lnTo>
                      <a:pt x="212" y="64"/>
                    </a:lnTo>
                    <a:lnTo>
                      <a:pt x="197" y="43"/>
                    </a:lnTo>
                    <a:lnTo>
                      <a:pt x="181" y="27"/>
                    </a:lnTo>
                    <a:lnTo>
                      <a:pt x="161" y="13"/>
                    </a:lnTo>
                    <a:lnTo>
                      <a:pt x="141" y="0"/>
                    </a:lnTo>
                    <a:lnTo>
                      <a:pt x="141" y="0"/>
                    </a:lnTo>
                    <a:lnTo>
                      <a:pt x="124" y="3"/>
                    </a:lnTo>
                    <a:lnTo>
                      <a:pt x="112" y="9"/>
                    </a:lnTo>
                    <a:lnTo>
                      <a:pt x="97" y="14"/>
                    </a:lnTo>
                    <a:lnTo>
                      <a:pt x="84" y="22"/>
                    </a:lnTo>
                    <a:lnTo>
                      <a:pt x="72" y="31"/>
                    </a:lnTo>
                    <a:lnTo>
                      <a:pt x="61" y="40"/>
                    </a:lnTo>
                    <a:lnTo>
                      <a:pt x="50" y="49"/>
                    </a:lnTo>
                    <a:lnTo>
                      <a:pt x="41" y="60"/>
                    </a:lnTo>
                    <a:lnTo>
                      <a:pt x="31" y="73"/>
                    </a:lnTo>
                    <a:lnTo>
                      <a:pt x="24" y="84"/>
                    </a:lnTo>
                    <a:lnTo>
                      <a:pt x="17" y="98"/>
                    </a:lnTo>
                    <a:lnTo>
                      <a:pt x="11" y="111"/>
                    </a:lnTo>
                    <a:lnTo>
                      <a:pt x="6" y="125"/>
                    </a:lnTo>
                    <a:lnTo>
                      <a:pt x="2" y="140"/>
                    </a:lnTo>
                    <a:lnTo>
                      <a:pt x="0" y="156"/>
                    </a:lnTo>
                    <a:lnTo>
                      <a:pt x="0" y="171"/>
                    </a:lnTo>
                    <a:lnTo>
                      <a:pt x="0" y="171"/>
                    </a:lnTo>
                    <a:lnTo>
                      <a:pt x="2" y="196"/>
                    </a:lnTo>
                    <a:lnTo>
                      <a:pt x="8" y="220"/>
                    </a:lnTo>
                    <a:lnTo>
                      <a:pt x="17" y="244"/>
                    </a:lnTo>
                    <a:lnTo>
                      <a:pt x="28" y="266"/>
                    </a:lnTo>
                    <a:lnTo>
                      <a:pt x="42" y="284"/>
                    </a:lnTo>
                    <a:lnTo>
                      <a:pt x="59" y="302"/>
                    </a:lnTo>
                    <a:lnTo>
                      <a:pt x="79" y="317"/>
                    </a:lnTo>
                    <a:lnTo>
                      <a:pt x="99" y="328"/>
                    </a:lnTo>
                    <a:lnTo>
                      <a:pt x="99" y="328"/>
                    </a:lnTo>
                    <a:lnTo>
                      <a:pt x="113" y="324"/>
                    </a:lnTo>
                    <a:lnTo>
                      <a:pt x="128" y="320"/>
                    </a:lnTo>
                    <a:lnTo>
                      <a:pt x="141" y="313"/>
                    </a:lnTo>
                    <a:lnTo>
                      <a:pt x="155" y="306"/>
                    </a:lnTo>
                    <a:lnTo>
                      <a:pt x="166" y="298"/>
                    </a:lnTo>
                    <a:lnTo>
                      <a:pt x="179" y="289"/>
                    </a:lnTo>
                    <a:lnTo>
                      <a:pt x="188" y="278"/>
                    </a:lnTo>
                    <a:lnTo>
                      <a:pt x="199" y="268"/>
                    </a:lnTo>
                    <a:lnTo>
                      <a:pt x="208" y="257"/>
                    </a:lnTo>
                    <a:lnTo>
                      <a:pt x="215" y="244"/>
                    </a:lnTo>
                    <a:lnTo>
                      <a:pt x="223" y="231"/>
                    </a:lnTo>
                    <a:lnTo>
                      <a:pt x="228" y="218"/>
                    </a:lnTo>
                    <a:lnTo>
                      <a:pt x="232" y="204"/>
                    </a:lnTo>
                    <a:lnTo>
                      <a:pt x="235" y="189"/>
                    </a:lnTo>
                    <a:lnTo>
                      <a:pt x="237" y="173"/>
                    </a:lnTo>
                    <a:lnTo>
                      <a:pt x="239" y="158"/>
                    </a:lnTo>
                    <a:close/>
                  </a:path>
                </a:pathLst>
              </a:custGeom>
              <a:solidFill>
                <a:srgbClr val="33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3" name="Freeform 113">
                <a:extLst>
                  <a:ext uri="{FF2B5EF4-FFF2-40B4-BE49-F238E27FC236}">
                    <a16:creationId xmlns:a16="http://schemas.microsoft.com/office/drawing/2014/main" id="{5868137F-7C0A-4FF7-8CFC-F39A43F7ECDB}"/>
                  </a:ext>
                </a:extLst>
              </p:cNvPr>
              <p:cNvSpPr>
                <a:spLocks/>
              </p:cNvSpPr>
              <p:nvPr/>
            </p:nvSpPr>
            <p:spPr bwMode="auto">
              <a:xfrm>
                <a:off x="1362198" y="3538538"/>
                <a:ext cx="379413" cy="520700"/>
              </a:xfrm>
              <a:custGeom>
                <a:avLst/>
                <a:gdLst>
                  <a:gd name="T0" fmla="*/ 239 w 239"/>
                  <a:gd name="T1" fmla="*/ 158 h 328"/>
                  <a:gd name="T2" fmla="*/ 239 w 239"/>
                  <a:gd name="T3" fmla="*/ 158 h 328"/>
                  <a:gd name="T4" fmla="*/ 237 w 239"/>
                  <a:gd name="T5" fmla="*/ 133 h 328"/>
                  <a:gd name="T6" fmla="*/ 232 w 239"/>
                  <a:gd name="T7" fmla="*/ 107 h 328"/>
                  <a:gd name="T8" fmla="*/ 223 w 239"/>
                  <a:gd name="T9" fmla="*/ 85 h 328"/>
                  <a:gd name="T10" fmla="*/ 212 w 239"/>
                  <a:gd name="T11" fmla="*/ 64 h 328"/>
                  <a:gd name="T12" fmla="*/ 197 w 239"/>
                  <a:gd name="T13" fmla="*/ 43 h 328"/>
                  <a:gd name="T14" fmla="*/ 181 w 239"/>
                  <a:gd name="T15" fmla="*/ 27 h 328"/>
                  <a:gd name="T16" fmla="*/ 161 w 239"/>
                  <a:gd name="T17" fmla="*/ 13 h 328"/>
                  <a:gd name="T18" fmla="*/ 141 w 239"/>
                  <a:gd name="T19" fmla="*/ 0 h 328"/>
                  <a:gd name="T20" fmla="*/ 141 w 239"/>
                  <a:gd name="T21" fmla="*/ 0 h 328"/>
                  <a:gd name="T22" fmla="*/ 124 w 239"/>
                  <a:gd name="T23" fmla="*/ 3 h 328"/>
                  <a:gd name="T24" fmla="*/ 112 w 239"/>
                  <a:gd name="T25" fmla="*/ 9 h 328"/>
                  <a:gd name="T26" fmla="*/ 97 w 239"/>
                  <a:gd name="T27" fmla="*/ 14 h 328"/>
                  <a:gd name="T28" fmla="*/ 84 w 239"/>
                  <a:gd name="T29" fmla="*/ 22 h 328"/>
                  <a:gd name="T30" fmla="*/ 72 w 239"/>
                  <a:gd name="T31" fmla="*/ 31 h 328"/>
                  <a:gd name="T32" fmla="*/ 61 w 239"/>
                  <a:gd name="T33" fmla="*/ 40 h 328"/>
                  <a:gd name="T34" fmla="*/ 50 w 239"/>
                  <a:gd name="T35" fmla="*/ 49 h 328"/>
                  <a:gd name="T36" fmla="*/ 41 w 239"/>
                  <a:gd name="T37" fmla="*/ 60 h 328"/>
                  <a:gd name="T38" fmla="*/ 31 w 239"/>
                  <a:gd name="T39" fmla="*/ 73 h 328"/>
                  <a:gd name="T40" fmla="*/ 24 w 239"/>
                  <a:gd name="T41" fmla="*/ 84 h 328"/>
                  <a:gd name="T42" fmla="*/ 17 w 239"/>
                  <a:gd name="T43" fmla="*/ 98 h 328"/>
                  <a:gd name="T44" fmla="*/ 11 w 239"/>
                  <a:gd name="T45" fmla="*/ 111 h 328"/>
                  <a:gd name="T46" fmla="*/ 6 w 239"/>
                  <a:gd name="T47" fmla="*/ 125 h 328"/>
                  <a:gd name="T48" fmla="*/ 2 w 239"/>
                  <a:gd name="T49" fmla="*/ 140 h 328"/>
                  <a:gd name="T50" fmla="*/ 0 w 239"/>
                  <a:gd name="T51" fmla="*/ 156 h 328"/>
                  <a:gd name="T52" fmla="*/ 0 w 239"/>
                  <a:gd name="T53" fmla="*/ 171 h 328"/>
                  <a:gd name="T54" fmla="*/ 0 w 239"/>
                  <a:gd name="T55" fmla="*/ 171 h 328"/>
                  <a:gd name="T56" fmla="*/ 2 w 239"/>
                  <a:gd name="T57" fmla="*/ 196 h 328"/>
                  <a:gd name="T58" fmla="*/ 8 w 239"/>
                  <a:gd name="T59" fmla="*/ 220 h 328"/>
                  <a:gd name="T60" fmla="*/ 17 w 239"/>
                  <a:gd name="T61" fmla="*/ 244 h 328"/>
                  <a:gd name="T62" fmla="*/ 28 w 239"/>
                  <a:gd name="T63" fmla="*/ 266 h 328"/>
                  <a:gd name="T64" fmla="*/ 42 w 239"/>
                  <a:gd name="T65" fmla="*/ 284 h 328"/>
                  <a:gd name="T66" fmla="*/ 59 w 239"/>
                  <a:gd name="T67" fmla="*/ 302 h 328"/>
                  <a:gd name="T68" fmla="*/ 79 w 239"/>
                  <a:gd name="T69" fmla="*/ 317 h 328"/>
                  <a:gd name="T70" fmla="*/ 99 w 239"/>
                  <a:gd name="T71" fmla="*/ 328 h 328"/>
                  <a:gd name="T72" fmla="*/ 99 w 239"/>
                  <a:gd name="T73" fmla="*/ 328 h 328"/>
                  <a:gd name="T74" fmla="*/ 113 w 239"/>
                  <a:gd name="T75" fmla="*/ 324 h 328"/>
                  <a:gd name="T76" fmla="*/ 128 w 239"/>
                  <a:gd name="T77" fmla="*/ 320 h 328"/>
                  <a:gd name="T78" fmla="*/ 141 w 239"/>
                  <a:gd name="T79" fmla="*/ 313 h 328"/>
                  <a:gd name="T80" fmla="*/ 155 w 239"/>
                  <a:gd name="T81" fmla="*/ 306 h 328"/>
                  <a:gd name="T82" fmla="*/ 166 w 239"/>
                  <a:gd name="T83" fmla="*/ 298 h 328"/>
                  <a:gd name="T84" fmla="*/ 179 w 239"/>
                  <a:gd name="T85" fmla="*/ 289 h 328"/>
                  <a:gd name="T86" fmla="*/ 188 w 239"/>
                  <a:gd name="T87" fmla="*/ 278 h 328"/>
                  <a:gd name="T88" fmla="*/ 199 w 239"/>
                  <a:gd name="T89" fmla="*/ 268 h 328"/>
                  <a:gd name="T90" fmla="*/ 208 w 239"/>
                  <a:gd name="T91" fmla="*/ 257 h 328"/>
                  <a:gd name="T92" fmla="*/ 215 w 239"/>
                  <a:gd name="T93" fmla="*/ 244 h 328"/>
                  <a:gd name="T94" fmla="*/ 223 w 239"/>
                  <a:gd name="T95" fmla="*/ 231 h 328"/>
                  <a:gd name="T96" fmla="*/ 228 w 239"/>
                  <a:gd name="T97" fmla="*/ 218 h 328"/>
                  <a:gd name="T98" fmla="*/ 232 w 239"/>
                  <a:gd name="T99" fmla="*/ 204 h 328"/>
                  <a:gd name="T100" fmla="*/ 235 w 239"/>
                  <a:gd name="T101" fmla="*/ 189 h 328"/>
                  <a:gd name="T102" fmla="*/ 237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2" y="107"/>
                    </a:lnTo>
                    <a:lnTo>
                      <a:pt x="223" y="85"/>
                    </a:lnTo>
                    <a:lnTo>
                      <a:pt x="212" y="64"/>
                    </a:lnTo>
                    <a:lnTo>
                      <a:pt x="197" y="43"/>
                    </a:lnTo>
                    <a:lnTo>
                      <a:pt x="181" y="27"/>
                    </a:lnTo>
                    <a:lnTo>
                      <a:pt x="161" y="13"/>
                    </a:lnTo>
                    <a:lnTo>
                      <a:pt x="141" y="0"/>
                    </a:lnTo>
                    <a:lnTo>
                      <a:pt x="141" y="0"/>
                    </a:lnTo>
                    <a:lnTo>
                      <a:pt x="124" y="3"/>
                    </a:lnTo>
                    <a:lnTo>
                      <a:pt x="112" y="9"/>
                    </a:lnTo>
                    <a:lnTo>
                      <a:pt x="97" y="14"/>
                    </a:lnTo>
                    <a:lnTo>
                      <a:pt x="84" y="22"/>
                    </a:lnTo>
                    <a:lnTo>
                      <a:pt x="72" y="31"/>
                    </a:lnTo>
                    <a:lnTo>
                      <a:pt x="61" y="40"/>
                    </a:lnTo>
                    <a:lnTo>
                      <a:pt x="50" y="49"/>
                    </a:lnTo>
                    <a:lnTo>
                      <a:pt x="41" y="60"/>
                    </a:lnTo>
                    <a:lnTo>
                      <a:pt x="31" y="73"/>
                    </a:lnTo>
                    <a:lnTo>
                      <a:pt x="24" y="84"/>
                    </a:lnTo>
                    <a:lnTo>
                      <a:pt x="17" y="98"/>
                    </a:lnTo>
                    <a:lnTo>
                      <a:pt x="11" y="111"/>
                    </a:lnTo>
                    <a:lnTo>
                      <a:pt x="6" y="125"/>
                    </a:lnTo>
                    <a:lnTo>
                      <a:pt x="2" y="140"/>
                    </a:lnTo>
                    <a:lnTo>
                      <a:pt x="0" y="156"/>
                    </a:lnTo>
                    <a:lnTo>
                      <a:pt x="0" y="171"/>
                    </a:lnTo>
                    <a:lnTo>
                      <a:pt x="0" y="171"/>
                    </a:lnTo>
                    <a:lnTo>
                      <a:pt x="2" y="196"/>
                    </a:lnTo>
                    <a:lnTo>
                      <a:pt x="8" y="220"/>
                    </a:lnTo>
                    <a:lnTo>
                      <a:pt x="17" y="244"/>
                    </a:lnTo>
                    <a:lnTo>
                      <a:pt x="28" y="266"/>
                    </a:lnTo>
                    <a:lnTo>
                      <a:pt x="42" y="284"/>
                    </a:lnTo>
                    <a:lnTo>
                      <a:pt x="59" y="302"/>
                    </a:lnTo>
                    <a:lnTo>
                      <a:pt x="79" y="317"/>
                    </a:lnTo>
                    <a:lnTo>
                      <a:pt x="99" y="328"/>
                    </a:lnTo>
                    <a:lnTo>
                      <a:pt x="99" y="328"/>
                    </a:lnTo>
                    <a:lnTo>
                      <a:pt x="113" y="324"/>
                    </a:lnTo>
                    <a:lnTo>
                      <a:pt x="128" y="320"/>
                    </a:lnTo>
                    <a:lnTo>
                      <a:pt x="141" y="313"/>
                    </a:lnTo>
                    <a:lnTo>
                      <a:pt x="155" y="306"/>
                    </a:lnTo>
                    <a:lnTo>
                      <a:pt x="166" y="298"/>
                    </a:lnTo>
                    <a:lnTo>
                      <a:pt x="179" y="289"/>
                    </a:lnTo>
                    <a:lnTo>
                      <a:pt x="188" y="278"/>
                    </a:lnTo>
                    <a:lnTo>
                      <a:pt x="199" y="268"/>
                    </a:lnTo>
                    <a:lnTo>
                      <a:pt x="208" y="257"/>
                    </a:lnTo>
                    <a:lnTo>
                      <a:pt x="215" y="244"/>
                    </a:lnTo>
                    <a:lnTo>
                      <a:pt x="223" y="231"/>
                    </a:lnTo>
                    <a:lnTo>
                      <a:pt x="228" y="218"/>
                    </a:lnTo>
                    <a:lnTo>
                      <a:pt x="232" y="204"/>
                    </a:lnTo>
                    <a:lnTo>
                      <a:pt x="235" y="189"/>
                    </a:lnTo>
                    <a:lnTo>
                      <a:pt x="237" y="173"/>
                    </a:lnTo>
                    <a:lnTo>
                      <a:pt x="239" y="1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4" name="Freeform 114">
                <a:extLst>
                  <a:ext uri="{FF2B5EF4-FFF2-40B4-BE49-F238E27FC236}">
                    <a16:creationId xmlns:a16="http://schemas.microsoft.com/office/drawing/2014/main" id="{0192828F-2A9C-4156-81D0-9FFEC419786A}"/>
                  </a:ext>
                </a:extLst>
              </p:cNvPr>
              <p:cNvSpPr>
                <a:spLocks/>
              </p:cNvSpPr>
              <p:nvPr/>
            </p:nvSpPr>
            <p:spPr bwMode="auto">
              <a:xfrm>
                <a:off x="1565398" y="3165475"/>
                <a:ext cx="644525" cy="898525"/>
              </a:xfrm>
              <a:custGeom>
                <a:avLst/>
                <a:gdLst>
                  <a:gd name="T0" fmla="*/ 180 w 406"/>
                  <a:gd name="T1" fmla="*/ 306 h 566"/>
                  <a:gd name="T2" fmla="*/ 184 w 406"/>
                  <a:gd name="T3" fmla="*/ 255 h 566"/>
                  <a:gd name="T4" fmla="*/ 197 w 406"/>
                  <a:gd name="T5" fmla="*/ 207 h 566"/>
                  <a:gd name="T6" fmla="*/ 217 w 406"/>
                  <a:gd name="T7" fmla="*/ 164 h 566"/>
                  <a:gd name="T8" fmla="*/ 244 w 406"/>
                  <a:gd name="T9" fmla="*/ 126 h 566"/>
                  <a:gd name="T10" fmla="*/ 279 w 406"/>
                  <a:gd name="T11" fmla="*/ 91 h 566"/>
                  <a:gd name="T12" fmla="*/ 317 w 406"/>
                  <a:gd name="T13" fmla="*/ 62 h 566"/>
                  <a:gd name="T14" fmla="*/ 361 w 406"/>
                  <a:gd name="T15" fmla="*/ 42 h 566"/>
                  <a:gd name="T16" fmla="*/ 406 w 406"/>
                  <a:gd name="T17" fmla="*/ 27 h 566"/>
                  <a:gd name="T18" fmla="*/ 379 w 406"/>
                  <a:gd name="T19" fmla="*/ 16 h 566"/>
                  <a:gd name="T20" fmla="*/ 317 w 406"/>
                  <a:gd name="T21" fmla="*/ 2 h 566"/>
                  <a:gd name="T22" fmla="*/ 284 w 406"/>
                  <a:gd name="T23" fmla="*/ 0 h 566"/>
                  <a:gd name="T24" fmla="*/ 228 w 406"/>
                  <a:gd name="T25" fmla="*/ 5 h 566"/>
                  <a:gd name="T26" fmla="*/ 173 w 406"/>
                  <a:gd name="T27" fmla="*/ 22 h 566"/>
                  <a:gd name="T28" fmla="*/ 126 w 406"/>
                  <a:gd name="T29" fmla="*/ 47 h 566"/>
                  <a:gd name="T30" fmla="*/ 84 w 406"/>
                  <a:gd name="T31" fmla="*/ 82 h 566"/>
                  <a:gd name="T32" fmla="*/ 49 w 406"/>
                  <a:gd name="T33" fmla="*/ 124 h 566"/>
                  <a:gd name="T34" fmla="*/ 24 w 406"/>
                  <a:gd name="T35" fmla="*/ 173 h 566"/>
                  <a:gd name="T36" fmla="*/ 7 w 406"/>
                  <a:gd name="T37" fmla="*/ 226 h 566"/>
                  <a:gd name="T38" fmla="*/ 0 w 406"/>
                  <a:gd name="T39" fmla="*/ 282 h 566"/>
                  <a:gd name="T40" fmla="*/ 2 w 406"/>
                  <a:gd name="T41" fmla="*/ 311 h 566"/>
                  <a:gd name="T42" fmla="*/ 13 w 406"/>
                  <a:gd name="T43" fmla="*/ 368 h 566"/>
                  <a:gd name="T44" fmla="*/ 35 w 406"/>
                  <a:gd name="T45" fmla="*/ 419 h 566"/>
                  <a:gd name="T46" fmla="*/ 66 w 406"/>
                  <a:gd name="T47" fmla="*/ 464 h 566"/>
                  <a:gd name="T48" fmla="*/ 104 w 406"/>
                  <a:gd name="T49" fmla="*/ 503 h 566"/>
                  <a:gd name="T50" fmla="*/ 149 w 406"/>
                  <a:gd name="T51" fmla="*/ 532 h 566"/>
                  <a:gd name="T52" fmla="*/ 200 w 406"/>
                  <a:gd name="T53" fmla="*/ 554 h 566"/>
                  <a:gd name="T54" fmla="*/ 255 w 406"/>
                  <a:gd name="T55" fmla="*/ 564 h 566"/>
                  <a:gd name="T56" fmla="*/ 284 w 406"/>
                  <a:gd name="T57" fmla="*/ 566 h 566"/>
                  <a:gd name="T58" fmla="*/ 341 w 406"/>
                  <a:gd name="T59" fmla="*/ 561 h 566"/>
                  <a:gd name="T60" fmla="*/ 322 w 406"/>
                  <a:gd name="T61" fmla="*/ 552 h 566"/>
                  <a:gd name="T62" fmla="*/ 290 w 406"/>
                  <a:gd name="T63" fmla="*/ 530 h 566"/>
                  <a:gd name="T64" fmla="*/ 260 w 406"/>
                  <a:gd name="T65" fmla="*/ 504 h 566"/>
                  <a:gd name="T66" fmla="*/ 235 w 406"/>
                  <a:gd name="T67" fmla="*/ 475 h 566"/>
                  <a:gd name="T68" fmla="*/ 215 w 406"/>
                  <a:gd name="T69" fmla="*/ 441 h 566"/>
                  <a:gd name="T70" fmla="*/ 199 w 406"/>
                  <a:gd name="T71" fmla="*/ 406 h 566"/>
                  <a:gd name="T72" fmla="*/ 186 w 406"/>
                  <a:gd name="T73" fmla="*/ 366 h 566"/>
                  <a:gd name="T74" fmla="*/ 180 w 406"/>
                  <a:gd name="T75" fmla="*/ 32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6" h="566">
                    <a:moveTo>
                      <a:pt x="180" y="306"/>
                    </a:moveTo>
                    <a:lnTo>
                      <a:pt x="180" y="306"/>
                    </a:lnTo>
                    <a:lnTo>
                      <a:pt x="180" y="280"/>
                    </a:lnTo>
                    <a:lnTo>
                      <a:pt x="184" y="255"/>
                    </a:lnTo>
                    <a:lnTo>
                      <a:pt x="189" y="231"/>
                    </a:lnTo>
                    <a:lnTo>
                      <a:pt x="197" y="207"/>
                    </a:lnTo>
                    <a:lnTo>
                      <a:pt x="206" y="186"/>
                    </a:lnTo>
                    <a:lnTo>
                      <a:pt x="217" y="164"/>
                    </a:lnTo>
                    <a:lnTo>
                      <a:pt x="229" y="144"/>
                    </a:lnTo>
                    <a:lnTo>
                      <a:pt x="244" y="126"/>
                    </a:lnTo>
                    <a:lnTo>
                      <a:pt x="260" y="107"/>
                    </a:lnTo>
                    <a:lnTo>
                      <a:pt x="279" y="91"/>
                    </a:lnTo>
                    <a:lnTo>
                      <a:pt x="297" y="76"/>
                    </a:lnTo>
                    <a:lnTo>
                      <a:pt x="317" y="62"/>
                    </a:lnTo>
                    <a:lnTo>
                      <a:pt x="339" y="51"/>
                    </a:lnTo>
                    <a:lnTo>
                      <a:pt x="361" y="42"/>
                    </a:lnTo>
                    <a:lnTo>
                      <a:pt x="382" y="33"/>
                    </a:lnTo>
                    <a:lnTo>
                      <a:pt x="406" y="27"/>
                    </a:lnTo>
                    <a:lnTo>
                      <a:pt x="406" y="27"/>
                    </a:lnTo>
                    <a:lnTo>
                      <a:pt x="379" y="16"/>
                    </a:lnTo>
                    <a:lnTo>
                      <a:pt x="348" y="7"/>
                    </a:lnTo>
                    <a:lnTo>
                      <a:pt x="317" y="2"/>
                    </a:lnTo>
                    <a:lnTo>
                      <a:pt x="284" y="0"/>
                    </a:lnTo>
                    <a:lnTo>
                      <a:pt x="284" y="0"/>
                    </a:lnTo>
                    <a:lnTo>
                      <a:pt x="255" y="2"/>
                    </a:lnTo>
                    <a:lnTo>
                      <a:pt x="228" y="5"/>
                    </a:lnTo>
                    <a:lnTo>
                      <a:pt x="200" y="13"/>
                    </a:lnTo>
                    <a:lnTo>
                      <a:pt x="173" y="22"/>
                    </a:lnTo>
                    <a:lnTo>
                      <a:pt x="149" y="34"/>
                    </a:lnTo>
                    <a:lnTo>
                      <a:pt x="126" y="47"/>
                    </a:lnTo>
                    <a:lnTo>
                      <a:pt x="104" y="64"/>
                    </a:lnTo>
                    <a:lnTo>
                      <a:pt x="84" y="82"/>
                    </a:lnTo>
                    <a:lnTo>
                      <a:pt x="66" y="102"/>
                    </a:lnTo>
                    <a:lnTo>
                      <a:pt x="49" y="124"/>
                    </a:lnTo>
                    <a:lnTo>
                      <a:pt x="35" y="147"/>
                    </a:lnTo>
                    <a:lnTo>
                      <a:pt x="24" y="173"/>
                    </a:lnTo>
                    <a:lnTo>
                      <a:pt x="13" y="198"/>
                    </a:lnTo>
                    <a:lnTo>
                      <a:pt x="7" y="226"/>
                    </a:lnTo>
                    <a:lnTo>
                      <a:pt x="2" y="255"/>
                    </a:lnTo>
                    <a:lnTo>
                      <a:pt x="0" y="282"/>
                    </a:lnTo>
                    <a:lnTo>
                      <a:pt x="0" y="282"/>
                    </a:lnTo>
                    <a:lnTo>
                      <a:pt x="2" y="311"/>
                    </a:lnTo>
                    <a:lnTo>
                      <a:pt x="7" y="340"/>
                    </a:lnTo>
                    <a:lnTo>
                      <a:pt x="13" y="368"/>
                    </a:lnTo>
                    <a:lnTo>
                      <a:pt x="24" y="393"/>
                    </a:lnTo>
                    <a:lnTo>
                      <a:pt x="35" y="419"/>
                    </a:lnTo>
                    <a:lnTo>
                      <a:pt x="49" y="442"/>
                    </a:lnTo>
                    <a:lnTo>
                      <a:pt x="66" y="464"/>
                    </a:lnTo>
                    <a:lnTo>
                      <a:pt x="84" y="484"/>
                    </a:lnTo>
                    <a:lnTo>
                      <a:pt x="104" y="503"/>
                    </a:lnTo>
                    <a:lnTo>
                      <a:pt x="126" y="519"/>
                    </a:lnTo>
                    <a:lnTo>
                      <a:pt x="149" y="532"/>
                    </a:lnTo>
                    <a:lnTo>
                      <a:pt x="173" y="544"/>
                    </a:lnTo>
                    <a:lnTo>
                      <a:pt x="200" y="554"/>
                    </a:lnTo>
                    <a:lnTo>
                      <a:pt x="228" y="561"/>
                    </a:lnTo>
                    <a:lnTo>
                      <a:pt x="255" y="564"/>
                    </a:lnTo>
                    <a:lnTo>
                      <a:pt x="284" y="566"/>
                    </a:lnTo>
                    <a:lnTo>
                      <a:pt x="284" y="566"/>
                    </a:lnTo>
                    <a:lnTo>
                      <a:pt x="313" y="564"/>
                    </a:lnTo>
                    <a:lnTo>
                      <a:pt x="341" y="561"/>
                    </a:lnTo>
                    <a:lnTo>
                      <a:pt x="341" y="561"/>
                    </a:lnTo>
                    <a:lnTo>
                      <a:pt x="322" y="552"/>
                    </a:lnTo>
                    <a:lnTo>
                      <a:pt x="306" y="541"/>
                    </a:lnTo>
                    <a:lnTo>
                      <a:pt x="290" y="530"/>
                    </a:lnTo>
                    <a:lnTo>
                      <a:pt x="275" y="517"/>
                    </a:lnTo>
                    <a:lnTo>
                      <a:pt x="260" y="504"/>
                    </a:lnTo>
                    <a:lnTo>
                      <a:pt x="248" y="490"/>
                    </a:lnTo>
                    <a:lnTo>
                      <a:pt x="235" y="475"/>
                    </a:lnTo>
                    <a:lnTo>
                      <a:pt x="224" y="459"/>
                    </a:lnTo>
                    <a:lnTo>
                      <a:pt x="215" y="441"/>
                    </a:lnTo>
                    <a:lnTo>
                      <a:pt x="206" y="424"/>
                    </a:lnTo>
                    <a:lnTo>
                      <a:pt x="199" y="406"/>
                    </a:lnTo>
                    <a:lnTo>
                      <a:pt x="191" y="386"/>
                    </a:lnTo>
                    <a:lnTo>
                      <a:pt x="186" y="366"/>
                    </a:lnTo>
                    <a:lnTo>
                      <a:pt x="182" y="346"/>
                    </a:lnTo>
                    <a:lnTo>
                      <a:pt x="180" y="326"/>
                    </a:lnTo>
                    <a:lnTo>
                      <a:pt x="180" y="306"/>
                    </a:lnTo>
                    <a:close/>
                  </a:path>
                </a:pathLst>
              </a:custGeom>
              <a:solidFill>
                <a:srgbClr val="327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5" name="Freeform 115">
                <a:extLst>
                  <a:ext uri="{FF2B5EF4-FFF2-40B4-BE49-F238E27FC236}">
                    <a16:creationId xmlns:a16="http://schemas.microsoft.com/office/drawing/2014/main" id="{03D0381E-759E-4B8E-B71D-DED43F559CA2}"/>
                  </a:ext>
                </a:extLst>
              </p:cNvPr>
              <p:cNvSpPr>
                <a:spLocks/>
              </p:cNvSpPr>
              <p:nvPr/>
            </p:nvSpPr>
            <p:spPr bwMode="auto">
              <a:xfrm>
                <a:off x="1565398" y="3165475"/>
                <a:ext cx="644525" cy="898525"/>
              </a:xfrm>
              <a:custGeom>
                <a:avLst/>
                <a:gdLst>
                  <a:gd name="T0" fmla="*/ 180 w 406"/>
                  <a:gd name="T1" fmla="*/ 306 h 566"/>
                  <a:gd name="T2" fmla="*/ 184 w 406"/>
                  <a:gd name="T3" fmla="*/ 255 h 566"/>
                  <a:gd name="T4" fmla="*/ 197 w 406"/>
                  <a:gd name="T5" fmla="*/ 207 h 566"/>
                  <a:gd name="T6" fmla="*/ 217 w 406"/>
                  <a:gd name="T7" fmla="*/ 164 h 566"/>
                  <a:gd name="T8" fmla="*/ 244 w 406"/>
                  <a:gd name="T9" fmla="*/ 126 h 566"/>
                  <a:gd name="T10" fmla="*/ 279 w 406"/>
                  <a:gd name="T11" fmla="*/ 91 h 566"/>
                  <a:gd name="T12" fmla="*/ 317 w 406"/>
                  <a:gd name="T13" fmla="*/ 62 h 566"/>
                  <a:gd name="T14" fmla="*/ 361 w 406"/>
                  <a:gd name="T15" fmla="*/ 42 h 566"/>
                  <a:gd name="T16" fmla="*/ 406 w 406"/>
                  <a:gd name="T17" fmla="*/ 27 h 566"/>
                  <a:gd name="T18" fmla="*/ 379 w 406"/>
                  <a:gd name="T19" fmla="*/ 16 h 566"/>
                  <a:gd name="T20" fmla="*/ 317 w 406"/>
                  <a:gd name="T21" fmla="*/ 2 h 566"/>
                  <a:gd name="T22" fmla="*/ 284 w 406"/>
                  <a:gd name="T23" fmla="*/ 0 h 566"/>
                  <a:gd name="T24" fmla="*/ 228 w 406"/>
                  <a:gd name="T25" fmla="*/ 5 h 566"/>
                  <a:gd name="T26" fmla="*/ 173 w 406"/>
                  <a:gd name="T27" fmla="*/ 22 h 566"/>
                  <a:gd name="T28" fmla="*/ 126 w 406"/>
                  <a:gd name="T29" fmla="*/ 47 h 566"/>
                  <a:gd name="T30" fmla="*/ 84 w 406"/>
                  <a:gd name="T31" fmla="*/ 82 h 566"/>
                  <a:gd name="T32" fmla="*/ 49 w 406"/>
                  <a:gd name="T33" fmla="*/ 124 h 566"/>
                  <a:gd name="T34" fmla="*/ 24 w 406"/>
                  <a:gd name="T35" fmla="*/ 173 h 566"/>
                  <a:gd name="T36" fmla="*/ 7 w 406"/>
                  <a:gd name="T37" fmla="*/ 226 h 566"/>
                  <a:gd name="T38" fmla="*/ 0 w 406"/>
                  <a:gd name="T39" fmla="*/ 282 h 566"/>
                  <a:gd name="T40" fmla="*/ 2 w 406"/>
                  <a:gd name="T41" fmla="*/ 311 h 566"/>
                  <a:gd name="T42" fmla="*/ 13 w 406"/>
                  <a:gd name="T43" fmla="*/ 368 h 566"/>
                  <a:gd name="T44" fmla="*/ 35 w 406"/>
                  <a:gd name="T45" fmla="*/ 419 h 566"/>
                  <a:gd name="T46" fmla="*/ 66 w 406"/>
                  <a:gd name="T47" fmla="*/ 464 h 566"/>
                  <a:gd name="T48" fmla="*/ 104 w 406"/>
                  <a:gd name="T49" fmla="*/ 503 h 566"/>
                  <a:gd name="T50" fmla="*/ 149 w 406"/>
                  <a:gd name="T51" fmla="*/ 532 h 566"/>
                  <a:gd name="T52" fmla="*/ 200 w 406"/>
                  <a:gd name="T53" fmla="*/ 554 h 566"/>
                  <a:gd name="T54" fmla="*/ 255 w 406"/>
                  <a:gd name="T55" fmla="*/ 564 h 566"/>
                  <a:gd name="T56" fmla="*/ 284 w 406"/>
                  <a:gd name="T57" fmla="*/ 566 h 566"/>
                  <a:gd name="T58" fmla="*/ 341 w 406"/>
                  <a:gd name="T59" fmla="*/ 561 h 566"/>
                  <a:gd name="T60" fmla="*/ 322 w 406"/>
                  <a:gd name="T61" fmla="*/ 552 h 566"/>
                  <a:gd name="T62" fmla="*/ 290 w 406"/>
                  <a:gd name="T63" fmla="*/ 530 h 566"/>
                  <a:gd name="T64" fmla="*/ 260 w 406"/>
                  <a:gd name="T65" fmla="*/ 504 h 566"/>
                  <a:gd name="T66" fmla="*/ 235 w 406"/>
                  <a:gd name="T67" fmla="*/ 475 h 566"/>
                  <a:gd name="T68" fmla="*/ 215 w 406"/>
                  <a:gd name="T69" fmla="*/ 441 h 566"/>
                  <a:gd name="T70" fmla="*/ 199 w 406"/>
                  <a:gd name="T71" fmla="*/ 406 h 566"/>
                  <a:gd name="T72" fmla="*/ 186 w 406"/>
                  <a:gd name="T73" fmla="*/ 366 h 566"/>
                  <a:gd name="T74" fmla="*/ 180 w 406"/>
                  <a:gd name="T75" fmla="*/ 32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6" h="566">
                    <a:moveTo>
                      <a:pt x="180" y="306"/>
                    </a:moveTo>
                    <a:lnTo>
                      <a:pt x="180" y="306"/>
                    </a:lnTo>
                    <a:lnTo>
                      <a:pt x="180" y="280"/>
                    </a:lnTo>
                    <a:lnTo>
                      <a:pt x="184" y="255"/>
                    </a:lnTo>
                    <a:lnTo>
                      <a:pt x="189" y="231"/>
                    </a:lnTo>
                    <a:lnTo>
                      <a:pt x="197" y="207"/>
                    </a:lnTo>
                    <a:lnTo>
                      <a:pt x="206" y="186"/>
                    </a:lnTo>
                    <a:lnTo>
                      <a:pt x="217" y="164"/>
                    </a:lnTo>
                    <a:lnTo>
                      <a:pt x="229" y="144"/>
                    </a:lnTo>
                    <a:lnTo>
                      <a:pt x="244" y="126"/>
                    </a:lnTo>
                    <a:lnTo>
                      <a:pt x="260" y="107"/>
                    </a:lnTo>
                    <a:lnTo>
                      <a:pt x="279" y="91"/>
                    </a:lnTo>
                    <a:lnTo>
                      <a:pt x="297" y="76"/>
                    </a:lnTo>
                    <a:lnTo>
                      <a:pt x="317" y="62"/>
                    </a:lnTo>
                    <a:lnTo>
                      <a:pt x="339" y="51"/>
                    </a:lnTo>
                    <a:lnTo>
                      <a:pt x="361" y="42"/>
                    </a:lnTo>
                    <a:lnTo>
                      <a:pt x="382" y="33"/>
                    </a:lnTo>
                    <a:lnTo>
                      <a:pt x="406" y="27"/>
                    </a:lnTo>
                    <a:lnTo>
                      <a:pt x="406" y="27"/>
                    </a:lnTo>
                    <a:lnTo>
                      <a:pt x="379" y="16"/>
                    </a:lnTo>
                    <a:lnTo>
                      <a:pt x="348" y="7"/>
                    </a:lnTo>
                    <a:lnTo>
                      <a:pt x="317" y="2"/>
                    </a:lnTo>
                    <a:lnTo>
                      <a:pt x="284" y="0"/>
                    </a:lnTo>
                    <a:lnTo>
                      <a:pt x="284" y="0"/>
                    </a:lnTo>
                    <a:lnTo>
                      <a:pt x="255" y="2"/>
                    </a:lnTo>
                    <a:lnTo>
                      <a:pt x="228" y="5"/>
                    </a:lnTo>
                    <a:lnTo>
                      <a:pt x="200" y="13"/>
                    </a:lnTo>
                    <a:lnTo>
                      <a:pt x="173" y="22"/>
                    </a:lnTo>
                    <a:lnTo>
                      <a:pt x="149" y="34"/>
                    </a:lnTo>
                    <a:lnTo>
                      <a:pt x="126" y="47"/>
                    </a:lnTo>
                    <a:lnTo>
                      <a:pt x="104" y="64"/>
                    </a:lnTo>
                    <a:lnTo>
                      <a:pt x="84" y="82"/>
                    </a:lnTo>
                    <a:lnTo>
                      <a:pt x="66" y="102"/>
                    </a:lnTo>
                    <a:lnTo>
                      <a:pt x="49" y="124"/>
                    </a:lnTo>
                    <a:lnTo>
                      <a:pt x="35" y="147"/>
                    </a:lnTo>
                    <a:lnTo>
                      <a:pt x="24" y="173"/>
                    </a:lnTo>
                    <a:lnTo>
                      <a:pt x="13" y="198"/>
                    </a:lnTo>
                    <a:lnTo>
                      <a:pt x="7" y="226"/>
                    </a:lnTo>
                    <a:lnTo>
                      <a:pt x="2" y="255"/>
                    </a:lnTo>
                    <a:lnTo>
                      <a:pt x="0" y="282"/>
                    </a:lnTo>
                    <a:lnTo>
                      <a:pt x="0" y="282"/>
                    </a:lnTo>
                    <a:lnTo>
                      <a:pt x="2" y="311"/>
                    </a:lnTo>
                    <a:lnTo>
                      <a:pt x="7" y="340"/>
                    </a:lnTo>
                    <a:lnTo>
                      <a:pt x="13" y="368"/>
                    </a:lnTo>
                    <a:lnTo>
                      <a:pt x="24" y="393"/>
                    </a:lnTo>
                    <a:lnTo>
                      <a:pt x="35" y="419"/>
                    </a:lnTo>
                    <a:lnTo>
                      <a:pt x="49" y="442"/>
                    </a:lnTo>
                    <a:lnTo>
                      <a:pt x="66" y="464"/>
                    </a:lnTo>
                    <a:lnTo>
                      <a:pt x="84" y="484"/>
                    </a:lnTo>
                    <a:lnTo>
                      <a:pt x="104" y="503"/>
                    </a:lnTo>
                    <a:lnTo>
                      <a:pt x="126" y="519"/>
                    </a:lnTo>
                    <a:lnTo>
                      <a:pt x="149" y="532"/>
                    </a:lnTo>
                    <a:lnTo>
                      <a:pt x="173" y="544"/>
                    </a:lnTo>
                    <a:lnTo>
                      <a:pt x="200" y="554"/>
                    </a:lnTo>
                    <a:lnTo>
                      <a:pt x="228" y="561"/>
                    </a:lnTo>
                    <a:lnTo>
                      <a:pt x="255" y="564"/>
                    </a:lnTo>
                    <a:lnTo>
                      <a:pt x="284" y="566"/>
                    </a:lnTo>
                    <a:lnTo>
                      <a:pt x="284" y="566"/>
                    </a:lnTo>
                    <a:lnTo>
                      <a:pt x="313" y="564"/>
                    </a:lnTo>
                    <a:lnTo>
                      <a:pt x="341" y="561"/>
                    </a:lnTo>
                    <a:lnTo>
                      <a:pt x="341" y="561"/>
                    </a:lnTo>
                    <a:lnTo>
                      <a:pt x="322" y="552"/>
                    </a:lnTo>
                    <a:lnTo>
                      <a:pt x="306" y="541"/>
                    </a:lnTo>
                    <a:lnTo>
                      <a:pt x="290" y="530"/>
                    </a:lnTo>
                    <a:lnTo>
                      <a:pt x="275" y="517"/>
                    </a:lnTo>
                    <a:lnTo>
                      <a:pt x="260" y="504"/>
                    </a:lnTo>
                    <a:lnTo>
                      <a:pt x="248" y="490"/>
                    </a:lnTo>
                    <a:lnTo>
                      <a:pt x="235" y="475"/>
                    </a:lnTo>
                    <a:lnTo>
                      <a:pt x="224" y="459"/>
                    </a:lnTo>
                    <a:lnTo>
                      <a:pt x="215" y="441"/>
                    </a:lnTo>
                    <a:lnTo>
                      <a:pt x="206" y="424"/>
                    </a:lnTo>
                    <a:lnTo>
                      <a:pt x="199" y="406"/>
                    </a:lnTo>
                    <a:lnTo>
                      <a:pt x="191" y="386"/>
                    </a:lnTo>
                    <a:lnTo>
                      <a:pt x="186" y="366"/>
                    </a:lnTo>
                    <a:lnTo>
                      <a:pt x="182" y="346"/>
                    </a:lnTo>
                    <a:lnTo>
                      <a:pt x="180" y="326"/>
                    </a:lnTo>
                    <a:lnTo>
                      <a:pt x="180" y="3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6" name="Freeform 116">
                <a:extLst>
                  <a:ext uri="{FF2B5EF4-FFF2-40B4-BE49-F238E27FC236}">
                    <a16:creationId xmlns:a16="http://schemas.microsoft.com/office/drawing/2014/main" id="{3ECA2A32-5070-44A6-A95A-619A9AAC4C37}"/>
                  </a:ext>
                </a:extLst>
              </p:cNvPr>
              <p:cNvSpPr>
                <a:spLocks/>
              </p:cNvSpPr>
              <p:nvPr/>
            </p:nvSpPr>
            <p:spPr bwMode="auto">
              <a:xfrm>
                <a:off x="1851149" y="3208338"/>
                <a:ext cx="615950" cy="847725"/>
              </a:xfrm>
              <a:custGeom>
                <a:avLst/>
                <a:gdLst>
                  <a:gd name="T0" fmla="*/ 388 w 388"/>
                  <a:gd name="T1" fmla="*/ 255 h 534"/>
                  <a:gd name="T2" fmla="*/ 385 w 388"/>
                  <a:gd name="T3" fmla="*/ 215 h 534"/>
                  <a:gd name="T4" fmla="*/ 376 w 388"/>
                  <a:gd name="T5" fmla="*/ 175 h 534"/>
                  <a:gd name="T6" fmla="*/ 363 w 388"/>
                  <a:gd name="T7" fmla="*/ 139 h 534"/>
                  <a:gd name="T8" fmla="*/ 343 w 388"/>
                  <a:gd name="T9" fmla="*/ 104 h 534"/>
                  <a:gd name="T10" fmla="*/ 319 w 388"/>
                  <a:gd name="T11" fmla="*/ 71 h 534"/>
                  <a:gd name="T12" fmla="*/ 292 w 388"/>
                  <a:gd name="T13" fmla="*/ 44 h 534"/>
                  <a:gd name="T14" fmla="*/ 261 w 388"/>
                  <a:gd name="T15" fmla="*/ 20 h 534"/>
                  <a:gd name="T16" fmla="*/ 226 w 388"/>
                  <a:gd name="T17" fmla="*/ 0 h 534"/>
                  <a:gd name="T18" fmla="*/ 202 w 388"/>
                  <a:gd name="T19" fmla="*/ 6 h 534"/>
                  <a:gd name="T20" fmla="*/ 159 w 388"/>
                  <a:gd name="T21" fmla="*/ 24 h 534"/>
                  <a:gd name="T22" fmla="*/ 117 w 388"/>
                  <a:gd name="T23" fmla="*/ 49 h 534"/>
                  <a:gd name="T24" fmla="*/ 80 w 388"/>
                  <a:gd name="T25" fmla="*/ 80 h 534"/>
                  <a:gd name="T26" fmla="*/ 49 w 388"/>
                  <a:gd name="T27" fmla="*/ 117 h 534"/>
                  <a:gd name="T28" fmla="*/ 26 w 388"/>
                  <a:gd name="T29" fmla="*/ 159 h 534"/>
                  <a:gd name="T30" fmla="*/ 9 w 388"/>
                  <a:gd name="T31" fmla="*/ 204 h 534"/>
                  <a:gd name="T32" fmla="*/ 0 w 388"/>
                  <a:gd name="T33" fmla="*/ 253 h 534"/>
                  <a:gd name="T34" fmla="*/ 0 w 388"/>
                  <a:gd name="T35" fmla="*/ 279 h 534"/>
                  <a:gd name="T36" fmla="*/ 2 w 388"/>
                  <a:gd name="T37" fmla="*/ 319 h 534"/>
                  <a:gd name="T38" fmla="*/ 11 w 388"/>
                  <a:gd name="T39" fmla="*/ 359 h 534"/>
                  <a:gd name="T40" fmla="*/ 26 w 388"/>
                  <a:gd name="T41" fmla="*/ 397 h 534"/>
                  <a:gd name="T42" fmla="*/ 44 w 388"/>
                  <a:gd name="T43" fmla="*/ 432 h 534"/>
                  <a:gd name="T44" fmla="*/ 68 w 388"/>
                  <a:gd name="T45" fmla="*/ 463 h 534"/>
                  <a:gd name="T46" fmla="*/ 95 w 388"/>
                  <a:gd name="T47" fmla="*/ 490 h 534"/>
                  <a:gd name="T48" fmla="*/ 126 w 388"/>
                  <a:gd name="T49" fmla="*/ 514 h 534"/>
                  <a:gd name="T50" fmla="*/ 161 w 388"/>
                  <a:gd name="T51" fmla="*/ 534 h 534"/>
                  <a:gd name="T52" fmla="*/ 184 w 388"/>
                  <a:gd name="T53" fmla="*/ 528 h 534"/>
                  <a:gd name="T54" fmla="*/ 230 w 388"/>
                  <a:gd name="T55" fmla="*/ 510 h 534"/>
                  <a:gd name="T56" fmla="*/ 270 w 388"/>
                  <a:gd name="T57" fmla="*/ 486 h 534"/>
                  <a:gd name="T58" fmla="*/ 306 w 388"/>
                  <a:gd name="T59" fmla="*/ 454 h 534"/>
                  <a:gd name="T60" fmla="*/ 337 w 388"/>
                  <a:gd name="T61" fmla="*/ 417 h 534"/>
                  <a:gd name="T62" fmla="*/ 361 w 388"/>
                  <a:gd name="T63" fmla="*/ 375 h 534"/>
                  <a:gd name="T64" fmla="*/ 377 w 388"/>
                  <a:gd name="T65" fmla="*/ 330 h 534"/>
                  <a:gd name="T66" fmla="*/ 386 w 388"/>
                  <a:gd name="T67" fmla="*/ 281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534">
                    <a:moveTo>
                      <a:pt x="388" y="255"/>
                    </a:moveTo>
                    <a:lnTo>
                      <a:pt x="388" y="255"/>
                    </a:lnTo>
                    <a:lnTo>
                      <a:pt x="386" y="235"/>
                    </a:lnTo>
                    <a:lnTo>
                      <a:pt x="385" y="215"/>
                    </a:lnTo>
                    <a:lnTo>
                      <a:pt x="381" y="195"/>
                    </a:lnTo>
                    <a:lnTo>
                      <a:pt x="376" y="175"/>
                    </a:lnTo>
                    <a:lnTo>
                      <a:pt x="370" y="157"/>
                    </a:lnTo>
                    <a:lnTo>
                      <a:pt x="363" y="139"/>
                    </a:lnTo>
                    <a:lnTo>
                      <a:pt x="354" y="120"/>
                    </a:lnTo>
                    <a:lnTo>
                      <a:pt x="343" y="104"/>
                    </a:lnTo>
                    <a:lnTo>
                      <a:pt x="332" y="88"/>
                    </a:lnTo>
                    <a:lnTo>
                      <a:pt x="319" y="71"/>
                    </a:lnTo>
                    <a:lnTo>
                      <a:pt x="306" y="57"/>
                    </a:lnTo>
                    <a:lnTo>
                      <a:pt x="292" y="44"/>
                    </a:lnTo>
                    <a:lnTo>
                      <a:pt x="277" y="31"/>
                    </a:lnTo>
                    <a:lnTo>
                      <a:pt x="261" y="20"/>
                    </a:lnTo>
                    <a:lnTo>
                      <a:pt x="244" y="9"/>
                    </a:lnTo>
                    <a:lnTo>
                      <a:pt x="226" y="0"/>
                    </a:lnTo>
                    <a:lnTo>
                      <a:pt x="226" y="0"/>
                    </a:lnTo>
                    <a:lnTo>
                      <a:pt x="202" y="6"/>
                    </a:lnTo>
                    <a:lnTo>
                      <a:pt x="181" y="15"/>
                    </a:lnTo>
                    <a:lnTo>
                      <a:pt x="159" y="24"/>
                    </a:lnTo>
                    <a:lnTo>
                      <a:pt x="137" y="35"/>
                    </a:lnTo>
                    <a:lnTo>
                      <a:pt x="117" y="49"/>
                    </a:lnTo>
                    <a:lnTo>
                      <a:pt x="99" y="64"/>
                    </a:lnTo>
                    <a:lnTo>
                      <a:pt x="80" y="80"/>
                    </a:lnTo>
                    <a:lnTo>
                      <a:pt x="64" y="99"/>
                    </a:lnTo>
                    <a:lnTo>
                      <a:pt x="49" y="117"/>
                    </a:lnTo>
                    <a:lnTo>
                      <a:pt x="37" y="137"/>
                    </a:lnTo>
                    <a:lnTo>
                      <a:pt x="26" y="159"/>
                    </a:lnTo>
                    <a:lnTo>
                      <a:pt x="17" y="180"/>
                    </a:lnTo>
                    <a:lnTo>
                      <a:pt x="9" y="204"/>
                    </a:lnTo>
                    <a:lnTo>
                      <a:pt x="4" y="228"/>
                    </a:lnTo>
                    <a:lnTo>
                      <a:pt x="0" y="253"/>
                    </a:lnTo>
                    <a:lnTo>
                      <a:pt x="0" y="279"/>
                    </a:lnTo>
                    <a:lnTo>
                      <a:pt x="0" y="279"/>
                    </a:lnTo>
                    <a:lnTo>
                      <a:pt x="0" y="299"/>
                    </a:lnTo>
                    <a:lnTo>
                      <a:pt x="2" y="319"/>
                    </a:lnTo>
                    <a:lnTo>
                      <a:pt x="6" y="339"/>
                    </a:lnTo>
                    <a:lnTo>
                      <a:pt x="11" y="359"/>
                    </a:lnTo>
                    <a:lnTo>
                      <a:pt x="19" y="379"/>
                    </a:lnTo>
                    <a:lnTo>
                      <a:pt x="26" y="397"/>
                    </a:lnTo>
                    <a:lnTo>
                      <a:pt x="35" y="414"/>
                    </a:lnTo>
                    <a:lnTo>
                      <a:pt x="44" y="432"/>
                    </a:lnTo>
                    <a:lnTo>
                      <a:pt x="55" y="448"/>
                    </a:lnTo>
                    <a:lnTo>
                      <a:pt x="68" y="463"/>
                    </a:lnTo>
                    <a:lnTo>
                      <a:pt x="80" y="477"/>
                    </a:lnTo>
                    <a:lnTo>
                      <a:pt x="95" y="490"/>
                    </a:lnTo>
                    <a:lnTo>
                      <a:pt x="110" y="503"/>
                    </a:lnTo>
                    <a:lnTo>
                      <a:pt x="126" y="514"/>
                    </a:lnTo>
                    <a:lnTo>
                      <a:pt x="142" y="525"/>
                    </a:lnTo>
                    <a:lnTo>
                      <a:pt x="161" y="534"/>
                    </a:lnTo>
                    <a:lnTo>
                      <a:pt x="161" y="534"/>
                    </a:lnTo>
                    <a:lnTo>
                      <a:pt x="184" y="528"/>
                    </a:lnTo>
                    <a:lnTo>
                      <a:pt x="208" y="519"/>
                    </a:lnTo>
                    <a:lnTo>
                      <a:pt x="230" y="510"/>
                    </a:lnTo>
                    <a:lnTo>
                      <a:pt x="252" y="499"/>
                    </a:lnTo>
                    <a:lnTo>
                      <a:pt x="270" y="486"/>
                    </a:lnTo>
                    <a:lnTo>
                      <a:pt x="290" y="470"/>
                    </a:lnTo>
                    <a:lnTo>
                      <a:pt x="306" y="454"/>
                    </a:lnTo>
                    <a:lnTo>
                      <a:pt x="323" y="437"/>
                    </a:lnTo>
                    <a:lnTo>
                      <a:pt x="337" y="417"/>
                    </a:lnTo>
                    <a:lnTo>
                      <a:pt x="350" y="397"/>
                    </a:lnTo>
                    <a:lnTo>
                      <a:pt x="361" y="375"/>
                    </a:lnTo>
                    <a:lnTo>
                      <a:pt x="370" y="353"/>
                    </a:lnTo>
                    <a:lnTo>
                      <a:pt x="377" y="330"/>
                    </a:lnTo>
                    <a:lnTo>
                      <a:pt x="383" y="306"/>
                    </a:lnTo>
                    <a:lnTo>
                      <a:pt x="386" y="281"/>
                    </a:lnTo>
                    <a:lnTo>
                      <a:pt x="388" y="255"/>
                    </a:lnTo>
                    <a:close/>
                  </a:path>
                </a:pathLst>
              </a:custGeom>
              <a:solidFill>
                <a:srgbClr val="33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7" name="Freeform 117">
                <a:extLst>
                  <a:ext uri="{FF2B5EF4-FFF2-40B4-BE49-F238E27FC236}">
                    <a16:creationId xmlns:a16="http://schemas.microsoft.com/office/drawing/2014/main" id="{4489BBD8-7A5D-4AC8-80B9-6AD3BF4FFD56}"/>
                  </a:ext>
                </a:extLst>
              </p:cNvPr>
              <p:cNvSpPr>
                <a:spLocks/>
              </p:cNvSpPr>
              <p:nvPr/>
            </p:nvSpPr>
            <p:spPr bwMode="auto">
              <a:xfrm>
                <a:off x="1851149" y="3208338"/>
                <a:ext cx="615950" cy="847725"/>
              </a:xfrm>
              <a:custGeom>
                <a:avLst/>
                <a:gdLst>
                  <a:gd name="T0" fmla="*/ 388 w 388"/>
                  <a:gd name="T1" fmla="*/ 255 h 534"/>
                  <a:gd name="T2" fmla="*/ 385 w 388"/>
                  <a:gd name="T3" fmla="*/ 215 h 534"/>
                  <a:gd name="T4" fmla="*/ 376 w 388"/>
                  <a:gd name="T5" fmla="*/ 175 h 534"/>
                  <a:gd name="T6" fmla="*/ 363 w 388"/>
                  <a:gd name="T7" fmla="*/ 139 h 534"/>
                  <a:gd name="T8" fmla="*/ 343 w 388"/>
                  <a:gd name="T9" fmla="*/ 104 h 534"/>
                  <a:gd name="T10" fmla="*/ 319 w 388"/>
                  <a:gd name="T11" fmla="*/ 71 h 534"/>
                  <a:gd name="T12" fmla="*/ 292 w 388"/>
                  <a:gd name="T13" fmla="*/ 44 h 534"/>
                  <a:gd name="T14" fmla="*/ 261 w 388"/>
                  <a:gd name="T15" fmla="*/ 20 h 534"/>
                  <a:gd name="T16" fmla="*/ 226 w 388"/>
                  <a:gd name="T17" fmla="*/ 0 h 534"/>
                  <a:gd name="T18" fmla="*/ 202 w 388"/>
                  <a:gd name="T19" fmla="*/ 6 h 534"/>
                  <a:gd name="T20" fmla="*/ 159 w 388"/>
                  <a:gd name="T21" fmla="*/ 24 h 534"/>
                  <a:gd name="T22" fmla="*/ 117 w 388"/>
                  <a:gd name="T23" fmla="*/ 49 h 534"/>
                  <a:gd name="T24" fmla="*/ 80 w 388"/>
                  <a:gd name="T25" fmla="*/ 80 h 534"/>
                  <a:gd name="T26" fmla="*/ 49 w 388"/>
                  <a:gd name="T27" fmla="*/ 117 h 534"/>
                  <a:gd name="T28" fmla="*/ 26 w 388"/>
                  <a:gd name="T29" fmla="*/ 159 h 534"/>
                  <a:gd name="T30" fmla="*/ 9 w 388"/>
                  <a:gd name="T31" fmla="*/ 204 h 534"/>
                  <a:gd name="T32" fmla="*/ 0 w 388"/>
                  <a:gd name="T33" fmla="*/ 253 h 534"/>
                  <a:gd name="T34" fmla="*/ 0 w 388"/>
                  <a:gd name="T35" fmla="*/ 279 h 534"/>
                  <a:gd name="T36" fmla="*/ 2 w 388"/>
                  <a:gd name="T37" fmla="*/ 319 h 534"/>
                  <a:gd name="T38" fmla="*/ 11 w 388"/>
                  <a:gd name="T39" fmla="*/ 359 h 534"/>
                  <a:gd name="T40" fmla="*/ 26 w 388"/>
                  <a:gd name="T41" fmla="*/ 397 h 534"/>
                  <a:gd name="T42" fmla="*/ 44 w 388"/>
                  <a:gd name="T43" fmla="*/ 432 h 534"/>
                  <a:gd name="T44" fmla="*/ 68 w 388"/>
                  <a:gd name="T45" fmla="*/ 463 h 534"/>
                  <a:gd name="T46" fmla="*/ 95 w 388"/>
                  <a:gd name="T47" fmla="*/ 490 h 534"/>
                  <a:gd name="T48" fmla="*/ 126 w 388"/>
                  <a:gd name="T49" fmla="*/ 514 h 534"/>
                  <a:gd name="T50" fmla="*/ 161 w 388"/>
                  <a:gd name="T51" fmla="*/ 534 h 534"/>
                  <a:gd name="T52" fmla="*/ 184 w 388"/>
                  <a:gd name="T53" fmla="*/ 528 h 534"/>
                  <a:gd name="T54" fmla="*/ 230 w 388"/>
                  <a:gd name="T55" fmla="*/ 510 h 534"/>
                  <a:gd name="T56" fmla="*/ 270 w 388"/>
                  <a:gd name="T57" fmla="*/ 486 h 534"/>
                  <a:gd name="T58" fmla="*/ 306 w 388"/>
                  <a:gd name="T59" fmla="*/ 454 h 534"/>
                  <a:gd name="T60" fmla="*/ 337 w 388"/>
                  <a:gd name="T61" fmla="*/ 417 h 534"/>
                  <a:gd name="T62" fmla="*/ 361 w 388"/>
                  <a:gd name="T63" fmla="*/ 375 h 534"/>
                  <a:gd name="T64" fmla="*/ 377 w 388"/>
                  <a:gd name="T65" fmla="*/ 330 h 534"/>
                  <a:gd name="T66" fmla="*/ 386 w 388"/>
                  <a:gd name="T67" fmla="*/ 281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534">
                    <a:moveTo>
                      <a:pt x="388" y="255"/>
                    </a:moveTo>
                    <a:lnTo>
                      <a:pt x="388" y="255"/>
                    </a:lnTo>
                    <a:lnTo>
                      <a:pt x="386" y="235"/>
                    </a:lnTo>
                    <a:lnTo>
                      <a:pt x="385" y="215"/>
                    </a:lnTo>
                    <a:lnTo>
                      <a:pt x="381" y="195"/>
                    </a:lnTo>
                    <a:lnTo>
                      <a:pt x="376" y="175"/>
                    </a:lnTo>
                    <a:lnTo>
                      <a:pt x="370" y="157"/>
                    </a:lnTo>
                    <a:lnTo>
                      <a:pt x="363" y="139"/>
                    </a:lnTo>
                    <a:lnTo>
                      <a:pt x="354" y="120"/>
                    </a:lnTo>
                    <a:lnTo>
                      <a:pt x="343" y="104"/>
                    </a:lnTo>
                    <a:lnTo>
                      <a:pt x="332" y="88"/>
                    </a:lnTo>
                    <a:lnTo>
                      <a:pt x="319" y="71"/>
                    </a:lnTo>
                    <a:lnTo>
                      <a:pt x="306" y="57"/>
                    </a:lnTo>
                    <a:lnTo>
                      <a:pt x="292" y="44"/>
                    </a:lnTo>
                    <a:lnTo>
                      <a:pt x="277" y="31"/>
                    </a:lnTo>
                    <a:lnTo>
                      <a:pt x="261" y="20"/>
                    </a:lnTo>
                    <a:lnTo>
                      <a:pt x="244" y="9"/>
                    </a:lnTo>
                    <a:lnTo>
                      <a:pt x="226" y="0"/>
                    </a:lnTo>
                    <a:lnTo>
                      <a:pt x="226" y="0"/>
                    </a:lnTo>
                    <a:lnTo>
                      <a:pt x="202" y="6"/>
                    </a:lnTo>
                    <a:lnTo>
                      <a:pt x="181" y="15"/>
                    </a:lnTo>
                    <a:lnTo>
                      <a:pt x="159" y="24"/>
                    </a:lnTo>
                    <a:lnTo>
                      <a:pt x="137" y="35"/>
                    </a:lnTo>
                    <a:lnTo>
                      <a:pt x="117" y="49"/>
                    </a:lnTo>
                    <a:lnTo>
                      <a:pt x="99" y="64"/>
                    </a:lnTo>
                    <a:lnTo>
                      <a:pt x="80" y="80"/>
                    </a:lnTo>
                    <a:lnTo>
                      <a:pt x="64" y="99"/>
                    </a:lnTo>
                    <a:lnTo>
                      <a:pt x="49" y="117"/>
                    </a:lnTo>
                    <a:lnTo>
                      <a:pt x="37" y="137"/>
                    </a:lnTo>
                    <a:lnTo>
                      <a:pt x="26" y="159"/>
                    </a:lnTo>
                    <a:lnTo>
                      <a:pt x="17" y="180"/>
                    </a:lnTo>
                    <a:lnTo>
                      <a:pt x="9" y="204"/>
                    </a:lnTo>
                    <a:lnTo>
                      <a:pt x="4" y="228"/>
                    </a:lnTo>
                    <a:lnTo>
                      <a:pt x="0" y="253"/>
                    </a:lnTo>
                    <a:lnTo>
                      <a:pt x="0" y="279"/>
                    </a:lnTo>
                    <a:lnTo>
                      <a:pt x="0" y="279"/>
                    </a:lnTo>
                    <a:lnTo>
                      <a:pt x="0" y="299"/>
                    </a:lnTo>
                    <a:lnTo>
                      <a:pt x="2" y="319"/>
                    </a:lnTo>
                    <a:lnTo>
                      <a:pt x="6" y="339"/>
                    </a:lnTo>
                    <a:lnTo>
                      <a:pt x="11" y="359"/>
                    </a:lnTo>
                    <a:lnTo>
                      <a:pt x="19" y="379"/>
                    </a:lnTo>
                    <a:lnTo>
                      <a:pt x="26" y="397"/>
                    </a:lnTo>
                    <a:lnTo>
                      <a:pt x="35" y="414"/>
                    </a:lnTo>
                    <a:lnTo>
                      <a:pt x="44" y="432"/>
                    </a:lnTo>
                    <a:lnTo>
                      <a:pt x="55" y="448"/>
                    </a:lnTo>
                    <a:lnTo>
                      <a:pt x="68" y="463"/>
                    </a:lnTo>
                    <a:lnTo>
                      <a:pt x="80" y="477"/>
                    </a:lnTo>
                    <a:lnTo>
                      <a:pt x="95" y="490"/>
                    </a:lnTo>
                    <a:lnTo>
                      <a:pt x="110" y="503"/>
                    </a:lnTo>
                    <a:lnTo>
                      <a:pt x="126" y="514"/>
                    </a:lnTo>
                    <a:lnTo>
                      <a:pt x="142" y="525"/>
                    </a:lnTo>
                    <a:lnTo>
                      <a:pt x="161" y="534"/>
                    </a:lnTo>
                    <a:lnTo>
                      <a:pt x="161" y="534"/>
                    </a:lnTo>
                    <a:lnTo>
                      <a:pt x="184" y="528"/>
                    </a:lnTo>
                    <a:lnTo>
                      <a:pt x="208" y="519"/>
                    </a:lnTo>
                    <a:lnTo>
                      <a:pt x="230" y="510"/>
                    </a:lnTo>
                    <a:lnTo>
                      <a:pt x="252" y="499"/>
                    </a:lnTo>
                    <a:lnTo>
                      <a:pt x="270" y="486"/>
                    </a:lnTo>
                    <a:lnTo>
                      <a:pt x="290" y="470"/>
                    </a:lnTo>
                    <a:lnTo>
                      <a:pt x="306" y="454"/>
                    </a:lnTo>
                    <a:lnTo>
                      <a:pt x="323" y="437"/>
                    </a:lnTo>
                    <a:lnTo>
                      <a:pt x="337" y="417"/>
                    </a:lnTo>
                    <a:lnTo>
                      <a:pt x="350" y="397"/>
                    </a:lnTo>
                    <a:lnTo>
                      <a:pt x="361" y="375"/>
                    </a:lnTo>
                    <a:lnTo>
                      <a:pt x="370" y="353"/>
                    </a:lnTo>
                    <a:lnTo>
                      <a:pt x="377" y="330"/>
                    </a:lnTo>
                    <a:lnTo>
                      <a:pt x="383" y="306"/>
                    </a:lnTo>
                    <a:lnTo>
                      <a:pt x="386" y="281"/>
                    </a:lnTo>
                    <a:lnTo>
                      <a:pt x="388" y="2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8" name="Freeform 118">
                <a:extLst>
                  <a:ext uri="{FF2B5EF4-FFF2-40B4-BE49-F238E27FC236}">
                    <a16:creationId xmlns:a16="http://schemas.microsoft.com/office/drawing/2014/main" id="{2E7B7014-343D-4815-8D54-FFDDBD2BC3F2}"/>
                  </a:ext>
                </a:extLst>
              </p:cNvPr>
              <p:cNvSpPr>
                <a:spLocks/>
              </p:cNvSpPr>
              <p:nvPr/>
            </p:nvSpPr>
            <p:spPr bwMode="auto">
              <a:xfrm>
                <a:off x="2184524" y="3511550"/>
                <a:ext cx="395288" cy="552450"/>
              </a:xfrm>
              <a:custGeom>
                <a:avLst/>
                <a:gdLst>
                  <a:gd name="T0" fmla="*/ 109 w 249"/>
                  <a:gd name="T1" fmla="*/ 188 h 348"/>
                  <a:gd name="T2" fmla="*/ 113 w 249"/>
                  <a:gd name="T3" fmla="*/ 157 h 348"/>
                  <a:gd name="T4" fmla="*/ 120 w 249"/>
                  <a:gd name="T5" fmla="*/ 128 h 348"/>
                  <a:gd name="T6" fmla="*/ 133 w 249"/>
                  <a:gd name="T7" fmla="*/ 101 h 348"/>
                  <a:gd name="T8" fmla="*/ 149 w 249"/>
                  <a:gd name="T9" fmla="*/ 77 h 348"/>
                  <a:gd name="T10" fmla="*/ 169 w 249"/>
                  <a:gd name="T11" fmla="*/ 57 h 348"/>
                  <a:gd name="T12" fmla="*/ 193 w 249"/>
                  <a:gd name="T13" fmla="*/ 39 h 348"/>
                  <a:gd name="T14" fmla="*/ 220 w 249"/>
                  <a:gd name="T15" fmla="*/ 26 h 348"/>
                  <a:gd name="T16" fmla="*/ 249 w 249"/>
                  <a:gd name="T17" fmla="*/ 17 h 348"/>
                  <a:gd name="T18" fmla="*/ 231 w 249"/>
                  <a:gd name="T19" fmla="*/ 10 h 348"/>
                  <a:gd name="T20" fmla="*/ 193 w 249"/>
                  <a:gd name="T21" fmla="*/ 2 h 348"/>
                  <a:gd name="T22" fmla="*/ 173 w 249"/>
                  <a:gd name="T23" fmla="*/ 0 h 348"/>
                  <a:gd name="T24" fmla="*/ 138 w 249"/>
                  <a:gd name="T25" fmla="*/ 4 h 348"/>
                  <a:gd name="T26" fmla="*/ 105 w 249"/>
                  <a:gd name="T27" fmla="*/ 15 h 348"/>
                  <a:gd name="T28" fmla="*/ 76 w 249"/>
                  <a:gd name="T29" fmla="*/ 30 h 348"/>
                  <a:gd name="T30" fmla="*/ 51 w 249"/>
                  <a:gd name="T31" fmla="*/ 51 h 348"/>
                  <a:gd name="T32" fmla="*/ 29 w 249"/>
                  <a:gd name="T33" fmla="*/ 77 h 348"/>
                  <a:gd name="T34" fmla="*/ 13 w 249"/>
                  <a:gd name="T35" fmla="*/ 106 h 348"/>
                  <a:gd name="T36" fmla="*/ 3 w 249"/>
                  <a:gd name="T37" fmla="*/ 139 h 348"/>
                  <a:gd name="T38" fmla="*/ 0 w 249"/>
                  <a:gd name="T39" fmla="*/ 175 h 348"/>
                  <a:gd name="T40" fmla="*/ 0 w 249"/>
                  <a:gd name="T41" fmla="*/ 192 h 348"/>
                  <a:gd name="T42" fmla="*/ 7 w 249"/>
                  <a:gd name="T43" fmla="*/ 226 h 348"/>
                  <a:gd name="T44" fmla="*/ 20 w 249"/>
                  <a:gd name="T45" fmla="*/ 257 h 348"/>
                  <a:gd name="T46" fmla="*/ 40 w 249"/>
                  <a:gd name="T47" fmla="*/ 285 h 348"/>
                  <a:gd name="T48" fmla="*/ 64 w 249"/>
                  <a:gd name="T49" fmla="*/ 308 h 348"/>
                  <a:gd name="T50" fmla="*/ 91 w 249"/>
                  <a:gd name="T51" fmla="*/ 328 h 348"/>
                  <a:gd name="T52" fmla="*/ 122 w 249"/>
                  <a:gd name="T53" fmla="*/ 341 h 348"/>
                  <a:gd name="T54" fmla="*/ 156 w 249"/>
                  <a:gd name="T55" fmla="*/ 348 h 348"/>
                  <a:gd name="T56" fmla="*/ 173 w 249"/>
                  <a:gd name="T57" fmla="*/ 348 h 348"/>
                  <a:gd name="T58" fmla="*/ 207 w 249"/>
                  <a:gd name="T59" fmla="*/ 345 h 348"/>
                  <a:gd name="T60" fmla="*/ 187 w 249"/>
                  <a:gd name="T61" fmla="*/ 334 h 348"/>
                  <a:gd name="T62" fmla="*/ 151 w 249"/>
                  <a:gd name="T63" fmla="*/ 301 h 348"/>
                  <a:gd name="T64" fmla="*/ 125 w 249"/>
                  <a:gd name="T65" fmla="*/ 261 h 348"/>
                  <a:gd name="T66" fmla="*/ 111 w 249"/>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48">
                    <a:moveTo>
                      <a:pt x="109" y="188"/>
                    </a:moveTo>
                    <a:lnTo>
                      <a:pt x="109" y="188"/>
                    </a:lnTo>
                    <a:lnTo>
                      <a:pt x="109" y="173"/>
                    </a:lnTo>
                    <a:lnTo>
                      <a:pt x="113" y="157"/>
                    </a:lnTo>
                    <a:lnTo>
                      <a:pt x="115" y="142"/>
                    </a:lnTo>
                    <a:lnTo>
                      <a:pt x="120" y="128"/>
                    </a:lnTo>
                    <a:lnTo>
                      <a:pt x="125" y="115"/>
                    </a:lnTo>
                    <a:lnTo>
                      <a:pt x="133" y="101"/>
                    </a:lnTo>
                    <a:lnTo>
                      <a:pt x="140" y="90"/>
                    </a:lnTo>
                    <a:lnTo>
                      <a:pt x="149" y="77"/>
                    </a:lnTo>
                    <a:lnTo>
                      <a:pt x="158" y="66"/>
                    </a:lnTo>
                    <a:lnTo>
                      <a:pt x="169" y="57"/>
                    </a:lnTo>
                    <a:lnTo>
                      <a:pt x="182" y="48"/>
                    </a:lnTo>
                    <a:lnTo>
                      <a:pt x="193" y="39"/>
                    </a:lnTo>
                    <a:lnTo>
                      <a:pt x="206" y="31"/>
                    </a:lnTo>
                    <a:lnTo>
                      <a:pt x="220" y="26"/>
                    </a:lnTo>
                    <a:lnTo>
                      <a:pt x="235" y="20"/>
                    </a:lnTo>
                    <a:lnTo>
                      <a:pt x="249" y="17"/>
                    </a:lnTo>
                    <a:lnTo>
                      <a:pt x="249" y="17"/>
                    </a:lnTo>
                    <a:lnTo>
                      <a:pt x="231" y="10"/>
                    </a:lnTo>
                    <a:lnTo>
                      <a:pt x="213" y="4"/>
                    </a:lnTo>
                    <a:lnTo>
                      <a:pt x="193" y="2"/>
                    </a:lnTo>
                    <a:lnTo>
                      <a:pt x="173" y="0"/>
                    </a:lnTo>
                    <a:lnTo>
                      <a:pt x="173" y="0"/>
                    </a:lnTo>
                    <a:lnTo>
                      <a:pt x="156" y="2"/>
                    </a:lnTo>
                    <a:lnTo>
                      <a:pt x="138" y="4"/>
                    </a:lnTo>
                    <a:lnTo>
                      <a:pt x="122" y="8"/>
                    </a:lnTo>
                    <a:lnTo>
                      <a:pt x="105" y="15"/>
                    </a:lnTo>
                    <a:lnTo>
                      <a:pt x="91" y="22"/>
                    </a:lnTo>
                    <a:lnTo>
                      <a:pt x="76" y="30"/>
                    </a:lnTo>
                    <a:lnTo>
                      <a:pt x="64" y="40"/>
                    </a:lnTo>
                    <a:lnTo>
                      <a:pt x="51" y="51"/>
                    </a:lnTo>
                    <a:lnTo>
                      <a:pt x="40" y="64"/>
                    </a:lnTo>
                    <a:lnTo>
                      <a:pt x="29" y="77"/>
                    </a:lnTo>
                    <a:lnTo>
                      <a:pt x="20" y="91"/>
                    </a:lnTo>
                    <a:lnTo>
                      <a:pt x="13" y="106"/>
                    </a:lnTo>
                    <a:lnTo>
                      <a:pt x="7" y="122"/>
                    </a:lnTo>
                    <a:lnTo>
                      <a:pt x="3" y="139"/>
                    </a:lnTo>
                    <a:lnTo>
                      <a:pt x="0" y="157"/>
                    </a:lnTo>
                    <a:lnTo>
                      <a:pt x="0" y="175"/>
                    </a:lnTo>
                    <a:lnTo>
                      <a:pt x="0" y="175"/>
                    </a:lnTo>
                    <a:lnTo>
                      <a:pt x="0" y="192"/>
                    </a:lnTo>
                    <a:lnTo>
                      <a:pt x="3" y="210"/>
                    </a:lnTo>
                    <a:lnTo>
                      <a:pt x="7" y="226"/>
                    </a:lnTo>
                    <a:lnTo>
                      <a:pt x="13" y="243"/>
                    </a:lnTo>
                    <a:lnTo>
                      <a:pt x="20" y="257"/>
                    </a:lnTo>
                    <a:lnTo>
                      <a:pt x="29" y="272"/>
                    </a:lnTo>
                    <a:lnTo>
                      <a:pt x="40" y="285"/>
                    </a:lnTo>
                    <a:lnTo>
                      <a:pt x="51" y="297"/>
                    </a:lnTo>
                    <a:lnTo>
                      <a:pt x="64" y="308"/>
                    </a:lnTo>
                    <a:lnTo>
                      <a:pt x="76" y="319"/>
                    </a:lnTo>
                    <a:lnTo>
                      <a:pt x="91" y="328"/>
                    </a:lnTo>
                    <a:lnTo>
                      <a:pt x="105" y="336"/>
                    </a:lnTo>
                    <a:lnTo>
                      <a:pt x="122" y="341"/>
                    </a:lnTo>
                    <a:lnTo>
                      <a:pt x="138" y="345"/>
                    </a:lnTo>
                    <a:lnTo>
                      <a:pt x="156" y="348"/>
                    </a:lnTo>
                    <a:lnTo>
                      <a:pt x="173" y="348"/>
                    </a:lnTo>
                    <a:lnTo>
                      <a:pt x="173" y="348"/>
                    </a:lnTo>
                    <a:lnTo>
                      <a:pt x="191" y="348"/>
                    </a:lnTo>
                    <a:lnTo>
                      <a:pt x="207" y="345"/>
                    </a:lnTo>
                    <a:lnTo>
                      <a:pt x="207" y="345"/>
                    </a:lnTo>
                    <a:lnTo>
                      <a:pt x="187" y="334"/>
                    </a:lnTo>
                    <a:lnTo>
                      <a:pt x="167" y="319"/>
                    </a:lnTo>
                    <a:lnTo>
                      <a:pt x="151" y="301"/>
                    </a:lnTo>
                    <a:lnTo>
                      <a:pt x="136" y="283"/>
                    </a:lnTo>
                    <a:lnTo>
                      <a:pt x="125" y="261"/>
                    </a:lnTo>
                    <a:lnTo>
                      <a:pt x="116" y="237"/>
                    </a:lnTo>
                    <a:lnTo>
                      <a:pt x="111" y="213"/>
                    </a:lnTo>
                    <a:lnTo>
                      <a:pt x="109" y="188"/>
                    </a:lnTo>
                    <a:close/>
                  </a:path>
                </a:pathLst>
              </a:custGeom>
              <a:solidFill>
                <a:srgbClr val="327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9" name="Freeform 119">
                <a:extLst>
                  <a:ext uri="{FF2B5EF4-FFF2-40B4-BE49-F238E27FC236}">
                    <a16:creationId xmlns:a16="http://schemas.microsoft.com/office/drawing/2014/main" id="{0EDEA6C5-E53E-47CE-AAE9-BD5CFD6C7886}"/>
                  </a:ext>
                </a:extLst>
              </p:cNvPr>
              <p:cNvSpPr>
                <a:spLocks/>
              </p:cNvSpPr>
              <p:nvPr/>
            </p:nvSpPr>
            <p:spPr bwMode="auto">
              <a:xfrm>
                <a:off x="2184524" y="3511550"/>
                <a:ext cx="395288" cy="552450"/>
              </a:xfrm>
              <a:custGeom>
                <a:avLst/>
                <a:gdLst>
                  <a:gd name="T0" fmla="*/ 109 w 249"/>
                  <a:gd name="T1" fmla="*/ 188 h 348"/>
                  <a:gd name="T2" fmla="*/ 113 w 249"/>
                  <a:gd name="T3" fmla="*/ 157 h 348"/>
                  <a:gd name="T4" fmla="*/ 120 w 249"/>
                  <a:gd name="T5" fmla="*/ 128 h 348"/>
                  <a:gd name="T6" fmla="*/ 133 w 249"/>
                  <a:gd name="T7" fmla="*/ 101 h 348"/>
                  <a:gd name="T8" fmla="*/ 149 w 249"/>
                  <a:gd name="T9" fmla="*/ 77 h 348"/>
                  <a:gd name="T10" fmla="*/ 169 w 249"/>
                  <a:gd name="T11" fmla="*/ 57 h 348"/>
                  <a:gd name="T12" fmla="*/ 193 w 249"/>
                  <a:gd name="T13" fmla="*/ 39 h 348"/>
                  <a:gd name="T14" fmla="*/ 220 w 249"/>
                  <a:gd name="T15" fmla="*/ 26 h 348"/>
                  <a:gd name="T16" fmla="*/ 249 w 249"/>
                  <a:gd name="T17" fmla="*/ 17 h 348"/>
                  <a:gd name="T18" fmla="*/ 231 w 249"/>
                  <a:gd name="T19" fmla="*/ 10 h 348"/>
                  <a:gd name="T20" fmla="*/ 193 w 249"/>
                  <a:gd name="T21" fmla="*/ 2 h 348"/>
                  <a:gd name="T22" fmla="*/ 173 w 249"/>
                  <a:gd name="T23" fmla="*/ 0 h 348"/>
                  <a:gd name="T24" fmla="*/ 138 w 249"/>
                  <a:gd name="T25" fmla="*/ 4 h 348"/>
                  <a:gd name="T26" fmla="*/ 105 w 249"/>
                  <a:gd name="T27" fmla="*/ 15 h 348"/>
                  <a:gd name="T28" fmla="*/ 76 w 249"/>
                  <a:gd name="T29" fmla="*/ 30 h 348"/>
                  <a:gd name="T30" fmla="*/ 51 w 249"/>
                  <a:gd name="T31" fmla="*/ 51 h 348"/>
                  <a:gd name="T32" fmla="*/ 29 w 249"/>
                  <a:gd name="T33" fmla="*/ 77 h 348"/>
                  <a:gd name="T34" fmla="*/ 13 w 249"/>
                  <a:gd name="T35" fmla="*/ 106 h 348"/>
                  <a:gd name="T36" fmla="*/ 3 w 249"/>
                  <a:gd name="T37" fmla="*/ 139 h 348"/>
                  <a:gd name="T38" fmla="*/ 0 w 249"/>
                  <a:gd name="T39" fmla="*/ 175 h 348"/>
                  <a:gd name="T40" fmla="*/ 0 w 249"/>
                  <a:gd name="T41" fmla="*/ 192 h 348"/>
                  <a:gd name="T42" fmla="*/ 7 w 249"/>
                  <a:gd name="T43" fmla="*/ 226 h 348"/>
                  <a:gd name="T44" fmla="*/ 20 w 249"/>
                  <a:gd name="T45" fmla="*/ 257 h 348"/>
                  <a:gd name="T46" fmla="*/ 40 w 249"/>
                  <a:gd name="T47" fmla="*/ 285 h 348"/>
                  <a:gd name="T48" fmla="*/ 64 w 249"/>
                  <a:gd name="T49" fmla="*/ 308 h 348"/>
                  <a:gd name="T50" fmla="*/ 91 w 249"/>
                  <a:gd name="T51" fmla="*/ 328 h 348"/>
                  <a:gd name="T52" fmla="*/ 122 w 249"/>
                  <a:gd name="T53" fmla="*/ 341 h 348"/>
                  <a:gd name="T54" fmla="*/ 156 w 249"/>
                  <a:gd name="T55" fmla="*/ 348 h 348"/>
                  <a:gd name="T56" fmla="*/ 173 w 249"/>
                  <a:gd name="T57" fmla="*/ 348 h 348"/>
                  <a:gd name="T58" fmla="*/ 207 w 249"/>
                  <a:gd name="T59" fmla="*/ 345 h 348"/>
                  <a:gd name="T60" fmla="*/ 187 w 249"/>
                  <a:gd name="T61" fmla="*/ 334 h 348"/>
                  <a:gd name="T62" fmla="*/ 151 w 249"/>
                  <a:gd name="T63" fmla="*/ 301 h 348"/>
                  <a:gd name="T64" fmla="*/ 125 w 249"/>
                  <a:gd name="T65" fmla="*/ 261 h 348"/>
                  <a:gd name="T66" fmla="*/ 111 w 249"/>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48">
                    <a:moveTo>
                      <a:pt x="109" y="188"/>
                    </a:moveTo>
                    <a:lnTo>
                      <a:pt x="109" y="188"/>
                    </a:lnTo>
                    <a:lnTo>
                      <a:pt x="109" y="173"/>
                    </a:lnTo>
                    <a:lnTo>
                      <a:pt x="113" y="157"/>
                    </a:lnTo>
                    <a:lnTo>
                      <a:pt x="115" y="142"/>
                    </a:lnTo>
                    <a:lnTo>
                      <a:pt x="120" y="128"/>
                    </a:lnTo>
                    <a:lnTo>
                      <a:pt x="125" y="115"/>
                    </a:lnTo>
                    <a:lnTo>
                      <a:pt x="133" y="101"/>
                    </a:lnTo>
                    <a:lnTo>
                      <a:pt x="140" y="90"/>
                    </a:lnTo>
                    <a:lnTo>
                      <a:pt x="149" y="77"/>
                    </a:lnTo>
                    <a:lnTo>
                      <a:pt x="158" y="66"/>
                    </a:lnTo>
                    <a:lnTo>
                      <a:pt x="169" y="57"/>
                    </a:lnTo>
                    <a:lnTo>
                      <a:pt x="182" y="48"/>
                    </a:lnTo>
                    <a:lnTo>
                      <a:pt x="193" y="39"/>
                    </a:lnTo>
                    <a:lnTo>
                      <a:pt x="206" y="31"/>
                    </a:lnTo>
                    <a:lnTo>
                      <a:pt x="220" y="26"/>
                    </a:lnTo>
                    <a:lnTo>
                      <a:pt x="235" y="20"/>
                    </a:lnTo>
                    <a:lnTo>
                      <a:pt x="249" y="17"/>
                    </a:lnTo>
                    <a:lnTo>
                      <a:pt x="249" y="17"/>
                    </a:lnTo>
                    <a:lnTo>
                      <a:pt x="231" y="10"/>
                    </a:lnTo>
                    <a:lnTo>
                      <a:pt x="213" y="4"/>
                    </a:lnTo>
                    <a:lnTo>
                      <a:pt x="193" y="2"/>
                    </a:lnTo>
                    <a:lnTo>
                      <a:pt x="173" y="0"/>
                    </a:lnTo>
                    <a:lnTo>
                      <a:pt x="173" y="0"/>
                    </a:lnTo>
                    <a:lnTo>
                      <a:pt x="156" y="2"/>
                    </a:lnTo>
                    <a:lnTo>
                      <a:pt x="138" y="4"/>
                    </a:lnTo>
                    <a:lnTo>
                      <a:pt x="122" y="8"/>
                    </a:lnTo>
                    <a:lnTo>
                      <a:pt x="105" y="15"/>
                    </a:lnTo>
                    <a:lnTo>
                      <a:pt x="91" y="22"/>
                    </a:lnTo>
                    <a:lnTo>
                      <a:pt x="76" y="30"/>
                    </a:lnTo>
                    <a:lnTo>
                      <a:pt x="64" y="40"/>
                    </a:lnTo>
                    <a:lnTo>
                      <a:pt x="51" y="51"/>
                    </a:lnTo>
                    <a:lnTo>
                      <a:pt x="40" y="64"/>
                    </a:lnTo>
                    <a:lnTo>
                      <a:pt x="29" y="77"/>
                    </a:lnTo>
                    <a:lnTo>
                      <a:pt x="20" y="91"/>
                    </a:lnTo>
                    <a:lnTo>
                      <a:pt x="13" y="106"/>
                    </a:lnTo>
                    <a:lnTo>
                      <a:pt x="7" y="122"/>
                    </a:lnTo>
                    <a:lnTo>
                      <a:pt x="3" y="139"/>
                    </a:lnTo>
                    <a:lnTo>
                      <a:pt x="0" y="157"/>
                    </a:lnTo>
                    <a:lnTo>
                      <a:pt x="0" y="175"/>
                    </a:lnTo>
                    <a:lnTo>
                      <a:pt x="0" y="175"/>
                    </a:lnTo>
                    <a:lnTo>
                      <a:pt x="0" y="192"/>
                    </a:lnTo>
                    <a:lnTo>
                      <a:pt x="3" y="210"/>
                    </a:lnTo>
                    <a:lnTo>
                      <a:pt x="7" y="226"/>
                    </a:lnTo>
                    <a:lnTo>
                      <a:pt x="13" y="243"/>
                    </a:lnTo>
                    <a:lnTo>
                      <a:pt x="20" y="257"/>
                    </a:lnTo>
                    <a:lnTo>
                      <a:pt x="29" y="272"/>
                    </a:lnTo>
                    <a:lnTo>
                      <a:pt x="40" y="285"/>
                    </a:lnTo>
                    <a:lnTo>
                      <a:pt x="51" y="297"/>
                    </a:lnTo>
                    <a:lnTo>
                      <a:pt x="64" y="308"/>
                    </a:lnTo>
                    <a:lnTo>
                      <a:pt x="76" y="319"/>
                    </a:lnTo>
                    <a:lnTo>
                      <a:pt x="91" y="328"/>
                    </a:lnTo>
                    <a:lnTo>
                      <a:pt x="105" y="336"/>
                    </a:lnTo>
                    <a:lnTo>
                      <a:pt x="122" y="341"/>
                    </a:lnTo>
                    <a:lnTo>
                      <a:pt x="138" y="345"/>
                    </a:lnTo>
                    <a:lnTo>
                      <a:pt x="156" y="348"/>
                    </a:lnTo>
                    <a:lnTo>
                      <a:pt x="173" y="348"/>
                    </a:lnTo>
                    <a:lnTo>
                      <a:pt x="173" y="348"/>
                    </a:lnTo>
                    <a:lnTo>
                      <a:pt x="191" y="348"/>
                    </a:lnTo>
                    <a:lnTo>
                      <a:pt x="207" y="345"/>
                    </a:lnTo>
                    <a:lnTo>
                      <a:pt x="207" y="345"/>
                    </a:lnTo>
                    <a:lnTo>
                      <a:pt x="187" y="334"/>
                    </a:lnTo>
                    <a:lnTo>
                      <a:pt x="167" y="319"/>
                    </a:lnTo>
                    <a:lnTo>
                      <a:pt x="151" y="301"/>
                    </a:lnTo>
                    <a:lnTo>
                      <a:pt x="136" y="283"/>
                    </a:lnTo>
                    <a:lnTo>
                      <a:pt x="125" y="261"/>
                    </a:lnTo>
                    <a:lnTo>
                      <a:pt x="116" y="237"/>
                    </a:lnTo>
                    <a:lnTo>
                      <a:pt x="111" y="213"/>
                    </a:lnTo>
                    <a:lnTo>
                      <a:pt x="109"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0" name="Freeform 120">
                <a:extLst>
                  <a:ext uri="{FF2B5EF4-FFF2-40B4-BE49-F238E27FC236}">
                    <a16:creationId xmlns:a16="http://schemas.microsoft.com/office/drawing/2014/main" id="{B8955CA4-77E3-4BCC-83F4-D26DE6337B04}"/>
                  </a:ext>
                </a:extLst>
              </p:cNvPr>
              <p:cNvSpPr>
                <a:spLocks/>
              </p:cNvSpPr>
              <p:nvPr/>
            </p:nvSpPr>
            <p:spPr bwMode="auto">
              <a:xfrm>
                <a:off x="2357561" y="3538538"/>
                <a:ext cx="379413" cy="520700"/>
              </a:xfrm>
              <a:custGeom>
                <a:avLst/>
                <a:gdLst>
                  <a:gd name="T0" fmla="*/ 239 w 239"/>
                  <a:gd name="T1" fmla="*/ 158 h 328"/>
                  <a:gd name="T2" fmla="*/ 239 w 239"/>
                  <a:gd name="T3" fmla="*/ 158 h 328"/>
                  <a:gd name="T4" fmla="*/ 237 w 239"/>
                  <a:gd name="T5" fmla="*/ 133 h 328"/>
                  <a:gd name="T6" fmla="*/ 231 w 239"/>
                  <a:gd name="T7" fmla="*/ 107 h 328"/>
                  <a:gd name="T8" fmla="*/ 222 w 239"/>
                  <a:gd name="T9" fmla="*/ 85 h 328"/>
                  <a:gd name="T10" fmla="*/ 211 w 239"/>
                  <a:gd name="T11" fmla="*/ 64 h 328"/>
                  <a:gd name="T12" fmla="*/ 197 w 239"/>
                  <a:gd name="T13" fmla="*/ 43 h 328"/>
                  <a:gd name="T14" fmla="*/ 180 w 239"/>
                  <a:gd name="T15" fmla="*/ 27 h 328"/>
                  <a:gd name="T16" fmla="*/ 160 w 239"/>
                  <a:gd name="T17" fmla="*/ 13 h 328"/>
                  <a:gd name="T18" fmla="*/ 140 w 239"/>
                  <a:gd name="T19" fmla="*/ 0 h 328"/>
                  <a:gd name="T20" fmla="*/ 140 w 239"/>
                  <a:gd name="T21" fmla="*/ 0 h 328"/>
                  <a:gd name="T22" fmla="*/ 126 w 239"/>
                  <a:gd name="T23" fmla="*/ 3 h 328"/>
                  <a:gd name="T24" fmla="*/ 111 w 239"/>
                  <a:gd name="T25" fmla="*/ 9 h 328"/>
                  <a:gd name="T26" fmla="*/ 97 w 239"/>
                  <a:gd name="T27" fmla="*/ 14 h 328"/>
                  <a:gd name="T28" fmla="*/ 84 w 239"/>
                  <a:gd name="T29" fmla="*/ 22 h 328"/>
                  <a:gd name="T30" fmla="*/ 73 w 239"/>
                  <a:gd name="T31" fmla="*/ 31 h 328"/>
                  <a:gd name="T32" fmla="*/ 60 w 239"/>
                  <a:gd name="T33" fmla="*/ 40 h 328"/>
                  <a:gd name="T34" fmla="*/ 49 w 239"/>
                  <a:gd name="T35" fmla="*/ 49 h 328"/>
                  <a:gd name="T36" fmla="*/ 40 w 239"/>
                  <a:gd name="T37" fmla="*/ 60 h 328"/>
                  <a:gd name="T38" fmla="*/ 31 w 239"/>
                  <a:gd name="T39" fmla="*/ 73 h 328"/>
                  <a:gd name="T40" fmla="*/ 24 w 239"/>
                  <a:gd name="T41" fmla="*/ 84 h 328"/>
                  <a:gd name="T42" fmla="*/ 16 w 239"/>
                  <a:gd name="T43" fmla="*/ 98 h 328"/>
                  <a:gd name="T44" fmla="*/ 11 w 239"/>
                  <a:gd name="T45" fmla="*/ 111 h 328"/>
                  <a:gd name="T46" fmla="*/ 6 w 239"/>
                  <a:gd name="T47" fmla="*/ 125 h 328"/>
                  <a:gd name="T48" fmla="*/ 4 w 239"/>
                  <a:gd name="T49" fmla="*/ 140 h 328"/>
                  <a:gd name="T50" fmla="*/ 0 w 239"/>
                  <a:gd name="T51" fmla="*/ 156 h 328"/>
                  <a:gd name="T52" fmla="*/ 0 w 239"/>
                  <a:gd name="T53" fmla="*/ 171 h 328"/>
                  <a:gd name="T54" fmla="*/ 0 w 239"/>
                  <a:gd name="T55" fmla="*/ 171 h 328"/>
                  <a:gd name="T56" fmla="*/ 2 w 239"/>
                  <a:gd name="T57" fmla="*/ 196 h 328"/>
                  <a:gd name="T58" fmla="*/ 7 w 239"/>
                  <a:gd name="T59" fmla="*/ 220 h 328"/>
                  <a:gd name="T60" fmla="*/ 16 w 239"/>
                  <a:gd name="T61" fmla="*/ 244 h 328"/>
                  <a:gd name="T62" fmla="*/ 27 w 239"/>
                  <a:gd name="T63" fmla="*/ 266 h 328"/>
                  <a:gd name="T64" fmla="*/ 42 w 239"/>
                  <a:gd name="T65" fmla="*/ 284 h 328"/>
                  <a:gd name="T66" fmla="*/ 58 w 239"/>
                  <a:gd name="T67" fmla="*/ 302 h 328"/>
                  <a:gd name="T68" fmla="*/ 78 w 239"/>
                  <a:gd name="T69" fmla="*/ 317 h 328"/>
                  <a:gd name="T70" fmla="*/ 98 w 239"/>
                  <a:gd name="T71" fmla="*/ 328 h 328"/>
                  <a:gd name="T72" fmla="*/ 98 w 239"/>
                  <a:gd name="T73" fmla="*/ 328 h 328"/>
                  <a:gd name="T74" fmla="*/ 113 w 239"/>
                  <a:gd name="T75" fmla="*/ 324 h 328"/>
                  <a:gd name="T76" fmla="*/ 128 w 239"/>
                  <a:gd name="T77" fmla="*/ 320 h 328"/>
                  <a:gd name="T78" fmla="*/ 142 w 239"/>
                  <a:gd name="T79" fmla="*/ 313 h 328"/>
                  <a:gd name="T80" fmla="*/ 155 w 239"/>
                  <a:gd name="T81" fmla="*/ 306 h 328"/>
                  <a:gd name="T82" fmla="*/ 166 w 239"/>
                  <a:gd name="T83" fmla="*/ 298 h 328"/>
                  <a:gd name="T84" fmla="*/ 179 w 239"/>
                  <a:gd name="T85" fmla="*/ 289 h 328"/>
                  <a:gd name="T86" fmla="*/ 189 w 239"/>
                  <a:gd name="T87" fmla="*/ 278 h 328"/>
                  <a:gd name="T88" fmla="*/ 199 w 239"/>
                  <a:gd name="T89" fmla="*/ 268 h 328"/>
                  <a:gd name="T90" fmla="*/ 208 w 239"/>
                  <a:gd name="T91" fmla="*/ 257 h 328"/>
                  <a:gd name="T92" fmla="*/ 215 w 239"/>
                  <a:gd name="T93" fmla="*/ 244 h 328"/>
                  <a:gd name="T94" fmla="*/ 222 w 239"/>
                  <a:gd name="T95" fmla="*/ 231 h 328"/>
                  <a:gd name="T96" fmla="*/ 228 w 239"/>
                  <a:gd name="T97" fmla="*/ 218 h 328"/>
                  <a:gd name="T98" fmla="*/ 233 w 239"/>
                  <a:gd name="T99" fmla="*/ 204 h 328"/>
                  <a:gd name="T100" fmla="*/ 235 w 239"/>
                  <a:gd name="T101" fmla="*/ 189 h 328"/>
                  <a:gd name="T102" fmla="*/ 239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1" y="107"/>
                    </a:lnTo>
                    <a:lnTo>
                      <a:pt x="222" y="85"/>
                    </a:lnTo>
                    <a:lnTo>
                      <a:pt x="211" y="64"/>
                    </a:lnTo>
                    <a:lnTo>
                      <a:pt x="197" y="43"/>
                    </a:lnTo>
                    <a:lnTo>
                      <a:pt x="180" y="27"/>
                    </a:lnTo>
                    <a:lnTo>
                      <a:pt x="160" y="13"/>
                    </a:lnTo>
                    <a:lnTo>
                      <a:pt x="140" y="0"/>
                    </a:lnTo>
                    <a:lnTo>
                      <a:pt x="140" y="0"/>
                    </a:lnTo>
                    <a:lnTo>
                      <a:pt x="126" y="3"/>
                    </a:lnTo>
                    <a:lnTo>
                      <a:pt x="111" y="9"/>
                    </a:lnTo>
                    <a:lnTo>
                      <a:pt x="97" y="14"/>
                    </a:lnTo>
                    <a:lnTo>
                      <a:pt x="84" y="22"/>
                    </a:lnTo>
                    <a:lnTo>
                      <a:pt x="73" y="31"/>
                    </a:lnTo>
                    <a:lnTo>
                      <a:pt x="60" y="40"/>
                    </a:lnTo>
                    <a:lnTo>
                      <a:pt x="49" y="49"/>
                    </a:lnTo>
                    <a:lnTo>
                      <a:pt x="40" y="60"/>
                    </a:lnTo>
                    <a:lnTo>
                      <a:pt x="31" y="73"/>
                    </a:lnTo>
                    <a:lnTo>
                      <a:pt x="24" y="84"/>
                    </a:lnTo>
                    <a:lnTo>
                      <a:pt x="16" y="98"/>
                    </a:lnTo>
                    <a:lnTo>
                      <a:pt x="11" y="111"/>
                    </a:lnTo>
                    <a:lnTo>
                      <a:pt x="6" y="125"/>
                    </a:lnTo>
                    <a:lnTo>
                      <a:pt x="4" y="140"/>
                    </a:lnTo>
                    <a:lnTo>
                      <a:pt x="0" y="156"/>
                    </a:lnTo>
                    <a:lnTo>
                      <a:pt x="0" y="171"/>
                    </a:lnTo>
                    <a:lnTo>
                      <a:pt x="0" y="171"/>
                    </a:lnTo>
                    <a:lnTo>
                      <a:pt x="2" y="196"/>
                    </a:lnTo>
                    <a:lnTo>
                      <a:pt x="7" y="220"/>
                    </a:lnTo>
                    <a:lnTo>
                      <a:pt x="16" y="244"/>
                    </a:lnTo>
                    <a:lnTo>
                      <a:pt x="27" y="266"/>
                    </a:lnTo>
                    <a:lnTo>
                      <a:pt x="42" y="284"/>
                    </a:lnTo>
                    <a:lnTo>
                      <a:pt x="58" y="302"/>
                    </a:lnTo>
                    <a:lnTo>
                      <a:pt x="78" y="317"/>
                    </a:lnTo>
                    <a:lnTo>
                      <a:pt x="98" y="328"/>
                    </a:lnTo>
                    <a:lnTo>
                      <a:pt x="98" y="328"/>
                    </a:lnTo>
                    <a:lnTo>
                      <a:pt x="113" y="324"/>
                    </a:lnTo>
                    <a:lnTo>
                      <a:pt x="128" y="320"/>
                    </a:lnTo>
                    <a:lnTo>
                      <a:pt x="142" y="313"/>
                    </a:lnTo>
                    <a:lnTo>
                      <a:pt x="155" y="306"/>
                    </a:lnTo>
                    <a:lnTo>
                      <a:pt x="166" y="298"/>
                    </a:lnTo>
                    <a:lnTo>
                      <a:pt x="179" y="289"/>
                    </a:lnTo>
                    <a:lnTo>
                      <a:pt x="189" y="278"/>
                    </a:lnTo>
                    <a:lnTo>
                      <a:pt x="199" y="268"/>
                    </a:lnTo>
                    <a:lnTo>
                      <a:pt x="208" y="257"/>
                    </a:lnTo>
                    <a:lnTo>
                      <a:pt x="215" y="244"/>
                    </a:lnTo>
                    <a:lnTo>
                      <a:pt x="222" y="231"/>
                    </a:lnTo>
                    <a:lnTo>
                      <a:pt x="228" y="218"/>
                    </a:lnTo>
                    <a:lnTo>
                      <a:pt x="233" y="204"/>
                    </a:lnTo>
                    <a:lnTo>
                      <a:pt x="235" y="189"/>
                    </a:lnTo>
                    <a:lnTo>
                      <a:pt x="239" y="173"/>
                    </a:lnTo>
                    <a:lnTo>
                      <a:pt x="239" y="158"/>
                    </a:lnTo>
                    <a:close/>
                  </a:path>
                </a:pathLst>
              </a:custGeom>
              <a:solidFill>
                <a:srgbClr val="33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1" name="Freeform 121">
                <a:extLst>
                  <a:ext uri="{FF2B5EF4-FFF2-40B4-BE49-F238E27FC236}">
                    <a16:creationId xmlns:a16="http://schemas.microsoft.com/office/drawing/2014/main" id="{64C5D266-DD78-4C90-B231-FEB37A1D87D6}"/>
                  </a:ext>
                </a:extLst>
              </p:cNvPr>
              <p:cNvSpPr>
                <a:spLocks/>
              </p:cNvSpPr>
              <p:nvPr/>
            </p:nvSpPr>
            <p:spPr bwMode="auto">
              <a:xfrm>
                <a:off x="2357561" y="3538538"/>
                <a:ext cx="379413" cy="520700"/>
              </a:xfrm>
              <a:custGeom>
                <a:avLst/>
                <a:gdLst>
                  <a:gd name="T0" fmla="*/ 239 w 239"/>
                  <a:gd name="T1" fmla="*/ 158 h 328"/>
                  <a:gd name="T2" fmla="*/ 239 w 239"/>
                  <a:gd name="T3" fmla="*/ 158 h 328"/>
                  <a:gd name="T4" fmla="*/ 237 w 239"/>
                  <a:gd name="T5" fmla="*/ 133 h 328"/>
                  <a:gd name="T6" fmla="*/ 231 w 239"/>
                  <a:gd name="T7" fmla="*/ 107 h 328"/>
                  <a:gd name="T8" fmla="*/ 222 w 239"/>
                  <a:gd name="T9" fmla="*/ 85 h 328"/>
                  <a:gd name="T10" fmla="*/ 211 w 239"/>
                  <a:gd name="T11" fmla="*/ 64 h 328"/>
                  <a:gd name="T12" fmla="*/ 197 w 239"/>
                  <a:gd name="T13" fmla="*/ 43 h 328"/>
                  <a:gd name="T14" fmla="*/ 180 w 239"/>
                  <a:gd name="T15" fmla="*/ 27 h 328"/>
                  <a:gd name="T16" fmla="*/ 160 w 239"/>
                  <a:gd name="T17" fmla="*/ 13 h 328"/>
                  <a:gd name="T18" fmla="*/ 140 w 239"/>
                  <a:gd name="T19" fmla="*/ 0 h 328"/>
                  <a:gd name="T20" fmla="*/ 140 w 239"/>
                  <a:gd name="T21" fmla="*/ 0 h 328"/>
                  <a:gd name="T22" fmla="*/ 126 w 239"/>
                  <a:gd name="T23" fmla="*/ 3 h 328"/>
                  <a:gd name="T24" fmla="*/ 111 w 239"/>
                  <a:gd name="T25" fmla="*/ 9 h 328"/>
                  <a:gd name="T26" fmla="*/ 97 w 239"/>
                  <a:gd name="T27" fmla="*/ 14 h 328"/>
                  <a:gd name="T28" fmla="*/ 84 w 239"/>
                  <a:gd name="T29" fmla="*/ 22 h 328"/>
                  <a:gd name="T30" fmla="*/ 73 w 239"/>
                  <a:gd name="T31" fmla="*/ 31 h 328"/>
                  <a:gd name="T32" fmla="*/ 60 w 239"/>
                  <a:gd name="T33" fmla="*/ 40 h 328"/>
                  <a:gd name="T34" fmla="*/ 49 w 239"/>
                  <a:gd name="T35" fmla="*/ 49 h 328"/>
                  <a:gd name="T36" fmla="*/ 40 w 239"/>
                  <a:gd name="T37" fmla="*/ 60 h 328"/>
                  <a:gd name="T38" fmla="*/ 31 w 239"/>
                  <a:gd name="T39" fmla="*/ 73 h 328"/>
                  <a:gd name="T40" fmla="*/ 24 w 239"/>
                  <a:gd name="T41" fmla="*/ 84 h 328"/>
                  <a:gd name="T42" fmla="*/ 16 w 239"/>
                  <a:gd name="T43" fmla="*/ 98 h 328"/>
                  <a:gd name="T44" fmla="*/ 11 w 239"/>
                  <a:gd name="T45" fmla="*/ 111 h 328"/>
                  <a:gd name="T46" fmla="*/ 6 w 239"/>
                  <a:gd name="T47" fmla="*/ 125 h 328"/>
                  <a:gd name="T48" fmla="*/ 4 w 239"/>
                  <a:gd name="T49" fmla="*/ 140 h 328"/>
                  <a:gd name="T50" fmla="*/ 0 w 239"/>
                  <a:gd name="T51" fmla="*/ 156 h 328"/>
                  <a:gd name="T52" fmla="*/ 0 w 239"/>
                  <a:gd name="T53" fmla="*/ 171 h 328"/>
                  <a:gd name="T54" fmla="*/ 0 w 239"/>
                  <a:gd name="T55" fmla="*/ 171 h 328"/>
                  <a:gd name="T56" fmla="*/ 2 w 239"/>
                  <a:gd name="T57" fmla="*/ 196 h 328"/>
                  <a:gd name="T58" fmla="*/ 7 w 239"/>
                  <a:gd name="T59" fmla="*/ 220 h 328"/>
                  <a:gd name="T60" fmla="*/ 16 w 239"/>
                  <a:gd name="T61" fmla="*/ 244 h 328"/>
                  <a:gd name="T62" fmla="*/ 27 w 239"/>
                  <a:gd name="T63" fmla="*/ 266 h 328"/>
                  <a:gd name="T64" fmla="*/ 42 w 239"/>
                  <a:gd name="T65" fmla="*/ 284 h 328"/>
                  <a:gd name="T66" fmla="*/ 58 w 239"/>
                  <a:gd name="T67" fmla="*/ 302 h 328"/>
                  <a:gd name="T68" fmla="*/ 78 w 239"/>
                  <a:gd name="T69" fmla="*/ 317 h 328"/>
                  <a:gd name="T70" fmla="*/ 98 w 239"/>
                  <a:gd name="T71" fmla="*/ 328 h 328"/>
                  <a:gd name="T72" fmla="*/ 98 w 239"/>
                  <a:gd name="T73" fmla="*/ 328 h 328"/>
                  <a:gd name="T74" fmla="*/ 113 w 239"/>
                  <a:gd name="T75" fmla="*/ 324 h 328"/>
                  <a:gd name="T76" fmla="*/ 128 w 239"/>
                  <a:gd name="T77" fmla="*/ 320 h 328"/>
                  <a:gd name="T78" fmla="*/ 142 w 239"/>
                  <a:gd name="T79" fmla="*/ 313 h 328"/>
                  <a:gd name="T80" fmla="*/ 155 w 239"/>
                  <a:gd name="T81" fmla="*/ 306 h 328"/>
                  <a:gd name="T82" fmla="*/ 166 w 239"/>
                  <a:gd name="T83" fmla="*/ 298 h 328"/>
                  <a:gd name="T84" fmla="*/ 179 w 239"/>
                  <a:gd name="T85" fmla="*/ 289 h 328"/>
                  <a:gd name="T86" fmla="*/ 189 w 239"/>
                  <a:gd name="T87" fmla="*/ 278 h 328"/>
                  <a:gd name="T88" fmla="*/ 199 w 239"/>
                  <a:gd name="T89" fmla="*/ 268 h 328"/>
                  <a:gd name="T90" fmla="*/ 208 w 239"/>
                  <a:gd name="T91" fmla="*/ 257 h 328"/>
                  <a:gd name="T92" fmla="*/ 215 w 239"/>
                  <a:gd name="T93" fmla="*/ 244 h 328"/>
                  <a:gd name="T94" fmla="*/ 222 w 239"/>
                  <a:gd name="T95" fmla="*/ 231 h 328"/>
                  <a:gd name="T96" fmla="*/ 228 w 239"/>
                  <a:gd name="T97" fmla="*/ 218 h 328"/>
                  <a:gd name="T98" fmla="*/ 233 w 239"/>
                  <a:gd name="T99" fmla="*/ 204 h 328"/>
                  <a:gd name="T100" fmla="*/ 235 w 239"/>
                  <a:gd name="T101" fmla="*/ 189 h 328"/>
                  <a:gd name="T102" fmla="*/ 239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1" y="107"/>
                    </a:lnTo>
                    <a:lnTo>
                      <a:pt x="222" y="85"/>
                    </a:lnTo>
                    <a:lnTo>
                      <a:pt x="211" y="64"/>
                    </a:lnTo>
                    <a:lnTo>
                      <a:pt x="197" y="43"/>
                    </a:lnTo>
                    <a:lnTo>
                      <a:pt x="180" y="27"/>
                    </a:lnTo>
                    <a:lnTo>
                      <a:pt x="160" y="13"/>
                    </a:lnTo>
                    <a:lnTo>
                      <a:pt x="140" y="0"/>
                    </a:lnTo>
                    <a:lnTo>
                      <a:pt x="140" y="0"/>
                    </a:lnTo>
                    <a:lnTo>
                      <a:pt x="126" y="3"/>
                    </a:lnTo>
                    <a:lnTo>
                      <a:pt x="111" y="9"/>
                    </a:lnTo>
                    <a:lnTo>
                      <a:pt x="97" y="14"/>
                    </a:lnTo>
                    <a:lnTo>
                      <a:pt x="84" y="22"/>
                    </a:lnTo>
                    <a:lnTo>
                      <a:pt x="73" y="31"/>
                    </a:lnTo>
                    <a:lnTo>
                      <a:pt x="60" y="40"/>
                    </a:lnTo>
                    <a:lnTo>
                      <a:pt x="49" y="49"/>
                    </a:lnTo>
                    <a:lnTo>
                      <a:pt x="40" y="60"/>
                    </a:lnTo>
                    <a:lnTo>
                      <a:pt x="31" y="73"/>
                    </a:lnTo>
                    <a:lnTo>
                      <a:pt x="24" y="84"/>
                    </a:lnTo>
                    <a:lnTo>
                      <a:pt x="16" y="98"/>
                    </a:lnTo>
                    <a:lnTo>
                      <a:pt x="11" y="111"/>
                    </a:lnTo>
                    <a:lnTo>
                      <a:pt x="6" y="125"/>
                    </a:lnTo>
                    <a:lnTo>
                      <a:pt x="4" y="140"/>
                    </a:lnTo>
                    <a:lnTo>
                      <a:pt x="0" y="156"/>
                    </a:lnTo>
                    <a:lnTo>
                      <a:pt x="0" y="171"/>
                    </a:lnTo>
                    <a:lnTo>
                      <a:pt x="0" y="171"/>
                    </a:lnTo>
                    <a:lnTo>
                      <a:pt x="2" y="196"/>
                    </a:lnTo>
                    <a:lnTo>
                      <a:pt x="7" y="220"/>
                    </a:lnTo>
                    <a:lnTo>
                      <a:pt x="16" y="244"/>
                    </a:lnTo>
                    <a:lnTo>
                      <a:pt x="27" y="266"/>
                    </a:lnTo>
                    <a:lnTo>
                      <a:pt x="42" y="284"/>
                    </a:lnTo>
                    <a:lnTo>
                      <a:pt x="58" y="302"/>
                    </a:lnTo>
                    <a:lnTo>
                      <a:pt x="78" y="317"/>
                    </a:lnTo>
                    <a:lnTo>
                      <a:pt x="98" y="328"/>
                    </a:lnTo>
                    <a:lnTo>
                      <a:pt x="98" y="328"/>
                    </a:lnTo>
                    <a:lnTo>
                      <a:pt x="113" y="324"/>
                    </a:lnTo>
                    <a:lnTo>
                      <a:pt x="128" y="320"/>
                    </a:lnTo>
                    <a:lnTo>
                      <a:pt x="142" y="313"/>
                    </a:lnTo>
                    <a:lnTo>
                      <a:pt x="155" y="306"/>
                    </a:lnTo>
                    <a:lnTo>
                      <a:pt x="166" y="298"/>
                    </a:lnTo>
                    <a:lnTo>
                      <a:pt x="179" y="289"/>
                    </a:lnTo>
                    <a:lnTo>
                      <a:pt x="189" y="278"/>
                    </a:lnTo>
                    <a:lnTo>
                      <a:pt x="199" y="268"/>
                    </a:lnTo>
                    <a:lnTo>
                      <a:pt x="208" y="257"/>
                    </a:lnTo>
                    <a:lnTo>
                      <a:pt x="215" y="244"/>
                    </a:lnTo>
                    <a:lnTo>
                      <a:pt x="222" y="231"/>
                    </a:lnTo>
                    <a:lnTo>
                      <a:pt x="228" y="218"/>
                    </a:lnTo>
                    <a:lnTo>
                      <a:pt x="233" y="204"/>
                    </a:lnTo>
                    <a:lnTo>
                      <a:pt x="235" y="189"/>
                    </a:lnTo>
                    <a:lnTo>
                      <a:pt x="239" y="173"/>
                    </a:lnTo>
                    <a:lnTo>
                      <a:pt x="239" y="1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 name="Group 12">
              <a:extLst>
                <a:ext uri="{FF2B5EF4-FFF2-40B4-BE49-F238E27FC236}">
                  <a16:creationId xmlns:a16="http://schemas.microsoft.com/office/drawing/2014/main" id="{712B9A3B-CA08-4A09-BEB9-C3EBD169C117}"/>
                </a:ext>
              </a:extLst>
            </p:cNvPr>
            <p:cNvGrpSpPr/>
            <p:nvPr/>
          </p:nvGrpSpPr>
          <p:grpSpPr>
            <a:xfrm>
              <a:off x="29958" y="4538662"/>
              <a:ext cx="1639888" cy="962026"/>
              <a:chOff x="1097086" y="3165475"/>
              <a:chExt cx="1639888" cy="962026"/>
            </a:xfrm>
          </p:grpSpPr>
          <p:sp>
            <p:nvSpPr>
              <p:cNvPr id="92" name="Freeform 34">
                <a:extLst>
                  <a:ext uri="{FF2B5EF4-FFF2-40B4-BE49-F238E27FC236}">
                    <a16:creationId xmlns:a16="http://schemas.microsoft.com/office/drawing/2014/main" id="{50908D5F-E6F7-4C50-A69C-9B4D5FF49FC8}"/>
                  </a:ext>
                </a:extLst>
              </p:cNvPr>
              <p:cNvSpPr>
                <a:spLocks/>
              </p:cNvSpPr>
              <p:nvPr/>
            </p:nvSpPr>
            <p:spPr bwMode="auto">
              <a:xfrm>
                <a:off x="1541586" y="3890963"/>
                <a:ext cx="125413" cy="104775"/>
              </a:xfrm>
              <a:custGeom>
                <a:avLst/>
                <a:gdLst>
                  <a:gd name="T0" fmla="*/ 0 w 79"/>
                  <a:gd name="T1" fmla="*/ 11 h 66"/>
                  <a:gd name="T2" fmla="*/ 0 w 79"/>
                  <a:gd name="T3" fmla="*/ 11 h 66"/>
                  <a:gd name="T4" fmla="*/ 35 w 79"/>
                  <a:gd name="T5" fmla="*/ 36 h 66"/>
                  <a:gd name="T6" fmla="*/ 35 w 79"/>
                  <a:gd name="T7" fmla="*/ 36 h 66"/>
                  <a:gd name="T8" fmla="*/ 68 w 79"/>
                  <a:gd name="T9" fmla="*/ 66 h 66"/>
                  <a:gd name="T10" fmla="*/ 79 w 79"/>
                  <a:gd name="T11" fmla="*/ 55 h 66"/>
                  <a:gd name="T12" fmla="*/ 79 w 79"/>
                  <a:gd name="T13" fmla="*/ 55 h 66"/>
                  <a:gd name="T14" fmla="*/ 44 w 79"/>
                  <a:gd name="T15" fmla="*/ 25 h 66"/>
                  <a:gd name="T16" fmla="*/ 44 w 79"/>
                  <a:gd name="T17" fmla="*/ 25 h 66"/>
                  <a:gd name="T18" fmla="*/ 10 w 79"/>
                  <a:gd name="T19" fmla="*/ 0 h 66"/>
                  <a:gd name="T20" fmla="*/ 0 w 79"/>
                  <a:gd name="T21" fmla="*/ 11 h 66"/>
                  <a:gd name="T22" fmla="*/ 0 w 79"/>
                  <a:gd name="T2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66">
                    <a:moveTo>
                      <a:pt x="0" y="11"/>
                    </a:moveTo>
                    <a:lnTo>
                      <a:pt x="0" y="11"/>
                    </a:lnTo>
                    <a:lnTo>
                      <a:pt x="35" y="36"/>
                    </a:lnTo>
                    <a:lnTo>
                      <a:pt x="35" y="36"/>
                    </a:lnTo>
                    <a:lnTo>
                      <a:pt x="68" y="66"/>
                    </a:lnTo>
                    <a:lnTo>
                      <a:pt x="79" y="55"/>
                    </a:lnTo>
                    <a:lnTo>
                      <a:pt x="79" y="55"/>
                    </a:lnTo>
                    <a:lnTo>
                      <a:pt x="44" y="25"/>
                    </a:lnTo>
                    <a:lnTo>
                      <a:pt x="44" y="25"/>
                    </a:lnTo>
                    <a:lnTo>
                      <a:pt x="10" y="0"/>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3" name="Freeform 35">
                <a:extLst>
                  <a:ext uri="{FF2B5EF4-FFF2-40B4-BE49-F238E27FC236}">
                    <a16:creationId xmlns:a16="http://schemas.microsoft.com/office/drawing/2014/main" id="{16AC8517-1B32-40E1-8C67-26B70E4FB584}"/>
                  </a:ext>
                </a:extLst>
              </p:cNvPr>
              <p:cNvSpPr>
                <a:spLocks/>
              </p:cNvSpPr>
              <p:nvPr/>
            </p:nvSpPr>
            <p:spPr bwMode="auto">
              <a:xfrm>
                <a:off x="1097086" y="3687763"/>
                <a:ext cx="141288" cy="66675"/>
              </a:xfrm>
              <a:custGeom>
                <a:avLst/>
                <a:gdLst>
                  <a:gd name="T0" fmla="*/ 0 w 89"/>
                  <a:gd name="T1" fmla="*/ 15 h 42"/>
                  <a:gd name="T2" fmla="*/ 0 w 89"/>
                  <a:gd name="T3" fmla="*/ 15 h 42"/>
                  <a:gd name="T4" fmla="*/ 84 w 89"/>
                  <a:gd name="T5" fmla="*/ 42 h 42"/>
                  <a:gd name="T6" fmla="*/ 89 w 89"/>
                  <a:gd name="T7" fmla="*/ 30 h 42"/>
                  <a:gd name="T8" fmla="*/ 89 w 89"/>
                  <a:gd name="T9" fmla="*/ 30 h 42"/>
                  <a:gd name="T10" fmla="*/ 5 w 89"/>
                  <a:gd name="T11" fmla="*/ 0 h 42"/>
                  <a:gd name="T12" fmla="*/ 0 w 89"/>
                  <a:gd name="T13" fmla="*/ 15 h 42"/>
                  <a:gd name="T14" fmla="*/ 0 w 89"/>
                  <a:gd name="T15" fmla="*/ 15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42">
                    <a:moveTo>
                      <a:pt x="0" y="15"/>
                    </a:moveTo>
                    <a:lnTo>
                      <a:pt x="0" y="15"/>
                    </a:lnTo>
                    <a:lnTo>
                      <a:pt x="84" y="42"/>
                    </a:lnTo>
                    <a:lnTo>
                      <a:pt x="89" y="30"/>
                    </a:lnTo>
                    <a:lnTo>
                      <a:pt x="89" y="30"/>
                    </a:lnTo>
                    <a:lnTo>
                      <a:pt x="5" y="0"/>
                    </a:lnTo>
                    <a:lnTo>
                      <a:pt x="0" y="15"/>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pic>
            <p:nvPicPr>
              <p:cNvPr id="94" name="Picture 63">
                <a:extLst>
                  <a:ext uri="{FF2B5EF4-FFF2-40B4-BE49-F238E27FC236}">
                    <a16:creationId xmlns:a16="http://schemas.microsoft.com/office/drawing/2014/main" id="{1A3F59BE-F2AD-496C-A32A-D3477B56D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398" y="3859213"/>
                <a:ext cx="12652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90">
                <a:extLst>
                  <a:ext uri="{FF2B5EF4-FFF2-40B4-BE49-F238E27FC236}">
                    <a16:creationId xmlns:a16="http://schemas.microsoft.com/office/drawing/2014/main" id="{AB279BD0-44C8-4086-9824-2B795C00DF1A}"/>
                  </a:ext>
                </a:extLst>
              </p:cNvPr>
              <p:cNvSpPr>
                <a:spLocks/>
              </p:cNvSpPr>
              <p:nvPr/>
            </p:nvSpPr>
            <p:spPr bwMode="auto">
              <a:xfrm>
                <a:off x="1189161" y="3511550"/>
                <a:ext cx="396875" cy="552450"/>
              </a:xfrm>
              <a:custGeom>
                <a:avLst/>
                <a:gdLst>
                  <a:gd name="T0" fmla="*/ 109 w 250"/>
                  <a:gd name="T1" fmla="*/ 188 h 348"/>
                  <a:gd name="T2" fmla="*/ 111 w 250"/>
                  <a:gd name="T3" fmla="*/ 157 h 348"/>
                  <a:gd name="T4" fmla="*/ 120 w 250"/>
                  <a:gd name="T5" fmla="*/ 128 h 348"/>
                  <a:gd name="T6" fmla="*/ 133 w 250"/>
                  <a:gd name="T7" fmla="*/ 101 h 348"/>
                  <a:gd name="T8" fmla="*/ 150 w 250"/>
                  <a:gd name="T9" fmla="*/ 77 h 348"/>
                  <a:gd name="T10" fmla="*/ 170 w 250"/>
                  <a:gd name="T11" fmla="*/ 57 h 348"/>
                  <a:gd name="T12" fmla="*/ 193 w 250"/>
                  <a:gd name="T13" fmla="*/ 39 h 348"/>
                  <a:gd name="T14" fmla="*/ 221 w 250"/>
                  <a:gd name="T15" fmla="*/ 26 h 348"/>
                  <a:gd name="T16" fmla="*/ 250 w 250"/>
                  <a:gd name="T17" fmla="*/ 17 h 348"/>
                  <a:gd name="T18" fmla="*/ 232 w 250"/>
                  <a:gd name="T19" fmla="*/ 10 h 348"/>
                  <a:gd name="T20" fmla="*/ 193 w 250"/>
                  <a:gd name="T21" fmla="*/ 2 h 348"/>
                  <a:gd name="T22" fmla="*/ 173 w 250"/>
                  <a:gd name="T23" fmla="*/ 0 h 348"/>
                  <a:gd name="T24" fmla="*/ 139 w 250"/>
                  <a:gd name="T25" fmla="*/ 4 h 348"/>
                  <a:gd name="T26" fmla="*/ 106 w 250"/>
                  <a:gd name="T27" fmla="*/ 15 h 348"/>
                  <a:gd name="T28" fmla="*/ 77 w 250"/>
                  <a:gd name="T29" fmla="*/ 30 h 348"/>
                  <a:gd name="T30" fmla="*/ 51 w 250"/>
                  <a:gd name="T31" fmla="*/ 51 h 348"/>
                  <a:gd name="T32" fmla="*/ 29 w 250"/>
                  <a:gd name="T33" fmla="*/ 77 h 348"/>
                  <a:gd name="T34" fmla="*/ 13 w 250"/>
                  <a:gd name="T35" fmla="*/ 106 h 348"/>
                  <a:gd name="T36" fmla="*/ 4 w 250"/>
                  <a:gd name="T37" fmla="*/ 139 h 348"/>
                  <a:gd name="T38" fmla="*/ 0 w 250"/>
                  <a:gd name="T39" fmla="*/ 175 h 348"/>
                  <a:gd name="T40" fmla="*/ 0 w 250"/>
                  <a:gd name="T41" fmla="*/ 192 h 348"/>
                  <a:gd name="T42" fmla="*/ 7 w 250"/>
                  <a:gd name="T43" fmla="*/ 226 h 348"/>
                  <a:gd name="T44" fmla="*/ 20 w 250"/>
                  <a:gd name="T45" fmla="*/ 257 h 348"/>
                  <a:gd name="T46" fmla="*/ 38 w 250"/>
                  <a:gd name="T47" fmla="*/ 285 h 348"/>
                  <a:gd name="T48" fmla="*/ 62 w 250"/>
                  <a:gd name="T49" fmla="*/ 308 h 348"/>
                  <a:gd name="T50" fmla="*/ 91 w 250"/>
                  <a:gd name="T51" fmla="*/ 328 h 348"/>
                  <a:gd name="T52" fmla="*/ 122 w 250"/>
                  <a:gd name="T53" fmla="*/ 341 h 348"/>
                  <a:gd name="T54" fmla="*/ 155 w 250"/>
                  <a:gd name="T55" fmla="*/ 348 h 348"/>
                  <a:gd name="T56" fmla="*/ 173 w 250"/>
                  <a:gd name="T57" fmla="*/ 348 h 348"/>
                  <a:gd name="T58" fmla="*/ 208 w 250"/>
                  <a:gd name="T59" fmla="*/ 345 h 348"/>
                  <a:gd name="T60" fmla="*/ 188 w 250"/>
                  <a:gd name="T61" fmla="*/ 334 h 348"/>
                  <a:gd name="T62" fmla="*/ 151 w 250"/>
                  <a:gd name="T63" fmla="*/ 301 h 348"/>
                  <a:gd name="T64" fmla="*/ 126 w 250"/>
                  <a:gd name="T65" fmla="*/ 261 h 348"/>
                  <a:gd name="T66" fmla="*/ 111 w 250"/>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0" h="348">
                    <a:moveTo>
                      <a:pt x="109" y="188"/>
                    </a:moveTo>
                    <a:lnTo>
                      <a:pt x="109" y="188"/>
                    </a:lnTo>
                    <a:lnTo>
                      <a:pt x="109" y="173"/>
                    </a:lnTo>
                    <a:lnTo>
                      <a:pt x="111" y="157"/>
                    </a:lnTo>
                    <a:lnTo>
                      <a:pt x="115" y="142"/>
                    </a:lnTo>
                    <a:lnTo>
                      <a:pt x="120" y="128"/>
                    </a:lnTo>
                    <a:lnTo>
                      <a:pt x="126" y="115"/>
                    </a:lnTo>
                    <a:lnTo>
                      <a:pt x="133" y="101"/>
                    </a:lnTo>
                    <a:lnTo>
                      <a:pt x="140" y="90"/>
                    </a:lnTo>
                    <a:lnTo>
                      <a:pt x="150" y="77"/>
                    </a:lnTo>
                    <a:lnTo>
                      <a:pt x="159" y="66"/>
                    </a:lnTo>
                    <a:lnTo>
                      <a:pt x="170" y="57"/>
                    </a:lnTo>
                    <a:lnTo>
                      <a:pt x="181" y="48"/>
                    </a:lnTo>
                    <a:lnTo>
                      <a:pt x="193" y="39"/>
                    </a:lnTo>
                    <a:lnTo>
                      <a:pt x="206" y="31"/>
                    </a:lnTo>
                    <a:lnTo>
                      <a:pt x="221" y="26"/>
                    </a:lnTo>
                    <a:lnTo>
                      <a:pt x="233" y="20"/>
                    </a:lnTo>
                    <a:lnTo>
                      <a:pt x="250" y="17"/>
                    </a:lnTo>
                    <a:lnTo>
                      <a:pt x="250" y="17"/>
                    </a:lnTo>
                    <a:lnTo>
                      <a:pt x="232" y="10"/>
                    </a:lnTo>
                    <a:lnTo>
                      <a:pt x="213" y="4"/>
                    </a:lnTo>
                    <a:lnTo>
                      <a:pt x="193" y="2"/>
                    </a:lnTo>
                    <a:lnTo>
                      <a:pt x="173" y="0"/>
                    </a:lnTo>
                    <a:lnTo>
                      <a:pt x="173" y="0"/>
                    </a:lnTo>
                    <a:lnTo>
                      <a:pt x="155" y="2"/>
                    </a:lnTo>
                    <a:lnTo>
                      <a:pt x="139" y="4"/>
                    </a:lnTo>
                    <a:lnTo>
                      <a:pt x="122" y="8"/>
                    </a:lnTo>
                    <a:lnTo>
                      <a:pt x="106" y="15"/>
                    </a:lnTo>
                    <a:lnTo>
                      <a:pt x="91" y="22"/>
                    </a:lnTo>
                    <a:lnTo>
                      <a:pt x="77" y="30"/>
                    </a:lnTo>
                    <a:lnTo>
                      <a:pt x="62" y="40"/>
                    </a:lnTo>
                    <a:lnTo>
                      <a:pt x="51" y="51"/>
                    </a:lnTo>
                    <a:lnTo>
                      <a:pt x="38" y="64"/>
                    </a:lnTo>
                    <a:lnTo>
                      <a:pt x="29" y="77"/>
                    </a:lnTo>
                    <a:lnTo>
                      <a:pt x="20" y="91"/>
                    </a:lnTo>
                    <a:lnTo>
                      <a:pt x="13" y="106"/>
                    </a:lnTo>
                    <a:lnTo>
                      <a:pt x="7" y="122"/>
                    </a:lnTo>
                    <a:lnTo>
                      <a:pt x="4" y="139"/>
                    </a:lnTo>
                    <a:lnTo>
                      <a:pt x="0" y="157"/>
                    </a:lnTo>
                    <a:lnTo>
                      <a:pt x="0" y="175"/>
                    </a:lnTo>
                    <a:lnTo>
                      <a:pt x="0" y="175"/>
                    </a:lnTo>
                    <a:lnTo>
                      <a:pt x="0" y="192"/>
                    </a:lnTo>
                    <a:lnTo>
                      <a:pt x="4" y="210"/>
                    </a:lnTo>
                    <a:lnTo>
                      <a:pt x="7" y="226"/>
                    </a:lnTo>
                    <a:lnTo>
                      <a:pt x="13" y="243"/>
                    </a:lnTo>
                    <a:lnTo>
                      <a:pt x="20" y="257"/>
                    </a:lnTo>
                    <a:lnTo>
                      <a:pt x="29" y="272"/>
                    </a:lnTo>
                    <a:lnTo>
                      <a:pt x="38" y="285"/>
                    </a:lnTo>
                    <a:lnTo>
                      <a:pt x="51" y="297"/>
                    </a:lnTo>
                    <a:lnTo>
                      <a:pt x="62" y="308"/>
                    </a:lnTo>
                    <a:lnTo>
                      <a:pt x="77" y="319"/>
                    </a:lnTo>
                    <a:lnTo>
                      <a:pt x="91" y="328"/>
                    </a:lnTo>
                    <a:lnTo>
                      <a:pt x="106" y="336"/>
                    </a:lnTo>
                    <a:lnTo>
                      <a:pt x="122" y="341"/>
                    </a:lnTo>
                    <a:lnTo>
                      <a:pt x="139" y="345"/>
                    </a:lnTo>
                    <a:lnTo>
                      <a:pt x="155" y="348"/>
                    </a:lnTo>
                    <a:lnTo>
                      <a:pt x="173" y="348"/>
                    </a:lnTo>
                    <a:lnTo>
                      <a:pt x="173" y="348"/>
                    </a:lnTo>
                    <a:lnTo>
                      <a:pt x="191" y="348"/>
                    </a:lnTo>
                    <a:lnTo>
                      <a:pt x="208" y="345"/>
                    </a:lnTo>
                    <a:lnTo>
                      <a:pt x="208" y="345"/>
                    </a:lnTo>
                    <a:lnTo>
                      <a:pt x="188" y="334"/>
                    </a:lnTo>
                    <a:lnTo>
                      <a:pt x="168" y="319"/>
                    </a:lnTo>
                    <a:lnTo>
                      <a:pt x="151" y="301"/>
                    </a:lnTo>
                    <a:lnTo>
                      <a:pt x="137" y="283"/>
                    </a:lnTo>
                    <a:lnTo>
                      <a:pt x="126" y="261"/>
                    </a:lnTo>
                    <a:lnTo>
                      <a:pt x="117" y="237"/>
                    </a:lnTo>
                    <a:lnTo>
                      <a:pt x="111" y="213"/>
                    </a:lnTo>
                    <a:lnTo>
                      <a:pt x="109" y="188"/>
                    </a:lnTo>
                    <a:close/>
                  </a:path>
                </a:pathLst>
              </a:custGeom>
              <a:solidFill>
                <a:srgbClr val="327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6" name="Freeform 91">
                <a:extLst>
                  <a:ext uri="{FF2B5EF4-FFF2-40B4-BE49-F238E27FC236}">
                    <a16:creationId xmlns:a16="http://schemas.microsoft.com/office/drawing/2014/main" id="{5463B5E0-C26F-43CE-ADC9-25BB6CCCF545}"/>
                  </a:ext>
                </a:extLst>
              </p:cNvPr>
              <p:cNvSpPr>
                <a:spLocks/>
              </p:cNvSpPr>
              <p:nvPr/>
            </p:nvSpPr>
            <p:spPr bwMode="auto">
              <a:xfrm>
                <a:off x="1189161" y="3511550"/>
                <a:ext cx="396875" cy="552450"/>
              </a:xfrm>
              <a:custGeom>
                <a:avLst/>
                <a:gdLst>
                  <a:gd name="T0" fmla="*/ 109 w 250"/>
                  <a:gd name="T1" fmla="*/ 188 h 348"/>
                  <a:gd name="T2" fmla="*/ 111 w 250"/>
                  <a:gd name="T3" fmla="*/ 157 h 348"/>
                  <a:gd name="T4" fmla="*/ 120 w 250"/>
                  <a:gd name="T5" fmla="*/ 128 h 348"/>
                  <a:gd name="T6" fmla="*/ 133 w 250"/>
                  <a:gd name="T7" fmla="*/ 101 h 348"/>
                  <a:gd name="T8" fmla="*/ 150 w 250"/>
                  <a:gd name="T9" fmla="*/ 77 h 348"/>
                  <a:gd name="T10" fmla="*/ 170 w 250"/>
                  <a:gd name="T11" fmla="*/ 57 h 348"/>
                  <a:gd name="T12" fmla="*/ 193 w 250"/>
                  <a:gd name="T13" fmla="*/ 39 h 348"/>
                  <a:gd name="T14" fmla="*/ 221 w 250"/>
                  <a:gd name="T15" fmla="*/ 26 h 348"/>
                  <a:gd name="T16" fmla="*/ 250 w 250"/>
                  <a:gd name="T17" fmla="*/ 17 h 348"/>
                  <a:gd name="T18" fmla="*/ 232 w 250"/>
                  <a:gd name="T19" fmla="*/ 10 h 348"/>
                  <a:gd name="T20" fmla="*/ 193 w 250"/>
                  <a:gd name="T21" fmla="*/ 2 h 348"/>
                  <a:gd name="T22" fmla="*/ 173 w 250"/>
                  <a:gd name="T23" fmla="*/ 0 h 348"/>
                  <a:gd name="T24" fmla="*/ 139 w 250"/>
                  <a:gd name="T25" fmla="*/ 4 h 348"/>
                  <a:gd name="T26" fmla="*/ 106 w 250"/>
                  <a:gd name="T27" fmla="*/ 15 h 348"/>
                  <a:gd name="T28" fmla="*/ 77 w 250"/>
                  <a:gd name="T29" fmla="*/ 30 h 348"/>
                  <a:gd name="T30" fmla="*/ 51 w 250"/>
                  <a:gd name="T31" fmla="*/ 51 h 348"/>
                  <a:gd name="T32" fmla="*/ 29 w 250"/>
                  <a:gd name="T33" fmla="*/ 77 h 348"/>
                  <a:gd name="T34" fmla="*/ 13 w 250"/>
                  <a:gd name="T35" fmla="*/ 106 h 348"/>
                  <a:gd name="T36" fmla="*/ 4 w 250"/>
                  <a:gd name="T37" fmla="*/ 139 h 348"/>
                  <a:gd name="T38" fmla="*/ 0 w 250"/>
                  <a:gd name="T39" fmla="*/ 175 h 348"/>
                  <a:gd name="T40" fmla="*/ 0 w 250"/>
                  <a:gd name="T41" fmla="*/ 192 h 348"/>
                  <a:gd name="T42" fmla="*/ 7 w 250"/>
                  <a:gd name="T43" fmla="*/ 226 h 348"/>
                  <a:gd name="T44" fmla="*/ 20 w 250"/>
                  <a:gd name="T45" fmla="*/ 257 h 348"/>
                  <a:gd name="T46" fmla="*/ 38 w 250"/>
                  <a:gd name="T47" fmla="*/ 285 h 348"/>
                  <a:gd name="T48" fmla="*/ 62 w 250"/>
                  <a:gd name="T49" fmla="*/ 308 h 348"/>
                  <a:gd name="T50" fmla="*/ 91 w 250"/>
                  <a:gd name="T51" fmla="*/ 328 h 348"/>
                  <a:gd name="T52" fmla="*/ 122 w 250"/>
                  <a:gd name="T53" fmla="*/ 341 h 348"/>
                  <a:gd name="T54" fmla="*/ 155 w 250"/>
                  <a:gd name="T55" fmla="*/ 348 h 348"/>
                  <a:gd name="T56" fmla="*/ 173 w 250"/>
                  <a:gd name="T57" fmla="*/ 348 h 348"/>
                  <a:gd name="T58" fmla="*/ 208 w 250"/>
                  <a:gd name="T59" fmla="*/ 345 h 348"/>
                  <a:gd name="T60" fmla="*/ 188 w 250"/>
                  <a:gd name="T61" fmla="*/ 334 h 348"/>
                  <a:gd name="T62" fmla="*/ 151 w 250"/>
                  <a:gd name="T63" fmla="*/ 301 h 348"/>
                  <a:gd name="T64" fmla="*/ 126 w 250"/>
                  <a:gd name="T65" fmla="*/ 261 h 348"/>
                  <a:gd name="T66" fmla="*/ 111 w 250"/>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0" h="348">
                    <a:moveTo>
                      <a:pt x="109" y="188"/>
                    </a:moveTo>
                    <a:lnTo>
                      <a:pt x="109" y="188"/>
                    </a:lnTo>
                    <a:lnTo>
                      <a:pt x="109" y="173"/>
                    </a:lnTo>
                    <a:lnTo>
                      <a:pt x="111" y="157"/>
                    </a:lnTo>
                    <a:lnTo>
                      <a:pt x="115" y="142"/>
                    </a:lnTo>
                    <a:lnTo>
                      <a:pt x="120" y="128"/>
                    </a:lnTo>
                    <a:lnTo>
                      <a:pt x="126" y="115"/>
                    </a:lnTo>
                    <a:lnTo>
                      <a:pt x="133" y="101"/>
                    </a:lnTo>
                    <a:lnTo>
                      <a:pt x="140" y="90"/>
                    </a:lnTo>
                    <a:lnTo>
                      <a:pt x="150" y="77"/>
                    </a:lnTo>
                    <a:lnTo>
                      <a:pt x="159" y="66"/>
                    </a:lnTo>
                    <a:lnTo>
                      <a:pt x="170" y="57"/>
                    </a:lnTo>
                    <a:lnTo>
                      <a:pt x="181" y="48"/>
                    </a:lnTo>
                    <a:lnTo>
                      <a:pt x="193" y="39"/>
                    </a:lnTo>
                    <a:lnTo>
                      <a:pt x="206" y="31"/>
                    </a:lnTo>
                    <a:lnTo>
                      <a:pt x="221" y="26"/>
                    </a:lnTo>
                    <a:lnTo>
                      <a:pt x="233" y="20"/>
                    </a:lnTo>
                    <a:lnTo>
                      <a:pt x="250" y="17"/>
                    </a:lnTo>
                    <a:lnTo>
                      <a:pt x="250" y="17"/>
                    </a:lnTo>
                    <a:lnTo>
                      <a:pt x="232" y="10"/>
                    </a:lnTo>
                    <a:lnTo>
                      <a:pt x="213" y="4"/>
                    </a:lnTo>
                    <a:lnTo>
                      <a:pt x="193" y="2"/>
                    </a:lnTo>
                    <a:lnTo>
                      <a:pt x="173" y="0"/>
                    </a:lnTo>
                    <a:lnTo>
                      <a:pt x="173" y="0"/>
                    </a:lnTo>
                    <a:lnTo>
                      <a:pt x="155" y="2"/>
                    </a:lnTo>
                    <a:lnTo>
                      <a:pt x="139" y="4"/>
                    </a:lnTo>
                    <a:lnTo>
                      <a:pt x="122" y="8"/>
                    </a:lnTo>
                    <a:lnTo>
                      <a:pt x="106" y="15"/>
                    </a:lnTo>
                    <a:lnTo>
                      <a:pt x="91" y="22"/>
                    </a:lnTo>
                    <a:lnTo>
                      <a:pt x="77" y="30"/>
                    </a:lnTo>
                    <a:lnTo>
                      <a:pt x="62" y="40"/>
                    </a:lnTo>
                    <a:lnTo>
                      <a:pt x="51" y="51"/>
                    </a:lnTo>
                    <a:lnTo>
                      <a:pt x="38" y="64"/>
                    </a:lnTo>
                    <a:lnTo>
                      <a:pt x="29" y="77"/>
                    </a:lnTo>
                    <a:lnTo>
                      <a:pt x="20" y="91"/>
                    </a:lnTo>
                    <a:lnTo>
                      <a:pt x="13" y="106"/>
                    </a:lnTo>
                    <a:lnTo>
                      <a:pt x="7" y="122"/>
                    </a:lnTo>
                    <a:lnTo>
                      <a:pt x="4" y="139"/>
                    </a:lnTo>
                    <a:lnTo>
                      <a:pt x="0" y="157"/>
                    </a:lnTo>
                    <a:lnTo>
                      <a:pt x="0" y="175"/>
                    </a:lnTo>
                    <a:lnTo>
                      <a:pt x="0" y="175"/>
                    </a:lnTo>
                    <a:lnTo>
                      <a:pt x="0" y="192"/>
                    </a:lnTo>
                    <a:lnTo>
                      <a:pt x="4" y="210"/>
                    </a:lnTo>
                    <a:lnTo>
                      <a:pt x="7" y="226"/>
                    </a:lnTo>
                    <a:lnTo>
                      <a:pt x="13" y="243"/>
                    </a:lnTo>
                    <a:lnTo>
                      <a:pt x="20" y="257"/>
                    </a:lnTo>
                    <a:lnTo>
                      <a:pt x="29" y="272"/>
                    </a:lnTo>
                    <a:lnTo>
                      <a:pt x="38" y="285"/>
                    </a:lnTo>
                    <a:lnTo>
                      <a:pt x="51" y="297"/>
                    </a:lnTo>
                    <a:lnTo>
                      <a:pt x="62" y="308"/>
                    </a:lnTo>
                    <a:lnTo>
                      <a:pt x="77" y="319"/>
                    </a:lnTo>
                    <a:lnTo>
                      <a:pt x="91" y="328"/>
                    </a:lnTo>
                    <a:lnTo>
                      <a:pt x="106" y="336"/>
                    </a:lnTo>
                    <a:lnTo>
                      <a:pt x="122" y="341"/>
                    </a:lnTo>
                    <a:lnTo>
                      <a:pt x="139" y="345"/>
                    </a:lnTo>
                    <a:lnTo>
                      <a:pt x="155" y="348"/>
                    </a:lnTo>
                    <a:lnTo>
                      <a:pt x="173" y="348"/>
                    </a:lnTo>
                    <a:lnTo>
                      <a:pt x="173" y="348"/>
                    </a:lnTo>
                    <a:lnTo>
                      <a:pt x="191" y="348"/>
                    </a:lnTo>
                    <a:lnTo>
                      <a:pt x="208" y="345"/>
                    </a:lnTo>
                    <a:lnTo>
                      <a:pt x="208" y="345"/>
                    </a:lnTo>
                    <a:lnTo>
                      <a:pt x="188" y="334"/>
                    </a:lnTo>
                    <a:lnTo>
                      <a:pt x="168" y="319"/>
                    </a:lnTo>
                    <a:lnTo>
                      <a:pt x="151" y="301"/>
                    </a:lnTo>
                    <a:lnTo>
                      <a:pt x="137" y="283"/>
                    </a:lnTo>
                    <a:lnTo>
                      <a:pt x="126" y="261"/>
                    </a:lnTo>
                    <a:lnTo>
                      <a:pt x="117" y="237"/>
                    </a:lnTo>
                    <a:lnTo>
                      <a:pt x="111" y="213"/>
                    </a:lnTo>
                    <a:lnTo>
                      <a:pt x="109"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7" name="Freeform 92">
                <a:extLst>
                  <a:ext uri="{FF2B5EF4-FFF2-40B4-BE49-F238E27FC236}">
                    <a16:creationId xmlns:a16="http://schemas.microsoft.com/office/drawing/2014/main" id="{DEB9A0D1-63F7-4F58-B220-6F500C7901E4}"/>
                  </a:ext>
                </a:extLst>
              </p:cNvPr>
              <p:cNvSpPr>
                <a:spLocks/>
              </p:cNvSpPr>
              <p:nvPr/>
            </p:nvSpPr>
            <p:spPr bwMode="auto">
              <a:xfrm>
                <a:off x="1362198" y="3538538"/>
                <a:ext cx="379413" cy="520700"/>
              </a:xfrm>
              <a:custGeom>
                <a:avLst/>
                <a:gdLst>
                  <a:gd name="T0" fmla="*/ 239 w 239"/>
                  <a:gd name="T1" fmla="*/ 158 h 328"/>
                  <a:gd name="T2" fmla="*/ 239 w 239"/>
                  <a:gd name="T3" fmla="*/ 158 h 328"/>
                  <a:gd name="T4" fmla="*/ 237 w 239"/>
                  <a:gd name="T5" fmla="*/ 133 h 328"/>
                  <a:gd name="T6" fmla="*/ 232 w 239"/>
                  <a:gd name="T7" fmla="*/ 107 h 328"/>
                  <a:gd name="T8" fmla="*/ 223 w 239"/>
                  <a:gd name="T9" fmla="*/ 85 h 328"/>
                  <a:gd name="T10" fmla="*/ 212 w 239"/>
                  <a:gd name="T11" fmla="*/ 64 h 328"/>
                  <a:gd name="T12" fmla="*/ 197 w 239"/>
                  <a:gd name="T13" fmla="*/ 43 h 328"/>
                  <a:gd name="T14" fmla="*/ 181 w 239"/>
                  <a:gd name="T15" fmla="*/ 27 h 328"/>
                  <a:gd name="T16" fmla="*/ 161 w 239"/>
                  <a:gd name="T17" fmla="*/ 13 h 328"/>
                  <a:gd name="T18" fmla="*/ 141 w 239"/>
                  <a:gd name="T19" fmla="*/ 0 h 328"/>
                  <a:gd name="T20" fmla="*/ 141 w 239"/>
                  <a:gd name="T21" fmla="*/ 0 h 328"/>
                  <a:gd name="T22" fmla="*/ 124 w 239"/>
                  <a:gd name="T23" fmla="*/ 3 h 328"/>
                  <a:gd name="T24" fmla="*/ 112 w 239"/>
                  <a:gd name="T25" fmla="*/ 9 h 328"/>
                  <a:gd name="T26" fmla="*/ 97 w 239"/>
                  <a:gd name="T27" fmla="*/ 14 h 328"/>
                  <a:gd name="T28" fmla="*/ 84 w 239"/>
                  <a:gd name="T29" fmla="*/ 22 h 328"/>
                  <a:gd name="T30" fmla="*/ 72 w 239"/>
                  <a:gd name="T31" fmla="*/ 31 h 328"/>
                  <a:gd name="T32" fmla="*/ 61 w 239"/>
                  <a:gd name="T33" fmla="*/ 40 h 328"/>
                  <a:gd name="T34" fmla="*/ 50 w 239"/>
                  <a:gd name="T35" fmla="*/ 49 h 328"/>
                  <a:gd name="T36" fmla="*/ 41 w 239"/>
                  <a:gd name="T37" fmla="*/ 60 h 328"/>
                  <a:gd name="T38" fmla="*/ 31 w 239"/>
                  <a:gd name="T39" fmla="*/ 73 h 328"/>
                  <a:gd name="T40" fmla="*/ 24 w 239"/>
                  <a:gd name="T41" fmla="*/ 84 h 328"/>
                  <a:gd name="T42" fmla="*/ 17 w 239"/>
                  <a:gd name="T43" fmla="*/ 98 h 328"/>
                  <a:gd name="T44" fmla="*/ 11 w 239"/>
                  <a:gd name="T45" fmla="*/ 111 h 328"/>
                  <a:gd name="T46" fmla="*/ 6 w 239"/>
                  <a:gd name="T47" fmla="*/ 125 h 328"/>
                  <a:gd name="T48" fmla="*/ 2 w 239"/>
                  <a:gd name="T49" fmla="*/ 140 h 328"/>
                  <a:gd name="T50" fmla="*/ 0 w 239"/>
                  <a:gd name="T51" fmla="*/ 156 h 328"/>
                  <a:gd name="T52" fmla="*/ 0 w 239"/>
                  <a:gd name="T53" fmla="*/ 171 h 328"/>
                  <a:gd name="T54" fmla="*/ 0 w 239"/>
                  <a:gd name="T55" fmla="*/ 171 h 328"/>
                  <a:gd name="T56" fmla="*/ 2 w 239"/>
                  <a:gd name="T57" fmla="*/ 196 h 328"/>
                  <a:gd name="T58" fmla="*/ 8 w 239"/>
                  <a:gd name="T59" fmla="*/ 220 h 328"/>
                  <a:gd name="T60" fmla="*/ 17 w 239"/>
                  <a:gd name="T61" fmla="*/ 244 h 328"/>
                  <a:gd name="T62" fmla="*/ 28 w 239"/>
                  <a:gd name="T63" fmla="*/ 266 h 328"/>
                  <a:gd name="T64" fmla="*/ 42 w 239"/>
                  <a:gd name="T65" fmla="*/ 284 h 328"/>
                  <a:gd name="T66" fmla="*/ 59 w 239"/>
                  <a:gd name="T67" fmla="*/ 302 h 328"/>
                  <a:gd name="T68" fmla="*/ 79 w 239"/>
                  <a:gd name="T69" fmla="*/ 317 h 328"/>
                  <a:gd name="T70" fmla="*/ 99 w 239"/>
                  <a:gd name="T71" fmla="*/ 328 h 328"/>
                  <a:gd name="T72" fmla="*/ 99 w 239"/>
                  <a:gd name="T73" fmla="*/ 328 h 328"/>
                  <a:gd name="T74" fmla="*/ 113 w 239"/>
                  <a:gd name="T75" fmla="*/ 324 h 328"/>
                  <a:gd name="T76" fmla="*/ 128 w 239"/>
                  <a:gd name="T77" fmla="*/ 320 h 328"/>
                  <a:gd name="T78" fmla="*/ 141 w 239"/>
                  <a:gd name="T79" fmla="*/ 313 h 328"/>
                  <a:gd name="T80" fmla="*/ 155 w 239"/>
                  <a:gd name="T81" fmla="*/ 306 h 328"/>
                  <a:gd name="T82" fmla="*/ 166 w 239"/>
                  <a:gd name="T83" fmla="*/ 298 h 328"/>
                  <a:gd name="T84" fmla="*/ 179 w 239"/>
                  <a:gd name="T85" fmla="*/ 289 h 328"/>
                  <a:gd name="T86" fmla="*/ 188 w 239"/>
                  <a:gd name="T87" fmla="*/ 278 h 328"/>
                  <a:gd name="T88" fmla="*/ 199 w 239"/>
                  <a:gd name="T89" fmla="*/ 268 h 328"/>
                  <a:gd name="T90" fmla="*/ 208 w 239"/>
                  <a:gd name="T91" fmla="*/ 257 h 328"/>
                  <a:gd name="T92" fmla="*/ 215 w 239"/>
                  <a:gd name="T93" fmla="*/ 244 h 328"/>
                  <a:gd name="T94" fmla="*/ 223 w 239"/>
                  <a:gd name="T95" fmla="*/ 231 h 328"/>
                  <a:gd name="T96" fmla="*/ 228 w 239"/>
                  <a:gd name="T97" fmla="*/ 218 h 328"/>
                  <a:gd name="T98" fmla="*/ 232 w 239"/>
                  <a:gd name="T99" fmla="*/ 204 h 328"/>
                  <a:gd name="T100" fmla="*/ 235 w 239"/>
                  <a:gd name="T101" fmla="*/ 189 h 328"/>
                  <a:gd name="T102" fmla="*/ 237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2" y="107"/>
                    </a:lnTo>
                    <a:lnTo>
                      <a:pt x="223" y="85"/>
                    </a:lnTo>
                    <a:lnTo>
                      <a:pt x="212" y="64"/>
                    </a:lnTo>
                    <a:lnTo>
                      <a:pt x="197" y="43"/>
                    </a:lnTo>
                    <a:lnTo>
                      <a:pt x="181" y="27"/>
                    </a:lnTo>
                    <a:lnTo>
                      <a:pt x="161" y="13"/>
                    </a:lnTo>
                    <a:lnTo>
                      <a:pt x="141" y="0"/>
                    </a:lnTo>
                    <a:lnTo>
                      <a:pt x="141" y="0"/>
                    </a:lnTo>
                    <a:lnTo>
                      <a:pt x="124" y="3"/>
                    </a:lnTo>
                    <a:lnTo>
                      <a:pt x="112" y="9"/>
                    </a:lnTo>
                    <a:lnTo>
                      <a:pt x="97" y="14"/>
                    </a:lnTo>
                    <a:lnTo>
                      <a:pt x="84" y="22"/>
                    </a:lnTo>
                    <a:lnTo>
                      <a:pt x="72" y="31"/>
                    </a:lnTo>
                    <a:lnTo>
                      <a:pt x="61" y="40"/>
                    </a:lnTo>
                    <a:lnTo>
                      <a:pt x="50" y="49"/>
                    </a:lnTo>
                    <a:lnTo>
                      <a:pt x="41" y="60"/>
                    </a:lnTo>
                    <a:lnTo>
                      <a:pt x="31" y="73"/>
                    </a:lnTo>
                    <a:lnTo>
                      <a:pt x="24" y="84"/>
                    </a:lnTo>
                    <a:lnTo>
                      <a:pt x="17" y="98"/>
                    </a:lnTo>
                    <a:lnTo>
                      <a:pt x="11" y="111"/>
                    </a:lnTo>
                    <a:lnTo>
                      <a:pt x="6" y="125"/>
                    </a:lnTo>
                    <a:lnTo>
                      <a:pt x="2" y="140"/>
                    </a:lnTo>
                    <a:lnTo>
                      <a:pt x="0" y="156"/>
                    </a:lnTo>
                    <a:lnTo>
                      <a:pt x="0" y="171"/>
                    </a:lnTo>
                    <a:lnTo>
                      <a:pt x="0" y="171"/>
                    </a:lnTo>
                    <a:lnTo>
                      <a:pt x="2" y="196"/>
                    </a:lnTo>
                    <a:lnTo>
                      <a:pt x="8" y="220"/>
                    </a:lnTo>
                    <a:lnTo>
                      <a:pt x="17" y="244"/>
                    </a:lnTo>
                    <a:lnTo>
                      <a:pt x="28" y="266"/>
                    </a:lnTo>
                    <a:lnTo>
                      <a:pt x="42" y="284"/>
                    </a:lnTo>
                    <a:lnTo>
                      <a:pt x="59" y="302"/>
                    </a:lnTo>
                    <a:lnTo>
                      <a:pt x="79" y="317"/>
                    </a:lnTo>
                    <a:lnTo>
                      <a:pt x="99" y="328"/>
                    </a:lnTo>
                    <a:lnTo>
                      <a:pt x="99" y="328"/>
                    </a:lnTo>
                    <a:lnTo>
                      <a:pt x="113" y="324"/>
                    </a:lnTo>
                    <a:lnTo>
                      <a:pt x="128" y="320"/>
                    </a:lnTo>
                    <a:lnTo>
                      <a:pt x="141" y="313"/>
                    </a:lnTo>
                    <a:lnTo>
                      <a:pt x="155" y="306"/>
                    </a:lnTo>
                    <a:lnTo>
                      <a:pt x="166" y="298"/>
                    </a:lnTo>
                    <a:lnTo>
                      <a:pt x="179" y="289"/>
                    </a:lnTo>
                    <a:lnTo>
                      <a:pt x="188" y="278"/>
                    </a:lnTo>
                    <a:lnTo>
                      <a:pt x="199" y="268"/>
                    </a:lnTo>
                    <a:lnTo>
                      <a:pt x="208" y="257"/>
                    </a:lnTo>
                    <a:lnTo>
                      <a:pt x="215" y="244"/>
                    </a:lnTo>
                    <a:lnTo>
                      <a:pt x="223" y="231"/>
                    </a:lnTo>
                    <a:lnTo>
                      <a:pt x="228" y="218"/>
                    </a:lnTo>
                    <a:lnTo>
                      <a:pt x="232" y="204"/>
                    </a:lnTo>
                    <a:lnTo>
                      <a:pt x="235" y="189"/>
                    </a:lnTo>
                    <a:lnTo>
                      <a:pt x="237" y="173"/>
                    </a:lnTo>
                    <a:lnTo>
                      <a:pt x="239" y="158"/>
                    </a:lnTo>
                    <a:close/>
                  </a:path>
                </a:pathLst>
              </a:custGeom>
              <a:solidFill>
                <a:srgbClr val="33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8" name="Freeform 93">
                <a:extLst>
                  <a:ext uri="{FF2B5EF4-FFF2-40B4-BE49-F238E27FC236}">
                    <a16:creationId xmlns:a16="http://schemas.microsoft.com/office/drawing/2014/main" id="{29145BA4-A030-4BD9-88A4-4686F731D10C}"/>
                  </a:ext>
                </a:extLst>
              </p:cNvPr>
              <p:cNvSpPr>
                <a:spLocks/>
              </p:cNvSpPr>
              <p:nvPr/>
            </p:nvSpPr>
            <p:spPr bwMode="auto">
              <a:xfrm>
                <a:off x="1362198" y="3538538"/>
                <a:ext cx="379413" cy="520700"/>
              </a:xfrm>
              <a:custGeom>
                <a:avLst/>
                <a:gdLst>
                  <a:gd name="T0" fmla="*/ 239 w 239"/>
                  <a:gd name="T1" fmla="*/ 158 h 328"/>
                  <a:gd name="T2" fmla="*/ 239 w 239"/>
                  <a:gd name="T3" fmla="*/ 158 h 328"/>
                  <a:gd name="T4" fmla="*/ 237 w 239"/>
                  <a:gd name="T5" fmla="*/ 133 h 328"/>
                  <a:gd name="T6" fmla="*/ 232 w 239"/>
                  <a:gd name="T7" fmla="*/ 107 h 328"/>
                  <a:gd name="T8" fmla="*/ 223 w 239"/>
                  <a:gd name="T9" fmla="*/ 85 h 328"/>
                  <a:gd name="T10" fmla="*/ 212 w 239"/>
                  <a:gd name="T11" fmla="*/ 64 h 328"/>
                  <a:gd name="T12" fmla="*/ 197 w 239"/>
                  <a:gd name="T13" fmla="*/ 43 h 328"/>
                  <a:gd name="T14" fmla="*/ 181 w 239"/>
                  <a:gd name="T15" fmla="*/ 27 h 328"/>
                  <a:gd name="T16" fmla="*/ 161 w 239"/>
                  <a:gd name="T17" fmla="*/ 13 h 328"/>
                  <a:gd name="T18" fmla="*/ 141 w 239"/>
                  <a:gd name="T19" fmla="*/ 0 h 328"/>
                  <a:gd name="T20" fmla="*/ 141 w 239"/>
                  <a:gd name="T21" fmla="*/ 0 h 328"/>
                  <a:gd name="T22" fmla="*/ 124 w 239"/>
                  <a:gd name="T23" fmla="*/ 3 h 328"/>
                  <a:gd name="T24" fmla="*/ 112 w 239"/>
                  <a:gd name="T25" fmla="*/ 9 h 328"/>
                  <a:gd name="T26" fmla="*/ 97 w 239"/>
                  <a:gd name="T27" fmla="*/ 14 h 328"/>
                  <a:gd name="T28" fmla="*/ 84 w 239"/>
                  <a:gd name="T29" fmla="*/ 22 h 328"/>
                  <a:gd name="T30" fmla="*/ 72 w 239"/>
                  <a:gd name="T31" fmla="*/ 31 h 328"/>
                  <a:gd name="T32" fmla="*/ 61 w 239"/>
                  <a:gd name="T33" fmla="*/ 40 h 328"/>
                  <a:gd name="T34" fmla="*/ 50 w 239"/>
                  <a:gd name="T35" fmla="*/ 49 h 328"/>
                  <a:gd name="T36" fmla="*/ 41 w 239"/>
                  <a:gd name="T37" fmla="*/ 60 h 328"/>
                  <a:gd name="T38" fmla="*/ 31 w 239"/>
                  <a:gd name="T39" fmla="*/ 73 h 328"/>
                  <a:gd name="T40" fmla="*/ 24 w 239"/>
                  <a:gd name="T41" fmla="*/ 84 h 328"/>
                  <a:gd name="T42" fmla="*/ 17 w 239"/>
                  <a:gd name="T43" fmla="*/ 98 h 328"/>
                  <a:gd name="T44" fmla="*/ 11 w 239"/>
                  <a:gd name="T45" fmla="*/ 111 h 328"/>
                  <a:gd name="T46" fmla="*/ 6 w 239"/>
                  <a:gd name="T47" fmla="*/ 125 h 328"/>
                  <a:gd name="T48" fmla="*/ 2 w 239"/>
                  <a:gd name="T49" fmla="*/ 140 h 328"/>
                  <a:gd name="T50" fmla="*/ 0 w 239"/>
                  <a:gd name="T51" fmla="*/ 156 h 328"/>
                  <a:gd name="T52" fmla="*/ 0 w 239"/>
                  <a:gd name="T53" fmla="*/ 171 h 328"/>
                  <a:gd name="T54" fmla="*/ 0 w 239"/>
                  <a:gd name="T55" fmla="*/ 171 h 328"/>
                  <a:gd name="T56" fmla="*/ 2 w 239"/>
                  <a:gd name="T57" fmla="*/ 196 h 328"/>
                  <a:gd name="T58" fmla="*/ 8 w 239"/>
                  <a:gd name="T59" fmla="*/ 220 h 328"/>
                  <a:gd name="T60" fmla="*/ 17 w 239"/>
                  <a:gd name="T61" fmla="*/ 244 h 328"/>
                  <a:gd name="T62" fmla="*/ 28 w 239"/>
                  <a:gd name="T63" fmla="*/ 266 h 328"/>
                  <a:gd name="T64" fmla="*/ 42 w 239"/>
                  <a:gd name="T65" fmla="*/ 284 h 328"/>
                  <a:gd name="T66" fmla="*/ 59 w 239"/>
                  <a:gd name="T67" fmla="*/ 302 h 328"/>
                  <a:gd name="T68" fmla="*/ 79 w 239"/>
                  <a:gd name="T69" fmla="*/ 317 h 328"/>
                  <a:gd name="T70" fmla="*/ 99 w 239"/>
                  <a:gd name="T71" fmla="*/ 328 h 328"/>
                  <a:gd name="T72" fmla="*/ 99 w 239"/>
                  <a:gd name="T73" fmla="*/ 328 h 328"/>
                  <a:gd name="T74" fmla="*/ 113 w 239"/>
                  <a:gd name="T75" fmla="*/ 324 h 328"/>
                  <a:gd name="T76" fmla="*/ 128 w 239"/>
                  <a:gd name="T77" fmla="*/ 320 h 328"/>
                  <a:gd name="T78" fmla="*/ 141 w 239"/>
                  <a:gd name="T79" fmla="*/ 313 h 328"/>
                  <a:gd name="T80" fmla="*/ 155 w 239"/>
                  <a:gd name="T81" fmla="*/ 306 h 328"/>
                  <a:gd name="T82" fmla="*/ 166 w 239"/>
                  <a:gd name="T83" fmla="*/ 298 h 328"/>
                  <a:gd name="T84" fmla="*/ 179 w 239"/>
                  <a:gd name="T85" fmla="*/ 289 h 328"/>
                  <a:gd name="T86" fmla="*/ 188 w 239"/>
                  <a:gd name="T87" fmla="*/ 278 h 328"/>
                  <a:gd name="T88" fmla="*/ 199 w 239"/>
                  <a:gd name="T89" fmla="*/ 268 h 328"/>
                  <a:gd name="T90" fmla="*/ 208 w 239"/>
                  <a:gd name="T91" fmla="*/ 257 h 328"/>
                  <a:gd name="T92" fmla="*/ 215 w 239"/>
                  <a:gd name="T93" fmla="*/ 244 h 328"/>
                  <a:gd name="T94" fmla="*/ 223 w 239"/>
                  <a:gd name="T95" fmla="*/ 231 h 328"/>
                  <a:gd name="T96" fmla="*/ 228 w 239"/>
                  <a:gd name="T97" fmla="*/ 218 h 328"/>
                  <a:gd name="T98" fmla="*/ 232 w 239"/>
                  <a:gd name="T99" fmla="*/ 204 h 328"/>
                  <a:gd name="T100" fmla="*/ 235 w 239"/>
                  <a:gd name="T101" fmla="*/ 189 h 328"/>
                  <a:gd name="T102" fmla="*/ 237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2" y="107"/>
                    </a:lnTo>
                    <a:lnTo>
                      <a:pt x="223" y="85"/>
                    </a:lnTo>
                    <a:lnTo>
                      <a:pt x="212" y="64"/>
                    </a:lnTo>
                    <a:lnTo>
                      <a:pt x="197" y="43"/>
                    </a:lnTo>
                    <a:lnTo>
                      <a:pt x="181" y="27"/>
                    </a:lnTo>
                    <a:lnTo>
                      <a:pt x="161" y="13"/>
                    </a:lnTo>
                    <a:lnTo>
                      <a:pt x="141" y="0"/>
                    </a:lnTo>
                    <a:lnTo>
                      <a:pt x="141" y="0"/>
                    </a:lnTo>
                    <a:lnTo>
                      <a:pt x="124" y="3"/>
                    </a:lnTo>
                    <a:lnTo>
                      <a:pt x="112" y="9"/>
                    </a:lnTo>
                    <a:lnTo>
                      <a:pt x="97" y="14"/>
                    </a:lnTo>
                    <a:lnTo>
                      <a:pt x="84" y="22"/>
                    </a:lnTo>
                    <a:lnTo>
                      <a:pt x="72" y="31"/>
                    </a:lnTo>
                    <a:lnTo>
                      <a:pt x="61" y="40"/>
                    </a:lnTo>
                    <a:lnTo>
                      <a:pt x="50" y="49"/>
                    </a:lnTo>
                    <a:lnTo>
                      <a:pt x="41" y="60"/>
                    </a:lnTo>
                    <a:lnTo>
                      <a:pt x="31" y="73"/>
                    </a:lnTo>
                    <a:lnTo>
                      <a:pt x="24" y="84"/>
                    </a:lnTo>
                    <a:lnTo>
                      <a:pt x="17" y="98"/>
                    </a:lnTo>
                    <a:lnTo>
                      <a:pt x="11" y="111"/>
                    </a:lnTo>
                    <a:lnTo>
                      <a:pt x="6" y="125"/>
                    </a:lnTo>
                    <a:lnTo>
                      <a:pt x="2" y="140"/>
                    </a:lnTo>
                    <a:lnTo>
                      <a:pt x="0" y="156"/>
                    </a:lnTo>
                    <a:lnTo>
                      <a:pt x="0" y="171"/>
                    </a:lnTo>
                    <a:lnTo>
                      <a:pt x="0" y="171"/>
                    </a:lnTo>
                    <a:lnTo>
                      <a:pt x="2" y="196"/>
                    </a:lnTo>
                    <a:lnTo>
                      <a:pt x="8" y="220"/>
                    </a:lnTo>
                    <a:lnTo>
                      <a:pt x="17" y="244"/>
                    </a:lnTo>
                    <a:lnTo>
                      <a:pt x="28" y="266"/>
                    </a:lnTo>
                    <a:lnTo>
                      <a:pt x="42" y="284"/>
                    </a:lnTo>
                    <a:lnTo>
                      <a:pt x="59" y="302"/>
                    </a:lnTo>
                    <a:lnTo>
                      <a:pt x="79" y="317"/>
                    </a:lnTo>
                    <a:lnTo>
                      <a:pt x="99" y="328"/>
                    </a:lnTo>
                    <a:lnTo>
                      <a:pt x="99" y="328"/>
                    </a:lnTo>
                    <a:lnTo>
                      <a:pt x="113" y="324"/>
                    </a:lnTo>
                    <a:lnTo>
                      <a:pt x="128" y="320"/>
                    </a:lnTo>
                    <a:lnTo>
                      <a:pt x="141" y="313"/>
                    </a:lnTo>
                    <a:lnTo>
                      <a:pt x="155" y="306"/>
                    </a:lnTo>
                    <a:lnTo>
                      <a:pt x="166" y="298"/>
                    </a:lnTo>
                    <a:lnTo>
                      <a:pt x="179" y="289"/>
                    </a:lnTo>
                    <a:lnTo>
                      <a:pt x="188" y="278"/>
                    </a:lnTo>
                    <a:lnTo>
                      <a:pt x="199" y="268"/>
                    </a:lnTo>
                    <a:lnTo>
                      <a:pt x="208" y="257"/>
                    </a:lnTo>
                    <a:lnTo>
                      <a:pt x="215" y="244"/>
                    </a:lnTo>
                    <a:lnTo>
                      <a:pt x="223" y="231"/>
                    </a:lnTo>
                    <a:lnTo>
                      <a:pt x="228" y="218"/>
                    </a:lnTo>
                    <a:lnTo>
                      <a:pt x="232" y="204"/>
                    </a:lnTo>
                    <a:lnTo>
                      <a:pt x="235" y="189"/>
                    </a:lnTo>
                    <a:lnTo>
                      <a:pt x="237" y="173"/>
                    </a:lnTo>
                    <a:lnTo>
                      <a:pt x="239" y="1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9" name="Freeform 94">
                <a:extLst>
                  <a:ext uri="{FF2B5EF4-FFF2-40B4-BE49-F238E27FC236}">
                    <a16:creationId xmlns:a16="http://schemas.microsoft.com/office/drawing/2014/main" id="{CC9CF8FF-DE13-424D-BB56-9DE09EE83FB6}"/>
                  </a:ext>
                </a:extLst>
              </p:cNvPr>
              <p:cNvSpPr>
                <a:spLocks/>
              </p:cNvSpPr>
              <p:nvPr/>
            </p:nvSpPr>
            <p:spPr bwMode="auto">
              <a:xfrm>
                <a:off x="1565398" y="3165475"/>
                <a:ext cx="644525" cy="898525"/>
              </a:xfrm>
              <a:custGeom>
                <a:avLst/>
                <a:gdLst>
                  <a:gd name="T0" fmla="*/ 180 w 406"/>
                  <a:gd name="T1" fmla="*/ 306 h 566"/>
                  <a:gd name="T2" fmla="*/ 184 w 406"/>
                  <a:gd name="T3" fmla="*/ 255 h 566"/>
                  <a:gd name="T4" fmla="*/ 197 w 406"/>
                  <a:gd name="T5" fmla="*/ 207 h 566"/>
                  <a:gd name="T6" fmla="*/ 217 w 406"/>
                  <a:gd name="T7" fmla="*/ 164 h 566"/>
                  <a:gd name="T8" fmla="*/ 244 w 406"/>
                  <a:gd name="T9" fmla="*/ 126 h 566"/>
                  <a:gd name="T10" fmla="*/ 279 w 406"/>
                  <a:gd name="T11" fmla="*/ 91 h 566"/>
                  <a:gd name="T12" fmla="*/ 317 w 406"/>
                  <a:gd name="T13" fmla="*/ 62 h 566"/>
                  <a:gd name="T14" fmla="*/ 361 w 406"/>
                  <a:gd name="T15" fmla="*/ 42 h 566"/>
                  <a:gd name="T16" fmla="*/ 406 w 406"/>
                  <a:gd name="T17" fmla="*/ 27 h 566"/>
                  <a:gd name="T18" fmla="*/ 379 w 406"/>
                  <a:gd name="T19" fmla="*/ 16 h 566"/>
                  <a:gd name="T20" fmla="*/ 317 w 406"/>
                  <a:gd name="T21" fmla="*/ 2 h 566"/>
                  <a:gd name="T22" fmla="*/ 284 w 406"/>
                  <a:gd name="T23" fmla="*/ 0 h 566"/>
                  <a:gd name="T24" fmla="*/ 228 w 406"/>
                  <a:gd name="T25" fmla="*/ 5 h 566"/>
                  <a:gd name="T26" fmla="*/ 173 w 406"/>
                  <a:gd name="T27" fmla="*/ 22 h 566"/>
                  <a:gd name="T28" fmla="*/ 126 w 406"/>
                  <a:gd name="T29" fmla="*/ 47 h 566"/>
                  <a:gd name="T30" fmla="*/ 84 w 406"/>
                  <a:gd name="T31" fmla="*/ 82 h 566"/>
                  <a:gd name="T32" fmla="*/ 49 w 406"/>
                  <a:gd name="T33" fmla="*/ 124 h 566"/>
                  <a:gd name="T34" fmla="*/ 24 w 406"/>
                  <a:gd name="T35" fmla="*/ 173 h 566"/>
                  <a:gd name="T36" fmla="*/ 7 w 406"/>
                  <a:gd name="T37" fmla="*/ 226 h 566"/>
                  <a:gd name="T38" fmla="*/ 0 w 406"/>
                  <a:gd name="T39" fmla="*/ 282 h 566"/>
                  <a:gd name="T40" fmla="*/ 2 w 406"/>
                  <a:gd name="T41" fmla="*/ 311 h 566"/>
                  <a:gd name="T42" fmla="*/ 13 w 406"/>
                  <a:gd name="T43" fmla="*/ 368 h 566"/>
                  <a:gd name="T44" fmla="*/ 35 w 406"/>
                  <a:gd name="T45" fmla="*/ 419 h 566"/>
                  <a:gd name="T46" fmla="*/ 66 w 406"/>
                  <a:gd name="T47" fmla="*/ 464 h 566"/>
                  <a:gd name="T48" fmla="*/ 104 w 406"/>
                  <a:gd name="T49" fmla="*/ 503 h 566"/>
                  <a:gd name="T50" fmla="*/ 149 w 406"/>
                  <a:gd name="T51" fmla="*/ 532 h 566"/>
                  <a:gd name="T52" fmla="*/ 200 w 406"/>
                  <a:gd name="T53" fmla="*/ 554 h 566"/>
                  <a:gd name="T54" fmla="*/ 255 w 406"/>
                  <a:gd name="T55" fmla="*/ 564 h 566"/>
                  <a:gd name="T56" fmla="*/ 284 w 406"/>
                  <a:gd name="T57" fmla="*/ 566 h 566"/>
                  <a:gd name="T58" fmla="*/ 341 w 406"/>
                  <a:gd name="T59" fmla="*/ 561 h 566"/>
                  <a:gd name="T60" fmla="*/ 322 w 406"/>
                  <a:gd name="T61" fmla="*/ 552 h 566"/>
                  <a:gd name="T62" fmla="*/ 290 w 406"/>
                  <a:gd name="T63" fmla="*/ 530 h 566"/>
                  <a:gd name="T64" fmla="*/ 260 w 406"/>
                  <a:gd name="T65" fmla="*/ 504 h 566"/>
                  <a:gd name="T66" fmla="*/ 235 w 406"/>
                  <a:gd name="T67" fmla="*/ 475 h 566"/>
                  <a:gd name="T68" fmla="*/ 215 w 406"/>
                  <a:gd name="T69" fmla="*/ 441 h 566"/>
                  <a:gd name="T70" fmla="*/ 199 w 406"/>
                  <a:gd name="T71" fmla="*/ 406 h 566"/>
                  <a:gd name="T72" fmla="*/ 186 w 406"/>
                  <a:gd name="T73" fmla="*/ 366 h 566"/>
                  <a:gd name="T74" fmla="*/ 180 w 406"/>
                  <a:gd name="T75" fmla="*/ 32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6" h="566">
                    <a:moveTo>
                      <a:pt x="180" y="306"/>
                    </a:moveTo>
                    <a:lnTo>
                      <a:pt x="180" y="306"/>
                    </a:lnTo>
                    <a:lnTo>
                      <a:pt x="180" y="280"/>
                    </a:lnTo>
                    <a:lnTo>
                      <a:pt x="184" y="255"/>
                    </a:lnTo>
                    <a:lnTo>
                      <a:pt x="189" y="231"/>
                    </a:lnTo>
                    <a:lnTo>
                      <a:pt x="197" y="207"/>
                    </a:lnTo>
                    <a:lnTo>
                      <a:pt x="206" y="186"/>
                    </a:lnTo>
                    <a:lnTo>
                      <a:pt x="217" y="164"/>
                    </a:lnTo>
                    <a:lnTo>
                      <a:pt x="229" y="144"/>
                    </a:lnTo>
                    <a:lnTo>
                      <a:pt x="244" y="126"/>
                    </a:lnTo>
                    <a:lnTo>
                      <a:pt x="260" y="107"/>
                    </a:lnTo>
                    <a:lnTo>
                      <a:pt x="279" y="91"/>
                    </a:lnTo>
                    <a:lnTo>
                      <a:pt x="297" y="76"/>
                    </a:lnTo>
                    <a:lnTo>
                      <a:pt x="317" y="62"/>
                    </a:lnTo>
                    <a:lnTo>
                      <a:pt x="339" y="51"/>
                    </a:lnTo>
                    <a:lnTo>
                      <a:pt x="361" y="42"/>
                    </a:lnTo>
                    <a:lnTo>
                      <a:pt x="382" y="33"/>
                    </a:lnTo>
                    <a:lnTo>
                      <a:pt x="406" y="27"/>
                    </a:lnTo>
                    <a:lnTo>
                      <a:pt x="406" y="27"/>
                    </a:lnTo>
                    <a:lnTo>
                      <a:pt x="379" y="16"/>
                    </a:lnTo>
                    <a:lnTo>
                      <a:pt x="348" y="7"/>
                    </a:lnTo>
                    <a:lnTo>
                      <a:pt x="317" y="2"/>
                    </a:lnTo>
                    <a:lnTo>
                      <a:pt x="284" y="0"/>
                    </a:lnTo>
                    <a:lnTo>
                      <a:pt x="284" y="0"/>
                    </a:lnTo>
                    <a:lnTo>
                      <a:pt x="255" y="2"/>
                    </a:lnTo>
                    <a:lnTo>
                      <a:pt x="228" y="5"/>
                    </a:lnTo>
                    <a:lnTo>
                      <a:pt x="200" y="13"/>
                    </a:lnTo>
                    <a:lnTo>
                      <a:pt x="173" y="22"/>
                    </a:lnTo>
                    <a:lnTo>
                      <a:pt x="149" y="34"/>
                    </a:lnTo>
                    <a:lnTo>
                      <a:pt x="126" y="47"/>
                    </a:lnTo>
                    <a:lnTo>
                      <a:pt x="104" y="64"/>
                    </a:lnTo>
                    <a:lnTo>
                      <a:pt x="84" y="82"/>
                    </a:lnTo>
                    <a:lnTo>
                      <a:pt x="66" y="102"/>
                    </a:lnTo>
                    <a:lnTo>
                      <a:pt x="49" y="124"/>
                    </a:lnTo>
                    <a:lnTo>
                      <a:pt x="35" y="147"/>
                    </a:lnTo>
                    <a:lnTo>
                      <a:pt x="24" y="173"/>
                    </a:lnTo>
                    <a:lnTo>
                      <a:pt x="13" y="198"/>
                    </a:lnTo>
                    <a:lnTo>
                      <a:pt x="7" y="226"/>
                    </a:lnTo>
                    <a:lnTo>
                      <a:pt x="2" y="255"/>
                    </a:lnTo>
                    <a:lnTo>
                      <a:pt x="0" y="282"/>
                    </a:lnTo>
                    <a:lnTo>
                      <a:pt x="0" y="282"/>
                    </a:lnTo>
                    <a:lnTo>
                      <a:pt x="2" y="311"/>
                    </a:lnTo>
                    <a:lnTo>
                      <a:pt x="7" y="340"/>
                    </a:lnTo>
                    <a:lnTo>
                      <a:pt x="13" y="368"/>
                    </a:lnTo>
                    <a:lnTo>
                      <a:pt x="24" y="393"/>
                    </a:lnTo>
                    <a:lnTo>
                      <a:pt x="35" y="419"/>
                    </a:lnTo>
                    <a:lnTo>
                      <a:pt x="49" y="442"/>
                    </a:lnTo>
                    <a:lnTo>
                      <a:pt x="66" y="464"/>
                    </a:lnTo>
                    <a:lnTo>
                      <a:pt x="84" y="484"/>
                    </a:lnTo>
                    <a:lnTo>
                      <a:pt x="104" y="503"/>
                    </a:lnTo>
                    <a:lnTo>
                      <a:pt x="126" y="519"/>
                    </a:lnTo>
                    <a:lnTo>
                      <a:pt x="149" y="532"/>
                    </a:lnTo>
                    <a:lnTo>
                      <a:pt x="173" y="544"/>
                    </a:lnTo>
                    <a:lnTo>
                      <a:pt x="200" y="554"/>
                    </a:lnTo>
                    <a:lnTo>
                      <a:pt x="228" y="561"/>
                    </a:lnTo>
                    <a:lnTo>
                      <a:pt x="255" y="564"/>
                    </a:lnTo>
                    <a:lnTo>
                      <a:pt x="284" y="566"/>
                    </a:lnTo>
                    <a:lnTo>
                      <a:pt x="284" y="566"/>
                    </a:lnTo>
                    <a:lnTo>
                      <a:pt x="313" y="564"/>
                    </a:lnTo>
                    <a:lnTo>
                      <a:pt x="341" y="561"/>
                    </a:lnTo>
                    <a:lnTo>
                      <a:pt x="341" y="561"/>
                    </a:lnTo>
                    <a:lnTo>
                      <a:pt x="322" y="552"/>
                    </a:lnTo>
                    <a:lnTo>
                      <a:pt x="306" y="541"/>
                    </a:lnTo>
                    <a:lnTo>
                      <a:pt x="290" y="530"/>
                    </a:lnTo>
                    <a:lnTo>
                      <a:pt x="275" y="517"/>
                    </a:lnTo>
                    <a:lnTo>
                      <a:pt x="260" y="504"/>
                    </a:lnTo>
                    <a:lnTo>
                      <a:pt x="248" y="490"/>
                    </a:lnTo>
                    <a:lnTo>
                      <a:pt x="235" y="475"/>
                    </a:lnTo>
                    <a:lnTo>
                      <a:pt x="224" y="459"/>
                    </a:lnTo>
                    <a:lnTo>
                      <a:pt x="215" y="441"/>
                    </a:lnTo>
                    <a:lnTo>
                      <a:pt x="206" y="424"/>
                    </a:lnTo>
                    <a:lnTo>
                      <a:pt x="199" y="406"/>
                    </a:lnTo>
                    <a:lnTo>
                      <a:pt x="191" y="386"/>
                    </a:lnTo>
                    <a:lnTo>
                      <a:pt x="186" y="366"/>
                    </a:lnTo>
                    <a:lnTo>
                      <a:pt x="182" y="346"/>
                    </a:lnTo>
                    <a:lnTo>
                      <a:pt x="180" y="326"/>
                    </a:lnTo>
                    <a:lnTo>
                      <a:pt x="180" y="306"/>
                    </a:lnTo>
                    <a:close/>
                  </a:path>
                </a:pathLst>
              </a:custGeom>
              <a:solidFill>
                <a:srgbClr val="327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0" name="Freeform 95">
                <a:extLst>
                  <a:ext uri="{FF2B5EF4-FFF2-40B4-BE49-F238E27FC236}">
                    <a16:creationId xmlns:a16="http://schemas.microsoft.com/office/drawing/2014/main" id="{E6401D93-3D93-4550-9D43-7412F95F3E53}"/>
                  </a:ext>
                </a:extLst>
              </p:cNvPr>
              <p:cNvSpPr>
                <a:spLocks/>
              </p:cNvSpPr>
              <p:nvPr/>
            </p:nvSpPr>
            <p:spPr bwMode="auto">
              <a:xfrm>
                <a:off x="1565398" y="3165475"/>
                <a:ext cx="644525" cy="898525"/>
              </a:xfrm>
              <a:custGeom>
                <a:avLst/>
                <a:gdLst>
                  <a:gd name="T0" fmla="*/ 180 w 406"/>
                  <a:gd name="T1" fmla="*/ 306 h 566"/>
                  <a:gd name="T2" fmla="*/ 184 w 406"/>
                  <a:gd name="T3" fmla="*/ 255 h 566"/>
                  <a:gd name="T4" fmla="*/ 197 w 406"/>
                  <a:gd name="T5" fmla="*/ 207 h 566"/>
                  <a:gd name="T6" fmla="*/ 217 w 406"/>
                  <a:gd name="T7" fmla="*/ 164 h 566"/>
                  <a:gd name="T8" fmla="*/ 244 w 406"/>
                  <a:gd name="T9" fmla="*/ 126 h 566"/>
                  <a:gd name="T10" fmla="*/ 279 w 406"/>
                  <a:gd name="T11" fmla="*/ 91 h 566"/>
                  <a:gd name="T12" fmla="*/ 317 w 406"/>
                  <a:gd name="T13" fmla="*/ 62 h 566"/>
                  <a:gd name="T14" fmla="*/ 361 w 406"/>
                  <a:gd name="T15" fmla="*/ 42 h 566"/>
                  <a:gd name="T16" fmla="*/ 406 w 406"/>
                  <a:gd name="T17" fmla="*/ 27 h 566"/>
                  <a:gd name="T18" fmla="*/ 379 w 406"/>
                  <a:gd name="T19" fmla="*/ 16 h 566"/>
                  <a:gd name="T20" fmla="*/ 317 w 406"/>
                  <a:gd name="T21" fmla="*/ 2 h 566"/>
                  <a:gd name="T22" fmla="*/ 284 w 406"/>
                  <a:gd name="T23" fmla="*/ 0 h 566"/>
                  <a:gd name="T24" fmla="*/ 228 w 406"/>
                  <a:gd name="T25" fmla="*/ 5 h 566"/>
                  <a:gd name="T26" fmla="*/ 173 w 406"/>
                  <a:gd name="T27" fmla="*/ 22 h 566"/>
                  <a:gd name="T28" fmla="*/ 126 w 406"/>
                  <a:gd name="T29" fmla="*/ 47 h 566"/>
                  <a:gd name="T30" fmla="*/ 84 w 406"/>
                  <a:gd name="T31" fmla="*/ 82 h 566"/>
                  <a:gd name="T32" fmla="*/ 49 w 406"/>
                  <a:gd name="T33" fmla="*/ 124 h 566"/>
                  <a:gd name="T34" fmla="*/ 24 w 406"/>
                  <a:gd name="T35" fmla="*/ 173 h 566"/>
                  <a:gd name="T36" fmla="*/ 7 w 406"/>
                  <a:gd name="T37" fmla="*/ 226 h 566"/>
                  <a:gd name="T38" fmla="*/ 0 w 406"/>
                  <a:gd name="T39" fmla="*/ 282 h 566"/>
                  <a:gd name="T40" fmla="*/ 2 w 406"/>
                  <a:gd name="T41" fmla="*/ 311 h 566"/>
                  <a:gd name="T42" fmla="*/ 13 w 406"/>
                  <a:gd name="T43" fmla="*/ 368 h 566"/>
                  <a:gd name="T44" fmla="*/ 35 w 406"/>
                  <a:gd name="T45" fmla="*/ 419 h 566"/>
                  <a:gd name="T46" fmla="*/ 66 w 406"/>
                  <a:gd name="T47" fmla="*/ 464 h 566"/>
                  <a:gd name="T48" fmla="*/ 104 w 406"/>
                  <a:gd name="T49" fmla="*/ 503 h 566"/>
                  <a:gd name="T50" fmla="*/ 149 w 406"/>
                  <a:gd name="T51" fmla="*/ 532 h 566"/>
                  <a:gd name="T52" fmla="*/ 200 w 406"/>
                  <a:gd name="T53" fmla="*/ 554 h 566"/>
                  <a:gd name="T54" fmla="*/ 255 w 406"/>
                  <a:gd name="T55" fmla="*/ 564 h 566"/>
                  <a:gd name="T56" fmla="*/ 284 w 406"/>
                  <a:gd name="T57" fmla="*/ 566 h 566"/>
                  <a:gd name="T58" fmla="*/ 341 w 406"/>
                  <a:gd name="T59" fmla="*/ 561 h 566"/>
                  <a:gd name="T60" fmla="*/ 322 w 406"/>
                  <a:gd name="T61" fmla="*/ 552 h 566"/>
                  <a:gd name="T62" fmla="*/ 290 w 406"/>
                  <a:gd name="T63" fmla="*/ 530 h 566"/>
                  <a:gd name="T64" fmla="*/ 260 w 406"/>
                  <a:gd name="T65" fmla="*/ 504 h 566"/>
                  <a:gd name="T66" fmla="*/ 235 w 406"/>
                  <a:gd name="T67" fmla="*/ 475 h 566"/>
                  <a:gd name="T68" fmla="*/ 215 w 406"/>
                  <a:gd name="T69" fmla="*/ 441 h 566"/>
                  <a:gd name="T70" fmla="*/ 199 w 406"/>
                  <a:gd name="T71" fmla="*/ 406 h 566"/>
                  <a:gd name="T72" fmla="*/ 186 w 406"/>
                  <a:gd name="T73" fmla="*/ 366 h 566"/>
                  <a:gd name="T74" fmla="*/ 180 w 406"/>
                  <a:gd name="T75" fmla="*/ 32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6" h="566">
                    <a:moveTo>
                      <a:pt x="180" y="306"/>
                    </a:moveTo>
                    <a:lnTo>
                      <a:pt x="180" y="306"/>
                    </a:lnTo>
                    <a:lnTo>
                      <a:pt x="180" y="280"/>
                    </a:lnTo>
                    <a:lnTo>
                      <a:pt x="184" y="255"/>
                    </a:lnTo>
                    <a:lnTo>
                      <a:pt x="189" y="231"/>
                    </a:lnTo>
                    <a:lnTo>
                      <a:pt x="197" y="207"/>
                    </a:lnTo>
                    <a:lnTo>
                      <a:pt x="206" y="186"/>
                    </a:lnTo>
                    <a:lnTo>
                      <a:pt x="217" y="164"/>
                    </a:lnTo>
                    <a:lnTo>
                      <a:pt x="229" y="144"/>
                    </a:lnTo>
                    <a:lnTo>
                      <a:pt x="244" y="126"/>
                    </a:lnTo>
                    <a:lnTo>
                      <a:pt x="260" y="107"/>
                    </a:lnTo>
                    <a:lnTo>
                      <a:pt x="279" y="91"/>
                    </a:lnTo>
                    <a:lnTo>
                      <a:pt x="297" y="76"/>
                    </a:lnTo>
                    <a:lnTo>
                      <a:pt x="317" y="62"/>
                    </a:lnTo>
                    <a:lnTo>
                      <a:pt x="339" y="51"/>
                    </a:lnTo>
                    <a:lnTo>
                      <a:pt x="361" y="42"/>
                    </a:lnTo>
                    <a:lnTo>
                      <a:pt x="382" y="33"/>
                    </a:lnTo>
                    <a:lnTo>
                      <a:pt x="406" y="27"/>
                    </a:lnTo>
                    <a:lnTo>
                      <a:pt x="406" y="27"/>
                    </a:lnTo>
                    <a:lnTo>
                      <a:pt x="379" y="16"/>
                    </a:lnTo>
                    <a:lnTo>
                      <a:pt x="348" y="7"/>
                    </a:lnTo>
                    <a:lnTo>
                      <a:pt x="317" y="2"/>
                    </a:lnTo>
                    <a:lnTo>
                      <a:pt x="284" y="0"/>
                    </a:lnTo>
                    <a:lnTo>
                      <a:pt x="284" y="0"/>
                    </a:lnTo>
                    <a:lnTo>
                      <a:pt x="255" y="2"/>
                    </a:lnTo>
                    <a:lnTo>
                      <a:pt x="228" y="5"/>
                    </a:lnTo>
                    <a:lnTo>
                      <a:pt x="200" y="13"/>
                    </a:lnTo>
                    <a:lnTo>
                      <a:pt x="173" y="22"/>
                    </a:lnTo>
                    <a:lnTo>
                      <a:pt x="149" y="34"/>
                    </a:lnTo>
                    <a:lnTo>
                      <a:pt x="126" y="47"/>
                    </a:lnTo>
                    <a:lnTo>
                      <a:pt x="104" y="64"/>
                    </a:lnTo>
                    <a:lnTo>
                      <a:pt x="84" y="82"/>
                    </a:lnTo>
                    <a:lnTo>
                      <a:pt x="66" y="102"/>
                    </a:lnTo>
                    <a:lnTo>
                      <a:pt x="49" y="124"/>
                    </a:lnTo>
                    <a:lnTo>
                      <a:pt x="35" y="147"/>
                    </a:lnTo>
                    <a:lnTo>
                      <a:pt x="24" y="173"/>
                    </a:lnTo>
                    <a:lnTo>
                      <a:pt x="13" y="198"/>
                    </a:lnTo>
                    <a:lnTo>
                      <a:pt x="7" y="226"/>
                    </a:lnTo>
                    <a:lnTo>
                      <a:pt x="2" y="255"/>
                    </a:lnTo>
                    <a:lnTo>
                      <a:pt x="0" y="282"/>
                    </a:lnTo>
                    <a:lnTo>
                      <a:pt x="0" y="282"/>
                    </a:lnTo>
                    <a:lnTo>
                      <a:pt x="2" y="311"/>
                    </a:lnTo>
                    <a:lnTo>
                      <a:pt x="7" y="340"/>
                    </a:lnTo>
                    <a:lnTo>
                      <a:pt x="13" y="368"/>
                    </a:lnTo>
                    <a:lnTo>
                      <a:pt x="24" y="393"/>
                    </a:lnTo>
                    <a:lnTo>
                      <a:pt x="35" y="419"/>
                    </a:lnTo>
                    <a:lnTo>
                      <a:pt x="49" y="442"/>
                    </a:lnTo>
                    <a:lnTo>
                      <a:pt x="66" y="464"/>
                    </a:lnTo>
                    <a:lnTo>
                      <a:pt x="84" y="484"/>
                    </a:lnTo>
                    <a:lnTo>
                      <a:pt x="104" y="503"/>
                    </a:lnTo>
                    <a:lnTo>
                      <a:pt x="126" y="519"/>
                    </a:lnTo>
                    <a:lnTo>
                      <a:pt x="149" y="532"/>
                    </a:lnTo>
                    <a:lnTo>
                      <a:pt x="173" y="544"/>
                    </a:lnTo>
                    <a:lnTo>
                      <a:pt x="200" y="554"/>
                    </a:lnTo>
                    <a:lnTo>
                      <a:pt x="228" y="561"/>
                    </a:lnTo>
                    <a:lnTo>
                      <a:pt x="255" y="564"/>
                    </a:lnTo>
                    <a:lnTo>
                      <a:pt x="284" y="566"/>
                    </a:lnTo>
                    <a:lnTo>
                      <a:pt x="284" y="566"/>
                    </a:lnTo>
                    <a:lnTo>
                      <a:pt x="313" y="564"/>
                    </a:lnTo>
                    <a:lnTo>
                      <a:pt x="341" y="561"/>
                    </a:lnTo>
                    <a:lnTo>
                      <a:pt x="341" y="561"/>
                    </a:lnTo>
                    <a:lnTo>
                      <a:pt x="322" y="552"/>
                    </a:lnTo>
                    <a:lnTo>
                      <a:pt x="306" y="541"/>
                    </a:lnTo>
                    <a:lnTo>
                      <a:pt x="290" y="530"/>
                    </a:lnTo>
                    <a:lnTo>
                      <a:pt x="275" y="517"/>
                    </a:lnTo>
                    <a:lnTo>
                      <a:pt x="260" y="504"/>
                    </a:lnTo>
                    <a:lnTo>
                      <a:pt x="248" y="490"/>
                    </a:lnTo>
                    <a:lnTo>
                      <a:pt x="235" y="475"/>
                    </a:lnTo>
                    <a:lnTo>
                      <a:pt x="224" y="459"/>
                    </a:lnTo>
                    <a:lnTo>
                      <a:pt x="215" y="441"/>
                    </a:lnTo>
                    <a:lnTo>
                      <a:pt x="206" y="424"/>
                    </a:lnTo>
                    <a:lnTo>
                      <a:pt x="199" y="406"/>
                    </a:lnTo>
                    <a:lnTo>
                      <a:pt x="191" y="386"/>
                    </a:lnTo>
                    <a:lnTo>
                      <a:pt x="186" y="366"/>
                    </a:lnTo>
                    <a:lnTo>
                      <a:pt x="182" y="346"/>
                    </a:lnTo>
                    <a:lnTo>
                      <a:pt x="180" y="326"/>
                    </a:lnTo>
                    <a:lnTo>
                      <a:pt x="180" y="3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1" name="Freeform 96">
                <a:extLst>
                  <a:ext uri="{FF2B5EF4-FFF2-40B4-BE49-F238E27FC236}">
                    <a16:creationId xmlns:a16="http://schemas.microsoft.com/office/drawing/2014/main" id="{84F79C4D-552F-429D-A067-B389ACB49E26}"/>
                  </a:ext>
                </a:extLst>
              </p:cNvPr>
              <p:cNvSpPr>
                <a:spLocks/>
              </p:cNvSpPr>
              <p:nvPr/>
            </p:nvSpPr>
            <p:spPr bwMode="auto">
              <a:xfrm>
                <a:off x="1851149" y="3208338"/>
                <a:ext cx="615950" cy="847725"/>
              </a:xfrm>
              <a:custGeom>
                <a:avLst/>
                <a:gdLst>
                  <a:gd name="T0" fmla="*/ 388 w 388"/>
                  <a:gd name="T1" fmla="*/ 255 h 534"/>
                  <a:gd name="T2" fmla="*/ 385 w 388"/>
                  <a:gd name="T3" fmla="*/ 215 h 534"/>
                  <a:gd name="T4" fmla="*/ 376 w 388"/>
                  <a:gd name="T5" fmla="*/ 175 h 534"/>
                  <a:gd name="T6" fmla="*/ 363 w 388"/>
                  <a:gd name="T7" fmla="*/ 139 h 534"/>
                  <a:gd name="T8" fmla="*/ 343 w 388"/>
                  <a:gd name="T9" fmla="*/ 104 h 534"/>
                  <a:gd name="T10" fmla="*/ 319 w 388"/>
                  <a:gd name="T11" fmla="*/ 71 h 534"/>
                  <a:gd name="T12" fmla="*/ 292 w 388"/>
                  <a:gd name="T13" fmla="*/ 44 h 534"/>
                  <a:gd name="T14" fmla="*/ 261 w 388"/>
                  <a:gd name="T15" fmla="*/ 20 h 534"/>
                  <a:gd name="T16" fmla="*/ 226 w 388"/>
                  <a:gd name="T17" fmla="*/ 0 h 534"/>
                  <a:gd name="T18" fmla="*/ 202 w 388"/>
                  <a:gd name="T19" fmla="*/ 6 h 534"/>
                  <a:gd name="T20" fmla="*/ 159 w 388"/>
                  <a:gd name="T21" fmla="*/ 24 h 534"/>
                  <a:gd name="T22" fmla="*/ 117 w 388"/>
                  <a:gd name="T23" fmla="*/ 49 h 534"/>
                  <a:gd name="T24" fmla="*/ 80 w 388"/>
                  <a:gd name="T25" fmla="*/ 80 h 534"/>
                  <a:gd name="T26" fmla="*/ 49 w 388"/>
                  <a:gd name="T27" fmla="*/ 117 h 534"/>
                  <a:gd name="T28" fmla="*/ 26 w 388"/>
                  <a:gd name="T29" fmla="*/ 159 h 534"/>
                  <a:gd name="T30" fmla="*/ 9 w 388"/>
                  <a:gd name="T31" fmla="*/ 204 h 534"/>
                  <a:gd name="T32" fmla="*/ 0 w 388"/>
                  <a:gd name="T33" fmla="*/ 253 h 534"/>
                  <a:gd name="T34" fmla="*/ 0 w 388"/>
                  <a:gd name="T35" fmla="*/ 279 h 534"/>
                  <a:gd name="T36" fmla="*/ 2 w 388"/>
                  <a:gd name="T37" fmla="*/ 319 h 534"/>
                  <a:gd name="T38" fmla="*/ 11 w 388"/>
                  <a:gd name="T39" fmla="*/ 359 h 534"/>
                  <a:gd name="T40" fmla="*/ 26 w 388"/>
                  <a:gd name="T41" fmla="*/ 397 h 534"/>
                  <a:gd name="T42" fmla="*/ 44 w 388"/>
                  <a:gd name="T43" fmla="*/ 432 h 534"/>
                  <a:gd name="T44" fmla="*/ 68 w 388"/>
                  <a:gd name="T45" fmla="*/ 463 h 534"/>
                  <a:gd name="T46" fmla="*/ 95 w 388"/>
                  <a:gd name="T47" fmla="*/ 490 h 534"/>
                  <a:gd name="T48" fmla="*/ 126 w 388"/>
                  <a:gd name="T49" fmla="*/ 514 h 534"/>
                  <a:gd name="T50" fmla="*/ 161 w 388"/>
                  <a:gd name="T51" fmla="*/ 534 h 534"/>
                  <a:gd name="T52" fmla="*/ 184 w 388"/>
                  <a:gd name="T53" fmla="*/ 528 h 534"/>
                  <a:gd name="T54" fmla="*/ 230 w 388"/>
                  <a:gd name="T55" fmla="*/ 510 h 534"/>
                  <a:gd name="T56" fmla="*/ 270 w 388"/>
                  <a:gd name="T57" fmla="*/ 486 h 534"/>
                  <a:gd name="T58" fmla="*/ 306 w 388"/>
                  <a:gd name="T59" fmla="*/ 454 h 534"/>
                  <a:gd name="T60" fmla="*/ 337 w 388"/>
                  <a:gd name="T61" fmla="*/ 417 h 534"/>
                  <a:gd name="T62" fmla="*/ 361 w 388"/>
                  <a:gd name="T63" fmla="*/ 375 h 534"/>
                  <a:gd name="T64" fmla="*/ 377 w 388"/>
                  <a:gd name="T65" fmla="*/ 330 h 534"/>
                  <a:gd name="T66" fmla="*/ 386 w 388"/>
                  <a:gd name="T67" fmla="*/ 281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534">
                    <a:moveTo>
                      <a:pt x="388" y="255"/>
                    </a:moveTo>
                    <a:lnTo>
                      <a:pt x="388" y="255"/>
                    </a:lnTo>
                    <a:lnTo>
                      <a:pt x="386" y="235"/>
                    </a:lnTo>
                    <a:lnTo>
                      <a:pt x="385" y="215"/>
                    </a:lnTo>
                    <a:lnTo>
                      <a:pt x="381" y="195"/>
                    </a:lnTo>
                    <a:lnTo>
                      <a:pt x="376" y="175"/>
                    </a:lnTo>
                    <a:lnTo>
                      <a:pt x="370" y="157"/>
                    </a:lnTo>
                    <a:lnTo>
                      <a:pt x="363" y="139"/>
                    </a:lnTo>
                    <a:lnTo>
                      <a:pt x="354" y="120"/>
                    </a:lnTo>
                    <a:lnTo>
                      <a:pt x="343" y="104"/>
                    </a:lnTo>
                    <a:lnTo>
                      <a:pt x="332" y="88"/>
                    </a:lnTo>
                    <a:lnTo>
                      <a:pt x="319" y="71"/>
                    </a:lnTo>
                    <a:lnTo>
                      <a:pt x="306" y="57"/>
                    </a:lnTo>
                    <a:lnTo>
                      <a:pt x="292" y="44"/>
                    </a:lnTo>
                    <a:lnTo>
                      <a:pt x="277" y="31"/>
                    </a:lnTo>
                    <a:lnTo>
                      <a:pt x="261" y="20"/>
                    </a:lnTo>
                    <a:lnTo>
                      <a:pt x="244" y="9"/>
                    </a:lnTo>
                    <a:lnTo>
                      <a:pt x="226" y="0"/>
                    </a:lnTo>
                    <a:lnTo>
                      <a:pt x="226" y="0"/>
                    </a:lnTo>
                    <a:lnTo>
                      <a:pt x="202" y="6"/>
                    </a:lnTo>
                    <a:lnTo>
                      <a:pt x="181" y="15"/>
                    </a:lnTo>
                    <a:lnTo>
                      <a:pt x="159" y="24"/>
                    </a:lnTo>
                    <a:lnTo>
                      <a:pt x="137" y="35"/>
                    </a:lnTo>
                    <a:lnTo>
                      <a:pt x="117" y="49"/>
                    </a:lnTo>
                    <a:lnTo>
                      <a:pt x="99" y="64"/>
                    </a:lnTo>
                    <a:lnTo>
                      <a:pt x="80" y="80"/>
                    </a:lnTo>
                    <a:lnTo>
                      <a:pt x="64" y="99"/>
                    </a:lnTo>
                    <a:lnTo>
                      <a:pt x="49" y="117"/>
                    </a:lnTo>
                    <a:lnTo>
                      <a:pt x="37" y="137"/>
                    </a:lnTo>
                    <a:lnTo>
                      <a:pt x="26" y="159"/>
                    </a:lnTo>
                    <a:lnTo>
                      <a:pt x="17" y="180"/>
                    </a:lnTo>
                    <a:lnTo>
                      <a:pt x="9" y="204"/>
                    </a:lnTo>
                    <a:lnTo>
                      <a:pt x="4" y="228"/>
                    </a:lnTo>
                    <a:lnTo>
                      <a:pt x="0" y="253"/>
                    </a:lnTo>
                    <a:lnTo>
                      <a:pt x="0" y="279"/>
                    </a:lnTo>
                    <a:lnTo>
                      <a:pt x="0" y="279"/>
                    </a:lnTo>
                    <a:lnTo>
                      <a:pt x="0" y="299"/>
                    </a:lnTo>
                    <a:lnTo>
                      <a:pt x="2" y="319"/>
                    </a:lnTo>
                    <a:lnTo>
                      <a:pt x="6" y="339"/>
                    </a:lnTo>
                    <a:lnTo>
                      <a:pt x="11" y="359"/>
                    </a:lnTo>
                    <a:lnTo>
                      <a:pt x="19" y="379"/>
                    </a:lnTo>
                    <a:lnTo>
                      <a:pt x="26" y="397"/>
                    </a:lnTo>
                    <a:lnTo>
                      <a:pt x="35" y="414"/>
                    </a:lnTo>
                    <a:lnTo>
                      <a:pt x="44" y="432"/>
                    </a:lnTo>
                    <a:lnTo>
                      <a:pt x="55" y="448"/>
                    </a:lnTo>
                    <a:lnTo>
                      <a:pt x="68" y="463"/>
                    </a:lnTo>
                    <a:lnTo>
                      <a:pt x="80" y="477"/>
                    </a:lnTo>
                    <a:lnTo>
                      <a:pt x="95" y="490"/>
                    </a:lnTo>
                    <a:lnTo>
                      <a:pt x="110" y="503"/>
                    </a:lnTo>
                    <a:lnTo>
                      <a:pt x="126" y="514"/>
                    </a:lnTo>
                    <a:lnTo>
                      <a:pt x="142" y="525"/>
                    </a:lnTo>
                    <a:lnTo>
                      <a:pt x="161" y="534"/>
                    </a:lnTo>
                    <a:lnTo>
                      <a:pt x="161" y="534"/>
                    </a:lnTo>
                    <a:lnTo>
                      <a:pt x="184" y="528"/>
                    </a:lnTo>
                    <a:lnTo>
                      <a:pt x="208" y="519"/>
                    </a:lnTo>
                    <a:lnTo>
                      <a:pt x="230" y="510"/>
                    </a:lnTo>
                    <a:lnTo>
                      <a:pt x="252" y="499"/>
                    </a:lnTo>
                    <a:lnTo>
                      <a:pt x="270" y="486"/>
                    </a:lnTo>
                    <a:lnTo>
                      <a:pt x="290" y="470"/>
                    </a:lnTo>
                    <a:lnTo>
                      <a:pt x="306" y="454"/>
                    </a:lnTo>
                    <a:lnTo>
                      <a:pt x="323" y="437"/>
                    </a:lnTo>
                    <a:lnTo>
                      <a:pt x="337" y="417"/>
                    </a:lnTo>
                    <a:lnTo>
                      <a:pt x="350" y="397"/>
                    </a:lnTo>
                    <a:lnTo>
                      <a:pt x="361" y="375"/>
                    </a:lnTo>
                    <a:lnTo>
                      <a:pt x="370" y="353"/>
                    </a:lnTo>
                    <a:lnTo>
                      <a:pt x="377" y="330"/>
                    </a:lnTo>
                    <a:lnTo>
                      <a:pt x="383" y="306"/>
                    </a:lnTo>
                    <a:lnTo>
                      <a:pt x="386" y="281"/>
                    </a:lnTo>
                    <a:lnTo>
                      <a:pt x="388" y="255"/>
                    </a:lnTo>
                    <a:close/>
                  </a:path>
                </a:pathLst>
              </a:custGeom>
              <a:solidFill>
                <a:srgbClr val="33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2" name="Freeform 97">
                <a:extLst>
                  <a:ext uri="{FF2B5EF4-FFF2-40B4-BE49-F238E27FC236}">
                    <a16:creationId xmlns:a16="http://schemas.microsoft.com/office/drawing/2014/main" id="{58BB13B4-2645-46AA-B197-8E4163196A32}"/>
                  </a:ext>
                </a:extLst>
              </p:cNvPr>
              <p:cNvSpPr>
                <a:spLocks/>
              </p:cNvSpPr>
              <p:nvPr/>
            </p:nvSpPr>
            <p:spPr bwMode="auto">
              <a:xfrm>
                <a:off x="1851149" y="3208338"/>
                <a:ext cx="615950" cy="847725"/>
              </a:xfrm>
              <a:custGeom>
                <a:avLst/>
                <a:gdLst>
                  <a:gd name="T0" fmla="*/ 388 w 388"/>
                  <a:gd name="T1" fmla="*/ 255 h 534"/>
                  <a:gd name="T2" fmla="*/ 385 w 388"/>
                  <a:gd name="T3" fmla="*/ 215 h 534"/>
                  <a:gd name="T4" fmla="*/ 376 w 388"/>
                  <a:gd name="T5" fmla="*/ 175 h 534"/>
                  <a:gd name="T6" fmla="*/ 363 w 388"/>
                  <a:gd name="T7" fmla="*/ 139 h 534"/>
                  <a:gd name="T8" fmla="*/ 343 w 388"/>
                  <a:gd name="T9" fmla="*/ 104 h 534"/>
                  <a:gd name="T10" fmla="*/ 319 w 388"/>
                  <a:gd name="T11" fmla="*/ 71 h 534"/>
                  <a:gd name="T12" fmla="*/ 292 w 388"/>
                  <a:gd name="T13" fmla="*/ 44 h 534"/>
                  <a:gd name="T14" fmla="*/ 261 w 388"/>
                  <a:gd name="T15" fmla="*/ 20 h 534"/>
                  <a:gd name="T16" fmla="*/ 226 w 388"/>
                  <a:gd name="T17" fmla="*/ 0 h 534"/>
                  <a:gd name="T18" fmla="*/ 202 w 388"/>
                  <a:gd name="T19" fmla="*/ 6 h 534"/>
                  <a:gd name="T20" fmla="*/ 159 w 388"/>
                  <a:gd name="T21" fmla="*/ 24 h 534"/>
                  <a:gd name="T22" fmla="*/ 117 w 388"/>
                  <a:gd name="T23" fmla="*/ 49 h 534"/>
                  <a:gd name="T24" fmla="*/ 80 w 388"/>
                  <a:gd name="T25" fmla="*/ 80 h 534"/>
                  <a:gd name="T26" fmla="*/ 49 w 388"/>
                  <a:gd name="T27" fmla="*/ 117 h 534"/>
                  <a:gd name="T28" fmla="*/ 26 w 388"/>
                  <a:gd name="T29" fmla="*/ 159 h 534"/>
                  <a:gd name="T30" fmla="*/ 9 w 388"/>
                  <a:gd name="T31" fmla="*/ 204 h 534"/>
                  <a:gd name="T32" fmla="*/ 0 w 388"/>
                  <a:gd name="T33" fmla="*/ 253 h 534"/>
                  <a:gd name="T34" fmla="*/ 0 w 388"/>
                  <a:gd name="T35" fmla="*/ 279 h 534"/>
                  <a:gd name="T36" fmla="*/ 2 w 388"/>
                  <a:gd name="T37" fmla="*/ 319 h 534"/>
                  <a:gd name="T38" fmla="*/ 11 w 388"/>
                  <a:gd name="T39" fmla="*/ 359 h 534"/>
                  <a:gd name="T40" fmla="*/ 26 w 388"/>
                  <a:gd name="T41" fmla="*/ 397 h 534"/>
                  <a:gd name="T42" fmla="*/ 44 w 388"/>
                  <a:gd name="T43" fmla="*/ 432 h 534"/>
                  <a:gd name="T44" fmla="*/ 68 w 388"/>
                  <a:gd name="T45" fmla="*/ 463 h 534"/>
                  <a:gd name="T46" fmla="*/ 95 w 388"/>
                  <a:gd name="T47" fmla="*/ 490 h 534"/>
                  <a:gd name="T48" fmla="*/ 126 w 388"/>
                  <a:gd name="T49" fmla="*/ 514 h 534"/>
                  <a:gd name="T50" fmla="*/ 161 w 388"/>
                  <a:gd name="T51" fmla="*/ 534 h 534"/>
                  <a:gd name="T52" fmla="*/ 184 w 388"/>
                  <a:gd name="T53" fmla="*/ 528 h 534"/>
                  <a:gd name="T54" fmla="*/ 230 w 388"/>
                  <a:gd name="T55" fmla="*/ 510 h 534"/>
                  <a:gd name="T56" fmla="*/ 270 w 388"/>
                  <a:gd name="T57" fmla="*/ 486 h 534"/>
                  <a:gd name="T58" fmla="*/ 306 w 388"/>
                  <a:gd name="T59" fmla="*/ 454 h 534"/>
                  <a:gd name="T60" fmla="*/ 337 w 388"/>
                  <a:gd name="T61" fmla="*/ 417 h 534"/>
                  <a:gd name="T62" fmla="*/ 361 w 388"/>
                  <a:gd name="T63" fmla="*/ 375 h 534"/>
                  <a:gd name="T64" fmla="*/ 377 w 388"/>
                  <a:gd name="T65" fmla="*/ 330 h 534"/>
                  <a:gd name="T66" fmla="*/ 386 w 388"/>
                  <a:gd name="T67" fmla="*/ 281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534">
                    <a:moveTo>
                      <a:pt x="388" y="255"/>
                    </a:moveTo>
                    <a:lnTo>
                      <a:pt x="388" y="255"/>
                    </a:lnTo>
                    <a:lnTo>
                      <a:pt x="386" y="235"/>
                    </a:lnTo>
                    <a:lnTo>
                      <a:pt x="385" y="215"/>
                    </a:lnTo>
                    <a:lnTo>
                      <a:pt x="381" y="195"/>
                    </a:lnTo>
                    <a:lnTo>
                      <a:pt x="376" y="175"/>
                    </a:lnTo>
                    <a:lnTo>
                      <a:pt x="370" y="157"/>
                    </a:lnTo>
                    <a:lnTo>
                      <a:pt x="363" y="139"/>
                    </a:lnTo>
                    <a:lnTo>
                      <a:pt x="354" y="120"/>
                    </a:lnTo>
                    <a:lnTo>
                      <a:pt x="343" y="104"/>
                    </a:lnTo>
                    <a:lnTo>
                      <a:pt x="332" y="88"/>
                    </a:lnTo>
                    <a:lnTo>
                      <a:pt x="319" y="71"/>
                    </a:lnTo>
                    <a:lnTo>
                      <a:pt x="306" y="57"/>
                    </a:lnTo>
                    <a:lnTo>
                      <a:pt x="292" y="44"/>
                    </a:lnTo>
                    <a:lnTo>
                      <a:pt x="277" y="31"/>
                    </a:lnTo>
                    <a:lnTo>
                      <a:pt x="261" y="20"/>
                    </a:lnTo>
                    <a:lnTo>
                      <a:pt x="244" y="9"/>
                    </a:lnTo>
                    <a:lnTo>
                      <a:pt x="226" y="0"/>
                    </a:lnTo>
                    <a:lnTo>
                      <a:pt x="226" y="0"/>
                    </a:lnTo>
                    <a:lnTo>
                      <a:pt x="202" y="6"/>
                    </a:lnTo>
                    <a:lnTo>
                      <a:pt x="181" y="15"/>
                    </a:lnTo>
                    <a:lnTo>
                      <a:pt x="159" y="24"/>
                    </a:lnTo>
                    <a:lnTo>
                      <a:pt x="137" y="35"/>
                    </a:lnTo>
                    <a:lnTo>
                      <a:pt x="117" y="49"/>
                    </a:lnTo>
                    <a:lnTo>
                      <a:pt x="99" y="64"/>
                    </a:lnTo>
                    <a:lnTo>
                      <a:pt x="80" y="80"/>
                    </a:lnTo>
                    <a:lnTo>
                      <a:pt x="64" y="99"/>
                    </a:lnTo>
                    <a:lnTo>
                      <a:pt x="49" y="117"/>
                    </a:lnTo>
                    <a:lnTo>
                      <a:pt x="37" y="137"/>
                    </a:lnTo>
                    <a:lnTo>
                      <a:pt x="26" y="159"/>
                    </a:lnTo>
                    <a:lnTo>
                      <a:pt x="17" y="180"/>
                    </a:lnTo>
                    <a:lnTo>
                      <a:pt x="9" y="204"/>
                    </a:lnTo>
                    <a:lnTo>
                      <a:pt x="4" y="228"/>
                    </a:lnTo>
                    <a:lnTo>
                      <a:pt x="0" y="253"/>
                    </a:lnTo>
                    <a:lnTo>
                      <a:pt x="0" y="279"/>
                    </a:lnTo>
                    <a:lnTo>
                      <a:pt x="0" y="279"/>
                    </a:lnTo>
                    <a:lnTo>
                      <a:pt x="0" y="299"/>
                    </a:lnTo>
                    <a:lnTo>
                      <a:pt x="2" y="319"/>
                    </a:lnTo>
                    <a:lnTo>
                      <a:pt x="6" y="339"/>
                    </a:lnTo>
                    <a:lnTo>
                      <a:pt x="11" y="359"/>
                    </a:lnTo>
                    <a:lnTo>
                      <a:pt x="19" y="379"/>
                    </a:lnTo>
                    <a:lnTo>
                      <a:pt x="26" y="397"/>
                    </a:lnTo>
                    <a:lnTo>
                      <a:pt x="35" y="414"/>
                    </a:lnTo>
                    <a:lnTo>
                      <a:pt x="44" y="432"/>
                    </a:lnTo>
                    <a:lnTo>
                      <a:pt x="55" y="448"/>
                    </a:lnTo>
                    <a:lnTo>
                      <a:pt x="68" y="463"/>
                    </a:lnTo>
                    <a:lnTo>
                      <a:pt x="80" y="477"/>
                    </a:lnTo>
                    <a:lnTo>
                      <a:pt x="95" y="490"/>
                    </a:lnTo>
                    <a:lnTo>
                      <a:pt x="110" y="503"/>
                    </a:lnTo>
                    <a:lnTo>
                      <a:pt x="126" y="514"/>
                    </a:lnTo>
                    <a:lnTo>
                      <a:pt x="142" y="525"/>
                    </a:lnTo>
                    <a:lnTo>
                      <a:pt x="161" y="534"/>
                    </a:lnTo>
                    <a:lnTo>
                      <a:pt x="161" y="534"/>
                    </a:lnTo>
                    <a:lnTo>
                      <a:pt x="184" y="528"/>
                    </a:lnTo>
                    <a:lnTo>
                      <a:pt x="208" y="519"/>
                    </a:lnTo>
                    <a:lnTo>
                      <a:pt x="230" y="510"/>
                    </a:lnTo>
                    <a:lnTo>
                      <a:pt x="252" y="499"/>
                    </a:lnTo>
                    <a:lnTo>
                      <a:pt x="270" y="486"/>
                    </a:lnTo>
                    <a:lnTo>
                      <a:pt x="290" y="470"/>
                    </a:lnTo>
                    <a:lnTo>
                      <a:pt x="306" y="454"/>
                    </a:lnTo>
                    <a:lnTo>
                      <a:pt x="323" y="437"/>
                    </a:lnTo>
                    <a:lnTo>
                      <a:pt x="337" y="417"/>
                    </a:lnTo>
                    <a:lnTo>
                      <a:pt x="350" y="397"/>
                    </a:lnTo>
                    <a:lnTo>
                      <a:pt x="361" y="375"/>
                    </a:lnTo>
                    <a:lnTo>
                      <a:pt x="370" y="353"/>
                    </a:lnTo>
                    <a:lnTo>
                      <a:pt x="377" y="330"/>
                    </a:lnTo>
                    <a:lnTo>
                      <a:pt x="383" y="306"/>
                    </a:lnTo>
                    <a:lnTo>
                      <a:pt x="386" y="281"/>
                    </a:lnTo>
                    <a:lnTo>
                      <a:pt x="388" y="2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3" name="Freeform 98">
                <a:extLst>
                  <a:ext uri="{FF2B5EF4-FFF2-40B4-BE49-F238E27FC236}">
                    <a16:creationId xmlns:a16="http://schemas.microsoft.com/office/drawing/2014/main" id="{26A1A773-6AD1-4514-A143-B4EBB91BBE03}"/>
                  </a:ext>
                </a:extLst>
              </p:cNvPr>
              <p:cNvSpPr>
                <a:spLocks/>
              </p:cNvSpPr>
              <p:nvPr/>
            </p:nvSpPr>
            <p:spPr bwMode="auto">
              <a:xfrm>
                <a:off x="2184524" y="3511550"/>
                <a:ext cx="395288" cy="552450"/>
              </a:xfrm>
              <a:custGeom>
                <a:avLst/>
                <a:gdLst>
                  <a:gd name="T0" fmla="*/ 109 w 249"/>
                  <a:gd name="T1" fmla="*/ 188 h 348"/>
                  <a:gd name="T2" fmla="*/ 113 w 249"/>
                  <a:gd name="T3" fmla="*/ 157 h 348"/>
                  <a:gd name="T4" fmla="*/ 120 w 249"/>
                  <a:gd name="T5" fmla="*/ 128 h 348"/>
                  <a:gd name="T6" fmla="*/ 133 w 249"/>
                  <a:gd name="T7" fmla="*/ 101 h 348"/>
                  <a:gd name="T8" fmla="*/ 149 w 249"/>
                  <a:gd name="T9" fmla="*/ 77 h 348"/>
                  <a:gd name="T10" fmla="*/ 169 w 249"/>
                  <a:gd name="T11" fmla="*/ 57 h 348"/>
                  <a:gd name="T12" fmla="*/ 193 w 249"/>
                  <a:gd name="T13" fmla="*/ 39 h 348"/>
                  <a:gd name="T14" fmla="*/ 220 w 249"/>
                  <a:gd name="T15" fmla="*/ 26 h 348"/>
                  <a:gd name="T16" fmla="*/ 249 w 249"/>
                  <a:gd name="T17" fmla="*/ 17 h 348"/>
                  <a:gd name="T18" fmla="*/ 231 w 249"/>
                  <a:gd name="T19" fmla="*/ 10 h 348"/>
                  <a:gd name="T20" fmla="*/ 193 w 249"/>
                  <a:gd name="T21" fmla="*/ 2 h 348"/>
                  <a:gd name="T22" fmla="*/ 173 w 249"/>
                  <a:gd name="T23" fmla="*/ 0 h 348"/>
                  <a:gd name="T24" fmla="*/ 138 w 249"/>
                  <a:gd name="T25" fmla="*/ 4 h 348"/>
                  <a:gd name="T26" fmla="*/ 105 w 249"/>
                  <a:gd name="T27" fmla="*/ 15 h 348"/>
                  <a:gd name="T28" fmla="*/ 76 w 249"/>
                  <a:gd name="T29" fmla="*/ 30 h 348"/>
                  <a:gd name="T30" fmla="*/ 51 w 249"/>
                  <a:gd name="T31" fmla="*/ 51 h 348"/>
                  <a:gd name="T32" fmla="*/ 29 w 249"/>
                  <a:gd name="T33" fmla="*/ 77 h 348"/>
                  <a:gd name="T34" fmla="*/ 13 w 249"/>
                  <a:gd name="T35" fmla="*/ 106 h 348"/>
                  <a:gd name="T36" fmla="*/ 3 w 249"/>
                  <a:gd name="T37" fmla="*/ 139 h 348"/>
                  <a:gd name="T38" fmla="*/ 0 w 249"/>
                  <a:gd name="T39" fmla="*/ 175 h 348"/>
                  <a:gd name="T40" fmla="*/ 0 w 249"/>
                  <a:gd name="T41" fmla="*/ 192 h 348"/>
                  <a:gd name="T42" fmla="*/ 7 w 249"/>
                  <a:gd name="T43" fmla="*/ 226 h 348"/>
                  <a:gd name="T44" fmla="*/ 20 w 249"/>
                  <a:gd name="T45" fmla="*/ 257 h 348"/>
                  <a:gd name="T46" fmla="*/ 40 w 249"/>
                  <a:gd name="T47" fmla="*/ 285 h 348"/>
                  <a:gd name="T48" fmla="*/ 64 w 249"/>
                  <a:gd name="T49" fmla="*/ 308 h 348"/>
                  <a:gd name="T50" fmla="*/ 91 w 249"/>
                  <a:gd name="T51" fmla="*/ 328 h 348"/>
                  <a:gd name="T52" fmla="*/ 122 w 249"/>
                  <a:gd name="T53" fmla="*/ 341 h 348"/>
                  <a:gd name="T54" fmla="*/ 156 w 249"/>
                  <a:gd name="T55" fmla="*/ 348 h 348"/>
                  <a:gd name="T56" fmla="*/ 173 w 249"/>
                  <a:gd name="T57" fmla="*/ 348 h 348"/>
                  <a:gd name="T58" fmla="*/ 207 w 249"/>
                  <a:gd name="T59" fmla="*/ 345 h 348"/>
                  <a:gd name="T60" fmla="*/ 187 w 249"/>
                  <a:gd name="T61" fmla="*/ 334 h 348"/>
                  <a:gd name="T62" fmla="*/ 151 w 249"/>
                  <a:gd name="T63" fmla="*/ 301 h 348"/>
                  <a:gd name="T64" fmla="*/ 125 w 249"/>
                  <a:gd name="T65" fmla="*/ 261 h 348"/>
                  <a:gd name="T66" fmla="*/ 111 w 249"/>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48">
                    <a:moveTo>
                      <a:pt x="109" y="188"/>
                    </a:moveTo>
                    <a:lnTo>
                      <a:pt x="109" y="188"/>
                    </a:lnTo>
                    <a:lnTo>
                      <a:pt x="109" y="173"/>
                    </a:lnTo>
                    <a:lnTo>
                      <a:pt x="113" y="157"/>
                    </a:lnTo>
                    <a:lnTo>
                      <a:pt x="115" y="142"/>
                    </a:lnTo>
                    <a:lnTo>
                      <a:pt x="120" y="128"/>
                    </a:lnTo>
                    <a:lnTo>
                      <a:pt x="125" y="115"/>
                    </a:lnTo>
                    <a:lnTo>
                      <a:pt x="133" y="101"/>
                    </a:lnTo>
                    <a:lnTo>
                      <a:pt x="140" y="90"/>
                    </a:lnTo>
                    <a:lnTo>
                      <a:pt x="149" y="77"/>
                    </a:lnTo>
                    <a:lnTo>
                      <a:pt x="158" y="66"/>
                    </a:lnTo>
                    <a:lnTo>
                      <a:pt x="169" y="57"/>
                    </a:lnTo>
                    <a:lnTo>
                      <a:pt x="182" y="48"/>
                    </a:lnTo>
                    <a:lnTo>
                      <a:pt x="193" y="39"/>
                    </a:lnTo>
                    <a:lnTo>
                      <a:pt x="206" y="31"/>
                    </a:lnTo>
                    <a:lnTo>
                      <a:pt x="220" y="26"/>
                    </a:lnTo>
                    <a:lnTo>
                      <a:pt x="235" y="20"/>
                    </a:lnTo>
                    <a:lnTo>
                      <a:pt x="249" y="17"/>
                    </a:lnTo>
                    <a:lnTo>
                      <a:pt x="249" y="17"/>
                    </a:lnTo>
                    <a:lnTo>
                      <a:pt x="231" y="10"/>
                    </a:lnTo>
                    <a:lnTo>
                      <a:pt x="213" y="4"/>
                    </a:lnTo>
                    <a:lnTo>
                      <a:pt x="193" y="2"/>
                    </a:lnTo>
                    <a:lnTo>
                      <a:pt x="173" y="0"/>
                    </a:lnTo>
                    <a:lnTo>
                      <a:pt x="173" y="0"/>
                    </a:lnTo>
                    <a:lnTo>
                      <a:pt x="156" y="2"/>
                    </a:lnTo>
                    <a:lnTo>
                      <a:pt x="138" y="4"/>
                    </a:lnTo>
                    <a:lnTo>
                      <a:pt x="122" y="8"/>
                    </a:lnTo>
                    <a:lnTo>
                      <a:pt x="105" y="15"/>
                    </a:lnTo>
                    <a:lnTo>
                      <a:pt x="91" y="22"/>
                    </a:lnTo>
                    <a:lnTo>
                      <a:pt x="76" y="30"/>
                    </a:lnTo>
                    <a:lnTo>
                      <a:pt x="64" y="40"/>
                    </a:lnTo>
                    <a:lnTo>
                      <a:pt x="51" y="51"/>
                    </a:lnTo>
                    <a:lnTo>
                      <a:pt x="40" y="64"/>
                    </a:lnTo>
                    <a:lnTo>
                      <a:pt x="29" y="77"/>
                    </a:lnTo>
                    <a:lnTo>
                      <a:pt x="20" y="91"/>
                    </a:lnTo>
                    <a:lnTo>
                      <a:pt x="13" y="106"/>
                    </a:lnTo>
                    <a:lnTo>
                      <a:pt x="7" y="122"/>
                    </a:lnTo>
                    <a:lnTo>
                      <a:pt x="3" y="139"/>
                    </a:lnTo>
                    <a:lnTo>
                      <a:pt x="0" y="157"/>
                    </a:lnTo>
                    <a:lnTo>
                      <a:pt x="0" y="175"/>
                    </a:lnTo>
                    <a:lnTo>
                      <a:pt x="0" y="175"/>
                    </a:lnTo>
                    <a:lnTo>
                      <a:pt x="0" y="192"/>
                    </a:lnTo>
                    <a:lnTo>
                      <a:pt x="3" y="210"/>
                    </a:lnTo>
                    <a:lnTo>
                      <a:pt x="7" y="226"/>
                    </a:lnTo>
                    <a:lnTo>
                      <a:pt x="13" y="243"/>
                    </a:lnTo>
                    <a:lnTo>
                      <a:pt x="20" y="257"/>
                    </a:lnTo>
                    <a:lnTo>
                      <a:pt x="29" y="272"/>
                    </a:lnTo>
                    <a:lnTo>
                      <a:pt x="40" y="285"/>
                    </a:lnTo>
                    <a:lnTo>
                      <a:pt x="51" y="297"/>
                    </a:lnTo>
                    <a:lnTo>
                      <a:pt x="64" y="308"/>
                    </a:lnTo>
                    <a:lnTo>
                      <a:pt x="76" y="319"/>
                    </a:lnTo>
                    <a:lnTo>
                      <a:pt x="91" y="328"/>
                    </a:lnTo>
                    <a:lnTo>
                      <a:pt x="105" y="336"/>
                    </a:lnTo>
                    <a:lnTo>
                      <a:pt x="122" y="341"/>
                    </a:lnTo>
                    <a:lnTo>
                      <a:pt x="138" y="345"/>
                    </a:lnTo>
                    <a:lnTo>
                      <a:pt x="156" y="348"/>
                    </a:lnTo>
                    <a:lnTo>
                      <a:pt x="173" y="348"/>
                    </a:lnTo>
                    <a:lnTo>
                      <a:pt x="173" y="348"/>
                    </a:lnTo>
                    <a:lnTo>
                      <a:pt x="191" y="348"/>
                    </a:lnTo>
                    <a:lnTo>
                      <a:pt x="207" y="345"/>
                    </a:lnTo>
                    <a:lnTo>
                      <a:pt x="207" y="345"/>
                    </a:lnTo>
                    <a:lnTo>
                      <a:pt x="187" y="334"/>
                    </a:lnTo>
                    <a:lnTo>
                      <a:pt x="167" y="319"/>
                    </a:lnTo>
                    <a:lnTo>
                      <a:pt x="151" y="301"/>
                    </a:lnTo>
                    <a:lnTo>
                      <a:pt x="136" y="283"/>
                    </a:lnTo>
                    <a:lnTo>
                      <a:pt x="125" y="261"/>
                    </a:lnTo>
                    <a:lnTo>
                      <a:pt x="116" y="237"/>
                    </a:lnTo>
                    <a:lnTo>
                      <a:pt x="111" y="213"/>
                    </a:lnTo>
                    <a:lnTo>
                      <a:pt x="109" y="188"/>
                    </a:lnTo>
                    <a:close/>
                  </a:path>
                </a:pathLst>
              </a:custGeom>
              <a:solidFill>
                <a:srgbClr val="327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4" name="Freeform 99">
                <a:extLst>
                  <a:ext uri="{FF2B5EF4-FFF2-40B4-BE49-F238E27FC236}">
                    <a16:creationId xmlns:a16="http://schemas.microsoft.com/office/drawing/2014/main" id="{1C367E05-7472-46B2-8F1E-A1D4A2EC31C5}"/>
                  </a:ext>
                </a:extLst>
              </p:cNvPr>
              <p:cNvSpPr>
                <a:spLocks/>
              </p:cNvSpPr>
              <p:nvPr/>
            </p:nvSpPr>
            <p:spPr bwMode="auto">
              <a:xfrm>
                <a:off x="2184524" y="3511550"/>
                <a:ext cx="395288" cy="552450"/>
              </a:xfrm>
              <a:custGeom>
                <a:avLst/>
                <a:gdLst>
                  <a:gd name="T0" fmla="*/ 109 w 249"/>
                  <a:gd name="T1" fmla="*/ 188 h 348"/>
                  <a:gd name="T2" fmla="*/ 113 w 249"/>
                  <a:gd name="T3" fmla="*/ 157 h 348"/>
                  <a:gd name="T4" fmla="*/ 120 w 249"/>
                  <a:gd name="T5" fmla="*/ 128 h 348"/>
                  <a:gd name="T6" fmla="*/ 133 w 249"/>
                  <a:gd name="T7" fmla="*/ 101 h 348"/>
                  <a:gd name="T8" fmla="*/ 149 w 249"/>
                  <a:gd name="T9" fmla="*/ 77 h 348"/>
                  <a:gd name="T10" fmla="*/ 169 w 249"/>
                  <a:gd name="T11" fmla="*/ 57 h 348"/>
                  <a:gd name="T12" fmla="*/ 193 w 249"/>
                  <a:gd name="T13" fmla="*/ 39 h 348"/>
                  <a:gd name="T14" fmla="*/ 220 w 249"/>
                  <a:gd name="T15" fmla="*/ 26 h 348"/>
                  <a:gd name="T16" fmla="*/ 249 w 249"/>
                  <a:gd name="T17" fmla="*/ 17 h 348"/>
                  <a:gd name="T18" fmla="*/ 231 w 249"/>
                  <a:gd name="T19" fmla="*/ 10 h 348"/>
                  <a:gd name="T20" fmla="*/ 193 w 249"/>
                  <a:gd name="T21" fmla="*/ 2 h 348"/>
                  <a:gd name="T22" fmla="*/ 173 w 249"/>
                  <a:gd name="T23" fmla="*/ 0 h 348"/>
                  <a:gd name="T24" fmla="*/ 138 w 249"/>
                  <a:gd name="T25" fmla="*/ 4 h 348"/>
                  <a:gd name="T26" fmla="*/ 105 w 249"/>
                  <a:gd name="T27" fmla="*/ 15 h 348"/>
                  <a:gd name="T28" fmla="*/ 76 w 249"/>
                  <a:gd name="T29" fmla="*/ 30 h 348"/>
                  <a:gd name="T30" fmla="*/ 51 w 249"/>
                  <a:gd name="T31" fmla="*/ 51 h 348"/>
                  <a:gd name="T32" fmla="*/ 29 w 249"/>
                  <a:gd name="T33" fmla="*/ 77 h 348"/>
                  <a:gd name="T34" fmla="*/ 13 w 249"/>
                  <a:gd name="T35" fmla="*/ 106 h 348"/>
                  <a:gd name="T36" fmla="*/ 3 w 249"/>
                  <a:gd name="T37" fmla="*/ 139 h 348"/>
                  <a:gd name="T38" fmla="*/ 0 w 249"/>
                  <a:gd name="T39" fmla="*/ 175 h 348"/>
                  <a:gd name="T40" fmla="*/ 0 w 249"/>
                  <a:gd name="T41" fmla="*/ 192 h 348"/>
                  <a:gd name="T42" fmla="*/ 7 w 249"/>
                  <a:gd name="T43" fmla="*/ 226 h 348"/>
                  <a:gd name="T44" fmla="*/ 20 w 249"/>
                  <a:gd name="T45" fmla="*/ 257 h 348"/>
                  <a:gd name="T46" fmla="*/ 40 w 249"/>
                  <a:gd name="T47" fmla="*/ 285 h 348"/>
                  <a:gd name="T48" fmla="*/ 64 w 249"/>
                  <a:gd name="T49" fmla="*/ 308 h 348"/>
                  <a:gd name="T50" fmla="*/ 91 w 249"/>
                  <a:gd name="T51" fmla="*/ 328 h 348"/>
                  <a:gd name="T52" fmla="*/ 122 w 249"/>
                  <a:gd name="T53" fmla="*/ 341 h 348"/>
                  <a:gd name="T54" fmla="*/ 156 w 249"/>
                  <a:gd name="T55" fmla="*/ 348 h 348"/>
                  <a:gd name="T56" fmla="*/ 173 w 249"/>
                  <a:gd name="T57" fmla="*/ 348 h 348"/>
                  <a:gd name="T58" fmla="*/ 207 w 249"/>
                  <a:gd name="T59" fmla="*/ 345 h 348"/>
                  <a:gd name="T60" fmla="*/ 187 w 249"/>
                  <a:gd name="T61" fmla="*/ 334 h 348"/>
                  <a:gd name="T62" fmla="*/ 151 w 249"/>
                  <a:gd name="T63" fmla="*/ 301 h 348"/>
                  <a:gd name="T64" fmla="*/ 125 w 249"/>
                  <a:gd name="T65" fmla="*/ 261 h 348"/>
                  <a:gd name="T66" fmla="*/ 111 w 249"/>
                  <a:gd name="T67" fmla="*/ 21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48">
                    <a:moveTo>
                      <a:pt x="109" y="188"/>
                    </a:moveTo>
                    <a:lnTo>
                      <a:pt x="109" y="188"/>
                    </a:lnTo>
                    <a:lnTo>
                      <a:pt x="109" y="173"/>
                    </a:lnTo>
                    <a:lnTo>
                      <a:pt x="113" y="157"/>
                    </a:lnTo>
                    <a:lnTo>
                      <a:pt x="115" y="142"/>
                    </a:lnTo>
                    <a:lnTo>
                      <a:pt x="120" y="128"/>
                    </a:lnTo>
                    <a:lnTo>
                      <a:pt x="125" y="115"/>
                    </a:lnTo>
                    <a:lnTo>
                      <a:pt x="133" y="101"/>
                    </a:lnTo>
                    <a:lnTo>
                      <a:pt x="140" y="90"/>
                    </a:lnTo>
                    <a:lnTo>
                      <a:pt x="149" y="77"/>
                    </a:lnTo>
                    <a:lnTo>
                      <a:pt x="158" y="66"/>
                    </a:lnTo>
                    <a:lnTo>
                      <a:pt x="169" y="57"/>
                    </a:lnTo>
                    <a:lnTo>
                      <a:pt x="182" y="48"/>
                    </a:lnTo>
                    <a:lnTo>
                      <a:pt x="193" y="39"/>
                    </a:lnTo>
                    <a:lnTo>
                      <a:pt x="206" y="31"/>
                    </a:lnTo>
                    <a:lnTo>
                      <a:pt x="220" y="26"/>
                    </a:lnTo>
                    <a:lnTo>
                      <a:pt x="235" y="20"/>
                    </a:lnTo>
                    <a:lnTo>
                      <a:pt x="249" y="17"/>
                    </a:lnTo>
                    <a:lnTo>
                      <a:pt x="249" y="17"/>
                    </a:lnTo>
                    <a:lnTo>
                      <a:pt x="231" y="10"/>
                    </a:lnTo>
                    <a:lnTo>
                      <a:pt x="213" y="4"/>
                    </a:lnTo>
                    <a:lnTo>
                      <a:pt x="193" y="2"/>
                    </a:lnTo>
                    <a:lnTo>
                      <a:pt x="173" y="0"/>
                    </a:lnTo>
                    <a:lnTo>
                      <a:pt x="173" y="0"/>
                    </a:lnTo>
                    <a:lnTo>
                      <a:pt x="156" y="2"/>
                    </a:lnTo>
                    <a:lnTo>
                      <a:pt x="138" y="4"/>
                    </a:lnTo>
                    <a:lnTo>
                      <a:pt x="122" y="8"/>
                    </a:lnTo>
                    <a:lnTo>
                      <a:pt x="105" y="15"/>
                    </a:lnTo>
                    <a:lnTo>
                      <a:pt x="91" y="22"/>
                    </a:lnTo>
                    <a:lnTo>
                      <a:pt x="76" y="30"/>
                    </a:lnTo>
                    <a:lnTo>
                      <a:pt x="64" y="40"/>
                    </a:lnTo>
                    <a:lnTo>
                      <a:pt x="51" y="51"/>
                    </a:lnTo>
                    <a:lnTo>
                      <a:pt x="40" y="64"/>
                    </a:lnTo>
                    <a:lnTo>
                      <a:pt x="29" y="77"/>
                    </a:lnTo>
                    <a:lnTo>
                      <a:pt x="20" y="91"/>
                    </a:lnTo>
                    <a:lnTo>
                      <a:pt x="13" y="106"/>
                    </a:lnTo>
                    <a:lnTo>
                      <a:pt x="7" y="122"/>
                    </a:lnTo>
                    <a:lnTo>
                      <a:pt x="3" y="139"/>
                    </a:lnTo>
                    <a:lnTo>
                      <a:pt x="0" y="157"/>
                    </a:lnTo>
                    <a:lnTo>
                      <a:pt x="0" y="175"/>
                    </a:lnTo>
                    <a:lnTo>
                      <a:pt x="0" y="175"/>
                    </a:lnTo>
                    <a:lnTo>
                      <a:pt x="0" y="192"/>
                    </a:lnTo>
                    <a:lnTo>
                      <a:pt x="3" y="210"/>
                    </a:lnTo>
                    <a:lnTo>
                      <a:pt x="7" y="226"/>
                    </a:lnTo>
                    <a:lnTo>
                      <a:pt x="13" y="243"/>
                    </a:lnTo>
                    <a:lnTo>
                      <a:pt x="20" y="257"/>
                    </a:lnTo>
                    <a:lnTo>
                      <a:pt x="29" y="272"/>
                    </a:lnTo>
                    <a:lnTo>
                      <a:pt x="40" y="285"/>
                    </a:lnTo>
                    <a:lnTo>
                      <a:pt x="51" y="297"/>
                    </a:lnTo>
                    <a:lnTo>
                      <a:pt x="64" y="308"/>
                    </a:lnTo>
                    <a:lnTo>
                      <a:pt x="76" y="319"/>
                    </a:lnTo>
                    <a:lnTo>
                      <a:pt x="91" y="328"/>
                    </a:lnTo>
                    <a:lnTo>
                      <a:pt x="105" y="336"/>
                    </a:lnTo>
                    <a:lnTo>
                      <a:pt x="122" y="341"/>
                    </a:lnTo>
                    <a:lnTo>
                      <a:pt x="138" y="345"/>
                    </a:lnTo>
                    <a:lnTo>
                      <a:pt x="156" y="348"/>
                    </a:lnTo>
                    <a:lnTo>
                      <a:pt x="173" y="348"/>
                    </a:lnTo>
                    <a:lnTo>
                      <a:pt x="173" y="348"/>
                    </a:lnTo>
                    <a:lnTo>
                      <a:pt x="191" y="348"/>
                    </a:lnTo>
                    <a:lnTo>
                      <a:pt x="207" y="345"/>
                    </a:lnTo>
                    <a:lnTo>
                      <a:pt x="207" y="345"/>
                    </a:lnTo>
                    <a:lnTo>
                      <a:pt x="187" y="334"/>
                    </a:lnTo>
                    <a:lnTo>
                      <a:pt x="167" y="319"/>
                    </a:lnTo>
                    <a:lnTo>
                      <a:pt x="151" y="301"/>
                    </a:lnTo>
                    <a:lnTo>
                      <a:pt x="136" y="283"/>
                    </a:lnTo>
                    <a:lnTo>
                      <a:pt x="125" y="261"/>
                    </a:lnTo>
                    <a:lnTo>
                      <a:pt x="116" y="237"/>
                    </a:lnTo>
                    <a:lnTo>
                      <a:pt x="111" y="213"/>
                    </a:lnTo>
                    <a:lnTo>
                      <a:pt x="109"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5" name="Freeform 100">
                <a:extLst>
                  <a:ext uri="{FF2B5EF4-FFF2-40B4-BE49-F238E27FC236}">
                    <a16:creationId xmlns:a16="http://schemas.microsoft.com/office/drawing/2014/main" id="{1B338228-18CB-4975-AF28-428B39652171}"/>
                  </a:ext>
                </a:extLst>
              </p:cNvPr>
              <p:cNvSpPr>
                <a:spLocks/>
              </p:cNvSpPr>
              <p:nvPr/>
            </p:nvSpPr>
            <p:spPr bwMode="auto">
              <a:xfrm>
                <a:off x="2357561" y="3538538"/>
                <a:ext cx="379413" cy="520700"/>
              </a:xfrm>
              <a:custGeom>
                <a:avLst/>
                <a:gdLst>
                  <a:gd name="T0" fmla="*/ 239 w 239"/>
                  <a:gd name="T1" fmla="*/ 158 h 328"/>
                  <a:gd name="T2" fmla="*/ 239 w 239"/>
                  <a:gd name="T3" fmla="*/ 158 h 328"/>
                  <a:gd name="T4" fmla="*/ 237 w 239"/>
                  <a:gd name="T5" fmla="*/ 133 h 328"/>
                  <a:gd name="T6" fmla="*/ 231 w 239"/>
                  <a:gd name="T7" fmla="*/ 107 h 328"/>
                  <a:gd name="T8" fmla="*/ 222 w 239"/>
                  <a:gd name="T9" fmla="*/ 85 h 328"/>
                  <a:gd name="T10" fmla="*/ 211 w 239"/>
                  <a:gd name="T11" fmla="*/ 64 h 328"/>
                  <a:gd name="T12" fmla="*/ 197 w 239"/>
                  <a:gd name="T13" fmla="*/ 43 h 328"/>
                  <a:gd name="T14" fmla="*/ 180 w 239"/>
                  <a:gd name="T15" fmla="*/ 27 h 328"/>
                  <a:gd name="T16" fmla="*/ 160 w 239"/>
                  <a:gd name="T17" fmla="*/ 13 h 328"/>
                  <a:gd name="T18" fmla="*/ 140 w 239"/>
                  <a:gd name="T19" fmla="*/ 0 h 328"/>
                  <a:gd name="T20" fmla="*/ 140 w 239"/>
                  <a:gd name="T21" fmla="*/ 0 h 328"/>
                  <a:gd name="T22" fmla="*/ 126 w 239"/>
                  <a:gd name="T23" fmla="*/ 3 h 328"/>
                  <a:gd name="T24" fmla="*/ 111 w 239"/>
                  <a:gd name="T25" fmla="*/ 9 h 328"/>
                  <a:gd name="T26" fmla="*/ 97 w 239"/>
                  <a:gd name="T27" fmla="*/ 14 h 328"/>
                  <a:gd name="T28" fmla="*/ 84 w 239"/>
                  <a:gd name="T29" fmla="*/ 22 h 328"/>
                  <a:gd name="T30" fmla="*/ 73 w 239"/>
                  <a:gd name="T31" fmla="*/ 31 h 328"/>
                  <a:gd name="T32" fmla="*/ 60 w 239"/>
                  <a:gd name="T33" fmla="*/ 40 h 328"/>
                  <a:gd name="T34" fmla="*/ 49 w 239"/>
                  <a:gd name="T35" fmla="*/ 49 h 328"/>
                  <a:gd name="T36" fmla="*/ 40 w 239"/>
                  <a:gd name="T37" fmla="*/ 60 h 328"/>
                  <a:gd name="T38" fmla="*/ 31 w 239"/>
                  <a:gd name="T39" fmla="*/ 73 h 328"/>
                  <a:gd name="T40" fmla="*/ 24 w 239"/>
                  <a:gd name="T41" fmla="*/ 84 h 328"/>
                  <a:gd name="T42" fmla="*/ 16 w 239"/>
                  <a:gd name="T43" fmla="*/ 98 h 328"/>
                  <a:gd name="T44" fmla="*/ 11 w 239"/>
                  <a:gd name="T45" fmla="*/ 111 h 328"/>
                  <a:gd name="T46" fmla="*/ 6 w 239"/>
                  <a:gd name="T47" fmla="*/ 125 h 328"/>
                  <a:gd name="T48" fmla="*/ 4 w 239"/>
                  <a:gd name="T49" fmla="*/ 140 h 328"/>
                  <a:gd name="T50" fmla="*/ 0 w 239"/>
                  <a:gd name="T51" fmla="*/ 156 h 328"/>
                  <a:gd name="T52" fmla="*/ 0 w 239"/>
                  <a:gd name="T53" fmla="*/ 171 h 328"/>
                  <a:gd name="T54" fmla="*/ 0 w 239"/>
                  <a:gd name="T55" fmla="*/ 171 h 328"/>
                  <a:gd name="T56" fmla="*/ 2 w 239"/>
                  <a:gd name="T57" fmla="*/ 196 h 328"/>
                  <a:gd name="T58" fmla="*/ 7 w 239"/>
                  <a:gd name="T59" fmla="*/ 220 h 328"/>
                  <a:gd name="T60" fmla="*/ 16 w 239"/>
                  <a:gd name="T61" fmla="*/ 244 h 328"/>
                  <a:gd name="T62" fmla="*/ 27 w 239"/>
                  <a:gd name="T63" fmla="*/ 266 h 328"/>
                  <a:gd name="T64" fmla="*/ 42 w 239"/>
                  <a:gd name="T65" fmla="*/ 284 h 328"/>
                  <a:gd name="T66" fmla="*/ 58 w 239"/>
                  <a:gd name="T67" fmla="*/ 302 h 328"/>
                  <a:gd name="T68" fmla="*/ 78 w 239"/>
                  <a:gd name="T69" fmla="*/ 317 h 328"/>
                  <a:gd name="T70" fmla="*/ 98 w 239"/>
                  <a:gd name="T71" fmla="*/ 328 h 328"/>
                  <a:gd name="T72" fmla="*/ 98 w 239"/>
                  <a:gd name="T73" fmla="*/ 328 h 328"/>
                  <a:gd name="T74" fmla="*/ 113 w 239"/>
                  <a:gd name="T75" fmla="*/ 324 h 328"/>
                  <a:gd name="T76" fmla="*/ 128 w 239"/>
                  <a:gd name="T77" fmla="*/ 320 h 328"/>
                  <a:gd name="T78" fmla="*/ 142 w 239"/>
                  <a:gd name="T79" fmla="*/ 313 h 328"/>
                  <a:gd name="T80" fmla="*/ 155 w 239"/>
                  <a:gd name="T81" fmla="*/ 306 h 328"/>
                  <a:gd name="T82" fmla="*/ 166 w 239"/>
                  <a:gd name="T83" fmla="*/ 298 h 328"/>
                  <a:gd name="T84" fmla="*/ 179 w 239"/>
                  <a:gd name="T85" fmla="*/ 289 h 328"/>
                  <a:gd name="T86" fmla="*/ 189 w 239"/>
                  <a:gd name="T87" fmla="*/ 278 h 328"/>
                  <a:gd name="T88" fmla="*/ 199 w 239"/>
                  <a:gd name="T89" fmla="*/ 268 h 328"/>
                  <a:gd name="T90" fmla="*/ 208 w 239"/>
                  <a:gd name="T91" fmla="*/ 257 h 328"/>
                  <a:gd name="T92" fmla="*/ 215 w 239"/>
                  <a:gd name="T93" fmla="*/ 244 h 328"/>
                  <a:gd name="T94" fmla="*/ 222 w 239"/>
                  <a:gd name="T95" fmla="*/ 231 h 328"/>
                  <a:gd name="T96" fmla="*/ 228 w 239"/>
                  <a:gd name="T97" fmla="*/ 218 h 328"/>
                  <a:gd name="T98" fmla="*/ 233 w 239"/>
                  <a:gd name="T99" fmla="*/ 204 h 328"/>
                  <a:gd name="T100" fmla="*/ 235 w 239"/>
                  <a:gd name="T101" fmla="*/ 189 h 328"/>
                  <a:gd name="T102" fmla="*/ 239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1" y="107"/>
                    </a:lnTo>
                    <a:lnTo>
                      <a:pt x="222" y="85"/>
                    </a:lnTo>
                    <a:lnTo>
                      <a:pt x="211" y="64"/>
                    </a:lnTo>
                    <a:lnTo>
                      <a:pt x="197" y="43"/>
                    </a:lnTo>
                    <a:lnTo>
                      <a:pt x="180" y="27"/>
                    </a:lnTo>
                    <a:lnTo>
                      <a:pt x="160" y="13"/>
                    </a:lnTo>
                    <a:lnTo>
                      <a:pt x="140" y="0"/>
                    </a:lnTo>
                    <a:lnTo>
                      <a:pt x="140" y="0"/>
                    </a:lnTo>
                    <a:lnTo>
                      <a:pt x="126" y="3"/>
                    </a:lnTo>
                    <a:lnTo>
                      <a:pt x="111" y="9"/>
                    </a:lnTo>
                    <a:lnTo>
                      <a:pt x="97" y="14"/>
                    </a:lnTo>
                    <a:lnTo>
                      <a:pt x="84" y="22"/>
                    </a:lnTo>
                    <a:lnTo>
                      <a:pt x="73" y="31"/>
                    </a:lnTo>
                    <a:lnTo>
                      <a:pt x="60" y="40"/>
                    </a:lnTo>
                    <a:lnTo>
                      <a:pt x="49" y="49"/>
                    </a:lnTo>
                    <a:lnTo>
                      <a:pt x="40" y="60"/>
                    </a:lnTo>
                    <a:lnTo>
                      <a:pt x="31" y="73"/>
                    </a:lnTo>
                    <a:lnTo>
                      <a:pt x="24" y="84"/>
                    </a:lnTo>
                    <a:lnTo>
                      <a:pt x="16" y="98"/>
                    </a:lnTo>
                    <a:lnTo>
                      <a:pt x="11" y="111"/>
                    </a:lnTo>
                    <a:lnTo>
                      <a:pt x="6" y="125"/>
                    </a:lnTo>
                    <a:lnTo>
                      <a:pt x="4" y="140"/>
                    </a:lnTo>
                    <a:lnTo>
                      <a:pt x="0" y="156"/>
                    </a:lnTo>
                    <a:lnTo>
                      <a:pt x="0" y="171"/>
                    </a:lnTo>
                    <a:lnTo>
                      <a:pt x="0" y="171"/>
                    </a:lnTo>
                    <a:lnTo>
                      <a:pt x="2" y="196"/>
                    </a:lnTo>
                    <a:lnTo>
                      <a:pt x="7" y="220"/>
                    </a:lnTo>
                    <a:lnTo>
                      <a:pt x="16" y="244"/>
                    </a:lnTo>
                    <a:lnTo>
                      <a:pt x="27" y="266"/>
                    </a:lnTo>
                    <a:lnTo>
                      <a:pt x="42" y="284"/>
                    </a:lnTo>
                    <a:lnTo>
                      <a:pt x="58" y="302"/>
                    </a:lnTo>
                    <a:lnTo>
                      <a:pt x="78" y="317"/>
                    </a:lnTo>
                    <a:lnTo>
                      <a:pt x="98" y="328"/>
                    </a:lnTo>
                    <a:lnTo>
                      <a:pt x="98" y="328"/>
                    </a:lnTo>
                    <a:lnTo>
                      <a:pt x="113" y="324"/>
                    </a:lnTo>
                    <a:lnTo>
                      <a:pt x="128" y="320"/>
                    </a:lnTo>
                    <a:lnTo>
                      <a:pt x="142" y="313"/>
                    </a:lnTo>
                    <a:lnTo>
                      <a:pt x="155" y="306"/>
                    </a:lnTo>
                    <a:lnTo>
                      <a:pt x="166" y="298"/>
                    </a:lnTo>
                    <a:lnTo>
                      <a:pt x="179" y="289"/>
                    </a:lnTo>
                    <a:lnTo>
                      <a:pt x="189" y="278"/>
                    </a:lnTo>
                    <a:lnTo>
                      <a:pt x="199" y="268"/>
                    </a:lnTo>
                    <a:lnTo>
                      <a:pt x="208" y="257"/>
                    </a:lnTo>
                    <a:lnTo>
                      <a:pt x="215" y="244"/>
                    </a:lnTo>
                    <a:lnTo>
                      <a:pt x="222" y="231"/>
                    </a:lnTo>
                    <a:lnTo>
                      <a:pt x="228" y="218"/>
                    </a:lnTo>
                    <a:lnTo>
                      <a:pt x="233" y="204"/>
                    </a:lnTo>
                    <a:lnTo>
                      <a:pt x="235" y="189"/>
                    </a:lnTo>
                    <a:lnTo>
                      <a:pt x="239" y="173"/>
                    </a:lnTo>
                    <a:lnTo>
                      <a:pt x="239" y="158"/>
                    </a:lnTo>
                    <a:close/>
                  </a:path>
                </a:pathLst>
              </a:custGeom>
              <a:solidFill>
                <a:srgbClr val="33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6" name="Freeform 101">
                <a:extLst>
                  <a:ext uri="{FF2B5EF4-FFF2-40B4-BE49-F238E27FC236}">
                    <a16:creationId xmlns:a16="http://schemas.microsoft.com/office/drawing/2014/main" id="{7E72ADA6-B88C-4CF4-8959-7144A9B45256}"/>
                  </a:ext>
                </a:extLst>
              </p:cNvPr>
              <p:cNvSpPr>
                <a:spLocks/>
              </p:cNvSpPr>
              <p:nvPr/>
            </p:nvSpPr>
            <p:spPr bwMode="auto">
              <a:xfrm>
                <a:off x="2357561" y="3538538"/>
                <a:ext cx="379413" cy="520700"/>
              </a:xfrm>
              <a:custGeom>
                <a:avLst/>
                <a:gdLst>
                  <a:gd name="T0" fmla="*/ 239 w 239"/>
                  <a:gd name="T1" fmla="*/ 158 h 328"/>
                  <a:gd name="T2" fmla="*/ 239 w 239"/>
                  <a:gd name="T3" fmla="*/ 158 h 328"/>
                  <a:gd name="T4" fmla="*/ 237 w 239"/>
                  <a:gd name="T5" fmla="*/ 133 h 328"/>
                  <a:gd name="T6" fmla="*/ 231 w 239"/>
                  <a:gd name="T7" fmla="*/ 107 h 328"/>
                  <a:gd name="T8" fmla="*/ 222 w 239"/>
                  <a:gd name="T9" fmla="*/ 85 h 328"/>
                  <a:gd name="T10" fmla="*/ 211 w 239"/>
                  <a:gd name="T11" fmla="*/ 64 h 328"/>
                  <a:gd name="T12" fmla="*/ 197 w 239"/>
                  <a:gd name="T13" fmla="*/ 43 h 328"/>
                  <a:gd name="T14" fmla="*/ 180 w 239"/>
                  <a:gd name="T15" fmla="*/ 27 h 328"/>
                  <a:gd name="T16" fmla="*/ 160 w 239"/>
                  <a:gd name="T17" fmla="*/ 13 h 328"/>
                  <a:gd name="T18" fmla="*/ 140 w 239"/>
                  <a:gd name="T19" fmla="*/ 0 h 328"/>
                  <a:gd name="T20" fmla="*/ 140 w 239"/>
                  <a:gd name="T21" fmla="*/ 0 h 328"/>
                  <a:gd name="T22" fmla="*/ 126 w 239"/>
                  <a:gd name="T23" fmla="*/ 3 h 328"/>
                  <a:gd name="T24" fmla="*/ 111 w 239"/>
                  <a:gd name="T25" fmla="*/ 9 h 328"/>
                  <a:gd name="T26" fmla="*/ 97 w 239"/>
                  <a:gd name="T27" fmla="*/ 14 h 328"/>
                  <a:gd name="T28" fmla="*/ 84 w 239"/>
                  <a:gd name="T29" fmla="*/ 22 h 328"/>
                  <a:gd name="T30" fmla="*/ 73 w 239"/>
                  <a:gd name="T31" fmla="*/ 31 h 328"/>
                  <a:gd name="T32" fmla="*/ 60 w 239"/>
                  <a:gd name="T33" fmla="*/ 40 h 328"/>
                  <a:gd name="T34" fmla="*/ 49 w 239"/>
                  <a:gd name="T35" fmla="*/ 49 h 328"/>
                  <a:gd name="T36" fmla="*/ 40 w 239"/>
                  <a:gd name="T37" fmla="*/ 60 h 328"/>
                  <a:gd name="T38" fmla="*/ 31 w 239"/>
                  <a:gd name="T39" fmla="*/ 73 h 328"/>
                  <a:gd name="T40" fmla="*/ 24 w 239"/>
                  <a:gd name="T41" fmla="*/ 84 h 328"/>
                  <a:gd name="T42" fmla="*/ 16 w 239"/>
                  <a:gd name="T43" fmla="*/ 98 h 328"/>
                  <a:gd name="T44" fmla="*/ 11 w 239"/>
                  <a:gd name="T45" fmla="*/ 111 h 328"/>
                  <a:gd name="T46" fmla="*/ 6 w 239"/>
                  <a:gd name="T47" fmla="*/ 125 h 328"/>
                  <a:gd name="T48" fmla="*/ 4 w 239"/>
                  <a:gd name="T49" fmla="*/ 140 h 328"/>
                  <a:gd name="T50" fmla="*/ 0 w 239"/>
                  <a:gd name="T51" fmla="*/ 156 h 328"/>
                  <a:gd name="T52" fmla="*/ 0 w 239"/>
                  <a:gd name="T53" fmla="*/ 171 h 328"/>
                  <a:gd name="T54" fmla="*/ 0 w 239"/>
                  <a:gd name="T55" fmla="*/ 171 h 328"/>
                  <a:gd name="T56" fmla="*/ 2 w 239"/>
                  <a:gd name="T57" fmla="*/ 196 h 328"/>
                  <a:gd name="T58" fmla="*/ 7 w 239"/>
                  <a:gd name="T59" fmla="*/ 220 h 328"/>
                  <a:gd name="T60" fmla="*/ 16 w 239"/>
                  <a:gd name="T61" fmla="*/ 244 h 328"/>
                  <a:gd name="T62" fmla="*/ 27 w 239"/>
                  <a:gd name="T63" fmla="*/ 266 h 328"/>
                  <a:gd name="T64" fmla="*/ 42 w 239"/>
                  <a:gd name="T65" fmla="*/ 284 h 328"/>
                  <a:gd name="T66" fmla="*/ 58 w 239"/>
                  <a:gd name="T67" fmla="*/ 302 h 328"/>
                  <a:gd name="T68" fmla="*/ 78 w 239"/>
                  <a:gd name="T69" fmla="*/ 317 h 328"/>
                  <a:gd name="T70" fmla="*/ 98 w 239"/>
                  <a:gd name="T71" fmla="*/ 328 h 328"/>
                  <a:gd name="T72" fmla="*/ 98 w 239"/>
                  <a:gd name="T73" fmla="*/ 328 h 328"/>
                  <a:gd name="T74" fmla="*/ 113 w 239"/>
                  <a:gd name="T75" fmla="*/ 324 h 328"/>
                  <a:gd name="T76" fmla="*/ 128 w 239"/>
                  <a:gd name="T77" fmla="*/ 320 h 328"/>
                  <a:gd name="T78" fmla="*/ 142 w 239"/>
                  <a:gd name="T79" fmla="*/ 313 h 328"/>
                  <a:gd name="T80" fmla="*/ 155 w 239"/>
                  <a:gd name="T81" fmla="*/ 306 h 328"/>
                  <a:gd name="T82" fmla="*/ 166 w 239"/>
                  <a:gd name="T83" fmla="*/ 298 h 328"/>
                  <a:gd name="T84" fmla="*/ 179 w 239"/>
                  <a:gd name="T85" fmla="*/ 289 h 328"/>
                  <a:gd name="T86" fmla="*/ 189 w 239"/>
                  <a:gd name="T87" fmla="*/ 278 h 328"/>
                  <a:gd name="T88" fmla="*/ 199 w 239"/>
                  <a:gd name="T89" fmla="*/ 268 h 328"/>
                  <a:gd name="T90" fmla="*/ 208 w 239"/>
                  <a:gd name="T91" fmla="*/ 257 h 328"/>
                  <a:gd name="T92" fmla="*/ 215 w 239"/>
                  <a:gd name="T93" fmla="*/ 244 h 328"/>
                  <a:gd name="T94" fmla="*/ 222 w 239"/>
                  <a:gd name="T95" fmla="*/ 231 h 328"/>
                  <a:gd name="T96" fmla="*/ 228 w 239"/>
                  <a:gd name="T97" fmla="*/ 218 h 328"/>
                  <a:gd name="T98" fmla="*/ 233 w 239"/>
                  <a:gd name="T99" fmla="*/ 204 h 328"/>
                  <a:gd name="T100" fmla="*/ 235 w 239"/>
                  <a:gd name="T101" fmla="*/ 189 h 328"/>
                  <a:gd name="T102" fmla="*/ 239 w 239"/>
                  <a:gd name="T103" fmla="*/ 173 h 328"/>
                  <a:gd name="T104" fmla="*/ 239 w 239"/>
                  <a:gd name="T105"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 h="328">
                    <a:moveTo>
                      <a:pt x="239" y="158"/>
                    </a:moveTo>
                    <a:lnTo>
                      <a:pt x="239" y="158"/>
                    </a:lnTo>
                    <a:lnTo>
                      <a:pt x="237" y="133"/>
                    </a:lnTo>
                    <a:lnTo>
                      <a:pt x="231" y="107"/>
                    </a:lnTo>
                    <a:lnTo>
                      <a:pt x="222" y="85"/>
                    </a:lnTo>
                    <a:lnTo>
                      <a:pt x="211" y="64"/>
                    </a:lnTo>
                    <a:lnTo>
                      <a:pt x="197" y="43"/>
                    </a:lnTo>
                    <a:lnTo>
                      <a:pt x="180" y="27"/>
                    </a:lnTo>
                    <a:lnTo>
                      <a:pt x="160" y="13"/>
                    </a:lnTo>
                    <a:lnTo>
                      <a:pt x="140" y="0"/>
                    </a:lnTo>
                    <a:lnTo>
                      <a:pt x="140" y="0"/>
                    </a:lnTo>
                    <a:lnTo>
                      <a:pt x="126" y="3"/>
                    </a:lnTo>
                    <a:lnTo>
                      <a:pt x="111" y="9"/>
                    </a:lnTo>
                    <a:lnTo>
                      <a:pt x="97" y="14"/>
                    </a:lnTo>
                    <a:lnTo>
                      <a:pt x="84" y="22"/>
                    </a:lnTo>
                    <a:lnTo>
                      <a:pt x="73" y="31"/>
                    </a:lnTo>
                    <a:lnTo>
                      <a:pt x="60" y="40"/>
                    </a:lnTo>
                    <a:lnTo>
                      <a:pt x="49" y="49"/>
                    </a:lnTo>
                    <a:lnTo>
                      <a:pt x="40" y="60"/>
                    </a:lnTo>
                    <a:lnTo>
                      <a:pt x="31" y="73"/>
                    </a:lnTo>
                    <a:lnTo>
                      <a:pt x="24" y="84"/>
                    </a:lnTo>
                    <a:lnTo>
                      <a:pt x="16" y="98"/>
                    </a:lnTo>
                    <a:lnTo>
                      <a:pt x="11" y="111"/>
                    </a:lnTo>
                    <a:lnTo>
                      <a:pt x="6" y="125"/>
                    </a:lnTo>
                    <a:lnTo>
                      <a:pt x="4" y="140"/>
                    </a:lnTo>
                    <a:lnTo>
                      <a:pt x="0" y="156"/>
                    </a:lnTo>
                    <a:lnTo>
                      <a:pt x="0" y="171"/>
                    </a:lnTo>
                    <a:lnTo>
                      <a:pt x="0" y="171"/>
                    </a:lnTo>
                    <a:lnTo>
                      <a:pt x="2" y="196"/>
                    </a:lnTo>
                    <a:lnTo>
                      <a:pt x="7" y="220"/>
                    </a:lnTo>
                    <a:lnTo>
                      <a:pt x="16" y="244"/>
                    </a:lnTo>
                    <a:lnTo>
                      <a:pt x="27" y="266"/>
                    </a:lnTo>
                    <a:lnTo>
                      <a:pt x="42" y="284"/>
                    </a:lnTo>
                    <a:lnTo>
                      <a:pt x="58" y="302"/>
                    </a:lnTo>
                    <a:lnTo>
                      <a:pt x="78" y="317"/>
                    </a:lnTo>
                    <a:lnTo>
                      <a:pt x="98" y="328"/>
                    </a:lnTo>
                    <a:lnTo>
                      <a:pt x="98" y="328"/>
                    </a:lnTo>
                    <a:lnTo>
                      <a:pt x="113" y="324"/>
                    </a:lnTo>
                    <a:lnTo>
                      <a:pt x="128" y="320"/>
                    </a:lnTo>
                    <a:lnTo>
                      <a:pt x="142" y="313"/>
                    </a:lnTo>
                    <a:lnTo>
                      <a:pt x="155" y="306"/>
                    </a:lnTo>
                    <a:lnTo>
                      <a:pt x="166" y="298"/>
                    </a:lnTo>
                    <a:lnTo>
                      <a:pt x="179" y="289"/>
                    </a:lnTo>
                    <a:lnTo>
                      <a:pt x="189" y="278"/>
                    </a:lnTo>
                    <a:lnTo>
                      <a:pt x="199" y="268"/>
                    </a:lnTo>
                    <a:lnTo>
                      <a:pt x="208" y="257"/>
                    </a:lnTo>
                    <a:lnTo>
                      <a:pt x="215" y="244"/>
                    </a:lnTo>
                    <a:lnTo>
                      <a:pt x="222" y="231"/>
                    </a:lnTo>
                    <a:lnTo>
                      <a:pt x="228" y="218"/>
                    </a:lnTo>
                    <a:lnTo>
                      <a:pt x="233" y="204"/>
                    </a:lnTo>
                    <a:lnTo>
                      <a:pt x="235" y="189"/>
                    </a:lnTo>
                    <a:lnTo>
                      <a:pt x="239" y="173"/>
                    </a:lnTo>
                    <a:lnTo>
                      <a:pt x="239" y="1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 name="Group 13">
              <a:extLst>
                <a:ext uri="{FF2B5EF4-FFF2-40B4-BE49-F238E27FC236}">
                  <a16:creationId xmlns:a16="http://schemas.microsoft.com/office/drawing/2014/main" id="{3F73770D-B564-41F9-848B-4376C800B35B}"/>
                </a:ext>
              </a:extLst>
            </p:cNvPr>
            <p:cNvGrpSpPr/>
            <p:nvPr/>
          </p:nvGrpSpPr>
          <p:grpSpPr>
            <a:xfrm>
              <a:off x="746666" y="4550486"/>
              <a:ext cx="4180298" cy="1098032"/>
              <a:chOff x="2125709" y="4223791"/>
              <a:chExt cx="896564" cy="235499"/>
            </a:xfrm>
          </p:grpSpPr>
          <p:sp>
            <p:nvSpPr>
              <p:cNvPr id="89" name="Freeform 50">
                <a:extLst>
                  <a:ext uri="{FF2B5EF4-FFF2-40B4-BE49-F238E27FC236}">
                    <a16:creationId xmlns:a16="http://schemas.microsoft.com/office/drawing/2014/main" id="{1F23AE3C-B86C-4B3D-AC57-8EA35F9CD41B}"/>
                  </a:ext>
                </a:extLst>
              </p:cNvPr>
              <p:cNvSpPr>
                <a:spLocks/>
              </p:cNvSpPr>
              <p:nvPr/>
            </p:nvSpPr>
            <p:spPr bwMode="auto">
              <a:xfrm>
                <a:off x="2324147" y="4223791"/>
                <a:ext cx="566738" cy="231775"/>
              </a:xfrm>
              <a:custGeom>
                <a:avLst/>
                <a:gdLst>
                  <a:gd name="T0" fmla="*/ 0 w 357"/>
                  <a:gd name="T1" fmla="*/ 146 h 146"/>
                  <a:gd name="T2" fmla="*/ 357 w 357"/>
                  <a:gd name="T3" fmla="*/ 146 h 146"/>
                  <a:gd name="T4" fmla="*/ 357 w 357"/>
                  <a:gd name="T5" fmla="*/ 146 h 146"/>
                  <a:gd name="T6" fmla="*/ 337 w 357"/>
                  <a:gd name="T7" fmla="*/ 122 h 146"/>
                  <a:gd name="T8" fmla="*/ 317 w 357"/>
                  <a:gd name="T9" fmla="*/ 99 h 146"/>
                  <a:gd name="T10" fmla="*/ 289 w 357"/>
                  <a:gd name="T11" fmla="*/ 73 h 146"/>
                  <a:gd name="T12" fmla="*/ 258 w 357"/>
                  <a:gd name="T13" fmla="*/ 46 h 146"/>
                  <a:gd name="T14" fmla="*/ 242 w 357"/>
                  <a:gd name="T15" fmla="*/ 33 h 146"/>
                  <a:gd name="T16" fmla="*/ 226 w 357"/>
                  <a:gd name="T17" fmla="*/ 22 h 146"/>
                  <a:gd name="T18" fmla="*/ 209 w 357"/>
                  <a:gd name="T19" fmla="*/ 13 h 146"/>
                  <a:gd name="T20" fmla="*/ 193 w 357"/>
                  <a:gd name="T21" fmla="*/ 6 h 146"/>
                  <a:gd name="T22" fmla="*/ 176 w 357"/>
                  <a:gd name="T23" fmla="*/ 2 h 146"/>
                  <a:gd name="T24" fmla="*/ 160 w 357"/>
                  <a:gd name="T25" fmla="*/ 0 h 146"/>
                  <a:gd name="T26" fmla="*/ 160 w 357"/>
                  <a:gd name="T27" fmla="*/ 0 h 146"/>
                  <a:gd name="T28" fmla="*/ 145 w 357"/>
                  <a:gd name="T29" fmla="*/ 2 h 146"/>
                  <a:gd name="T30" fmla="*/ 129 w 357"/>
                  <a:gd name="T31" fmla="*/ 6 h 146"/>
                  <a:gd name="T32" fmla="*/ 115 w 357"/>
                  <a:gd name="T33" fmla="*/ 13 h 146"/>
                  <a:gd name="T34" fmla="*/ 100 w 357"/>
                  <a:gd name="T35" fmla="*/ 22 h 146"/>
                  <a:gd name="T36" fmla="*/ 87 w 357"/>
                  <a:gd name="T37" fmla="*/ 33 h 146"/>
                  <a:gd name="T38" fmla="*/ 73 w 357"/>
                  <a:gd name="T39" fmla="*/ 46 h 146"/>
                  <a:gd name="T40" fmla="*/ 49 w 357"/>
                  <a:gd name="T41" fmla="*/ 73 h 146"/>
                  <a:gd name="T42" fmla="*/ 29 w 357"/>
                  <a:gd name="T43" fmla="*/ 99 h 146"/>
                  <a:gd name="T44" fmla="*/ 13 w 357"/>
                  <a:gd name="T45" fmla="*/ 122 h 146"/>
                  <a:gd name="T46" fmla="*/ 0 w 357"/>
                  <a:gd name="T4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7" h="146">
                    <a:moveTo>
                      <a:pt x="0" y="146"/>
                    </a:moveTo>
                    <a:lnTo>
                      <a:pt x="357" y="146"/>
                    </a:lnTo>
                    <a:lnTo>
                      <a:pt x="357" y="146"/>
                    </a:lnTo>
                    <a:lnTo>
                      <a:pt x="337" y="122"/>
                    </a:lnTo>
                    <a:lnTo>
                      <a:pt x="317" y="99"/>
                    </a:lnTo>
                    <a:lnTo>
                      <a:pt x="289" y="73"/>
                    </a:lnTo>
                    <a:lnTo>
                      <a:pt x="258" y="46"/>
                    </a:lnTo>
                    <a:lnTo>
                      <a:pt x="242" y="33"/>
                    </a:lnTo>
                    <a:lnTo>
                      <a:pt x="226" y="22"/>
                    </a:lnTo>
                    <a:lnTo>
                      <a:pt x="209" y="13"/>
                    </a:lnTo>
                    <a:lnTo>
                      <a:pt x="193" y="6"/>
                    </a:lnTo>
                    <a:lnTo>
                      <a:pt x="176" y="2"/>
                    </a:lnTo>
                    <a:lnTo>
                      <a:pt x="160" y="0"/>
                    </a:lnTo>
                    <a:lnTo>
                      <a:pt x="160" y="0"/>
                    </a:lnTo>
                    <a:lnTo>
                      <a:pt x="145" y="2"/>
                    </a:lnTo>
                    <a:lnTo>
                      <a:pt x="129" y="6"/>
                    </a:lnTo>
                    <a:lnTo>
                      <a:pt x="115" y="13"/>
                    </a:lnTo>
                    <a:lnTo>
                      <a:pt x="100" y="22"/>
                    </a:lnTo>
                    <a:lnTo>
                      <a:pt x="87" y="33"/>
                    </a:lnTo>
                    <a:lnTo>
                      <a:pt x="73" y="46"/>
                    </a:lnTo>
                    <a:lnTo>
                      <a:pt x="49" y="73"/>
                    </a:lnTo>
                    <a:lnTo>
                      <a:pt x="29" y="99"/>
                    </a:lnTo>
                    <a:lnTo>
                      <a:pt x="13" y="122"/>
                    </a:lnTo>
                    <a:lnTo>
                      <a:pt x="0" y="14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0" name="Freeform 52">
                <a:extLst>
                  <a:ext uri="{FF2B5EF4-FFF2-40B4-BE49-F238E27FC236}">
                    <a16:creationId xmlns:a16="http://schemas.microsoft.com/office/drawing/2014/main" id="{AB9BB197-FA51-4729-83AA-8AF6A21B3693}"/>
                  </a:ext>
                </a:extLst>
              </p:cNvPr>
              <p:cNvSpPr>
                <a:spLocks/>
              </p:cNvSpPr>
              <p:nvPr/>
            </p:nvSpPr>
            <p:spPr bwMode="auto">
              <a:xfrm>
                <a:off x="2125709" y="4360865"/>
                <a:ext cx="242888" cy="98425"/>
              </a:xfrm>
              <a:custGeom>
                <a:avLst/>
                <a:gdLst>
                  <a:gd name="T0" fmla="*/ 0 w 153"/>
                  <a:gd name="T1" fmla="*/ 62 h 62"/>
                  <a:gd name="T2" fmla="*/ 153 w 153"/>
                  <a:gd name="T3" fmla="*/ 62 h 62"/>
                  <a:gd name="T4" fmla="*/ 153 w 153"/>
                  <a:gd name="T5" fmla="*/ 62 h 62"/>
                  <a:gd name="T6" fmla="*/ 146 w 153"/>
                  <a:gd name="T7" fmla="*/ 53 h 62"/>
                  <a:gd name="T8" fmla="*/ 124 w 153"/>
                  <a:gd name="T9" fmla="*/ 31 h 62"/>
                  <a:gd name="T10" fmla="*/ 111 w 153"/>
                  <a:gd name="T11" fmla="*/ 20 h 62"/>
                  <a:gd name="T12" fmla="*/ 97 w 153"/>
                  <a:gd name="T13" fmla="*/ 9 h 62"/>
                  <a:gd name="T14" fmla="*/ 82 w 153"/>
                  <a:gd name="T15" fmla="*/ 2 h 62"/>
                  <a:gd name="T16" fmla="*/ 75 w 153"/>
                  <a:gd name="T17" fmla="*/ 0 h 62"/>
                  <a:gd name="T18" fmla="*/ 70 w 153"/>
                  <a:gd name="T19" fmla="*/ 0 h 62"/>
                  <a:gd name="T20" fmla="*/ 70 w 153"/>
                  <a:gd name="T21" fmla="*/ 0 h 62"/>
                  <a:gd name="T22" fmla="*/ 62 w 153"/>
                  <a:gd name="T23" fmla="*/ 0 h 62"/>
                  <a:gd name="T24" fmla="*/ 57 w 153"/>
                  <a:gd name="T25" fmla="*/ 2 h 62"/>
                  <a:gd name="T26" fmla="*/ 44 w 153"/>
                  <a:gd name="T27" fmla="*/ 9 h 62"/>
                  <a:gd name="T28" fmla="*/ 31 w 153"/>
                  <a:gd name="T29" fmla="*/ 20 h 62"/>
                  <a:gd name="T30" fmla="*/ 22 w 153"/>
                  <a:gd name="T31" fmla="*/ 31 h 62"/>
                  <a:gd name="T32" fmla="*/ 6 w 153"/>
                  <a:gd name="T33" fmla="*/ 53 h 62"/>
                  <a:gd name="T34" fmla="*/ 0 w 153"/>
                  <a:gd name="T3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62">
                    <a:moveTo>
                      <a:pt x="0" y="62"/>
                    </a:moveTo>
                    <a:lnTo>
                      <a:pt x="153" y="62"/>
                    </a:lnTo>
                    <a:lnTo>
                      <a:pt x="153" y="62"/>
                    </a:lnTo>
                    <a:lnTo>
                      <a:pt x="146" y="53"/>
                    </a:lnTo>
                    <a:lnTo>
                      <a:pt x="124" y="31"/>
                    </a:lnTo>
                    <a:lnTo>
                      <a:pt x="111" y="20"/>
                    </a:lnTo>
                    <a:lnTo>
                      <a:pt x="97" y="9"/>
                    </a:lnTo>
                    <a:lnTo>
                      <a:pt x="82" y="2"/>
                    </a:lnTo>
                    <a:lnTo>
                      <a:pt x="75" y="0"/>
                    </a:lnTo>
                    <a:lnTo>
                      <a:pt x="70" y="0"/>
                    </a:lnTo>
                    <a:lnTo>
                      <a:pt x="70" y="0"/>
                    </a:lnTo>
                    <a:lnTo>
                      <a:pt x="62" y="0"/>
                    </a:lnTo>
                    <a:lnTo>
                      <a:pt x="57" y="2"/>
                    </a:lnTo>
                    <a:lnTo>
                      <a:pt x="44" y="9"/>
                    </a:lnTo>
                    <a:lnTo>
                      <a:pt x="31" y="20"/>
                    </a:lnTo>
                    <a:lnTo>
                      <a:pt x="22" y="31"/>
                    </a:lnTo>
                    <a:lnTo>
                      <a:pt x="6" y="53"/>
                    </a:lnTo>
                    <a:lnTo>
                      <a:pt x="0" y="6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1" name="Freeform 52">
                <a:extLst>
                  <a:ext uri="{FF2B5EF4-FFF2-40B4-BE49-F238E27FC236}">
                    <a16:creationId xmlns:a16="http://schemas.microsoft.com/office/drawing/2014/main" id="{299AA2E8-C9E5-4949-9FD9-8DE9136CBA23}"/>
                  </a:ext>
                </a:extLst>
              </p:cNvPr>
              <p:cNvSpPr>
                <a:spLocks/>
              </p:cNvSpPr>
              <p:nvPr/>
            </p:nvSpPr>
            <p:spPr bwMode="auto">
              <a:xfrm>
                <a:off x="2779385" y="4354873"/>
                <a:ext cx="242888" cy="98425"/>
              </a:xfrm>
              <a:custGeom>
                <a:avLst/>
                <a:gdLst>
                  <a:gd name="T0" fmla="*/ 0 w 153"/>
                  <a:gd name="T1" fmla="*/ 62 h 62"/>
                  <a:gd name="T2" fmla="*/ 153 w 153"/>
                  <a:gd name="T3" fmla="*/ 62 h 62"/>
                  <a:gd name="T4" fmla="*/ 153 w 153"/>
                  <a:gd name="T5" fmla="*/ 62 h 62"/>
                  <a:gd name="T6" fmla="*/ 146 w 153"/>
                  <a:gd name="T7" fmla="*/ 53 h 62"/>
                  <a:gd name="T8" fmla="*/ 124 w 153"/>
                  <a:gd name="T9" fmla="*/ 31 h 62"/>
                  <a:gd name="T10" fmla="*/ 111 w 153"/>
                  <a:gd name="T11" fmla="*/ 20 h 62"/>
                  <a:gd name="T12" fmla="*/ 97 w 153"/>
                  <a:gd name="T13" fmla="*/ 9 h 62"/>
                  <a:gd name="T14" fmla="*/ 82 w 153"/>
                  <a:gd name="T15" fmla="*/ 2 h 62"/>
                  <a:gd name="T16" fmla="*/ 75 w 153"/>
                  <a:gd name="T17" fmla="*/ 0 h 62"/>
                  <a:gd name="T18" fmla="*/ 70 w 153"/>
                  <a:gd name="T19" fmla="*/ 0 h 62"/>
                  <a:gd name="T20" fmla="*/ 70 w 153"/>
                  <a:gd name="T21" fmla="*/ 0 h 62"/>
                  <a:gd name="T22" fmla="*/ 62 w 153"/>
                  <a:gd name="T23" fmla="*/ 0 h 62"/>
                  <a:gd name="T24" fmla="*/ 57 w 153"/>
                  <a:gd name="T25" fmla="*/ 2 h 62"/>
                  <a:gd name="T26" fmla="*/ 44 w 153"/>
                  <a:gd name="T27" fmla="*/ 9 h 62"/>
                  <a:gd name="T28" fmla="*/ 31 w 153"/>
                  <a:gd name="T29" fmla="*/ 20 h 62"/>
                  <a:gd name="T30" fmla="*/ 22 w 153"/>
                  <a:gd name="T31" fmla="*/ 31 h 62"/>
                  <a:gd name="T32" fmla="*/ 6 w 153"/>
                  <a:gd name="T33" fmla="*/ 53 h 62"/>
                  <a:gd name="T34" fmla="*/ 0 w 153"/>
                  <a:gd name="T3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62">
                    <a:moveTo>
                      <a:pt x="0" y="62"/>
                    </a:moveTo>
                    <a:lnTo>
                      <a:pt x="153" y="62"/>
                    </a:lnTo>
                    <a:lnTo>
                      <a:pt x="153" y="62"/>
                    </a:lnTo>
                    <a:lnTo>
                      <a:pt x="146" y="53"/>
                    </a:lnTo>
                    <a:lnTo>
                      <a:pt x="124" y="31"/>
                    </a:lnTo>
                    <a:lnTo>
                      <a:pt x="111" y="20"/>
                    </a:lnTo>
                    <a:lnTo>
                      <a:pt x="97" y="9"/>
                    </a:lnTo>
                    <a:lnTo>
                      <a:pt x="82" y="2"/>
                    </a:lnTo>
                    <a:lnTo>
                      <a:pt x="75" y="0"/>
                    </a:lnTo>
                    <a:lnTo>
                      <a:pt x="70" y="0"/>
                    </a:lnTo>
                    <a:lnTo>
                      <a:pt x="70" y="0"/>
                    </a:lnTo>
                    <a:lnTo>
                      <a:pt x="62" y="0"/>
                    </a:lnTo>
                    <a:lnTo>
                      <a:pt x="57" y="2"/>
                    </a:lnTo>
                    <a:lnTo>
                      <a:pt x="44" y="9"/>
                    </a:lnTo>
                    <a:lnTo>
                      <a:pt x="31" y="20"/>
                    </a:lnTo>
                    <a:lnTo>
                      <a:pt x="22" y="31"/>
                    </a:lnTo>
                    <a:lnTo>
                      <a:pt x="6" y="53"/>
                    </a:lnTo>
                    <a:lnTo>
                      <a:pt x="0" y="6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5" name="Freeform 59">
              <a:extLst>
                <a:ext uri="{FF2B5EF4-FFF2-40B4-BE49-F238E27FC236}">
                  <a16:creationId xmlns:a16="http://schemas.microsoft.com/office/drawing/2014/main" id="{975F1CB3-E5CE-42C9-8FF9-DD635667DCA9}"/>
                </a:ext>
              </a:extLst>
            </p:cNvPr>
            <p:cNvSpPr>
              <a:spLocks/>
            </p:cNvSpPr>
            <p:nvPr/>
          </p:nvSpPr>
          <p:spPr bwMode="auto">
            <a:xfrm>
              <a:off x="2176696" y="2022475"/>
              <a:ext cx="1890713" cy="479425"/>
            </a:xfrm>
            <a:custGeom>
              <a:avLst/>
              <a:gdLst>
                <a:gd name="T0" fmla="*/ 1190 w 1191"/>
                <a:gd name="T1" fmla="*/ 112 h 302"/>
                <a:gd name="T2" fmla="*/ 1190 w 1191"/>
                <a:gd name="T3" fmla="*/ 112 h 302"/>
                <a:gd name="T4" fmla="*/ 1186 w 1191"/>
                <a:gd name="T5" fmla="*/ 90 h 302"/>
                <a:gd name="T6" fmla="*/ 1182 w 1191"/>
                <a:gd name="T7" fmla="*/ 67 h 302"/>
                <a:gd name="T8" fmla="*/ 1175 w 1191"/>
                <a:gd name="T9" fmla="*/ 48 h 302"/>
                <a:gd name="T10" fmla="*/ 1169 w 1191"/>
                <a:gd name="T11" fmla="*/ 32 h 302"/>
                <a:gd name="T12" fmla="*/ 1161 w 1191"/>
                <a:gd name="T13" fmla="*/ 17 h 302"/>
                <a:gd name="T14" fmla="*/ 1153 w 1191"/>
                <a:gd name="T15" fmla="*/ 8 h 302"/>
                <a:gd name="T16" fmla="*/ 1145 w 1191"/>
                <a:gd name="T17" fmla="*/ 1 h 302"/>
                <a:gd name="T18" fmla="*/ 1141 w 1191"/>
                <a:gd name="T19" fmla="*/ 1 h 302"/>
                <a:gd name="T20" fmla="*/ 1137 w 1191"/>
                <a:gd name="T21" fmla="*/ 0 h 302"/>
                <a:gd name="T22" fmla="*/ 1135 w 1191"/>
                <a:gd name="T23" fmla="*/ 1 h 302"/>
                <a:gd name="T24" fmla="*/ 1135 w 1191"/>
                <a:gd name="T25" fmla="*/ 1 h 302"/>
                <a:gd name="T26" fmla="*/ 19 w 1191"/>
                <a:gd name="T27" fmla="*/ 216 h 302"/>
                <a:gd name="T28" fmla="*/ 19 w 1191"/>
                <a:gd name="T29" fmla="*/ 216 h 302"/>
                <a:gd name="T30" fmla="*/ 14 w 1191"/>
                <a:gd name="T31" fmla="*/ 218 h 302"/>
                <a:gd name="T32" fmla="*/ 9 w 1191"/>
                <a:gd name="T33" fmla="*/ 221 h 302"/>
                <a:gd name="T34" fmla="*/ 6 w 1191"/>
                <a:gd name="T35" fmla="*/ 225 h 302"/>
                <a:gd name="T36" fmla="*/ 3 w 1191"/>
                <a:gd name="T37" fmla="*/ 231 h 302"/>
                <a:gd name="T38" fmla="*/ 1 w 1191"/>
                <a:gd name="T39" fmla="*/ 237 h 302"/>
                <a:gd name="T40" fmla="*/ 0 w 1191"/>
                <a:gd name="T41" fmla="*/ 245 h 302"/>
                <a:gd name="T42" fmla="*/ 0 w 1191"/>
                <a:gd name="T43" fmla="*/ 253 h 302"/>
                <a:gd name="T44" fmla="*/ 0 w 1191"/>
                <a:gd name="T45" fmla="*/ 261 h 302"/>
                <a:gd name="T46" fmla="*/ 0 w 1191"/>
                <a:gd name="T47" fmla="*/ 261 h 302"/>
                <a:gd name="T48" fmla="*/ 1 w 1191"/>
                <a:gd name="T49" fmla="*/ 271 h 302"/>
                <a:gd name="T50" fmla="*/ 5 w 1191"/>
                <a:gd name="T51" fmla="*/ 279 h 302"/>
                <a:gd name="T52" fmla="*/ 8 w 1191"/>
                <a:gd name="T53" fmla="*/ 286 h 302"/>
                <a:gd name="T54" fmla="*/ 11 w 1191"/>
                <a:gd name="T55" fmla="*/ 292 h 302"/>
                <a:gd name="T56" fmla="*/ 16 w 1191"/>
                <a:gd name="T57" fmla="*/ 297 h 302"/>
                <a:gd name="T58" fmla="*/ 21 w 1191"/>
                <a:gd name="T59" fmla="*/ 300 h 302"/>
                <a:gd name="T60" fmla="*/ 26 w 1191"/>
                <a:gd name="T61" fmla="*/ 302 h 302"/>
                <a:gd name="T62" fmla="*/ 30 w 1191"/>
                <a:gd name="T63" fmla="*/ 302 h 302"/>
                <a:gd name="T64" fmla="*/ 1162 w 1191"/>
                <a:gd name="T65" fmla="*/ 233 h 302"/>
                <a:gd name="T66" fmla="*/ 1162 w 1191"/>
                <a:gd name="T67" fmla="*/ 233 h 302"/>
                <a:gd name="T68" fmla="*/ 1162 w 1191"/>
                <a:gd name="T69" fmla="*/ 233 h 302"/>
                <a:gd name="T70" fmla="*/ 1164 w 1191"/>
                <a:gd name="T71" fmla="*/ 233 h 302"/>
                <a:gd name="T72" fmla="*/ 1164 w 1191"/>
                <a:gd name="T73" fmla="*/ 233 h 302"/>
                <a:gd name="T74" fmla="*/ 1164 w 1191"/>
                <a:gd name="T75" fmla="*/ 233 h 302"/>
                <a:gd name="T76" fmla="*/ 1169 w 1191"/>
                <a:gd name="T77" fmla="*/ 231 h 302"/>
                <a:gd name="T78" fmla="*/ 1172 w 1191"/>
                <a:gd name="T79" fmla="*/ 228 h 302"/>
                <a:gd name="T80" fmla="*/ 1178 w 1191"/>
                <a:gd name="T81" fmla="*/ 220 h 302"/>
                <a:gd name="T82" fmla="*/ 1183 w 1191"/>
                <a:gd name="T83" fmla="*/ 208 h 302"/>
                <a:gd name="T84" fmla="*/ 1188 w 1191"/>
                <a:gd name="T85" fmla="*/ 194 h 302"/>
                <a:gd name="T86" fmla="*/ 1190 w 1191"/>
                <a:gd name="T87" fmla="*/ 176 h 302"/>
                <a:gd name="T88" fmla="*/ 1191 w 1191"/>
                <a:gd name="T89" fmla="*/ 157 h 302"/>
                <a:gd name="T90" fmla="*/ 1191 w 1191"/>
                <a:gd name="T91" fmla="*/ 135 h 302"/>
                <a:gd name="T92" fmla="*/ 1190 w 1191"/>
                <a:gd name="T93"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91" h="302">
                  <a:moveTo>
                    <a:pt x="1190" y="112"/>
                  </a:moveTo>
                  <a:lnTo>
                    <a:pt x="1190" y="112"/>
                  </a:lnTo>
                  <a:lnTo>
                    <a:pt x="1186" y="90"/>
                  </a:lnTo>
                  <a:lnTo>
                    <a:pt x="1182" y="67"/>
                  </a:lnTo>
                  <a:lnTo>
                    <a:pt x="1175" y="48"/>
                  </a:lnTo>
                  <a:lnTo>
                    <a:pt x="1169" y="32"/>
                  </a:lnTo>
                  <a:lnTo>
                    <a:pt x="1161" y="17"/>
                  </a:lnTo>
                  <a:lnTo>
                    <a:pt x="1153" y="8"/>
                  </a:lnTo>
                  <a:lnTo>
                    <a:pt x="1145" y="1"/>
                  </a:lnTo>
                  <a:lnTo>
                    <a:pt x="1141" y="1"/>
                  </a:lnTo>
                  <a:lnTo>
                    <a:pt x="1137" y="0"/>
                  </a:lnTo>
                  <a:lnTo>
                    <a:pt x="1135" y="1"/>
                  </a:lnTo>
                  <a:lnTo>
                    <a:pt x="1135" y="1"/>
                  </a:lnTo>
                  <a:lnTo>
                    <a:pt x="19" y="216"/>
                  </a:lnTo>
                  <a:lnTo>
                    <a:pt x="19" y="216"/>
                  </a:lnTo>
                  <a:lnTo>
                    <a:pt x="14" y="218"/>
                  </a:lnTo>
                  <a:lnTo>
                    <a:pt x="9" y="221"/>
                  </a:lnTo>
                  <a:lnTo>
                    <a:pt x="6" y="225"/>
                  </a:lnTo>
                  <a:lnTo>
                    <a:pt x="3" y="231"/>
                  </a:lnTo>
                  <a:lnTo>
                    <a:pt x="1" y="237"/>
                  </a:lnTo>
                  <a:lnTo>
                    <a:pt x="0" y="245"/>
                  </a:lnTo>
                  <a:lnTo>
                    <a:pt x="0" y="253"/>
                  </a:lnTo>
                  <a:lnTo>
                    <a:pt x="0" y="261"/>
                  </a:lnTo>
                  <a:lnTo>
                    <a:pt x="0" y="261"/>
                  </a:lnTo>
                  <a:lnTo>
                    <a:pt x="1" y="271"/>
                  </a:lnTo>
                  <a:lnTo>
                    <a:pt x="5" y="279"/>
                  </a:lnTo>
                  <a:lnTo>
                    <a:pt x="8" y="286"/>
                  </a:lnTo>
                  <a:lnTo>
                    <a:pt x="11" y="292"/>
                  </a:lnTo>
                  <a:lnTo>
                    <a:pt x="16" y="297"/>
                  </a:lnTo>
                  <a:lnTo>
                    <a:pt x="21" y="300"/>
                  </a:lnTo>
                  <a:lnTo>
                    <a:pt x="26" y="302"/>
                  </a:lnTo>
                  <a:lnTo>
                    <a:pt x="30" y="302"/>
                  </a:lnTo>
                  <a:lnTo>
                    <a:pt x="1162" y="233"/>
                  </a:lnTo>
                  <a:lnTo>
                    <a:pt x="1162" y="233"/>
                  </a:lnTo>
                  <a:lnTo>
                    <a:pt x="1162" y="233"/>
                  </a:lnTo>
                  <a:lnTo>
                    <a:pt x="1164" y="233"/>
                  </a:lnTo>
                  <a:lnTo>
                    <a:pt x="1164" y="233"/>
                  </a:lnTo>
                  <a:lnTo>
                    <a:pt x="1164" y="233"/>
                  </a:lnTo>
                  <a:lnTo>
                    <a:pt x="1169" y="231"/>
                  </a:lnTo>
                  <a:lnTo>
                    <a:pt x="1172" y="228"/>
                  </a:lnTo>
                  <a:lnTo>
                    <a:pt x="1178" y="220"/>
                  </a:lnTo>
                  <a:lnTo>
                    <a:pt x="1183" y="208"/>
                  </a:lnTo>
                  <a:lnTo>
                    <a:pt x="1188" y="194"/>
                  </a:lnTo>
                  <a:lnTo>
                    <a:pt x="1190" y="176"/>
                  </a:lnTo>
                  <a:lnTo>
                    <a:pt x="1191" y="157"/>
                  </a:lnTo>
                  <a:lnTo>
                    <a:pt x="1191" y="135"/>
                  </a:lnTo>
                  <a:lnTo>
                    <a:pt x="119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Freeform 60">
              <a:extLst>
                <a:ext uri="{FF2B5EF4-FFF2-40B4-BE49-F238E27FC236}">
                  <a16:creationId xmlns:a16="http://schemas.microsoft.com/office/drawing/2014/main" id="{62EFC69F-D31D-437B-BBF4-FF5A8847AD65}"/>
                </a:ext>
              </a:extLst>
            </p:cNvPr>
            <p:cNvSpPr>
              <a:spLocks/>
            </p:cNvSpPr>
            <p:nvPr/>
          </p:nvSpPr>
          <p:spPr bwMode="auto">
            <a:xfrm>
              <a:off x="3948346" y="2039937"/>
              <a:ext cx="106363" cy="333375"/>
            </a:xfrm>
            <a:custGeom>
              <a:avLst/>
              <a:gdLst>
                <a:gd name="T0" fmla="*/ 66 w 67"/>
                <a:gd name="T1" fmla="*/ 101 h 210"/>
                <a:gd name="T2" fmla="*/ 66 w 67"/>
                <a:gd name="T3" fmla="*/ 101 h 210"/>
                <a:gd name="T4" fmla="*/ 67 w 67"/>
                <a:gd name="T5" fmla="*/ 122 h 210"/>
                <a:gd name="T6" fmla="*/ 67 w 67"/>
                <a:gd name="T7" fmla="*/ 143 h 210"/>
                <a:gd name="T8" fmla="*/ 67 w 67"/>
                <a:gd name="T9" fmla="*/ 161 h 210"/>
                <a:gd name="T10" fmla="*/ 64 w 67"/>
                <a:gd name="T11" fmla="*/ 177 h 210"/>
                <a:gd name="T12" fmla="*/ 61 w 67"/>
                <a:gd name="T13" fmla="*/ 189 h 210"/>
                <a:gd name="T14" fmla="*/ 58 w 67"/>
                <a:gd name="T15" fmla="*/ 201 h 210"/>
                <a:gd name="T16" fmla="*/ 51 w 67"/>
                <a:gd name="T17" fmla="*/ 207 h 210"/>
                <a:gd name="T18" fmla="*/ 50 w 67"/>
                <a:gd name="T19" fmla="*/ 209 h 210"/>
                <a:gd name="T20" fmla="*/ 46 w 67"/>
                <a:gd name="T21" fmla="*/ 210 h 210"/>
                <a:gd name="T22" fmla="*/ 46 w 67"/>
                <a:gd name="T23" fmla="*/ 210 h 210"/>
                <a:gd name="T24" fmla="*/ 43 w 67"/>
                <a:gd name="T25" fmla="*/ 210 h 210"/>
                <a:gd name="T26" fmla="*/ 38 w 67"/>
                <a:gd name="T27" fmla="*/ 209 h 210"/>
                <a:gd name="T28" fmla="*/ 32 w 67"/>
                <a:gd name="T29" fmla="*/ 202 h 210"/>
                <a:gd name="T30" fmla="*/ 25 w 67"/>
                <a:gd name="T31" fmla="*/ 194 h 210"/>
                <a:gd name="T32" fmla="*/ 19 w 67"/>
                <a:gd name="T33" fmla="*/ 181 h 210"/>
                <a:gd name="T34" fmla="*/ 14 w 67"/>
                <a:gd name="T35" fmla="*/ 167 h 210"/>
                <a:gd name="T36" fmla="*/ 9 w 67"/>
                <a:gd name="T37" fmla="*/ 149 h 210"/>
                <a:gd name="T38" fmla="*/ 5 w 67"/>
                <a:gd name="T39" fmla="*/ 130 h 210"/>
                <a:gd name="T40" fmla="*/ 3 w 67"/>
                <a:gd name="T41" fmla="*/ 108 h 210"/>
                <a:gd name="T42" fmla="*/ 3 w 67"/>
                <a:gd name="T43" fmla="*/ 108 h 210"/>
                <a:gd name="T44" fmla="*/ 0 w 67"/>
                <a:gd name="T45" fmla="*/ 87 h 210"/>
                <a:gd name="T46" fmla="*/ 0 w 67"/>
                <a:gd name="T47" fmla="*/ 67 h 210"/>
                <a:gd name="T48" fmla="*/ 1 w 67"/>
                <a:gd name="T49" fmla="*/ 50 h 210"/>
                <a:gd name="T50" fmla="*/ 3 w 67"/>
                <a:gd name="T51" fmla="*/ 34 h 210"/>
                <a:gd name="T52" fmla="*/ 6 w 67"/>
                <a:gd name="T53" fmla="*/ 19 h 210"/>
                <a:gd name="T54" fmla="*/ 11 w 67"/>
                <a:gd name="T55" fmla="*/ 10 h 210"/>
                <a:gd name="T56" fmla="*/ 16 w 67"/>
                <a:gd name="T57" fmla="*/ 3 h 210"/>
                <a:gd name="T58" fmla="*/ 19 w 67"/>
                <a:gd name="T59" fmla="*/ 0 h 210"/>
                <a:gd name="T60" fmla="*/ 22 w 67"/>
                <a:gd name="T61" fmla="*/ 0 h 210"/>
                <a:gd name="T62" fmla="*/ 22 w 67"/>
                <a:gd name="T63" fmla="*/ 0 h 210"/>
                <a:gd name="T64" fmla="*/ 25 w 67"/>
                <a:gd name="T65" fmla="*/ 0 h 210"/>
                <a:gd name="T66" fmla="*/ 29 w 67"/>
                <a:gd name="T67" fmla="*/ 2 h 210"/>
                <a:gd name="T68" fmla="*/ 35 w 67"/>
                <a:gd name="T69" fmla="*/ 6 h 210"/>
                <a:gd name="T70" fmla="*/ 41 w 67"/>
                <a:gd name="T71" fmla="*/ 16 h 210"/>
                <a:gd name="T72" fmla="*/ 48 w 67"/>
                <a:gd name="T73" fmla="*/ 27 h 210"/>
                <a:gd name="T74" fmla="*/ 54 w 67"/>
                <a:gd name="T75" fmla="*/ 43 h 210"/>
                <a:gd name="T76" fmla="*/ 59 w 67"/>
                <a:gd name="T77" fmla="*/ 61 h 210"/>
                <a:gd name="T78" fmla="*/ 62 w 67"/>
                <a:gd name="T79" fmla="*/ 80 h 210"/>
                <a:gd name="T80" fmla="*/ 66 w 67"/>
                <a:gd name="T81" fmla="*/ 1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210">
                  <a:moveTo>
                    <a:pt x="66" y="101"/>
                  </a:moveTo>
                  <a:lnTo>
                    <a:pt x="66" y="101"/>
                  </a:lnTo>
                  <a:lnTo>
                    <a:pt x="67" y="122"/>
                  </a:lnTo>
                  <a:lnTo>
                    <a:pt x="67" y="143"/>
                  </a:lnTo>
                  <a:lnTo>
                    <a:pt x="67" y="161"/>
                  </a:lnTo>
                  <a:lnTo>
                    <a:pt x="64" y="177"/>
                  </a:lnTo>
                  <a:lnTo>
                    <a:pt x="61" y="189"/>
                  </a:lnTo>
                  <a:lnTo>
                    <a:pt x="58" y="201"/>
                  </a:lnTo>
                  <a:lnTo>
                    <a:pt x="51" y="207"/>
                  </a:lnTo>
                  <a:lnTo>
                    <a:pt x="50" y="209"/>
                  </a:lnTo>
                  <a:lnTo>
                    <a:pt x="46" y="210"/>
                  </a:lnTo>
                  <a:lnTo>
                    <a:pt x="46" y="210"/>
                  </a:lnTo>
                  <a:lnTo>
                    <a:pt x="43" y="210"/>
                  </a:lnTo>
                  <a:lnTo>
                    <a:pt x="38" y="209"/>
                  </a:lnTo>
                  <a:lnTo>
                    <a:pt x="32" y="202"/>
                  </a:lnTo>
                  <a:lnTo>
                    <a:pt x="25" y="194"/>
                  </a:lnTo>
                  <a:lnTo>
                    <a:pt x="19" y="181"/>
                  </a:lnTo>
                  <a:lnTo>
                    <a:pt x="14" y="167"/>
                  </a:lnTo>
                  <a:lnTo>
                    <a:pt x="9" y="149"/>
                  </a:lnTo>
                  <a:lnTo>
                    <a:pt x="5" y="130"/>
                  </a:lnTo>
                  <a:lnTo>
                    <a:pt x="3" y="108"/>
                  </a:lnTo>
                  <a:lnTo>
                    <a:pt x="3" y="108"/>
                  </a:lnTo>
                  <a:lnTo>
                    <a:pt x="0" y="87"/>
                  </a:lnTo>
                  <a:lnTo>
                    <a:pt x="0" y="67"/>
                  </a:lnTo>
                  <a:lnTo>
                    <a:pt x="1" y="50"/>
                  </a:lnTo>
                  <a:lnTo>
                    <a:pt x="3" y="34"/>
                  </a:lnTo>
                  <a:lnTo>
                    <a:pt x="6" y="19"/>
                  </a:lnTo>
                  <a:lnTo>
                    <a:pt x="11" y="10"/>
                  </a:lnTo>
                  <a:lnTo>
                    <a:pt x="16" y="3"/>
                  </a:lnTo>
                  <a:lnTo>
                    <a:pt x="19" y="0"/>
                  </a:lnTo>
                  <a:lnTo>
                    <a:pt x="22" y="0"/>
                  </a:lnTo>
                  <a:lnTo>
                    <a:pt x="22" y="0"/>
                  </a:lnTo>
                  <a:lnTo>
                    <a:pt x="25" y="0"/>
                  </a:lnTo>
                  <a:lnTo>
                    <a:pt x="29" y="2"/>
                  </a:lnTo>
                  <a:lnTo>
                    <a:pt x="35" y="6"/>
                  </a:lnTo>
                  <a:lnTo>
                    <a:pt x="41" y="16"/>
                  </a:lnTo>
                  <a:lnTo>
                    <a:pt x="48" y="27"/>
                  </a:lnTo>
                  <a:lnTo>
                    <a:pt x="54" y="43"/>
                  </a:lnTo>
                  <a:lnTo>
                    <a:pt x="59" y="61"/>
                  </a:lnTo>
                  <a:lnTo>
                    <a:pt x="62" y="80"/>
                  </a:lnTo>
                  <a:lnTo>
                    <a:pt x="66" y="101"/>
                  </a:lnTo>
                  <a:close/>
                </a:path>
              </a:pathLst>
            </a:custGeom>
            <a:solidFill>
              <a:srgbClr val="3C9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7" name="Freeform 61">
              <a:extLst>
                <a:ext uri="{FF2B5EF4-FFF2-40B4-BE49-F238E27FC236}">
                  <a16:creationId xmlns:a16="http://schemas.microsoft.com/office/drawing/2014/main" id="{E1B6BCBC-CCF0-4D4F-95CF-7584027D3A28}"/>
                </a:ext>
              </a:extLst>
            </p:cNvPr>
            <p:cNvSpPr>
              <a:spLocks/>
            </p:cNvSpPr>
            <p:nvPr/>
          </p:nvSpPr>
          <p:spPr bwMode="auto">
            <a:xfrm>
              <a:off x="3948346" y="2039937"/>
              <a:ext cx="106363" cy="333375"/>
            </a:xfrm>
            <a:custGeom>
              <a:avLst/>
              <a:gdLst>
                <a:gd name="T0" fmla="*/ 66 w 67"/>
                <a:gd name="T1" fmla="*/ 101 h 210"/>
                <a:gd name="T2" fmla="*/ 66 w 67"/>
                <a:gd name="T3" fmla="*/ 101 h 210"/>
                <a:gd name="T4" fmla="*/ 67 w 67"/>
                <a:gd name="T5" fmla="*/ 122 h 210"/>
                <a:gd name="T6" fmla="*/ 67 w 67"/>
                <a:gd name="T7" fmla="*/ 143 h 210"/>
                <a:gd name="T8" fmla="*/ 67 w 67"/>
                <a:gd name="T9" fmla="*/ 161 h 210"/>
                <a:gd name="T10" fmla="*/ 64 w 67"/>
                <a:gd name="T11" fmla="*/ 177 h 210"/>
                <a:gd name="T12" fmla="*/ 61 w 67"/>
                <a:gd name="T13" fmla="*/ 189 h 210"/>
                <a:gd name="T14" fmla="*/ 58 w 67"/>
                <a:gd name="T15" fmla="*/ 201 h 210"/>
                <a:gd name="T16" fmla="*/ 51 w 67"/>
                <a:gd name="T17" fmla="*/ 207 h 210"/>
                <a:gd name="T18" fmla="*/ 50 w 67"/>
                <a:gd name="T19" fmla="*/ 209 h 210"/>
                <a:gd name="T20" fmla="*/ 46 w 67"/>
                <a:gd name="T21" fmla="*/ 210 h 210"/>
                <a:gd name="T22" fmla="*/ 46 w 67"/>
                <a:gd name="T23" fmla="*/ 210 h 210"/>
                <a:gd name="T24" fmla="*/ 43 w 67"/>
                <a:gd name="T25" fmla="*/ 210 h 210"/>
                <a:gd name="T26" fmla="*/ 38 w 67"/>
                <a:gd name="T27" fmla="*/ 209 h 210"/>
                <a:gd name="T28" fmla="*/ 32 w 67"/>
                <a:gd name="T29" fmla="*/ 202 h 210"/>
                <a:gd name="T30" fmla="*/ 25 w 67"/>
                <a:gd name="T31" fmla="*/ 194 h 210"/>
                <a:gd name="T32" fmla="*/ 19 w 67"/>
                <a:gd name="T33" fmla="*/ 181 h 210"/>
                <a:gd name="T34" fmla="*/ 14 w 67"/>
                <a:gd name="T35" fmla="*/ 167 h 210"/>
                <a:gd name="T36" fmla="*/ 9 w 67"/>
                <a:gd name="T37" fmla="*/ 149 h 210"/>
                <a:gd name="T38" fmla="*/ 5 w 67"/>
                <a:gd name="T39" fmla="*/ 130 h 210"/>
                <a:gd name="T40" fmla="*/ 3 w 67"/>
                <a:gd name="T41" fmla="*/ 108 h 210"/>
                <a:gd name="T42" fmla="*/ 3 w 67"/>
                <a:gd name="T43" fmla="*/ 108 h 210"/>
                <a:gd name="T44" fmla="*/ 0 w 67"/>
                <a:gd name="T45" fmla="*/ 87 h 210"/>
                <a:gd name="T46" fmla="*/ 0 w 67"/>
                <a:gd name="T47" fmla="*/ 67 h 210"/>
                <a:gd name="T48" fmla="*/ 1 w 67"/>
                <a:gd name="T49" fmla="*/ 50 h 210"/>
                <a:gd name="T50" fmla="*/ 3 w 67"/>
                <a:gd name="T51" fmla="*/ 34 h 210"/>
                <a:gd name="T52" fmla="*/ 6 w 67"/>
                <a:gd name="T53" fmla="*/ 19 h 210"/>
                <a:gd name="T54" fmla="*/ 11 w 67"/>
                <a:gd name="T55" fmla="*/ 10 h 210"/>
                <a:gd name="T56" fmla="*/ 16 w 67"/>
                <a:gd name="T57" fmla="*/ 3 h 210"/>
                <a:gd name="T58" fmla="*/ 19 w 67"/>
                <a:gd name="T59" fmla="*/ 0 h 210"/>
                <a:gd name="T60" fmla="*/ 22 w 67"/>
                <a:gd name="T61" fmla="*/ 0 h 210"/>
                <a:gd name="T62" fmla="*/ 22 w 67"/>
                <a:gd name="T63" fmla="*/ 0 h 210"/>
                <a:gd name="T64" fmla="*/ 25 w 67"/>
                <a:gd name="T65" fmla="*/ 0 h 210"/>
                <a:gd name="T66" fmla="*/ 29 w 67"/>
                <a:gd name="T67" fmla="*/ 2 h 210"/>
                <a:gd name="T68" fmla="*/ 35 w 67"/>
                <a:gd name="T69" fmla="*/ 6 h 210"/>
                <a:gd name="T70" fmla="*/ 41 w 67"/>
                <a:gd name="T71" fmla="*/ 16 h 210"/>
                <a:gd name="T72" fmla="*/ 48 w 67"/>
                <a:gd name="T73" fmla="*/ 27 h 210"/>
                <a:gd name="T74" fmla="*/ 54 w 67"/>
                <a:gd name="T75" fmla="*/ 43 h 210"/>
                <a:gd name="T76" fmla="*/ 59 w 67"/>
                <a:gd name="T77" fmla="*/ 61 h 210"/>
                <a:gd name="T78" fmla="*/ 62 w 67"/>
                <a:gd name="T79" fmla="*/ 80 h 210"/>
                <a:gd name="T80" fmla="*/ 66 w 67"/>
                <a:gd name="T81" fmla="*/ 1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210">
                  <a:moveTo>
                    <a:pt x="66" y="101"/>
                  </a:moveTo>
                  <a:lnTo>
                    <a:pt x="66" y="101"/>
                  </a:lnTo>
                  <a:lnTo>
                    <a:pt x="67" y="122"/>
                  </a:lnTo>
                  <a:lnTo>
                    <a:pt x="67" y="143"/>
                  </a:lnTo>
                  <a:lnTo>
                    <a:pt x="67" y="161"/>
                  </a:lnTo>
                  <a:lnTo>
                    <a:pt x="64" y="177"/>
                  </a:lnTo>
                  <a:lnTo>
                    <a:pt x="61" y="189"/>
                  </a:lnTo>
                  <a:lnTo>
                    <a:pt x="58" y="201"/>
                  </a:lnTo>
                  <a:lnTo>
                    <a:pt x="51" y="207"/>
                  </a:lnTo>
                  <a:lnTo>
                    <a:pt x="50" y="209"/>
                  </a:lnTo>
                  <a:lnTo>
                    <a:pt x="46" y="210"/>
                  </a:lnTo>
                  <a:lnTo>
                    <a:pt x="46" y="210"/>
                  </a:lnTo>
                  <a:lnTo>
                    <a:pt x="43" y="210"/>
                  </a:lnTo>
                  <a:lnTo>
                    <a:pt x="38" y="209"/>
                  </a:lnTo>
                  <a:lnTo>
                    <a:pt x="32" y="202"/>
                  </a:lnTo>
                  <a:lnTo>
                    <a:pt x="25" y="194"/>
                  </a:lnTo>
                  <a:lnTo>
                    <a:pt x="19" y="181"/>
                  </a:lnTo>
                  <a:lnTo>
                    <a:pt x="14" y="167"/>
                  </a:lnTo>
                  <a:lnTo>
                    <a:pt x="9" y="149"/>
                  </a:lnTo>
                  <a:lnTo>
                    <a:pt x="5" y="130"/>
                  </a:lnTo>
                  <a:lnTo>
                    <a:pt x="3" y="108"/>
                  </a:lnTo>
                  <a:lnTo>
                    <a:pt x="3" y="108"/>
                  </a:lnTo>
                  <a:lnTo>
                    <a:pt x="0" y="87"/>
                  </a:lnTo>
                  <a:lnTo>
                    <a:pt x="0" y="67"/>
                  </a:lnTo>
                  <a:lnTo>
                    <a:pt x="1" y="50"/>
                  </a:lnTo>
                  <a:lnTo>
                    <a:pt x="3" y="34"/>
                  </a:lnTo>
                  <a:lnTo>
                    <a:pt x="6" y="19"/>
                  </a:lnTo>
                  <a:lnTo>
                    <a:pt x="11" y="10"/>
                  </a:lnTo>
                  <a:lnTo>
                    <a:pt x="16" y="3"/>
                  </a:lnTo>
                  <a:lnTo>
                    <a:pt x="19" y="0"/>
                  </a:lnTo>
                  <a:lnTo>
                    <a:pt x="22" y="0"/>
                  </a:lnTo>
                  <a:lnTo>
                    <a:pt x="22" y="0"/>
                  </a:lnTo>
                  <a:lnTo>
                    <a:pt x="25" y="0"/>
                  </a:lnTo>
                  <a:lnTo>
                    <a:pt x="29" y="2"/>
                  </a:lnTo>
                  <a:lnTo>
                    <a:pt x="35" y="6"/>
                  </a:lnTo>
                  <a:lnTo>
                    <a:pt x="41" y="16"/>
                  </a:lnTo>
                  <a:lnTo>
                    <a:pt x="48" y="27"/>
                  </a:lnTo>
                  <a:lnTo>
                    <a:pt x="54" y="43"/>
                  </a:lnTo>
                  <a:lnTo>
                    <a:pt x="59" y="61"/>
                  </a:lnTo>
                  <a:lnTo>
                    <a:pt x="62" y="80"/>
                  </a:lnTo>
                  <a:lnTo>
                    <a:pt x="66"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nvGrpSpPr>
            <p:cNvPr id="18" name="Group 17">
              <a:extLst>
                <a:ext uri="{FF2B5EF4-FFF2-40B4-BE49-F238E27FC236}">
                  <a16:creationId xmlns:a16="http://schemas.microsoft.com/office/drawing/2014/main" id="{459D8BB5-F6EF-415A-8639-332D331E2DBD}"/>
                </a:ext>
              </a:extLst>
            </p:cNvPr>
            <p:cNvGrpSpPr/>
            <p:nvPr/>
          </p:nvGrpSpPr>
          <p:grpSpPr>
            <a:xfrm>
              <a:off x="1290272" y="1846262"/>
              <a:ext cx="2777137" cy="3965576"/>
              <a:chOff x="1290272" y="1846262"/>
              <a:chExt cx="2777137" cy="3965576"/>
            </a:xfrm>
          </p:grpSpPr>
          <p:sp>
            <p:nvSpPr>
              <p:cNvPr id="19" name="Freeform 5">
                <a:extLst>
                  <a:ext uri="{FF2B5EF4-FFF2-40B4-BE49-F238E27FC236}">
                    <a16:creationId xmlns:a16="http://schemas.microsoft.com/office/drawing/2014/main" id="{B20B8E22-9B19-4C20-9DED-B337CC3D2365}"/>
                  </a:ext>
                </a:extLst>
              </p:cNvPr>
              <p:cNvSpPr>
                <a:spLocks/>
              </p:cNvSpPr>
              <p:nvPr/>
            </p:nvSpPr>
            <p:spPr bwMode="auto">
              <a:xfrm>
                <a:off x="1714734" y="3602037"/>
                <a:ext cx="1282700" cy="971550"/>
              </a:xfrm>
              <a:custGeom>
                <a:avLst/>
                <a:gdLst>
                  <a:gd name="T0" fmla="*/ 15 w 808"/>
                  <a:gd name="T1" fmla="*/ 472 h 612"/>
                  <a:gd name="T2" fmla="*/ 39 w 808"/>
                  <a:gd name="T3" fmla="*/ 477 h 612"/>
                  <a:gd name="T4" fmla="*/ 68 w 808"/>
                  <a:gd name="T5" fmla="*/ 472 h 612"/>
                  <a:gd name="T6" fmla="*/ 100 w 808"/>
                  <a:gd name="T7" fmla="*/ 461 h 612"/>
                  <a:gd name="T8" fmla="*/ 175 w 808"/>
                  <a:gd name="T9" fmla="*/ 422 h 612"/>
                  <a:gd name="T10" fmla="*/ 299 w 808"/>
                  <a:gd name="T11" fmla="*/ 337 h 612"/>
                  <a:gd name="T12" fmla="*/ 352 w 808"/>
                  <a:gd name="T13" fmla="*/ 300 h 612"/>
                  <a:gd name="T14" fmla="*/ 431 w 808"/>
                  <a:gd name="T15" fmla="*/ 251 h 612"/>
                  <a:gd name="T16" fmla="*/ 479 w 808"/>
                  <a:gd name="T17" fmla="*/ 223 h 612"/>
                  <a:gd name="T18" fmla="*/ 522 w 808"/>
                  <a:gd name="T19" fmla="*/ 206 h 612"/>
                  <a:gd name="T20" fmla="*/ 561 w 808"/>
                  <a:gd name="T21" fmla="*/ 198 h 612"/>
                  <a:gd name="T22" fmla="*/ 586 w 808"/>
                  <a:gd name="T23" fmla="*/ 202 h 612"/>
                  <a:gd name="T24" fmla="*/ 601 w 808"/>
                  <a:gd name="T25" fmla="*/ 209 h 612"/>
                  <a:gd name="T26" fmla="*/ 612 w 808"/>
                  <a:gd name="T27" fmla="*/ 220 h 612"/>
                  <a:gd name="T28" fmla="*/ 622 w 808"/>
                  <a:gd name="T29" fmla="*/ 236 h 612"/>
                  <a:gd name="T30" fmla="*/ 626 w 808"/>
                  <a:gd name="T31" fmla="*/ 244 h 612"/>
                  <a:gd name="T32" fmla="*/ 636 w 808"/>
                  <a:gd name="T33" fmla="*/ 278 h 612"/>
                  <a:gd name="T34" fmla="*/ 642 w 808"/>
                  <a:gd name="T35" fmla="*/ 313 h 612"/>
                  <a:gd name="T36" fmla="*/ 646 w 808"/>
                  <a:gd name="T37" fmla="*/ 352 h 612"/>
                  <a:gd name="T38" fmla="*/ 639 w 808"/>
                  <a:gd name="T39" fmla="*/ 442 h 612"/>
                  <a:gd name="T40" fmla="*/ 615 w 808"/>
                  <a:gd name="T41" fmla="*/ 549 h 612"/>
                  <a:gd name="T42" fmla="*/ 779 w 808"/>
                  <a:gd name="T43" fmla="*/ 551 h 612"/>
                  <a:gd name="T44" fmla="*/ 792 w 808"/>
                  <a:gd name="T45" fmla="*/ 459 h 612"/>
                  <a:gd name="T46" fmla="*/ 805 w 808"/>
                  <a:gd name="T47" fmla="*/ 339 h 612"/>
                  <a:gd name="T48" fmla="*/ 808 w 808"/>
                  <a:gd name="T49" fmla="*/ 267 h 612"/>
                  <a:gd name="T50" fmla="*/ 805 w 808"/>
                  <a:gd name="T51" fmla="*/ 204 h 612"/>
                  <a:gd name="T52" fmla="*/ 793 w 808"/>
                  <a:gd name="T53" fmla="*/ 146 h 612"/>
                  <a:gd name="T54" fmla="*/ 776 w 808"/>
                  <a:gd name="T55" fmla="*/ 98 h 612"/>
                  <a:gd name="T56" fmla="*/ 748 w 808"/>
                  <a:gd name="T57" fmla="*/ 55 h 612"/>
                  <a:gd name="T58" fmla="*/ 731 w 808"/>
                  <a:gd name="T59" fmla="*/ 37 h 612"/>
                  <a:gd name="T60" fmla="*/ 697 w 808"/>
                  <a:gd name="T61" fmla="*/ 13 h 612"/>
                  <a:gd name="T62" fmla="*/ 655 w 808"/>
                  <a:gd name="T63" fmla="*/ 2 h 612"/>
                  <a:gd name="T64" fmla="*/ 609 w 808"/>
                  <a:gd name="T65" fmla="*/ 0 h 612"/>
                  <a:gd name="T66" fmla="*/ 559 w 808"/>
                  <a:gd name="T67" fmla="*/ 7 h 612"/>
                  <a:gd name="T68" fmla="*/ 506 w 808"/>
                  <a:gd name="T69" fmla="*/ 21 h 612"/>
                  <a:gd name="T70" fmla="*/ 453 w 808"/>
                  <a:gd name="T71" fmla="*/ 42 h 612"/>
                  <a:gd name="T72" fmla="*/ 344 w 808"/>
                  <a:gd name="T73" fmla="*/ 96 h 612"/>
                  <a:gd name="T74" fmla="*/ 243 w 808"/>
                  <a:gd name="T75" fmla="*/ 157 h 612"/>
                  <a:gd name="T76" fmla="*/ 159 w 808"/>
                  <a:gd name="T77" fmla="*/ 215 h 612"/>
                  <a:gd name="T78" fmla="*/ 81 w 808"/>
                  <a:gd name="T79" fmla="*/ 275 h 612"/>
                  <a:gd name="T80" fmla="*/ 63 w 808"/>
                  <a:gd name="T81" fmla="*/ 302 h 612"/>
                  <a:gd name="T82" fmla="*/ 28 w 808"/>
                  <a:gd name="T83" fmla="*/ 365 h 612"/>
                  <a:gd name="T84" fmla="*/ 7 w 808"/>
                  <a:gd name="T85" fmla="*/ 416 h 612"/>
                  <a:gd name="T86" fmla="*/ 0 w 808"/>
                  <a:gd name="T87" fmla="*/ 445 h 612"/>
                  <a:gd name="T88" fmla="*/ 3 w 808"/>
                  <a:gd name="T89" fmla="*/ 462 h 612"/>
                  <a:gd name="T90" fmla="*/ 10 w 808"/>
                  <a:gd name="T91" fmla="*/ 46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8" h="612">
                    <a:moveTo>
                      <a:pt x="15" y="472"/>
                    </a:moveTo>
                    <a:lnTo>
                      <a:pt x="15" y="472"/>
                    </a:lnTo>
                    <a:lnTo>
                      <a:pt x="26" y="475"/>
                    </a:lnTo>
                    <a:lnTo>
                      <a:pt x="39" y="477"/>
                    </a:lnTo>
                    <a:lnTo>
                      <a:pt x="53" y="475"/>
                    </a:lnTo>
                    <a:lnTo>
                      <a:pt x="68" y="472"/>
                    </a:lnTo>
                    <a:lnTo>
                      <a:pt x="84" y="467"/>
                    </a:lnTo>
                    <a:lnTo>
                      <a:pt x="100" y="461"/>
                    </a:lnTo>
                    <a:lnTo>
                      <a:pt x="137" y="443"/>
                    </a:lnTo>
                    <a:lnTo>
                      <a:pt x="175" y="422"/>
                    </a:lnTo>
                    <a:lnTo>
                      <a:pt x="215" y="395"/>
                    </a:lnTo>
                    <a:lnTo>
                      <a:pt x="299" y="337"/>
                    </a:lnTo>
                    <a:lnTo>
                      <a:pt x="299" y="337"/>
                    </a:lnTo>
                    <a:lnTo>
                      <a:pt x="352" y="300"/>
                    </a:lnTo>
                    <a:lnTo>
                      <a:pt x="405" y="265"/>
                    </a:lnTo>
                    <a:lnTo>
                      <a:pt x="431" y="251"/>
                    </a:lnTo>
                    <a:lnTo>
                      <a:pt x="455" y="236"/>
                    </a:lnTo>
                    <a:lnTo>
                      <a:pt x="479" y="223"/>
                    </a:lnTo>
                    <a:lnTo>
                      <a:pt x="501" y="214"/>
                    </a:lnTo>
                    <a:lnTo>
                      <a:pt x="522" y="206"/>
                    </a:lnTo>
                    <a:lnTo>
                      <a:pt x="543" y="201"/>
                    </a:lnTo>
                    <a:lnTo>
                      <a:pt x="561" y="198"/>
                    </a:lnTo>
                    <a:lnTo>
                      <a:pt x="578" y="199"/>
                    </a:lnTo>
                    <a:lnTo>
                      <a:pt x="586" y="202"/>
                    </a:lnTo>
                    <a:lnTo>
                      <a:pt x="593" y="204"/>
                    </a:lnTo>
                    <a:lnTo>
                      <a:pt x="601" y="209"/>
                    </a:lnTo>
                    <a:lnTo>
                      <a:pt x="606" y="214"/>
                    </a:lnTo>
                    <a:lnTo>
                      <a:pt x="612" y="220"/>
                    </a:lnTo>
                    <a:lnTo>
                      <a:pt x="617" y="226"/>
                    </a:lnTo>
                    <a:lnTo>
                      <a:pt x="622" y="236"/>
                    </a:lnTo>
                    <a:lnTo>
                      <a:pt x="626" y="244"/>
                    </a:lnTo>
                    <a:lnTo>
                      <a:pt x="626" y="244"/>
                    </a:lnTo>
                    <a:lnTo>
                      <a:pt x="631" y="262"/>
                    </a:lnTo>
                    <a:lnTo>
                      <a:pt x="636" y="278"/>
                    </a:lnTo>
                    <a:lnTo>
                      <a:pt x="639" y="295"/>
                    </a:lnTo>
                    <a:lnTo>
                      <a:pt x="642" y="313"/>
                    </a:lnTo>
                    <a:lnTo>
                      <a:pt x="644" y="332"/>
                    </a:lnTo>
                    <a:lnTo>
                      <a:pt x="646" y="352"/>
                    </a:lnTo>
                    <a:lnTo>
                      <a:pt x="644" y="395"/>
                    </a:lnTo>
                    <a:lnTo>
                      <a:pt x="639" y="442"/>
                    </a:lnTo>
                    <a:lnTo>
                      <a:pt x="630" y="493"/>
                    </a:lnTo>
                    <a:lnTo>
                      <a:pt x="615" y="549"/>
                    </a:lnTo>
                    <a:lnTo>
                      <a:pt x="598" y="612"/>
                    </a:lnTo>
                    <a:lnTo>
                      <a:pt x="779" y="551"/>
                    </a:lnTo>
                    <a:lnTo>
                      <a:pt x="779" y="551"/>
                    </a:lnTo>
                    <a:lnTo>
                      <a:pt x="792" y="459"/>
                    </a:lnTo>
                    <a:lnTo>
                      <a:pt x="801" y="377"/>
                    </a:lnTo>
                    <a:lnTo>
                      <a:pt x="805" y="339"/>
                    </a:lnTo>
                    <a:lnTo>
                      <a:pt x="806" y="302"/>
                    </a:lnTo>
                    <a:lnTo>
                      <a:pt x="808" y="267"/>
                    </a:lnTo>
                    <a:lnTo>
                      <a:pt x="806" y="234"/>
                    </a:lnTo>
                    <a:lnTo>
                      <a:pt x="805" y="204"/>
                    </a:lnTo>
                    <a:lnTo>
                      <a:pt x="800" y="173"/>
                    </a:lnTo>
                    <a:lnTo>
                      <a:pt x="793" y="146"/>
                    </a:lnTo>
                    <a:lnTo>
                      <a:pt x="785" y="122"/>
                    </a:lnTo>
                    <a:lnTo>
                      <a:pt x="776" y="98"/>
                    </a:lnTo>
                    <a:lnTo>
                      <a:pt x="763" y="76"/>
                    </a:lnTo>
                    <a:lnTo>
                      <a:pt x="748" y="55"/>
                    </a:lnTo>
                    <a:lnTo>
                      <a:pt x="731" y="37"/>
                    </a:lnTo>
                    <a:lnTo>
                      <a:pt x="731" y="37"/>
                    </a:lnTo>
                    <a:lnTo>
                      <a:pt x="715" y="24"/>
                    </a:lnTo>
                    <a:lnTo>
                      <a:pt x="697" y="13"/>
                    </a:lnTo>
                    <a:lnTo>
                      <a:pt x="676" y="7"/>
                    </a:lnTo>
                    <a:lnTo>
                      <a:pt x="655" y="2"/>
                    </a:lnTo>
                    <a:lnTo>
                      <a:pt x="633" y="0"/>
                    </a:lnTo>
                    <a:lnTo>
                      <a:pt x="609" y="0"/>
                    </a:lnTo>
                    <a:lnTo>
                      <a:pt x="585" y="2"/>
                    </a:lnTo>
                    <a:lnTo>
                      <a:pt x="559" y="7"/>
                    </a:lnTo>
                    <a:lnTo>
                      <a:pt x="533" y="13"/>
                    </a:lnTo>
                    <a:lnTo>
                      <a:pt x="506" y="21"/>
                    </a:lnTo>
                    <a:lnTo>
                      <a:pt x="480" y="31"/>
                    </a:lnTo>
                    <a:lnTo>
                      <a:pt x="453" y="42"/>
                    </a:lnTo>
                    <a:lnTo>
                      <a:pt x="397" y="68"/>
                    </a:lnTo>
                    <a:lnTo>
                      <a:pt x="344" y="96"/>
                    </a:lnTo>
                    <a:lnTo>
                      <a:pt x="291" y="127"/>
                    </a:lnTo>
                    <a:lnTo>
                      <a:pt x="243" y="157"/>
                    </a:lnTo>
                    <a:lnTo>
                      <a:pt x="198" y="186"/>
                    </a:lnTo>
                    <a:lnTo>
                      <a:pt x="159" y="215"/>
                    </a:lnTo>
                    <a:lnTo>
                      <a:pt x="101" y="257"/>
                    </a:lnTo>
                    <a:lnTo>
                      <a:pt x="81" y="275"/>
                    </a:lnTo>
                    <a:lnTo>
                      <a:pt x="81" y="275"/>
                    </a:lnTo>
                    <a:lnTo>
                      <a:pt x="63" y="302"/>
                    </a:lnTo>
                    <a:lnTo>
                      <a:pt x="45" y="331"/>
                    </a:lnTo>
                    <a:lnTo>
                      <a:pt x="28" y="365"/>
                    </a:lnTo>
                    <a:lnTo>
                      <a:pt x="11" y="400"/>
                    </a:lnTo>
                    <a:lnTo>
                      <a:pt x="7" y="416"/>
                    </a:lnTo>
                    <a:lnTo>
                      <a:pt x="2" y="432"/>
                    </a:lnTo>
                    <a:lnTo>
                      <a:pt x="0" y="445"/>
                    </a:lnTo>
                    <a:lnTo>
                      <a:pt x="2" y="458"/>
                    </a:lnTo>
                    <a:lnTo>
                      <a:pt x="3" y="462"/>
                    </a:lnTo>
                    <a:lnTo>
                      <a:pt x="7" y="466"/>
                    </a:lnTo>
                    <a:lnTo>
                      <a:pt x="10" y="469"/>
                    </a:lnTo>
                    <a:lnTo>
                      <a:pt x="15" y="472"/>
                    </a:lnTo>
                    <a:close/>
                  </a:path>
                </a:pathLst>
              </a:custGeom>
              <a:solidFill>
                <a:srgbClr val="4C6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 name="Freeform 6">
                <a:extLst>
                  <a:ext uri="{FF2B5EF4-FFF2-40B4-BE49-F238E27FC236}">
                    <a16:creationId xmlns:a16="http://schemas.microsoft.com/office/drawing/2014/main" id="{F7EB3F36-6825-4369-A804-C4394513D378}"/>
                  </a:ext>
                </a:extLst>
              </p:cNvPr>
              <p:cNvSpPr>
                <a:spLocks/>
              </p:cNvSpPr>
              <p:nvPr/>
            </p:nvSpPr>
            <p:spPr bwMode="auto">
              <a:xfrm>
                <a:off x="1714734" y="3602037"/>
                <a:ext cx="1282700" cy="971550"/>
              </a:xfrm>
              <a:custGeom>
                <a:avLst/>
                <a:gdLst>
                  <a:gd name="T0" fmla="*/ 15 w 808"/>
                  <a:gd name="T1" fmla="*/ 472 h 612"/>
                  <a:gd name="T2" fmla="*/ 39 w 808"/>
                  <a:gd name="T3" fmla="*/ 477 h 612"/>
                  <a:gd name="T4" fmla="*/ 68 w 808"/>
                  <a:gd name="T5" fmla="*/ 472 h 612"/>
                  <a:gd name="T6" fmla="*/ 100 w 808"/>
                  <a:gd name="T7" fmla="*/ 461 h 612"/>
                  <a:gd name="T8" fmla="*/ 175 w 808"/>
                  <a:gd name="T9" fmla="*/ 422 h 612"/>
                  <a:gd name="T10" fmla="*/ 299 w 808"/>
                  <a:gd name="T11" fmla="*/ 337 h 612"/>
                  <a:gd name="T12" fmla="*/ 352 w 808"/>
                  <a:gd name="T13" fmla="*/ 300 h 612"/>
                  <a:gd name="T14" fmla="*/ 431 w 808"/>
                  <a:gd name="T15" fmla="*/ 251 h 612"/>
                  <a:gd name="T16" fmla="*/ 479 w 808"/>
                  <a:gd name="T17" fmla="*/ 223 h 612"/>
                  <a:gd name="T18" fmla="*/ 522 w 808"/>
                  <a:gd name="T19" fmla="*/ 206 h 612"/>
                  <a:gd name="T20" fmla="*/ 561 w 808"/>
                  <a:gd name="T21" fmla="*/ 198 h 612"/>
                  <a:gd name="T22" fmla="*/ 586 w 808"/>
                  <a:gd name="T23" fmla="*/ 202 h 612"/>
                  <a:gd name="T24" fmla="*/ 601 w 808"/>
                  <a:gd name="T25" fmla="*/ 209 h 612"/>
                  <a:gd name="T26" fmla="*/ 612 w 808"/>
                  <a:gd name="T27" fmla="*/ 220 h 612"/>
                  <a:gd name="T28" fmla="*/ 622 w 808"/>
                  <a:gd name="T29" fmla="*/ 236 h 612"/>
                  <a:gd name="T30" fmla="*/ 626 w 808"/>
                  <a:gd name="T31" fmla="*/ 244 h 612"/>
                  <a:gd name="T32" fmla="*/ 636 w 808"/>
                  <a:gd name="T33" fmla="*/ 278 h 612"/>
                  <a:gd name="T34" fmla="*/ 642 w 808"/>
                  <a:gd name="T35" fmla="*/ 313 h 612"/>
                  <a:gd name="T36" fmla="*/ 646 w 808"/>
                  <a:gd name="T37" fmla="*/ 352 h 612"/>
                  <a:gd name="T38" fmla="*/ 639 w 808"/>
                  <a:gd name="T39" fmla="*/ 442 h 612"/>
                  <a:gd name="T40" fmla="*/ 615 w 808"/>
                  <a:gd name="T41" fmla="*/ 549 h 612"/>
                  <a:gd name="T42" fmla="*/ 779 w 808"/>
                  <a:gd name="T43" fmla="*/ 551 h 612"/>
                  <a:gd name="T44" fmla="*/ 792 w 808"/>
                  <a:gd name="T45" fmla="*/ 459 h 612"/>
                  <a:gd name="T46" fmla="*/ 805 w 808"/>
                  <a:gd name="T47" fmla="*/ 339 h 612"/>
                  <a:gd name="T48" fmla="*/ 808 w 808"/>
                  <a:gd name="T49" fmla="*/ 267 h 612"/>
                  <a:gd name="T50" fmla="*/ 805 w 808"/>
                  <a:gd name="T51" fmla="*/ 204 h 612"/>
                  <a:gd name="T52" fmla="*/ 793 w 808"/>
                  <a:gd name="T53" fmla="*/ 146 h 612"/>
                  <a:gd name="T54" fmla="*/ 776 w 808"/>
                  <a:gd name="T55" fmla="*/ 98 h 612"/>
                  <a:gd name="T56" fmla="*/ 748 w 808"/>
                  <a:gd name="T57" fmla="*/ 55 h 612"/>
                  <a:gd name="T58" fmla="*/ 731 w 808"/>
                  <a:gd name="T59" fmla="*/ 37 h 612"/>
                  <a:gd name="T60" fmla="*/ 697 w 808"/>
                  <a:gd name="T61" fmla="*/ 13 h 612"/>
                  <a:gd name="T62" fmla="*/ 655 w 808"/>
                  <a:gd name="T63" fmla="*/ 2 h 612"/>
                  <a:gd name="T64" fmla="*/ 609 w 808"/>
                  <a:gd name="T65" fmla="*/ 0 h 612"/>
                  <a:gd name="T66" fmla="*/ 559 w 808"/>
                  <a:gd name="T67" fmla="*/ 7 h 612"/>
                  <a:gd name="T68" fmla="*/ 506 w 808"/>
                  <a:gd name="T69" fmla="*/ 21 h 612"/>
                  <a:gd name="T70" fmla="*/ 453 w 808"/>
                  <a:gd name="T71" fmla="*/ 42 h 612"/>
                  <a:gd name="T72" fmla="*/ 344 w 808"/>
                  <a:gd name="T73" fmla="*/ 96 h 612"/>
                  <a:gd name="T74" fmla="*/ 243 w 808"/>
                  <a:gd name="T75" fmla="*/ 157 h 612"/>
                  <a:gd name="T76" fmla="*/ 159 w 808"/>
                  <a:gd name="T77" fmla="*/ 215 h 612"/>
                  <a:gd name="T78" fmla="*/ 81 w 808"/>
                  <a:gd name="T79" fmla="*/ 275 h 612"/>
                  <a:gd name="T80" fmla="*/ 63 w 808"/>
                  <a:gd name="T81" fmla="*/ 302 h 612"/>
                  <a:gd name="T82" fmla="*/ 28 w 808"/>
                  <a:gd name="T83" fmla="*/ 365 h 612"/>
                  <a:gd name="T84" fmla="*/ 7 w 808"/>
                  <a:gd name="T85" fmla="*/ 416 h 612"/>
                  <a:gd name="T86" fmla="*/ 0 w 808"/>
                  <a:gd name="T87" fmla="*/ 445 h 612"/>
                  <a:gd name="T88" fmla="*/ 3 w 808"/>
                  <a:gd name="T89" fmla="*/ 462 h 612"/>
                  <a:gd name="T90" fmla="*/ 10 w 808"/>
                  <a:gd name="T91" fmla="*/ 46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8" h="612">
                    <a:moveTo>
                      <a:pt x="15" y="472"/>
                    </a:moveTo>
                    <a:lnTo>
                      <a:pt x="15" y="472"/>
                    </a:lnTo>
                    <a:lnTo>
                      <a:pt x="26" y="475"/>
                    </a:lnTo>
                    <a:lnTo>
                      <a:pt x="39" y="477"/>
                    </a:lnTo>
                    <a:lnTo>
                      <a:pt x="53" y="475"/>
                    </a:lnTo>
                    <a:lnTo>
                      <a:pt x="68" y="472"/>
                    </a:lnTo>
                    <a:lnTo>
                      <a:pt x="84" y="467"/>
                    </a:lnTo>
                    <a:lnTo>
                      <a:pt x="100" y="461"/>
                    </a:lnTo>
                    <a:lnTo>
                      <a:pt x="137" y="443"/>
                    </a:lnTo>
                    <a:lnTo>
                      <a:pt x="175" y="422"/>
                    </a:lnTo>
                    <a:lnTo>
                      <a:pt x="215" y="395"/>
                    </a:lnTo>
                    <a:lnTo>
                      <a:pt x="299" y="337"/>
                    </a:lnTo>
                    <a:lnTo>
                      <a:pt x="299" y="337"/>
                    </a:lnTo>
                    <a:lnTo>
                      <a:pt x="352" y="300"/>
                    </a:lnTo>
                    <a:lnTo>
                      <a:pt x="405" y="265"/>
                    </a:lnTo>
                    <a:lnTo>
                      <a:pt x="431" y="251"/>
                    </a:lnTo>
                    <a:lnTo>
                      <a:pt x="455" y="236"/>
                    </a:lnTo>
                    <a:lnTo>
                      <a:pt x="479" y="223"/>
                    </a:lnTo>
                    <a:lnTo>
                      <a:pt x="501" y="214"/>
                    </a:lnTo>
                    <a:lnTo>
                      <a:pt x="522" y="206"/>
                    </a:lnTo>
                    <a:lnTo>
                      <a:pt x="543" y="201"/>
                    </a:lnTo>
                    <a:lnTo>
                      <a:pt x="561" y="198"/>
                    </a:lnTo>
                    <a:lnTo>
                      <a:pt x="578" y="199"/>
                    </a:lnTo>
                    <a:lnTo>
                      <a:pt x="586" y="202"/>
                    </a:lnTo>
                    <a:lnTo>
                      <a:pt x="593" y="204"/>
                    </a:lnTo>
                    <a:lnTo>
                      <a:pt x="601" y="209"/>
                    </a:lnTo>
                    <a:lnTo>
                      <a:pt x="606" y="214"/>
                    </a:lnTo>
                    <a:lnTo>
                      <a:pt x="612" y="220"/>
                    </a:lnTo>
                    <a:lnTo>
                      <a:pt x="617" y="226"/>
                    </a:lnTo>
                    <a:lnTo>
                      <a:pt x="622" y="236"/>
                    </a:lnTo>
                    <a:lnTo>
                      <a:pt x="626" y="244"/>
                    </a:lnTo>
                    <a:lnTo>
                      <a:pt x="626" y="244"/>
                    </a:lnTo>
                    <a:lnTo>
                      <a:pt x="631" y="262"/>
                    </a:lnTo>
                    <a:lnTo>
                      <a:pt x="636" y="278"/>
                    </a:lnTo>
                    <a:lnTo>
                      <a:pt x="639" y="295"/>
                    </a:lnTo>
                    <a:lnTo>
                      <a:pt x="642" y="313"/>
                    </a:lnTo>
                    <a:lnTo>
                      <a:pt x="644" y="332"/>
                    </a:lnTo>
                    <a:lnTo>
                      <a:pt x="646" y="352"/>
                    </a:lnTo>
                    <a:lnTo>
                      <a:pt x="644" y="395"/>
                    </a:lnTo>
                    <a:lnTo>
                      <a:pt x="639" y="442"/>
                    </a:lnTo>
                    <a:lnTo>
                      <a:pt x="630" y="493"/>
                    </a:lnTo>
                    <a:lnTo>
                      <a:pt x="615" y="549"/>
                    </a:lnTo>
                    <a:lnTo>
                      <a:pt x="598" y="612"/>
                    </a:lnTo>
                    <a:lnTo>
                      <a:pt x="779" y="551"/>
                    </a:lnTo>
                    <a:lnTo>
                      <a:pt x="779" y="551"/>
                    </a:lnTo>
                    <a:lnTo>
                      <a:pt x="792" y="459"/>
                    </a:lnTo>
                    <a:lnTo>
                      <a:pt x="801" y="377"/>
                    </a:lnTo>
                    <a:lnTo>
                      <a:pt x="805" y="339"/>
                    </a:lnTo>
                    <a:lnTo>
                      <a:pt x="806" y="302"/>
                    </a:lnTo>
                    <a:lnTo>
                      <a:pt x="808" y="267"/>
                    </a:lnTo>
                    <a:lnTo>
                      <a:pt x="806" y="234"/>
                    </a:lnTo>
                    <a:lnTo>
                      <a:pt x="805" y="204"/>
                    </a:lnTo>
                    <a:lnTo>
                      <a:pt x="800" y="173"/>
                    </a:lnTo>
                    <a:lnTo>
                      <a:pt x="793" y="146"/>
                    </a:lnTo>
                    <a:lnTo>
                      <a:pt x="785" y="122"/>
                    </a:lnTo>
                    <a:lnTo>
                      <a:pt x="776" y="98"/>
                    </a:lnTo>
                    <a:lnTo>
                      <a:pt x="763" y="76"/>
                    </a:lnTo>
                    <a:lnTo>
                      <a:pt x="748" y="55"/>
                    </a:lnTo>
                    <a:lnTo>
                      <a:pt x="731" y="37"/>
                    </a:lnTo>
                    <a:lnTo>
                      <a:pt x="731" y="37"/>
                    </a:lnTo>
                    <a:lnTo>
                      <a:pt x="715" y="24"/>
                    </a:lnTo>
                    <a:lnTo>
                      <a:pt x="697" y="13"/>
                    </a:lnTo>
                    <a:lnTo>
                      <a:pt x="676" y="7"/>
                    </a:lnTo>
                    <a:lnTo>
                      <a:pt x="655" y="2"/>
                    </a:lnTo>
                    <a:lnTo>
                      <a:pt x="633" y="0"/>
                    </a:lnTo>
                    <a:lnTo>
                      <a:pt x="609" y="0"/>
                    </a:lnTo>
                    <a:lnTo>
                      <a:pt x="585" y="2"/>
                    </a:lnTo>
                    <a:lnTo>
                      <a:pt x="559" y="7"/>
                    </a:lnTo>
                    <a:lnTo>
                      <a:pt x="533" y="13"/>
                    </a:lnTo>
                    <a:lnTo>
                      <a:pt x="506" y="21"/>
                    </a:lnTo>
                    <a:lnTo>
                      <a:pt x="480" y="31"/>
                    </a:lnTo>
                    <a:lnTo>
                      <a:pt x="453" y="42"/>
                    </a:lnTo>
                    <a:lnTo>
                      <a:pt x="397" y="68"/>
                    </a:lnTo>
                    <a:lnTo>
                      <a:pt x="344" y="96"/>
                    </a:lnTo>
                    <a:lnTo>
                      <a:pt x="291" y="127"/>
                    </a:lnTo>
                    <a:lnTo>
                      <a:pt x="243" y="157"/>
                    </a:lnTo>
                    <a:lnTo>
                      <a:pt x="198" y="186"/>
                    </a:lnTo>
                    <a:lnTo>
                      <a:pt x="159" y="215"/>
                    </a:lnTo>
                    <a:lnTo>
                      <a:pt x="101" y="257"/>
                    </a:lnTo>
                    <a:lnTo>
                      <a:pt x="81" y="275"/>
                    </a:lnTo>
                    <a:lnTo>
                      <a:pt x="81" y="275"/>
                    </a:lnTo>
                    <a:lnTo>
                      <a:pt x="63" y="302"/>
                    </a:lnTo>
                    <a:lnTo>
                      <a:pt x="45" y="331"/>
                    </a:lnTo>
                    <a:lnTo>
                      <a:pt x="28" y="365"/>
                    </a:lnTo>
                    <a:lnTo>
                      <a:pt x="11" y="400"/>
                    </a:lnTo>
                    <a:lnTo>
                      <a:pt x="7" y="416"/>
                    </a:lnTo>
                    <a:lnTo>
                      <a:pt x="2" y="432"/>
                    </a:lnTo>
                    <a:lnTo>
                      <a:pt x="0" y="445"/>
                    </a:lnTo>
                    <a:lnTo>
                      <a:pt x="2" y="458"/>
                    </a:lnTo>
                    <a:lnTo>
                      <a:pt x="3" y="462"/>
                    </a:lnTo>
                    <a:lnTo>
                      <a:pt x="7" y="466"/>
                    </a:lnTo>
                    <a:lnTo>
                      <a:pt x="10" y="469"/>
                    </a:lnTo>
                    <a:lnTo>
                      <a:pt x="15" y="4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pic>
            <p:nvPicPr>
              <p:cNvPr id="21" name="Picture 7">
                <a:extLst>
                  <a:ext uri="{FF2B5EF4-FFF2-40B4-BE49-F238E27FC236}">
                    <a16:creationId xmlns:a16="http://schemas.microsoft.com/office/drawing/2014/main" id="{7B5CEA5A-4A60-4D28-AA83-C5D83B1BD7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5209" y="3762375"/>
                <a:ext cx="5651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a:extLst>
                  <a:ext uri="{FF2B5EF4-FFF2-40B4-BE49-F238E27FC236}">
                    <a16:creationId xmlns:a16="http://schemas.microsoft.com/office/drawing/2014/main" id="{95ED41A9-2753-4414-AD6D-04957374C4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946" y="4368800"/>
                <a:ext cx="3206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9">
                <a:extLst>
                  <a:ext uri="{FF2B5EF4-FFF2-40B4-BE49-F238E27FC236}">
                    <a16:creationId xmlns:a16="http://schemas.microsoft.com/office/drawing/2014/main" id="{9BDCAB6D-4F10-450B-87C8-21227BFF3557}"/>
                  </a:ext>
                </a:extLst>
              </p:cNvPr>
              <p:cNvSpPr>
                <a:spLocks/>
              </p:cNvSpPr>
              <p:nvPr/>
            </p:nvSpPr>
            <p:spPr bwMode="auto">
              <a:xfrm>
                <a:off x="2637071" y="4457700"/>
                <a:ext cx="528638" cy="200025"/>
              </a:xfrm>
              <a:custGeom>
                <a:avLst/>
                <a:gdLst>
                  <a:gd name="T0" fmla="*/ 333 w 333"/>
                  <a:gd name="T1" fmla="*/ 68 h 126"/>
                  <a:gd name="T2" fmla="*/ 333 w 333"/>
                  <a:gd name="T3" fmla="*/ 68 h 126"/>
                  <a:gd name="T4" fmla="*/ 331 w 333"/>
                  <a:gd name="T5" fmla="*/ 81 h 126"/>
                  <a:gd name="T6" fmla="*/ 325 w 333"/>
                  <a:gd name="T7" fmla="*/ 94 h 126"/>
                  <a:gd name="T8" fmla="*/ 317 w 333"/>
                  <a:gd name="T9" fmla="*/ 103 h 126"/>
                  <a:gd name="T10" fmla="*/ 306 w 333"/>
                  <a:gd name="T11" fmla="*/ 113 h 126"/>
                  <a:gd name="T12" fmla="*/ 293 w 333"/>
                  <a:gd name="T13" fmla="*/ 119 h 126"/>
                  <a:gd name="T14" fmla="*/ 280 w 333"/>
                  <a:gd name="T15" fmla="*/ 122 h 126"/>
                  <a:gd name="T16" fmla="*/ 264 w 333"/>
                  <a:gd name="T17" fmla="*/ 126 h 126"/>
                  <a:gd name="T18" fmla="*/ 248 w 333"/>
                  <a:gd name="T19" fmla="*/ 124 h 126"/>
                  <a:gd name="T20" fmla="*/ 39 w 333"/>
                  <a:gd name="T21" fmla="*/ 97 h 126"/>
                  <a:gd name="T22" fmla="*/ 39 w 333"/>
                  <a:gd name="T23" fmla="*/ 97 h 126"/>
                  <a:gd name="T24" fmla="*/ 31 w 333"/>
                  <a:gd name="T25" fmla="*/ 95 h 126"/>
                  <a:gd name="T26" fmla="*/ 23 w 333"/>
                  <a:gd name="T27" fmla="*/ 90 h 126"/>
                  <a:gd name="T28" fmla="*/ 17 w 333"/>
                  <a:gd name="T29" fmla="*/ 86 h 126"/>
                  <a:gd name="T30" fmla="*/ 10 w 333"/>
                  <a:gd name="T31" fmla="*/ 79 h 126"/>
                  <a:gd name="T32" fmla="*/ 7 w 333"/>
                  <a:gd name="T33" fmla="*/ 73 h 126"/>
                  <a:gd name="T34" fmla="*/ 2 w 333"/>
                  <a:gd name="T35" fmla="*/ 65 h 126"/>
                  <a:gd name="T36" fmla="*/ 0 w 333"/>
                  <a:gd name="T37" fmla="*/ 55 h 126"/>
                  <a:gd name="T38" fmla="*/ 0 w 333"/>
                  <a:gd name="T39" fmla="*/ 47 h 126"/>
                  <a:gd name="T40" fmla="*/ 0 w 333"/>
                  <a:gd name="T41" fmla="*/ 47 h 126"/>
                  <a:gd name="T42" fmla="*/ 2 w 333"/>
                  <a:gd name="T43" fmla="*/ 37 h 126"/>
                  <a:gd name="T44" fmla="*/ 5 w 333"/>
                  <a:gd name="T45" fmla="*/ 29 h 126"/>
                  <a:gd name="T46" fmla="*/ 10 w 333"/>
                  <a:gd name="T47" fmla="*/ 21 h 126"/>
                  <a:gd name="T48" fmla="*/ 15 w 333"/>
                  <a:gd name="T49" fmla="*/ 15 h 126"/>
                  <a:gd name="T50" fmla="*/ 21 w 333"/>
                  <a:gd name="T51" fmla="*/ 9 h 126"/>
                  <a:gd name="T52" fmla="*/ 29 w 333"/>
                  <a:gd name="T53" fmla="*/ 5 h 126"/>
                  <a:gd name="T54" fmla="*/ 37 w 333"/>
                  <a:gd name="T55" fmla="*/ 2 h 126"/>
                  <a:gd name="T56" fmla="*/ 45 w 333"/>
                  <a:gd name="T57" fmla="*/ 0 h 126"/>
                  <a:gd name="T58" fmla="*/ 177 w 333"/>
                  <a:gd name="T59" fmla="*/ 0 h 126"/>
                  <a:gd name="T60" fmla="*/ 256 w 333"/>
                  <a:gd name="T61" fmla="*/ 0 h 126"/>
                  <a:gd name="T62" fmla="*/ 256 w 333"/>
                  <a:gd name="T63" fmla="*/ 0 h 126"/>
                  <a:gd name="T64" fmla="*/ 272 w 333"/>
                  <a:gd name="T65" fmla="*/ 0 h 126"/>
                  <a:gd name="T66" fmla="*/ 286 w 333"/>
                  <a:gd name="T67" fmla="*/ 5 h 126"/>
                  <a:gd name="T68" fmla="*/ 301 w 333"/>
                  <a:gd name="T69" fmla="*/ 12 h 126"/>
                  <a:gd name="T70" fmla="*/ 312 w 333"/>
                  <a:gd name="T71" fmla="*/ 20 h 126"/>
                  <a:gd name="T72" fmla="*/ 322 w 333"/>
                  <a:gd name="T73" fmla="*/ 29 h 126"/>
                  <a:gd name="T74" fmla="*/ 328 w 333"/>
                  <a:gd name="T75" fmla="*/ 41 h 126"/>
                  <a:gd name="T76" fmla="*/ 333 w 333"/>
                  <a:gd name="T77" fmla="*/ 53 h 126"/>
                  <a:gd name="T78" fmla="*/ 333 w 333"/>
                  <a:gd name="T79" fmla="*/ 6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3" h="126">
                    <a:moveTo>
                      <a:pt x="333" y="68"/>
                    </a:moveTo>
                    <a:lnTo>
                      <a:pt x="333" y="68"/>
                    </a:lnTo>
                    <a:lnTo>
                      <a:pt x="331" y="81"/>
                    </a:lnTo>
                    <a:lnTo>
                      <a:pt x="325" y="94"/>
                    </a:lnTo>
                    <a:lnTo>
                      <a:pt x="317" y="103"/>
                    </a:lnTo>
                    <a:lnTo>
                      <a:pt x="306" y="113"/>
                    </a:lnTo>
                    <a:lnTo>
                      <a:pt x="293" y="119"/>
                    </a:lnTo>
                    <a:lnTo>
                      <a:pt x="280" y="122"/>
                    </a:lnTo>
                    <a:lnTo>
                      <a:pt x="264" y="126"/>
                    </a:lnTo>
                    <a:lnTo>
                      <a:pt x="248" y="124"/>
                    </a:lnTo>
                    <a:lnTo>
                      <a:pt x="39" y="97"/>
                    </a:lnTo>
                    <a:lnTo>
                      <a:pt x="39" y="97"/>
                    </a:lnTo>
                    <a:lnTo>
                      <a:pt x="31" y="95"/>
                    </a:lnTo>
                    <a:lnTo>
                      <a:pt x="23" y="90"/>
                    </a:lnTo>
                    <a:lnTo>
                      <a:pt x="17" y="86"/>
                    </a:lnTo>
                    <a:lnTo>
                      <a:pt x="10" y="79"/>
                    </a:lnTo>
                    <a:lnTo>
                      <a:pt x="7" y="73"/>
                    </a:lnTo>
                    <a:lnTo>
                      <a:pt x="2" y="65"/>
                    </a:lnTo>
                    <a:lnTo>
                      <a:pt x="0" y="55"/>
                    </a:lnTo>
                    <a:lnTo>
                      <a:pt x="0" y="47"/>
                    </a:lnTo>
                    <a:lnTo>
                      <a:pt x="0" y="47"/>
                    </a:lnTo>
                    <a:lnTo>
                      <a:pt x="2" y="37"/>
                    </a:lnTo>
                    <a:lnTo>
                      <a:pt x="5" y="29"/>
                    </a:lnTo>
                    <a:lnTo>
                      <a:pt x="10" y="21"/>
                    </a:lnTo>
                    <a:lnTo>
                      <a:pt x="15" y="15"/>
                    </a:lnTo>
                    <a:lnTo>
                      <a:pt x="21" y="9"/>
                    </a:lnTo>
                    <a:lnTo>
                      <a:pt x="29" y="5"/>
                    </a:lnTo>
                    <a:lnTo>
                      <a:pt x="37" y="2"/>
                    </a:lnTo>
                    <a:lnTo>
                      <a:pt x="45" y="0"/>
                    </a:lnTo>
                    <a:lnTo>
                      <a:pt x="177" y="0"/>
                    </a:lnTo>
                    <a:lnTo>
                      <a:pt x="256" y="0"/>
                    </a:lnTo>
                    <a:lnTo>
                      <a:pt x="256" y="0"/>
                    </a:lnTo>
                    <a:lnTo>
                      <a:pt x="272" y="0"/>
                    </a:lnTo>
                    <a:lnTo>
                      <a:pt x="286" y="5"/>
                    </a:lnTo>
                    <a:lnTo>
                      <a:pt x="301" y="12"/>
                    </a:lnTo>
                    <a:lnTo>
                      <a:pt x="312" y="20"/>
                    </a:lnTo>
                    <a:lnTo>
                      <a:pt x="322" y="29"/>
                    </a:lnTo>
                    <a:lnTo>
                      <a:pt x="328" y="41"/>
                    </a:lnTo>
                    <a:lnTo>
                      <a:pt x="333" y="53"/>
                    </a:lnTo>
                    <a:lnTo>
                      <a:pt x="333" y="68"/>
                    </a:lnTo>
                    <a:close/>
                  </a:path>
                </a:pathLst>
              </a:custGeom>
              <a:solidFill>
                <a:srgbClr val="473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4" name="Freeform 10">
                <a:extLst>
                  <a:ext uri="{FF2B5EF4-FFF2-40B4-BE49-F238E27FC236}">
                    <a16:creationId xmlns:a16="http://schemas.microsoft.com/office/drawing/2014/main" id="{5FF74715-DDB5-4D0F-A2F8-D2BC79E63E0C}"/>
                  </a:ext>
                </a:extLst>
              </p:cNvPr>
              <p:cNvSpPr>
                <a:spLocks/>
              </p:cNvSpPr>
              <p:nvPr/>
            </p:nvSpPr>
            <p:spPr bwMode="auto">
              <a:xfrm>
                <a:off x="2637071" y="4457700"/>
                <a:ext cx="528638" cy="200025"/>
              </a:xfrm>
              <a:custGeom>
                <a:avLst/>
                <a:gdLst>
                  <a:gd name="T0" fmla="*/ 333 w 333"/>
                  <a:gd name="T1" fmla="*/ 68 h 126"/>
                  <a:gd name="T2" fmla="*/ 333 w 333"/>
                  <a:gd name="T3" fmla="*/ 68 h 126"/>
                  <a:gd name="T4" fmla="*/ 331 w 333"/>
                  <a:gd name="T5" fmla="*/ 81 h 126"/>
                  <a:gd name="T6" fmla="*/ 325 w 333"/>
                  <a:gd name="T7" fmla="*/ 94 h 126"/>
                  <a:gd name="T8" fmla="*/ 317 w 333"/>
                  <a:gd name="T9" fmla="*/ 103 h 126"/>
                  <a:gd name="T10" fmla="*/ 306 w 333"/>
                  <a:gd name="T11" fmla="*/ 113 h 126"/>
                  <a:gd name="T12" fmla="*/ 293 w 333"/>
                  <a:gd name="T13" fmla="*/ 119 h 126"/>
                  <a:gd name="T14" fmla="*/ 280 w 333"/>
                  <a:gd name="T15" fmla="*/ 122 h 126"/>
                  <a:gd name="T16" fmla="*/ 264 w 333"/>
                  <a:gd name="T17" fmla="*/ 126 h 126"/>
                  <a:gd name="T18" fmla="*/ 248 w 333"/>
                  <a:gd name="T19" fmla="*/ 124 h 126"/>
                  <a:gd name="T20" fmla="*/ 39 w 333"/>
                  <a:gd name="T21" fmla="*/ 97 h 126"/>
                  <a:gd name="T22" fmla="*/ 39 w 333"/>
                  <a:gd name="T23" fmla="*/ 97 h 126"/>
                  <a:gd name="T24" fmla="*/ 31 w 333"/>
                  <a:gd name="T25" fmla="*/ 95 h 126"/>
                  <a:gd name="T26" fmla="*/ 23 w 333"/>
                  <a:gd name="T27" fmla="*/ 90 h 126"/>
                  <a:gd name="T28" fmla="*/ 17 w 333"/>
                  <a:gd name="T29" fmla="*/ 86 h 126"/>
                  <a:gd name="T30" fmla="*/ 10 w 333"/>
                  <a:gd name="T31" fmla="*/ 79 h 126"/>
                  <a:gd name="T32" fmla="*/ 7 w 333"/>
                  <a:gd name="T33" fmla="*/ 73 h 126"/>
                  <a:gd name="T34" fmla="*/ 2 w 333"/>
                  <a:gd name="T35" fmla="*/ 65 h 126"/>
                  <a:gd name="T36" fmla="*/ 0 w 333"/>
                  <a:gd name="T37" fmla="*/ 55 h 126"/>
                  <a:gd name="T38" fmla="*/ 0 w 333"/>
                  <a:gd name="T39" fmla="*/ 47 h 126"/>
                  <a:gd name="T40" fmla="*/ 0 w 333"/>
                  <a:gd name="T41" fmla="*/ 47 h 126"/>
                  <a:gd name="T42" fmla="*/ 2 w 333"/>
                  <a:gd name="T43" fmla="*/ 37 h 126"/>
                  <a:gd name="T44" fmla="*/ 5 w 333"/>
                  <a:gd name="T45" fmla="*/ 29 h 126"/>
                  <a:gd name="T46" fmla="*/ 10 w 333"/>
                  <a:gd name="T47" fmla="*/ 21 h 126"/>
                  <a:gd name="T48" fmla="*/ 15 w 333"/>
                  <a:gd name="T49" fmla="*/ 15 h 126"/>
                  <a:gd name="T50" fmla="*/ 21 w 333"/>
                  <a:gd name="T51" fmla="*/ 9 h 126"/>
                  <a:gd name="T52" fmla="*/ 29 w 333"/>
                  <a:gd name="T53" fmla="*/ 5 h 126"/>
                  <a:gd name="T54" fmla="*/ 37 w 333"/>
                  <a:gd name="T55" fmla="*/ 2 h 126"/>
                  <a:gd name="T56" fmla="*/ 45 w 333"/>
                  <a:gd name="T57" fmla="*/ 0 h 126"/>
                  <a:gd name="T58" fmla="*/ 177 w 333"/>
                  <a:gd name="T59" fmla="*/ 0 h 126"/>
                  <a:gd name="T60" fmla="*/ 256 w 333"/>
                  <a:gd name="T61" fmla="*/ 0 h 126"/>
                  <a:gd name="T62" fmla="*/ 256 w 333"/>
                  <a:gd name="T63" fmla="*/ 0 h 126"/>
                  <a:gd name="T64" fmla="*/ 272 w 333"/>
                  <a:gd name="T65" fmla="*/ 0 h 126"/>
                  <a:gd name="T66" fmla="*/ 286 w 333"/>
                  <a:gd name="T67" fmla="*/ 5 h 126"/>
                  <a:gd name="T68" fmla="*/ 301 w 333"/>
                  <a:gd name="T69" fmla="*/ 12 h 126"/>
                  <a:gd name="T70" fmla="*/ 312 w 333"/>
                  <a:gd name="T71" fmla="*/ 20 h 126"/>
                  <a:gd name="T72" fmla="*/ 322 w 333"/>
                  <a:gd name="T73" fmla="*/ 29 h 126"/>
                  <a:gd name="T74" fmla="*/ 328 w 333"/>
                  <a:gd name="T75" fmla="*/ 41 h 126"/>
                  <a:gd name="T76" fmla="*/ 333 w 333"/>
                  <a:gd name="T77" fmla="*/ 53 h 126"/>
                  <a:gd name="T78" fmla="*/ 333 w 333"/>
                  <a:gd name="T79" fmla="*/ 6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3" h="126">
                    <a:moveTo>
                      <a:pt x="333" y="68"/>
                    </a:moveTo>
                    <a:lnTo>
                      <a:pt x="333" y="68"/>
                    </a:lnTo>
                    <a:lnTo>
                      <a:pt x="331" y="81"/>
                    </a:lnTo>
                    <a:lnTo>
                      <a:pt x="325" y="94"/>
                    </a:lnTo>
                    <a:lnTo>
                      <a:pt x="317" y="103"/>
                    </a:lnTo>
                    <a:lnTo>
                      <a:pt x="306" y="113"/>
                    </a:lnTo>
                    <a:lnTo>
                      <a:pt x="293" y="119"/>
                    </a:lnTo>
                    <a:lnTo>
                      <a:pt x="280" y="122"/>
                    </a:lnTo>
                    <a:lnTo>
                      <a:pt x="264" y="126"/>
                    </a:lnTo>
                    <a:lnTo>
                      <a:pt x="248" y="124"/>
                    </a:lnTo>
                    <a:lnTo>
                      <a:pt x="39" y="97"/>
                    </a:lnTo>
                    <a:lnTo>
                      <a:pt x="39" y="97"/>
                    </a:lnTo>
                    <a:lnTo>
                      <a:pt x="31" y="95"/>
                    </a:lnTo>
                    <a:lnTo>
                      <a:pt x="23" y="90"/>
                    </a:lnTo>
                    <a:lnTo>
                      <a:pt x="17" y="86"/>
                    </a:lnTo>
                    <a:lnTo>
                      <a:pt x="10" y="79"/>
                    </a:lnTo>
                    <a:lnTo>
                      <a:pt x="7" y="73"/>
                    </a:lnTo>
                    <a:lnTo>
                      <a:pt x="2" y="65"/>
                    </a:lnTo>
                    <a:lnTo>
                      <a:pt x="0" y="55"/>
                    </a:lnTo>
                    <a:lnTo>
                      <a:pt x="0" y="47"/>
                    </a:lnTo>
                    <a:lnTo>
                      <a:pt x="0" y="47"/>
                    </a:lnTo>
                    <a:lnTo>
                      <a:pt x="2" y="37"/>
                    </a:lnTo>
                    <a:lnTo>
                      <a:pt x="5" y="29"/>
                    </a:lnTo>
                    <a:lnTo>
                      <a:pt x="10" y="21"/>
                    </a:lnTo>
                    <a:lnTo>
                      <a:pt x="15" y="15"/>
                    </a:lnTo>
                    <a:lnTo>
                      <a:pt x="21" y="9"/>
                    </a:lnTo>
                    <a:lnTo>
                      <a:pt x="29" y="5"/>
                    </a:lnTo>
                    <a:lnTo>
                      <a:pt x="37" y="2"/>
                    </a:lnTo>
                    <a:lnTo>
                      <a:pt x="45" y="0"/>
                    </a:lnTo>
                    <a:lnTo>
                      <a:pt x="177" y="0"/>
                    </a:lnTo>
                    <a:lnTo>
                      <a:pt x="256" y="0"/>
                    </a:lnTo>
                    <a:lnTo>
                      <a:pt x="256" y="0"/>
                    </a:lnTo>
                    <a:lnTo>
                      <a:pt x="272" y="0"/>
                    </a:lnTo>
                    <a:lnTo>
                      <a:pt x="286" y="5"/>
                    </a:lnTo>
                    <a:lnTo>
                      <a:pt x="301" y="12"/>
                    </a:lnTo>
                    <a:lnTo>
                      <a:pt x="312" y="20"/>
                    </a:lnTo>
                    <a:lnTo>
                      <a:pt x="322" y="29"/>
                    </a:lnTo>
                    <a:lnTo>
                      <a:pt x="328" y="41"/>
                    </a:lnTo>
                    <a:lnTo>
                      <a:pt x="333" y="53"/>
                    </a:lnTo>
                    <a:lnTo>
                      <a:pt x="333" y="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5" name="Freeform 11">
                <a:extLst>
                  <a:ext uri="{FF2B5EF4-FFF2-40B4-BE49-F238E27FC236}">
                    <a16:creationId xmlns:a16="http://schemas.microsoft.com/office/drawing/2014/main" id="{89BB9A9B-5A6E-42CC-80EA-2A650AEF2D20}"/>
                  </a:ext>
                </a:extLst>
              </p:cNvPr>
              <p:cNvSpPr>
                <a:spLocks/>
              </p:cNvSpPr>
              <p:nvPr/>
            </p:nvSpPr>
            <p:spPr bwMode="auto">
              <a:xfrm>
                <a:off x="1335321" y="2784475"/>
                <a:ext cx="800100" cy="1641475"/>
              </a:xfrm>
              <a:custGeom>
                <a:avLst/>
                <a:gdLst>
                  <a:gd name="T0" fmla="*/ 504 w 504"/>
                  <a:gd name="T1" fmla="*/ 835 h 1034"/>
                  <a:gd name="T2" fmla="*/ 482 w 504"/>
                  <a:gd name="T3" fmla="*/ 788 h 1034"/>
                  <a:gd name="T4" fmla="*/ 466 w 504"/>
                  <a:gd name="T5" fmla="*/ 738 h 1034"/>
                  <a:gd name="T6" fmla="*/ 454 w 504"/>
                  <a:gd name="T7" fmla="*/ 685 h 1034"/>
                  <a:gd name="T8" fmla="*/ 448 w 504"/>
                  <a:gd name="T9" fmla="*/ 629 h 1034"/>
                  <a:gd name="T10" fmla="*/ 443 w 504"/>
                  <a:gd name="T11" fmla="*/ 513 h 1034"/>
                  <a:gd name="T12" fmla="*/ 448 w 504"/>
                  <a:gd name="T13" fmla="*/ 400 h 1034"/>
                  <a:gd name="T14" fmla="*/ 451 w 504"/>
                  <a:gd name="T15" fmla="*/ 348 h 1034"/>
                  <a:gd name="T16" fmla="*/ 456 w 504"/>
                  <a:gd name="T17" fmla="*/ 308 h 1034"/>
                  <a:gd name="T18" fmla="*/ 464 w 504"/>
                  <a:gd name="T19" fmla="*/ 269 h 1034"/>
                  <a:gd name="T20" fmla="*/ 480 w 504"/>
                  <a:gd name="T21" fmla="*/ 223 h 1034"/>
                  <a:gd name="T22" fmla="*/ 483 w 504"/>
                  <a:gd name="T23" fmla="*/ 205 h 1034"/>
                  <a:gd name="T24" fmla="*/ 482 w 504"/>
                  <a:gd name="T25" fmla="*/ 180 h 1034"/>
                  <a:gd name="T26" fmla="*/ 477 w 504"/>
                  <a:gd name="T27" fmla="*/ 151 h 1034"/>
                  <a:gd name="T28" fmla="*/ 466 w 504"/>
                  <a:gd name="T29" fmla="*/ 122 h 1034"/>
                  <a:gd name="T30" fmla="*/ 450 w 504"/>
                  <a:gd name="T31" fmla="*/ 93 h 1034"/>
                  <a:gd name="T32" fmla="*/ 429 w 504"/>
                  <a:gd name="T33" fmla="*/ 69 h 1034"/>
                  <a:gd name="T34" fmla="*/ 401 w 504"/>
                  <a:gd name="T35" fmla="*/ 51 h 1034"/>
                  <a:gd name="T36" fmla="*/ 368 w 504"/>
                  <a:gd name="T37" fmla="*/ 43 h 1034"/>
                  <a:gd name="T38" fmla="*/ 238 w 504"/>
                  <a:gd name="T39" fmla="*/ 0 h 1034"/>
                  <a:gd name="T40" fmla="*/ 189 w 504"/>
                  <a:gd name="T41" fmla="*/ 46 h 1034"/>
                  <a:gd name="T42" fmla="*/ 145 w 504"/>
                  <a:gd name="T43" fmla="*/ 99 h 1034"/>
                  <a:gd name="T44" fmla="*/ 106 w 504"/>
                  <a:gd name="T45" fmla="*/ 157 h 1034"/>
                  <a:gd name="T46" fmla="*/ 72 w 504"/>
                  <a:gd name="T47" fmla="*/ 220 h 1034"/>
                  <a:gd name="T48" fmla="*/ 45 w 504"/>
                  <a:gd name="T49" fmla="*/ 286 h 1034"/>
                  <a:gd name="T50" fmla="*/ 22 w 504"/>
                  <a:gd name="T51" fmla="*/ 356 h 1034"/>
                  <a:gd name="T52" fmla="*/ 8 w 504"/>
                  <a:gd name="T53" fmla="*/ 430 h 1034"/>
                  <a:gd name="T54" fmla="*/ 2 w 504"/>
                  <a:gd name="T55" fmla="*/ 505 h 1034"/>
                  <a:gd name="T56" fmla="*/ 0 w 504"/>
                  <a:gd name="T57" fmla="*/ 538 h 1034"/>
                  <a:gd name="T58" fmla="*/ 3 w 504"/>
                  <a:gd name="T59" fmla="*/ 605 h 1034"/>
                  <a:gd name="T60" fmla="*/ 11 w 504"/>
                  <a:gd name="T61" fmla="*/ 676 h 1034"/>
                  <a:gd name="T62" fmla="*/ 24 w 504"/>
                  <a:gd name="T63" fmla="*/ 749 h 1034"/>
                  <a:gd name="T64" fmla="*/ 42 w 504"/>
                  <a:gd name="T65" fmla="*/ 822 h 1034"/>
                  <a:gd name="T66" fmla="*/ 63 w 504"/>
                  <a:gd name="T67" fmla="*/ 891 h 1034"/>
                  <a:gd name="T68" fmla="*/ 87 w 504"/>
                  <a:gd name="T69" fmla="*/ 955 h 1034"/>
                  <a:gd name="T70" fmla="*/ 114 w 504"/>
                  <a:gd name="T71" fmla="*/ 1010 h 1034"/>
                  <a:gd name="T72" fmla="*/ 128 w 504"/>
                  <a:gd name="T73" fmla="*/ 1034 h 1034"/>
                  <a:gd name="T74" fmla="*/ 222 w 504"/>
                  <a:gd name="T75" fmla="*/ 997 h 1034"/>
                  <a:gd name="T76" fmla="*/ 329 w 504"/>
                  <a:gd name="T77" fmla="*/ 942 h 1034"/>
                  <a:gd name="T78" fmla="*/ 430 w 504"/>
                  <a:gd name="T79" fmla="*/ 884 h 1034"/>
                  <a:gd name="T80" fmla="*/ 504 w 504"/>
                  <a:gd name="T81" fmla="*/ 83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4" h="1034">
                    <a:moveTo>
                      <a:pt x="504" y="835"/>
                    </a:moveTo>
                    <a:lnTo>
                      <a:pt x="504" y="835"/>
                    </a:lnTo>
                    <a:lnTo>
                      <a:pt x="493" y="812"/>
                    </a:lnTo>
                    <a:lnTo>
                      <a:pt x="482" y="788"/>
                    </a:lnTo>
                    <a:lnTo>
                      <a:pt x="474" y="764"/>
                    </a:lnTo>
                    <a:lnTo>
                      <a:pt x="466" y="738"/>
                    </a:lnTo>
                    <a:lnTo>
                      <a:pt x="461" y="713"/>
                    </a:lnTo>
                    <a:lnTo>
                      <a:pt x="454" y="685"/>
                    </a:lnTo>
                    <a:lnTo>
                      <a:pt x="451" y="656"/>
                    </a:lnTo>
                    <a:lnTo>
                      <a:pt x="448" y="629"/>
                    </a:lnTo>
                    <a:lnTo>
                      <a:pt x="445" y="571"/>
                    </a:lnTo>
                    <a:lnTo>
                      <a:pt x="443" y="513"/>
                    </a:lnTo>
                    <a:lnTo>
                      <a:pt x="445" y="456"/>
                    </a:lnTo>
                    <a:lnTo>
                      <a:pt x="448" y="400"/>
                    </a:lnTo>
                    <a:lnTo>
                      <a:pt x="448" y="400"/>
                    </a:lnTo>
                    <a:lnTo>
                      <a:pt x="451" y="348"/>
                    </a:lnTo>
                    <a:lnTo>
                      <a:pt x="453" y="327"/>
                    </a:lnTo>
                    <a:lnTo>
                      <a:pt x="456" y="308"/>
                    </a:lnTo>
                    <a:lnTo>
                      <a:pt x="459" y="289"/>
                    </a:lnTo>
                    <a:lnTo>
                      <a:pt x="464" y="269"/>
                    </a:lnTo>
                    <a:lnTo>
                      <a:pt x="480" y="223"/>
                    </a:lnTo>
                    <a:lnTo>
                      <a:pt x="480" y="223"/>
                    </a:lnTo>
                    <a:lnTo>
                      <a:pt x="482" y="215"/>
                    </a:lnTo>
                    <a:lnTo>
                      <a:pt x="483" y="205"/>
                    </a:lnTo>
                    <a:lnTo>
                      <a:pt x="483" y="194"/>
                    </a:lnTo>
                    <a:lnTo>
                      <a:pt x="482" y="180"/>
                    </a:lnTo>
                    <a:lnTo>
                      <a:pt x="480" y="167"/>
                    </a:lnTo>
                    <a:lnTo>
                      <a:pt x="477" y="151"/>
                    </a:lnTo>
                    <a:lnTo>
                      <a:pt x="472" y="136"/>
                    </a:lnTo>
                    <a:lnTo>
                      <a:pt x="466" y="122"/>
                    </a:lnTo>
                    <a:lnTo>
                      <a:pt x="459" y="107"/>
                    </a:lnTo>
                    <a:lnTo>
                      <a:pt x="450" y="93"/>
                    </a:lnTo>
                    <a:lnTo>
                      <a:pt x="440" y="80"/>
                    </a:lnTo>
                    <a:lnTo>
                      <a:pt x="429" y="69"/>
                    </a:lnTo>
                    <a:lnTo>
                      <a:pt x="416" y="59"/>
                    </a:lnTo>
                    <a:lnTo>
                      <a:pt x="401" y="51"/>
                    </a:lnTo>
                    <a:lnTo>
                      <a:pt x="385" y="45"/>
                    </a:lnTo>
                    <a:lnTo>
                      <a:pt x="368" y="43"/>
                    </a:lnTo>
                    <a:lnTo>
                      <a:pt x="238" y="0"/>
                    </a:lnTo>
                    <a:lnTo>
                      <a:pt x="238" y="0"/>
                    </a:lnTo>
                    <a:lnTo>
                      <a:pt x="214" y="22"/>
                    </a:lnTo>
                    <a:lnTo>
                      <a:pt x="189" y="46"/>
                    </a:lnTo>
                    <a:lnTo>
                      <a:pt x="167" y="72"/>
                    </a:lnTo>
                    <a:lnTo>
                      <a:pt x="145" y="99"/>
                    </a:lnTo>
                    <a:lnTo>
                      <a:pt x="125" y="128"/>
                    </a:lnTo>
                    <a:lnTo>
                      <a:pt x="106" y="157"/>
                    </a:lnTo>
                    <a:lnTo>
                      <a:pt x="88" y="188"/>
                    </a:lnTo>
                    <a:lnTo>
                      <a:pt x="72" y="220"/>
                    </a:lnTo>
                    <a:lnTo>
                      <a:pt x="58" y="252"/>
                    </a:lnTo>
                    <a:lnTo>
                      <a:pt x="45" y="286"/>
                    </a:lnTo>
                    <a:lnTo>
                      <a:pt x="34" y="321"/>
                    </a:lnTo>
                    <a:lnTo>
                      <a:pt x="22" y="356"/>
                    </a:lnTo>
                    <a:lnTo>
                      <a:pt x="14" y="393"/>
                    </a:lnTo>
                    <a:lnTo>
                      <a:pt x="8" y="430"/>
                    </a:lnTo>
                    <a:lnTo>
                      <a:pt x="3" y="467"/>
                    </a:lnTo>
                    <a:lnTo>
                      <a:pt x="2" y="505"/>
                    </a:lnTo>
                    <a:lnTo>
                      <a:pt x="2" y="505"/>
                    </a:lnTo>
                    <a:lnTo>
                      <a:pt x="0" y="538"/>
                    </a:lnTo>
                    <a:lnTo>
                      <a:pt x="2" y="570"/>
                    </a:lnTo>
                    <a:lnTo>
                      <a:pt x="3" y="605"/>
                    </a:lnTo>
                    <a:lnTo>
                      <a:pt x="6" y="640"/>
                    </a:lnTo>
                    <a:lnTo>
                      <a:pt x="11" y="676"/>
                    </a:lnTo>
                    <a:lnTo>
                      <a:pt x="18" y="713"/>
                    </a:lnTo>
                    <a:lnTo>
                      <a:pt x="24" y="749"/>
                    </a:lnTo>
                    <a:lnTo>
                      <a:pt x="32" y="786"/>
                    </a:lnTo>
                    <a:lnTo>
                      <a:pt x="42" y="822"/>
                    </a:lnTo>
                    <a:lnTo>
                      <a:pt x="51" y="857"/>
                    </a:lnTo>
                    <a:lnTo>
                      <a:pt x="63" y="891"/>
                    </a:lnTo>
                    <a:lnTo>
                      <a:pt x="74" y="923"/>
                    </a:lnTo>
                    <a:lnTo>
                      <a:pt x="87" y="955"/>
                    </a:lnTo>
                    <a:lnTo>
                      <a:pt x="100" y="984"/>
                    </a:lnTo>
                    <a:lnTo>
                      <a:pt x="114" y="1010"/>
                    </a:lnTo>
                    <a:lnTo>
                      <a:pt x="128" y="1034"/>
                    </a:lnTo>
                    <a:lnTo>
                      <a:pt x="128" y="1034"/>
                    </a:lnTo>
                    <a:lnTo>
                      <a:pt x="172" y="1018"/>
                    </a:lnTo>
                    <a:lnTo>
                      <a:pt x="222" y="997"/>
                    </a:lnTo>
                    <a:lnTo>
                      <a:pt x="276" y="971"/>
                    </a:lnTo>
                    <a:lnTo>
                      <a:pt x="329" y="942"/>
                    </a:lnTo>
                    <a:lnTo>
                      <a:pt x="382" y="913"/>
                    </a:lnTo>
                    <a:lnTo>
                      <a:pt x="430" y="884"/>
                    </a:lnTo>
                    <a:lnTo>
                      <a:pt x="472" y="857"/>
                    </a:lnTo>
                    <a:lnTo>
                      <a:pt x="504" y="835"/>
                    </a:lnTo>
                    <a:close/>
                  </a:path>
                </a:pathLst>
              </a:custGeom>
              <a:solidFill>
                <a:srgbClr val="627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6" name="Freeform 12">
                <a:extLst>
                  <a:ext uri="{FF2B5EF4-FFF2-40B4-BE49-F238E27FC236}">
                    <a16:creationId xmlns:a16="http://schemas.microsoft.com/office/drawing/2014/main" id="{9655A5E2-D126-4D38-8E98-38BFE1FA18F5}"/>
                  </a:ext>
                </a:extLst>
              </p:cNvPr>
              <p:cNvSpPr>
                <a:spLocks/>
              </p:cNvSpPr>
              <p:nvPr/>
            </p:nvSpPr>
            <p:spPr bwMode="auto">
              <a:xfrm>
                <a:off x="1335321" y="2784475"/>
                <a:ext cx="800100" cy="1641475"/>
              </a:xfrm>
              <a:custGeom>
                <a:avLst/>
                <a:gdLst>
                  <a:gd name="T0" fmla="*/ 504 w 504"/>
                  <a:gd name="T1" fmla="*/ 835 h 1034"/>
                  <a:gd name="T2" fmla="*/ 482 w 504"/>
                  <a:gd name="T3" fmla="*/ 788 h 1034"/>
                  <a:gd name="T4" fmla="*/ 466 w 504"/>
                  <a:gd name="T5" fmla="*/ 738 h 1034"/>
                  <a:gd name="T6" fmla="*/ 454 w 504"/>
                  <a:gd name="T7" fmla="*/ 685 h 1034"/>
                  <a:gd name="T8" fmla="*/ 448 w 504"/>
                  <a:gd name="T9" fmla="*/ 629 h 1034"/>
                  <a:gd name="T10" fmla="*/ 443 w 504"/>
                  <a:gd name="T11" fmla="*/ 513 h 1034"/>
                  <a:gd name="T12" fmla="*/ 448 w 504"/>
                  <a:gd name="T13" fmla="*/ 400 h 1034"/>
                  <a:gd name="T14" fmla="*/ 451 w 504"/>
                  <a:gd name="T15" fmla="*/ 348 h 1034"/>
                  <a:gd name="T16" fmla="*/ 456 w 504"/>
                  <a:gd name="T17" fmla="*/ 308 h 1034"/>
                  <a:gd name="T18" fmla="*/ 464 w 504"/>
                  <a:gd name="T19" fmla="*/ 269 h 1034"/>
                  <a:gd name="T20" fmla="*/ 480 w 504"/>
                  <a:gd name="T21" fmla="*/ 223 h 1034"/>
                  <a:gd name="T22" fmla="*/ 483 w 504"/>
                  <a:gd name="T23" fmla="*/ 205 h 1034"/>
                  <a:gd name="T24" fmla="*/ 482 w 504"/>
                  <a:gd name="T25" fmla="*/ 180 h 1034"/>
                  <a:gd name="T26" fmla="*/ 477 w 504"/>
                  <a:gd name="T27" fmla="*/ 151 h 1034"/>
                  <a:gd name="T28" fmla="*/ 466 w 504"/>
                  <a:gd name="T29" fmla="*/ 122 h 1034"/>
                  <a:gd name="T30" fmla="*/ 450 w 504"/>
                  <a:gd name="T31" fmla="*/ 93 h 1034"/>
                  <a:gd name="T32" fmla="*/ 429 w 504"/>
                  <a:gd name="T33" fmla="*/ 69 h 1034"/>
                  <a:gd name="T34" fmla="*/ 401 w 504"/>
                  <a:gd name="T35" fmla="*/ 51 h 1034"/>
                  <a:gd name="T36" fmla="*/ 368 w 504"/>
                  <a:gd name="T37" fmla="*/ 43 h 1034"/>
                  <a:gd name="T38" fmla="*/ 238 w 504"/>
                  <a:gd name="T39" fmla="*/ 0 h 1034"/>
                  <a:gd name="T40" fmla="*/ 189 w 504"/>
                  <a:gd name="T41" fmla="*/ 46 h 1034"/>
                  <a:gd name="T42" fmla="*/ 145 w 504"/>
                  <a:gd name="T43" fmla="*/ 99 h 1034"/>
                  <a:gd name="T44" fmla="*/ 106 w 504"/>
                  <a:gd name="T45" fmla="*/ 157 h 1034"/>
                  <a:gd name="T46" fmla="*/ 72 w 504"/>
                  <a:gd name="T47" fmla="*/ 220 h 1034"/>
                  <a:gd name="T48" fmla="*/ 45 w 504"/>
                  <a:gd name="T49" fmla="*/ 286 h 1034"/>
                  <a:gd name="T50" fmla="*/ 22 w 504"/>
                  <a:gd name="T51" fmla="*/ 356 h 1034"/>
                  <a:gd name="T52" fmla="*/ 8 w 504"/>
                  <a:gd name="T53" fmla="*/ 430 h 1034"/>
                  <a:gd name="T54" fmla="*/ 2 w 504"/>
                  <a:gd name="T55" fmla="*/ 505 h 1034"/>
                  <a:gd name="T56" fmla="*/ 0 w 504"/>
                  <a:gd name="T57" fmla="*/ 538 h 1034"/>
                  <a:gd name="T58" fmla="*/ 3 w 504"/>
                  <a:gd name="T59" fmla="*/ 605 h 1034"/>
                  <a:gd name="T60" fmla="*/ 11 w 504"/>
                  <a:gd name="T61" fmla="*/ 676 h 1034"/>
                  <a:gd name="T62" fmla="*/ 24 w 504"/>
                  <a:gd name="T63" fmla="*/ 749 h 1034"/>
                  <a:gd name="T64" fmla="*/ 42 w 504"/>
                  <a:gd name="T65" fmla="*/ 822 h 1034"/>
                  <a:gd name="T66" fmla="*/ 63 w 504"/>
                  <a:gd name="T67" fmla="*/ 891 h 1034"/>
                  <a:gd name="T68" fmla="*/ 87 w 504"/>
                  <a:gd name="T69" fmla="*/ 955 h 1034"/>
                  <a:gd name="T70" fmla="*/ 114 w 504"/>
                  <a:gd name="T71" fmla="*/ 1010 h 1034"/>
                  <a:gd name="T72" fmla="*/ 128 w 504"/>
                  <a:gd name="T73" fmla="*/ 1034 h 1034"/>
                  <a:gd name="T74" fmla="*/ 222 w 504"/>
                  <a:gd name="T75" fmla="*/ 997 h 1034"/>
                  <a:gd name="T76" fmla="*/ 329 w 504"/>
                  <a:gd name="T77" fmla="*/ 942 h 1034"/>
                  <a:gd name="T78" fmla="*/ 430 w 504"/>
                  <a:gd name="T79" fmla="*/ 884 h 1034"/>
                  <a:gd name="T80" fmla="*/ 504 w 504"/>
                  <a:gd name="T81" fmla="*/ 83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4" h="1034">
                    <a:moveTo>
                      <a:pt x="504" y="835"/>
                    </a:moveTo>
                    <a:lnTo>
                      <a:pt x="504" y="835"/>
                    </a:lnTo>
                    <a:lnTo>
                      <a:pt x="493" y="812"/>
                    </a:lnTo>
                    <a:lnTo>
                      <a:pt x="482" y="788"/>
                    </a:lnTo>
                    <a:lnTo>
                      <a:pt x="474" y="764"/>
                    </a:lnTo>
                    <a:lnTo>
                      <a:pt x="466" y="738"/>
                    </a:lnTo>
                    <a:lnTo>
                      <a:pt x="461" y="713"/>
                    </a:lnTo>
                    <a:lnTo>
                      <a:pt x="454" y="685"/>
                    </a:lnTo>
                    <a:lnTo>
                      <a:pt x="451" y="656"/>
                    </a:lnTo>
                    <a:lnTo>
                      <a:pt x="448" y="629"/>
                    </a:lnTo>
                    <a:lnTo>
                      <a:pt x="445" y="571"/>
                    </a:lnTo>
                    <a:lnTo>
                      <a:pt x="443" y="513"/>
                    </a:lnTo>
                    <a:lnTo>
                      <a:pt x="445" y="456"/>
                    </a:lnTo>
                    <a:lnTo>
                      <a:pt x="448" y="400"/>
                    </a:lnTo>
                    <a:lnTo>
                      <a:pt x="448" y="400"/>
                    </a:lnTo>
                    <a:lnTo>
                      <a:pt x="451" y="348"/>
                    </a:lnTo>
                    <a:lnTo>
                      <a:pt x="453" y="327"/>
                    </a:lnTo>
                    <a:lnTo>
                      <a:pt x="456" y="308"/>
                    </a:lnTo>
                    <a:lnTo>
                      <a:pt x="459" y="289"/>
                    </a:lnTo>
                    <a:lnTo>
                      <a:pt x="464" y="269"/>
                    </a:lnTo>
                    <a:lnTo>
                      <a:pt x="480" y="223"/>
                    </a:lnTo>
                    <a:lnTo>
                      <a:pt x="480" y="223"/>
                    </a:lnTo>
                    <a:lnTo>
                      <a:pt x="482" y="215"/>
                    </a:lnTo>
                    <a:lnTo>
                      <a:pt x="483" y="205"/>
                    </a:lnTo>
                    <a:lnTo>
                      <a:pt x="483" y="194"/>
                    </a:lnTo>
                    <a:lnTo>
                      <a:pt x="482" y="180"/>
                    </a:lnTo>
                    <a:lnTo>
                      <a:pt x="480" y="167"/>
                    </a:lnTo>
                    <a:lnTo>
                      <a:pt x="477" y="151"/>
                    </a:lnTo>
                    <a:lnTo>
                      <a:pt x="472" y="136"/>
                    </a:lnTo>
                    <a:lnTo>
                      <a:pt x="466" y="122"/>
                    </a:lnTo>
                    <a:lnTo>
                      <a:pt x="459" y="107"/>
                    </a:lnTo>
                    <a:lnTo>
                      <a:pt x="450" y="93"/>
                    </a:lnTo>
                    <a:lnTo>
                      <a:pt x="440" y="80"/>
                    </a:lnTo>
                    <a:lnTo>
                      <a:pt x="429" y="69"/>
                    </a:lnTo>
                    <a:lnTo>
                      <a:pt x="416" y="59"/>
                    </a:lnTo>
                    <a:lnTo>
                      <a:pt x="401" y="51"/>
                    </a:lnTo>
                    <a:lnTo>
                      <a:pt x="385" y="45"/>
                    </a:lnTo>
                    <a:lnTo>
                      <a:pt x="368" y="43"/>
                    </a:lnTo>
                    <a:lnTo>
                      <a:pt x="238" y="0"/>
                    </a:lnTo>
                    <a:lnTo>
                      <a:pt x="238" y="0"/>
                    </a:lnTo>
                    <a:lnTo>
                      <a:pt x="214" y="22"/>
                    </a:lnTo>
                    <a:lnTo>
                      <a:pt x="189" y="46"/>
                    </a:lnTo>
                    <a:lnTo>
                      <a:pt x="167" y="72"/>
                    </a:lnTo>
                    <a:lnTo>
                      <a:pt x="145" y="99"/>
                    </a:lnTo>
                    <a:lnTo>
                      <a:pt x="125" y="128"/>
                    </a:lnTo>
                    <a:lnTo>
                      <a:pt x="106" y="157"/>
                    </a:lnTo>
                    <a:lnTo>
                      <a:pt x="88" y="188"/>
                    </a:lnTo>
                    <a:lnTo>
                      <a:pt x="72" y="220"/>
                    </a:lnTo>
                    <a:lnTo>
                      <a:pt x="58" y="252"/>
                    </a:lnTo>
                    <a:lnTo>
                      <a:pt x="45" y="286"/>
                    </a:lnTo>
                    <a:lnTo>
                      <a:pt x="34" y="321"/>
                    </a:lnTo>
                    <a:lnTo>
                      <a:pt x="22" y="356"/>
                    </a:lnTo>
                    <a:lnTo>
                      <a:pt x="14" y="393"/>
                    </a:lnTo>
                    <a:lnTo>
                      <a:pt x="8" y="430"/>
                    </a:lnTo>
                    <a:lnTo>
                      <a:pt x="3" y="467"/>
                    </a:lnTo>
                    <a:lnTo>
                      <a:pt x="2" y="505"/>
                    </a:lnTo>
                    <a:lnTo>
                      <a:pt x="2" y="505"/>
                    </a:lnTo>
                    <a:lnTo>
                      <a:pt x="0" y="538"/>
                    </a:lnTo>
                    <a:lnTo>
                      <a:pt x="2" y="570"/>
                    </a:lnTo>
                    <a:lnTo>
                      <a:pt x="3" y="605"/>
                    </a:lnTo>
                    <a:lnTo>
                      <a:pt x="6" y="640"/>
                    </a:lnTo>
                    <a:lnTo>
                      <a:pt x="11" y="676"/>
                    </a:lnTo>
                    <a:lnTo>
                      <a:pt x="18" y="713"/>
                    </a:lnTo>
                    <a:lnTo>
                      <a:pt x="24" y="749"/>
                    </a:lnTo>
                    <a:lnTo>
                      <a:pt x="32" y="786"/>
                    </a:lnTo>
                    <a:lnTo>
                      <a:pt x="42" y="822"/>
                    </a:lnTo>
                    <a:lnTo>
                      <a:pt x="51" y="857"/>
                    </a:lnTo>
                    <a:lnTo>
                      <a:pt x="63" y="891"/>
                    </a:lnTo>
                    <a:lnTo>
                      <a:pt x="74" y="923"/>
                    </a:lnTo>
                    <a:lnTo>
                      <a:pt x="87" y="955"/>
                    </a:lnTo>
                    <a:lnTo>
                      <a:pt x="100" y="984"/>
                    </a:lnTo>
                    <a:lnTo>
                      <a:pt x="114" y="1010"/>
                    </a:lnTo>
                    <a:lnTo>
                      <a:pt x="128" y="1034"/>
                    </a:lnTo>
                    <a:lnTo>
                      <a:pt x="128" y="1034"/>
                    </a:lnTo>
                    <a:lnTo>
                      <a:pt x="172" y="1018"/>
                    </a:lnTo>
                    <a:lnTo>
                      <a:pt x="222" y="997"/>
                    </a:lnTo>
                    <a:lnTo>
                      <a:pt x="276" y="971"/>
                    </a:lnTo>
                    <a:lnTo>
                      <a:pt x="329" y="942"/>
                    </a:lnTo>
                    <a:lnTo>
                      <a:pt x="382" y="913"/>
                    </a:lnTo>
                    <a:lnTo>
                      <a:pt x="430" y="884"/>
                    </a:lnTo>
                    <a:lnTo>
                      <a:pt x="472" y="857"/>
                    </a:lnTo>
                    <a:lnTo>
                      <a:pt x="504" y="8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3">
                <a:extLst>
                  <a:ext uri="{FF2B5EF4-FFF2-40B4-BE49-F238E27FC236}">
                    <a16:creationId xmlns:a16="http://schemas.microsoft.com/office/drawing/2014/main" id="{9A24B7A4-0412-4790-BEFA-6648F3AD81F1}"/>
                  </a:ext>
                </a:extLst>
              </p:cNvPr>
              <p:cNvSpPr>
                <a:spLocks/>
              </p:cNvSpPr>
              <p:nvPr/>
            </p:nvSpPr>
            <p:spPr bwMode="auto">
              <a:xfrm>
                <a:off x="1771884" y="2855912"/>
                <a:ext cx="238125" cy="839788"/>
              </a:xfrm>
              <a:custGeom>
                <a:avLst/>
                <a:gdLst>
                  <a:gd name="T0" fmla="*/ 3 w 150"/>
                  <a:gd name="T1" fmla="*/ 316 h 529"/>
                  <a:gd name="T2" fmla="*/ 3 w 150"/>
                  <a:gd name="T3" fmla="*/ 316 h 529"/>
                  <a:gd name="T4" fmla="*/ 6 w 150"/>
                  <a:gd name="T5" fmla="*/ 290 h 529"/>
                  <a:gd name="T6" fmla="*/ 9 w 150"/>
                  <a:gd name="T7" fmla="*/ 268 h 529"/>
                  <a:gd name="T8" fmla="*/ 16 w 150"/>
                  <a:gd name="T9" fmla="*/ 245 h 529"/>
                  <a:gd name="T10" fmla="*/ 22 w 150"/>
                  <a:gd name="T11" fmla="*/ 224 h 529"/>
                  <a:gd name="T12" fmla="*/ 36 w 150"/>
                  <a:gd name="T13" fmla="*/ 184 h 529"/>
                  <a:gd name="T14" fmla="*/ 53 w 150"/>
                  <a:gd name="T15" fmla="*/ 147 h 529"/>
                  <a:gd name="T16" fmla="*/ 67 w 150"/>
                  <a:gd name="T17" fmla="*/ 112 h 529"/>
                  <a:gd name="T18" fmla="*/ 83 w 150"/>
                  <a:gd name="T19" fmla="*/ 75 h 529"/>
                  <a:gd name="T20" fmla="*/ 94 w 150"/>
                  <a:gd name="T21" fmla="*/ 38 h 529"/>
                  <a:gd name="T22" fmla="*/ 99 w 150"/>
                  <a:gd name="T23" fmla="*/ 19 h 529"/>
                  <a:gd name="T24" fmla="*/ 104 w 150"/>
                  <a:gd name="T25" fmla="*/ 0 h 529"/>
                  <a:gd name="T26" fmla="*/ 104 w 150"/>
                  <a:gd name="T27" fmla="*/ 0 h 529"/>
                  <a:gd name="T28" fmla="*/ 117 w 150"/>
                  <a:gd name="T29" fmla="*/ 3 h 529"/>
                  <a:gd name="T30" fmla="*/ 130 w 150"/>
                  <a:gd name="T31" fmla="*/ 8 h 529"/>
                  <a:gd name="T32" fmla="*/ 141 w 150"/>
                  <a:gd name="T33" fmla="*/ 14 h 529"/>
                  <a:gd name="T34" fmla="*/ 150 w 150"/>
                  <a:gd name="T35" fmla="*/ 21 h 529"/>
                  <a:gd name="T36" fmla="*/ 150 w 150"/>
                  <a:gd name="T37" fmla="*/ 21 h 529"/>
                  <a:gd name="T38" fmla="*/ 136 w 150"/>
                  <a:gd name="T39" fmla="*/ 54 h 529"/>
                  <a:gd name="T40" fmla="*/ 123 w 150"/>
                  <a:gd name="T41" fmla="*/ 91 h 529"/>
                  <a:gd name="T42" fmla="*/ 110 w 150"/>
                  <a:gd name="T43" fmla="*/ 131 h 529"/>
                  <a:gd name="T44" fmla="*/ 99 w 150"/>
                  <a:gd name="T45" fmla="*/ 171 h 529"/>
                  <a:gd name="T46" fmla="*/ 89 w 150"/>
                  <a:gd name="T47" fmla="*/ 213 h 529"/>
                  <a:gd name="T48" fmla="*/ 81 w 150"/>
                  <a:gd name="T49" fmla="*/ 255 h 529"/>
                  <a:gd name="T50" fmla="*/ 75 w 150"/>
                  <a:gd name="T51" fmla="*/ 297 h 529"/>
                  <a:gd name="T52" fmla="*/ 70 w 150"/>
                  <a:gd name="T53" fmla="*/ 335 h 529"/>
                  <a:gd name="T54" fmla="*/ 70 w 150"/>
                  <a:gd name="T55" fmla="*/ 335 h 529"/>
                  <a:gd name="T56" fmla="*/ 67 w 150"/>
                  <a:gd name="T57" fmla="*/ 374 h 529"/>
                  <a:gd name="T58" fmla="*/ 67 w 150"/>
                  <a:gd name="T59" fmla="*/ 412 h 529"/>
                  <a:gd name="T60" fmla="*/ 70 w 150"/>
                  <a:gd name="T61" fmla="*/ 462 h 529"/>
                  <a:gd name="T62" fmla="*/ 75 w 150"/>
                  <a:gd name="T63" fmla="*/ 529 h 529"/>
                  <a:gd name="T64" fmla="*/ 75 w 150"/>
                  <a:gd name="T65" fmla="*/ 529 h 529"/>
                  <a:gd name="T66" fmla="*/ 72 w 150"/>
                  <a:gd name="T67" fmla="*/ 528 h 529"/>
                  <a:gd name="T68" fmla="*/ 61 w 150"/>
                  <a:gd name="T69" fmla="*/ 521 h 529"/>
                  <a:gd name="T70" fmla="*/ 48 w 150"/>
                  <a:gd name="T71" fmla="*/ 507 h 529"/>
                  <a:gd name="T72" fmla="*/ 40 w 150"/>
                  <a:gd name="T73" fmla="*/ 499 h 529"/>
                  <a:gd name="T74" fmla="*/ 32 w 150"/>
                  <a:gd name="T75" fmla="*/ 488 h 529"/>
                  <a:gd name="T76" fmla="*/ 24 w 150"/>
                  <a:gd name="T77" fmla="*/ 475 h 529"/>
                  <a:gd name="T78" fmla="*/ 17 w 150"/>
                  <a:gd name="T79" fmla="*/ 459 h 529"/>
                  <a:gd name="T80" fmla="*/ 11 w 150"/>
                  <a:gd name="T81" fmla="*/ 441 h 529"/>
                  <a:gd name="T82" fmla="*/ 6 w 150"/>
                  <a:gd name="T83" fmla="*/ 422 h 529"/>
                  <a:gd name="T84" fmla="*/ 1 w 150"/>
                  <a:gd name="T85" fmla="*/ 399 h 529"/>
                  <a:gd name="T86" fmla="*/ 0 w 150"/>
                  <a:gd name="T87" fmla="*/ 374 h 529"/>
                  <a:gd name="T88" fmla="*/ 0 w 150"/>
                  <a:gd name="T89" fmla="*/ 346 h 529"/>
                  <a:gd name="T90" fmla="*/ 3 w 150"/>
                  <a:gd name="T91" fmla="*/ 316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0" h="529">
                    <a:moveTo>
                      <a:pt x="3" y="316"/>
                    </a:moveTo>
                    <a:lnTo>
                      <a:pt x="3" y="316"/>
                    </a:lnTo>
                    <a:lnTo>
                      <a:pt x="6" y="290"/>
                    </a:lnTo>
                    <a:lnTo>
                      <a:pt x="9" y="268"/>
                    </a:lnTo>
                    <a:lnTo>
                      <a:pt x="16" y="245"/>
                    </a:lnTo>
                    <a:lnTo>
                      <a:pt x="22" y="224"/>
                    </a:lnTo>
                    <a:lnTo>
                      <a:pt x="36" y="184"/>
                    </a:lnTo>
                    <a:lnTo>
                      <a:pt x="53" y="147"/>
                    </a:lnTo>
                    <a:lnTo>
                      <a:pt x="67" y="112"/>
                    </a:lnTo>
                    <a:lnTo>
                      <a:pt x="83" y="75"/>
                    </a:lnTo>
                    <a:lnTo>
                      <a:pt x="94" y="38"/>
                    </a:lnTo>
                    <a:lnTo>
                      <a:pt x="99" y="19"/>
                    </a:lnTo>
                    <a:lnTo>
                      <a:pt x="104" y="0"/>
                    </a:lnTo>
                    <a:lnTo>
                      <a:pt x="104" y="0"/>
                    </a:lnTo>
                    <a:lnTo>
                      <a:pt x="117" y="3"/>
                    </a:lnTo>
                    <a:lnTo>
                      <a:pt x="130" y="8"/>
                    </a:lnTo>
                    <a:lnTo>
                      <a:pt x="141" y="14"/>
                    </a:lnTo>
                    <a:lnTo>
                      <a:pt x="150" y="21"/>
                    </a:lnTo>
                    <a:lnTo>
                      <a:pt x="150" y="21"/>
                    </a:lnTo>
                    <a:lnTo>
                      <a:pt x="136" y="54"/>
                    </a:lnTo>
                    <a:lnTo>
                      <a:pt x="123" y="91"/>
                    </a:lnTo>
                    <a:lnTo>
                      <a:pt x="110" y="131"/>
                    </a:lnTo>
                    <a:lnTo>
                      <a:pt x="99" y="171"/>
                    </a:lnTo>
                    <a:lnTo>
                      <a:pt x="89" y="213"/>
                    </a:lnTo>
                    <a:lnTo>
                      <a:pt x="81" y="255"/>
                    </a:lnTo>
                    <a:lnTo>
                      <a:pt x="75" y="297"/>
                    </a:lnTo>
                    <a:lnTo>
                      <a:pt x="70" y="335"/>
                    </a:lnTo>
                    <a:lnTo>
                      <a:pt x="70" y="335"/>
                    </a:lnTo>
                    <a:lnTo>
                      <a:pt x="67" y="374"/>
                    </a:lnTo>
                    <a:lnTo>
                      <a:pt x="67" y="412"/>
                    </a:lnTo>
                    <a:lnTo>
                      <a:pt x="70" y="462"/>
                    </a:lnTo>
                    <a:lnTo>
                      <a:pt x="75" y="529"/>
                    </a:lnTo>
                    <a:lnTo>
                      <a:pt x="75" y="529"/>
                    </a:lnTo>
                    <a:lnTo>
                      <a:pt x="72" y="528"/>
                    </a:lnTo>
                    <a:lnTo>
                      <a:pt x="61" y="521"/>
                    </a:lnTo>
                    <a:lnTo>
                      <a:pt x="48" y="507"/>
                    </a:lnTo>
                    <a:lnTo>
                      <a:pt x="40" y="499"/>
                    </a:lnTo>
                    <a:lnTo>
                      <a:pt x="32" y="488"/>
                    </a:lnTo>
                    <a:lnTo>
                      <a:pt x="24" y="475"/>
                    </a:lnTo>
                    <a:lnTo>
                      <a:pt x="17" y="459"/>
                    </a:lnTo>
                    <a:lnTo>
                      <a:pt x="11" y="441"/>
                    </a:lnTo>
                    <a:lnTo>
                      <a:pt x="6" y="422"/>
                    </a:lnTo>
                    <a:lnTo>
                      <a:pt x="1" y="399"/>
                    </a:lnTo>
                    <a:lnTo>
                      <a:pt x="0" y="374"/>
                    </a:lnTo>
                    <a:lnTo>
                      <a:pt x="0" y="346"/>
                    </a:lnTo>
                    <a:lnTo>
                      <a:pt x="3" y="316"/>
                    </a:lnTo>
                    <a:close/>
                  </a:path>
                </a:pathLst>
              </a:custGeom>
              <a:solidFill>
                <a:srgbClr val="ED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8" name="Freeform 14">
                <a:extLst>
                  <a:ext uri="{FF2B5EF4-FFF2-40B4-BE49-F238E27FC236}">
                    <a16:creationId xmlns:a16="http://schemas.microsoft.com/office/drawing/2014/main" id="{EFF676E4-7A89-4491-AB45-D2588F92A518}"/>
                  </a:ext>
                </a:extLst>
              </p:cNvPr>
              <p:cNvSpPr>
                <a:spLocks/>
              </p:cNvSpPr>
              <p:nvPr/>
            </p:nvSpPr>
            <p:spPr bwMode="auto">
              <a:xfrm>
                <a:off x="1771884" y="2855912"/>
                <a:ext cx="238125" cy="839788"/>
              </a:xfrm>
              <a:custGeom>
                <a:avLst/>
                <a:gdLst>
                  <a:gd name="T0" fmla="*/ 3 w 150"/>
                  <a:gd name="T1" fmla="*/ 316 h 529"/>
                  <a:gd name="T2" fmla="*/ 3 w 150"/>
                  <a:gd name="T3" fmla="*/ 316 h 529"/>
                  <a:gd name="T4" fmla="*/ 6 w 150"/>
                  <a:gd name="T5" fmla="*/ 290 h 529"/>
                  <a:gd name="T6" fmla="*/ 9 w 150"/>
                  <a:gd name="T7" fmla="*/ 268 h 529"/>
                  <a:gd name="T8" fmla="*/ 16 w 150"/>
                  <a:gd name="T9" fmla="*/ 245 h 529"/>
                  <a:gd name="T10" fmla="*/ 22 w 150"/>
                  <a:gd name="T11" fmla="*/ 224 h 529"/>
                  <a:gd name="T12" fmla="*/ 36 w 150"/>
                  <a:gd name="T13" fmla="*/ 184 h 529"/>
                  <a:gd name="T14" fmla="*/ 53 w 150"/>
                  <a:gd name="T15" fmla="*/ 147 h 529"/>
                  <a:gd name="T16" fmla="*/ 67 w 150"/>
                  <a:gd name="T17" fmla="*/ 112 h 529"/>
                  <a:gd name="T18" fmla="*/ 83 w 150"/>
                  <a:gd name="T19" fmla="*/ 75 h 529"/>
                  <a:gd name="T20" fmla="*/ 94 w 150"/>
                  <a:gd name="T21" fmla="*/ 38 h 529"/>
                  <a:gd name="T22" fmla="*/ 99 w 150"/>
                  <a:gd name="T23" fmla="*/ 19 h 529"/>
                  <a:gd name="T24" fmla="*/ 104 w 150"/>
                  <a:gd name="T25" fmla="*/ 0 h 529"/>
                  <a:gd name="T26" fmla="*/ 104 w 150"/>
                  <a:gd name="T27" fmla="*/ 0 h 529"/>
                  <a:gd name="T28" fmla="*/ 117 w 150"/>
                  <a:gd name="T29" fmla="*/ 3 h 529"/>
                  <a:gd name="T30" fmla="*/ 130 w 150"/>
                  <a:gd name="T31" fmla="*/ 8 h 529"/>
                  <a:gd name="T32" fmla="*/ 141 w 150"/>
                  <a:gd name="T33" fmla="*/ 14 h 529"/>
                  <a:gd name="T34" fmla="*/ 150 w 150"/>
                  <a:gd name="T35" fmla="*/ 21 h 529"/>
                  <a:gd name="T36" fmla="*/ 150 w 150"/>
                  <a:gd name="T37" fmla="*/ 21 h 529"/>
                  <a:gd name="T38" fmla="*/ 136 w 150"/>
                  <a:gd name="T39" fmla="*/ 54 h 529"/>
                  <a:gd name="T40" fmla="*/ 123 w 150"/>
                  <a:gd name="T41" fmla="*/ 91 h 529"/>
                  <a:gd name="T42" fmla="*/ 110 w 150"/>
                  <a:gd name="T43" fmla="*/ 131 h 529"/>
                  <a:gd name="T44" fmla="*/ 99 w 150"/>
                  <a:gd name="T45" fmla="*/ 171 h 529"/>
                  <a:gd name="T46" fmla="*/ 89 w 150"/>
                  <a:gd name="T47" fmla="*/ 213 h 529"/>
                  <a:gd name="T48" fmla="*/ 81 w 150"/>
                  <a:gd name="T49" fmla="*/ 255 h 529"/>
                  <a:gd name="T50" fmla="*/ 75 w 150"/>
                  <a:gd name="T51" fmla="*/ 297 h 529"/>
                  <a:gd name="T52" fmla="*/ 70 w 150"/>
                  <a:gd name="T53" fmla="*/ 335 h 529"/>
                  <a:gd name="T54" fmla="*/ 70 w 150"/>
                  <a:gd name="T55" fmla="*/ 335 h 529"/>
                  <a:gd name="T56" fmla="*/ 67 w 150"/>
                  <a:gd name="T57" fmla="*/ 374 h 529"/>
                  <a:gd name="T58" fmla="*/ 67 w 150"/>
                  <a:gd name="T59" fmla="*/ 412 h 529"/>
                  <a:gd name="T60" fmla="*/ 70 w 150"/>
                  <a:gd name="T61" fmla="*/ 462 h 529"/>
                  <a:gd name="T62" fmla="*/ 75 w 150"/>
                  <a:gd name="T63" fmla="*/ 529 h 529"/>
                  <a:gd name="T64" fmla="*/ 75 w 150"/>
                  <a:gd name="T65" fmla="*/ 529 h 529"/>
                  <a:gd name="T66" fmla="*/ 72 w 150"/>
                  <a:gd name="T67" fmla="*/ 528 h 529"/>
                  <a:gd name="T68" fmla="*/ 61 w 150"/>
                  <a:gd name="T69" fmla="*/ 521 h 529"/>
                  <a:gd name="T70" fmla="*/ 48 w 150"/>
                  <a:gd name="T71" fmla="*/ 507 h 529"/>
                  <a:gd name="T72" fmla="*/ 40 w 150"/>
                  <a:gd name="T73" fmla="*/ 499 h 529"/>
                  <a:gd name="T74" fmla="*/ 32 w 150"/>
                  <a:gd name="T75" fmla="*/ 488 h 529"/>
                  <a:gd name="T76" fmla="*/ 24 w 150"/>
                  <a:gd name="T77" fmla="*/ 475 h 529"/>
                  <a:gd name="T78" fmla="*/ 17 w 150"/>
                  <a:gd name="T79" fmla="*/ 459 h 529"/>
                  <a:gd name="T80" fmla="*/ 11 w 150"/>
                  <a:gd name="T81" fmla="*/ 441 h 529"/>
                  <a:gd name="T82" fmla="*/ 6 w 150"/>
                  <a:gd name="T83" fmla="*/ 422 h 529"/>
                  <a:gd name="T84" fmla="*/ 1 w 150"/>
                  <a:gd name="T85" fmla="*/ 399 h 529"/>
                  <a:gd name="T86" fmla="*/ 0 w 150"/>
                  <a:gd name="T87" fmla="*/ 374 h 529"/>
                  <a:gd name="T88" fmla="*/ 0 w 150"/>
                  <a:gd name="T89" fmla="*/ 346 h 529"/>
                  <a:gd name="T90" fmla="*/ 3 w 150"/>
                  <a:gd name="T91" fmla="*/ 316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0" h="529">
                    <a:moveTo>
                      <a:pt x="3" y="316"/>
                    </a:moveTo>
                    <a:lnTo>
                      <a:pt x="3" y="316"/>
                    </a:lnTo>
                    <a:lnTo>
                      <a:pt x="6" y="290"/>
                    </a:lnTo>
                    <a:lnTo>
                      <a:pt x="9" y="268"/>
                    </a:lnTo>
                    <a:lnTo>
                      <a:pt x="16" y="245"/>
                    </a:lnTo>
                    <a:lnTo>
                      <a:pt x="22" y="224"/>
                    </a:lnTo>
                    <a:lnTo>
                      <a:pt x="36" y="184"/>
                    </a:lnTo>
                    <a:lnTo>
                      <a:pt x="53" y="147"/>
                    </a:lnTo>
                    <a:lnTo>
                      <a:pt x="67" y="112"/>
                    </a:lnTo>
                    <a:lnTo>
                      <a:pt x="83" y="75"/>
                    </a:lnTo>
                    <a:lnTo>
                      <a:pt x="94" y="38"/>
                    </a:lnTo>
                    <a:lnTo>
                      <a:pt x="99" y="19"/>
                    </a:lnTo>
                    <a:lnTo>
                      <a:pt x="104" y="0"/>
                    </a:lnTo>
                    <a:lnTo>
                      <a:pt x="104" y="0"/>
                    </a:lnTo>
                    <a:lnTo>
                      <a:pt x="117" y="3"/>
                    </a:lnTo>
                    <a:lnTo>
                      <a:pt x="130" y="8"/>
                    </a:lnTo>
                    <a:lnTo>
                      <a:pt x="141" y="14"/>
                    </a:lnTo>
                    <a:lnTo>
                      <a:pt x="150" y="21"/>
                    </a:lnTo>
                    <a:lnTo>
                      <a:pt x="150" y="21"/>
                    </a:lnTo>
                    <a:lnTo>
                      <a:pt x="136" y="54"/>
                    </a:lnTo>
                    <a:lnTo>
                      <a:pt x="123" y="91"/>
                    </a:lnTo>
                    <a:lnTo>
                      <a:pt x="110" y="131"/>
                    </a:lnTo>
                    <a:lnTo>
                      <a:pt x="99" y="171"/>
                    </a:lnTo>
                    <a:lnTo>
                      <a:pt x="89" y="213"/>
                    </a:lnTo>
                    <a:lnTo>
                      <a:pt x="81" y="255"/>
                    </a:lnTo>
                    <a:lnTo>
                      <a:pt x="75" y="297"/>
                    </a:lnTo>
                    <a:lnTo>
                      <a:pt x="70" y="335"/>
                    </a:lnTo>
                    <a:lnTo>
                      <a:pt x="70" y="335"/>
                    </a:lnTo>
                    <a:lnTo>
                      <a:pt x="67" y="374"/>
                    </a:lnTo>
                    <a:lnTo>
                      <a:pt x="67" y="412"/>
                    </a:lnTo>
                    <a:lnTo>
                      <a:pt x="70" y="462"/>
                    </a:lnTo>
                    <a:lnTo>
                      <a:pt x="75" y="529"/>
                    </a:lnTo>
                    <a:lnTo>
                      <a:pt x="75" y="529"/>
                    </a:lnTo>
                    <a:lnTo>
                      <a:pt x="72" y="528"/>
                    </a:lnTo>
                    <a:lnTo>
                      <a:pt x="61" y="521"/>
                    </a:lnTo>
                    <a:lnTo>
                      <a:pt x="48" y="507"/>
                    </a:lnTo>
                    <a:lnTo>
                      <a:pt x="40" y="499"/>
                    </a:lnTo>
                    <a:lnTo>
                      <a:pt x="32" y="488"/>
                    </a:lnTo>
                    <a:lnTo>
                      <a:pt x="24" y="475"/>
                    </a:lnTo>
                    <a:lnTo>
                      <a:pt x="17" y="459"/>
                    </a:lnTo>
                    <a:lnTo>
                      <a:pt x="11" y="441"/>
                    </a:lnTo>
                    <a:lnTo>
                      <a:pt x="6" y="422"/>
                    </a:lnTo>
                    <a:lnTo>
                      <a:pt x="1" y="399"/>
                    </a:lnTo>
                    <a:lnTo>
                      <a:pt x="0" y="374"/>
                    </a:lnTo>
                    <a:lnTo>
                      <a:pt x="0" y="346"/>
                    </a:lnTo>
                    <a:lnTo>
                      <a:pt x="3" y="3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9" name="Freeform 15">
                <a:extLst>
                  <a:ext uri="{FF2B5EF4-FFF2-40B4-BE49-F238E27FC236}">
                    <a16:creationId xmlns:a16="http://schemas.microsoft.com/office/drawing/2014/main" id="{EDEEAC35-C1AC-4869-88A6-A388117B4CDE}"/>
                  </a:ext>
                </a:extLst>
              </p:cNvPr>
              <p:cNvSpPr>
                <a:spLocks/>
              </p:cNvSpPr>
              <p:nvPr/>
            </p:nvSpPr>
            <p:spPr bwMode="auto">
              <a:xfrm>
                <a:off x="1713146" y="3108325"/>
                <a:ext cx="98425" cy="485775"/>
              </a:xfrm>
              <a:custGeom>
                <a:avLst/>
                <a:gdLst>
                  <a:gd name="T0" fmla="*/ 8 w 62"/>
                  <a:gd name="T1" fmla="*/ 0 h 306"/>
                  <a:gd name="T2" fmla="*/ 8 w 62"/>
                  <a:gd name="T3" fmla="*/ 0 h 306"/>
                  <a:gd name="T4" fmla="*/ 3 w 62"/>
                  <a:gd name="T5" fmla="*/ 32 h 306"/>
                  <a:gd name="T6" fmla="*/ 0 w 62"/>
                  <a:gd name="T7" fmla="*/ 64 h 306"/>
                  <a:gd name="T8" fmla="*/ 0 w 62"/>
                  <a:gd name="T9" fmla="*/ 94 h 306"/>
                  <a:gd name="T10" fmla="*/ 0 w 62"/>
                  <a:gd name="T11" fmla="*/ 123 h 306"/>
                  <a:gd name="T12" fmla="*/ 3 w 62"/>
                  <a:gd name="T13" fmla="*/ 149 h 306"/>
                  <a:gd name="T14" fmla="*/ 6 w 62"/>
                  <a:gd name="T15" fmla="*/ 175 h 306"/>
                  <a:gd name="T16" fmla="*/ 11 w 62"/>
                  <a:gd name="T17" fmla="*/ 199 h 306"/>
                  <a:gd name="T18" fmla="*/ 16 w 62"/>
                  <a:gd name="T19" fmla="*/ 220 h 306"/>
                  <a:gd name="T20" fmla="*/ 27 w 62"/>
                  <a:gd name="T21" fmla="*/ 257 h 306"/>
                  <a:gd name="T22" fmla="*/ 37 w 62"/>
                  <a:gd name="T23" fmla="*/ 284 h 306"/>
                  <a:gd name="T24" fmla="*/ 45 w 62"/>
                  <a:gd name="T25" fmla="*/ 301 h 306"/>
                  <a:gd name="T26" fmla="*/ 48 w 62"/>
                  <a:gd name="T27" fmla="*/ 306 h 306"/>
                  <a:gd name="T28" fmla="*/ 48 w 62"/>
                  <a:gd name="T29" fmla="*/ 306 h 306"/>
                  <a:gd name="T30" fmla="*/ 43 w 62"/>
                  <a:gd name="T31" fmla="*/ 242 h 306"/>
                  <a:gd name="T32" fmla="*/ 43 w 62"/>
                  <a:gd name="T33" fmla="*/ 187 h 306"/>
                  <a:gd name="T34" fmla="*/ 45 w 62"/>
                  <a:gd name="T35" fmla="*/ 143 h 306"/>
                  <a:gd name="T36" fmla="*/ 49 w 62"/>
                  <a:gd name="T37" fmla="*/ 106 h 306"/>
                  <a:gd name="T38" fmla="*/ 54 w 62"/>
                  <a:gd name="T39" fmla="*/ 78 h 306"/>
                  <a:gd name="T40" fmla="*/ 57 w 62"/>
                  <a:gd name="T41" fmla="*/ 59 h 306"/>
                  <a:gd name="T42" fmla="*/ 62 w 62"/>
                  <a:gd name="T43" fmla="*/ 43 h 306"/>
                  <a:gd name="T44" fmla="*/ 8 w 62"/>
                  <a:gd name="T45"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306">
                    <a:moveTo>
                      <a:pt x="8" y="0"/>
                    </a:moveTo>
                    <a:lnTo>
                      <a:pt x="8" y="0"/>
                    </a:lnTo>
                    <a:lnTo>
                      <a:pt x="3" y="32"/>
                    </a:lnTo>
                    <a:lnTo>
                      <a:pt x="0" y="64"/>
                    </a:lnTo>
                    <a:lnTo>
                      <a:pt x="0" y="94"/>
                    </a:lnTo>
                    <a:lnTo>
                      <a:pt x="0" y="123"/>
                    </a:lnTo>
                    <a:lnTo>
                      <a:pt x="3" y="149"/>
                    </a:lnTo>
                    <a:lnTo>
                      <a:pt x="6" y="175"/>
                    </a:lnTo>
                    <a:lnTo>
                      <a:pt x="11" y="199"/>
                    </a:lnTo>
                    <a:lnTo>
                      <a:pt x="16" y="220"/>
                    </a:lnTo>
                    <a:lnTo>
                      <a:pt x="27" y="257"/>
                    </a:lnTo>
                    <a:lnTo>
                      <a:pt x="37" y="284"/>
                    </a:lnTo>
                    <a:lnTo>
                      <a:pt x="45" y="301"/>
                    </a:lnTo>
                    <a:lnTo>
                      <a:pt x="48" y="306"/>
                    </a:lnTo>
                    <a:lnTo>
                      <a:pt x="48" y="306"/>
                    </a:lnTo>
                    <a:lnTo>
                      <a:pt x="43" y="242"/>
                    </a:lnTo>
                    <a:lnTo>
                      <a:pt x="43" y="187"/>
                    </a:lnTo>
                    <a:lnTo>
                      <a:pt x="45" y="143"/>
                    </a:lnTo>
                    <a:lnTo>
                      <a:pt x="49" y="106"/>
                    </a:lnTo>
                    <a:lnTo>
                      <a:pt x="54" y="78"/>
                    </a:lnTo>
                    <a:lnTo>
                      <a:pt x="57" y="59"/>
                    </a:lnTo>
                    <a:lnTo>
                      <a:pt x="62" y="43"/>
                    </a:lnTo>
                    <a:lnTo>
                      <a:pt x="8" y="0"/>
                    </a:lnTo>
                    <a:close/>
                  </a:path>
                </a:pathLst>
              </a:custGeom>
              <a:solidFill>
                <a:srgbClr val="4C6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0" name="Freeform 17">
                <a:extLst>
                  <a:ext uri="{FF2B5EF4-FFF2-40B4-BE49-F238E27FC236}">
                    <a16:creationId xmlns:a16="http://schemas.microsoft.com/office/drawing/2014/main" id="{A8F1146A-2BD1-4388-BF15-EA90DD156172}"/>
                  </a:ext>
                </a:extLst>
              </p:cNvPr>
              <p:cNvSpPr>
                <a:spLocks/>
              </p:cNvSpPr>
              <p:nvPr/>
            </p:nvSpPr>
            <p:spPr bwMode="auto">
              <a:xfrm>
                <a:off x="1878246" y="3230562"/>
                <a:ext cx="88900" cy="354013"/>
              </a:xfrm>
              <a:custGeom>
                <a:avLst/>
                <a:gdLst>
                  <a:gd name="T0" fmla="*/ 2 w 56"/>
                  <a:gd name="T1" fmla="*/ 223 h 223"/>
                  <a:gd name="T2" fmla="*/ 56 w 56"/>
                  <a:gd name="T3" fmla="*/ 14 h 223"/>
                  <a:gd name="T4" fmla="*/ 19 w 56"/>
                  <a:gd name="T5" fmla="*/ 0 h 223"/>
                  <a:gd name="T6" fmla="*/ 19 w 56"/>
                  <a:gd name="T7" fmla="*/ 0 h 223"/>
                  <a:gd name="T8" fmla="*/ 14 w 56"/>
                  <a:gd name="T9" fmla="*/ 22 h 223"/>
                  <a:gd name="T10" fmla="*/ 6 w 56"/>
                  <a:gd name="T11" fmla="*/ 78 h 223"/>
                  <a:gd name="T12" fmla="*/ 3 w 56"/>
                  <a:gd name="T13" fmla="*/ 114 h 223"/>
                  <a:gd name="T14" fmla="*/ 2 w 56"/>
                  <a:gd name="T15" fmla="*/ 151 h 223"/>
                  <a:gd name="T16" fmla="*/ 0 w 56"/>
                  <a:gd name="T17" fmla="*/ 188 h 223"/>
                  <a:gd name="T18" fmla="*/ 2 w 56"/>
                  <a:gd name="T19"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23">
                    <a:moveTo>
                      <a:pt x="2" y="223"/>
                    </a:moveTo>
                    <a:lnTo>
                      <a:pt x="56" y="14"/>
                    </a:lnTo>
                    <a:lnTo>
                      <a:pt x="19" y="0"/>
                    </a:lnTo>
                    <a:lnTo>
                      <a:pt x="19" y="0"/>
                    </a:lnTo>
                    <a:lnTo>
                      <a:pt x="14" y="22"/>
                    </a:lnTo>
                    <a:lnTo>
                      <a:pt x="6" y="78"/>
                    </a:lnTo>
                    <a:lnTo>
                      <a:pt x="3" y="114"/>
                    </a:lnTo>
                    <a:lnTo>
                      <a:pt x="2" y="151"/>
                    </a:lnTo>
                    <a:lnTo>
                      <a:pt x="0" y="188"/>
                    </a:lnTo>
                    <a:lnTo>
                      <a:pt x="2" y="223"/>
                    </a:lnTo>
                    <a:close/>
                  </a:path>
                </a:pathLst>
              </a:custGeom>
              <a:solidFill>
                <a:srgbClr val="4C6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 name="Freeform 18">
                <a:extLst>
                  <a:ext uri="{FF2B5EF4-FFF2-40B4-BE49-F238E27FC236}">
                    <a16:creationId xmlns:a16="http://schemas.microsoft.com/office/drawing/2014/main" id="{F64A9155-B424-4433-B64F-7AF08EE72430}"/>
                  </a:ext>
                </a:extLst>
              </p:cNvPr>
              <p:cNvSpPr>
                <a:spLocks/>
              </p:cNvSpPr>
              <p:nvPr/>
            </p:nvSpPr>
            <p:spPr bwMode="auto">
              <a:xfrm>
                <a:off x="1878246" y="3230562"/>
                <a:ext cx="88900" cy="354013"/>
              </a:xfrm>
              <a:custGeom>
                <a:avLst/>
                <a:gdLst>
                  <a:gd name="T0" fmla="*/ 2 w 56"/>
                  <a:gd name="T1" fmla="*/ 223 h 223"/>
                  <a:gd name="T2" fmla="*/ 56 w 56"/>
                  <a:gd name="T3" fmla="*/ 14 h 223"/>
                  <a:gd name="T4" fmla="*/ 19 w 56"/>
                  <a:gd name="T5" fmla="*/ 0 h 223"/>
                  <a:gd name="T6" fmla="*/ 19 w 56"/>
                  <a:gd name="T7" fmla="*/ 0 h 223"/>
                  <a:gd name="T8" fmla="*/ 14 w 56"/>
                  <a:gd name="T9" fmla="*/ 22 h 223"/>
                  <a:gd name="T10" fmla="*/ 6 w 56"/>
                  <a:gd name="T11" fmla="*/ 78 h 223"/>
                  <a:gd name="T12" fmla="*/ 3 w 56"/>
                  <a:gd name="T13" fmla="*/ 114 h 223"/>
                  <a:gd name="T14" fmla="*/ 2 w 56"/>
                  <a:gd name="T15" fmla="*/ 151 h 223"/>
                  <a:gd name="T16" fmla="*/ 0 w 56"/>
                  <a:gd name="T17" fmla="*/ 188 h 223"/>
                  <a:gd name="T18" fmla="*/ 2 w 56"/>
                  <a:gd name="T19"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23">
                    <a:moveTo>
                      <a:pt x="2" y="223"/>
                    </a:moveTo>
                    <a:lnTo>
                      <a:pt x="56" y="14"/>
                    </a:lnTo>
                    <a:lnTo>
                      <a:pt x="19" y="0"/>
                    </a:lnTo>
                    <a:lnTo>
                      <a:pt x="19" y="0"/>
                    </a:lnTo>
                    <a:lnTo>
                      <a:pt x="14" y="22"/>
                    </a:lnTo>
                    <a:lnTo>
                      <a:pt x="6" y="78"/>
                    </a:lnTo>
                    <a:lnTo>
                      <a:pt x="3" y="114"/>
                    </a:lnTo>
                    <a:lnTo>
                      <a:pt x="2" y="151"/>
                    </a:lnTo>
                    <a:lnTo>
                      <a:pt x="0" y="188"/>
                    </a:lnTo>
                    <a:lnTo>
                      <a:pt x="2" y="2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pic>
            <p:nvPicPr>
              <p:cNvPr id="32" name="Picture 19">
                <a:extLst>
                  <a:ext uri="{FF2B5EF4-FFF2-40B4-BE49-F238E27FC236}">
                    <a16:creationId xmlns:a16="http://schemas.microsoft.com/office/drawing/2014/main" id="{7D18734E-B873-4709-8F0D-931A8AE52D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421" y="3976687"/>
                <a:ext cx="260350"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20">
                <a:extLst>
                  <a:ext uri="{FF2B5EF4-FFF2-40B4-BE49-F238E27FC236}">
                    <a16:creationId xmlns:a16="http://schemas.microsoft.com/office/drawing/2014/main" id="{B8F8696D-1314-4057-B7B7-CCB6745ACDE5}"/>
                  </a:ext>
                </a:extLst>
              </p:cNvPr>
              <p:cNvSpPr>
                <a:spLocks/>
              </p:cNvSpPr>
              <p:nvPr/>
            </p:nvSpPr>
            <p:spPr bwMode="auto">
              <a:xfrm>
                <a:off x="1390884" y="3870325"/>
                <a:ext cx="528638" cy="1808163"/>
              </a:xfrm>
              <a:custGeom>
                <a:avLst/>
                <a:gdLst>
                  <a:gd name="T0" fmla="*/ 116 w 333"/>
                  <a:gd name="T1" fmla="*/ 1127 h 1139"/>
                  <a:gd name="T2" fmla="*/ 116 w 333"/>
                  <a:gd name="T3" fmla="*/ 1127 h 1139"/>
                  <a:gd name="T4" fmla="*/ 132 w 333"/>
                  <a:gd name="T5" fmla="*/ 1091 h 1139"/>
                  <a:gd name="T6" fmla="*/ 148 w 333"/>
                  <a:gd name="T7" fmla="*/ 1058 h 1139"/>
                  <a:gd name="T8" fmla="*/ 162 w 333"/>
                  <a:gd name="T9" fmla="*/ 1022 h 1139"/>
                  <a:gd name="T10" fmla="*/ 177 w 333"/>
                  <a:gd name="T11" fmla="*/ 985 h 1139"/>
                  <a:gd name="T12" fmla="*/ 203 w 333"/>
                  <a:gd name="T13" fmla="*/ 910 h 1139"/>
                  <a:gd name="T14" fmla="*/ 227 w 333"/>
                  <a:gd name="T15" fmla="*/ 831 h 1139"/>
                  <a:gd name="T16" fmla="*/ 248 w 333"/>
                  <a:gd name="T17" fmla="*/ 746 h 1139"/>
                  <a:gd name="T18" fmla="*/ 268 w 333"/>
                  <a:gd name="T19" fmla="*/ 656 h 1139"/>
                  <a:gd name="T20" fmla="*/ 289 w 333"/>
                  <a:gd name="T21" fmla="*/ 562 h 1139"/>
                  <a:gd name="T22" fmla="*/ 309 w 333"/>
                  <a:gd name="T23" fmla="*/ 459 h 1139"/>
                  <a:gd name="T24" fmla="*/ 309 w 333"/>
                  <a:gd name="T25" fmla="*/ 459 h 1139"/>
                  <a:gd name="T26" fmla="*/ 318 w 333"/>
                  <a:gd name="T27" fmla="*/ 398 h 1139"/>
                  <a:gd name="T28" fmla="*/ 326 w 333"/>
                  <a:gd name="T29" fmla="*/ 337 h 1139"/>
                  <a:gd name="T30" fmla="*/ 331 w 333"/>
                  <a:gd name="T31" fmla="*/ 276 h 1139"/>
                  <a:gd name="T32" fmla="*/ 333 w 333"/>
                  <a:gd name="T33" fmla="*/ 216 h 1139"/>
                  <a:gd name="T34" fmla="*/ 331 w 333"/>
                  <a:gd name="T35" fmla="*/ 159 h 1139"/>
                  <a:gd name="T36" fmla="*/ 328 w 333"/>
                  <a:gd name="T37" fmla="*/ 102 h 1139"/>
                  <a:gd name="T38" fmla="*/ 323 w 333"/>
                  <a:gd name="T39" fmla="*/ 75 h 1139"/>
                  <a:gd name="T40" fmla="*/ 320 w 333"/>
                  <a:gd name="T41" fmla="*/ 49 h 1139"/>
                  <a:gd name="T42" fmla="*/ 313 w 333"/>
                  <a:gd name="T43" fmla="*/ 24 h 1139"/>
                  <a:gd name="T44" fmla="*/ 307 w 333"/>
                  <a:gd name="T45" fmla="*/ 0 h 1139"/>
                  <a:gd name="T46" fmla="*/ 39 w 333"/>
                  <a:gd name="T47" fmla="*/ 22 h 1139"/>
                  <a:gd name="T48" fmla="*/ 39 w 333"/>
                  <a:gd name="T49" fmla="*/ 22 h 1139"/>
                  <a:gd name="T50" fmla="*/ 52 w 333"/>
                  <a:gd name="T51" fmla="*/ 72 h 1139"/>
                  <a:gd name="T52" fmla="*/ 63 w 333"/>
                  <a:gd name="T53" fmla="*/ 123 h 1139"/>
                  <a:gd name="T54" fmla="*/ 74 w 333"/>
                  <a:gd name="T55" fmla="*/ 176 h 1139"/>
                  <a:gd name="T56" fmla="*/ 82 w 333"/>
                  <a:gd name="T57" fmla="*/ 229 h 1139"/>
                  <a:gd name="T58" fmla="*/ 89 w 333"/>
                  <a:gd name="T59" fmla="*/ 285 h 1139"/>
                  <a:gd name="T60" fmla="*/ 93 w 333"/>
                  <a:gd name="T61" fmla="*/ 342 h 1139"/>
                  <a:gd name="T62" fmla="*/ 97 w 333"/>
                  <a:gd name="T63" fmla="*/ 398 h 1139"/>
                  <a:gd name="T64" fmla="*/ 97 w 333"/>
                  <a:gd name="T65" fmla="*/ 457 h 1139"/>
                  <a:gd name="T66" fmla="*/ 97 w 333"/>
                  <a:gd name="T67" fmla="*/ 457 h 1139"/>
                  <a:gd name="T68" fmla="*/ 97 w 333"/>
                  <a:gd name="T69" fmla="*/ 550 h 1139"/>
                  <a:gd name="T70" fmla="*/ 95 w 333"/>
                  <a:gd name="T71" fmla="*/ 642 h 1139"/>
                  <a:gd name="T72" fmla="*/ 90 w 333"/>
                  <a:gd name="T73" fmla="*/ 733 h 1139"/>
                  <a:gd name="T74" fmla="*/ 85 w 333"/>
                  <a:gd name="T75" fmla="*/ 778 h 1139"/>
                  <a:gd name="T76" fmla="*/ 81 w 333"/>
                  <a:gd name="T77" fmla="*/ 822 h 1139"/>
                  <a:gd name="T78" fmla="*/ 76 w 333"/>
                  <a:gd name="T79" fmla="*/ 863 h 1139"/>
                  <a:gd name="T80" fmla="*/ 69 w 333"/>
                  <a:gd name="T81" fmla="*/ 905 h 1139"/>
                  <a:gd name="T82" fmla="*/ 61 w 333"/>
                  <a:gd name="T83" fmla="*/ 945 h 1139"/>
                  <a:gd name="T84" fmla="*/ 52 w 333"/>
                  <a:gd name="T85" fmla="*/ 984 h 1139"/>
                  <a:gd name="T86" fmla="*/ 40 w 333"/>
                  <a:gd name="T87" fmla="*/ 1022 h 1139"/>
                  <a:gd name="T88" fmla="*/ 29 w 333"/>
                  <a:gd name="T89" fmla="*/ 1058 h 1139"/>
                  <a:gd name="T90" fmla="*/ 15 w 333"/>
                  <a:gd name="T91" fmla="*/ 1091 h 1139"/>
                  <a:gd name="T92" fmla="*/ 0 w 333"/>
                  <a:gd name="T93" fmla="*/ 1123 h 1139"/>
                  <a:gd name="T94" fmla="*/ 0 w 333"/>
                  <a:gd name="T95" fmla="*/ 1123 h 1139"/>
                  <a:gd name="T96" fmla="*/ 2 w 333"/>
                  <a:gd name="T97" fmla="*/ 1125 h 1139"/>
                  <a:gd name="T98" fmla="*/ 10 w 333"/>
                  <a:gd name="T99" fmla="*/ 1131 h 1139"/>
                  <a:gd name="T100" fmla="*/ 18 w 333"/>
                  <a:gd name="T101" fmla="*/ 1133 h 1139"/>
                  <a:gd name="T102" fmla="*/ 28 w 333"/>
                  <a:gd name="T103" fmla="*/ 1136 h 1139"/>
                  <a:gd name="T104" fmla="*/ 42 w 333"/>
                  <a:gd name="T105" fmla="*/ 1138 h 1139"/>
                  <a:gd name="T106" fmla="*/ 60 w 333"/>
                  <a:gd name="T107" fmla="*/ 1139 h 1139"/>
                  <a:gd name="T108" fmla="*/ 60 w 333"/>
                  <a:gd name="T109" fmla="*/ 1139 h 1139"/>
                  <a:gd name="T110" fmla="*/ 76 w 333"/>
                  <a:gd name="T111" fmla="*/ 1139 h 1139"/>
                  <a:gd name="T112" fmla="*/ 89 w 333"/>
                  <a:gd name="T113" fmla="*/ 1138 h 1139"/>
                  <a:gd name="T114" fmla="*/ 100 w 333"/>
                  <a:gd name="T115" fmla="*/ 1136 h 1139"/>
                  <a:gd name="T116" fmla="*/ 106 w 333"/>
                  <a:gd name="T117" fmla="*/ 1133 h 1139"/>
                  <a:gd name="T118" fmla="*/ 111 w 333"/>
                  <a:gd name="T119" fmla="*/ 1131 h 1139"/>
                  <a:gd name="T120" fmla="*/ 114 w 333"/>
                  <a:gd name="T121" fmla="*/ 1128 h 1139"/>
                  <a:gd name="T122" fmla="*/ 116 w 333"/>
                  <a:gd name="T123" fmla="*/ 112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3" h="1139">
                    <a:moveTo>
                      <a:pt x="116" y="1127"/>
                    </a:moveTo>
                    <a:lnTo>
                      <a:pt x="116" y="1127"/>
                    </a:lnTo>
                    <a:lnTo>
                      <a:pt x="132" y="1091"/>
                    </a:lnTo>
                    <a:lnTo>
                      <a:pt x="148" y="1058"/>
                    </a:lnTo>
                    <a:lnTo>
                      <a:pt x="162" y="1022"/>
                    </a:lnTo>
                    <a:lnTo>
                      <a:pt x="177" y="985"/>
                    </a:lnTo>
                    <a:lnTo>
                      <a:pt x="203" y="910"/>
                    </a:lnTo>
                    <a:lnTo>
                      <a:pt x="227" y="831"/>
                    </a:lnTo>
                    <a:lnTo>
                      <a:pt x="248" y="746"/>
                    </a:lnTo>
                    <a:lnTo>
                      <a:pt x="268" y="656"/>
                    </a:lnTo>
                    <a:lnTo>
                      <a:pt x="289" y="562"/>
                    </a:lnTo>
                    <a:lnTo>
                      <a:pt x="309" y="459"/>
                    </a:lnTo>
                    <a:lnTo>
                      <a:pt x="309" y="459"/>
                    </a:lnTo>
                    <a:lnTo>
                      <a:pt x="318" y="398"/>
                    </a:lnTo>
                    <a:lnTo>
                      <a:pt x="326" y="337"/>
                    </a:lnTo>
                    <a:lnTo>
                      <a:pt x="331" y="276"/>
                    </a:lnTo>
                    <a:lnTo>
                      <a:pt x="333" y="216"/>
                    </a:lnTo>
                    <a:lnTo>
                      <a:pt x="331" y="159"/>
                    </a:lnTo>
                    <a:lnTo>
                      <a:pt x="328" y="102"/>
                    </a:lnTo>
                    <a:lnTo>
                      <a:pt x="323" y="75"/>
                    </a:lnTo>
                    <a:lnTo>
                      <a:pt x="320" y="49"/>
                    </a:lnTo>
                    <a:lnTo>
                      <a:pt x="313" y="24"/>
                    </a:lnTo>
                    <a:lnTo>
                      <a:pt x="307" y="0"/>
                    </a:lnTo>
                    <a:lnTo>
                      <a:pt x="39" y="22"/>
                    </a:lnTo>
                    <a:lnTo>
                      <a:pt x="39" y="22"/>
                    </a:lnTo>
                    <a:lnTo>
                      <a:pt x="52" y="72"/>
                    </a:lnTo>
                    <a:lnTo>
                      <a:pt x="63" y="123"/>
                    </a:lnTo>
                    <a:lnTo>
                      <a:pt x="74" y="176"/>
                    </a:lnTo>
                    <a:lnTo>
                      <a:pt x="82" y="229"/>
                    </a:lnTo>
                    <a:lnTo>
                      <a:pt x="89" y="285"/>
                    </a:lnTo>
                    <a:lnTo>
                      <a:pt x="93" y="342"/>
                    </a:lnTo>
                    <a:lnTo>
                      <a:pt x="97" y="398"/>
                    </a:lnTo>
                    <a:lnTo>
                      <a:pt x="97" y="457"/>
                    </a:lnTo>
                    <a:lnTo>
                      <a:pt x="97" y="457"/>
                    </a:lnTo>
                    <a:lnTo>
                      <a:pt x="97" y="550"/>
                    </a:lnTo>
                    <a:lnTo>
                      <a:pt x="95" y="642"/>
                    </a:lnTo>
                    <a:lnTo>
                      <a:pt x="90" y="733"/>
                    </a:lnTo>
                    <a:lnTo>
                      <a:pt x="85" y="778"/>
                    </a:lnTo>
                    <a:lnTo>
                      <a:pt x="81" y="822"/>
                    </a:lnTo>
                    <a:lnTo>
                      <a:pt x="76" y="863"/>
                    </a:lnTo>
                    <a:lnTo>
                      <a:pt x="69" y="905"/>
                    </a:lnTo>
                    <a:lnTo>
                      <a:pt x="61" y="945"/>
                    </a:lnTo>
                    <a:lnTo>
                      <a:pt x="52" y="984"/>
                    </a:lnTo>
                    <a:lnTo>
                      <a:pt x="40" y="1022"/>
                    </a:lnTo>
                    <a:lnTo>
                      <a:pt x="29" y="1058"/>
                    </a:lnTo>
                    <a:lnTo>
                      <a:pt x="15" y="1091"/>
                    </a:lnTo>
                    <a:lnTo>
                      <a:pt x="0" y="1123"/>
                    </a:lnTo>
                    <a:lnTo>
                      <a:pt x="0" y="1123"/>
                    </a:lnTo>
                    <a:lnTo>
                      <a:pt x="2" y="1125"/>
                    </a:lnTo>
                    <a:lnTo>
                      <a:pt x="10" y="1131"/>
                    </a:lnTo>
                    <a:lnTo>
                      <a:pt x="18" y="1133"/>
                    </a:lnTo>
                    <a:lnTo>
                      <a:pt x="28" y="1136"/>
                    </a:lnTo>
                    <a:lnTo>
                      <a:pt x="42" y="1138"/>
                    </a:lnTo>
                    <a:lnTo>
                      <a:pt x="60" y="1139"/>
                    </a:lnTo>
                    <a:lnTo>
                      <a:pt x="60" y="1139"/>
                    </a:lnTo>
                    <a:lnTo>
                      <a:pt x="76" y="1139"/>
                    </a:lnTo>
                    <a:lnTo>
                      <a:pt x="89" y="1138"/>
                    </a:lnTo>
                    <a:lnTo>
                      <a:pt x="100" y="1136"/>
                    </a:lnTo>
                    <a:lnTo>
                      <a:pt x="106" y="1133"/>
                    </a:lnTo>
                    <a:lnTo>
                      <a:pt x="111" y="1131"/>
                    </a:lnTo>
                    <a:lnTo>
                      <a:pt x="114" y="1128"/>
                    </a:lnTo>
                    <a:lnTo>
                      <a:pt x="116" y="1127"/>
                    </a:lnTo>
                    <a:close/>
                  </a:path>
                </a:pathLst>
              </a:custGeom>
              <a:solidFill>
                <a:srgbClr val="627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4" name="Freeform 21">
                <a:extLst>
                  <a:ext uri="{FF2B5EF4-FFF2-40B4-BE49-F238E27FC236}">
                    <a16:creationId xmlns:a16="http://schemas.microsoft.com/office/drawing/2014/main" id="{1BBACAE4-4568-4571-808A-18A3EFD5EF9A}"/>
                  </a:ext>
                </a:extLst>
              </p:cNvPr>
              <p:cNvSpPr>
                <a:spLocks/>
              </p:cNvSpPr>
              <p:nvPr/>
            </p:nvSpPr>
            <p:spPr bwMode="auto">
              <a:xfrm>
                <a:off x="1390884" y="3870325"/>
                <a:ext cx="528638" cy="1808163"/>
              </a:xfrm>
              <a:custGeom>
                <a:avLst/>
                <a:gdLst>
                  <a:gd name="T0" fmla="*/ 116 w 333"/>
                  <a:gd name="T1" fmla="*/ 1127 h 1139"/>
                  <a:gd name="T2" fmla="*/ 116 w 333"/>
                  <a:gd name="T3" fmla="*/ 1127 h 1139"/>
                  <a:gd name="T4" fmla="*/ 132 w 333"/>
                  <a:gd name="T5" fmla="*/ 1091 h 1139"/>
                  <a:gd name="T6" fmla="*/ 148 w 333"/>
                  <a:gd name="T7" fmla="*/ 1058 h 1139"/>
                  <a:gd name="T8" fmla="*/ 162 w 333"/>
                  <a:gd name="T9" fmla="*/ 1022 h 1139"/>
                  <a:gd name="T10" fmla="*/ 177 w 333"/>
                  <a:gd name="T11" fmla="*/ 985 h 1139"/>
                  <a:gd name="T12" fmla="*/ 203 w 333"/>
                  <a:gd name="T13" fmla="*/ 910 h 1139"/>
                  <a:gd name="T14" fmla="*/ 227 w 333"/>
                  <a:gd name="T15" fmla="*/ 831 h 1139"/>
                  <a:gd name="T16" fmla="*/ 248 w 333"/>
                  <a:gd name="T17" fmla="*/ 746 h 1139"/>
                  <a:gd name="T18" fmla="*/ 268 w 333"/>
                  <a:gd name="T19" fmla="*/ 656 h 1139"/>
                  <a:gd name="T20" fmla="*/ 289 w 333"/>
                  <a:gd name="T21" fmla="*/ 562 h 1139"/>
                  <a:gd name="T22" fmla="*/ 309 w 333"/>
                  <a:gd name="T23" fmla="*/ 459 h 1139"/>
                  <a:gd name="T24" fmla="*/ 309 w 333"/>
                  <a:gd name="T25" fmla="*/ 459 h 1139"/>
                  <a:gd name="T26" fmla="*/ 318 w 333"/>
                  <a:gd name="T27" fmla="*/ 398 h 1139"/>
                  <a:gd name="T28" fmla="*/ 326 w 333"/>
                  <a:gd name="T29" fmla="*/ 337 h 1139"/>
                  <a:gd name="T30" fmla="*/ 331 w 333"/>
                  <a:gd name="T31" fmla="*/ 276 h 1139"/>
                  <a:gd name="T32" fmla="*/ 333 w 333"/>
                  <a:gd name="T33" fmla="*/ 216 h 1139"/>
                  <a:gd name="T34" fmla="*/ 331 w 333"/>
                  <a:gd name="T35" fmla="*/ 159 h 1139"/>
                  <a:gd name="T36" fmla="*/ 328 w 333"/>
                  <a:gd name="T37" fmla="*/ 102 h 1139"/>
                  <a:gd name="T38" fmla="*/ 323 w 333"/>
                  <a:gd name="T39" fmla="*/ 75 h 1139"/>
                  <a:gd name="T40" fmla="*/ 320 w 333"/>
                  <a:gd name="T41" fmla="*/ 49 h 1139"/>
                  <a:gd name="T42" fmla="*/ 313 w 333"/>
                  <a:gd name="T43" fmla="*/ 24 h 1139"/>
                  <a:gd name="T44" fmla="*/ 307 w 333"/>
                  <a:gd name="T45" fmla="*/ 0 h 1139"/>
                  <a:gd name="T46" fmla="*/ 39 w 333"/>
                  <a:gd name="T47" fmla="*/ 22 h 1139"/>
                  <a:gd name="T48" fmla="*/ 39 w 333"/>
                  <a:gd name="T49" fmla="*/ 22 h 1139"/>
                  <a:gd name="T50" fmla="*/ 52 w 333"/>
                  <a:gd name="T51" fmla="*/ 72 h 1139"/>
                  <a:gd name="T52" fmla="*/ 63 w 333"/>
                  <a:gd name="T53" fmla="*/ 123 h 1139"/>
                  <a:gd name="T54" fmla="*/ 74 w 333"/>
                  <a:gd name="T55" fmla="*/ 176 h 1139"/>
                  <a:gd name="T56" fmla="*/ 82 w 333"/>
                  <a:gd name="T57" fmla="*/ 229 h 1139"/>
                  <a:gd name="T58" fmla="*/ 89 w 333"/>
                  <a:gd name="T59" fmla="*/ 285 h 1139"/>
                  <a:gd name="T60" fmla="*/ 93 w 333"/>
                  <a:gd name="T61" fmla="*/ 342 h 1139"/>
                  <a:gd name="T62" fmla="*/ 97 w 333"/>
                  <a:gd name="T63" fmla="*/ 398 h 1139"/>
                  <a:gd name="T64" fmla="*/ 97 w 333"/>
                  <a:gd name="T65" fmla="*/ 457 h 1139"/>
                  <a:gd name="T66" fmla="*/ 97 w 333"/>
                  <a:gd name="T67" fmla="*/ 457 h 1139"/>
                  <a:gd name="T68" fmla="*/ 97 w 333"/>
                  <a:gd name="T69" fmla="*/ 550 h 1139"/>
                  <a:gd name="T70" fmla="*/ 95 w 333"/>
                  <a:gd name="T71" fmla="*/ 642 h 1139"/>
                  <a:gd name="T72" fmla="*/ 90 w 333"/>
                  <a:gd name="T73" fmla="*/ 733 h 1139"/>
                  <a:gd name="T74" fmla="*/ 85 w 333"/>
                  <a:gd name="T75" fmla="*/ 778 h 1139"/>
                  <a:gd name="T76" fmla="*/ 81 w 333"/>
                  <a:gd name="T77" fmla="*/ 822 h 1139"/>
                  <a:gd name="T78" fmla="*/ 76 w 333"/>
                  <a:gd name="T79" fmla="*/ 863 h 1139"/>
                  <a:gd name="T80" fmla="*/ 69 w 333"/>
                  <a:gd name="T81" fmla="*/ 905 h 1139"/>
                  <a:gd name="T82" fmla="*/ 61 w 333"/>
                  <a:gd name="T83" fmla="*/ 945 h 1139"/>
                  <a:gd name="T84" fmla="*/ 52 w 333"/>
                  <a:gd name="T85" fmla="*/ 984 h 1139"/>
                  <a:gd name="T86" fmla="*/ 40 w 333"/>
                  <a:gd name="T87" fmla="*/ 1022 h 1139"/>
                  <a:gd name="T88" fmla="*/ 29 w 333"/>
                  <a:gd name="T89" fmla="*/ 1058 h 1139"/>
                  <a:gd name="T90" fmla="*/ 15 w 333"/>
                  <a:gd name="T91" fmla="*/ 1091 h 1139"/>
                  <a:gd name="T92" fmla="*/ 0 w 333"/>
                  <a:gd name="T93" fmla="*/ 1123 h 1139"/>
                  <a:gd name="T94" fmla="*/ 0 w 333"/>
                  <a:gd name="T95" fmla="*/ 1123 h 1139"/>
                  <a:gd name="T96" fmla="*/ 2 w 333"/>
                  <a:gd name="T97" fmla="*/ 1125 h 1139"/>
                  <a:gd name="T98" fmla="*/ 10 w 333"/>
                  <a:gd name="T99" fmla="*/ 1131 h 1139"/>
                  <a:gd name="T100" fmla="*/ 18 w 333"/>
                  <a:gd name="T101" fmla="*/ 1133 h 1139"/>
                  <a:gd name="T102" fmla="*/ 28 w 333"/>
                  <a:gd name="T103" fmla="*/ 1136 h 1139"/>
                  <a:gd name="T104" fmla="*/ 42 w 333"/>
                  <a:gd name="T105" fmla="*/ 1138 h 1139"/>
                  <a:gd name="T106" fmla="*/ 60 w 333"/>
                  <a:gd name="T107" fmla="*/ 1139 h 1139"/>
                  <a:gd name="T108" fmla="*/ 60 w 333"/>
                  <a:gd name="T109" fmla="*/ 1139 h 1139"/>
                  <a:gd name="T110" fmla="*/ 76 w 333"/>
                  <a:gd name="T111" fmla="*/ 1139 h 1139"/>
                  <a:gd name="T112" fmla="*/ 89 w 333"/>
                  <a:gd name="T113" fmla="*/ 1138 h 1139"/>
                  <a:gd name="T114" fmla="*/ 100 w 333"/>
                  <a:gd name="T115" fmla="*/ 1136 h 1139"/>
                  <a:gd name="T116" fmla="*/ 106 w 333"/>
                  <a:gd name="T117" fmla="*/ 1133 h 1139"/>
                  <a:gd name="T118" fmla="*/ 111 w 333"/>
                  <a:gd name="T119" fmla="*/ 1131 h 1139"/>
                  <a:gd name="T120" fmla="*/ 114 w 333"/>
                  <a:gd name="T121" fmla="*/ 1128 h 1139"/>
                  <a:gd name="T122" fmla="*/ 116 w 333"/>
                  <a:gd name="T123" fmla="*/ 112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3" h="1139">
                    <a:moveTo>
                      <a:pt x="116" y="1127"/>
                    </a:moveTo>
                    <a:lnTo>
                      <a:pt x="116" y="1127"/>
                    </a:lnTo>
                    <a:lnTo>
                      <a:pt x="132" y="1091"/>
                    </a:lnTo>
                    <a:lnTo>
                      <a:pt x="148" y="1058"/>
                    </a:lnTo>
                    <a:lnTo>
                      <a:pt x="162" y="1022"/>
                    </a:lnTo>
                    <a:lnTo>
                      <a:pt x="177" y="985"/>
                    </a:lnTo>
                    <a:lnTo>
                      <a:pt x="203" y="910"/>
                    </a:lnTo>
                    <a:lnTo>
                      <a:pt x="227" y="831"/>
                    </a:lnTo>
                    <a:lnTo>
                      <a:pt x="248" y="746"/>
                    </a:lnTo>
                    <a:lnTo>
                      <a:pt x="268" y="656"/>
                    </a:lnTo>
                    <a:lnTo>
                      <a:pt x="289" y="562"/>
                    </a:lnTo>
                    <a:lnTo>
                      <a:pt x="309" y="459"/>
                    </a:lnTo>
                    <a:lnTo>
                      <a:pt x="309" y="459"/>
                    </a:lnTo>
                    <a:lnTo>
                      <a:pt x="318" y="398"/>
                    </a:lnTo>
                    <a:lnTo>
                      <a:pt x="326" y="337"/>
                    </a:lnTo>
                    <a:lnTo>
                      <a:pt x="331" y="276"/>
                    </a:lnTo>
                    <a:lnTo>
                      <a:pt x="333" y="216"/>
                    </a:lnTo>
                    <a:lnTo>
                      <a:pt x="331" y="159"/>
                    </a:lnTo>
                    <a:lnTo>
                      <a:pt x="328" y="102"/>
                    </a:lnTo>
                    <a:lnTo>
                      <a:pt x="323" y="75"/>
                    </a:lnTo>
                    <a:lnTo>
                      <a:pt x="320" y="49"/>
                    </a:lnTo>
                    <a:lnTo>
                      <a:pt x="313" y="24"/>
                    </a:lnTo>
                    <a:lnTo>
                      <a:pt x="307" y="0"/>
                    </a:lnTo>
                    <a:lnTo>
                      <a:pt x="39" y="22"/>
                    </a:lnTo>
                    <a:lnTo>
                      <a:pt x="39" y="22"/>
                    </a:lnTo>
                    <a:lnTo>
                      <a:pt x="52" y="72"/>
                    </a:lnTo>
                    <a:lnTo>
                      <a:pt x="63" y="123"/>
                    </a:lnTo>
                    <a:lnTo>
                      <a:pt x="74" y="176"/>
                    </a:lnTo>
                    <a:lnTo>
                      <a:pt x="82" y="229"/>
                    </a:lnTo>
                    <a:lnTo>
                      <a:pt x="89" y="285"/>
                    </a:lnTo>
                    <a:lnTo>
                      <a:pt x="93" y="342"/>
                    </a:lnTo>
                    <a:lnTo>
                      <a:pt x="97" y="398"/>
                    </a:lnTo>
                    <a:lnTo>
                      <a:pt x="97" y="457"/>
                    </a:lnTo>
                    <a:lnTo>
                      <a:pt x="97" y="457"/>
                    </a:lnTo>
                    <a:lnTo>
                      <a:pt x="97" y="550"/>
                    </a:lnTo>
                    <a:lnTo>
                      <a:pt x="95" y="642"/>
                    </a:lnTo>
                    <a:lnTo>
                      <a:pt x="90" y="733"/>
                    </a:lnTo>
                    <a:lnTo>
                      <a:pt x="85" y="778"/>
                    </a:lnTo>
                    <a:lnTo>
                      <a:pt x="81" y="822"/>
                    </a:lnTo>
                    <a:lnTo>
                      <a:pt x="76" y="863"/>
                    </a:lnTo>
                    <a:lnTo>
                      <a:pt x="69" y="905"/>
                    </a:lnTo>
                    <a:lnTo>
                      <a:pt x="61" y="945"/>
                    </a:lnTo>
                    <a:lnTo>
                      <a:pt x="52" y="984"/>
                    </a:lnTo>
                    <a:lnTo>
                      <a:pt x="40" y="1022"/>
                    </a:lnTo>
                    <a:lnTo>
                      <a:pt x="29" y="1058"/>
                    </a:lnTo>
                    <a:lnTo>
                      <a:pt x="15" y="1091"/>
                    </a:lnTo>
                    <a:lnTo>
                      <a:pt x="0" y="1123"/>
                    </a:lnTo>
                    <a:lnTo>
                      <a:pt x="0" y="1123"/>
                    </a:lnTo>
                    <a:lnTo>
                      <a:pt x="2" y="1125"/>
                    </a:lnTo>
                    <a:lnTo>
                      <a:pt x="10" y="1131"/>
                    </a:lnTo>
                    <a:lnTo>
                      <a:pt x="18" y="1133"/>
                    </a:lnTo>
                    <a:lnTo>
                      <a:pt x="28" y="1136"/>
                    </a:lnTo>
                    <a:lnTo>
                      <a:pt x="42" y="1138"/>
                    </a:lnTo>
                    <a:lnTo>
                      <a:pt x="60" y="1139"/>
                    </a:lnTo>
                    <a:lnTo>
                      <a:pt x="60" y="1139"/>
                    </a:lnTo>
                    <a:lnTo>
                      <a:pt x="76" y="1139"/>
                    </a:lnTo>
                    <a:lnTo>
                      <a:pt x="89" y="1138"/>
                    </a:lnTo>
                    <a:lnTo>
                      <a:pt x="100" y="1136"/>
                    </a:lnTo>
                    <a:lnTo>
                      <a:pt x="106" y="1133"/>
                    </a:lnTo>
                    <a:lnTo>
                      <a:pt x="111" y="1131"/>
                    </a:lnTo>
                    <a:lnTo>
                      <a:pt x="114" y="1128"/>
                    </a:lnTo>
                    <a:lnTo>
                      <a:pt x="116" y="11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 name="Freeform 22">
                <a:extLst>
                  <a:ext uri="{FF2B5EF4-FFF2-40B4-BE49-F238E27FC236}">
                    <a16:creationId xmlns:a16="http://schemas.microsoft.com/office/drawing/2014/main" id="{6DD4C9A3-F7C2-4CDC-AFDB-43A068FD0E91}"/>
                  </a:ext>
                </a:extLst>
              </p:cNvPr>
              <p:cNvSpPr>
                <a:spLocks/>
              </p:cNvSpPr>
              <p:nvPr/>
            </p:nvSpPr>
            <p:spPr bwMode="auto">
              <a:xfrm>
                <a:off x="1538521" y="4246562"/>
                <a:ext cx="381000" cy="428625"/>
              </a:xfrm>
              <a:custGeom>
                <a:avLst/>
                <a:gdLst>
                  <a:gd name="T0" fmla="*/ 240 w 240"/>
                  <a:gd name="T1" fmla="*/ 0 h 270"/>
                  <a:gd name="T2" fmla="*/ 0 w 240"/>
                  <a:gd name="T3" fmla="*/ 113 h 270"/>
                  <a:gd name="T4" fmla="*/ 0 w 240"/>
                  <a:gd name="T5" fmla="*/ 113 h 270"/>
                  <a:gd name="T6" fmla="*/ 2 w 240"/>
                  <a:gd name="T7" fmla="*/ 125 h 270"/>
                  <a:gd name="T8" fmla="*/ 5 w 240"/>
                  <a:gd name="T9" fmla="*/ 161 h 270"/>
                  <a:gd name="T10" fmla="*/ 5 w 240"/>
                  <a:gd name="T11" fmla="*/ 211 h 270"/>
                  <a:gd name="T12" fmla="*/ 5 w 240"/>
                  <a:gd name="T13" fmla="*/ 239 h 270"/>
                  <a:gd name="T14" fmla="*/ 4 w 240"/>
                  <a:gd name="T15" fmla="*/ 270 h 270"/>
                  <a:gd name="T16" fmla="*/ 4 w 240"/>
                  <a:gd name="T17" fmla="*/ 270 h 270"/>
                  <a:gd name="T18" fmla="*/ 25 w 240"/>
                  <a:gd name="T19" fmla="*/ 249 h 270"/>
                  <a:gd name="T20" fmla="*/ 49 w 240"/>
                  <a:gd name="T21" fmla="*/ 227 h 270"/>
                  <a:gd name="T22" fmla="*/ 79 w 240"/>
                  <a:gd name="T23" fmla="*/ 199 h 270"/>
                  <a:gd name="T24" fmla="*/ 114 w 240"/>
                  <a:gd name="T25" fmla="*/ 170 h 270"/>
                  <a:gd name="T26" fmla="*/ 153 w 240"/>
                  <a:gd name="T27" fmla="*/ 142 h 270"/>
                  <a:gd name="T28" fmla="*/ 174 w 240"/>
                  <a:gd name="T29" fmla="*/ 127 h 270"/>
                  <a:gd name="T30" fmla="*/ 193 w 240"/>
                  <a:gd name="T31" fmla="*/ 116 h 270"/>
                  <a:gd name="T32" fmla="*/ 214 w 240"/>
                  <a:gd name="T33" fmla="*/ 105 h 270"/>
                  <a:gd name="T34" fmla="*/ 233 w 240"/>
                  <a:gd name="T35" fmla="*/ 95 h 270"/>
                  <a:gd name="T36" fmla="*/ 233 w 240"/>
                  <a:gd name="T37" fmla="*/ 95 h 270"/>
                  <a:gd name="T38" fmla="*/ 238 w 240"/>
                  <a:gd name="T39" fmla="*/ 63 h 270"/>
                  <a:gd name="T40" fmla="*/ 240 w 240"/>
                  <a:gd name="T41" fmla="*/ 31 h 270"/>
                  <a:gd name="T42" fmla="*/ 240 w 240"/>
                  <a:gd name="T4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0" h="270">
                    <a:moveTo>
                      <a:pt x="240" y="0"/>
                    </a:moveTo>
                    <a:lnTo>
                      <a:pt x="0" y="113"/>
                    </a:lnTo>
                    <a:lnTo>
                      <a:pt x="0" y="113"/>
                    </a:lnTo>
                    <a:lnTo>
                      <a:pt x="2" y="125"/>
                    </a:lnTo>
                    <a:lnTo>
                      <a:pt x="5" y="161"/>
                    </a:lnTo>
                    <a:lnTo>
                      <a:pt x="5" y="211"/>
                    </a:lnTo>
                    <a:lnTo>
                      <a:pt x="5" y="239"/>
                    </a:lnTo>
                    <a:lnTo>
                      <a:pt x="4" y="270"/>
                    </a:lnTo>
                    <a:lnTo>
                      <a:pt x="4" y="270"/>
                    </a:lnTo>
                    <a:lnTo>
                      <a:pt x="25" y="249"/>
                    </a:lnTo>
                    <a:lnTo>
                      <a:pt x="49" y="227"/>
                    </a:lnTo>
                    <a:lnTo>
                      <a:pt x="79" y="199"/>
                    </a:lnTo>
                    <a:lnTo>
                      <a:pt x="114" y="170"/>
                    </a:lnTo>
                    <a:lnTo>
                      <a:pt x="153" y="142"/>
                    </a:lnTo>
                    <a:lnTo>
                      <a:pt x="174" y="127"/>
                    </a:lnTo>
                    <a:lnTo>
                      <a:pt x="193" y="116"/>
                    </a:lnTo>
                    <a:lnTo>
                      <a:pt x="214" y="105"/>
                    </a:lnTo>
                    <a:lnTo>
                      <a:pt x="233" y="95"/>
                    </a:lnTo>
                    <a:lnTo>
                      <a:pt x="233" y="95"/>
                    </a:lnTo>
                    <a:lnTo>
                      <a:pt x="238" y="63"/>
                    </a:lnTo>
                    <a:lnTo>
                      <a:pt x="240" y="31"/>
                    </a:lnTo>
                    <a:lnTo>
                      <a:pt x="240" y="0"/>
                    </a:lnTo>
                    <a:close/>
                  </a:path>
                </a:pathLst>
              </a:custGeom>
              <a:solidFill>
                <a:srgbClr val="4C6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6" name="Freeform 23">
                <a:extLst>
                  <a:ext uri="{FF2B5EF4-FFF2-40B4-BE49-F238E27FC236}">
                    <a16:creationId xmlns:a16="http://schemas.microsoft.com/office/drawing/2014/main" id="{614177AF-C4B1-4457-BECA-D66D4CF75B8F}"/>
                  </a:ext>
                </a:extLst>
              </p:cNvPr>
              <p:cNvSpPr>
                <a:spLocks/>
              </p:cNvSpPr>
              <p:nvPr/>
            </p:nvSpPr>
            <p:spPr bwMode="auto">
              <a:xfrm>
                <a:off x="1538521" y="4246562"/>
                <a:ext cx="381000" cy="428625"/>
              </a:xfrm>
              <a:custGeom>
                <a:avLst/>
                <a:gdLst>
                  <a:gd name="T0" fmla="*/ 240 w 240"/>
                  <a:gd name="T1" fmla="*/ 0 h 270"/>
                  <a:gd name="T2" fmla="*/ 0 w 240"/>
                  <a:gd name="T3" fmla="*/ 113 h 270"/>
                  <a:gd name="T4" fmla="*/ 0 w 240"/>
                  <a:gd name="T5" fmla="*/ 113 h 270"/>
                  <a:gd name="T6" fmla="*/ 2 w 240"/>
                  <a:gd name="T7" fmla="*/ 125 h 270"/>
                  <a:gd name="T8" fmla="*/ 5 w 240"/>
                  <a:gd name="T9" fmla="*/ 161 h 270"/>
                  <a:gd name="T10" fmla="*/ 5 w 240"/>
                  <a:gd name="T11" fmla="*/ 211 h 270"/>
                  <a:gd name="T12" fmla="*/ 5 w 240"/>
                  <a:gd name="T13" fmla="*/ 239 h 270"/>
                  <a:gd name="T14" fmla="*/ 4 w 240"/>
                  <a:gd name="T15" fmla="*/ 270 h 270"/>
                  <a:gd name="T16" fmla="*/ 4 w 240"/>
                  <a:gd name="T17" fmla="*/ 270 h 270"/>
                  <a:gd name="T18" fmla="*/ 25 w 240"/>
                  <a:gd name="T19" fmla="*/ 249 h 270"/>
                  <a:gd name="T20" fmla="*/ 49 w 240"/>
                  <a:gd name="T21" fmla="*/ 227 h 270"/>
                  <a:gd name="T22" fmla="*/ 79 w 240"/>
                  <a:gd name="T23" fmla="*/ 199 h 270"/>
                  <a:gd name="T24" fmla="*/ 114 w 240"/>
                  <a:gd name="T25" fmla="*/ 170 h 270"/>
                  <a:gd name="T26" fmla="*/ 153 w 240"/>
                  <a:gd name="T27" fmla="*/ 142 h 270"/>
                  <a:gd name="T28" fmla="*/ 174 w 240"/>
                  <a:gd name="T29" fmla="*/ 127 h 270"/>
                  <a:gd name="T30" fmla="*/ 193 w 240"/>
                  <a:gd name="T31" fmla="*/ 116 h 270"/>
                  <a:gd name="T32" fmla="*/ 214 w 240"/>
                  <a:gd name="T33" fmla="*/ 105 h 270"/>
                  <a:gd name="T34" fmla="*/ 233 w 240"/>
                  <a:gd name="T35" fmla="*/ 95 h 270"/>
                  <a:gd name="T36" fmla="*/ 233 w 240"/>
                  <a:gd name="T37" fmla="*/ 95 h 270"/>
                  <a:gd name="T38" fmla="*/ 238 w 240"/>
                  <a:gd name="T39" fmla="*/ 63 h 270"/>
                  <a:gd name="T40" fmla="*/ 240 w 240"/>
                  <a:gd name="T41" fmla="*/ 31 h 270"/>
                  <a:gd name="T42" fmla="*/ 240 w 240"/>
                  <a:gd name="T4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0" h="270">
                    <a:moveTo>
                      <a:pt x="240" y="0"/>
                    </a:moveTo>
                    <a:lnTo>
                      <a:pt x="0" y="113"/>
                    </a:lnTo>
                    <a:lnTo>
                      <a:pt x="0" y="113"/>
                    </a:lnTo>
                    <a:lnTo>
                      <a:pt x="2" y="125"/>
                    </a:lnTo>
                    <a:lnTo>
                      <a:pt x="5" y="161"/>
                    </a:lnTo>
                    <a:lnTo>
                      <a:pt x="5" y="211"/>
                    </a:lnTo>
                    <a:lnTo>
                      <a:pt x="5" y="239"/>
                    </a:lnTo>
                    <a:lnTo>
                      <a:pt x="4" y="270"/>
                    </a:lnTo>
                    <a:lnTo>
                      <a:pt x="4" y="270"/>
                    </a:lnTo>
                    <a:lnTo>
                      <a:pt x="25" y="249"/>
                    </a:lnTo>
                    <a:lnTo>
                      <a:pt x="49" y="227"/>
                    </a:lnTo>
                    <a:lnTo>
                      <a:pt x="79" y="199"/>
                    </a:lnTo>
                    <a:lnTo>
                      <a:pt x="114" y="170"/>
                    </a:lnTo>
                    <a:lnTo>
                      <a:pt x="153" y="142"/>
                    </a:lnTo>
                    <a:lnTo>
                      <a:pt x="174" y="127"/>
                    </a:lnTo>
                    <a:lnTo>
                      <a:pt x="193" y="116"/>
                    </a:lnTo>
                    <a:lnTo>
                      <a:pt x="214" y="105"/>
                    </a:lnTo>
                    <a:lnTo>
                      <a:pt x="233" y="95"/>
                    </a:lnTo>
                    <a:lnTo>
                      <a:pt x="233" y="95"/>
                    </a:lnTo>
                    <a:lnTo>
                      <a:pt x="238" y="63"/>
                    </a:lnTo>
                    <a:lnTo>
                      <a:pt x="240" y="31"/>
                    </a:lnTo>
                    <a:lnTo>
                      <a:pt x="2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7" name="Freeform 24">
                <a:extLst>
                  <a:ext uri="{FF2B5EF4-FFF2-40B4-BE49-F238E27FC236}">
                    <a16:creationId xmlns:a16="http://schemas.microsoft.com/office/drawing/2014/main" id="{BAAC42D5-8D7D-4FE1-A217-44AA0FA93027}"/>
                  </a:ext>
                </a:extLst>
              </p:cNvPr>
              <p:cNvSpPr>
                <a:spLocks/>
              </p:cNvSpPr>
              <p:nvPr/>
            </p:nvSpPr>
            <p:spPr bwMode="auto">
              <a:xfrm>
                <a:off x="1344846" y="5613400"/>
                <a:ext cx="528638" cy="198438"/>
              </a:xfrm>
              <a:custGeom>
                <a:avLst/>
                <a:gdLst>
                  <a:gd name="T0" fmla="*/ 333 w 333"/>
                  <a:gd name="T1" fmla="*/ 61 h 125"/>
                  <a:gd name="T2" fmla="*/ 333 w 333"/>
                  <a:gd name="T3" fmla="*/ 61 h 125"/>
                  <a:gd name="T4" fmla="*/ 331 w 333"/>
                  <a:gd name="T5" fmla="*/ 75 h 125"/>
                  <a:gd name="T6" fmla="*/ 326 w 333"/>
                  <a:gd name="T7" fmla="*/ 86 h 125"/>
                  <a:gd name="T8" fmla="*/ 320 w 333"/>
                  <a:gd name="T9" fmla="*/ 98 h 125"/>
                  <a:gd name="T10" fmla="*/ 310 w 333"/>
                  <a:gd name="T11" fmla="*/ 107 h 125"/>
                  <a:gd name="T12" fmla="*/ 297 w 333"/>
                  <a:gd name="T13" fmla="*/ 115 h 125"/>
                  <a:gd name="T14" fmla="*/ 285 w 333"/>
                  <a:gd name="T15" fmla="*/ 122 h 125"/>
                  <a:gd name="T16" fmla="*/ 269 w 333"/>
                  <a:gd name="T17" fmla="*/ 125 h 125"/>
                  <a:gd name="T18" fmla="*/ 253 w 333"/>
                  <a:gd name="T19" fmla="*/ 125 h 125"/>
                  <a:gd name="T20" fmla="*/ 42 w 333"/>
                  <a:gd name="T21" fmla="*/ 115 h 125"/>
                  <a:gd name="T22" fmla="*/ 42 w 333"/>
                  <a:gd name="T23" fmla="*/ 115 h 125"/>
                  <a:gd name="T24" fmla="*/ 34 w 333"/>
                  <a:gd name="T25" fmla="*/ 114 h 125"/>
                  <a:gd name="T26" fmla="*/ 26 w 333"/>
                  <a:gd name="T27" fmla="*/ 110 h 125"/>
                  <a:gd name="T28" fmla="*/ 20 w 333"/>
                  <a:gd name="T29" fmla="*/ 107 h 125"/>
                  <a:gd name="T30" fmla="*/ 13 w 333"/>
                  <a:gd name="T31" fmla="*/ 101 h 125"/>
                  <a:gd name="T32" fmla="*/ 7 w 333"/>
                  <a:gd name="T33" fmla="*/ 94 h 125"/>
                  <a:gd name="T34" fmla="*/ 4 w 333"/>
                  <a:gd name="T35" fmla="*/ 86 h 125"/>
                  <a:gd name="T36" fmla="*/ 0 w 333"/>
                  <a:gd name="T37" fmla="*/ 77 h 125"/>
                  <a:gd name="T38" fmla="*/ 0 w 333"/>
                  <a:gd name="T39" fmla="*/ 69 h 125"/>
                  <a:gd name="T40" fmla="*/ 0 w 333"/>
                  <a:gd name="T41" fmla="*/ 69 h 125"/>
                  <a:gd name="T42" fmla="*/ 0 w 333"/>
                  <a:gd name="T43" fmla="*/ 59 h 125"/>
                  <a:gd name="T44" fmla="*/ 2 w 333"/>
                  <a:gd name="T45" fmla="*/ 51 h 125"/>
                  <a:gd name="T46" fmla="*/ 7 w 333"/>
                  <a:gd name="T47" fmla="*/ 43 h 125"/>
                  <a:gd name="T48" fmla="*/ 12 w 333"/>
                  <a:gd name="T49" fmla="*/ 35 h 125"/>
                  <a:gd name="T50" fmla="*/ 16 w 333"/>
                  <a:gd name="T51" fmla="*/ 29 h 125"/>
                  <a:gd name="T52" fmla="*/ 25 w 333"/>
                  <a:gd name="T53" fmla="*/ 24 h 125"/>
                  <a:gd name="T54" fmla="*/ 33 w 333"/>
                  <a:gd name="T55" fmla="*/ 21 h 125"/>
                  <a:gd name="T56" fmla="*/ 41 w 333"/>
                  <a:gd name="T57" fmla="*/ 19 h 125"/>
                  <a:gd name="T58" fmla="*/ 172 w 333"/>
                  <a:gd name="T59" fmla="*/ 8 h 125"/>
                  <a:gd name="T60" fmla="*/ 249 w 333"/>
                  <a:gd name="T61" fmla="*/ 0 h 125"/>
                  <a:gd name="T62" fmla="*/ 249 w 333"/>
                  <a:gd name="T63" fmla="*/ 0 h 125"/>
                  <a:gd name="T64" fmla="*/ 265 w 333"/>
                  <a:gd name="T65" fmla="*/ 0 h 125"/>
                  <a:gd name="T66" fmla="*/ 281 w 333"/>
                  <a:gd name="T67" fmla="*/ 3 h 125"/>
                  <a:gd name="T68" fmla="*/ 296 w 333"/>
                  <a:gd name="T69" fmla="*/ 8 h 125"/>
                  <a:gd name="T70" fmla="*/ 307 w 333"/>
                  <a:gd name="T71" fmla="*/ 14 h 125"/>
                  <a:gd name="T72" fmla="*/ 318 w 333"/>
                  <a:gd name="T73" fmla="*/ 24 h 125"/>
                  <a:gd name="T74" fmla="*/ 326 w 333"/>
                  <a:gd name="T75" fmla="*/ 35 h 125"/>
                  <a:gd name="T76" fmla="*/ 331 w 333"/>
                  <a:gd name="T77" fmla="*/ 48 h 125"/>
                  <a:gd name="T78" fmla="*/ 333 w 333"/>
                  <a:gd name="T79" fmla="*/ 6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3" h="125">
                    <a:moveTo>
                      <a:pt x="333" y="61"/>
                    </a:moveTo>
                    <a:lnTo>
                      <a:pt x="333" y="61"/>
                    </a:lnTo>
                    <a:lnTo>
                      <a:pt x="331" y="75"/>
                    </a:lnTo>
                    <a:lnTo>
                      <a:pt x="326" y="86"/>
                    </a:lnTo>
                    <a:lnTo>
                      <a:pt x="320" y="98"/>
                    </a:lnTo>
                    <a:lnTo>
                      <a:pt x="310" y="107"/>
                    </a:lnTo>
                    <a:lnTo>
                      <a:pt x="297" y="115"/>
                    </a:lnTo>
                    <a:lnTo>
                      <a:pt x="285" y="122"/>
                    </a:lnTo>
                    <a:lnTo>
                      <a:pt x="269" y="125"/>
                    </a:lnTo>
                    <a:lnTo>
                      <a:pt x="253" y="125"/>
                    </a:lnTo>
                    <a:lnTo>
                      <a:pt x="42" y="115"/>
                    </a:lnTo>
                    <a:lnTo>
                      <a:pt x="42" y="115"/>
                    </a:lnTo>
                    <a:lnTo>
                      <a:pt x="34" y="114"/>
                    </a:lnTo>
                    <a:lnTo>
                      <a:pt x="26" y="110"/>
                    </a:lnTo>
                    <a:lnTo>
                      <a:pt x="20" y="107"/>
                    </a:lnTo>
                    <a:lnTo>
                      <a:pt x="13" y="101"/>
                    </a:lnTo>
                    <a:lnTo>
                      <a:pt x="7" y="94"/>
                    </a:lnTo>
                    <a:lnTo>
                      <a:pt x="4" y="86"/>
                    </a:lnTo>
                    <a:lnTo>
                      <a:pt x="0" y="77"/>
                    </a:lnTo>
                    <a:lnTo>
                      <a:pt x="0" y="69"/>
                    </a:lnTo>
                    <a:lnTo>
                      <a:pt x="0" y="69"/>
                    </a:lnTo>
                    <a:lnTo>
                      <a:pt x="0" y="59"/>
                    </a:lnTo>
                    <a:lnTo>
                      <a:pt x="2" y="51"/>
                    </a:lnTo>
                    <a:lnTo>
                      <a:pt x="7" y="43"/>
                    </a:lnTo>
                    <a:lnTo>
                      <a:pt x="12" y="35"/>
                    </a:lnTo>
                    <a:lnTo>
                      <a:pt x="16" y="29"/>
                    </a:lnTo>
                    <a:lnTo>
                      <a:pt x="25" y="24"/>
                    </a:lnTo>
                    <a:lnTo>
                      <a:pt x="33" y="21"/>
                    </a:lnTo>
                    <a:lnTo>
                      <a:pt x="41" y="19"/>
                    </a:lnTo>
                    <a:lnTo>
                      <a:pt x="172" y="8"/>
                    </a:lnTo>
                    <a:lnTo>
                      <a:pt x="249" y="0"/>
                    </a:lnTo>
                    <a:lnTo>
                      <a:pt x="249" y="0"/>
                    </a:lnTo>
                    <a:lnTo>
                      <a:pt x="265" y="0"/>
                    </a:lnTo>
                    <a:lnTo>
                      <a:pt x="281" y="3"/>
                    </a:lnTo>
                    <a:lnTo>
                      <a:pt x="296" y="8"/>
                    </a:lnTo>
                    <a:lnTo>
                      <a:pt x="307" y="14"/>
                    </a:lnTo>
                    <a:lnTo>
                      <a:pt x="318" y="24"/>
                    </a:lnTo>
                    <a:lnTo>
                      <a:pt x="326" y="35"/>
                    </a:lnTo>
                    <a:lnTo>
                      <a:pt x="331" y="48"/>
                    </a:lnTo>
                    <a:lnTo>
                      <a:pt x="333" y="61"/>
                    </a:lnTo>
                    <a:close/>
                  </a:path>
                </a:pathLst>
              </a:custGeom>
              <a:solidFill>
                <a:srgbClr val="473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8" name="Freeform 25">
                <a:extLst>
                  <a:ext uri="{FF2B5EF4-FFF2-40B4-BE49-F238E27FC236}">
                    <a16:creationId xmlns:a16="http://schemas.microsoft.com/office/drawing/2014/main" id="{867B38CD-CC4D-4AF4-8C57-A4F6E9DA9FA1}"/>
                  </a:ext>
                </a:extLst>
              </p:cNvPr>
              <p:cNvSpPr>
                <a:spLocks/>
              </p:cNvSpPr>
              <p:nvPr/>
            </p:nvSpPr>
            <p:spPr bwMode="auto">
              <a:xfrm>
                <a:off x="1344846" y="5613400"/>
                <a:ext cx="528638" cy="198438"/>
              </a:xfrm>
              <a:custGeom>
                <a:avLst/>
                <a:gdLst>
                  <a:gd name="T0" fmla="*/ 333 w 333"/>
                  <a:gd name="T1" fmla="*/ 61 h 125"/>
                  <a:gd name="T2" fmla="*/ 333 w 333"/>
                  <a:gd name="T3" fmla="*/ 61 h 125"/>
                  <a:gd name="T4" fmla="*/ 331 w 333"/>
                  <a:gd name="T5" fmla="*/ 75 h 125"/>
                  <a:gd name="T6" fmla="*/ 326 w 333"/>
                  <a:gd name="T7" fmla="*/ 86 h 125"/>
                  <a:gd name="T8" fmla="*/ 320 w 333"/>
                  <a:gd name="T9" fmla="*/ 98 h 125"/>
                  <a:gd name="T10" fmla="*/ 310 w 333"/>
                  <a:gd name="T11" fmla="*/ 107 h 125"/>
                  <a:gd name="T12" fmla="*/ 297 w 333"/>
                  <a:gd name="T13" fmla="*/ 115 h 125"/>
                  <a:gd name="T14" fmla="*/ 285 w 333"/>
                  <a:gd name="T15" fmla="*/ 122 h 125"/>
                  <a:gd name="T16" fmla="*/ 269 w 333"/>
                  <a:gd name="T17" fmla="*/ 125 h 125"/>
                  <a:gd name="T18" fmla="*/ 253 w 333"/>
                  <a:gd name="T19" fmla="*/ 125 h 125"/>
                  <a:gd name="T20" fmla="*/ 42 w 333"/>
                  <a:gd name="T21" fmla="*/ 115 h 125"/>
                  <a:gd name="T22" fmla="*/ 42 w 333"/>
                  <a:gd name="T23" fmla="*/ 115 h 125"/>
                  <a:gd name="T24" fmla="*/ 34 w 333"/>
                  <a:gd name="T25" fmla="*/ 114 h 125"/>
                  <a:gd name="T26" fmla="*/ 26 w 333"/>
                  <a:gd name="T27" fmla="*/ 110 h 125"/>
                  <a:gd name="T28" fmla="*/ 20 w 333"/>
                  <a:gd name="T29" fmla="*/ 107 h 125"/>
                  <a:gd name="T30" fmla="*/ 13 w 333"/>
                  <a:gd name="T31" fmla="*/ 101 h 125"/>
                  <a:gd name="T32" fmla="*/ 7 w 333"/>
                  <a:gd name="T33" fmla="*/ 94 h 125"/>
                  <a:gd name="T34" fmla="*/ 4 w 333"/>
                  <a:gd name="T35" fmla="*/ 86 h 125"/>
                  <a:gd name="T36" fmla="*/ 0 w 333"/>
                  <a:gd name="T37" fmla="*/ 77 h 125"/>
                  <a:gd name="T38" fmla="*/ 0 w 333"/>
                  <a:gd name="T39" fmla="*/ 69 h 125"/>
                  <a:gd name="T40" fmla="*/ 0 w 333"/>
                  <a:gd name="T41" fmla="*/ 69 h 125"/>
                  <a:gd name="T42" fmla="*/ 0 w 333"/>
                  <a:gd name="T43" fmla="*/ 59 h 125"/>
                  <a:gd name="T44" fmla="*/ 2 w 333"/>
                  <a:gd name="T45" fmla="*/ 51 h 125"/>
                  <a:gd name="T46" fmla="*/ 7 w 333"/>
                  <a:gd name="T47" fmla="*/ 43 h 125"/>
                  <a:gd name="T48" fmla="*/ 12 w 333"/>
                  <a:gd name="T49" fmla="*/ 35 h 125"/>
                  <a:gd name="T50" fmla="*/ 16 w 333"/>
                  <a:gd name="T51" fmla="*/ 29 h 125"/>
                  <a:gd name="T52" fmla="*/ 25 w 333"/>
                  <a:gd name="T53" fmla="*/ 24 h 125"/>
                  <a:gd name="T54" fmla="*/ 33 w 333"/>
                  <a:gd name="T55" fmla="*/ 21 h 125"/>
                  <a:gd name="T56" fmla="*/ 41 w 333"/>
                  <a:gd name="T57" fmla="*/ 19 h 125"/>
                  <a:gd name="T58" fmla="*/ 172 w 333"/>
                  <a:gd name="T59" fmla="*/ 8 h 125"/>
                  <a:gd name="T60" fmla="*/ 249 w 333"/>
                  <a:gd name="T61" fmla="*/ 0 h 125"/>
                  <a:gd name="T62" fmla="*/ 249 w 333"/>
                  <a:gd name="T63" fmla="*/ 0 h 125"/>
                  <a:gd name="T64" fmla="*/ 265 w 333"/>
                  <a:gd name="T65" fmla="*/ 0 h 125"/>
                  <a:gd name="T66" fmla="*/ 281 w 333"/>
                  <a:gd name="T67" fmla="*/ 3 h 125"/>
                  <a:gd name="T68" fmla="*/ 296 w 333"/>
                  <a:gd name="T69" fmla="*/ 8 h 125"/>
                  <a:gd name="T70" fmla="*/ 307 w 333"/>
                  <a:gd name="T71" fmla="*/ 14 h 125"/>
                  <a:gd name="T72" fmla="*/ 318 w 333"/>
                  <a:gd name="T73" fmla="*/ 24 h 125"/>
                  <a:gd name="T74" fmla="*/ 326 w 333"/>
                  <a:gd name="T75" fmla="*/ 35 h 125"/>
                  <a:gd name="T76" fmla="*/ 331 w 333"/>
                  <a:gd name="T77" fmla="*/ 48 h 125"/>
                  <a:gd name="T78" fmla="*/ 333 w 333"/>
                  <a:gd name="T79" fmla="*/ 6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3" h="125">
                    <a:moveTo>
                      <a:pt x="333" y="61"/>
                    </a:moveTo>
                    <a:lnTo>
                      <a:pt x="333" y="61"/>
                    </a:lnTo>
                    <a:lnTo>
                      <a:pt x="331" y="75"/>
                    </a:lnTo>
                    <a:lnTo>
                      <a:pt x="326" y="86"/>
                    </a:lnTo>
                    <a:lnTo>
                      <a:pt x="320" y="98"/>
                    </a:lnTo>
                    <a:lnTo>
                      <a:pt x="310" y="107"/>
                    </a:lnTo>
                    <a:lnTo>
                      <a:pt x="297" y="115"/>
                    </a:lnTo>
                    <a:lnTo>
                      <a:pt x="285" y="122"/>
                    </a:lnTo>
                    <a:lnTo>
                      <a:pt x="269" y="125"/>
                    </a:lnTo>
                    <a:lnTo>
                      <a:pt x="253" y="125"/>
                    </a:lnTo>
                    <a:lnTo>
                      <a:pt x="42" y="115"/>
                    </a:lnTo>
                    <a:lnTo>
                      <a:pt x="42" y="115"/>
                    </a:lnTo>
                    <a:lnTo>
                      <a:pt x="34" y="114"/>
                    </a:lnTo>
                    <a:lnTo>
                      <a:pt x="26" y="110"/>
                    </a:lnTo>
                    <a:lnTo>
                      <a:pt x="20" y="107"/>
                    </a:lnTo>
                    <a:lnTo>
                      <a:pt x="13" y="101"/>
                    </a:lnTo>
                    <a:lnTo>
                      <a:pt x="7" y="94"/>
                    </a:lnTo>
                    <a:lnTo>
                      <a:pt x="4" y="86"/>
                    </a:lnTo>
                    <a:lnTo>
                      <a:pt x="0" y="77"/>
                    </a:lnTo>
                    <a:lnTo>
                      <a:pt x="0" y="69"/>
                    </a:lnTo>
                    <a:lnTo>
                      <a:pt x="0" y="69"/>
                    </a:lnTo>
                    <a:lnTo>
                      <a:pt x="0" y="59"/>
                    </a:lnTo>
                    <a:lnTo>
                      <a:pt x="2" y="51"/>
                    </a:lnTo>
                    <a:lnTo>
                      <a:pt x="7" y="43"/>
                    </a:lnTo>
                    <a:lnTo>
                      <a:pt x="12" y="35"/>
                    </a:lnTo>
                    <a:lnTo>
                      <a:pt x="16" y="29"/>
                    </a:lnTo>
                    <a:lnTo>
                      <a:pt x="25" y="24"/>
                    </a:lnTo>
                    <a:lnTo>
                      <a:pt x="33" y="21"/>
                    </a:lnTo>
                    <a:lnTo>
                      <a:pt x="41" y="19"/>
                    </a:lnTo>
                    <a:lnTo>
                      <a:pt x="172" y="8"/>
                    </a:lnTo>
                    <a:lnTo>
                      <a:pt x="249" y="0"/>
                    </a:lnTo>
                    <a:lnTo>
                      <a:pt x="249" y="0"/>
                    </a:lnTo>
                    <a:lnTo>
                      <a:pt x="265" y="0"/>
                    </a:lnTo>
                    <a:lnTo>
                      <a:pt x="281" y="3"/>
                    </a:lnTo>
                    <a:lnTo>
                      <a:pt x="296" y="8"/>
                    </a:lnTo>
                    <a:lnTo>
                      <a:pt x="307" y="14"/>
                    </a:lnTo>
                    <a:lnTo>
                      <a:pt x="318" y="24"/>
                    </a:lnTo>
                    <a:lnTo>
                      <a:pt x="326" y="35"/>
                    </a:lnTo>
                    <a:lnTo>
                      <a:pt x="331" y="48"/>
                    </a:lnTo>
                    <a:lnTo>
                      <a:pt x="333"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9" name="Freeform 26">
                <a:extLst>
                  <a:ext uri="{FF2B5EF4-FFF2-40B4-BE49-F238E27FC236}">
                    <a16:creationId xmlns:a16="http://schemas.microsoft.com/office/drawing/2014/main" id="{45B8F9C5-0C86-4F66-A91B-03052E03E3A2}"/>
                  </a:ext>
                </a:extLst>
              </p:cNvPr>
              <p:cNvSpPr>
                <a:spLocks/>
              </p:cNvSpPr>
              <p:nvPr/>
            </p:nvSpPr>
            <p:spPr bwMode="auto">
              <a:xfrm>
                <a:off x="2062396" y="2503487"/>
                <a:ext cx="1428750" cy="798513"/>
              </a:xfrm>
              <a:custGeom>
                <a:avLst/>
                <a:gdLst>
                  <a:gd name="T0" fmla="*/ 732 w 900"/>
                  <a:gd name="T1" fmla="*/ 26 h 503"/>
                  <a:gd name="T2" fmla="*/ 714 w 900"/>
                  <a:gd name="T3" fmla="*/ 88 h 503"/>
                  <a:gd name="T4" fmla="*/ 688 w 900"/>
                  <a:gd name="T5" fmla="*/ 143 h 503"/>
                  <a:gd name="T6" fmla="*/ 655 w 900"/>
                  <a:gd name="T7" fmla="*/ 188 h 503"/>
                  <a:gd name="T8" fmla="*/ 613 w 900"/>
                  <a:gd name="T9" fmla="*/ 227 h 503"/>
                  <a:gd name="T10" fmla="*/ 568 w 900"/>
                  <a:gd name="T11" fmla="*/ 257 h 503"/>
                  <a:gd name="T12" fmla="*/ 517 w 900"/>
                  <a:gd name="T13" fmla="*/ 281 h 503"/>
                  <a:gd name="T14" fmla="*/ 462 w 900"/>
                  <a:gd name="T15" fmla="*/ 297 h 503"/>
                  <a:gd name="T16" fmla="*/ 406 w 900"/>
                  <a:gd name="T17" fmla="*/ 308 h 503"/>
                  <a:gd name="T18" fmla="*/ 348 w 900"/>
                  <a:gd name="T19" fmla="*/ 313 h 503"/>
                  <a:gd name="T20" fmla="*/ 290 w 900"/>
                  <a:gd name="T21" fmla="*/ 313 h 503"/>
                  <a:gd name="T22" fmla="*/ 232 w 900"/>
                  <a:gd name="T23" fmla="*/ 308 h 503"/>
                  <a:gd name="T24" fmla="*/ 179 w 900"/>
                  <a:gd name="T25" fmla="*/ 300 h 503"/>
                  <a:gd name="T26" fmla="*/ 128 w 900"/>
                  <a:gd name="T27" fmla="*/ 288 h 503"/>
                  <a:gd name="T28" fmla="*/ 81 w 900"/>
                  <a:gd name="T29" fmla="*/ 271 h 503"/>
                  <a:gd name="T30" fmla="*/ 41 w 900"/>
                  <a:gd name="T31" fmla="*/ 252 h 503"/>
                  <a:gd name="T32" fmla="*/ 8 w 900"/>
                  <a:gd name="T33" fmla="*/ 231 h 503"/>
                  <a:gd name="T34" fmla="*/ 0 w 900"/>
                  <a:gd name="T35" fmla="*/ 381 h 503"/>
                  <a:gd name="T36" fmla="*/ 41 w 900"/>
                  <a:gd name="T37" fmla="*/ 416 h 503"/>
                  <a:gd name="T38" fmla="*/ 85 w 900"/>
                  <a:gd name="T39" fmla="*/ 443 h 503"/>
                  <a:gd name="T40" fmla="*/ 117 w 900"/>
                  <a:gd name="T41" fmla="*/ 458 h 503"/>
                  <a:gd name="T42" fmla="*/ 179 w 900"/>
                  <a:gd name="T43" fmla="*/ 482 h 503"/>
                  <a:gd name="T44" fmla="*/ 245 w 900"/>
                  <a:gd name="T45" fmla="*/ 496 h 503"/>
                  <a:gd name="T46" fmla="*/ 313 w 900"/>
                  <a:gd name="T47" fmla="*/ 503 h 503"/>
                  <a:gd name="T48" fmla="*/ 380 w 900"/>
                  <a:gd name="T49" fmla="*/ 501 h 503"/>
                  <a:gd name="T50" fmla="*/ 446 w 900"/>
                  <a:gd name="T51" fmla="*/ 491 h 503"/>
                  <a:gd name="T52" fmla="*/ 510 w 900"/>
                  <a:gd name="T53" fmla="*/ 474 h 503"/>
                  <a:gd name="T54" fmla="*/ 573 w 900"/>
                  <a:gd name="T55" fmla="*/ 450 h 503"/>
                  <a:gd name="T56" fmla="*/ 634 w 900"/>
                  <a:gd name="T57" fmla="*/ 421 h 503"/>
                  <a:gd name="T58" fmla="*/ 688 w 900"/>
                  <a:gd name="T59" fmla="*/ 384 h 503"/>
                  <a:gd name="T60" fmla="*/ 740 w 900"/>
                  <a:gd name="T61" fmla="*/ 342 h 503"/>
                  <a:gd name="T62" fmla="*/ 786 w 900"/>
                  <a:gd name="T63" fmla="*/ 294 h 503"/>
                  <a:gd name="T64" fmla="*/ 825 w 900"/>
                  <a:gd name="T65" fmla="*/ 241 h 503"/>
                  <a:gd name="T66" fmla="*/ 857 w 900"/>
                  <a:gd name="T67" fmla="*/ 185 h 503"/>
                  <a:gd name="T68" fmla="*/ 881 w 900"/>
                  <a:gd name="T69" fmla="*/ 122 h 503"/>
                  <a:gd name="T70" fmla="*/ 897 w 900"/>
                  <a:gd name="T71" fmla="*/ 58 h 503"/>
                  <a:gd name="T72" fmla="*/ 900 w 900"/>
                  <a:gd name="T73" fmla="*/ 23 h 503"/>
                  <a:gd name="T74" fmla="*/ 891 w 900"/>
                  <a:gd name="T75" fmla="*/ 15 h 503"/>
                  <a:gd name="T76" fmla="*/ 870 w 900"/>
                  <a:gd name="T77" fmla="*/ 5 h 503"/>
                  <a:gd name="T78" fmla="*/ 839 w 900"/>
                  <a:gd name="T79" fmla="*/ 0 h 503"/>
                  <a:gd name="T80" fmla="*/ 818 w 900"/>
                  <a:gd name="T81" fmla="*/ 0 h 503"/>
                  <a:gd name="T82" fmla="*/ 775 w 900"/>
                  <a:gd name="T83" fmla="*/ 7 h 503"/>
                  <a:gd name="T84" fmla="*/ 748 w 900"/>
                  <a:gd name="T85" fmla="*/ 16 h 503"/>
                  <a:gd name="T86" fmla="*/ 735 w 900"/>
                  <a:gd name="T87" fmla="*/ 2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0" h="503">
                    <a:moveTo>
                      <a:pt x="732" y="26"/>
                    </a:moveTo>
                    <a:lnTo>
                      <a:pt x="732" y="26"/>
                    </a:lnTo>
                    <a:lnTo>
                      <a:pt x="725" y="58"/>
                    </a:lnTo>
                    <a:lnTo>
                      <a:pt x="714" y="88"/>
                    </a:lnTo>
                    <a:lnTo>
                      <a:pt x="703" y="117"/>
                    </a:lnTo>
                    <a:lnTo>
                      <a:pt x="688" y="143"/>
                    </a:lnTo>
                    <a:lnTo>
                      <a:pt x="672" y="167"/>
                    </a:lnTo>
                    <a:lnTo>
                      <a:pt x="655" y="188"/>
                    </a:lnTo>
                    <a:lnTo>
                      <a:pt x="635" y="209"/>
                    </a:lnTo>
                    <a:lnTo>
                      <a:pt x="613" y="227"/>
                    </a:lnTo>
                    <a:lnTo>
                      <a:pt x="590" y="243"/>
                    </a:lnTo>
                    <a:lnTo>
                      <a:pt x="568" y="257"/>
                    </a:lnTo>
                    <a:lnTo>
                      <a:pt x="542" y="270"/>
                    </a:lnTo>
                    <a:lnTo>
                      <a:pt x="517" y="281"/>
                    </a:lnTo>
                    <a:lnTo>
                      <a:pt x="489" y="289"/>
                    </a:lnTo>
                    <a:lnTo>
                      <a:pt x="462" y="297"/>
                    </a:lnTo>
                    <a:lnTo>
                      <a:pt x="433" y="304"/>
                    </a:lnTo>
                    <a:lnTo>
                      <a:pt x="406" y="308"/>
                    </a:lnTo>
                    <a:lnTo>
                      <a:pt x="377" y="312"/>
                    </a:lnTo>
                    <a:lnTo>
                      <a:pt x="348" y="313"/>
                    </a:lnTo>
                    <a:lnTo>
                      <a:pt x="319" y="313"/>
                    </a:lnTo>
                    <a:lnTo>
                      <a:pt x="290" y="313"/>
                    </a:lnTo>
                    <a:lnTo>
                      <a:pt x="261" y="312"/>
                    </a:lnTo>
                    <a:lnTo>
                      <a:pt x="232" y="308"/>
                    </a:lnTo>
                    <a:lnTo>
                      <a:pt x="205" y="305"/>
                    </a:lnTo>
                    <a:lnTo>
                      <a:pt x="179" y="300"/>
                    </a:lnTo>
                    <a:lnTo>
                      <a:pt x="154" y="294"/>
                    </a:lnTo>
                    <a:lnTo>
                      <a:pt x="128" y="288"/>
                    </a:lnTo>
                    <a:lnTo>
                      <a:pt x="104" y="280"/>
                    </a:lnTo>
                    <a:lnTo>
                      <a:pt x="81" y="271"/>
                    </a:lnTo>
                    <a:lnTo>
                      <a:pt x="61" y="262"/>
                    </a:lnTo>
                    <a:lnTo>
                      <a:pt x="41" y="252"/>
                    </a:lnTo>
                    <a:lnTo>
                      <a:pt x="24" y="243"/>
                    </a:lnTo>
                    <a:lnTo>
                      <a:pt x="8" y="231"/>
                    </a:lnTo>
                    <a:lnTo>
                      <a:pt x="0" y="381"/>
                    </a:lnTo>
                    <a:lnTo>
                      <a:pt x="0" y="381"/>
                    </a:lnTo>
                    <a:lnTo>
                      <a:pt x="20" y="400"/>
                    </a:lnTo>
                    <a:lnTo>
                      <a:pt x="41" y="416"/>
                    </a:lnTo>
                    <a:lnTo>
                      <a:pt x="62" y="429"/>
                    </a:lnTo>
                    <a:lnTo>
                      <a:pt x="85" y="443"/>
                    </a:lnTo>
                    <a:lnTo>
                      <a:pt x="85" y="443"/>
                    </a:lnTo>
                    <a:lnTo>
                      <a:pt x="117" y="458"/>
                    </a:lnTo>
                    <a:lnTo>
                      <a:pt x="147" y="471"/>
                    </a:lnTo>
                    <a:lnTo>
                      <a:pt x="179" y="482"/>
                    </a:lnTo>
                    <a:lnTo>
                      <a:pt x="213" y="490"/>
                    </a:lnTo>
                    <a:lnTo>
                      <a:pt x="245" y="496"/>
                    </a:lnTo>
                    <a:lnTo>
                      <a:pt x="279" y="499"/>
                    </a:lnTo>
                    <a:lnTo>
                      <a:pt x="313" y="503"/>
                    </a:lnTo>
                    <a:lnTo>
                      <a:pt x="346" y="503"/>
                    </a:lnTo>
                    <a:lnTo>
                      <a:pt x="380" y="501"/>
                    </a:lnTo>
                    <a:lnTo>
                      <a:pt x="412" y="496"/>
                    </a:lnTo>
                    <a:lnTo>
                      <a:pt x="446" y="491"/>
                    </a:lnTo>
                    <a:lnTo>
                      <a:pt x="478" y="483"/>
                    </a:lnTo>
                    <a:lnTo>
                      <a:pt x="510" y="474"/>
                    </a:lnTo>
                    <a:lnTo>
                      <a:pt x="542" y="463"/>
                    </a:lnTo>
                    <a:lnTo>
                      <a:pt x="573" y="450"/>
                    </a:lnTo>
                    <a:lnTo>
                      <a:pt x="603" y="437"/>
                    </a:lnTo>
                    <a:lnTo>
                      <a:pt x="634" y="421"/>
                    </a:lnTo>
                    <a:lnTo>
                      <a:pt x="661" y="403"/>
                    </a:lnTo>
                    <a:lnTo>
                      <a:pt x="688" y="384"/>
                    </a:lnTo>
                    <a:lnTo>
                      <a:pt x="716" y="363"/>
                    </a:lnTo>
                    <a:lnTo>
                      <a:pt x="740" y="342"/>
                    </a:lnTo>
                    <a:lnTo>
                      <a:pt x="764" y="318"/>
                    </a:lnTo>
                    <a:lnTo>
                      <a:pt x="786" y="294"/>
                    </a:lnTo>
                    <a:lnTo>
                      <a:pt x="806" y="268"/>
                    </a:lnTo>
                    <a:lnTo>
                      <a:pt x="825" y="241"/>
                    </a:lnTo>
                    <a:lnTo>
                      <a:pt x="843" y="214"/>
                    </a:lnTo>
                    <a:lnTo>
                      <a:pt x="857" y="185"/>
                    </a:lnTo>
                    <a:lnTo>
                      <a:pt x="870" y="154"/>
                    </a:lnTo>
                    <a:lnTo>
                      <a:pt x="881" y="122"/>
                    </a:lnTo>
                    <a:lnTo>
                      <a:pt x="889" y="90"/>
                    </a:lnTo>
                    <a:lnTo>
                      <a:pt x="897" y="58"/>
                    </a:lnTo>
                    <a:lnTo>
                      <a:pt x="900" y="23"/>
                    </a:lnTo>
                    <a:lnTo>
                      <a:pt x="900" y="23"/>
                    </a:lnTo>
                    <a:lnTo>
                      <a:pt x="896" y="19"/>
                    </a:lnTo>
                    <a:lnTo>
                      <a:pt x="891" y="15"/>
                    </a:lnTo>
                    <a:lnTo>
                      <a:pt x="881" y="10"/>
                    </a:lnTo>
                    <a:lnTo>
                      <a:pt x="870" y="5"/>
                    </a:lnTo>
                    <a:lnTo>
                      <a:pt x="855" y="2"/>
                    </a:lnTo>
                    <a:lnTo>
                      <a:pt x="839" y="0"/>
                    </a:lnTo>
                    <a:lnTo>
                      <a:pt x="818" y="0"/>
                    </a:lnTo>
                    <a:lnTo>
                      <a:pt x="818" y="0"/>
                    </a:lnTo>
                    <a:lnTo>
                      <a:pt x="794" y="3"/>
                    </a:lnTo>
                    <a:lnTo>
                      <a:pt x="775" y="7"/>
                    </a:lnTo>
                    <a:lnTo>
                      <a:pt x="759" y="11"/>
                    </a:lnTo>
                    <a:lnTo>
                      <a:pt x="748" y="16"/>
                    </a:lnTo>
                    <a:lnTo>
                      <a:pt x="740" y="19"/>
                    </a:lnTo>
                    <a:lnTo>
                      <a:pt x="735" y="23"/>
                    </a:lnTo>
                    <a:lnTo>
                      <a:pt x="732" y="26"/>
                    </a:lnTo>
                    <a:close/>
                  </a:path>
                </a:pathLst>
              </a:custGeom>
              <a:solidFill>
                <a:srgbClr val="4C6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0" name="Freeform 27">
                <a:extLst>
                  <a:ext uri="{FF2B5EF4-FFF2-40B4-BE49-F238E27FC236}">
                    <a16:creationId xmlns:a16="http://schemas.microsoft.com/office/drawing/2014/main" id="{FF028F46-AC75-4F07-A3EB-438C1E1E42D0}"/>
                  </a:ext>
                </a:extLst>
              </p:cNvPr>
              <p:cNvSpPr>
                <a:spLocks/>
              </p:cNvSpPr>
              <p:nvPr/>
            </p:nvSpPr>
            <p:spPr bwMode="auto">
              <a:xfrm>
                <a:off x="2062396" y="2503487"/>
                <a:ext cx="1428750" cy="798513"/>
              </a:xfrm>
              <a:custGeom>
                <a:avLst/>
                <a:gdLst>
                  <a:gd name="T0" fmla="*/ 732 w 900"/>
                  <a:gd name="T1" fmla="*/ 26 h 503"/>
                  <a:gd name="T2" fmla="*/ 714 w 900"/>
                  <a:gd name="T3" fmla="*/ 88 h 503"/>
                  <a:gd name="T4" fmla="*/ 688 w 900"/>
                  <a:gd name="T5" fmla="*/ 143 h 503"/>
                  <a:gd name="T6" fmla="*/ 655 w 900"/>
                  <a:gd name="T7" fmla="*/ 188 h 503"/>
                  <a:gd name="T8" fmla="*/ 613 w 900"/>
                  <a:gd name="T9" fmla="*/ 227 h 503"/>
                  <a:gd name="T10" fmla="*/ 568 w 900"/>
                  <a:gd name="T11" fmla="*/ 257 h 503"/>
                  <a:gd name="T12" fmla="*/ 517 w 900"/>
                  <a:gd name="T13" fmla="*/ 281 h 503"/>
                  <a:gd name="T14" fmla="*/ 462 w 900"/>
                  <a:gd name="T15" fmla="*/ 297 h 503"/>
                  <a:gd name="T16" fmla="*/ 406 w 900"/>
                  <a:gd name="T17" fmla="*/ 308 h 503"/>
                  <a:gd name="T18" fmla="*/ 348 w 900"/>
                  <a:gd name="T19" fmla="*/ 313 h 503"/>
                  <a:gd name="T20" fmla="*/ 290 w 900"/>
                  <a:gd name="T21" fmla="*/ 313 h 503"/>
                  <a:gd name="T22" fmla="*/ 232 w 900"/>
                  <a:gd name="T23" fmla="*/ 308 h 503"/>
                  <a:gd name="T24" fmla="*/ 179 w 900"/>
                  <a:gd name="T25" fmla="*/ 300 h 503"/>
                  <a:gd name="T26" fmla="*/ 128 w 900"/>
                  <a:gd name="T27" fmla="*/ 288 h 503"/>
                  <a:gd name="T28" fmla="*/ 81 w 900"/>
                  <a:gd name="T29" fmla="*/ 271 h 503"/>
                  <a:gd name="T30" fmla="*/ 41 w 900"/>
                  <a:gd name="T31" fmla="*/ 252 h 503"/>
                  <a:gd name="T32" fmla="*/ 8 w 900"/>
                  <a:gd name="T33" fmla="*/ 231 h 503"/>
                  <a:gd name="T34" fmla="*/ 0 w 900"/>
                  <a:gd name="T35" fmla="*/ 381 h 503"/>
                  <a:gd name="T36" fmla="*/ 41 w 900"/>
                  <a:gd name="T37" fmla="*/ 416 h 503"/>
                  <a:gd name="T38" fmla="*/ 85 w 900"/>
                  <a:gd name="T39" fmla="*/ 443 h 503"/>
                  <a:gd name="T40" fmla="*/ 117 w 900"/>
                  <a:gd name="T41" fmla="*/ 458 h 503"/>
                  <a:gd name="T42" fmla="*/ 179 w 900"/>
                  <a:gd name="T43" fmla="*/ 482 h 503"/>
                  <a:gd name="T44" fmla="*/ 245 w 900"/>
                  <a:gd name="T45" fmla="*/ 496 h 503"/>
                  <a:gd name="T46" fmla="*/ 313 w 900"/>
                  <a:gd name="T47" fmla="*/ 503 h 503"/>
                  <a:gd name="T48" fmla="*/ 380 w 900"/>
                  <a:gd name="T49" fmla="*/ 501 h 503"/>
                  <a:gd name="T50" fmla="*/ 446 w 900"/>
                  <a:gd name="T51" fmla="*/ 491 h 503"/>
                  <a:gd name="T52" fmla="*/ 510 w 900"/>
                  <a:gd name="T53" fmla="*/ 474 h 503"/>
                  <a:gd name="T54" fmla="*/ 573 w 900"/>
                  <a:gd name="T55" fmla="*/ 450 h 503"/>
                  <a:gd name="T56" fmla="*/ 634 w 900"/>
                  <a:gd name="T57" fmla="*/ 421 h 503"/>
                  <a:gd name="T58" fmla="*/ 688 w 900"/>
                  <a:gd name="T59" fmla="*/ 384 h 503"/>
                  <a:gd name="T60" fmla="*/ 740 w 900"/>
                  <a:gd name="T61" fmla="*/ 342 h 503"/>
                  <a:gd name="T62" fmla="*/ 786 w 900"/>
                  <a:gd name="T63" fmla="*/ 294 h 503"/>
                  <a:gd name="T64" fmla="*/ 825 w 900"/>
                  <a:gd name="T65" fmla="*/ 241 h 503"/>
                  <a:gd name="T66" fmla="*/ 857 w 900"/>
                  <a:gd name="T67" fmla="*/ 185 h 503"/>
                  <a:gd name="T68" fmla="*/ 881 w 900"/>
                  <a:gd name="T69" fmla="*/ 122 h 503"/>
                  <a:gd name="T70" fmla="*/ 897 w 900"/>
                  <a:gd name="T71" fmla="*/ 58 h 503"/>
                  <a:gd name="T72" fmla="*/ 900 w 900"/>
                  <a:gd name="T73" fmla="*/ 23 h 503"/>
                  <a:gd name="T74" fmla="*/ 891 w 900"/>
                  <a:gd name="T75" fmla="*/ 15 h 503"/>
                  <a:gd name="T76" fmla="*/ 870 w 900"/>
                  <a:gd name="T77" fmla="*/ 5 h 503"/>
                  <a:gd name="T78" fmla="*/ 839 w 900"/>
                  <a:gd name="T79" fmla="*/ 0 h 503"/>
                  <a:gd name="T80" fmla="*/ 818 w 900"/>
                  <a:gd name="T81" fmla="*/ 0 h 503"/>
                  <a:gd name="T82" fmla="*/ 775 w 900"/>
                  <a:gd name="T83" fmla="*/ 7 h 503"/>
                  <a:gd name="T84" fmla="*/ 748 w 900"/>
                  <a:gd name="T85" fmla="*/ 16 h 503"/>
                  <a:gd name="T86" fmla="*/ 735 w 900"/>
                  <a:gd name="T87" fmla="*/ 2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0" h="503">
                    <a:moveTo>
                      <a:pt x="732" y="26"/>
                    </a:moveTo>
                    <a:lnTo>
                      <a:pt x="732" y="26"/>
                    </a:lnTo>
                    <a:lnTo>
                      <a:pt x="725" y="58"/>
                    </a:lnTo>
                    <a:lnTo>
                      <a:pt x="714" y="88"/>
                    </a:lnTo>
                    <a:lnTo>
                      <a:pt x="703" y="117"/>
                    </a:lnTo>
                    <a:lnTo>
                      <a:pt x="688" y="143"/>
                    </a:lnTo>
                    <a:lnTo>
                      <a:pt x="672" y="167"/>
                    </a:lnTo>
                    <a:lnTo>
                      <a:pt x="655" y="188"/>
                    </a:lnTo>
                    <a:lnTo>
                      <a:pt x="635" y="209"/>
                    </a:lnTo>
                    <a:lnTo>
                      <a:pt x="613" y="227"/>
                    </a:lnTo>
                    <a:lnTo>
                      <a:pt x="590" y="243"/>
                    </a:lnTo>
                    <a:lnTo>
                      <a:pt x="568" y="257"/>
                    </a:lnTo>
                    <a:lnTo>
                      <a:pt x="542" y="270"/>
                    </a:lnTo>
                    <a:lnTo>
                      <a:pt x="517" y="281"/>
                    </a:lnTo>
                    <a:lnTo>
                      <a:pt x="489" y="289"/>
                    </a:lnTo>
                    <a:lnTo>
                      <a:pt x="462" y="297"/>
                    </a:lnTo>
                    <a:lnTo>
                      <a:pt x="433" y="304"/>
                    </a:lnTo>
                    <a:lnTo>
                      <a:pt x="406" y="308"/>
                    </a:lnTo>
                    <a:lnTo>
                      <a:pt x="377" y="312"/>
                    </a:lnTo>
                    <a:lnTo>
                      <a:pt x="348" y="313"/>
                    </a:lnTo>
                    <a:lnTo>
                      <a:pt x="319" y="313"/>
                    </a:lnTo>
                    <a:lnTo>
                      <a:pt x="290" y="313"/>
                    </a:lnTo>
                    <a:lnTo>
                      <a:pt x="261" y="312"/>
                    </a:lnTo>
                    <a:lnTo>
                      <a:pt x="232" y="308"/>
                    </a:lnTo>
                    <a:lnTo>
                      <a:pt x="205" y="305"/>
                    </a:lnTo>
                    <a:lnTo>
                      <a:pt x="179" y="300"/>
                    </a:lnTo>
                    <a:lnTo>
                      <a:pt x="154" y="294"/>
                    </a:lnTo>
                    <a:lnTo>
                      <a:pt x="128" y="288"/>
                    </a:lnTo>
                    <a:lnTo>
                      <a:pt x="104" y="280"/>
                    </a:lnTo>
                    <a:lnTo>
                      <a:pt x="81" y="271"/>
                    </a:lnTo>
                    <a:lnTo>
                      <a:pt x="61" y="262"/>
                    </a:lnTo>
                    <a:lnTo>
                      <a:pt x="41" y="252"/>
                    </a:lnTo>
                    <a:lnTo>
                      <a:pt x="24" y="243"/>
                    </a:lnTo>
                    <a:lnTo>
                      <a:pt x="8" y="231"/>
                    </a:lnTo>
                    <a:lnTo>
                      <a:pt x="0" y="381"/>
                    </a:lnTo>
                    <a:lnTo>
                      <a:pt x="0" y="381"/>
                    </a:lnTo>
                    <a:lnTo>
                      <a:pt x="20" y="400"/>
                    </a:lnTo>
                    <a:lnTo>
                      <a:pt x="41" y="416"/>
                    </a:lnTo>
                    <a:lnTo>
                      <a:pt x="62" y="429"/>
                    </a:lnTo>
                    <a:lnTo>
                      <a:pt x="85" y="443"/>
                    </a:lnTo>
                    <a:lnTo>
                      <a:pt x="85" y="443"/>
                    </a:lnTo>
                    <a:lnTo>
                      <a:pt x="117" y="458"/>
                    </a:lnTo>
                    <a:lnTo>
                      <a:pt x="147" y="471"/>
                    </a:lnTo>
                    <a:lnTo>
                      <a:pt x="179" y="482"/>
                    </a:lnTo>
                    <a:lnTo>
                      <a:pt x="213" y="490"/>
                    </a:lnTo>
                    <a:lnTo>
                      <a:pt x="245" y="496"/>
                    </a:lnTo>
                    <a:lnTo>
                      <a:pt x="279" y="499"/>
                    </a:lnTo>
                    <a:lnTo>
                      <a:pt x="313" y="503"/>
                    </a:lnTo>
                    <a:lnTo>
                      <a:pt x="346" y="503"/>
                    </a:lnTo>
                    <a:lnTo>
                      <a:pt x="380" y="501"/>
                    </a:lnTo>
                    <a:lnTo>
                      <a:pt x="412" y="496"/>
                    </a:lnTo>
                    <a:lnTo>
                      <a:pt x="446" y="491"/>
                    </a:lnTo>
                    <a:lnTo>
                      <a:pt x="478" y="483"/>
                    </a:lnTo>
                    <a:lnTo>
                      <a:pt x="510" y="474"/>
                    </a:lnTo>
                    <a:lnTo>
                      <a:pt x="542" y="463"/>
                    </a:lnTo>
                    <a:lnTo>
                      <a:pt x="573" y="450"/>
                    </a:lnTo>
                    <a:lnTo>
                      <a:pt x="603" y="437"/>
                    </a:lnTo>
                    <a:lnTo>
                      <a:pt x="634" y="421"/>
                    </a:lnTo>
                    <a:lnTo>
                      <a:pt x="661" y="403"/>
                    </a:lnTo>
                    <a:lnTo>
                      <a:pt x="688" y="384"/>
                    </a:lnTo>
                    <a:lnTo>
                      <a:pt x="716" y="363"/>
                    </a:lnTo>
                    <a:lnTo>
                      <a:pt x="740" y="342"/>
                    </a:lnTo>
                    <a:lnTo>
                      <a:pt x="764" y="318"/>
                    </a:lnTo>
                    <a:lnTo>
                      <a:pt x="786" y="294"/>
                    </a:lnTo>
                    <a:lnTo>
                      <a:pt x="806" y="268"/>
                    </a:lnTo>
                    <a:lnTo>
                      <a:pt x="825" y="241"/>
                    </a:lnTo>
                    <a:lnTo>
                      <a:pt x="843" y="214"/>
                    </a:lnTo>
                    <a:lnTo>
                      <a:pt x="857" y="185"/>
                    </a:lnTo>
                    <a:lnTo>
                      <a:pt x="870" y="154"/>
                    </a:lnTo>
                    <a:lnTo>
                      <a:pt x="881" y="122"/>
                    </a:lnTo>
                    <a:lnTo>
                      <a:pt x="889" y="90"/>
                    </a:lnTo>
                    <a:lnTo>
                      <a:pt x="897" y="58"/>
                    </a:lnTo>
                    <a:lnTo>
                      <a:pt x="900" y="23"/>
                    </a:lnTo>
                    <a:lnTo>
                      <a:pt x="900" y="23"/>
                    </a:lnTo>
                    <a:lnTo>
                      <a:pt x="896" y="19"/>
                    </a:lnTo>
                    <a:lnTo>
                      <a:pt x="891" y="15"/>
                    </a:lnTo>
                    <a:lnTo>
                      <a:pt x="881" y="10"/>
                    </a:lnTo>
                    <a:lnTo>
                      <a:pt x="870" y="5"/>
                    </a:lnTo>
                    <a:lnTo>
                      <a:pt x="855" y="2"/>
                    </a:lnTo>
                    <a:lnTo>
                      <a:pt x="839" y="0"/>
                    </a:lnTo>
                    <a:lnTo>
                      <a:pt x="818" y="0"/>
                    </a:lnTo>
                    <a:lnTo>
                      <a:pt x="818" y="0"/>
                    </a:lnTo>
                    <a:lnTo>
                      <a:pt x="794" y="3"/>
                    </a:lnTo>
                    <a:lnTo>
                      <a:pt x="775" y="7"/>
                    </a:lnTo>
                    <a:lnTo>
                      <a:pt x="759" y="11"/>
                    </a:lnTo>
                    <a:lnTo>
                      <a:pt x="748" y="16"/>
                    </a:lnTo>
                    <a:lnTo>
                      <a:pt x="740" y="19"/>
                    </a:lnTo>
                    <a:lnTo>
                      <a:pt x="735" y="23"/>
                    </a:lnTo>
                    <a:lnTo>
                      <a:pt x="732"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1" name="Freeform 28">
                <a:extLst>
                  <a:ext uri="{FF2B5EF4-FFF2-40B4-BE49-F238E27FC236}">
                    <a16:creationId xmlns:a16="http://schemas.microsoft.com/office/drawing/2014/main" id="{7F7F7ADC-6C40-4D82-B0D6-5EDAD6E14804}"/>
                  </a:ext>
                </a:extLst>
              </p:cNvPr>
              <p:cNvSpPr>
                <a:spLocks/>
              </p:cNvSpPr>
              <p:nvPr/>
            </p:nvSpPr>
            <p:spPr bwMode="auto">
              <a:xfrm>
                <a:off x="3200634" y="2300287"/>
                <a:ext cx="293688" cy="298450"/>
              </a:xfrm>
              <a:custGeom>
                <a:avLst/>
                <a:gdLst>
                  <a:gd name="T0" fmla="*/ 182 w 185"/>
                  <a:gd name="T1" fmla="*/ 138 h 188"/>
                  <a:gd name="T2" fmla="*/ 182 w 185"/>
                  <a:gd name="T3" fmla="*/ 138 h 188"/>
                  <a:gd name="T4" fmla="*/ 179 w 185"/>
                  <a:gd name="T5" fmla="*/ 151 h 188"/>
                  <a:gd name="T6" fmla="*/ 174 w 185"/>
                  <a:gd name="T7" fmla="*/ 160 h 188"/>
                  <a:gd name="T8" fmla="*/ 166 w 185"/>
                  <a:gd name="T9" fmla="*/ 170 h 188"/>
                  <a:gd name="T10" fmla="*/ 158 w 185"/>
                  <a:gd name="T11" fmla="*/ 176 h 188"/>
                  <a:gd name="T12" fmla="*/ 146 w 185"/>
                  <a:gd name="T13" fmla="*/ 181 h 188"/>
                  <a:gd name="T14" fmla="*/ 132 w 185"/>
                  <a:gd name="T15" fmla="*/ 184 h 188"/>
                  <a:gd name="T16" fmla="*/ 116 w 185"/>
                  <a:gd name="T17" fmla="*/ 186 h 188"/>
                  <a:gd name="T18" fmla="*/ 98 w 185"/>
                  <a:gd name="T19" fmla="*/ 188 h 188"/>
                  <a:gd name="T20" fmla="*/ 98 w 185"/>
                  <a:gd name="T21" fmla="*/ 188 h 188"/>
                  <a:gd name="T22" fmla="*/ 82 w 185"/>
                  <a:gd name="T23" fmla="*/ 186 h 188"/>
                  <a:gd name="T24" fmla="*/ 65 w 185"/>
                  <a:gd name="T25" fmla="*/ 181 h 188"/>
                  <a:gd name="T26" fmla="*/ 48 w 185"/>
                  <a:gd name="T27" fmla="*/ 173 h 188"/>
                  <a:gd name="T28" fmla="*/ 34 w 185"/>
                  <a:gd name="T29" fmla="*/ 163 h 188"/>
                  <a:gd name="T30" fmla="*/ 21 w 185"/>
                  <a:gd name="T31" fmla="*/ 152 h 188"/>
                  <a:gd name="T32" fmla="*/ 10 w 185"/>
                  <a:gd name="T33" fmla="*/ 138 h 188"/>
                  <a:gd name="T34" fmla="*/ 7 w 185"/>
                  <a:gd name="T35" fmla="*/ 130 h 188"/>
                  <a:gd name="T36" fmla="*/ 4 w 185"/>
                  <a:gd name="T37" fmla="*/ 122 h 188"/>
                  <a:gd name="T38" fmla="*/ 2 w 185"/>
                  <a:gd name="T39" fmla="*/ 114 h 188"/>
                  <a:gd name="T40" fmla="*/ 0 w 185"/>
                  <a:gd name="T41" fmla="*/ 106 h 188"/>
                  <a:gd name="T42" fmla="*/ 2 w 185"/>
                  <a:gd name="T43" fmla="*/ 106 h 188"/>
                  <a:gd name="T44" fmla="*/ 2 w 185"/>
                  <a:gd name="T45" fmla="*/ 106 h 188"/>
                  <a:gd name="T46" fmla="*/ 2 w 185"/>
                  <a:gd name="T47" fmla="*/ 88 h 188"/>
                  <a:gd name="T48" fmla="*/ 2 w 185"/>
                  <a:gd name="T49" fmla="*/ 74 h 188"/>
                  <a:gd name="T50" fmla="*/ 4 w 185"/>
                  <a:gd name="T51" fmla="*/ 61 h 188"/>
                  <a:gd name="T52" fmla="*/ 7 w 185"/>
                  <a:gd name="T53" fmla="*/ 50 h 188"/>
                  <a:gd name="T54" fmla="*/ 12 w 185"/>
                  <a:gd name="T55" fmla="*/ 40 h 188"/>
                  <a:gd name="T56" fmla="*/ 16 w 185"/>
                  <a:gd name="T57" fmla="*/ 32 h 188"/>
                  <a:gd name="T58" fmla="*/ 21 w 185"/>
                  <a:gd name="T59" fmla="*/ 27 h 188"/>
                  <a:gd name="T60" fmla="*/ 28 w 185"/>
                  <a:gd name="T61" fmla="*/ 22 h 188"/>
                  <a:gd name="T62" fmla="*/ 34 w 185"/>
                  <a:gd name="T63" fmla="*/ 17 h 188"/>
                  <a:gd name="T64" fmla="*/ 42 w 185"/>
                  <a:gd name="T65" fmla="*/ 14 h 188"/>
                  <a:gd name="T66" fmla="*/ 60 w 185"/>
                  <a:gd name="T67" fmla="*/ 13 h 188"/>
                  <a:gd name="T68" fmla="*/ 77 w 185"/>
                  <a:gd name="T69" fmla="*/ 11 h 188"/>
                  <a:gd name="T70" fmla="*/ 97 w 185"/>
                  <a:gd name="T71" fmla="*/ 11 h 188"/>
                  <a:gd name="T72" fmla="*/ 97 w 185"/>
                  <a:gd name="T73" fmla="*/ 11 h 188"/>
                  <a:gd name="T74" fmla="*/ 114 w 185"/>
                  <a:gd name="T75" fmla="*/ 9 h 188"/>
                  <a:gd name="T76" fmla="*/ 130 w 185"/>
                  <a:gd name="T77" fmla="*/ 6 h 188"/>
                  <a:gd name="T78" fmla="*/ 145 w 185"/>
                  <a:gd name="T79" fmla="*/ 1 h 188"/>
                  <a:gd name="T80" fmla="*/ 156 w 185"/>
                  <a:gd name="T81" fmla="*/ 0 h 188"/>
                  <a:gd name="T82" fmla="*/ 161 w 185"/>
                  <a:gd name="T83" fmla="*/ 0 h 188"/>
                  <a:gd name="T84" fmla="*/ 166 w 185"/>
                  <a:gd name="T85" fmla="*/ 0 h 188"/>
                  <a:gd name="T86" fmla="*/ 169 w 185"/>
                  <a:gd name="T87" fmla="*/ 1 h 188"/>
                  <a:gd name="T88" fmla="*/ 172 w 185"/>
                  <a:gd name="T89" fmla="*/ 6 h 188"/>
                  <a:gd name="T90" fmla="*/ 175 w 185"/>
                  <a:gd name="T91" fmla="*/ 11 h 188"/>
                  <a:gd name="T92" fmla="*/ 179 w 185"/>
                  <a:gd name="T93" fmla="*/ 17 h 188"/>
                  <a:gd name="T94" fmla="*/ 183 w 185"/>
                  <a:gd name="T95" fmla="*/ 38 h 188"/>
                  <a:gd name="T96" fmla="*/ 183 w 185"/>
                  <a:gd name="T97" fmla="*/ 38 h 188"/>
                  <a:gd name="T98" fmla="*/ 185 w 185"/>
                  <a:gd name="T99" fmla="*/ 77 h 188"/>
                  <a:gd name="T100" fmla="*/ 185 w 185"/>
                  <a:gd name="T101" fmla="*/ 109 h 188"/>
                  <a:gd name="T102" fmla="*/ 183 w 185"/>
                  <a:gd name="T103" fmla="*/ 123 h 188"/>
                  <a:gd name="T104" fmla="*/ 182 w 185"/>
                  <a:gd name="T105" fmla="*/ 13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 h="188">
                    <a:moveTo>
                      <a:pt x="182" y="138"/>
                    </a:moveTo>
                    <a:lnTo>
                      <a:pt x="182" y="138"/>
                    </a:lnTo>
                    <a:lnTo>
                      <a:pt x="179" y="151"/>
                    </a:lnTo>
                    <a:lnTo>
                      <a:pt x="174" y="160"/>
                    </a:lnTo>
                    <a:lnTo>
                      <a:pt x="166" y="170"/>
                    </a:lnTo>
                    <a:lnTo>
                      <a:pt x="158" y="176"/>
                    </a:lnTo>
                    <a:lnTo>
                      <a:pt x="146" y="181"/>
                    </a:lnTo>
                    <a:lnTo>
                      <a:pt x="132" y="184"/>
                    </a:lnTo>
                    <a:lnTo>
                      <a:pt x="116" y="186"/>
                    </a:lnTo>
                    <a:lnTo>
                      <a:pt x="98" y="188"/>
                    </a:lnTo>
                    <a:lnTo>
                      <a:pt x="98" y="188"/>
                    </a:lnTo>
                    <a:lnTo>
                      <a:pt x="82" y="186"/>
                    </a:lnTo>
                    <a:lnTo>
                      <a:pt x="65" y="181"/>
                    </a:lnTo>
                    <a:lnTo>
                      <a:pt x="48" y="173"/>
                    </a:lnTo>
                    <a:lnTo>
                      <a:pt x="34" y="163"/>
                    </a:lnTo>
                    <a:lnTo>
                      <a:pt x="21" y="152"/>
                    </a:lnTo>
                    <a:lnTo>
                      <a:pt x="10" y="138"/>
                    </a:lnTo>
                    <a:lnTo>
                      <a:pt x="7" y="130"/>
                    </a:lnTo>
                    <a:lnTo>
                      <a:pt x="4" y="122"/>
                    </a:lnTo>
                    <a:lnTo>
                      <a:pt x="2" y="114"/>
                    </a:lnTo>
                    <a:lnTo>
                      <a:pt x="0" y="106"/>
                    </a:lnTo>
                    <a:lnTo>
                      <a:pt x="2" y="106"/>
                    </a:lnTo>
                    <a:lnTo>
                      <a:pt x="2" y="106"/>
                    </a:lnTo>
                    <a:lnTo>
                      <a:pt x="2" y="88"/>
                    </a:lnTo>
                    <a:lnTo>
                      <a:pt x="2" y="74"/>
                    </a:lnTo>
                    <a:lnTo>
                      <a:pt x="4" y="61"/>
                    </a:lnTo>
                    <a:lnTo>
                      <a:pt x="7" y="50"/>
                    </a:lnTo>
                    <a:lnTo>
                      <a:pt x="12" y="40"/>
                    </a:lnTo>
                    <a:lnTo>
                      <a:pt x="16" y="32"/>
                    </a:lnTo>
                    <a:lnTo>
                      <a:pt x="21" y="27"/>
                    </a:lnTo>
                    <a:lnTo>
                      <a:pt x="28" y="22"/>
                    </a:lnTo>
                    <a:lnTo>
                      <a:pt x="34" y="17"/>
                    </a:lnTo>
                    <a:lnTo>
                      <a:pt x="42" y="14"/>
                    </a:lnTo>
                    <a:lnTo>
                      <a:pt x="60" y="13"/>
                    </a:lnTo>
                    <a:lnTo>
                      <a:pt x="77" y="11"/>
                    </a:lnTo>
                    <a:lnTo>
                      <a:pt x="97" y="11"/>
                    </a:lnTo>
                    <a:lnTo>
                      <a:pt x="97" y="11"/>
                    </a:lnTo>
                    <a:lnTo>
                      <a:pt x="114" y="9"/>
                    </a:lnTo>
                    <a:lnTo>
                      <a:pt x="130" y="6"/>
                    </a:lnTo>
                    <a:lnTo>
                      <a:pt x="145" y="1"/>
                    </a:lnTo>
                    <a:lnTo>
                      <a:pt x="156" y="0"/>
                    </a:lnTo>
                    <a:lnTo>
                      <a:pt x="161" y="0"/>
                    </a:lnTo>
                    <a:lnTo>
                      <a:pt x="166" y="0"/>
                    </a:lnTo>
                    <a:lnTo>
                      <a:pt x="169" y="1"/>
                    </a:lnTo>
                    <a:lnTo>
                      <a:pt x="172" y="6"/>
                    </a:lnTo>
                    <a:lnTo>
                      <a:pt x="175" y="11"/>
                    </a:lnTo>
                    <a:lnTo>
                      <a:pt x="179" y="17"/>
                    </a:lnTo>
                    <a:lnTo>
                      <a:pt x="183" y="38"/>
                    </a:lnTo>
                    <a:lnTo>
                      <a:pt x="183" y="38"/>
                    </a:lnTo>
                    <a:lnTo>
                      <a:pt x="185" y="77"/>
                    </a:lnTo>
                    <a:lnTo>
                      <a:pt x="185" y="109"/>
                    </a:lnTo>
                    <a:lnTo>
                      <a:pt x="183" y="123"/>
                    </a:lnTo>
                    <a:lnTo>
                      <a:pt x="182" y="138"/>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2" name="Freeform 29">
                <a:extLst>
                  <a:ext uri="{FF2B5EF4-FFF2-40B4-BE49-F238E27FC236}">
                    <a16:creationId xmlns:a16="http://schemas.microsoft.com/office/drawing/2014/main" id="{C4F0446B-D153-4FCB-87BC-0C89CA8085AD}"/>
                  </a:ext>
                </a:extLst>
              </p:cNvPr>
              <p:cNvSpPr>
                <a:spLocks/>
              </p:cNvSpPr>
              <p:nvPr/>
            </p:nvSpPr>
            <p:spPr bwMode="auto">
              <a:xfrm>
                <a:off x="3200634" y="2300287"/>
                <a:ext cx="293688" cy="298450"/>
              </a:xfrm>
              <a:custGeom>
                <a:avLst/>
                <a:gdLst>
                  <a:gd name="T0" fmla="*/ 182 w 185"/>
                  <a:gd name="T1" fmla="*/ 138 h 188"/>
                  <a:gd name="T2" fmla="*/ 182 w 185"/>
                  <a:gd name="T3" fmla="*/ 138 h 188"/>
                  <a:gd name="T4" fmla="*/ 179 w 185"/>
                  <a:gd name="T5" fmla="*/ 151 h 188"/>
                  <a:gd name="T6" fmla="*/ 174 w 185"/>
                  <a:gd name="T7" fmla="*/ 160 h 188"/>
                  <a:gd name="T8" fmla="*/ 166 w 185"/>
                  <a:gd name="T9" fmla="*/ 170 h 188"/>
                  <a:gd name="T10" fmla="*/ 158 w 185"/>
                  <a:gd name="T11" fmla="*/ 176 h 188"/>
                  <a:gd name="T12" fmla="*/ 146 w 185"/>
                  <a:gd name="T13" fmla="*/ 181 h 188"/>
                  <a:gd name="T14" fmla="*/ 132 w 185"/>
                  <a:gd name="T15" fmla="*/ 184 h 188"/>
                  <a:gd name="T16" fmla="*/ 116 w 185"/>
                  <a:gd name="T17" fmla="*/ 186 h 188"/>
                  <a:gd name="T18" fmla="*/ 98 w 185"/>
                  <a:gd name="T19" fmla="*/ 188 h 188"/>
                  <a:gd name="T20" fmla="*/ 98 w 185"/>
                  <a:gd name="T21" fmla="*/ 188 h 188"/>
                  <a:gd name="T22" fmla="*/ 82 w 185"/>
                  <a:gd name="T23" fmla="*/ 186 h 188"/>
                  <a:gd name="T24" fmla="*/ 65 w 185"/>
                  <a:gd name="T25" fmla="*/ 181 h 188"/>
                  <a:gd name="T26" fmla="*/ 48 w 185"/>
                  <a:gd name="T27" fmla="*/ 173 h 188"/>
                  <a:gd name="T28" fmla="*/ 34 w 185"/>
                  <a:gd name="T29" fmla="*/ 163 h 188"/>
                  <a:gd name="T30" fmla="*/ 21 w 185"/>
                  <a:gd name="T31" fmla="*/ 152 h 188"/>
                  <a:gd name="T32" fmla="*/ 10 w 185"/>
                  <a:gd name="T33" fmla="*/ 138 h 188"/>
                  <a:gd name="T34" fmla="*/ 7 w 185"/>
                  <a:gd name="T35" fmla="*/ 130 h 188"/>
                  <a:gd name="T36" fmla="*/ 4 w 185"/>
                  <a:gd name="T37" fmla="*/ 122 h 188"/>
                  <a:gd name="T38" fmla="*/ 2 w 185"/>
                  <a:gd name="T39" fmla="*/ 114 h 188"/>
                  <a:gd name="T40" fmla="*/ 0 w 185"/>
                  <a:gd name="T41" fmla="*/ 106 h 188"/>
                  <a:gd name="T42" fmla="*/ 2 w 185"/>
                  <a:gd name="T43" fmla="*/ 106 h 188"/>
                  <a:gd name="T44" fmla="*/ 2 w 185"/>
                  <a:gd name="T45" fmla="*/ 106 h 188"/>
                  <a:gd name="T46" fmla="*/ 2 w 185"/>
                  <a:gd name="T47" fmla="*/ 88 h 188"/>
                  <a:gd name="T48" fmla="*/ 2 w 185"/>
                  <a:gd name="T49" fmla="*/ 74 h 188"/>
                  <a:gd name="T50" fmla="*/ 4 w 185"/>
                  <a:gd name="T51" fmla="*/ 61 h 188"/>
                  <a:gd name="T52" fmla="*/ 7 w 185"/>
                  <a:gd name="T53" fmla="*/ 50 h 188"/>
                  <a:gd name="T54" fmla="*/ 12 w 185"/>
                  <a:gd name="T55" fmla="*/ 40 h 188"/>
                  <a:gd name="T56" fmla="*/ 16 w 185"/>
                  <a:gd name="T57" fmla="*/ 32 h 188"/>
                  <a:gd name="T58" fmla="*/ 21 w 185"/>
                  <a:gd name="T59" fmla="*/ 27 h 188"/>
                  <a:gd name="T60" fmla="*/ 28 w 185"/>
                  <a:gd name="T61" fmla="*/ 22 h 188"/>
                  <a:gd name="T62" fmla="*/ 34 w 185"/>
                  <a:gd name="T63" fmla="*/ 17 h 188"/>
                  <a:gd name="T64" fmla="*/ 42 w 185"/>
                  <a:gd name="T65" fmla="*/ 14 h 188"/>
                  <a:gd name="T66" fmla="*/ 60 w 185"/>
                  <a:gd name="T67" fmla="*/ 13 h 188"/>
                  <a:gd name="T68" fmla="*/ 77 w 185"/>
                  <a:gd name="T69" fmla="*/ 11 h 188"/>
                  <a:gd name="T70" fmla="*/ 97 w 185"/>
                  <a:gd name="T71" fmla="*/ 11 h 188"/>
                  <a:gd name="T72" fmla="*/ 97 w 185"/>
                  <a:gd name="T73" fmla="*/ 11 h 188"/>
                  <a:gd name="T74" fmla="*/ 114 w 185"/>
                  <a:gd name="T75" fmla="*/ 9 h 188"/>
                  <a:gd name="T76" fmla="*/ 130 w 185"/>
                  <a:gd name="T77" fmla="*/ 6 h 188"/>
                  <a:gd name="T78" fmla="*/ 145 w 185"/>
                  <a:gd name="T79" fmla="*/ 1 h 188"/>
                  <a:gd name="T80" fmla="*/ 156 w 185"/>
                  <a:gd name="T81" fmla="*/ 0 h 188"/>
                  <a:gd name="T82" fmla="*/ 161 w 185"/>
                  <a:gd name="T83" fmla="*/ 0 h 188"/>
                  <a:gd name="T84" fmla="*/ 166 w 185"/>
                  <a:gd name="T85" fmla="*/ 0 h 188"/>
                  <a:gd name="T86" fmla="*/ 169 w 185"/>
                  <a:gd name="T87" fmla="*/ 1 h 188"/>
                  <a:gd name="T88" fmla="*/ 172 w 185"/>
                  <a:gd name="T89" fmla="*/ 6 h 188"/>
                  <a:gd name="T90" fmla="*/ 175 w 185"/>
                  <a:gd name="T91" fmla="*/ 11 h 188"/>
                  <a:gd name="T92" fmla="*/ 179 w 185"/>
                  <a:gd name="T93" fmla="*/ 17 h 188"/>
                  <a:gd name="T94" fmla="*/ 183 w 185"/>
                  <a:gd name="T95" fmla="*/ 38 h 188"/>
                  <a:gd name="T96" fmla="*/ 183 w 185"/>
                  <a:gd name="T97" fmla="*/ 38 h 188"/>
                  <a:gd name="T98" fmla="*/ 185 w 185"/>
                  <a:gd name="T99" fmla="*/ 77 h 188"/>
                  <a:gd name="T100" fmla="*/ 185 w 185"/>
                  <a:gd name="T101" fmla="*/ 109 h 188"/>
                  <a:gd name="T102" fmla="*/ 183 w 185"/>
                  <a:gd name="T103" fmla="*/ 123 h 188"/>
                  <a:gd name="T104" fmla="*/ 182 w 185"/>
                  <a:gd name="T105" fmla="*/ 13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 h="188">
                    <a:moveTo>
                      <a:pt x="182" y="138"/>
                    </a:moveTo>
                    <a:lnTo>
                      <a:pt x="182" y="138"/>
                    </a:lnTo>
                    <a:lnTo>
                      <a:pt x="179" y="151"/>
                    </a:lnTo>
                    <a:lnTo>
                      <a:pt x="174" y="160"/>
                    </a:lnTo>
                    <a:lnTo>
                      <a:pt x="166" y="170"/>
                    </a:lnTo>
                    <a:lnTo>
                      <a:pt x="158" y="176"/>
                    </a:lnTo>
                    <a:lnTo>
                      <a:pt x="146" y="181"/>
                    </a:lnTo>
                    <a:lnTo>
                      <a:pt x="132" y="184"/>
                    </a:lnTo>
                    <a:lnTo>
                      <a:pt x="116" y="186"/>
                    </a:lnTo>
                    <a:lnTo>
                      <a:pt x="98" y="188"/>
                    </a:lnTo>
                    <a:lnTo>
                      <a:pt x="98" y="188"/>
                    </a:lnTo>
                    <a:lnTo>
                      <a:pt x="82" y="186"/>
                    </a:lnTo>
                    <a:lnTo>
                      <a:pt x="65" y="181"/>
                    </a:lnTo>
                    <a:lnTo>
                      <a:pt x="48" y="173"/>
                    </a:lnTo>
                    <a:lnTo>
                      <a:pt x="34" y="163"/>
                    </a:lnTo>
                    <a:lnTo>
                      <a:pt x="21" y="152"/>
                    </a:lnTo>
                    <a:lnTo>
                      <a:pt x="10" y="138"/>
                    </a:lnTo>
                    <a:lnTo>
                      <a:pt x="7" y="130"/>
                    </a:lnTo>
                    <a:lnTo>
                      <a:pt x="4" y="122"/>
                    </a:lnTo>
                    <a:lnTo>
                      <a:pt x="2" y="114"/>
                    </a:lnTo>
                    <a:lnTo>
                      <a:pt x="0" y="106"/>
                    </a:lnTo>
                    <a:lnTo>
                      <a:pt x="2" y="106"/>
                    </a:lnTo>
                    <a:lnTo>
                      <a:pt x="2" y="106"/>
                    </a:lnTo>
                    <a:lnTo>
                      <a:pt x="2" y="88"/>
                    </a:lnTo>
                    <a:lnTo>
                      <a:pt x="2" y="74"/>
                    </a:lnTo>
                    <a:lnTo>
                      <a:pt x="4" y="61"/>
                    </a:lnTo>
                    <a:lnTo>
                      <a:pt x="7" y="50"/>
                    </a:lnTo>
                    <a:lnTo>
                      <a:pt x="12" y="40"/>
                    </a:lnTo>
                    <a:lnTo>
                      <a:pt x="16" y="32"/>
                    </a:lnTo>
                    <a:lnTo>
                      <a:pt x="21" y="27"/>
                    </a:lnTo>
                    <a:lnTo>
                      <a:pt x="28" y="22"/>
                    </a:lnTo>
                    <a:lnTo>
                      <a:pt x="34" y="17"/>
                    </a:lnTo>
                    <a:lnTo>
                      <a:pt x="42" y="14"/>
                    </a:lnTo>
                    <a:lnTo>
                      <a:pt x="60" y="13"/>
                    </a:lnTo>
                    <a:lnTo>
                      <a:pt x="77" y="11"/>
                    </a:lnTo>
                    <a:lnTo>
                      <a:pt x="97" y="11"/>
                    </a:lnTo>
                    <a:lnTo>
                      <a:pt x="97" y="11"/>
                    </a:lnTo>
                    <a:lnTo>
                      <a:pt x="114" y="9"/>
                    </a:lnTo>
                    <a:lnTo>
                      <a:pt x="130" y="6"/>
                    </a:lnTo>
                    <a:lnTo>
                      <a:pt x="145" y="1"/>
                    </a:lnTo>
                    <a:lnTo>
                      <a:pt x="156" y="0"/>
                    </a:lnTo>
                    <a:lnTo>
                      <a:pt x="161" y="0"/>
                    </a:lnTo>
                    <a:lnTo>
                      <a:pt x="166" y="0"/>
                    </a:lnTo>
                    <a:lnTo>
                      <a:pt x="169" y="1"/>
                    </a:lnTo>
                    <a:lnTo>
                      <a:pt x="172" y="6"/>
                    </a:lnTo>
                    <a:lnTo>
                      <a:pt x="175" y="11"/>
                    </a:lnTo>
                    <a:lnTo>
                      <a:pt x="179" y="17"/>
                    </a:lnTo>
                    <a:lnTo>
                      <a:pt x="183" y="38"/>
                    </a:lnTo>
                    <a:lnTo>
                      <a:pt x="183" y="38"/>
                    </a:lnTo>
                    <a:lnTo>
                      <a:pt x="185" y="77"/>
                    </a:lnTo>
                    <a:lnTo>
                      <a:pt x="185" y="109"/>
                    </a:lnTo>
                    <a:lnTo>
                      <a:pt x="183" y="123"/>
                    </a:lnTo>
                    <a:lnTo>
                      <a:pt x="182" y="1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3" name="Freeform 30">
                <a:extLst>
                  <a:ext uri="{FF2B5EF4-FFF2-40B4-BE49-F238E27FC236}">
                    <a16:creationId xmlns:a16="http://schemas.microsoft.com/office/drawing/2014/main" id="{03253D49-50D4-4AF4-B35B-0735C3979DD1}"/>
                  </a:ext>
                </a:extLst>
              </p:cNvPr>
              <p:cNvSpPr>
                <a:spLocks/>
              </p:cNvSpPr>
              <p:nvPr/>
            </p:nvSpPr>
            <p:spPr bwMode="auto">
              <a:xfrm>
                <a:off x="3137134" y="2220912"/>
                <a:ext cx="114300" cy="280988"/>
              </a:xfrm>
              <a:custGeom>
                <a:avLst/>
                <a:gdLst>
                  <a:gd name="T0" fmla="*/ 71 w 72"/>
                  <a:gd name="T1" fmla="*/ 111 h 177"/>
                  <a:gd name="T2" fmla="*/ 71 w 72"/>
                  <a:gd name="T3" fmla="*/ 111 h 177"/>
                  <a:gd name="T4" fmla="*/ 72 w 72"/>
                  <a:gd name="T5" fmla="*/ 124 h 177"/>
                  <a:gd name="T6" fmla="*/ 71 w 72"/>
                  <a:gd name="T7" fmla="*/ 141 h 177"/>
                  <a:gd name="T8" fmla="*/ 69 w 72"/>
                  <a:gd name="T9" fmla="*/ 151 h 177"/>
                  <a:gd name="T10" fmla="*/ 66 w 72"/>
                  <a:gd name="T11" fmla="*/ 159 h 177"/>
                  <a:gd name="T12" fmla="*/ 63 w 72"/>
                  <a:gd name="T13" fmla="*/ 164 h 177"/>
                  <a:gd name="T14" fmla="*/ 60 w 72"/>
                  <a:gd name="T15" fmla="*/ 167 h 177"/>
                  <a:gd name="T16" fmla="*/ 60 w 72"/>
                  <a:gd name="T17" fmla="*/ 167 h 177"/>
                  <a:gd name="T18" fmla="*/ 55 w 72"/>
                  <a:gd name="T19" fmla="*/ 169 h 177"/>
                  <a:gd name="T20" fmla="*/ 52 w 72"/>
                  <a:gd name="T21" fmla="*/ 170 h 177"/>
                  <a:gd name="T22" fmla="*/ 48 w 72"/>
                  <a:gd name="T23" fmla="*/ 175 h 177"/>
                  <a:gd name="T24" fmla="*/ 47 w 72"/>
                  <a:gd name="T25" fmla="*/ 177 h 177"/>
                  <a:gd name="T26" fmla="*/ 45 w 72"/>
                  <a:gd name="T27" fmla="*/ 177 h 177"/>
                  <a:gd name="T28" fmla="*/ 44 w 72"/>
                  <a:gd name="T29" fmla="*/ 172 h 177"/>
                  <a:gd name="T30" fmla="*/ 2 w 72"/>
                  <a:gd name="T31" fmla="*/ 29 h 177"/>
                  <a:gd name="T32" fmla="*/ 2 w 72"/>
                  <a:gd name="T33" fmla="*/ 29 h 177"/>
                  <a:gd name="T34" fmla="*/ 0 w 72"/>
                  <a:gd name="T35" fmla="*/ 19 h 177"/>
                  <a:gd name="T36" fmla="*/ 3 w 72"/>
                  <a:gd name="T37" fmla="*/ 11 h 177"/>
                  <a:gd name="T38" fmla="*/ 10 w 72"/>
                  <a:gd name="T39" fmla="*/ 5 h 177"/>
                  <a:gd name="T40" fmla="*/ 18 w 72"/>
                  <a:gd name="T41" fmla="*/ 0 h 177"/>
                  <a:gd name="T42" fmla="*/ 18 w 72"/>
                  <a:gd name="T43" fmla="*/ 0 h 177"/>
                  <a:gd name="T44" fmla="*/ 26 w 72"/>
                  <a:gd name="T45" fmla="*/ 0 h 177"/>
                  <a:gd name="T46" fmla="*/ 35 w 72"/>
                  <a:gd name="T47" fmla="*/ 3 h 177"/>
                  <a:gd name="T48" fmla="*/ 42 w 72"/>
                  <a:gd name="T49" fmla="*/ 8 h 177"/>
                  <a:gd name="T50" fmla="*/ 45 w 72"/>
                  <a:gd name="T51" fmla="*/ 16 h 177"/>
                  <a:gd name="T52" fmla="*/ 71 w 72"/>
                  <a:gd name="T53" fmla="*/ 11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177">
                    <a:moveTo>
                      <a:pt x="71" y="111"/>
                    </a:moveTo>
                    <a:lnTo>
                      <a:pt x="71" y="111"/>
                    </a:lnTo>
                    <a:lnTo>
                      <a:pt x="72" y="124"/>
                    </a:lnTo>
                    <a:lnTo>
                      <a:pt x="71" y="141"/>
                    </a:lnTo>
                    <a:lnTo>
                      <a:pt x="69" y="151"/>
                    </a:lnTo>
                    <a:lnTo>
                      <a:pt x="66" y="159"/>
                    </a:lnTo>
                    <a:lnTo>
                      <a:pt x="63" y="164"/>
                    </a:lnTo>
                    <a:lnTo>
                      <a:pt x="60" y="167"/>
                    </a:lnTo>
                    <a:lnTo>
                      <a:pt x="60" y="167"/>
                    </a:lnTo>
                    <a:lnTo>
                      <a:pt x="55" y="169"/>
                    </a:lnTo>
                    <a:lnTo>
                      <a:pt x="52" y="170"/>
                    </a:lnTo>
                    <a:lnTo>
                      <a:pt x="48" y="175"/>
                    </a:lnTo>
                    <a:lnTo>
                      <a:pt x="47" y="177"/>
                    </a:lnTo>
                    <a:lnTo>
                      <a:pt x="45" y="177"/>
                    </a:lnTo>
                    <a:lnTo>
                      <a:pt x="44" y="172"/>
                    </a:lnTo>
                    <a:lnTo>
                      <a:pt x="2" y="29"/>
                    </a:lnTo>
                    <a:lnTo>
                      <a:pt x="2" y="29"/>
                    </a:lnTo>
                    <a:lnTo>
                      <a:pt x="0" y="19"/>
                    </a:lnTo>
                    <a:lnTo>
                      <a:pt x="3" y="11"/>
                    </a:lnTo>
                    <a:lnTo>
                      <a:pt x="10" y="5"/>
                    </a:lnTo>
                    <a:lnTo>
                      <a:pt x="18" y="0"/>
                    </a:lnTo>
                    <a:lnTo>
                      <a:pt x="18" y="0"/>
                    </a:lnTo>
                    <a:lnTo>
                      <a:pt x="26" y="0"/>
                    </a:lnTo>
                    <a:lnTo>
                      <a:pt x="35" y="3"/>
                    </a:lnTo>
                    <a:lnTo>
                      <a:pt x="42" y="8"/>
                    </a:lnTo>
                    <a:lnTo>
                      <a:pt x="45" y="16"/>
                    </a:lnTo>
                    <a:lnTo>
                      <a:pt x="71" y="111"/>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4" name="Freeform 31">
                <a:extLst>
                  <a:ext uri="{FF2B5EF4-FFF2-40B4-BE49-F238E27FC236}">
                    <a16:creationId xmlns:a16="http://schemas.microsoft.com/office/drawing/2014/main" id="{371CE6A7-723C-4BF7-A9D8-72E6D3C622DD}"/>
                  </a:ext>
                </a:extLst>
              </p:cNvPr>
              <p:cNvSpPr>
                <a:spLocks/>
              </p:cNvSpPr>
              <p:nvPr/>
            </p:nvSpPr>
            <p:spPr bwMode="auto">
              <a:xfrm>
                <a:off x="3137134" y="2220912"/>
                <a:ext cx="114300" cy="280988"/>
              </a:xfrm>
              <a:custGeom>
                <a:avLst/>
                <a:gdLst>
                  <a:gd name="T0" fmla="*/ 71 w 72"/>
                  <a:gd name="T1" fmla="*/ 111 h 177"/>
                  <a:gd name="T2" fmla="*/ 71 w 72"/>
                  <a:gd name="T3" fmla="*/ 111 h 177"/>
                  <a:gd name="T4" fmla="*/ 72 w 72"/>
                  <a:gd name="T5" fmla="*/ 124 h 177"/>
                  <a:gd name="T6" fmla="*/ 71 w 72"/>
                  <a:gd name="T7" fmla="*/ 141 h 177"/>
                  <a:gd name="T8" fmla="*/ 69 w 72"/>
                  <a:gd name="T9" fmla="*/ 151 h 177"/>
                  <a:gd name="T10" fmla="*/ 66 w 72"/>
                  <a:gd name="T11" fmla="*/ 159 h 177"/>
                  <a:gd name="T12" fmla="*/ 63 w 72"/>
                  <a:gd name="T13" fmla="*/ 164 h 177"/>
                  <a:gd name="T14" fmla="*/ 60 w 72"/>
                  <a:gd name="T15" fmla="*/ 167 h 177"/>
                  <a:gd name="T16" fmla="*/ 60 w 72"/>
                  <a:gd name="T17" fmla="*/ 167 h 177"/>
                  <a:gd name="T18" fmla="*/ 55 w 72"/>
                  <a:gd name="T19" fmla="*/ 169 h 177"/>
                  <a:gd name="T20" fmla="*/ 52 w 72"/>
                  <a:gd name="T21" fmla="*/ 170 h 177"/>
                  <a:gd name="T22" fmla="*/ 48 w 72"/>
                  <a:gd name="T23" fmla="*/ 175 h 177"/>
                  <a:gd name="T24" fmla="*/ 47 w 72"/>
                  <a:gd name="T25" fmla="*/ 177 h 177"/>
                  <a:gd name="T26" fmla="*/ 45 w 72"/>
                  <a:gd name="T27" fmla="*/ 177 h 177"/>
                  <a:gd name="T28" fmla="*/ 44 w 72"/>
                  <a:gd name="T29" fmla="*/ 172 h 177"/>
                  <a:gd name="T30" fmla="*/ 2 w 72"/>
                  <a:gd name="T31" fmla="*/ 29 h 177"/>
                  <a:gd name="T32" fmla="*/ 2 w 72"/>
                  <a:gd name="T33" fmla="*/ 29 h 177"/>
                  <a:gd name="T34" fmla="*/ 0 w 72"/>
                  <a:gd name="T35" fmla="*/ 19 h 177"/>
                  <a:gd name="T36" fmla="*/ 3 w 72"/>
                  <a:gd name="T37" fmla="*/ 11 h 177"/>
                  <a:gd name="T38" fmla="*/ 10 w 72"/>
                  <a:gd name="T39" fmla="*/ 5 h 177"/>
                  <a:gd name="T40" fmla="*/ 18 w 72"/>
                  <a:gd name="T41" fmla="*/ 0 h 177"/>
                  <a:gd name="T42" fmla="*/ 18 w 72"/>
                  <a:gd name="T43" fmla="*/ 0 h 177"/>
                  <a:gd name="T44" fmla="*/ 26 w 72"/>
                  <a:gd name="T45" fmla="*/ 0 h 177"/>
                  <a:gd name="T46" fmla="*/ 35 w 72"/>
                  <a:gd name="T47" fmla="*/ 3 h 177"/>
                  <a:gd name="T48" fmla="*/ 42 w 72"/>
                  <a:gd name="T49" fmla="*/ 8 h 177"/>
                  <a:gd name="T50" fmla="*/ 45 w 72"/>
                  <a:gd name="T51" fmla="*/ 16 h 177"/>
                  <a:gd name="T52" fmla="*/ 71 w 72"/>
                  <a:gd name="T53" fmla="*/ 11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177">
                    <a:moveTo>
                      <a:pt x="71" y="111"/>
                    </a:moveTo>
                    <a:lnTo>
                      <a:pt x="71" y="111"/>
                    </a:lnTo>
                    <a:lnTo>
                      <a:pt x="72" y="124"/>
                    </a:lnTo>
                    <a:lnTo>
                      <a:pt x="71" y="141"/>
                    </a:lnTo>
                    <a:lnTo>
                      <a:pt x="69" y="151"/>
                    </a:lnTo>
                    <a:lnTo>
                      <a:pt x="66" y="159"/>
                    </a:lnTo>
                    <a:lnTo>
                      <a:pt x="63" y="164"/>
                    </a:lnTo>
                    <a:lnTo>
                      <a:pt x="60" y="167"/>
                    </a:lnTo>
                    <a:lnTo>
                      <a:pt x="60" y="167"/>
                    </a:lnTo>
                    <a:lnTo>
                      <a:pt x="55" y="169"/>
                    </a:lnTo>
                    <a:lnTo>
                      <a:pt x="52" y="170"/>
                    </a:lnTo>
                    <a:lnTo>
                      <a:pt x="48" y="175"/>
                    </a:lnTo>
                    <a:lnTo>
                      <a:pt x="47" y="177"/>
                    </a:lnTo>
                    <a:lnTo>
                      <a:pt x="45" y="177"/>
                    </a:lnTo>
                    <a:lnTo>
                      <a:pt x="44" y="172"/>
                    </a:lnTo>
                    <a:lnTo>
                      <a:pt x="2" y="29"/>
                    </a:lnTo>
                    <a:lnTo>
                      <a:pt x="2" y="29"/>
                    </a:lnTo>
                    <a:lnTo>
                      <a:pt x="0" y="19"/>
                    </a:lnTo>
                    <a:lnTo>
                      <a:pt x="3" y="11"/>
                    </a:lnTo>
                    <a:lnTo>
                      <a:pt x="10" y="5"/>
                    </a:lnTo>
                    <a:lnTo>
                      <a:pt x="18" y="0"/>
                    </a:lnTo>
                    <a:lnTo>
                      <a:pt x="18" y="0"/>
                    </a:lnTo>
                    <a:lnTo>
                      <a:pt x="26" y="0"/>
                    </a:lnTo>
                    <a:lnTo>
                      <a:pt x="35" y="3"/>
                    </a:lnTo>
                    <a:lnTo>
                      <a:pt x="42" y="8"/>
                    </a:lnTo>
                    <a:lnTo>
                      <a:pt x="45" y="16"/>
                    </a:lnTo>
                    <a:lnTo>
                      <a:pt x="71"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5" name="Freeform 32">
                <a:extLst>
                  <a:ext uri="{FF2B5EF4-FFF2-40B4-BE49-F238E27FC236}">
                    <a16:creationId xmlns:a16="http://schemas.microsoft.com/office/drawing/2014/main" id="{1494E6EB-BF34-4536-9639-3909CEF1C122}"/>
                  </a:ext>
                </a:extLst>
              </p:cNvPr>
              <p:cNvSpPr>
                <a:spLocks/>
              </p:cNvSpPr>
              <p:nvPr/>
            </p:nvSpPr>
            <p:spPr bwMode="auto">
              <a:xfrm>
                <a:off x="3213334" y="2178050"/>
                <a:ext cx="112713" cy="220663"/>
              </a:xfrm>
              <a:custGeom>
                <a:avLst/>
                <a:gdLst>
                  <a:gd name="T0" fmla="*/ 71 w 71"/>
                  <a:gd name="T1" fmla="*/ 110 h 139"/>
                  <a:gd name="T2" fmla="*/ 71 w 71"/>
                  <a:gd name="T3" fmla="*/ 110 h 139"/>
                  <a:gd name="T4" fmla="*/ 71 w 71"/>
                  <a:gd name="T5" fmla="*/ 120 h 139"/>
                  <a:gd name="T6" fmla="*/ 68 w 71"/>
                  <a:gd name="T7" fmla="*/ 128 h 139"/>
                  <a:gd name="T8" fmla="*/ 63 w 71"/>
                  <a:gd name="T9" fmla="*/ 135 h 139"/>
                  <a:gd name="T10" fmla="*/ 55 w 71"/>
                  <a:gd name="T11" fmla="*/ 139 h 139"/>
                  <a:gd name="T12" fmla="*/ 55 w 71"/>
                  <a:gd name="T13" fmla="*/ 139 h 139"/>
                  <a:gd name="T14" fmla="*/ 45 w 71"/>
                  <a:gd name="T15" fmla="*/ 139 h 139"/>
                  <a:gd name="T16" fmla="*/ 37 w 71"/>
                  <a:gd name="T17" fmla="*/ 136 h 139"/>
                  <a:gd name="T18" fmla="*/ 31 w 71"/>
                  <a:gd name="T19" fmla="*/ 131 h 139"/>
                  <a:gd name="T20" fmla="*/ 26 w 71"/>
                  <a:gd name="T21" fmla="*/ 123 h 139"/>
                  <a:gd name="T22" fmla="*/ 0 w 71"/>
                  <a:gd name="T23" fmla="*/ 29 h 139"/>
                  <a:gd name="T24" fmla="*/ 0 w 71"/>
                  <a:gd name="T25" fmla="*/ 29 h 139"/>
                  <a:gd name="T26" fmla="*/ 0 w 71"/>
                  <a:gd name="T27" fmla="*/ 19 h 139"/>
                  <a:gd name="T28" fmla="*/ 4 w 71"/>
                  <a:gd name="T29" fmla="*/ 11 h 139"/>
                  <a:gd name="T30" fmla="*/ 8 w 71"/>
                  <a:gd name="T31" fmla="*/ 5 h 139"/>
                  <a:gd name="T32" fmla="*/ 16 w 71"/>
                  <a:gd name="T33" fmla="*/ 1 h 139"/>
                  <a:gd name="T34" fmla="*/ 16 w 71"/>
                  <a:gd name="T35" fmla="*/ 1 h 139"/>
                  <a:gd name="T36" fmla="*/ 26 w 71"/>
                  <a:gd name="T37" fmla="*/ 0 h 139"/>
                  <a:gd name="T38" fmla="*/ 34 w 71"/>
                  <a:gd name="T39" fmla="*/ 3 h 139"/>
                  <a:gd name="T40" fmla="*/ 40 w 71"/>
                  <a:gd name="T41" fmla="*/ 9 h 139"/>
                  <a:gd name="T42" fmla="*/ 45 w 71"/>
                  <a:gd name="T43" fmla="*/ 17 h 139"/>
                  <a:gd name="T44" fmla="*/ 71 w 71"/>
                  <a:gd name="T45" fmla="*/ 1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139">
                    <a:moveTo>
                      <a:pt x="71" y="110"/>
                    </a:moveTo>
                    <a:lnTo>
                      <a:pt x="71" y="110"/>
                    </a:lnTo>
                    <a:lnTo>
                      <a:pt x="71" y="120"/>
                    </a:lnTo>
                    <a:lnTo>
                      <a:pt x="68" y="128"/>
                    </a:lnTo>
                    <a:lnTo>
                      <a:pt x="63" y="135"/>
                    </a:lnTo>
                    <a:lnTo>
                      <a:pt x="55" y="139"/>
                    </a:lnTo>
                    <a:lnTo>
                      <a:pt x="55" y="139"/>
                    </a:lnTo>
                    <a:lnTo>
                      <a:pt x="45" y="139"/>
                    </a:lnTo>
                    <a:lnTo>
                      <a:pt x="37" y="136"/>
                    </a:lnTo>
                    <a:lnTo>
                      <a:pt x="31" y="131"/>
                    </a:lnTo>
                    <a:lnTo>
                      <a:pt x="26" y="123"/>
                    </a:lnTo>
                    <a:lnTo>
                      <a:pt x="0" y="29"/>
                    </a:lnTo>
                    <a:lnTo>
                      <a:pt x="0" y="29"/>
                    </a:lnTo>
                    <a:lnTo>
                      <a:pt x="0" y="19"/>
                    </a:lnTo>
                    <a:lnTo>
                      <a:pt x="4" y="11"/>
                    </a:lnTo>
                    <a:lnTo>
                      <a:pt x="8" y="5"/>
                    </a:lnTo>
                    <a:lnTo>
                      <a:pt x="16" y="1"/>
                    </a:lnTo>
                    <a:lnTo>
                      <a:pt x="16" y="1"/>
                    </a:lnTo>
                    <a:lnTo>
                      <a:pt x="26" y="0"/>
                    </a:lnTo>
                    <a:lnTo>
                      <a:pt x="34" y="3"/>
                    </a:lnTo>
                    <a:lnTo>
                      <a:pt x="40" y="9"/>
                    </a:lnTo>
                    <a:lnTo>
                      <a:pt x="45" y="17"/>
                    </a:lnTo>
                    <a:lnTo>
                      <a:pt x="71" y="110"/>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6" name="Freeform 33">
                <a:extLst>
                  <a:ext uri="{FF2B5EF4-FFF2-40B4-BE49-F238E27FC236}">
                    <a16:creationId xmlns:a16="http://schemas.microsoft.com/office/drawing/2014/main" id="{6496BFA2-8398-4D71-A490-83CCABE81960}"/>
                  </a:ext>
                </a:extLst>
              </p:cNvPr>
              <p:cNvSpPr>
                <a:spLocks/>
              </p:cNvSpPr>
              <p:nvPr/>
            </p:nvSpPr>
            <p:spPr bwMode="auto">
              <a:xfrm>
                <a:off x="3213334" y="2178050"/>
                <a:ext cx="112713" cy="220663"/>
              </a:xfrm>
              <a:custGeom>
                <a:avLst/>
                <a:gdLst>
                  <a:gd name="T0" fmla="*/ 71 w 71"/>
                  <a:gd name="T1" fmla="*/ 110 h 139"/>
                  <a:gd name="T2" fmla="*/ 71 w 71"/>
                  <a:gd name="T3" fmla="*/ 110 h 139"/>
                  <a:gd name="T4" fmla="*/ 71 w 71"/>
                  <a:gd name="T5" fmla="*/ 120 h 139"/>
                  <a:gd name="T6" fmla="*/ 68 w 71"/>
                  <a:gd name="T7" fmla="*/ 128 h 139"/>
                  <a:gd name="T8" fmla="*/ 63 w 71"/>
                  <a:gd name="T9" fmla="*/ 135 h 139"/>
                  <a:gd name="T10" fmla="*/ 55 w 71"/>
                  <a:gd name="T11" fmla="*/ 139 h 139"/>
                  <a:gd name="T12" fmla="*/ 55 w 71"/>
                  <a:gd name="T13" fmla="*/ 139 h 139"/>
                  <a:gd name="T14" fmla="*/ 45 w 71"/>
                  <a:gd name="T15" fmla="*/ 139 h 139"/>
                  <a:gd name="T16" fmla="*/ 37 w 71"/>
                  <a:gd name="T17" fmla="*/ 136 h 139"/>
                  <a:gd name="T18" fmla="*/ 31 w 71"/>
                  <a:gd name="T19" fmla="*/ 131 h 139"/>
                  <a:gd name="T20" fmla="*/ 26 w 71"/>
                  <a:gd name="T21" fmla="*/ 123 h 139"/>
                  <a:gd name="T22" fmla="*/ 0 w 71"/>
                  <a:gd name="T23" fmla="*/ 29 h 139"/>
                  <a:gd name="T24" fmla="*/ 0 w 71"/>
                  <a:gd name="T25" fmla="*/ 29 h 139"/>
                  <a:gd name="T26" fmla="*/ 0 w 71"/>
                  <a:gd name="T27" fmla="*/ 19 h 139"/>
                  <a:gd name="T28" fmla="*/ 4 w 71"/>
                  <a:gd name="T29" fmla="*/ 11 h 139"/>
                  <a:gd name="T30" fmla="*/ 8 w 71"/>
                  <a:gd name="T31" fmla="*/ 5 h 139"/>
                  <a:gd name="T32" fmla="*/ 16 w 71"/>
                  <a:gd name="T33" fmla="*/ 1 h 139"/>
                  <a:gd name="T34" fmla="*/ 16 w 71"/>
                  <a:gd name="T35" fmla="*/ 1 h 139"/>
                  <a:gd name="T36" fmla="*/ 26 w 71"/>
                  <a:gd name="T37" fmla="*/ 0 h 139"/>
                  <a:gd name="T38" fmla="*/ 34 w 71"/>
                  <a:gd name="T39" fmla="*/ 3 h 139"/>
                  <a:gd name="T40" fmla="*/ 40 w 71"/>
                  <a:gd name="T41" fmla="*/ 9 h 139"/>
                  <a:gd name="T42" fmla="*/ 45 w 71"/>
                  <a:gd name="T43" fmla="*/ 17 h 139"/>
                  <a:gd name="T44" fmla="*/ 71 w 71"/>
                  <a:gd name="T45" fmla="*/ 1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139">
                    <a:moveTo>
                      <a:pt x="71" y="110"/>
                    </a:moveTo>
                    <a:lnTo>
                      <a:pt x="71" y="110"/>
                    </a:lnTo>
                    <a:lnTo>
                      <a:pt x="71" y="120"/>
                    </a:lnTo>
                    <a:lnTo>
                      <a:pt x="68" y="128"/>
                    </a:lnTo>
                    <a:lnTo>
                      <a:pt x="63" y="135"/>
                    </a:lnTo>
                    <a:lnTo>
                      <a:pt x="55" y="139"/>
                    </a:lnTo>
                    <a:lnTo>
                      <a:pt x="55" y="139"/>
                    </a:lnTo>
                    <a:lnTo>
                      <a:pt x="45" y="139"/>
                    </a:lnTo>
                    <a:lnTo>
                      <a:pt x="37" y="136"/>
                    </a:lnTo>
                    <a:lnTo>
                      <a:pt x="31" y="131"/>
                    </a:lnTo>
                    <a:lnTo>
                      <a:pt x="26" y="123"/>
                    </a:lnTo>
                    <a:lnTo>
                      <a:pt x="0" y="29"/>
                    </a:lnTo>
                    <a:lnTo>
                      <a:pt x="0" y="29"/>
                    </a:lnTo>
                    <a:lnTo>
                      <a:pt x="0" y="19"/>
                    </a:lnTo>
                    <a:lnTo>
                      <a:pt x="4" y="11"/>
                    </a:lnTo>
                    <a:lnTo>
                      <a:pt x="8" y="5"/>
                    </a:lnTo>
                    <a:lnTo>
                      <a:pt x="16" y="1"/>
                    </a:lnTo>
                    <a:lnTo>
                      <a:pt x="16" y="1"/>
                    </a:lnTo>
                    <a:lnTo>
                      <a:pt x="26" y="0"/>
                    </a:lnTo>
                    <a:lnTo>
                      <a:pt x="34" y="3"/>
                    </a:lnTo>
                    <a:lnTo>
                      <a:pt x="40" y="9"/>
                    </a:lnTo>
                    <a:lnTo>
                      <a:pt x="45" y="17"/>
                    </a:lnTo>
                    <a:lnTo>
                      <a:pt x="71" y="1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7" name="Freeform 34">
                <a:extLst>
                  <a:ext uri="{FF2B5EF4-FFF2-40B4-BE49-F238E27FC236}">
                    <a16:creationId xmlns:a16="http://schemas.microsoft.com/office/drawing/2014/main" id="{42886CE4-7D0E-46C6-A0F4-3E372732F2A4}"/>
                  </a:ext>
                </a:extLst>
              </p:cNvPr>
              <p:cNvSpPr>
                <a:spLocks/>
              </p:cNvSpPr>
              <p:nvPr/>
            </p:nvSpPr>
            <p:spPr bwMode="auto">
              <a:xfrm>
                <a:off x="3305409" y="2157412"/>
                <a:ext cx="92075" cy="223838"/>
              </a:xfrm>
              <a:custGeom>
                <a:avLst/>
                <a:gdLst>
                  <a:gd name="T0" fmla="*/ 58 w 58"/>
                  <a:gd name="T1" fmla="*/ 115 h 141"/>
                  <a:gd name="T2" fmla="*/ 58 w 58"/>
                  <a:gd name="T3" fmla="*/ 115 h 141"/>
                  <a:gd name="T4" fmla="*/ 58 w 58"/>
                  <a:gd name="T5" fmla="*/ 125 h 141"/>
                  <a:gd name="T6" fmla="*/ 55 w 58"/>
                  <a:gd name="T7" fmla="*/ 131 h 141"/>
                  <a:gd name="T8" fmla="*/ 48 w 58"/>
                  <a:gd name="T9" fmla="*/ 138 h 141"/>
                  <a:gd name="T10" fmla="*/ 39 w 58"/>
                  <a:gd name="T11" fmla="*/ 141 h 141"/>
                  <a:gd name="T12" fmla="*/ 39 w 58"/>
                  <a:gd name="T13" fmla="*/ 141 h 141"/>
                  <a:gd name="T14" fmla="*/ 29 w 58"/>
                  <a:gd name="T15" fmla="*/ 141 h 141"/>
                  <a:gd name="T16" fmla="*/ 23 w 58"/>
                  <a:gd name="T17" fmla="*/ 136 h 141"/>
                  <a:gd name="T18" fmla="*/ 16 w 58"/>
                  <a:gd name="T19" fmla="*/ 130 h 141"/>
                  <a:gd name="T20" fmla="*/ 13 w 58"/>
                  <a:gd name="T21" fmla="*/ 122 h 141"/>
                  <a:gd name="T22" fmla="*/ 0 w 58"/>
                  <a:gd name="T23" fmla="*/ 26 h 141"/>
                  <a:gd name="T24" fmla="*/ 0 w 58"/>
                  <a:gd name="T25" fmla="*/ 26 h 141"/>
                  <a:gd name="T26" fmla="*/ 0 w 58"/>
                  <a:gd name="T27" fmla="*/ 16 h 141"/>
                  <a:gd name="T28" fmla="*/ 5 w 58"/>
                  <a:gd name="T29" fmla="*/ 8 h 141"/>
                  <a:gd name="T30" fmla="*/ 11 w 58"/>
                  <a:gd name="T31" fmla="*/ 3 h 141"/>
                  <a:gd name="T32" fmla="*/ 19 w 58"/>
                  <a:gd name="T33" fmla="*/ 0 h 141"/>
                  <a:gd name="T34" fmla="*/ 19 w 58"/>
                  <a:gd name="T35" fmla="*/ 0 h 141"/>
                  <a:gd name="T36" fmla="*/ 29 w 58"/>
                  <a:gd name="T37" fmla="*/ 0 h 141"/>
                  <a:gd name="T38" fmla="*/ 37 w 58"/>
                  <a:gd name="T39" fmla="*/ 3 h 141"/>
                  <a:gd name="T40" fmla="*/ 42 w 58"/>
                  <a:gd name="T41" fmla="*/ 11 h 141"/>
                  <a:gd name="T42" fmla="*/ 45 w 58"/>
                  <a:gd name="T43" fmla="*/ 19 h 141"/>
                  <a:gd name="T44" fmla="*/ 58 w 58"/>
                  <a:gd name="T45" fmla="*/ 11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141">
                    <a:moveTo>
                      <a:pt x="58" y="115"/>
                    </a:moveTo>
                    <a:lnTo>
                      <a:pt x="58" y="115"/>
                    </a:lnTo>
                    <a:lnTo>
                      <a:pt x="58" y="125"/>
                    </a:lnTo>
                    <a:lnTo>
                      <a:pt x="55" y="131"/>
                    </a:lnTo>
                    <a:lnTo>
                      <a:pt x="48" y="138"/>
                    </a:lnTo>
                    <a:lnTo>
                      <a:pt x="39" y="141"/>
                    </a:lnTo>
                    <a:lnTo>
                      <a:pt x="39" y="141"/>
                    </a:lnTo>
                    <a:lnTo>
                      <a:pt x="29" y="141"/>
                    </a:lnTo>
                    <a:lnTo>
                      <a:pt x="23" y="136"/>
                    </a:lnTo>
                    <a:lnTo>
                      <a:pt x="16" y="130"/>
                    </a:lnTo>
                    <a:lnTo>
                      <a:pt x="13" y="122"/>
                    </a:lnTo>
                    <a:lnTo>
                      <a:pt x="0" y="26"/>
                    </a:lnTo>
                    <a:lnTo>
                      <a:pt x="0" y="26"/>
                    </a:lnTo>
                    <a:lnTo>
                      <a:pt x="0" y="16"/>
                    </a:lnTo>
                    <a:lnTo>
                      <a:pt x="5" y="8"/>
                    </a:lnTo>
                    <a:lnTo>
                      <a:pt x="11" y="3"/>
                    </a:lnTo>
                    <a:lnTo>
                      <a:pt x="19" y="0"/>
                    </a:lnTo>
                    <a:lnTo>
                      <a:pt x="19" y="0"/>
                    </a:lnTo>
                    <a:lnTo>
                      <a:pt x="29" y="0"/>
                    </a:lnTo>
                    <a:lnTo>
                      <a:pt x="37" y="3"/>
                    </a:lnTo>
                    <a:lnTo>
                      <a:pt x="42" y="11"/>
                    </a:lnTo>
                    <a:lnTo>
                      <a:pt x="45" y="19"/>
                    </a:lnTo>
                    <a:lnTo>
                      <a:pt x="58" y="115"/>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8" name="Freeform 35">
                <a:extLst>
                  <a:ext uri="{FF2B5EF4-FFF2-40B4-BE49-F238E27FC236}">
                    <a16:creationId xmlns:a16="http://schemas.microsoft.com/office/drawing/2014/main" id="{DCE8E20C-EE9F-42EF-9A86-A2AE2FD0F924}"/>
                  </a:ext>
                </a:extLst>
              </p:cNvPr>
              <p:cNvSpPr>
                <a:spLocks/>
              </p:cNvSpPr>
              <p:nvPr/>
            </p:nvSpPr>
            <p:spPr bwMode="auto">
              <a:xfrm>
                <a:off x="3305409" y="2157412"/>
                <a:ext cx="92075" cy="223838"/>
              </a:xfrm>
              <a:custGeom>
                <a:avLst/>
                <a:gdLst>
                  <a:gd name="T0" fmla="*/ 58 w 58"/>
                  <a:gd name="T1" fmla="*/ 115 h 141"/>
                  <a:gd name="T2" fmla="*/ 58 w 58"/>
                  <a:gd name="T3" fmla="*/ 115 h 141"/>
                  <a:gd name="T4" fmla="*/ 58 w 58"/>
                  <a:gd name="T5" fmla="*/ 125 h 141"/>
                  <a:gd name="T6" fmla="*/ 55 w 58"/>
                  <a:gd name="T7" fmla="*/ 131 h 141"/>
                  <a:gd name="T8" fmla="*/ 48 w 58"/>
                  <a:gd name="T9" fmla="*/ 138 h 141"/>
                  <a:gd name="T10" fmla="*/ 39 w 58"/>
                  <a:gd name="T11" fmla="*/ 141 h 141"/>
                  <a:gd name="T12" fmla="*/ 39 w 58"/>
                  <a:gd name="T13" fmla="*/ 141 h 141"/>
                  <a:gd name="T14" fmla="*/ 29 w 58"/>
                  <a:gd name="T15" fmla="*/ 141 h 141"/>
                  <a:gd name="T16" fmla="*/ 23 w 58"/>
                  <a:gd name="T17" fmla="*/ 136 h 141"/>
                  <a:gd name="T18" fmla="*/ 16 w 58"/>
                  <a:gd name="T19" fmla="*/ 130 h 141"/>
                  <a:gd name="T20" fmla="*/ 13 w 58"/>
                  <a:gd name="T21" fmla="*/ 122 h 141"/>
                  <a:gd name="T22" fmla="*/ 0 w 58"/>
                  <a:gd name="T23" fmla="*/ 26 h 141"/>
                  <a:gd name="T24" fmla="*/ 0 w 58"/>
                  <a:gd name="T25" fmla="*/ 26 h 141"/>
                  <a:gd name="T26" fmla="*/ 0 w 58"/>
                  <a:gd name="T27" fmla="*/ 16 h 141"/>
                  <a:gd name="T28" fmla="*/ 5 w 58"/>
                  <a:gd name="T29" fmla="*/ 8 h 141"/>
                  <a:gd name="T30" fmla="*/ 11 w 58"/>
                  <a:gd name="T31" fmla="*/ 3 h 141"/>
                  <a:gd name="T32" fmla="*/ 19 w 58"/>
                  <a:gd name="T33" fmla="*/ 0 h 141"/>
                  <a:gd name="T34" fmla="*/ 19 w 58"/>
                  <a:gd name="T35" fmla="*/ 0 h 141"/>
                  <a:gd name="T36" fmla="*/ 29 w 58"/>
                  <a:gd name="T37" fmla="*/ 0 h 141"/>
                  <a:gd name="T38" fmla="*/ 37 w 58"/>
                  <a:gd name="T39" fmla="*/ 3 h 141"/>
                  <a:gd name="T40" fmla="*/ 42 w 58"/>
                  <a:gd name="T41" fmla="*/ 11 h 141"/>
                  <a:gd name="T42" fmla="*/ 45 w 58"/>
                  <a:gd name="T43" fmla="*/ 19 h 141"/>
                  <a:gd name="T44" fmla="*/ 58 w 58"/>
                  <a:gd name="T45" fmla="*/ 11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141">
                    <a:moveTo>
                      <a:pt x="58" y="115"/>
                    </a:moveTo>
                    <a:lnTo>
                      <a:pt x="58" y="115"/>
                    </a:lnTo>
                    <a:lnTo>
                      <a:pt x="58" y="125"/>
                    </a:lnTo>
                    <a:lnTo>
                      <a:pt x="55" y="131"/>
                    </a:lnTo>
                    <a:lnTo>
                      <a:pt x="48" y="138"/>
                    </a:lnTo>
                    <a:lnTo>
                      <a:pt x="39" y="141"/>
                    </a:lnTo>
                    <a:lnTo>
                      <a:pt x="39" y="141"/>
                    </a:lnTo>
                    <a:lnTo>
                      <a:pt x="29" y="141"/>
                    </a:lnTo>
                    <a:lnTo>
                      <a:pt x="23" y="136"/>
                    </a:lnTo>
                    <a:lnTo>
                      <a:pt x="16" y="130"/>
                    </a:lnTo>
                    <a:lnTo>
                      <a:pt x="13" y="122"/>
                    </a:lnTo>
                    <a:lnTo>
                      <a:pt x="0" y="26"/>
                    </a:lnTo>
                    <a:lnTo>
                      <a:pt x="0" y="26"/>
                    </a:lnTo>
                    <a:lnTo>
                      <a:pt x="0" y="16"/>
                    </a:lnTo>
                    <a:lnTo>
                      <a:pt x="5" y="8"/>
                    </a:lnTo>
                    <a:lnTo>
                      <a:pt x="11" y="3"/>
                    </a:lnTo>
                    <a:lnTo>
                      <a:pt x="19" y="0"/>
                    </a:lnTo>
                    <a:lnTo>
                      <a:pt x="19" y="0"/>
                    </a:lnTo>
                    <a:lnTo>
                      <a:pt x="29" y="0"/>
                    </a:lnTo>
                    <a:lnTo>
                      <a:pt x="37" y="3"/>
                    </a:lnTo>
                    <a:lnTo>
                      <a:pt x="42" y="11"/>
                    </a:lnTo>
                    <a:lnTo>
                      <a:pt x="45" y="19"/>
                    </a:lnTo>
                    <a:lnTo>
                      <a:pt x="58" y="1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9" name="Freeform 36">
                <a:extLst>
                  <a:ext uri="{FF2B5EF4-FFF2-40B4-BE49-F238E27FC236}">
                    <a16:creationId xmlns:a16="http://schemas.microsoft.com/office/drawing/2014/main" id="{FDA9D0AF-A35E-4E45-B2A1-117CDBAA73B8}"/>
                  </a:ext>
                </a:extLst>
              </p:cNvPr>
              <p:cNvSpPr>
                <a:spLocks/>
              </p:cNvSpPr>
              <p:nvPr/>
            </p:nvSpPr>
            <p:spPr bwMode="auto">
              <a:xfrm>
                <a:off x="3397484" y="2174875"/>
                <a:ext cx="93663" cy="227013"/>
              </a:xfrm>
              <a:custGeom>
                <a:avLst/>
                <a:gdLst>
                  <a:gd name="T0" fmla="*/ 59 w 59"/>
                  <a:gd name="T1" fmla="*/ 117 h 143"/>
                  <a:gd name="T2" fmla="*/ 59 w 59"/>
                  <a:gd name="T3" fmla="*/ 117 h 143"/>
                  <a:gd name="T4" fmla="*/ 59 w 59"/>
                  <a:gd name="T5" fmla="*/ 125 h 143"/>
                  <a:gd name="T6" fmla="*/ 55 w 59"/>
                  <a:gd name="T7" fmla="*/ 133 h 143"/>
                  <a:gd name="T8" fmla="*/ 48 w 59"/>
                  <a:gd name="T9" fmla="*/ 140 h 143"/>
                  <a:gd name="T10" fmla="*/ 40 w 59"/>
                  <a:gd name="T11" fmla="*/ 143 h 143"/>
                  <a:gd name="T12" fmla="*/ 40 w 59"/>
                  <a:gd name="T13" fmla="*/ 143 h 143"/>
                  <a:gd name="T14" fmla="*/ 30 w 59"/>
                  <a:gd name="T15" fmla="*/ 141 h 143"/>
                  <a:gd name="T16" fmla="*/ 22 w 59"/>
                  <a:gd name="T17" fmla="*/ 138 h 143"/>
                  <a:gd name="T18" fmla="*/ 16 w 59"/>
                  <a:gd name="T19" fmla="*/ 132 h 143"/>
                  <a:gd name="T20" fmla="*/ 14 w 59"/>
                  <a:gd name="T21" fmla="*/ 124 h 143"/>
                  <a:gd name="T22" fmla="*/ 0 w 59"/>
                  <a:gd name="T23" fmla="*/ 27 h 143"/>
                  <a:gd name="T24" fmla="*/ 0 w 59"/>
                  <a:gd name="T25" fmla="*/ 27 h 143"/>
                  <a:gd name="T26" fmla="*/ 2 w 59"/>
                  <a:gd name="T27" fmla="*/ 18 h 143"/>
                  <a:gd name="T28" fmla="*/ 5 w 59"/>
                  <a:gd name="T29" fmla="*/ 10 h 143"/>
                  <a:gd name="T30" fmla="*/ 11 w 59"/>
                  <a:gd name="T31" fmla="*/ 3 h 143"/>
                  <a:gd name="T32" fmla="*/ 21 w 59"/>
                  <a:gd name="T33" fmla="*/ 0 h 143"/>
                  <a:gd name="T34" fmla="*/ 21 w 59"/>
                  <a:gd name="T35" fmla="*/ 0 h 143"/>
                  <a:gd name="T36" fmla="*/ 29 w 59"/>
                  <a:gd name="T37" fmla="*/ 2 h 143"/>
                  <a:gd name="T38" fmla="*/ 37 w 59"/>
                  <a:gd name="T39" fmla="*/ 5 h 143"/>
                  <a:gd name="T40" fmla="*/ 43 w 59"/>
                  <a:gd name="T41" fmla="*/ 11 h 143"/>
                  <a:gd name="T42" fmla="*/ 46 w 59"/>
                  <a:gd name="T43" fmla="*/ 21 h 143"/>
                  <a:gd name="T44" fmla="*/ 59 w 59"/>
                  <a:gd name="T45" fmla="*/ 11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143">
                    <a:moveTo>
                      <a:pt x="59" y="117"/>
                    </a:moveTo>
                    <a:lnTo>
                      <a:pt x="59" y="117"/>
                    </a:lnTo>
                    <a:lnTo>
                      <a:pt x="59" y="125"/>
                    </a:lnTo>
                    <a:lnTo>
                      <a:pt x="55" y="133"/>
                    </a:lnTo>
                    <a:lnTo>
                      <a:pt x="48" y="140"/>
                    </a:lnTo>
                    <a:lnTo>
                      <a:pt x="40" y="143"/>
                    </a:lnTo>
                    <a:lnTo>
                      <a:pt x="40" y="143"/>
                    </a:lnTo>
                    <a:lnTo>
                      <a:pt x="30" y="141"/>
                    </a:lnTo>
                    <a:lnTo>
                      <a:pt x="22" y="138"/>
                    </a:lnTo>
                    <a:lnTo>
                      <a:pt x="16" y="132"/>
                    </a:lnTo>
                    <a:lnTo>
                      <a:pt x="14" y="124"/>
                    </a:lnTo>
                    <a:lnTo>
                      <a:pt x="0" y="27"/>
                    </a:lnTo>
                    <a:lnTo>
                      <a:pt x="0" y="27"/>
                    </a:lnTo>
                    <a:lnTo>
                      <a:pt x="2" y="18"/>
                    </a:lnTo>
                    <a:lnTo>
                      <a:pt x="5" y="10"/>
                    </a:lnTo>
                    <a:lnTo>
                      <a:pt x="11" y="3"/>
                    </a:lnTo>
                    <a:lnTo>
                      <a:pt x="21" y="0"/>
                    </a:lnTo>
                    <a:lnTo>
                      <a:pt x="21" y="0"/>
                    </a:lnTo>
                    <a:lnTo>
                      <a:pt x="29" y="2"/>
                    </a:lnTo>
                    <a:lnTo>
                      <a:pt x="37" y="5"/>
                    </a:lnTo>
                    <a:lnTo>
                      <a:pt x="43" y="11"/>
                    </a:lnTo>
                    <a:lnTo>
                      <a:pt x="46" y="21"/>
                    </a:lnTo>
                    <a:lnTo>
                      <a:pt x="59" y="117"/>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0" name="Freeform 37">
                <a:extLst>
                  <a:ext uri="{FF2B5EF4-FFF2-40B4-BE49-F238E27FC236}">
                    <a16:creationId xmlns:a16="http://schemas.microsoft.com/office/drawing/2014/main" id="{0076E386-6975-4D5C-9300-1E52D536D41A}"/>
                  </a:ext>
                </a:extLst>
              </p:cNvPr>
              <p:cNvSpPr>
                <a:spLocks/>
              </p:cNvSpPr>
              <p:nvPr/>
            </p:nvSpPr>
            <p:spPr bwMode="auto">
              <a:xfrm>
                <a:off x="3397484" y="2174875"/>
                <a:ext cx="93663" cy="227013"/>
              </a:xfrm>
              <a:custGeom>
                <a:avLst/>
                <a:gdLst>
                  <a:gd name="T0" fmla="*/ 59 w 59"/>
                  <a:gd name="T1" fmla="*/ 117 h 143"/>
                  <a:gd name="T2" fmla="*/ 59 w 59"/>
                  <a:gd name="T3" fmla="*/ 117 h 143"/>
                  <a:gd name="T4" fmla="*/ 59 w 59"/>
                  <a:gd name="T5" fmla="*/ 125 h 143"/>
                  <a:gd name="T6" fmla="*/ 55 w 59"/>
                  <a:gd name="T7" fmla="*/ 133 h 143"/>
                  <a:gd name="T8" fmla="*/ 48 w 59"/>
                  <a:gd name="T9" fmla="*/ 140 h 143"/>
                  <a:gd name="T10" fmla="*/ 40 w 59"/>
                  <a:gd name="T11" fmla="*/ 143 h 143"/>
                  <a:gd name="T12" fmla="*/ 40 w 59"/>
                  <a:gd name="T13" fmla="*/ 143 h 143"/>
                  <a:gd name="T14" fmla="*/ 30 w 59"/>
                  <a:gd name="T15" fmla="*/ 141 h 143"/>
                  <a:gd name="T16" fmla="*/ 22 w 59"/>
                  <a:gd name="T17" fmla="*/ 138 h 143"/>
                  <a:gd name="T18" fmla="*/ 16 w 59"/>
                  <a:gd name="T19" fmla="*/ 132 h 143"/>
                  <a:gd name="T20" fmla="*/ 14 w 59"/>
                  <a:gd name="T21" fmla="*/ 124 h 143"/>
                  <a:gd name="T22" fmla="*/ 0 w 59"/>
                  <a:gd name="T23" fmla="*/ 27 h 143"/>
                  <a:gd name="T24" fmla="*/ 0 w 59"/>
                  <a:gd name="T25" fmla="*/ 27 h 143"/>
                  <a:gd name="T26" fmla="*/ 2 w 59"/>
                  <a:gd name="T27" fmla="*/ 18 h 143"/>
                  <a:gd name="T28" fmla="*/ 5 w 59"/>
                  <a:gd name="T29" fmla="*/ 10 h 143"/>
                  <a:gd name="T30" fmla="*/ 11 w 59"/>
                  <a:gd name="T31" fmla="*/ 3 h 143"/>
                  <a:gd name="T32" fmla="*/ 21 w 59"/>
                  <a:gd name="T33" fmla="*/ 0 h 143"/>
                  <a:gd name="T34" fmla="*/ 21 w 59"/>
                  <a:gd name="T35" fmla="*/ 0 h 143"/>
                  <a:gd name="T36" fmla="*/ 29 w 59"/>
                  <a:gd name="T37" fmla="*/ 2 h 143"/>
                  <a:gd name="T38" fmla="*/ 37 w 59"/>
                  <a:gd name="T39" fmla="*/ 5 h 143"/>
                  <a:gd name="T40" fmla="*/ 43 w 59"/>
                  <a:gd name="T41" fmla="*/ 11 h 143"/>
                  <a:gd name="T42" fmla="*/ 46 w 59"/>
                  <a:gd name="T43" fmla="*/ 21 h 143"/>
                  <a:gd name="T44" fmla="*/ 59 w 59"/>
                  <a:gd name="T45" fmla="*/ 11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143">
                    <a:moveTo>
                      <a:pt x="59" y="117"/>
                    </a:moveTo>
                    <a:lnTo>
                      <a:pt x="59" y="117"/>
                    </a:lnTo>
                    <a:lnTo>
                      <a:pt x="59" y="125"/>
                    </a:lnTo>
                    <a:lnTo>
                      <a:pt x="55" y="133"/>
                    </a:lnTo>
                    <a:lnTo>
                      <a:pt x="48" y="140"/>
                    </a:lnTo>
                    <a:lnTo>
                      <a:pt x="40" y="143"/>
                    </a:lnTo>
                    <a:lnTo>
                      <a:pt x="40" y="143"/>
                    </a:lnTo>
                    <a:lnTo>
                      <a:pt x="30" y="141"/>
                    </a:lnTo>
                    <a:lnTo>
                      <a:pt x="22" y="138"/>
                    </a:lnTo>
                    <a:lnTo>
                      <a:pt x="16" y="132"/>
                    </a:lnTo>
                    <a:lnTo>
                      <a:pt x="14" y="124"/>
                    </a:lnTo>
                    <a:lnTo>
                      <a:pt x="0" y="27"/>
                    </a:lnTo>
                    <a:lnTo>
                      <a:pt x="0" y="27"/>
                    </a:lnTo>
                    <a:lnTo>
                      <a:pt x="2" y="18"/>
                    </a:lnTo>
                    <a:lnTo>
                      <a:pt x="5" y="10"/>
                    </a:lnTo>
                    <a:lnTo>
                      <a:pt x="11" y="3"/>
                    </a:lnTo>
                    <a:lnTo>
                      <a:pt x="21" y="0"/>
                    </a:lnTo>
                    <a:lnTo>
                      <a:pt x="21" y="0"/>
                    </a:lnTo>
                    <a:lnTo>
                      <a:pt x="29" y="2"/>
                    </a:lnTo>
                    <a:lnTo>
                      <a:pt x="37" y="5"/>
                    </a:lnTo>
                    <a:lnTo>
                      <a:pt x="43" y="11"/>
                    </a:lnTo>
                    <a:lnTo>
                      <a:pt x="46" y="21"/>
                    </a:lnTo>
                    <a:lnTo>
                      <a:pt x="59" y="1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1" name="Freeform 38">
                <a:extLst>
                  <a:ext uri="{FF2B5EF4-FFF2-40B4-BE49-F238E27FC236}">
                    <a16:creationId xmlns:a16="http://schemas.microsoft.com/office/drawing/2014/main" id="{CE55602B-2FF8-4467-9F66-91D26904898E}"/>
                  </a:ext>
                </a:extLst>
              </p:cNvPr>
              <p:cNvSpPr>
                <a:spLocks/>
              </p:cNvSpPr>
              <p:nvPr/>
            </p:nvSpPr>
            <p:spPr bwMode="auto">
              <a:xfrm>
                <a:off x="2778359" y="2419350"/>
                <a:ext cx="236538" cy="188913"/>
              </a:xfrm>
              <a:custGeom>
                <a:avLst/>
                <a:gdLst>
                  <a:gd name="T0" fmla="*/ 119 w 149"/>
                  <a:gd name="T1" fmla="*/ 53 h 119"/>
                  <a:gd name="T2" fmla="*/ 119 w 149"/>
                  <a:gd name="T3" fmla="*/ 53 h 119"/>
                  <a:gd name="T4" fmla="*/ 128 w 149"/>
                  <a:gd name="T5" fmla="*/ 61 h 119"/>
                  <a:gd name="T6" fmla="*/ 139 w 149"/>
                  <a:gd name="T7" fmla="*/ 76 h 119"/>
                  <a:gd name="T8" fmla="*/ 144 w 149"/>
                  <a:gd name="T9" fmla="*/ 84 h 119"/>
                  <a:gd name="T10" fmla="*/ 147 w 149"/>
                  <a:gd name="T11" fmla="*/ 90 h 119"/>
                  <a:gd name="T12" fmla="*/ 149 w 149"/>
                  <a:gd name="T13" fmla="*/ 97 h 119"/>
                  <a:gd name="T14" fmla="*/ 147 w 149"/>
                  <a:gd name="T15" fmla="*/ 101 h 119"/>
                  <a:gd name="T16" fmla="*/ 147 w 149"/>
                  <a:gd name="T17" fmla="*/ 101 h 119"/>
                  <a:gd name="T18" fmla="*/ 146 w 149"/>
                  <a:gd name="T19" fmla="*/ 106 h 119"/>
                  <a:gd name="T20" fmla="*/ 146 w 149"/>
                  <a:gd name="T21" fmla="*/ 109 h 119"/>
                  <a:gd name="T22" fmla="*/ 146 w 149"/>
                  <a:gd name="T23" fmla="*/ 116 h 119"/>
                  <a:gd name="T24" fmla="*/ 146 w 149"/>
                  <a:gd name="T25" fmla="*/ 117 h 119"/>
                  <a:gd name="T26" fmla="*/ 144 w 149"/>
                  <a:gd name="T27" fmla="*/ 119 h 119"/>
                  <a:gd name="T28" fmla="*/ 139 w 149"/>
                  <a:gd name="T29" fmla="*/ 116 h 119"/>
                  <a:gd name="T30" fmla="*/ 11 w 149"/>
                  <a:gd name="T31" fmla="*/ 42 h 119"/>
                  <a:gd name="T32" fmla="*/ 11 w 149"/>
                  <a:gd name="T33" fmla="*/ 42 h 119"/>
                  <a:gd name="T34" fmla="*/ 5 w 149"/>
                  <a:gd name="T35" fmla="*/ 37 h 119"/>
                  <a:gd name="T36" fmla="*/ 0 w 149"/>
                  <a:gd name="T37" fmla="*/ 29 h 119"/>
                  <a:gd name="T38" fmla="*/ 0 w 149"/>
                  <a:gd name="T39" fmla="*/ 19 h 119"/>
                  <a:gd name="T40" fmla="*/ 3 w 149"/>
                  <a:gd name="T41" fmla="*/ 11 h 119"/>
                  <a:gd name="T42" fmla="*/ 3 w 149"/>
                  <a:gd name="T43" fmla="*/ 11 h 119"/>
                  <a:gd name="T44" fmla="*/ 9 w 149"/>
                  <a:gd name="T45" fmla="*/ 5 h 119"/>
                  <a:gd name="T46" fmla="*/ 17 w 149"/>
                  <a:gd name="T47" fmla="*/ 0 h 119"/>
                  <a:gd name="T48" fmla="*/ 25 w 149"/>
                  <a:gd name="T49" fmla="*/ 0 h 119"/>
                  <a:gd name="T50" fmla="*/ 35 w 149"/>
                  <a:gd name="T51" fmla="*/ 3 h 119"/>
                  <a:gd name="T52" fmla="*/ 119 w 149"/>
                  <a:gd name="T53" fmla="*/ 5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9" h="119">
                    <a:moveTo>
                      <a:pt x="119" y="53"/>
                    </a:moveTo>
                    <a:lnTo>
                      <a:pt x="119" y="53"/>
                    </a:lnTo>
                    <a:lnTo>
                      <a:pt x="128" y="61"/>
                    </a:lnTo>
                    <a:lnTo>
                      <a:pt x="139" y="76"/>
                    </a:lnTo>
                    <a:lnTo>
                      <a:pt x="144" y="84"/>
                    </a:lnTo>
                    <a:lnTo>
                      <a:pt x="147" y="90"/>
                    </a:lnTo>
                    <a:lnTo>
                      <a:pt x="149" y="97"/>
                    </a:lnTo>
                    <a:lnTo>
                      <a:pt x="147" y="101"/>
                    </a:lnTo>
                    <a:lnTo>
                      <a:pt x="147" y="101"/>
                    </a:lnTo>
                    <a:lnTo>
                      <a:pt x="146" y="106"/>
                    </a:lnTo>
                    <a:lnTo>
                      <a:pt x="146" y="109"/>
                    </a:lnTo>
                    <a:lnTo>
                      <a:pt x="146" y="116"/>
                    </a:lnTo>
                    <a:lnTo>
                      <a:pt x="146" y="117"/>
                    </a:lnTo>
                    <a:lnTo>
                      <a:pt x="144" y="119"/>
                    </a:lnTo>
                    <a:lnTo>
                      <a:pt x="139" y="116"/>
                    </a:lnTo>
                    <a:lnTo>
                      <a:pt x="11" y="42"/>
                    </a:lnTo>
                    <a:lnTo>
                      <a:pt x="11" y="42"/>
                    </a:lnTo>
                    <a:lnTo>
                      <a:pt x="5" y="37"/>
                    </a:lnTo>
                    <a:lnTo>
                      <a:pt x="0" y="29"/>
                    </a:lnTo>
                    <a:lnTo>
                      <a:pt x="0" y="19"/>
                    </a:lnTo>
                    <a:lnTo>
                      <a:pt x="3" y="11"/>
                    </a:lnTo>
                    <a:lnTo>
                      <a:pt x="3" y="11"/>
                    </a:lnTo>
                    <a:lnTo>
                      <a:pt x="9" y="5"/>
                    </a:lnTo>
                    <a:lnTo>
                      <a:pt x="17" y="0"/>
                    </a:lnTo>
                    <a:lnTo>
                      <a:pt x="25" y="0"/>
                    </a:lnTo>
                    <a:lnTo>
                      <a:pt x="35" y="3"/>
                    </a:lnTo>
                    <a:lnTo>
                      <a:pt x="119" y="53"/>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2" name="Freeform 39">
                <a:extLst>
                  <a:ext uri="{FF2B5EF4-FFF2-40B4-BE49-F238E27FC236}">
                    <a16:creationId xmlns:a16="http://schemas.microsoft.com/office/drawing/2014/main" id="{663B683D-E9F2-4AB9-93E7-CCE4B5EB7652}"/>
                  </a:ext>
                </a:extLst>
              </p:cNvPr>
              <p:cNvSpPr>
                <a:spLocks/>
              </p:cNvSpPr>
              <p:nvPr/>
            </p:nvSpPr>
            <p:spPr bwMode="auto">
              <a:xfrm>
                <a:off x="2778359" y="2419350"/>
                <a:ext cx="236538" cy="188913"/>
              </a:xfrm>
              <a:custGeom>
                <a:avLst/>
                <a:gdLst>
                  <a:gd name="T0" fmla="*/ 119 w 149"/>
                  <a:gd name="T1" fmla="*/ 53 h 119"/>
                  <a:gd name="T2" fmla="*/ 119 w 149"/>
                  <a:gd name="T3" fmla="*/ 53 h 119"/>
                  <a:gd name="T4" fmla="*/ 128 w 149"/>
                  <a:gd name="T5" fmla="*/ 61 h 119"/>
                  <a:gd name="T6" fmla="*/ 139 w 149"/>
                  <a:gd name="T7" fmla="*/ 76 h 119"/>
                  <a:gd name="T8" fmla="*/ 144 w 149"/>
                  <a:gd name="T9" fmla="*/ 84 h 119"/>
                  <a:gd name="T10" fmla="*/ 147 w 149"/>
                  <a:gd name="T11" fmla="*/ 90 h 119"/>
                  <a:gd name="T12" fmla="*/ 149 w 149"/>
                  <a:gd name="T13" fmla="*/ 97 h 119"/>
                  <a:gd name="T14" fmla="*/ 147 w 149"/>
                  <a:gd name="T15" fmla="*/ 101 h 119"/>
                  <a:gd name="T16" fmla="*/ 147 w 149"/>
                  <a:gd name="T17" fmla="*/ 101 h 119"/>
                  <a:gd name="T18" fmla="*/ 146 w 149"/>
                  <a:gd name="T19" fmla="*/ 106 h 119"/>
                  <a:gd name="T20" fmla="*/ 146 w 149"/>
                  <a:gd name="T21" fmla="*/ 109 h 119"/>
                  <a:gd name="T22" fmla="*/ 146 w 149"/>
                  <a:gd name="T23" fmla="*/ 116 h 119"/>
                  <a:gd name="T24" fmla="*/ 146 w 149"/>
                  <a:gd name="T25" fmla="*/ 117 h 119"/>
                  <a:gd name="T26" fmla="*/ 144 w 149"/>
                  <a:gd name="T27" fmla="*/ 119 h 119"/>
                  <a:gd name="T28" fmla="*/ 139 w 149"/>
                  <a:gd name="T29" fmla="*/ 116 h 119"/>
                  <a:gd name="T30" fmla="*/ 11 w 149"/>
                  <a:gd name="T31" fmla="*/ 42 h 119"/>
                  <a:gd name="T32" fmla="*/ 11 w 149"/>
                  <a:gd name="T33" fmla="*/ 42 h 119"/>
                  <a:gd name="T34" fmla="*/ 5 w 149"/>
                  <a:gd name="T35" fmla="*/ 37 h 119"/>
                  <a:gd name="T36" fmla="*/ 0 w 149"/>
                  <a:gd name="T37" fmla="*/ 29 h 119"/>
                  <a:gd name="T38" fmla="*/ 0 w 149"/>
                  <a:gd name="T39" fmla="*/ 19 h 119"/>
                  <a:gd name="T40" fmla="*/ 3 w 149"/>
                  <a:gd name="T41" fmla="*/ 11 h 119"/>
                  <a:gd name="T42" fmla="*/ 3 w 149"/>
                  <a:gd name="T43" fmla="*/ 11 h 119"/>
                  <a:gd name="T44" fmla="*/ 9 w 149"/>
                  <a:gd name="T45" fmla="*/ 5 h 119"/>
                  <a:gd name="T46" fmla="*/ 17 w 149"/>
                  <a:gd name="T47" fmla="*/ 0 h 119"/>
                  <a:gd name="T48" fmla="*/ 25 w 149"/>
                  <a:gd name="T49" fmla="*/ 0 h 119"/>
                  <a:gd name="T50" fmla="*/ 35 w 149"/>
                  <a:gd name="T51" fmla="*/ 3 h 119"/>
                  <a:gd name="T52" fmla="*/ 119 w 149"/>
                  <a:gd name="T53" fmla="*/ 5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9" h="119">
                    <a:moveTo>
                      <a:pt x="119" y="53"/>
                    </a:moveTo>
                    <a:lnTo>
                      <a:pt x="119" y="53"/>
                    </a:lnTo>
                    <a:lnTo>
                      <a:pt x="128" y="61"/>
                    </a:lnTo>
                    <a:lnTo>
                      <a:pt x="139" y="76"/>
                    </a:lnTo>
                    <a:lnTo>
                      <a:pt x="144" y="84"/>
                    </a:lnTo>
                    <a:lnTo>
                      <a:pt x="147" y="90"/>
                    </a:lnTo>
                    <a:lnTo>
                      <a:pt x="149" y="97"/>
                    </a:lnTo>
                    <a:lnTo>
                      <a:pt x="147" y="101"/>
                    </a:lnTo>
                    <a:lnTo>
                      <a:pt x="147" y="101"/>
                    </a:lnTo>
                    <a:lnTo>
                      <a:pt x="146" y="106"/>
                    </a:lnTo>
                    <a:lnTo>
                      <a:pt x="146" y="109"/>
                    </a:lnTo>
                    <a:lnTo>
                      <a:pt x="146" y="116"/>
                    </a:lnTo>
                    <a:lnTo>
                      <a:pt x="146" y="117"/>
                    </a:lnTo>
                    <a:lnTo>
                      <a:pt x="144" y="119"/>
                    </a:lnTo>
                    <a:lnTo>
                      <a:pt x="139" y="116"/>
                    </a:lnTo>
                    <a:lnTo>
                      <a:pt x="11" y="42"/>
                    </a:lnTo>
                    <a:lnTo>
                      <a:pt x="11" y="42"/>
                    </a:lnTo>
                    <a:lnTo>
                      <a:pt x="5" y="37"/>
                    </a:lnTo>
                    <a:lnTo>
                      <a:pt x="0" y="29"/>
                    </a:lnTo>
                    <a:lnTo>
                      <a:pt x="0" y="19"/>
                    </a:lnTo>
                    <a:lnTo>
                      <a:pt x="3" y="11"/>
                    </a:lnTo>
                    <a:lnTo>
                      <a:pt x="3" y="11"/>
                    </a:lnTo>
                    <a:lnTo>
                      <a:pt x="9" y="5"/>
                    </a:lnTo>
                    <a:lnTo>
                      <a:pt x="17" y="0"/>
                    </a:lnTo>
                    <a:lnTo>
                      <a:pt x="25" y="0"/>
                    </a:lnTo>
                    <a:lnTo>
                      <a:pt x="35" y="3"/>
                    </a:lnTo>
                    <a:lnTo>
                      <a:pt x="119" y="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3" name="Freeform 41">
                <a:extLst>
                  <a:ext uri="{FF2B5EF4-FFF2-40B4-BE49-F238E27FC236}">
                    <a16:creationId xmlns:a16="http://schemas.microsoft.com/office/drawing/2014/main" id="{F0EEA588-5797-4472-8667-569978FDA897}"/>
                  </a:ext>
                </a:extLst>
              </p:cNvPr>
              <p:cNvSpPr>
                <a:spLocks/>
              </p:cNvSpPr>
              <p:nvPr/>
            </p:nvSpPr>
            <p:spPr bwMode="auto">
              <a:xfrm>
                <a:off x="1567096" y="2427287"/>
                <a:ext cx="209550" cy="209550"/>
              </a:xfrm>
              <a:custGeom>
                <a:avLst/>
                <a:gdLst>
                  <a:gd name="T0" fmla="*/ 132 w 132"/>
                  <a:gd name="T1" fmla="*/ 71 h 132"/>
                  <a:gd name="T2" fmla="*/ 132 w 132"/>
                  <a:gd name="T3" fmla="*/ 71 h 132"/>
                  <a:gd name="T4" fmla="*/ 129 w 132"/>
                  <a:gd name="T5" fmla="*/ 83 h 132"/>
                  <a:gd name="T6" fmla="*/ 124 w 132"/>
                  <a:gd name="T7" fmla="*/ 96 h 132"/>
                  <a:gd name="T8" fmla="*/ 117 w 132"/>
                  <a:gd name="T9" fmla="*/ 108 h 132"/>
                  <a:gd name="T10" fmla="*/ 109 w 132"/>
                  <a:gd name="T11" fmla="*/ 116 h 132"/>
                  <a:gd name="T12" fmla="*/ 98 w 132"/>
                  <a:gd name="T13" fmla="*/ 124 h 132"/>
                  <a:gd name="T14" fmla="*/ 87 w 132"/>
                  <a:gd name="T15" fmla="*/ 128 h 132"/>
                  <a:gd name="T16" fmla="*/ 74 w 132"/>
                  <a:gd name="T17" fmla="*/ 132 h 132"/>
                  <a:gd name="T18" fmla="*/ 61 w 132"/>
                  <a:gd name="T19" fmla="*/ 132 h 132"/>
                  <a:gd name="T20" fmla="*/ 61 w 132"/>
                  <a:gd name="T21" fmla="*/ 132 h 132"/>
                  <a:gd name="T22" fmla="*/ 47 w 132"/>
                  <a:gd name="T23" fmla="*/ 128 h 132"/>
                  <a:gd name="T24" fmla="*/ 35 w 132"/>
                  <a:gd name="T25" fmla="*/ 124 h 132"/>
                  <a:gd name="T26" fmla="*/ 24 w 132"/>
                  <a:gd name="T27" fmla="*/ 117 h 132"/>
                  <a:gd name="T28" fmla="*/ 16 w 132"/>
                  <a:gd name="T29" fmla="*/ 108 h 132"/>
                  <a:gd name="T30" fmla="*/ 8 w 132"/>
                  <a:gd name="T31" fmla="*/ 98 h 132"/>
                  <a:gd name="T32" fmla="*/ 3 w 132"/>
                  <a:gd name="T33" fmla="*/ 87 h 132"/>
                  <a:gd name="T34" fmla="*/ 0 w 132"/>
                  <a:gd name="T35" fmla="*/ 74 h 132"/>
                  <a:gd name="T36" fmla="*/ 0 w 132"/>
                  <a:gd name="T37" fmla="*/ 59 h 132"/>
                  <a:gd name="T38" fmla="*/ 0 w 132"/>
                  <a:gd name="T39" fmla="*/ 59 h 132"/>
                  <a:gd name="T40" fmla="*/ 3 w 132"/>
                  <a:gd name="T41" fmla="*/ 47 h 132"/>
                  <a:gd name="T42" fmla="*/ 8 w 132"/>
                  <a:gd name="T43" fmla="*/ 35 h 132"/>
                  <a:gd name="T44" fmla="*/ 15 w 132"/>
                  <a:gd name="T45" fmla="*/ 24 h 132"/>
                  <a:gd name="T46" fmla="*/ 24 w 132"/>
                  <a:gd name="T47" fmla="*/ 14 h 132"/>
                  <a:gd name="T48" fmla="*/ 34 w 132"/>
                  <a:gd name="T49" fmla="*/ 8 h 132"/>
                  <a:gd name="T50" fmla="*/ 45 w 132"/>
                  <a:gd name="T51" fmla="*/ 3 h 132"/>
                  <a:gd name="T52" fmla="*/ 58 w 132"/>
                  <a:gd name="T53" fmla="*/ 0 h 132"/>
                  <a:gd name="T54" fmla="*/ 72 w 132"/>
                  <a:gd name="T55" fmla="*/ 0 h 132"/>
                  <a:gd name="T56" fmla="*/ 72 w 132"/>
                  <a:gd name="T57" fmla="*/ 0 h 132"/>
                  <a:gd name="T58" fmla="*/ 85 w 132"/>
                  <a:gd name="T59" fmla="*/ 2 h 132"/>
                  <a:gd name="T60" fmla="*/ 96 w 132"/>
                  <a:gd name="T61" fmla="*/ 6 h 132"/>
                  <a:gd name="T62" fmla="*/ 108 w 132"/>
                  <a:gd name="T63" fmla="*/ 14 h 132"/>
                  <a:gd name="T64" fmla="*/ 116 w 132"/>
                  <a:gd name="T65" fmla="*/ 22 h 132"/>
                  <a:gd name="T66" fmla="*/ 124 w 132"/>
                  <a:gd name="T67" fmla="*/ 34 h 132"/>
                  <a:gd name="T68" fmla="*/ 129 w 132"/>
                  <a:gd name="T69" fmla="*/ 45 h 132"/>
                  <a:gd name="T70" fmla="*/ 132 w 132"/>
                  <a:gd name="T71" fmla="*/ 58 h 132"/>
                  <a:gd name="T72" fmla="*/ 132 w 132"/>
                  <a:gd name="T73" fmla="*/ 7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32" y="71"/>
                    </a:moveTo>
                    <a:lnTo>
                      <a:pt x="132" y="71"/>
                    </a:lnTo>
                    <a:lnTo>
                      <a:pt x="129" y="83"/>
                    </a:lnTo>
                    <a:lnTo>
                      <a:pt x="124" y="96"/>
                    </a:lnTo>
                    <a:lnTo>
                      <a:pt x="117" y="108"/>
                    </a:lnTo>
                    <a:lnTo>
                      <a:pt x="109" y="116"/>
                    </a:lnTo>
                    <a:lnTo>
                      <a:pt x="98" y="124"/>
                    </a:lnTo>
                    <a:lnTo>
                      <a:pt x="87" y="128"/>
                    </a:lnTo>
                    <a:lnTo>
                      <a:pt x="74" y="132"/>
                    </a:lnTo>
                    <a:lnTo>
                      <a:pt x="61" y="132"/>
                    </a:lnTo>
                    <a:lnTo>
                      <a:pt x="61" y="132"/>
                    </a:lnTo>
                    <a:lnTo>
                      <a:pt x="47" y="128"/>
                    </a:lnTo>
                    <a:lnTo>
                      <a:pt x="35" y="124"/>
                    </a:lnTo>
                    <a:lnTo>
                      <a:pt x="24" y="117"/>
                    </a:lnTo>
                    <a:lnTo>
                      <a:pt x="16" y="108"/>
                    </a:lnTo>
                    <a:lnTo>
                      <a:pt x="8" y="98"/>
                    </a:lnTo>
                    <a:lnTo>
                      <a:pt x="3" y="87"/>
                    </a:lnTo>
                    <a:lnTo>
                      <a:pt x="0" y="74"/>
                    </a:lnTo>
                    <a:lnTo>
                      <a:pt x="0" y="59"/>
                    </a:lnTo>
                    <a:lnTo>
                      <a:pt x="0" y="59"/>
                    </a:lnTo>
                    <a:lnTo>
                      <a:pt x="3" y="47"/>
                    </a:lnTo>
                    <a:lnTo>
                      <a:pt x="8" y="35"/>
                    </a:lnTo>
                    <a:lnTo>
                      <a:pt x="15" y="24"/>
                    </a:lnTo>
                    <a:lnTo>
                      <a:pt x="24" y="14"/>
                    </a:lnTo>
                    <a:lnTo>
                      <a:pt x="34" y="8"/>
                    </a:lnTo>
                    <a:lnTo>
                      <a:pt x="45" y="3"/>
                    </a:lnTo>
                    <a:lnTo>
                      <a:pt x="58" y="0"/>
                    </a:lnTo>
                    <a:lnTo>
                      <a:pt x="72" y="0"/>
                    </a:lnTo>
                    <a:lnTo>
                      <a:pt x="72" y="0"/>
                    </a:lnTo>
                    <a:lnTo>
                      <a:pt x="85" y="2"/>
                    </a:lnTo>
                    <a:lnTo>
                      <a:pt x="96" y="6"/>
                    </a:lnTo>
                    <a:lnTo>
                      <a:pt x="108" y="14"/>
                    </a:lnTo>
                    <a:lnTo>
                      <a:pt x="116" y="22"/>
                    </a:lnTo>
                    <a:lnTo>
                      <a:pt x="124" y="34"/>
                    </a:lnTo>
                    <a:lnTo>
                      <a:pt x="129" y="45"/>
                    </a:lnTo>
                    <a:lnTo>
                      <a:pt x="132" y="58"/>
                    </a:lnTo>
                    <a:lnTo>
                      <a:pt x="132" y="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4" name="Freeform 42">
                <a:extLst>
                  <a:ext uri="{FF2B5EF4-FFF2-40B4-BE49-F238E27FC236}">
                    <a16:creationId xmlns:a16="http://schemas.microsoft.com/office/drawing/2014/main" id="{06BE3935-FD1A-4CAB-9BE4-A98A0BD7F0F3}"/>
                  </a:ext>
                </a:extLst>
              </p:cNvPr>
              <p:cNvSpPr>
                <a:spLocks/>
              </p:cNvSpPr>
              <p:nvPr/>
            </p:nvSpPr>
            <p:spPr bwMode="auto">
              <a:xfrm>
                <a:off x="1641709" y="2014537"/>
                <a:ext cx="703263" cy="990600"/>
              </a:xfrm>
              <a:custGeom>
                <a:avLst/>
                <a:gdLst>
                  <a:gd name="T0" fmla="*/ 440 w 443"/>
                  <a:gd name="T1" fmla="*/ 387 h 624"/>
                  <a:gd name="T2" fmla="*/ 443 w 443"/>
                  <a:gd name="T3" fmla="*/ 429 h 624"/>
                  <a:gd name="T4" fmla="*/ 438 w 443"/>
                  <a:gd name="T5" fmla="*/ 467 h 624"/>
                  <a:gd name="T6" fmla="*/ 427 w 443"/>
                  <a:gd name="T7" fmla="*/ 504 h 624"/>
                  <a:gd name="T8" fmla="*/ 407 w 443"/>
                  <a:gd name="T9" fmla="*/ 538 h 624"/>
                  <a:gd name="T10" fmla="*/ 382 w 443"/>
                  <a:gd name="T11" fmla="*/ 568 h 624"/>
                  <a:gd name="T12" fmla="*/ 351 w 443"/>
                  <a:gd name="T13" fmla="*/ 592 h 624"/>
                  <a:gd name="T14" fmla="*/ 316 w 443"/>
                  <a:gd name="T15" fmla="*/ 610 h 624"/>
                  <a:gd name="T16" fmla="*/ 277 w 443"/>
                  <a:gd name="T17" fmla="*/ 621 h 624"/>
                  <a:gd name="T18" fmla="*/ 257 w 443"/>
                  <a:gd name="T19" fmla="*/ 624 h 624"/>
                  <a:gd name="T20" fmla="*/ 216 w 443"/>
                  <a:gd name="T21" fmla="*/ 623 h 624"/>
                  <a:gd name="T22" fmla="*/ 178 w 443"/>
                  <a:gd name="T23" fmla="*/ 615 h 624"/>
                  <a:gd name="T24" fmla="*/ 143 w 443"/>
                  <a:gd name="T25" fmla="*/ 599 h 624"/>
                  <a:gd name="T26" fmla="*/ 110 w 443"/>
                  <a:gd name="T27" fmla="*/ 576 h 624"/>
                  <a:gd name="T28" fmla="*/ 83 w 443"/>
                  <a:gd name="T29" fmla="*/ 549 h 624"/>
                  <a:gd name="T30" fmla="*/ 62 w 443"/>
                  <a:gd name="T31" fmla="*/ 515 h 624"/>
                  <a:gd name="T32" fmla="*/ 48 w 443"/>
                  <a:gd name="T33" fmla="*/ 478 h 624"/>
                  <a:gd name="T34" fmla="*/ 3 w 443"/>
                  <a:gd name="T35" fmla="*/ 238 h 624"/>
                  <a:gd name="T36" fmla="*/ 1 w 443"/>
                  <a:gd name="T37" fmla="*/ 217 h 624"/>
                  <a:gd name="T38" fmla="*/ 1 w 443"/>
                  <a:gd name="T39" fmla="*/ 177 h 624"/>
                  <a:gd name="T40" fmla="*/ 11 w 443"/>
                  <a:gd name="T41" fmla="*/ 138 h 624"/>
                  <a:gd name="T42" fmla="*/ 25 w 443"/>
                  <a:gd name="T43" fmla="*/ 103 h 624"/>
                  <a:gd name="T44" fmla="*/ 48 w 443"/>
                  <a:gd name="T45" fmla="*/ 71 h 624"/>
                  <a:gd name="T46" fmla="*/ 77 w 443"/>
                  <a:gd name="T47" fmla="*/ 43 h 624"/>
                  <a:gd name="T48" fmla="*/ 109 w 443"/>
                  <a:gd name="T49" fmla="*/ 22 h 624"/>
                  <a:gd name="T50" fmla="*/ 146 w 443"/>
                  <a:gd name="T51" fmla="*/ 8 h 624"/>
                  <a:gd name="T52" fmla="*/ 167 w 443"/>
                  <a:gd name="T53" fmla="*/ 3 h 624"/>
                  <a:gd name="T54" fmla="*/ 207 w 443"/>
                  <a:gd name="T55" fmla="*/ 0 h 624"/>
                  <a:gd name="T56" fmla="*/ 247 w 443"/>
                  <a:gd name="T57" fmla="*/ 5 h 624"/>
                  <a:gd name="T58" fmla="*/ 284 w 443"/>
                  <a:gd name="T59" fmla="*/ 18 h 624"/>
                  <a:gd name="T60" fmla="*/ 318 w 443"/>
                  <a:gd name="T61" fmla="*/ 35 h 624"/>
                  <a:gd name="T62" fmla="*/ 346 w 443"/>
                  <a:gd name="T63" fmla="*/ 61 h 624"/>
                  <a:gd name="T64" fmla="*/ 371 w 443"/>
                  <a:gd name="T65" fmla="*/ 91 h 624"/>
                  <a:gd name="T66" fmla="*/ 390 w 443"/>
                  <a:gd name="T67" fmla="*/ 127 h 624"/>
                  <a:gd name="T68" fmla="*/ 401 w 443"/>
                  <a:gd name="T69" fmla="*/ 167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3" h="624">
                    <a:moveTo>
                      <a:pt x="440" y="387"/>
                    </a:moveTo>
                    <a:lnTo>
                      <a:pt x="440" y="387"/>
                    </a:lnTo>
                    <a:lnTo>
                      <a:pt x="443" y="408"/>
                    </a:lnTo>
                    <a:lnTo>
                      <a:pt x="443" y="429"/>
                    </a:lnTo>
                    <a:lnTo>
                      <a:pt x="441" y="448"/>
                    </a:lnTo>
                    <a:lnTo>
                      <a:pt x="438" y="467"/>
                    </a:lnTo>
                    <a:lnTo>
                      <a:pt x="433" y="486"/>
                    </a:lnTo>
                    <a:lnTo>
                      <a:pt x="427" y="504"/>
                    </a:lnTo>
                    <a:lnTo>
                      <a:pt x="417" y="522"/>
                    </a:lnTo>
                    <a:lnTo>
                      <a:pt x="407" y="538"/>
                    </a:lnTo>
                    <a:lnTo>
                      <a:pt x="395" y="554"/>
                    </a:lnTo>
                    <a:lnTo>
                      <a:pt x="382" y="568"/>
                    </a:lnTo>
                    <a:lnTo>
                      <a:pt x="367" y="581"/>
                    </a:lnTo>
                    <a:lnTo>
                      <a:pt x="351" y="592"/>
                    </a:lnTo>
                    <a:lnTo>
                      <a:pt x="334" y="602"/>
                    </a:lnTo>
                    <a:lnTo>
                      <a:pt x="316" y="610"/>
                    </a:lnTo>
                    <a:lnTo>
                      <a:pt x="297" y="616"/>
                    </a:lnTo>
                    <a:lnTo>
                      <a:pt x="277" y="621"/>
                    </a:lnTo>
                    <a:lnTo>
                      <a:pt x="277" y="621"/>
                    </a:lnTo>
                    <a:lnTo>
                      <a:pt x="257" y="624"/>
                    </a:lnTo>
                    <a:lnTo>
                      <a:pt x="236" y="624"/>
                    </a:lnTo>
                    <a:lnTo>
                      <a:pt x="216" y="623"/>
                    </a:lnTo>
                    <a:lnTo>
                      <a:pt x="197" y="620"/>
                    </a:lnTo>
                    <a:lnTo>
                      <a:pt x="178" y="615"/>
                    </a:lnTo>
                    <a:lnTo>
                      <a:pt x="160" y="607"/>
                    </a:lnTo>
                    <a:lnTo>
                      <a:pt x="143" y="599"/>
                    </a:lnTo>
                    <a:lnTo>
                      <a:pt x="127" y="588"/>
                    </a:lnTo>
                    <a:lnTo>
                      <a:pt x="110" y="576"/>
                    </a:lnTo>
                    <a:lnTo>
                      <a:pt x="96" y="563"/>
                    </a:lnTo>
                    <a:lnTo>
                      <a:pt x="83" y="549"/>
                    </a:lnTo>
                    <a:lnTo>
                      <a:pt x="72" y="533"/>
                    </a:lnTo>
                    <a:lnTo>
                      <a:pt x="62" y="515"/>
                    </a:lnTo>
                    <a:lnTo>
                      <a:pt x="54" y="498"/>
                    </a:lnTo>
                    <a:lnTo>
                      <a:pt x="48" y="478"/>
                    </a:lnTo>
                    <a:lnTo>
                      <a:pt x="43" y="457"/>
                    </a:lnTo>
                    <a:lnTo>
                      <a:pt x="3" y="238"/>
                    </a:lnTo>
                    <a:lnTo>
                      <a:pt x="3" y="238"/>
                    </a:lnTo>
                    <a:lnTo>
                      <a:pt x="1" y="217"/>
                    </a:lnTo>
                    <a:lnTo>
                      <a:pt x="0" y="196"/>
                    </a:lnTo>
                    <a:lnTo>
                      <a:pt x="1" y="177"/>
                    </a:lnTo>
                    <a:lnTo>
                      <a:pt x="4" y="157"/>
                    </a:lnTo>
                    <a:lnTo>
                      <a:pt x="11" y="138"/>
                    </a:lnTo>
                    <a:lnTo>
                      <a:pt x="17" y="120"/>
                    </a:lnTo>
                    <a:lnTo>
                      <a:pt x="25" y="103"/>
                    </a:lnTo>
                    <a:lnTo>
                      <a:pt x="37" y="87"/>
                    </a:lnTo>
                    <a:lnTo>
                      <a:pt x="48" y="71"/>
                    </a:lnTo>
                    <a:lnTo>
                      <a:pt x="62" y="56"/>
                    </a:lnTo>
                    <a:lnTo>
                      <a:pt x="77" y="43"/>
                    </a:lnTo>
                    <a:lnTo>
                      <a:pt x="91" y="32"/>
                    </a:lnTo>
                    <a:lnTo>
                      <a:pt x="109" y="22"/>
                    </a:lnTo>
                    <a:lnTo>
                      <a:pt x="127" y="14"/>
                    </a:lnTo>
                    <a:lnTo>
                      <a:pt x="146" y="8"/>
                    </a:lnTo>
                    <a:lnTo>
                      <a:pt x="167" y="3"/>
                    </a:lnTo>
                    <a:lnTo>
                      <a:pt x="167" y="3"/>
                    </a:lnTo>
                    <a:lnTo>
                      <a:pt x="188" y="0"/>
                    </a:lnTo>
                    <a:lnTo>
                      <a:pt x="207" y="0"/>
                    </a:lnTo>
                    <a:lnTo>
                      <a:pt x="228" y="2"/>
                    </a:lnTo>
                    <a:lnTo>
                      <a:pt x="247" y="5"/>
                    </a:lnTo>
                    <a:lnTo>
                      <a:pt x="266" y="10"/>
                    </a:lnTo>
                    <a:lnTo>
                      <a:pt x="284" y="18"/>
                    </a:lnTo>
                    <a:lnTo>
                      <a:pt x="302" y="26"/>
                    </a:lnTo>
                    <a:lnTo>
                      <a:pt x="318" y="35"/>
                    </a:lnTo>
                    <a:lnTo>
                      <a:pt x="334" y="48"/>
                    </a:lnTo>
                    <a:lnTo>
                      <a:pt x="346" y="61"/>
                    </a:lnTo>
                    <a:lnTo>
                      <a:pt x="359" y="75"/>
                    </a:lnTo>
                    <a:lnTo>
                      <a:pt x="371" y="91"/>
                    </a:lnTo>
                    <a:lnTo>
                      <a:pt x="382" y="109"/>
                    </a:lnTo>
                    <a:lnTo>
                      <a:pt x="390" y="127"/>
                    </a:lnTo>
                    <a:lnTo>
                      <a:pt x="396" y="146"/>
                    </a:lnTo>
                    <a:lnTo>
                      <a:pt x="401" y="167"/>
                    </a:lnTo>
                    <a:lnTo>
                      <a:pt x="440" y="387"/>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5" name="Freeform 43">
                <a:extLst>
                  <a:ext uri="{FF2B5EF4-FFF2-40B4-BE49-F238E27FC236}">
                    <a16:creationId xmlns:a16="http://schemas.microsoft.com/office/drawing/2014/main" id="{21B3B014-5CD5-48FF-9910-959717EE57B9}"/>
                  </a:ext>
                </a:extLst>
              </p:cNvPr>
              <p:cNvSpPr>
                <a:spLocks/>
              </p:cNvSpPr>
              <p:nvPr/>
            </p:nvSpPr>
            <p:spPr bwMode="auto">
              <a:xfrm>
                <a:off x="1641709" y="2014537"/>
                <a:ext cx="703263" cy="990600"/>
              </a:xfrm>
              <a:custGeom>
                <a:avLst/>
                <a:gdLst>
                  <a:gd name="T0" fmla="*/ 440 w 443"/>
                  <a:gd name="T1" fmla="*/ 387 h 624"/>
                  <a:gd name="T2" fmla="*/ 443 w 443"/>
                  <a:gd name="T3" fmla="*/ 429 h 624"/>
                  <a:gd name="T4" fmla="*/ 438 w 443"/>
                  <a:gd name="T5" fmla="*/ 467 h 624"/>
                  <a:gd name="T6" fmla="*/ 427 w 443"/>
                  <a:gd name="T7" fmla="*/ 504 h 624"/>
                  <a:gd name="T8" fmla="*/ 407 w 443"/>
                  <a:gd name="T9" fmla="*/ 538 h 624"/>
                  <a:gd name="T10" fmla="*/ 382 w 443"/>
                  <a:gd name="T11" fmla="*/ 568 h 624"/>
                  <a:gd name="T12" fmla="*/ 351 w 443"/>
                  <a:gd name="T13" fmla="*/ 592 h 624"/>
                  <a:gd name="T14" fmla="*/ 316 w 443"/>
                  <a:gd name="T15" fmla="*/ 610 h 624"/>
                  <a:gd name="T16" fmla="*/ 277 w 443"/>
                  <a:gd name="T17" fmla="*/ 621 h 624"/>
                  <a:gd name="T18" fmla="*/ 257 w 443"/>
                  <a:gd name="T19" fmla="*/ 624 h 624"/>
                  <a:gd name="T20" fmla="*/ 216 w 443"/>
                  <a:gd name="T21" fmla="*/ 623 h 624"/>
                  <a:gd name="T22" fmla="*/ 178 w 443"/>
                  <a:gd name="T23" fmla="*/ 615 h 624"/>
                  <a:gd name="T24" fmla="*/ 143 w 443"/>
                  <a:gd name="T25" fmla="*/ 599 h 624"/>
                  <a:gd name="T26" fmla="*/ 110 w 443"/>
                  <a:gd name="T27" fmla="*/ 576 h 624"/>
                  <a:gd name="T28" fmla="*/ 83 w 443"/>
                  <a:gd name="T29" fmla="*/ 549 h 624"/>
                  <a:gd name="T30" fmla="*/ 62 w 443"/>
                  <a:gd name="T31" fmla="*/ 515 h 624"/>
                  <a:gd name="T32" fmla="*/ 48 w 443"/>
                  <a:gd name="T33" fmla="*/ 478 h 624"/>
                  <a:gd name="T34" fmla="*/ 3 w 443"/>
                  <a:gd name="T35" fmla="*/ 238 h 624"/>
                  <a:gd name="T36" fmla="*/ 1 w 443"/>
                  <a:gd name="T37" fmla="*/ 217 h 624"/>
                  <a:gd name="T38" fmla="*/ 1 w 443"/>
                  <a:gd name="T39" fmla="*/ 177 h 624"/>
                  <a:gd name="T40" fmla="*/ 11 w 443"/>
                  <a:gd name="T41" fmla="*/ 138 h 624"/>
                  <a:gd name="T42" fmla="*/ 25 w 443"/>
                  <a:gd name="T43" fmla="*/ 103 h 624"/>
                  <a:gd name="T44" fmla="*/ 48 w 443"/>
                  <a:gd name="T45" fmla="*/ 71 h 624"/>
                  <a:gd name="T46" fmla="*/ 77 w 443"/>
                  <a:gd name="T47" fmla="*/ 43 h 624"/>
                  <a:gd name="T48" fmla="*/ 109 w 443"/>
                  <a:gd name="T49" fmla="*/ 22 h 624"/>
                  <a:gd name="T50" fmla="*/ 146 w 443"/>
                  <a:gd name="T51" fmla="*/ 8 h 624"/>
                  <a:gd name="T52" fmla="*/ 167 w 443"/>
                  <a:gd name="T53" fmla="*/ 3 h 624"/>
                  <a:gd name="T54" fmla="*/ 207 w 443"/>
                  <a:gd name="T55" fmla="*/ 0 h 624"/>
                  <a:gd name="T56" fmla="*/ 247 w 443"/>
                  <a:gd name="T57" fmla="*/ 5 h 624"/>
                  <a:gd name="T58" fmla="*/ 284 w 443"/>
                  <a:gd name="T59" fmla="*/ 18 h 624"/>
                  <a:gd name="T60" fmla="*/ 318 w 443"/>
                  <a:gd name="T61" fmla="*/ 35 h 624"/>
                  <a:gd name="T62" fmla="*/ 346 w 443"/>
                  <a:gd name="T63" fmla="*/ 61 h 624"/>
                  <a:gd name="T64" fmla="*/ 371 w 443"/>
                  <a:gd name="T65" fmla="*/ 91 h 624"/>
                  <a:gd name="T66" fmla="*/ 390 w 443"/>
                  <a:gd name="T67" fmla="*/ 127 h 624"/>
                  <a:gd name="T68" fmla="*/ 401 w 443"/>
                  <a:gd name="T69" fmla="*/ 167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3" h="624">
                    <a:moveTo>
                      <a:pt x="440" y="387"/>
                    </a:moveTo>
                    <a:lnTo>
                      <a:pt x="440" y="387"/>
                    </a:lnTo>
                    <a:lnTo>
                      <a:pt x="443" y="408"/>
                    </a:lnTo>
                    <a:lnTo>
                      <a:pt x="443" y="429"/>
                    </a:lnTo>
                    <a:lnTo>
                      <a:pt x="441" y="448"/>
                    </a:lnTo>
                    <a:lnTo>
                      <a:pt x="438" y="467"/>
                    </a:lnTo>
                    <a:lnTo>
                      <a:pt x="433" y="486"/>
                    </a:lnTo>
                    <a:lnTo>
                      <a:pt x="427" y="504"/>
                    </a:lnTo>
                    <a:lnTo>
                      <a:pt x="417" y="522"/>
                    </a:lnTo>
                    <a:lnTo>
                      <a:pt x="407" y="538"/>
                    </a:lnTo>
                    <a:lnTo>
                      <a:pt x="395" y="554"/>
                    </a:lnTo>
                    <a:lnTo>
                      <a:pt x="382" y="568"/>
                    </a:lnTo>
                    <a:lnTo>
                      <a:pt x="367" y="581"/>
                    </a:lnTo>
                    <a:lnTo>
                      <a:pt x="351" y="592"/>
                    </a:lnTo>
                    <a:lnTo>
                      <a:pt x="334" y="602"/>
                    </a:lnTo>
                    <a:lnTo>
                      <a:pt x="316" y="610"/>
                    </a:lnTo>
                    <a:lnTo>
                      <a:pt x="297" y="616"/>
                    </a:lnTo>
                    <a:lnTo>
                      <a:pt x="277" y="621"/>
                    </a:lnTo>
                    <a:lnTo>
                      <a:pt x="277" y="621"/>
                    </a:lnTo>
                    <a:lnTo>
                      <a:pt x="257" y="624"/>
                    </a:lnTo>
                    <a:lnTo>
                      <a:pt x="236" y="624"/>
                    </a:lnTo>
                    <a:lnTo>
                      <a:pt x="216" y="623"/>
                    </a:lnTo>
                    <a:lnTo>
                      <a:pt x="197" y="620"/>
                    </a:lnTo>
                    <a:lnTo>
                      <a:pt x="178" y="615"/>
                    </a:lnTo>
                    <a:lnTo>
                      <a:pt x="160" y="607"/>
                    </a:lnTo>
                    <a:lnTo>
                      <a:pt x="143" y="599"/>
                    </a:lnTo>
                    <a:lnTo>
                      <a:pt x="127" y="588"/>
                    </a:lnTo>
                    <a:lnTo>
                      <a:pt x="110" y="576"/>
                    </a:lnTo>
                    <a:lnTo>
                      <a:pt x="96" y="563"/>
                    </a:lnTo>
                    <a:lnTo>
                      <a:pt x="83" y="549"/>
                    </a:lnTo>
                    <a:lnTo>
                      <a:pt x="72" y="533"/>
                    </a:lnTo>
                    <a:lnTo>
                      <a:pt x="62" y="515"/>
                    </a:lnTo>
                    <a:lnTo>
                      <a:pt x="54" y="498"/>
                    </a:lnTo>
                    <a:lnTo>
                      <a:pt x="48" y="478"/>
                    </a:lnTo>
                    <a:lnTo>
                      <a:pt x="43" y="457"/>
                    </a:lnTo>
                    <a:lnTo>
                      <a:pt x="3" y="238"/>
                    </a:lnTo>
                    <a:lnTo>
                      <a:pt x="3" y="238"/>
                    </a:lnTo>
                    <a:lnTo>
                      <a:pt x="1" y="217"/>
                    </a:lnTo>
                    <a:lnTo>
                      <a:pt x="0" y="196"/>
                    </a:lnTo>
                    <a:lnTo>
                      <a:pt x="1" y="177"/>
                    </a:lnTo>
                    <a:lnTo>
                      <a:pt x="4" y="157"/>
                    </a:lnTo>
                    <a:lnTo>
                      <a:pt x="11" y="138"/>
                    </a:lnTo>
                    <a:lnTo>
                      <a:pt x="17" y="120"/>
                    </a:lnTo>
                    <a:lnTo>
                      <a:pt x="25" y="103"/>
                    </a:lnTo>
                    <a:lnTo>
                      <a:pt x="37" y="87"/>
                    </a:lnTo>
                    <a:lnTo>
                      <a:pt x="48" y="71"/>
                    </a:lnTo>
                    <a:lnTo>
                      <a:pt x="62" y="56"/>
                    </a:lnTo>
                    <a:lnTo>
                      <a:pt x="77" y="43"/>
                    </a:lnTo>
                    <a:lnTo>
                      <a:pt x="91" y="32"/>
                    </a:lnTo>
                    <a:lnTo>
                      <a:pt x="109" y="22"/>
                    </a:lnTo>
                    <a:lnTo>
                      <a:pt x="127" y="14"/>
                    </a:lnTo>
                    <a:lnTo>
                      <a:pt x="146" y="8"/>
                    </a:lnTo>
                    <a:lnTo>
                      <a:pt x="167" y="3"/>
                    </a:lnTo>
                    <a:lnTo>
                      <a:pt x="167" y="3"/>
                    </a:lnTo>
                    <a:lnTo>
                      <a:pt x="188" y="0"/>
                    </a:lnTo>
                    <a:lnTo>
                      <a:pt x="207" y="0"/>
                    </a:lnTo>
                    <a:lnTo>
                      <a:pt x="228" y="2"/>
                    </a:lnTo>
                    <a:lnTo>
                      <a:pt x="247" y="5"/>
                    </a:lnTo>
                    <a:lnTo>
                      <a:pt x="266" y="10"/>
                    </a:lnTo>
                    <a:lnTo>
                      <a:pt x="284" y="18"/>
                    </a:lnTo>
                    <a:lnTo>
                      <a:pt x="302" y="26"/>
                    </a:lnTo>
                    <a:lnTo>
                      <a:pt x="318" y="35"/>
                    </a:lnTo>
                    <a:lnTo>
                      <a:pt x="334" y="48"/>
                    </a:lnTo>
                    <a:lnTo>
                      <a:pt x="346" y="61"/>
                    </a:lnTo>
                    <a:lnTo>
                      <a:pt x="359" y="75"/>
                    </a:lnTo>
                    <a:lnTo>
                      <a:pt x="371" y="91"/>
                    </a:lnTo>
                    <a:lnTo>
                      <a:pt x="382" y="109"/>
                    </a:lnTo>
                    <a:lnTo>
                      <a:pt x="390" y="127"/>
                    </a:lnTo>
                    <a:lnTo>
                      <a:pt x="396" y="146"/>
                    </a:lnTo>
                    <a:lnTo>
                      <a:pt x="401" y="167"/>
                    </a:lnTo>
                    <a:lnTo>
                      <a:pt x="440" y="3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6" name="Freeform 45">
                <a:extLst>
                  <a:ext uri="{FF2B5EF4-FFF2-40B4-BE49-F238E27FC236}">
                    <a16:creationId xmlns:a16="http://schemas.microsoft.com/office/drawing/2014/main" id="{92F89372-17AC-4D5F-8FE4-DA499BF1E4E3}"/>
                  </a:ext>
                </a:extLst>
              </p:cNvPr>
              <p:cNvSpPr>
                <a:spLocks/>
              </p:cNvSpPr>
              <p:nvPr/>
            </p:nvSpPr>
            <p:spPr bwMode="auto">
              <a:xfrm>
                <a:off x="1865546" y="2727325"/>
                <a:ext cx="163513" cy="150813"/>
              </a:xfrm>
              <a:custGeom>
                <a:avLst/>
                <a:gdLst>
                  <a:gd name="T0" fmla="*/ 0 w 103"/>
                  <a:gd name="T1" fmla="*/ 0 h 95"/>
                  <a:gd name="T2" fmla="*/ 0 w 103"/>
                  <a:gd name="T3" fmla="*/ 0 h 95"/>
                  <a:gd name="T4" fmla="*/ 2 w 103"/>
                  <a:gd name="T5" fmla="*/ 8 h 95"/>
                  <a:gd name="T6" fmla="*/ 2 w 103"/>
                  <a:gd name="T7" fmla="*/ 8 h 95"/>
                  <a:gd name="T8" fmla="*/ 8 w 103"/>
                  <a:gd name="T9" fmla="*/ 26 h 95"/>
                  <a:gd name="T10" fmla="*/ 8 w 103"/>
                  <a:gd name="T11" fmla="*/ 26 h 95"/>
                  <a:gd name="T12" fmla="*/ 18 w 103"/>
                  <a:gd name="T13" fmla="*/ 49 h 95"/>
                  <a:gd name="T14" fmla="*/ 18 w 103"/>
                  <a:gd name="T15" fmla="*/ 49 h 95"/>
                  <a:gd name="T16" fmla="*/ 26 w 103"/>
                  <a:gd name="T17" fmla="*/ 61 h 95"/>
                  <a:gd name="T18" fmla="*/ 26 w 103"/>
                  <a:gd name="T19" fmla="*/ 61 h 95"/>
                  <a:gd name="T20" fmla="*/ 34 w 103"/>
                  <a:gd name="T21" fmla="*/ 71 h 95"/>
                  <a:gd name="T22" fmla="*/ 37 w 103"/>
                  <a:gd name="T23" fmla="*/ 74 h 95"/>
                  <a:gd name="T24" fmla="*/ 40 w 103"/>
                  <a:gd name="T25" fmla="*/ 76 h 95"/>
                  <a:gd name="T26" fmla="*/ 40 w 103"/>
                  <a:gd name="T27" fmla="*/ 76 h 95"/>
                  <a:gd name="T28" fmla="*/ 45 w 103"/>
                  <a:gd name="T29" fmla="*/ 79 h 95"/>
                  <a:gd name="T30" fmla="*/ 45 w 103"/>
                  <a:gd name="T31" fmla="*/ 79 h 95"/>
                  <a:gd name="T32" fmla="*/ 51 w 103"/>
                  <a:gd name="T33" fmla="*/ 82 h 95"/>
                  <a:gd name="T34" fmla="*/ 58 w 103"/>
                  <a:gd name="T35" fmla="*/ 84 h 95"/>
                  <a:gd name="T36" fmla="*/ 58 w 103"/>
                  <a:gd name="T37" fmla="*/ 84 h 95"/>
                  <a:gd name="T38" fmla="*/ 64 w 103"/>
                  <a:gd name="T39" fmla="*/ 86 h 95"/>
                  <a:gd name="T40" fmla="*/ 71 w 103"/>
                  <a:gd name="T41" fmla="*/ 84 h 95"/>
                  <a:gd name="T42" fmla="*/ 82 w 103"/>
                  <a:gd name="T43" fmla="*/ 82 h 95"/>
                  <a:gd name="T44" fmla="*/ 82 w 103"/>
                  <a:gd name="T45" fmla="*/ 82 h 95"/>
                  <a:gd name="T46" fmla="*/ 90 w 103"/>
                  <a:gd name="T47" fmla="*/ 78 h 95"/>
                  <a:gd name="T48" fmla="*/ 98 w 103"/>
                  <a:gd name="T49" fmla="*/ 73 h 95"/>
                  <a:gd name="T50" fmla="*/ 98 w 103"/>
                  <a:gd name="T51" fmla="*/ 73 h 95"/>
                  <a:gd name="T52" fmla="*/ 103 w 103"/>
                  <a:gd name="T53" fmla="*/ 69 h 95"/>
                  <a:gd name="T54" fmla="*/ 103 w 103"/>
                  <a:gd name="T55" fmla="*/ 69 h 95"/>
                  <a:gd name="T56" fmla="*/ 100 w 103"/>
                  <a:gd name="T57" fmla="*/ 74 h 95"/>
                  <a:gd name="T58" fmla="*/ 100 w 103"/>
                  <a:gd name="T59" fmla="*/ 74 h 95"/>
                  <a:gd name="T60" fmla="*/ 93 w 103"/>
                  <a:gd name="T61" fmla="*/ 81 h 95"/>
                  <a:gd name="T62" fmla="*/ 85 w 103"/>
                  <a:gd name="T63" fmla="*/ 89 h 95"/>
                  <a:gd name="T64" fmla="*/ 85 w 103"/>
                  <a:gd name="T65" fmla="*/ 89 h 95"/>
                  <a:gd name="T66" fmla="*/ 79 w 103"/>
                  <a:gd name="T67" fmla="*/ 92 h 95"/>
                  <a:gd name="T68" fmla="*/ 72 w 103"/>
                  <a:gd name="T69" fmla="*/ 94 h 95"/>
                  <a:gd name="T70" fmla="*/ 64 w 103"/>
                  <a:gd name="T71" fmla="*/ 95 h 95"/>
                  <a:gd name="T72" fmla="*/ 56 w 103"/>
                  <a:gd name="T73" fmla="*/ 95 h 95"/>
                  <a:gd name="T74" fmla="*/ 56 w 103"/>
                  <a:gd name="T75" fmla="*/ 95 h 95"/>
                  <a:gd name="T76" fmla="*/ 48 w 103"/>
                  <a:gd name="T77" fmla="*/ 94 h 95"/>
                  <a:gd name="T78" fmla="*/ 40 w 103"/>
                  <a:gd name="T79" fmla="*/ 90 h 95"/>
                  <a:gd name="T80" fmla="*/ 40 w 103"/>
                  <a:gd name="T81" fmla="*/ 90 h 95"/>
                  <a:gd name="T82" fmla="*/ 32 w 103"/>
                  <a:gd name="T83" fmla="*/ 86 h 95"/>
                  <a:gd name="T84" fmla="*/ 29 w 103"/>
                  <a:gd name="T85" fmla="*/ 84 h 95"/>
                  <a:gd name="T86" fmla="*/ 29 w 103"/>
                  <a:gd name="T87" fmla="*/ 84 h 95"/>
                  <a:gd name="T88" fmla="*/ 26 w 103"/>
                  <a:gd name="T89" fmla="*/ 81 h 95"/>
                  <a:gd name="T90" fmla="*/ 26 w 103"/>
                  <a:gd name="T91" fmla="*/ 81 h 95"/>
                  <a:gd name="T92" fmla="*/ 19 w 103"/>
                  <a:gd name="T93" fmla="*/ 74 h 95"/>
                  <a:gd name="T94" fmla="*/ 14 w 103"/>
                  <a:gd name="T95" fmla="*/ 68 h 95"/>
                  <a:gd name="T96" fmla="*/ 14 w 103"/>
                  <a:gd name="T97" fmla="*/ 68 h 95"/>
                  <a:gd name="T98" fmla="*/ 8 w 103"/>
                  <a:gd name="T99" fmla="*/ 53 h 95"/>
                  <a:gd name="T100" fmla="*/ 8 w 103"/>
                  <a:gd name="T101" fmla="*/ 53 h 95"/>
                  <a:gd name="T102" fmla="*/ 3 w 103"/>
                  <a:gd name="T103" fmla="*/ 41 h 95"/>
                  <a:gd name="T104" fmla="*/ 0 w 103"/>
                  <a:gd name="T105" fmla="*/ 28 h 95"/>
                  <a:gd name="T106" fmla="*/ 0 w 103"/>
                  <a:gd name="T107" fmla="*/ 28 h 95"/>
                  <a:gd name="T108" fmla="*/ 0 w 103"/>
                  <a:gd name="T109" fmla="*/ 17 h 95"/>
                  <a:gd name="T110" fmla="*/ 0 w 103"/>
                  <a:gd name="T111" fmla="*/ 8 h 95"/>
                  <a:gd name="T112" fmla="*/ 0 w 103"/>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 h="95">
                    <a:moveTo>
                      <a:pt x="0" y="0"/>
                    </a:moveTo>
                    <a:lnTo>
                      <a:pt x="0" y="0"/>
                    </a:lnTo>
                    <a:lnTo>
                      <a:pt x="2" y="8"/>
                    </a:lnTo>
                    <a:lnTo>
                      <a:pt x="2" y="8"/>
                    </a:lnTo>
                    <a:lnTo>
                      <a:pt x="8" y="26"/>
                    </a:lnTo>
                    <a:lnTo>
                      <a:pt x="8" y="26"/>
                    </a:lnTo>
                    <a:lnTo>
                      <a:pt x="18" y="49"/>
                    </a:lnTo>
                    <a:lnTo>
                      <a:pt x="18" y="49"/>
                    </a:lnTo>
                    <a:lnTo>
                      <a:pt x="26" y="61"/>
                    </a:lnTo>
                    <a:lnTo>
                      <a:pt x="26" y="61"/>
                    </a:lnTo>
                    <a:lnTo>
                      <a:pt x="34" y="71"/>
                    </a:lnTo>
                    <a:lnTo>
                      <a:pt x="37" y="74"/>
                    </a:lnTo>
                    <a:lnTo>
                      <a:pt x="40" y="76"/>
                    </a:lnTo>
                    <a:lnTo>
                      <a:pt x="40" y="76"/>
                    </a:lnTo>
                    <a:lnTo>
                      <a:pt x="45" y="79"/>
                    </a:lnTo>
                    <a:lnTo>
                      <a:pt x="45" y="79"/>
                    </a:lnTo>
                    <a:lnTo>
                      <a:pt x="51" y="82"/>
                    </a:lnTo>
                    <a:lnTo>
                      <a:pt x="58" y="84"/>
                    </a:lnTo>
                    <a:lnTo>
                      <a:pt x="58" y="84"/>
                    </a:lnTo>
                    <a:lnTo>
                      <a:pt x="64" y="86"/>
                    </a:lnTo>
                    <a:lnTo>
                      <a:pt x="71" y="84"/>
                    </a:lnTo>
                    <a:lnTo>
                      <a:pt x="82" y="82"/>
                    </a:lnTo>
                    <a:lnTo>
                      <a:pt x="82" y="82"/>
                    </a:lnTo>
                    <a:lnTo>
                      <a:pt x="90" y="78"/>
                    </a:lnTo>
                    <a:lnTo>
                      <a:pt x="98" y="73"/>
                    </a:lnTo>
                    <a:lnTo>
                      <a:pt x="98" y="73"/>
                    </a:lnTo>
                    <a:lnTo>
                      <a:pt x="103" y="69"/>
                    </a:lnTo>
                    <a:lnTo>
                      <a:pt x="103" y="69"/>
                    </a:lnTo>
                    <a:lnTo>
                      <a:pt x="100" y="74"/>
                    </a:lnTo>
                    <a:lnTo>
                      <a:pt x="100" y="74"/>
                    </a:lnTo>
                    <a:lnTo>
                      <a:pt x="93" y="81"/>
                    </a:lnTo>
                    <a:lnTo>
                      <a:pt x="85" y="89"/>
                    </a:lnTo>
                    <a:lnTo>
                      <a:pt x="85" y="89"/>
                    </a:lnTo>
                    <a:lnTo>
                      <a:pt x="79" y="92"/>
                    </a:lnTo>
                    <a:lnTo>
                      <a:pt x="72" y="94"/>
                    </a:lnTo>
                    <a:lnTo>
                      <a:pt x="64" y="95"/>
                    </a:lnTo>
                    <a:lnTo>
                      <a:pt x="56" y="95"/>
                    </a:lnTo>
                    <a:lnTo>
                      <a:pt x="56" y="95"/>
                    </a:lnTo>
                    <a:lnTo>
                      <a:pt x="48" y="94"/>
                    </a:lnTo>
                    <a:lnTo>
                      <a:pt x="40" y="90"/>
                    </a:lnTo>
                    <a:lnTo>
                      <a:pt x="40" y="90"/>
                    </a:lnTo>
                    <a:lnTo>
                      <a:pt x="32" y="86"/>
                    </a:lnTo>
                    <a:lnTo>
                      <a:pt x="29" y="84"/>
                    </a:lnTo>
                    <a:lnTo>
                      <a:pt x="29" y="84"/>
                    </a:lnTo>
                    <a:lnTo>
                      <a:pt x="26" y="81"/>
                    </a:lnTo>
                    <a:lnTo>
                      <a:pt x="26" y="81"/>
                    </a:lnTo>
                    <a:lnTo>
                      <a:pt x="19" y="74"/>
                    </a:lnTo>
                    <a:lnTo>
                      <a:pt x="14" y="68"/>
                    </a:lnTo>
                    <a:lnTo>
                      <a:pt x="14" y="68"/>
                    </a:lnTo>
                    <a:lnTo>
                      <a:pt x="8" y="53"/>
                    </a:lnTo>
                    <a:lnTo>
                      <a:pt x="8" y="53"/>
                    </a:lnTo>
                    <a:lnTo>
                      <a:pt x="3" y="41"/>
                    </a:lnTo>
                    <a:lnTo>
                      <a:pt x="0" y="28"/>
                    </a:lnTo>
                    <a:lnTo>
                      <a:pt x="0" y="28"/>
                    </a:lnTo>
                    <a:lnTo>
                      <a:pt x="0" y="17"/>
                    </a:lnTo>
                    <a:lnTo>
                      <a:pt x="0"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7" name="Freeform 47">
                <a:extLst>
                  <a:ext uri="{FF2B5EF4-FFF2-40B4-BE49-F238E27FC236}">
                    <a16:creationId xmlns:a16="http://schemas.microsoft.com/office/drawing/2014/main" id="{83F9B5EE-B647-4F5C-8D17-E37FDA2914DC}"/>
                  </a:ext>
                </a:extLst>
              </p:cNvPr>
              <p:cNvSpPr>
                <a:spLocks/>
              </p:cNvSpPr>
              <p:nvPr/>
            </p:nvSpPr>
            <p:spPr bwMode="auto">
              <a:xfrm>
                <a:off x="1625834" y="1846262"/>
                <a:ext cx="817563" cy="685800"/>
              </a:xfrm>
              <a:custGeom>
                <a:avLst/>
                <a:gdLst>
                  <a:gd name="T0" fmla="*/ 120 w 515"/>
                  <a:gd name="T1" fmla="*/ 228 h 432"/>
                  <a:gd name="T2" fmla="*/ 159 w 515"/>
                  <a:gd name="T3" fmla="*/ 244 h 432"/>
                  <a:gd name="T4" fmla="*/ 217 w 515"/>
                  <a:gd name="T5" fmla="*/ 263 h 432"/>
                  <a:gd name="T6" fmla="*/ 289 w 515"/>
                  <a:gd name="T7" fmla="*/ 276 h 432"/>
                  <a:gd name="T8" fmla="*/ 328 w 515"/>
                  <a:gd name="T9" fmla="*/ 276 h 432"/>
                  <a:gd name="T10" fmla="*/ 366 w 515"/>
                  <a:gd name="T11" fmla="*/ 273 h 432"/>
                  <a:gd name="T12" fmla="*/ 401 w 515"/>
                  <a:gd name="T13" fmla="*/ 263 h 432"/>
                  <a:gd name="T14" fmla="*/ 435 w 515"/>
                  <a:gd name="T15" fmla="*/ 246 h 432"/>
                  <a:gd name="T16" fmla="*/ 464 w 515"/>
                  <a:gd name="T17" fmla="*/ 218 h 432"/>
                  <a:gd name="T18" fmla="*/ 488 w 515"/>
                  <a:gd name="T19" fmla="*/ 183 h 432"/>
                  <a:gd name="T20" fmla="*/ 506 w 515"/>
                  <a:gd name="T21" fmla="*/ 135 h 432"/>
                  <a:gd name="T22" fmla="*/ 514 w 515"/>
                  <a:gd name="T23" fmla="*/ 74 h 432"/>
                  <a:gd name="T24" fmla="*/ 514 w 515"/>
                  <a:gd name="T25" fmla="*/ 0 h 432"/>
                  <a:gd name="T26" fmla="*/ 511 w 515"/>
                  <a:gd name="T27" fmla="*/ 5 h 432"/>
                  <a:gd name="T28" fmla="*/ 485 w 515"/>
                  <a:gd name="T29" fmla="*/ 34 h 432"/>
                  <a:gd name="T30" fmla="*/ 462 w 515"/>
                  <a:gd name="T31" fmla="*/ 51 h 432"/>
                  <a:gd name="T32" fmla="*/ 435 w 515"/>
                  <a:gd name="T33" fmla="*/ 64 h 432"/>
                  <a:gd name="T34" fmla="*/ 400 w 515"/>
                  <a:gd name="T35" fmla="*/ 74 h 432"/>
                  <a:gd name="T36" fmla="*/ 360 w 515"/>
                  <a:gd name="T37" fmla="*/ 72 h 432"/>
                  <a:gd name="T38" fmla="*/ 313 w 515"/>
                  <a:gd name="T39" fmla="*/ 59 h 432"/>
                  <a:gd name="T40" fmla="*/ 284 w 515"/>
                  <a:gd name="T41" fmla="*/ 48 h 432"/>
                  <a:gd name="T42" fmla="*/ 225 w 515"/>
                  <a:gd name="T43" fmla="*/ 37 h 432"/>
                  <a:gd name="T44" fmla="*/ 170 w 515"/>
                  <a:gd name="T45" fmla="*/ 39 h 432"/>
                  <a:gd name="T46" fmla="*/ 122 w 515"/>
                  <a:gd name="T47" fmla="*/ 50 h 432"/>
                  <a:gd name="T48" fmla="*/ 80 w 515"/>
                  <a:gd name="T49" fmla="*/ 69 h 432"/>
                  <a:gd name="T50" fmla="*/ 48 w 515"/>
                  <a:gd name="T51" fmla="*/ 93 h 432"/>
                  <a:gd name="T52" fmla="*/ 29 w 515"/>
                  <a:gd name="T53" fmla="*/ 122 h 432"/>
                  <a:gd name="T54" fmla="*/ 23 w 515"/>
                  <a:gd name="T55" fmla="*/ 144 h 432"/>
                  <a:gd name="T56" fmla="*/ 23 w 515"/>
                  <a:gd name="T57" fmla="*/ 159 h 432"/>
                  <a:gd name="T58" fmla="*/ 24 w 515"/>
                  <a:gd name="T59" fmla="*/ 167 h 432"/>
                  <a:gd name="T60" fmla="*/ 16 w 515"/>
                  <a:gd name="T61" fmla="*/ 185 h 432"/>
                  <a:gd name="T62" fmla="*/ 3 w 515"/>
                  <a:gd name="T63" fmla="*/ 238 h 432"/>
                  <a:gd name="T64" fmla="*/ 0 w 515"/>
                  <a:gd name="T65" fmla="*/ 276 h 432"/>
                  <a:gd name="T66" fmla="*/ 3 w 515"/>
                  <a:gd name="T67" fmla="*/ 321 h 432"/>
                  <a:gd name="T68" fmla="*/ 11 w 515"/>
                  <a:gd name="T69" fmla="*/ 374 h 432"/>
                  <a:gd name="T70" fmla="*/ 29 w 515"/>
                  <a:gd name="T71" fmla="*/ 432 h 432"/>
                  <a:gd name="T72" fmla="*/ 40 w 515"/>
                  <a:gd name="T73" fmla="*/ 417 h 432"/>
                  <a:gd name="T74" fmla="*/ 66 w 515"/>
                  <a:gd name="T75" fmla="*/ 377 h 432"/>
                  <a:gd name="T76" fmla="*/ 96 w 515"/>
                  <a:gd name="T77" fmla="*/ 313 h 432"/>
                  <a:gd name="T78" fmla="*/ 116 w 515"/>
                  <a:gd name="T79" fmla="*/ 25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5" h="432">
                    <a:moveTo>
                      <a:pt x="120" y="228"/>
                    </a:moveTo>
                    <a:lnTo>
                      <a:pt x="120" y="228"/>
                    </a:lnTo>
                    <a:lnTo>
                      <a:pt x="138" y="236"/>
                    </a:lnTo>
                    <a:lnTo>
                      <a:pt x="159" y="244"/>
                    </a:lnTo>
                    <a:lnTo>
                      <a:pt x="186" y="254"/>
                    </a:lnTo>
                    <a:lnTo>
                      <a:pt x="217" y="263"/>
                    </a:lnTo>
                    <a:lnTo>
                      <a:pt x="252" y="271"/>
                    </a:lnTo>
                    <a:lnTo>
                      <a:pt x="289" y="276"/>
                    </a:lnTo>
                    <a:lnTo>
                      <a:pt x="308" y="276"/>
                    </a:lnTo>
                    <a:lnTo>
                      <a:pt x="328" y="276"/>
                    </a:lnTo>
                    <a:lnTo>
                      <a:pt x="347" y="276"/>
                    </a:lnTo>
                    <a:lnTo>
                      <a:pt x="366" y="273"/>
                    </a:lnTo>
                    <a:lnTo>
                      <a:pt x="384" y="268"/>
                    </a:lnTo>
                    <a:lnTo>
                      <a:pt x="401" y="263"/>
                    </a:lnTo>
                    <a:lnTo>
                      <a:pt x="419" y="255"/>
                    </a:lnTo>
                    <a:lnTo>
                      <a:pt x="435" y="246"/>
                    </a:lnTo>
                    <a:lnTo>
                      <a:pt x="451" y="233"/>
                    </a:lnTo>
                    <a:lnTo>
                      <a:pt x="464" y="218"/>
                    </a:lnTo>
                    <a:lnTo>
                      <a:pt x="477" y="202"/>
                    </a:lnTo>
                    <a:lnTo>
                      <a:pt x="488" y="183"/>
                    </a:lnTo>
                    <a:lnTo>
                      <a:pt x="498" y="161"/>
                    </a:lnTo>
                    <a:lnTo>
                      <a:pt x="506" y="135"/>
                    </a:lnTo>
                    <a:lnTo>
                      <a:pt x="511" y="106"/>
                    </a:lnTo>
                    <a:lnTo>
                      <a:pt x="514" y="74"/>
                    </a:lnTo>
                    <a:lnTo>
                      <a:pt x="515" y="39"/>
                    </a:lnTo>
                    <a:lnTo>
                      <a:pt x="514" y="0"/>
                    </a:lnTo>
                    <a:lnTo>
                      <a:pt x="514" y="0"/>
                    </a:lnTo>
                    <a:lnTo>
                      <a:pt x="511" y="5"/>
                    </a:lnTo>
                    <a:lnTo>
                      <a:pt x="501" y="18"/>
                    </a:lnTo>
                    <a:lnTo>
                      <a:pt x="485" y="34"/>
                    </a:lnTo>
                    <a:lnTo>
                      <a:pt x="475" y="42"/>
                    </a:lnTo>
                    <a:lnTo>
                      <a:pt x="462" y="51"/>
                    </a:lnTo>
                    <a:lnTo>
                      <a:pt x="450" y="58"/>
                    </a:lnTo>
                    <a:lnTo>
                      <a:pt x="435" y="64"/>
                    </a:lnTo>
                    <a:lnTo>
                      <a:pt x="417" y="71"/>
                    </a:lnTo>
                    <a:lnTo>
                      <a:pt x="400" y="74"/>
                    </a:lnTo>
                    <a:lnTo>
                      <a:pt x="381" y="74"/>
                    </a:lnTo>
                    <a:lnTo>
                      <a:pt x="360" y="72"/>
                    </a:lnTo>
                    <a:lnTo>
                      <a:pt x="337" y="67"/>
                    </a:lnTo>
                    <a:lnTo>
                      <a:pt x="313" y="59"/>
                    </a:lnTo>
                    <a:lnTo>
                      <a:pt x="313" y="59"/>
                    </a:lnTo>
                    <a:lnTo>
                      <a:pt x="284" y="48"/>
                    </a:lnTo>
                    <a:lnTo>
                      <a:pt x="254" y="42"/>
                    </a:lnTo>
                    <a:lnTo>
                      <a:pt x="225" y="37"/>
                    </a:lnTo>
                    <a:lnTo>
                      <a:pt x="198" y="37"/>
                    </a:lnTo>
                    <a:lnTo>
                      <a:pt x="170" y="39"/>
                    </a:lnTo>
                    <a:lnTo>
                      <a:pt x="146" y="43"/>
                    </a:lnTo>
                    <a:lnTo>
                      <a:pt x="122" y="50"/>
                    </a:lnTo>
                    <a:lnTo>
                      <a:pt x="100" y="58"/>
                    </a:lnTo>
                    <a:lnTo>
                      <a:pt x="80" y="69"/>
                    </a:lnTo>
                    <a:lnTo>
                      <a:pt x="63" y="80"/>
                    </a:lnTo>
                    <a:lnTo>
                      <a:pt x="48" y="93"/>
                    </a:lnTo>
                    <a:lnTo>
                      <a:pt x="37" y="108"/>
                    </a:lnTo>
                    <a:lnTo>
                      <a:pt x="29" y="122"/>
                    </a:lnTo>
                    <a:lnTo>
                      <a:pt x="24" y="136"/>
                    </a:lnTo>
                    <a:lnTo>
                      <a:pt x="23" y="144"/>
                    </a:lnTo>
                    <a:lnTo>
                      <a:pt x="23" y="151"/>
                    </a:lnTo>
                    <a:lnTo>
                      <a:pt x="23" y="159"/>
                    </a:lnTo>
                    <a:lnTo>
                      <a:pt x="24" y="167"/>
                    </a:lnTo>
                    <a:lnTo>
                      <a:pt x="24" y="167"/>
                    </a:lnTo>
                    <a:lnTo>
                      <a:pt x="23" y="172"/>
                    </a:lnTo>
                    <a:lnTo>
                      <a:pt x="16" y="185"/>
                    </a:lnTo>
                    <a:lnTo>
                      <a:pt x="10" y="207"/>
                    </a:lnTo>
                    <a:lnTo>
                      <a:pt x="3" y="238"/>
                    </a:lnTo>
                    <a:lnTo>
                      <a:pt x="2" y="257"/>
                    </a:lnTo>
                    <a:lnTo>
                      <a:pt x="0" y="276"/>
                    </a:lnTo>
                    <a:lnTo>
                      <a:pt x="2" y="299"/>
                    </a:lnTo>
                    <a:lnTo>
                      <a:pt x="3" y="321"/>
                    </a:lnTo>
                    <a:lnTo>
                      <a:pt x="6" y="347"/>
                    </a:lnTo>
                    <a:lnTo>
                      <a:pt x="11" y="374"/>
                    </a:lnTo>
                    <a:lnTo>
                      <a:pt x="19" y="401"/>
                    </a:lnTo>
                    <a:lnTo>
                      <a:pt x="29" y="432"/>
                    </a:lnTo>
                    <a:lnTo>
                      <a:pt x="29" y="432"/>
                    </a:lnTo>
                    <a:lnTo>
                      <a:pt x="40" y="417"/>
                    </a:lnTo>
                    <a:lnTo>
                      <a:pt x="51" y="400"/>
                    </a:lnTo>
                    <a:lnTo>
                      <a:pt x="66" y="377"/>
                    </a:lnTo>
                    <a:lnTo>
                      <a:pt x="80" y="348"/>
                    </a:lnTo>
                    <a:lnTo>
                      <a:pt x="96" y="313"/>
                    </a:lnTo>
                    <a:lnTo>
                      <a:pt x="109" y="273"/>
                    </a:lnTo>
                    <a:lnTo>
                      <a:pt x="116" y="252"/>
                    </a:lnTo>
                    <a:lnTo>
                      <a:pt x="120" y="2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8" name="Freeform 48">
                <a:extLst>
                  <a:ext uri="{FF2B5EF4-FFF2-40B4-BE49-F238E27FC236}">
                    <a16:creationId xmlns:a16="http://schemas.microsoft.com/office/drawing/2014/main" id="{F402B6D8-4950-4690-9505-B8D7214722EF}"/>
                  </a:ext>
                </a:extLst>
              </p:cNvPr>
              <p:cNvSpPr>
                <a:spLocks/>
              </p:cNvSpPr>
              <p:nvPr/>
            </p:nvSpPr>
            <p:spPr bwMode="auto">
              <a:xfrm>
                <a:off x="2135421" y="2371725"/>
                <a:ext cx="84138" cy="142875"/>
              </a:xfrm>
              <a:custGeom>
                <a:avLst/>
                <a:gdLst>
                  <a:gd name="T0" fmla="*/ 52 w 53"/>
                  <a:gd name="T1" fmla="*/ 62 h 90"/>
                  <a:gd name="T2" fmla="*/ 52 w 53"/>
                  <a:gd name="T3" fmla="*/ 62 h 90"/>
                  <a:gd name="T4" fmla="*/ 53 w 53"/>
                  <a:gd name="T5" fmla="*/ 67 h 90"/>
                  <a:gd name="T6" fmla="*/ 52 w 53"/>
                  <a:gd name="T7" fmla="*/ 72 h 90"/>
                  <a:gd name="T8" fmla="*/ 47 w 53"/>
                  <a:gd name="T9" fmla="*/ 80 h 90"/>
                  <a:gd name="T10" fmla="*/ 40 w 53"/>
                  <a:gd name="T11" fmla="*/ 86 h 90"/>
                  <a:gd name="T12" fmla="*/ 35 w 53"/>
                  <a:gd name="T13" fmla="*/ 88 h 90"/>
                  <a:gd name="T14" fmla="*/ 32 w 53"/>
                  <a:gd name="T15" fmla="*/ 90 h 90"/>
                  <a:gd name="T16" fmla="*/ 32 w 53"/>
                  <a:gd name="T17" fmla="*/ 90 h 90"/>
                  <a:gd name="T18" fmla="*/ 27 w 53"/>
                  <a:gd name="T19" fmla="*/ 90 h 90"/>
                  <a:gd name="T20" fmla="*/ 23 w 53"/>
                  <a:gd name="T21" fmla="*/ 88 h 90"/>
                  <a:gd name="T22" fmla="*/ 15 w 53"/>
                  <a:gd name="T23" fmla="*/ 83 h 90"/>
                  <a:gd name="T24" fmla="*/ 8 w 53"/>
                  <a:gd name="T25" fmla="*/ 77 h 90"/>
                  <a:gd name="T26" fmla="*/ 7 w 53"/>
                  <a:gd name="T27" fmla="*/ 74 h 90"/>
                  <a:gd name="T28" fmla="*/ 5 w 53"/>
                  <a:gd name="T29" fmla="*/ 69 h 90"/>
                  <a:gd name="T30" fmla="*/ 0 w 53"/>
                  <a:gd name="T31" fmla="*/ 27 h 90"/>
                  <a:gd name="T32" fmla="*/ 0 w 53"/>
                  <a:gd name="T33" fmla="*/ 27 h 90"/>
                  <a:gd name="T34" fmla="*/ 0 w 53"/>
                  <a:gd name="T35" fmla="*/ 22 h 90"/>
                  <a:gd name="T36" fmla="*/ 0 w 53"/>
                  <a:gd name="T37" fmla="*/ 17 h 90"/>
                  <a:gd name="T38" fmla="*/ 5 w 53"/>
                  <a:gd name="T39" fmla="*/ 9 h 90"/>
                  <a:gd name="T40" fmla="*/ 11 w 53"/>
                  <a:gd name="T41" fmla="*/ 3 h 90"/>
                  <a:gd name="T42" fmla="*/ 16 w 53"/>
                  <a:gd name="T43" fmla="*/ 1 h 90"/>
                  <a:gd name="T44" fmla="*/ 21 w 53"/>
                  <a:gd name="T45" fmla="*/ 0 h 90"/>
                  <a:gd name="T46" fmla="*/ 21 w 53"/>
                  <a:gd name="T47" fmla="*/ 0 h 90"/>
                  <a:gd name="T48" fmla="*/ 26 w 53"/>
                  <a:gd name="T49" fmla="*/ 0 h 90"/>
                  <a:gd name="T50" fmla="*/ 31 w 53"/>
                  <a:gd name="T51" fmla="*/ 1 h 90"/>
                  <a:gd name="T52" fmla="*/ 39 w 53"/>
                  <a:gd name="T53" fmla="*/ 5 h 90"/>
                  <a:gd name="T54" fmla="*/ 44 w 53"/>
                  <a:gd name="T55" fmla="*/ 13 h 90"/>
                  <a:gd name="T56" fmla="*/ 47 w 53"/>
                  <a:gd name="T57" fmla="*/ 16 h 90"/>
                  <a:gd name="T58" fmla="*/ 47 w 53"/>
                  <a:gd name="T59" fmla="*/ 21 h 90"/>
                  <a:gd name="T60" fmla="*/ 52 w 53"/>
                  <a:gd name="T61"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 h="90">
                    <a:moveTo>
                      <a:pt x="52" y="62"/>
                    </a:moveTo>
                    <a:lnTo>
                      <a:pt x="52" y="62"/>
                    </a:lnTo>
                    <a:lnTo>
                      <a:pt x="53" y="67"/>
                    </a:lnTo>
                    <a:lnTo>
                      <a:pt x="52" y="72"/>
                    </a:lnTo>
                    <a:lnTo>
                      <a:pt x="47" y="80"/>
                    </a:lnTo>
                    <a:lnTo>
                      <a:pt x="40" y="86"/>
                    </a:lnTo>
                    <a:lnTo>
                      <a:pt x="35" y="88"/>
                    </a:lnTo>
                    <a:lnTo>
                      <a:pt x="32" y="90"/>
                    </a:lnTo>
                    <a:lnTo>
                      <a:pt x="32" y="90"/>
                    </a:lnTo>
                    <a:lnTo>
                      <a:pt x="27" y="90"/>
                    </a:lnTo>
                    <a:lnTo>
                      <a:pt x="23" y="88"/>
                    </a:lnTo>
                    <a:lnTo>
                      <a:pt x="15" y="83"/>
                    </a:lnTo>
                    <a:lnTo>
                      <a:pt x="8" y="77"/>
                    </a:lnTo>
                    <a:lnTo>
                      <a:pt x="7" y="74"/>
                    </a:lnTo>
                    <a:lnTo>
                      <a:pt x="5" y="69"/>
                    </a:lnTo>
                    <a:lnTo>
                      <a:pt x="0" y="27"/>
                    </a:lnTo>
                    <a:lnTo>
                      <a:pt x="0" y="27"/>
                    </a:lnTo>
                    <a:lnTo>
                      <a:pt x="0" y="22"/>
                    </a:lnTo>
                    <a:lnTo>
                      <a:pt x="0" y="17"/>
                    </a:lnTo>
                    <a:lnTo>
                      <a:pt x="5" y="9"/>
                    </a:lnTo>
                    <a:lnTo>
                      <a:pt x="11" y="3"/>
                    </a:lnTo>
                    <a:lnTo>
                      <a:pt x="16" y="1"/>
                    </a:lnTo>
                    <a:lnTo>
                      <a:pt x="21" y="0"/>
                    </a:lnTo>
                    <a:lnTo>
                      <a:pt x="21" y="0"/>
                    </a:lnTo>
                    <a:lnTo>
                      <a:pt x="26" y="0"/>
                    </a:lnTo>
                    <a:lnTo>
                      <a:pt x="31" y="1"/>
                    </a:lnTo>
                    <a:lnTo>
                      <a:pt x="39" y="5"/>
                    </a:lnTo>
                    <a:lnTo>
                      <a:pt x="44" y="13"/>
                    </a:lnTo>
                    <a:lnTo>
                      <a:pt x="47" y="16"/>
                    </a:lnTo>
                    <a:lnTo>
                      <a:pt x="47" y="21"/>
                    </a:lnTo>
                    <a:lnTo>
                      <a:pt x="52" y="62"/>
                    </a:lnTo>
                    <a:close/>
                  </a:path>
                </a:pathLst>
              </a:custGeom>
              <a:solidFill>
                <a:srgbClr val="793A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9" name="Freeform 49">
                <a:extLst>
                  <a:ext uri="{FF2B5EF4-FFF2-40B4-BE49-F238E27FC236}">
                    <a16:creationId xmlns:a16="http://schemas.microsoft.com/office/drawing/2014/main" id="{B1BE0AED-76D5-4F6B-A06F-BC91C31C09AC}"/>
                  </a:ext>
                </a:extLst>
              </p:cNvPr>
              <p:cNvSpPr>
                <a:spLocks/>
              </p:cNvSpPr>
              <p:nvPr/>
            </p:nvSpPr>
            <p:spPr bwMode="auto">
              <a:xfrm>
                <a:off x="2135421" y="2371725"/>
                <a:ext cx="84138" cy="142875"/>
              </a:xfrm>
              <a:custGeom>
                <a:avLst/>
                <a:gdLst>
                  <a:gd name="T0" fmla="*/ 52 w 53"/>
                  <a:gd name="T1" fmla="*/ 62 h 90"/>
                  <a:gd name="T2" fmla="*/ 52 w 53"/>
                  <a:gd name="T3" fmla="*/ 62 h 90"/>
                  <a:gd name="T4" fmla="*/ 53 w 53"/>
                  <a:gd name="T5" fmla="*/ 67 h 90"/>
                  <a:gd name="T6" fmla="*/ 52 w 53"/>
                  <a:gd name="T7" fmla="*/ 72 h 90"/>
                  <a:gd name="T8" fmla="*/ 47 w 53"/>
                  <a:gd name="T9" fmla="*/ 80 h 90"/>
                  <a:gd name="T10" fmla="*/ 40 w 53"/>
                  <a:gd name="T11" fmla="*/ 86 h 90"/>
                  <a:gd name="T12" fmla="*/ 35 w 53"/>
                  <a:gd name="T13" fmla="*/ 88 h 90"/>
                  <a:gd name="T14" fmla="*/ 32 w 53"/>
                  <a:gd name="T15" fmla="*/ 90 h 90"/>
                  <a:gd name="T16" fmla="*/ 32 w 53"/>
                  <a:gd name="T17" fmla="*/ 90 h 90"/>
                  <a:gd name="T18" fmla="*/ 27 w 53"/>
                  <a:gd name="T19" fmla="*/ 90 h 90"/>
                  <a:gd name="T20" fmla="*/ 23 w 53"/>
                  <a:gd name="T21" fmla="*/ 88 h 90"/>
                  <a:gd name="T22" fmla="*/ 15 w 53"/>
                  <a:gd name="T23" fmla="*/ 83 h 90"/>
                  <a:gd name="T24" fmla="*/ 8 w 53"/>
                  <a:gd name="T25" fmla="*/ 77 h 90"/>
                  <a:gd name="T26" fmla="*/ 7 w 53"/>
                  <a:gd name="T27" fmla="*/ 74 h 90"/>
                  <a:gd name="T28" fmla="*/ 5 w 53"/>
                  <a:gd name="T29" fmla="*/ 69 h 90"/>
                  <a:gd name="T30" fmla="*/ 0 w 53"/>
                  <a:gd name="T31" fmla="*/ 27 h 90"/>
                  <a:gd name="T32" fmla="*/ 0 w 53"/>
                  <a:gd name="T33" fmla="*/ 27 h 90"/>
                  <a:gd name="T34" fmla="*/ 0 w 53"/>
                  <a:gd name="T35" fmla="*/ 22 h 90"/>
                  <a:gd name="T36" fmla="*/ 0 w 53"/>
                  <a:gd name="T37" fmla="*/ 17 h 90"/>
                  <a:gd name="T38" fmla="*/ 5 w 53"/>
                  <a:gd name="T39" fmla="*/ 9 h 90"/>
                  <a:gd name="T40" fmla="*/ 11 w 53"/>
                  <a:gd name="T41" fmla="*/ 3 h 90"/>
                  <a:gd name="T42" fmla="*/ 16 w 53"/>
                  <a:gd name="T43" fmla="*/ 1 h 90"/>
                  <a:gd name="T44" fmla="*/ 21 w 53"/>
                  <a:gd name="T45" fmla="*/ 0 h 90"/>
                  <a:gd name="T46" fmla="*/ 21 w 53"/>
                  <a:gd name="T47" fmla="*/ 0 h 90"/>
                  <a:gd name="T48" fmla="*/ 26 w 53"/>
                  <a:gd name="T49" fmla="*/ 0 h 90"/>
                  <a:gd name="T50" fmla="*/ 31 w 53"/>
                  <a:gd name="T51" fmla="*/ 1 h 90"/>
                  <a:gd name="T52" fmla="*/ 39 w 53"/>
                  <a:gd name="T53" fmla="*/ 5 h 90"/>
                  <a:gd name="T54" fmla="*/ 44 w 53"/>
                  <a:gd name="T55" fmla="*/ 13 h 90"/>
                  <a:gd name="T56" fmla="*/ 47 w 53"/>
                  <a:gd name="T57" fmla="*/ 16 h 90"/>
                  <a:gd name="T58" fmla="*/ 47 w 53"/>
                  <a:gd name="T59" fmla="*/ 21 h 90"/>
                  <a:gd name="T60" fmla="*/ 52 w 53"/>
                  <a:gd name="T61"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 h="90">
                    <a:moveTo>
                      <a:pt x="52" y="62"/>
                    </a:moveTo>
                    <a:lnTo>
                      <a:pt x="52" y="62"/>
                    </a:lnTo>
                    <a:lnTo>
                      <a:pt x="53" y="67"/>
                    </a:lnTo>
                    <a:lnTo>
                      <a:pt x="52" y="72"/>
                    </a:lnTo>
                    <a:lnTo>
                      <a:pt x="47" y="80"/>
                    </a:lnTo>
                    <a:lnTo>
                      <a:pt x="40" y="86"/>
                    </a:lnTo>
                    <a:lnTo>
                      <a:pt x="35" y="88"/>
                    </a:lnTo>
                    <a:lnTo>
                      <a:pt x="32" y="90"/>
                    </a:lnTo>
                    <a:lnTo>
                      <a:pt x="32" y="90"/>
                    </a:lnTo>
                    <a:lnTo>
                      <a:pt x="27" y="90"/>
                    </a:lnTo>
                    <a:lnTo>
                      <a:pt x="23" y="88"/>
                    </a:lnTo>
                    <a:lnTo>
                      <a:pt x="15" y="83"/>
                    </a:lnTo>
                    <a:lnTo>
                      <a:pt x="8" y="77"/>
                    </a:lnTo>
                    <a:lnTo>
                      <a:pt x="7" y="74"/>
                    </a:lnTo>
                    <a:lnTo>
                      <a:pt x="5" y="69"/>
                    </a:lnTo>
                    <a:lnTo>
                      <a:pt x="0" y="27"/>
                    </a:lnTo>
                    <a:lnTo>
                      <a:pt x="0" y="27"/>
                    </a:lnTo>
                    <a:lnTo>
                      <a:pt x="0" y="22"/>
                    </a:lnTo>
                    <a:lnTo>
                      <a:pt x="0" y="17"/>
                    </a:lnTo>
                    <a:lnTo>
                      <a:pt x="5" y="9"/>
                    </a:lnTo>
                    <a:lnTo>
                      <a:pt x="11" y="3"/>
                    </a:lnTo>
                    <a:lnTo>
                      <a:pt x="16" y="1"/>
                    </a:lnTo>
                    <a:lnTo>
                      <a:pt x="21" y="0"/>
                    </a:lnTo>
                    <a:lnTo>
                      <a:pt x="21" y="0"/>
                    </a:lnTo>
                    <a:lnTo>
                      <a:pt x="26" y="0"/>
                    </a:lnTo>
                    <a:lnTo>
                      <a:pt x="31" y="1"/>
                    </a:lnTo>
                    <a:lnTo>
                      <a:pt x="39" y="5"/>
                    </a:lnTo>
                    <a:lnTo>
                      <a:pt x="44" y="13"/>
                    </a:lnTo>
                    <a:lnTo>
                      <a:pt x="47" y="16"/>
                    </a:lnTo>
                    <a:lnTo>
                      <a:pt x="47" y="21"/>
                    </a:lnTo>
                    <a:lnTo>
                      <a:pt x="52"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0" name="Freeform 50">
                <a:extLst>
                  <a:ext uri="{FF2B5EF4-FFF2-40B4-BE49-F238E27FC236}">
                    <a16:creationId xmlns:a16="http://schemas.microsoft.com/office/drawing/2014/main" id="{2F0E3057-646D-4F6E-9D13-76574F2D0B56}"/>
                  </a:ext>
                </a:extLst>
              </p:cNvPr>
              <p:cNvSpPr>
                <a:spLocks/>
              </p:cNvSpPr>
              <p:nvPr/>
            </p:nvSpPr>
            <p:spPr bwMode="auto">
              <a:xfrm>
                <a:off x="1856255" y="2422524"/>
                <a:ext cx="155575" cy="41275"/>
              </a:xfrm>
              <a:custGeom>
                <a:avLst/>
                <a:gdLst>
                  <a:gd name="T0" fmla="*/ 98 w 98"/>
                  <a:gd name="T1" fmla="*/ 26 h 26"/>
                  <a:gd name="T2" fmla="*/ 98 w 98"/>
                  <a:gd name="T3" fmla="*/ 26 h 26"/>
                  <a:gd name="T4" fmla="*/ 93 w 98"/>
                  <a:gd name="T5" fmla="*/ 26 h 26"/>
                  <a:gd name="T6" fmla="*/ 82 w 98"/>
                  <a:gd name="T7" fmla="*/ 26 h 26"/>
                  <a:gd name="T8" fmla="*/ 82 w 98"/>
                  <a:gd name="T9" fmla="*/ 26 h 26"/>
                  <a:gd name="T10" fmla="*/ 66 w 98"/>
                  <a:gd name="T11" fmla="*/ 23 h 26"/>
                  <a:gd name="T12" fmla="*/ 66 w 98"/>
                  <a:gd name="T13" fmla="*/ 23 h 26"/>
                  <a:gd name="T14" fmla="*/ 48 w 98"/>
                  <a:gd name="T15" fmla="*/ 19 h 26"/>
                  <a:gd name="T16" fmla="*/ 48 w 98"/>
                  <a:gd name="T17" fmla="*/ 19 h 26"/>
                  <a:gd name="T18" fmla="*/ 31 w 98"/>
                  <a:gd name="T19" fmla="*/ 15 h 26"/>
                  <a:gd name="T20" fmla="*/ 31 w 98"/>
                  <a:gd name="T21" fmla="*/ 15 h 26"/>
                  <a:gd name="T22" fmla="*/ 15 w 98"/>
                  <a:gd name="T23" fmla="*/ 8 h 26"/>
                  <a:gd name="T24" fmla="*/ 15 w 98"/>
                  <a:gd name="T25" fmla="*/ 8 h 26"/>
                  <a:gd name="T26" fmla="*/ 5 w 98"/>
                  <a:gd name="T27" fmla="*/ 3 h 26"/>
                  <a:gd name="T28" fmla="*/ 0 w 98"/>
                  <a:gd name="T29" fmla="*/ 0 h 26"/>
                  <a:gd name="T30" fmla="*/ 0 w 98"/>
                  <a:gd name="T31" fmla="*/ 0 h 26"/>
                  <a:gd name="T32" fmla="*/ 5 w 98"/>
                  <a:gd name="T33" fmla="*/ 0 h 26"/>
                  <a:gd name="T34" fmla="*/ 16 w 98"/>
                  <a:gd name="T35" fmla="*/ 0 h 26"/>
                  <a:gd name="T36" fmla="*/ 16 w 98"/>
                  <a:gd name="T37" fmla="*/ 0 h 26"/>
                  <a:gd name="T38" fmla="*/ 32 w 98"/>
                  <a:gd name="T39" fmla="*/ 3 h 26"/>
                  <a:gd name="T40" fmla="*/ 32 w 98"/>
                  <a:gd name="T41" fmla="*/ 3 h 26"/>
                  <a:gd name="T42" fmla="*/ 50 w 98"/>
                  <a:gd name="T43" fmla="*/ 7 h 26"/>
                  <a:gd name="T44" fmla="*/ 50 w 98"/>
                  <a:gd name="T45" fmla="*/ 7 h 26"/>
                  <a:gd name="T46" fmla="*/ 68 w 98"/>
                  <a:gd name="T47" fmla="*/ 11 h 26"/>
                  <a:gd name="T48" fmla="*/ 68 w 98"/>
                  <a:gd name="T49" fmla="*/ 11 h 26"/>
                  <a:gd name="T50" fmla="*/ 84 w 98"/>
                  <a:gd name="T51" fmla="*/ 18 h 26"/>
                  <a:gd name="T52" fmla="*/ 84 w 98"/>
                  <a:gd name="T53" fmla="*/ 18 h 26"/>
                  <a:gd name="T54" fmla="*/ 93 w 98"/>
                  <a:gd name="T55" fmla="*/ 23 h 26"/>
                  <a:gd name="T56" fmla="*/ 98 w 98"/>
                  <a:gd name="T5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26">
                    <a:moveTo>
                      <a:pt x="98" y="26"/>
                    </a:moveTo>
                    <a:lnTo>
                      <a:pt x="98" y="26"/>
                    </a:lnTo>
                    <a:lnTo>
                      <a:pt x="93" y="26"/>
                    </a:lnTo>
                    <a:lnTo>
                      <a:pt x="82" y="26"/>
                    </a:lnTo>
                    <a:lnTo>
                      <a:pt x="82" y="26"/>
                    </a:lnTo>
                    <a:lnTo>
                      <a:pt x="66" y="23"/>
                    </a:lnTo>
                    <a:lnTo>
                      <a:pt x="66" y="23"/>
                    </a:lnTo>
                    <a:lnTo>
                      <a:pt x="48" y="19"/>
                    </a:lnTo>
                    <a:lnTo>
                      <a:pt x="48" y="19"/>
                    </a:lnTo>
                    <a:lnTo>
                      <a:pt x="31" y="15"/>
                    </a:lnTo>
                    <a:lnTo>
                      <a:pt x="31" y="15"/>
                    </a:lnTo>
                    <a:lnTo>
                      <a:pt x="15" y="8"/>
                    </a:lnTo>
                    <a:lnTo>
                      <a:pt x="15" y="8"/>
                    </a:lnTo>
                    <a:lnTo>
                      <a:pt x="5" y="3"/>
                    </a:lnTo>
                    <a:lnTo>
                      <a:pt x="0" y="0"/>
                    </a:lnTo>
                    <a:lnTo>
                      <a:pt x="0" y="0"/>
                    </a:lnTo>
                    <a:lnTo>
                      <a:pt x="5" y="0"/>
                    </a:lnTo>
                    <a:lnTo>
                      <a:pt x="16" y="0"/>
                    </a:lnTo>
                    <a:lnTo>
                      <a:pt x="16" y="0"/>
                    </a:lnTo>
                    <a:lnTo>
                      <a:pt x="32" y="3"/>
                    </a:lnTo>
                    <a:lnTo>
                      <a:pt x="32" y="3"/>
                    </a:lnTo>
                    <a:lnTo>
                      <a:pt x="50" y="7"/>
                    </a:lnTo>
                    <a:lnTo>
                      <a:pt x="50" y="7"/>
                    </a:lnTo>
                    <a:lnTo>
                      <a:pt x="68" y="11"/>
                    </a:lnTo>
                    <a:lnTo>
                      <a:pt x="68" y="11"/>
                    </a:lnTo>
                    <a:lnTo>
                      <a:pt x="84" y="18"/>
                    </a:lnTo>
                    <a:lnTo>
                      <a:pt x="84" y="18"/>
                    </a:lnTo>
                    <a:lnTo>
                      <a:pt x="93" y="23"/>
                    </a:lnTo>
                    <a:lnTo>
                      <a:pt x="98" y="26"/>
                    </a:lnTo>
                    <a:close/>
                  </a:path>
                </a:pathLst>
              </a:custGeom>
              <a:solidFill>
                <a:srgbClr val="BB7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1" name="Freeform 51">
                <a:extLst>
                  <a:ext uri="{FF2B5EF4-FFF2-40B4-BE49-F238E27FC236}">
                    <a16:creationId xmlns:a16="http://schemas.microsoft.com/office/drawing/2014/main" id="{370B51B6-59E9-42F8-B621-B2CBA6B6399C}"/>
                  </a:ext>
                </a:extLst>
              </p:cNvPr>
              <p:cNvSpPr>
                <a:spLocks/>
              </p:cNvSpPr>
              <p:nvPr/>
            </p:nvSpPr>
            <p:spPr bwMode="auto">
              <a:xfrm>
                <a:off x="1856255" y="2422524"/>
                <a:ext cx="155575" cy="41275"/>
              </a:xfrm>
              <a:custGeom>
                <a:avLst/>
                <a:gdLst>
                  <a:gd name="T0" fmla="*/ 98 w 98"/>
                  <a:gd name="T1" fmla="*/ 26 h 26"/>
                  <a:gd name="T2" fmla="*/ 98 w 98"/>
                  <a:gd name="T3" fmla="*/ 26 h 26"/>
                  <a:gd name="T4" fmla="*/ 93 w 98"/>
                  <a:gd name="T5" fmla="*/ 26 h 26"/>
                  <a:gd name="T6" fmla="*/ 82 w 98"/>
                  <a:gd name="T7" fmla="*/ 26 h 26"/>
                  <a:gd name="T8" fmla="*/ 82 w 98"/>
                  <a:gd name="T9" fmla="*/ 26 h 26"/>
                  <a:gd name="T10" fmla="*/ 66 w 98"/>
                  <a:gd name="T11" fmla="*/ 23 h 26"/>
                  <a:gd name="T12" fmla="*/ 66 w 98"/>
                  <a:gd name="T13" fmla="*/ 23 h 26"/>
                  <a:gd name="T14" fmla="*/ 48 w 98"/>
                  <a:gd name="T15" fmla="*/ 19 h 26"/>
                  <a:gd name="T16" fmla="*/ 48 w 98"/>
                  <a:gd name="T17" fmla="*/ 19 h 26"/>
                  <a:gd name="T18" fmla="*/ 31 w 98"/>
                  <a:gd name="T19" fmla="*/ 15 h 26"/>
                  <a:gd name="T20" fmla="*/ 31 w 98"/>
                  <a:gd name="T21" fmla="*/ 15 h 26"/>
                  <a:gd name="T22" fmla="*/ 15 w 98"/>
                  <a:gd name="T23" fmla="*/ 8 h 26"/>
                  <a:gd name="T24" fmla="*/ 15 w 98"/>
                  <a:gd name="T25" fmla="*/ 8 h 26"/>
                  <a:gd name="T26" fmla="*/ 5 w 98"/>
                  <a:gd name="T27" fmla="*/ 3 h 26"/>
                  <a:gd name="T28" fmla="*/ 0 w 98"/>
                  <a:gd name="T29" fmla="*/ 0 h 26"/>
                  <a:gd name="T30" fmla="*/ 0 w 98"/>
                  <a:gd name="T31" fmla="*/ 0 h 26"/>
                  <a:gd name="T32" fmla="*/ 5 w 98"/>
                  <a:gd name="T33" fmla="*/ 0 h 26"/>
                  <a:gd name="T34" fmla="*/ 16 w 98"/>
                  <a:gd name="T35" fmla="*/ 0 h 26"/>
                  <a:gd name="T36" fmla="*/ 16 w 98"/>
                  <a:gd name="T37" fmla="*/ 0 h 26"/>
                  <a:gd name="T38" fmla="*/ 32 w 98"/>
                  <a:gd name="T39" fmla="*/ 3 h 26"/>
                  <a:gd name="T40" fmla="*/ 32 w 98"/>
                  <a:gd name="T41" fmla="*/ 3 h 26"/>
                  <a:gd name="T42" fmla="*/ 50 w 98"/>
                  <a:gd name="T43" fmla="*/ 7 h 26"/>
                  <a:gd name="T44" fmla="*/ 50 w 98"/>
                  <a:gd name="T45" fmla="*/ 7 h 26"/>
                  <a:gd name="T46" fmla="*/ 68 w 98"/>
                  <a:gd name="T47" fmla="*/ 11 h 26"/>
                  <a:gd name="T48" fmla="*/ 68 w 98"/>
                  <a:gd name="T49" fmla="*/ 11 h 26"/>
                  <a:gd name="T50" fmla="*/ 84 w 98"/>
                  <a:gd name="T51" fmla="*/ 18 h 26"/>
                  <a:gd name="T52" fmla="*/ 84 w 98"/>
                  <a:gd name="T53" fmla="*/ 18 h 26"/>
                  <a:gd name="T54" fmla="*/ 93 w 98"/>
                  <a:gd name="T55" fmla="*/ 23 h 26"/>
                  <a:gd name="T56" fmla="*/ 98 w 98"/>
                  <a:gd name="T5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26">
                    <a:moveTo>
                      <a:pt x="98" y="26"/>
                    </a:moveTo>
                    <a:lnTo>
                      <a:pt x="98" y="26"/>
                    </a:lnTo>
                    <a:lnTo>
                      <a:pt x="93" y="26"/>
                    </a:lnTo>
                    <a:lnTo>
                      <a:pt x="82" y="26"/>
                    </a:lnTo>
                    <a:lnTo>
                      <a:pt x="82" y="26"/>
                    </a:lnTo>
                    <a:lnTo>
                      <a:pt x="66" y="23"/>
                    </a:lnTo>
                    <a:lnTo>
                      <a:pt x="66" y="23"/>
                    </a:lnTo>
                    <a:lnTo>
                      <a:pt x="48" y="19"/>
                    </a:lnTo>
                    <a:lnTo>
                      <a:pt x="48" y="19"/>
                    </a:lnTo>
                    <a:lnTo>
                      <a:pt x="31" y="15"/>
                    </a:lnTo>
                    <a:lnTo>
                      <a:pt x="31" y="15"/>
                    </a:lnTo>
                    <a:lnTo>
                      <a:pt x="15" y="8"/>
                    </a:lnTo>
                    <a:lnTo>
                      <a:pt x="15" y="8"/>
                    </a:lnTo>
                    <a:lnTo>
                      <a:pt x="5" y="3"/>
                    </a:lnTo>
                    <a:lnTo>
                      <a:pt x="0" y="0"/>
                    </a:lnTo>
                    <a:lnTo>
                      <a:pt x="0" y="0"/>
                    </a:lnTo>
                    <a:lnTo>
                      <a:pt x="5" y="0"/>
                    </a:lnTo>
                    <a:lnTo>
                      <a:pt x="16" y="0"/>
                    </a:lnTo>
                    <a:lnTo>
                      <a:pt x="16" y="0"/>
                    </a:lnTo>
                    <a:lnTo>
                      <a:pt x="32" y="3"/>
                    </a:lnTo>
                    <a:lnTo>
                      <a:pt x="32" y="3"/>
                    </a:lnTo>
                    <a:lnTo>
                      <a:pt x="50" y="7"/>
                    </a:lnTo>
                    <a:lnTo>
                      <a:pt x="50" y="7"/>
                    </a:lnTo>
                    <a:lnTo>
                      <a:pt x="68" y="11"/>
                    </a:lnTo>
                    <a:lnTo>
                      <a:pt x="68" y="11"/>
                    </a:lnTo>
                    <a:lnTo>
                      <a:pt x="84" y="18"/>
                    </a:lnTo>
                    <a:lnTo>
                      <a:pt x="84" y="18"/>
                    </a:lnTo>
                    <a:lnTo>
                      <a:pt x="93" y="23"/>
                    </a:lnTo>
                    <a:lnTo>
                      <a:pt x="98"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2" name="Freeform 52">
                <a:extLst>
                  <a:ext uri="{FF2B5EF4-FFF2-40B4-BE49-F238E27FC236}">
                    <a16:creationId xmlns:a16="http://schemas.microsoft.com/office/drawing/2014/main" id="{37E99774-A525-48DA-90CE-52017594D1EB}"/>
                  </a:ext>
                </a:extLst>
              </p:cNvPr>
              <p:cNvSpPr>
                <a:spLocks/>
              </p:cNvSpPr>
              <p:nvPr/>
            </p:nvSpPr>
            <p:spPr bwMode="auto">
              <a:xfrm>
                <a:off x="1894355" y="2460624"/>
                <a:ext cx="117475" cy="12700"/>
              </a:xfrm>
              <a:custGeom>
                <a:avLst/>
                <a:gdLst>
                  <a:gd name="T0" fmla="*/ 74 w 74"/>
                  <a:gd name="T1" fmla="*/ 2 h 8"/>
                  <a:gd name="T2" fmla="*/ 74 w 74"/>
                  <a:gd name="T3" fmla="*/ 2 h 8"/>
                  <a:gd name="T4" fmla="*/ 63 w 74"/>
                  <a:gd name="T5" fmla="*/ 3 h 8"/>
                  <a:gd name="T6" fmla="*/ 63 w 74"/>
                  <a:gd name="T7" fmla="*/ 3 h 8"/>
                  <a:gd name="T8" fmla="*/ 37 w 74"/>
                  <a:gd name="T9" fmla="*/ 7 h 8"/>
                  <a:gd name="T10" fmla="*/ 37 w 74"/>
                  <a:gd name="T11" fmla="*/ 7 h 8"/>
                  <a:gd name="T12" fmla="*/ 12 w 74"/>
                  <a:gd name="T13" fmla="*/ 8 h 8"/>
                  <a:gd name="T14" fmla="*/ 12 w 74"/>
                  <a:gd name="T15" fmla="*/ 8 h 8"/>
                  <a:gd name="T16" fmla="*/ 0 w 74"/>
                  <a:gd name="T17" fmla="*/ 7 h 8"/>
                  <a:gd name="T18" fmla="*/ 0 w 74"/>
                  <a:gd name="T19" fmla="*/ 7 h 8"/>
                  <a:gd name="T20" fmla="*/ 12 w 74"/>
                  <a:gd name="T21" fmla="*/ 3 h 8"/>
                  <a:gd name="T22" fmla="*/ 12 w 74"/>
                  <a:gd name="T23" fmla="*/ 3 h 8"/>
                  <a:gd name="T24" fmla="*/ 37 w 74"/>
                  <a:gd name="T25" fmla="*/ 0 h 8"/>
                  <a:gd name="T26" fmla="*/ 37 w 74"/>
                  <a:gd name="T27" fmla="*/ 0 h 8"/>
                  <a:gd name="T28" fmla="*/ 63 w 74"/>
                  <a:gd name="T29" fmla="*/ 0 h 8"/>
                  <a:gd name="T30" fmla="*/ 63 w 74"/>
                  <a:gd name="T31" fmla="*/ 0 h 8"/>
                  <a:gd name="T32" fmla="*/ 74 w 74"/>
                  <a:gd name="T33"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8">
                    <a:moveTo>
                      <a:pt x="74" y="2"/>
                    </a:moveTo>
                    <a:lnTo>
                      <a:pt x="74" y="2"/>
                    </a:lnTo>
                    <a:lnTo>
                      <a:pt x="63" y="3"/>
                    </a:lnTo>
                    <a:lnTo>
                      <a:pt x="63" y="3"/>
                    </a:lnTo>
                    <a:lnTo>
                      <a:pt x="37" y="7"/>
                    </a:lnTo>
                    <a:lnTo>
                      <a:pt x="37" y="7"/>
                    </a:lnTo>
                    <a:lnTo>
                      <a:pt x="12" y="8"/>
                    </a:lnTo>
                    <a:lnTo>
                      <a:pt x="12" y="8"/>
                    </a:lnTo>
                    <a:lnTo>
                      <a:pt x="0" y="7"/>
                    </a:lnTo>
                    <a:lnTo>
                      <a:pt x="0" y="7"/>
                    </a:lnTo>
                    <a:lnTo>
                      <a:pt x="12" y="3"/>
                    </a:lnTo>
                    <a:lnTo>
                      <a:pt x="12" y="3"/>
                    </a:lnTo>
                    <a:lnTo>
                      <a:pt x="37" y="0"/>
                    </a:lnTo>
                    <a:lnTo>
                      <a:pt x="37" y="0"/>
                    </a:lnTo>
                    <a:lnTo>
                      <a:pt x="63" y="0"/>
                    </a:lnTo>
                    <a:lnTo>
                      <a:pt x="63" y="0"/>
                    </a:lnTo>
                    <a:lnTo>
                      <a:pt x="74" y="2"/>
                    </a:lnTo>
                    <a:close/>
                  </a:path>
                </a:pathLst>
              </a:custGeom>
              <a:solidFill>
                <a:srgbClr val="BB7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3" name="Freeform 53">
                <a:extLst>
                  <a:ext uri="{FF2B5EF4-FFF2-40B4-BE49-F238E27FC236}">
                    <a16:creationId xmlns:a16="http://schemas.microsoft.com/office/drawing/2014/main" id="{9F868CDD-FCF7-489C-BBCF-86597FE010CB}"/>
                  </a:ext>
                </a:extLst>
              </p:cNvPr>
              <p:cNvSpPr>
                <a:spLocks/>
              </p:cNvSpPr>
              <p:nvPr/>
            </p:nvSpPr>
            <p:spPr bwMode="auto">
              <a:xfrm>
                <a:off x="1894355" y="2460624"/>
                <a:ext cx="117475" cy="12700"/>
              </a:xfrm>
              <a:custGeom>
                <a:avLst/>
                <a:gdLst>
                  <a:gd name="T0" fmla="*/ 74 w 74"/>
                  <a:gd name="T1" fmla="*/ 2 h 8"/>
                  <a:gd name="T2" fmla="*/ 74 w 74"/>
                  <a:gd name="T3" fmla="*/ 2 h 8"/>
                  <a:gd name="T4" fmla="*/ 63 w 74"/>
                  <a:gd name="T5" fmla="*/ 3 h 8"/>
                  <a:gd name="T6" fmla="*/ 63 w 74"/>
                  <a:gd name="T7" fmla="*/ 3 h 8"/>
                  <a:gd name="T8" fmla="*/ 37 w 74"/>
                  <a:gd name="T9" fmla="*/ 7 h 8"/>
                  <a:gd name="T10" fmla="*/ 37 w 74"/>
                  <a:gd name="T11" fmla="*/ 7 h 8"/>
                  <a:gd name="T12" fmla="*/ 12 w 74"/>
                  <a:gd name="T13" fmla="*/ 8 h 8"/>
                  <a:gd name="T14" fmla="*/ 12 w 74"/>
                  <a:gd name="T15" fmla="*/ 8 h 8"/>
                  <a:gd name="T16" fmla="*/ 0 w 74"/>
                  <a:gd name="T17" fmla="*/ 7 h 8"/>
                  <a:gd name="T18" fmla="*/ 0 w 74"/>
                  <a:gd name="T19" fmla="*/ 7 h 8"/>
                  <a:gd name="T20" fmla="*/ 12 w 74"/>
                  <a:gd name="T21" fmla="*/ 3 h 8"/>
                  <a:gd name="T22" fmla="*/ 12 w 74"/>
                  <a:gd name="T23" fmla="*/ 3 h 8"/>
                  <a:gd name="T24" fmla="*/ 37 w 74"/>
                  <a:gd name="T25" fmla="*/ 0 h 8"/>
                  <a:gd name="T26" fmla="*/ 37 w 74"/>
                  <a:gd name="T27" fmla="*/ 0 h 8"/>
                  <a:gd name="T28" fmla="*/ 63 w 74"/>
                  <a:gd name="T29" fmla="*/ 0 h 8"/>
                  <a:gd name="T30" fmla="*/ 63 w 74"/>
                  <a:gd name="T31" fmla="*/ 0 h 8"/>
                  <a:gd name="T32" fmla="*/ 74 w 74"/>
                  <a:gd name="T33"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8">
                    <a:moveTo>
                      <a:pt x="74" y="2"/>
                    </a:moveTo>
                    <a:lnTo>
                      <a:pt x="74" y="2"/>
                    </a:lnTo>
                    <a:lnTo>
                      <a:pt x="63" y="3"/>
                    </a:lnTo>
                    <a:lnTo>
                      <a:pt x="63" y="3"/>
                    </a:lnTo>
                    <a:lnTo>
                      <a:pt x="37" y="7"/>
                    </a:lnTo>
                    <a:lnTo>
                      <a:pt x="37" y="7"/>
                    </a:lnTo>
                    <a:lnTo>
                      <a:pt x="12" y="8"/>
                    </a:lnTo>
                    <a:lnTo>
                      <a:pt x="12" y="8"/>
                    </a:lnTo>
                    <a:lnTo>
                      <a:pt x="0" y="7"/>
                    </a:lnTo>
                    <a:lnTo>
                      <a:pt x="0" y="7"/>
                    </a:lnTo>
                    <a:lnTo>
                      <a:pt x="12" y="3"/>
                    </a:lnTo>
                    <a:lnTo>
                      <a:pt x="12" y="3"/>
                    </a:lnTo>
                    <a:lnTo>
                      <a:pt x="37" y="0"/>
                    </a:lnTo>
                    <a:lnTo>
                      <a:pt x="37" y="0"/>
                    </a:lnTo>
                    <a:lnTo>
                      <a:pt x="63" y="0"/>
                    </a:lnTo>
                    <a:lnTo>
                      <a:pt x="63" y="0"/>
                    </a:lnTo>
                    <a:lnTo>
                      <a:pt x="7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4" name="Freeform 54">
                <a:extLst>
                  <a:ext uri="{FF2B5EF4-FFF2-40B4-BE49-F238E27FC236}">
                    <a16:creationId xmlns:a16="http://schemas.microsoft.com/office/drawing/2014/main" id="{57F393E5-416E-4DAE-80ED-3C7C0AF04205}"/>
                  </a:ext>
                </a:extLst>
              </p:cNvPr>
              <p:cNvSpPr>
                <a:spLocks/>
              </p:cNvSpPr>
              <p:nvPr/>
            </p:nvSpPr>
            <p:spPr bwMode="auto">
              <a:xfrm>
                <a:off x="1884830" y="2463799"/>
                <a:ext cx="127000" cy="58738"/>
              </a:xfrm>
              <a:custGeom>
                <a:avLst/>
                <a:gdLst>
                  <a:gd name="T0" fmla="*/ 80 w 80"/>
                  <a:gd name="T1" fmla="*/ 0 h 37"/>
                  <a:gd name="T2" fmla="*/ 80 w 80"/>
                  <a:gd name="T3" fmla="*/ 0 h 37"/>
                  <a:gd name="T4" fmla="*/ 77 w 80"/>
                  <a:gd name="T5" fmla="*/ 1 h 37"/>
                  <a:gd name="T6" fmla="*/ 69 w 80"/>
                  <a:gd name="T7" fmla="*/ 8 h 37"/>
                  <a:gd name="T8" fmla="*/ 69 w 80"/>
                  <a:gd name="T9" fmla="*/ 8 h 37"/>
                  <a:gd name="T10" fmla="*/ 58 w 80"/>
                  <a:gd name="T11" fmla="*/ 16 h 37"/>
                  <a:gd name="T12" fmla="*/ 43 w 80"/>
                  <a:gd name="T13" fmla="*/ 24 h 37"/>
                  <a:gd name="T14" fmla="*/ 43 w 80"/>
                  <a:gd name="T15" fmla="*/ 24 h 37"/>
                  <a:gd name="T16" fmla="*/ 27 w 80"/>
                  <a:gd name="T17" fmla="*/ 30 h 37"/>
                  <a:gd name="T18" fmla="*/ 14 w 80"/>
                  <a:gd name="T19" fmla="*/ 35 h 37"/>
                  <a:gd name="T20" fmla="*/ 14 w 80"/>
                  <a:gd name="T21" fmla="*/ 35 h 37"/>
                  <a:gd name="T22" fmla="*/ 3 w 80"/>
                  <a:gd name="T23" fmla="*/ 37 h 37"/>
                  <a:gd name="T24" fmla="*/ 0 w 80"/>
                  <a:gd name="T25" fmla="*/ 37 h 37"/>
                  <a:gd name="T26" fmla="*/ 0 w 80"/>
                  <a:gd name="T27" fmla="*/ 37 h 37"/>
                  <a:gd name="T28" fmla="*/ 3 w 80"/>
                  <a:gd name="T29" fmla="*/ 35 h 37"/>
                  <a:gd name="T30" fmla="*/ 11 w 80"/>
                  <a:gd name="T31" fmla="*/ 29 h 37"/>
                  <a:gd name="T32" fmla="*/ 11 w 80"/>
                  <a:gd name="T33" fmla="*/ 29 h 37"/>
                  <a:gd name="T34" fmla="*/ 22 w 80"/>
                  <a:gd name="T35" fmla="*/ 21 h 37"/>
                  <a:gd name="T36" fmla="*/ 37 w 80"/>
                  <a:gd name="T37" fmla="*/ 13 h 37"/>
                  <a:gd name="T38" fmla="*/ 37 w 80"/>
                  <a:gd name="T39" fmla="*/ 13 h 37"/>
                  <a:gd name="T40" fmla="*/ 53 w 80"/>
                  <a:gd name="T41" fmla="*/ 6 h 37"/>
                  <a:gd name="T42" fmla="*/ 66 w 80"/>
                  <a:gd name="T43" fmla="*/ 1 h 37"/>
                  <a:gd name="T44" fmla="*/ 66 w 80"/>
                  <a:gd name="T45" fmla="*/ 1 h 37"/>
                  <a:gd name="T46" fmla="*/ 75 w 80"/>
                  <a:gd name="T47" fmla="*/ 0 h 37"/>
                  <a:gd name="T48" fmla="*/ 80 w 80"/>
                  <a:gd name="T4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37">
                    <a:moveTo>
                      <a:pt x="80" y="0"/>
                    </a:moveTo>
                    <a:lnTo>
                      <a:pt x="80" y="0"/>
                    </a:lnTo>
                    <a:lnTo>
                      <a:pt x="77" y="1"/>
                    </a:lnTo>
                    <a:lnTo>
                      <a:pt x="69" y="8"/>
                    </a:lnTo>
                    <a:lnTo>
                      <a:pt x="69" y="8"/>
                    </a:lnTo>
                    <a:lnTo>
                      <a:pt x="58" y="16"/>
                    </a:lnTo>
                    <a:lnTo>
                      <a:pt x="43" y="24"/>
                    </a:lnTo>
                    <a:lnTo>
                      <a:pt x="43" y="24"/>
                    </a:lnTo>
                    <a:lnTo>
                      <a:pt x="27" y="30"/>
                    </a:lnTo>
                    <a:lnTo>
                      <a:pt x="14" y="35"/>
                    </a:lnTo>
                    <a:lnTo>
                      <a:pt x="14" y="35"/>
                    </a:lnTo>
                    <a:lnTo>
                      <a:pt x="3" y="37"/>
                    </a:lnTo>
                    <a:lnTo>
                      <a:pt x="0" y="37"/>
                    </a:lnTo>
                    <a:lnTo>
                      <a:pt x="0" y="37"/>
                    </a:lnTo>
                    <a:lnTo>
                      <a:pt x="3" y="35"/>
                    </a:lnTo>
                    <a:lnTo>
                      <a:pt x="11" y="29"/>
                    </a:lnTo>
                    <a:lnTo>
                      <a:pt x="11" y="29"/>
                    </a:lnTo>
                    <a:lnTo>
                      <a:pt x="22" y="21"/>
                    </a:lnTo>
                    <a:lnTo>
                      <a:pt x="37" y="13"/>
                    </a:lnTo>
                    <a:lnTo>
                      <a:pt x="37" y="13"/>
                    </a:lnTo>
                    <a:lnTo>
                      <a:pt x="53" y="6"/>
                    </a:lnTo>
                    <a:lnTo>
                      <a:pt x="66" y="1"/>
                    </a:lnTo>
                    <a:lnTo>
                      <a:pt x="66" y="1"/>
                    </a:lnTo>
                    <a:lnTo>
                      <a:pt x="75" y="0"/>
                    </a:lnTo>
                    <a:lnTo>
                      <a:pt x="80" y="0"/>
                    </a:lnTo>
                    <a:close/>
                  </a:path>
                </a:pathLst>
              </a:custGeom>
              <a:solidFill>
                <a:srgbClr val="BB7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5" name="Freeform 55">
                <a:extLst>
                  <a:ext uri="{FF2B5EF4-FFF2-40B4-BE49-F238E27FC236}">
                    <a16:creationId xmlns:a16="http://schemas.microsoft.com/office/drawing/2014/main" id="{7464A1D9-8EC2-469B-9D11-46B894EA73B8}"/>
                  </a:ext>
                </a:extLst>
              </p:cNvPr>
              <p:cNvSpPr>
                <a:spLocks/>
              </p:cNvSpPr>
              <p:nvPr/>
            </p:nvSpPr>
            <p:spPr bwMode="auto">
              <a:xfrm>
                <a:off x="1884830" y="2463799"/>
                <a:ext cx="127000" cy="58738"/>
              </a:xfrm>
              <a:custGeom>
                <a:avLst/>
                <a:gdLst>
                  <a:gd name="T0" fmla="*/ 80 w 80"/>
                  <a:gd name="T1" fmla="*/ 0 h 37"/>
                  <a:gd name="T2" fmla="*/ 80 w 80"/>
                  <a:gd name="T3" fmla="*/ 0 h 37"/>
                  <a:gd name="T4" fmla="*/ 77 w 80"/>
                  <a:gd name="T5" fmla="*/ 1 h 37"/>
                  <a:gd name="T6" fmla="*/ 69 w 80"/>
                  <a:gd name="T7" fmla="*/ 8 h 37"/>
                  <a:gd name="T8" fmla="*/ 69 w 80"/>
                  <a:gd name="T9" fmla="*/ 8 h 37"/>
                  <a:gd name="T10" fmla="*/ 58 w 80"/>
                  <a:gd name="T11" fmla="*/ 16 h 37"/>
                  <a:gd name="T12" fmla="*/ 43 w 80"/>
                  <a:gd name="T13" fmla="*/ 24 h 37"/>
                  <a:gd name="T14" fmla="*/ 43 w 80"/>
                  <a:gd name="T15" fmla="*/ 24 h 37"/>
                  <a:gd name="T16" fmla="*/ 27 w 80"/>
                  <a:gd name="T17" fmla="*/ 30 h 37"/>
                  <a:gd name="T18" fmla="*/ 14 w 80"/>
                  <a:gd name="T19" fmla="*/ 35 h 37"/>
                  <a:gd name="T20" fmla="*/ 14 w 80"/>
                  <a:gd name="T21" fmla="*/ 35 h 37"/>
                  <a:gd name="T22" fmla="*/ 3 w 80"/>
                  <a:gd name="T23" fmla="*/ 37 h 37"/>
                  <a:gd name="T24" fmla="*/ 0 w 80"/>
                  <a:gd name="T25" fmla="*/ 37 h 37"/>
                  <a:gd name="T26" fmla="*/ 0 w 80"/>
                  <a:gd name="T27" fmla="*/ 37 h 37"/>
                  <a:gd name="T28" fmla="*/ 3 w 80"/>
                  <a:gd name="T29" fmla="*/ 35 h 37"/>
                  <a:gd name="T30" fmla="*/ 11 w 80"/>
                  <a:gd name="T31" fmla="*/ 29 h 37"/>
                  <a:gd name="T32" fmla="*/ 11 w 80"/>
                  <a:gd name="T33" fmla="*/ 29 h 37"/>
                  <a:gd name="T34" fmla="*/ 22 w 80"/>
                  <a:gd name="T35" fmla="*/ 21 h 37"/>
                  <a:gd name="T36" fmla="*/ 37 w 80"/>
                  <a:gd name="T37" fmla="*/ 13 h 37"/>
                  <a:gd name="T38" fmla="*/ 37 w 80"/>
                  <a:gd name="T39" fmla="*/ 13 h 37"/>
                  <a:gd name="T40" fmla="*/ 53 w 80"/>
                  <a:gd name="T41" fmla="*/ 6 h 37"/>
                  <a:gd name="T42" fmla="*/ 66 w 80"/>
                  <a:gd name="T43" fmla="*/ 1 h 37"/>
                  <a:gd name="T44" fmla="*/ 66 w 80"/>
                  <a:gd name="T45" fmla="*/ 1 h 37"/>
                  <a:gd name="T46" fmla="*/ 75 w 80"/>
                  <a:gd name="T47" fmla="*/ 0 h 37"/>
                  <a:gd name="T48" fmla="*/ 80 w 80"/>
                  <a:gd name="T4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37">
                    <a:moveTo>
                      <a:pt x="80" y="0"/>
                    </a:moveTo>
                    <a:lnTo>
                      <a:pt x="80" y="0"/>
                    </a:lnTo>
                    <a:lnTo>
                      <a:pt x="77" y="1"/>
                    </a:lnTo>
                    <a:lnTo>
                      <a:pt x="69" y="8"/>
                    </a:lnTo>
                    <a:lnTo>
                      <a:pt x="69" y="8"/>
                    </a:lnTo>
                    <a:lnTo>
                      <a:pt x="58" y="16"/>
                    </a:lnTo>
                    <a:lnTo>
                      <a:pt x="43" y="24"/>
                    </a:lnTo>
                    <a:lnTo>
                      <a:pt x="43" y="24"/>
                    </a:lnTo>
                    <a:lnTo>
                      <a:pt x="27" y="30"/>
                    </a:lnTo>
                    <a:lnTo>
                      <a:pt x="14" y="35"/>
                    </a:lnTo>
                    <a:lnTo>
                      <a:pt x="14" y="35"/>
                    </a:lnTo>
                    <a:lnTo>
                      <a:pt x="3" y="37"/>
                    </a:lnTo>
                    <a:lnTo>
                      <a:pt x="0" y="37"/>
                    </a:lnTo>
                    <a:lnTo>
                      <a:pt x="0" y="37"/>
                    </a:lnTo>
                    <a:lnTo>
                      <a:pt x="3" y="35"/>
                    </a:lnTo>
                    <a:lnTo>
                      <a:pt x="11" y="29"/>
                    </a:lnTo>
                    <a:lnTo>
                      <a:pt x="11" y="29"/>
                    </a:lnTo>
                    <a:lnTo>
                      <a:pt x="22" y="21"/>
                    </a:lnTo>
                    <a:lnTo>
                      <a:pt x="37" y="13"/>
                    </a:lnTo>
                    <a:lnTo>
                      <a:pt x="37" y="13"/>
                    </a:lnTo>
                    <a:lnTo>
                      <a:pt x="53" y="6"/>
                    </a:lnTo>
                    <a:lnTo>
                      <a:pt x="66" y="1"/>
                    </a:lnTo>
                    <a:lnTo>
                      <a:pt x="66" y="1"/>
                    </a:lnTo>
                    <a:lnTo>
                      <a:pt x="75" y="0"/>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6" name="Freeform 56">
                <a:extLst>
                  <a:ext uri="{FF2B5EF4-FFF2-40B4-BE49-F238E27FC236}">
                    <a16:creationId xmlns:a16="http://schemas.microsoft.com/office/drawing/2014/main" id="{ED4506D1-77AE-47AD-B02B-588B3E9B89C2}"/>
                  </a:ext>
                </a:extLst>
              </p:cNvPr>
              <p:cNvSpPr>
                <a:spLocks/>
              </p:cNvSpPr>
              <p:nvPr/>
            </p:nvSpPr>
            <p:spPr bwMode="auto">
              <a:xfrm>
                <a:off x="2036996" y="2419350"/>
                <a:ext cx="119063" cy="288925"/>
              </a:xfrm>
              <a:custGeom>
                <a:avLst/>
                <a:gdLst>
                  <a:gd name="T0" fmla="*/ 11 w 75"/>
                  <a:gd name="T1" fmla="*/ 0 h 182"/>
                  <a:gd name="T2" fmla="*/ 11 w 75"/>
                  <a:gd name="T3" fmla="*/ 0 h 182"/>
                  <a:gd name="T4" fmla="*/ 14 w 75"/>
                  <a:gd name="T5" fmla="*/ 2 h 182"/>
                  <a:gd name="T6" fmla="*/ 16 w 75"/>
                  <a:gd name="T7" fmla="*/ 7 h 182"/>
                  <a:gd name="T8" fmla="*/ 24 w 75"/>
                  <a:gd name="T9" fmla="*/ 23 h 182"/>
                  <a:gd name="T10" fmla="*/ 44 w 75"/>
                  <a:gd name="T11" fmla="*/ 72 h 182"/>
                  <a:gd name="T12" fmla="*/ 70 w 75"/>
                  <a:gd name="T13" fmla="*/ 146 h 182"/>
                  <a:gd name="T14" fmla="*/ 70 w 75"/>
                  <a:gd name="T15" fmla="*/ 146 h 182"/>
                  <a:gd name="T16" fmla="*/ 73 w 75"/>
                  <a:gd name="T17" fmla="*/ 156 h 182"/>
                  <a:gd name="T18" fmla="*/ 75 w 75"/>
                  <a:gd name="T19" fmla="*/ 166 h 182"/>
                  <a:gd name="T20" fmla="*/ 75 w 75"/>
                  <a:gd name="T21" fmla="*/ 170 h 182"/>
                  <a:gd name="T22" fmla="*/ 73 w 75"/>
                  <a:gd name="T23" fmla="*/ 174 h 182"/>
                  <a:gd name="T24" fmla="*/ 70 w 75"/>
                  <a:gd name="T25" fmla="*/ 177 h 182"/>
                  <a:gd name="T26" fmla="*/ 67 w 75"/>
                  <a:gd name="T27" fmla="*/ 178 h 182"/>
                  <a:gd name="T28" fmla="*/ 67 w 75"/>
                  <a:gd name="T29" fmla="*/ 178 h 182"/>
                  <a:gd name="T30" fmla="*/ 51 w 75"/>
                  <a:gd name="T31" fmla="*/ 182 h 182"/>
                  <a:gd name="T32" fmla="*/ 30 w 75"/>
                  <a:gd name="T33" fmla="*/ 182 h 182"/>
                  <a:gd name="T34" fmla="*/ 20 w 75"/>
                  <a:gd name="T35" fmla="*/ 182 h 182"/>
                  <a:gd name="T36" fmla="*/ 11 w 75"/>
                  <a:gd name="T37" fmla="*/ 180 h 182"/>
                  <a:gd name="T38" fmla="*/ 4 w 75"/>
                  <a:gd name="T39" fmla="*/ 177 h 182"/>
                  <a:gd name="T40" fmla="*/ 1 w 75"/>
                  <a:gd name="T41" fmla="*/ 174 h 182"/>
                  <a:gd name="T42" fmla="*/ 1 w 75"/>
                  <a:gd name="T43" fmla="*/ 174 h 182"/>
                  <a:gd name="T44" fmla="*/ 0 w 75"/>
                  <a:gd name="T45" fmla="*/ 146 h 182"/>
                  <a:gd name="T46" fmla="*/ 1 w 75"/>
                  <a:gd name="T47" fmla="*/ 87 h 182"/>
                  <a:gd name="T48" fmla="*/ 1 w 75"/>
                  <a:gd name="T49" fmla="*/ 56 h 182"/>
                  <a:gd name="T50" fmla="*/ 4 w 75"/>
                  <a:gd name="T51" fmla="*/ 29 h 182"/>
                  <a:gd name="T52" fmla="*/ 6 w 75"/>
                  <a:gd name="T53" fmla="*/ 8 h 182"/>
                  <a:gd name="T54" fmla="*/ 9 w 75"/>
                  <a:gd name="T55" fmla="*/ 3 h 182"/>
                  <a:gd name="T56" fmla="*/ 11 w 75"/>
                  <a:gd name="T5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182">
                    <a:moveTo>
                      <a:pt x="11" y="0"/>
                    </a:moveTo>
                    <a:lnTo>
                      <a:pt x="11" y="0"/>
                    </a:lnTo>
                    <a:lnTo>
                      <a:pt x="14" y="2"/>
                    </a:lnTo>
                    <a:lnTo>
                      <a:pt x="16" y="7"/>
                    </a:lnTo>
                    <a:lnTo>
                      <a:pt x="24" y="23"/>
                    </a:lnTo>
                    <a:lnTo>
                      <a:pt x="44" y="72"/>
                    </a:lnTo>
                    <a:lnTo>
                      <a:pt x="70" y="146"/>
                    </a:lnTo>
                    <a:lnTo>
                      <a:pt x="70" y="146"/>
                    </a:lnTo>
                    <a:lnTo>
                      <a:pt x="73" y="156"/>
                    </a:lnTo>
                    <a:lnTo>
                      <a:pt x="75" y="166"/>
                    </a:lnTo>
                    <a:lnTo>
                      <a:pt x="75" y="170"/>
                    </a:lnTo>
                    <a:lnTo>
                      <a:pt x="73" y="174"/>
                    </a:lnTo>
                    <a:lnTo>
                      <a:pt x="70" y="177"/>
                    </a:lnTo>
                    <a:lnTo>
                      <a:pt x="67" y="178"/>
                    </a:lnTo>
                    <a:lnTo>
                      <a:pt x="67" y="178"/>
                    </a:lnTo>
                    <a:lnTo>
                      <a:pt x="51" y="182"/>
                    </a:lnTo>
                    <a:lnTo>
                      <a:pt x="30" y="182"/>
                    </a:lnTo>
                    <a:lnTo>
                      <a:pt x="20" y="182"/>
                    </a:lnTo>
                    <a:lnTo>
                      <a:pt x="11" y="180"/>
                    </a:lnTo>
                    <a:lnTo>
                      <a:pt x="4" y="177"/>
                    </a:lnTo>
                    <a:lnTo>
                      <a:pt x="1" y="174"/>
                    </a:lnTo>
                    <a:lnTo>
                      <a:pt x="1" y="174"/>
                    </a:lnTo>
                    <a:lnTo>
                      <a:pt x="0" y="146"/>
                    </a:lnTo>
                    <a:lnTo>
                      <a:pt x="1" y="87"/>
                    </a:lnTo>
                    <a:lnTo>
                      <a:pt x="1" y="56"/>
                    </a:lnTo>
                    <a:lnTo>
                      <a:pt x="4" y="29"/>
                    </a:lnTo>
                    <a:lnTo>
                      <a:pt x="6" y="8"/>
                    </a:lnTo>
                    <a:lnTo>
                      <a:pt x="9" y="3"/>
                    </a:lnTo>
                    <a:lnTo>
                      <a:pt x="11" y="0"/>
                    </a:lnTo>
                    <a:close/>
                  </a:path>
                </a:pathLst>
              </a:custGeom>
              <a:solidFill>
                <a:srgbClr val="E7A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7" name="Freeform 57">
                <a:extLst>
                  <a:ext uri="{FF2B5EF4-FFF2-40B4-BE49-F238E27FC236}">
                    <a16:creationId xmlns:a16="http://schemas.microsoft.com/office/drawing/2014/main" id="{8FB88FC0-0371-4EB5-A839-7E8000FBCE42}"/>
                  </a:ext>
                </a:extLst>
              </p:cNvPr>
              <p:cNvSpPr>
                <a:spLocks/>
              </p:cNvSpPr>
              <p:nvPr/>
            </p:nvSpPr>
            <p:spPr bwMode="auto">
              <a:xfrm>
                <a:off x="2036996" y="2419350"/>
                <a:ext cx="119063" cy="288925"/>
              </a:xfrm>
              <a:custGeom>
                <a:avLst/>
                <a:gdLst>
                  <a:gd name="T0" fmla="*/ 11 w 75"/>
                  <a:gd name="T1" fmla="*/ 0 h 182"/>
                  <a:gd name="T2" fmla="*/ 11 w 75"/>
                  <a:gd name="T3" fmla="*/ 0 h 182"/>
                  <a:gd name="T4" fmla="*/ 14 w 75"/>
                  <a:gd name="T5" fmla="*/ 2 h 182"/>
                  <a:gd name="T6" fmla="*/ 16 w 75"/>
                  <a:gd name="T7" fmla="*/ 7 h 182"/>
                  <a:gd name="T8" fmla="*/ 24 w 75"/>
                  <a:gd name="T9" fmla="*/ 23 h 182"/>
                  <a:gd name="T10" fmla="*/ 44 w 75"/>
                  <a:gd name="T11" fmla="*/ 72 h 182"/>
                  <a:gd name="T12" fmla="*/ 70 w 75"/>
                  <a:gd name="T13" fmla="*/ 146 h 182"/>
                  <a:gd name="T14" fmla="*/ 70 w 75"/>
                  <a:gd name="T15" fmla="*/ 146 h 182"/>
                  <a:gd name="T16" fmla="*/ 73 w 75"/>
                  <a:gd name="T17" fmla="*/ 156 h 182"/>
                  <a:gd name="T18" fmla="*/ 75 w 75"/>
                  <a:gd name="T19" fmla="*/ 166 h 182"/>
                  <a:gd name="T20" fmla="*/ 75 w 75"/>
                  <a:gd name="T21" fmla="*/ 170 h 182"/>
                  <a:gd name="T22" fmla="*/ 73 w 75"/>
                  <a:gd name="T23" fmla="*/ 174 h 182"/>
                  <a:gd name="T24" fmla="*/ 70 w 75"/>
                  <a:gd name="T25" fmla="*/ 177 h 182"/>
                  <a:gd name="T26" fmla="*/ 67 w 75"/>
                  <a:gd name="T27" fmla="*/ 178 h 182"/>
                  <a:gd name="T28" fmla="*/ 67 w 75"/>
                  <a:gd name="T29" fmla="*/ 178 h 182"/>
                  <a:gd name="T30" fmla="*/ 51 w 75"/>
                  <a:gd name="T31" fmla="*/ 182 h 182"/>
                  <a:gd name="T32" fmla="*/ 30 w 75"/>
                  <a:gd name="T33" fmla="*/ 182 h 182"/>
                  <a:gd name="T34" fmla="*/ 20 w 75"/>
                  <a:gd name="T35" fmla="*/ 182 h 182"/>
                  <a:gd name="T36" fmla="*/ 11 w 75"/>
                  <a:gd name="T37" fmla="*/ 180 h 182"/>
                  <a:gd name="T38" fmla="*/ 4 w 75"/>
                  <a:gd name="T39" fmla="*/ 177 h 182"/>
                  <a:gd name="T40" fmla="*/ 1 w 75"/>
                  <a:gd name="T41" fmla="*/ 174 h 182"/>
                  <a:gd name="T42" fmla="*/ 1 w 75"/>
                  <a:gd name="T43" fmla="*/ 174 h 182"/>
                  <a:gd name="T44" fmla="*/ 0 w 75"/>
                  <a:gd name="T45" fmla="*/ 146 h 182"/>
                  <a:gd name="T46" fmla="*/ 1 w 75"/>
                  <a:gd name="T47" fmla="*/ 87 h 182"/>
                  <a:gd name="T48" fmla="*/ 1 w 75"/>
                  <a:gd name="T49" fmla="*/ 56 h 182"/>
                  <a:gd name="T50" fmla="*/ 4 w 75"/>
                  <a:gd name="T51" fmla="*/ 29 h 182"/>
                  <a:gd name="T52" fmla="*/ 6 w 75"/>
                  <a:gd name="T53" fmla="*/ 8 h 182"/>
                  <a:gd name="T54" fmla="*/ 9 w 75"/>
                  <a:gd name="T55" fmla="*/ 3 h 182"/>
                  <a:gd name="T56" fmla="*/ 11 w 75"/>
                  <a:gd name="T5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182">
                    <a:moveTo>
                      <a:pt x="11" y="0"/>
                    </a:moveTo>
                    <a:lnTo>
                      <a:pt x="11" y="0"/>
                    </a:lnTo>
                    <a:lnTo>
                      <a:pt x="14" y="2"/>
                    </a:lnTo>
                    <a:lnTo>
                      <a:pt x="16" y="7"/>
                    </a:lnTo>
                    <a:lnTo>
                      <a:pt x="24" y="23"/>
                    </a:lnTo>
                    <a:lnTo>
                      <a:pt x="44" y="72"/>
                    </a:lnTo>
                    <a:lnTo>
                      <a:pt x="70" y="146"/>
                    </a:lnTo>
                    <a:lnTo>
                      <a:pt x="70" y="146"/>
                    </a:lnTo>
                    <a:lnTo>
                      <a:pt x="73" y="156"/>
                    </a:lnTo>
                    <a:lnTo>
                      <a:pt x="75" y="166"/>
                    </a:lnTo>
                    <a:lnTo>
                      <a:pt x="75" y="170"/>
                    </a:lnTo>
                    <a:lnTo>
                      <a:pt x="73" y="174"/>
                    </a:lnTo>
                    <a:lnTo>
                      <a:pt x="70" y="177"/>
                    </a:lnTo>
                    <a:lnTo>
                      <a:pt x="67" y="178"/>
                    </a:lnTo>
                    <a:lnTo>
                      <a:pt x="67" y="178"/>
                    </a:lnTo>
                    <a:lnTo>
                      <a:pt x="51" y="182"/>
                    </a:lnTo>
                    <a:lnTo>
                      <a:pt x="30" y="182"/>
                    </a:lnTo>
                    <a:lnTo>
                      <a:pt x="20" y="182"/>
                    </a:lnTo>
                    <a:lnTo>
                      <a:pt x="11" y="180"/>
                    </a:lnTo>
                    <a:lnTo>
                      <a:pt x="4" y="177"/>
                    </a:lnTo>
                    <a:lnTo>
                      <a:pt x="1" y="174"/>
                    </a:lnTo>
                    <a:lnTo>
                      <a:pt x="1" y="174"/>
                    </a:lnTo>
                    <a:lnTo>
                      <a:pt x="0" y="146"/>
                    </a:lnTo>
                    <a:lnTo>
                      <a:pt x="1" y="87"/>
                    </a:lnTo>
                    <a:lnTo>
                      <a:pt x="1" y="56"/>
                    </a:lnTo>
                    <a:lnTo>
                      <a:pt x="4" y="29"/>
                    </a:lnTo>
                    <a:lnTo>
                      <a:pt x="6" y="8"/>
                    </a:lnTo>
                    <a:lnTo>
                      <a:pt x="9" y="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8" name="Freeform 58">
                <a:extLst>
                  <a:ext uri="{FF2B5EF4-FFF2-40B4-BE49-F238E27FC236}">
                    <a16:creationId xmlns:a16="http://schemas.microsoft.com/office/drawing/2014/main" id="{FE1040F2-04F6-4AC4-9840-A37C07B3CABA}"/>
                  </a:ext>
                </a:extLst>
              </p:cNvPr>
              <p:cNvSpPr>
                <a:spLocks/>
              </p:cNvSpPr>
              <p:nvPr/>
            </p:nvSpPr>
            <p:spPr bwMode="auto">
              <a:xfrm>
                <a:off x="2176696" y="2022475"/>
                <a:ext cx="1890713" cy="479425"/>
              </a:xfrm>
              <a:custGeom>
                <a:avLst/>
                <a:gdLst>
                  <a:gd name="T0" fmla="*/ 1190 w 1191"/>
                  <a:gd name="T1" fmla="*/ 112 h 302"/>
                  <a:gd name="T2" fmla="*/ 1190 w 1191"/>
                  <a:gd name="T3" fmla="*/ 112 h 302"/>
                  <a:gd name="T4" fmla="*/ 1186 w 1191"/>
                  <a:gd name="T5" fmla="*/ 90 h 302"/>
                  <a:gd name="T6" fmla="*/ 1182 w 1191"/>
                  <a:gd name="T7" fmla="*/ 67 h 302"/>
                  <a:gd name="T8" fmla="*/ 1175 w 1191"/>
                  <a:gd name="T9" fmla="*/ 48 h 302"/>
                  <a:gd name="T10" fmla="*/ 1169 w 1191"/>
                  <a:gd name="T11" fmla="*/ 32 h 302"/>
                  <a:gd name="T12" fmla="*/ 1161 w 1191"/>
                  <a:gd name="T13" fmla="*/ 17 h 302"/>
                  <a:gd name="T14" fmla="*/ 1153 w 1191"/>
                  <a:gd name="T15" fmla="*/ 8 h 302"/>
                  <a:gd name="T16" fmla="*/ 1145 w 1191"/>
                  <a:gd name="T17" fmla="*/ 1 h 302"/>
                  <a:gd name="T18" fmla="*/ 1141 w 1191"/>
                  <a:gd name="T19" fmla="*/ 1 h 302"/>
                  <a:gd name="T20" fmla="*/ 1137 w 1191"/>
                  <a:gd name="T21" fmla="*/ 0 h 302"/>
                  <a:gd name="T22" fmla="*/ 1135 w 1191"/>
                  <a:gd name="T23" fmla="*/ 1 h 302"/>
                  <a:gd name="T24" fmla="*/ 1135 w 1191"/>
                  <a:gd name="T25" fmla="*/ 1 h 302"/>
                  <a:gd name="T26" fmla="*/ 19 w 1191"/>
                  <a:gd name="T27" fmla="*/ 216 h 302"/>
                  <a:gd name="T28" fmla="*/ 19 w 1191"/>
                  <a:gd name="T29" fmla="*/ 216 h 302"/>
                  <a:gd name="T30" fmla="*/ 14 w 1191"/>
                  <a:gd name="T31" fmla="*/ 218 h 302"/>
                  <a:gd name="T32" fmla="*/ 9 w 1191"/>
                  <a:gd name="T33" fmla="*/ 221 h 302"/>
                  <a:gd name="T34" fmla="*/ 6 w 1191"/>
                  <a:gd name="T35" fmla="*/ 225 h 302"/>
                  <a:gd name="T36" fmla="*/ 3 w 1191"/>
                  <a:gd name="T37" fmla="*/ 231 h 302"/>
                  <a:gd name="T38" fmla="*/ 1 w 1191"/>
                  <a:gd name="T39" fmla="*/ 237 h 302"/>
                  <a:gd name="T40" fmla="*/ 0 w 1191"/>
                  <a:gd name="T41" fmla="*/ 245 h 302"/>
                  <a:gd name="T42" fmla="*/ 0 w 1191"/>
                  <a:gd name="T43" fmla="*/ 253 h 302"/>
                  <a:gd name="T44" fmla="*/ 0 w 1191"/>
                  <a:gd name="T45" fmla="*/ 261 h 302"/>
                  <a:gd name="T46" fmla="*/ 0 w 1191"/>
                  <a:gd name="T47" fmla="*/ 261 h 302"/>
                  <a:gd name="T48" fmla="*/ 1 w 1191"/>
                  <a:gd name="T49" fmla="*/ 271 h 302"/>
                  <a:gd name="T50" fmla="*/ 5 w 1191"/>
                  <a:gd name="T51" fmla="*/ 279 h 302"/>
                  <a:gd name="T52" fmla="*/ 8 w 1191"/>
                  <a:gd name="T53" fmla="*/ 286 h 302"/>
                  <a:gd name="T54" fmla="*/ 11 w 1191"/>
                  <a:gd name="T55" fmla="*/ 292 h 302"/>
                  <a:gd name="T56" fmla="*/ 16 w 1191"/>
                  <a:gd name="T57" fmla="*/ 297 h 302"/>
                  <a:gd name="T58" fmla="*/ 21 w 1191"/>
                  <a:gd name="T59" fmla="*/ 300 h 302"/>
                  <a:gd name="T60" fmla="*/ 26 w 1191"/>
                  <a:gd name="T61" fmla="*/ 302 h 302"/>
                  <a:gd name="T62" fmla="*/ 30 w 1191"/>
                  <a:gd name="T63" fmla="*/ 302 h 302"/>
                  <a:gd name="T64" fmla="*/ 1162 w 1191"/>
                  <a:gd name="T65" fmla="*/ 233 h 302"/>
                  <a:gd name="T66" fmla="*/ 1162 w 1191"/>
                  <a:gd name="T67" fmla="*/ 233 h 302"/>
                  <a:gd name="T68" fmla="*/ 1162 w 1191"/>
                  <a:gd name="T69" fmla="*/ 233 h 302"/>
                  <a:gd name="T70" fmla="*/ 1164 w 1191"/>
                  <a:gd name="T71" fmla="*/ 233 h 302"/>
                  <a:gd name="T72" fmla="*/ 1164 w 1191"/>
                  <a:gd name="T73" fmla="*/ 233 h 302"/>
                  <a:gd name="T74" fmla="*/ 1164 w 1191"/>
                  <a:gd name="T75" fmla="*/ 233 h 302"/>
                  <a:gd name="T76" fmla="*/ 1169 w 1191"/>
                  <a:gd name="T77" fmla="*/ 231 h 302"/>
                  <a:gd name="T78" fmla="*/ 1172 w 1191"/>
                  <a:gd name="T79" fmla="*/ 228 h 302"/>
                  <a:gd name="T80" fmla="*/ 1178 w 1191"/>
                  <a:gd name="T81" fmla="*/ 220 h 302"/>
                  <a:gd name="T82" fmla="*/ 1183 w 1191"/>
                  <a:gd name="T83" fmla="*/ 208 h 302"/>
                  <a:gd name="T84" fmla="*/ 1188 w 1191"/>
                  <a:gd name="T85" fmla="*/ 194 h 302"/>
                  <a:gd name="T86" fmla="*/ 1190 w 1191"/>
                  <a:gd name="T87" fmla="*/ 176 h 302"/>
                  <a:gd name="T88" fmla="*/ 1191 w 1191"/>
                  <a:gd name="T89" fmla="*/ 157 h 302"/>
                  <a:gd name="T90" fmla="*/ 1191 w 1191"/>
                  <a:gd name="T91" fmla="*/ 135 h 302"/>
                  <a:gd name="T92" fmla="*/ 1190 w 1191"/>
                  <a:gd name="T93"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91" h="302">
                    <a:moveTo>
                      <a:pt x="1190" y="112"/>
                    </a:moveTo>
                    <a:lnTo>
                      <a:pt x="1190" y="112"/>
                    </a:lnTo>
                    <a:lnTo>
                      <a:pt x="1186" y="90"/>
                    </a:lnTo>
                    <a:lnTo>
                      <a:pt x="1182" y="67"/>
                    </a:lnTo>
                    <a:lnTo>
                      <a:pt x="1175" y="48"/>
                    </a:lnTo>
                    <a:lnTo>
                      <a:pt x="1169" y="32"/>
                    </a:lnTo>
                    <a:lnTo>
                      <a:pt x="1161" y="17"/>
                    </a:lnTo>
                    <a:lnTo>
                      <a:pt x="1153" y="8"/>
                    </a:lnTo>
                    <a:lnTo>
                      <a:pt x="1145" y="1"/>
                    </a:lnTo>
                    <a:lnTo>
                      <a:pt x="1141" y="1"/>
                    </a:lnTo>
                    <a:lnTo>
                      <a:pt x="1137" y="0"/>
                    </a:lnTo>
                    <a:lnTo>
                      <a:pt x="1135" y="1"/>
                    </a:lnTo>
                    <a:lnTo>
                      <a:pt x="1135" y="1"/>
                    </a:lnTo>
                    <a:lnTo>
                      <a:pt x="19" y="216"/>
                    </a:lnTo>
                    <a:lnTo>
                      <a:pt x="19" y="216"/>
                    </a:lnTo>
                    <a:lnTo>
                      <a:pt x="14" y="218"/>
                    </a:lnTo>
                    <a:lnTo>
                      <a:pt x="9" y="221"/>
                    </a:lnTo>
                    <a:lnTo>
                      <a:pt x="6" y="225"/>
                    </a:lnTo>
                    <a:lnTo>
                      <a:pt x="3" y="231"/>
                    </a:lnTo>
                    <a:lnTo>
                      <a:pt x="1" y="237"/>
                    </a:lnTo>
                    <a:lnTo>
                      <a:pt x="0" y="245"/>
                    </a:lnTo>
                    <a:lnTo>
                      <a:pt x="0" y="253"/>
                    </a:lnTo>
                    <a:lnTo>
                      <a:pt x="0" y="261"/>
                    </a:lnTo>
                    <a:lnTo>
                      <a:pt x="0" y="261"/>
                    </a:lnTo>
                    <a:lnTo>
                      <a:pt x="1" y="271"/>
                    </a:lnTo>
                    <a:lnTo>
                      <a:pt x="5" y="279"/>
                    </a:lnTo>
                    <a:lnTo>
                      <a:pt x="8" y="286"/>
                    </a:lnTo>
                    <a:lnTo>
                      <a:pt x="11" y="292"/>
                    </a:lnTo>
                    <a:lnTo>
                      <a:pt x="16" y="297"/>
                    </a:lnTo>
                    <a:lnTo>
                      <a:pt x="21" y="300"/>
                    </a:lnTo>
                    <a:lnTo>
                      <a:pt x="26" y="302"/>
                    </a:lnTo>
                    <a:lnTo>
                      <a:pt x="30" y="302"/>
                    </a:lnTo>
                    <a:lnTo>
                      <a:pt x="1162" y="233"/>
                    </a:lnTo>
                    <a:lnTo>
                      <a:pt x="1162" y="233"/>
                    </a:lnTo>
                    <a:lnTo>
                      <a:pt x="1162" y="233"/>
                    </a:lnTo>
                    <a:lnTo>
                      <a:pt x="1164" y="233"/>
                    </a:lnTo>
                    <a:lnTo>
                      <a:pt x="1164" y="233"/>
                    </a:lnTo>
                    <a:lnTo>
                      <a:pt x="1164" y="233"/>
                    </a:lnTo>
                    <a:lnTo>
                      <a:pt x="1169" y="231"/>
                    </a:lnTo>
                    <a:lnTo>
                      <a:pt x="1172" y="228"/>
                    </a:lnTo>
                    <a:lnTo>
                      <a:pt x="1178" y="220"/>
                    </a:lnTo>
                    <a:lnTo>
                      <a:pt x="1183" y="208"/>
                    </a:lnTo>
                    <a:lnTo>
                      <a:pt x="1188" y="194"/>
                    </a:lnTo>
                    <a:lnTo>
                      <a:pt x="1190" y="176"/>
                    </a:lnTo>
                    <a:lnTo>
                      <a:pt x="1191" y="157"/>
                    </a:lnTo>
                    <a:lnTo>
                      <a:pt x="1191" y="135"/>
                    </a:lnTo>
                    <a:lnTo>
                      <a:pt x="1190" y="112"/>
                    </a:lnTo>
                    <a:close/>
                  </a:path>
                </a:pathLst>
              </a:custGeom>
              <a:solidFill>
                <a:srgbClr val="4A5D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9" name="Freeform 62">
                <a:extLst>
                  <a:ext uri="{FF2B5EF4-FFF2-40B4-BE49-F238E27FC236}">
                    <a16:creationId xmlns:a16="http://schemas.microsoft.com/office/drawing/2014/main" id="{7B8C1547-2831-405C-94CD-4B2FC940079E}"/>
                  </a:ext>
                </a:extLst>
              </p:cNvPr>
              <p:cNvSpPr>
                <a:spLocks/>
              </p:cNvSpPr>
              <p:nvPr/>
            </p:nvSpPr>
            <p:spPr bwMode="auto">
              <a:xfrm>
                <a:off x="3962634" y="2052637"/>
                <a:ext cx="49213" cy="160338"/>
              </a:xfrm>
              <a:custGeom>
                <a:avLst/>
                <a:gdLst>
                  <a:gd name="T0" fmla="*/ 31 w 31"/>
                  <a:gd name="T1" fmla="*/ 51 h 101"/>
                  <a:gd name="T2" fmla="*/ 31 w 31"/>
                  <a:gd name="T3" fmla="*/ 51 h 101"/>
                  <a:gd name="T4" fmla="*/ 29 w 31"/>
                  <a:gd name="T5" fmla="*/ 71 h 101"/>
                  <a:gd name="T6" fmla="*/ 26 w 31"/>
                  <a:gd name="T7" fmla="*/ 87 h 101"/>
                  <a:gd name="T8" fmla="*/ 21 w 31"/>
                  <a:gd name="T9" fmla="*/ 98 h 101"/>
                  <a:gd name="T10" fmla="*/ 18 w 31"/>
                  <a:gd name="T11" fmla="*/ 101 h 101"/>
                  <a:gd name="T12" fmla="*/ 15 w 31"/>
                  <a:gd name="T13" fmla="*/ 101 h 101"/>
                  <a:gd name="T14" fmla="*/ 15 w 31"/>
                  <a:gd name="T15" fmla="*/ 101 h 101"/>
                  <a:gd name="T16" fmla="*/ 12 w 31"/>
                  <a:gd name="T17" fmla="*/ 101 h 101"/>
                  <a:gd name="T18" fmla="*/ 8 w 31"/>
                  <a:gd name="T19" fmla="*/ 98 h 101"/>
                  <a:gd name="T20" fmla="*/ 4 w 31"/>
                  <a:gd name="T21" fmla="*/ 87 h 101"/>
                  <a:gd name="T22" fmla="*/ 0 w 31"/>
                  <a:gd name="T23" fmla="*/ 71 h 101"/>
                  <a:gd name="T24" fmla="*/ 0 w 31"/>
                  <a:gd name="T25" fmla="*/ 51 h 101"/>
                  <a:gd name="T26" fmla="*/ 0 w 31"/>
                  <a:gd name="T27" fmla="*/ 51 h 101"/>
                  <a:gd name="T28" fmla="*/ 2 w 31"/>
                  <a:gd name="T29" fmla="*/ 31 h 101"/>
                  <a:gd name="T30" fmla="*/ 5 w 31"/>
                  <a:gd name="T31" fmla="*/ 14 h 101"/>
                  <a:gd name="T32" fmla="*/ 10 w 31"/>
                  <a:gd name="T33" fmla="*/ 3 h 101"/>
                  <a:gd name="T34" fmla="*/ 13 w 31"/>
                  <a:gd name="T35" fmla="*/ 0 h 101"/>
                  <a:gd name="T36" fmla="*/ 16 w 31"/>
                  <a:gd name="T37" fmla="*/ 0 h 101"/>
                  <a:gd name="T38" fmla="*/ 16 w 31"/>
                  <a:gd name="T39" fmla="*/ 0 h 101"/>
                  <a:gd name="T40" fmla="*/ 18 w 31"/>
                  <a:gd name="T41" fmla="*/ 0 h 101"/>
                  <a:gd name="T42" fmla="*/ 21 w 31"/>
                  <a:gd name="T43" fmla="*/ 3 h 101"/>
                  <a:gd name="T44" fmla="*/ 26 w 31"/>
                  <a:gd name="T45" fmla="*/ 14 h 101"/>
                  <a:gd name="T46" fmla="*/ 29 w 31"/>
                  <a:gd name="T47" fmla="*/ 31 h 101"/>
                  <a:gd name="T48" fmla="*/ 31 w 31"/>
                  <a:gd name="T49"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101">
                    <a:moveTo>
                      <a:pt x="31" y="51"/>
                    </a:moveTo>
                    <a:lnTo>
                      <a:pt x="31" y="51"/>
                    </a:lnTo>
                    <a:lnTo>
                      <a:pt x="29" y="71"/>
                    </a:lnTo>
                    <a:lnTo>
                      <a:pt x="26" y="87"/>
                    </a:lnTo>
                    <a:lnTo>
                      <a:pt x="21" y="98"/>
                    </a:lnTo>
                    <a:lnTo>
                      <a:pt x="18" y="101"/>
                    </a:lnTo>
                    <a:lnTo>
                      <a:pt x="15" y="101"/>
                    </a:lnTo>
                    <a:lnTo>
                      <a:pt x="15" y="101"/>
                    </a:lnTo>
                    <a:lnTo>
                      <a:pt x="12" y="101"/>
                    </a:lnTo>
                    <a:lnTo>
                      <a:pt x="8" y="98"/>
                    </a:lnTo>
                    <a:lnTo>
                      <a:pt x="4" y="87"/>
                    </a:lnTo>
                    <a:lnTo>
                      <a:pt x="0" y="71"/>
                    </a:lnTo>
                    <a:lnTo>
                      <a:pt x="0" y="51"/>
                    </a:lnTo>
                    <a:lnTo>
                      <a:pt x="0" y="51"/>
                    </a:lnTo>
                    <a:lnTo>
                      <a:pt x="2" y="31"/>
                    </a:lnTo>
                    <a:lnTo>
                      <a:pt x="5" y="14"/>
                    </a:lnTo>
                    <a:lnTo>
                      <a:pt x="10" y="3"/>
                    </a:lnTo>
                    <a:lnTo>
                      <a:pt x="13" y="0"/>
                    </a:lnTo>
                    <a:lnTo>
                      <a:pt x="16" y="0"/>
                    </a:lnTo>
                    <a:lnTo>
                      <a:pt x="16" y="0"/>
                    </a:lnTo>
                    <a:lnTo>
                      <a:pt x="18" y="0"/>
                    </a:lnTo>
                    <a:lnTo>
                      <a:pt x="21" y="3"/>
                    </a:lnTo>
                    <a:lnTo>
                      <a:pt x="26" y="14"/>
                    </a:lnTo>
                    <a:lnTo>
                      <a:pt x="29" y="31"/>
                    </a:lnTo>
                    <a:lnTo>
                      <a:pt x="31" y="51"/>
                    </a:lnTo>
                    <a:close/>
                  </a:path>
                </a:pathLst>
              </a:custGeom>
              <a:solidFill>
                <a:srgbClr val="C3E5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0" name="Freeform 63">
                <a:extLst>
                  <a:ext uri="{FF2B5EF4-FFF2-40B4-BE49-F238E27FC236}">
                    <a16:creationId xmlns:a16="http://schemas.microsoft.com/office/drawing/2014/main" id="{0F000690-93B5-4455-BA57-478EF7066F7C}"/>
                  </a:ext>
                </a:extLst>
              </p:cNvPr>
              <p:cNvSpPr>
                <a:spLocks/>
              </p:cNvSpPr>
              <p:nvPr/>
            </p:nvSpPr>
            <p:spPr bwMode="auto">
              <a:xfrm>
                <a:off x="3962634" y="2052637"/>
                <a:ext cx="49213" cy="160338"/>
              </a:xfrm>
              <a:custGeom>
                <a:avLst/>
                <a:gdLst>
                  <a:gd name="T0" fmla="*/ 31 w 31"/>
                  <a:gd name="T1" fmla="*/ 51 h 101"/>
                  <a:gd name="T2" fmla="*/ 31 w 31"/>
                  <a:gd name="T3" fmla="*/ 51 h 101"/>
                  <a:gd name="T4" fmla="*/ 29 w 31"/>
                  <a:gd name="T5" fmla="*/ 71 h 101"/>
                  <a:gd name="T6" fmla="*/ 26 w 31"/>
                  <a:gd name="T7" fmla="*/ 87 h 101"/>
                  <a:gd name="T8" fmla="*/ 21 w 31"/>
                  <a:gd name="T9" fmla="*/ 98 h 101"/>
                  <a:gd name="T10" fmla="*/ 18 w 31"/>
                  <a:gd name="T11" fmla="*/ 101 h 101"/>
                  <a:gd name="T12" fmla="*/ 15 w 31"/>
                  <a:gd name="T13" fmla="*/ 101 h 101"/>
                  <a:gd name="T14" fmla="*/ 15 w 31"/>
                  <a:gd name="T15" fmla="*/ 101 h 101"/>
                  <a:gd name="T16" fmla="*/ 12 w 31"/>
                  <a:gd name="T17" fmla="*/ 101 h 101"/>
                  <a:gd name="T18" fmla="*/ 8 w 31"/>
                  <a:gd name="T19" fmla="*/ 98 h 101"/>
                  <a:gd name="T20" fmla="*/ 4 w 31"/>
                  <a:gd name="T21" fmla="*/ 87 h 101"/>
                  <a:gd name="T22" fmla="*/ 0 w 31"/>
                  <a:gd name="T23" fmla="*/ 71 h 101"/>
                  <a:gd name="T24" fmla="*/ 0 w 31"/>
                  <a:gd name="T25" fmla="*/ 51 h 101"/>
                  <a:gd name="T26" fmla="*/ 0 w 31"/>
                  <a:gd name="T27" fmla="*/ 51 h 101"/>
                  <a:gd name="T28" fmla="*/ 2 w 31"/>
                  <a:gd name="T29" fmla="*/ 31 h 101"/>
                  <a:gd name="T30" fmla="*/ 5 w 31"/>
                  <a:gd name="T31" fmla="*/ 14 h 101"/>
                  <a:gd name="T32" fmla="*/ 10 w 31"/>
                  <a:gd name="T33" fmla="*/ 3 h 101"/>
                  <a:gd name="T34" fmla="*/ 13 w 31"/>
                  <a:gd name="T35" fmla="*/ 0 h 101"/>
                  <a:gd name="T36" fmla="*/ 16 w 31"/>
                  <a:gd name="T37" fmla="*/ 0 h 101"/>
                  <a:gd name="T38" fmla="*/ 16 w 31"/>
                  <a:gd name="T39" fmla="*/ 0 h 101"/>
                  <a:gd name="T40" fmla="*/ 18 w 31"/>
                  <a:gd name="T41" fmla="*/ 0 h 101"/>
                  <a:gd name="T42" fmla="*/ 21 w 31"/>
                  <a:gd name="T43" fmla="*/ 3 h 101"/>
                  <a:gd name="T44" fmla="*/ 26 w 31"/>
                  <a:gd name="T45" fmla="*/ 14 h 101"/>
                  <a:gd name="T46" fmla="*/ 29 w 31"/>
                  <a:gd name="T47" fmla="*/ 31 h 101"/>
                  <a:gd name="T48" fmla="*/ 31 w 31"/>
                  <a:gd name="T49"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101">
                    <a:moveTo>
                      <a:pt x="31" y="51"/>
                    </a:moveTo>
                    <a:lnTo>
                      <a:pt x="31" y="51"/>
                    </a:lnTo>
                    <a:lnTo>
                      <a:pt x="29" y="71"/>
                    </a:lnTo>
                    <a:lnTo>
                      <a:pt x="26" y="87"/>
                    </a:lnTo>
                    <a:lnTo>
                      <a:pt x="21" y="98"/>
                    </a:lnTo>
                    <a:lnTo>
                      <a:pt x="18" y="101"/>
                    </a:lnTo>
                    <a:lnTo>
                      <a:pt x="15" y="101"/>
                    </a:lnTo>
                    <a:lnTo>
                      <a:pt x="15" y="101"/>
                    </a:lnTo>
                    <a:lnTo>
                      <a:pt x="12" y="101"/>
                    </a:lnTo>
                    <a:lnTo>
                      <a:pt x="8" y="98"/>
                    </a:lnTo>
                    <a:lnTo>
                      <a:pt x="4" y="87"/>
                    </a:lnTo>
                    <a:lnTo>
                      <a:pt x="0" y="71"/>
                    </a:lnTo>
                    <a:lnTo>
                      <a:pt x="0" y="51"/>
                    </a:lnTo>
                    <a:lnTo>
                      <a:pt x="0" y="51"/>
                    </a:lnTo>
                    <a:lnTo>
                      <a:pt x="2" y="31"/>
                    </a:lnTo>
                    <a:lnTo>
                      <a:pt x="5" y="14"/>
                    </a:lnTo>
                    <a:lnTo>
                      <a:pt x="10" y="3"/>
                    </a:lnTo>
                    <a:lnTo>
                      <a:pt x="13" y="0"/>
                    </a:lnTo>
                    <a:lnTo>
                      <a:pt x="16" y="0"/>
                    </a:lnTo>
                    <a:lnTo>
                      <a:pt x="16" y="0"/>
                    </a:lnTo>
                    <a:lnTo>
                      <a:pt x="18" y="0"/>
                    </a:lnTo>
                    <a:lnTo>
                      <a:pt x="21" y="3"/>
                    </a:lnTo>
                    <a:lnTo>
                      <a:pt x="26" y="14"/>
                    </a:lnTo>
                    <a:lnTo>
                      <a:pt x="29" y="31"/>
                    </a:lnTo>
                    <a:lnTo>
                      <a:pt x="31"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1" name="Freeform 65">
                <a:extLst>
                  <a:ext uri="{FF2B5EF4-FFF2-40B4-BE49-F238E27FC236}">
                    <a16:creationId xmlns:a16="http://schemas.microsoft.com/office/drawing/2014/main" id="{CD1A0EA4-9118-46D9-B6EB-428BE92BD152}"/>
                  </a:ext>
                </a:extLst>
              </p:cNvPr>
              <p:cNvSpPr>
                <a:spLocks/>
              </p:cNvSpPr>
              <p:nvPr/>
            </p:nvSpPr>
            <p:spPr bwMode="auto">
              <a:xfrm>
                <a:off x="2870434" y="2300287"/>
                <a:ext cx="292100" cy="323850"/>
              </a:xfrm>
              <a:custGeom>
                <a:avLst/>
                <a:gdLst>
                  <a:gd name="T0" fmla="*/ 179 w 184"/>
                  <a:gd name="T1" fmla="*/ 138 h 204"/>
                  <a:gd name="T2" fmla="*/ 179 w 184"/>
                  <a:gd name="T3" fmla="*/ 138 h 204"/>
                  <a:gd name="T4" fmla="*/ 173 w 184"/>
                  <a:gd name="T5" fmla="*/ 165 h 204"/>
                  <a:gd name="T6" fmla="*/ 167 w 184"/>
                  <a:gd name="T7" fmla="*/ 184 h 204"/>
                  <a:gd name="T8" fmla="*/ 163 w 184"/>
                  <a:gd name="T9" fmla="*/ 191 h 204"/>
                  <a:gd name="T10" fmla="*/ 159 w 184"/>
                  <a:gd name="T11" fmla="*/ 196 h 204"/>
                  <a:gd name="T12" fmla="*/ 155 w 184"/>
                  <a:gd name="T13" fmla="*/ 199 h 204"/>
                  <a:gd name="T14" fmla="*/ 150 w 184"/>
                  <a:gd name="T15" fmla="*/ 202 h 204"/>
                  <a:gd name="T16" fmla="*/ 141 w 184"/>
                  <a:gd name="T17" fmla="*/ 204 h 204"/>
                  <a:gd name="T18" fmla="*/ 128 w 184"/>
                  <a:gd name="T19" fmla="*/ 202 h 204"/>
                  <a:gd name="T20" fmla="*/ 114 w 184"/>
                  <a:gd name="T21" fmla="*/ 202 h 204"/>
                  <a:gd name="T22" fmla="*/ 94 w 184"/>
                  <a:gd name="T23" fmla="*/ 200 h 204"/>
                  <a:gd name="T24" fmla="*/ 94 w 184"/>
                  <a:gd name="T25" fmla="*/ 200 h 204"/>
                  <a:gd name="T26" fmla="*/ 81 w 184"/>
                  <a:gd name="T27" fmla="*/ 197 h 204"/>
                  <a:gd name="T28" fmla="*/ 65 w 184"/>
                  <a:gd name="T29" fmla="*/ 191 h 204"/>
                  <a:gd name="T30" fmla="*/ 49 w 184"/>
                  <a:gd name="T31" fmla="*/ 181 h 204"/>
                  <a:gd name="T32" fmla="*/ 35 w 184"/>
                  <a:gd name="T33" fmla="*/ 170 h 204"/>
                  <a:gd name="T34" fmla="*/ 20 w 184"/>
                  <a:gd name="T35" fmla="*/ 155 h 204"/>
                  <a:gd name="T36" fmla="*/ 9 w 184"/>
                  <a:gd name="T37" fmla="*/ 139 h 204"/>
                  <a:gd name="T38" fmla="*/ 6 w 184"/>
                  <a:gd name="T39" fmla="*/ 131 h 204"/>
                  <a:gd name="T40" fmla="*/ 3 w 184"/>
                  <a:gd name="T41" fmla="*/ 123 h 204"/>
                  <a:gd name="T42" fmla="*/ 0 w 184"/>
                  <a:gd name="T43" fmla="*/ 114 h 204"/>
                  <a:gd name="T44" fmla="*/ 0 w 184"/>
                  <a:gd name="T45" fmla="*/ 106 h 204"/>
                  <a:gd name="T46" fmla="*/ 0 w 184"/>
                  <a:gd name="T47" fmla="*/ 106 h 204"/>
                  <a:gd name="T48" fmla="*/ 0 w 184"/>
                  <a:gd name="T49" fmla="*/ 106 h 204"/>
                  <a:gd name="T50" fmla="*/ 0 w 184"/>
                  <a:gd name="T51" fmla="*/ 88 h 204"/>
                  <a:gd name="T52" fmla="*/ 1 w 184"/>
                  <a:gd name="T53" fmla="*/ 74 h 204"/>
                  <a:gd name="T54" fmla="*/ 3 w 184"/>
                  <a:gd name="T55" fmla="*/ 61 h 204"/>
                  <a:gd name="T56" fmla="*/ 6 w 184"/>
                  <a:gd name="T57" fmla="*/ 50 h 204"/>
                  <a:gd name="T58" fmla="*/ 9 w 184"/>
                  <a:gd name="T59" fmla="*/ 40 h 204"/>
                  <a:gd name="T60" fmla="*/ 14 w 184"/>
                  <a:gd name="T61" fmla="*/ 32 h 204"/>
                  <a:gd name="T62" fmla="*/ 20 w 184"/>
                  <a:gd name="T63" fmla="*/ 27 h 204"/>
                  <a:gd name="T64" fmla="*/ 27 w 184"/>
                  <a:gd name="T65" fmla="*/ 22 h 204"/>
                  <a:gd name="T66" fmla="*/ 33 w 184"/>
                  <a:gd name="T67" fmla="*/ 17 h 204"/>
                  <a:gd name="T68" fmla="*/ 41 w 184"/>
                  <a:gd name="T69" fmla="*/ 14 h 204"/>
                  <a:gd name="T70" fmla="*/ 57 w 184"/>
                  <a:gd name="T71" fmla="*/ 13 h 204"/>
                  <a:gd name="T72" fmla="*/ 75 w 184"/>
                  <a:gd name="T73" fmla="*/ 11 h 204"/>
                  <a:gd name="T74" fmla="*/ 94 w 184"/>
                  <a:gd name="T75" fmla="*/ 11 h 204"/>
                  <a:gd name="T76" fmla="*/ 94 w 184"/>
                  <a:gd name="T77" fmla="*/ 11 h 204"/>
                  <a:gd name="T78" fmla="*/ 114 w 184"/>
                  <a:gd name="T79" fmla="*/ 9 h 204"/>
                  <a:gd name="T80" fmla="*/ 130 w 184"/>
                  <a:gd name="T81" fmla="*/ 6 h 204"/>
                  <a:gd name="T82" fmla="*/ 142 w 184"/>
                  <a:gd name="T83" fmla="*/ 1 h 204"/>
                  <a:gd name="T84" fmla="*/ 154 w 184"/>
                  <a:gd name="T85" fmla="*/ 0 h 204"/>
                  <a:gd name="T86" fmla="*/ 159 w 184"/>
                  <a:gd name="T87" fmla="*/ 0 h 204"/>
                  <a:gd name="T88" fmla="*/ 163 w 184"/>
                  <a:gd name="T89" fmla="*/ 0 h 204"/>
                  <a:gd name="T90" fmla="*/ 168 w 184"/>
                  <a:gd name="T91" fmla="*/ 1 h 204"/>
                  <a:gd name="T92" fmla="*/ 171 w 184"/>
                  <a:gd name="T93" fmla="*/ 6 h 204"/>
                  <a:gd name="T94" fmla="*/ 175 w 184"/>
                  <a:gd name="T95" fmla="*/ 11 h 204"/>
                  <a:gd name="T96" fmla="*/ 178 w 184"/>
                  <a:gd name="T97" fmla="*/ 17 h 204"/>
                  <a:gd name="T98" fmla="*/ 183 w 184"/>
                  <a:gd name="T99" fmla="*/ 38 h 204"/>
                  <a:gd name="T100" fmla="*/ 183 w 184"/>
                  <a:gd name="T101" fmla="*/ 38 h 204"/>
                  <a:gd name="T102" fmla="*/ 184 w 184"/>
                  <a:gd name="T103" fmla="*/ 77 h 204"/>
                  <a:gd name="T104" fmla="*/ 183 w 184"/>
                  <a:gd name="T105" fmla="*/ 109 h 204"/>
                  <a:gd name="T106" fmla="*/ 183 w 184"/>
                  <a:gd name="T107" fmla="*/ 125 h 204"/>
                  <a:gd name="T108" fmla="*/ 179 w 184"/>
                  <a:gd name="T109" fmla="*/ 13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204">
                    <a:moveTo>
                      <a:pt x="179" y="138"/>
                    </a:moveTo>
                    <a:lnTo>
                      <a:pt x="179" y="138"/>
                    </a:lnTo>
                    <a:lnTo>
                      <a:pt x="173" y="165"/>
                    </a:lnTo>
                    <a:lnTo>
                      <a:pt x="167" y="184"/>
                    </a:lnTo>
                    <a:lnTo>
                      <a:pt x="163" y="191"/>
                    </a:lnTo>
                    <a:lnTo>
                      <a:pt x="159" y="196"/>
                    </a:lnTo>
                    <a:lnTo>
                      <a:pt x="155" y="199"/>
                    </a:lnTo>
                    <a:lnTo>
                      <a:pt x="150" y="202"/>
                    </a:lnTo>
                    <a:lnTo>
                      <a:pt x="141" y="204"/>
                    </a:lnTo>
                    <a:lnTo>
                      <a:pt x="128" y="202"/>
                    </a:lnTo>
                    <a:lnTo>
                      <a:pt x="114" y="202"/>
                    </a:lnTo>
                    <a:lnTo>
                      <a:pt x="94" y="200"/>
                    </a:lnTo>
                    <a:lnTo>
                      <a:pt x="94" y="200"/>
                    </a:lnTo>
                    <a:lnTo>
                      <a:pt x="81" y="197"/>
                    </a:lnTo>
                    <a:lnTo>
                      <a:pt x="65" y="191"/>
                    </a:lnTo>
                    <a:lnTo>
                      <a:pt x="49" y="181"/>
                    </a:lnTo>
                    <a:lnTo>
                      <a:pt x="35" y="170"/>
                    </a:lnTo>
                    <a:lnTo>
                      <a:pt x="20" y="155"/>
                    </a:lnTo>
                    <a:lnTo>
                      <a:pt x="9" y="139"/>
                    </a:lnTo>
                    <a:lnTo>
                      <a:pt x="6" y="131"/>
                    </a:lnTo>
                    <a:lnTo>
                      <a:pt x="3" y="123"/>
                    </a:lnTo>
                    <a:lnTo>
                      <a:pt x="0" y="114"/>
                    </a:lnTo>
                    <a:lnTo>
                      <a:pt x="0" y="106"/>
                    </a:lnTo>
                    <a:lnTo>
                      <a:pt x="0" y="106"/>
                    </a:lnTo>
                    <a:lnTo>
                      <a:pt x="0" y="106"/>
                    </a:lnTo>
                    <a:lnTo>
                      <a:pt x="0" y="88"/>
                    </a:lnTo>
                    <a:lnTo>
                      <a:pt x="1" y="74"/>
                    </a:lnTo>
                    <a:lnTo>
                      <a:pt x="3" y="61"/>
                    </a:lnTo>
                    <a:lnTo>
                      <a:pt x="6" y="50"/>
                    </a:lnTo>
                    <a:lnTo>
                      <a:pt x="9" y="40"/>
                    </a:lnTo>
                    <a:lnTo>
                      <a:pt x="14" y="32"/>
                    </a:lnTo>
                    <a:lnTo>
                      <a:pt x="20" y="27"/>
                    </a:lnTo>
                    <a:lnTo>
                      <a:pt x="27" y="22"/>
                    </a:lnTo>
                    <a:lnTo>
                      <a:pt x="33" y="17"/>
                    </a:lnTo>
                    <a:lnTo>
                      <a:pt x="41" y="14"/>
                    </a:lnTo>
                    <a:lnTo>
                      <a:pt x="57" y="13"/>
                    </a:lnTo>
                    <a:lnTo>
                      <a:pt x="75" y="11"/>
                    </a:lnTo>
                    <a:lnTo>
                      <a:pt x="94" y="11"/>
                    </a:lnTo>
                    <a:lnTo>
                      <a:pt x="94" y="11"/>
                    </a:lnTo>
                    <a:lnTo>
                      <a:pt x="114" y="9"/>
                    </a:lnTo>
                    <a:lnTo>
                      <a:pt x="130" y="6"/>
                    </a:lnTo>
                    <a:lnTo>
                      <a:pt x="142" y="1"/>
                    </a:lnTo>
                    <a:lnTo>
                      <a:pt x="154" y="0"/>
                    </a:lnTo>
                    <a:lnTo>
                      <a:pt x="159" y="0"/>
                    </a:lnTo>
                    <a:lnTo>
                      <a:pt x="163" y="0"/>
                    </a:lnTo>
                    <a:lnTo>
                      <a:pt x="168" y="1"/>
                    </a:lnTo>
                    <a:lnTo>
                      <a:pt x="171" y="6"/>
                    </a:lnTo>
                    <a:lnTo>
                      <a:pt x="175" y="11"/>
                    </a:lnTo>
                    <a:lnTo>
                      <a:pt x="178" y="17"/>
                    </a:lnTo>
                    <a:lnTo>
                      <a:pt x="183" y="38"/>
                    </a:lnTo>
                    <a:lnTo>
                      <a:pt x="183" y="38"/>
                    </a:lnTo>
                    <a:lnTo>
                      <a:pt x="184" y="77"/>
                    </a:lnTo>
                    <a:lnTo>
                      <a:pt x="183" y="109"/>
                    </a:lnTo>
                    <a:lnTo>
                      <a:pt x="183" y="125"/>
                    </a:lnTo>
                    <a:lnTo>
                      <a:pt x="179" y="138"/>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2" name="Freeform 66">
                <a:extLst>
                  <a:ext uri="{FF2B5EF4-FFF2-40B4-BE49-F238E27FC236}">
                    <a16:creationId xmlns:a16="http://schemas.microsoft.com/office/drawing/2014/main" id="{8C05E8EA-BC9A-41A3-BA2E-6F5C7601BFF7}"/>
                  </a:ext>
                </a:extLst>
              </p:cNvPr>
              <p:cNvSpPr>
                <a:spLocks/>
              </p:cNvSpPr>
              <p:nvPr/>
            </p:nvSpPr>
            <p:spPr bwMode="auto">
              <a:xfrm>
                <a:off x="2870434" y="2300287"/>
                <a:ext cx="292100" cy="323850"/>
              </a:xfrm>
              <a:custGeom>
                <a:avLst/>
                <a:gdLst>
                  <a:gd name="T0" fmla="*/ 179 w 184"/>
                  <a:gd name="T1" fmla="*/ 138 h 204"/>
                  <a:gd name="T2" fmla="*/ 179 w 184"/>
                  <a:gd name="T3" fmla="*/ 138 h 204"/>
                  <a:gd name="T4" fmla="*/ 173 w 184"/>
                  <a:gd name="T5" fmla="*/ 165 h 204"/>
                  <a:gd name="T6" fmla="*/ 167 w 184"/>
                  <a:gd name="T7" fmla="*/ 184 h 204"/>
                  <a:gd name="T8" fmla="*/ 163 w 184"/>
                  <a:gd name="T9" fmla="*/ 191 h 204"/>
                  <a:gd name="T10" fmla="*/ 159 w 184"/>
                  <a:gd name="T11" fmla="*/ 196 h 204"/>
                  <a:gd name="T12" fmla="*/ 155 w 184"/>
                  <a:gd name="T13" fmla="*/ 199 h 204"/>
                  <a:gd name="T14" fmla="*/ 150 w 184"/>
                  <a:gd name="T15" fmla="*/ 202 h 204"/>
                  <a:gd name="T16" fmla="*/ 141 w 184"/>
                  <a:gd name="T17" fmla="*/ 204 h 204"/>
                  <a:gd name="T18" fmla="*/ 128 w 184"/>
                  <a:gd name="T19" fmla="*/ 202 h 204"/>
                  <a:gd name="T20" fmla="*/ 114 w 184"/>
                  <a:gd name="T21" fmla="*/ 202 h 204"/>
                  <a:gd name="T22" fmla="*/ 94 w 184"/>
                  <a:gd name="T23" fmla="*/ 200 h 204"/>
                  <a:gd name="T24" fmla="*/ 94 w 184"/>
                  <a:gd name="T25" fmla="*/ 200 h 204"/>
                  <a:gd name="T26" fmla="*/ 81 w 184"/>
                  <a:gd name="T27" fmla="*/ 197 h 204"/>
                  <a:gd name="T28" fmla="*/ 65 w 184"/>
                  <a:gd name="T29" fmla="*/ 191 h 204"/>
                  <a:gd name="T30" fmla="*/ 49 w 184"/>
                  <a:gd name="T31" fmla="*/ 181 h 204"/>
                  <a:gd name="T32" fmla="*/ 35 w 184"/>
                  <a:gd name="T33" fmla="*/ 170 h 204"/>
                  <a:gd name="T34" fmla="*/ 20 w 184"/>
                  <a:gd name="T35" fmla="*/ 155 h 204"/>
                  <a:gd name="T36" fmla="*/ 9 w 184"/>
                  <a:gd name="T37" fmla="*/ 139 h 204"/>
                  <a:gd name="T38" fmla="*/ 6 w 184"/>
                  <a:gd name="T39" fmla="*/ 131 h 204"/>
                  <a:gd name="T40" fmla="*/ 3 w 184"/>
                  <a:gd name="T41" fmla="*/ 123 h 204"/>
                  <a:gd name="T42" fmla="*/ 0 w 184"/>
                  <a:gd name="T43" fmla="*/ 114 h 204"/>
                  <a:gd name="T44" fmla="*/ 0 w 184"/>
                  <a:gd name="T45" fmla="*/ 106 h 204"/>
                  <a:gd name="T46" fmla="*/ 0 w 184"/>
                  <a:gd name="T47" fmla="*/ 106 h 204"/>
                  <a:gd name="T48" fmla="*/ 0 w 184"/>
                  <a:gd name="T49" fmla="*/ 106 h 204"/>
                  <a:gd name="T50" fmla="*/ 0 w 184"/>
                  <a:gd name="T51" fmla="*/ 88 h 204"/>
                  <a:gd name="T52" fmla="*/ 1 w 184"/>
                  <a:gd name="T53" fmla="*/ 74 h 204"/>
                  <a:gd name="T54" fmla="*/ 3 w 184"/>
                  <a:gd name="T55" fmla="*/ 61 h 204"/>
                  <a:gd name="T56" fmla="*/ 6 w 184"/>
                  <a:gd name="T57" fmla="*/ 50 h 204"/>
                  <a:gd name="T58" fmla="*/ 9 w 184"/>
                  <a:gd name="T59" fmla="*/ 40 h 204"/>
                  <a:gd name="T60" fmla="*/ 14 w 184"/>
                  <a:gd name="T61" fmla="*/ 32 h 204"/>
                  <a:gd name="T62" fmla="*/ 20 w 184"/>
                  <a:gd name="T63" fmla="*/ 27 h 204"/>
                  <a:gd name="T64" fmla="*/ 27 w 184"/>
                  <a:gd name="T65" fmla="*/ 22 h 204"/>
                  <a:gd name="T66" fmla="*/ 33 w 184"/>
                  <a:gd name="T67" fmla="*/ 17 h 204"/>
                  <a:gd name="T68" fmla="*/ 41 w 184"/>
                  <a:gd name="T69" fmla="*/ 14 h 204"/>
                  <a:gd name="T70" fmla="*/ 57 w 184"/>
                  <a:gd name="T71" fmla="*/ 13 h 204"/>
                  <a:gd name="T72" fmla="*/ 75 w 184"/>
                  <a:gd name="T73" fmla="*/ 11 h 204"/>
                  <a:gd name="T74" fmla="*/ 94 w 184"/>
                  <a:gd name="T75" fmla="*/ 11 h 204"/>
                  <a:gd name="T76" fmla="*/ 94 w 184"/>
                  <a:gd name="T77" fmla="*/ 11 h 204"/>
                  <a:gd name="T78" fmla="*/ 114 w 184"/>
                  <a:gd name="T79" fmla="*/ 9 h 204"/>
                  <a:gd name="T80" fmla="*/ 130 w 184"/>
                  <a:gd name="T81" fmla="*/ 6 h 204"/>
                  <a:gd name="T82" fmla="*/ 142 w 184"/>
                  <a:gd name="T83" fmla="*/ 1 h 204"/>
                  <a:gd name="T84" fmla="*/ 154 w 184"/>
                  <a:gd name="T85" fmla="*/ 0 h 204"/>
                  <a:gd name="T86" fmla="*/ 159 w 184"/>
                  <a:gd name="T87" fmla="*/ 0 h 204"/>
                  <a:gd name="T88" fmla="*/ 163 w 184"/>
                  <a:gd name="T89" fmla="*/ 0 h 204"/>
                  <a:gd name="T90" fmla="*/ 168 w 184"/>
                  <a:gd name="T91" fmla="*/ 1 h 204"/>
                  <a:gd name="T92" fmla="*/ 171 w 184"/>
                  <a:gd name="T93" fmla="*/ 6 h 204"/>
                  <a:gd name="T94" fmla="*/ 175 w 184"/>
                  <a:gd name="T95" fmla="*/ 11 h 204"/>
                  <a:gd name="T96" fmla="*/ 178 w 184"/>
                  <a:gd name="T97" fmla="*/ 17 h 204"/>
                  <a:gd name="T98" fmla="*/ 183 w 184"/>
                  <a:gd name="T99" fmla="*/ 38 h 204"/>
                  <a:gd name="T100" fmla="*/ 183 w 184"/>
                  <a:gd name="T101" fmla="*/ 38 h 204"/>
                  <a:gd name="T102" fmla="*/ 184 w 184"/>
                  <a:gd name="T103" fmla="*/ 77 h 204"/>
                  <a:gd name="T104" fmla="*/ 183 w 184"/>
                  <a:gd name="T105" fmla="*/ 109 h 204"/>
                  <a:gd name="T106" fmla="*/ 183 w 184"/>
                  <a:gd name="T107" fmla="*/ 125 h 204"/>
                  <a:gd name="T108" fmla="*/ 179 w 184"/>
                  <a:gd name="T109" fmla="*/ 13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204">
                    <a:moveTo>
                      <a:pt x="179" y="138"/>
                    </a:moveTo>
                    <a:lnTo>
                      <a:pt x="179" y="138"/>
                    </a:lnTo>
                    <a:lnTo>
                      <a:pt x="173" y="165"/>
                    </a:lnTo>
                    <a:lnTo>
                      <a:pt x="167" y="184"/>
                    </a:lnTo>
                    <a:lnTo>
                      <a:pt x="163" y="191"/>
                    </a:lnTo>
                    <a:lnTo>
                      <a:pt x="159" y="196"/>
                    </a:lnTo>
                    <a:lnTo>
                      <a:pt x="155" y="199"/>
                    </a:lnTo>
                    <a:lnTo>
                      <a:pt x="150" y="202"/>
                    </a:lnTo>
                    <a:lnTo>
                      <a:pt x="141" y="204"/>
                    </a:lnTo>
                    <a:lnTo>
                      <a:pt x="128" y="202"/>
                    </a:lnTo>
                    <a:lnTo>
                      <a:pt x="114" y="202"/>
                    </a:lnTo>
                    <a:lnTo>
                      <a:pt x="94" y="200"/>
                    </a:lnTo>
                    <a:lnTo>
                      <a:pt x="94" y="200"/>
                    </a:lnTo>
                    <a:lnTo>
                      <a:pt x="81" y="197"/>
                    </a:lnTo>
                    <a:lnTo>
                      <a:pt x="65" y="191"/>
                    </a:lnTo>
                    <a:lnTo>
                      <a:pt x="49" y="181"/>
                    </a:lnTo>
                    <a:lnTo>
                      <a:pt x="35" y="170"/>
                    </a:lnTo>
                    <a:lnTo>
                      <a:pt x="20" y="155"/>
                    </a:lnTo>
                    <a:lnTo>
                      <a:pt x="9" y="139"/>
                    </a:lnTo>
                    <a:lnTo>
                      <a:pt x="6" y="131"/>
                    </a:lnTo>
                    <a:lnTo>
                      <a:pt x="3" y="123"/>
                    </a:lnTo>
                    <a:lnTo>
                      <a:pt x="0" y="114"/>
                    </a:lnTo>
                    <a:lnTo>
                      <a:pt x="0" y="106"/>
                    </a:lnTo>
                    <a:lnTo>
                      <a:pt x="0" y="106"/>
                    </a:lnTo>
                    <a:lnTo>
                      <a:pt x="0" y="106"/>
                    </a:lnTo>
                    <a:lnTo>
                      <a:pt x="0" y="88"/>
                    </a:lnTo>
                    <a:lnTo>
                      <a:pt x="1" y="74"/>
                    </a:lnTo>
                    <a:lnTo>
                      <a:pt x="3" y="61"/>
                    </a:lnTo>
                    <a:lnTo>
                      <a:pt x="6" y="50"/>
                    </a:lnTo>
                    <a:lnTo>
                      <a:pt x="9" y="40"/>
                    </a:lnTo>
                    <a:lnTo>
                      <a:pt x="14" y="32"/>
                    </a:lnTo>
                    <a:lnTo>
                      <a:pt x="20" y="27"/>
                    </a:lnTo>
                    <a:lnTo>
                      <a:pt x="27" y="22"/>
                    </a:lnTo>
                    <a:lnTo>
                      <a:pt x="33" y="17"/>
                    </a:lnTo>
                    <a:lnTo>
                      <a:pt x="41" y="14"/>
                    </a:lnTo>
                    <a:lnTo>
                      <a:pt x="57" y="13"/>
                    </a:lnTo>
                    <a:lnTo>
                      <a:pt x="75" y="11"/>
                    </a:lnTo>
                    <a:lnTo>
                      <a:pt x="94" y="11"/>
                    </a:lnTo>
                    <a:lnTo>
                      <a:pt x="94" y="11"/>
                    </a:lnTo>
                    <a:lnTo>
                      <a:pt x="114" y="9"/>
                    </a:lnTo>
                    <a:lnTo>
                      <a:pt x="130" y="6"/>
                    </a:lnTo>
                    <a:lnTo>
                      <a:pt x="142" y="1"/>
                    </a:lnTo>
                    <a:lnTo>
                      <a:pt x="154" y="0"/>
                    </a:lnTo>
                    <a:lnTo>
                      <a:pt x="159" y="0"/>
                    </a:lnTo>
                    <a:lnTo>
                      <a:pt x="163" y="0"/>
                    </a:lnTo>
                    <a:lnTo>
                      <a:pt x="168" y="1"/>
                    </a:lnTo>
                    <a:lnTo>
                      <a:pt x="171" y="6"/>
                    </a:lnTo>
                    <a:lnTo>
                      <a:pt x="175" y="11"/>
                    </a:lnTo>
                    <a:lnTo>
                      <a:pt x="178" y="17"/>
                    </a:lnTo>
                    <a:lnTo>
                      <a:pt x="183" y="38"/>
                    </a:lnTo>
                    <a:lnTo>
                      <a:pt x="183" y="38"/>
                    </a:lnTo>
                    <a:lnTo>
                      <a:pt x="184" y="77"/>
                    </a:lnTo>
                    <a:lnTo>
                      <a:pt x="183" y="109"/>
                    </a:lnTo>
                    <a:lnTo>
                      <a:pt x="183" y="125"/>
                    </a:lnTo>
                    <a:lnTo>
                      <a:pt x="179" y="1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3" name="Freeform 67">
                <a:extLst>
                  <a:ext uri="{FF2B5EF4-FFF2-40B4-BE49-F238E27FC236}">
                    <a16:creationId xmlns:a16="http://schemas.microsoft.com/office/drawing/2014/main" id="{39A97544-3188-4136-945B-EFA40F74CBDC}"/>
                  </a:ext>
                </a:extLst>
              </p:cNvPr>
              <p:cNvSpPr>
                <a:spLocks/>
              </p:cNvSpPr>
              <p:nvPr/>
            </p:nvSpPr>
            <p:spPr bwMode="auto">
              <a:xfrm>
                <a:off x="2805346" y="2220912"/>
                <a:ext cx="115888" cy="280988"/>
              </a:xfrm>
              <a:custGeom>
                <a:avLst/>
                <a:gdLst>
                  <a:gd name="T0" fmla="*/ 71 w 73"/>
                  <a:gd name="T1" fmla="*/ 111 h 177"/>
                  <a:gd name="T2" fmla="*/ 71 w 73"/>
                  <a:gd name="T3" fmla="*/ 111 h 177"/>
                  <a:gd name="T4" fmla="*/ 73 w 73"/>
                  <a:gd name="T5" fmla="*/ 124 h 177"/>
                  <a:gd name="T6" fmla="*/ 71 w 73"/>
                  <a:gd name="T7" fmla="*/ 141 h 177"/>
                  <a:gd name="T8" fmla="*/ 68 w 73"/>
                  <a:gd name="T9" fmla="*/ 151 h 177"/>
                  <a:gd name="T10" fmla="*/ 66 w 73"/>
                  <a:gd name="T11" fmla="*/ 159 h 177"/>
                  <a:gd name="T12" fmla="*/ 63 w 73"/>
                  <a:gd name="T13" fmla="*/ 164 h 177"/>
                  <a:gd name="T14" fmla="*/ 58 w 73"/>
                  <a:gd name="T15" fmla="*/ 167 h 177"/>
                  <a:gd name="T16" fmla="*/ 58 w 73"/>
                  <a:gd name="T17" fmla="*/ 167 h 177"/>
                  <a:gd name="T18" fmla="*/ 55 w 73"/>
                  <a:gd name="T19" fmla="*/ 169 h 177"/>
                  <a:gd name="T20" fmla="*/ 52 w 73"/>
                  <a:gd name="T21" fmla="*/ 170 h 177"/>
                  <a:gd name="T22" fmla="*/ 47 w 73"/>
                  <a:gd name="T23" fmla="*/ 175 h 177"/>
                  <a:gd name="T24" fmla="*/ 45 w 73"/>
                  <a:gd name="T25" fmla="*/ 177 h 177"/>
                  <a:gd name="T26" fmla="*/ 45 w 73"/>
                  <a:gd name="T27" fmla="*/ 177 h 177"/>
                  <a:gd name="T28" fmla="*/ 42 w 73"/>
                  <a:gd name="T29" fmla="*/ 172 h 177"/>
                  <a:gd name="T30" fmla="*/ 0 w 73"/>
                  <a:gd name="T31" fmla="*/ 29 h 177"/>
                  <a:gd name="T32" fmla="*/ 0 w 73"/>
                  <a:gd name="T33" fmla="*/ 29 h 177"/>
                  <a:gd name="T34" fmla="*/ 0 w 73"/>
                  <a:gd name="T35" fmla="*/ 19 h 177"/>
                  <a:gd name="T36" fmla="*/ 4 w 73"/>
                  <a:gd name="T37" fmla="*/ 11 h 177"/>
                  <a:gd name="T38" fmla="*/ 8 w 73"/>
                  <a:gd name="T39" fmla="*/ 5 h 177"/>
                  <a:gd name="T40" fmla="*/ 16 w 73"/>
                  <a:gd name="T41" fmla="*/ 0 h 177"/>
                  <a:gd name="T42" fmla="*/ 16 w 73"/>
                  <a:gd name="T43" fmla="*/ 0 h 177"/>
                  <a:gd name="T44" fmla="*/ 26 w 73"/>
                  <a:gd name="T45" fmla="*/ 0 h 177"/>
                  <a:gd name="T46" fmla="*/ 34 w 73"/>
                  <a:gd name="T47" fmla="*/ 3 h 177"/>
                  <a:gd name="T48" fmla="*/ 41 w 73"/>
                  <a:gd name="T49" fmla="*/ 8 h 177"/>
                  <a:gd name="T50" fmla="*/ 45 w 73"/>
                  <a:gd name="T51" fmla="*/ 16 h 177"/>
                  <a:gd name="T52" fmla="*/ 71 w 73"/>
                  <a:gd name="T53" fmla="*/ 11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77">
                    <a:moveTo>
                      <a:pt x="71" y="111"/>
                    </a:moveTo>
                    <a:lnTo>
                      <a:pt x="71" y="111"/>
                    </a:lnTo>
                    <a:lnTo>
                      <a:pt x="73" y="124"/>
                    </a:lnTo>
                    <a:lnTo>
                      <a:pt x="71" y="141"/>
                    </a:lnTo>
                    <a:lnTo>
                      <a:pt x="68" y="151"/>
                    </a:lnTo>
                    <a:lnTo>
                      <a:pt x="66" y="159"/>
                    </a:lnTo>
                    <a:lnTo>
                      <a:pt x="63" y="164"/>
                    </a:lnTo>
                    <a:lnTo>
                      <a:pt x="58" y="167"/>
                    </a:lnTo>
                    <a:lnTo>
                      <a:pt x="58" y="167"/>
                    </a:lnTo>
                    <a:lnTo>
                      <a:pt x="55" y="169"/>
                    </a:lnTo>
                    <a:lnTo>
                      <a:pt x="52" y="170"/>
                    </a:lnTo>
                    <a:lnTo>
                      <a:pt x="47" y="175"/>
                    </a:lnTo>
                    <a:lnTo>
                      <a:pt x="45" y="177"/>
                    </a:lnTo>
                    <a:lnTo>
                      <a:pt x="45" y="177"/>
                    </a:lnTo>
                    <a:lnTo>
                      <a:pt x="42" y="172"/>
                    </a:lnTo>
                    <a:lnTo>
                      <a:pt x="0" y="29"/>
                    </a:lnTo>
                    <a:lnTo>
                      <a:pt x="0" y="29"/>
                    </a:lnTo>
                    <a:lnTo>
                      <a:pt x="0" y="19"/>
                    </a:lnTo>
                    <a:lnTo>
                      <a:pt x="4" y="11"/>
                    </a:lnTo>
                    <a:lnTo>
                      <a:pt x="8" y="5"/>
                    </a:lnTo>
                    <a:lnTo>
                      <a:pt x="16" y="0"/>
                    </a:lnTo>
                    <a:lnTo>
                      <a:pt x="16" y="0"/>
                    </a:lnTo>
                    <a:lnTo>
                      <a:pt x="26" y="0"/>
                    </a:lnTo>
                    <a:lnTo>
                      <a:pt x="34" y="3"/>
                    </a:lnTo>
                    <a:lnTo>
                      <a:pt x="41" y="8"/>
                    </a:lnTo>
                    <a:lnTo>
                      <a:pt x="45" y="16"/>
                    </a:lnTo>
                    <a:lnTo>
                      <a:pt x="71" y="111"/>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4" name="Freeform 68">
                <a:extLst>
                  <a:ext uri="{FF2B5EF4-FFF2-40B4-BE49-F238E27FC236}">
                    <a16:creationId xmlns:a16="http://schemas.microsoft.com/office/drawing/2014/main" id="{5581D9E2-190A-414C-931F-6E3AAE58BF82}"/>
                  </a:ext>
                </a:extLst>
              </p:cNvPr>
              <p:cNvSpPr>
                <a:spLocks/>
              </p:cNvSpPr>
              <p:nvPr/>
            </p:nvSpPr>
            <p:spPr bwMode="auto">
              <a:xfrm>
                <a:off x="2879959" y="2178050"/>
                <a:ext cx="114300" cy="220663"/>
              </a:xfrm>
              <a:custGeom>
                <a:avLst/>
                <a:gdLst>
                  <a:gd name="T0" fmla="*/ 71 w 72"/>
                  <a:gd name="T1" fmla="*/ 110 h 139"/>
                  <a:gd name="T2" fmla="*/ 71 w 72"/>
                  <a:gd name="T3" fmla="*/ 110 h 139"/>
                  <a:gd name="T4" fmla="*/ 72 w 72"/>
                  <a:gd name="T5" fmla="*/ 120 h 139"/>
                  <a:gd name="T6" fmla="*/ 69 w 72"/>
                  <a:gd name="T7" fmla="*/ 128 h 139"/>
                  <a:gd name="T8" fmla="*/ 63 w 72"/>
                  <a:gd name="T9" fmla="*/ 135 h 139"/>
                  <a:gd name="T10" fmla="*/ 55 w 72"/>
                  <a:gd name="T11" fmla="*/ 139 h 139"/>
                  <a:gd name="T12" fmla="*/ 55 w 72"/>
                  <a:gd name="T13" fmla="*/ 139 h 139"/>
                  <a:gd name="T14" fmla="*/ 47 w 72"/>
                  <a:gd name="T15" fmla="*/ 139 h 139"/>
                  <a:gd name="T16" fmla="*/ 37 w 72"/>
                  <a:gd name="T17" fmla="*/ 136 h 139"/>
                  <a:gd name="T18" fmla="*/ 30 w 72"/>
                  <a:gd name="T19" fmla="*/ 131 h 139"/>
                  <a:gd name="T20" fmla="*/ 27 w 72"/>
                  <a:gd name="T21" fmla="*/ 123 h 139"/>
                  <a:gd name="T22" fmla="*/ 2 w 72"/>
                  <a:gd name="T23" fmla="*/ 29 h 139"/>
                  <a:gd name="T24" fmla="*/ 2 w 72"/>
                  <a:gd name="T25" fmla="*/ 29 h 139"/>
                  <a:gd name="T26" fmla="*/ 0 w 72"/>
                  <a:gd name="T27" fmla="*/ 19 h 139"/>
                  <a:gd name="T28" fmla="*/ 3 w 72"/>
                  <a:gd name="T29" fmla="*/ 11 h 139"/>
                  <a:gd name="T30" fmla="*/ 10 w 72"/>
                  <a:gd name="T31" fmla="*/ 5 h 139"/>
                  <a:gd name="T32" fmla="*/ 18 w 72"/>
                  <a:gd name="T33" fmla="*/ 1 h 139"/>
                  <a:gd name="T34" fmla="*/ 18 w 72"/>
                  <a:gd name="T35" fmla="*/ 1 h 139"/>
                  <a:gd name="T36" fmla="*/ 26 w 72"/>
                  <a:gd name="T37" fmla="*/ 0 h 139"/>
                  <a:gd name="T38" fmla="*/ 35 w 72"/>
                  <a:gd name="T39" fmla="*/ 3 h 139"/>
                  <a:gd name="T40" fmla="*/ 42 w 72"/>
                  <a:gd name="T41" fmla="*/ 9 h 139"/>
                  <a:gd name="T42" fmla="*/ 45 w 72"/>
                  <a:gd name="T43" fmla="*/ 17 h 139"/>
                  <a:gd name="T44" fmla="*/ 71 w 72"/>
                  <a:gd name="T45" fmla="*/ 1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39">
                    <a:moveTo>
                      <a:pt x="71" y="110"/>
                    </a:moveTo>
                    <a:lnTo>
                      <a:pt x="71" y="110"/>
                    </a:lnTo>
                    <a:lnTo>
                      <a:pt x="72" y="120"/>
                    </a:lnTo>
                    <a:lnTo>
                      <a:pt x="69" y="128"/>
                    </a:lnTo>
                    <a:lnTo>
                      <a:pt x="63" y="135"/>
                    </a:lnTo>
                    <a:lnTo>
                      <a:pt x="55" y="139"/>
                    </a:lnTo>
                    <a:lnTo>
                      <a:pt x="55" y="139"/>
                    </a:lnTo>
                    <a:lnTo>
                      <a:pt x="47" y="139"/>
                    </a:lnTo>
                    <a:lnTo>
                      <a:pt x="37" y="136"/>
                    </a:lnTo>
                    <a:lnTo>
                      <a:pt x="30" y="131"/>
                    </a:lnTo>
                    <a:lnTo>
                      <a:pt x="27" y="123"/>
                    </a:lnTo>
                    <a:lnTo>
                      <a:pt x="2" y="29"/>
                    </a:lnTo>
                    <a:lnTo>
                      <a:pt x="2" y="29"/>
                    </a:lnTo>
                    <a:lnTo>
                      <a:pt x="0" y="19"/>
                    </a:lnTo>
                    <a:lnTo>
                      <a:pt x="3" y="11"/>
                    </a:lnTo>
                    <a:lnTo>
                      <a:pt x="10" y="5"/>
                    </a:lnTo>
                    <a:lnTo>
                      <a:pt x="18" y="1"/>
                    </a:lnTo>
                    <a:lnTo>
                      <a:pt x="18" y="1"/>
                    </a:lnTo>
                    <a:lnTo>
                      <a:pt x="26" y="0"/>
                    </a:lnTo>
                    <a:lnTo>
                      <a:pt x="35" y="3"/>
                    </a:lnTo>
                    <a:lnTo>
                      <a:pt x="42" y="9"/>
                    </a:lnTo>
                    <a:lnTo>
                      <a:pt x="45" y="17"/>
                    </a:lnTo>
                    <a:lnTo>
                      <a:pt x="71" y="110"/>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5" name="Freeform 69">
                <a:extLst>
                  <a:ext uri="{FF2B5EF4-FFF2-40B4-BE49-F238E27FC236}">
                    <a16:creationId xmlns:a16="http://schemas.microsoft.com/office/drawing/2014/main" id="{805D3E79-6E7B-471E-BBFE-9215CC874818}"/>
                  </a:ext>
                </a:extLst>
              </p:cNvPr>
              <p:cNvSpPr>
                <a:spLocks/>
              </p:cNvSpPr>
              <p:nvPr/>
            </p:nvSpPr>
            <p:spPr bwMode="auto">
              <a:xfrm>
                <a:off x="2972034" y="2157412"/>
                <a:ext cx="93663" cy="223838"/>
              </a:xfrm>
              <a:custGeom>
                <a:avLst/>
                <a:gdLst>
                  <a:gd name="T0" fmla="*/ 59 w 59"/>
                  <a:gd name="T1" fmla="*/ 115 h 141"/>
                  <a:gd name="T2" fmla="*/ 59 w 59"/>
                  <a:gd name="T3" fmla="*/ 115 h 141"/>
                  <a:gd name="T4" fmla="*/ 59 w 59"/>
                  <a:gd name="T5" fmla="*/ 125 h 141"/>
                  <a:gd name="T6" fmla="*/ 54 w 59"/>
                  <a:gd name="T7" fmla="*/ 131 h 141"/>
                  <a:gd name="T8" fmla="*/ 48 w 59"/>
                  <a:gd name="T9" fmla="*/ 138 h 141"/>
                  <a:gd name="T10" fmla="*/ 40 w 59"/>
                  <a:gd name="T11" fmla="*/ 141 h 141"/>
                  <a:gd name="T12" fmla="*/ 40 w 59"/>
                  <a:gd name="T13" fmla="*/ 141 h 141"/>
                  <a:gd name="T14" fmla="*/ 30 w 59"/>
                  <a:gd name="T15" fmla="*/ 141 h 141"/>
                  <a:gd name="T16" fmla="*/ 22 w 59"/>
                  <a:gd name="T17" fmla="*/ 136 h 141"/>
                  <a:gd name="T18" fmla="*/ 16 w 59"/>
                  <a:gd name="T19" fmla="*/ 130 h 141"/>
                  <a:gd name="T20" fmla="*/ 14 w 59"/>
                  <a:gd name="T21" fmla="*/ 122 h 141"/>
                  <a:gd name="T22" fmla="*/ 0 w 59"/>
                  <a:gd name="T23" fmla="*/ 26 h 141"/>
                  <a:gd name="T24" fmla="*/ 0 w 59"/>
                  <a:gd name="T25" fmla="*/ 26 h 141"/>
                  <a:gd name="T26" fmla="*/ 1 w 59"/>
                  <a:gd name="T27" fmla="*/ 16 h 141"/>
                  <a:gd name="T28" fmla="*/ 5 w 59"/>
                  <a:gd name="T29" fmla="*/ 8 h 141"/>
                  <a:gd name="T30" fmla="*/ 11 w 59"/>
                  <a:gd name="T31" fmla="*/ 3 h 141"/>
                  <a:gd name="T32" fmla="*/ 21 w 59"/>
                  <a:gd name="T33" fmla="*/ 0 h 141"/>
                  <a:gd name="T34" fmla="*/ 21 w 59"/>
                  <a:gd name="T35" fmla="*/ 0 h 141"/>
                  <a:gd name="T36" fmla="*/ 29 w 59"/>
                  <a:gd name="T37" fmla="*/ 0 h 141"/>
                  <a:gd name="T38" fmla="*/ 37 w 59"/>
                  <a:gd name="T39" fmla="*/ 3 h 141"/>
                  <a:gd name="T40" fmla="*/ 43 w 59"/>
                  <a:gd name="T41" fmla="*/ 11 h 141"/>
                  <a:gd name="T42" fmla="*/ 46 w 59"/>
                  <a:gd name="T43" fmla="*/ 19 h 141"/>
                  <a:gd name="T44" fmla="*/ 59 w 59"/>
                  <a:gd name="T45" fmla="*/ 11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141">
                    <a:moveTo>
                      <a:pt x="59" y="115"/>
                    </a:moveTo>
                    <a:lnTo>
                      <a:pt x="59" y="115"/>
                    </a:lnTo>
                    <a:lnTo>
                      <a:pt x="59" y="125"/>
                    </a:lnTo>
                    <a:lnTo>
                      <a:pt x="54" y="131"/>
                    </a:lnTo>
                    <a:lnTo>
                      <a:pt x="48" y="138"/>
                    </a:lnTo>
                    <a:lnTo>
                      <a:pt x="40" y="141"/>
                    </a:lnTo>
                    <a:lnTo>
                      <a:pt x="40" y="141"/>
                    </a:lnTo>
                    <a:lnTo>
                      <a:pt x="30" y="141"/>
                    </a:lnTo>
                    <a:lnTo>
                      <a:pt x="22" y="136"/>
                    </a:lnTo>
                    <a:lnTo>
                      <a:pt x="16" y="130"/>
                    </a:lnTo>
                    <a:lnTo>
                      <a:pt x="14" y="122"/>
                    </a:lnTo>
                    <a:lnTo>
                      <a:pt x="0" y="26"/>
                    </a:lnTo>
                    <a:lnTo>
                      <a:pt x="0" y="26"/>
                    </a:lnTo>
                    <a:lnTo>
                      <a:pt x="1" y="16"/>
                    </a:lnTo>
                    <a:lnTo>
                      <a:pt x="5" y="8"/>
                    </a:lnTo>
                    <a:lnTo>
                      <a:pt x="11" y="3"/>
                    </a:lnTo>
                    <a:lnTo>
                      <a:pt x="21" y="0"/>
                    </a:lnTo>
                    <a:lnTo>
                      <a:pt x="21" y="0"/>
                    </a:lnTo>
                    <a:lnTo>
                      <a:pt x="29" y="0"/>
                    </a:lnTo>
                    <a:lnTo>
                      <a:pt x="37" y="3"/>
                    </a:lnTo>
                    <a:lnTo>
                      <a:pt x="43" y="11"/>
                    </a:lnTo>
                    <a:lnTo>
                      <a:pt x="46" y="19"/>
                    </a:lnTo>
                    <a:lnTo>
                      <a:pt x="59" y="115"/>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6" name="Freeform 70">
                <a:extLst>
                  <a:ext uri="{FF2B5EF4-FFF2-40B4-BE49-F238E27FC236}">
                    <a16:creationId xmlns:a16="http://schemas.microsoft.com/office/drawing/2014/main" id="{482E2B34-FF1F-48C4-8891-995B683DDC3B}"/>
                  </a:ext>
                </a:extLst>
              </p:cNvPr>
              <p:cNvSpPr>
                <a:spLocks/>
              </p:cNvSpPr>
              <p:nvPr/>
            </p:nvSpPr>
            <p:spPr bwMode="auto">
              <a:xfrm>
                <a:off x="3065696" y="2174875"/>
                <a:ext cx="95250" cy="227013"/>
              </a:xfrm>
              <a:custGeom>
                <a:avLst/>
                <a:gdLst>
                  <a:gd name="T0" fmla="*/ 60 w 60"/>
                  <a:gd name="T1" fmla="*/ 117 h 143"/>
                  <a:gd name="T2" fmla="*/ 60 w 60"/>
                  <a:gd name="T3" fmla="*/ 117 h 143"/>
                  <a:gd name="T4" fmla="*/ 58 w 60"/>
                  <a:gd name="T5" fmla="*/ 125 h 143"/>
                  <a:gd name="T6" fmla="*/ 55 w 60"/>
                  <a:gd name="T7" fmla="*/ 133 h 143"/>
                  <a:gd name="T8" fmla="*/ 48 w 60"/>
                  <a:gd name="T9" fmla="*/ 140 h 143"/>
                  <a:gd name="T10" fmla="*/ 39 w 60"/>
                  <a:gd name="T11" fmla="*/ 143 h 143"/>
                  <a:gd name="T12" fmla="*/ 39 w 60"/>
                  <a:gd name="T13" fmla="*/ 143 h 143"/>
                  <a:gd name="T14" fmla="*/ 31 w 60"/>
                  <a:gd name="T15" fmla="*/ 141 h 143"/>
                  <a:gd name="T16" fmla="*/ 23 w 60"/>
                  <a:gd name="T17" fmla="*/ 138 h 143"/>
                  <a:gd name="T18" fmla="*/ 16 w 60"/>
                  <a:gd name="T19" fmla="*/ 132 h 143"/>
                  <a:gd name="T20" fmla="*/ 13 w 60"/>
                  <a:gd name="T21" fmla="*/ 124 h 143"/>
                  <a:gd name="T22" fmla="*/ 0 w 60"/>
                  <a:gd name="T23" fmla="*/ 27 h 143"/>
                  <a:gd name="T24" fmla="*/ 0 w 60"/>
                  <a:gd name="T25" fmla="*/ 27 h 143"/>
                  <a:gd name="T26" fmla="*/ 0 w 60"/>
                  <a:gd name="T27" fmla="*/ 18 h 143"/>
                  <a:gd name="T28" fmla="*/ 5 w 60"/>
                  <a:gd name="T29" fmla="*/ 10 h 143"/>
                  <a:gd name="T30" fmla="*/ 11 w 60"/>
                  <a:gd name="T31" fmla="*/ 3 h 143"/>
                  <a:gd name="T32" fmla="*/ 19 w 60"/>
                  <a:gd name="T33" fmla="*/ 0 h 143"/>
                  <a:gd name="T34" fmla="*/ 19 w 60"/>
                  <a:gd name="T35" fmla="*/ 0 h 143"/>
                  <a:gd name="T36" fmla="*/ 29 w 60"/>
                  <a:gd name="T37" fmla="*/ 2 h 143"/>
                  <a:gd name="T38" fmla="*/ 37 w 60"/>
                  <a:gd name="T39" fmla="*/ 5 h 143"/>
                  <a:gd name="T40" fmla="*/ 42 w 60"/>
                  <a:gd name="T41" fmla="*/ 11 h 143"/>
                  <a:gd name="T42" fmla="*/ 45 w 60"/>
                  <a:gd name="T43" fmla="*/ 21 h 143"/>
                  <a:gd name="T44" fmla="*/ 60 w 60"/>
                  <a:gd name="T45" fmla="*/ 11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43">
                    <a:moveTo>
                      <a:pt x="60" y="117"/>
                    </a:moveTo>
                    <a:lnTo>
                      <a:pt x="60" y="117"/>
                    </a:lnTo>
                    <a:lnTo>
                      <a:pt x="58" y="125"/>
                    </a:lnTo>
                    <a:lnTo>
                      <a:pt x="55" y="133"/>
                    </a:lnTo>
                    <a:lnTo>
                      <a:pt x="48" y="140"/>
                    </a:lnTo>
                    <a:lnTo>
                      <a:pt x="39" y="143"/>
                    </a:lnTo>
                    <a:lnTo>
                      <a:pt x="39" y="143"/>
                    </a:lnTo>
                    <a:lnTo>
                      <a:pt x="31" y="141"/>
                    </a:lnTo>
                    <a:lnTo>
                      <a:pt x="23" y="138"/>
                    </a:lnTo>
                    <a:lnTo>
                      <a:pt x="16" y="132"/>
                    </a:lnTo>
                    <a:lnTo>
                      <a:pt x="13" y="124"/>
                    </a:lnTo>
                    <a:lnTo>
                      <a:pt x="0" y="27"/>
                    </a:lnTo>
                    <a:lnTo>
                      <a:pt x="0" y="27"/>
                    </a:lnTo>
                    <a:lnTo>
                      <a:pt x="0" y="18"/>
                    </a:lnTo>
                    <a:lnTo>
                      <a:pt x="5" y="10"/>
                    </a:lnTo>
                    <a:lnTo>
                      <a:pt x="11" y="3"/>
                    </a:lnTo>
                    <a:lnTo>
                      <a:pt x="19" y="0"/>
                    </a:lnTo>
                    <a:lnTo>
                      <a:pt x="19" y="0"/>
                    </a:lnTo>
                    <a:lnTo>
                      <a:pt x="29" y="2"/>
                    </a:lnTo>
                    <a:lnTo>
                      <a:pt x="37" y="5"/>
                    </a:lnTo>
                    <a:lnTo>
                      <a:pt x="42" y="11"/>
                    </a:lnTo>
                    <a:lnTo>
                      <a:pt x="45" y="21"/>
                    </a:lnTo>
                    <a:lnTo>
                      <a:pt x="60" y="117"/>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7" name="Freeform 72">
                <a:extLst>
                  <a:ext uri="{FF2B5EF4-FFF2-40B4-BE49-F238E27FC236}">
                    <a16:creationId xmlns:a16="http://schemas.microsoft.com/office/drawing/2014/main" id="{994657E3-C944-448C-B3EF-6F5500F1915B}"/>
                  </a:ext>
                </a:extLst>
              </p:cNvPr>
              <p:cNvSpPr>
                <a:spLocks/>
              </p:cNvSpPr>
              <p:nvPr/>
            </p:nvSpPr>
            <p:spPr bwMode="auto">
              <a:xfrm>
                <a:off x="1725846" y="2503487"/>
                <a:ext cx="1428750" cy="798513"/>
              </a:xfrm>
              <a:custGeom>
                <a:avLst/>
                <a:gdLst>
                  <a:gd name="T0" fmla="*/ 732 w 900"/>
                  <a:gd name="T1" fmla="*/ 26 h 503"/>
                  <a:gd name="T2" fmla="*/ 716 w 900"/>
                  <a:gd name="T3" fmla="*/ 88 h 503"/>
                  <a:gd name="T4" fmla="*/ 688 w 900"/>
                  <a:gd name="T5" fmla="*/ 143 h 503"/>
                  <a:gd name="T6" fmla="*/ 655 w 900"/>
                  <a:gd name="T7" fmla="*/ 188 h 503"/>
                  <a:gd name="T8" fmla="*/ 615 w 900"/>
                  <a:gd name="T9" fmla="*/ 227 h 503"/>
                  <a:gd name="T10" fmla="*/ 568 w 900"/>
                  <a:gd name="T11" fmla="*/ 257 h 503"/>
                  <a:gd name="T12" fmla="*/ 517 w 900"/>
                  <a:gd name="T13" fmla="*/ 281 h 503"/>
                  <a:gd name="T14" fmla="*/ 462 w 900"/>
                  <a:gd name="T15" fmla="*/ 297 h 503"/>
                  <a:gd name="T16" fmla="*/ 406 w 900"/>
                  <a:gd name="T17" fmla="*/ 308 h 503"/>
                  <a:gd name="T18" fmla="*/ 348 w 900"/>
                  <a:gd name="T19" fmla="*/ 313 h 503"/>
                  <a:gd name="T20" fmla="*/ 290 w 900"/>
                  <a:gd name="T21" fmla="*/ 313 h 503"/>
                  <a:gd name="T22" fmla="*/ 234 w 900"/>
                  <a:gd name="T23" fmla="*/ 308 h 503"/>
                  <a:gd name="T24" fmla="*/ 179 w 900"/>
                  <a:gd name="T25" fmla="*/ 300 h 503"/>
                  <a:gd name="T26" fmla="*/ 128 w 900"/>
                  <a:gd name="T27" fmla="*/ 288 h 503"/>
                  <a:gd name="T28" fmla="*/ 83 w 900"/>
                  <a:gd name="T29" fmla="*/ 271 h 503"/>
                  <a:gd name="T30" fmla="*/ 43 w 900"/>
                  <a:gd name="T31" fmla="*/ 252 h 503"/>
                  <a:gd name="T32" fmla="*/ 9 w 900"/>
                  <a:gd name="T33" fmla="*/ 231 h 503"/>
                  <a:gd name="T34" fmla="*/ 0 w 900"/>
                  <a:gd name="T35" fmla="*/ 381 h 503"/>
                  <a:gd name="T36" fmla="*/ 41 w 900"/>
                  <a:gd name="T37" fmla="*/ 416 h 503"/>
                  <a:gd name="T38" fmla="*/ 86 w 900"/>
                  <a:gd name="T39" fmla="*/ 443 h 503"/>
                  <a:gd name="T40" fmla="*/ 117 w 900"/>
                  <a:gd name="T41" fmla="*/ 458 h 503"/>
                  <a:gd name="T42" fmla="*/ 181 w 900"/>
                  <a:gd name="T43" fmla="*/ 482 h 503"/>
                  <a:gd name="T44" fmla="*/ 247 w 900"/>
                  <a:gd name="T45" fmla="*/ 496 h 503"/>
                  <a:gd name="T46" fmla="*/ 313 w 900"/>
                  <a:gd name="T47" fmla="*/ 503 h 503"/>
                  <a:gd name="T48" fmla="*/ 380 w 900"/>
                  <a:gd name="T49" fmla="*/ 501 h 503"/>
                  <a:gd name="T50" fmla="*/ 446 w 900"/>
                  <a:gd name="T51" fmla="*/ 491 h 503"/>
                  <a:gd name="T52" fmla="*/ 512 w 900"/>
                  <a:gd name="T53" fmla="*/ 474 h 503"/>
                  <a:gd name="T54" fmla="*/ 574 w 900"/>
                  <a:gd name="T55" fmla="*/ 450 h 503"/>
                  <a:gd name="T56" fmla="*/ 634 w 900"/>
                  <a:gd name="T57" fmla="*/ 421 h 503"/>
                  <a:gd name="T58" fmla="*/ 690 w 900"/>
                  <a:gd name="T59" fmla="*/ 384 h 503"/>
                  <a:gd name="T60" fmla="*/ 740 w 900"/>
                  <a:gd name="T61" fmla="*/ 342 h 503"/>
                  <a:gd name="T62" fmla="*/ 786 w 900"/>
                  <a:gd name="T63" fmla="*/ 294 h 503"/>
                  <a:gd name="T64" fmla="*/ 825 w 900"/>
                  <a:gd name="T65" fmla="*/ 241 h 503"/>
                  <a:gd name="T66" fmla="*/ 857 w 900"/>
                  <a:gd name="T67" fmla="*/ 185 h 503"/>
                  <a:gd name="T68" fmla="*/ 881 w 900"/>
                  <a:gd name="T69" fmla="*/ 122 h 503"/>
                  <a:gd name="T70" fmla="*/ 897 w 900"/>
                  <a:gd name="T71" fmla="*/ 58 h 503"/>
                  <a:gd name="T72" fmla="*/ 900 w 900"/>
                  <a:gd name="T73" fmla="*/ 23 h 503"/>
                  <a:gd name="T74" fmla="*/ 891 w 900"/>
                  <a:gd name="T75" fmla="*/ 15 h 503"/>
                  <a:gd name="T76" fmla="*/ 870 w 900"/>
                  <a:gd name="T77" fmla="*/ 5 h 503"/>
                  <a:gd name="T78" fmla="*/ 839 w 900"/>
                  <a:gd name="T79" fmla="*/ 0 h 503"/>
                  <a:gd name="T80" fmla="*/ 819 w 900"/>
                  <a:gd name="T81" fmla="*/ 0 h 503"/>
                  <a:gd name="T82" fmla="*/ 775 w 900"/>
                  <a:gd name="T83" fmla="*/ 7 h 503"/>
                  <a:gd name="T84" fmla="*/ 749 w 900"/>
                  <a:gd name="T85" fmla="*/ 16 h 503"/>
                  <a:gd name="T86" fmla="*/ 737 w 900"/>
                  <a:gd name="T87" fmla="*/ 2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0" h="503">
                    <a:moveTo>
                      <a:pt x="732" y="26"/>
                    </a:moveTo>
                    <a:lnTo>
                      <a:pt x="732" y="26"/>
                    </a:lnTo>
                    <a:lnTo>
                      <a:pt x="725" y="58"/>
                    </a:lnTo>
                    <a:lnTo>
                      <a:pt x="716" y="88"/>
                    </a:lnTo>
                    <a:lnTo>
                      <a:pt x="703" y="117"/>
                    </a:lnTo>
                    <a:lnTo>
                      <a:pt x="688" y="143"/>
                    </a:lnTo>
                    <a:lnTo>
                      <a:pt x="672" y="167"/>
                    </a:lnTo>
                    <a:lnTo>
                      <a:pt x="655" y="188"/>
                    </a:lnTo>
                    <a:lnTo>
                      <a:pt x="635" y="209"/>
                    </a:lnTo>
                    <a:lnTo>
                      <a:pt x="615" y="227"/>
                    </a:lnTo>
                    <a:lnTo>
                      <a:pt x="592" y="243"/>
                    </a:lnTo>
                    <a:lnTo>
                      <a:pt x="568" y="257"/>
                    </a:lnTo>
                    <a:lnTo>
                      <a:pt x="542" y="270"/>
                    </a:lnTo>
                    <a:lnTo>
                      <a:pt x="517" y="281"/>
                    </a:lnTo>
                    <a:lnTo>
                      <a:pt x="489" y="289"/>
                    </a:lnTo>
                    <a:lnTo>
                      <a:pt x="462" y="297"/>
                    </a:lnTo>
                    <a:lnTo>
                      <a:pt x="435" y="304"/>
                    </a:lnTo>
                    <a:lnTo>
                      <a:pt x="406" y="308"/>
                    </a:lnTo>
                    <a:lnTo>
                      <a:pt x="377" y="312"/>
                    </a:lnTo>
                    <a:lnTo>
                      <a:pt x="348" y="313"/>
                    </a:lnTo>
                    <a:lnTo>
                      <a:pt x="319" y="313"/>
                    </a:lnTo>
                    <a:lnTo>
                      <a:pt x="290" y="313"/>
                    </a:lnTo>
                    <a:lnTo>
                      <a:pt x="261" y="312"/>
                    </a:lnTo>
                    <a:lnTo>
                      <a:pt x="234" y="308"/>
                    </a:lnTo>
                    <a:lnTo>
                      <a:pt x="207" y="305"/>
                    </a:lnTo>
                    <a:lnTo>
                      <a:pt x="179" y="300"/>
                    </a:lnTo>
                    <a:lnTo>
                      <a:pt x="154" y="294"/>
                    </a:lnTo>
                    <a:lnTo>
                      <a:pt x="128" y="288"/>
                    </a:lnTo>
                    <a:lnTo>
                      <a:pt x="106" y="280"/>
                    </a:lnTo>
                    <a:lnTo>
                      <a:pt x="83" y="271"/>
                    </a:lnTo>
                    <a:lnTo>
                      <a:pt x="62" y="262"/>
                    </a:lnTo>
                    <a:lnTo>
                      <a:pt x="43" y="252"/>
                    </a:lnTo>
                    <a:lnTo>
                      <a:pt x="25" y="243"/>
                    </a:lnTo>
                    <a:lnTo>
                      <a:pt x="9" y="231"/>
                    </a:lnTo>
                    <a:lnTo>
                      <a:pt x="0" y="381"/>
                    </a:lnTo>
                    <a:lnTo>
                      <a:pt x="0" y="381"/>
                    </a:lnTo>
                    <a:lnTo>
                      <a:pt x="21" y="400"/>
                    </a:lnTo>
                    <a:lnTo>
                      <a:pt x="41" y="416"/>
                    </a:lnTo>
                    <a:lnTo>
                      <a:pt x="62" y="429"/>
                    </a:lnTo>
                    <a:lnTo>
                      <a:pt x="86" y="443"/>
                    </a:lnTo>
                    <a:lnTo>
                      <a:pt x="86" y="443"/>
                    </a:lnTo>
                    <a:lnTo>
                      <a:pt x="117" y="458"/>
                    </a:lnTo>
                    <a:lnTo>
                      <a:pt x="149" y="471"/>
                    </a:lnTo>
                    <a:lnTo>
                      <a:pt x="181" y="482"/>
                    </a:lnTo>
                    <a:lnTo>
                      <a:pt x="213" y="490"/>
                    </a:lnTo>
                    <a:lnTo>
                      <a:pt x="247" y="496"/>
                    </a:lnTo>
                    <a:lnTo>
                      <a:pt x="279" y="499"/>
                    </a:lnTo>
                    <a:lnTo>
                      <a:pt x="313" y="503"/>
                    </a:lnTo>
                    <a:lnTo>
                      <a:pt x="346" y="503"/>
                    </a:lnTo>
                    <a:lnTo>
                      <a:pt x="380" y="501"/>
                    </a:lnTo>
                    <a:lnTo>
                      <a:pt x="414" y="496"/>
                    </a:lnTo>
                    <a:lnTo>
                      <a:pt x="446" y="491"/>
                    </a:lnTo>
                    <a:lnTo>
                      <a:pt x="480" y="483"/>
                    </a:lnTo>
                    <a:lnTo>
                      <a:pt x="512" y="474"/>
                    </a:lnTo>
                    <a:lnTo>
                      <a:pt x="542" y="463"/>
                    </a:lnTo>
                    <a:lnTo>
                      <a:pt x="574" y="450"/>
                    </a:lnTo>
                    <a:lnTo>
                      <a:pt x="605" y="437"/>
                    </a:lnTo>
                    <a:lnTo>
                      <a:pt x="634" y="421"/>
                    </a:lnTo>
                    <a:lnTo>
                      <a:pt x="663" y="403"/>
                    </a:lnTo>
                    <a:lnTo>
                      <a:pt x="690" y="384"/>
                    </a:lnTo>
                    <a:lnTo>
                      <a:pt x="716" y="363"/>
                    </a:lnTo>
                    <a:lnTo>
                      <a:pt x="740" y="342"/>
                    </a:lnTo>
                    <a:lnTo>
                      <a:pt x="764" y="318"/>
                    </a:lnTo>
                    <a:lnTo>
                      <a:pt x="786" y="294"/>
                    </a:lnTo>
                    <a:lnTo>
                      <a:pt x="807" y="268"/>
                    </a:lnTo>
                    <a:lnTo>
                      <a:pt x="825" y="241"/>
                    </a:lnTo>
                    <a:lnTo>
                      <a:pt x="843" y="214"/>
                    </a:lnTo>
                    <a:lnTo>
                      <a:pt x="857" y="185"/>
                    </a:lnTo>
                    <a:lnTo>
                      <a:pt x="870" y="154"/>
                    </a:lnTo>
                    <a:lnTo>
                      <a:pt x="881" y="122"/>
                    </a:lnTo>
                    <a:lnTo>
                      <a:pt x="891" y="90"/>
                    </a:lnTo>
                    <a:lnTo>
                      <a:pt x="897" y="58"/>
                    </a:lnTo>
                    <a:lnTo>
                      <a:pt x="900" y="23"/>
                    </a:lnTo>
                    <a:lnTo>
                      <a:pt x="900" y="23"/>
                    </a:lnTo>
                    <a:lnTo>
                      <a:pt x="897" y="19"/>
                    </a:lnTo>
                    <a:lnTo>
                      <a:pt x="891" y="15"/>
                    </a:lnTo>
                    <a:lnTo>
                      <a:pt x="881" y="10"/>
                    </a:lnTo>
                    <a:lnTo>
                      <a:pt x="870" y="5"/>
                    </a:lnTo>
                    <a:lnTo>
                      <a:pt x="857" y="2"/>
                    </a:lnTo>
                    <a:lnTo>
                      <a:pt x="839" y="0"/>
                    </a:lnTo>
                    <a:lnTo>
                      <a:pt x="819" y="0"/>
                    </a:lnTo>
                    <a:lnTo>
                      <a:pt x="819" y="0"/>
                    </a:lnTo>
                    <a:lnTo>
                      <a:pt x="794" y="3"/>
                    </a:lnTo>
                    <a:lnTo>
                      <a:pt x="775" y="7"/>
                    </a:lnTo>
                    <a:lnTo>
                      <a:pt x="761" y="11"/>
                    </a:lnTo>
                    <a:lnTo>
                      <a:pt x="749" y="16"/>
                    </a:lnTo>
                    <a:lnTo>
                      <a:pt x="741" y="19"/>
                    </a:lnTo>
                    <a:lnTo>
                      <a:pt x="737" y="23"/>
                    </a:lnTo>
                    <a:lnTo>
                      <a:pt x="732"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8" name="Freeform 73">
                <a:extLst>
                  <a:ext uri="{FF2B5EF4-FFF2-40B4-BE49-F238E27FC236}">
                    <a16:creationId xmlns:a16="http://schemas.microsoft.com/office/drawing/2014/main" id="{CDC13C8D-26F2-48DB-885F-421BF4BB3456}"/>
                  </a:ext>
                </a:extLst>
              </p:cNvPr>
              <p:cNvSpPr>
                <a:spLocks/>
              </p:cNvSpPr>
              <p:nvPr/>
            </p:nvSpPr>
            <p:spPr bwMode="auto">
              <a:xfrm>
                <a:off x="3157771" y="2297112"/>
                <a:ext cx="112713" cy="168275"/>
              </a:xfrm>
              <a:custGeom>
                <a:avLst/>
                <a:gdLst>
                  <a:gd name="T0" fmla="*/ 71 w 71"/>
                  <a:gd name="T1" fmla="*/ 100 h 106"/>
                  <a:gd name="T2" fmla="*/ 45 w 71"/>
                  <a:gd name="T3" fmla="*/ 16 h 106"/>
                  <a:gd name="T4" fmla="*/ 45 w 71"/>
                  <a:gd name="T5" fmla="*/ 16 h 106"/>
                  <a:gd name="T6" fmla="*/ 40 w 71"/>
                  <a:gd name="T7" fmla="*/ 8 h 106"/>
                  <a:gd name="T8" fmla="*/ 34 w 71"/>
                  <a:gd name="T9" fmla="*/ 3 h 106"/>
                  <a:gd name="T10" fmla="*/ 24 w 71"/>
                  <a:gd name="T11" fmla="*/ 0 h 106"/>
                  <a:gd name="T12" fmla="*/ 16 w 71"/>
                  <a:gd name="T13" fmla="*/ 2 h 106"/>
                  <a:gd name="T14" fmla="*/ 16 w 71"/>
                  <a:gd name="T15" fmla="*/ 2 h 106"/>
                  <a:gd name="T16" fmla="*/ 8 w 71"/>
                  <a:gd name="T17" fmla="*/ 5 h 106"/>
                  <a:gd name="T18" fmla="*/ 2 w 71"/>
                  <a:gd name="T19" fmla="*/ 13 h 106"/>
                  <a:gd name="T20" fmla="*/ 0 w 71"/>
                  <a:gd name="T21" fmla="*/ 21 h 106"/>
                  <a:gd name="T22" fmla="*/ 0 w 71"/>
                  <a:gd name="T23" fmla="*/ 31 h 106"/>
                  <a:gd name="T24" fmla="*/ 26 w 71"/>
                  <a:gd name="T25" fmla="*/ 106 h 106"/>
                  <a:gd name="T26" fmla="*/ 26 w 71"/>
                  <a:gd name="T27" fmla="*/ 106 h 106"/>
                  <a:gd name="T28" fmla="*/ 37 w 71"/>
                  <a:gd name="T29" fmla="*/ 103 h 106"/>
                  <a:gd name="T30" fmla="*/ 47 w 71"/>
                  <a:gd name="T31" fmla="*/ 100 h 106"/>
                  <a:gd name="T32" fmla="*/ 59 w 71"/>
                  <a:gd name="T33" fmla="*/ 98 h 106"/>
                  <a:gd name="T34" fmla="*/ 71 w 71"/>
                  <a:gd name="T3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 h="106">
                    <a:moveTo>
                      <a:pt x="71" y="100"/>
                    </a:moveTo>
                    <a:lnTo>
                      <a:pt x="45" y="16"/>
                    </a:lnTo>
                    <a:lnTo>
                      <a:pt x="45" y="16"/>
                    </a:lnTo>
                    <a:lnTo>
                      <a:pt x="40" y="8"/>
                    </a:lnTo>
                    <a:lnTo>
                      <a:pt x="34" y="3"/>
                    </a:lnTo>
                    <a:lnTo>
                      <a:pt x="24" y="0"/>
                    </a:lnTo>
                    <a:lnTo>
                      <a:pt x="16" y="2"/>
                    </a:lnTo>
                    <a:lnTo>
                      <a:pt x="16" y="2"/>
                    </a:lnTo>
                    <a:lnTo>
                      <a:pt x="8" y="5"/>
                    </a:lnTo>
                    <a:lnTo>
                      <a:pt x="2" y="13"/>
                    </a:lnTo>
                    <a:lnTo>
                      <a:pt x="0" y="21"/>
                    </a:lnTo>
                    <a:lnTo>
                      <a:pt x="0" y="31"/>
                    </a:lnTo>
                    <a:lnTo>
                      <a:pt x="26" y="106"/>
                    </a:lnTo>
                    <a:lnTo>
                      <a:pt x="26" y="106"/>
                    </a:lnTo>
                    <a:lnTo>
                      <a:pt x="37" y="103"/>
                    </a:lnTo>
                    <a:lnTo>
                      <a:pt x="47" y="100"/>
                    </a:lnTo>
                    <a:lnTo>
                      <a:pt x="59" y="98"/>
                    </a:lnTo>
                    <a:lnTo>
                      <a:pt x="71" y="100"/>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9" name="Freeform 74">
                <a:extLst>
                  <a:ext uri="{FF2B5EF4-FFF2-40B4-BE49-F238E27FC236}">
                    <a16:creationId xmlns:a16="http://schemas.microsoft.com/office/drawing/2014/main" id="{1CE6CB96-26A8-4923-AAEB-5D4C431DE893}"/>
                  </a:ext>
                </a:extLst>
              </p:cNvPr>
              <p:cNvSpPr>
                <a:spLocks/>
              </p:cNvSpPr>
              <p:nvPr/>
            </p:nvSpPr>
            <p:spPr bwMode="auto">
              <a:xfrm>
                <a:off x="3157771" y="2297112"/>
                <a:ext cx="112713" cy="168275"/>
              </a:xfrm>
              <a:custGeom>
                <a:avLst/>
                <a:gdLst>
                  <a:gd name="T0" fmla="*/ 71 w 71"/>
                  <a:gd name="T1" fmla="*/ 100 h 106"/>
                  <a:gd name="T2" fmla="*/ 45 w 71"/>
                  <a:gd name="T3" fmla="*/ 16 h 106"/>
                  <a:gd name="T4" fmla="*/ 45 w 71"/>
                  <a:gd name="T5" fmla="*/ 16 h 106"/>
                  <a:gd name="T6" fmla="*/ 40 w 71"/>
                  <a:gd name="T7" fmla="*/ 8 h 106"/>
                  <a:gd name="T8" fmla="*/ 34 w 71"/>
                  <a:gd name="T9" fmla="*/ 3 h 106"/>
                  <a:gd name="T10" fmla="*/ 24 w 71"/>
                  <a:gd name="T11" fmla="*/ 0 h 106"/>
                  <a:gd name="T12" fmla="*/ 16 w 71"/>
                  <a:gd name="T13" fmla="*/ 2 h 106"/>
                  <a:gd name="T14" fmla="*/ 16 w 71"/>
                  <a:gd name="T15" fmla="*/ 2 h 106"/>
                  <a:gd name="T16" fmla="*/ 8 w 71"/>
                  <a:gd name="T17" fmla="*/ 5 h 106"/>
                  <a:gd name="T18" fmla="*/ 2 w 71"/>
                  <a:gd name="T19" fmla="*/ 13 h 106"/>
                  <a:gd name="T20" fmla="*/ 0 w 71"/>
                  <a:gd name="T21" fmla="*/ 21 h 106"/>
                  <a:gd name="T22" fmla="*/ 0 w 71"/>
                  <a:gd name="T23" fmla="*/ 31 h 106"/>
                  <a:gd name="T24" fmla="*/ 26 w 71"/>
                  <a:gd name="T25" fmla="*/ 106 h 106"/>
                  <a:gd name="T26" fmla="*/ 26 w 71"/>
                  <a:gd name="T27" fmla="*/ 106 h 106"/>
                  <a:gd name="T28" fmla="*/ 37 w 71"/>
                  <a:gd name="T29" fmla="*/ 103 h 106"/>
                  <a:gd name="T30" fmla="*/ 47 w 71"/>
                  <a:gd name="T31" fmla="*/ 100 h 106"/>
                  <a:gd name="T32" fmla="*/ 59 w 71"/>
                  <a:gd name="T33" fmla="*/ 98 h 106"/>
                  <a:gd name="T34" fmla="*/ 71 w 71"/>
                  <a:gd name="T3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 h="106">
                    <a:moveTo>
                      <a:pt x="71" y="100"/>
                    </a:moveTo>
                    <a:lnTo>
                      <a:pt x="45" y="16"/>
                    </a:lnTo>
                    <a:lnTo>
                      <a:pt x="45" y="16"/>
                    </a:lnTo>
                    <a:lnTo>
                      <a:pt x="40" y="8"/>
                    </a:lnTo>
                    <a:lnTo>
                      <a:pt x="34" y="3"/>
                    </a:lnTo>
                    <a:lnTo>
                      <a:pt x="24" y="0"/>
                    </a:lnTo>
                    <a:lnTo>
                      <a:pt x="16" y="2"/>
                    </a:lnTo>
                    <a:lnTo>
                      <a:pt x="16" y="2"/>
                    </a:lnTo>
                    <a:lnTo>
                      <a:pt x="8" y="5"/>
                    </a:lnTo>
                    <a:lnTo>
                      <a:pt x="2" y="13"/>
                    </a:lnTo>
                    <a:lnTo>
                      <a:pt x="0" y="21"/>
                    </a:lnTo>
                    <a:lnTo>
                      <a:pt x="0" y="31"/>
                    </a:lnTo>
                    <a:lnTo>
                      <a:pt x="26" y="106"/>
                    </a:lnTo>
                    <a:lnTo>
                      <a:pt x="26" y="106"/>
                    </a:lnTo>
                    <a:lnTo>
                      <a:pt x="37" y="103"/>
                    </a:lnTo>
                    <a:lnTo>
                      <a:pt x="47" y="100"/>
                    </a:lnTo>
                    <a:lnTo>
                      <a:pt x="59" y="98"/>
                    </a:lnTo>
                    <a:lnTo>
                      <a:pt x="71"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0" name="Freeform 274">
                <a:extLst>
                  <a:ext uri="{FF2B5EF4-FFF2-40B4-BE49-F238E27FC236}">
                    <a16:creationId xmlns:a16="http://schemas.microsoft.com/office/drawing/2014/main" id="{61DCB10F-CF65-46E5-801B-71117CBBC9E8}"/>
                  </a:ext>
                </a:extLst>
              </p:cNvPr>
              <p:cNvSpPr>
                <a:spLocks/>
              </p:cNvSpPr>
              <p:nvPr/>
            </p:nvSpPr>
            <p:spPr bwMode="auto">
              <a:xfrm>
                <a:off x="1551112" y="1898994"/>
                <a:ext cx="781808" cy="899424"/>
              </a:xfrm>
              <a:custGeom>
                <a:avLst/>
                <a:gdLst>
                  <a:gd name="T0" fmla="*/ 32 w 113"/>
                  <a:gd name="T1" fmla="*/ 4 h 130"/>
                  <a:gd name="T2" fmla="*/ 32 w 113"/>
                  <a:gd name="T3" fmla="*/ 4 h 130"/>
                  <a:gd name="T4" fmla="*/ 27 w 113"/>
                  <a:gd name="T5" fmla="*/ 8 h 130"/>
                  <a:gd name="T6" fmla="*/ 19 w 113"/>
                  <a:gd name="T7" fmla="*/ 13 h 130"/>
                  <a:gd name="T8" fmla="*/ 15 w 113"/>
                  <a:gd name="T9" fmla="*/ 19 h 130"/>
                  <a:gd name="T10" fmla="*/ 10 w 113"/>
                  <a:gd name="T11" fmla="*/ 27 h 130"/>
                  <a:gd name="T12" fmla="*/ 4 w 113"/>
                  <a:gd name="T13" fmla="*/ 42 h 130"/>
                  <a:gd name="T14" fmla="*/ 0 w 113"/>
                  <a:gd name="T15" fmla="*/ 61 h 130"/>
                  <a:gd name="T16" fmla="*/ 0 w 113"/>
                  <a:gd name="T17" fmla="*/ 78 h 130"/>
                  <a:gd name="T18" fmla="*/ 6 w 113"/>
                  <a:gd name="T19" fmla="*/ 97 h 130"/>
                  <a:gd name="T20" fmla="*/ 10 w 113"/>
                  <a:gd name="T21" fmla="*/ 107 h 130"/>
                  <a:gd name="T22" fmla="*/ 15 w 113"/>
                  <a:gd name="T23" fmla="*/ 114 h 130"/>
                  <a:gd name="T24" fmla="*/ 21 w 113"/>
                  <a:gd name="T25" fmla="*/ 122 h 130"/>
                  <a:gd name="T26" fmla="*/ 29 w 113"/>
                  <a:gd name="T27" fmla="*/ 130 h 130"/>
                  <a:gd name="T28" fmla="*/ 29 w 113"/>
                  <a:gd name="T29" fmla="*/ 130 h 130"/>
                  <a:gd name="T30" fmla="*/ 25 w 113"/>
                  <a:gd name="T31" fmla="*/ 122 h 130"/>
                  <a:gd name="T32" fmla="*/ 23 w 113"/>
                  <a:gd name="T33" fmla="*/ 113 h 130"/>
                  <a:gd name="T34" fmla="*/ 25 w 113"/>
                  <a:gd name="T35" fmla="*/ 101 h 130"/>
                  <a:gd name="T36" fmla="*/ 27 w 113"/>
                  <a:gd name="T37" fmla="*/ 88 h 130"/>
                  <a:gd name="T38" fmla="*/ 27 w 113"/>
                  <a:gd name="T39" fmla="*/ 88 h 130"/>
                  <a:gd name="T40" fmla="*/ 31 w 113"/>
                  <a:gd name="T41" fmla="*/ 92 h 130"/>
                  <a:gd name="T42" fmla="*/ 34 w 113"/>
                  <a:gd name="T43" fmla="*/ 93 h 130"/>
                  <a:gd name="T44" fmla="*/ 36 w 113"/>
                  <a:gd name="T45" fmla="*/ 93 h 130"/>
                  <a:gd name="T46" fmla="*/ 38 w 113"/>
                  <a:gd name="T47" fmla="*/ 92 h 130"/>
                  <a:gd name="T48" fmla="*/ 40 w 113"/>
                  <a:gd name="T49" fmla="*/ 88 h 130"/>
                  <a:gd name="T50" fmla="*/ 40 w 113"/>
                  <a:gd name="T51" fmla="*/ 80 h 130"/>
                  <a:gd name="T52" fmla="*/ 40 w 113"/>
                  <a:gd name="T53" fmla="*/ 80 h 130"/>
                  <a:gd name="T54" fmla="*/ 42 w 113"/>
                  <a:gd name="T55" fmla="*/ 65 h 130"/>
                  <a:gd name="T56" fmla="*/ 46 w 113"/>
                  <a:gd name="T57" fmla="*/ 53 h 130"/>
                  <a:gd name="T58" fmla="*/ 53 w 113"/>
                  <a:gd name="T59" fmla="*/ 46 h 130"/>
                  <a:gd name="T60" fmla="*/ 63 w 113"/>
                  <a:gd name="T61" fmla="*/ 42 h 130"/>
                  <a:gd name="T62" fmla="*/ 72 w 113"/>
                  <a:gd name="T63" fmla="*/ 40 h 130"/>
                  <a:gd name="T64" fmla="*/ 86 w 113"/>
                  <a:gd name="T65" fmla="*/ 40 h 130"/>
                  <a:gd name="T66" fmla="*/ 97 w 113"/>
                  <a:gd name="T67" fmla="*/ 44 h 130"/>
                  <a:gd name="T68" fmla="*/ 113 w 113"/>
                  <a:gd name="T69" fmla="*/ 48 h 130"/>
                  <a:gd name="T70" fmla="*/ 113 w 113"/>
                  <a:gd name="T71" fmla="*/ 48 h 130"/>
                  <a:gd name="T72" fmla="*/ 111 w 113"/>
                  <a:gd name="T73" fmla="*/ 42 h 130"/>
                  <a:gd name="T74" fmla="*/ 111 w 113"/>
                  <a:gd name="T75" fmla="*/ 34 h 130"/>
                  <a:gd name="T76" fmla="*/ 105 w 113"/>
                  <a:gd name="T77" fmla="*/ 23 h 130"/>
                  <a:gd name="T78" fmla="*/ 95 w 113"/>
                  <a:gd name="T79" fmla="*/ 13 h 130"/>
                  <a:gd name="T80" fmla="*/ 84 w 113"/>
                  <a:gd name="T81" fmla="*/ 6 h 130"/>
                  <a:gd name="T82" fmla="*/ 72 w 113"/>
                  <a:gd name="T83" fmla="*/ 2 h 130"/>
                  <a:gd name="T84" fmla="*/ 59 w 113"/>
                  <a:gd name="T85" fmla="*/ 0 h 130"/>
                  <a:gd name="T86" fmla="*/ 46 w 113"/>
                  <a:gd name="T87" fmla="*/ 0 h 130"/>
                  <a:gd name="T88" fmla="*/ 32 w 113"/>
                  <a:gd name="T89" fmla="*/ 4 h 130"/>
                  <a:gd name="T90" fmla="*/ 32 w 113"/>
                  <a:gd name="T91"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 h="130">
                    <a:moveTo>
                      <a:pt x="32" y="4"/>
                    </a:moveTo>
                    <a:lnTo>
                      <a:pt x="32" y="4"/>
                    </a:lnTo>
                    <a:lnTo>
                      <a:pt x="27" y="8"/>
                    </a:lnTo>
                    <a:lnTo>
                      <a:pt x="19" y="13"/>
                    </a:lnTo>
                    <a:lnTo>
                      <a:pt x="15" y="19"/>
                    </a:lnTo>
                    <a:lnTo>
                      <a:pt x="10" y="27"/>
                    </a:lnTo>
                    <a:lnTo>
                      <a:pt x="4" y="42"/>
                    </a:lnTo>
                    <a:lnTo>
                      <a:pt x="0" y="61"/>
                    </a:lnTo>
                    <a:lnTo>
                      <a:pt x="0" y="78"/>
                    </a:lnTo>
                    <a:lnTo>
                      <a:pt x="6" y="97"/>
                    </a:lnTo>
                    <a:lnTo>
                      <a:pt x="10" y="107"/>
                    </a:lnTo>
                    <a:lnTo>
                      <a:pt x="15" y="114"/>
                    </a:lnTo>
                    <a:lnTo>
                      <a:pt x="21" y="122"/>
                    </a:lnTo>
                    <a:lnTo>
                      <a:pt x="29" y="130"/>
                    </a:lnTo>
                    <a:lnTo>
                      <a:pt x="29" y="130"/>
                    </a:lnTo>
                    <a:lnTo>
                      <a:pt x="25" y="122"/>
                    </a:lnTo>
                    <a:lnTo>
                      <a:pt x="23" y="113"/>
                    </a:lnTo>
                    <a:lnTo>
                      <a:pt x="25" y="101"/>
                    </a:lnTo>
                    <a:lnTo>
                      <a:pt x="27" y="88"/>
                    </a:lnTo>
                    <a:lnTo>
                      <a:pt x="27" y="88"/>
                    </a:lnTo>
                    <a:lnTo>
                      <a:pt x="31" y="92"/>
                    </a:lnTo>
                    <a:lnTo>
                      <a:pt x="34" y="93"/>
                    </a:lnTo>
                    <a:lnTo>
                      <a:pt x="36" y="93"/>
                    </a:lnTo>
                    <a:lnTo>
                      <a:pt x="38" y="92"/>
                    </a:lnTo>
                    <a:lnTo>
                      <a:pt x="40" y="88"/>
                    </a:lnTo>
                    <a:lnTo>
                      <a:pt x="40" y="80"/>
                    </a:lnTo>
                    <a:lnTo>
                      <a:pt x="40" y="80"/>
                    </a:lnTo>
                    <a:lnTo>
                      <a:pt x="42" y="65"/>
                    </a:lnTo>
                    <a:lnTo>
                      <a:pt x="46" y="53"/>
                    </a:lnTo>
                    <a:lnTo>
                      <a:pt x="53" y="46"/>
                    </a:lnTo>
                    <a:lnTo>
                      <a:pt x="63" y="42"/>
                    </a:lnTo>
                    <a:lnTo>
                      <a:pt x="72" y="40"/>
                    </a:lnTo>
                    <a:lnTo>
                      <a:pt x="86" y="40"/>
                    </a:lnTo>
                    <a:lnTo>
                      <a:pt x="97" y="44"/>
                    </a:lnTo>
                    <a:lnTo>
                      <a:pt x="113" y="48"/>
                    </a:lnTo>
                    <a:lnTo>
                      <a:pt x="113" y="48"/>
                    </a:lnTo>
                    <a:lnTo>
                      <a:pt x="111" y="42"/>
                    </a:lnTo>
                    <a:lnTo>
                      <a:pt x="111" y="34"/>
                    </a:lnTo>
                    <a:lnTo>
                      <a:pt x="105" y="23"/>
                    </a:lnTo>
                    <a:lnTo>
                      <a:pt x="95" y="13"/>
                    </a:lnTo>
                    <a:lnTo>
                      <a:pt x="84" y="6"/>
                    </a:lnTo>
                    <a:lnTo>
                      <a:pt x="72" y="2"/>
                    </a:lnTo>
                    <a:lnTo>
                      <a:pt x="59" y="0"/>
                    </a:lnTo>
                    <a:lnTo>
                      <a:pt x="46" y="0"/>
                    </a:lnTo>
                    <a:lnTo>
                      <a:pt x="32" y="4"/>
                    </a:lnTo>
                    <a:lnTo>
                      <a:pt x="32" y="4"/>
                    </a:lnTo>
                    <a:close/>
                  </a:path>
                </a:pathLst>
              </a:custGeom>
              <a:solidFill>
                <a:srgbClr val="793A3C"/>
              </a:solidFill>
              <a:ln>
                <a:noFill/>
              </a:ln>
            </p:spPr>
            <p:txBody>
              <a:bodyPr vert="horz" wrap="square" lIns="91440" tIns="45720" rIns="91440" bIns="45720" numCol="1" anchor="t" anchorCtr="0" compatLnSpc="1">
                <a:prstTxWarp prst="textNoShape">
                  <a:avLst/>
                </a:prstTxWarp>
              </a:bodyPr>
              <a:lstStyle/>
              <a:p>
                <a:endParaRPr lang="en-AU"/>
              </a:p>
            </p:txBody>
          </p:sp>
          <p:sp>
            <p:nvSpPr>
              <p:cNvPr id="81" name="Freeform 40">
                <a:extLst>
                  <a:ext uri="{FF2B5EF4-FFF2-40B4-BE49-F238E27FC236}">
                    <a16:creationId xmlns:a16="http://schemas.microsoft.com/office/drawing/2014/main" id="{60EFB228-8E1C-41DB-A0AD-D7F1AA24F715}"/>
                  </a:ext>
                </a:extLst>
              </p:cNvPr>
              <p:cNvSpPr>
                <a:spLocks/>
              </p:cNvSpPr>
              <p:nvPr/>
            </p:nvSpPr>
            <p:spPr bwMode="auto">
              <a:xfrm>
                <a:off x="1567096" y="2427287"/>
                <a:ext cx="209550" cy="209550"/>
              </a:xfrm>
              <a:custGeom>
                <a:avLst/>
                <a:gdLst>
                  <a:gd name="T0" fmla="*/ 132 w 132"/>
                  <a:gd name="T1" fmla="*/ 71 h 132"/>
                  <a:gd name="T2" fmla="*/ 132 w 132"/>
                  <a:gd name="T3" fmla="*/ 71 h 132"/>
                  <a:gd name="T4" fmla="*/ 129 w 132"/>
                  <a:gd name="T5" fmla="*/ 83 h 132"/>
                  <a:gd name="T6" fmla="*/ 124 w 132"/>
                  <a:gd name="T7" fmla="*/ 96 h 132"/>
                  <a:gd name="T8" fmla="*/ 117 w 132"/>
                  <a:gd name="T9" fmla="*/ 108 h 132"/>
                  <a:gd name="T10" fmla="*/ 109 w 132"/>
                  <a:gd name="T11" fmla="*/ 116 h 132"/>
                  <a:gd name="T12" fmla="*/ 98 w 132"/>
                  <a:gd name="T13" fmla="*/ 124 h 132"/>
                  <a:gd name="T14" fmla="*/ 87 w 132"/>
                  <a:gd name="T15" fmla="*/ 128 h 132"/>
                  <a:gd name="T16" fmla="*/ 74 w 132"/>
                  <a:gd name="T17" fmla="*/ 132 h 132"/>
                  <a:gd name="T18" fmla="*/ 61 w 132"/>
                  <a:gd name="T19" fmla="*/ 132 h 132"/>
                  <a:gd name="T20" fmla="*/ 61 w 132"/>
                  <a:gd name="T21" fmla="*/ 132 h 132"/>
                  <a:gd name="T22" fmla="*/ 47 w 132"/>
                  <a:gd name="T23" fmla="*/ 128 h 132"/>
                  <a:gd name="T24" fmla="*/ 35 w 132"/>
                  <a:gd name="T25" fmla="*/ 124 h 132"/>
                  <a:gd name="T26" fmla="*/ 24 w 132"/>
                  <a:gd name="T27" fmla="*/ 117 h 132"/>
                  <a:gd name="T28" fmla="*/ 16 w 132"/>
                  <a:gd name="T29" fmla="*/ 108 h 132"/>
                  <a:gd name="T30" fmla="*/ 8 w 132"/>
                  <a:gd name="T31" fmla="*/ 98 h 132"/>
                  <a:gd name="T32" fmla="*/ 3 w 132"/>
                  <a:gd name="T33" fmla="*/ 87 h 132"/>
                  <a:gd name="T34" fmla="*/ 0 w 132"/>
                  <a:gd name="T35" fmla="*/ 74 h 132"/>
                  <a:gd name="T36" fmla="*/ 0 w 132"/>
                  <a:gd name="T37" fmla="*/ 59 h 132"/>
                  <a:gd name="T38" fmla="*/ 0 w 132"/>
                  <a:gd name="T39" fmla="*/ 59 h 132"/>
                  <a:gd name="T40" fmla="*/ 3 w 132"/>
                  <a:gd name="T41" fmla="*/ 47 h 132"/>
                  <a:gd name="T42" fmla="*/ 8 w 132"/>
                  <a:gd name="T43" fmla="*/ 35 h 132"/>
                  <a:gd name="T44" fmla="*/ 15 w 132"/>
                  <a:gd name="T45" fmla="*/ 24 h 132"/>
                  <a:gd name="T46" fmla="*/ 24 w 132"/>
                  <a:gd name="T47" fmla="*/ 14 h 132"/>
                  <a:gd name="T48" fmla="*/ 34 w 132"/>
                  <a:gd name="T49" fmla="*/ 8 h 132"/>
                  <a:gd name="T50" fmla="*/ 45 w 132"/>
                  <a:gd name="T51" fmla="*/ 3 h 132"/>
                  <a:gd name="T52" fmla="*/ 58 w 132"/>
                  <a:gd name="T53" fmla="*/ 0 h 132"/>
                  <a:gd name="T54" fmla="*/ 72 w 132"/>
                  <a:gd name="T55" fmla="*/ 0 h 132"/>
                  <a:gd name="T56" fmla="*/ 72 w 132"/>
                  <a:gd name="T57" fmla="*/ 0 h 132"/>
                  <a:gd name="T58" fmla="*/ 85 w 132"/>
                  <a:gd name="T59" fmla="*/ 2 h 132"/>
                  <a:gd name="T60" fmla="*/ 96 w 132"/>
                  <a:gd name="T61" fmla="*/ 6 h 132"/>
                  <a:gd name="T62" fmla="*/ 108 w 132"/>
                  <a:gd name="T63" fmla="*/ 14 h 132"/>
                  <a:gd name="T64" fmla="*/ 116 w 132"/>
                  <a:gd name="T65" fmla="*/ 22 h 132"/>
                  <a:gd name="T66" fmla="*/ 124 w 132"/>
                  <a:gd name="T67" fmla="*/ 34 h 132"/>
                  <a:gd name="T68" fmla="*/ 129 w 132"/>
                  <a:gd name="T69" fmla="*/ 45 h 132"/>
                  <a:gd name="T70" fmla="*/ 132 w 132"/>
                  <a:gd name="T71" fmla="*/ 58 h 132"/>
                  <a:gd name="T72" fmla="*/ 132 w 132"/>
                  <a:gd name="T73" fmla="*/ 7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32" y="71"/>
                    </a:moveTo>
                    <a:lnTo>
                      <a:pt x="132" y="71"/>
                    </a:lnTo>
                    <a:lnTo>
                      <a:pt x="129" y="83"/>
                    </a:lnTo>
                    <a:lnTo>
                      <a:pt x="124" y="96"/>
                    </a:lnTo>
                    <a:lnTo>
                      <a:pt x="117" y="108"/>
                    </a:lnTo>
                    <a:lnTo>
                      <a:pt x="109" y="116"/>
                    </a:lnTo>
                    <a:lnTo>
                      <a:pt x="98" y="124"/>
                    </a:lnTo>
                    <a:lnTo>
                      <a:pt x="87" y="128"/>
                    </a:lnTo>
                    <a:lnTo>
                      <a:pt x="74" y="132"/>
                    </a:lnTo>
                    <a:lnTo>
                      <a:pt x="61" y="132"/>
                    </a:lnTo>
                    <a:lnTo>
                      <a:pt x="61" y="132"/>
                    </a:lnTo>
                    <a:lnTo>
                      <a:pt x="47" y="128"/>
                    </a:lnTo>
                    <a:lnTo>
                      <a:pt x="35" y="124"/>
                    </a:lnTo>
                    <a:lnTo>
                      <a:pt x="24" y="117"/>
                    </a:lnTo>
                    <a:lnTo>
                      <a:pt x="16" y="108"/>
                    </a:lnTo>
                    <a:lnTo>
                      <a:pt x="8" y="98"/>
                    </a:lnTo>
                    <a:lnTo>
                      <a:pt x="3" y="87"/>
                    </a:lnTo>
                    <a:lnTo>
                      <a:pt x="0" y="74"/>
                    </a:lnTo>
                    <a:lnTo>
                      <a:pt x="0" y="59"/>
                    </a:lnTo>
                    <a:lnTo>
                      <a:pt x="0" y="59"/>
                    </a:lnTo>
                    <a:lnTo>
                      <a:pt x="3" y="47"/>
                    </a:lnTo>
                    <a:lnTo>
                      <a:pt x="8" y="35"/>
                    </a:lnTo>
                    <a:lnTo>
                      <a:pt x="15" y="24"/>
                    </a:lnTo>
                    <a:lnTo>
                      <a:pt x="24" y="14"/>
                    </a:lnTo>
                    <a:lnTo>
                      <a:pt x="34" y="8"/>
                    </a:lnTo>
                    <a:lnTo>
                      <a:pt x="45" y="3"/>
                    </a:lnTo>
                    <a:lnTo>
                      <a:pt x="58" y="0"/>
                    </a:lnTo>
                    <a:lnTo>
                      <a:pt x="72" y="0"/>
                    </a:lnTo>
                    <a:lnTo>
                      <a:pt x="72" y="0"/>
                    </a:lnTo>
                    <a:lnTo>
                      <a:pt x="85" y="2"/>
                    </a:lnTo>
                    <a:lnTo>
                      <a:pt x="96" y="6"/>
                    </a:lnTo>
                    <a:lnTo>
                      <a:pt x="108" y="14"/>
                    </a:lnTo>
                    <a:lnTo>
                      <a:pt x="116" y="22"/>
                    </a:lnTo>
                    <a:lnTo>
                      <a:pt x="124" y="34"/>
                    </a:lnTo>
                    <a:lnTo>
                      <a:pt x="129" y="45"/>
                    </a:lnTo>
                    <a:lnTo>
                      <a:pt x="132" y="58"/>
                    </a:lnTo>
                    <a:lnTo>
                      <a:pt x="132" y="71"/>
                    </a:lnTo>
                    <a:close/>
                  </a:path>
                </a:pathLst>
              </a:custGeom>
              <a:solidFill>
                <a:srgbClr val="FC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nvGrpSpPr>
              <p:cNvPr id="82" name="Group 81">
                <a:extLst>
                  <a:ext uri="{FF2B5EF4-FFF2-40B4-BE49-F238E27FC236}">
                    <a16:creationId xmlns:a16="http://schemas.microsoft.com/office/drawing/2014/main" id="{D3CB437E-384C-49A2-AB9C-689FA3D59444}"/>
                  </a:ext>
                </a:extLst>
              </p:cNvPr>
              <p:cNvGrpSpPr/>
              <p:nvPr/>
            </p:nvGrpSpPr>
            <p:grpSpPr>
              <a:xfrm>
                <a:off x="1898796" y="2739066"/>
                <a:ext cx="285838" cy="199396"/>
                <a:chOff x="1867133" y="2638423"/>
                <a:chExt cx="231775" cy="274638"/>
              </a:xfrm>
            </p:grpSpPr>
            <p:sp>
              <p:nvSpPr>
                <p:cNvPr id="87" name="Freeform 80">
                  <a:extLst>
                    <a:ext uri="{FF2B5EF4-FFF2-40B4-BE49-F238E27FC236}">
                      <a16:creationId xmlns:a16="http://schemas.microsoft.com/office/drawing/2014/main" id="{D7B17AE2-303D-46B3-92AA-2A9748953772}"/>
                    </a:ext>
                  </a:extLst>
                </p:cNvPr>
                <p:cNvSpPr>
                  <a:spLocks/>
                </p:cNvSpPr>
                <p:nvPr/>
              </p:nvSpPr>
              <p:spPr bwMode="auto">
                <a:xfrm>
                  <a:off x="1875071" y="2763836"/>
                  <a:ext cx="115888" cy="149225"/>
                </a:xfrm>
                <a:custGeom>
                  <a:avLst/>
                  <a:gdLst>
                    <a:gd name="T0" fmla="*/ 0 w 73"/>
                    <a:gd name="T1" fmla="*/ 0 h 94"/>
                    <a:gd name="T2" fmla="*/ 0 w 73"/>
                    <a:gd name="T3" fmla="*/ 0 h 94"/>
                    <a:gd name="T4" fmla="*/ 3 w 73"/>
                    <a:gd name="T5" fmla="*/ 15 h 94"/>
                    <a:gd name="T6" fmla="*/ 6 w 73"/>
                    <a:gd name="T7" fmla="*/ 32 h 94"/>
                    <a:gd name="T8" fmla="*/ 10 w 73"/>
                    <a:gd name="T9" fmla="*/ 47 h 94"/>
                    <a:gd name="T10" fmla="*/ 15 w 73"/>
                    <a:gd name="T11" fmla="*/ 61 h 94"/>
                    <a:gd name="T12" fmla="*/ 23 w 73"/>
                    <a:gd name="T13" fmla="*/ 73 h 94"/>
                    <a:gd name="T14" fmla="*/ 30 w 73"/>
                    <a:gd name="T15" fmla="*/ 84 h 94"/>
                    <a:gd name="T16" fmla="*/ 39 w 73"/>
                    <a:gd name="T17" fmla="*/ 90 h 94"/>
                    <a:gd name="T18" fmla="*/ 45 w 73"/>
                    <a:gd name="T19" fmla="*/ 93 h 94"/>
                    <a:gd name="T20" fmla="*/ 51 w 73"/>
                    <a:gd name="T21" fmla="*/ 94 h 94"/>
                    <a:gd name="T22" fmla="*/ 51 w 73"/>
                    <a:gd name="T23" fmla="*/ 94 h 94"/>
                    <a:gd name="T24" fmla="*/ 57 w 73"/>
                    <a:gd name="T25" fmla="*/ 94 h 94"/>
                    <a:gd name="T26" fmla="*/ 62 w 73"/>
                    <a:gd name="T27" fmla="*/ 93 h 94"/>
                    <a:gd name="T28" fmla="*/ 73 w 73"/>
                    <a:gd name="T29" fmla="*/ 90 h 94"/>
                    <a:gd name="T30" fmla="*/ 73 w 73"/>
                    <a:gd name="T31" fmla="*/ 90 h 94"/>
                    <a:gd name="T32" fmla="*/ 73 w 73"/>
                    <a:gd name="T33" fmla="*/ 77 h 94"/>
                    <a:gd name="T34" fmla="*/ 71 w 73"/>
                    <a:gd name="T35" fmla="*/ 68 h 94"/>
                    <a:gd name="T36" fmla="*/ 68 w 73"/>
                    <a:gd name="T37" fmla="*/ 58 h 94"/>
                    <a:gd name="T38" fmla="*/ 63 w 73"/>
                    <a:gd name="T39" fmla="*/ 50 h 94"/>
                    <a:gd name="T40" fmla="*/ 56 w 73"/>
                    <a:gd name="T41" fmla="*/ 35 h 94"/>
                    <a:gd name="T42" fmla="*/ 45 w 73"/>
                    <a:gd name="T43" fmla="*/ 23 h 94"/>
                    <a:gd name="T44" fmla="*/ 33 w 73"/>
                    <a:gd name="T45" fmla="*/ 14 h 94"/>
                    <a:gd name="T46" fmla="*/ 23 w 73"/>
                    <a:gd name="T47" fmla="*/ 8 h 94"/>
                    <a:gd name="T48" fmla="*/ 10 w 73"/>
                    <a:gd name="T49" fmla="*/ 3 h 94"/>
                    <a:gd name="T50" fmla="*/ 0 w 73"/>
                    <a:gd name="T5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94">
                      <a:moveTo>
                        <a:pt x="0" y="0"/>
                      </a:moveTo>
                      <a:lnTo>
                        <a:pt x="0" y="0"/>
                      </a:lnTo>
                      <a:lnTo>
                        <a:pt x="3" y="15"/>
                      </a:lnTo>
                      <a:lnTo>
                        <a:pt x="6" y="32"/>
                      </a:lnTo>
                      <a:lnTo>
                        <a:pt x="10" y="47"/>
                      </a:lnTo>
                      <a:lnTo>
                        <a:pt x="15" y="61"/>
                      </a:lnTo>
                      <a:lnTo>
                        <a:pt x="23" y="73"/>
                      </a:lnTo>
                      <a:lnTo>
                        <a:pt x="30" y="84"/>
                      </a:lnTo>
                      <a:lnTo>
                        <a:pt x="39" y="90"/>
                      </a:lnTo>
                      <a:lnTo>
                        <a:pt x="45" y="93"/>
                      </a:lnTo>
                      <a:lnTo>
                        <a:pt x="51" y="94"/>
                      </a:lnTo>
                      <a:lnTo>
                        <a:pt x="51" y="94"/>
                      </a:lnTo>
                      <a:lnTo>
                        <a:pt x="57" y="94"/>
                      </a:lnTo>
                      <a:lnTo>
                        <a:pt x="62" y="93"/>
                      </a:lnTo>
                      <a:lnTo>
                        <a:pt x="73" y="90"/>
                      </a:lnTo>
                      <a:lnTo>
                        <a:pt x="73" y="90"/>
                      </a:lnTo>
                      <a:lnTo>
                        <a:pt x="73" y="77"/>
                      </a:lnTo>
                      <a:lnTo>
                        <a:pt x="71" y="68"/>
                      </a:lnTo>
                      <a:lnTo>
                        <a:pt x="68" y="58"/>
                      </a:lnTo>
                      <a:lnTo>
                        <a:pt x="63" y="50"/>
                      </a:lnTo>
                      <a:lnTo>
                        <a:pt x="56" y="35"/>
                      </a:lnTo>
                      <a:lnTo>
                        <a:pt x="45" y="23"/>
                      </a:lnTo>
                      <a:lnTo>
                        <a:pt x="33" y="14"/>
                      </a:lnTo>
                      <a:lnTo>
                        <a:pt x="23" y="8"/>
                      </a:lnTo>
                      <a:lnTo>
                        <a:pt x="10" y="3"/>
                      </a:lnTo>
                      <a:lnTo>
                        <a:pt x="0" y="0"/>
                      </a:lnTo>
                      <a:close/>
                    </a:path>
                  </a:pathLst>
                </a:custGeom>
                <a:solidFill>
                  <a:srgbClr val="CE7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8" name="Freeform 81">
                  <a:extLst>
                    <a:ext uri="{FF2B5EF4-FFF2-40B4-BE49-F238E27FC236}">
                      <a16:creationId xmlns:a16="http://schemas.microsoft.com/office/drawing/2014/main" id="{313EE575-2861-4990-8735-63721D8D1F58}"/>
                    </a:ext>
                  </a:extLst>
                </p:cNvPr>
                <p:cNvSpPr>
                  <a:spLocks/>
                </p:cNvSpPr>
                <p:nvPr/>
              </p:nvSpPr>
              <p:spPr bwMode="auto">
                <a:xfrm>
                  <a:off x="1867133" y="2638423"/>
                  <a:ext cx="231775" cy="268288"/>
                </a:xfrm>
                <a:custGeom>
                  <a:avLst/>
                  <a:gdLst>
                    <a:gd name="T0" fmla="*/ 146 w 146"/>
                    <a:gd name="T1" fmla="*/ 37 h 169"/>
                    <a:gd name="T2" fmla="*/ 0 w 146"/>
                    <a:gd name="T3" fmla="*/ 0 h 169"/>
                    <a:gd name="T4" fmla="*/ 0 w 146"/>
                    <a:gd name="T5" fmla="*/ 0 h 169"/>
                    <a:gd name="T6" fmla="*/ 0 w 146"/>
                    <a:gd name="T7" fmla="*/ 25 h 169"/>
                    <a:gd name="T8" fmla="*/ 2 w 146"/>
                    <a:gd name="T9" fmla="*/ 49 h 169"/>
                    <a:gd name="T10" fmla="*/ 5 w 146"/>
                    <a:gd name="T11" fmla="*/ 78 h 169"/>
                    <a:gd name="T12" fmla="*/ 5 w 146"/>
                    <a:gd name="T13" fmla="*/ 78 h 169"/>
                    <a:gd name="T14" fmla="*/ 15 w 146"/>
                    <a:gd name="T15" fmla="*/ 82 h 169"/>
                    <a:gd name="T16" fmla="*/ 28 w 146"/>
                    <a:gd name="T17" fmla="*/ 87 h 169"/>
                    <a:gd name="T18" fmla="*/ 38 w 146"/>
                    <a:gd name="T19" fmla="*/ 93 h 169"/>
                    <a:gd name="T20" fmla="*/ 50 w 146"/>
                    <a:gd name="T21" fmla="*/ 102 h 169"/>
                    <a:gd name="T22" fmla="*/ 61 w 146"/>
                    <a:gd name="T23" fmla="*/ 114 h 169"/>
                    <a:gd name="T24" fmla="*/ 68 w 146"/>
                    <a:gd name="T25" fmla="*/ 129 h 169"/>
                    <a:gd name="T26" fmla="*/ 73 w 146"/>
                    <a:gd name="T27" fmla="*/ 137 h 169"/>
                    <a:gd name="T28" fmla="*/ 76 w 146"/>
                    <a:gd name="T29" fmla="*/ 147 h 169"/>
                    <a:gd name="T30" fmla="*/ 78 w 146"/>
                    <a:gd name="T31" fmla="*/ 156 h 169"/>
                    <a:gd name="T32" fmla="*/ 78 w 146"/>
                    <a:gd name="T33" fmla="*/ 169 h 169"/>
                    <a:gd name="T34" fmla="*/ 78 w 146"/>
                    <a:gd name="T35" fmla="*/ 169 h 169"/>
                    <a:gd name="T36" fmla="*/ 87 w 146"/>
                    <a:gd name="T37" fmla="*/ 163 h 169"/>
                    <a:gd name="T38" fmla="*/ 94 w 146"/>
                    <a:gd name="T39" fmla="*/ 156 h 169"/>
                    <a:gd name="T40" fmla="*/ 102 w 146"/>
                    <a:gd name="T41" fmla="*/ 147 h 169"/>
                    <a:gd name="T42" fmla="*/ 108 w 146"/>
                    <a:gd name="T43" fmla="*/ 138 h 169"/>
                    <a:gd name="T44" fmla="*/ 120 w 146"/>
                    <a:gd name="T45" fmla="*/ 117 h 169"/>
                    <a:gd name="T46" fmla="*/ 129 w 146"/>
                    <a:gd name="T47" fmla="*/ 94 h 169"/>
                    <a:gd name="T48" fmla="*/ 137 w 146"/>
                    <a:gd name="T49" fmla="*/ 72 h 169"/>
                    <a:gd name="T50" fmla="*/ 141 w 146"/>
                    <a:gd name="T51" fmla="*/ 53 h 169"/>
                    <a:gd name="T52" fmla="*/ 146 w 146"/>
                    <a:gd name="T53" fmla="*/ 3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6" h="169">
                      <a:moveTo>
                        <a:pt x="146" y="37"/>
                      </a:moveTo>
                      <a:lnTo>
                        <a:pt x="0" y="0"/>
                      </a:lnTo>
                      <a:lnTo>
                        <a:pt x="0" y="0"/>
                      </a:lnTo>
                      <a:lnTo>
                        <a:pt x="0" y="25"/>
                      </a:lnTo>
                      <a:lnTo>
                        <a:pt x="2" y="49"/>
                      </a:lnTo>
                      <a:lnTo>
                        <a:pt x="5" y="78"/>
                      </a:lnTo>
                      <a:lnTo>
                        <a:pt x="5" y="78"/>
                      </a:lnTo>
                      <a:lnTo>
                        <a:pt x="15" y="82"/>
                      </a:lnTo>
                      <a:lnTo>
                        <a:pt x="28" y="87"/>
                      </a:lnTo>
                      <a:lnTo>
                        <a:pt x="38" y="93"/>
                      </a:lnTo>
                      <a:lnTo>
                        <a:pt x="50" y="102"/>
                      </a:lnTo>
                      <a:lnTo>
                        <a:pt x="61" y="114"/>
                      </a:lnTo>
                      <a:lnTo>
                        <a:pt x="68" y="129"/>
                      </a:lnTo>
                      <a:lnTo>
                        <a:pt x="73" y="137"/>
                      </a:lnTo>
                      <a:lnTo>
                        <a:pt x="76" y="147"/>
                      </a:lnTo>
                      <a:lnTo>
                        <a:pt x="78" y="156"/>
                      </a:lnTo>
                      <a:lnTo>
                        <a:pt x="78" y="169"/>
                      </a:lnTo>
                      <a:lnTo>
                        <a:pt x="78" y="169"/>
                      </a:lnTo>
                      <a:lnTo>
                        <a:pt x="87" y="163"/>
                      </a:lnTo>
                      <a:lnTo>
                        <a:pt x="94" y="156"/>
                      </a:lnTo>
                      <a:lnTo>
                        <a:pt x="102" y="147"/>
                      </a:lnTo>
                      <a:lnTo>
                        <a:pt x="108" y="138"/>
                      </a:lnTo>
                      <a:lnTo>
                        <a:pt x="120" y="117"/>
                      </a:lnTo>
                      <a:lnTo>
                        <a:pt x="129" y="94"/>
                      </a:lnTo>
                      <a:lnTo>
                        <a:pt x="137" y="72"/>
                      </a:lnTo>
                      <a:lnTo>
                        <a:pt x="141" y="53"/>
                      </a:lnTo>
                      <a:lnTo>
                        <a:pt x="146" y="37"/>
                      </a:lnTo>
                      <a:close/>
                    </a:path>
                  </a:pathLst>
                </a:custGeom>
                <a:solidFill>
                  <a:srgbClr val="7635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83" name="Group 82">
                <a:extLst>
                  <a:ext uri="{FF2B5EF4-FFF2-40B4-BE49-F238E27FC236}">
                    <a16:creationId xmlns:a16="http://schemas.microsoft.com/office/drawing/2014/main" id="{6EB6CFB7-83E1-4DFC-81F0-1F89ABC59A51}"/>
                  </a:ext>
                </a:extLst>
              </p:cNvPr>
              <p:cNvGrpSpPr/>
              <p:nvPr/>
            </p:nvGrpSpPr>
            <p:grpSpPr>
              <a:xfrm rot="21134517">
                <a:off x="1290272" y="2368249"/>
                <a:ext cx="569524" cy="1028613"/>
                <a:chOff x="1346427" y="2382960"/>
                <a:chExt cx="569524" cy="1028613"/>
              </a:xfrm>
            </p:grpSpPr>
            <p:sp>
              <p:nvSpPr>
                <p:cNvPr id="85" name="Freeform 150">
                  <a:extLst>
                    <a:ext uri="{FF2B5EF4-FFF2-40B4-BE49-F238E27FC236}">
                      <a16:creationId xmlns:a16="http://schemas.microsoft.com/office/drawing/2014/main" id="{B693AB4D-1474-49B3-B217-582F82C1B4A3}"/>
                    </a:ext>
                  </a:extLst>
                </p:cNvPr>
                <p:cNvSpPr>
                  <a:spLocks/>
                </p:cNvSpPr>
                <p:nvPr/>
              </p:nvSpPr>
              <p:spPr bwMode="auto">
                <a:xfrm rot="3064766" flipH="1">
                  <a:off x="1804825" y="3206220"/>
                  <a:ext cx="106363" cy="115888"/>
                </a:xfrm>
                <a:custGeom>
                  <a:avLst/>
                  <a:gdLst>
                    <a:gd name="T0" fmla="*/ 67 w 67"/>
                    <a:gd name="T1" fmla="*/ 6 h 73"/>
                    <a:gd name="T2" fmla="*/ 67 w 67"/>
                    <a:gd name="T3" fmla="*/ 6 h 73"/>
                    <a:gd name="T4" fmla="*/ 33 w 67"/>
                    <a:gd name="T5" fmla="*/ 1 h 73"/>
                    <a:gd name="T6" fmla="*/ 11 w 67"/>
                    <a:gd name="T7" fmla="*/ 0 h 73"/>
                    <a:gd name="T8" fmla="*/ 3 w 67"/>
                    <a:gd name="T9" fmla="*/ 0 h 73"/>
                    <a:gd name="T10" fmla="*/ 0 w 67"/>
                    <a:gd name="T11" fmla="*/ 0 h 73"/>
                    <a:gd name="T12" fmla="*/ 0 w 67"/>
                    <a:gd name="T13" fmla="*/ 0 h 73"/>
                    <a:gd name="T14" fmla="*/ 0 w 67"/>
                    <a:gd name="T15" fmla="*/ 12 h 73"/>
                    <a:gd name="T16" fmla="*/ 3 w 67"/>
                    <a:gd name="T17" fmla="*/ 33 h 73"/>
                    <a:gd name="T18" fmla="*/ 9 w 67"/>
                    <a:gd name="T19" fmla="*/ 63 h 73"/>
                    <a:gd name="T20" fmla="*/ 9 w 67"/>
                    <a:gd name="T21" fmla="*/ 63 h 73"/>
                    <a:gd name="T22" fmla="*/ 21 w 67"/>
                    <a:gd name="T23" fmla="*/ 70 h 73"/>
                    <a:gd name="T24" fmla="*/ 29 w 67"/>
                    <a:gd name="T25" fmla="*/ 73 h 73"/>
                    <a:gd name="T26" fmla="*/ 32 w 67"/>
                    <a:gd name="T27" fmla="*/ 73 h 73"/>
                    <a:gd name="T28" fmla="*/ 35 w 67"/>
                    <a:gd name="T29" fmla="*/ 72 h 73"/>
                    <a:gd name="T30" fmla="*/ 35 w 67"/>
                    <a:gd name="T31" fmla="*/ 72 h 73"/>
                    <a:gd name="T32" fmla="*/ 67 w 67"/>
                    <a:gd name="T33"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73">
                      <a:moveTo>
                        <a:pt x="67" y="6"/>
                      </a:moveTo>
                      <a:lnTo>
                        <a:pt x="67" y="6"/>
                      </a:lnTo>
                      <a:lnTo>
                        <a:pt x="33" y="1"/>
                      </a:lnTo>
                      <a:lnTo>
                        <a:pt x="11" y="0"/>
                      </a:lnTo>
                      <a:lnTo>
                        <a:pt x="3" y="0"/>
                      </a:lnTo>
                      <a:lnTo>
                        <a:pt x="0" y="0"/>
                      </a:lnTo>
                      <a:lnTo>
                        <a:pt x="0" y="0"/>
                      </a:lnTo>
                      <a:lnTo>
                        <a:pt x="0" y="12"/>
                      </a:lnTo>
                      <a:lnTo>
                        <a:pt x="3" y="33"/>
                      </a:lnTo>
                      <a:lnTo>
                        <a:pt x="9" y="63"/>
                      </a:lnTo>
                      <a:lnTo>
                        <a:pt x="9" y="63"/>
                      </a:lnTo>
                      <a:lnTo>
                        <a:pt x="21" y="70"/>
                      </a:lnTo>
                      <a:lnTo>
                        <a:pt x="29" y="73"/>
                      </a:lnTo>
                      <a:lnTo>
                        <a:pt x="32" y="73"/>
                      </a:lnTo>
                      <a:lnTo>
                        <a:pt x="35" y="72"/>
                      </a:lnTo>
                      <a:lnTo>
                        <a:pt x="35" y="72"/>
                      </a:lnTo>
                      <a:lnTo>
                        <a:pt x="67" y="6"/>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6" name="Freeform 84">
                  <a:extLst>
                    <a:ext uri="{FF2B5EF4-FFF2-40B4-BE49-F238E27FC236}">
                      <a16:creationId xmlns:a16="http://schemas.microsoft.com/office/drawing/2014/main" id="{F43A9DD1-B5CD-45D0-843F-512B74DD7F28}"/>
                    </a:ext>
                  </a:extLst>
                </p:cNvPr>
                <p:cNvSpPr>
                  <a:spLocks/>
                </p:cNvSpPr>
                <p:nvPr/>
              </p:nvSpPr>
              <p:spPr bwMode="auto">
                <a:xfrm rot="3064766">
                  <a:off x="1036210" y="2693177"/>
                  <a:ext cx="1028613" cy="408180"/>
                </a:xfrm>
                <a:custGeom>
                  <a:avLst/>
                  <a:gdLst>
                    <a:gd name="T0" fmla="*/ 360 w 378"/>
                    <a:gd name="T1" fmla="*/ 78 h 150"/>
                    <a:gd name="T2" fmla="*/ 360 w 378"/>
                    <a:gd name="T3" fmla="*/ 78 h 150"/>
                    <a:gd name="T4" fmla="*/ 354 w 378"/>
                    <a:gd name="T5" fmla="*/ 84 h 150"/>
                    <a:gd name="T6" fmla="*/ 346 w 378"/>
                    <a:gd name="T7" fmla="*/ 88 h 150"/>
                    <a:gd name="T8" fmla="*/ 334 w 378"/>
                    <a:gd name="T9" fmla="*/ 94 h 150"/>
                    <a:gd name="T10" fmla="*/ 322 w 378"/>
                    <a:gd name="T11" fmla="*/ 98 h 150"/>
                    <a:gd name="T12" fmla="*/ 306 w 378"/>
                    <a:gd name="T13" fmla="*/ 100 h 150"/>
                    <a:gd name="T14" fmla="*/ 288 w 378"/>
                    <a:gd name="T15" fmla="*/ 100 h 150"/>
                    <a:gd name="T16" fmla="*/ 268 w 378"/>
                    <a:gd name="T17" fmla="*/ 96 h 150"/>
                    <a:gd name="T18" fmla="*/ 268 w 378"/>
                    <a:gd name="T19" fmla="*/ 96 h 150"/>
                    <a:gd name="T20" fmla="*/ 258 w 378"/>
                    <a:gd name="T21" fmla="*/ 92 h 150"/>
                    <a:gd name="T22" fmla="*/ 248 w 378"/>
                    <a:gd name="T23" fmla="*/ 86 h 150"/>
                    <a:gd name="T24" fmla="*/ 226 w 378"/>
                    <a:gd name="T25" fmla="*/ 70 h 150"/>
                    <a:gd name="T26" fmla="*/ 202 w 378"/>
                    <a:gd name="T27" fmla="*/ 52 h 150"/>
                    <a:gd name="T28" fmla="*/ 176 w 378"/>
                    <a:gd name="T29" fmla="*/ 34 h 150"/>
                    <a:gd name="T30" fmla="*/ 146 w 378"/>
                    <a:gd name="T31" fmla="*/ 18 h 150"/>
                    <a:gd name="T32" fmla="*/ 132 w 378"/>
                    <a:gd name="T33" fmla="*/ 12 h 150"/>
                    <a:gd name="T34" fmla="*/ 116 w 378"/>
                    <a:gd name="T35" fmla="*/ 6 h 150"/>
                    <a:gd name="T36" fmla="*/ 98 w 378"/>
                    <a:gd name="T37" fmla="*/ 2 h 150"/>
                    <a:gd name="T38" fmla="*/ 80 w 378"/>
                    <a:gd name="T39" fmla="*/ 0 h 150"/>
                    <a:gd name="T40" fmla="*/ 62 w 378"/>
                    <a:gd name="T41" fmla="*/ 2 h 150"/>
                    <a:gd name="T42" fmla="*/ 42 w 378"/>
                    <a:gd name="T43" fmla="*/ 4 h 150"/>
                    <a:gd name="T44" fmla="*/ 0 w 378"/>
                    <a:gd name="T45" fmla="*/ 58 h 150"/>
                    <a:gd name="T46" fmla="*/ 40 w 378"/>
                    <a:gd name="T47" fmla="*/ 108 h 150"/>
                    <a:gd name="T48" fmla="*/ 40 w 378"/>
                    <a:gd name="T49" fmla="*/ 108 h 150"/>
                    <a:gd name="T50" fmla="*/ 52 w 378"/>
                    <a:gd name="T51" fmla="*/ 104 h 150"/>
                    <a:gd name="T52" fmla="*/ 64 w 378"/>
                    <a:gd name="T53" fmla="*/ 100 h 150"/>
                    <a:gd name="T54" fmla="*/ 82 w 378"/>
                    <a:gd name="T55" fmla="*/ 96 h 150"/>
                    <a:gd name="T56" fmla="*/ 102 w 378"/>
                    <a:gd name="T57" fmla="*/ 96 h 150"/>
                    <a:gd name="T58" fmla="*/ 124 w 378"/>
                    <a:gd name="T59" fmla="*/ 98 h 150"/>
                    <a:gd name="T60" fmla="*/ 134 w 378"/>
                    <a:gd name="T61" fmla="*/ 100 h 150"/>
                    <a:gd name="T62" fmla="*/ 146 w 378"/>
                    <a:gd name="T63" fmla="*/ 104 h 150"/>
                    <a:gd name="T64" fmla="*/ 158 w 378"/>
                    <a:gd name="T65" fmla="*/ 110 h 150"/>
                    <a:gd name="T66" fmla="*/ 170 w 378"/>
                    <a:gd name="T67" fmla="*/ 118 h 150"/>
                    <a:gd name="T68" fmla="*/ 170 w 378"/>
                    <a:gd name="T69" fmla="*/ 118 h 150"/>
                    <a:gd name="T70" fmla="*/ 194 w 378"/>
                    <a:gd name="T71" fmla="*/ 132 h 150"/>
                    <a:gd name="T72" fmla="*/ 220 w 378"/>
                    <a:gd name="T73" fmla="*/ 142 h 150"/>
                    <a:gd name="T74" fmla="*/ 232 w 378"/>
                    <a:gd name="T75" fmla="*/ 146 h 150"/>
                    <a:gd name="T76" fmla="*/ 246 w 378"/>
                    <a:gd name="T77" fmla="*/ 148 h 150"/>
                    <a:gd name="T78" fmla="*/ 260 w 378"/>
                    <a:gd name="T79" fmla="*/ 150 h 150"/>
                    <a:gd name="T80" fmla="*/ 274 w 378"/>
                    <a:gd name="T81" fmla="*/ 148 h 150"/>
                    <a:gd name="T82" fmla="*/ 288 w 378"/>
                    <a:gd name="T83" fmla="*/ 148 h 150"/>
                    <a:gd name="T84" fmla="*/ 302 w 378"/>
                    <a:gd name="T85" fmla="*/ 144 h 150"/>
                    <a:gd name="T86" fmla="*/ 316 w 378"/>
                    <a:gd name="T87" fmla="*/ 138 h 150"/>
                    <a:gd name="T88" fmla="*/ 328 w 378"/>
                    <a:gd name="T89" fmla="*/ 132 h 150"/>
                    <a:gd name="T90" fmla="*/ 342 w 378"/>
                    <a:gd name="T91" fmla="*/ 124 h 150"/>
                    <a:gd name="T92" fmla="*/ 354 w 378"/>
                    <a:gd name="T93" fmla="*/ 114 h 150"/>
                    <a:gd name="T94" fmla="*/ 366 w 378"/>
                    <a:gd name="T95" fmla="*/ 104 h 150"/>
                    <a:gd name="T96" fmla="*/ 378 w 378"/>
                    <a:gd name="T97" fmla="*/ 90 h 150"/>
                    <a:gd name="T98" fmla="*/ 378 w 378"/>
                    <a:gd name="T99" fmla="*/ 90 h 150"/>
                    <a:gd name="T100" fmla="*/ 376 w 378"/>
                    <a:gd name="T101" fmla="*/ 86 h 150"/>
                    <a:gd name="T102" fmla="*/ 372 w 378"/>
                    <a:gd name="T103" fmla="*/ 82 h 150"/>
                    <a:gd name="T104" fmla="*/ 368 w 378"/>
                    <a:gd name="T105" fmla="*/ 78 h 150"/>
                    <a:gd name="T106" fmla="*/ 364 w 378"/>
                    <a:gd name="T107" fmla="*/ 76 h 150"/>
                    <a:gd name="T108" fmla="*/ 360 w 378"/>
                    <a:gd name="T109" fmla="*/ 7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8" h="150">
                      <a:moveTo>
                        <a:pt x="360" y="78"/>
                      </a:moveTo>
                      <a:lnTo>
                        <a:pt x="360" y="78"/>
                      </a:lnTo>
                      <a:lnTo>
                        <a:pt x="354" y="84"/>
                      </a:lnTo>
                      <a:lnTo>
                        <a:pt x="346" y="88"/>
                      </a:lnTo>
                      <a:lnTo>
                        <a:pt x="334" y="94"/>
                      </a:lnTo>
                      <a:lnTo>
                        <a:pt x="322" y="98"/>
                      </a:lnTo>
                      <a:lnTo>
                        <a:pt x="306" y="100"/>
                      </a:lnTo>
                      <a:lnTo>
                        <a:pt x="288" y="100"/>
                      </a:lnTo>
                      <a:lnTo>
                        <a:pt x="268" y="96"/>
                      </a:lnTo>
                      <a:lnTo>
                        <a:pt x="268" y="96"/>
                      </a:lnTo>
                      <a:lnTo>
                        <a:pt x="258" y="92"/>
                      </a:lnTo>
                      <a:lnTo>
                        <a:pt x="248" y="86"/>
                      </a:lnTo>
                      <a:lnTo>
                        <a:pt x="226" y="70"/>
                      </a:lnTo>
                      <a:lnTo>
                        <a:pt x="202" y="52"/>
                      </a:lnTo>
                      <a:lnTo>
                        <a:pt x="176" y="34"/>
                      </a:lnTo>
                      <a:lnTo>
                        <a:pt x="146" y="18"/>
                      </a:lnTo>
                      <a:lnTo>
                        <a:pt x="132" y="12"/>
                      </a:lnTo>
                      <a:lnTo>
                        <a:pt x="116" y="6"/>
                      </a:lnTo>
                      <a:lnTo>
                        <a:pt x="98" y="2"/>
                      </a:lnTo>
                      <a:lnTo>
                        <a:pt x="80" y="0"/>
                      </a:lnTo>
                      <a:lnTo>
                        <a:pt x="62" y="2"/>
                      </a:lnTo>
                      <a:lnTo>
                        <a:pt x="42" y="4"/>
                      </a:lnTo>
                      <a:lnTo>
                        <a:pt x="0" y="58"/>
                      </a:lnTo>
                      <a:lnTo>
                        <a:pt x="40" y="108"/>
                      </a:lnTo>
                      <a:lnTo>
                        <a:pt x="40" y="108"/>
                      </a:lnTo>
                      <a:lnTo>
                        <a:pt x="52" y="104"/>
                      </a:lnTo>
                      <a:lnTo>
                        <a:pt x="64" y="100"/>
                      </a:lnTo>
                      <a:lnTo>
                        <a:pt x="82" y="96"/>
                      </a:lnTo>
                      <a:lnTo>
                        <a:pt x="102" y="96"/>
                      </a:lnTo>
                      <a:lnTo>
                        <a:pt x="124" y="98"/>
                      </a:lnTo>
                      <a:lnTo>
                        <a:pt x="134" y="100"/>
                      </a:lnTo>
                      <a:lnTo>
                        <a:pt x="146" y="104"/>
                      </a:lnTo>
                      <a:lnTo>
                        <a:pt x="158" y="110"/>
                      </a:lnTo>
                      <a:lnTo>
                        <a:pt x="170" y="118"/>
                      </a:lnTo>
                      <a:lnTo>
                        <a:pt x="170" y="118"/>
                      </a:lnTo>
                      <a:lnTo>
                        <a:pt x="194" y="132"/>
                      </a:lnTo>
                      <a:lnTo>
                        <a:pt x="220" y="142"/>
                      </a:lnTo>
                      <a:lnTo>
                        <a:pt x="232" y="146"/>
                      </a:lnTo>
                      <a:lnTo>
                        <a:pt x="246" y="148"/>
                      </a:lnTo>
                      <a:lnTo>
                        <a:pt x="260" y="150"/>
                      </a:lnTo>
                      <a:lnTo>
                        <a:pt x="274" y="148"/>
                      </a:lnTo>
                      <a:lnTo>
                        <a:pt x="288" y="148"/>
                      </a:lnTo>
                      <a:lnTo>
                        <a:pt x="302" y="144"/>
                      </a:lnTo>
                      <a:lnTo>
                        <a:pt x="316" y="138"/>
                      </a:lnTo>
                      <a:lnTo>
                        <a:pt x="328" y="132"/>
                      </a:lnTo>
                      <a:lnTo>
                        <a:pt x="342" y="124"/>
                      </a:lnTo>
                      <a:lnTo>
                        <a:pt x="354" y="114"/>
                      </a:lnTo>
                      <a:lnTo>
                        <a:pt x="366" y="104"/>
                      </a:lnTo>
                      <a:lnTo>
                        <a:pt x="378" y="90"/>
                      </a:lnTo>
                      <a:lnTo>
                        <a:pt x="378" y="90"/>
                      </a:lnTo>
                      <a:lnTo>
                        <a:pt x="376" y="86"/>
                      </a:lnTo>
                      <a:lnTo>
                        <a:pt x="372" y="82"/>
                      </a:lnTo>
                      <a:lnTo>
                        <a:pt x="368" y="78"/>
                      </a:lnTo>
                      <a:lnTo>
                        <a:pt x="364" y="76"/>
                      </a:lnTo>
                      <a:lnTo>
                        <a:pt x="360" y="78"/>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84" name="Freeform 71">
                <a:extLst>
                  <a:ext uri="{FF2B5EF4-FFF2-40B4-BE49-F238E27FC236}">
                    <a16:creationId xmlns:a16="http://schemas.microsoft.com/office/drawing/2014/main" id="{8620B22F-B85F-4BB2-93AC-03FD48BAE35A}"/>
                  </a:ext>
                </a:extLst>
              </p:cNvPr>
              <p:cNvSpPr>
                <a:spLocks/>
              </p:cNvSpPr>
              <p:nvPr/>
            </p:nvSpPr>
            <p:spPr bwMode="auto">
              <a:xfrm>
                <a:off x="1725846" y="2503487"/>
                <a:ext cx="1428750" cy="798513"/>
              </a:xfrm>
              <a:custGeom>
                <a:avLst/>
                <a:gdLst>
                  <a:gd name="T0" fmla="*/ 732 w 900"/>
                  <a:gd name="T1" fmla="*/ 26 h 503"/>
                  <a:gd name="T2" fmla="*/ 716 w 900"/>
                  <a:gd name="T3" fmla="*/ 88 h 503"/>
                  <a:gd name="T4" fmla="*/ 688 w 900"/>
                  <a:gd name="T5" fmla="*/ 143 h 503"/>
                  <a:gd name="T6" fmla="*/ 655 w 900"/>
                  <a:gd name="T7" fmla="*/ 188 h 503"/>
                  <a:gd name="T8" fmla="*/ 615 w 900"/>
                  <a:gd name="T9" fmla="*/ 227 h 503"/>
                  <a:gd name="T10" fmla="*/ 568 w 900"/>
                  <a:gd name="T11" fmla="*/ 257 h 503"/>
                  <a:gd name="T12" fmla="*/ 517 w 900"/>
                  <a:gd name="T13" fmla="*/ 281 h 503"/>
                  <a:gd name="T14" fmla="*/ 462 w 900"/>
                  <a:gd name="T15" fmla="*/ 297 h 503"/>
                  <a:gd name="T16" fmla="*/ 406 w 900"/>
                  <a:gd name="T17" fmla="*/ 308 h 503"/>
                  <a:gd name="T18" fmla="*/ 348 w 900"/>
                  <a:gd name="T19" fmla="*/ 313 h 503"/>
                  <a:gd name="T20" fmla="*/ 290 w 900"/>
                  <a:gd name="T21" fmla="*/ 313 h 503"/>
                  <a:gd name="T22" fmla="*/ 234 w 900"/>
                  <a:gd name="T23" fmla="*/ 308 h 503"/>
                  <a:gd name="T24" fmla="*/ 179 w 900"/>
                  <a:gd name="T25" fmla="*/ 300 h 503"/>
                  <a:gd name="T26" fmla="*/ 128 w 900"/>
                  <a:gd name="T27" fmla="*/ 288 h 503"/>
                  <a:gd name="T28" fmla="*/ 83 w 900"/>
                  <a:gd name="T29" fmla="*/ 271 h 503"/>
                  <a:gd name="T30" fmla="*/ 43 w 900"/>
                  <a:gd name="T31" fmla="*/ 252 h 503"/>
                  <a:gd name="T32" fmla="*/ 9 w 900"/>
                  <a:gd name="T33" fmla="*/ 231 h 503"/>
                  <a:gd name="T34" fmla="*/ 0 w 900"/>
                  <a:gd name="T35" fmla="*/ 381 h 503"/>
                  <a:gd name="T36" fmla="*/ 41 w 900"/>
                  <a:gd name="T37" fmla="*/ 416 h 503"/>
                  <a:gd name="T38" fmla="*/ 86 w 900"/>
                  <a:gd name="T39" fmla="*/ 443 h 503"/>
                  <a:gd name="T40" fmla="*/ 117 w 900"/>
                  <a:gd name="T41" fmla="*/ 458 h 503"/>
                  <a:gd name="T42" fmla="*/ 181 w 900"/>
                  <a:gd name="T43" fmla="*/ 482 h 503"/>
                  <a:gd name="T44" fmla="*/ 247 w 900"/>
                  <a:gd name="T45" fmla="*/ 496 h 503"/>
                  <a:gd name="T46" fmla="*/ 313 w 900"/>
                  <a:gd name="T47" fmla="*/ 503 h 503"/>
                  <a:gd name="T48" fmla="*/ 380 w 900"/>
                  <a:gd name="T49" fmla="*/ 501 h 503"/>
                  <a:gd name="T50" fmla="*/ 446 w 900"/>
                  <a:gd name="T51" fmla="*/ 491 h 503"/>
                  <a:gd name="T52" fmla="*/ 512 w 900"/>
                  <a:gd name="T53" fmla="*/ 474 h 503"/>
                  <a:gd name="T54" fmla="*/ 574 w 900"/>
                  <a:gd name="T55" fmla="*/ 450 h 503"/>
                  <a:gd name="T56" fmla="*/ 634 w 900"/>
                  <a:gd name="T57" fmla="*/ 421 h 503"/>
                  <a:gd name="T58" fmla="*/ 690 w 900"/>
                  <a:gd name="T59" fmla="*/ 384 h 503"/>
                  <a:gd name="T60" fmla="*/ 740 w 900"/>
                  <a:gd name="T61" fmla="*/ 342 h 503"/>
                  <a:gd name="T62" fmla="*/ 786 w 900"/>
                  <a:gd name="T63" fmla="*/ 294 h 503"/>
                  <a:gd name="T64" fmla="*/ 825 w 900"/>
                  <a:gd name="T65" fmla="*/ 241 h 503"/>
                  <a:gd name="T66" fmla="*/ 857 w 900"/>
                  <a:gd name="T67" fmla="*/ 185 h 503"/>
                  <a:gd name="T68" fmla="*/ 881 w 900"/>
                  <a:gd name="T69" fmla="*/ 122 h 503"/>
                  <a:gd name="T70" fmla="*/ 897 w 900"/>
                  <a:gd name="T71" fmla="*/ 58 h 503"/>
                  <a:gd name="T72" fmla="*/ 900 w 900"/>
                  <a:gd name="T73" fmla="*/ 23 h 503"/>
                  <a:gd name="T74" fmla="*/ 891 w 900"/>
                  <a:gd name="T75" fmla="*/ 15 h 503"/>
                  <a:gd name="T76" fmla="*/ 870 w 900"/>
                  <a:gd name="T77" fmla="*/ 5 h 503"/>
                  <a:gd name="T78" fmla="*/ 839 w 900"/>
                  <a:gd name="T79" fmla="*/ 0 h 503"/>
                  <a:gd name="T80" fmla="*/ 819 w 900"/>
                  <a:gd name="T81" fmla="*/ 0 h 503"/>
                  <a:gd name="T82" fmla="*/ 775 w 900"/>
                  <a:gd name="T83" fmla="*/ 7 h 503"/>
                  <a:gd name="T84" fmla="*/ 749 w 900"/>
                  <a:gd name="T85" fmla="*/ 16 h 503"/>
                  <a:gd name="T86" fmla="*/ 737 w 900"/>
                  <a:gd name="T87" fmla="*/ 2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0" h="503">
                    <a:moveTo>
                      <a:pt x="732" y="26"/>
                    </a:moveTo>
                    <a:lnTo>
                      <a:pt x="732" y="26"/>
                    </a:lnTo>
                    <a:lnTo>
                      <a:pt x="725" y="58"/>
                    </a:lnTo>
                    <a:lnTo>
                      <a:pt x="716" y="88"/>
                    </a:lnTo>
                    <a:lnTo>
                      <a:pt x="703" y="117"/>
                    </a:lnTo>
                    <a:lnTo>
                      <a:pt x="688" y="143"/>
                    </a:lnTo>
                    <a:lnTo>
                      <a:pt x="672" y="167"/>
                    </a:lnTo>
                    <a:lnTo>
                      <a:pt x="655" y="188"/>
                    </a:lnTo>
                    <a:lnTo>
                      <a:pt x="635" y="209"/>
                    </a:lnTo>
                    <a:lnTo>
                      <a:pt x="615" y="227"/>
                    </a:lnTo>
                    <a:lnTo>
                      <a:pt x="592" y="243"/>
                    </a:lnTo>
                    <a:lnTo>
                      <a:pt x="568" y="257"/>
                    </a:lnTo>
                    <a:lnTo>
                      <a:pt x="542" y="270"/>
                    </a:lnTo>
                    <a:lnTo>
                      <a:pt x="517" y="281"/>
                    </a:lnTo>
                    <a:lnTo>
                      <a:pt x="489" y="289"/>
                    </a:lnTo>
                    <a:lnTo>
                      <a:pt x="462" y="297"/>
                    </a:lnTo>
                    <a:lnTo>
                      <a:pt x="435" y="304"/>
                    </a:lnTo>
                    <a:lnTo>
                      <a:pt x="406" y="308"/>
                    </a:lnTo>
                    <a:lnTo>
                      <a:pt x="377" y="312"/>
                    </a:lnTo>
                    <a:lnTo>
                      <a:pt x="348" y="313"/>
                    </a:lnTo>
                    <a:lnTo>
                      <a:pt x="319" y="313"/>
                    </a:lnTo>
                    <a:lnTo>
                      <a:pt x="290" y="313"/>
                    </a:lnTo>
                    <a:lnTo>
                      <a:pt x="261" y="312"/>
                    </a:lnTo>
                    <a:lnTo>
                      <a:pt x="234" y="308"/>
                    </a:lnTo>
                    <a:lnTo>
                      <a:pt x="207" y="305"/>
                    </a:lnTo>
                    <a:lnTo>
                      <a:pt x="179" y="300"/>
                    </a:lnTo>
                    <a:lnTo>
                      <a:pt x="154" y="294"/>
                    </a:lnTo>
                    <a:lnTo>
                      <a:pt x="128" y="288"/>
                    </a:lnTo>
                    <a:lnTo>
                      <a:pt x="106" y="280"/>
                    </a:lnTo>
                    <a:lnTo>
                      <a:pt x="83" y="271"/>
                    </a:lnTo>
                    <a:lnTo>
                      <a:pt x="62" y="262"/>
                    </a:lnTo>
                    <a:lnTo>
                      <a:pt x="43" y="252"/>
                    </a:lnTo>
                    <a:lnTo>
                      <a:pt x="25" y="243"/>
                    </a:lnTo>
                    <a:lnTo>
                      <a:pt x="9" y="231"/>
                    </a:lnTo>
                    <a:lnTo>
                      <a:pt x="0" y="381"/>
                    </a:lnTo>
                    <a:lnTo>
                      <a:pt x="0" y="381"/>
                    </a:lnTo>
                    <a:lnTo>
                      <a:pt x="21" y="400"/>
                    </a:lnTo>
                    <a:lnTo>
                      <a:pt x="41" y="416"/>
                    </a:lnTo>
                    <a:lnTo>
                      <a:pt x="62" y="429"/>
                    </a:lnTo>
                    <a:lnTo>
                      <a:pt x="86" y="443"/>
                    </a:lnTo>
                    <a:lnTo>
                      <a:pt x="86" y="443"/>
                    </a:lnTo>
                    <a:lnTo>
                      <a:pt x="117" y="458"/>
                    </a:lnTo>
                    <a:lnTo>
                      <a:pt x="149" y="471"/>
                    </a:lnTo>
                    <a:lnTo>
                      <a:pt x="181" y="482"/>
                    </a:lnTo>
                    <a:lnTo>
                      <a:pt x="213" y="490"/>
                    </a:lnTo>
                    <a:lnTo>
                      <a:pt x="247" y="496"/>
                    </a:lnTo>
                    <a:lnTo>
                      <a:pt x="279" y="499"/>
                    </a:lnTo>
                    <a:lnTo>
                      <a:pt x="313" y="503"/>
                    </a:lnTo>
                    <a:lnTo>
                      <a:pt x="346" y="503"/>
                    </a:lnTo>
                    <a:lnTo>
                      <a:pt x="380" y="501"/>
                    </a:lnTo>
                    <a:lnTo>
                      <a:pt x="414" y="496"/>
                    </a:lnTo>
                    <a:lnTo>
                      <a:pt x="446" y="491"/>
                    </a:lnTo>
                    <a:lnTo>
                      <a:pt x="480" y="483"/>
                    </a:lnTo>
                    <a:lnTo>
                      <a:pt x="512" y="474"/>
                    </a:lnTo>
                    <a:lnTo>
                      <a:pt x="542" y="463"/>
                    </a:lnTo>
                    <a:lnTo>
                      <a:pt x="574" y="450"/>
                    </a:lnTo>
                    <a:lnTo>
                      <a:pt x="605" y="437"/>
                    </a:lnTo>
                    <a:lnTo>
                      <a:pt x="634" y="421"/>
                    </a:lnTo>
                    <a:lnTo>
                      <a:pt x="663" y="403"/>
                    </a:lnTo>
                    <a:lnTo>
                      <a:pt x="690" y="384"/>
                    </a:lnTo>
                    <a:lnTo>
                      <a:pt x="716" y="363"/>
                    </a:lnTo>
                    <a:lnTo>
                      <a:pt x="740" y="342"/>
                    </a:lnTo>
                    <a:lnTo>
                      <a:pt x="764" y="318"/>
                    </a:lnTo>
                    <a:lnTo>
                      <a:pt x="786" y="294"/>
                    </a:lnTo>
                    <a:lnTo>
                      <a:pt x="807" y="268"/>
                    </a:lnTo>
                    <a:lnTo>
                      <a:pt x="825" y="241"/>
                    </a:lnTo>
                    <a:lnTo>
                      <a:pt x="843" y="214"/>
                    </a:lnTo>
                    <a:lnTo>
                      <a:pt x="857" y="185"/>
                    </a:lnTo>
                    <a:lnTo>
                      <a:pt x="870" y="154"/>
                    </a:lnTo>
                    <a:lnTo>
                      <a:pt x="881" y="122"/>
                    </a:lnTo>
                    <a:lnTo>
                      <a:pt x="891" y="90"/>
                    </a:lnTo>
                    <a:lnTo>
                      <a:pt x="897" y="58"/>
                    </a:lnTo>
                    <a:lnTo>
                      <a:pt x="900" y="23"/>
                    </a:lnTo>
                    <a:lnTo>
                      <a:pt x="900" y="23"/>
                    </a:lnTo>
                    <a:lnTo>
                      <a:pt x="897" y="19"/>
                    </a:lnTo>
                    <a:lnTo>
                      <a:pt x="891" y="15"/>
                    </a:lnTo>
                    <a:lnTo>
                      <a:pt x="881" y="10"/>
                    </a:lnTo>
                    <a:lnTo>
                      <a:pt x="870" y="5"/>
                    </a:lnTo>
                    <a:lnTo>
                      <a:pt x="857" y="2"/>
                    </a:lnTo>
                    <a:lnTo>
                      <a:pt x="839" y="0"/>
                    </a:lnTo>
                    <a:lnTo>
                      <a:pt x="819" y="0"/>
                    </a:lnTo>
                    <a:lnTo>
                      <a:pt x="819" y="0"/>
                    </a:lnTo>
                    <a:lnTo>
                      <a:pt x="794" y="3"/>
                    </a:lnTo>
                    <a:lnTo>
                      <a:pt x="775" y="7"/>
                    </a:lnTo>
                    <a:lnTo>
                      <a:pt x="761" y="11"/>
                    </a:lnTo>
                    <a:lnTo>
                      <a:pt x="749" y="16"/>
                    </a:lnTo>
                    <a:lnTo>
                      <a:pt x="741" y="19"/>
                    </a:lnTo>
                    <a:lnTo>
                      <a:pt x="737" y="23"/>
                    </a:lnTo>
                    <a:lnTo>
                      <a:pt x="732" y="26"/>
                    </a:lnTo>
                    <a:close/>
                  </a:path>
                </a:pathLst>
              </a:custGeom>
              <a:solidFill>
                <a:srgbClr val="627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106036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BBF9FE3-52F4-440D-BF7C-6D3509C70A6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rPr>
              <a:t>RECOMMENDATIONS</a:t>
            </a:r>
          </a:p>
        </p:txBody>
      </p:sp>
      <p:sp>
        <p:nvSpPr>
          <p:cNvPr id="7" name="Content Placeholder 2">
            <a:extLst>
              <a:ext uri="{FF2B5EF4-FFF2-40B4-BE49-F238E27FC236}">
                <a16:creationId xmlns:a16="http://schemas.microsoft.com/office/drawing/2014/main" id="{48B77401-85EF-4A71-99EC-629D2D03A839}"/>
              </a:ext>
            </a:extLst>
          </p:cNvPr>
          <p:cNvSpPr txBox="1">
            <a:spLocks/>
          </p:cNvSpPr>
          <p:nvPr/>
        </p:nvSpPr>
        <p:spPr>
          <a:xfrm>
            <a:off x="838200" y="1600199"/>
            <a:ext cx="7086600" cy="48720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400" dirty="0"/>
              <a:t>The project is aimed at assisting Law Enforcement Department in Montgomery County to know about factors which leads to property damage during traffic violations.</a:t>
            </a:r>
          </a:p>
          <a:p>
            <a:pPr lvl="0"/>
            <a:r>
              <a:rPr lang="en-US" sz="2400" dirty="0"/>
              <a:t>Based on the insights from EDA, accidents prone to damages have a pattern with respect to time, geography and driving errors. The traffic control team could focus on mitigating these factors through road safety planning and enforcing regulations.</a:t>
            </a:r>
          </a:p>
          <a:p>
            <a:pPr lvl="0"/>
            <a:r>
              <a:rPr lang="en-US" sz="2400" dirty="0"/>
              <a:t>The results from the model prediction can be used as a litmus test during Used Car Inspection for resale. If the model predicts that the vehicle could have been susceptible to property damages, stringent inspection can be done to ensure the vehicle condition.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587087B4-E0AE-4B36-B8F9-2A23781B239D}"/>
              </a:ext>
            </a:extLst>
          </p:cNvPr>
          <p:cNvGrpSpPr/>
          <p:nvPr/>
        </p:nvGrpSpPr>
        <p:grpSpPr>
          <a:xfrm flipH="1">
            <a:off x="7902501" y="2780393"/>
            <a:ext cx="3832299" cy="3949321"/>
            <a:chOff x="1438010" y="1958900"/>
            <a:chExt cx="3645091" cy="3949321"/>
          </a:xfrm>
        </p:grpSpPr>
        <p:grpSp>
          <p:nvGrpSpPr>
            <p:cNvPr id="9" name="Group 8">
              <a:extLst>
                <a:ext uri="{FF2B5EF4-FFF2-40B4-BE49-F238E27FC236}">
                  <a16:creationId xmlns:a16="http://schemas.microsoft.com/office/drawing/2014/main" id="{4A76B031-300C-4DD8-A2E6-75B57E112889}"/>
                </a:ext>
              </a:extLst>
            </p:cNvPr>
            <p:cNvGrpSpPr/>
            <p:nvPr/>
          </p:nvGrpSpPr>
          <p:grpSpPr>
            <a:xfrm>
              <a:off x="1508579" y="1958900"/>
              <a:ext cx="3387271" cy="3949321"/>
              <a:chOff x="1508579" y="1958900"/>
              <a:chExt cx="3387271" cy="3949321"/>
            </a:xfrm>
          </p:grpSpPr>
          <p:sp>
            <p:nvSpPr>
              <p:cNvPr id="16" name="Freeform 19">
                <a:extLst>
                  <a:ext uri="{FF2B5EF4-FFF2-40B4-BE49-F238E27FC236}">
                    <a16:creationId xmlns:a16="http://schemas.microsoft.com/office/drawing/2014/main" id="{27F758DA-222E-4965-BD04-86553D9134E5}"/>
                  </a:ext>
                </a:extLst>
              </p:cNvPr>
              <p:cNvSpPr>
                <a:spLocks/>
              </p:cNvSpPr>
              <p:nvPr/>
            </p:nvSpPr>
            <p:spPr bwMode="auto">
              <a:xfrm rot="19150809" flipH="1">
                <a:off x="1891283" y="2641441"/>
                <a:ext cx="144951" cy="283512"/>
              </a:xfrm>
              <a:custGeom>
                <a:avLst/>
                <a:gdLst>
                  <a:gd name="T0" fmla="*/ 80 w 152"/>
                  <a:gd name="T1" fmla="*/ 2 h 410"/>
                  <a:gd name="T2" fmla="*/ 80 w 152"/>
                  <a:gd name="T3" fmla="*/ 2 h 410"/>
                  <a:gd name="T4" fmla="*/ 84 w 152"/>
                  <a:gd name="T5" fmla="*/ 10 h 410"/>
                  <a:gd name="T6" fmla="*/ 100 w 152"/>
                  <a:gd name="T7" fmla="*/ 32 h 410"/>
                  <a:gd name="T8" fmla="*/ 118 w 152"/>
                  <a:gd name="T9" fmla="*/ 66 h 410"/>
                  <a:gd name="T10" fmla="*/ 128 w 152"/>
                  <a:gd name="T11" fmla="*/ 88 h 410"/>
                  <a:gd name="T12" fmla="*/ 136 w 152"/>
                  <a:gd name="T13" fmla="*/ 112 h 410"/>
                  <a:gd name="T14" fmla="*/ 144 w 152"/>
                  <a:gd name="T15" fmla="*/ 138 h 410"/>
                  <a:gd name="T16" fmla="*/ 150 w 152"/>
                  <a:gd name="T17" fmla="*/ 168 h 410"/>
                  <a:gd name="T18" fmla="*/ 152 w 152"/>
                  <a:gd name="T19" fmla="*/ 198 h 410"/>
                  <a:gd name="T20" fmla="*/ 152 w 152"/>
                  <a:gd name="T21" fmla="*/ 230 h 410"/>
                  <a:gd name="T22" fmla="*/ 148 w 152"/>
                  <a:gd name="T23" fmla="*/ 264 h 410"/>
                  <a:gd name="T24" fmla="*/ 138 w 152"/>
                  <a:gd name="T25" fmla="*/ 298 h 410"/>
                  <a:gd name="T26" fmla="*/ 124 w 152"/>
                  <a:gd name="T27" fmla="*/ 334 h 410"/>
                  <a:gd name="T28" fmla="*/ 116 w 152"/>
                  <a:gd name="T29" fmla="*/ 352 h 410"/>
                  <a:gd name="T30" fmla="*/ 106 w 152"/>
                  <a:gd name="T31" fmla="*/ 370 h 410"/>
                  <a:gd name="T32" fmla="*/ 106 w 152"/>
                  <a:gd name="T33" fmla="*/ 370 h 410"/>
                  <a:gd name="T34" fmla="*/ 96 w 152"/>
                  <a:gd name="T35" fmla="*/ 386 h 410"/>
                  <a:gd name="T36" fmla="*/ 84 w 152"/>
                  <a:gd name="T37" fmla="*/ 398 h 410"/>
                  <a:gd name="T38" fmla="*/ 74 w 152"/>
                  <a:gd name="T39" fmla="*/ 406 h 410"/>
                  <a:gd name="T40" fmla="*/ 66 w 152"/>
                  <a:gd name="T41" fmla="*/ 408 h 410"/>
                  <a:gd name="T42" fmla="*/ 56 w 152"/>
                  <a:gd name="T43" fmla="*/ 410 h 410"/>
                  <a:gd name="T44" fmla="*/ 48 w 152"/>
                  <a:gd name="T45" fmla="*/ 406 h 410"/>
                  <a:gd name="T46" fmla="*/ 42 w 152"/>
                  <a:gd name="T47" fmla="*/ 400 h 410"/>
                  <a:gd name="T48" fmla="*/ 34 w 152"/>
                  <a:gd name="T49" fmla="*/ 390 h 410"/>
                  <a:gd name="T50" fmla="*/ 28 w 152"/>
                  <a:gd name="T51" fmla="*/ 380 h 410"/>
                  <a:gd name="T52" fmla="*/ 22 w 152"/>
                  <a:gd name="T53" fmla="*/ 366 h 410"/>
                  <a:gd name="T54" fmla="*/ 12 w 152"/>
                  <a:gd name="T55" fmla="*/ 332 h 410"/>
                  <a:gd name="T56" fmla="*/ 6 w 152"/>
                  <a:gd name="T57" fmla="*/ 292 h 410"/>
                  <a:gd name="T58" fmla="*/ 0 w 152"/>
                  <a:gd name="T59" fmla="*/ 250 h 410"/>
                  <a:gd name="T60" fmla="*/ 0 w 152"/>
                  <a:gd name="T61" fmla="*/ 204 h 410"/>
                  <a:gd name="T62" fmla="*/ 0 w 152"/>
                  <a:gd name="T63" fmla="*/ 158 h 410"/>
                  <a:gd name="T64" fmla="*/ 6 w 152"/>
                  <a:gd name="T65" fmla="*/ 114 h 410"/>
                  <a:gd name="T66" fmla="*/ 14 w 152"/>
                  <a:gd name="T67" fmla="*/ 76 h 410"/>
                  <a:gd name="T68" fmla="*/ 18 w 152"/>
                  <a:gd name="T69" fmla="*/ 58 h 410"/>
                  <a:gd name="T70" fmla="*/ 24 w 152"/>
                  <a:gd name="T71" fmla="*/ 42 h 410"/>
                  <a:gd name="T72" fmla="*/ 32 w 152"/>
                  <a:gd name="T73" fmla="*/ 30 h 410"/>
                  <a:gd name="T74" fmla="*/ 38 w 152"/>
                  <a:gd name="T75" fmla="*/ 18 h 410"/>
                  <a:gd name="T76" fmla="*/ 48 w 152"/>
                  <a:gd name="T77" fmla="*/ 10 h 410"/>
                  <a:gd name="T78" fmla="*/ 58 w 152"/>
                  <a:gd name="T79" fmla="*/ 4 h 410"/>
                  <a:gd name="T80" fmla="*/ 68 w 152"/>
                  <a:gd name="T81" fmla="*/ 0 h 410"/>
                  <a:gd name="T82" fmla="*/ 80 w 152"/>
                  <a:gd name="T83" fmla="*/ 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410">
                    <a:moveTo>
                      <a:pt x="80" y="2"/>
                    </a:moveTo>
                    <a:lnTo>
                      <a:pt x="80" y="2"/>
                    </a:lnTo>
                    <a:lnTo>
                      <a:pt x="84" y="10"/>
                    </a:lnTo>
                    <a:lnTo>
                      <a:pt x="100" y="32"/>
                    </a:lnTo>
                    <a:lnTo>
                      <a:pt x="118" y="66"/>
                    </a:lnTo>
                    <a:lnTo>
                      <a:pt x="128" y="88"/>
                    </a:lnTo>
                    <a:lnTo>
                      <a:pt x="136" y="112"/>
                    </a:lnTo>
                    <a:lnTo>
                      <a:pt x="144" y="138"/>
                    </a:lnTo>
                    <a:lnTo>
                      <a:pt x="150" y="168"/>
                    </a:lnTo>
                    <a:lnTo>
                      <a:pt x="152" y="198"/>
                    </a:lnTo>
                    <a:lnTo>
                      <a:pt x="152" y="230"/>
                    </a:lnTo>
                    <a:lnTo>
                      <a:pt x="148" y="264"/>
                    </a:lnTo>
                    <a:lnTo>
                      <a:pt x="138" y="298"/>
                    </a:lnTo>
                    <a:lnTo>
                      <a:pt x="124" y="334"/>
                    </a:lnTo>
                    <a:lnTo>
                      <a:pt x="116" y="352"/>
                    </a:lnTo>
                    <a:lnTo>
                      <a:pt x="106" y="370"/>
                    </a:lnTo>
                    <a:lnTo>
                      <a:pt x="106" y="370"/>
                    </a:lnTo>
                    <a:lnTo>
                      <a:pt x="96" y="386"/>
                    </a:lnTo>
                    <a:lnTo>
                      <a:pt x="84" y="398"/>
                    </a:lnTo>
                    <a:lnTo>
                      <a:pt x="74" y="406"/>
                    </a:lnTo>
                    <a:lnTo>
                      <a:pt x="66" y="408"/>
                    </a:lnTo>
                    <a:lnTo>
                      <a:pt x="56" y="410"/>
                    </a:lnTo>
                    <a:lnTo>
                      <a:pt x="48" y="406"/>
                    </a:lnTo>
                    <a:lnTo>
                      <a:pt x="42" y="400"/>
                    </a:lnTo>
                    <a:lnTo>
                      <a:pt x="34" y="390"/>
                    </a:lnTo>
                    <a:lnTo>
                      <a:pt x="28" y="380"/>
                    </a:lnTo>
                    <a:lnTo>
                      <a:pt x="22" y="366"/>
                    </a:lnTo>
                    <a:lnTo>
                      <a:pt x="12" y="332"/>
                    </a:lnTo>
                    <a:lnTo>
                      <a:pt x="6" y="292"/>
                    </a:lnTo>
                    <a:lnTo>
                      <a:pt x="0" y="250"/>
                    </a:lnTo>
                    <a:lnTo>
                      <a:pt x="0" y="204"/>
                    </a:lnTo>
                    <a:lnTo>
                      <a:pt x="0" y="158"/>
                    </a:lnTo>
                    <a:lnTo>
                      <a:pt x="6" y="114"/>
                    </a:lnTo>
                    <a:lnTo>
                      <a:pt x="14" y="76"/>
                    </a:lnTo>
                    <a:lnTo>
                      <a:pt x="18" y="58"/>
                    </a:lnTo>
                    <a:lnTo>
                      <a:pt x="24" y="42"/>
                    </a:lnTo>
                    <a:lnTo>
                      <a:pt x="32" y="30"/>
                    </a:lnTo>
                    <a:lnTo>
                      <a:pt x="38" y="18"/>
                    </a:lnTo>
                    <a:lnTo>
                      <a:pt x="48" y="10"/>
                    </a:lnTo>
                    <a:lnTo>
                      <a:pt x="58" y="4"/>
                    </a:lnTo>
                    <a:lnTo>
                      <a:pt x="68" y="0"/>
                    </a:lnTo>
                    <a:lnTo>
                      <a:pt x="80" y="2"/>
                    </a:lnTo>
                    <a:close/>
                  </a:path>
                </a:pathLst>
              </a:custGeom>
              <a:solidFill>
                <a:srgbClr val="755243"/>
              </a:solidFill>
              <a:ln>
                <a:noFill/>
              </a:ln>
            </p:spPr>
            <p:txBody>
              <a:bodyPr vert="horz" wrap="square" lIns="91440" tIns="45720" rIns="91440" bIns="45720" numCol="1" anchor="t" anchorCtr="0" compatLnSpc="1">
                <a:prstTxWarp prst="textNoShape">
                  <a:avLst/>
                </a:prstTxWarp>
              </a:bodyPr>
              <a:lstStyle/>
              <a:p>
                <a:endParaRPr lang="en-AU"/>
              </a:p>
            </p:txBody>
          </p:sp>
          <p:sp>
            <p:nvSpPr>
              <p:cNvPr id="17" name="Freeform 5">
                <a:extLst>
                  <a:ext uri="{FF2B5EF4-FFF2-40B4-BE49-F238E27FC236}">
                    <a16:creationId xmlns:a16="http://schemas.microsoft.com/office/drawing/2014/main" id="{A3368539-1E2E-49D2-A0DF-6B6ADBE61F56}"/>
                  </a:ext>
                </a:extLst>
              </p:cNvPr>
              <p:cNvSpPr>
                <a:spLocks/>
              </p:cNvSpPr>
              <p:nvPr/>
            </p:nvSpPr>
            <p:spPr bwMode="auto">
              <a:xfrm>
                <a:off x="3637067" y="3154156"/>
                <a:ext cx="329953" cy="188817"/>
              </a:xfrm>
              <a:custGeom>
                <a:avLst/>
                <a:gdLst>
                  <a:gd name="T0" fmla="*/ 346 w 346"/>
                  <a:gd name="T1" fmla="*/ 126 h 198"/>
                  <a:gd name="T2" fmla="*/ 346 w 346"/>
                  <a:gd name="T3" fmla="*/ 126 h 198"/>
                  <a:gd name="T4" fmla="*/ 296 w 346"/>
                  <a:gd name="T5" fmla="*/ 112 h 198"/>
                  <a:gd name="T6" fmla="*/ 254 w 346"/>
                  <a:gd name="T7" fmla="*/ 102 h 198"/>
                  <a:gd name="T8" fmla="*/ 236 w 346"/>
                  <a:gd name="T9" fmla="*/ 100 h 198"/>
                  <a:gd name="T10" fmla="*/ 224 w 346"/>
                  <a:gd name="T11" fmla="*/ 98 h 198"/>
                  <a:gd name="T12" fmla="*/ 224 w 346"/>
                  <a:gd name="T13" fmla="*/ 98 h 198"/>
                  <a:gd name="T14" fmla="*/ 218 w 346"/>
                  <a:gd name="T15" fmla="*/ 100 h 198"/>
                  <a:gd name="T16" fmla="*/ 212 w 346"/>
                  <a:gd name="T17" fmla="*/ 104 h 198"/>
                  <a:gd name="T18" fmla="*/ 198 w 346"/>
                  <a:gd name="T19" fmla="*/ 116 h 198"/>
                  <a:gd name="T20" fmla="*/ 182 w 346"/>
                  <a:gd name="T21" fmla="*/ 132 h 198"/>
                  <a:gd name="T22" fmla="*/ 166 w 346"/>
                  <a:gd name="T23" fmla="*/ 152 h 198"/>
                  <a:gd name="T24" fmla="*/ 150 w 346"/>
                  <a:gd name="T25" fmla="*/ 170 h 198"/>
                  <a:gd name="T26" fmla="*/ 136 w 346"/>
                  <a:gd name="T27" fmla="*/ 186 h 198"/>
                  <a:gd name="T28" fmla="*/ 122 w 346"/>
                  <a:gd name="T29" fmla="*/ 196 h 198"/>
                  <a:gd name="T30" fmla="*/ 116 w 346"/>
                  <a:gd name="T31" fmla="*/ 198 h 198"/>
                  <a:gd name="T32" fmla="*/ 112 w 346"/>
                  <a:gd name="T33" fmla="*/ 198 h 198"/>
                  <a:gd name="T34" fmla="*/ 112 w 346"/>
                  <a:gd name="T35" fmla="*/ 198 h 198"/>
                  <a:gd name="T36" fmla="*/ 84 w 346"/>
                  <a:gd name="T37" fmla="*/ 192 h 198"/>
                  <a:gd name="T38" fmla="*/ 68 w 346"/>
                  <a:gd name="T39" fmla="*/ 186 h 198"/>
                  <a:gd name="T40" fmla="*/ 50 w 346"/>
                  <a:gd name="T41" fmla="*/ 178 h 198"/>
                  <a:gd name="T42" fmla="*/ 32 w 346"/>
                  <a:gd name="T43" fmla="*/ 170 h 198"/>
                  <a:gd name="T44" fmla="*/ 18 w 346"/>
                  <a:gd name="T45" fmla="*/ 160 h 198"/>
                  <a:gd name="T46" fmla="*/ 12 w 346"/>
                  <a:gd name="T47" fmla="*/ 152 h 198"/>
                  <a:gd name="T48" fmla="*/ 6 w 346"/>
                  <a:gd name="T49" fmla="*/ 146 h 198"/>
                  <a:gd name="T50" fmla="*/ 2 w 346"/>
                  <a:gd name="T51" fmla="*/ 138 h 198"/>
                  <a:gd name="T52" fmla="*/ 0 w 346"/>
                  <a:gd name="T53" fmla="*/ 130 h 198"/>
                  <a:gd name="T54" fmla="*/ 0 w 346"/>
                  <a:gd name="T55" fmla="*/ 130 h 198"/>
                  <a:gd name="T56" fmla="*/ 0 w 346"/>
                  <a:gd name="T57" fmla="*/ 120 h 198"/>
                  <a:gd name="T58" fmla="*/ 2 w 346"/>
                  <a:gd name="T59" fmla="*/ 110 h 198"/>
                  <a:gd name="T60" fmla="*/ 6 w 346"/>
                  <a:gd name="T61" fmla="*/ 100 h 198"/>
                  <a:gd name="T62" fmla="*/ 12 w 346"/>
                  <a:gd name="T63" fmla="*/ 90 h 198"/>
                  <a:gd name="T64" fmla="*/ 28 w 346"/>
                  <a:gd name="T65" fmla="*/ 68 h 198"/>
                  <a:gd name="T66" fmla="*/ 46 w 346"/>
                  <a:gd name="T67" fmla="*/ 48 h 198"/>
                  <a:gd name="T68" fmla="*/ 64 w 346"/>
                  <a:gd name="T69" fmla="*/ 28 h 198"/>
                  <a:gd name="T70" fmla="*/ 80 w 346"/>
                  <a:gd name="T71" fmla="*/ 14 h 198"/>
                  <a:gd name="T72" fmla="*/ 96 w 346"/>
                  <a:gd name="T73" fmla="*/ 0 h 198"/>
                  <a:gd name="T74" fmla="*/ 96 w 346"/>
                  <a:gd name="T75" fmla="*/ 0 h 198"/>
                  <a:gd name="T76" fmla="*/ 130 w 346"/>
                  <a:gd name="T77" fmla="*/ 14 h 198"/>
                  <a:gd name="T78" fmla="*/ 208 w 346"/>
                  <a:gd name="T79" fmla="*/ 48 h 198"/>
                  <a:gd name="T80" fmla="*/ 252 w 346"/>
                  <a:gd name="T81" fmla="*/ 70 h 198"/>
                  <a:gd name="T82" fmla="*/ 292 w 346"/>
                  <a:gd name="T83" fmla="*/ 90 h 198"/>
                  <a:gd name="T84" fmla="*/ 326 w 346"/>
                  <a:gd name="T85" fmla="*/ 110 h 198"/>
                  <a:gd name="T86" fmla="*/ 338 w 346"/>
                  <a:gd name="T87" fmla="*/ 118 h 198"/>
                  <a:gd name="T88" fmla="*/ 346 w 346"/>
                  <a:gd name="T89" fmla="*/ 12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6" h="198">
                    <a:moveTo>
                      <a:pt x="346" y="126"/>
                    </a:moveTo>
                    <a:lnTo>
                      <a:pt x="346" y="126"/>
                    </a:lnTo>
                    <a:lnTo>
                      <a:pt x="296" y="112"/>
                    </a:lnTo>
                    <a:lnTo>
                      <a:pt x="254" y="102"/>
                    </a:lnTo>
                    <a:lnTo>
                      <a:pt x="236" y="100"/>
                    </a:lnTo>
                    <a:lnTo>
                      <a:pt x="224" y="98"/>
                    </a:lnTo>
                    <a:lnTo>
                      <a:pt x="224" y="98"/>
                    </a:lnTo>
                    <a:lnTo>
                      <a:pt x="218" y="100"/>
                    </a:lnTo>
                    <a:lnTo>
                      <a:pt x="212" y="104"/>
                    </a:lnTo>
                    <a:lnTo>
                      <a:pt x="198" y="116"/>
                    </a:lnTo>
                    <a:lnTo>
                      <a:pt x="182" y="132"/>
                    </a:lnTo>
                    <a:lnTo>
                      <a:pt x="166" y="152"/>
                    </a:lnTo>
                    <a:lnTo>
                      <a:pt x="150" y="170"/>
                    </a:lnTo>
                    <a:lnTo>
                      <a:pt x="136" y="186"/>
                    </a:lnTo>
                    <a:lnTo>
                      <a:pt x="122" y="196"/>
                    </a:lnTo>
                    <a:lnTo>
                      <a:pt x="116" y="198"/>
                    </a:lnTo>
                    <a:lnTo>
                      <a:pt x="112" y="198"/>
                    </a:lnTo>
                    <a:lnTo>
                      <a:pt x="112" y="198"/>
                    </a:lnTo>
                    <a:lnTo>
                      <a:pt x="84" y="192"/>
                    </a:lnTo>
                    <a:lnTo>
                      <a:pt x="68" y="186"/>
                    </a:lnTo>
                    <a:lnTo>
                      <a:pt x="50" y="178"/>
                    </a:lnTo>
                    <a:lnTo>
                      <a:pt x="32" y="170"/>
                    </a:lnTo>
                    <a:lnTo>
                      <a:pt x="18" y="160"/>
                    </a:lnTo>
                    <a:lnTo>
                      <a:pt x="12" y="152"/>
                    </a:lnTo>
                    <a:lnTo>
                      <a:pt x="6" y="146"/>
                    </a:lnTo>
                    <a:lnTo>
                      <a:pt x="2" y="138"/>
                    </a:lnTo>
                    <a:lnTo>
                      <a:pt x="0" y="130"/>
                    </a:lnTo>
                    <a:lnTo>
                      <a:pt x="0" y="130"/>
                    </a:lnTo>
                    <a:lnTo>
                      <a:pt x="0" y="120"/>
                    </a:lnTo>
                    <a:lnTo>
                      <a:pt x="2" y="110"/>
                    </a:lnTo>
                    <a:lnTo>
                      <a:pt x="6" y="100"/>
                    </a:lnTo>
                    <a:lnTo>
                      <a:pt x="12" y="90"/>
                    </a:lnTo>
                    <a:lnTo>
                      <a:pt x="28" y="68"/>
                    </a:lnTo>
                    <a:lnTo>
                      <a:pt x="46" y="48"/>
                    </a:lnTo>
                    <a:lnTo>
                      <a:pt x="64" y="28"/>
                    </a:lnTo>
                    <a:lnTo>
                      <a:pt x="80" y="14"/>
                    </a:lnTo>
                    <a:lnTo>
                      <a:pt x="96" y="0"/>
                    </a:lnTo>
                    <a:lnTo>
                      <a:pt x="96" y="0"/>
                    </a:lnTo>
                    <a:lnTo>
                      <a:pt x="130" y="14"/>
                    </a:lnTo>
                    <a:lnTo>
                      <a:pt x="208" y="48"/>
                    </a:lnTo>
                    <a:lnTo>
                      <a:pt x="252" y="70"/>
                    </a:lnTo>
                    <a:lnTo>
                      <a:pt x="292" y="90"/>
                    </a:lnTo>
                    <a:lnTo>
                      <a:pt x="326" y="110"/>
                    </a:lnTo>
                    <a:lnTo>
                      <a:pt x="338" y="118"/>
                    </a:lnTo>
                    <a:lnTo>
                      <a:pt x="346" y="126"/>
                    </a:lnTo>
                    <a:close/>
                  </a:path>
                </a:pathLst>
              </a:custGeom>
              <a:solidFill>
                <a:srgbClr val="F2CE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Freeform 6">
                <a:extLst>
                  <a:ext uri="{FF2B5EF4-FFF2-40B4-BE49-F238E27FC236}">
                    <a16:creationId xmlns:a16="http://schemas.microsoft.com/office/drawing/2014/main" id="{F261CCEC-F2A7-42F8-B363-333EF8C6A251}"/>
                  </a:ext>
                </a:extLst>
              </p:cNvPr>
              <p:cNvSpPr>
                <a:spLocks/>
              </p:cNvSpPr>
              <p:nvPr/>
            </p:nvSpPr>
            <p:spPr bwMode="auto">
              <a:xfrm>
                <a:off x="3637067" y="3154156"/>
                <a:ext cx="329953" cy="188817"/>
              </a:xfrm>
              <a:custGeom>
                <a:avLst/>
                <a:gdLst>
                  <a:gd name="T0" fmla="*/ 346 w 346"/>
                  <a:gd name="T1" fmla="*/ 126 h 198"/>
                  <a:gd name="T2" fmla="*/ 346 w 346"/>
                  <a:gd name="T3" fmla="*/ 126 h 198"/>
                  <a:gd name="T4" fmla="*/ 296 w 346"/>
                  <a:gd name="T5" fmla="*/ 112 h 198"/>
                  <a:gd name="T6" fmla="*/ 254 w 346"/>
                  <a:gd name="T7" fmla="*/ 102 h 198"/>
                  <a:gd name="T8" fmla="*/ 236 w 346"/>
                  <a:gd name="T9" fmla="*/ 100 h 198"/>
                  <a:gd name="T10" fmla="*/ 224 w 346"/>
                  <a:gd name="T11" fmla="*/ 98 h 198"/>
                  <a:gd name="T12" fmla="*/ 224 w 346"/>
                  <a:gd name="T13" fmla="*/ 98 h 198"/>
                  <a:gd name="T14" fmla="*/ 218 w 346"/>
                  <a:gd name="T15" fmla="*/ 100 h 198"/>
                  <a:gd name="T16" fmla="*/ 212 w 346"/>
                  <a:gd name="T17" fmla="*/ 104 h 198"/>
                  <a:gd name="T18" fmla="*/ 198 w 346"/>
                  <a:gd name="T19" fmla="*/ 116 h 198"/>
                  <a:gd name="T20" fmla="*/ 182 w 346"/>
                  <a:gd name="T21" fmla="*/ 132 h 198"/>
                  <a:gd name="T22" fmla="*/ 166 w 346"/>
                  <a:gd name="T23" fmla="*/ 152 h 198"/>
                  <a:gd name="T24" fmla="*/ 150 w 346"/>
                  <a:gd name="T25" fmla="*/ 170 h 198"/>
                  <a:gd name="T26" fmla="*/ 136 w 346"/>
                  <a:gd name="T27" fmla="*/ 186 h 198"/>
                  <a:gd name="T28" fmla="*/ 122 w 346"/>
                  <a:gd name="T29" fmla="*/ 196 h 198"/>
                  <a:gd name="T30" fmla="*/ 116 w 346"/>
                  <a:gd name="T31" fmla="*/ 198 h 198"/>
                  <a:gd name="T32" fmla="*/ 112 w 346"/>
                  <a:gd name="T33" fmla="*/ 198 h 198"/>
                  <a:gd name="T34" fmla="*/ 112 w 346"/>
                  <a:gd name="T35" fmla="*/ 198 h 198"/>
                  <a:gd name="T36" fmla="*/ 84 w 346"/>
                  <a:gd name="T37" fmla="*/ 192 h 198"/>
                  <a:gd name="T38" fmla="*/ 68 w 346"/>
                  <a:gd name="T39" fmla="*/ 186 h 198"/>
                  <a:gd name="T40" fmla="*/ 50 w 346"/>
                  <a:gd name="T41" fmla="*/ 178 h 198"/>
                  <a:gd name="T42" fmla="*/ 32 w 346"/>
                  <a:gd name="T43" fmla="*/ 170 h 198"/>
                  <a:gd name="T44" fmla="*/ 18 w 346"/>
                  <a:gd name="T45" fmla="*/ 160 h 198"/>
                  <a:gd name="T46" fmla="*/ 12 w 346"/>
                  <a:gd name="T47" fmla="*/ 152 h 198"/>
                  <a:gd name="T48" fmla="*/ 6 w 346"/>
                  <a:gd name="T49" fmla="*/ 146 h 198"/>
                  <a:gd name="T50" fmla="*/ 2 w 346"/>
                  <a:gd name="T51" fmla="*/ 138 h 198"/>
                  <a:gd name="T52" fmla="*/ 0 w 346"/>
                  <a:gd name="T53" fmla="*/ 130 h 198"/>
                  <a:gd name="T54" fmla="*/ 0 w 346"/>
                  <a:gd name="T55" fmla="*/ 130 h 198"/>
                  <a:gd name="T56" fmla="*/ 0 w 346"/>
                  <a:gd name="T57" fmla="*/ 120 h 198"/>
                  <a:gd name="T58" fmla="*/ 2 w 346"/>
                  <a:gd name="T59" fmla="*/ 110 h 198"/>
                  <a:gd name="T60" fmla="*/ 6 w 346"/>
                  <a:gd name="T61" fmla="*/ 100 h 198"/>
                  <a:gd name="T62" fmla="*/ 12 w 346"/>
                  <a:gd name="T63" fmla="*/ 90 h 198"/>
                  <a:gd name="T64" fmla="*/ 28 w 346"/>
                  <a:gd name="T65" fmla="*/ 68 h 198"/>
                  <a:gd name="T66" fmla="*/ 46 w 346"/>
                  <a:gd name="T67" fmla="*/ 48 h 198"/>
                  <a:gd name="T68" fmla="*/ 64 w 346"/>
                  <a:gd name="T69" fmla="*/ 28 h 198"/>
                  <a:gd name="T70" fmla="*/ 80 w 346"/>
                  <a:gd name="T71" fmla="*/ 14 h 198"/>
                  <a:gd name="T72" fmla="*/ 96 w 346"/>
                  <a:gd name="T73" fmla="*/ 0 h 198"/>
                  <a:gd name="T74" fmla="*/ 96 w 346"/>
                  <a:gd name="T75" fmla="*/ 0 h 198"/>
                  <a:gd name="T76" fmla="*/ 130 w 346"/>
                  <a:gd name="T77" fmla="*/ 14 h 198"/>
                  <a:gd name="T78" fmla="*/ 208 w 346"/>
                  <a:gd name="T79" fmla="*/ 48 h 198"/>
                  <a:gd name="T80" fmla="*/ 252 w 346"/>
                  <a:gd name="T81" fmla="*/ 70 h 198"/>
                  <a:gd name="T82" fmla="*/ 292 w 346"/>
                  <a:gd name="T83" fmla="*/ 90 h 198"/>
                  <a:gd name="T84" fmla="*/ 326 w 346"/>
                  <a:gd name="T85" fmla="*/ 110 h 198"/>
                  <a:gd name="T86" fmla="*/ 338 w 346"/>
                  <a:gd name="T87" fmla="*/ 118 h 198"/>
                  <a:gd name="T88" fmla="*/ 346 w 346"/>
                  <a:gd name="T89" fmla="*/ 12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6" h="198">
                    <a:moveTo>
                      <a:pt x="346" y="126"/>
                    </a:moveTo>
                    <a:lnTo>
                      <a:pt x="346" y="126"/>
                    </a:lnTo>
                    <a:lnTo>
                      <a:pt x="296" y="112"/>
                    </a:lnTo>
                    <a:lnTo>
                      <a:pt x="254" y="102"/>
                    </a:lnTo>
                    <a:lnTo>
                      <a:pt x="236" y="100"/>
                    </a:lnTo>
                    <a:lnTo>
                      <a:pt x="224" y="98"/>
                    </a:lnTo>
                    <a:lnTo>
                      <a:pt x="224" y="98"/>
                    </a:lnTo>
                    <a:lnTo>
                      <a:pt x="218" y="100"/>
                    </a:lnTo>
                    <a:lnTo>
                      <a:pt x="212" y="104"/>
                    </a:lnTo>
                    <a:lnTo>
                      <a:pt x="198" y="116"/>
                    </a:lnTo>
                    <a:lnTo>
                      <a:pt x="182" y="132"/>
                    </a:lnTo>
                    <a:lnTo>
                      <a:pt x="166" y="152"/>
                    </a:lnTo>
                    <a:lnTo>
                      <a:pt x="150" y="170"/>
                    </a:lnTo>
                    <a:lnTo>
                      <a:pt x="136" y="186"/>
                    </a:lnTo>
                    <a:lnTo>
                      <a:pt x="122" y="196"/>
                    </a:lnTo>
                    <a:lnTo>
                      <a:pt x="116" y="198"/>
                    </a:lnTo>
                    <a:lnTo>
                      <a:pt x="112" y="198"/>
                    </a:lnTo>
                    <a:lnTo>
                      <a:pt x="112" y="198"/>
                    </a:lnTo>
                    <a:lnTo>
                      <a:pt x="84" y="192"/>
                    </a:lnTo>
                    <a:lnTo>
                      <a:pt x="68" y="186"/>
                    </a:lnTo>
                    <a:lnTo>
                      <a:pt x="50" y="178"/>
                    </a:lnTo>
                    <a:lnTo>
                      <a:pt x="32" y="170"/>
                    </a:lnTo>
                    <a:lnTo>
                      <a:pt x="18" y="160"/>
                    </a:lnTo>
                    <a:lnTo>
                      <a:pt x="12" y="152"/>
                    </a:lnTo>
                    <a:lnTo>
                      <a:pt x="6" y="146"/>
                    </a:lnTo>
                    <a:lnTo>
                      <a:pt x="2" y="138"/>
                    </a:lnTo>
                    <a:lnTo>
                      <a:pt x="0" y="130"/>
                    </a:lnTo>
                    <a:lnTo>
                      <a:pt x="0" y="130"/>
                    </a:lnTo>
                    <a:lnTo>
                      <a:pt x="0" y="120"/>
                    </a:lnTo>
                    <a:lnTo>
                      <a:pt x="2" y="110"/>
                    </a:lnTo>
                    <a:lnTo>
                      <a:pt x="6" y="100"/>
                    </a:lnTo>
                    <a:lnTo>
                      <a:pt x="12" y="90"/>
                    </a:lnTo>
                    <a:lnTo>
                      <a:pt x="28" y="68"/>
                    </a:lnTo>
                    <a:lnTo>
                      <a:pt x="46" y="48"/>
                    </a:lnTo>
                    <a:lnTo>
                      <a:pt x="64" y="28"/>
                    </a:lnTo>
                    <a:lnTo>
                      <a:pt x="80" y="14"/>
                    </a:lnTo>
                    <a:lnTo>
                      <a:pt x="96" y="0"/>
                    </a:lnTo>
                    <a:lnTo>
                      <a:pt x="96" y="0"/>
                    </a:lnTo>
                    <a:lnTo>
                      <a:pt x="130" y="14"/>
                    </a:lnTo>
                    <a:lnTo>
                      <a:pt x="208" y="48"/>
                    </a:lnTo>
                    <a:lnTo>
                      <a:pt x="252" y="70"/>
                    </a:lnTo>
                    <a:lnTo>
                      <a:pt x="292" y="90"/>
                    </a:lnTo>
                    <a:lnTo>
                      <a:pt x="326" y="110"/>
                    </a:lnTo>
                    <a:lnTo>
                      <a:pt x="338" y="118"/>
                    </a:lnTo>
                    <a:lnTo>
                      <a:pt x="346" y="1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9" name="Freeform 7">
                <a:extLst>
                  <a:ext uri="{FF2B5EF4-FFF2-40B4-BE49-F238E27FC236}">
                    <a16:creationId xmlns:a16="http://schemas.microsoft.com/office/drawing/2014/main" id="{03568240-F7A3-4B26-AEFD-1AF52AE16F09}"/>
                  </a:ext>
                </a:extLst>
              </p:cNvPr>
              <p:cNvSpPr>
                <a:spLocks/>
              </p:cNvSpPr>
              <p:nvPr/>
            </p:nvSpPr>
            <p:spPr bwMode="auto">
              <a:xfrm>
                <a:off x="3427270" y="2101356"/>
                <a:ext cx="1468580" cy="1512447"/>
              </a:xfrm>
              <a:custGeom>
                <a:avLst/>
                <a:gdLst>
                  <a:gd name="T0" fmla="*/ 0 w 1540"/>
                  <a:gd name="T1" fmla="*/ 1526 h 1586"/>
                  <a:gd name="T2" fmla="*/ 0 w 1540"/>
                  <a:gd name="T3" fmla="*/ 1526 h 1586"/>
                  <a:gd name="T4" fmla="*/ 220 w 1540"/>
                  <a:gd name="T5" fmla="*/ 1300 h 1586"/>
                  <a:gd name="T6" fmla="*/ 712 w 1540"/>
                  <a:gd name="T7" fmla="*/ 792 h 1586"/>
                  <a:gd name="T8" fmla="*/ 982 w 1540"/>
                  <a:gd name="T9" fmla="*/ 518 h 1586"/>
                  <a:gd name="T10" fmla="*/ 1226 w 1540"/>
                  <a:gd name="T11" fmla="*/ 272 h 1586"/>
                  <a:gd name="T12" fmla="*/ 1410 w 1540"/>
                  <a:gd name="T13" fmla="*/ 88 h 1586"/>
                  <a:gd name="T14" fmla="*/ 1472 w 1540"/>
                  <a:gd name="T15" fmla="*/ 30 h 1586"/>
                  <a:gd name="T16" fmla="*/ 1506 w 1540"/>
                  <a:gd name="T17" fmla="*/ 0 h 1586"/>
                  <a:gd name="T18" fmla="*/ 1506 w 1540"/>
                  <a:gd name="T19" fmla="*/ 0 h 1586"/>
                  <a:gd name="T20" fmla="*/ 1516 w 1540"/>
                  <a:gd name="T21" fmla="*/ 10 h 1586"/>
                  <a:gd name="T22" fmla="*/ 1540 w 1540"/>
                  <a:gd name="T23" fmla="*/ 32 h 1586"/>
                  <a:gd name="T24" fmla="*/ 1540 w 1540"/>
                  <a:gd name="T25" fmla="*/ 32 h 1586"/>
                  <a:gd name="T26" fmla="*/ 854 w 1540"/>
                  <a:gd name="T27" fmla="*/ 772 h 1586"/>
                  <a:gd name="T28" fmla="*/ 360 w 1540"/>
                  <a:gd name="T29" fmla="*/ 1302 h 1586"/>
                  <a:gd name="T30" fmla="*/ 182 w 1540"/>
                  <a:gd name="T31" fmla="*/ 1492 h 1586"/>
                  <a:gd name="T32" fmla="*/ 124 w 1540"/>
                  <a:gd name="T33" fmla="*/ 1554 h 1586"/>
                  <a:gd name="T34" fmla="*/ 90 w 1540"/>
                  <a:gd name="T35" fmla="*/ 1586 h 1586"/>
                  <a:gd name="T36" fmla="*/ 90 w 1540"/>
                  <a:gd name="T37" fmla="*/ 1586 h 1586"/>
                  <a:gd name="T38" fmla="*/ 78 w 1540"/>
                  <a:gd name="T39" fmla="*/ 1586 h 1586"/>
                  <a:gd name="T40" fmla="*/ 64 w 1540"/>
                  <a:gd name="T41" fmla="*/ 1582 h 1586"/>
                  <a:gd name="T42" fmla="*/ 50 w 1540"/>
                  <a:gd name="T43" fmla="*/ 1578 h 1586"/>
                  <a:gd name="T44" fmla="*/ 34 w 1540"/>
                  <a:gd name="T45" fmla="*/ 1570 h 1586"/>
                  <a:gd name="T46" fmla="*/ 20 w 1540"/>
                  <a:gd name="T47" fmla="*/ 1560 h 1586"/>
                  <a:gd name="T48" fmla="*/ 14 w 1540"/>
                  <a:gd name="T49" fmla="*/ 1552 h 1586"/>
                  <a:gd name="T50" fmla="*/ 8 w 1540"/>
                  <a:gd name="T51" fmla="*/ 1546 h 1586"/>
                  <a:gd name="T52" fmla="*/ 2 w 1540"/>
                  <a:gd name="T53" fmla="*/ 1536 h 1586"/>
                  <a:gd name="T54" fmla="*/ 0 w 1540"/>
                  <a:gd name="T55" fmla="*/ 1526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0" h="1586">
                    <a:moveTo>
                      <a:pt x="0" y="1526"/>
                    </a:moveTo>
                    <a:lnTo>
                      <a:pt x="0" y="1526"/>
                    </a:lnTo>
                    <a:lnTo>
                      <a:pt x="220" y="1300"/>
                    </a:lnTo>
                    <a:lnTo>
                      <a:pt x="712" y="792"/>
                    </a:lnTo>
                    <a:lnTo>
                      <a:pt x="982" y="518"/>
                    </a:lnTo>
                    <a:lnTo>
                      <a:pt x="1226" y="272"/>
                    </a:lnTo>
                    <a:lnTo>
                      <a:pt x="1410" y="88"/>
                    </a:lnTo>
                    <a:lnTo>
                      <a:pt x="1472" y="30"/>
                    </a:lnTo>
                    <a:lnTo>
                      <a:pt x="1506" y="0"/>
                    </a:lnTo>
                    <a:lnTo>
                      <a:pt x="1506" y="0"/>
                    </a:lnTo>
                    <a:lnTo>
                      <a:pt x="1516" y="10"/>
                    </a:lnTo>
                    <a:lnTo>
                      <a:pt x="1540" y="32"/>
                    </a:lnTo>
                    <a:lnTo>
                      <a:pt x="1540" y="32"/>
                    </a:lnTo>
                    <a:lnTo>
                      <a:pt x="854" y="772"/>
                    </a:lnTo>
                    <a:lnTo>
                      <a:pt x="360" y="1302"/>
                    </a:lnTo>
                    <a:lnTo>
                      <a:pt x="182" y="1492"/>
                    </a:lnTo>
                    <a:lnTo>
                      <a:pt x="124" y="1554"/>
                    </a:lnTo>
                    <a:lnTo>
                      <a:pt x="90" y="1586"/>
                    </a:lnTo>
                    <a:lnTo>
                      <a:pt x="90" y="1586"/>
                    </a:lnTo>
                    <a:lnTo>
                      <a:pt x="78" y="1586"/>
                    </a:lnTo>
                    <a:lnTo>
                      <a:pt x="64" y="1582"/>
                    </a:lnTo>
                    <a:lnTo>
                      <a:pt x="50" y="1578"/>
                    </a:lnTo>
                    <a:lnTo>
                      <a:pt x="34" y="1570"/>
                    </a:lnTo>
                    <a:lnTo>
                      <a:pt x="20" y="1560"/>
                    </a:lnTo>
                    <a:lnTo>
                      <a:pt x="14" y="1552"/>
                    </a:lnTo>
                    <a:lnTo>
                      <a:pt x="8" y="1546"/>
                    </a:lnTo>
                    <a:lnTo>
                      <a:pt x="2" y="1536"/>
                    </a:lnTo>
                    <a:lnTo>
                      <a:pt x="0" y="1526"/>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 name="Freeform 8">
                <a:extLst>
                  <a:ext uri="{FF2B5EF4-FFF2-40B4-BE49-F238E27FC236}">
                    <a16:creationId xmlns:a16="http://schemas.microsoft.com/office/drawing/2014/main" id="{0852D690-4E29-40CC-84DE-14C7F57F2328}"/>
                  </a:ext>
                </a:extLst>
              </p:cNvPr>
              <p:cNvSpPr>
                <a:spLocks/>
              </p:cNvSpPr>
              <p:nvPr/>
            </p:nvSpPr>
            <p:spPr bwMode="auto">
              <a:xfrm>
                <a:off x="3427270" y="2101356"/>
                <a:ext cx="1468580" cy="1512447"/>
              </a:xfrm>
              <a:custGeom>
                <a:avLst/>
                <a:gdLst>
                  <a:gd name="T0" fmla="*/ 0 w 1540"/>
                  <a:gd name="T1" fmla="*/ 1526 h 1586"/>
                  <a:gd name="T2" fmla="*/ 0 w 1540"/>
                  <a:gd name="T3" fmla="*/ 1526 h 1586"/>
                  <a:gd name="T4" fmla="*/ 220 w 1540"/>
                  <a:gd name="T5" fmla="*/ 1300 h 1586"/>
                  <a:gd name="T6" fmla="*/ 712 w 1540"/>
                  <a:gd name="T7" fmla="*/ 792 h 1586"/>
                  <a:gd name="T8" fmla="*/ 982 w 1540"/>
                  <a:gd name="T9" fmla="*/ 518 h 1586"/>
                  <a:gd name="T10" fmla="*/ 1226 w 1540"/>
                  <a:gd name="T11" fmla="*/ 272 h 1586"/>
                  <a:gd name="T12" fmla="*/ 1410 w 1540"/>
                  <a:gd name="T13" fmla="*/ 88 h 1586"/>
                  <a:gd name="T14" fmla="*/ 1472 w 1540"/>
                  <a:gd name="T15" fmla="*/ 30 h 1586"/>
                  <a:gd name="T16" fmla="*/ 1506 w 1540"/>
                  <a:gd name="T17" fmla="*/ 0 h 1586"/>
                  <a:gd name="T18" fmla="*/ 1506 w 1540"/>
                  <a:gd name="T19" fmla="*/ 0 h 1586"/>
                  <a:gd name="T20" fmla="*/ 1516 w 1540"/>
                  <a:gd name="T21" fmla="*/ 10 h 1586"/>
                  <a:gd name="T22" fmla="*/ 1540 w 1540"/>
                  <a:gd name="T23" fmla="*/ 32 h 1586"/>
                  <a:gd name="T24" fmla="*/ 1540 w 1540"/>
                  <a:gd name="T25" fmla="*/ 32 h 1586"/>
                  <a:gd name="T26" fmla="*/ 854 w 1540"/>
                  <a:gd name="T27" fmla="*/ 772 h 1586"/>
                  <a:gd name="T28" fmla="*/ 360 w 1540"/>
                  <a:gd name="T29" fmla="*/ 1302 h 1586"/>
                  <a:gd name="T30" fmla="*/ 182 w 1540"/>
                  <a:gd name="T31" fmla="*/ 1492 h 1586"/>
                  <a:gd name="T32" fmla="*/ 124 w 1540"/>
                  <a:gd name="T33" fmla="*/ 1554 h 1586"/>
                  <a:gd name="T34" fmla="*/ 90 w 1540"/>
                  <a:gd name="T35" fmla="*/ 1586 h 1586"/>
                  <a:gd name="T36" fmla="*/ 90 w 1540"/>
                  <a:gd name="T37" fmla="*/ 1586 h 1586"/>
                  <a:gd name="T38" fmla="*/ 78 w 1540"/>
                  <a:gd name="T39" fmla="*/ 1586 h 1586"/>
                  <a:gd name="T40" fmla="*/ 64 w 1540"/>
                  <a:gd name="T41" fmla="*/ 1582 h 1586"/>
                  <a:gd name="T42" fmla="*/ 50 w 1540"/>
                  <a:gd name="T43" fmla="*/ 1578 h 1586"/>
                  <a:gd name="T44" fmla="*/ 34 w 1540"/>
                  <a:gd name="T45" fmla="*/ 1570 h 1586"/>
                  <a:gd name="T46" fmla="*/ 20 w 1540"/>
                  <a:gd name="T47" fmla="*/ 1560 h 1586"/>
                  <a:gd name="T48" fmla="*/ 14 w 1540"/>
                  <a:gd name="T49" fmla="*/ 1552 h 1586"/>
                  <a:gd name="T50" fmla="*/ 8 w 1540"/>
                  <a:gd name="T51" fmla="*/ 1546 h 1586"/>
                  <a:gd name="T52" fmla="*/ 2 w 1540"/>
                  <a:gd name="T53" fmla="*/ 1536 h 1586"/>
                  <a:gd name="T54" fmla="*/ 0 w 1540"/>
                  <a:gd name="T55" fmla="*/ 1526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0" h="1586">
                    <a:moveTo>
                      <a:pt x="0" y="1526"/>
                    </a:moveTo>
                    <a:lnTo>
                      <a:pt x="0" y="1526"/>
                    </a:lnTo>
                    <a:lnTo>
                      <a:pt x="220" y="1300"/>
                    </a:lnTo>
                    <a:lnTo>
                      <a:pt x="712" y="792"/>
                    </a:lnTo>
                    <a:lnTo>
                      <a:pt x="982" y="518"/>
                    </a:lnTo>
                    <a:lnTo>
                      <a:pt x="1226" y="272"/>
                    </a:lnTo>
                    <a:lnTo>
                      <a:pt x="1410" y="88"/>
                    </a:lnTo>
                    <a:lnTo>
                      <a:pt x="1472" y="30"/>
                    </a:lnTo>
                    <a:lnTo>
                      <a:pt x="1506" y="0"/>
                    </a:lnTo>
                    <a:lnTo>
                      <a:pt x="1506" y="0"/>
                    </a:lnTo>
                    <a:lnTo>
                      <a:pt x="1516" y="10"/>
                    </a:lnTo>
                    <a:lnTo>
                      <a:pt x="1540" y="32"/>
                    </a:lnTo>
                    <a:lnTo>
                      <a:pt x="1540" y="32"/>
                    </a:lnTo>
                    <a:lnTo>
                      <a:pt x="854" y="772"/>
                    </a:lnTo>
                    <a:lnTo>
                      <a:pt x="360" y="1302"/>
                    </a:lnTo>
                    <a:lnTo>
                      <a:pt x="182" y="1492"/>
                    </a:lnTo>
                    <a:lnTo>
                      <a:pt x="124" y="1554"/>
                    </a:lnTo>
                    <a:lnTo>
                      <a:pt x="90" y="1586"/>
                    </a:lnTo>
                    <a:lnTo>
                      <a:pt x="90" y="1586"/>
                    </a:lnTo>
                    <a:lnTo>
                      <a:pt x="78" y="1586"/>
                    </a:lnTo>
                    <a:lnTo>
                      <a:pt x="64" y="1582"/>
                    </a:lnTo>
                    <a:lnTo>
                      <a:pt x="50" y="1578"/>
                    </a:lnTo>
                    <a:lnTo>
                      <a:pt x="34" y="1570"/>
                    </a:lnTo>
                    <a:lnTo>
                      <a:pt x="20" y="1560"/>
                    </a:lnTo>
                    <a:lnTo>
                      <a:pt x="14" y="1552"/>
                    </a:lnTo>
                    <a:lnTo>
                      <a:pt x="8" y="1546"/>
                    </a:lnTo>
                    <a:lnTo>
                      <a:pt x="2" y="1536"/>
                    </a:lnTo>
                    <a:lnTo>
                      <a:pt x="0" y="15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 name="Freeform 9">
                <a:extLst>
                  <a:ext uri="{FF2B5EF4-FFF2-40B4-BE49-F238E27FC236}">
                    <a16:creationId xmlns:a16="http://schemas.microsoft.com/office/drawing/2014/main" id="{FAC25D96-26C6-48FA-9A12-9259712A0DAF}"/>
                  </a:ext>
                </a:extLst>
              </p:cNvPr>
              <p:cNvSpPr>
                <a:spLocks/>
              </p:cNvSpPr>
              <p:nvPr/>
            </p:nvSpPr>
            <p:spPr bwMode="auto">
              <a:xfrm>
                <a:off x="3881195" y="3161785"/>
                <a:ext cx="139229" cy="116342"/>
              </a:xfrm>
              <a:custGeom>
                <a:avLst/>
                <a:gdLst>
                  <a:gd name="T0" fmla="*/ 146 w 146"/>
                  <a:gd name="T1" fmla="*/ 50 h 122"/>
                  <a:gd name="T2" fmla="*/ 146 w 146"/>
                  <a:gd name="T3" fmla="*/ 50 h 122"/>
                  <a:gd name="T4" fmla="*/ 40 w 146"/>
                  <a:gd name="T5" fmla="*/ 2 h 122"/>
                  <a:gd name="T6" fmla="*/ 40 w 146"/>
                  <a:gd name="T7" fmla="*/ 2 h 122"/>
                  <a:gd name="T8" fmla="*/ 36 w 146"/>
                  <a:gd name="T9" fmla="*/ 0 h 122"/>
                  <a:gd name="T10" fmla="*/ 34 w 146"/>
                  <a:gd name="T11" fmla="*/ 2 h 122"/>
                  <a:gd name="T12" fmla="*/ 26 w 146"/>
                  <a:gd name="T13" fmla="*/ 6 h 122"/>
                  <a:gd name="T14" fmla="*/ 18 w 146"/>
                  <a:gd name="T15" fmla="*/ 16 h 122"/>
                  <a:gd name="T16" fmla="*/ 10 w 146"/>
                  <a:gd name="T17" fmla="*/ 28 h 122"/>
                  <a:gd name="T18" fmla="*/ 4 w 146"/>
                  <a:gd name="T19" fmla="*/ 40 h 122"/>
                  <a:gd name="T20" fmla="*/ 0 w 146"/>
                  <a:gd name="T21" fmla="*/ 54 h 122"/>
                  <a:gd name="T22" fmla="*/ 0 w 146"/>
                  <a:gd name="T23" fmla="*/ 66 h 122"/>
                  <a:gd name="T24" fmla="*/ 0 w 146"/>
                  <a:gd name="T25" fmla="*/ 76 h 122"/>
                  <a:gd name="T26" fmla="*/ 0 w 146"/>
                  <a:gd name="T27" fmla="*/ 76 h 122"/>
                  <a:gd name="T28" fmla="*/ 4 w 146"/>
                  <a:gd name="T29" fmla="*/ 80 h 122"/>
                  <a:gd name="T30" fmla="*/ 8 w 146"/>
                  <a:gd name="T31" fmla="*/ 84 h 122"/>
                  <a:gd name="T32" fmla="*/ 20 w 146"/>
                  <a:gd name="T33" fmla="*/ 94 h 122"/>
                  <a:gd name="T34" fmla="*/ 34 w 146"/>
                  <a:gd name="T35" fmla="*/ 100 h 122"/>
                  <a:gd name="T36" fmla="*/ 52 w 146"/>
                  <a:gd name="T37" fmla="*/ 108 h 122"/>
                  <a:gd name="T38" fmla="*/ 86 w 146"/>
                  <a:gd name="T39" fmla="*/ 118 h 122"/>
                  <a:gd name="T40" fmla="*/ 108 w 146"/>
                  <a:gd name="T41" fmla="*/ 122 h 122"/>
                  <a:gd name="T42" fmla="*/ 108 w 146"/>
                  <a:gd name="T43" fmla="*/ 122 h 122"/>
                  <a:gd name="T44" fmla="*/ 110 w 146"/>
                  <a:gd name="T45" fmla="*/ 120 h 122"/>
                  <a:gd name="T46" fmla="*/ 114 w 146"/>
                  <a:gd name="T47" fmla="*/ 118 h 122"/>
                  <a:gd name="T48" fmla="*/ 120 w 146"/>
                  <a:gd name="T49" fmla="*/ 110 h 122"/>
                  <a:gd name="T50" fmla="*/ 126 w 146"/>
                  <a:gd name="T51" fmla="*/ 98 h 122"/>
                  <a:gd name="T52" fmla="*/ 132 w 146"/>
                  <a:gd name="T53" fmla="*/ 86 h 122"/>
                  <a:gd name="T54" fmla="*/ 142 w 146"/>
                  <a:gd name="T55" fmla="*/ 62 h 122"/>
                  <a:gd name="T56" fmla="*/ 146 w 146"/>
                  <a:gd name="T57" fmla="*/ 5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22">
                    <a:moveTo>
                      <a:pt x="146" y="50"/>
                    </a:moveTo>
                    <a:lnTo>
                      <a:pt x="146" y="50"/>
                    </a:lnTo>
                    <a:lnTo>
                      <a:pt x="40" y="2"/>
                    </a:lnTo>
                    <a:lnTo>
                      <a:pt x="40" y="2"/>
                    </a:lnTo>
                    <a:lnTo>
                      <a:pt x="36" y="0"/>
                    </a:lnTo>
                    <a:lnTo>
                      <a:pt x="34" y="2"/>
                    </a:lnTo>
                    <a:lnTo>
                      <a:pt x="26" y="6"/>
                    </a:lnTo>
                    <a:lnTo>
                      <a:pt x="18" y="16"/>
                    </a:lnTo>
                    <a:lnTo>
                      <a:pt x="10" y="28"/>
                    </a:lnTo>
                    <a:lnTo>
                      <a:pt x="4" y="40"/>
                    </a:lnTo>
                    <a:lnTo>
                      <a:pt x="0" y="54"/>
                    </a:lnTo>
                    <a:lnTo>
                      <a:pt x="0" y="66"/>
                    </a:lnTo>
                    <a:lnTo>
                      <a:pt x="0" y="76"/>
                    </a:lnTo>
                    <a:lnTo>
                      <a:pt x="0" y="76"/>
                    </a:lnTo>
                    <a:lnTo>
                      <a:pt x="4" y="80"/>
                    </a:lnTo>
                    <a:lnTo>
                      <a:pt x="8" y="84"/>
                    </a:lnTo>
                    <a:lnTo>
                      <a:pt x="20" y="94"/>
                    </a:lnTo>
                    <a:lnTo>
                      <a:pt x="34" y="100"/>
                    </a:lnTo>
                    <a:lnTo>
                      <a:pt x="52" y="108"/>
                    </a:lnTo>
                    <a:lnTo>
                      <a:pt x="86" y="118"/>
                    </a:lnTo>
                    <a:lnTo>
                      <a:pt x="108" y="122"/>
                    </a:lnTo>
                    <a:lnTo>
                      <a:pt x="108" y="122"/>
                    </a:lnTo>
                    <a:lnTo>
                      <a:pt x="110" y="120"/>
                    </a:lnTo>
                    <a:lnTo>
                      <a:pt x="114" y="118"/>
                    </a:lnTo>
                    <a:lnTo>
                      <a:pt x="120" y="110"/>
                    </a:lnTo>
                    <a:lnTo>
                      <a:pt x="126" y="98"/>
                    </a:lnTo>
                    <a:lnTo>
                      <a:pt x="132" y="86"/>
                    </a:lnTo>
                    <a:lnTo>
                      <a:pt x="142" y="62"/>
                    </a:lnTo>
                    <a:lnTo>
                      <a:pt x="146" y="50"/>
                    </a:lnTo>
                    <a:close/>
                  </a:path>
                </a:pathLst>
              </a:custGeom>
              <a:solidFill>
                <a:srgbClr val="FE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2" name="Freeform 10">
                <a:extLst>
                  <a:ext uri="{FF2B5EF4-FFF2-40B4-BE49-F238E27FC236}">
                    <a16:creationId xmlns:a16="http://schemas.microsoft.com/office/drawing/2014/main" id="{D7BB89C8-40D7-432F-A1EE-11F418840ED1}"/>
                  </a:ext>
                </a:extLst>
              </p:cNvPr>
              <p:cNvSpPr>
                <a:spLocks/>
              </p:cNvSpPr>
              <p:nvPr/>
            </p:nvSpPr>
            <p:spPr bwMode="auto">
              <a:xfrm>
                <a:off x="3881195" y="3161785"/>
                <a:ext cx="139229" cy="116342"/>
              </a:xfrm>
              <a:custGeom>
                <a:avLst/>
                <a:gdLst>
                  <a:gd name="T0" fmla="*/ 146 w 146"/>
                  <a:gd name="T1" fmla="*/ 50 h 122"/>
                  <a:gd name="T2" fmla="*/ 146 w 146"/>
                  <a:gd name="T3" fmla="*/ 50 h 122"/>
                  <a:gd name="T4" fmla="*/ 40 w 146"/>
                  <a:gd name="T5" fmla="*/ 2 h 122"/>
                  <a:gd name="T6" fmla="*/ 40 w 146"/>
                  <a:gd name="T7" fmla="*/ 2 h 122"/>
                  <a:gd name="T8" fmla="*/ 36 w 146"/>
                  <a:gd name="T9" fmla="*/ 0 h 122"/>
                  <a:gd name="T10" fmla="*/ 34 w 146"/>
                  <a:gd name="T11" fmla="*/ 2 h 122"/>
                  <a:gd name="T12" fmla="*/ 26 w 146"/>
                  <a:gd name="T13" fmla="*/ 6 h 122"/>
                  <a:gd name="T14" fmla="*/ 18 w 146"/>
                  <a:gd name="T15" fmla="*/ 16 h 122"/>
                  <a:gd name="T16" fmla="*/ 10 w 146"/>
                  <a:gd name="T17" fmla="*/ 28 h 122"/>
                  <a:gd name="T18" fmla="*/ 4 w 146"/>
                  <a:gd name="T19" fmla="*/ 40 h 122"/>
                  <a:gd name="T20" fmla="*/ 0 w 146"/>
                  <a:gd name="T21" fmla="*/ 54 h 122"/>
                  <a:gd name="T22" fmla="*/ 0 w 146"/>
                  <a:gd name="T23" fmla="*/ 66 h 122"/>
                  <a:gd name="T24" fmla="*/ 0 w 146"/>
                  <a:gd name="T25" fmla="*/ 76 h 122"/>
                  <a:gd name="T26" fmla="*/ 0 w 146"/>
                  <a:gd name="T27" fmla="*/ 76 h 122"/>
                  <a:gd name="T28" fmla="*/ 4 w 146"/>
                  <a:gd name="T29" fmla="*/ 80 h 122"/>
                  <a:gd name="T30" fmla="*/ 8 w 146"/>
                  <a:gd name="T31" fmla="*/ 84 h 122"/>
                  <a:gd name="T32" fmla="*/ 20 w 146"/>
                  <a:gd name="T33" fmla="*/ 94 h 122"/>
                  <a:gd name="T34" fmla="*/ 34 w 146"/>
                  <a:gd name="T35" fmla="*/ 100 h 122"/>
                  <a:gd name="T36" fmla="*/ 52 w 146"/>
                  <a:gd name="T37" fmla="*/ 108 h 122"/>
                  <a:gd name="T38" fmla="*/ 86 w 146"/>
                  <a:gd name="T39" fmla="*/ 118 h 122"/>
                  <a:gd name="T40" fmla="*/ 108 w 146"/>
                  <a:gd name="T41" fmla="*/ 122 h 122"/>
                  <a:gd name="T42" fmla="*/ 108 w 146"/>
                  <a:gd name="T43" fmla="*/ 122 h 122"/>
                  <a:gd name="T44" fmla="*/ 110 w 146"/>
                  <a:gd name="T45" fmla="*/ 120 h 122"/>
                  <a:gd name="T46" fmla="*/ 114 w 146"/>
                  <a:gd name="T47" fmla="*/ 118 h 122"/>
                  <a:gd name="T48" fmla="*/ 120 w 146"/>
                  <a:gd name="T49" fmla="*/ 110 h 122"/>
                  <a:gd name="T50" fmla="*/ 126 w 146"/>
                  <a:gd name="T51" fmla="*/ 98 h 122"/>
                  <a:gd name="T52" fmla="*/ 132 w 146"/>
                  <a:gd name="T53" fmla="*/ 86 h 122"/>
                  <a:gd name="T54" fmla="*/ 142 w 146"/>
                  <a:gd name="T55" fmla="*/ 62 h 122"/>
                  <a:gd name="T56" fmla="*/ 146 w 146"/>
                  <a:gd name="T57" fmla="*/ 5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22">
                    <a:moveTo>
                      <a:pt x="146" y="50"/>
                    </a:moveTo>
                    <a:lnTo>
                      <a:pt x="146" y="50"/>
                    </a:lnTo>
                    <a:lnTo>
                      <a:pt x="40" y="2"/>
                    </a:lnTo>
                    <a:lnTo>
                      <a:pt x="40" y="2"/>
                    </a:lnTo>
                    <a:lnTo>
                      <a:pt x="36" y="0"/>
                    </a:lnTo>
                    <a:lnTo>
                      <a:pt x="34" y="2"/>
                    </a:lnTo>
                    <a:lnTo>
                      <a:pt x="26" y="6"/>
                    </a:lnTo>
                    <a:lnTo>
                      <a:pt x="18" y="16"/>
                    </a:lnTo>
                    <a:lnTo>
                      <a:pt x="10" y="28"/>
                    </a:lnTo>
                    <a:lnTo>
                      <a:pt x="4" y="40"/>
                    </a:lnTo>
                    <a:lnTo>
                      <a:pt x="0" y="54"/>
                    </a:lnTo>
                    <a:lnTo>
                      <a:pt x="0" y="66"/>
                    </a:lnTo>
                    <a:lnTo>
                      <a:pt x="0" y="76"/>
                    </a:lnTo>
                    <a:lnTo>
                      <a:pt x="0" y="76"/>
                    </a:lnTo>
                    <a:lnTo>
                      <a:pt x="4" y="80"/>
                    </a:lnTo>
                    <a:lnTo>
                      <a:pt x="8" y="84"/>
                    </a:lnTo>
                    <a:lnTo>
                      <a:pt x="20" y="94"/>
                    </a:lnTo>
                    <a:lnTo>
                      <a:pt x="34" y="100"/>
                    </a:lnTo>
                    <a:lnTo>
                      <a:pt x="52" y="108"/>
                    </a:lnTo>
                    <a:lnTo>
                      <a:pt x="86" y="118"/>
                    </a:lnTo>
                    <a:lnTo>
                      <a:pt x="108" y="122"/>
                    </a:lnTo>
                    <a:lnTo>
                      <a:pt x="108" y="122"/>
                    </a:lnTo>
                    <a:lnTo>
                      <a:pt x="110" y="120"/>
                    </a:lnTo>
                    <a:lnTo>
                      <a:pt x="114" y="118"/>
                    </a:lnTo>
                    <a:lnTo>
                      <a:pt x="120" y="110"/>
                    </a:lnTo>
                    <a:lnTo>
                      <a:pt x="126" y="98"/>
                    </a:lnTo>
                    <a:lnTo>
                      <a:pt x="132" y="86"/>
                    </a:lnTo>
                    <a:lnTo>
                      <a:pt x="142" y="62"/>
                    </a:lnTo>
                    <a:lnTo>
                      <a:pt x="146"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3" name="Freeform 11">
                <a:extLst>
                  <a:ext uri="{FF2B5EF4-FFF2-40B4-BE49-F238E27FC236}">
                    <a16:creationId xmlns:a16="http://schemas.microsoft.com/office/drawing/2014/main" id="{C295116B-7758-4811-8CBC-38C957648A5B}"/>
                  </a:ext>
                </a:extLst>
              </p:cNvPr>
              <p:cNvSpPr>
                <a:spLocks/>
              </p:cNvSpPr>
              <p:nvPr/>
            </p:nvSpPr>
            <p:spPr bwMode="auto">
              <a:xfrm>
                <a:off x="3785832" y="3232353"/>
                <a:ext cx="118249" cy="110621"/>
              </a:xfrm>
              <a:custGeom>
                <a:avLst/>
                <a:gdLst>
                  <a:gd name="T0" fmla="*/ 68 w 124"/>
                  <a:gd name="T1" fmla="*/ 16 h 116"/>
                  <a:gd name="T2" fmla="*/ 68 w 124"/>
                  <a:gd name="T3" fmla="*/ 16 h 116"/>
                  <a:gd name="T4" fmla="*/ 78 w 124"/>
                  <a:gd name="T5" fmla="*/ 26 h 116"/>
                  <a:gd name="T6" fmla="*/ 100 w 124"/>
                  <a:gd name="T7" fmla="*/ 50 h 116"/>
                  <a:gd name="T8" fmla="*/ 110 w 124"/>
                  <a:gd name="T9" fmla="*/ 64 h 116"/>
                  <a:gd name="T10" fmla="*/ 120 w 124"/>
                  <a:gd name="T11" fmla="*/ 78 h 116"/>
                  <a:gd name="T12" fmla="*/ 124 w 124"/>
                  <a:gd name="T13" fmla="*/ 92 h 116"/>
                  <a:gd name="T14" fmla="*/ 124 w 124"/>
                  <a:gd name="T15" fmla="*/ 96 h 116"/>
                  <a:gd name="T16" fmla="*/ 122 w 124"/>
                  <a:gd name="T17" fmla="*/ 102 h 116"/>
                  <a:gd name="T18" fmla="*/ 122 w 124"/>
                  <a:gd name="T19" fmla="*/ 102 h 116"/>
                  <a:gd name="T20" fmla="*/ 120 w 124"/>
                  <a:gd name="T21" fmla="*/ 106 h 116"/>
                  <a:gd name="T22" fmla="*/ 116 w 124"/>
                  <a:gd name="T23" fmla="*/ 110 h 116"/>
                  <a:gd name="T24" fmla="*/ 104 w 124"/>
                  <a:gd name="T25" fmla="*/ 114 h 116"/>
                  <a:gd name="T26" fmla="*/ 90 w 124"/>
                  <a:gd name="T27" fmla="*/ 116 h 116"/>
                  <a:gd name="T28" fmla="*/ 74 w 124"/>
                  <a:gd name="T29" fmla="*/ 112 h 116"/>
                  <a:gd name="T30" fmla="*/ 56 w 124"/>
                  <a:gd name="T31" fmla="*/ 106 h 116"/>
                  <a:gd name="T32" fmla="*/ 38 w 124"/>
                  <a:gd name="T33" fmla="*/ 92 h 116"/>
                  <a:gd name="T34" fmla="*/ 30 w 124"/>
                  <a:gd name="T35" fmla="*/ 84 h 116"/>
                  <a:gd name="T36" fmla="*/ 22 w 124"/>
                  <a:gd name="T37" fmla="*/ 74 h 116"/>
                  <a:gd name="T38" fmla="*/ 14 w 124"/>
                  <a:gd name="T39" fmla="*/ 62 h 116"/>
                  <a:gd name="T40" fmla="*/ 8 w 124"/>
                  <a:gd name="T41" fmla="*/ 50 h 116"/>
                  <a:gd name="T42" fmla="*/ 8 w 124"/>
                  <a:gd name="T43" fmla="*/ 50 h 116"/>
                  <a:gd name="T44" fmla="*/ 2 w 124"/>
                  <a:gd name="T45" fmla="*/ 38 h 116"/>
                  <a:gd name="T46" fmla="*/ 0 w 124"/>
                  <a:gd name="T47" fmla="*/ 28 h 116"/>
                  <a:gd name="T48" fmla="*/ 0 w 124"/>
                  <a:gd name="T49" fmla="*/ 18 h 116"/>
                  <a:gd name="T50" fmla="*/ 0 w 124"/>
                  <a:gd name="T51" fmla="*/ 12 h 116"/>
                  <a:gd name="T52" fmla="*/ 4 w 124"/>
                  <a:gd name="T53" fmla="*/ 6 h 116"/>
                  <a:gd name="T54" fmla="*/ 8 w 124"/>
                  <a:gd name="T55" fmla="*/ 2 h 116"/>
                  <a:gd name="T56" fmla="*/ 12 w 124"/>
                  <a:gd name="T57" fmla="*/ 0 h 116"/>
                  <a:gd name="T58" fmla="*/ 18 w 124"/>
                  <a:gd name="T59" fmla="*/ 0 h 116"/>
                  <a:gd name="T60" fmla="*/ 32 w 124"/>
                  <a:gd name="T61" fmla="*/ 0 h 116"/>
                  <a:gd name="T62" fmla="*/ 46 w 124"/>
                  <a:gd name="T63" fmla="*/ 4 h 116"/>
                  <a:gd name="T64" fmla="*/ 58 w 124"/>
                  <a:gd name="T65" fmla="*/ 10 h 116"/>
                  <a:gd name="T66" fmla="*/ 68 w 124"/>
                  <a:gd name="T6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116">
                    <a:moveTo>
                      <a:pt x="68" y="16"/>
                    </a:moveTo>
                    <a:lnTo>
                      <a:pt x="68" y="16"/>
                    </a:lnTo>
                    <a:lnTo>
                      <a:pt x="78" y="26"/>
                    </a:lnTo>
                    <a:lnTo>
                      <a:pt x="100" y="50"/>
                    </a:lnTo>
                    <a:lnTo>
                      <a:pt x="110" y="64"/>
                    </a:lnTo>
                    <a:lnTo>
                      <a:pt x="120" y="78"/>
                    </a:lnTo>
                    <a:lnTo>
                      <a:pt x="124" y="92"/>
                    </a:lnTo>
                    <a:lnTo>
                      <a:pt x="124" y="96"/>
                    </a:lnTo>
                    <a:lnTo>
                      <a:pt x="122" y="102"/>
                    </a:lnTo>
                    <a:lnTo>
                      <a:pt x="122" y="102"/>
                    </a:lnTo>
                    <a:lnTo>
                      <a:pt x="120" y="106"/>
                    </a:lnTo>
                    <a:lnTo>
                      <a:pt x="116" y="110"/>
                    </a:lnTo>
                    <a:lnTo>
                      <a:pt x="104" y="114"/>
                    </a:lnTo>
                    <a:lnTo>
                      <a:pt x="90" y="116"/>
                    </a:lnTo>
                    <a:lnTo>
                      <a:pt x="74" y="112"/>
                    </a:lnTo>
                    <a:lnTo>
                      <a:pt x="56" y="106"/>
                    </a:lnTo>
                    <a:lnTo>
                      <a:pt x="38" y="92"/>
                    </a:lnTo>
                    <a:lnTo>
                      <a:pt x="30" y="84"/>
                    </a:lnTo>
                    <a:lnTo>
                      <a:pt x="22" y="74"/>
                    </a:lnTo>
                    <a:lnTo>
                      <a:pt x="14" y="62"/>
                    </a:lnTo>
                    <a:lnTo>
                      <a:pt x="8" y="50"/>
                    </a:lnTo>
                    <a:lnTo>
                      <a:pt x="8" y="50"/>
                    </a:lnTo>
                    <a:lnTo>
                      <a:pt x="2" y="38"/>
                    </a:lnTo>
                    <a:lnTo>
                      <a:pt x="0" y="28"/>
                    </a:lnTo>
                    <a:lnTo>
                      <a:pt x="0" y="18"/>
                    </a:lnTo>
                    <a:lnTo>
                      <a:pt x="0" y="12"/>
                    </a:lnTo>
                    <a:lnTo>
                      <a:pt x="4" y="6"/>
                    </a:lnTo>
                    <a:lnTo>
                      <a:pt x="8" y="2"/>
                    </a:lnTo>
                    <a:lnTo>
                      <a:pt x="12" y="0"/>
                    </a:lnTo>
                    <a:lnTo>
                      <a:pt x="18" y="0"/>
                    </a:lnTo>
                    <a:lnTo>
                      <a:pt x="32" y="0"/>
                    </a:lnTo>
                    <a:lnTo>
                      <a:pt x="46" y="4"/>
                    </a:lnTo>
                    <a:lnTo>
                      <a:pt x="58" y="10"/>
                    </a:lnTo>
                    <a:lnTo>
                      <a:pt x="68" y="16"/>
                    </a:lnTo>
                    <a:close/>
                  </a:path>
                </a:pathLst>
              </a:custGeom>
              <a:solidFill>
                <a:srgbClr val="FE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4" name="Freeform 12">
                <a:extLst>
                  <a:ext uri="{FF2B5EF4-FFF2-40B4-BE49-F238E27FC236}">
                    <a16:creationId xmlns:a16="http://schemas.microsoft.com/office/drawing/2014/main" id="{1842AA16-D7D6-44DB-90E6-973490209B08}"/>
                  </a:ext>
                </a:extLst>
              </p:cNvPr>
              <p:cNvSpPr>
                <a:spLocks/>
              </p:cNvSpPr>
              <p:nvPr/>
            </p:nvSpPr>
            <p:spPr bwMode="auto">
              <a:xfrm>
                <a:off x="3785832" y="3232353"/>
                <a:ext cx="118249" cy="110621"/>
              </a:xfrm>
              <a:custGeom>
                <a:avLst/>
                <a:gdLst>
                  <a:gd name="T0" fmla="*/ 68 w 124"/>
                  <a:gd name="T1" fmla="*/ 16 h 116"/>
                  <a:gd name="T2" fmla="*/ 68 w 124"/>
                  <a:gd name="T3" fmla="*/ 16 h 116"/>
                  <a:gd name="T4" fmla="*/ 78 w 124"/>
                  <a:gd name="T5" fmla="*/ 26 h 116"/>
                  <a:gd name="T6" fmla="*/ 100 w 124"/>
                  <a:gd name="T7" fmla="*/ 50 h 116"/>
                  <a:gd name="T8" fmla="*/ 110 w 124"/>
                  <a:gd name="T9" fmla="*/ 64 h 116"/>
                  <a:gd name="T10" fmla="*/ 120 w 124"/>
                  <a:gd name="T11" fmla="*/ 78 h 116"/>
                  <a:gd name="T12" fmla="*/ 124 w 124"/>
                  <a:gd name="T13" fmla="*/ 92 h 116"/>
                  <a:gd name="T14" fmla="*/ 124 w 124"/>
                  <a:gd name="T15" fmla="*/ 96 h 116"/>
                  <a:gd name="T16" fmla="*/ 122 w 124"/>
                  <a:gd name="T17" fmla="*/ 102 h 116"/>
                  <a:gd name="T18" fmla="*/ 122 w 124"/>
                  <a:gd name="T19" fmla="*/ 102 h 116"/>
                  <a:gd name="T20" fmla="*/ 120 w 124"/>
                  <a:gd name="T21" fmla="*/ 106 h 116"/>
                  <a:gd name="T22" fmla="*/ 116 w 124"/>
                  <a:gd name="T23" fmla="*/ 110 h 116"/>
                  <a:gd name="T24" fmla="*/ 104 w 124"/>
                  <a:gd name="T25" fmla="*/ 114 h 116"/>
                  <a:gd name="T26" fmla="*/ 90 w 124"/>
                  <a:gd name="T27" fmla="*/ 116 h 116"/>
                  <a:gd name="T28" fmla="*/ 74 w 124"/>
                  <a:gd name="T29" fmla="*/ 112 h 116"/>
                  <a:gd name="T30" fmla="*/ 56 w 124"/>
                  <a:gd name="T31" fmla="*/ 106 h 116"/>
                  <a:gd name="T32" fmla="*/ 38 w 124"/>
                  <a:gd name="T33" fmla="*/ 92 h 116"/>
                  <a:gd name="T34" fmla="*/ 30 w 124"/>
                  <a:gd name="T35" fmla="*/ 84 h 116"/>
                  <a:gd name="T36" fmla="*/ 22 w 124"/>
                  <a:gd name="T37" fmla="*/ 74 h 116"/>
                  <a:gd name="T38" fmla="*/ 14 w 124"/>
                  <a:gd name="T39" fmla="*/ 62 h 116"/>
                  <a:gd name="T40" fmla="*/ 8 w 124"/>
                  <a:gd name="T41" fmla="*/ 50 h 116"/>
                  <a:gd name="T42" fmla="*/ 8 w 124"/>
                  <a:gd name="T43" fmla="*/ 50 h 116"/>
                  <a:gd name="T44" fmla="*/ 2 w 124"/>
                  <a:gd name="T45" fmla="*/ 38 h 116"/>
                  <a:gd name="T46" fmla="*/ 0 w 124"/>
                  <a:gd name="T47" fmla="*/ 28 h 116"/>
                  <a:gd name="T48" fmla="*/ 0 w 124"/>
                  <a:gd name="T49" fmla="*/ 18 h 116"/>
                  <a:gd name="T50" fmla="*/ 0 w 124"/>
                  <a:gd name="T51" fmla="*/ 12 h 116"/>
                  <a:gd name="T52" fmla="*/ 4 w 124"/>
                  <a:gd name="T53" fmla="*/ 6 h 116"/>
                  <a:gd name="T54" fmla="*/ 8 w 124"/>
                  <a:gd name="T55" fmla="*/ 2 h 116"/>
                  <a:gd name="T56" fmla="*/ 12 w 124"/>
                  <a:gd name="T57" fmla="*/ 0 h 116"/>
                  <a:gd name="T58" fmla="*/ 18 w 124"/>
                  <a:gd name="T59" fmla="*/ 0 h 116"/>
                  <a:gd name="T60" fmla="*/ 32 w 124"/>
                  <a:gd name="T61" fmla="*/ 0 h 116"/>
                  <a:gd name="T62" fmla="*/ 46 w 124"/>
                  <a:gd name="T63" fmla="*/ 4 h 116"/>
                  <a:gd name="T64" fmla="*/ 58 w 124"/>
                  <a:gd name="T65" fmla="*/ 10 h 116"/>
                  <a:gd name="T66" fmla="*/ 68 w 124"/>
                  <a:gd name="T6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116">
                    <a:moveTo>
                      <a:pt x="68" y="16"/>
                    </a:moveTo>
                    <a:lnTo>
                      <a:pt x="68" y="16"/>
                    </a:lnTo>
                    <a:lnTo>
                      <a:pt x="78" y="26"/>
                    </a:lnTo>
                    <a:lnTo>
                      <a:pt x="100" y="50"/>
                    </a:lnTo>
                    <a:lnTo>
                      <a:pt x="110" y="64"/>
                    </a:lnTo>
                    <a:lnTo>
                      <a:pt x="120" y="78"/>
                    </a:lnTo>
                    <a:lnTo>
                      <a:pt x="124" y="92"/>
                    </a:lnTo>
                    <a:lnTo>
                      <a:pt x="124" y="96"/>
                    </a:lnTo>
                    <a:lnTo>
                      <a:pt x="122" y="102"/>
                    </a:lnTo>
                    <a:lnTo>
                      <a:pt x="122" y="102"/>
                    </a:lnTo>
                    <a:lnTo>
                      <a:pt x="120" y="106"/>
                    </a:lnTo>
                    <a:lnTo>
                      <a:pt x="116" y="110"/>
                    </a:lnTo>
                    <a:lnTo>
                      <a:pt x="104" y="114"/>
                    </a:lnTo>
                    <a:lnTo>
                      <a:pt x="90" y="116"/>
                    </a:lnTo>
                    <a:lnTo>
                      <a:pt x="74" y="112"/>
                    </a:lnTo>
                    <a:lnTo>
                      <a:pt x="56" y="106"/>
                    </a:lnTo>
                    <a:lnTo>
                      <a:pt x="38" y="92"/>
                    </a:lnTo>
                    <a:lnTo>
                      <a:pt x="30" y="84"/>
                    </a:lnTo>
                    <a:lnTo>
                      <a:pt x="22" y="74"/>
                    </a:lnTo>
                    <a:lnTo>
                      <a:pt x="14" y="62"/>
                    </a:lnTo>
                    <a:lnTo>
                      <a:pt x="8" y="50"/>
                    </a:lnTo>
                    <a:lnTo>
                      <a:pt x="8" y="50"/>
                    </a:lnTo>
                    <a:lnTo>
                      <a:pt x="2" y="38"/>
                    </a:lnTo>
                    <a:lnTo>
                      <a:pt x="0" y="28"/>
                    </a:lnTo>
                    <a:lnTo>
                      <a:pt x="0" y="18"/>
                    </a:lnTo>
                    <a:lnTo>
                      <a:pt x="0" y="12"/>
                    </a:lnTo>
                    <a:lnTo>
                      <a:pt x="4" y="6"/>
                    </a:lnTo>
                    <a:lnTo>
                      <a:pt x="8" y="2"/>
                    </a:lnTo>
                    <a:lnTo>
                      <a:pt x="12" y="0"/>
                    </a:lnTo>
                    <a:lnTo>
                      <a:pt x="18" y="0"/>
                    </a:lnTo>
                    <a:lnTo>
                      <a:pt x="32" y="0"/>
                    </a:lnTo>
                    <a:lnTo>
                      <a:pt x="46" y="4"/>
                    </a:lnTo>
                    <a:lnTo>
                      <a:pt x="58" y="10"/>
                    </a:lnTo>
                    <a:lnTo>
                      <a:pt x="68"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5" name="Freeform 13">
                <a:extLst>
                  <a:ext uri="{FF2B5EF4-FFF2-40B4-BE49-F238E27FC236}">
                    <a16:creationId xmlns:a16="http://schemas.microsoft.com/office/drawing/2014/main" id="{75B76840-114C-4B50-BEA3-591080FAC4BE}"/>
                  </a:ext>
                </a:extLst>
              </p:cNvPr>
              <p:cNvSpPr>
                <a:spLocks/>
              </p:cNvSpPr>
              <p:nvPr/>
            </p:nvSpPr>
            <p:spPr bwMode="auto">
              <a:xfrm>
                <a:off x="3743873" y="3278127"/>
                <a:ext cx="101084" cy="102992"/>
              </a:xfrm>
              <a:custGeom>
                <a:avLst/>
                <a:gdLst>
                  <a:gd name="T0" fmla="*/ 20 w 106"/>
                  <a:gd name="T1" fmla="*/ 0 h 108"/>
                  <a:gd name="T2" fmla="*/ 20 w 106"/>
                  <a:gd name="T3" fmla="*/ 0 h 108"/>
                  <a:gd name="T4" fmla="*/ 30 w 106"/>
                  <a:gd name="T5" fmla="*/ 2 h 108"/>
                  <a:gd name="T6" fmla="*/ 44 w 106"/>
                  <a:gd name="T7" fmla="*/ 6 h 108"/>
                  <a:gd name="T8" fmla="*/ 60 w 106"/>
                  <a:gd name="T9" fmla="*/ 14 h 108"/>
                  <a:gd name="T10" fmla="*/ 74 w 106"/>
                  <a:gd name="T11" fmla="*/ 26 h 108"/>
                  <a:gd name="T12" fmla="*/ 86 w 106"/>
                  <a:gd name="T13" fmla="*/ 36 h 108"/>
                  <a:gd name="T14" fmla="*/ 96 w 106"/>
                  <a:gd name="T15" fmla="*/ 48 h 108"/>
                  <a:gd name="T16" fmla="*/ 104 w 106"/>
                  <a:gd name="T17" fmla="*/ 58 h 108"/>
                  <a:gd name="T18" fmla="*/ 106 w 106"/>
                  <a:gd name="T19" fmla="*/ 64 h 108"/>
                  <a:gd name="T20" fmla="*/ 106 w 106"/>
                  <a:gd name="T21" fmla="*/ 68 h 108"/>
                  <a:gd name="T22" fmla="*/ 106 w 106"/>
                  <a:gd name="T23" fmla="*/ 68 h 108"/>
                  <a:gd name="T24" fmla="*/ 104 w 106"/>
                  <a:gd name="T25" fmla="*/ 76 h 108"/>
                  <a:gd name="T26" fmla="*/ 100 w 106"/>
                  <a:gd name="T27" fmla="*/ 86 h 108"/>
                  <a:gd name="T28" fmla="*/ 94 w 106"/>
                  <a:gd name="T29" fmla="*/ 94 h 108"/>
                  <a:gd name="T30" fmla="*/ 88 w 106"/>
                  <a:gd name="T31" fmla="*/ 102 h 108"/>
                  <a:gd name="T32" fmla="*/ 78 w 106"/>
                  <a:gd name="T33" fmla="*/ 106 h 108"/>
                  <a:gd name="T34" fmla="*/ 68 w 106"/>
                  <a:gd name="T35" fmla="*/ 108 h 108"/>
                  <a:gd name="T36" fmla="*/ 56 w 106"/>
                  <a:gd name="T37" fmla="*/ 106 h 108"/>
                  <a:gd name="T38" fmla="*/ 44 w 106"/>
                  <a:gd name="T39" fmla="*/ 100 h 108"/>
                  <a:gd name="T40" fmla="*/ 44 w 106"/>
                  <a:gd name="T41" fmla="*/ 100 h 108"/>
                  <a:gd name="T42" fmla="*/ 30 w 106"/>
                  <a:gd name="T43" fmla="*/ 88 h 108"/>
                  <a:gd name="T44" fmla="*/ 18 w 106"/>
                  <a:gd name="T45" fmla="*/ 74 h 108"/>
                  <a:gd name="T46" fmla="*/ 8 w 106"/>
                  <a:gd name="T47" fmla="*/ 58 h 108"/>
                  <a:gd name="T48" fmla="*/ 2 w 106"/>
                  <a:gd name="T49" fmla="*/ 42 h 108"/>
                  <a:gd name="T50" fmla="*/ 0 w 106"/>
                  <a:gd name="T51" fmla="*/ 26 h 108"/>
                  <a:gd name="T52" fmla="*/ 0 w 106"/>
                  <a:gd name="T53" fmla="*/ 18 h 108"/>
                  <a:gd name="T54" fmla="*/ 0 w 106"/>
                  <a:gd name="T55" fmla="*/ 12 h 108"/>
                  <a:gd name="T56" fmla="*/ 4 w 106"/>
                  <a:gd name="T57" fmla="*/ 8 h 108"/>
                  <a:gd name="T58" fmla="*/ 8 w 106"/>
                  <a:gd name="T59" fmla="*/ 4 h 108"/>
                  <a:gd name="T60" fmla="*/ 12 w 106"/>
                  <a:gd name="T61" fmla="*/ 0 h 108"/>
                  <a:gd name="T62" fmla="*/ 20 w 106"/>
                  <a:gd name="T6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08">
                    <a:moveTo>
                      <a:pt x="20" y="0"/>
                    </a:moveTo>
                    <a:lnTo>
                      <a:pt x="20" y="0"/>
                    </a:lnTo>
                    <a:lnTo>
                      <a:pt x="30" y="2"/>
                    </a:lnTo>
                    <a:lnTo>
                      <a:pt x="44" y="6"/>
                    </a:lnTo>
                    <a:lnTo>
                      <a:pt x="60" y="14"/>
                    </a:lnTo>
                    <a:lnTo>
                      <a:pt x="74" y="26"/>
                    </a:lnTo>
                    <a:lnTo>
                      <a:pt x="86" y="36"/>
                    </a:lnTo>
                    <a:lnTo>
                      <a:pt x="96" y="48"/>
                    </a:lnTo>
                    <a:lnTo>
                      <a:pt x="104" y="58"/>
                    </a:lnTo>
                    <a:lnTo>
                      <a:pt x="106" y="64"/>
                    </a:lnTo>
                    <a:lnTo>
                      <a:pt x="106" y="68"/>
                    </a:lnTo>
                    <a:lnTo>
                      <a:pt x="106" y="68"/>
                    </a:lnTo>
                    <a:lnTo>
                      <a:pt x="104" y="76"/>
                    </a:lnTo>
                    <a:lnTo>
                      <a:pt x="100" y="86"/>
                    </a:lnTo>
                    <a:lnTo>
                      <a:pt x="94" y="94"/>
                    </a:lnTo>
                    <a:lnTo>
                      <a:pt x="88" y="102"/>
                    </a:lnTo>
                    <a:lnTo>
                      <a:pt x="78" y="106"/>
                    </a:lnTo>
                    <a:lnTo>
                      <a:pt x="68" y="108"/>
                    </a:lnTo>
                    <a:lnTo>
                      <a:pt x="56" y="106"/>
                    </a:lnTo>
                    <a:lnTo>
                      <a:pt x="44" y="100"/>
                    </a:lnTo>
                    <a:lnTo>
                      <a:pt x="44" y="100"/>
                    </a:lnTo>
                    <a:lnTo>
                      <a:pt x="30" y="88"/>
                    </a:lnTo>
                    <a:lnTo>
                      <a:pt x="18" y="74"/>
                    </a:lnTo>
                    <a:lnTo>
                      <a:pt x="8" y="58"/>
                    </a:lnTo>
                    <a:lnTo>
                      <a:pt x="2" y="42"/>
                    </a:lnTo>
                    <a:lnTo>
                      <a:pt x="0" y="26"/>
                    </a:lnTo>
                    <a:lnTo>
                      <a:pt x="0" y="18"/>
                    </a:lnTo>
                    <a:lnTo>
                      <a:pt x="0" y="12"/>
                    </a:lnTo>
                    <a:lnTo>
                      <a:pt x="4" y="8"/>
                    </a:lnTo>
                    <a:lnTo>
                      <a:pt x="8" y="4"/>
                    </a:lnTo>
                    <a:lnTo>
                      <a:pt x="12" y="0"/>
                    </a:lnTo>
                    <a:lnTo>
                      <a:pt x="20" y="0"/>
                    </a:lnTo>
                    <a:close/>
                  </a:path>
                </a:pathLst>
              </a:custGeom>
              <a:solidFill>
                <a:srgbClr val="FE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6" name="Freeform 14">
                <a:extLst>
                  <a:ext uri="{FF2B5EF4-FFF2-40B4-BE49-F238E27FC236}">
                    <a16:creationId xmlns:a16="http://schemas.microsoft.com/office/drawing/2014/main" id="{297474B0-DD9A-4717-9420-4187B0F385C8}"/>
                  </a:ext>
                </a:extLst>
              </p:cNvPr>
              <p:cNvSpPr>
                <a:spLocks/>
              </p:cNvSpPr>
              <p:nvPr/>
            </p:nvSpPr>
            <p:spPr bwMode="auto">
              <a:xfrm>
                <a:off x="3743873" y="3278127"/>
                <a:ext cx="101084" cy="102992"/>
              </a:xfrm>
              <a:custGeom>
                <a:avLst/>
                <a:gdLst>
                  <a:gd name="T0" fmla="*/ 20 w 106"/>
                  <a:gd name="T1" fmla="*/ 0 h 108"/>
                  <a:gd name="T2" fmla="*/ 20 w 106"/>
                  <a:gd name="T3" fmla="*/ 0 h 108"/>
                  <a:gd name="T4" fmla="*/ 30 w 106"/>
                  <a:gd name="T5" fmla="*/ 2 h 108"/>
                  <a:gd name="T6" fmla="*/ 44 w 106"/>
                  <a:gd name="T7" fmla="*/ 6 h 108"/>
                  <a:gd name="T8" fmla="*/ 60 w 106"/>
                  <a:gd name="T9" fmla="*/ 14 h 108"/>
                  <a:gd name="T10" fmla="*/ 74 w 106"/>
                  <a:gd name="T11" fmla="*/ 26 h 108"/>
                  <a:gd name="T12" fmla="*/ 86 w 106"/>
                  <a:gd name="T13" fmla="*/ 36 h 108"/>
                  <a:gd name="T14" fmla="*/ 96 w 106"/>
                  <a:gd name="T15" fmla="*/ 48 h 108"/>
                  <a:gd name="T16" fmla="*/ 104 w 106"/>
                  <a:gd name="T17" fmla="*/ 58 h 108"/>
                  <a:gd name="T18" fmla="*/ 106 w 106"/>
                  <a:gd name="T19" fmla="*/ 64 h 108"/>
                  <a:gd name="T20" fmla="*/ 106 w 106"/>
                  <a:gd name="T21" fmla="*/ 68 h 108"/>
                  <a:gd name="T22" fmla="*/ 106 w 106"/>
                  <a:gd name="T23" fmla="*/ 68 h 108"/>
                  <a:gd name="T24" fmla="*/ 104 w 106"/>
                  <a:gd name="T25" fmla="*/ 76 h 108"/>
                  <a:gd name="T26" fmla="*/ 100 w 106"/>
                  <a:gd name="T27" fmla="*/ 86 h 108"/>
                  <a:gd name="T28" fmla="*/ 94 w 106"/>
                  <a:gd name="T29" fmla="*/ 94 h 108"/>
                  <a:gd name="T30" fmla="*/ 88 w 106"/>
                  <a:gd name="T31" fmla="*/ 102 h 108"/>
                  <a:gd name="T32" fmla="*/ 78 w 106"/>
                  <a:gd name="T33" fmla="*/ 106 h 108"/>
                  <a:gd name="T34" fmla="*/ 68 w 106"/>
                  <a:gd name="T35" fmla="*/ 108 h 108"/>
                  <a:gd name="T36" fmla="*/ 56 w 106"/>
                  <a:gd name="T37" fmla="*/ 106 h 108"/>
                  <a:gd name="T38" fmla="*/ 44 w 106"/>
                  <a:gd name="T39" fmla="*/ 100 h 108"/>
                  <a:gd name="T40" fmla="*/ 44 w 106"/>
                  <a:gd name="T41" fmla="*/ 100 h 108"/>
                  <a:gd name="T42" fmla="*/ 30 w 106"/>
                  <a:gd name="T43" fmla="*/ 88 h 108"/>
                  <a:gd name="T44" fmla="*/ 18 w 106"/>
                  <a:gd name="T45" fmla="*/ 74 h 108"/>
                  <a:gd name="T46" fmla="*/ 8 w 106"/>
                  <a:gd name="T47" fmla="*/ 58 h 108"/>
                  <a:gd name="T48" fmla="*/ 2 w 106"/>
                  <a:gd name="T49" fmla="*/ 42 h 108"/>
                  <a:gd name="T50" fmla="*/ 0 w 106"/>
                  <a:gd name="T51" fmla="*/ 26 h 108"/>
                  <a:gd name="T52" fmla="*/ 0 w 106"/>
                  <a:gd name="T53" fmla="*/ 18 h 108"/>
                  <a:gd name="T54" fmla="*/ 0 w 106"/>
                  <a:gd name="T55" fmla="*/ 12 h 108"/>
                  <a:gd name="T56" fmla="*/ 4 w 106"/>
                  <a:gd name="T57" fmla="*/ 8 h 108"/>
                  <a:gd name="T58" fmla="*/ 8 w 106"/>
                  <a:gd name="T59" fmla="*/ 4 h 108"/>
                  <a:gd name="T60" fmla="*/ 12 w 106"/>
                  <a:gd name="T61" fmla="*/ 0 h 108"/>
                  <a:gd name="T62" fmla="*/ 20 w 106"/>
                  <a:gd name="T6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08">
                    <a:moveTo>
                      <a:pt x="20" y="0"/>
                    </a:moveTo>
                    <a:lnTo>
                      <a:pt x="20" y="0"/>
                    </a:lnTo>
                    <a:lnTo>
                      <a:pt x="30" y="2"/>
                    </a:lnTo>
                    <a:lnTo>
                      <a:pt x="44" y="6"/>
                    </a:lnTo>
                    <a:lnTo>
                      <a:pt x="60" y="14"/>
                    </a:lnTo>
                    <a:lnTo>
                      <a:pt x="74" y="26"/>
                    </a:lnTo>
                    <a:lnTo>
                      <a:pt x="86" y="36"/>
                    </a:lnTo>
                    <a:lnTo>
                      <a:pt x="96" y="48"/>
                    </a:lnTo>
                    <a:lnTo>
                      <a:pt x="104" y="58"/>
                    </a:lnTo>
                    <a:lnTo>
                      <a:pt x="106" y="64"/>
                    </a:lnTo>
                    <a:lnTo>
                      <a:pt x="106" y="68"/>
                    </a:lnTo>
                    <a:lnTo>
                      <a:pt x="106" y="68"/>
                    </a:lnTo>
                    <a:lnTo>
                      <a:pt x="104" y="76"/>
                    </a:lnTo>
                    <a:lnTo>
                      <a:pt x="100" y="86"/>
                    </a:lnTo>
                    <a:lnTo>
                      <a:pt x="94" y="94"/>
                    </a:lnTo>
                    <a:lnTo>
                      <a:pt x="88" y="102"/>
                    </a:lnTo>
                    <a:lnTo>
                      <a:pt x="78" y="106"/>
                    </a:lnTo>
                    <a:lnTo>
                      <a:pt x="68" y="108"/>
                    </a:lnTo>
                    <a:lnTo>
                      <a:pt x="56" y="106"/>
                    </a:lnTo>
                    <a:lnTo>
                      <a:pt x="44" y="100"/>
                    </a:lnTo>
                    <a:lnTo>
                      <a:pt x="44" y="100"/>
                    </a:lnTo>
                    <a:lnTo>
                      <a:pt x="30" y="88"/>
                    </a:lnTo>
                    <a:lnTo>
                      <a:pt x="18" y="74"/>
                    </a:lnTo>
                    <a:lnTo>
                      <a:pt x="8" y="58"/>
                    </a:lnTo>
                    <a:lnTo>
                      <a:pt x="2" y="42"/>
                    </a:lnTo>
                    <a:lnTo>
                      <a:pt x="0" y="26"/>
                    </a:lnTo>
                    <a:lnTo>
                      <a:pt x="0" y="18"/>
                    </a:lnTo>
                    <a:lnTo>
                      <a:pt x="0" y="12"/>
                    </a:lnTo>
                    <a:lnTo>
                      <a:pt x="4" y="8"/>
                    </a:lnTo>
                    <a:lnTo>
                      <a:pt x="8" y="4"/>
                    </a:lnTo>
                    <a:lnTo>
                      <a:pt x="12" y="0"/>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5">
                <a:extLst>
                  <a:ext uri="{FF2B5EF4-FFF2-40B4-BE49-F238E27FC236}">
                    <a16:creationId xmlns:a16="http://schemas.microsoft.com/office/drawing/2014/main" id="{7FD37800-551B-4064-85E7-48CBAF826527}"/>
                  </a:ext>
                </a:extLst>
              </p:cNvPr>
              <p:cNvSpPr>
                <a:spLocks/>
              </p:cNvSpPr>
              <p:nvPr/>
            </p:nvSpPr>
            <p:spPr bwMode="auto">
              <a:xfrm>
                <a:off x="3617994" y="3108382"/>
                <a:ext cx="263200" cy="171652"/>
              </a:xfrm>
              <a:custGeom>
                <a:avLst/>
                <a:gdLst>
                  <a:gd name="T0" fmla="*/ 4 w 276"/>
                  <a:gd name="T1" fmla="*/ 114 h 180"/>
                  <a:gd name="T2" fmla="*/ 4 w 276"/>
                  <a:gd name="T3" fmla="*/ 114 h 180"/>
                  <a:gd name="T4" fmla="*/ 14 w 276"/>
                  <a:gd name="T5" fmla="*/ 98 h 180"/>
                  <a:gd name="T6" fmla="*/ 36 w 276"/>
                  <a:gd name="T7" fmla="*/ 62 h 180"/>
                  <a:gd name="T8" fmla="*/ 50 w 276"/>
                  <a:gd name="T9" fmla="*/ 42 h 180"/>
                  <a:gd name="T10" fmla="*/ 64 w 276"/>
                  <a:gd name="T11" fmla="*/ 24 h 180"/>
                  <a:gd name="T12" fmla="*/ 78 w 276"/>
                  <a:gd name="T13" fmla="*/ 8 h 180"/>
                  <a:gd name="T14" fmla="*/ 88 w 276"/>
                  <a:gd name="T15" fmla="*/ 0 h 180"/>
                  <a:gd name="T16" fmla="*/ 88 w 276"/>
                  <a:gd name="T17" fmla="*/ 0 h 180"/>
                  <a:gd name="T18" fmla="*/ 94 w 276"/>
                  <a:gd name="T19" fmla="*/ 0 h 180"/>
                  <a:gd name="T20" fmla="*/ 102 w 276"/>
                  <a:gd name="T21" fmla="*/ 2 h 180"/>
                  <a:gd name="T22" fmla="*/ 122 w 276"/>
                  <a:gd name="T23" fmla="*/ 10 h 180"/>
                  <a:gd name="T24" fmla="*/ 146 w 276"/>
                  <a:gd name="T25" fmla="*/ 22 h 180"/>
                  <a:gd name="T26" fmla="*/ 174 w 276"/>
                  <a:gd name="T27" fmla="*/ 40 h 180"/>
                  <a:gd name="T28" fmla="*/ 228 w 276"/>
                  <a:gd name="T29" fmla="*/ 72 h 180"/>
                  <a:gd name="T30" fmla="*/ 250 w 276"/>
                  <a:gd name="T31" fmla="*/ 82 h 180"/>
                  <a:gd name="T32" fmla="*/ 258 w 276"/>
                  <a:gd name="T33" fmla="*/ 86 h 180"/>
                  <a:gd name="T34" fmla="*/ 266 w 276"/>
                  <a:gd name="T35" fmla="*/ 86 h 180"/>
                  <a:gd name="T36" fmla="*/ 266 w 276"/>
                  <a:gd name="T37" fmla="*/ 86 h 180"/>
                  <a:gd name="T38" fmla="*/ 272 w 276"/>
                  <a:gd name="T39" fmla="*/ 88 h 180"/>
                  <a:gd name="T40" fmla="*/ 276 w 276"/>
                  <a:gd name="T41" fmla="*/ 90 h 180"/>
                  <a:gd name="T42" fmla="*/ 276 w 276"/>
                  <a:gd name="T43" fmla="*/ 92 h 180"/>
                  <a:gd name="T44" fmla="*/ 276 w 276"/>
                  <a:gd name="T45" fmla="*/ 96 h 180"/>
                  <a:gd name="T46" fmla="*/ 272 w 276"/>
                  <a:gd name="T47" fmla="*/ 104 h 180"/>
                  <a:gd name="T48" fmla="*/ 262 w 276"/>
                  <a:gd name="T49" fmla="*/ 112 h 180"/>
                  <a:gd name="T50" fmla="*/ 250 w 276"/>
                  <a:gd name="T51" fmla="*/ 122 h 180"/>
                  <a:gd name="T52" fmla="*/ 236 w 276"/>
                  <a:gd name="T53" fmla="*/ 128 h 180"/>
                  <a:gd name="T54" fmla="*/ 220 w 276"/>
                  <a:gd name="T55" fmla="*/ 132 h 180"/>
                  <a:gd name="T56" fmla="*/ 212 w 276"/>
                  <a:gd name="T57" fmla="*/ 134 h 180"/>
                  <a:gd name="T58" fmla="*/ 206 w 276"/>
                  <a:gd name="T59" fmla="*/ 132 h 180"/>
                  <a:gd name="T60" fmla="*/ 206 w 276"/>
                  <a:gd name="T61" fmla="*/ 132 h 180"/>
                  <a:gd name="T62" fmla="*/ 192 w 276"/>
                  <a:gd name="T63" fmla="*/ 128 h 180"/>
                  <a:gd name="T64" fmla="*/ 178 w 276"/>
                  <a:gd name="T65" fmla="*/ 122 h 180"/>
                  <a:gd name="T66" fmla="*/ 150 w 276"/>
                  <a:gd name="T67" fmla="*/ 106 h 180"/>
                  <a:gd name="T68" fmla="*/ 128 w 276"/>
                  <a:gd name="T69" fmla="*/ 92 h 180"/>
                  <a:gd name="T70" fmla="*/ 118 w 276"/>
                  <a:gd name="T71" fmla="*/ 86 h 180"/>
                  <a:gd name="T72" fmla="*/ 118 w 276"/>
                  <a:gd name="T73" fmla="*/ 86 h 180"/>
                  <a:gd name="T74" fmla="*/ 118 w 276"/>
                  <a:gd name="T75" fmla="*/ 98 h 180"/>
                  <a:gd name="T76" fmla="*/ 118 w 276"/>
                  <a:gd name="T77" fmla="*/ 110 h 180"/>
                  <a:gd name="T78" fmla="*/ 114 w 276"/>
                  <a:gd name="T79" fmla="*/ 126 h 180"/>
                  <a:gd name="T80" fmla="*/ 106 w 276"/>
                  <a:gd name="T81" fmla="*/ 142 h 180"/>
                  <a:gd name="T82" fmla="*/ 102 w 276"/>
                  <a:gd name="T83" fmla="*/ 148 h 180"/>
                  <a:gd name="T84" fmla="*/ 94 w 276"/>
                  <a:gd name="T85" fmla="*/ 156 h 180"/>
                  <a:gd name="T86" fmla="*/ 86 w 276"/>
                  <a:gd name="T87" fmla="*/ 162 h 180"/>
                  <a:gd name="T88" fmla="*/ 78 w 276"/>
                  <a:gd name="T89" fmla="*/ 168 h 180"/>
                  <a:gd name="T90" fmla="*/ 66 w 276"/>
                  <a:gd name="T91" fmla="*/ 174 h 180"/>
                  <a:gd name="T92" fmla="*/ 54 w 276"/>
                  <a:gd name="T93" fmla="*/ 178 h 180"/>
                  <a:gd name="T94" fmla="*/ 54 w 276"/>
                  <a:gd name="T95" fmla="*/ 178 h 180"/>
                  <a:gd name="T96" fmla="*/ 42 w 276"/>
                  <a:gd name="T97" fmla="*/ 180 h 180"/>
                  <a:gd name="T98" fmla="*/ 30 w 276"/>
                  <a:gd name="T99" fmla="*/ 180 h 180"/>
                  <a:gd name="T100" fmla="*/ 22 w 276"/>
                  <a:gd name="T101" fmla="*/ 178 h 180"/>
                  <a:gd name="T102" fmla="*/ 16 w 276"/>
                  <a:gd name="T103" fmla="*/ 176 h 180"/>
                  <a:gd name="T104" fmla="*/ 10 w 276"/>
                  <a:gd name="T105" fmla="*/ 170 h 180"/>
                  <a:gd name="T106" fmla="*/ 6 w 276"/>
                  <a:gd name="T107" fmla="*/ 166 h 180"/>
                  <a:gd name="T108" fmla="*/ 4 w 276"/>
                  <a:gd name="T109" fmla="*/ 160 h 180"/>
                  <a:gd name="T110" fmla="*/ 2 w 276"/>
                  <a:gd name="T111" fmla="*/ 152 h 180"/>
                  <a:gd name="T112" fmla="*/ 0 w 276"/>
                  <a:gd name="T113" fmla="*/ 138 h 180"/>
                  <a:gd name="T114" fmla="*/ 2 w 276"/>
                  <a:gd name="T115" fmla="*/ 126 h 180"/>
                  <a:gd name="T116" fmla="*/ 4 w 276"/>
                  <a:gd name="T117" fmla="*/ 11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6" h="180">
                    <a:moveTo>
                      <a:pt x="4" y="114"/>
                    </a:moveTo>
                    <a:lnTo>
                      <a:pt x="4" y="114"/>
                    </a:lnTo>
                    <a:lnTo>
                      <a:pt x="14" y="98"/>
                    </a:lnTo>
                    <a:lnTo>
                      <a:pt x="36" y="62"/>
                    </a:lnTo>
                    <a:lnTo>
                      <a:pt x="50" y="42"/>
                    </a:lnTo>
                    <a:lnTo>
                      <a:pt x="64" y="24"/>
                    </a:lnTo>
                    <a:lnTo>
                      <a:pt x="78" y="8"/>
                    </a:lnTo>
                    <a:lnTo>
                      <a:pt x="88" y="0"/>
                    </a:lnTo>
                    <a:lnTo>
                      <a:pt x="88" y="0"/>
                    </a:lnTo>
                    <a:lnTo>
                      <a:pt x="94" y="0"/>
                    </a:lnTo>
                    <a:lnTo>
                      <a:pt x="102" y="2"/>
                    </a:lnTo>
                    <a:lnTo>
                      <a:pt x="122" y="10"/>
                    </a:lnTo>
                    <a:lnTo>
                      <a:pt x="146" y="22"/>
                    </a:lnTo>
                    <a:lnTo>
                      <a:pt x="174" y="40"/>
                    </a:lnTo>
                    <a:lnTo>
                      <a:pt x="228" y="72"/>
                    </a:lnTo>
                    <a:lnTo>
                      <a:pt x="250" y="82"/>
                    </a:lnTo>
                    <a:lnTo>
                      <a:pt x="258" y="86"/>
                    </a:lnTo>
                    <a:lnTo>
                      <a:pt x="266" y="86"/>
                    </a:lnTo>
                    <a:lnTo>
                      <a:pt x="266" y="86"/>
                    </a:lnTo>
                    <a:lnTo>
                      <a:pt x="272" y="88"/>
                    </a:lnTo>
                    <a:lnTo>
                      <a:pt x="276" y="90"/>
                    </a:lnTo>
                    <a:lnTo>
                      <a:pt x="276" y="92"/>
                    </a:lnTo>
                    <a:lnTo>
                      <a:pt x="276" y="96"/>
                    </a:lnTo>
                    <a:lnTo>
                      <a:pt x="272" y="104"/>
                    </a:lnTo>
                    <a:lnTo>
                      <a:pt x="262" y="112"/>
                    </a:lnTo>
                    <a:lnTo>
                      <a:pt x="250" y="122"/>
                    </a:lnTo>
                    <a:lnTo>
                      <a:pt x="236" y="128"/>
                    </a:lnTo>
                    <a:lnTo>
                      <a:pt x="220" y="132"/>
                    </a:lnTo>
                    <a:lnTo>
                      <a:pt x="212" y="134"/>
                    </a:lnTo>
                    <a:lnTo>
                      <a:pt x="206" y="132"/>
                    </a:lnTo>
                    <a:lnTo>
                      <a:pt x="206" y="132"/>
                    </a:lnTo>
                    <a:lnTo>
                      <a:pt x="192" y="128"/>
                    </a:lnTo>
                    <a:lnTo>
                      <a:pt x="178" y="122"/>
                    </a:lnTo>
                    <a:lnTo>
                      <a:pt x="150" y="106"/>
                    </a:lnTo>
                    <a:lnTo>
                      <a:pt x="128" y="92"/>
                    </a:lnTo>
                    <a:lnTo>
                      <a:pt x="118" y="86"/>
                    </a:lnTo>
                    <a:lnTo>
                      <a:pt x="118" y="86"/>
                    </a:lnTo>
                    <a:lnTo>
                      <a:pt x="118" y="98"/>
                    </a:lnTo>
                    <a:lnTo>
                      <a:pt x="118" y="110"/>
                    </a:lnTo>
                    <a:lnTo>
                      <a:pt x="114" y="126"/>
                    </a:lnTo>
                    <a:lnTo>
                      <a:pt x="106" y="142"/>
                    </a:lnTo>
                    <a:lnTo>
                      <a:pt x="102" y="148"/>
                    </a:lnTo>
                    <a:lnTo>
                      <a:pt x="94" y="156"/>
                    </a:lnTo>
                    <a:lnTo>
                      <a:pt x="86" y="162"/>
                    </a:lnTo>
                    <a:lnTo>
                      <a:pt x="78" y="168"/>
                    </a:lnTo>
                    <a:lnTo>
                      <a:pt x="66" y="174"/>
                    </a:lnTo>
                    <a:lnTo>
                      <a:pt x="54" y="178"/>
                    </a:lnTo>
                    <a:lnTo>
                      <a:pt x="54" y="178"/>
                    </a:lnTo>
                    <a:lnTo>
                      <a:pt x="42" y="180"/>
                    </a:lnTo>
                    <a:lnTo>
                      <a:pt x="30" y="180"/>
                    </a:lnTo>
                    <a:lnTo>
                      <a:pt x="22" y="178"/>
                    </a:lnTo>
                    <a:lnTo>
                      <a:pt x="16" y="176"/>
                    </a:lnTo>
                    <a:lnTo>
                      <a:pt x="10" y="170"/>
                    </a:lnTo>
                    <a:lnTo>
                      <a:pt x="6" y="166"/>
                    </a:lnTo>
                    <a:lnTo>
                      <a:pt x="4" y="160"/>
                    </a:lnTo>
                    <a:lnTo>
                      <a:pt x="2" y="152"/>
                    </a:lnTo>
                    <a:lnTo>
                      <a:pt x="0" y="138"/>
                    </a:lnTo>
                    <a:lnTo>
                      <a:pt x="2" y="126"/>
                    </a:lnTo>
                    <a:lnTo>
                      <a:pt x="4" y="114"/>
                    </a:lnTo>
                    <a:close/>
                  </a:path>
                </a:pathLst>
              </a:custGeom>
              <a:solidFill>
                <a:srgbClr val="FE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8" name="Freeform 16">
                <a:extLst>
                  <a:ext uri="{FF2B5EF4-FFF2-40B4-BE49-F238E27FC236}">
                    <a16:creationId xmlns:a16="http://schemas.microsoft.com/office/drawing/2014/main" id="{42D93AE2-F684-4FCE-A79E-2ABEA6AD875C}"/>
                  </a:ext>
                </a:extLst>
              </p:cNvPr>
              <p:cNvSpPr>
                <a:spLocks/>
              </p:cNvSpPr>
              <p:nvPr/>
            </p:nvSpPr>
            <p:spPr bwMode="auto">
              <a:xfrm>
                <a:off x="3617994" y="3108382"/>
                <a:ext cx="263200" cy="171652"/>
              </a:xfrm>
              <a:custGeom>
                <a:avLst/>
                <a:gdLst>
                  <a:gd name="T0" fmla="*/ 4 w 276"/>
                  <a:gd name="T1" fmla="*/ 114 h 180"/>
                  <a:gd name="T2" fmla="*/ 4 w 276"/>
                  <a:gd name="T3" fmla="*/ 114 h 180"/>
                  <a:gd name="T4" fmla="*/ 14 w 276"/>
                  <a:gd name="T5" fmla="*/ 98 h 180"/>
                  <a:gd name="T6" fmla="*/ 36 w 276"/>
                  <a:gd name="T7" fmla="*/ 62 h 180"/>
                  <a:gd name="T8" fmla="*/ 50 w 276"/>
                  <a:gd name="T9" fmla="*/ 42 h 180"/>
                  <a:gd name="T10" fmla="*/ 64 w 276"/>
                  <a:gd name="T11" fmla="*/ 24 h 180"/>
                  <a:gd name="T12" fmla="*/ 78 w 276"/>
                  <a:gd name="T13" fmla="*/ 8 h 180"/>
                  <a:gd name="T14" fmla="*/ 88 w 276"/>
                  <a:gd name="T15" fmla="*/ 0 h 180"/>
                  <a:gd name="T16" fmla="*/ 88 w 276"/>
                  <a:gd name="T17" fmla="*/ 0 h 180"/>
                  <a:gd name="T18" fmla="*/ 94 w 276"/>
                  <a:gd name="T19" fmla="*/ 0 h 180"/>
                  <a:gd name="T20" fmla="*/ 102 w 276"/>
                  <a:gd name="T21" fmla="*/ 2 h 180"/>
                  <a:gd name="T22" fmla="*/ 122 w 276"/>
                  <a:gd name="T23" fmla="*/ 10 h 180"/>
                  <a:gd name="T24" fmla="*/ 146 w 276"/>
                  <a:gd name="T25" fmla="*/ 22 h 180"/>
                  <a:gd name="T26" fmla="*/ 174 w 276"/>
                  <a:gd name="T27" fmla="*/ 40 h 180"/>
                  <a:gd name="T28" fmla="*/ 228 w 276"/>
                  <a:gd name="T29" fmla="*/ 72 h 180"/>
                  <a:gd name="T30" fmla="*/ 250 w 276"/>
                  <a:gd name="T31" fmla="*/ 82 h 180"/>
                  <a:gd name="T32" fmla="*/ 258 w 276"/>
                  <a:gd name="T33" fmla="*/ 86 h 180"/>
                  <a:gd name="T34" fmla="*/ 266 w 276"/>
                  <a:gd name="T35" fmla="*/ 86 h 180"/>
                  <a:gd name="T36" fmla="*/ 266 w 276"/>
                  <a:gd name="T37" fmla="*/ 86 h 180"/>
                  <a:gd name="T38" fmla="*/ 272 w 276"/>
                  <a:gd name="T39" fmla="*/ 88 h 180"/>
                  <a:gd name="T40" fmla="*/ 276 w 276"/>
                  <a:gd name="T41" fmla="*/ 90 h 180"/>
                  <a:gd name="T42" fmla="*/ 276 w 276"/>
                  <a:gd name="T43" fmla="*/ 92 h 180"/>
                  <a:gd name="T44" fmla="*/ 276 w 276"/>
                  <a:gd name="T45" fmla="*/ 96 h 180"/>
                  <a:gd name="T46" fmla="*/ 272 w 276"/>
                  <a:gd name="T47" fmla="*/ 104 h 180"/>
                  <a:gd name="T48" fmla="*/ 262 w 276"/>
                  <a:gd name="T49" fmla="*/ 112 h 180"/>
                  <a:gd name="T50" fmla="*/ 250 w 276"/>
                  <a:gd name="T51" fmla="*/ 122 h 180"/>
                  <a:gd name="T52" fmla="*/ 236 w 276"/>
                  <a:gd name="T53" fmla="*/ 128 h 180"/>
                  <a:gd name="T54" fmla="*/ 220 w 276"/>
                  <a:gd name="T55" fmla="*/ 132 h 180"/>
                  <a:gd name="T56" fmla="*/ 212 w 276"/>
                  <a:gd name="T57" fmla="*/ 134 h 180"/>
                  <a:gd name="T58" fmla="*/ 206 w 276"/>
                  <a:gd name="T59" fmla="*/ 132 h 180"/>
                  <a:gd name="T60" fmla="*/ 206 w 276"/>
                  <a:gd name="T61" fmla="*/ 132 h 180"/>
                  <a:gd name="T62" fmla="*/ 192 w 276"/>
                  <a:gd name="T63" fmla="*/ 128 h 180"/>
                  <a:gd name="T64" fmla="*/ 178 w 276"/>
                  <a:gd name="T65" fmla="*/ 122 h 180"/>
                  <a:gd name="T66" fmla="*/ 150 w 276"/>
                  <a:gd name="T67" fmla="*/ 106 h 180"/>
                  <a:gd name="T68" fmla="*/ 128 w 276"/>
                  <a:gd name="T69" fmla="*/ 92 h 180"/>
                  <a:gd name="T70" fmla="*/ 118 w 276"/>
                  <a:gd name="T71" fmla="*/ 86 h 180"/>
                  <a:gd name="T72" fmla="*/ 118 w 276"/>
                  <a:gd name="T73" fmla="*/ 86 h 180"/>
                  <a:gd name="T74" fmla="*/ 118 w 276"/>
                  <a:gd name="T75" fmla="*/ 98 h 180"/>
                  <a:gd name="T76" fmla="*/ 118 w 276"/>
                  <a:gd name="T77" fmla="*/ 110 h 180"/>
                  <a:gd name="T78" fmla="*/ 114 w 276"/>
                  <a:gd name="T79" fmla="*/ 126 h 180"/>
                  <a:gd name="T80" fmla="*/ 106 w 276"/>
                  <a:gd name="T81" fmla="*/ 142 h 180"/>
                  <a:gd name="T82" fmla="*/ 102 w 276"/>
                  <a:gd name="T83" fmla="*/ 148 h 180"/>
                  <a:gd name="T84" fmla="*/ 94 w 276"/>
                  <a:gd name="T85" fmla="*/ 156 h 180"/>
                  <a:gd name="T86" fmla="*/ 86 w 276"/>
                  <a:gd name="T87" fmla="*/ 162 h 180"/>
                  <a:gd name="T88" fmla="*/ 78 w 276"/>
                  <a:gd name="T89" fmla="*/ 168 h 180"/>
                  <a:gd name="T90" fmla="*/ 66 w 276"/>
                  <a:gd name="T91" fmla="*/ 174 h 180"/>
                  <a:gd name="T92" fmla="*/ 54 w 276"/>
                  <a:gd name="T93" fmla="*/ 178 h 180"/>
                  <a:gd name="T94" fmla="*/ 54 w 276"/>
                  <a:gd name="T95" fmla="*/ 178 h 180"/>
                  <a:gd name="T96" fmla="*/ 42 w 276"/>
                  <a:gd name="T97" fmla="*/ 180 h 180"/>
                  <a:gd name="T98" fmla="*/ 30 w 276"/>
                  <a:gd name="T99" fmla="*/ 180 h 180"/>
                  <a:gd name="T100" fmla="*/ 22 w 276"/>
                  <a:gd name="T101" fmla="*/ 178 h 180"/>
                  <a:gd name="T102" fmla="*/ 16 w 276"/>
                  <a:gd name="T103" fmla="*/ 176 h 180"/>
                  <a:gd name="T104" fmla="*/ 10 w 276"/>
                  <a:gd name="T105" fmla="*/ 170 h 180"/>
                  <a:gd name="T106" fmla="*/ 6 w 276"/>
                  <a:gd name="T107" fmla="*/ 166 h 180"/>
                  <a:gd name="T108" fmla="*/ 4 w 276"/>
                  <a:gd name="T109" fmla="*/ 160 h 180"/>
                  <a:gd name="T110" fmla="*/ 2 w 276"/>
                  <a:gd name="T111" fmla="*/ 152 h 180"/>
                  <a:gd name="T112" fmla="*/ 0 w 276"/>
                  <a:gd name="T113" fmla="*/ 138 h 180"/>
                  <a:gd name="T114" fmla="*/ 2 w 276"/>
                  <a:gd name="T115" fmla="*/ 126 h 180"/>
                  <a:gd name="T116" fmla="*/ 4 w 276"/>
                  <a:gd name="T117" fmla="*/ 11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6" h="180">
                    <a:moveTo>
                      <a:pt x="4" y="114"/>
                    </a:moveTo>
                    <a:lnTo>
                      <a:pt x="4" y="114"/>
                    </a:lnTo>
                    <a:lnTo>
                      <a:pt x="14" y="98"/>
                    </a:lnTo>
                    <a:lnTo>
                      <a:pt x="36" y="62"/>
                    </a:lnTo>
                    <a:lnTo>
                      <a:pt x="50" y="42"/>
                    </a:lnTo>
                    <a:lnTo>
                      <a:pt x="64" y="24"/>
                    </a:lnTo>
                    <a:lnTo>
                      <a:pt x="78" y="8"/>
                    </a:lnTo>
                    <a:lnTo>
                      <a:pt x="88" y="0"/>
                    </a:lnTo>
                    <a:lnTo>
                      <a:pt x="88" y="0"/>
                    </a:lnTo>
                    <a:lnTo>
                      <a:pt x="94" y="0"/>
                    </a:lnTo>
                    <a:lnTo>
                      <a:pt x="102" y="2"/>
                    </a:lnTo>
                    <a:lnTo>
                      <a:pt x="122" y="10"/>
                    </a:lnTo>
                    <a:lnTo>
                      <a:pt x="146" y="22"/>
                    </a:lnTo>
                    <a:lnTo>
                      <a:pt x="174" y="40"/>
                    </a:lnTo>
                    <a:lnTo>
                      <a:pt x="228" y="72"/>
                    </a:lnTo>
                    <a:lnTo>
                      <a:pt x="250" y="82"/>
                    </a:lnTo>
                    <a:lnTo>
                      <a:pt x="258" y="86"/>
                    </a:lnTo>
                    <a:lnTo>
                      <a:pt x="266" y="86"/>
                    </a:lnTo>
                    <a:lnTo>
                      <a:pt x="266" y="86"/>
                    </a:lnTo>
                    <a:lnTo>
                      <a:pt x="272" y="88"/>
                    </a:lnTo>
                    <a:lnTo>
                      <a:pt x="276" y="90"/>
                    </a:lnTo>
                    <a:lnTo>
                      <a:pt x="276" y="92"/>
                    </a:lnTo>
                    <a:lnTo>
                      <a:pt x="276" y="96"/>
                    </a:lnTo>
                    <a:lnTo>
                      <a:pt x="272" y="104"/>
                    </a:lnTo>
                    <a:lnTo>
                      <a:pt x="262" y="112"/>
                    </a:lnTo>
                    <a:lnTo>
                      <a:pt x="250" y="122"/>
                    </a:lnTo>
                    <a:lnTo>
                      <a:pt x="236" y="128"/>
                    </a:lnTo>
                    <a:lnTo>
                      <a:pt x="220" y="132"/>
                    </a:lnTo>
                    <a:lnTo>
                      <a:pt x="212" y="134"/>
                    </a:lnTo>
                    <a:lnTo>
                      <a:pt x="206" y="132"/>
                    </a:lnTo>
                    <a:lnTo>
                      <a:pt x="206" y="132"/>
                    </a:lnTo>
                    <a:lnTo>
                      <a:pt x="192" y="128"/>
                    </a:lnTo>
                    <a:lnTo>
                      <a:pt x="178" y="122"/>
                    </a:lnTo>
                    <a:lnTo>
                      <a:pt x="150" y="106"/>
                    </a:lnTo>
                    <a:lnTo>
                      <a:pt x="128" y="92"/>
                    </a:lnTo>
                    <a:lnTo>
                      <a:pt x="118" y="86"/>
                    </a:lnTo>
                    <a:lnTo>
                      <a:pt x="118" y="86"/>
                    </a:lnTo>
                    <a:lnTo>
                      <a:pt x="118" y="98"/>
                    </a:lnTo>
                    <a:lnTo>
                      <a:pt x="118" y="110"/>
                    </a:lnTo>
                    <a:lnTo>
                      <a:pt x="114" y="126"/>
                    </a:lnTo>
                    <a:lnTo>
                      <a:pt x="106" y="142"/>
                    </a:lnTo>
                    <a:lnTo>
                      <a:pt x="102" y="148"/>
                    </a:lnTo>
                    <a:lnTo>
                      <a:pt x="94" y="156"/>
                    </a:lnTo>
                    <a:lnTo>
                      <a:pt x="86" y="162"/>
                    </a:lnTo>
                    <a:lnTo>
                      <a:pt x="78" y="168"/>
                    </a:lnTo>
                    <a:lnTo>
                      <a:pt x="66" y="174"/>
                    </a:lnTo>
                    <a:lnTo>
                      <a:pt x="54" y="178"/>
                    </a:lnTo>
                    <a:lnTo>
                      <a:pt x="54" y="178"/>
                    </a:lnTo>
                    <a:lnTo>
                      <a:pt x="42" y="180"/>
                    </a:lnTo>
                    <a:lnTo>
                      <a:pt x="30" y="180"/>
                    </a:lnTo>
                    <a:lnTo>
                      <a:pt x="22" y="178"/>
                    </a:lnTo>
                    <a:lnTo>
                      <a:pt x="16" y="176"/>
                    </a:lnTo>
                    <a:lnTo>
                      <a:pt x="10" y="170"/>
                    </a:lnTo>
                    <a:lnTo>
                      <a:pt x="6" y="166"/>
                    </a:lnTo>
                    <a:lnTo>
                      <a:pt x="4" y="160"/>
                    </a:lnTo>
                    <a:lnTo>
                      <a:pt x="2" y="152"/>
                    </a:lnTo>
                    <a:lnTo>
                      <a:pt x="0" y="138"/>
                    </a:lnTo>
                    <a:lnTo>
                      <a:pt x="2" y="126"/>
                    </a:lnTo>
                    <a:lnTo>
                      <a:pt x="4" y="1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9" name="Freeform 17">
                <a:extLst>
                  <a:ext uri="{FF2B5EF4-FFF2-40B4-BE49-F238E27FC236}">
                    <a16:creationId xmlns:a16="http://schemas.microsoft.com/office/drawing/2014/main" id="{B1B32B0B-FB4B-4192-8271-F5D641DA64D7}"/>
                  </a:ext>
                </a:extLst>
              </p:cNvPr>
              <p:cNvSpPr>
                <a:spLocks/>
              </p:cNvSpPr>
              <p:nvPr/>
            </p:nvSpPr>
            <p:spPr bwMode="auto">
              <a:xfrm>
                <a:off x="2412614" y="3045443"/>
                <a:ext cx="1275948" cy="406244"/>
              </a:xfrm>
              <a:custGeom>
                <a:avLst/>
                <a:gdLst>
                  <a:gd name="T0" fmla="*/ 42 w 1338"/>
                  <a:gd name="T1" fmla="*/ 0 h 426"/>
                  <a:gd name="T2" fmla="*/ 54 w 1338"/>
                  <a:gd name="T3" fmla="*/ 2 h 426"/>
                  <a:gd name="T4" fmla="*/ 158 w 1338"/>
                  <a:gd name="T5" fmla="*/ 62 h 426"/>
                  <a:gd name="T6" fmla="*/ 276 w 1338"/>
                  <a:gd name="T7" fmla="*/ 124 h 426"/>
                  <a:gd name="T8" fmla="*/ 386 w 1338"/>
                  <a:gd name="T9" fmla="*/ 172 h 426"/>
                  <a:gd name="T10" fmla="*/ 468 w 1338"/>
                  <a:gd name="T11" fmla="*/ 202 h 426"/>
                  <a:gd name="T12" fmla="*/ 556 w 1338"/>
                  <a:gd name="T13" fmla="*/ 228 h 426"/>
                  <a:gd name="T14" fmla="*/ 652 w 1338"/>
                  <a:gd name="T15" fmla="*/ 248 h 426"/>
                  <a:gd name="T16" fmla="*/ 752 w 1338"/>
                  <a:gd name="T17" fmla="*/ 260 h 426"/>
                  <a:gd name="T18" fmla="*/ 858 w 1338"/>
                  <a:gd name="T19" fmla="*/ 262 h 426"/>
                  <a:gd name="T20" fmla="*/ 968 w 1338"/>
                  <a:gd name="T21" fmla="*/ 254 h 426"/>
                  <a:gd name="T22" fmla="*/ 1082 w 1338"/>
                  <a:gd name="T23" fmla="*/ 232 h 426"/>
                  <a:gd name="T24" fmla="*/ 1198 w 1338"/>
                  <a:gd name="T25" fmla="*/ 196 h 426"/>
                  <a:gd name="T26" fmla="*/ 1258 w 1338"/>
                  <a:gd name="T27" fmla="*/ 172 h 426"/>
                  <a:gd name="T28" fmla="*/ 1278 w 1338"/>
                  <a:gd name="T29" fmla="*/ 188 h 426"/>
                  <a:gd name="T30" fmla="*/ 1304 w 1338"/>
                  <a:gd name="T31" fmla="*/ 220 h 426"/>
                  <a:gd name="T32" fmla="*/ 1328 w 1338"/>
                  <a:gd name="T33" fmla="*/ 268 h 426"/>
                  <a:gd name="T34" fmla="*/ 1338 w 1338"/>
                  <a:gd name="T35" fmla="*/ 298 h 426"/>
                  <a:gd name="T36" fmla="*/ 1272 w 1338"/>
                  <a:gd name="T37" fmla="*/ 328 h 426"/>
                  <a:gd name="T38" fmla="*/ 1166 w 1338"/>
                  <a:gd name="T39" fmla="*/ 364 h 426"/>
                  <a:gd name="T40" fmla="*/ 1018 w 1338"/>
                  <a:gd name="T41" fmla="*/ 402 h 426"/>
                  <a:gd name="T42" fmla="*/ 934 w 1338"/>
                  <a:gd name="T43" fmla="*/ 416 h 426"/>
                  <a:gd name="T44" fmla="*/ 840 w 1338"/>
                  <a:gd name="T45" fmla="*/ 424 h 426"/>
                  <a:gd name="T46" fmla="*/ 742 w 1338"/>
                  <a:gd name="T47" fmla="*/ 426 h 426"/>
                  <a:gd name="T48" fmla="*/ 640 w 1338"/>
                  <a:gd name="T49" fmla="*/ 420 h 426"/>
                  <a:gd name="T50" fmla="*/ 534 w 1338"/>
                  <a:gd name="T51" fmla="*/ 402 h 426"/>
                  <a:gd name="T52" fmla="*/ 426 w 1338"/>
                  <a:gd name="T53" fmla="*/ 374 h 426"/>
                  <a:gd name="T54" fmla="*/ 316 w 1338"/>
                  <a:gd name="T55" fmla="*/ 330 h 426"/>
                  <a:gd name="T56" fmla="*/ 206 w 1338"/>
                  <a:gd name="T57" fmla="*/ 274 h 426"/>
                  <a:gd name="T58" fmla="*/ 98 w 1338"/>
                  <a:gd name="T59" fmla="*/ 198 h 426"/>
                  <a:gd name="T60" fmla="*/ 72 w 1338"/>
                  <a:gd name="T61" fmla="*/ 172 h 426"/>
                  <a:gd name="T62" fmla="*/ 26 w 1338"/>
                  <a:gd name="T63" fmla="*/ 112 h 426"/>
                  <a:gd name="T64" fmla="*/ 8 w 1338"/>
                  <a:gd name="T65" fmla="*/ 78 h 426"/>
                  <a:gd name="T66" fmla="*/ 0 w 1338"/>
                  <a:gd name="T67" fmla="*/ 44 h 426"/>
                  <a:gd name="T68" fmla="*/ 2 w 1338"/>
                  <a:gd name="T69" fmla="*/ 30 h 426"/>
                  <a:gd name="T70" fmla="*/ 10 w 1338"/>
                  <a:gd name="T71" fmla="*/ 18 h 426"/>
                  <a:gd name="T72" fmla="*/ 22 w 1338"/>
                  <a:gd name="T73" fmla="*/ 8 h 426"/>
                  <a:gd name="T74" fmla="*/ 42 w 1338"/>
                  <a:gd name="T75"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8" h="426">
                    <a:moveTo>
                      <a:pt x="42" y="0"/>
                    </a:moveTo>
                    <a:lnTo>
                      <a:pt x="42" y="0"/>
                    </a:lnTo>
                    <a:lnTo>
                      <a:pt x="46" y="0"/>
                    </a:lnTo>
                    <a:lnTo>
                      <a:pt x="54" y="2"/>
                    </a:lnTo>
                    <a:lnTo>
                      <a:pt x="78" y="16"/>
                    </a:lnTo>
                    <a:lnTo>
                      <a:pt x="158" y="62"/>
                    </a:lnTo>
                    <a:lnTo>
                      <a:pt x="212" y="92"/>
                    </a:lnTo>
                    <a:lnTo>
                      <a:pt x="276" y="124"/>
                    </a:lnTo>
                    <a:lnTo>
                      <a:pt x="346" y="156"/>
                    </a:lnTo>
                    <a:lnTo>
                      <a:pt x="386" y="172"/>
                    </a:lnTo>
                    <a:lnTo>
                      <a:pt x="426" y="188"/>
                    </a:lnTo>
                    <a:lnTo>
                      <a:pt x="468" y="202"/>
                    </a:lnTo>
                    <a:lnTo>
                      <a:pt x="512" y="216"/>
                    </a:lnTo>
                    <a:lnTo>
                      <a:pt x="556" y="228"/>
                    </a:lnTo>
                    <a:lnTo>
                      <a:pt x="604" y="238"/>
                    </a:lnTo>
                    <a:lnTo>
                      <a:pt x="652" y="248"/>
                    </a:lnTo>
                    <a:lnTo>
                      <a:pt x="702" y="254"/>
                    </a:lnTo>
                    <a:lnTo>
                      <a:pt x="752" y="260"/>
                    </a:lnTo>
                    <a:lnTo>
                      <a:pt x="804" y="262"/>
                    </a:lnTo>
                    <a:lnTo>
                      <a:pt x="858" y="262"/>
                    </a:lnTo>
                    <a:lnTo>
                      <a:pt x="912" y="260"/>
                    </a:lnTo>
                    <a:lnTo>
                      <a:pt x="968" y="254"/>
                    </a:lnTo>
                    <a:lnTo>
                      <a:pt x="1024" y="246"/>
                    </a:lnTo>
                    <a:lnTo>
                      <a:pt x="1082" y="232"/>
                    </a:lnTo>
                    <a:lnTo>
                      <a:pt x="1140" y="216"/>
                    </a:lnTo>
                    <a:lnTo>
                      <a:pt x="1198" y="196"/>
                    </a:lnTo>
                    <a:lnTo>
                      <a:pt x="1258" y="172"/>
                    </a:lnTo>
                    <a:lnTo>
                      <a:pt x="1258" y="172"/>
                    </a:lnTo>
                    <a:lnTo>
                      <a:pt x="1268" y="180"/>
                    </a:lnTo>
                    <a:lnTo>
                      <a:pt x="1278" y="188"/>
                    </a:lnTo>
                    <a:lnTo>
                      <a:pt x="1290" y="202"/>
                    </a:lnTo>
                    <a:lnTo>
                      <a:pt x="1304" y="220"/>
                    </a:lnTo>
                    <a:lnTo>
                      <a:pt x="1316" y="242"/>
                    </a:lnTo>
                    <a:lnTo>
                      <a:pt x="1328" y="268"/>
                    </a:lnTo>
                    <a:lnTo>
                      <a:pt x="1338" y="298"/>
                    </a:lnTo>
                    <a:lnTo>
                      <a:pt x="1338" y="298"/>
                    </a:lnTo>
                    <a:lnTo>
                      <a:pt x="1308" y="312"/>
                    </a:lnTo>
                    <a:lnTo>
                      <a:pt x="1272" y="328"/>
                    </a:lnTo>
                    <a:lnTo>
                      <a:pt x="1224" y="346"/>
                    </a:lnTo>
                    <a:lnTo>
                      <a:pt x="1166" y="364"/>
                    </a:lnTo>
                    <a:lnTo>
                      <a:pt x="1096" y="384"/>
                    </a:lnTo>
                    <a:lnTo>
                      <a:pt x="1018" y="402"/>
                    </a:lnTo>
                    <a:lnTo>
                      <a:pt x="976" y="408"/>
                    </a:lnTo>
                    <a:lnTo>
                      <a:pt x="934" y="416"/>
                    </a:lnTo>
                    <a:lnTo>
                      <a:pt x="888" y="420"/>
                    </a:lnTo>
                    <a:lnTo>
                      <a:pt x="840" y="424"/>
                    </a:lnTo>
                    <a:lnTo>
                      <a:pt x="792" y="426"/>
                    </a:lnTo>
                    <a:lnTo>
                      <a:pt x="742" y="426"/>
                    </a:lnTo>
                    <a:lnTo>
                      <a:pt x="692" y="424"/>
                    </a:lnTo>
                    <a:lnTo>
                      <a:pt x="640" y="420"/>
                    </a:lnTo>
                    <a:lnTo>
                      <a:pt x="588" y="412"/>
                    </a:lnTo>
                    <a:lnTo>
                      <a:pt x="534" y="402"/>
                    </a:lnTo>
                    <a:lnTo>
                      <a:pt x="480" y="390"/>
                    </a:lnTo>
                    <a:lnTo>
                      <a:pt x="426" y="374"/>
                    </a:lnTo>
                    <a:lnTo>
                      <a:pt x="370" y="354"/>
                    </a:lnTo>
                    <a:lnTo>
                      <a:pt x="316" y="330"/>
                    </a:lnTo>
                    <a:lnTo>
                      <a:pt x="262" y="304"/>
                    </a:lnTo>
                    <a:lnTo>
                      <a:pt x="206" y="274"/>
                    </a:lnTo>
                    <a:lnTo>
                      <a:pt x="152" y="238"/>
                    </a:lnTo>
                    <a:lnTo>
                      <a:pt x="98" y="198"/>
                    </a:lnTo>
                    <a:lnTo>
                      <a:pt x="98" y="198"/>
                    </a:lnTo>
                    <a:lnTo>
                      <a:pt x="72" y="172"/>
                    </a:lnTo>
                    <a:lnTo>
                      <a:pt x="48" y="144"/>
                    </a:lnTo>
                    <a:lnTo>
                      <a:pt x="26" y="112"/>
                    </a:lnTo>
                    <a:lnTo>
                      <a:pt x="16" y="94"/>
                    </a:lnTo>
                    <a:lnTo>
                      <a:pt x="8" y="78"/>
                    </a:lnTo>
                    <a:lnTo>
                      <a:pt x="2" y="60"/>
                    </a:lnTo>
                    <a:lnTo>
                      <a:pt x="0" y="44"/>
                    </a:lnTo>
                    <a:lnTo>
                      <a:pt x="0" y="38"/>
                    </a:lnTo>
                    <a:lnTo>
                      <a:pt x="2" y="30"/>
                    </a:lnTo>
                    <a:lnTo>
                      <a:pt x="6" y="24"/>
                    </a:lnTo>
                    <a:lnTo>
                      <a:pt x="10" y="18"/>
                    </a:lnTo>
                    <a:lnTo>
                      <a:pt x="16" y="12"/>
                    </a:lnTo>
                    <a:lnTo>
                      <a:pt x="22" y="8"/>
                    </a:lnTo>
                    <a:lnTo>
                      <a:pt x="32" y="2"/>
                    </a:lnTo>
                    <a:lnTo>
                      <a:pt x="42" y="0"/>
                    </a:lnTo>
                    <a:close/>
                  </a:path>
                </a:pathLst>
              </a:custGeom>
              <a:solidFill>
                <a:srgbClr val="47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0" name="Freeform 18">
                <a:extLst>
                  <a:ext uri="{FF2B5EF4-FFF2-40B4-BE49-F238E27FC236}">
                    <a16:creationId xmlns:a16="http://schemas.microsoft.com/office/drawing/2014/main" id="{9C1D3ACE-C043-404D-AB34-E5A051DB92D2}"/>
                  </a:ext>
                </a:extLst>
              </p:cNvPr>
              <p:cNvSpPr>
                <a:spLocks/>
              </p:cNvSpPr>
              <p:nvPr/>
            </p:nvSpPr>
            <p:spPr bwMode="auto">
              <a:xfrm>
                <a:off x="2412614" y="3045443"/>
                <a:ext cx="1275948" cy="406244"/>
              </a:xfrm>
              <a:custGeom>
                <a:avLst/>
                <a:gdLst>
                  <a:gd name="T0" fmla="*/ 42 w 1338"/>
                  <a:gd name="T1" fmla="*/ 0 h 426"/>
                  <a:gd name="T2" fmla="*/ 54 w 1338"/>
                  <a:gd name="T3" fmla="*/ 2 h 426"/>
                  <a:gd name="T4" fmla="*/ 158 w 1338"/>
                  <a:gd name="T5" fmla="*/ 62 h 426"/>
                  <a:gd name="T6" fmla="*/ 276 w 1338"/>
                  <a:gd name="T7" fmla="*/ 124 h 426"/>
                  <a:gd name="T8" fmla="*/ 386 w 1338"/>
                  <a:gd name="T9" fmla="*/ 172 h 426"/>
                  <a:gd name="T10" fmla="*/ 468 w 1338"/>
                  <a:gd name="T11" fmla="*/ 202 h 426"/>
                  <a:gd name="T12" fmla="*/ 556 w 1338"/>
                  <a:gd name="T13" fmla="*/ 228 h 426"/>
                  <a:gd name="T14" fmla="*/ 652 w 1338"/>
                  <a:gd name="T15" fmla="*/ 248 h 426"/>
                  <a:gd name="T16" fmla="*/ 752 w 1338"/>
                  <a:gd name="T17" fmla="*/ 260 h 426"/>
                  <a:gd name="T18" fmla="*/ 858 w 1338"/>
                  <a:gd name="T19" fmla="*/ 262 h 426"/>
                  <a:gd name="T20" fmla="*/ 968 w 1338"/>
                  <a:gd name="T21" fmla="*/ 254 h 426"/>
                  <a:gd name="T22" fmla="*/ 1082 w 1338"/>
                  <a:gd name="T23" fmla="*/ 232 h 426"/>
                  <a:gd name="T24" fmla="*/ 1198 w 1338"/>
                  <a:gd name="T25" fmla="*/ 196 h 426"/>
                  <a:gd name="T26" fmla="*/ 1258 w 1338"/>
                  <a:gd name="T27" fmla="*/ 172 h 426"/>
                  <a:gd name="T28" fmla="*/ 1278 w 1338"/>
                  <a:gd name="T29" fmla="*/ 188 h 426"/>
                  <a:gd name="T30" fmla="*/ 1304 w 1338"/>
                  <a:gd name="T31" fmla="*/ 220 h 426"/>
                  <a:gd name="T32" fmla="*/ 1328 w 1338"/>
                  <a:gd name="T33" fmla="*/ 268 h 426"/>
                  <a:gd name="T34" fmla="*/ 1338 w 1338"/>
                  <a:gd name="T35" fmla="*/ 298 h 426"/>
                  <a:gd name="T36" fmla="*/ 1272 w 1338"/>
                  <a:gd name="T37" fmla="*/ 328 h 426"/>
                  <a:gd name="T38" fmla="*/ 1166 w 1338"/>
                  <a:gd name="T39" fmla="*/ 364 h 426"/>
                  <a:gd name="T40" fmla="*/ 1018 w 1338"/>
                  <a:gd name="T41" fmla="*/ 402 h 426"/>
                  <a:gd name="T42" fmla="*/ 934 w 1338"/>
                  <a:gd name="T43" fmla="*/ 416 h 426"/>
                  <a:gd name="T44" fmla="*/ 840 w 1338"/>
                  <a:gd name="T45" fmla="*/ 424 h 426"/>
                  <a:gd name="T46" fmla="*/ 742 w 1338"/>
                  <a:gd name="T47" fmla="*/ 426 h 426"/>
                  <a:gd name="T48" fmla="*/ 640 w 1338"/>
                  <a:gd name="T49" fmla="*/ 420 h 426"/>
                  <a:gd name="T50" fmla="*/ 534 w 1338"/>
                  <a:gd name="T51" fmla="*/ 402 h 426"/>
                  <a:gd name="T52" fmla="*/ 426 w 1338"/>
                  <a:gd name="T53" fmla="*/ 374 h 426"/>
                  <a:gd name="T54" fmla="*/ 316 w 1338"/>
                  <a:gd name="T55" fmla="*/ 330 h 426"/>
                  <a:gd name="T56" fmla="*/ 206 w 1338"/>
                  <a:gd name="T57" fmla="*/ 274 h 426"/>
                  <a:gd name="T58" fmla="*/ 98 w 1338"/>
                  <a:gd name="T59" fmla="*/ 198 h 426"/>
                  <a:gd name="T60" fmla="*/ 72 w 1338"/>
                  <a:gd name="T61" fmla="*/ 172 h 426"/>
                  <a:gd name="T62" fmla="*/ 26 w 1338"/>
                  <a:gd name="T63" fmla="*/ 112 h 426"/>
                  <a:gd name="T64" fmla="*/ 8 w 1338"/>
                  <a:gd name="T65" fmla="*/ 78 h 426"/>
                  <a:gd name="T66" fmla="*/ 0 w 1338"/>
                  <a:gd name="T67" fmla="*/ 44 h 426"/>
                  <a:gd name="T68" fmla="*/ 2 w 1338"/>
                  <a:gd name="T69" fmla="*/ 30 h 426"/>
                  <a:gd name="T70" fmla="*/ 10 w 1338"/>
                  <a:gd name="T71" fmla="*/ 18 h 426"/>
                  <a:gd name="T72" fmla="*/ 22 w 1338"/>
                  <a:gd name="T73" fmla="*/ 8 h 426"/>
                  <a:gd name="T74" fmla="*/ 42 w 1338"/>
                  <a:gd name="T75"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8" h="426">
                    <a:moveTo>
                      <a:pt x="42" y="0"/>
                    </a:moveTo>
                    <a:lnTo>
                      <a:pt x="42" y="0"/>
                    </a:lnTo>
                    <a:lnTo>
                      <a:pt x="46" y="0"/>
                    </a:lnTo>
                    <a:lnTo>
                      <a:pt x="54" y="2"/>
                    </a:lnTo>
                    <a:lnTo>
                      <a:pt x="78" y="16"/>
                    </a:lnTo>
                    <a:lnTo>
                      <a:pt x="158" y="62"/>
                    </a:lnTo>
                    <a:lnTo>
                      <a:pt x="212" y="92"/>
                    </a:lnTo>
                    <a:lnTo>
                      <a:pt x="276" y="124"/>
                    </a:lnTo>
                    <a:lnTo>
                      <a:pt x="346" y="156"/>
                    </a:lnTo>
                    <a:lnTo>
                      <a:pt x="386" y="172"/>
                    </a:lnTo>
                    <a:lnTo>
                      <a:pt x="426" y="188"/>
                    </a:lnTo>
                    <a:lnTo>
                      <a:pt x="468" y="202"/>
                    </a:lnTo>
                    <a:lnTo>
                      <a:pt x="512" y="216"/>
                    </a:lnTo>
                    <a:lnTo>
                      <a:pt x="556" y="228"/>
                    </a:lnTo>
                    <a:lnTo>
                      <a:pt x="604" y="238"/>
                    </a:lnTo>
                    <a:lnTo>
                      <a:pt x="652" y="248"/>
                    </a:lnTo>
                    <a:lnTo>
                      <a:pt x="702" y="254"/>
                    </a:lnTo>
                    <a:lnTo>
                      <a:pt x="752" y="260"/>
                    </a:lnTo>
                    <a:lnTo>
                      <a:pt x="804" y="262"/>
                    </a:lnTo>
                    <a:lnTo>
                      <a:pt x="858" y="262"/>
                    </a:lnTo>
                    <a:lnTo>
                      <a:pt x="912" y="260"/>
                    </a:lnTo>
                    <a:lnTo>
                      <a:pt x="968" y="254"/>
                    </a:lnTo>
                    <a:lnTo>
                      <a:pt x="1024" y="246"/>
                    </a:lnTo>
                    <a:lnTo>
                      <a:pt x="1082" y="232"/>
                    </a:lnTo>
                    <a:lnTo>
                      <a:pt x="1140" y="216"/>
                    </a:lnTo>
                    <a:lnTo>
                      <a:pt x="1198" y="196"/>
                    </a:lnTo>
                    <a:lnTo>
                      <a:pt x="1258" y="172"/>
                    </a:lnTo>
                    <a:lnTo>
                      <a:pt x="1258" y="172"/>
                    </a:lnTo>
                    <a:lnTo>
                      <a:pt x="1268" y="180"/>
                    </a:lnTo>
                    <a:lnTo>
                      <a:pt x="1278" y="188"/>
                    </a:lnTo>
                    <a:lnTo>
                      <a:pt x="1290" y="202"/>
                    </a:lnTo>
                    <a:lnTo>
                      <a:pt x="1304" y="220"/>
                    </a:lnTo>
                    <a:lnTo>
                      <a:pt x="1316" y="242"/>
                    </a:lnTo>
                    <a:lnTo>
                      <a:pt x="1328" y="268"/>
                    </a:lnTo>
                    <a:lnTo>
                      <a:pt x="1338" y="298"/>
                    </a:lnTo>
                    <a:lnTo>
                      <a:pt x="1338" y="298"/>
                    </a:lnTo>
                    <a:lnTo>
                      <a:pt x="1308" y="312"/>
                    </a:lnTo>
                    <a:lnTo>
                      <a:pt x="1272" y="328"/>
                    </a:lnTo>
                    <a:lnTo>
                      <a:pt x="1224" y="346"/>
                    </a:lnTo>
                    <a:lnTo>
                      <a:pt x="1166" y="364"/>
                    </a:lnTo>
                    <a:lnTo>
                      <a:pt x="1096" y="384"/>
                    </a:lnTo>
                    <a:lnTo>
                      <a:pt x="1018" y="402"/>
                    </a:lnTo>
                    <a:lnTo>
                      <a:pt x="976" y="408"/>
                    </a:lnTo>
                    <a:lnTo>
                      <a:pt x="934" y="416"/>
                    </a:lnTo>
                    <a:lnTo>
                      <a:pt x="888" y="420"/>
                    </a:lnTo>
                    <a:lnTo>
                      <a:pt x="840" y="424"/>
                    </a:lnTo>
                    <a:lnTo>
                      <a:pt x="792" y="426"/>
                    </a:lnTo>
                    <a:lnTo>
                      <a:pt x="742" y="426"/>
                    </a:lnTo>
                    <a:lnTo>
                      <a:pt x="692" y="424"/>
                    </a:lnTo>
                    <a:lnTo>
                      <a:pt x="640" y="420"/>
                    </a:lnTo>
                    <a:lnTo>
                      <a:pt x="588" y="412"/>
                    </a:lnTo>
                    <a:lnTo>
                      <a:pt x="534" y="402"/>
                    </a:lnTo>
                    <a:lnTo>
                      <a:pt x="480" y="390"/>
                    </a:lnTo>
                    <a:lnTo>
                      <a:pt x="426" y="374"/>
                    </a:lnTo>
                    <a:lnTo>
                      <a:pt x="370" y="354"/>
                    </a:lnTo>
                    <a:lnTo>
                      <a:pt x="316" y="330"/>
                    </a:lnTo>
                    <a:lnTo>
                      <a:pt x="262" y="304"/>
                    </a:lnTo>
                    <a:lnTo>
                      <a:pt x="206" y="274"/>
                    </a:lnTo>
                    <a:lnTo>
                      <a:pt x="152" y="238"/>
                    </a:lnTo>
                    <a:lnTo>
                      <a:pt x="98" y="198"/>
                    </a:lnTo>
                    <a:lnTo>
                      <a:pt x="98" y="198"/>
                    </a:lnTo>
                    <a:lnTo>
                      <a:pt x="72" y="172"/>
                    </a:lnTo>
                    <a:lnTo>
                      <a:pt x="48" y="144"/>
                    </a:lnTo>
                    <a:lnTo>
                      <a:pt x="26" y="112"/>
                    </a:lnTo>
                    <a:lnTo>
                      <a:pt x="16" y="94"/>
                    </a:lnTo>
                    <a:lnTo>
                      <a:pt x="8" y="78"/>
                    </a:lnTo>
                    <a:lnTo>
                      <a:pt x="2" y="60"/>
                    </a:lnTo>
                    <a:lnTo>
                      <a:pt x="0" y="44"/>
                    </a:lnTo>
                    <a:lnTo>
                      <a:pt x="0" y="38"/>
                    </a:lnTo>
                    <a:lnTo>
                      <a:pt x="2" y="30"/>
                    </a:lnTo>
                    <a:lnTo>
                      <a:pt x="6" y="24"/>
                    </a:lnTo>
                    <a:lnTo>
                      <a:pt x="10" y="18"/>
                    </a:lnTo>
                    <a:lnTo>
                      <a:pt x="16" y="12"/>
                    </a:lnTo>
                    <a:lnTo>
                      <a:pt x="22" y="8"/>
                    </a:lnTo>
                    <a:lnTo>
                      <a:pt x="32" y="2"/>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 name="Freeform 19">
                <a:extLst>
                  <a:ext uri="{FF2B5EF4-FFF2-40B4-BE49-F238E27FC236}">
                    <a16:creationId xmlns:a16="http://schemas.microsoft.com/office/drawing/2014/main" id="{C79AB432-5670-4B36-BB15-38E0434999B4}"/>
                  </a:ext>
                </a:extLst>
              </p:cNvPr>
              <p:cNvSpPr>
                <a:spLocks/>
              </p:cNvSpPr>
              <p:nvPr/>
            </p:nvSpPr>
            <p:spPr bwMode="auto">
              <a:xfrm>
                <a:off x="2338232" y="2101356"/>
                <a:ext cx="144951" cy="390986"/>
              </a:xfrm>
              <a:custGeom>
                <a:avLst/>
                <a:gdLst>
                  <a:gd name="T0" fmla="*/ 80 w 152"/>
                  <a:gd name="T1" fmla="*/ 2 h 410"/>
                  <a:gd name="T2" fmla="*/ 80 w 152"/>
                  <a:gd name="T3" fmla="*/ 2 h 410"/>
                  <a:gd name="T4" fmla="*/ 84 w 152"/>
                  <a:gd name="T5" fmla="*/ 10 h 410"/>
                  <a:gd name="T6" fmla="*/ 100 w 152"/>
                  <a:gd name="T7" fmla="*/ 32 h 410"/>
                  <a:gd name="T8" fmla="*/ 118 w 152"/>
                  <a:gd name="T9" fmla="*/ 66 h 410"/>
                  <a:gd name="T10" fmla="*/ 128 w 152"/>
                  <a:gd name="T11" fmla="*/ 88 h 410"/>
                  <a:gd name="T12" fmla="*/ 136 w 152"/>
                  <a:gd name="T13" fmla="*/ 112 h 410"/>
                  <a:gd name="T14" fmla="*/ 144 w 152"/>
                  <a:gd name="T15" fmla="*/ 138 h 410"/>
                  <a:gd name="T16" fmla="*/ 150 w 152"/>
                  <a:gd name="T17" fmla="*/ 168 h 410"/>
                  <a:gd name="T18" fmla="*/ 152 w 152"/>
                  <a:gd name="T19" fmla="*/ 198 h 410"/>
                  <a:gd name="T20" fmla="*/ 152 w 152"/>
                  <a:gd name="T21" fmla="*/ 230 h 410"/>
                  <a:gd name="T22" fmla="*/ 148 w 152"/>
                  <a:gd name="T23" fmla="*/ 264 h 410"/>
                  <a:gd name="T24" fmla="*/ 138 w 152"/>
                  <a:gd name="T25" fmla="*/ 298 h 410"/>
                  <a:gd name="T26" fmla="*/ 124 w 152"/>
                  <a:gd name="T27" fmla="*/ 334 h 410"/>
                  <a:gd name="T28" fmla="*/ 116 w 152"/>
                  <a:gd name="T29" fmla="*/ 352 h 410"/>
                  <a:gd name="T30" fmla="*/ 106 w 152"/>
                  <a:gd name="T31" fmla="*/ 370 h 410"/>
                  <a:gd name="T32" fmla="*/ 106 w 152"/>
                  <a:gd name="T33" fmla="*/ 370 h 410"/>
                  <a:gd name="T34" fmla="*/ 96 w 152"/>
                  <a:gd name="T35" fmla="*/ 386 h 410"/>
                  <a:gd name="T36" fmla="*/ 84 w 152"/>
                  <a:gd name="T37" fmla="*/ 398 h 410"/>
                  <a:gd name="T38" fmla="*/ 74 w 152"/>
                  <a:gd name="T39" fmla="*/ 406 h 410"/>
                  <a:gd name="T40" fmla="*/ 66 w 152"/>
                  <a:gd name="T41" fmla="*/ 408 h 410"/>
                  <a:gd name="T42" fmla="*/ 56 w 152"/>
                  <a:gd name="T43" fmla="*/ 410 h 410"/>
                  <a:gd name="T44" fmla="*/ 48 w 152"/>
                  <a:gd name="T45" fmla="*/ 406 h 410"/>
                  <a:gd name="T46" fmla="*/ 42 w 152"/>
                  <a:gd name="T47" fmla="*/ 400 h 410"/>
                  <a:gd name="T48" fmla="*/ 34 w 152"/>
                  <a:gd name="T49" fmla="*/ 390 h 410"/>
                  <a:gd name="T50" fmla="*/ 28 w 152"/>
                  <a:gd name="T51" fmla="*/ 380 h 410"/>
                  <a:gd name="T52" fmla="*/ 22 w 152"/>
                  <a:gd name="T53" fmla="*/ 366 h 410"/>
                  <a:gd name="T54" fmla="*/ 12 w 152"/>
                  <a:gd name="T55" fmla="*/ 332 h 410"/>
                  <a:gd name="T56" fmla="*/ 6 w 152"/>
                  <a:gd name="T57" fmla="*/ 292 h 410"/>
                  <a:gd name="T58" fmla="*/ 0 w 152"/>
                  <a:gd name="T59" fmla="*/ 250 h 410"/>
                  <a:gd name="T60" fmla="*/ 0 w 152"/>
                  <a:gd name="T61" fmla="*/ 204 h 410"/>
                  <a:gd name="T62" fmla="*/ 0 w 152"/>
                  <a:gd name="T63" fmla="*/ 158 h 410"/>
                  <a:gd name="T64" fmla="*/ 6 w 152"/>
                  <a:gd name="T65" fmla="*/ 114 h 410"/>
                  <a:gd name="T66" fmla="*/ 14 w 152"/>
                  <a:gd name="T67" fmla="*/ 76 h 410"/>
                  <a:gd name="T68" fmla="*/ 18 w 152"/>
                  <a:gd name="T69" fmla="*/ 58 h 410"/>
                  <a:gd name="T70" fmla="*/ 24 w 152"/>
                  <a:gd name="T71" fmla="*/ 42 h 410"/>
                  <a:gd name="T72" fmla="*/ 32 w 152"/>
                  <a:gd name="T73" fmla="*/ 30 h 410"/>
                  <a:gd name="T74" fmla="*/ 38 w 152"/>
                  <a:gd name="T75" fmla="*/ 18 h 410"/>
                  <a:gd name="T76" fmla="*/ 48 w 152"/>
                  <a:gd name="T77" fmla="*/ 10 h 410"/>
                  <a:gd name="T78" fmla="*/ 58 w 152"/>
                  <a:gd name="T79" fmla="*/ 4 h 410"/>
                  <a:gd name="T80" fmla="*/ 68 w 152"/>
                  <a:gd name="T81" fmla="*/ 0 h 410"/>
                  <a:gd name="T82" fmla="*/ 80 w 152"/>
                  <a:gd name="T83" fmla="*/ 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410">
                    <a:moveTo>
                      <a:pt x="80" y="2"/>
                    </a:moveTo>
                    <a:lnTo>
                      <a:pt x="80" y="2"/>
                    </a:lnTo>
                    <a:lnTo>
                      <a:pt x="84" y="10"/>
                    </a:lnTo>
                    <a:lnTo>
                      <a:pt x="100" y="32"/>
                    </a:lnTo>
                    <a:lnTo>
                      <a:pt x="118" y="66"/>
                    </a:lnTo>
                    <a:lnTo>
                      <a:pt x="128" y="88"/>
                    </a:lnTo>
                    <a:lnTo>
                      <a:pt x="136" y="112"/>
                    </a:lnTo>
                    <a:lnTo>
                      <a:pt x="144" y="138"/>
                    </a:lnTo>
                    <a:lnTo>
                      <a:pt x="150" y="168"/>
                    </a:lnTo>
                    <a:lnTo>
                      <a:pt x="152" y="198"/>
                    </a:lnTo>
                    <a:lnTo>
                      <a:pt x="152" y="230"/>
                    </a:lnTo>
                    <a:lnTo>
                      <a:pt x="148" y="264"/>
                    </a:lnTo>
                    <a:lnTo>
                      <a:pt x="138" y="298"/>
                    </a:lnTo>
                    <a:lnTo>
                      <a:pt x="124" y="334"/>
                    </a:lnTo>
                    <a:lnTo>
                      <a:pt x="116" y="352"/>
                    </a:lnTo>
                    <a:lnTo>
                      <a:pt x="106" y="370"/>
                    </a:lnTo>
                    <a:lnTo>
                      <a:pt x="106" y="370"/>
                    </a:lnTo>
                    <a:lnTo>
                      <a:pt x="96" y="386"/>
                    </a:lnTo>
                    <a:lnTo>
                      <a:pt x="84" y="398"/>
                    </a:lnTo>
                    <a:lnTo>
                      <a:pt x="74" y="406"/>
                    </a:lnTo>
                    <a:lnTo>
                      <a:pt x="66" y="408"/>
                    </a:lnTo>
                    <a:lnTo>
                      <a:pt x="56" y="410"/>
                    </a:lnTo>
                    <a:lnTo>
                      <a:pt x="48" y="406"/>
                    </a:lnTo>
                    <a:lnTo>
                      <a:pt x="42" y="400"/>
                    </a:lnTo>
                    <a:lnTo>
                      <a:pt x="34" y="390"/>
                    </a:lnTo>
                    <a:lnTo>
                      <a:pt x="28" y="380"/>
                    </a:lnTo>
                    <a:lnTo>
                      <a:pt x="22" y="366"/>
                    </a:lnTo>
                    <a:lnTo>
                      <a:pt x="12" y="332"/>
                    </a:lnTo>
                    <a:lnTo>
                      <a:pt x="6" y="292"/>
                    </a:lnTo>
                    <a:lnTo>
                      <a:pt x="0" y="250"/>
                    </a:lnTo>
                    <a:lnTo>
                      <a:pt x="0" y="204"/>
                    </a:lnTo>
                    <a:lnTo>
                      <a:pt x="0" y="158"/>
                    </a:lnTo>
                    <a:lnTo>
                      <a:pt x="6" y="114"/>
                    </a:lnTo>
                    <a:lnTo>
                      <a:pt x="14" y="76"/>
                    </a:lnTo>
                    <a:lnTo>
                      <a:pt x="18" y="58"/>
                    </a:lnTo>
                    <a:lnTo>
                      <a:pt x="24" y="42"/>
                    </a:lnTo>
                    <a:lnTo>
                      <a:pt x="32" y="30"/>
                    </a:lnTo>
                    <a:lnTo>
                      <a:pt x="38" y="18"/>
                    </a:lnTo>
                    <a:lnTo>
                      <a:pt x="48" y="10"/>
                    </a:lnTo>
                    <a:lnTo>
                      <a:pt x="58" y="4"/>
                    </a:lnTo>
                    <a:lnTo>
                      <a:pt x="68" y="0"/>
                    </a:lnTo>
                    <a:lnTo>
                      <a:pt x="80" y="2"/>
                    </a:lnTo>
                    <a:close/>
                  </a:path>
                </a:pathLst>
              </a:custGeom>
              <a:solidFill>
                <a:srgbClr val="755243"/>
              </a:solidFill>
              <a:ln>
                <a:noFill/>
              </a:ln>
            </p:spPr>
            <p:txBody>
              <a:bodyPr vert="horz" wrap="square" lIns="91440" tIns="45720" rIns="91440" bIns="45720" numCol="1" anchor="t" anchorCtr="0" compatLnSpc="1">
                <a:prstTxWarp prst="textNoShape">
                  <a:avLst/>
                </a:prstTxWarp>
              </a:bodyPr>
              <a:lstStyle/>
              <a:p>
                <a:endParaRPr lang="en-AU"/>
              </a:p>
            </p:txBody>
          </p:sp>
          <p:sp>
            <p:nvSpPr>
              <p:cNvPr id="32" name="Freeform 20">
                <a:extLst>
                  <a:ext uri="{FF2B5EF4-FFF2-40B4-BE49-F238E27FC236}">
                    <a16:creationId xmlns:a16="http://schemas.microsoft.com/office/drawing/2014/main" id="{55F9FADF-959E-498C-8572-AEF5DC5FEE2E}"/>
                  </a:ext>
                </a:extLst>
              </p:cNvPr>
              <p:cNvSpPr>
                <a:spLocks/>
              </p:cNvSpPr>
              <p:nvPr/>
            </p:nvSpPr>
            <p:spPr bwMode="auto">
              <a:xfrm>
                <a:off x="2338232" y="2101356"/>
                <a:ext cx="144951" cy="390986"/>
              </a:xfrm>
              <a:custGeom>
                <a:avLst/>
                <a:gdLst>
                  <a:gd name="T0" fmla="*/ 80 w 152"/>
                  <a:gd name="T1" fmla="*/ 2 h 410"/>
                  <a:gd name="T2" fmla="*/ 80 w 152"/>
                  <a:gd name="T3" fmla="*/ 2 h 410"/>
                  <a:gd name="T4" fmla="*/ 84 w 152"/>
                  <a:gd name="T5" fmla="*/ 10 h 410"/>
                  <a:gd name="T6" fmla="*/ 100 w 152"/>
                  <a:gd name="T7" fmla="*/ 32 h 410"/>
                  <a:gd name="T8" fmla="*/ 118 w 152"/>
                  <a:gd name="T9" fmla="*/ 66 h 410"/>
                  <a:gd name="T10" fmla="*/ 128 w 152"/>
                  <a:gd name="T11" fmla="*/ 88 h 410"/>
                  <a:gd name="T12" fmla="*/ 136 w 152"/>
                  <a:gd name="T13" fmla="*/ 112 h 410"/>
                  <a:gd name="T14" fmla="*/ 144 w 152"/>
                  <a:gd name="T15" fmla="*/ 138 h 410"/>
                  <a:gd name="T16" fmla="*/ 150 w 152"/>
                  <a:gd name="T17" fmla="*/ 168 h 410"/>
                  <a:gd name="T18" fmla="*/ 152 w 152"/>
                  <a:gd name="T19" fmla="*/ 198 h 410"/>
                  <a:gd name="T20" fmla="*/ 152 w 152"/>
                  <a:gd name="T21" fmla="*/ 230 h 410"/>
                  <a:gd name="T22" fmla="*/ 148 w 152"/>
                  <a:gd name="T23" fmla="*/ 264 h 410"/>
                  <a:gd name="T24" fmla="*/ 138 w 152"/>
                  <a:gd name="T25" fmla="*/ 298 h 410"/>
                  <a:gd name="T26" fmla="*/ 124 w 152"/>
                  <a:gd name="T27" fmla="*/ 334 h 410"/>
                  <a:gd name="T28" fmla="*/ 116 w 152"/>
                  <a:gd name="T29" fmla="*/ 352 h 410"/>
                  <a:gd name="T30" fmla="*/ 106 w 152"/>
                  <a:gd name="T31" fmla="*/ 370 h 410"/>
                  <a:gd name="T32" fmla="*/ 106 w 152"/>
                  <a:gd name="T33" fmla="*/ 370 h 410"/>
                  <a:gd name="T34" fmla="*/ 96 w 152"/>
                  <a:gd name="T35" fmla="*/ 386 h 410"/>
                  <a:gd name="T36" fmla="*/ 84 w 152"/>
                  <a:gd name="T37" fmla="*/ 398 h 410"/>
                  <a:gd name="T38" fmla="*/ 74 w 152"/>
                  <a:gd name="T39" fmla="*/ 406 h 410"/>
                  <a:gd name="T40" fmla="*/ 66 w 152"/>
                  <a:gd name="T41" fmla="*/ 408 h 410"/>
                  <a:gd name="T42" fmla="*/ 56 w 152"/>
                  <a:gd name="T43" fmla="*/ 410 h 410"/>
                  <a:gd name="T44" fmla="*/ 48 w 152"/>
                  <a:gd name="T45" fmla="*/ 406 h 410"/>
                  <a:gd name="T46" fmla="*/ 42 w 152"/>
                  <a:gd name="T47" fmla="*/ 400 h 410"/>
                  <a:gd name="T48" fmla="*/ 34 w 152"/>
                  <a:gd name="T49" fmla="*/ 390 h 410"/>
                  <a:gd name="T50" fmla="*/ 28 w 152"/>
                  <a:gd name="T51" fmla="*/ 380 h 410"/>
                  <a:gd name="T52" fmla="*/ 22 w 152"/>
                  <a:gd name="T53" fmla="*/ 366 h 410"/>
                  <a:gd name="T54" fmla="*/ 12 w 152"/>
                  <a:gd name="T55" fmla="*/ 332 h 410"/>
                  <a:gd name="T56" fmla="*/ 6 w 152"/>
                  <a:gd name="T57" fmla="*/ 292 h 410"/>
                  <a:gd name="T58" fmla="*/ 0 w 152"/>
                  <a:gd name="T59" fmla="*/ 250 h 410"/>
                  <a:gd name="T60" fmla="*/ 0 w 152"/>
                  <a:gd name="T61" fmla="*/ 204 h 410"/>
                  <a:gd name="T62" fmla="*/ 0 w 152"/>
                  <a:gd name="T63" fmla="*/ 158 h 410"/>
                  <a:gd name="T64" fmla="*/ 6 w 152"/>
                  <a:gd name="T65" fmla="*/ 114 h 410"/>
                  <a:gd name="T66" fmla="*/ 14 w 152"/>
                  <a:gd name="T67" fmla="*/ 76 h 410"/>
                  <a:gd name="T68" fmla="*/ 18 w 152"/>
                  <a:gd name="T69" fmla="*/ 58 h 410"/>
                  <a:gd name="T70" fmla="*/ 24 w 152"/>
                  <a:gd name="T71" fmla="*/ 42 h 410"/>
                  <a:gd name="T72" fmla="*/ 32 w 152"/>
                  <a:gd name="T73" fmla="*/ 30 h 410"/>
                  <a:gd name="T74" fmla="*/ 38 w 152"/>
                  <a:gd name="T75" fmla="*/ 18 h 410"/>
                  <a:gd name="T76" fmla="*/ 48 w 152"/>
                  <a:gd name="T77" fmla="*/ 10 h 410"/>
                  <a:gd name="T78" fmla="*/ 58 w 152"/>
                  <a:gd name="T79" fmla="*/ 4 h 410"/>
                  <a:gd name="T80" fmla="*/ 68 w 152"/>
                  <a:gd name="T81" fmla="*/ 0 h 410"/>
                  <a:gd name="T82" fmla="*/ 80 w 152"/>
                  <a:gd name="T83" fmla="*/ 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410">
                    <a:moveTo>
                      <a:pt x="80" y="2"/>
                    </a:moveTo>
                    <a:lnTo>
                      <a:pt x="80" y="2"/>
                    </a:lnTo>
                    <a:lnTo>
                      <a:pt x="84" y="10"/>
                    </a:lnTo>
                    <a:lnTo>
                      <a:pt x="100" y="32"/>
                    </a:lnTo>
                    <a:lnTo>
                      <a:pt x="118" y="66"/>
                    </a:lnTo>
                    <a:lnTo>
                      <a:pt x="128" y="88"/>
                    </a:lnTo>
                    <a:lnTo>
                      <a:pt x="136" y="112"/>
                    </a:lnTo>
                    <a:lnTo>
                      <a:pt x="144" y="138"/>
                    </a:lnTo>
                    <a:lnTo>
                      <a:pt x="150" y="168"/>
                    </a:lnTo>
                    <a:lnTo>
                      <a:pt x="152" y="198"/>
                    </a:lnTo>
                    <a:lnTo>
                      <a:pt x="152" y="230"/>
                    </a:lnTo>
                    <a:lnTo>
                      <a:pt x="148" y="264"/>
                    </a:lnTo>
                    <a:lnTo>
                      <a:pt x="138" y="298"/>
                    </a:lnTo>
                    <a:lnTo>
                      <a:pt x="124" y="334"/>
                    </a:lnTo>
                    <a:lnTo>
                      <a:pt x="116" y="352"/>
                    </a:lnTo>
                    <a:lnTo>
                      <a:pt x="106" y="370"/>
                    </a:lnTo>
                    <a:lnTo>
                      <a:pt x="106" y="370"/>
                    </a:lnTo>
                    <a:lnTo>
                      <a:pt x="96" y="386"/>
                    </a:lnTo>
                    <a:lnTo>
                      <a:pt x="84" y="398"/>
                    </a:lnTo>
                    <a:lnTo>
                      <a:pt x="74" y="406"/>
                    </a:lnTo>
                    <a:lnTo>
                      <a:pt x="66" y="408"/>
                    </a:lnTo>
                    <a:lnTo>
                      <a:pt x="56" y="410"/>
                    </a:lnTo>
                    <a:lnTo>
                      <a:pt x="48" y="406"/>
                    </a:lnTo>
                    <a:lnTo>
                      <a:pt x="42" y="400"/>
                    </a:lnTo>
                    <a:lnTo>
                      <a:pt x="34" y="390"/>
                    </a:lnTo>
                    <a:lnTo>
                      <a:pt x="28" y="380"/>
                    </a:lnTo>
                    <a:lnTo>
                      <a:pt x="22" y="366"/>
                    </a:lnTo>
                    <a:lnTo>
                      <a:pt x="12" y="332"/>
                    </a:lnTo>
                    <a:lnTo>
                      <a:pt x="6" y="292"/>
                    </a:lnTo>
                    <a:lnTo>
                      <a:pt x="0" y="250"/>
                    </a:lnTo>
                    <a:lnTo>
                      <a:pt x="0" y="204"/>
                    </a:lnTo>
                    <a:lnTo>
                      <a:pt x="0" y="158"/>
                    </a:lnTo>
                    <a:lnTo>
                      <a:pt x="6" y="114"/>
                    </a:lnTo>
                    <a:lnTo>
                      <a:pt x="14" y="76"/>
                    </a:lnTo>
                    <a:lnTo>
                      <a:pt x="18" y="58"/>
                    </a:lnTo>
                    <a:lnTo>
                      <a:pt x="24" y="42"/>
                    </a:lnTo>
                    <a:lnTo>
                      <a:pt x="32" y="30"/>
                    </a:lnTo>
                    <a:lnTo>
                      <a:pt x="38" y="18"/>
                    </a:lnTo>
                    <a:lnTo>
                      <a:pt x="48" y="10"/>
                    </a:lnTo>
                    <a:lnTo>
                      <a:pt x="58" y="4"/>
                    </a:lnTo>
                    <a:lnTo>
                      <a:pt x="68" y="0"/>
                    </a:lnTo>
                    <a:lnTo>
                      <a:pt x="8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 name="Freeform 21">
                <a:extLst>
                  <a:ext uri="{FF2B5EF4-FFF2-40B4-BE49-F238E27FC236}">
                    <a16:creationId xmlns:a16="http://schemas.microsoft.com/office/drawing/2014/main" id="{663653B9-CC64-4012-A63D-30C74D29E64F}"/>
                  </a:ext>
                </a:extLst>
              </p:cNvPr>
              <p:cNvSpPr>
                <a:spLocks/>
              </p:cNvSpPr>
              <p:nvPr/>
            </p:nvSpPr>
            <p:spPr bwMode="auto">
              <a:xfrm>
                <a:off x="1861420" y="2053675"/>
                <a:ext cx="642743" cy="892591"/>
              </a:xfrm>
              <a:custGeom>
                <a:avLst/>
                <a:gdLst>
                  <a:gd name="T0" fmla="*/ 556 w 674"/>
                  <a:gd name="T1" fmla="*/ 106 h 936"/>
                  <a:gd name="T2" fmla="*/ 598 w 674"/>
                  <a:gd name="T3" fmla="*/ 256 h 936"/>
                  <a:gd name="T4" fmla="*/ 646 w 674"/>
                  <a:gd name="T5" fmla="*/ 458 h 936"/>
                  <a:gd name="T6" fmla="*/ 664 w 674"/>
                  <a:gd name="T7" fmla="*/ 564 h 936"/>
                  <a:gd name="T8" fmla="*/ 674 w 674"/>
                  <a:gd name="T9" fmla="*/ 664 h 936"/>
                  <a:gd name="T10" fmla="*/ 672 w 674"/>
                  <a:gd name="T11" fmla="*/ 750 h 936"/>
                  <a:gd name="T12" fmla="*/ 670 w 674"/>
                  <a:gd name="T13" fmla="*/ 768 h 936"/>
                  <a:gd name="T14" fmla="*/ 656 w 674"/>
                  <a:gd name="T15" fmla="*/ 802 h 936"/>
                  <a:gd name="T16" fmla="*/ 638 w 674"/>
                  <a:gd name="T17" fmla="*/ 832 h 936"/>
                  <a:gd name="T18" fmla="*/ 612 w 674"/>
                  <a:gd name="T19" fmla="*/ 858 h 936"/>
                  <a:gd name="T20" fmla="*/ 580 w 674"/>
                  <a:gd name="T21" fmla="*/ 880 h 936"/>
                  <a:gd name="T22" fmla="*/ 526 w 674"/>
                  <a:gd name="T23" fmla="*/ 906 h 936"/>
                  <a:gd name="T24" fmla="*/ 444 w 674"/>
                  <a:gd name="T25" fmla="*/ 928 h 936"/>
                  <a:gd name="T26" fmla="*/ 360 w 674"/>
                  <a:gd name="T27" fmla="*/ 936 h 936"/>
                  <a:gd name="T28" fmla="*/ 280 w 674"/>
                  <a:gd name="T29" fmla="*/ 934 h 936"/>
                  <a:gd name="T30" fmla="*/ 214 w 674"/>
                  <a:gd name="T31" fmla="*/ 920 h 936"/>
                  <a:gd name="T32" fmla="*/ 178 w 674"/>
                  <a:gd name="T33" fmla="*/ 904 h 936"/>
                  <a:gd name="T34" fmla="*/ 170 w 674"/>
                  <a:gd name="T35" fmla="*/ 896 h 936"/>
                  <a:gd name="T36" fmla="*/ 138 w 674"/>
                  <a:gd name="T37" fmla="*/ 860 h 936"/>
                  <a:gd name="T38" fmla="*/ 110 w 674"/>
                  <a:gd name="T39" fmla="*/ 810 h 936"/>
                  <a:gd name="T40" fmla="*/ 84 w 674"/>
                  <a:gd name="T41" fmla="*/ 750 h 936"/>
                  <a:gd name="T42" fmla="*/ 46 w 674"/>
                  <a:gd name="T43" fmla="*/ 632 h 936"/>
                  <a:gd name="T44" fmla="*/ 22 w 674"/>
                  <a:gd name="T45" fmla="*/ 540 h 936"/>
                  <a:gd name="T46" fmla="*/ 12 w 674"/>
                  <a:gd name="T47" fmla="*/ 482 h 936"/>
                  <a:gd name="T48" fmla="*/ 0 w 674"/>
                  <a:gd name="T49" fmla="*/ 348 h 936"/>
                  <a:gd name="T50" fmla="*/ 0 w 674"/>
                  <a:gd name="T51" fmla="*/ 272 h 936"/>
                  <a:gd name="T52" fmla="*/ 8 w 674"/>
                  <a:gd name="T53" fmla="*/ 198 h 936"/>
                  <a:gd name="T54" fmla="*/ 28 w 674"/>
                  <a:gd name="T55" fmla="*/ 134 h 936"/>
                  <a:gd name="T56" fmla="*/ 42 w 674"/>
                  <a:gd name="T57" fmla="*/ 110 h 936"/>
                  <a:gd name="T58" fmla="*/ 60 w 674"/>
                  <a:gd name="T59" fmla="*/ 90 h 936"/>
                  <a:gd name="T60" fmla="*/ 82 w 674"/>
                  <a:gd name="T61" fmla="*/ 72 h 936"/>
                  <a:gd name="T62" fmla="*/ 140 w 674"/>
                  <a:gd name="T63" fmla="*/ 42 h 936"/>
                  <a:gd name="T64" fmla="*/ 208 w 674"/>
                  <a:gd name="T65" fmla="*/ 20 h 936"/>
                  <a:gd name="T66" fmla="*/ 282 w 674"/>
                  <a:gd name="T67" fmla="*/ 4 h 936"/>
                  <a:gd name="T68" fmla="*/ 356 w 674"/>
                  <a:gd name="T69" fmla="*/ 0 h 936"/>
                  <a:gd name="T70" fmla="*/ 428 w 674"/>
                  <a:gd name="T71" fmla="*/ 10 h 936"/>
                  <a:gd name="T72" fmla="*/ 476 w 674"/>
                  <a:gd name="T73" fmla="*/ 26 h 936"/>
                  <a:gd name="T74" fmla="*/ 504 w 674"/>
                  <a:gd name="T75" fmla="*/ 42 h 936"/>
                  <a:gd name="T76" fmla="*/ 528 w 674"/>
                  <a:gd name="T77" fmla="*/ 64 h 936"/>
                  <a:gd name="T78" fmla="*/ 548 w 674"/>
                  <a:gd name="T79" fmla="*/ 9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4" h="936">
                    <a:moveTo>
                      <a:pt x="556" y="106"/>
                    </a:moveTo>
                    <a:lnTo>
                      <a:pt x="556" y="106"/>
                    </a:lnTo>
                    <a:lnTo>
                      <a:pt x="578" y="178"/>
                    </a:lnTo>
                    <a:lnTo>
                      <a:pt x="598" y="256"/>
                    </a:lnTo>
                    <a:lnTo>
                      <a:pt x="622" y="352"/>
                    </a:lnTo>
                    <a:lnTo>
                      <a:pt x="646" y="458"/>
                    </a:lnTo>
                    <a:lnTo>
                      <a:pt x="656" y="510"/>
                    </a:lnTo>
                    <a:lnTo>
                      <a:pt x="664" y="564"/>
                    </a:lnTo>
                    <a:lnTo>
                      <a:pt x="670" y="616"/>
                    </a:lnTo>
                    <a:lnTo>
                      <a:pt x="674" y="664"/>
                    </a:lnTo>
                    <a:lnTo>
                      <a:pt x="674" y="710"/>
                    </a:lnTo>
                    <a:lnTo>
                      <a:pt x="672" y="750"/>
                    </a:lnTo>
                    <a:lnTo>
                      <a:pt x="672" y="750"/>
                    </a:lnTo>
                    <a:lnTo>
                      <a:pt x="670" y="768"/>
                    </a:lnTo>
                    <a:lnTo>
                      <a:pt x="664" y="786"/>
                    </a:lnTo>
                    <a:lnTo>
                      <a:pt x="656" y="802"/>
                    </a:lnTo>
                    <a:lnTo>
                      <a:pt x="648" y="818"/>
                    </a:lnTo>
                    <a:lnTo>
                      <a:pt x="638" y="832"/>
                    </a:lnTo>
                    <a:lnTo>
                      <a:pt x="624" y="846"/>
                    </a:lnTo>
                    <a:lnTo>
                      <a:pt x="612" y="858"/>
                    </a:lnTo>
                    <a:lnTo>
                      <a:pt x="596" y="870"/>
                    </a:lnTo>
                    <a:lnTo>
                      <a:pt x="580" y="880"/>
                    </a:lnTo>
                    <a:lnTo>
                      <a:pt x="562" y="890"/>
                    </a:lnTo>
                    <a:lnTo>
                      <a:pt x="526" y="906"/>
                    </a:lnTo>
                    <a:lnTo>
                      <a:pt x="486" y="918"/>
                    </a:lnTo>
                    <a:lnTo>
                      <a:pt x="444" y="928"/>
                    </a:lnTo>
                    <a:lnTo>
                      <a:pt x="402" y="934"/>
                    </a:lnTo>
                    <a:lnTo>
                      <a:pt x="360" y="936"/>
                    </a:lnTo>
                    <a:lnTo>
                      <a:pt x="320" y="936"/>
                    </a:lnTo>
                    <a:lnTo>
                      <a:pt x="280" y="934"/>
                    </a:lnTo>
                    <a:lnTo>
                      <a:pt x="246" y="928"/>
                    </a:lnTo>
                    <a:lnTo>
                      <a:pt x="214" y="920"/>
                    </a:lnTo>
                    <a:lnTo>
                      <a:pt x="188" y="910"/>
                    </a:lnTo>
                    <a:lnTo>
                      <a:pt x="178" y="904"/>
                    </a:lnTo>
                    <a:lnTo>
                      <a:pt x="170" y="896"/>
                    </a:lnTo>
                    <a:lnTo>
                      <a:pt x="170" y="896"/>
                    </a:lnTo>
                    <a:lnTo>
                      <a:pt x="154" y="880"/>
                    </a:lnTo>
                    <a:lnTo>
                      <a:pt x="138" y="860"/>
                    </a:lnTo>
                    <a:lnTo>
                      <a:pt x="124" y="836"/>
                    </a:lnTo>
                    <a:lnTo>
                      <a:pt x="110" y="810"/>
                    </a:lnTo>
                    <a:lnTo>
                      <a:pt x="96" y="780"/>
                    </a:lnTo>
                    <a:lnTo>
                      <a:pt x="84" y="750"/>
                    </a:lnTo>
                    <a:lnTo>
                      <a:pt x="64" y="690"/>
                    </a:lnTo>
                    <a:lnTo>
                      <a:pt x="46" y="632"/>
                    </a:lnTo>
                    <a:lnTo>
                      <a:pt x="34" y="586"/>
                    </a:lnTo>
                    <a:lnTo>
                      <a:pt x="22" y="540"/>
                    </a:lnTo>
                    <a:lnTo>
                      <a:pt x="22" y="540"/>
                    </a:lnTo>
                    <a:lnTo>
                      <a:pt x="12" y="482"/>
                    </a:lnTo>
                    <a:lnTo>
                      <a:pt x="6" y="422"/>
                    </a:lnTo>
                    <a:lnTo>
                      <a:pt x="0" y="348"/>
                    </a:lnTo>
                    <a:lnTo>
                      <a:pt x="0" y="310"/>
                    </a:lnTo>
                    <a:lnTo>
                      <a:pt x="0" y="272"/>
                    </a:lnTo>
                    <a:lnTo>
                      <a:pt x="4" y="234"/>
                    </a:lnTo>
                    <a:lnTo>
                      <a:pt x="8" y="198"/>
                    </a:lnTo>
                    <a:lnTo>
                      <a:pt x="16" y="164"/>
                    </a:lnTo>
                    <a:lnTo>
                      <a:pt x="28" y="134"/>
                    </a:lnTo>
                    <a:lnTo>
                      <a:pt x="34" y="122"/>
                    </a:lnTo>
                    <a:lnTo>
                      <a:pt x="42" y="110"/>
                    </a:lnTo>
                    <a:lnTo>
                      <a:pt x="50" y="98"/>
                    </a:lnTo>
                    <a:lnTo>
                      <a:pt x="60" y="90"/>
                    </a:lnTo>
                    <a:lnTo>
                      <a:pt x="60" y="90"/>
                    </a:lnTo>
                    <a:lnTo>
                      <a:pt x="82" y="72"/>
                    </a:lnTo>
                    <a:lnTo>
                      <a:pt x="110" y="58"/>
                    </a:lnTo>
                    <a:lnTo>
                      <a:pt x="140" y="42"/>
                    </a:lnTo>
                    <a:lnTo>
                      <a:pt x="172" y="30"/>
                    </a:lnTo>
                    <a:lnTo>
                      <a:pt x="208" y="20"/>
                    </a:lnTo>
                    <a:lnTo>
                      <a:pt x="244" y="10"/>
                    </a:lnTo>
                    <a:lnTo>
                      <a:pt x="282" y="4"/>
                    </a:lnTo>
                    <a:lnTo>
                      <a:pt x="320" y="0"/>
                    </a:lnTo>
                    <a:lnTo>
                      <a:pt x="356" y="0"/>
                    </a:lnTo>
                    <a:lnTo>
                      <a:pt x="394" y="2"/>
                    </a:lnTo>
                    <a:lnTo>
                      <a:pt x="428" y="10"/>
                    </a:lnTo>
                    <a:lnTo>
                      <a:pt x="460" y="20"/>
                    </a:lnTo>
                    <a:lnTo>
                      <a:pt x="476" y="26"/>
                    </a:lnTo>
                    <a:lnTo>
                      <a:pt x="490" y="34"/>
                    </a:lnTo>
                    <a:lnTo>
                      <a:pt x="504" y="42"/>
                    </a:lnTo>
                    <a:lnTo>
                      <a:pt x="516" y="54"/>
                    </a:lnTo>
                    <a:lnTo>
                      <a:pt x="528" y="64"/>
                    </a:lnTo>
                    <a:lnTo>
                      <a:pt x="538" y="76"/>
                    </a:lnTo>
                    <a:lnTo>
                      <a:pt x="548" y="90"/>
                    </a:lnTo>
                    <a:lnTo>
                      <a:pt x="556" y="106"/>
                    </a:lnTo>
                    <a:close/>
                  </a:path>
                </a:pathLst>
              </a:custGeom>
              <a:solidFill>
                <a:srgbClr val="FE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4" name="Freeform 22">
                <a:extLst>
                  <a:ext uri="{FF2B5EF4-FFF2-40B4-BE49-F238E27FC236}">
                    <a16:creationId xmlns:a16="http://schemas.microsoft.com/office/drawing/2014/main" id="{24AEB213-53DC-4298-9911-E17F77D5941F}"/>
                  </a:ext>
                </a:extLst>
              </p:cNvPr>
              <p:cNvSpPr>
                <a:spLocks/>
              </p:cNvSpPr>
              <p:nvPr/>
            </p:nvSpPr>
            <p:spPr bwMode="auto">
              <a:xfrm>
                <a:off x="1861420" y="2053675"/>
                <a:ext cx="642743" cy="892591"/>
              </a:xfrm>
              <a:custGeom>
                <a:avLst/>
                <a:gdLst>
                  <a:gd name="T0" fmla="*/ 556 w 674"/>
                  <a:gd name="T1" fmla="*/ 106 h 936"/>
                  <a:gd name="T2" fmla="*/ 598 w 674"/>
                  <a:gd name="T3" fmla="*/ 256 h 936"/>
                  <a:gd name="T4" fmla="*/ 646 w 674"/>
                  <a:gd name="T5" fmla="*/ 458 h 936"/>
                  <a:gd name="T6" fmla="*/ 664 w 674"/>
                  <a:gd name="T7" fmla="*/ 564 h 936"/>
                  <a:gd name="T8" fmla="*/ 674 w 674"/>
                  <a:gd name="T9" fmla="*/ 664 h 936"/>
                  <a:gd name="T10" fmla="*/ 672 w 674"/>
                  <a:gd name="T11" fmla="*/ 750 h 936"/>
                  <a:gd name="T12" fmla="*/ 670 w 674"/>
                  <a:gd name="T13" fmla="*/ 768 h 936"/>
                  <a:gd name="T14" fmla="*/ 656 w 674"/>
                  <a:gd name="T15" fmla="*/ 802 h 936"/>
                  <a:gd name="T16" fmla="*/ 638 w 674"/>
                  <a:gd name="T17" fmla="*/ 832 h 936"/>
                  <a:gd name="T18" fmla="*/ 612 w 674"/>
                  <a:gd name="T19" fmla="*/ 858 h 936"/>
                  <a:gd name="T20" fmla="*/ 580 w 674"/>
                  <a:gd name="T21" fmla="*/ 880 h 936"/>
                  <a:gd name="T22" fmla="*/ 526 w 674"/>
                  <a:gd name="T23" fmla="*/ 906 h 936"/>
                  <a:gd name="T24" fmla="*/ 444 w 674"/>
                  <a:gd name="T25" fmla="*/ 928 h 936"/>
                  <a:gd name="T26" fmla="*/ 360 w 674"/>
                  <a:gd name="T27" fmla="*/ 936 h 936"/>
                  <a:gd name="T28" fmla="*/ 280 w 674"/>
                  <a:gd name="T29" fmla="*/ 934 h 936"/>
                  <a:gd name="T30" fmla="*/ 214 w 674"/>
                  <a:gd name="T31" fmla="*/ 920 h 936"/>
                  <a:gd name="T32" fmla="*/ 178 w 674"/>
                  <a:gd name="T33" fmla="*/ 904 h 936"/>
                  <a:gd name="T34" fmla="*/ 170 w 674"/>
                  <a:gd name="T35" fmla="*/ 896 h 936"/>
                  <a:gd name="T36" fmla="*/ 138 w 674"/>
                  <a:gd name="T37" fmla="*/ 860 h 936"/>
                  <a:gd name="T38" fmla="*/ 110 w 674"/>
                  <a:gd name="T39" fmla="*/ 810 h 936"/>
                  <a:gd name="T40" fmla="*/ 84 w 674"/>
                  <a:gd name="T41" fmla="*/ 750 h 936"/>
                  <a:gd name="T42" fmla="*/ 46 w 674"/>
                  <a:gd name="T43" fmla="*/ 632 h 936"/>
                  <a:gd name="T44" fmla="*/ 22 w 674"/>
                  <a:gd name="T45" fmla="*/ 540 h 936"/>
                  <a:gd name="T46" fmla="*/ 12 w 674"/>
                  <a:gd name="T47" fmla="*/ 482 h 936"/>
                  <a:gd name="T48" fmla="*/ 0 w 674"/>
                  <a:gd name="T49" fmla="*/ 348 h 936"/>
                  <a:gd name="T50" fmla="*/ 0 w 674"/>
                  <a:gd name="T51" fmla="*/ 272 h 936"/>
                  <a:gd name="T52" fmla="*/ 8 w 674"/>
                  <a:gd name="T53" fmla="*/ 198 h 936"/>
                  <a:gd name="T54" fmla="*/ 28 w 674"/>
                  <a:gd name="T55" fmla="*/ 134 h 936"/>
                  <a:gd name="T56" fmla="*/ 42 w 674"/>
                  <a:gd name="T57" fmla="*/ 110 h 936"/>
                  <a:gd name="T58" fmla="*/ 60 w 674"/>
                  <a:gd name="T59" fmla="*/ 90 h 936"/>
                  <a:gd name="T60" fmla="*/ 82 w 674"/>
                  <a:gd name="T61" fmla="*/ 72 h 936"/>
                  <a:gd name="T62" fmla="*/ 140 w 674"/>
                  <a:gd name="T63" fmla="*/ 42 h 936"/>
                  <a:gd name="T64" fmla="*/ 208 w 674"/>
                  <a:gd name="T65" fmla="*/ 20 h 936"/>
                  <a:gd name="T66" fmla="*/ 282 w 674"/>
                  <a:gd name="T67" fmla="*/ 4 h 936"/>
                  <a:gd name="T68" fmla="*/ 356 w 674"/>
                  <a:gd name="T69" fmla="*/ 0 h 936"/>
                  <a:gd name="T70" fmla="*/ 428 w 674"/>
                  <a:gd name="T71" fmla="*/ 10 h 936"/>
                  <a:gd name="T72" fmla="*/ 476 w 674"/>
                  <a:gd name="T73" fmla="*/ 26 h 936"/>
                  <a:gd name="T74" fmla="*/ 504 w 674"/>
                  <a:gd name="T75" fmla="*/ 42 h 936"/>
                  <a:gd name="T76" fmla="*/ 528 w 674"/>
                  <a:gd name="T77" fmla="*/ 64 h 936"/>
                  <a:gd name="T78" fmla="*/ 548 w 674"/>
                  <a:gd name="T79" fmla="*/ 9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4" h="936">
                    <a:moveTo>
                      <a:pt x="556" y="106"/>
                    </a:moveTo>
                    <a:lnTo>
                      <a:pt x="556" y="106"/>
                    </a:lnTo>
                    <a:lnTo>
                      <a:pt x="578" y="178"/>
                    </a:lnTo>
                    <a:lnTo>
                      <a:pt x="598" y="256"/>
                    </a:lnTo>
                    <a:lnTo>
                      <a:pt x="622" y="352"/>
                    </a:lnTo>
                    <a:lnTo>
                      <a:pt x="646" y="458"/>
                    </a:lnTo>
                    <a:lnTo>
                      <a:pt x="656" y="510"/>
                    </a:lnTo>
                    <a:lnTo>
                      <a:pt x="664" y="564"/>
                    </a:lnTo>
                    <a:lnTo>
                      <a:pt x="670" y="616"/>
                    </a:lnTo>
                    <a:lnTo>
                      <a:pt x="674" y="664"/>
                    </a:lnTo>
                    <a:lnTo>
                      <a:pt x="674" y="710"/>
                    </a:lnTo>
                    <a:lnTo>
                      <a:pt x="672" y="750"/>
                    </a:lnTo>
                    <a:lnTo>
                      <a:pt x="672" y="750"/>
                    </a:lnTo>
                    <a:lnTo>
                      <a:pt x="670" y="768"/>
                    </a:lnTo>
                    <a:lnTo>
                      <a:pt x="664" y="786"/>
                    </a:lnTo>
                    <a:lnTo>
                      <a:pt x="656" y="802"/>
                    </a:lnTo>
                    <a:lnTo>
                      <a:pt x="648" y="818"/>
                    </a:lnTo>
                    <a:lnTo>
                      <a:pt x="638" y="832"/>
                    </a:lnTo>
                    <a:lnTo>
                      <a:pt x="624" y="846"/>
                    </a:lnTo>
                    <a:lnTo>
                      <a:pt x="612" y="858"/>
                    </a:lnTo>
                    <a:lnTo>
                      <a:pt x="596" y="870"/>
                    </a:lnTo>
                    <a:lnTo>
                      <a:pt x="580" y="880"/>
                    </a:lnTo>
                    <a:lnTo>
                      <a:pt x="562" y="890"/>
                    </a:lnTo>
                    <a:lnTo>
                      <a:pt x="526" y="906"/>
                    </a:lnTo>
                    <a:lnTo>
                      <a:pt x="486" y="918"/>
                    </a:lnTo>
                    <a:lnTo>
                      <a:pt x="444" y="928"/>
                    </a:lnTo>
                    <a:lnTo>
                      <a:pt x="402" y="934"/>
                    </a:lnTo>
                    <a:lnTo>
                      <a:pt x="360" y="936"/>
                    </a:lnTo>
                    <a:lnTo>
                      <a:pt x="320" y="936"/>
                    </a:lnTo>
                    <a:lnTo>
                      <a:pt x="280" y="934"/>
                    </a:lnTo>
                    <a:lnTo>
                      <a:pt x="246" y="928"/>
                    </a:lnTo>
                    <a:lnTo>
                      <a:pt x="214" y="920"/>
                    </a:lnTo>
                    <a:lnTo>
                      <a:pt x="188" y="910"/>
                    </a:lnTo>
                    <a:lnTo>
                      <a:pt x="178" y="904"/>
                    </a:lnTo>
                    <a:lnTo>
                      <a:pt x="170" y="896"/>
                    </a:lnTo>
                    <a:lnTo>
                      <a:pt x="170" y="896"/>
                    </a:lnTo>
                    <a:lnTo>
                      <a:pt x="154" y="880"/>
                    </a:lnTo>
                    <a:lnTo>
                      <a:pt x="138" y="860"/>
                    </a:lnTo>
                    <a:lnTo>
                      <a:pt x="124" y="836"/>
                    </a:lnTo>
                    <a:lnTo>
                      <a:pt x="110" y="810"/>
                    </a:lnTo>
                    <a:lnTo>
                      <a:pt x="96" y="780"/>
                    </a:lnTo>
                    <a:lnTo>
                      <a:pt x="84" y="750"/>
                    </a:lnTo>
                    <a:lnTo>
                      <a:pt x="64" y="690"/>
                    </a:lnTo>
                    <a:lnTo>
                      <a:pt x="46" y="632"/>
                    </a:lnTo>
                    <a:lnTo>
                      <a:pt x="34" y="586"/>
                    </a:lnTo>
                    <a:lnTo>
                      <a:pt x="22" y="540"/>
                    </a:lnTo>
                    <a:lnTo>
                      <a:pt x="22" y="540"/>
                    </a:lnTo>
                    <a:lnTo>
                      <a:pt x="12" y="482"/>
                    </a:lnTo>
                    <a:lnTo>
                      <a:pt x="6" y="422"/>
                    </a:lnTo>
                    <a:lnTo>
                      <a:pt x="0" y="348"/>
                    </a:lnTo>
                    <a:lnTo>
                      <a:pt x="0" y="310"/>
                    </a:lnTo>
                    <a:lnTo>
                      <a:pt x="0" y="272"/>
                    </a:lnTo>
                    <a:lnTo>
                      <a:pt x="4" y="234"/>
                    </a:lnTo>
                    <a:lnTo>
                      <a:pt x="8" y="198"/>
                    </a:lnTo>
                    <a:lnTo>
                      <a:pt x="16" y="164"/>
                    </a:lnTo>
                    <a:lnTo>
                      <a:pt x="28" y="134"/>
                    </a:lnTo>
                    <a:lnTo>
                      <a:pt x="34" y="122"/>
                    </a:lnTo>
                    <a:lnTo>
                      <a:pt x="42" y="110"/>
                    </a:lnTo>
                    <a:lnTo>
                      <a:pt x="50" y="98"/>
                    </a:lnTo>
                    <a:lnTo>
                      <a:pt x="60" y="90"/>
                    </a:lnTo>
                    <a:lnTo>
                      <a:pt x="60" y="90"/>
                    </a:lnTo>
                    <a:lnTo>
                      <a:pt x="82" y="72"/>
                    </a:lnTo>
                    <a:lnTo>
                      <a:pt x="110" y="58"/>
                    </a:lnTo>
                    <a:lnTo>
                      <a:pt x="140" y="42"/>
                    </a:lnTo>
                    <a:lnTo>
                      <a:pt x="172" y="30"/>
                    </a:lnTo>
                    <a:lnTo>
                      <a:pt x="208" y="20"/>
                    </a:lnTo>
                    <a:lnTo>
                      <a:pt x="244" y="10"/>
                    </a:lnTo>
                    <a:lnTo>
                      <a:pt x="282" y="4"/>
                    </a:lnTo>
                    <a:lnTo>
                      <a:pt x="320" y="0"/>
                    </a:lnTo>
                    <a:lnTo>
                      <a:pt x="356" y="0"/>
                    </a:lnTo>
                    <a:lnTo>
                      <a:pt x="394" y="2"/>
                    </a:lnTo>
                    <a:lnTo>
                      <a:pt x="428" y="10"/>
                    </a:lnTo>
                    <a:lnTo>
                      <a:pt x="460" y="20"/>
                    </a:lnTo>
                    <a:lnTo>
                      <a:pt x="476" y="26"/>
                    </a:lnTo>
                    <a:lnTo>
                      <a:pt x="490" y="34"/>
                    </a:lnTo>
                    <a:lnTo>
                      <a:pt x="504" y="42"/>
                    </a:lnTo>
                    <a:lnTo>
                      <a:pt x="516" y="54"/>
                    </a:lnTo>
                    <a:lnTo>
                      <a:pt x="528" y="64"/>
                    </a:lnTo>
                    <a:lnTo>
                      <a:pt x="538" y="76"/>
                    </a:lnTo>
                    <a:lnTo>
                      <a:pt x="548" y="90"/>
                    </a:lnTo>
                    <a:lnTo>
                      <a:pt x="556"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 name="Freeform 25">
                <a:extLst>
                  <a:ext uri="{FF2B5EF4-FFF2-40B4-BE49-F238E27FC236}">
                    <a16:creationId xmlns:a16="http://schemas.microsoft.com/office/drawing/2014/main" id="{A1837087-B2D7-47A9-B922-C4E9E9CBC93B}"/>
                  </a:ext>
                </a:extLst>
              </p:cNvPr>
              <p:cNvSpPr>
                <a:spLocks/>
              </p:cNvSpPr>
              <p:nvPr/>
            </p:nvSpPr>
            <p:spPr bwMode="auto">
              <a:xfrm>
                <a:off x="1762243" y="2599147"/>
                <a:ext cx="219334" cy="228870"/>
              </a:xfrm>
              <a:custGeom>
                <a:avLst/>
                <a:gdLst>
                  <a:gd name="T0" fmla="*/ 172 w 230"/>
                  <a:gd name="T1" fmla="*/ 50 h 240"/>
                  <a:gd name="T2" fmla="*/ 172 w 230"/>
                  <a:gd name="T3" fmla="*/ 50 h 240"/>
                  <a:gd name="T4" fmla="*/ 160 w 230"/>
                  <a:gd name="T5" fmla="*/ 38 h 240"/>
                  <a:gd name="T6" fmla="*/ 144 w 230"/>
                  <a:gd name="T7" fmla="*/ 28 h 240"/>
                  <a:gd name="T8" fmla="*/ 126 w 230"/>
                  <a:gd name="T9" fmla="*/ 16 h 240"/>
                  <a:gd name="T10" fmla="*/ 102 w 230"/>
                  <a:gd name="T11" fmla="*/ 6 h 240"/>
                  <a:gd name="T12" fmla="*/ 90 w 230"/>
                  <a:gd name="T13" fmla="*/ 4 h 240"/>
                  <a:gd name="T14" fmla="*/ 78 w 230"/>
                  <a:gd name="T15" fmla="*/ 2 h 240"/>
                  <a:gd name="T16" fmla="*/ 66 w 230"/>
                  <a:gd name="T17" fmla="*/ 0 h 240"/>
                  <a:gd name="T18" fmla="*/ 52 w 230"/>
                  <a:gd name="T19" fmla="*/ 2 h 240"/>
                  <a:gd name="T20" fmla="*/ 38 w 230"/>
                  <a:gd name="T21" fmla="*/ 6 h 240"/>
                  <a:gd name="T22" fmla="*/ 26 w 230"/>
                  <a:gd name="T23" fmla="*/ 12 h 240"/>
                  <a:gd name="T24" fmla="*/ 26 w 230"/>
                  <a:gd name="T25" fmla="*/ 12 h 240"/>
                  <a:gd name="T26" fmla="*/ 18 w 230"/>
                  <a:gd name="T27" fmla="*/ 18 h 240"/>
                  <a:gd name="T28" fmla="*/ 14 w 230"/>
                  <a:gd name="T29" fmla="*/ 24 h 240"/>
                  <a:gd name="T30" fmla="*/ 10 w 230"/>
                  <a:gd name="T31" fmla="*/ 30 h 240"/>
                  <a:gd name="T32" fmla="*/ 6 w 230"/>
                  <a:gd name="T33" fmla="*/ 38 h 240"/>
                  <a:gd name="T34" fmla="*/ 2 w 230"/>
                  <a:gd name="T35" fmla="*/ 56 h 240"/>
                  <a:gd name="T36" fmla="*/ 0 w 230"/>
                  <a:gd name="T37" fmla="*/ 76 h 240"/>
                  <a:gd name="T38" fmla="*/ 4 w 230"/>
                  <a:gd name="T39" fmla="*/ 98 h 240"/>
                  <a:gd name="T40" fmla="*/ 10 w 230"/>
                  <a:gd name="T41" fmla="*/ 122 h 240"/>
                  <a:gd name="T42" fmla="*/ 18 w 230"/>
                  <a:gd name="T43" fmla="*/ 144 h 240"/>
                  <a:gd name="T44" fmla="*/ 30 w 230"/>
                  <a:gd name="T45" fmla="*/ 166 h 240"/>
                  <a:gd name="T46" fmla="*/ 44 w 230"/>
                  <a:gd name="T47" fmla="*/ 188 h 240"/>
                  <a:gd name="T48" fmla="*/ 60 w 230"/>
                  <a:gd name="T49" fmla="*/ 206 h 240"/>
                  <a:gd name="T50" fmla="*/ 80 w 230"/>
                  <a:gd name="T51" fmla="*/ 222 h 240"/>
                  <a:gd name="T52" fmla="*/ 90 w 230"/>
                  <a:gd name="T53" fmla="*/ 228 h 240"/>
                  <a:gd name="T54" fmla="*/ 100 w 230"/>
                  <a:gd name="T55" fmla="*/ 234 h 240"/>
                  <a:gd name="T56" fmla="*/ 112 w 230"/>
                  <a:gd name="T57" fmla="*/ 236 h 240"/>
                  <a:gd name="T58" fmla="*/ 124 w 230"/>
                  <a:gd name="T59" fmla="*/ 240 h 240"/>
                  <a:gd name="T60" fmla="*/ 136 w 230"/>
                  <a:gd name="T61" fmla="*/ 240 h 240"/>
                  <a:gd name="T62" fmla="*/ 150 w 230"/>
                  <a:gd name="T63" fmla="*/ 240 h 240"/>
                  <a:gd name="T64" fmla="*/ 164 w 230"/>
                  <a:gd name="T65" fmla="*/ 238 h 240"/>
                  <a:gd name="T66" fmla="*/ 178 w 230"/>
                  <a:gd name="T67" fmla="*/ 234 h 240"/>
                  <a:gd name="T68" fmla="*/ 192 w 230"/>
                  <a:gd name="T69" fmla="*/ 228 h 240"/>
                  <a:gd name="T70" fmla="*/ 206 w 230"/>
                  <a:gd name="T71" fmla="*/ 220 h 240"/>
                  <a:gd name="T72" fmla="*/ 206 w 230"/>
                  <a:gd name="T73" fmla="*/ 220 h 240"/>
                  <a:gd name="T74" fmla="*/ 216 w 230"/>
                  <a:gd name="T75" fmla="*/ 212 h 240"/>
                  <a:gd name="T76" fmla="*/ 224 w 230"/>
                  <a:gd name="T77" fmla="*/ 202 h 240"/>
                  <a:gd name="T78" fmla="*/ 228 w 230"/>
                  <a:gd name="T79" fmla="*/ 190 h 240"/>
                  <a:gd name="T80" fmla="*/ 230 w 230"/>
                  <a:gd name="T81" fmla="*/ 178 h 240"/>
                  <a:gd name="T82" fmla="*/ 228 w 230"/>
                  <a:gd name="T83" fmla="*/ 164 h 240"/>
                  <a:gd name="T84" fmla="*/ 224 w 230"/>
                  <a:gd name="T85" fmla="*/ 150 h 240"/>
                  <a:gd name="T86" fmla="*/ 220 w 230"/>
                  <a:gd name="T87" fmla="*/ 134 h 240"/>
                  <a:gd name="T88" fmla="*/ 214 w 230"/>
                  <a:gd name="T89" fmla="*/ 120 h 240"/>
                  <a:gd name="T90" fmla="*/ 200 w 230"/>
                  <a:gd name="T91" fmla="*/ 94 h 240"/>
                  <a:gd name="T92" fmla="*/ 186 w 230"/>
                  <a:gd name="T93" fmla="*/ 70 h 240"/>
                  <a:gd name="T94" fmla="*/ 172 w 230"/>
                  <a:gd name="T95" fmla="*/ 5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0" h="240">
                    <a:moveTo>
                      <a:pt x="172" y="50"/>
                    </a:moveTo>
                    <a:lnTo>
                      <a:pt x="172" y="50"/>
                    </a:lnTo>
                    <a:lnTo>
                      <a:pt x="160" y="38"/>
                    </a:lnTo>
                    <a:lnTo>
                      <a:pt x="144" y="28"/>
                    </a:lnTo>
                    <a:lnTo>
                      <a:pt x="126" y="16"/>
                    </a:lnTo>
                    <a:lnTo>
                      <a:pt x="102" y="6"/>
                    </a:lnTo>
                    <a:lnTo>
                      <a:pt x="90" y="4"/>
                    </a:lnTo>
                    <a:lnTo>
                      <a:pt x="78" y="2"/>
                    </a:lnTo>
                    <a:lnTo>
                      <a:pt x="66" y="0"/>
                    </a:lnTo>
                    <a:lnTo>
                      <a:pt x="52" y="2"/>
                    </a:lnTo>
                    <a:lnTo>
                      <a:pt x="38" y="6"/>
                    </a:lnTo>
                    <a:lnTo>
                      <a:pt x="26" y="12"/>
                    </a:lnTo>
                    <a:lnTo>
                      <a:pt x="26" y="12"/>
                    </a:lnTo>
                    <a:lnTo>
                      <a:pt x="18" y="18"/>
                    </a:lnTo>
                    <a:lnTo>
                      <a:pt x="14" y="24"/>
                    </a:lnTo>
                    <a:lnTo>
                      <a:pt x="10" y="30"/>
                    </a:lnTo>
                    <a:lnTo>
                      <a:pt x="6" y="38"/>
                    </a:lnTo>
                    <a:lnTo>
                      <a:pt x="2" y="56"/>
                    </a:lnTo>
                    <a:lnTo>
                      <a:pt x="0" y="76"/>
                    </a:lnTo>
                    <a:lnTo>
                      <a:pt x="4" y="98"/>
                    </a:lnTo>
                    <a:lnTo>
                      <a:pt x="10" y="122"/>
                    </a:lnTo>
                    <a:lnTo>
                      <a:pt x="18" y="144"/>
                    </a:lnTo>
                    <a:lnTo>
                      <a:pt x="30" y="166"/>
                    </a:lnTo>
                    <a:lnTo>
                      <a:pt x="44" y="188"/>
                    </a:lnTo>
                    <a:lnTo>
                      <a:pt x="60" y="206"/>
                    </a:lnTo>
                    <a:lnTo>
                      <a:pt x="80" y="222"/>
                    </a:lnTo>
                    <a:lnTo>
                      <a:pt x="90" y="228"/>
                    </a:lnTo>
                    <a:lnTo>
                      <a:pt x="100" y="234"/>
                    </a:lnTo>
                    <a:lnTo>
                      <a:pt x="112" y="236"/>
                    </a:lnTo>
                    <a:lnTo>
                      <a:pt x="124" y="240"/>
                    </a:lnTo>
                    <a:lnTo>
                      <a:pt x="136" y="240"/>
                    </a:lnTo>
                    <a:lnTo>
                      <a:pt x="150" y="240"/>
                    </a:lnTo>
                    <a:lnTo>
                      <a:pt x="164" y="238"/>
                    </a:lnTo>
                    <a:lnTo>
                      <a:pt x="178" y="234"/>
                    </a:lnTo>
                    <a:lnTo>
                      <a:pt x="192" y="228"/>
                    </a:lnTo>
                    <a:lnTo>
                      <a:pt x="206" y="220"/>
                    </a:lnTo>
                    <a:lnTo>
                      <a:pt x="206" y="220"/>
                    </a:lnTo>
                    <a:lnTo>
                      <a:pt x="216" y="212"/>
                    </a:lnTo>
                    <a:lnTo>
                      <a:pt x="224" y="202"/>
                    </a:lnTo>
                    <a:lnTo>
                      <a:pt x="228" y="190"/>
                    </a:lnTo>
                    <a:lnTo>
                      <a:pt x="230" y="178"/>
                    </a:lnTo>
                    <a:lnTo>
                      <a:pt x="228" y="164"/>
                    </a:lnTo>
                    <a:lnTo>
                      <a:pt x="224" y="150"/>
                    </a:lnTo>
                    <a:lnTo>
                      <a:pt x="220" y="134"/>
                    </a:lnTo>
                    <a:lnTo>
                      <a:pt x="214" y="120"/>
                    </a:lnTo>
                    <a:lnTo>
                      <a:pt x="200" y="94"/>
                    </a:lnTo>
                    <a:lnTo>
                      <a:pt x="186" y="70"/>
                    </a:lnTo>
                    <a:lnTo>
                      <a:pt x="172"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6" name="Freeform 26">
                <a:extLst>
                  <a:ext uri="{FF2B5EF4-FFF2-40B4-BE49-F238E27FC236}">
                    <a16:creationId xmlns:a16="http://schemas.microsoft.com/office/drawing/2014/main" id="{187AE744-3F7A-4201-A8E2-54D67F5EAE8B}"/>
                  </a:ext>
                </a:extLst>
              </p:cNvPr>
              <p:cNvSpPr>
                <a:spLocks/>
              </p:cNvSpPr>
              <p:nvPr/>
            </p:nvSpPr>
            <p:spPr bwMode="auto">
              <a:xfrm>
                <a:off x="2317252" y="2370278"/>
                <a:ext cx="122064" cy="167838"/>
              </a:xfrm>
              <a:custGeom>
                <a:avLst/>
                <a:gdLst>
                  <a:gd name="T0" fmla="*/ 8 w 128"/>
                  <a:gd name="T1" fmla="*/ 0 h 176"/>
                  <a:gd name="T2" fmla="*/ 8 w 128"/>
                  <a:gd name="T3" fmla="*/ 0 h 176"/>
                  <a:gd name="T4" fmla="*/ 6 w 128"/>
                  <a:gd name="T5" fmla="*/ 14 h 176"/>
                  <a:gd name="T6" fmla="*/ 2 w 128"/>
                  <a:gd name="T7" fmla="*/ 48 h 176"/>
                  <a:gd name="T8" fmla="*/ 0 w 128"/>
                  <a:gd name="T9" fmla="*/ 68 h 176"/>
                  <a:gd name="T10" fmla="*/ 0 w 128"/>
                  <a:gd name="T11" fmla="*/ 86 h 176"/>
                  <a:gd name="T12" fmla="*/ 2 w 128"/>
                  <a:gd name="T13" fmla="*/ 104 h 176"/>
                  <a:gd name="T14" fmla="*/ 4 w 128"/>
                  <a:gd name="T15" fmla="*/ 110 h 176"/>
                  <a:gd name="T16" fmla="*/ 8 w 128"/>
                  <a:gd name="T17" fmla="*/ 116 h 176"/>
                  <a:gd name="T18" fmla="*/ 8 w 128"/>
                  <a:gd name="T19" fmla="*/ 116 h 176"/>
                  <a:gd name="T20" fmla="*/ 12 w 128"/>
                  <a:gd name="T21" fmla="*/ 120 h 176"/>
                  <a:gd name="T22" fmla="*/ 16 w 128"/>
                  <a:gd name="T23" fmla="*/ 122 h 176"/>
                  <a:gd name="T24" fmla="*/ 22 w 128"/>
                  <a:gd name="T25" fmla="*/ 122 h 176"/>
                  <a:gd name="T26" fmla="*/ 28 w 128"/>
                  <a:gd name="T27" fmla="*/ 122 h 176"/>
                  <a:gd name="T28" fmla="*/ 44 w 128"/>
                  <a:gd name="T29" fmla="*/ 118 h 176"/>
                  <a:gd name="T30" fmla="*/ 58 w 128"/>
                  <a:gd name="T31" fmla="*/ 114 h 176"/>
                  <a:gd name="T32" fmla="*/ 74 w 128"/>
                  <a:gd name="T33" fmla="*/ 110 h 176"/>
                  <a:gd name="T34" fmla="*/ 86 w 128"/>
                  <a:gd name="T35" fmla="*/ 108 h 176"/>
                  <a:gd name="T36" fmla="*/ 92 w 128"/>
                  <a:gd name="T37" fmla="*/ 108 h 176"/>
                  <a:gd name="T38" fmla="*/ 96 w 128"/>
                  <a:gd name="T39" fmla="*/ 108 h 176"/>
                  <a:gd name="T40" fmla="*/ 100 w 128"/>
                  <a:gd name="T41" fmla="*/ 110 h 176"/>
                  <a:gd name="T42" fmla="*/ 102 w 128"/>
                  <a:gd name="T43" fmla="*/ 116 h 176"/>
                  <a:gd name="T44" fmla="*/ 102 w 128"/>
                  <a:gd name="T45" fmla="*/ 116 h 176"/>
                  <a:gd name="T46" fmla="*/ 102 w 128"/>
                  <a:gd name="T47" fmla="*/ 126 h 176"/>
                  <a:gd name="T48" fmla="*/ 102 w 128"/>
                  <a:gd name="T49" fmla="*/ 134 h 176"/>
                  <a:gd name="T50" fmla="*/ 100 w 128"/>
                  <a:gd name="T51" fmla="*/ 144 h 176"/>
                  <a:gd name="T52" fmla="*/ 96 w 128"/>
                  <a:gd name="T53" fmla="*/ 152 h 176"/>
                  <a:gd name="T54" fmla="*/ 88 w 128"/>
                  <a:gd name="T55" fmla="*/ 160 h 176"/>
                  <a:gd name="T56" fmla="*/ 74 w 128"/>
                  <a:gd name="T57" fmla="*/ 166 h 176"/>
                  <a:gd name="T58" fmla="*/ 58 w 128"/>
                  <a:gd name="T59" fmla="*/ 172 h 176"/>
                  <a:gd name="T60" fmla="*/ 38 w 128"/>
                  <a:gd name="T61" fmla="*/ 176 h 176"/>
                  <a:gd name="T62" fmla="*/ 38 w 128"/>
                  <a:gd name="T63" fmla="*/ 176 h 176"/>
                  <a:gd name="T64" fmla="*/ 52 w 128"/>
                  <a:gd name="T65" fmla="*/ 174 h 176"/>
                  <a:gd name="T66" fmla="*/ 66 w 128"/>
                  <a:gd name="T67" fmla="*/ 172 h 176"/>
                  <a:gd name="T68" fmla="*/ 82 w 128"/>
                  <a:gd name="T69" fmla="*/ 170 h 176"/>
                  <a:gd name="T70" fmla="*/ 100 w 128"/>
                  <a:gd name="T71" fmla="*/ 166 h 176"/>
                  <a:gd name="T72" fmla="*/ 114 w 128"/>
                  <a:gd name="T73" fmla="*/ 158 h 176"/>
                  <a:gd name="T74" fmla="*/ 120 w 128"/>
                  <a:gd name="T75" fmla="*/ 154 h 176"/>
                  <a:gd name="T76" fmla="*/ 124 w 128"/>
                  <a:gd name="T77" fmla="*/ 148 h 176"/>
                  <a:gd name="T78" fmla="*/ 126 w 128"/>
                  <a:gd name="T79" fmla="*/ 144 h 176"/>
                  <a:gd name="T80" fmla="*/ 128 w 128"/>
                  <a:gd name="T81" fmla="*/ 136 h 176"/>
                  <a:gd name="T82" fmla="*/ 128 w 128"/>
                  <a:gd name="T83" fmla="*/ 136 h 176"/>
                  <a:gd name="T84" fmla="*/ 126 w 128"/>
                  <a:gd name="T85" fmla="*/ 118 h 176"/>
                  <a:gd name="T86" fmla="*/ 122 w 128"/>
                  <a:gd name="T87" fmla="*/ 102 h 176"/>
                  <a:gd name="T88" fmla="*/ 118 w 128"/>
                  <a:gd name="T89" fmla="*/ 96 h 176"/>
                  <a:gd name="T90" fmla="*/ 114 w 128"/>
                  <a:gd name="T91" fmla="*/ 92 h 176"/>
                  <a:gd name="T92" fmla="*/ 110 w 128"/>
                  <a:gd name="T93" fmla="*/ 88 h 176"/>
                  <a:gd name="T94" fmla="*/ 104 w 128"/>
                  <a:gd name="T95" fmla="*/ 86 h 176"/>
                  <a:gd name="T96" fmla="*/ 92 w 128"/>
                  <a:gd name="T97" fmla="*/ 84 h 176"/>
                  <a:gd name="T98" fmla="*/ 76 w 128"/>
                  <a:gd name="T99" fmla="*/ 86 h 176"/>
                  <a:gd name="T100" fmla="*/ 60 w 128"/>
                  <a:gd name="T101" fmla="*/ 90 h 176"/>
                  <a:gd name="T102" fmla="*/ 42 w 128"/>
                  <a:gd name="T103" fmla="*/ 98 h 176"/>
                  <a:gd name="T104" fmla="*/ 42 w 128"/>
                  <a:gd name="T105" fmla="*/ 98 h 176"/>
                  <a:gd name="T106" fmla="*/ 36 w 128"/>
                  <a:gd name="T107" fmla="*/ 100 h 176"/>
                  <a:gd name="T108" fmla="*/ 32 w 128"/>
                  <a:gd name="T109" fmla="*/ 100 h 176"/>
                  <a:gd name="T110" fmla="*/ 26 w 128"/>
                  <a:gd name="T111" fmla="*/ 100 h 176"/>
                  <a:gd name="T112" fmla="*/ 22 w 128"/>
                  <a:gd name="T113" fmla="*/ 96 h 176"/>
                  <a:gd name="T114" fmla="*/ 16 w 128"/>
                  <a:gd name="T115" fmla="*/ 88 h 176"/>
                  <a:gd name="T116" fmla="*/ 12 w 128"/>
                  <a:gd name="T117" fmla="*/ 74 h 176"/>
                  <a:gd name="T118" fmla="*/ 10 w 128"/>
                  <a:gd name="T119" fmla="*/ 58 h 176"/>
                  <a:gd name="T120" fmla="*/ 8 w 128"/>
                  <a:gd name="T121" fmla="*/ 38 h 176"/>
                  <a:gd name="T122" fmla="*/ 8 w 128"/>
                  <a:gd name="T12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 h="176">
                    <a:moveTo>
                      <a:pt x="8" y="0"/>
                    </a:moveTo>
                    <a:lnTo>
                      <a:pt x="8" y="0"/>
                    </a:lnTo>
                    <a:lnTo>
                      <a:pt x="6" y="14"/>
                    </a:lnTo>
                    <a:lnTo>
                      <a:pt x="2" y="48"/>
                    </a:lnTo>
                    <a:lnTo>
                      <a:pt x="0" y="68"/>
                    </a:lnTo>
                    <a:lnTo>
                      <a:pt x="0" y="86"/>
                    </a:lnTo>
                    <a:lnTo>
                      <a:pt x="2" y="104"/>
                    </a:lnTo>
                    <a:lnTo>
                      <a:pt x="4" y="110"/>
                    </a:lnTo>
                    <a:lnTo>
                      <a:pt x="8" y="116"/>
                    </a:lnTo>
                    <a:lnTo>
                      <a:pt x="8" y="116"/>
                    </a:lnTo>
                    <a:lnTo>
                      <a:pt x="12" y="120"/>
                    </a:lnTo>
                    <a:lnTo>
                      <a:pt x="16" y="122"/>
                    </a:lnTo>
                    <a:lnTo>
                      <a:pt x="22" y="122"/>
                    </a:lnTo>
                    <a:lnTo>
                      <a:pt x="28" y="122"/>
                    </a:lnTo>
                    <a:lnTo>
                      <a:pt x="44" y="118"/>
                    </a:lnTo>
                    <a:lnTo>
                      <a:pt x="58" y="114"/>
                    </a:lnTo>
                    <a:lnTo>
                      <a:pt x="74" y="110"/>
                    </a:lnTo>
                    <a:lnTo>
                      <a:pt x="86" y="108"/>
                    </a:lnTo>
                    <a:lnTo>
                      <a:pt x="92" y="108"/>
                    </a:lnTo>
                    <a:lnTo>
                      <a:pt x="96" y="108"/>
                    </a:lnTo>
                    <a:lnTo>
                      <a:pt x="100" y="110"/>
                    </a:lnTo>
                    <a:lnTo>
                      <a:pt x="102" y="116"/>
                    </a:lnTo>
                    <a:lnTo>
                      <a:pt x="102" y="116"/>
                    </a:lnTo>
                    <a:lnTo>
                      <a:pt x="102" y="126"/>
                    </a:lnTo>
                    <a:lnTo>
                      <a:pt x="102" y="134"/>
                    </a:lnTo>
                    <a:lnTo>
                      <a:pt x="100" y="144"/>
                    </a:lnTo>
                    <a:lnTo>
                      <a:pt x="96" y="152"/>
                    </a:lnTo>
                    <a:lnTo>
                      <a:pt x="88" y="160"/>
                    </a:lnTo>
                    <a:lnTo>
                      <a:pt x="74" y="166"/>
                    </a:lnTo>
                    <a:lnTo>
                      <a:pt x="58" y="172"/>
                    </a:lnTo>
                    <a:lnTo>
                      <a:pt x="38" y="176"/>
                    </a:lnTo>
                    <a:lnTo>
                      <a:pt x="38" y="176"/>
                    </a:lnTo>
                    <a:lnTo>
                      <a:pt x="52" y="174"/>
                    </a:lnTo>
                    <a:lnTo>
                      <a:pt x="66" y="172"/>
                    </a:lnTo>
                    <a:lnTo>
                      <a:pt x="82" y="170"/>
                    </a:lnTo>
                    <a:lnTo>
                      <a:pt x="100" y="166"/>
                    </a:lnTo>
                    <a:lnTo>
                      <a:pt x="114" y="158"/>
                    </a:lnTo>
                    <a:lnTo>
                      <a:pt x="120" y="154"/>
                    </a:lnTo>
                    <a:lnTo>
                      <a:pt x="124" y="148"/>
                    </a:lnTo>
                    <a:lnTo>
                      <a:pt x="126" y="144"/>
                    </a:lnTo>
                    <a:lnTo>
                      <a:pt x="128" y="136"/>
                    </a:lnTo>
                    <a:lnTo>
                      <a:pt x="128" y="136"/>
                    </a:lnTo>
                    <a:lnTo>
                      <a:pt x="126" y="118"/>
                    </a:lnTo>
                    <a:lnTo>
                      <a:pt x="122" y="102"/>
                    </a:lnTo>
                    <a:lnTo>
                      <a:pt x="118" y="96"/>
                    </a:lnTo>
                    <a:lnTo>
                      <a:pt x="114" y="92"/>
                    </a:lnTo>
                    <a:lnTo>
                      <a:pt x="110" y="88"/>
                    </a:lnTo>
                    <a:lnTo>
                      <a:pt x="104" y="86"/>
                    </a:lnTo>
                    <a:lnTo>
                      <a:pt x="92" y="84"/>
                    </a:lnTo>
                    <a:lnTo>
                      <a:pt x="76" y="86"/>
                    </a:lnTo>
                    <a:lnTo>
                      <a:pt x="60" y="90"/>
                    </a:lnTo>
                    <a:lnTo>
                      <a:pt x="42" y="98"/>
                    </a:lnTo>
                    <a:lnTo>
                      <a:pt x="42" y="98"/>
                    </a:lnTo>
                    <a:lnTo>
                      <a:pt x="36" y="100"/>
                    </a:lnTo>
                    <a:lnTo>
                      <a:pt x="32" y="100"/>
                    </a:lnTo>
                    <a:lnTo>
                      <a:pt x="26" y="100"/>
                    </a:lnTo>
                    <a:lnTo>
                      <a:pt x="22" y="96"/>
                    </a:lnTo>
                    <a:lnTo>
                      <a:pt x="16" y="88"/>
                    </a:lnTo>
                    <a:lnTo>
                      <a:pt x="12" y="74"/>
                    </a:lnTo>
                    <a:lnTo>
                      <a:pt x="10" y="58"/>
                    </a:lnTo>
                    <a:lnTo>
                      <a:pt x="8" y="38"/>
                    </a:lnTo>
                    <a:lnTo>
                      <a:pt x="8" y="0"/>
                    </a:lnTo>
                    <a:close/>
                  </a:path>
                </a:pathLst>
              </a:custGeom>
              <a:solidFill>
                <a:srgbClr val="CB8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7" name="Freeform 27">
                <a:extLst>
                  <a:ext uri="{FF2B5EF4-FFF2-40B4-BE49-F238E27FC236}">
                    <a16:creationId xmlns:a16="http://schemas.microsoft.com/office/drawing/2014/main" id="{F665F748-95AC-407B-B7F1-0414684946BA}"/>
                  </a:ext>
                </a:extLst>
              </p:cNvPr>
              <p:cNvSpPr>
                <a:spLocks/>
              </p:cNvSpPr>
              <p:nvPr/>
            </p:nvSpPr>
            <p:spPr bwMode="auto">
              <a:xfrm>
                <a:off x="2317252" y="2370278"/>
                <a:ext cx="122064" cy="167838"/>
              </a:xfrm>
              <a:custGeom>
                <a:avLst/>
                <a:gdLst>
                  <a:gd name="T0" fmla="*/ 8 w 128"/>
                  <a:gd name="T1" fmla="*/ 0 h 176"/>
                  <a:gd name="T2" fmla="*/ 8 w 128"/>
                  <a:gd name="T3" fmla="*/ 0 h 176"/>
                  <a:gd name="T4" fmla="*/ 6 w 128"/>
                  <a:gd name="T5" fmla="*/ 14 h 176"/>
                  <a:gd name="T6" fmla="*/ 2 w 128"/>
                  <a:gd name="T7" fmla="*/ 48 h 176"/>
                  <a:gd name="T8" fmla="*/ 0 w 128"/>
                  <a:gd name="T9" fmla="*/ 68 h 176"/>
                  <a:gd name="T10" fmla="*/ 0 w 128"/>
                  <a:gd name="T11" fmla="*/ 86 h 176"/>
                  <a:gd name="T12" fmla="*/ 2 w 128"/>
                  <a:gd name="T13" fmla="*/ 104 h 176"/>
                  <a:gd name="T14" fmla="*/ 4 w 128"/>
                  <a:gd name="T15" fmla="*/ 110 h 176"/>
                  <a:gd name="T16" fmla="*/ 8 w 128"/>
                  <a:gd name="T17" fmla="*/ 116 h 176"/>
                  <a:gd name="T18" fmla="*/ 8 w 128"/>
                  <a:gd name="T19" fmla="*/ 116 h 176"/>
                  <a:gd name="T20" fmla="*/ 12 w 128"/>
                  <a:gd name="T21" fmla="*/ 120 h 176"/>
                  <a:gd name="T22" fmla="*/ 16 w 128"/>
                  <a:gd name="T23" fmla="*/ 122 h 176"/>
                  <a:gd name="T24" fmla="*/ 22 w 128"/>
                  <a:gd name="T25" fmla="*/ 122 h 176"/>
                  <a:gd name="T26" fmla="*/ 28 w 128"/>
                  <a:gd name="T27" fmla="*/ 122 h 176"/>
                  <a:gd name="T28" fmla="*/ 44 w 128"/>
                  <a:gd name="T29" fmla="*/ 118 h 176"/>
                  <a:gd name="T30" fmla="*/ 58 w 128"/>
                  <a:gd name="T31" fmla="*/ 114 h 176"/>
                  <a:gd name="T32" fmla="*/ 74 w 128"/>
                  <a:gd name="T33" fmla="*/ 110 h 176"/>
                  <a:gd name="T34" fmla="*/ 86 w 128"/>
                  <a:gd name="T35" fmla="*/ 108 h 176"/>
                  <a:gd name="T36" fmla="*/ 92 w 128"/>
                  <a:gd name="T37" fmla="*/ 108 h 176"/>
                  <a:gd name="T38" fmla="*/ 96 w 128"/>
                  <a:gd name="T39" fmla="*/ 108 h 176"/>
                  <a:gd name="T40" fmla="*/ 100 w 128"/>
                  <a:gd name="T41" fmla="*/ 110 h 176"/>
                  <a:gd name="T42" fmla="*/ 102 w 128"/>
                  <a:gd name="T43" fmla="*/ 116 h 176"/>
                  <a:gd name="T44" fmla="*/ 102 w 128"/>
                  <a:gd name="T45" fmla="*/ 116 h 176"/>
                  <a:gd name="T46" fmla="*/ 102 w 128"/>
                  <a:gd name="T47" fmla="*/ 126 h 176"/>
                  <a:gd name="T48" fmla="*/ 102 w 128"/>
                  <a:gd name="T49" fmla="*/ 134 h 176"/>
                  <a:gd name="T50" fmla="*/ 100 w 128"/>
                  <a:gd name="T51" fmla="*/ 144 h 176"/>
                  <a:gd name="T52" fmla="*/ 96 w 128"/>
                  <a:gd name="T53" fmla="*/ 152 h 176"/>
                  <a:gd name="T54" fmla="*/ 88 w 128"/>
                  <a:gd name="T55" fmla="*/ 160 h 176"/>
                  <a:gd name="T56" fmla="*/ 74 w 128"/>
                  <a:gd name="T57" fmla="*/ 166 h 176"/>
                  <a:gd name="T58" fmla="*/ 58 w 128"/>
                  <a:gd name="T59" fmla="*/ 172 h 176"/>
                  <a:gd name="T60" fmla="*/ 38 w 128"/>
                  <a:gd name="T61" fmla="*/ 176 h 176"/>
                  <a:gd name="T62" fmla="*/ 38 w 128"/>
                  <a:gd name="T63" fmla="*/ 176 h 176"/>
                  <a:gd name="T64" fmla="*/ 52 w 128"/>
                  <a:gd name="T65" fmla="*/ 174 h 176"/>
                  <a:gd name="T66" fmla="*/ 66 w 128"/>
                  <a:gd name="T67" fmla="*/ 172 h 176"/>
                  <a:gd name="T68" fmla="*/ 82 w 128"/>
                  <a:gd name="T69" fmla="*/ 170 h 176"/>
                  <a:gd name="T70" fmla="*/ 100 w 128"/>
                  <a:gd name="T71" fmla="*/ 166 h 176"/>
                  <a:gd name="T72" fmla="*/ 114 w 128"/>
                  <a:gd name="T73" fmla="*/ 158 h 176"/>
                  <a:gd name="T74" fmla="*/ 120 w 128"/>
                  <a:gd name="T75" fmla="*/ 154 h 176"/>
                  <a:gd name="T76" fmla="*/ 124 w 128"/>
                  <a:gd name="T77" fmla="*/ 148 h 176"/>
                  <a:gd name="T78" fmla="*/ 126 w 128"/>
                  <a:gd name="T79" fmla="*/ 144 h 176"/>
                  <a:gd name="T80" fmla="*/ 128 w 128"/>
                  <a:gd name="T81" fmla="*/ 136 h 176"/>
                  <a:gd name="T82" fmla="*/ 128 w 128"/>
                  <a:gd name="T83" fmla="*/ 136 h 176"/>
                  <a:gd name="T84" fmla="*/ 126 w 128"/>
                  <a:gd name="T85" fmla="*/ 118 h 176"/>
                  <a:gd name="T86" fmla="*/ 122 w 128"/>
                  <a:gd name="T87" fmla="*/ 102 h 176"/>
                  <a:gd name="T88" fmla="*/ 118 w 128"/>
                  <a:gd name="T89" fmla="*/ 96 h 176"/>
                  <a:gd name="T90" fmla="*/ 114 w 128"/>
                  <a:gd name="T91" fmla="*/ 92 h 176"/>
                  <a:gd name="T92" fmla="*/ 110 w 128"/>
                  <a:gd name="T93" fmla="*/ 88 h 176"/>
                  <a:gd name="T94" fmla="*/ 104 w 128"/>
                  <a:gd name="T95" fmla="*/ 86 h 176"/>
                  <a:gd name="T96" fmla="*/ 92 w 128"/>
                  <a:gd name="T97" fmla="*/ 84 h 176"/>
                  <a:gd name="T98" fmla="*/ 76 w 128"/>
                  <a:gd name="T99" fmla="*/ 86 h 176"/>
                  <a:gd name="T100" fmla="*/ 60 w 128"/>
                  <a:gd name="T101" fmla="*/ 90 h 176"/>
                  <a:gd name="T102" fmla="*/ 42 w 128"/>
                  <a:gd name="T103" fmla="*/ 98 h 176"/>
                  <a:gd name="T104" fmla="*/ 42 w 128"/>
                  <a:gd name="T105" fmla="*/ 98 h 176"/>
                  <a:gd name="T106" fmla="*/ 36 w 128"/>
                  <a:gd name="T107" fmla="*/ 100 h 176"/>
                  <a:gd name="T108" fmla="*/ 32 w 128"/>
                  <a:gd name="T109" fmla="*/ 100 h 176"/>
                  <a:gd name="T110" fmla="*/ 26 w 128"/>
                  <a:gd name="T111" fmla="*/ 100 h 176"/>
                  <a:gd name="T112" fmla="*/ 22 w 128"/>
                  <a:gd name="T113" fmla="*/ 96 h 176"/>
                  <a:gd name="T114" fmla="*/ 16 w 128"/>
                  <a:gd name="T115" fmla="*/ 88 h 176"/>
                  <a:gd name="T116" fmla="*/ 12 w 128"/>
                  <a:gd name="T117" fmla="*/ 74 h 176"/>
                  <a:gd name="T118" fmla="*/ 10 w 128"/>
                  <a:gd name="T119" fmla="*/ 58 h 176"/>
                  <a:gd name="T120" fmla="*/ 8 w 128"/>
                  <a:gd name="T121" fmla="*/ 38 h 176"/>
                  <a:gd name="T122" fmla="*/ 8 w 128"/>
                  <a:gd name="T12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 h="176">
                    <a:moveTo>
                      <a:pt x="8" y="0"/>
                    </a:moveTo>
                    <a:lnTo>
                      <a:pt x="8" y="0"/>
                    </a:lnTo>
                    <a:lnTo>
                      <a:pt x="6" y="14"/>
                    </a:lnTo>
                    <a:lnTo>
                      <a:pt x="2" y="48"/>
                    </a:lnTo>
                    <a:lnTo>
                      <a:pt x="0" y="68"/>
                    </a:lnTo>
                    <a:lnTo>
                      <a:pt x="0" y="86"/>
                    </a:lnTo>
                    <a:lnTo>
                      <a:pt x="2" y="104"/>
                    </a:lnTo>
                    <a:lnTo>
                      <a:pt x="4" y="110"/>
                    </a:lnTo>
                    <a:lnTo>
                      <a:pt x="8" y="116"/>
                    </a:lnTo>
                    <a:lnTo>
                      <a:pt x="8" y="116"/>
                    </a:lnTo>
                    <a:lnTo>
                      <a:pt x="12" y="120"/>
                    </a:lnTo>
                    <a:lnTo>
                      <a:pt x="16" y="122"/>
                    </a:lnTo>
                    <a:lnTo>
                      <a:pt x="22" y="122"/>
                    </a:lnTo>
                    <a:lnTo>
                      <a:pt x="28" y="122"/>
                    </a:lnTo>
                    <a:lnTo>
                      <a:pt x="44" y="118"/>
                    </a:lnTo>
                    <a:lnTo>
                      <a:pt x="58" y="114"/>
                    </a:lnTo>
                    <a:lnTo>
                      <a:pt x="74" y="110"/>
                    </a:lnTo>
                    <a:lnTo>
                      <a:pt x="86" y="108"/>
                    </a:lnTo>
                    <a:lnTo>
                      <a:pt x="92" y="108"/>
                    </a:lnTo>
                    <a:lnTo>
                      <a:pt x="96" y="108"/>
                    </a:lnTo>
                    <a:lnTo>
                      <a:pt x="100" y="110"/>
                    </a:lnTo>
                    <a:lnTo>
                      <a:pt x="102" y="116"/>
                    </a:lnTo>
                    <a:lnTo>
                      <a:pt x="102" y="116"/>
                    </a:lnTo>
                    <a:lnTo>
                      <a:pt x="102" y="126"/>
                    </a:lnTo>
                    <a:lnTo>
                      <a:pt x="102" y="134"/>
                    </a:lnTo>
                    <a:lnTo>
                      <a:pt x="100" y="144"/>
                    </a:lnTo>
                    <a:lnTo>
                      <a:pt x="96" y="152"/>
                    </a:lnTo>
                    <a:lnTo>
                      <a:pt x="88" y="160"/>
                    </a:lnTo>
                    <a:lnTo>
                      <a:pt x="74" y="166"/>
                    </a:lnTo>
                    <a:lnTo>
                      <a:pt x="58" y="172"/>
                    </a:lnTo>
                    <a:lnTo>
                      <a:pt x="38" y="176"/>
                    </a:lnTo>
                    <a:lnTo>
                      <a:pt x="38" y="176"/>
                    </a:lnTo>
                    <a:lnTo>
                      <a:pt x="52" y="174"/>
                    </a:lnTo>
                    <a:lnTo>
                      <a:pt x="66" y="172"/>
                    </a:lnTo>
                    <a:lnTo>
                      <a:pt x="82" y="170"/>
                    </a:lnTo>
                    <a:lnTo>
                      <a:pt x="100" y="166"/>
                    </a:lnTo>
                    <a:lnTo>
                      <a:pt x="114" y="158"/>
                    </a:lnTo>
                    <a:lnTo>
                      <a:pt x="120" y="154"/>
                    </a:lnTo>
                    <a:lnTo>
                      <a:pt x="124" y="148"/>
                    </a:lnTo>
                    <a:lnTo>
                      <a:pt x="126" y="144"/>
                    </a:lnTo>
                    <a:lnTo>
                      <a:pt x="128" y="136"/>
                    </a:lnTo>
                    <a:lnTo>
                      <a:pt x="128" y="136"/>
                    </a:lnTo>
                    <a:lnTo>
                      <a:pt x="126" y="118"/>
                    </a:lnTo>
                    <a:lnTo>
                      <a:pt x="122" y="102"/>
                    </a:lnTo>
                    <a:lnTo>
                      <a:pt x="118" y="96"/>
                    </a:lnTo>
                    <a:lnTo>
                      <a:pt x="114" y="92"/>
                    </a:lnTo>
                    <a:lnTo>
                      <a:pt x="110" y="88"/>
                    </a:lnTo>
                    <a:lnTo>
                      <a:pt x="104" y="86"/>
                    </a:lnTo>
                    <a:lnTo>
                      <a:pt x="92" y="84"/>
                    </a:lnTo>
                    <a:lnTo>
                      <a:pt x="76" y="86"/>
                    </a:lnTo>
                    <a:lnTo>
                      <a:pt x="60" y="90"/>
                    </a:lnTo>
                    <a:lnTo>
                      <a:pt x="42" y="98"/>
                    </a:lnTo>
                    <a:lnTo>
                      <a:pt x="42" y="98"/>
                    </a:lnTo>
                    <a:lnTo>
                      <a:pt x="36" y="100"/>
                    </a:lnTo>
                    <a:lnTo>
                      <a:pt x="32" y="100"/>
                    </a:lnTo>
                    <a:lnTo>
                      <a:pt x="26" y="100"/>
                    </a:lnTo>
                    <a:lnTo>
                      <a:pt x="22" y="96"/>
                    </a:lnTo>
                    <a:lnTo>
                      <a:pt x="16" y="88"/>
                    </a:lnTo>
                    <a:lnTo>
                      <a:pt x="12" y="74"/>
                    </a:lnTo>
                    <a:lnTo>
                      <a:pt x="10" y="58"/>
                    </a:lnTo>
                    <a:lnTo>
                      <a:pt x="8" y="3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8" name="Freeform 29">
                <a:extLst>
                  <a:ext uri="{FF2B5EF4-FFF2-40B4-BE49-F238E27FC236}">
                    <a16:creationId xmlns:a16="http://schemas.microsoft.com/office/drawing/2014/main" id="{E415E755-4DF5-4F80-B261-4A847CB8E03E}"/>
                  </a:ext>
                </a:extLst>
              </p:cNvPr>
              <p:cNvSpPr>
                <a:spLocks/>
              </p:cNvSpPr>
              <p:nvPr/>
            </p:nvSpPr>
            <p:spPr bwMode="auto">
              <a:xfrm>
                <a:off x="2153229" y="2404608"/>
                <a:ext cx="51495" cy="74383"/>
              </a:xfrm>
              <a:custGeom>
                <a:avLst/>
                <a:gdLst>
                  <a:gd name="T0" fmla="*/ 54 w 54"/>
                  <a:gd name="T1" fmla="*/ 34 h 78"/>
                  <a:gd name="T2" fmla="*/ 54 w 54"/>
                  <a:gd name="T3" fmla="*/ 34 h 78"/>
                  <a:gd name="T4" fmla="*/ 54 w 54"/>
                  <a:gd name="T5" fmla="*/ 50 h 78"/>
                  <a:gd name="T6" fmla="*/ 52 w 54"/>
                  <a:gd name="T7" fmla="*/ 64 h 78"/>
                  <a:gd name="T8" fmla="*/ 48 w 54"/>
                  <a:gd name="T9" fmla="*/ 68 h 78"/>
                  <a:gd name="T10" fmla="*/ 46 w 54"/>
                  <a:gd name="T11" fmla="*/ 74 h 78"/>
                  <a:gd name="T12" fmla="*/ 40 w 54"/>
                  <a:gd name="T13" fmla="*/ 76 h 78"/>
                  <a:gd name="T14" fmla="*/ 36 w 54"/>
                  <a:gd name="T15" fmla="*/ 78 h 78"/>
                  <a:gd name="T16" fmla="*/ 36 w 54"/>
                  <a:gd name="T17" fmla="*/ 78 h 78"/>
                  <a:gd name="T18" fmla="*/ 30 w 54"/>
                  <a:gd name="T19" fmla="*/ 78 h 78"/>
                  <a:gd name="T20" fmla="*/ 24 w 54"/>
                  <a:gd name="T21" fmla="*/ 78 h 78"/>
                  <a:gd name="T22" fmla="*/ 20 w 54"/>
                  <a:gd name="T23" fmla="*/ 74 h 78"/>
                  <a:gd name="T24" fmla="*/ 14 w 54"/>
                  <a:gd name="T25" fmla="*/ 70 h 78"/>
                  <a:gd name="T26" fmla="*/ 6 w 54"/>
                  <a:gd name="T27" fmla="*/ 60 h 78"/>
                  <a:gd name="T28" fmla="*/ 2 w 54"/>
                  <a:gd name="T29" fmla="*/ 44 h 78"/>
                  <a:gd name="T30" fmla="*/ 2 w 54"/>
                  <a:gd name="T31" fmla="*/ 44 h 78"/>
                  <a:gd name="T32" fmla="*/ 0 w 54"/>
                  <a:gd name="T33" fmla="*/ 28 h 78"/>
                  <a:gd name="T34" fmla="*/ 4 w 54"/>
                  <a:gd name="T35" fmla="*/ 16 h 78"/>
                  <a:gd name="T36" fmla="*/ 6 w 54"/>
                  <a:gd name="T37" fmla="*/ 10 h 78"/>
                  <a:gd name="T38" fmla="*/ 10 w 54"/>
                  <a:gd name="T39" fmla="*/ 6 h 78"/>
                  <a:gd name="T40" fmla="*/ 14 w 54"/>
                  <a:gd name="T41" fmla="*/ 2 h 78"/>
                  <a:gd name="T42" fmla="*/ 20 w 54"/>
                  <a:gd name="T43" fmla="*/ 0 h 78"/>
                  <a:gd name="T44" fmla="*/ 20 w 54"/>
                  <a:gd name="T45" fmla="*/ 0 h 78"/>
                  <a:gd name="T46" fmla="*/ 26 w 54"/>
                  <a:gd name="T47" fmla="*/ 0 h 78"/>
                  <a:gd name="T48" fmla="*/ 30 w 54"/>
                  <a:gd name="T49" fmla="*/ 0 h 78"/>
                  <a:gd name="T50" fmla="*/ 36 w 54"/>
                  <a:gd name="T51" fmla="*/ 4 h 78"/>
                  <a:gd name="T52" fmla="*/ 40 w 54"/>
                  <a:gd name="T53" fmla="*/ 8 h 78"/>
                  <a:gd name="T54" fmla="*/ 48 w 54"/>
                  <a:gd name="T55" fmla="*/ 20 h 78"/>
                  <a:gd name="T56" fmla="*/ 54 w 54"/>
                  <a:gd name="T57"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78">
                    <a:moveTo>
                      <a:pt x="54" y="34"/>
                    </a:moveTo>
                    <a:lnTo>
                      <a:pt x="54" y="34"/>
                    </a:lnTo>
                    <a:lnTo>
                      <a:pt x="54" y="50"/>
                    </a:lnTo>
                    <a:lnTo>
                      <a:pt x="52" y="64"/>
                    </a:lnTo>
                    <a:lnTo>
                      <a:pt x="48" y="68"/>
                    </a:lnTo>
                    <a:lnTo>
                      <a:pt x="46" y="74"/>
                    </a:lnTo>
                    <a:lnTo>
                      <a:pt x="40" y="76"/>
                    </a:lnTo>
                    <a:lnTo>
                      <a:pt x="36" y="78"/>
                    </a:lnTo>
                    <a:lnTo>
                      <a:pt x="36" y="78"/>
                    </a:lnTo>
                    <a:lnTo>
                      <a:pt x="30" y="78"/>
                    </a:lnTo>
                    <a:lnTo>
                      <a:pt x="24" y="78"/>
                    </a:lnTo>
                    <a:lnTo>
                      <a:pt x="20" y="74"/>
                    </a:lnTo>
                    <a:lnTo>
                      <a:pt x="14" y="70"/>
                    </a:lnTo>
                    <a:lnTo>
                      <a:pt x="6" y="60"/>
                    </a:lnTo>
                    <a:lnTo>
                      <a:pt x="2" y="44"/>
                    </a:lnTo>
                    <a:lnTo>
                      <a:pt x="2" y="44"/>
                    </a:lnTo>
                    <a:lnTo>
                      <a:pt x="0" y="28"/>
                    </a:lnTo>
                    <a:lnTo>
                      <a:pt x="4" y="16"/>
                    </a:lnTo>
                    <a:lnTo>
                      <a:pt x="6" y="10"/>
                    </a:lnTo>
                    <a:lnTo>
                      <a:pt x="10" y="6"/>
                    </a:lnTo>
                    <a:lnTo>
                      <a:pt x="14" y="2"/>
                    </a:lnTo>
                    <a:lnTo>
                      <a:pt x="20" y="0"/>
                    </a:lnTo>
                    <a:lnTo>
                      <a:pt x="20" y="0"/>
                    </a:lnTo>
                    <a:lnTo>
                      <a:pt x="26" y="0"/>
                    </a:lnTo>
                    <a:lnTo>
                      <a:pt x="30" y="0"/>
                    </a:lnTo>
                    <a:lnTo>
                      <a:pt x="36" y="4"/>
                    </a:lnTo>
                    <a:lnTo>
                      <a:pt x="40" y="8"/>
                    </a:lnTo>
                    <a:lnTo>
                      <a:pt x="48" y="20"/>
                    </a:lnTo>
                    <a:lnTo>
                      <a:pt x="54"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9" name="Freeform 31">
                <a:extLst>
                  <a:ext uri="{FF2B5EF4-FFF2-40B4-BE49-F238E27FC236}">
                    <a16:creationId xmlns:a16="http://schemas.microsoft.com/office/drawing/2014/main" id="{962F80B2-8EF1-47F4-A70A-DFCA8DE268F9}"/>
                  </a:ext>
                </a:extLst>
              </p:cNvPr>
              <p:cNvSpPr>
                <a:spLocks/>
              </p:cNvSpPr>
              <p:nvPr/>
            </p:nvSpPr>
            <p:spPr bwMode="auto">
              <a:xfrm>
                <a:off x="2372562" y="2370278"/>
                <a:ext cx="47681" cy="66753"/>
              </a:xfrm>
              <a:custGeom>
                <a:avLst/>
                <a:gdLst>
                  <a:gd name="T0" fmla="*/ 48 w 50"/>
                  <a:gd name="T1" fmla="*/ 30 h 70"/>
                  <a:gd name="T2" fmla="*/ 48 w 50"/>
                  <a:gd name="T3" fmla="*/ 30 h 70"/>
                  <a:gd name="T4" fmla="*/ 50 w 50"/>
                  <a:gd name="T5" fmla="*/ 44 h 70"/>
                  <a:gd name="T6" fmla="*/ 46 w 50"/>
                  <a:gd name="T7" fmla="*/ 58 h 70"/>
                  <a:gd name="T8" fmla="*/ 40 w 50"/>
                  <a:gd name="T9" fmla="*/ 66 h 70"/>
                  <a:gd name="T10" fmla="*/ 36 w 50"/>
                  <a:gd name="T11" fmla="*/ 68 h 70"/>
                  <a:gd name="T12" fmla="*/ 32 w 50"/>
                  <a:gd name="T13" fmla="*/ 70 h 70"/>
                  <a:gd name="T14" fmla="*/ 32 w 50"/>
                  <a:gd name="T15" fmla="*/ 70 h 70"/>
                  <a:gd name="T16" fmla="*/ 28 w 50"/>
                  <a:gd name="T17" fmla="*/ 70 h 70"/>
                  <a:gd name="T18" fmla="*/ 22 w 50"/>
                  <a:gd name="T19" fmla="*/ 70 h 70"/>
                  <a:gd name="T20" fmla="*/ 14 w 50"/>
                  <a:gd name="T21" fmla="*/ 64 h 70"/>
                  <a:gd name="T22" fmla="*/ 6 w 50"/>
                  <a:gd name="T23" fmla="*/ 54 h 70"/>
                  <a:gd name="T24" fmla="*/ 2 w 50"/>
                  <a:gd name="T25" fmla="*/ 40 h 70"/>
                  <a:gd name="T26" fmla="*/ 2 w 50"/>
                  <a:gd name="T27" fmla="*/ 40 h 70"/>
                  <a:gd name="T28" fmla="*/ 0 w 50"/>
                  <a:gd name="T29" fmla="*/ 26 h 70"/>
                  <a:gd name="T30" fmla="*/ 4 w 50"/>
                  <a:gd name="T31" fmla="*/ 14 h 70"/>
                  <a:gd name="T32" fmla="*/ 10 w 50"/>
                  <a:gd name="T33" fmla="*/ 6 h 70"/>
                  <a:gd name="T34" fmla="*/ 14 w 50"/>
                  <a:gd name="T35" fmla="*/ 2 h 70"/>
                  <a:gd name="T36" fmla="*/ 18 w 50"/>
                  <a:gd name="T37" fmla="*/ 0 h 70"/>
                  <a:gd name="T38" fmla="*/ 18 w 50"/>
                  <a:gd name="T39" fmla="*/ 0 h 70"/>
                  <a:gd name="T40" fmla="*/ 22 w 50"/>
                  <a:gd name="T41" fmla="*/ 0 h 70"/>
                  <a:gd name="T42" fmla="*/ 28 w 50"/>
                  <a:gd name="T43" fmla="*/ 2 h 70"/>
                  <a:gd name="T44" fmla="*/ 36 w 50"/>
                  <a:gd name="T45" fmla="*/ 8 h 70"/>
                  <a:gd name="T46" fmla="*/ 44 w 50"/>
                  <a:gd name="T47" fmla="*/ 18 h 70"/>
                  <a:gd name="T48" fmla="*/ 48 w 50"/>
                  <a:gd name="T4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70">
                    <a:moveTo>
                      <a:pt x="48" y="30"/>
                    </a:moveTo>
                    <a:lnTo>
                      <a:pt x="48" y="30"/>
                    </a:lnTo>
                    <a:lnTo>
                      <a:pt x="50" y="44"/>
                    </a:lnTo>
                    <a:lnTo>
                      <a:pt x="46" y="58"/>
                    </a:lnTo>
                    <a:lnTo>
                      <a:pt x="40" y="66"/>
                    </a:lnTo>
                    <a:lnTo>
                      <a:pt x="36" y="68"/>
                    </a:lnTo>
                    <a:lnTo>
                      <a:pt x="32" y="70"/>
                    </a:lnTo>
                    <a:lnTo>
                      <a:pt x="32" y="70"/>
                    </a:lnTo>
                    <a:lnTo>
                      <a:pt x="28" y="70"/>
                    </a:lnTo>
                    <a:lnTo>
                      <a:pt x="22" y="70"/>
                    </a:lnTo>
                    <a:lnTo>
                      <a:pt x="14" y="64"/>
                    </a:lnTo>
                    <a:lnTo>
                      <a:pt x="6" y="54"/>
                    </a:lnTo>
                    <a:lnTo>
                      <a:pt x="2" y="40"/>
                    </a:lnTo>
                    <a:lnTo>
                      <a:pt x="2" y="40"/>
                    </a:lnTo>
                    <a:lnTo>
                      <a:pt x="0" y="26"/>
                    </a:lnTo>
                    <a:lnTo>
                      <a:pt x="4" y="14"/>
                    </a:lnTo>
                    <a:lnTo>
                      <a:pt x="10" y="6"/>
                    </a:lnTo>
                    <a:lnTo>
                      <a:pt x="14" y="2"/>
                    </a:lnTo>
                    <a:lnTo>
                      <a:pt x="18" y="0"/>
                    </a:lnTo>
                    <a:lnTo>
                      <a:pt x="18" y="0"/>
                    </a:lnTo>
                    <a:lnTo>
                      <a:pt x="22" y="0"/>
                    </a:lnTo>
                    <a:lnTo>
                      <a:pt x="28" y="2"/>
                    </a:lnTo>
                    <a:lnTo>
                      <a:pt x="36" y="8"/>
                    </a:lnTo>
                    <a:lnTo>
                      <a:pt x="44" y="18"/>
                    </a:lnTo>
                    <a:lnTo>
                      <a:pt x="4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0" name="Freeform 32">
                <a:extLst>
                  <a:ext uri="{FF2B5EF4-FFF2-40B4-BE49-F238E27FC236}">
                    <a16:creationId xmlns:a16="http://schemas.microsoft.com/office/drawing/2014/main" id="{B9FAFDBC-0C45-4E44-AB5A-159F111FB91E}"/>
                  </a:ext>
                </a:extLst>
              </p:cNvPr>
              <p:cNvSpPr>
                <a:spLocks/>
              </p:cNvSpPr>
              <p:nvPr/>
            </p:nvSpPr>
            <p:spPr bwMode="auto">
              <a:xfrm>
                <a:off x="2088382" y="2778429"/>
                <a:ext cx="255571" cy="106806"/>
              </a:xfrm>
              <a:custGeom>
                <a:avLst/>
                <a:gdLst>
                  <a:gd name="T0" fmla="*/ 0 w 268"/>
                  <a:gd name="T1" fmla="*/ 4 h 112"/>
                  <a:gd name="T2" fmla="*/ 0 w 268"/>
                  <a:gd name="T3" fmla="*/ 4 h 112"/>
                  <a:gd name="T4" fmla="*/ 18 w 268"/>
                  <a:gd name="T5" fmla="*/ 26 h 112"/>
                  <a:gd name="T6" fmla="*/ 40 w 268"/>
                  <a:gd name="T7" fmla="*/ 48 h 112"/>
                  <a:gd name="T8" fmla="*/ 62 w 268"/>
                  <a:gd name="T9" fmla="*/ 66 h 112"/>
                  <a:gd name="T10" fmla="*/ 86 w 268"/>
                  <a:gd name="T11" fmla="*/ 84 h 112"/>
                  <a:gd name="T12" fmla="*/ 114 w 268"/>
                  <a:gd name="T13" fmla="*/ 98 h 112"/>
                  <a:gd name="T14" fmla="*/ 128 w 268"/>
                  <a:gd name="T15" fmla="*/ 102 h 112"/>
                  <a:gd name="T16" fmla="*/ 142 w 268"/>
                  <a:gd name="T17" fmla="*/ 108 h 112"/>
                  <a:gd name="T18" fmla="*/ 156 w 268"/>
                  <a:gd name="T19" fmla="*/ 110 h 112"/>
                  <a:gd name="T20" fmla="*/ 170 w 268"/>
                  <a:gd name="T21" fmla="*/ 112 h 112"/>
                  <a:gd name="T22" fmla="*/ 186 w 268"/>
                  <a:gd name="T23" fmla="*/ 112 h 112"/>
                  <a:gd name="T24" fmla="*/ 202 w 268"/>
                  <a:gd name="T25" fmla="*/ 110 h 112"/>
                  <a:gd name="T26" fmla="*/ 202 w 268"/>
                  <a:gd name="T27" fmla="*/ 110 h 112"/>
                  <a:gd name="T28" fmla="*/ 222 w 268"/>
                  <a:gd name="T29" fmla="*/ 106 h 112"/>
                  <a:gd name="T30" fmla="*/ 238 w 268"/>
                  <a:gd name="T31" fmla="*/ 98 h 112"/>
                  <a:gd name="T32" fmla="*/ 254 w 268"/>
                  <a:gd name="T33" fmla="*/ 90 h 112"/>
                  <a:gd name="T34" fmla="*/ 268 w 268"/>
                  <a:gd name="T35" fmla="*/ 78 h 112"/>
                  <a:gd name="T36" fmla="*/ 268 w 268"/>
                  <a:gd name="T37" fmla="*/ 78 h 112"/>
                  <a:gd name="T38" fmla="*/ 256 w 268"/>
                  <a:gd name="T39" fmla="*/ 62 h 112"/>
                  <a:gd name="T40" fmla="*/ 240 w 268"/>
                  <a:gd name="T41" fmla="*/ 50 h 112"/>
                  <a:gd name="T42" fmla="*/ 224 w 268"/>
                  <a:gd name="T43" fmla="*/ 38 h 112"/>
                  <a:gd name="T44" fmla="*/ 208 w 268"/>
                  <a:gd name="T45" fmla="*/ 28 h 112"/>
                  <a:gd name="T46" fmla="*/ 190 w 268"/>
                  <a:gd name="T47" fmla="*/ 20 h 112"/>
                  <a:gd name="T48" fmla="*/ 172 w 268"/>
                  <a:gd name="T49" fmla="*/ 14 h 112"/>
                  <a:gd name="T50" fmla="*/ 154 w 268"/>
                  <a:gd name="T51" fmla="*/ 8 h 112"/>
                  <a:gd name="T52" fmla="*/ 134 w 268"/>
                  <a:gd name="T53" fmla="*/ 4 h 112"/>
                  <a:gd name="T54" fmla="*/ 98 w 268"/>
                  <a:gd name="T55" fmla="*/ 0 h 112"/>
                  <a:gd name="T56" fmla="*/ 62 w 268"/>
                  <a:gd name="T57" fmla="*/ 0 h 112"/>
                  <a:gd name="T58" fmla="*/ 28 w 268"/>
                  <a:gd name="T59" fmla="*/ 2 h 112"/>
                  <a:gd name="T60" fmla="*/ 0 w 268"/>
                  <a:gd name="T61" fmla="*/ 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112">
                    <a:moveTo>
                      <a:pt x="0" y="4"/>
                    </a:moveTo>
                    <a:lnTo>
                      <a:pt x="0" y="4"/>
                    </a:lnTo>
                    <a:lnTo>
                      <a:pt x="18" y="26"/>
                    </a:lnTo>
                    <a:lnTo>
                      <a:pt x="40" y="48"/>
                    </a:lnTo>
                    <a:lnTo>
                      <a:pt x="62" y="66"/>
                    </a:lnTo>
                    <a:lnTo>
                      <a:pt x="86" y="84"/>
                    </a:lnTo>
                    <a:lnTo>
                      <a:pt x="114" y="98"/>
                    </a:lnTo>
                    <a:lnTo>
                      <a:pt x="128" y="102"/>
                    </a:lnTo>
                    <a:lnTo>
                      <a:pt x="142" y="108"/>
                    </a:lnTo>
                    <a:lnTo>
                      <a:pt x="156" y="110"/>
                    </a:lnTo>
                    <a:lnTo>
                      <a:pt x="170" y="112"/>
                    </a:lnTo>
                    <a:lnTo>
                      <a:pt x="186" y="112"/>
                    </a:lnTo>
                    <a:lnTo>
                      <a:pt x="202" y="110"/>
                    </a:lnTo>
                    <a:lnTo>
                      <a:pt x="202" y="110"/>
                    </a:lnTo>
                    <a:lnTo>
                      <a:pt x="222" y="106"/>
                    </a:lnTo>
                    <a:lnTo>
                      <a:pt x="238" y="98"/>
                    </a:lnTo>
                    <a:lnTo>
                      <a:pt x="254" y="90"/>
                    </a:lnTo>
                    <a:lnTo>
                      <a:pt x="268" y="78"/>
                    </a:lnTo>
                    <a:lnTo>
                      <a:pt x="268" y="78"/>
                    </a:lnTo>
                    <a:lnTo>
                      <a:pt x="256" y="62"/>
                    </a:lnTo>
                    <a:lnTo>
                      <a:pt x="240" y="50"/>
                    </a:lnTo>
                    <a:lnTo>
                      <a:pt x="224" y="38"/>
                    </a:lnTo>
                    <a:lnTo>
                      <a:pt x="208" y="28"/>
                    </a:lnTo>
                    <a:lnTo>
                      <a:pt x="190" y="20"/>
                    </a:lnTo>
                    <a:lnTo>
                      <a:pt x="172" y="14"/>
                    </a:lnTo>
                    <a:lnTo>
                      <a:pt x="154" y="8"/>
                    </a:lnTo>
                    <a:lnTo>
                      <a:pt x="134" y="4"/>
                    </a:lnTo>
                    <a:lnTo>
                      <a:pt x="98" y="0"/>
                    </a:lnTo>
                    <a:lnTo>
                      <a:pt x="62" y="0"/>
                    </a:lnTo>
                    <a:lnTo>
                      <a:pt x="28" y="2"/>
                    </a:lnTo>
                    <a:lnTo>
                      <a:pt x="0" y="4"/>
                    </a:lnTo>
                    <a:close/>
                  </a:path>
                </a:pathLst>
              </a:custGeom>
              <a:solidFill>
                <a:srgbClr val="DA90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1" name="Freeform 33">
                <a:extLst>
                  <a:ext uri="{FF2B5EF4-FFF2-40B4-BE49-F238E27FC236}">
                    <a16:creationId xmlns:a16="http://schemas.microsoft.com/office/drawing/2014/main" id="{1274F068-4F62-48F0-BA23-25F8FD04D6A3}"/>
                  </a:ext>
                </a:extLst>
              </p:cNvPr>
              <p:cNvSpPr>
                <a:spLocks/>
              </p:cNvSpPr>
              <p:nvPr/>
            </p:nvSpPr>
            <p:spPr bwMode="auto">
              <a:xfrm>
                <a:off x="2088382" y="2778429"/>
                <a:ext cx="255571" cy="106806"/>
              </a:xfrm>
              <a:custGeom>
                <a:avLst/>
                <a:gdLst>
                  <a:gd name="T0" fmla="*/ 0 w 268"/>
                  <a:gd name="T1" fmla="*/ 4 h 112"/>
                  <a:gd name="T2" fmla="*/ 0 w 268"/>
                  <a:gd name="T3" fmla="*/ 4 h 112"/>
                  <a:gd name="T4" fmla="*/ 18 w 268"/>
                  <a:gd name="T5" fmla="*/ 26 h 112"/>
                  <a:gd name="T6" fmla="*/ 40 w 268"/>
                  <a:gd name="T7" fmla="*/ 48 h 112"/>
                  <a:gd name="T8" fmla="*/ 62 w 268"/>
                  <a:gd name="T9" fmla="*/ 66 h 112"/>
                  <a:gd name="T10" fmla="*/ 86 w 268"/>
                  <a:gd name="T11" fmla="*/ 84 h 112"/>
                  <a:gd name="T12" fmla="*/ 114 w 268"/>
                  <a:gd name="T13" fmla="*/ 98 h 112"/>
                  <a:gd name="T14" fmla="*/ 128 w 268"/>
                  <a:gd name="T15" fmla="*/ 102 h 112"/>
                  <a:gd name="T16" fmla="*/ 142 w 268"/>
                  <a:gd name="T17" fmla="*/ 108 h 112"/>
                  <a:gd name="T18" fmla="*/ 156 w 268"/>
                  <a:gd name="T19" fmla="*/ 110 h 112"/>
                  <a:gd name="T20" fmla="*/ 170 w 268"/>
                  <a:gd name="T21" fmla="*/ 112 h 112"/>
                  <a:gd name="T22" fmla="*/ 186 w 268"/>
                  <a:gd name="T23" fmla="*/ 112 h 112"/>
                  <a:gd name="T24" fmla="*/ 202 w 268"/>
                  <a:gd name="T25" fmla="*/ 110 h 112"/>
                  <a:gd name="T26" fmla="*/ 202 w 268"/>
                  <a:gd name="T27" fmla="*/ 110 h 112"/>
                  <a:gd name="T28" fmla="*/ 222 w 268"/>
                  <a:gd name="T29" fmla="*/ 106 h 112"/>
                  <a:gd name="T30" fmla="*/ 238 w 268"/>
                  <a:gd name="T31" fmla="*/ 98 h 112"/>
                  <a:gd name="T32" fmla="*/ 254 w 268"/>
                  <a:gd name="T33" fmla="*/ 90 h 112"/>
                  <a:gd name="T34" fmla="*/ 268 w 268"/>
                  <a:gd name="T35" fmla="*/ 78 h 112"/>
                  <a:gd name="T36" fmla="*/ 268 w 268"/>
                  <a:gd name="T37" fmla="*/ 78 h 112"/>
                  <a:gd name="T38" fmla="*/ 256 w 268"/>
                  <a:gd name="T39" fmla="*/ 62 h 112"/>
                  <a:gd name="T40" fmla="*/ 240 w 268"/>
                  <a:gd name="T41" fmla="*/ 50 h 112"/>
                  <a:gd name="T42" fmla="*/ 224 w 268"/>
                  <a:gd name="T43" fmla="*/ 38 h 112"/>
                  <a:gd name="T44" fmla="*/ 208 w 268"/>
                  <a:gd name="T45" fmla="*/ 28 h 112"/>
                  <a:gd name="T46" fmla="*/ 190 w 268"/>
                  <a:gd name="T47" fmla="*/ 20 h 112"/>
                  <a:gd name="T48" fmla="*/ 172 w 268"/>
                  <a:gd name="T49" fmla="*/ 14 h 112"/>
                  <a:gd name="T50" fmla="*/ 154 w 268"/>
                  <a:gd name="T51" fmla="*/ 8 h 112"/>
                  <a:gd name="T52" fmla="*/ 134 w 268"/>
                  <a:gd name="T53" fmla="*/ 4 h 112"/>
                  <a:gd name="T54" fmla="*/ 98 w 268"/>
                  <a:gd name="T55" fmla="*/ 0 h 112"/>
                  <a:gd name="T56" fmla="*/ 62 w 268"/>
                  <a:gd name="T57" fmla="*/ 0 h 112"/>
                  <a:gd name="T58" fmla="*/ 28 w 268"/>
                  <a:gd name="T59" fmla="*/ 2 h 112"/>
                  <a:gd name="T60" fmla="*/ 0 w 268"/>
                  <a:gd name="T61" fmla="*/ 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112">
                    <a:moveTo>
                      <a:pt x="0" y="4"/>
                    </a:moveTo>
                    <a:lnTo>
                      <a:pt x="0" y="4"/>
                    </a:lnTo>
                    <a:lnTo>
                      <a:pt x="18" y="26"/>
                    </a:lnTo>
                    <a:lnTo>
                      <a:pt x="40" y="48"/>
                    </a:lnTo>
                    <a:lnTo>
                      <a:pt x="62" y="66"/>
                    </a:lnTo>
                    <a:lnTo>
                      <a:pt x="86" y="84"/>
                    </a:lnTo>
                    <a:lnTo>
                      <a:pt x="114" y="98"/>
                    </a:lnTo>
                    <a:lnTo>
                      <a:pt x="128" y="102"/>
                    </a:lnTo>
                    <a:lnTo>
                      <a:pt x="142" y="108"/>
                    </a:lnTo>
                    <a:lnTo>
                      <a:pt x="156" y="110"/>
                    </a:lnTo>
                    <a:lnTo>
                      <a:pt x="170" y="112"/>
                    </a:lnTo>
                    <a:lnTo>
                      <a:pt x="186" y="112"/>
                    </a:lnTo>
                    <a:lnTo>
                      <a:pt x="202" y="110"/>
                    </a:lnTo>
                    <a:lnTo>
                      <a:pt x="202" y="110"/>
                    </a:lnTo>
                    <a:lnTo>
                      <a:pt x="222" y="106"/>
                    </a:lnTo>
                    <a:lnTo>
                      <a:pt x="238" y="98"/>
                    </a:lnTo>
                    <a:lnTo>
                      <a:pt x="254" y="90"/>
                    </a:lnTo>
                    <a:lnTo>
                      <a:pt x="268" y="78"/>
                    </a:lnTo>
                    <a:lnTo>
                      <a:pt x="268" y="78"/>
                    </a:lnTo>
                    <a:lnTo>
                      <a:pt x="256" y="62"/>
                    </a:lnTo>
                    <a:lnTo>
                      <a:pt x="240" y="50"/>
                    </a:lnTo>
                    <a:lnTo>
                      <a:pt x="224" y="38"/>
                    </a:lnTo>
                    <a:lnTo>
                      <a:pt x="208" y="28"/>
                    </a:lnTo>
                    <a:lnTo>
                      <a:pt x="190" y="20"/>
                    </a:lnTo>
                    <a:lnTo>
                      <a:pt x="172" y="14"/>
                    </a:lnTo>
                    <a:lnTo>
                      <a:pt x="154" y="8"/>
                    </a:lnTo>
                    <a:lnTo>
                      <a:pt x="134" y="4"/>
                    </a:lnTo>
                    <a:lnTo>
                      <a:pt x="98" y="0"/>
                    </a:lnTo>
                    <a:lnTo>
                      <a:pt x="62" y="0"/>
                    </a:lnTo>
                    <a:lnTo>
                      <a:pt x="28"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2" name="Freeform 34">
                <a:extLst>
                  <a:ext uri="{FF2B5EF4-FFF2-40B4-BE49-F238E27FC236}">
                    <a16:creationId xmlns:a16="http://schemas.microsoft.com/office/drawing/2014/main" id="{06EE2E28-D6CA-41E9-B7DB-C0C613AF86B4}"/>
                  </a:ext>
                </a:extLst>
              </p:cNvPr>
              <p:cNvSpPr>
                <a:spLocks/>
              </p:cNvSpPr>
              <p:nvPr/>
            </p:nvSpPr>
            <p:spPr bwMode="auto">
              <a:xfrm>
                <a:off x="2023536" y="2599147"/>
                <a:ext cx="389079" cy="253664"/>
              </a:xfrm>
              <a:custGeom>
                <a:avLst/>
                <a:gdLst>
                  <a:gd name="T0" fmla="*/ 408 w 408"/>
                  <a:gd name="T1" fmla="*/ 0 h 266"/>
                  <a:gd name="T2" fmla="*/ 408 w 408"/>
                  <a:gd name="T3" fmla="*/ 0 h 266"/>
                  <a:gd name="T4" fmla="*/ 378 w 408"/>
                  <a:gd name="T5" fmla="*/ 2 h 266"/>
                  <a:gd name="T6" fmla="*/ 346 w 408"/>
                  <a:gd name="T7" fmla="*/ 4 h 266"/>
                  <a:gd name="T8" fmla="*/ 312 w 408"/>
                  <a:gd name="T9" fmla="*/ 8 h 266"/>
                  <a:gd name="T10" fmla="*/ 278 w 408"/>
                  <a:gd name="T11" fmla="*/ 14 h 266"/>
                  <a:gd name="T12" fmla="*/ 210 w 408"/>
                  <a:gd name="T13" fmla="*/ 28 h 266"/>
                  <a:gd name="T14" fmla="*/ 144 w 408"/>
                  <a:gd name="T15" fmla="*/ 44 h 266"/>
                  <a:gd name="T16" fmla="*/ 86 w 408"/>
                  <a:gd name="T17" fmla="*/ 60 h 266"/>
                  <a:gd name="T18" fmla="*/ 40 w 408"/>
                  <a:gd name="T19" fmla="*/ 74 h 266"/>
                  <a:gd name="T20" fmla="*/ 0 w 408"/>
                  <a:gd name="T21" fmla="*/ 88 h 266"/>
                  <a:gd name="T22" fmla="*/ 0 w 408"/>
                  <a:gd name="T23" fmla="*/ 88 h 266"/>
                  <a:gd name="T24" fmla="*/ 16 w 408"/>
                  <a:gd name="T25" fmla="*/ 120 h 266"/>
                  <a:gd name="T26" fmla="*/ 38 w 408"/>
                  <a:gd name="T27" fmla="*/ 154 h 266"/>
                  <a:gd name="T28" fmla="*/ 68 w 408"/>
                  <a:gd name="T29" fmla="*/ 192 h 266"/>
                  <a:gd name="T30" fmla="*/ 68 w 408"/>
                  <a:gd name="T31" fmla="*/ 192 h 266"/>
                  <a:gd name="T32" fmla="*/ 96 w 408"/>
                  <a:gd name="T33" fmla="*/ 190 h 266"/>
                  <a:gd name="T34" fmla="*/ 130 w 408"/>
                  <a:gd name="T35" fmla="*/ 188 h 266"/>
                  <a:gd name="T36" fmla="*/ 166 w 408"/>
                  <a:gd name="T37" fmla="*/ 188 h 266"/>
                  <a:gd name="T38" fmla="*/ 202 w 408"/>
                  <a:gd name="T39" fmla="*/ 192 h 266"/>
                  <a:gd name="T40" fmla="*/ 222 w 408"/>
                  <a:gd name="T41" fmla="*/ 196 h 266"/>
                  <a:gd name="T42" fmla="*/ 240 w 408"/>
                  <a:gd name="T43" fmla="*/ 202 h 266"/>
                  <a:gd name="T44" fmla="*/ 258 w 408"/>
                  <a:gd name="T45" fmla="*/ 208 h 266"/>
                  <a:gd name="T46" fmla="*/ 276 w 408"/>
                  <a:gd name="T47" fmla="*/ 216 h 266"/>
                  <a:gd name="T48" fmla="*/ 292 w 408"/>
                  <a:gd name="T49" fmla="*/ 226 h 266"/>
                  <a:gd name="T50" fmla="*/ 308 w 408"/>
                  <a:gd name="T51" fmla="*/ 238 h 266"/>
                  <a:gd name="T52" fmla="*/ 324 w 408"/>
                  <a:gd name="T53" fmla="*/ 250 h 266"/>
                  <a:gd name="T54" fmla="*/ 336 w 408"/>
                  <a:gd name="T55" fmla="*/ 266 h 266"/>
                  <a:gd name="T56" fmla="*/ 336 w 408"/>
                  <a:gd name="T57" fmla="*/ 266 h 266"/>
                  <a:gd name="T58" fmla="*/ 352 w 408"/>
                  <a:gd name="T59" fmla="*/ 250 h 266"/>
                  <a:gd name="T60" fmla="*/ 364 w 408"/>
                  <a:gd name="T61" fmla="*/ 232 h 266"/>
                  <a:gd name="T62" fmla="*/ 374 w 408"/>
                  <a:gd name="T63" fmla="*/ 212 h 266"/>
                  <a:gd name="T64" fmla="*/ 384 w 408"/>
                  <a:gd name="T65" fmla="*/ 192 h 266"/>
                  <a:gd name="T66" fmla="*/ 390 w 408"/>
                  <a:gd name="T67" fmla="*/ 170 h 266"/>
                  <a:gd name="T68" fmla="*/ 396 w 408"/>
                  <a:gd name="T69" fmla="*/ 148 h 266"/>
                  <a:gd name="T70" fmla="*/ 404 w 408"/>
                  <a:gd name="T71" fmla="*/ 104 h 266"/>
                  <a:gd name="T72" fmla="*/ 408 w 408"/>
                  <a:gd name="T73" fmla="*/ 64 h 266"/>
                  <a:gd name="T74" fmla="*/ 408 w 408"/>
                  <a:gd name="T75" fmla="*/ 32 h 266"/>
                  <a:gd name="T76" fmla="*/ 408 w 408"/>
                  <a:gd name="T7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8" h="266">
                    <a:moveTo>
                      <a:pt x="408" y="0"/>
                    </a:moveTo>
                    <a:lnTo>
                      <a:pt x="408" y="0"/>
                    </a:lnTo>
                    <a:lnTo>
                      <a:pt x="378" y="2"/>
                    </a:lnTo>
                    <a:lnTo>
                      <a:pt x="346" y="4"/>
                    </a:lnTo>
                    <a:lnTo>
                      <a:pt x="312" y="8"/>
                    </a:lnTo>
                    <a:lnTo>
                      <a:pt x="278" y="14"/>
                    </a:lnTo>
                    <a:lnTo>
                      <a:pt x="210" y="28"/>
                    </a:lnTo>
                    <a:lnTo>
                      <a:pt x="144" y="44"/>
                    </a:lnTo>
                    <a:lnTo>
                      <a:pt x="86" y="60"/>
                    </a:lnTo>
                    <a:lnTo>
                      <a:pt x="40" y="74"/>
                    </a:lnTo>
                    <a:lnTo>
                      <a:pt x="0" y="88"/>
                    </a:lnTo>
                    <a:lnTo>
                      <a:pt x="0" y="88"/>
                    </a:lnTo>
                    <a:lnTo>
                      <a:pt x="16" y="120"/>
                    </a:lnTo>
                    <a:lnTo>
                      <a:pt x="38" y="154"/>
                    </a:lnTo>
                    <a:lnTo>
                      <a:pt x="68" y="192"/>
                    </a:lnTo>
                    <a:lnTo>
                      <a:pt x="68" y="192"/>
                    </a:lnTo>
                    <a:lnTo>
                      <a:pt x="96" y="190"/>
                    </a:lnTo>
                    <a:lnTo>
                      <a:pt x="130" y="188"/>
                    </a:lnTo>
                    <a:lnTo>
                      <a:pt x="166" y="188"/>
                    </a:lnTo>
                    <a:lnTo>
                      <a:pt x="202" y="192"/>
                    </a:lnTo>
                    <a:lnTo>
                      <a:pt x="222" y="196"/>
                    </a:lnTo>
                    <a:lnTo>
                      <a:pt x="240" y="202"/>
                    </a:lnTo>
                    <a:lnTo>
                      <a:pt x="258" y="208"/>
                    </a:lnTo>
                    <a:lnTo>
                      <a:pt x="276" y="216"/>
                    </a:lnTo>
                    <a:lnTo>
                      <a:pt x="292" y="226"/>
                    </a:lnTo>
                    <a:lnTo>
                      <a:pt x="308" y="238"/>
                    </a:lnTo>
                    <a:lnTo>
                      <a:pt x="324" y="250"/>
                    </a:lnTo>
                    <a:lnTo>
                      <a:pt x="336" y="266"/>
                    </a:lnTo>
                    <a:lnTo>
                      <a:pt x="336" y="266"/>
                    </a:lnTo>
                    <a:lnTo>
                      <a:pt x="352" y="250"/>
                    </a:lnTo>
                    <a:lnTo>
                      <a:pt x="364" y="232"/>
                    </a:lnTo>
                    <a:lnTo>
                      <a:pt x="374" y="212"/>
                    </a:lnTo>
                    <a:lnTo>
                      <a:pt x="384" y="192"/>
                    </a:lnTo>
                    <a:lnTo>
                      <a:pt x="390" y="170"/>
                    </a:lnTo>
                    <a:lnTo>
                      <a:pt x="396" y="148"/>
                    </a:lnTo>
                    <a:lnTo>
                      <a:pt x="404" y="104"/>
                    </a:lnTo>
                    <a:lnTo>
                      <a:pt x="408" y="64"/>
                    </a:lnTo>
                    <a:lnTo>
                      <a:pt x="408" y="32"/>
                    </a:lnTo>
                    <a:lnTo>
                      <a:pt x="408" y="0"/>
                    </a:lnTo>
                    <a:close/>
                  </a:path>
                </a:pathLst>
              </a:custGeom>
              <a:solidFill>
                <a:srgbClr val="7635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3" name="Freeform 35">
                <a:extLst>
                  <a:ext uri="{FF2B5EF4-FFF2-40B4-BE49-F238E27FC236}">
                    <a16:creationId xmlns:a16="http://schemas.microsoft.com/office/drawing/2014/main" id="{D04F475F-F55C-402F-8DA2-1BAB63D7507A}"/>
                  </a:ext>
                </a:extLst>
              </p:cNvPr>
              <p:cNvSpPr>
                <a:spLocks/>
              </p:cNvSpPr>
              <p:nvPr/>
            </p:nvSpPr>
            <p:spPr bwMode="auto">
              <a:xfrm>
                <a:off x="2023536" y="2599147"/>
                <a:ext cx="389079" cy="253664"/>
              </a:xfrm>
              <a:custGeom>
                <a:avLst/>
                <a:gdLst>
                  <a:gd name="T0" fmla="*/ 408 w 408"/>
                  <a:gd name="T1" fmla="*/ 0 h 266"/>
                  <a:gd name="T2" fmla="*/ 408 w 408"/>
                  <a:gd name="T3" fmla="*/ 0 h 266"/>
                  <a:gd name="T4" fmla="*/ 378 w 408"/>
                  <a:gd name="T5" fmla="*/ 2 h 266"/>
                  <a:gd name="T6" fmla="*/ 346 w 408"/>
                  <a:gd name="T7" fmla="*/ 4 h 266"/>
                  <a:gd name="T8" fmla="*/ 312 w 408"/>
                  <a:gd name="T9" fmla="*/ 8 h 266"/>
                  <a:gd name="T10" fmla="*/ 278 w 408"/>
                  <a:gd name="T11" fmla="*/ 14 h 266"/>
                  <a:gd name="T12" fmla="*/ 210 w 408"/>
                  <a:gd name="T13" fmla="*/ 28 h 266"/>
                  <a:gd name="T14" fmla="*/ 144 w 408"/>
                  <a:gd name="T15" fmla="*/ 44 h 266"/>
                  <a:gd name="T16" fmla="*/ 86 w 408"/>
                  <a:gd name="T17" fmla="*/ 60 h 266"/>
                  <a:gd name="T18" fmla="*/ 40 w 408"/>
                  <a:gd name="T19" fmla="*/ 74 h 266"/>
                  <a:gd name="T20" fmla="*/ 0 w 408"/>
                  <a:gd name="T21" fmla="*/ 88 h 266"/>
                  <a:gd name="T22" fmla="*/ 0 w 408"/>
                  <a:gd name="T23" fmla="*/ 88 h 266"/>
                  <a:gd name="T24" fmla="*/ 16 w 408"/>
                  <a:gd name="T25" fmla="*/ 120 h 266"/>
                  <a:gd name="T26" fmla="*/ 38 w 408"/>
                  <a:gd name="T27" fmla="*/ 154 h 266"/>
                  <a:gd name="T28" fmla="*/ 68 w 408"/>
                  <a:gd name="T29" fmla="*/ 192 h 266"/>
                  <a:gd name="T30" fmla="*/ 68 w 408"/>
                  <a:gd name="T31" fmla="*/ 192 h 266"/>
                  <a:gd name="T32" fmla="*/ 96 w 408"/>
                  <a:gd name="T33" fmla="*/ 190 h 266"/>
                  <a:gd name="T34" fmla="*/ 130 w 408"/>
                  <a:gd name="T35" fmla="*/ 188 h 266"/>
                  <a:gd name="T36" fmla="*/ 166 w 408"/>
                  <a:gd name="T37" fmla="*/ 188 h 266"/>
                  <a:gd name="T38" fmla="*/ 202 w 408"/>
                  <a:gd name="T39" fmla="*/ 192 h 266"/>
                  <a:gd name="T40" fmla="*/ 222 w 408"/>
                  <a:gd name="T41" fmla="*/ 196 h 266"/>
                  <a:gd name="T42" fmla="*/ 240 w 408"/>
                  <a:gd name="T43" fmla="*/ 202 h 266"/>
                  <a:gd name="T44" fmla="*/ 258 w 408"/>
                  <a:gd name="T45" fmla="*/ 208 h 266"/>
                  <a:gd name="T46" fmla="*/ 276 w 408"/>
                  <a:gd name="T47" fmla="*/ 216 h 266"/>
                  <a:gd name="T48" fmla="*/ 292 w 408"/>
                  <a:gd name="T49" fmla="*/ 226 h 266"/>
                  <a:gd name="T50" fmla="*/ 308 w 408"/>
                  <a:gd name="T51" fmla="*/ 238 h 266"/>
                  <a:gd name="T52" fmla="*/ 324 w 408"/>
                  <a:gd name="T53" fmla="*/ 250 h 266"/>
                  <a:gd name="T54" fmla="*/ 336 w 408"/>
                  <a:gd name="T55" fmla="*/ 266 h 266"/>
                  <a:gd name="T56" fmla="*/ 336 w 408"/>
                  <a:gd name="T57" fmla="*/ 266 h 266"/>
                  <a:gd name="T58" fmla="*/ 352 w 408"/>
                  <a:gd name="T59" fmla="*/ 250 h 266"/>
                  <a:gd name="T60" fmla="*/ 364 w 408"/>
                  <a:gd name="T61" fmla="*/ 232 h 266"/>
                  <a:gd name="T62" fmla="*/ 374 w 408"/>
                  <a:gd name="T63" fmla="*/ 212 h 266"/>
                  <a:gd name="T64" fmla="*/ 384 w 408"/>
                  <a:gd name="T65" fmla="*/ 192 h 266"/>
                  <a:gd name="T66" fmla="*/ 390 w 408"/>
                  <a:gd name="T67" fmla="*/ 170 h 266"/>
                  <a:gd name="T68" fmla="*/ 396 w 408"/>
                  <a:gd name="T69" fmla="*/ 148 h 266"/>
                  <a:gd name="T70" fmla="*/ 404 w 408"/>
                  <a:gd name="T71" fmla="*/ 104 h 266"/>
                  <a:gd name="T72" fmla="*/ 408 w 408"/>
                  <a:gd name="T73" fmla="*/ 64 h 266"/>
                  <a:gd name="T74" fmla="*/ 408 w 408"/>
                  <a:gd name="T75" fmla="*/ 32 h 266"/>
                  <a:gd name="T76" fmla="*/ 408 w 408"/>
                  <a:gd name="T7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8" h="266">
                    <a:moveTo>
                      <a:pt x="408" y="0"/>
                    </a:moveTo>
                    <a:lnTo>
                      <a:pt x="408" y="0"/>
                    </a:lnTo>
                    <a:lnTo>
                      <a:pt x="378" y="2"/>
                    </a:lnTo>
                    <a:lnTo>
                      <a:pt x="346" y="4"/>
                    </a:lnTo>
                    <a:lnTo>
                      <a:pt x="312" y="8"/>
                    </a:lnTo>
                    <a:lnTo>
                      <a:pt x="278" y="14"/>
                    </a:lnTo>
                    <a:lnTo>
                      <a:pt x="210" y="28"/>
                    </a:lnTo>
                    <a:lnTo>
                      <a:pt x="144" y="44"/>
                    </a:lnTo>
                    <a:lnTo>
                      <a:pt x="86" y="60"/>
                    </a:lnTo>
                    <a:lnTo>
                      <a:pt x="40" y="74"/>
                    </a:lnTo>
                    <a:lnTo>
                      <a:pt x="0" y="88"/>
                    </a:lnTo>
                    <a:lnTo>
                      <a:pt x="0" y="88"/>
                    </a:lnTo>
                    <a:lnTo>
                      <a:pt x="16" y="120"/>
                    </a:lnTo>
                    <a:lnTo>
                      <a:pt x="38" y="154"/>
                    </a:lnTo>
                    <a:lnTo>
                      <a:pt x="68" y="192"/>
                    </a:lnTo>
                    <a:lnTo>
                      <a:pt x="68" y="192"/>
                    </a:lnTo>
                    <a:lnTo>
                      <a:pt x="96" y="190"/>
                    </a:lnTo>
                    <a:lnTo>
                      <a:pt x="130" y="188"/>
                    </a:lnTo>
                    <a:lnTo>
                      <a:pt x="166" y="188"/>
                    </a:lnTo>
                    <a:lnTo>
                      <a:pt x="202" y="192"/>
                    </a:lnTo>
                    <a:lnTo>
                      <a:pt x="222" y="196"/>
                    </a:lnTo>
                    <a:lnTo>
                      <a:pt x="240" y="202"/>
                    </a:lnTo>
                    <a:lnTo>
                      <a:pt x="258" y="208"/>
                    </a:lnTo>
                    <a:lnTo>
                      <a:pt x="276" y="216"/>
                    </a:lnTo>
                    <a:lnTo>
                      <a:pt x="292" y="226"/>
                    </a:lnTo>
                    <a:lnTo>
                      <a:pt x="308" y="238"/>
                    </a:lnTo>
                    <a:lnTo>
                      <a:pt x="324" y="250"/>
                    </a:lnTo>
                    <a:lnTo>
                      <a:pt x="336" y="266"/>
                    </a:lnTo>
                    <a:lnTo>
                      <a:pt x="336" y="266"/>
                    </a:lnTo>
                    <a:lnTo>
                      <a:pt x="352" y="250"/>
                    </a:lnTo>
                    <a:lnTo>
                      <a:pt x="364" y="232"/>
                    </a:lnTo>
                    <a:lnTo>
                      <a:pt x="374" y="212"/>
                    </a:lnTo>
                    <a:lnTo>
                      <a:pt x="384" y="192"/>
                    </a:lnTo>
                    <a:lnTo>
                      <a:pt x="390" y="170"/>
                    </a:lnTo>
                    <a:lnTo>
                      <a:pt x="396" y="148"/>
                    </a:lnTo>
                    <a:lnTo>
                      <a:pt x="404" y="104"/>
                    </a:lnTo>
                    <a:lnTo>
                      <a:pt x="408" y="64"/>
                    </a:lnTo>
                    <a:lnTo>
                      <a:pt x="408" y="32"/>
                    </a:lnTo>
                    <a:lnTo>
                      <a:pt x="4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4" name="Freeform 36">
                <a:extLst>
                  <a:ext uri="{FF2B5EF4-FFF2-40B4-BE49-F238E27FC236}">
                    <a16:creationId xmlns:a16="http://schemas.microsoft.com/office/drawing/2014/main" id="{C1B09287-F90B-4F56-BD6B-C486C8C286D5}"/>
                  </a:ext>
                </a:extLst>
              </p:cNvPr>
              <p:cNvSpPr>
                <a:spLocks/>
              </p:cNvSpPr>
              <p:nvPr/>
            </p:nvSpPr>
            <p:spPr bwMode="auto">
              <a:xfrm>
                <a:off x="2088382" y="2301616"/>
                <a:ext cx="118249" cy="51495"/>
              </a:xfrm>
              <a:custGeom>
                <a:avLst/>
                <a:gdLst>
                  <a:gd name="T0" fmla="*/ 0 w 124"/>
                  <a:gd name="T1" fmla="*/ 54 h 54"/>
                  <a:gd name="T2" fmla="*/ 0 w 124"/>
                  <a:gd name="T3" fmla="*/ 54 h 54"/>
                  <a:gd name="T4" fmla="*/ 10 w 124"/>
                  <a:gd name="T5" fmla="*/ 48 h 54"/>
                  <a:gd name="T6" fmla="*/ 22 w 124"/>
                  <a:gd name="T7" fmla="*/ 40 h 54"/>
                  <a:gd name="T8" fmla="*/ 38 w 124"/>
                  <a:gd name="T9" fmla="*/ 32 h 54"/>
                  <a:gd name="T10" fmla="*/ 56 w 124"/>
                  <a:gd name="T11" fmla="*/ 24 h 54"/>
                  <a:gd name="T12" fmla="*/ 78 w 124"/>
                  <a:gd name="T13" fmla="*/ 16 h 54"/>
                  <a:gd name="T14" fmla="*/ 100 w 124"/>
                  <a:gd name="T15" fmla="*/ 12 h 54"/>
                  <a:gd name="T16" fmla="*/ 112 w 124"/>
                  <a:gd name="T17" fmla="*/ 12 h 54"/>
                  <a:gd name="T18" fmla="*/ 124 w 124"/>
                  <a:gd name="T19" fmla="*/ 14 h 54"/>
                  <a:gd name="T20" fmla="*/ 124 w 124"/>
                  <a:gd name="T21" fmla="*/ 14 h 54"/>
                  <a:gd name="T22" fmla="*/ 110 w 124"/>
                  <a:gd name="T23" fmla="*/ 8 h 54"/>
                  <a:gd name="T24" fmla="*/ 94 w 124"/>
                  <a:gd name="T25" fmla="*/ 2 h 54"/>
                  <a:gd name="T26" fmla="*/ 76 w 124"/>
                  <a:gd name="T27" fmla="*/ 0 h 54"/>
                  <a:gd name="T28" fmla="*/ 66 w 124"/>
                  <a:gd name="T29" fmla="*/ 0 h 54"/>
                  <a:gd name="T30" fmla="*/ 56 w 124"/>
                  <a:gd name="T31" fmla="*/ 2 h 54"/>
                  <a:gd name="T32" fmla="*/ 44 w 124"/>
                  <a:gd name="T33" fmla="*/ 6 h 54"/>
                  <a:gd name="T34" fmla="*/ 34 w 124"/>
                  <a:gd name="T35" fmla="*/ 10 h 54"/>
                  <a:gd name="T36" fmla="*/ 24 w 124"/>
                  <a:gd name="T37" fmla="*/ 18 h 54"/>
                  <a:gd name="T38" fmla="*/ 16 w 124"/>
                  <a:gd name="T39" fmla="*/ 26 h 54"/>
                  <a:gd name="T40" fmla="*/ 6 w 124"/>
                  <a:gd name="T41" fmla="*/ 40 h 54"/>
                  <a:gd name="T42" fmla="*/ 0 w 124"/>
                  <a:gd name="T4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54">
                    <a:moveTo>
                      <a:pt x="0" y="54"/>
                    </a:moveTo>
                    <a:lnTo>
                      <a:pt x="0" y="54"/>
                    </a:lnTo>
                    <a:lnTo>
                      <a:pt x="10" y="48"/>
                    </a:lnTo>
                    <a:lnTo>
                      <a:pt x="22" y="40"/>
                    </a:lnTo>
                    <a:lnTo>
                      <a:pt x="38" y="32"/>
                    </a:lnTo>
                    <a:lnTo>
                      <a:pt x="56" y="24"/>
                    </a:lnTo>
                    <a:lnTo>
                      <a:pt x="78" y="16"/>
                    </a:lnTo>
                    <a:lnTo>
                      <a:pt x="100" y="12"/>
                    </a:lnTo>
                    <a:lnTo>
                      <a:pt x="112" y="12"/>
                    </a:lnTo>
                    <a:lnTo>
                      <a:pt x="124" y="14"/>
                    </a:lnTo>
                    <a:lnTo>
                      <a:pt x="124" y="14"/>
                    </a:lnTo>
                    <a:lnTo>
                      <a:pt x="110" y="8"/>
                    </a:lnTo>
                    <a:lnTo>
                      <a:pt x="94" y="2"/>
                    </a:lnTo>
                    <a:lnTo>
                      <a:pt x="76" y="0"/>
                    </a:lnTo>
                    <a:lnTo>
                      <a:pt x="66" y="0"/>
                    </a:lnTo>
                    <a:lnTo>
                      <a:pt x="56" y="2"/>
                    </a:lnTo>
                    <a:lnTo>
                      <a:pt x="44" y="6"/>
                    </a:lnTo>
                    <a:lnTo>
                      <a:pt x="34" y="10"/>
                    </a:lnTo>
                    <a:lnTo>
                      <a:pt x="24" y="18"/>
                    </a:lnTo>
                    <a:lnTo>
                      <a:pt x="16" y="26"/>
                    </a:lnTo>
                    <a:lnTo>
                      <a:pt x="6" y="40"/>
                    </a:lnTo>
                    <a:lnTo>
                      <a:pt x="0" y="54"/>
                    </a:lnTo>
                    <a:close/>
                  </a:path>
                </a:pathLst>
              </a:custGeom>
              <a:solidFill>
                <a:srgbClr val="755243"/>
              </a:solidFill>
              <a:ln>
                <a:noFill/>
              </a:ln>
            </p:spPr>
            <p:txBody>
              <a:bodyPr vert="horz" wrap="square" lIns="91440" tIns="45720" rIns="91440" bIns="45720" numCol="1" anchor="t" anchorCtr="0" compatLnSpc="1">
                <a:prstTxWarp prst="textNoShape">
                  <a:avLst/>
                </a:prstTxWarp>
              </a:bodyPr>
              <a:lstStyle/>
              <a:p>
                <a:endParaRPr lang="en-AU"/>
              </a:p>
            </p:txBody>
          </p:sp>
          <p:sp>
            <p:nvSpPr>
              <p:cNvPr id="45" name="Freeform 37">
                <a:extLst>
                  <a:ext uri="{FF2B5EF4-FFF2-40B4-BE49-F238E27FC236}">
                    <a16:creationId xmlns:a16="http://schemas.microsoft.com/office/drawing/2014/main" id="{CDE77CBE-3A00-4D8D-8860-78B4272FEF05}"/>
                  </a:ext>
                </a:extLst>
              </p:cNvPr>
              <p:cNvSpPr>
                <a:spLocks/>
              </p:cNvSpPr>
              <p:nvPr/>
            </p:nvSpPr>
            <p:spPr bwMode="auto">
              <a:xfrm>
                <a:off x="2088382" y="2301616"/>
                <a:ext cx="118249" cy="51495"/>
              </a:xfrm>
              <a:custGeom>
                <a:avLst/>
                <a:gdLst>
                  <a:gd name="T0" fmla="*/ 0 w 124"/>
                  <a:gd name="T1" fmla="*/ 54 h 54"/>
                  <a:gd name="T2" fmla="*/ 0 w 124"/>
                  <a:gd name="T3" fmla="*/ 54 h 54"/>
                  <a:gd name="T4" fmla="*/ 10 w 124"/>
                  <a:gd name="T5" fmla="*/ 48 h 54"/>
                  <a:gd name="T6" fmla="*/ 22 w 124"/>
                  <a:gd name="T7" fmla="*/ 40 h 54"/>
                  <a:gd name="T8" fmla="*/ 38 w 124"/>
                  <a:gd name="T9" fmla="*/ 32 h 54"/>
                  <a:gd name="T10" fmla="*/ 56 w 124"/>
                  <a:gd name="T11" fmla="*/ 24 h 54"/>
                  <a:gd name="T12" fmla="*/ 78 w 124"/>
                  <a:gd name="T13" fmla="*/ 16 h 54"/>
                  <a:gd name="T14" fmla="*/ 100 w 124"/>
                  <a:gd name="T15" fmla="*/ 12 h 54"/>
                  <a:gd name="T16" fmla="*/ 112 w 124"/>
                  <a:gd name="T17" fmla="*/ 12 h 54"/>
                  <a:gd name="T18" fmla="*/ 124 w 124"/>
                  <a:gd name="T19" fmla="*/ 14 h 54"/>
                  <a:gd name="T20" fmla="*/ 124 w 124"/>
                  <a:gd name="T21" fmla="*/ 14 h 54"/>
                  <a:gd name="T22" fmla="*/ 110 w 124"/>
                  <a:gd name="T23" fmla="*/ 8 h 54"/>
                  <a:gd name="T24" fmla="*/ 94 w 124"/>
                  <a:gd name="T25" fmla="*/ 2 h 54"/>
                  <a:gd name="T26" fmla="*/ 76 w 124"/>
                  <a:gd name="T27" fmla="*/ 0 h 54"/>
                  <a:gd name="T28" fmla="*/ 66 w 124"/>
                  <a:gd name="T29" fmla="*/ 0 h 54"/>
                  <a:gd name="T30" fmla="*/ 56 w 124"/>
                  <a:gd name="T31" fmla="*/ 2 h 54"/>
                  <a:gd name="T32" fmla="*/ 44 w 124"/>
                  <a:gd name="T33" fmla="*/ 6 h 54"/>
                  <a:gd name="T34" fmla="*/ 34 w 124"/>
                  <a:gd name="T35" fmla="*/ 10 h 54"/>
                  <a:gd name="T36" fmla="*/ 24 w 124"/>
                  <a:gd name="T37" fmla="*/ 18 h 54"/>
                  <a:gd name="T38" fmla="*/ 16 w 124"/>
                  <a:gd name="T39" fmla="*/ 26 h 54"/>
                  <a:gd name="T40" fmla="*/ 6 w 124"/>
                  <a:gd name="T41" fmla="*/ 40 h 54"/>
                  <a:gd name="T42" fmla="*/ 0 w 124"/>
                  <a:gd name="T4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54">
                    <a:moveTo>
                      <a:pt x="0" y="54"/>
                    </a:moveTo>
                    <a:lnTo>
                      <a:pt x="0" y="54"/>
                    </a:lnTo>
                    <a:lnTo>
                      <a:pt x="10" y="48"/>
                    </a:lnTo>
                    <a:lnTo>
                      <a:pt x="22" y="40"/>
                    </a:lnTo>
                    <a:lnTo>
                      <a:pt x="38" y="32"/>
                    </a:lnTo>
                    <a:lnTo>
                      <a:pt x="56" y="24"/>
                    </a:lnTo>
                    <a:lnTo>
                      <a:pt x="78" y="16"/>
                    </a:lnTo>
                    <a:lnTo>
                      <a:pt x="100" y="12"/>
                    </a:lnTo>
                    <a:lnTo>
                      <a:pt x="112" y="12"/>
                    </a:lnTo>
                    <a:lnTo>
                      <a:pt x="124" y="14"/>
                    </a:lnTo>
                    <a:lnTo>
                      <a:pt x="124" y="14"/>
                    </a:lnTo>
                    <a:lnTo>
                      <a:pt x="110" y="8"/>
                    </a:lnTo>
                    <a:lnTo>
                      <a:pt x="94" y="2"/>
                    </a:lnTo>
                    <a:lnTo>
                      <a:pt x="76" y="0"/>
                    </a:lnTo>
                    <a:lnTo>
                      <a:pt x="66" y="0"/>
                    </a:lnTo>
                    <a:lnTo>
                      <a:pt x="56" y="2"/>
                    </a:lnTo>
                    <a:lnTo>
                      <a:pt x="44" y="6"/>
                    </a:lnTo>
                    <a:lnTo>
                      <a:pt x="34" y="10"/>
                    </a:lnTo>
                    <a:lnTo>
                      <a:pt x="24" y="18"/>
                    </a:lnTo>
                    <a:lnTo>
                      <a:pt x="16" y="26"/>
                    </a:lnTo>
                    <a:lnTo>
                      <a:pt x="6" y="40"/>
                    </a:lnTo>
                    <a:lnTo>
                      <a:pt x="0"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6" name="Freeform 38">
                <a:extLst>
                  <a:ext uri="{FF2B5EF4-FFF2-40B4-BE49-F238E27FC236}">
                    <a16:creationId xmlns:a16="http://schemas.microsoft.com/office/drawing/2014/main" id="{275C8463-920B-4353-8421-8794AD988DF6}"/>
                  </a:ext>
                </a:extLst>
              </p:cNvPr>
              <p:cNvSpPr>
                <a:spLocks/>
              </p:cNvSpPr>
              <p:nvPr/>
            </p:nvSpPr>
            <p:spPr bwMode="auto">
              <a:xfrm>
                <a:off x="2317252" y="2273008"/>
                <a:ext cx="97270" cy="28609"/>
              </a:xfrm>
              <a:custGeom>
                <a:avLst/>
                <a:gdLst>
                  <a:gd name="T0" fmla="*/ 0 w 102"/>
                  <a:gd name="T1" fmla="*/ 30 h 30"/>
                  <a:gd name="T2" fmla="*/ 0 w 102"/>
                  <a:gd name="T3" fmla="*/ 30 h 30"/>
                  <a:gd name="T4" fmla="*/ 12 w 102"/>
                  <a:gd name="T5" fmla="*/ 26 h 30"/>
                  <a:gd name="T6" fmla="*/ 40 w 102"/>
                  <a:gd name="T7" fmla="*/ 20 h 30"/>
                  <a:gd name="T8" fmla="*/ 58 w 102"/>
                  <a:gd name="T9" fmla="*/ 20 h 30"/>
                  <a:gd name="T10" fmla="*/ 74 w 102"/>
                  <a:gd name="T11" fmla="*/ 20 h 30"/>
                  <a:gd name="T12" fmla="*/ 88 w 102"/>
                  <a:gd name="T13" fmla="*/ 22 h 30"/>
                  <a:gd name="T14" fmla="*/ 96 w 102"/>
                  <a:gd name="T15" fmla="*/ 26 h 30"/>
                  <a:gd name="T16" fmla="*/ 102 w 102"/>
                  <a:gd name="T17" fmla="*/ 30 h 30"/>
                  <a:gd name="T18" fmla="*/ 102 w 102"/>
                  <a:gd name="T19" fmla="*/ 30 h 30"/>
                  <a:gd name="T20" fmla="*/ 92 w 102"/>
                  <a:gd name="T21" fmla="*/ 20 h 30"/>
                  <a:gd name="T22" fmla="*/ 80 w 102"/>
                  <a:gd name="T23" fmla="*/ 12 h 30"/>
                  <a:gd name="T24" fmla="*/ 66 w 102"/>
                  <a:gd name="T25" fmla="*/ 6 h 30"/>
                  <a:gd name="T26" fmla="*/ 58 w 102"/>
                  <a:gd name="T27" fmla="*/ 2 h 30"/>
                  <a:gd name="T28" fmla="*/ 50 w 102"/>
                  <a:gd name="T29" fmla="*/ 2 h 30"/>
                  <a:gd name="T30" fmla="*/ 42 w 102"/>
                  <a:gd name="T31" fmla="*/ 0 h 30"/>
                  <a:gd name="T32" fmla="*/ 34 w 102"/>
                  <a:gd name="T33" fmla="*/ 2 h 30"/>
                  <a:gd name="T34" fmla="*/ 24 w 102"/>
                  <a:gd name="T35" fmla="*/ 6 h 30"/>
                  <a:gd name="T36" fmla="*/ 16 w 102"/>
                  <a:gd name="T37" fmla="*/ 12 h 30"/>
                  <a:gd name="T38" fmla="*/ 8 w 102"/>
                  <a:gd name="T39" fmla="*/ 20 h 30"/>
                  <a:gd name="T40" fmla="*/ 0 w 102"/>
                  <a:gd name="T4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30">
                    <a:moveTo>
                      <a:pt x="0" y="30"/>
                    </a:moveTo>
                    <a:lnTo>
                      <a:pt x="0" y="30"/>
                    </a:lnTo>
                    <a:lnTo>
                      <a:pt x="12" y="26"/>
                    </a:lnTo>
                    <a:lnTo>
                      <a:pt x="40" y="20"/>
                    </a:lnTo>
                    <a:lnTo>
                      <a:pt x="58" y="20"/>
                    </a:lnTo>
                    <a:lnTo>
                      <a:pt x="74" y="20"/>
                    </a:lnTo>
                    <a:lnTo>
                      <a:pt x="88" y="22"/>
                    </a:lnTo>
                    <a:lnTo>
                      <a:pt x="96" y="26"/>
                    </a:lnTo>
                    <a:lnTo>
                      <a:pt x="102" y="30"/>
                    </a:lnTo>
                    <a:lnTo>
                      <a:pt x="102" y="30"/>
                    </a:lnTo>
                    <a:lnTo>
                      <a:pt x="92" y="20"/>
                    </a:lnTo>
                    <a:lnTo>
                      <a:pt x="80" y="12"/>
                    </a:lnTo>
                    <a:lnTo>
                      <a:pt x="66" y="6"/>
                    </a:lnTo>
                    <a:lnTo>
                      <a:pt x="58" y="2"/>
                    </a:lnTo>
                    <a:lnTo>
                      <a:pt x="50" y="2"/>
                    </a:lnTo>
                    <a:lnTo>
                      <a:pt x="42" y="0"/>
                    </a:lnTo>
                    <a:lnTo>
                      <a:pt x="34" y="2"/>
                    </a:lnTo>
                    <a:lnTo>
                      <a:pt x="24" y="6"/>
                    </a:lnTo>
                    <a:lnTo>
                      <a:pt x="16" y="12"/>
                    </a:lnTo>
                    <a:lnTo>
                      <a:pt x="8" y="20"/>
                    </a:lnTo>
                    <a:lnTo>
                      <a:pt x="0" y="30"/>
                    </a:lnTo>
                    <a:close/>
                  </a:path>
                </a:pathLst>
              </a:custGeom>
              <a:solidFill>
                <a:srgbClr val="755243"/>
              </a:solidFill>
              <a:ln>
                <a:noFill/>
              </a:ln>
            </p:spPr>
            <p:txBody>
              <a:bodyPr vert="horz" wrap="square" lIns="91440" tIns="45720" rIns="91440" bIns="45720" numCol="1" anchor="t" anchorCtr="0" compatLnSpc="1">
                <a:prstTxWarp prst="textNoShape">
                  <a:avLst/>
                </a:prstTxWarp>
              </a:bodyPr>
              <a:lstStyle/>
              <a:p>
                <a:endParaRPr lang="en-AU"/>
              </a:p>
            </p:txBody>
          </p:sp>
          <p:sp>
            <p:nvSpPr>
              <p:cNvPr id="47" name="Freeform 39">
                <a:extLst>
                  <a:ext uri="{FF2B5EF4-FFF2-40B4-BE49-F238E27FC236}">
                    <a16:creationId xmlns:a16="http://schemas.microsoft.com/office/drawing/2014/main" id="{7BDE67A4-8CA5-4D14-9634-4F7F4B7818AF}"/>
                  </a:ext>
                </a:extLst>
              </p:cNvPr>
              <p:cNvSpPr>
                <a:spLocks/>
              </p:cNvSpPr>
              <p:nvPr/>
            </p:nvSpPr>
            <p:spPr bwMode="auto">
              <a:xfrm>
                <a:off x="2317252" y="2273008"/>
                <a:ext cx="97270" cy="28609"/>
              </a:xfrm>
              <a:custGeom>
                <a:avLst/>
                <a:gdLst>
                  <a:gd name="T0" fmla="*/ 0 w 102"/>
                  <a:gd name="T1" fmla="*/ 30 h 30"/>
                  <a:gd name="T2" fmla="*/ 0 w 102"/>
                  <a:gd name="T3" fmla="*/ 30 h 30"/>
                  <a:gd name="T4" fmla="*/ 12 w 102"/>
                  <a:gd name="T5" fmla="*/ 26 h 30"/>
                  <a:gd name="T6" fmla="*/ 40 w 102"/>
                  <a:gd name="T7" fmla="*/ 20 h 30"/>
                  <a:gd name="T8" fmla="*/ 58 w 102"/>
                  <a:gd name="T9" fmla="*/ 20 h 30"/>
                  <a:gd name="T10" fmla="*/ 74 w 102"/>
                  <a:gd name="T11" fmla="*/ 20 h 30"/>
                  <a:gd name="T12" fmla="*/ 88 w 102"/>
                  <a:gd name="T13" fmla="*/ 22 h 30"/>
                  <a:gd name="T14" fmla="*/ 96 w 102"/>
                  <a:gd name="T15" fmla="*/ 26 h 30"/>
                  <a:gd name="T16" fmla="*/ 102 w 102"/>
                  <a:gd name="T17" fmla="*/ 30 h 30"/>
                  <a:gd name="T18" fmla="*/ 102 w 102"/>
                  <a:gd name="T19" fmla="*/ 30 h 30"/>
                  <a:gd name="T20" fmla="*/ 92 w 102"/>
                  <a:gd name="T21" fmla="*/ 20 h 30"/>
                  <a:gd name="T22" fmla="*/ 80 w 102"/>
                  <a:gd name="T23" fmla="*/ 12 h 30"/>
                  <a:gd name="T24" fmla="*/ 66 w 102"/>
                  <a:gd name="T25" fmla="*/ 6 h 30"/>
                  <a:gd name="T26" fmla="*/ 58 w 102"/>
                  <a:gd name="T27" fmla="*/ 2 h 30"/>
                  <a:gd name="T28" fmla="*/ 50 w 102"/>
                  <a:gd name="T29" fmla="*/ 2 h 30"/>
                  <a:gd name="T30" fmla="*/ 42 w 102"/>
                  <a:gd name="T31" fmla="*/ 0 h 30"/>
                  <a:gd name="T32" fmla="*/ 34 w 102"/>
                  <a:gd name="T33" fmla="*/ 2 h 30"/>
                  <a:gd name="T34" fmla="*/ 24 w 102"/>
                  <a:gd name="T35" fmla="*/ 6 h 30"/>
                  <a:gd name="T36" fmla="*/ 16 w 102"/>
                  <a:gd name="T37" fmla="*/ 12 h 30"/>
                  <a:gd name="T38" fmla="*/ 8 w 102"/>
                  <a:gd name="T39" fmla="*/ 20 h 30"/>
                  <a:gd name="T40" fmla="*/ 0 w 102"/>
                  <a:gd name="T4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30">
                    <a:moveTo>
                      <a:pt x="0" y="30"/>
                    </a:moveTo>
                    <a:lnTo>
                      <a:pt x="0" y="30"/>
                    </a:lnTo>
                    <a:lnTo>
                      <a:pt x="12" y="26"/>
                    </a:lnTo>
                    <a:lnTo>
                      <a:pt x="40" y="20"/>
                    </a:lnTo>
                    <a:lnTo>
                      <a:pt x="58" y="20"/>
                    </a:lnTo>
                    <a:lnTo>
                      <a:pt x="74" y="20"/>
                    </a:lnTo>
                    <a:lnTo>
                      <a:pt x="88" y="22"/>
                    </a:lnTo>
                    <a:lnTo>
                      <a:pt x="96" y="26"/>
                    </a:lnTo>
                    <a:lnTo>
                      <a:pt x="102" y="30"/>
                    </a:lnTo>
                    <a:lnTo>
                      <a:pt x="102" y="30"/>
                    </a:lnTo>
                    <a:lnTo>
                      <a:pt x="92" y="20"/>
                    </a:lnTo>
                    <a:lnTo>
                      <a:pt x="80" y="12"/>
                    </a:lnTo>
                    <a:lnTo>
                      <a:pt x="66" y="6"/>
                    </a:lnTo>
                    <a:lnTo>
                      <a:pt x="58" y="2"/>
                    </a:lnTo>
                    <a:lnTo>
                      <a:pt x="50" y="2"/>
                    </a:lnTo>
                    <a:lnTo>
                      <a:pt x="42" y="0"/>
                    </a:lnTo>
                    <a:lnTo>
                      <a:pt x="34" y="2"/>
                    </a:lnTo>
                    <a:lnTo>
                      <a:pt x="24" y="6"/>
                    </a:lnTo>
                    <a:lnTo>
                      <a:pt x="16" y="12"/>
                    </a:lnTo>
                    <a:lnTo>
                      <a:pt x="8" y="20"/>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8" name="Freeform 40">
                <a:extLst>
                  <a:ext uri="{FF2B5EF4-FFF2-40B4-BE49-F238E27FC236}">
                    <a16:creationId xmlns:a16="http://schemas.microsoft.com/office/drawing/2014/main" id="{0A434BEB-2D77-499C-81E0-976F926193EA}"/>
                  </a:ext>
                </a:extLst>
              </p:cNvPr>
              <p:cNvSpPr>
                <a:spLocks/>
              </p:cNvSpPr>
              <p:nvPr/>
            </p:nvSpPr>
            <p:spPr bwMode="auto">
              <a:xfrm>
                <a:off x="2551843" y="5650742"/>
                <a:ext cx="389079" cy="221241"/>
              </a:xfrm>
              <a:custGeom>
                <a:avLst/>
                <a:gdLst>
                  <a:gd name="T0" fmla="*/ 188 w 408"/>
                  <a:gd name="T1" fmla="*/ 26 h 232"/>
                  <a:gd name="T2" fmla="*/ 188 w 408"/>
                  <a:gd name="T3" fmla="*/ 26 h 232"/>
                  <a:gd name="T4" fmla="*/ 192 w 408"/>
                  <a:gd name="T5" fmla="*/ 38 h 232"/>
                  <a:gd name="T6" fmla="*/ 204 w 408"/>
                  <a:gd name="T7" fmla="*/ 64 h 232"/>
                  <a:gd name="T8" fmla="*/ 214 w 408"/>
                  <a:gd name="T9" fmla="*/ 78 h 232"/>
                  <a:gd name="T10" fmla="*/ 224 w 408"/>
                  <a:gd name="T11" fmla="*/ 92 h 232"/>
                  <a:gd name="T12" fmla="*/ 234 w 408"/>
                  <a:gd name="T13" fmla="*/ 102 h 232"/>
                  <a:gd name="T14" fmla="*/ 240 w 408"/>
                  <a:gd name="T15" fmla="*/ 108 h 232"/>
                  <a:gd name="T16" fmla="*/ 248 w 408"/>
                  <a:gd name="T17" fmla="*/ 110 h 232"/>
                  <a:gd name="T18" fmla="*/ 248 w 408"/>
                  <a:gd name="T19" fmla="*/ 110 h 232"/>
                  <a:gd name="T20" fmla="*/ 262 w 408"/>
                  <a:gd name="T21" fmla="*/ 114 h 232"/>
                  <a:gd name="T22" fmla="*/ 280 w 408"/>
                  <a:gd name="T23" fmla="*/ 116 h 232"/>
                  <a:gd name="T24" fmla="*/ 322 w 408"/>
                  <a:gd name="T25" fmla="*/ 120 h 232"/>
                  <a:gd name="T26" fmla="*/ 344 w 408"/>
                  <a:gd name="T27" fmla="*/ 122 h 232"/>
                  <a:gd name="T28" fmla="*/ 364 w 408"/>
                  <a:gd name="T29" fmla="*/ 124 h 232"/>
                  <a:gd name="T30" fmla="*/ 382 w 408"/>
                  <a:gd name="T31" fmla="*/ 130 h 232"/>
                  <a:gd name="T32" fmla="*/ 396 w 408"/>
                  <a:gd name="T33" fmla="*/ 138 h 232"/>
                  <a:gd name="T34" fmla="*/ 396 w 408"/>
                  <a:gd name="T35" fmla="*/ 138 h 232"/>
                  <a:gd name="T36" fmla="*/ 400 w 408"/>
                  <a:gd name="T37" fmla="*/ 142 h 232"/>
                  <a:gd name="T38" fmla="*/ 404 w 408"/>
                  <a:gd name="T39" fmla="*/ 148 h 232"/>
                  <a:gd name="T40" fmla="*/ 408 w 408"/>
                  <a:gd name="T41" fmla="*/ 160 h 232"/>
                  <a:gd name="T42" fmla="*/ 408 w 408"/>
                  <a:gd name="T43" fmla="*/ 172 h 232"/>
                  <a:gd name="T44" fmla="*/ 406 w 408"/>
                  <a:gd name="T45" fmla="*/ 184 h 232"/>
                  <a:gd name="T46" fmla="*/ 404 w 408"/>
                  <a:gd name="T47" fmla="*/ 196 h 232"/>
                  <a:gd name="T48" fmla="*/ 400 w 408"/>
                  <a:gd name="T49" fmla="*/ 206 h 232"/>
                  <a:gd name="T50" fmla="*/ 396 w 408"/>
                  <a:gd name="T51" fmla="*/ 214 h 232"/>
                  <a:gd name="T52" fmla="*/ 396 w 408"/>
                  <a:gd name="T53" fmla="*/ 214 h 232"/>
                  <a:gd name="T54" fmla="*/ 346 w 408"/>
                  <a:gd name="T55" fmla="*/ 220 h 232"/>
                  <a:gd name="T56" fmla="*/ 292 w 408"/>
                  <a:gd name="T57" fmla="*/ 224 h 232"/>
                  <a:gd name="T58" fmla="*/ 230 w 408"/>
                  <a:gd name="T59" fmla="*/ 228 h 232"/>
                  <a:gd name="T60" fmla="*/ 164 w 408"/>
                  <a:gd name="T61" fmla="*/ 232 h 232"/>
                  <a:gd name="T62" fmla="*/ 102 w 408"/>
                  <a:gd name="T63" fmla="*/ 230 h 232"/>
                  <a:gd name="T64" fmla="*/ 74 w 408"/>
                  <a:gd name="T65" fmla="*/ 228 h 232"/>
                  <a:gd name="T66" fmla="*/ 48 w 408"/>
                  <a:gd name="T67" fmla="*/ 226 h 232"/>
                  <a:gd name="T68" fmla="*/ 28 w 408"/>
                  <a:gd name="T69" fmla="*/ 220 h 232"/>
                  <a:gd name="T70" fmla="*/ 12 w 408"/>
                  <a:gd name="T71" fmla="*/ 214 h 232"/>
                  <a:gd name="T72" fmla="*/ 12 w 408"/>
                  <a:gd name="T73" fmla="*/ 214 h 232"/>
                  <a:gd name="T74" fmla="*/ 8 w 408"/>
                  <a:gd name="T75" fmla="*/ 192 h 232"/>
                  <a:gd name="T76" fmla="*/ 2 w 408"/>
                  <a:gd name="T77" fmla="*/ 142 h 232"/>
                  <a:gd name="T78" fmla="*/ 0 w 408"/>
                  <a:gd name="T79" fmla="*/ 112 h 232"/>
                  <a:gd name="T80" fmla="*/ 0 w 408"/>
                  <a:gd name="T81" fmla="*/ 80 h 232"/>
                  <a:gd name="T82" fmla="*/ 4 w 408"/>
                  <a:gd name="T83" fmla="*/ 52 h 232"/>
                  <a:gd name="T84" fmla="*/ 8 w 408"/>
                  <a:gd name="T85" fmla="*/ 38 h 232"/>
                  <a:gd name="T86" fmla="*/ 12 w 408"/>
                  <a:gd name="T87" fmla="*/ 26 h 232"/>
                  <a:gd name="T88" fmla="*/ 12 w 408"/>
                  <a:gd name="T89" fmla="*/ 26 h 232"/>
                  <a:gd name="T90" fmla="*/ 18 w 408"/>
                  <a:gd name="T91" fmla="*/ 16 h 232"/>
                  <a:gd name="T92" fmla="*/ 28 w 408"/>
                  <a:gd name="T93" fmla="*/ 8 h 232"/>
                  <a:gd name="T94" fmla="*/ 38 w 408"/>
                  <a:gd name="T95" fmla="*/ 4 h 232"/>
                  <a:gd name="T96" fmla="*/ 52 w 408"/>
                  <a:gd name="T97" fmla="*/ 0 h 232"/>
                  <a:gd name="T98" fmla="*/ 66 w 408"/>
                  <a:gd name="T99" fmla="*/ 0 h 232"/>
                  <a:gd name="T100" fmla="*/ 80 w 408"/>
                  <a:gd name="T101" fmla="*/ 0 h 232"/>
                  <a:gd name="T102" fmla="*/ 110 w 408"/>
                  <a:gd name="T103" fmla="*/ 4 h 232"/>
                  <a:gd name="T104" fmla="*/ 140 w 408"/>
                  <a:gd name="T105" fmla="*/ 10 h 232"/>
                  <a:gd name="T106" fmla="*/ 164 w 408"/>
                  <a:gd name="T107" fmla="*/ 18 h 232"/>
                  <a:gd name="T108" fmla="*/ 188 w 408"/>
                  <a:gd name="T109" fmla="*/ 2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232">
                    <a:moveTo>
                      <a:pt x="188" y="26"/>
                    </a:moveTo>
                    <a:lnTo>
                      <a:pt x="188" y="26"/>
                    </a:lnTo>
                    <a:lnTo>
                      <a:pt x="192" y="38"/>
                    </a:lnTo>
                    <a:lnTo>
                      <a:pt x="204" y="64"/>
                    </a:lnTo>
                    <a:lnTo>
                      <a:pt x="214" y="78"/>
                    </a:lnTo>
                    <a:lnTo>
                      <a:pt x="224" y="92"/>
                    </a:lnTo>
                    <a:lnTo>
                      <a:pt x="234" y="102"/>
                    </a:lnTo>
                    <a:lnTo>
                      <a:pt x="240" y="108"/>
                    </a:lnTo>
                    <a:lnTo>
                      <a:pt x="248" y="110"/>
                    </a:lnTo>
                    <a:lnTo>
                      <a:pt x="248" y="110"/>
                    </a:lnTo>
                    <a:lnTo>
                      <a:pt x="262" y="114"/>
                    </a:lnTo>
                    <a:lnTo>
                      <a:pt x="280" y="116"/>
                    </a:lnTo>
                    <a:lnTo>
                      <a:pt x="322" y="120"/>
                    </a:lnTo>
                    <a:lnTo>
                      <a:pt x="344" y="122"/>
                    </a:lnTo>
                    <a:lnTo>
                      <a:pt x="364" y="124"/>
                    </a:lnTo>
                    <a:lnTo>
                      <a:pt x="382" y="130"/>
                    </a:lnTo>
                    <a:lnTo>
                      <a:pt x="396" y="138"/>
                    </a:lnTo>
                    <a:lnTo>
                      <a:pt x="396" y="138"/>
                    </a:lnTo>
                    <a:lnTo>
                      <a:pt x="400" y="142"/>
                    </a:lnTo>
                    <a:lnTo>
                      <a:pt x="404" y="148"/>
                    </a:lnTo>
                    <a:lnTo>
                      <a:pt x="408" y="160"/>
                    </a:lnTo>
                    <a:lnTo>
                      <a:pt x="408" y="172"/>
                    </a:lnTo>
                    <a:lnTo>
                      <a:pt x="406" y="184"/>
                    </a:lnTo>
                    <a:lnTo>
                      <a:pt x="404" y="196"/>
                    </a:lnTo>
                    <a:lnTo>
                      <a:pt x="400" y="206"/>
                    </a:lnTo>
                    <a:lnTo>
                      <a:pt x="396" y="214"/>
                    </a:lnTo>
                    <a:lnTo>
                      <a:pt x="396" y="214"/>
                    </a:lnTo>
                    <a:lnTo>
                      <a:pt x="346" y="220"/>
                    </a:lnTo>
                    <a:lnTo>
                      <a:pt x="292" y="224"/>
                    </a:lnTo>
                    <a:lnTo>
                      <a:pt x="230" y="228"/>
                    </a:lnTo>
                    <a:lnTo>
                      <a:pt x="164" y="232"/>
                    </a:lnTo>
                    <a:lnTo>
                      <a:pt x="102" y="230"/>
                    </a:lnTo>
                    <a:lnTo>
                      <a:pt x="74" y="228"/>
                    </a:lnTo>
                    <a:lnTo>
                      <a:pt x="48" y="226"/>
                    </a:lnTo>
                    <a:lnTo>
                      <a:pt x="28" y="220"/>
                    </a:lnTo>
                    <a:lnTo>
                      <a:pt x="12" y="214"/>
                    </a:lnTo>
                    <a:lnTo>
                      <a:pt x="12" y="214"/>
                    </a:lnTo>
                    <a:lnTo>
                      <a:pt x="8" y="192"/>
                    </a:lnTo>
                    <a:lnTo>
                      <a:pt x="2" y="142"/>
                    </a:lnTo>
                    <a:lnTo>
                      <a:pt x="0" y="112"/>
                    </a:lnTo>
                    <a:lnTo>
                      <a:pt x="0" y="80"/>
                    </a:lnTo>
                    <a:lnTo>
                      <a:pt x="4" y="52"/>
                    </a:lnTo>
                    <a:lnTo>
                      <a:pt x="8" y="38"/>
                    </a:lnTo>
                    <a:lnTo>
                      <a:pt x="12" y="26"/>
                    </a:lnTo>
                    <a:lnTo>
                      <a:pt x="12" y="26"/>
                    </a:lnTo>
                    <a:lnTo>
                      <a:pt x="18" y="16"/>
                    </a:lnTo>
                    <a:lnTo>
                      <a:pt x="28" y="8"/>
                    </a:lnTo>
                    <a:lnTo>
                      <a:pt x="38" y="4"/>
                    </a:lnTo>
                    <a:lnTo>
                      <a:pt x="52" y="0"/>
                    </a:lnTo>
                    <a:lnTo>
                      <a:pt x="66" y="0"/>
                    </a:lnTo>
                    <a:lnTo>
                      <a:pt x="80" y="0"/>
                    </a:lnTo>
                    <a:lnTo>
                      <a:pt x="110" y="4"/>
                    </a:lnTo>
                    <a:lnTo>
                      <a:pt x="140" y="10"/>
                    </a:lnTo>
                    <a:lnTo>
                      <a:pt x="164" y="18"/>
                    </a:lnTo>
                    <a:lnTo>
                      <a:pt x="188" y="26"/>
                    </a:lnTo>
                    <a:close/>
                  </a:path>
                </a:pathLst>
              </a:custGeom>
              <a:solidFill>
                <a:srgbClr val="291E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9" name="Freeform 41">
                <a:extLst>
                  <a:ext uri="{FF2B5EF4-FFF2-40B4-BE49-F238E27FC236}">
                    <a16:creationId xmlns:a16="http://schemas.microsoft.com/office/drawing/2014/main" id="{2825E471-A30F-4A01-AE6D-719CE3BD7180}"/>
                  </a:ext>
                </a:extLst>
              </p:cNvPr>
              <p:cNvSpPr>
                <a:spLocks/>
              </p:cNvSpPr>
              <p:nvPr/>
            </p:nvSpPr>
            <p:spPr bwMode="auto">
              <a:xfrm>
                <a:off x="2551843" y="5650742"/>
                <a:ext cx="389079" cy="221241"/>
              </a:xfrm>
              <a:custGeom>
                <a:avLst/>
                <a:gdLst>
                  <a:gd name="T0" fmla="*/ 188 w 408"/>
                  <a:gd name="T1" fmla="*/ 26 h 232"/>
                  <a:gd name="T2" fmla="*/ 188 w 408"/>
                  <a:gd name="T3" fmla="*/ 26 h 232"/>
                  <a:gd name="T4" fmla="*/ 192 w 408"/>
                  <a:gd name="T5" fmla="*/ 38 h 232"/>
                  <a:gd name="T6" fmla="*/ 204 w 408"/>
                  <a:gd name="T7" fmla="*/ 64 h 232"/>
                  <a:gd name="T8" fmla="*/ 214 w 408"/>
                  <a:gd name="T9" fmla="*/ 78 h 232"/>
                  <a:gd name="T10" fmla="*/ 224 w 408"/>
                  <a:gd name="T11" fmla="*/ 92 h 232"/>
                  <a:gd name="T12" fmla="*/ 234 w 408"/>
                  <a:gd name="T13" fmla="*/ 102 h 232"/>
                  <a:gd name="T14" fmla="*/ 240 w 408"/>
                  <a:gd name="T15" fmla="*/ 108 h 232"/>
                  <a:gd name="T16" fmla="*/ 248 w 408"/>
                  <a:gd name="T17" fmla="*/ 110 h 232"/>
                  <a:gd name="T18" fmla="*/ 248 w 408"/>
                  <a:gd name="T19" fmla="*/ 110 h 232"/>
                  <a:gd name="T20" fmla="*/ 262 w 408"/>
                  <a:gd name="T21" fmla="*/ 114 h 232"/>
                  <a:gd name="T22" fmla="*/ 280 w 408"/>
                  <a:gd name="T23" fmla="*/ 116 h 232"/>
                  <a:gd name="T24" fmla="*/ 322 w 408"/>
                  <a:gd name="T25" fmla="*/ 120 h 232"/>
                  <a:gd name="T26" fmla="*/ 344 w 408"/>
                  <a:gd name="T27" fmla="*/ 122 h 232"/>
                  <a:gd name="T28" fmla="*/ 364 w 408"/>
                  <a:gd name="T29" fmla="*/ 124 h 232"/>
                  <a:gd name="T30" fmla="*/ 382 w 408"/>
                  <a:gd name="T31" fmla="*/ 130 h 232"/>
                  <a:gd name="T32" fmla="*/ 396 w 408"/>
                  <a:gd name="T33" fmla="*/ 138 h 232"/>
                  <a:gd name="T34" fmla="*/ 396 w 408"/>
                  <a:gd name="T35" fmla="*/ 138 h 232"/>
                  <a:gd name="T36" fmla="*/ 400 w 408"/>
                  <a:gd name="T37" fmla="*/ 142 h 232"/>
                  <a:gd name="T38" fmla="*/ 404 w 408"/>
                  <a:gd name="T39" fmla="*/ 148 h 232"/>
                  <a:gd name="T40" fmla="*/ 408 w 408"/>
                  <a:gd name="T41" fmla="*/ 160 h 232"/>
                  <a:gd name="T42" fmla="*/ 408 w 408"/>
                  <a:gd name="T43" fmla="*/ 172 h 232"/>
                  <a:gd name="T44" fmla="*/ 406 w 408"/>
                  <a:gd name="T45" fmla="*/ 184 h 232"/>
                  <a:gd name="T46" fmla="*/ 404 w 408"/>
                  <a:gd name="T47" fmla="*/ 196 h 232"/>
                  <a:gd name="T48" fmla="*/ 400 w 408"/>
                  <a:gd name="T49" fmla="*/ 206 h 232"/>
                  <a:gd name="T50" fmla="*/ 396 w 408"/>
                  <a:gd name="T51" fmla="*/ 214 h 232"/>
                  <a:gd name="T52" fmla="*/ 396 w 408"/>
                  <a:gd name="T53" fmla="*/ 214 h 232"/>
                  <a:gd name="T54" fmla="*/ 346 w 408"/>
                  <a:gd name="T55" fmla="*/ 220 h 232"/>
                  <a:gd name="T56" fmla="*/ 292 w 408"/>
                  <a:gd name="T57" fmla="*/ 224 h 232"/>
                  <a:gd name="T58" fmla="*/ 230 w 408"/>
                  <a:gd name="T59" fmla="*/ 228 h 232"/>
                  <a:gd name="T60" fmla="*/ 164 w 408"/>
                  <a:gd name="T61" fmla="*/ 232 h 232"/>
                  <a:gd name="T62" fmla="*/ 102 w 408"/>
                  <a:gd name="T63" fmla="*/ 230 h 232"/>
                  <a:gd name="T64" fmla="*/ 74 w 408"/>
                  <a:gd name="T65" fmla="*/ 228 h 232"/>
                  <a:gd name="T66" fmla="*/ 48 w 408"/>
                  <a:gd name="T67" fmla="*/ 226 h 232"/>
                  <a:gd name="T68" fmla="*/ 28 w 408"/>
                  <a:gd name="T69" fmla="*/ 220 h 232"/>
                  <a:gd name="T70" fmla="*/ 12 w 408"/>
                  <a:gd name="T71" fmla="*/ 214 h 232"/>
                  <a:gd name="T72" fmla="*/ 12 w 408"/>
                  <a:gd name="T73" fmla="*/ 214 h 232"/>
                  <a:gd name="T74" fmla="*/ 8 w 408"/>
                  <a:gd name="T75" fmla="*/ 192 h 232"/>
                  <a:gd name="T76" fmla="*/ 2 w 408"/>
                  <a:gd name="T77" fmla="*/ 142 h 232"/>
                  <a:gd name="T78" fmla="*/ 0 w 408"/>
                  <a:gd name="T79" fmla="*/ 112 h 232"/>
                  <a:gd name="T80" fmla="*/ 0 w 408"/>
                  <a:gd name="T81" fmla="*/ 80 h 232"/>
                  <a:gd name="T82" fmla="*/ 4 w 408"/>
                  <a:gd name="T83" fmla="*/ 52 h 232"/>
                  <a:gd name="T84" fmla="*/ 8 w 408"/>
                  <a:gd name="T85" fmla="*/ 38 h 232"/>
                  <a:gd name="T86" fmla="*/ 12 w 408"/>
                  <a:gd name="T87" fmla="*/ 26 h 232"/>
                  <a:gd name="T88" fmla="*/ 12 w 408"/>
                  <a:gd name="T89" fmla="*/ 26 h 232"/>
                  <a:gd name="T90" fmla="*/ 18 w 408"/>
                  <a:gd name="T91" fmla="*/ 16 h 232"/>
                  <a:gd name="T92" fmla="*/ 28 w 408"/>
                  <a:gd name="T93" fmla="*/ 8 h 232"/>
                  <a:gd name="T94" fmla="*/ 38 w 408"/>
                  <a:gd name="T95" fmla="*/ 4 h 232"/>
                  <a:gd name="T96" fmla="*/ 52 w 408"/>
                  <a:gd name="T97" fmla="*/ 0 h 232"/>
                  <a:gd name="T98" fmla="*/ 66 w 408"/>
                  <a:gd name="T99" fmla="*/ 0 h 232"/>
                  <a:gd name="T100" fmla="*/ 80 w 408"/>
                  <a:gd name="T101" fmla="*/ 0 h 232"/>
                  <a:gd name="T102" fmla="*/ 110 w 408"/>
                  <a:gd name="T103" fmla="*/ 4 h 232"/>
                  <a:gd name="T104" fmla="*/ 140 w 408"/>
                  <a:gd name="T105" fmla="*/ 10 h 232"/>
                  <a:gd name="T106" fmla="*/ 164 w 408"/>
                  <a:gd name="T107" fmla="*/ 18 h 232"/>
                  <a:gd name="T108" fmla="*/ 188 w 408"/>
                  <a:gd name="T109" fmla="*/ 2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232">
                    <a:moveTo>
                      <a:pt x="188" y="26"/>
                    </a:moveTo>
                    <a:lnTo>
                      <a:pt x="188" y="26"/>
                    </a:lnTo>
                    <a:lnTo>
                      <a:pt x="192" y="38"/>
                    </a:lnTo>
                    <a:lnTo>
                      <a:pt x="204" y="64"/>
                    </a:lnTo>
                    <a:lnTo>
                      <a:pt x="214" y="78"/>
                    </a:lnTo>
                    <a:lnTo>
                      <a:pt x="224" y="92"/>
                    </a:lnTo>
                    <a:lnTo>
                      <a:pt x="234" y="102"/>
                    </a:lnTo>
                    <a:lnTo>
                      <a:pt x="240" y="108"/>
                    </a:lnTo>
                    <a:lnTo>
                      <a:pt x="248" y="110"/>
                    </a:lnTo>
                    <a:lnTo>
                      <a:pt x="248" y="110"/>
                    </a:lnTo>
                    <a:lnTo>
                      <a:pt x="262" y="114"/>
                    </a:lnTo>
                    <a:lnTo>
                      <a:pt x="280" y="116"/>
                    </a:lnTo>
                    <a:lnTo>
                      <a:pt x="322" y="120"/>
                    </a:lnTo>
                    <a:lnTo>
                      <a:pt x="344" y="122"/>
                    </a:lnTo>
                    <a:lnTo>
                      <a:pt x="364" y="124"/>
                    </a:lnTo>
                    <a:lnTo>
                      <a:pt x="382" y="130"/>
                    </a:lnTo>
                    <a:lnTo>
                      <a:pt x="396" y="138"/>
                    </a:lnTo>
                    <a:lnTo>
                      <a:pt x="396" y="138"/>
                    </a:lnTo>
                    <a:lnTo>
                      <a:pt x="400" y="142"/>
                    </a:lnTo>
                    <a:lnTo>
                      <a:pt x="404" y="148"/>
                    </a:lnTo>
                    <a:lnTo>
                      <a:pt x="408" y="160"/>
                    </a:lnTo>
                    <a:lnTo>
                      <a:pt x="408" y="172"/>
                    </a:lnTo>
                    <a:lnTo>
                      <a:pt x="406" y="184"/>
                    </a:lnTo>
                    <a:lnTo>
                      <a:pt x="404" y="196"/>
                    </a:lnTo>
                    <a:lnTo>
                      <a:pt x="400" y="206"/>
                    </a:lnTo>
                    <a:lnTo>
                      <a:pt x="396" y="214"/>
                    </a:lnTo>
                    <a:lnTo>
                      <a:pt x="396" y="214"/>
                    </a:lnTo>
                    <a:lnTo>
                      <a:pt x="346" y="220"/>
                    </a:lnTo>
                    <a:lnTo>
                      <a:pt x="292" y="224"/>
                    </a:lnTo>
                    <a:lnTo>
                      <a:pt x="230" y="228"/>
                    </a:lnTo>
                    <a:lnTo>
                      <a:pt x="164" y="232"/>
                    </a:lnTo>
                    <a:lnTo>
                      <a:pt x="102" y="230"/>
                    </a:lnTo>
                    <a:lnTo>
                      <a:pt x="74" y="228"/>
                    </a:lnTo>
                    <a:lnTo>
                      <a:pt x="48" y="226"/>
                    </a:lnTo>
                    <a:lnTo>
                      <a:pt x="28" y="220"/>
                    </a:lnTo>
                    <a:lnTo>
                      <a:pt x="12" y="214"/>
                    </a:lnTo>
                    <a:lnTo>
                      <a:pt x="12" y="214"/>
                    </a:lnTo>
                    <a:lnTo>
                      <a:pt x="8" y="192"/>
                    </a:lnTo>
                    <a:lnTo>
                      <a:pt x="2" y="142"/>
                    </a:lnTo>
                    <a:lnTo>
                      <a:pt x="0" y="112"/>
                    </a:lnTo>
                    <a:lnTo>
                      <a:pt x="0" y="80"/>
                    </a:lnTo>
                    <a:lnTo>
                      <a:pt x="4" y="52"/>
                    </a:lnTo>
                    <a:lnTo>
                      <a:pt x="8" y="38"/>
                    </a:lnTo>
                    <a:lnTo>
                      <a:pt x="12" y="26"/>
                    </a:lnTo>
                    <a:lnTo>
                      <a:pt x="12" y="26"/>
                    </a:lnTo>
                    <a:lnTo>
                      <a:pt x="18" y="16"/>
                    </a:lnTo>
                    <a:lnTo>
                      <a:pt x="28" y="8"/>
                    </a:lnTo>
                    <a:lnTo>
                      <a:pt x="38" y="4"/>
                    </a:lnTo>
                    <a:lnTo>
                      <a:pt x="52" y="0"/>
                    </a:lnTo>
                    <a:lnTo>
                      <a:pt x="66" y="0"/>
                    </a:lnTo>
                    <a:lnTo>
                      <a:pt x="80" y="0"/>
                    </a:lnTo>
                    <a:lnTo>
                      <a:pt x="110" y="4"/>
                    </a:lnTo>
                    <a:lnTo>
                      <a:pt x="140" y="10"/>
                    </a:lnTo>
                    <a:lnTo>
                      <a:pt x="164" y="18"/>
                    </a:lnTo>
                    <a:lnTo>
                      <a:pt x="188"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0" name="Freeform 42">
                <a:extLst>
                  <a:ext uri="{FF2B5EF4-FFF2-40B4-BE49-F238E27FC236}">
                    <a16:creationId xmlns:a16="http://schemas.microsoft.com/office/drawing/2014/main" id="{B35C13E5-6407-481E-894C-69CDE1644BEF}"/>
                  </a:ext>
                </a:extLst>
              </p:cNvPr>
              <p:cNvSpPr>
                <a:spLocks/>
              </p:cNvSpPr>
              <p:nvPr/>
            </p:nvSpPr>
            <p:spPr bwMode="auto">
              <a:xfrm>
                <a:off x="2349675" y="5675537"/>
                <a:ext cx="389079" cy="232684"/>
              </a:xfrm>
              <a:custGeom>
                <a:avLst/>
                <a:gdLst>
                  <a:gd name="T0" fmla="*/ 224 w 408"/>
                  <a:gd name="T1" fmla="*/ 20 h 244"/>
                  <a:gd name="T2" fmla="*/ 224 w 408"/>
                  <a:gd name="T3" fmla="*/ 20 h 244"/>
                  <a:gd name="T4" fmla="*/ 226 w 408"/>
                  <a:gd name="T5" fmla="*/ 32 h 244"/>
                  <a:gd name="T6" fmla="*/ 228 w 408"/>
                  <a:gd name="T7" fmla="*/ 46 h 244"/>
                  <a:gd name="T8" fmla="*/ 232 w 408"/>
                  <a:gd name="T9" fmla="*/ 60 h 244"/>
                  <a:gd name="T10" fmla="*/ 240 w 408"/>
                  <a:gd name="T11" fmla="*/ 76 h 244"/>
                  <a:gd name="T12" fmla="*/ 250 w 408"/>
                  <a:gd name="T13" fmla="*/ 92 h 244"/>
                  <a:gd name="T14" fmla="*/ 258 w 408"/>
                  <a:gd name="T15" fmla="*/ 100 h 244"/>
                  <a:gd name="T16" fmla="*/ 266 w 408"/>
                  <a:gd name="T17" fmla="*/ 106 h 244"/>
                  <a:gd name="T18" fmla="*/ 274 w 408"/>
                  <a:gd name="T19" fmla="*/ 112 h 244"/>
                  <a:gd name="T20" fmla="*/ 284 w 408"/>
                  <a:gd name="T21" fmla="*/ 118 h 244"/>
                  <a:gd name="T22" fmla="*/ 284 w 408"/>
                  <a:gd name="T23" fmla="*/ 118 h 244"/>
                  <a:gd name="T24" fmla="*/ 314 w 408"/>
                  <a:gd name="T25" fmla="*/ 128 h 244"/>
                  <a:gd name="T26" fmla="*/ 346 w 408"/>
                  <a:gd name="T27" fmla="*/ 138 h 244"/>
                  <a:gd name="T28" fmla="*/ 378 w 408"/>
                  <a:gd name="T29" fmla="*/ 148 h 244"/>
                  <a:gd name="T30" fmla="*/ 390 w 408"/>
                  <a:gd name="T31" fmla="*/ 154 h 244"/>
                  <a:gd name="T32" fmla="*/ 400 w 408"/>
                  <a:gd name="T33" fmla="*/ 162 h 244"/>
                  <a:gd name="T34" fmla="*/ 400 w 408"/>
                  <a:gd name="T35" fmla="*/ 162 h 244"/>
                  <a:gd name="T36" fmla="*/ 406 w 408"/>
                  <a:gd name="T37" fmla="*/ 166 h 244"/>
                  <a:gd name="T38" fmla="*/ 408 w 408"/>
                  <a:gd name="T39" fmla="*/ 172 h 244"/>
                  <a:gd name="T40" fmla="*/ 408 w 408"/>
                  <a:gd name="T41" fmla="*/ 178 h 244"/>
                  <a:gd name="T42" fmla="*/ 408 w 408"/>
                  <a:gd name="T43" fmla="*/ 184 h 244"/>
                  <a:gd name="T44" fmla="*/ 404 w 408"/>
                  <a:gd name="T45" fmla="*/ 200 h 244"/>
                  <a:gd name="T46" fmla="*/ 400 w 408"/>
                  <a:gd name="T47" fmla="*/ 218 h 244"/>
                  <a:gd name="T48" fmla="*/ 400 w 408"/>
                  <a:gd name="T49" fmla="*/ 218 h 244"/>
                  <a:gd name="T50" fmla="*/ 400 w 408"/>
                  <a:gd name="T51" fmla="*/ 222 h 244"/>
                  <a:gd name="T52" fmla="*/ 396 w 408"/>
                  <a:gd name="T53" fmla="*/ 228 h 244"/>
                  <a:gd name="T54" fmla="*/ 392 w 408"/>
                  <a:gd name="T55" fmla="*/ 232 h 244"/>
                  <a:gd name="T56" fmla="*/ 386 w 408"/>
                  <a:gd name="T57" fmla="*/ 236 h 244"/>
                  <a:gd name="T58" fmla="*/ 368 w 408"/>
                  <a:gd name="T59" fmla="*/ 240 h 244"/>
                  <a:gd name="T60" fmla="*/ 346 w 408"/>
                  <a:gd name="T61" fmla="*/ 244 h 244"/>
                  <a:gd name="T62" fmla="*/ 320 w 408"/>
                  <a:gd name="T63" fmla="*/ 244 h 244"/>
                  <a:gd name="T64" fmla="*/ 292 w 408"/>
                  <a:gd name="T65" fmla="*/ 244 h 244"/>
                  <a:gd name="T66" fmla="*/ 260 w 408"/>
                  <a:gd name="T67" fmla="*/ 242 h 244"/>
                  <a:gd name="T68" fmla="*/ 226 w 408"/>
                  <a:gd name="T69" fmla="*/ 238 h 244"/>
                  <a:gd name="T70" fmla="*/ 158 w 408"/>
                  <a:gd name="T71" fmla="*/ 226 h 244"/>
                  <a:gd name="T72" fmla="*/ 94 w 408"/>
                  <a:gd name="T73" fmla="*/ 214 h 244"/>
                  <a:gd name="T74" fmla="*/ 38 w 408"/>
                  <a:gd name="T75" fmla="*/ 200 h 244"/>
                  <a:gd name="T76" fmla="*/ 0 w 408"/>
                  <a:gd name="T77" fmla="*/ 188 h 244"/>
                  <a:gd name="T78" fmla="*/ 0 w 408"/>
                  <a:gd name="T79" fmla="*/ 188 h 244"/>
                  <a:gd name="T80" fmla="*/ 2 w 408"/>
                  <a:gd name="T81" fmla="*/ 122 h 244"/>
                  <a:gd name="T82" fmla="*/ 8 w 408"/>
                  <a:gd name="T83" fmla="*/ 66 h 244"/>
                  <a:gd name="T84" fmla="*/ 12 w 408"/>
                  <a:gd name="T85" fmla="*/ 40 h 244"/>
                  <a:gd name="T86" fmla="*/ 18 w 408"/>
                  <a:gd name="T87" fmla="*/ 20 h 244"/>
                  <a:gd name="T88" fmla="*/ 18 w 408"/>
                  <a:gd name="T89" fmla="*/ 20 h 244"/>
                  <a:gd name="T90" fmla="*/ 22 w 408"/>
                  <a:gd name="T91" fmla="*/ 12 h 244"/>
                  <a:gd name="T92" fmla="*/ 30 w 408"/>
                  <a:gd name="T93" fmla="*/ 8 h 244"/>
                  <a:gd name="T94" fmla="*/ 42 w 408"/>
                  <a:gd name="T95" fmla="*/ 4 h 244"/>
                  <a:gd name="T96" fmla="*/ 56 w 408"/>
                  <a:gd name="T97" fmla="*/ 0 h 244"/>
                  <a:gd name="T98" fmla="*/ 72 w 408"/>
                  <a:gd name="T99" fmla="*/ 0 h 244"/>
                  <a:gd name="T100" fmla="*/ 90 w 408"/>
                  <a:gd name="T101" fmla="*/ 0 h 244"/>
                  <a:gd name="T102" fmla="*/ 126 w 408"/>
                  <a:gd name="T103" fmla="*/ 4 h 244"/>
                  <a:gd name="T104" fmla="*/ 162 w 408"/>
                  <a:gd name="T105" fmla="*/ 8 h 244"/>
                  <a:gd name="T106" fmla="*/ 194 w 408"/>
                  <a:gd name="T107" fmla="*/ 14 h 244"/>
                  <a:gd name="T108" fmla="*/ 224 w 408"/>
                  <a:gd name="T109" fmla="*/ 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244">
                    <a:moveTo>
                      <a:pt x="224" y="20"/>
                    </a:moveTo>
                    <a:lnTo>
                      <a:pt x="224" y="20"/>
                    </a:lnTo>
                    <a:lnTo>
                      <a:pt x="226" y="32"/>
                    </a:lnTo>
                    <a:lnTo>
                      <a:pt x="228" y="46"/>
                    </a:lnTo>
                    <a:lnTo>
                      <a:pt x="232" y="60"/>
                    </a:lnTo>
                    <a:lnTo>
                      <a:pt x="240" y="76"/>
                    </a:lnTo>
                    <a:lnTo>
                      <a:pt x="250" y="92"/>
                    </a:lnTo>
                    <a:lnTo>
                      <a:pt x="258" y="100"/>
                    </a:lnTo>
                    <a:lnTo>
                      <a:pt x="266" y="106"/>
                    </a:lnTo>
                    <a:lnTo>
                      <a:pt x="274" y="112"/>
                    </a:lnTo>
                    <a:lnTo>
                      <a:pt x="284" y="118"/>
                    </a:lnTo>
                    <a:lnTo>
                      <a:pt x="284" y="118"/>
                    </a:lnTo>
                    <a:lnTo>
                      <a:pt x="314" y="128"/>
                    </a:lnTo>
                    <a:lnTo>
                      <a:pt x="346" y="138"/>
                    </a:lnTo>
                    <a:lnTo>
                      <a:pt x="378" y="148"/>
                    </a:lnTo>
                    <a:lnTo>
                      <a:pt x="390" y="154"/>
                    </a:lnTo>
                    <a:lnTo>
                      <a:pt x="400" y="162"/>
                    </a:lnTo>
                    <a:lnTo>
                      <a:pt x="400" y="162"/>
                    </a:lnTo>
                    <a:lnTo>
                      <a:pt x="406" y="166"/>
                    </a:lnTo>
                    <a:lnTo>
                      <a:pt x="408" y="172"/>
                    </a:lnTo>
                    <a:lnTo>
                      <a:pt x="408" y="178"/>
                    </a:lnTo>
                    <a:lnTo>
                      <a:pt x="408" y="184"/>
                    </a:lnTo>
                    <a:lnTo>
                      <a:pt x="404" y="200"/>
                    </a:lnTo>
                    <a:lnTo>
                      <a:pt x="400" y="218"/>
                    </a:lnTo>
                    <a:lnTo>
                      <a:pt x="400" y="218"/>
                    </a:lnTo>
                    <a:lnTo>
                      <a:pt x="400" y="222"/>
                    </a:lnTo>
                    <a:lnTo>
                      <a:pt x="396" y="228"/>
                    </a:lnTo>
                    <a:lnTo>
                      <a:pt x="392" y="232"/>
                    </a:lnTo>
                    <a:lnTo>
                      <a:pt x="386" y="236"/>
                    </a:lnTo>
                    <a:lnTo>
                      <a:pt x="368" y="240"/>
                    </a:lnTo>
                    <a:lnTo>
                      <a:pt x="346" y="244"/>
                    </a:lnTo>
                    <a:lnTo>
                      <a:pt x="320" y="244"/>
                    </a:lnTo>
                    <a:lnTo>
                      <a:pt x="292" y="244"/>
                    </a:lnTo>
                    <a:lnTo>
                      <a:pt x="260" y="242"/>
                    </a:lnTo>
                    <a:lnTo>
                      <a:pt x="226" y="238"/>
                    </a:lnTo>
                    <a:lnTo>
                      <a:pt x="158" y="226"/>
                    </a:lnTo>
                    <a:lnTo>
                      <a:pt x="94" y="214"/>
                    </a:lnTo>
                    <a:lnTo>
                      <a:pt x="38" y="200"/>
                    </a:lnTo>
                    <a:lnTo>
                      <a:pt x="0" y="188"/>
                    </a:lnTo>
                    <a:lnTo>
                      <a:pt x="0" y="188"/>
                    </a:lnTo>
                    <a:lnTo>
                      <a:pt x="2" y="122"/>
                    </a:lnTo>
                    <a:lnTo>
                      <a:pt x="8" y="66"/>
                    </a:lnTo>
                    <a:lnTo>
                      <a:pt x="12" y="40"/>
                    </a:lnTo>
                    <a:lnTo>
                      <a:pt x="18" y="20"/>
                    </a:lnTo>
                    <a:lnTo>
                      <a:pt x="18" y="20"/>
                    </a:lnTo>
                    <a:lnTo>
                      <a:pt x="22" y="12"/>
                    </a:lnTo>
                    <a:lnTo>
                      <a:pt x="30" y="8"/>
                    </a:lnTo>
                    <a:lnTo>
                      <a:pt x="42" y="4"/>
                    </a:lnTo>
                    <a:lnTo>
                      <a:pt x="56" y="0"/>
                    </a:lnTo>
                    <a:lnTo>
                      <a:pt x="72" y="0"/>
                    </a:lnTo>
                    <a:lnTo>
                      <a:pt x="90" y="0"/>
                    </a:lnTo>
                    <a:lnTo>
                      <a:pt x="126" y="4"/>
                    </a:lnTo>
                    <a:lnTo>
                      <a:pt x="162" y="8"/>
                    </a:lnTo>
                    <a:lnTo>
                      <a:pt x="194" y="14"/>
                    </a:lnTo>
                    <a:lnTo>
                      <a:pt x="224" y="20"/>
                    </a:lnTo>
                    <a:close/>
                  </a:path>
                </a:pathLst>
              </a:custGeom>
              <a:solidFill>
                <a:srgbClr val="382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1" name="Freeform 43">
                <a:extLst>
                  <a:ext uri="{FF2B5EF4-FFF2-40B4-BE49-F238E27FC236}">
                    <a16:creationId xmlns:a16="http://schemas.microsoft.com/office/drawing/2014/main" id="{764B3A96-C723-4D7D-9E9F-1EEA426A6757}"/>
                  </a:ext>
                </a:extLst>
              </p:cNvPr>
              <p:cNvSpPr>
                <a:spLocks/>
              </p:cNvSpPr>
              <p:nvPr/>
            </p:nvSpPr>
            <p:spPr bwMode="auto">
              <a:xfrm>
                <a:off x="2349675" y="5675537"/>
                <a:ext cx="389079" cy="232684"/>
              </a:xfrm>
              <a:custGeom>
                <a:avLst/>
                <a:gdLst>
                  <a:gd name="T0" fmla="*/ 224 w 408"/>
                  <a:gd name="T1" fmla="*/ 20 h 244"/>
                  <a:gd name="T2" fmla="*/ 224 w 408"/>
                  <a:gd name="T3" fmla="*/ 20 h 244"/>
                  <a:gd name="T4" fmla="*/ 226 w 408"/>
                  <a:gd name="T5" fmla="*/ 32 h 244"/>
                  <a:gd name="T6" fmla="*/ 228 w 408"/>
                  <a:gd name="T7" fmla="*/ 46 h 244"/>
                  <a:gd name="T8" fmla="*/ 232 w 408"/>
                  <a:gd name="T9" fmla="*/ 60 h 244"/>
                  <a:gd name="T10" fmla="*/ 240 w 408"/>
                  <a:gd name="T11" fmla="*/ 76 h 244"/>
                  <a:gd name="T12" fmla="*/ 250 w 408"/>
                  <a:gd name="T13" fmla="*/ 92 h 244"/>
                  <a:gd name="T14" fmla="*/ 258 w 408"/>
                  <a:gd name="T15" fmla="*/ 100 h 244"/>
                  <a:gd name="T16" fmla="*/ 266 w 408"/>
                  <a:gd name="T17" fmla="*/ 106 h 244"/>
                  <a:gd name="T18" fmla="*/ 274 w 408"/>
                  <a:gd name="T19" fmla="*/ 112 h 244"/>
                  <a:gd name="T20" fmla="*/ 284 w 408"/>
                  <a:gd name="T21" fmla="*/ 118 h 244"/>
                  <a:gd name="T22" fmla="*/ 284 w 408"/>
                  <a:gd name="T23" fmla="*/ 118 h 244"/>
                  <a:gd name="T24" fmla="*/ 314 w 408"/>
                  <a:gd name="T25" fmla="*/ 128 h 244"/>
                  <a:gd name="T26" fmla="*/ 346 w 408"/>
                  <a:gd name="T27" fmla="*/ 138 h 244"/>
                  <a:gd name="T28" fmla="*/ 378 w 408"/>
                  <a:gd name="T29" fmla="*/ 148 h 244"/>
                  <a:gd name="T30" fmla="*/ 390 w 408"/>
                  <a:gd name="T31" fmla="*/ 154 h 244"/>
                  <a:gd name="T32" fmla="*/ 400 w 408"/>
                  <a:gd name="T33" fmla="*/ 162 h 244"/>
                  <a:gd name="T34" fmla="*/ 400 w 408"/>
                  <a:gd name="T35" fmla="*/ 162 h 244"/>
                  <a:gd name="T36" fmla="*/ 406 w 408"/>
                  <a:gd name="T37" fmla="*/ 166 h 244"/>
                  <a:gd name="T38" fmla="*/ 408 w 408"/>
                  <a:gd name="T39" fmla="*/ 172 h 244"/>
                  <a:gd name="T40" fmla="*/ 408 w 408"/>
                  <a:gd name="T41" fmla="*/ 178 h 244"/>
                  <a:gd name="T42" fmla="*/ 408 w 408"/>
                  <a:gd name="T43" fmla="*/ 184 h 244"/>
                  <a:gd name="T44" fmla="*/ 404 w 408"/>
                  <a:gd name="T45" fmla="*/ 200 h 244"/>
                  <a:gd name="T46" fmla="*/ 400 w 408"/>
                  <a:gd name="T47" fmla="*/ 218 h 244"/>
                  <a:gd name="T48" fmla="*/ 400 w 408"/>
                  <a:gd name="T49" fmla="*/ 218 h 244"/>
                  <a:gd name="T50" fmla="*/ 400 w 408"/>
                  <a:gd name="T51" fmla="*/ 222 h 244"/>
                  <a:gd name="T52" fmla="*/ 396 w 408"/>
                  <a:gd name="T53" fmla="*/ 228 h 244"/>
                  <a:gd name="T54" fmla="*/ 392 w 408"/>
                  <a:gd name="T55" fmla="*/ 232 h 244"/>
                  <a:gd name="T56" fmla="*/ 386 w 408"/>
                  <a:gd name="T57" fmla="*/ 236 h 244"/>
                  <a:gd name="T58" fmla="*/ 368 w 408"/>
                  <a:gd name="T59" fmla="*/ 240 h 244"/>
                  <a:gd name="T60" fmla="*/ 346 w 408"/>
                  <a:gd name="T61" fmla="*/ 244 h 244"/>
                  <a:gd name="T62" fmla="*/ 320 w 408"/>
                  <a:gd name="T63" fmla="*/ 244 h 244"/>
                  <a:gd name="T64" fmla="*/ 292 w 408"/>
                  <a:gd name="T65" fmla="*/ 244 h 244"/>
                  <a:gd name="T66" fmla="*/ 260 w 408"/>
                  <a:gd name="T67" fmla="*/ 242 h 244"/>
                  <a:gd name="T68" fmla="*/ 226 w 408"/>
                  <a:gd name="T69" fmla="*/ 238 h 244"/>
                  <a:gd name="T70" fmla="*/ 158 w 408"/>
                  <a:gd name="T71" fmla="*/ 226 h 244"/>
                  <a:gd name="T72" fmla="*/ 94 w 408"/>
                  <a:gd name="T73" fmla="*/ 214 h 244"/>
                  <a:gd name="T74" fmla="*/ 38 w 408"/>
                  <a:gd name="T75" fmla="*/ 200 h 244"/>
                  <a:gd name="T76" fmla="*/ 0 w 408"/>
                  <a:gd name="T77" fmla="*/ 188 h 244"/>
                  <a:gd name="T78" fmla="*/ 0 w 408"/>
                  <a:gd name="T79" fmla="*/ 188 h 244"/>
                  <a:gd name="T80" fmla="*/ 2 w 408"/>
                  <a:gd name="T81" fmla="*/ 122 h 244"/>
                  <a:gd name="T82" fmla="*/ 8 w 408"/>
                  <a:gd name="T83" fmla="*/ 66 h 244"/>
                  <a:gd name="T84" fmla="*/ 12 w 408"/>
                  <a:gd name="T85" fmla="*/ 40 h 244"/>
                  <a:gd name="T86" fmla="*/ 18 w 408"/>
                  <a:gd name="T87" fmla="*/ 20 h 244"/>
                  <a:gd name="T88" fmla="*/ 18 w 408"/>
                  <a:gd name="T89" fmla="*/ 20 h 244"/>
                  <a:gd name="T90" fmla="*/ 22 w 408"/>
                  <a:gd name="T91" fmla="*/ 12 h 244"/>
                  <a:gd name="T92" fmla="*/ 30 w 408"/>
                  <a:gd name="T93" fmla="*/ 8 h 244"/>
                  <a:gd name="T94" fmla="*/ 42 w 408"/>
                  <a:gd name="T95" fmla="*/ 4 h 244"/>
                  <a:gd name="T96" fmla="*/ 56 w 408"/>
                  <a:gd name="T97" fmla="*/ 0 h 244"/>
                  <a:gd name="T98" fmla="*/ 72 w 408"/>
                  <a:gd name="T99" fmla="*/ 0 h 244"/>
                  <a:gd name="T100" fmla="*/ 90 w 408"/>
                  <a:gd name="T101" fmla="*/ 0 h 244"/>
                  <a:gd name="T102" fmla="*/ 126 w 408"/>
                  <a:gd name="T103" fmla="*/ 4 h 244"/>
                  <a:gd name="T104" fmla="*/ 162 w 408"/>
                  <a:gd name="T105" fmla="*/ 8 h 244"/>
                  <a:gd name="T106" fmla="*/ 194 w 408"/>
                  <a:gd name="T107" fmla="*/ 14 h 244"/>
                  <a:gd name="T108" fmla="*/ 224 w 408"/>
                  <a:gd name="T109" fmla="*/ 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244">
                    <a:moveTo>
                      <a:pt x="224" y="20"/>
                    </a:moveTo>
                    <a:lnTo>
                      <a:pt x="224" y="20"/>
                    </a:lnTo>
                    <a:lnTo>
                      <a:pt x="226" y="32"/>
                    </a:lnTo>
                    <a:lnTo>
                      <a:pt x="228" y="46"/>
                    </a:lnTo>
                    <a:lnTo>
                      <a:pt x="232" y="60"/>
                    </a:lnTo>
                    <a:lnTo>
                      <a:pt x="240" y="76"/>
                    </a:lnTo>
                    <a:lnTo>
                      <a:pt x="250" y="92"/>
                    </a:lnTo>
                    <a:lnTo>
                      <a:pt x="258" y="100"/>
                    </a:lnTo>
                    <a:lnTo>
                      <a:pt x="266" y="106"/>
                    </a:lnTo>
                    <a:lnTo>
                      <a:pt x="274" y="112"/>
                    </a:lnTo>
                    <a:lnTo>
                      <a:pt x="284" y="118"/>
                    </a:lnTo>
                    <a:lnTo>
                      <a:pt x="284" y="118"/>
                    </a:lnTo>
                    <a:lnTo>
                      <a:pt x="314" y="128"/>
                    </a:lnTo>
                    <a:lnTo>
                      <a:pt x="346" y="138"/>
                    </a:lnTo>
                    <a:lnTo>
                      <a:pt x="378" y="148"/>
                    </a:lnTo>
                    <a:lnTo>
                      <a:pt x="390" y="154"/>
                    </a:lnTo>
                    <a:lnTo>
                      <a:pt x="400" y="162"/>
                    </a:lnTo>
                    <a:lnTo>
                      <a:pt x="400" y="162"/>
                    </a:lnTo>
                    <a:lnTo>
                      <a:pt x="406" y="166"/>
                    </a:lnTo>
                    <a:lnTo>
                      <a:pt x="408" y="172"/>
                    </a:lnTo>
                    <a:lnTo>
                      <a:pt x="408" y="178"/>
                    </a:lnTo>
                    <a:lnTo>
                      <a:pt x="408" y="184"/>
                    </a:lnTo>
                    <a:lnTo>
                      <a:pt x="404" y="200"/>
                    </a:lnTo>
                    <a:lnTo>
                      <a:pt x="400" y="218"/>
                    </a:lnTo>
                    <a:lnTo>
                      <a:pt x="400" y="218"/>
                    </a:lnTo>
                    <a:lnTo>
                      <a:pt x="400" y="222"/>
                    </a:lnTo>
                    <a:lnTo>
                      <a:pt x="396" y="228"/>
                    </a:lnTo>
                    <a:lnTo>
                      <a:pt x="392" y="232"/>
                    </a:lnTo>
                    <a:lnTo>
                      <a:pt x="386" y="236"/>
                    </a:lnTo>
                    <a:lnTo>
                      <a:pt x="368" y="240"/>
                    </a:lnTo>
                    <a:lnTo>
                      <a:pt x="346" y="244"/>
                    </a:lnTo>
                    <a:lnTo>
                      <a:pt x="320" y="244"/>
                    </a:lnTo>
                    <a:lnTo>
                      <a:pt x="292" y="244"/>
                    </a:lnTo>
                    <a:lnTo>
                      <a:pt x="260" y="242"/>
                    </a:lnTo>
                    <a:lnTo>
                      <a:pt x="226" y="238"/>
                    </a:lnTo>
                    <a:lnTo>
                      <a:pt x="158" y="226"/>
                    </a:lnTo>
                    <a:lnTo>
                      <a:pt x="94" y="214"/>
                    </a:lnTo>
                    <a:lnTo>
                      <a:pt x="38" y="200"/>
                    </a:lnTo>
                    <a:lnTo>
                      <a:pt x="0" y="188"/>
                    </a:lnTo>
                    <a:lnTo>
                      <a:pt x="0" y="188"/>
                    </a:lnTo>
                    <a:lnTo>
                      <a:pt x="2" y="122"/>
                    </a:lnTo>
                    <a:lnTo>
                      <a:pt x="8" y="66"/>
                    </a:lnTo>
                    <a:lnTo>
                      <a:pt x="12" y="40"/>
                    </a:lnTo>
                    <a:lnTo>
                      <a:pt x="18" y="20"/>
                    </a:lnTo>
                    <a:lnTo>
                      <a:pt x="18" y="20"/>
                    </a:lnTo>
                    <a:lnTo>
                      <a:pt x="22" y="12"/>
                    </a:lnTo>
                    <a:lnTo>
                      <a:pt x="30" y="8"/>
                    </a:lnTo>
                    <a:lnTo>
                      <a:pt x="42" y="4"/>
                    </a:lnTo>
                    <a:lnTo>
                      <a:pt x="56" y="0"/>
                    </a:lnTo>
                    <a:lnTo>
                      <a:pt x="72" y="0"/>
                    </a:lnTo>
                    <a:lnTo>
                      <a:pt x="90" y="0"/>
                    </a:lnTo>
                    <a:lnTo>
                      <a:pt x="126" y="4"/>
                    </a:lnTo>
                    <a:lnTo>
                      <a:pt x="162" y="8"/>
                    </a:lnTo>
                    <a:lnTo>
                      <a:pt x="194" y="14"/>
                    </a:lnTo>
                    <a:lnTo>
                      <a:pt x="224"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2" name="Freeform 44">
                <a:extLst>
                  <a:ext uri="{FF2B5EF4-FFF2-40B4-BE49-F238E27FC236}">
                    <a16:creationId xmlns:a16="http://schemas.microsoft.com/office/drawing/2014/main" id="{91FFC938-79A9-4C6D-8BB0-FD69F050F8A8}"/>
                  </a:ext>
                </a:extLst>
              </p:cNvPr>
              <p:cNvSpPr>
                <a:spLocks/>
              </p:cNvSpPr>
              <p:nvPr/>
            </p:nvSpPr>
            <p:spPr bwMode="auto">
              <a:xfrm>
                <a:off x="2290551" y="4079171"/>
                <a:ext cx="553102" cy="1644047"/>
              </a:xfrm>
              <a:custGeom>
                <a:avLst/>
                <a:gdLst>
                  <a:gd name="T0" fmla="*/ 0 w 580"/>
                  <a:gd name="T1" fmla="*/ 98 h 1724"/>
                  <a:gd name="T2" fmla="*/ 0 w 580"/>
                  <a:gd name="T3" fmla="*/ 98 h 1724"/>
                  <a:gd name="T4" fmla="*/ 6 w 580"/>
                  <a:gd name="T5" fmla="*/ 142 h 1724"/>
                  <a:gd name="T6" fmla="*/ 22 w 580"/>
                  <a:gd name="T7" fmla="*/ 258 h 1724"/>
                  <a:gd name="T8" fmla="*/ 40 w 580"/>
                  <a:gd name="T9" fmla="*/ 436 h 1724"/>
                  <a:gd name="T10" fmla="*/ 50 w 580"/>
                  <a:gd name="T11" fmla="*/ 544 h 1724"/>
                  <a:gd name="T12" fmla="*/ 60 w 580"/>
                  <a:gd name="T13" fmla="*/ 660 h 1724"/>
                  <a:gd name="T14" fmla="*/ 70 w 580"/>
                  <a:gd name="T15" fmla="*/ 784 h 1724"/>
                  <a:gd name="T16" fmla="*/ 78 w 580"/>
                  <a:gd name="T17" fmla="*/ 914 h 1724"/>
                  <a:gd name="T18" fmla="*/ 84 w 580"/>
                  <a:gd name="T19" fmla="*/ 1048 h 1724"/>
                  <a:gd name="T20" fmla="*/ 88 w 580"/>
                  <a:gd name="T21" fmla="*/ 1182 h 1724"/>
                  <a:gd name="T22" fmla="*/ 90 w 580"/>
                  <a:gd name="T23" fmla="*/ 1318 h 1724"/>
                  <a:gd name="T24" fmla="*/ 86 w 580"/>
                  <a:gd name="T25" fmla="*/ 1452 h 1724"/>
                  <a:gd name="T26" fmla="*/ 80 w 580"/>
                  <a:gd name="T27" fmla="*/ 1582 h 1724"/>
                  <a:gd name="T28" fmla="*/ 76 w 580"/>
                  <a:gd name="T29" fmla="*/ 1644 h 1724"/>
                  <a:gd name="T30" fmla="*/ 70 w 580"/>
                  <a:gd name="T31" fmla="*/ 1706 h 1724"/>
                  <a:gd name="T32" fmla="*/ 70 w 580"/>
                  <a:gd name="T33" fmla="*/ 1706 h 1724"/>
                  <a:gd name="T34" fmla="*/ 94 w 580"/>
                  <a:gd name="T35" fmla="*/ 1712 h 1724"/>
                  <a:gd name="T36" fmla="*/ 120 w 580"/>
                  <a:gd name="T37" fmla="*/ 1716 h 1724"/>
                  <a:gd name="T38" fmla="*/ 154 w 580"/>
                  <a:gd name="T39" fmla="*/ 1720 h 1724"/>
                  <a:gd name="T40" fmla="*/ 194 w 580"/>
                  <a:gd name="T41" fmla="*/ 1724 h 1724"/>
                  <a:gd name="T42" fmla="*/ 236 w 580"/>
                  <a:gd name="T43" fmla="*/ 1722 h 1724"/>
                  <a:gd name="T44" fmla="*/ 258 w 580"/>
                  <a:gd name="T45" fmla="*/ 1720 h 1724"/>
                  <a:gd name="T46" fmla="*/ 280 w 580"/>
                  <a:gd name="T47" fmla="*/ 1718 h 1724"/>
                  <a:gd name="T48" fmla="*/ 302 w 580"/>
                  <a:gd name="T49" fmla="*/ 1712 h 1724"/>
                  <a:gd name="T50" fmla="*/ 324 w 580"/>
                  <a:gd name="T51" fmla="*/ 1706 h 1724"/>
                  <a:gd name="T52" fmla="*/ 324 w 580"/>
                  <a:gd name="T53" fmla="*/ 1706 h 1724"/>
                  <a:gd name="T54" fmla="*/ 386 w 580"/>
                  <a:gd name="T55" fmla="*/ 1020 h 1724"/>
                  <a:gd name="T56" fmla="*/ 430 w 580"/>
                  <a:gd name="T57" fmla="*/ 522 h 1724"/>
                  <a:gd name="T58" fmla="*/ 444 w 580"/>
                  <a:gd name="T59" fmla="*/ 342 h 1724"/>
                  <a:gd name="T60" fmla="*/ 448 w 580"/>
                  <a:gd name="T61" fmla="*/ 280 h 1724"/>
                  <a:gd name="T62" fmla="*/ 448 w 580"/>
                  <a:gd name="T63" fmla="*/ 244 h 1724"/>
                  <a:gd name="T64" fmla="*/ 448 w 580"/>
                  <a:gd name="T65" fmla="*/ 244 h 1724"/>
                  <a:gd name="T66" fmla="*/ 450 w 580"/>
                  <a:gd name="T67" fmla="*/ 222 h 1724"/>
                  <a:gd name="T68" fmla="*/ 454 w 580"/>
                  <a:gd name="T69" fmla="*/ 198 h 1724"/>
                  <a:gd name="T70" fmla="*/ 460 w 580"/>
                  <a:gd name="T71" fmla="*/ 176 h 1724"/>
                  <a:gd name="T72" fmla="*/ 470 w 580"/>
                  <a:gd name="T73" fmla="*/ 156 h 1724"/>
                  <a:gd name="T74" fmla="*/ 480 w 580"/>
                  <a:gd name="T75" fmla="*/ 134 h 1724"/>
                  <a:gd name="T76" fmla="*/ 490 w 580"/>
                  <a:gd name="T77" fmla="*/ 114 h 1724"/>
                  <a:gd name="T78" fmla="*/ 514 w 580"/>
                  <a:gd name="T79" fmla="*/ 78 h 1724"/>
                  <a:gd name="T80" fmla="*/ 538 w 580"/>
                  <a:gd name="T81" fmla="*/ 48 h 1724"/>
                  <a:gd name="T82" fmla="*/ 558 w 580"/>
                  <a:gd name="T83" fmla="*/ 24 h 1724"/>
                  <a:gd name="T84" fmla="*/ 580 w 580"/>
                  <a:gd name="T85" fmla="*/ 4 h 1724"/>
                  <a:gd name="T86" fmla="*/ 580 w 580"/>
                  <a:gd name="T87" fmla="*/ 4 h 1724"/>
                  <a:gd name="T88" fmla="*/ 496 w 580"/>
                  <a:gd name="T89" fmla="*/ 0 h 1724"/>
                  <a:gd name="T90" fmla="*/ 412 w 580"/>
                  <a:gd name="T91" fmla="*/ 0 h 1724"/>
                  <a:gd name="T92" fmla="*/ 362 w 580"/>
                  <a:gd name="T93" fmla="*/ 2 h 1724"/>
                  <a:gd name="T94" fmla="*/ 312 w 580"/>
                  <a:gd name="T95" fmla="*/ 4 h 1724"/>
                  <a:gd name="T96" fmla="*/ 260 w 580"/>
                  <a:gd name="T97" fmla="*/ 8 h 1724"/>
                  <a:gd name="T98" fmla="*/ 210 w 580"/>
                  <a:gd name="T99" fmla="*/ 14 h 1724"/>
                  <a:gd name="T100" fmla="*/ 160 w 580"/>
                  <a:gd name="T101" fmla="*/ 22 h 1724"/>
                  <a:gd name="T102" fmla="*/ 116 w 580"/>
                  <a:gd name="T103" fmla="*/ 30 h 1724"/>
                  <a:gd name="T104" fmla="*/ 76 w 580"/>
                  <a:gd name="T105" fmla="*/ 44 h 1724"/>
                  <a:gd name="T106" fmla="*/ 58 w 580"/>
                  <a:gd name="T107" fmla="*/ 50 h 1724"/>
                  <a:gd name="T108" fmla="*/ 42 w 580"/>
                  <a:gd name="T109" fmla="*/ 58 h 1724"/>
                  <a:gd name="T110" fmla="*/ 28 w 580"/>
                  <a:gd name="T111" fmla="*/ 68 h 1724"/>
                  <a:gd name="T112" fmla="*/ 16 w 580"/>
                  <a:gd name="T113" fmla="*/ 76 h 1724"/>
                  <a:gd name="T114" fmla="*/ 8 w 580"/>
                  <a:gd name="T115" fmla="*/ 88 h 1724"/>
                  <a:gd name="T116" fmla="*/ 0 w 580"/>
                  <a:gd name="T117" fmla="*/ 98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0" h="1724">
                    <a:moveTo>
                      <a:pt x="0" y="98"/>
                    </a:moveTo>
                    <a:lnTo>
                      <a:pt x="0" y="98"/>
                    </a:lnTo>
                    <a:lnTo>
                      <a:pt x="6" y="142"/>
                    </a:lnTo>
                    <a:lnTo>
                      <a:pt x="22" y="258"/>
                    </a:lnTo>
                    <a:lnTo>
                      <a:pt x="40" y="436"/>
                    </a:lnTo>
                    <a:lnTo>
                      <a:pt x="50" y="544"/>
                    </a:lnTo>
                    <a:lnTo>
                      <a:pt x="60" y="660"/>
                    </a:lnTo>
                    <a:lnTo>
                      <a:pt x="70" y="784"/>
                    </a:lnTo>
                    <a:lnTo>
                      <a:pt x="78" y="914"/>
                    </a:lnTo>
                    <a:lnTo>
                      <a:pt x="84" y="1048"/>
                    </a:lnTo>
                    <a:lnTo>
                      <a:pt x="88" y="1182"/>
                    </a:lnTo>
                    <a:lnTo>
                      <a:pt x="90" y="1318"/>
                    </a:lnTo>
                    <a:lnTo>
                      <a:pt x="86" y="1452"/>
                    </a:lnTo>
                    <a:lnTo>
                      <a:pt x="80" y="1582"/>
                    </a:lnTo>
                    <a:lnTo>
                      <a:pt x="76" y="1644"/>
                    </a:lnTo>
                    <a:lnTo>
                      <a:pt x="70" y="1706"/>
                    </a:lnTo>
                    <a:lnTo>
                      <a:pt x="70" y="1706"/>
                    </a:lnTo>
                    <a:lnTo>
                      <a:pt x="94" y="1712"/>
                    </a:lnTo>
                    <a:lnTo>
                      <a:pt x="120" y="1716"/>
                    </a:lnTo>
                    <a:lnTo>
                      <a:pt x="154" y="1720"/>
                    </a:lnTo>
                    <a:lnTo>
                      <a:pt x="194" y="1724"/>
                    </a:lnTo>
                    <a:lnTo>
                      <a:pt x="236" y="1722"/>
                    </a:lnTo>
                    <a:lnTo>
                      <a:pt x="258" y="1720"/>
                    </a:lnTo>
                    <a:lnTo>
                      <a:pt x="280" y="1718"/>
                    </a:lnTo>
                    <a:lnTo>
                      <a:pt x="302" y="1712"/>
                    </a:lnTo>
                    <a:lnTo>
                      <a:pt x="324" y="1706"/>
                    </a:lnTo>
                    <a:lnTo>
                      <a:pt x="324" y="1706"/>
                    </a:lnTo>
                    <a:lnTo>
                      <a:pt x="386" y="1020"/>
                    </a:lnTo>
                    <a:lnTo>
                      <a:pt x="430" y="522"/>
                    </a:lnTo>
                    <a:lnTo>
                      <a:pt x="444" y="342"/>
                    </a:lnTo>
                    <a:lnTo>
                      <a:pt x="448" y="280"/>
                    </a:lnTo>
                    <a:lnTo>
                      <a:pt x="448" y="244"/>
                    </a:lnTo>
                    <a:lnTo>
                      <a:pt x="448" y="244"/>
                    </a:lnTo>
                    <a:lnTo>
                      <a:pt x="450" y="222"/>
                    </a:lnTo>
                    <a:lnTo>
                      <a:pt x="454" y="198"/>
                    </a:lnTo>
                    <a:lnTo>
                      <a:pt x="460" y="176"/>
                    </a:lnTo>
                    <a:lnTo>
                      <a:pt x="470" y="156"/>
                    </a:lnTo>
                    <a:lnTo>
                      <a:pt x="480" y="134"/>
                    </a:lnTo>
                    <a:lnTo>
                      <a:pt x="490" y="114"/>
                    </a:lnTo>
                    <a:lnTo>
                      <a:pt x="514" y="78"/>
                    </a:lnTo>
                    <a:lnTo>
                      <a:pt x="538" y="48"/>
                    </a:lnTo>
                    <a:lnTo>
                      <a:pt x="558" y="24"/>
                    </a:lnTo>
                    <a:lnTo>
                      <a:pt x="580" y="4"/>
                    </a:lnTo>
                    <a:lnTo>
                      <a:pt x="580" y="4"/>
                    </a:lnTo>
                    <a:lnTo>
                      <a:pt x="496" y="0"/>
                    </a:lnTo>
                    <a:lnTo>
                      <a:pt x="412" y="0"/>
                    </a:lnTo>
                    <a:lnTo>
                      <a:pt x="362" y="2"/>
                    </a:lnTo>
                    <a:lnTo>
                      <a:pt x="312" y="4"/>
                    </a:lnTo>
                    <a:lnTo>
                      <a:pt x="260" y="8"/>
                    </a:lnTo>
                    <a:lnTo>
                      <a:pt x="210" y="14"/>
                    </a:lnTo>
                    <a:lnTo>
                      <a:pt x="160" y="22"/>
                    </a:lnTo>
                    <a:lnTo>
                      <a:pt x="116" y="30"/>
                    </a:lnTo>
                    <a:lnTo>
                      <a:pt x="76" y="44"/>
                    </a:lnTo>
                    <a:lnTo>
                      <a:pt x="58" y="50"/>
                    </a:lnTo>
                    <a:lnTo>
                      <a:pt x="42" y="58"/>
                    </a:lnTo>
                    <a:lnTo>
                      <a:pt x="28" y="68"/>
                    </a:lnTo>
                    <a:lnTo>
                      <a:pt x="16" y="76"/>
                    </a:lnTo>
                    <a:lnTo>
                      <a:pt x="8" y="88"/>
                    </a:lnTo>
                    <a:lnTo>
                      <a:pt x="0" y="98"/>
                    </a:lnTo>
                    <a:close/>
                  </a:path>
                </a:pathLst>
              </a:custGeom>
              <a:solidFill>
                <a:srgbClr val="47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3" name="Freeform 45">
                <a:extLst>
                  <a:ext uri="{FF2B5EF4-FFF2-40B4-BE49-F238E27FC236}">
                    <a16:creationId xmlns:a16="http://schemas.microsoft.com/office/drawing/2014/main" id="{FC0FEFA2-C381-437F-9691-B7B38991379E}"/>
                  </a:ext>
                </a:extLst>
              </p:cNvPr>
              <p:cNvSpPr>
                <a:spLocks/>
              </p:cNvSpPr>
              <p:nvPr/>
            </p:nvSpPr>
            <p:spPr bwMode="auto">
              <a:xfrm>
                <a:off x="2290551" y="4079171"/>
                <a:ext cx="553102" cy="1644047"/>
              </a:xfrm>
              <a:custGeom>
                <a:avLst/>
                <a:gdLst>
                  <a:gd name="T0" fmla="*/ 0 w 580"/>
                  <a:gd name="T1" fmla="*/ 98 h 1724"/>
                  <a:gd name="T2" fmla="*/ 0 w 580"/>
                  <a:gd name="T3" fmla="*/ 98 h 1724"/>
                  <a:gd name="T4" fmla="*/ 6 w 580"/>
                  <a:gd name="T5" fmla="*/ 142 h 1724"/>
                  <a:gd name="T6" fmla="*/ 22 w 580"/>
                  <a:gd name="T7" fmla="*/ 258 h 1724"/>
                  <a:gd name="T8" fmla="*/ 40 w 580"/>
                  <a:gd name="T9" fmla="*/ 436 h 1724"/>
                  <a:gd name="T10" fmla="*/ 50 w 580"/>
                  <a:gd name="T11" fmla="*/ 544 h 1724"/>
                  <a:gd name="T12" fmla="*/ 60 w 580"/>
                  <a:gd name="T13" fmla="*/ 660 h 1724"/>
                  <a:gd name="T14" fmla="*/ 70 w 580"/>
                  <a:gd name="T15" fmla="*/ 784 h 1724"/>
                  <a:gd name="T16" fmla="*/ 78 w 580"/>
                  <a:gd name="T17" fmla="*/ 914 h 1724"/>
                  <a:gd name="T18" fmla="*/ 84 w 580"/>
                  <a:gd name="T19" fmla="*/ 1048 h 1724"/>
                  <a:gd name="T20" fmla="*/ 88 w 580"/>
                  <a:gd name="T21" fmla="*/ 1182 h 1724"/>
                  <a:gd name="T22" fmla="*/ 90 w 580"/>
                  <a:gd name="T23" fmla="*/ 1318 h 1724"/>
                  <a:gd name="T24" fmla="*/ 86 w 580"/>
                  <a:gd name="T25" fmla="*/ 1452 h 1724"/>
                  <a:gd name="T26" fmla="*/ 80 w 580"/>
                  <a:gd name="T27" fmla="*/ 1582 h 1724"/>
                  <a:gd name="T28" fmla="*/ 76 w 580"/>
                  <a:gd name="T29" fmla="*/ 1644 h 1724"/>
                  <a:gd name="T30" fmla="*/ 70 w 580"/>
                  <a:gd name="T31" fmla="*/ 1706 h 1724"/>
                  <a:gd name="T32" fmla="*/ 70 w 580"/>
                  <a:gd name="T33" fmla="*/ 1706 h 1724"/>
                  <a:gd name="T34" fmla="*/ 94 w 580"/>
                  <a:gd name="T35" fmla="*/ 1712 h 1724"/>
                  <a:gd name="T36" fmla="*/ 120 w 580"/>
                  <a:gd name="T37" fmla="*/ 1716 h 1724"/>
                  <a:gd name="T38" fmla="*/ 154 w 580"/>
                  <a:gd name="T39" fmla="*/ 1720 h 1724"/>
                  <a:gd name="T40" fmla="*/ 194 w 580"/>
                  <a:gd name="T41" fmla="*/ 1724 h 1724"/>
                  <a:gd name="T42" fmla="*/ 236 w 580"/>
                  <a:gd name="T43" fmla="*/ 1722 h 1724"/>
                  <a:gd name="T44" fmla="*/ 258 w 580"/>
                  <a:gd name="T45" fmla="*/ 1720 h 1724"/>
                  <a:gd name="T46" fmla="*/ 280 w 580"/>
                  <a:gd name="T47" fmla="*/ 1718 h 1724"/>
                  <a:gd name="T48" fmla="*/ 302 w 580"/>
                  <a:gd name="T49" fmla="*/ 1712 h 1724"/>
                  <a:gd name="T50" fmla="*/ 324 w 580"/>
                  <a:gd name="T51" fmla="*/ 1706 h 1724"/>
                  <a:gd name="T52" fmla="*/ 324 w 580"/>
                  <a:gd name="T53" fmla="*/ 1706 h 1724"/>
                  <a:gd name="T54" fmla="*/ 386 w 580"/>
                  <a:gd name="T55" fmla="*/ 1020 h 1724"/>
                  <a:gd name="T56" fmla="*/ 430 w 580"/>
                  <a:gd name="T57" fmla="*/ 522 h 1724"/>
                  <a:gd name="T58" fmla="*/ 444 w 580"/>
                  <a:gd name="T59" fmla="*/ 342 h 1724"/>
                  <a:gd name="T60" fmla="*/ 448 w 580"/>
                  <a:gd name="T61" fmla="*/ 280 h 1724"/>
                  <a:gd name="T62" fmla="*/ 448 w 580"/>
                  <a:gd name="T63" fmla="*/ 244 h 1724"/>
                  <a:gd name="T64" fmla="*/ 448 w 580"/>
                  <a:gd name="T65" fmla="*/ 244 h 1724"/>
                  <a:gd name="T66" fmla="*/ 450 w 580"/>
                  <a:gd name="T67" fmla="*/ 222 h 1724"/>
                  <a:gd name="T68" fmla="*/ 454 w 580"/>
                  <a:gd name="T69" fmla="*/ 198 h 1724"/>
                  <a:gd name="T70" fmla="*/ 460 w 580"/>
                  <a:gd name="T71" fmla="*/ 176 h 1724"/>
                  <a:gd name="T72" fmla="*/ 470 w 580"/>
                  <a:gd name="T73" fmla="*/ 156 h 1724"/>
                  <a:gd name="T74" fmla="*/ 480 w 580"/>
                  <a:gd name="T75" fmla="*/ 134 h 1724"/>
                  <a:gd name="T76" fmla="*/ 490 w 580"/>
                  <a:gd name="T77" fmla="*/ 114 h 1724"/>
                  <a:gd name="T78" fmla="*/ 514 w 580"/>
                  <a:gd name="T79" fmla="*/ 78 h 1724"/>
                  <a:gd name="T80" fmla="*/ 538 w 580"/>
                  <a:gd name="T81" fmla="*/ 48 h 1724"/>
                  <a:gd name="T82" fmla="*/ 558 w 580"/>
                  <a:gd name="T83" fmla="*/ 24 h 1724"/>
                  <a:gd name="T84" fmla="*/ 580 w 580"/>
                  <a:gd name="T85" fmla="*/ 4 h 1724"/>
                  <a:gd name="T86" fmla="*/ 580 w 580"/>
                  <a:gd name="T87" fmla="*/ 4 h 1724"/>
                  <a:gd name="T88" fmla="*/ 496 w 580"/>
                  <a:gd name="T89" fmla="*/ 0 h 1724"/>
                  <a:gd name="T90" fmla="*/ 412 w 580"/>
                  <a:gd name="T91" fmla="*/ 0 h 1724"/>
                  <a:gd name="T92" fmla="*/ 362 w 580"/>
                  <a:gd name="T93" fmla="*/ 2 h 1724"/>
                  <a:gd name="T94" fmla="*/ 312 w 580"/>
                  <a:gd name="T95" fmla="*/ 4 h 1724"/>
                  <a:gd name="T96" fmla="*/ 260 w 580"/>
                  <a:gd name="T97" fmla="*/ 8 h 1724"/>
                  <a:gd name="T98" fmla="*/ 210 w 580"/>
                  <a:gd name="T99" fmla="*/ 14 h 1724"/>
                  <a:gd name="T100" fmla="*/ 160 w 580"/>
                  <a:gd name="T101" fmla="*/ 22 h 1724"/>
                  <a:gd name="T102" fmla="*/ 116 w 580"/>
                  <a:gd name="T103" fmla="*/ 30 h 1724"/>
                  <a:gd name="T104" fmla="*/ 76 w 580"/>
                  <a:gd name="T105" fmla="*/ 44 h 1724"/>
                  <a:gd name="T106" fmla="*/ 58 w 580"/>
                  <a:gd name="T107" fmla="*/ 50 h 1724"/>
                  <a:gd name="T108" fmla="*/ 42 w 580"/>
                  <a:gd name="T109" fmla="*/ 58 h 1724"/>
                  <a:gd name="T110" fmla="*/ 28 w 580"/>
                  <a:gd name="T111" fmla="*/ 68 h 1724"/>
                  <a:gd name="T112" fmla="*/ 16 w 580"/>
                  <a:gd name="T113" fmla="*/ 76 h 1724"/>
                  <a:gd name="T114" fmla="*/ 8 w 580"/>
                  <a:gd name="T115" fmla="*/ 88 h 1724"/>
                  <a:gd name="T116" fmla="*/ 0 w 580"/>
                  <a:gd name="T117" fmla="*/ 98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0" h="1724">
                    <a:moveTo>
                      <a:pt x="0" y="98"/>
                    </a:moveTo>
                    <a:lnTo>
                      <a:pt x="0" y="98"/>
                    </a:lnTo>
                    <a:lnTo>
                      <a:pt x="6" y="142"/>
                    </a:lnTo>
                    <a:lnTo>
                      <a:pt x="22" y="258"/>
                    </a:lnTo>
                    <a:lnTo>
                      <a:pt x="40" y="436"/>
                    </a:lnTo>
                    <a:lnTo>
                      <a:pt x="50" y="544"/>
                    </a:lnTo>
                    <a:lnTo>
                      <a:pt x="60" y="660"/>
                    </a:lnTo>
                    <a:lnTo>
                      <a:pt x="70" y="784"/>
                    </a:lnTo>
                    <a:lnTo>
                      <a:pt x="78" y="914"/>
                    </a:lnTo>
                    <a:lnTo>
                      <a:pt x="84" y="1048"/>
                    </a:lnTo>
                    <a:lnTo>
                      <a:pt x="88" y="1182"/>
                    </a:lnTo>
                    <a:lnTo>
                      <a:pt x="90" y="1318"/>
                    </a:lnTo>
                    <a:lnTo>
                      <a:pt x="86" y="1452"/>
                    </a:lnTo>
                    <a:lnTo>
                      <a:pt x="80" y="1582"/>
                    </a:lnTo>
                    <a:lnTo>
                      <a:pt x="76" y="1644"/>
                    </a:lnTo>
                    <a:lnTo>
                      <a:pt x="70" y="1706"/>
                    </a:lnTo>
                    <a:lnTo>
                      <a:pt x="70" y="1706"/>
                    </a:lnTo>
                    <a:lnTo>
                      <a:pt x="94" y="1712"/>
                    </a:lnTo>
                    <a:lnTo>
                      <a:pt x="120" y="1716"/>
                    </a:lnTo>
                    <a:lnTo>
                      <a:pt x="154" y="1720"/>
                    </a:lnTo>
                    <a:lnTo>
                      <a:pt x="194" y="1724"/>
                    </a:lnTo>
                    <a:lnTo>
                      <a:pt x="236" y="1722"/>
                    </a:lnTo>
                    <a:lnTo>
                      <a:pt x="258" y="1720"/>
                    </a:lnTo>
                    <a:lnTo>
                      <a:pt x="280" y="1718"/>
                    </a:lnTo>
                    <a:lnTo>
                      <a:pt x="302" y="1712"/>
                    </a:lnTo>
                    <a:lnTo>
                      <a:pt x="324" y="1706"/>
                    </a:lnTo>
                    <a:lnTo>
                      <a:pt x="324" y="1706"/>
                    </a:lnTo>
                    <a:lnTo>
                      <a:pt x="386" y="1020"/>
                    </a:lnTo>
                    <a:lnTo>
                      <a:pt x="430" y="522"/>
                    </a:lnTo>
                    <a:lnTo>
                      <a:pt x="444" y="342"/>
                    </a:lnTo>
                    <a:lnTo>
                      <a:pt x="448" y="280"/>
                    </a:lnTo>
                    <a:lnTo>
                      <a:pt x="448" y="244"/>
                    </a:lnTo>
                    <a:lnTo>
                      <a:pt x="448" y="244"/>
                    </a:lnTo>
                    <a:lnTo>
                      <a:pt x="450" y="222"/>
                    </a:lnTo>
                    <a:lnTo>
                      <a:pt x="454" y="198"/>
                    </a:lnTo>
                    <a:lnTo>
                      <a:pt x="460" y="176"/>
                    </a:lnTo>
                    <a:lnTo>
                      <a:pt x="470" y="156"/>
                    </a:lnTo>
                    <a:lnTo>
                      <a:pt x="480" y="134"/>
                    </a:lnTo>
                    <a:lnTo>
                      <a:pt x="490" y="114"/>
                    </a:lnTo>
                    <a:lnTo>
                      <a:pt x="514" y="78"/>
                    </a:lnTo>
                    <a:lnTo>
                      <a:pt x="538" y="48"/>
                    </a:lnTo>
                    <a:lnTo>
                      <a:pt x="558" y="24"/>
                    </a:lnTo>
                    <a:lnTo>
                      <a:pt x="580" y="4"/>
                    </a:lnTo>
                    <a:lnTo>
                      <a:pt x="580" y="4"/>
                    </a:lnTo>
                    <a:lnTo>
                      <a:pt x="496" y="0"/>
                    </a:lnTo>
                    <a:lnTo>
                      <a:pt x="412" y="0"/>
                    </a:lnTo>
                    <a:lnTo>
                      <a:pt x="362" y="2"/>
                    </a:lnTo>
                    <a:lnTo>
                      <a:pt x="312" y="4"/>
                    </a:lnTo>
                    <a:lnTo>
                      <a:pt x="260" y="8"/>
                    </a:lnTo>
                    <a:lnTo>
                      <a:pt x="210" y="14"/>
                    </a:lnTo>
                    <a:lnTo>
                      <a:pt x="160" y="22"/>
                    </a:lnTo>
                    <a:lnTo>
                      <a:pt x="116" y="30"/>
                    </a:lnTo>
                    <a:lnTo>
                      <a:pt x="76" y="44"/>
                    </a:lnTo>
                    <a:lnTo>
                      <a:pt x="58" y="50"/>
                    </a:lnTo>
                    <a:lnTo>
                      <a:pt x="42" y="58"/>
                    </a:lnTo>
                    <a:lnTo>
                      <a:pt x="28" y="68"/>
                    </a:lnTo>
                    <a:lnTo>
                      <a:pt x="16" y="76"/>
                    </a:lnTo>
                    <a:lnTo>
                      <a:pt x="8" y="88"/>
                    </a:lnTo>
                    <a:lnTo>
                      <a:pt x="0"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4" name="Freeform 46">
                <a:extLst>
                  <a:ext uri="{FF2B5EF4-FFF2-40B4-BE49-F238E27FC236}">
                    <a16:creationId xmlns:a16="http://schemas.microsoft.com/office/drawing/2014/main" id="{E6A970D5-DDA3-44E9-9B70-009067FDC109}"/>
                  </a:ext>
                </a:extLst>
              </p:cNvPr>
              <p:cNvSpPr>
                <a:spLocks/>
              </p:cNvSpPr>
              <p:nvPr/>
            </p:nvSpPr>
            <p:spPr bwMode="auto">
              <a:xfrm>
                <a:off x="2551843" y="4060099"/>
                <a:ext cx="331861" cy="1642140"/>
              </a:xfrm>
              <a:custGeom>
                <a:avLst/>
                <a:gdLst>
                  <a:gd name="T0" fmla="*/ 346 w 348"/>
                  <a:gd name="T1" fmla="*/ 24 h 1722"/>
                  <a:gd name="T2" fmla="*/ 346 w 348"/>
                  <a:gd name="T3" fmla="*/ 24 h 1722"/>
                  <a:gd name="T4" fmla="*/ 346 w 348"/>
                  <a:gd name="T5" fmla="*/ 64 h 1722"/>
                  <a:gd name="T6" fmla="*/ 348 w 348"/>
                  <a:gd name="T7" fmla="*/ 178 h 1722"/>
                  <a:gd name="T8" fmla="*/ 348 w 348"/>
                  <a:gd name="T9" fmla="*/ 354 h 1722"/>
                  <a:gd name="T10" fmla="*/ 344 w 348"/>
                  <a:gd name="T11" fmla="*/ 460 h 1722"/>
                  <a:gd name="T12" fmla="*/ 340 w 348"/>
                  <a:gd name="T13" fmla="*/ 578 h 1722"/>
                  <a:gd name="T14" fmla="*/ 334 w 348"/>
                  <a:gd name="T15" fmla="*/ 704 h 1722"/>
                  <a:gd name="T16" fmla="*/ 326 w 348"/>
                  <a:gd name="T17" fmla="*/ 838 h 1722"/>
                  <a:gd name="T18" fmla="*/ 314 w 348"/>
                  <a:gd name="T19" fmla="*/ 978 h 1722"/>
                  <a:gd name="T20" fmla="*/ 298 w 348"/>
                  <a:gd name="T21" fmla="*/ 1124 h 1722"/>
                  <a:gd name="T22" fmla="*/ 280 w 348"/>
                  <a:gd name="T23" fmla="*/ 1270 h 1722"/>
                  <a:gd name="T24" fmla="*/ 256 w 348"/>
                  <a:gd name="T25" fmla="*/ 1420 h 1722"/>
                  <a:gd name="T26" fmla="*/ 244 w 348"/>
                  <a:gd name="T27" fmla="*/ 1494 h 1722"/>
                  <a:gd name="T28" fmla="*/ 228 w 348"/>
                  <a:gd name="T29" fmla="*/ 1568 h 1722"/>
                  <a:gd name="T30" fmla="*/ 214 w 348"/>
                  <a:gd name="T31" fmla="*/ 1642 h 1722"/>
                  <a:gd name="T32" fmla="*/ 196 w 348"/>
                  <a:gd name="T33" fmla="*/ 1714 h 1722"/>
                  <a:gd name="T34" fmla="*/ 196 w 348"/>
                  <a:gd name="T35" fmla="*/ 1714 h 1722"/>
                  <a:gd name="T36" fmla="*/ 178 w 348"/>
                  <a:gd name="T37" fmla="*/ 1718 h 1722"/>
                  <a:gd name="T38" fmla="*/ 158 w 348"/>
                  <a:gd name="T39" fmla="*/ 1722 h 1722"/>
                  <a:gd name="T40" fmla="*/ 132 w 348"/>
                  <a:gd name="T41" fmla="*/ 1722 h 1722"/>
                  <a:gd name="T42" fmla="*/ 100 w 348"/>
                  <a:gd name="T43" fmla="*/ 1722 h 1722"/>
                  <a:gd name="T44" fmla="*/ 68 w 348"/>
                  <a:gd name="T45" fmla="*/ 1718 h 1722"/>
                  <a:gd name="T46" fmla="*/ 50 w 348"/>
                  <a:gd name="T47" fmla="*/ 1714 h 1722"/>
                  <a:gd name="T48" fmla="*/ 34 w 348"/>
                  <a:gd name="T49" fmla="*/ 1710 h 1722"/>
                  <a:gd name="T50" fmla="*/ 16 w 348"/>
                  <a:gd name="T51" fmla="*/ 1702 h 1722"/>
                  <a:gd name="T52" fmla="*/ 0 w 348"/>
                  <a:gd name="T53" fmla="*/ 1694 h 1722"/>
                  <a:gd name="T54" fmla="*/ 0 w 348"/>
                  <a:gd name="T55" fmla="*/ 1694 h 1722"/>
                  <a:gd name="T56" fmla="*/ 20 w 348"/>
                  <a:gd name="T57" fmla="*/ 1246 h 1722"/>
                  <a:gd name="T58" fmla="*/ 34 w 348"/>
                  <a:gd name="T59" fmla="*/ 906 h 1722"/>
                  <a:gd name="T60" fmla="*/ 38 w 348"/>
                  <a:gd name="T61" fmla="*/ 770 h 1722"/>
                  <a:gd name="T62" fmla="*/ 40 w 348"/>
                  <a:gd name="T63" fmla="*/ 680 h 1722"/>
                  <a:gd name="T64" fmla="*/ 40 w 348"/>
                  <a:gd name="T65" fmla="*/ 680 h 1722"/>
                  <a:gd name="T66" fmla="*/ 42 w 348"/>
                  <a:gd name="T67" fmla="*/ 608 h 1722"/>
                  <a:gd name="T68" fmla="*/ 48 w 348"/>
                  <a:gd name="T69" fmla="*/ 520 h 1722"/>
                  <a:gd name="T70" fmla="*/ 56 w 348"/>
                  <a:gd name="T71" fmla="*/ 422 h 1722"/>
                  <a:gd name="T72" fmla="*/ 66 w 348"/>
                  <a:gd name="T73" fmla="*/ 322 h 1722"/>
                  <a:gd name="T74" fmla="*/ 78 w 348"/>
                  <a:gd name="T75" fmla="*/ 230 h 1722"/>
                  <a:gd name="T76" fmla="*/ 88 w 348"/>
                  <a:gd name="T77" fmla="*/ 148 h 1722"/>
                  <a:gd name="T78" fmla="*/ 98 w 348"/>
                  <a:gd name="T79" fmla="*/ 90 h 1722"/>
                  <a:gd name="T80" fmla="*/ 104 w 348"/>
                  <a:gd name="T81" fmla="*/ 58 h 1722"/>
                  <a:gd name="T82" fmla="*/ 104 w 348"/>
                  <a:gd name="T83" fmla="*/ 58 h 1722"/>
                  <a:gd name="T84" fmla="*/ 108 w 348"/>
                  <a:gd name="T85" fmla="*/ 52 h 1722"/>
                  <a:gd name="T86" fmla="*/ 116 w 348"/>
                  <a:gd name="T87" fmla="*/ 44 h 1722"/>
                  <a:gd name="T88" fmla="*/ 124 w 348"/>
                  <a:gd name="T89" fmla="*/ 36 h 1722"/>
                  <a:gd name="T90" fmla="*/ 136 w 348"/>
                  <a:gd name="T91" fmla="*/ 30 h 1722"/>
                  <a:gd name="T92" fmla="*/ 164 w 348"/>
                  <a:gd name="T93" fmla="*/ 16 h 1722"/>
                  <a:gd name="T94" fmla="*/ 180 w 348"/>
                  <a:gd name="T95" fmla="*/ 10 h 1722"/>
                  <a:gd name="T96" fmla="*/ 196 w 348"/>
                  <a:gd name="T97" fmla="*/ 6 h 1722"/>
                  <a:gd name="T98" fmla="*/ 214 w 348"/>
                  <a:gd name="T99" fmla="*/ 2 h 1722"/>
                  <a:gd name="T100" fmla="*/ 234 w 348"/>
                  <a:gd name="T101" fmla="*/ 0 h 1722"/>
                  <a:gd name="T102" fmla="*/ 252 w 348"/>
                  <a:gd name="T103" fmla="*/ 0 h 1722"/>
                  <a:gd name="T104" fmla="*/ 272 w 348"/>
                  <a:gd name="T105" fmla="*/ 0 h 1722"/>
                  <a:gd name="T106" fmla="*/ 290 w 348"/>
                  <a:gd name="T107" fmla="*/ 2 h 1722"/>
                  <a:gd name="T108" fmla="*/ 310 w 348"/>
                  <a:gd name="T109" fmla="*/ 8 h 1722"/>
                  <a:gd name="T110" fmla="*/ 328 w 348"/>
                  <a:gd name="T111" fmla="*/ 14 h 1722"/>
                  <a:gd name="T112" fmla="*/ 346 w 348"/>
                  <a:gd name="T113" fmla="*/ 24 h 1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8" h="1722">
                    <a:moveTo>
                      <a:pt x="346" y="24"/>
                    </a:moveTo>
                    <a:lnTo>
                      <a:pt x="346" y="24"/>
                    </a:lnTo>
                    <a:lnTo>
                      <a:pt x="346" y="64"/>
                    </a:lnTo>
                    <a:lnTo>
                      <a:pt x="348" y="178"/>
                    </a:lnTo>
                    <a:lnTo>
                      <a:pt x="348" y="354"/>
                    </a:lnTo>
                    <a:lnTo>
                      <a:pt x="344" y="460"/>
                    </a:lnTo>
                    <a:lnTo>
                      <a:pt x="340" y="578"/>
                    </a:lnTo>
                    <a:lnTo>
                      <a:pt x="334" y="704"/>
                    </a:lnTo>
                    <a:lnTo>
                      <a:pt x="326" y="838"/>
                    </a:lnTo>
                    <a:lnTo>
                      <a:pt x="314" y="978"/>
                    </a:lnTo>
                    <a:lnTo>
                      <a:pt x="298" y="1124"/>
                    </a:lnTo>
                    <a:lnTo>
                      <a:pt x="280" y="1270"/>
                    </a:lnTo>
                    <a:lnTo>
                      <a:pt x="256" y="1420"/>
                    </a:lnTo>
                    <a:lnTo>
                      <a:pt x="244" y="1494"/>
                    </a:lnTo>
                    <a:lnTo>
                      <a:pt x="228" y="1568"/>
                    </a:lnTo>
                    <a:lnTo>
                      <a:pt x="214" y="1642"/>
                    </a:lnTo>
                    <a:lnTo>
                      <a:pt x="196" y="1714"/>
                    </a:lnTo>
                    <a:lnTo>
                      <a:pt x="196" y="1714"/>
                    </a:lnTo>
                    <a:lnTo>
                      <a:pt x="178" y="1718"/>
                    </a:lnTo>
                    <a:lnTo>
                      <a:pt x="158" y="1722"/>
                    </a:lnTo>
                    <a:lnTo>
                      <a:pt x="132" y="1722"/>
                    </a:lnTo>
                    <a:lnTo>
                      <a:pt x="100" y="1722"/>
                    </a:lnTo>
                    <a:lnTo>
                      <a:pt x="68" y="1718"/>
                    </a:lnTo>
                    <a:lnTo>
                      <a:pt x="50" y="1714"/>
                    </a:lnTo>
                    <a:lnTo>
                      <a:pt x="34" y="1710"/>
                    </a:lnTo>
                    <a:lnTo>
                      <a:pt x="16" y="1702"/>
                    </a:lnTo>
                    <a:lnTo>
                      <a:pt x="0" y="1694"/>
                    </a:lnTo>
                    <a:lnTo>
                      <a:pt x="0" y="1694"/>
                    </a:lnTo>
                    <a:lnTo>
                      <a:pt x="20" y="1246"/>
                    </a:lnTo>
                    <a:lnTo>
                      <a:pt x="34" y="906"/>
                    </a:lnTo>
                    <a:lnTo>
                      <a:pt x="38" y="770"/>
                    </a:lnTo>
                    <a:lnTo>
                      <a:pt x="40" y="680"/>
                    </a:lnTo>
                    <a:lnTo>
                      <a:pt x="40" y="680"/>
                    </a:lnTo>
                    <a:lnTo>
                      <a:pt x="42" y="608"/>
                    </a:lnTo>
                    <a:lnTo>
                      <a:pt x="48" y="520"/>
                    </a:lnTo>
                    <a:lnTo>
                      <a:pt x="56" y="422"/>
                    </a:lnTo>
                    <a:lnTo>
                      <a:pt x="66" y="322"/>
                    </a:lnTo>
                    <a:lnTo>
                      <a:pt x="78" y="230"/>
                    </a:lnTo>
                    <a:lnTo>
                      <a:pt x="88" y="148"/>
                    </a:lnTo>
                    <a:lnTo>
                      <a:pt x="98" y="90"/>
                    </a:lnTo>
                    <a:lnTo>
                      <a:pt x="104" y="58"/>
                    </a:lnTo>
                    <a:lnTo>
                      <a:pt x="104" y="58"/>
                    </a:lnTo>
                    <a:lnTo>
                      <a:pt x="108" y="52"/>
                    </a:lnTo>
                    <a:lnTo>
                      <a:pt x="116" y="44"/>
                    </a:lnTo>
                    <a:lnTo>
                      <a:pt x="124" y="36"/>
                    </a:lnTo>
                    <a:lnTo>
                      <a:pt x="136" y="30"/>
                    </a:lnTo>
                    <a:lnTo>
                      <a:pt x="164" y="16"/>
                    </a:lnTo>
                    <a:lnTo>
                      <a:pt x="180" y="10"/>
                    </a:lnTo>
                    <a:lnTo>
                      <a:pt x="196" y="6"/>
                    </a:lnTo>
                    <a:lnTo>
                      <a:pt x="214" y="2"/>
                    </a:lnTo>
                    <a:lnTo>
                      <a:pt x="234" y="0"/>
                    </a:lnTo>
                    <a:lnTo>
                      <a:pt x="252" y="0"/>
                    </a:lnTo>
                    <a:lnTo>
                      <a:pt x="272" y="0"/>
                    </a:lnTo>
                    <a:lnTo>
                      <a:pt x="290" y="2"/>
                    </a:lnTo>
                    <a:lnTo>
                      <a:pt x="310" y="8"/>
                    </a:lnTo>
                    <a:lnTo>
                      <a:pt x="328" y="14"/>
                    </a:lnTo>
                    <a:lnTo>
                      <a:pt x="346" y="24"/>
                    </a:lnTo>
                    <a:close/>
                  </a:path>
                </a:pathLst>
              </a:custGeom>
              <a:solidFill>
                <a:srgbClr val="47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5" name="Freeform 47">
                <a:extLst>
                  <a:ext uri="{FF2B5EF4-FFF2-40B4-BE49-F238E27FC236}">
                    <a16:creationId xmlns:a16="http://schemas.microsoft.com/office/drawing/2014/main" id="{C13F8314-D6EC-4A53-B3F2-C89593AB783C}"/>
                  </a:ext>
                </a:extLst>
              </p:cNvPr>
              <p:cNvSpPr>
                <a:spLocks/>
              </p:cNvSpPr>
              <p:nvPr/>
            </p:nvSpPr>
            <p:spPr bwMode="auto">
              <a:xfrm>
                <a:off x="2551843" y="4060099"/>
                <a:ext cx="331861" cy="1642140"/>
              </a:xfrm>
              <a:custGeom>
                <a:avLst/>
                <a:gdLst>
                  <a:gd name="T0" fmla="*/ 346 w 348"/>
                  <a:gd name="T1" fmla="*/ 24 h 1722"/>
                  <a:gd name="T2" fmla="*/ 346 w 348"/>
                  <a:gd name="T3" fmla="*/ 24 h 1722"/>
                  <a:gd name="T4" fmla="*/ 346 w 348"/>
                  <a:gd name="T5" fmla="*/ 64 h 1722"/>
                  <a:gd name="T6" fmla="*/ 348 w 348"/>
                  <a:gd name="T7" fmla="*/ 178 h 1722"/>
                  <a:gd name="T8" fmla="*/ 348 w 348"/>
                  <a:gd name="T9" fmla="*/ 354 h 1722"/>
                  <a:gd name="T10" fmla="*/ 344 w 348"/>
                  <a:gd name="T11" fmla="*/ 460 h 1722"/>
                  <a:gd name="T12" fmla="*/ 340 w 348"/>
                  <a:gd name="T13" fmla="*/ 578 h 1722"/>
                  <a:gd name="T14" fmla="*/ 334 w 348"/>
                  <a:gd name="T15" fmla="*/ 704 h 1722"/>
                  <a:gd name="T16" fmla="*/ 326 w 348"/>
                  <a:gd name="T17" fmla="*/ 838 h 1722"/>
                  <a:gd name="T18" fmla="*/ 314 w 348"/>
                  <a:gd name="T19" fmla="*/ 978 h 1722"/>
                  <a:gd name="T20" fmla="*/ 298 w 348"/>
                  <a:gd name="T21" fmla="*/ 1124 h 1722"/>
                  <a:gd name="T22" fmla="*/ 280 w 348"/>
                  <a:gd name="T23" fmla="*/ 1270 h 1722"/>
                  <a:gd name="T24" fmla="*/ 256 w 348"/>
                  <a:gd name="T25" fmla="*/ 1420 h 1722"/>
                  <a:gd name="T26" fmla="*/ 244 w 348"/>
                  <a:gd name="T27" fmla="*/ 1494 h 1722"/>
                  <a:gd name="T28" fmla="*/ 228 w 348"/>
                  <a:gd name="T29" fmla="*/ 1568 h 1722"/>
                  <a:gd name="T30" fmla="*/ 214 w 348"/>
                  <a:gd name="T31" fmla="*/ 1642 h 1722"/>
                  <a:gd name="T32" fmla="*/ 196 w 348"/>
                  <a:gd name="T33" fmla="*/ 1714 h 1722"/>
                  <a:gd name="T34" fmla="*/ 196 w 348"/>
                  <a:gd name="T35" fmla="*/ 1714 h 1722"/>
                  <a:gd name="T36" fmla="*/ 178 w 348"/>
                  <a:gd name="T37" fmla="*/ 1718 h 1722"/>
                  <a:gd name="T38" fmla="*/ 158 w 348"/>
                  <a:gd name="T39" fmla="*/ 1722 h 1722"/>
                  <a:gd name="T40" fmla="*/ 132 w 348"/>
                  <a:gd name="T41" fmla="*/ 1722 h 1722"/>
                  <a:gd name="T42" fmla="*/ 100 w 348"/>
                  <a:gd name="T43" fmla="*/ 1722 h 1722"/>
                  <a:gd name="T44" fmla="*/ 68 w 348"/>
                  <a:gd name="T45" fmla="*/ 1718 h 1722"/>
                  <a:gd name="T46" fmla="*/ 50 w 348"/>
                  <a:gd name="T47" fmla="*/ 1714 h 1722"/>
                  <a:gd name="T48" fmla="*/ 34 w 348"/>
                  <a:gd name="T49" fmla="*/ 1710 h 1722"/>
                  <a:gd name="T50" fmla="*/ 16 w 348"/>
                  <a:gd name="T51" fmla="*/ 1702 h 1722"/>
                  <a:gd name="T52" fmla="*/ 0 w 348"/>
                  <a:gd name="T53" fmla="*/ 1694 h 1722"/>
                  <a:gd name="T54" fmla="*/ 0 w 348"/>
                  <a:gd name="T55" fmla="*/ 1694 h 1722"/>
                  <a:gd name="T56" fmla="*/ 20 w 348"/>
                  <a:gd name="T57" fmla="*/ 1246 h 1722"/>
                  <a:gd name="T58" fmla="*/ 34 w 348"/>
                  <a:gd name="T59" fmla="*/ 906 h 1722"/>
                  <a:gd name="T60" fmla="*/ 38 w 348"/>
                  <a:gd name="T61" fmla="*/ 770 h 1722"/>
                  <a:gd name="T62" fmla="*/ 40 w 348"/>
                  <a:gd name="T63" fmla="*/ 680 h 1722"/>
                  <a:gd name="T64" fmla="*/ 40 w 348"/>
                  <a:gd name="T65" fmla="*/ 680 h 1722"/>
                  <a:gd name="T66" fmla="*/ 42 w 348"/>
                  <a:gd name="T67" fmla="*/ 608 h 1722"/>
                  <a:gd name="T68" fmla="*/ 48 w 348"/>
                  <a:gd name="T69" fmla="*/ 520 h 1722"/>
                  <a:gd name="T70" fmla="*/ 56 w 348"/>
                  <a:gd name="T71" fmla="*/ 422 h 1722"/>
                  <a:gd name="T72" fmla="*/ 66 w 348"/>
                  <a:gd name="T73" fmla="*/ 322 h 1722"/>
                  <a:gd name="T74" fmla="*/ 78 w 348"/>
                  <a:gd name="T75" fmla="*/ 230 h 1722"/>
                  <a:gd name="T76" fmla="*/ 88 w 348"/>
                  <a:gd name="T77" fmla="*/ 148 h 1722"/>
                  <a:gd name="T78" fmla="*/ 98 w 348"/>
                  <a:gd name="T79" fmla="*/ 90 h 1722"/>
                  <a:gd name="T80" fmla="*/ 104 w 348"/>
                  <a:gd name="T81" fmla="*/ 58 h 1722"/>
                  <a:gd name="T82" fmla="*/ 104 w 348"/>
                  <a:gd name="T83" fmla="*/ 58 h 1722"/>
                  <a:gd name="T84" fmla="*/ 108 w 348"/>
                  <a:gd name="T85" fmla="*/ 52 h 1722"/>
                  <a:gd name="T86" fmla="*/ 116 w 348"/>
                  <a:gd name="T87" fmla="*/ 44 h 1722"/>
                  <a:gd name="T88" fmla="*/ 124 w 348"/>
                  <a:gd name="T89" fmla="*/ 36 h 1722"/>
                  <a:gd name="T90" fmla="*/ 136 w 348"/>
                  <a:gd name="T91" fmla="*/ 30 h 1722"/>
                  <a:gd name="T92" fmla="*/ 164 w 348"/>
                  <a:gd name="T93" fmla="*/ 16 h 1722"/>
                  <a:gd name="T94" fmla="*/ 180 w 348"/>
                  <a:gd name="T95" fmla="*/ 10 h 1722"/>
                  <a:gd name="T96" fmla="*/ 196 w 348"/>
                  <a:gd name="T97" fmla="*/ 6 h 1722"/>
                  <a:gd name="T98" fmla="*/ 214 w 348"/>
                  <a:gd name="T99" fmla="*/ 2 h 1722"/>
                  <a:gd name="T100" fmla="*/ 234 w 348"/>
                  <a:gd name="T101" fmla="*/ 0 h 1722"/>
                  <a:gd name="T102" fmla="*/ 252 w 348"/>
                  <a:gd name="T103" fmla="*/ 0 h 1722"/>
                  <a:gd name="T104" fmla="*/ 272 w 348"/>
                  <a:gd name="T105" fmla="*/ 0 h 1722"/>
                  <a:gd name="T106" fmla="*/ 290 w 348"/>
                  <a:gd name="T107" fmla="*/ 2 h 1722"/>
                  <a:gd name="T108" fmla="*/ 310 w 348"/>
                  <a:gd name="T109" fmla="*/ 8 h 1722"/>
                  <a:gd name="T110" fmla="*/ 328 w 348"/>
                  <a:gd name="T111" fmla="*/ 14 h 1722"/>
                  <a:gd name="T112" fmla="*/ 346 w 348"/>
                  <a:gd name="T113" fmla="*/ 24 h 1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8" h="1722">
                    <a:moveTo>
                      <a:pt x="346" y="24"/>
                    </a:moveTo>
                    <a:lnTo>
                      <a:pt x="346" y="24"/>
                    </a:lnTo>
                    <a:lnTo>
                      <a:pt x="346" y="64"/>
                    </a:lnTo>
                    <a:lnTo>
                      <a:pt x="348" y="178"/>
                    </a:lnTo>
                    <a:lnTo>
                      <a:pt x="348" y="354"/>
                    </a:lnTo>
                    <a:lnTo>
                      <a:pt x="344" y="460"/>
                    </a:lnTo>
                    <a:lnTo>
                      <a:pt x="340" y="578"/>
                    </a:lnTo>
                    <a:lnTo>
                      <a:pt x="334" y="704"/>
                    </a:lnTo>
                    <a:lnTo>
                      <a:pt x="326" y="838"/>
                    </a:lnTo>
                    <a:lnTo>
                      <a:pt x="314" y="978"/>
                    </a:lnTo>
                    <a:lnTo>
                      <a:pt x="298" y="1124"/>
                    </a:lnTo>
                    <a:lnTo>
                      <a:pt x="280" y="1270"/>
                    </a:lnTo>
                    <a:lnTo>
                      <a:pt x="256" y="1420"/>
                    </a:lnTo>
                    <a:lnTo>
                      <a:pt x="244" y="1494"/>
                    </a:lnTo>
                    <a:lnTo>
                      <a:pt x="228" y="1568"/>
                    </a:lnTo>
                    <a:lnTo>
                      <a:pt x="214" y="1642"/>
                    </a:lnTo>
                    <a:lnTo>
                      <a:pt x="196" y="1714"/>
                    </a:lnTo>
                    <a:lnTo>
                      <a:pt x="196" y="1714"/>
                    </a:lnTo>
                    <a:lnTo>
                      <a:pt x="178" y="1718"/>
                    </a:lnTo>
                    <a:lnTo>
                      <a:pt x="158" y="1722"/>
                    </a:lnTo>
                    <a:lnTo>
                      <a:pt x="132" y="1722"/>
                    </a:lnTo>
                    <a:lnTo>
                      <a:pt x="100" y="1722"/>
                    </a:lnTo>
                    <a:lnTo>
                      <a:pt x="68" y="1718"/>
                    </a:lnTo>
                    <a:lnTo>
                      <a:pt x="50" y="1714"/>
                    </a:lnTo>
                    <a:lnTo>
                      <a:pt x="34" y="1710"/>
                    </a:lnTo>
                    <a:lnTo>
                      <a:pt x="16" y="1702"/>
                    </a:lnTo>
                    <a:lnTo>
                      <a:pt x="0" y="1694"/>
                    </a:lnTo>
                    <a:lnTo>
                      <a:pt x="0" y="1694"/>
                    </a:lnTo>
                    <a:lnTo>
                      <a:pt x="20" y="1246"/>
                    </a:lnTo>
                    <a:lnTo>
                      <a:pt x="34" y="906"/>
                    </a:lnTo>
                    <a:lnTo>
                      <a:pt x="38" y="770"/>
                    </a:lnTo>
                    <a:lnTo>
                      <a:pt x="40" y="680"/>
                    </a:lnTo>
                    <a:lnTo>
                      <a:pt x="40" y="680"/>
                    </a:lnTo>
                    <a:lnTo>
                      <a:pt x="42" y="608"/>
                    </a:lnTo>
                    <a:lnTo>
                      <a:pt x="48" y="520"/>
                    </a:lnTo>
                    <a:lnTo>
                      <a:pt x="56" y="422"/>
                    </a:lnTo>
                    <a:lnTo>
                      <a:pt x="66" y="322"/>
                    </a:lnTo>
                    <a:lnTo>
                      <a:pt x="78" y="230"/>
                    </a:lnTo>
                    <a:lnTo>
                      <a:pt x="88" y="148"/>
                    </a:lnTo>
                    <a:lnTo>
                      <a:pt x="98" y="90"/>
                    </a:lnTo>
                    <a:lnTo>
                      <a:pt x="104" y="58"/>
                    </a:lnTo>
                    <a:lnTo>
                      <a:pt x="104" y="58"/>
                    </a:lnTo>
                    <a:lnTo>
                      <a:pt x="108" y="52"/>
                    </a:lnTo>
                    <a:lnTo>
                      <a:pt x="116" y="44"/>
                    </a:lnTo>
                    <a:lnTo>
                      <a:pt x="124" y="36"/>
                    </a:lnTo>
                    <a:lnTo>
                      <a:pt x="136" y="30"/>
                    </a:lnTo>
                    <a:lnTo>
                      <a:pt x="164" y="16"/>
                    </a:lnTo>
                    <a:lnTo>
                      <a:pt x="180" y="10"/>
                    </a:lnTo>
                    <a:lnTo>
                      <a:pt x="196" y="6"/>
                    </a:lnTo>
                    <a:lnTo>
                      <a:pt x="214" y="2"/>
                    </a:lnTo>
                    <a:lnTo>
                      <a:pt x="234" y="0"/>
                    </a:lnTo>
                    <a:lnTo>
                      <a:pt x="252" y="0"/>
                    </a:lnTo>
                    <a:lnTo>
                      <a:pt x="272" y="0"/>
                    </a:lnTo>
                    <a:lnTo>
                      <a:pt x="290" y="2"/>
                    </a:lnTo>
                    <a:lnTo>
                      <a:pt x="310" y="8"/>
                    </a:lnTo>
                    <a:lnTo>
                      <a:pt x="328" y="14"/>
                    </a:lnTo>
                    <a:lnTo>
                      <a:pt x="346"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6" name="Freeform 48">
                <a:extLst>
                  <a:ext uri="{FF2B5EF4-FFF2-40B4-BE49-F238E27FC236}">
                    <a16:creationId xmlns:a16="http://schemas.microsoft.com/office/drawing/2014/main" id="{486DF17E-2672-4CAC-BBD0-0CFE5DC9D077}"/>
                  </a:ext>
                </a:extLst>
              </p:cNvPr>
              <p:cNvSpPr>
                <a:spLocks/>
              </p:cNvSpPr>
              <p:nvPr/>
            </p:nvSpPr>
            <p:spPr bwMode="auto">
              <a:xfrm>
                <a:off x="2624319" y="4184070"/>
                <a:ext cx="135415" cy="1363682"/>
              </a:xfrm>
              <a:custGeom>
                <a:avLst/>
                <a:gdLst>
                  <a:gd name="T0" fmla="*/ 142 w 142"/>
                  <a:gd name="T1" fmla="*/ 0 h 1430"/>
                  <a:gd name="T2" fmla="*/ 142 w 142"/>
                  <a:gd name="T3" fmla="*/ 0 h 1430"/>
                  <a:gd name="T4" fmla="*/ 136 w 142"/>
                  <a:gd name="T5" fmla="*/ 12 h 1430"/>
                  <a:gd name="T6" fmla="*/ 128 w 142"/>
                  <a:gd name="T7" fmla="*/ 26 h 1430"/>
                  <a:gd name="T8" fmla="*/ 120 w 142"/>
                  <a:gd name="T9" fmla="*/ 48 h 1430"/>
                  <a:gd name="T10" fmla="*/ 112 w 142"/>
                  <a:gd name="T11" fmla="*/ 74 h 1430"/>
                  <a:gd name="T12" fmla="*/ 104 w 142"/>
                  <a:gd name="T13" fmla="*/ 108 h 1430"/>
                  <a:gd name="T14" fmla="*/ 98 w 142"/>
                  <a:gd name="T15" fmla="*/ 150 h 1430"/>
                  <a:gd name="T16" fmla="*/ 94 w 142"/>
                  <a:gd name="T17" fmla="*/ 198 h 1430"/>
                  <a:gd name="T18" fmla="*/ 94 w 142"/>
                  <a:gd name="T19" fmla="*/ 198 h 1430"/>
                  <a:gd name="T20" fmla="*/ 80 w 142"/>
                  <a:gd name="T21" fmla="*/ 420 h 1430"/>
                  <a:gd name="T22" fmla="*/ 56 w 142"/>
                  <a:gd name="T23" fmla="*/ 786 h 1430"/>
                  <a:gd name="T24" fmla="*/ 42 w 142"/>
                  <a:gd name="T25" fmla="*/ 982 h 1430"/>
                  <a:gd name="T26" fmla="*/ 28 w 142"/>
                  <a:gd name="T27" fmla="*/ 1166 h 1430"/>
                  <a:gd name="T28" fmla="*/ 14 w 142"/>
                  <a:gd name="T29" fmla="*/ 1322 h 1430"/>
                  <a:gd name="T30" fmla="*/ 6 w 142"/>
                  <a:gd name="T31" fmla="*/ 1382 h 1430"/>
                  <a:gd name="T32" fmla="*/ 0 w 142"/>
                  <a:gd name="T33" fmla="*/ 1430 h 1430"/>
                  <a:gd name="T34" fmla="*/ 0 w 142"/>
                  <a:gd name="T35" fmla="*/ 1430 h 1430"/>
                  <a:gd name="T36" fmla="*/ 38 w 142"/>
                  <a:gd name="T37" fmla="*/ 858 h 1430"/>
                  <a:gd name="T38" fmla="*/ 62 w 142"/>
                  <a:gd name="T39" fmla="*/ 442 h 1430"/>
                  <a:gd name="T40" fmla="*/ 70 w 142"/>
                  <a:gd name="T41" fmla="*/ 290 h 1430"/>
                  <a:gd name="T42" fmla="*/ 72 w 142"/>
                  <a:gd name="T43" fmla="*/ 238 h 1430"/>
                  <a:gd name="T44" fmla="*/ 72 w 142"/>
                  <a:gd name="T45" fmla="*/ 206 h 1430"/>
                  <a:gd name="T46" fmla="*/ 72 w 142"/>
                  <a:gd name="T47" fmla="*/ 206 h 1430"/>
                  <a:gd name="T48" fmla="*/ 72 w 142"/>
                  <a:gd name="T49" fmla="*/ 188 h 1430"/>
                  <a:gd name="T50" fmla="*/ 72 w 142"/>
                  <a:gd name="T51" fmla="*/ 168 h 1430"/>
                  <a:gd name="T52" fmla="*/ 78 w 142"/>
                  <a:gd name="T53" fmla="*/ 134 h 1430"/>
                  <a:gd name="T54" fmla="*/ 88 w 142"/>
                  <a:gd name="T55" fmla="*/ 102 h 1430"/>
                  <a:gd name="T56" fmla="*/ 100 w 142"/>
                  <a:gd name="T57" fmla="*/ 74 h 1430"/>
                  <a:gd name="T58" fmla="*/ 112 w 142"/>
                  <a:gd name="T59" fmla="*/ 50 h 1430"/>
                  <a:gd name="T60" fmla="*/ 124 w 142"/>
                  <a:gd name="T61" fmla="*/ 28 h 1430"/>
                  <a:gd name="T62" fmla="*/ 142 w 142"/>
                  <a:gd name="T63"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 h="1430">
                    <a:moveTo>
                      <a:pt x="142" y="0"/>
                    </a:moveTo>
                    <a:lnTo>
                      <a:pt x="142" y="0"/>
                    </a:lnTo>
                    <a:lnTo>
                      <a:pt x="136" y="12"/>
                    </a:lnTo>
                    <a:lnTo>
                      <a:pt x="128" y="26"/>
                    </a:lnTo>
                    <a:lnTo>
                      <a:pt x="120" y="48"/>
                    </a:lnTo>
                    <a:lnTo>
                      <a:pt x="112" y="74"/>
                    </a:lnTo>
                    <a:lnTo>
                      <a:pt x="104" y="108"/>
                    </a:lnTo>
                    <a:lnTo>
                      <a:pt x="98" y="150"/>
                    </a:lnTo>
                    <a:lnTo>
                      <a:pt x="94" y="198"/>
                    </a:lnTo>
                    <a:lnTo>
                      <a:pt x="94" y="198"/>
                    </a:lnTo>
                    <a:lnTo>
                      <a:pt x="80" y="420"/>
                    </a:lnTo>
                    <a:lnTo>
                      <a:pt x="56" y="786"/>
                    </a:lnTo>
                    <a:lnTo>
                      <a:pt x="42" y="982"/>
                    </a:lnTo>
                    <a:lnTo>
                      <a:pt x="28" y="1166"/>
                    </a:lnTo>
                    <a:lnTo>
                      <a:pt x="14" y="1322"/>
                    </a:lnTo>
                    <a:lnTo>
                      <a:pt x="6" y="1382"/>
                    </a:lnTo>
                    <a:lnTo>
                      <a:pt x="0" y="1430"/>
                    </a:lnTo>
                    <a:lnTo>
                      <a:pt x="0" y="1430"/>
                    </a:lnTo>
                    <a:lnTo>
                      <a:pt x="38" y="858"/>
                    </a:lnTo>
                    <a:lnTo>
                      <a:pt x="62" y="442"/>
                    </a:lnTo>
                    <a:lnTo>
                      <a:pt x="70" y="290"/>
                    </a:lnTo>
                    <a:lnTo>
                      <a:pt x="72" y="238"/>
                    </a:lnTo>
                    <a:lnTo>
                      <a:pt x="72" y="206"/>
                    </a:lnTo>
                    <a:lnTo>
                      <a:pt x="72" y="206"/>
                    </a:lnTo>
                    <a:lnTo>
                      <a:pt x="72" y="188"/>
                    </a:lnTo>
                    <a:lnTo>
                      <a:pt x="72" y="168"/>
                    </a:lnTo>
                    <a:lnTo>
                      <a:pt x="78" y="134"/>
                    </a:lnTo>
                    <a:lnTo>
                      <a:pt x="88" y="102"/>
                    </a:lnTo>
                    <a:lnTo>
                      <a:pt x="100" y="74"/>
                    </a:lnTo>
                    <a:lnTo>
                      <a:pt x="112" y="50"/>
                    </a:lnTo>
                    <a:lnTo>
                      <a:pt x="124" y="28"/>
                    </a:lnTo>
                    <a:lnTo>
                      <a:pt x="142" y="0"/>
                    </a:lnTo>
                    <a:close/>
                  </a:path>
                </a:pathLst>
              </a:custGeom>
              <a:solidFill>
                <a:srgbClr val="24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7" name="Freeform 49">
                <a:extLst>
                  <a:ext uri="{FF2B5EF4-FFF2-40B4-BE49-F238E27FC236}">
                    <a16:creationId xmlns:a16="http://schemas.microsoft.com/office/drawing/2014/main" id="{CD80B456-6175-48DE-A8AD-3A53224AC832}"/>
                  </a:ext>
                </a:extLst>
              </p:cNvPr>
              <p:cNvSpPr>
                <a:spLocks/>
              </p:cNvSpPr>
              <p:nvPr/>
            </p:nvSpPr>
            <p:spPr bwMode="auto">
              <a:xfrm>
                <a:off x="2624319" y="4184070"/>
                <a:ext cx="135415" cy="1363682"/>
              </a:xfrm>
              <a:custGeom>
                <a:avLst/>
                <a:gdLst>
                  <a:gd name="T0" fmla="*/ 142 w 142"/>
                  <a:gd name="T1" fmla="*/ 0 h 1430"/>
                  <a:gd name="T2" fmla="*/ 142 w 142"/>
                  <a:gd name="T3" fmla="*/ 0 h 1430"/>
                  <a:gd name="T4" fmla="*/ 136 w 142"/>
                  <a:gd name="T5" fmla="*/ 12 h 1430"/>
                  <a:gd name="T6" fmla="*/ 128 w 142"/>
                  <a:gd name="T7" fmla="*/ 26 h 1430"/>
                  <a:gd name="T8" fmla="*/ 120 w 142"/>
                  <a:gd name="T9" fmla="*/ 48 h 1430"/>
                  <a:gd name="T10" fmla="*/ 112 w 142"/>
                  <a:gd name="T11" fmla="*/ 74 h 1430"/>
                  <a:gd name="T12" fmla="*/ 104 w 142"/>
                  <a:gd name="T13" fmla="*/ 108 h 1430"/>
                  <a:gd name="T14" fmla="*/ 98 w 142"/>
                  <a:gd name="T15" fmla="*/ 150 h 1430"/>
                  <a:gd name="T16" fmla="*/ 94 w 142"/>
                  <a:gd name="T17" fmla="*/ 198 h 1430"/>
                  <a:gd name="T18" fmla="*/ 94 w 142"/>
                  <a:gd name="T19" fmla="*/ 198 h 1430"/>
                  <a:gd name="T20" fmla="*/ 80 w 142"/>
                  <a:gd name="T21" fmla="*/ 420 h 1430"/>
                  <a:gd name="T22" fmla="*/ 56 w 142"/>
                  <a:gd name="T23" fmla="*/ 786 h 1430"/>
                  <a:gd name="T24" fmla="*/ 42 w 142"/>
                  <a:gd name="T25" fmla="*/ 982 h 1430"/>
                  <a:gd name="T26" fmla="*/ 28 w 142"/>
                  <a:gd name="T27" fmla="*/ 1166 h 1430"/>
                  <a:gd name="T28" fmla="*/ 14 w 142"/>
                  <a:gd name="T29" fmla="*/ 1322 h 1430"/>
                  <a:gd name="T30" fmla="*/ 6 w 142"/>
                  <a:gd name="T31" fmla="*/ 1382 h 1430"/>
                  <a:gd name="T32" fmla="*/ 0 w 142"/>
                  <a:gd name="T33" fmla="*/ 1430 h 1430"/>
                  <a:gd name="T34" fmla="*/ 0 w 142"/>
                  <a:gd name="T35" fmla="*/ 1430 h 1430"/>
                  <a:gd name="T36" fmla="*/ 38 w 142"/>
                  <a:gd name="T37" fmla="*/ 858 h 1430"/>
                  <a:gd name="T38" fmla="*/ 62 w 142"/>
                  <a:gd name="T39" fmla="*/ 442 h 1430"/>
                  <a:gd name="T40" fmla="*/ 70 w 142"/>
                  <a:gd name="T41" fmla="*/ 290 h 1430"/>
                  <a:gd name="T42" fmla="*/ 72 w 142"/>
                  <a:gd name="T43" fmla="*/ 238 h 1430"/>
                  <a:gd name="T44" fmla="*/ 72 w 142"/>
                  <a:gd name="T45" fmla="*/ 206 h 1430"/>
                  <a:gd name="T46" fmla="*/ 72 w 142"/>
                  <a:gd name="T47" fmla="*/ 206 h 1430"/>
                  <a:gd name="T48" fmla="*/ 72 w 142"/>
                  <a:gd name="T49" fmla="*/ 188 h 1430"/>
                  <a:gd name="T50" fmla="*/ 72 w 142"/>
                  <a:gd name="T51" fmla="*/ 168 h 1430"/>
                  <a:gd name="T52" fmla="*/ 78 w 142"/>
                  <a:gd name="T53" fmla="*/ 134 h 1430"/>
                  <a:gd name="T54" fmla="*/ 88 w 142"/>
                  <a:gd name="T55" fmla="*/ 102 h 1430"/>
                  <a:gd name="T56" fmla="*/ 100 w 142"/>
                  <a:gd name="T57" fmla="*/ 74 h 1430"/>
                  <a:gd name="T58" fmla="*/ 112 w 142"/>
                  <a:gd name="T59" fmla="*/ 50 h 1430"/>
                  <a:gd name="T60" fmla="*/ 124 w 142"/>
                  <a:gd name="T61" fmla="*/ 28 h 1430"/>
                  <a:gd name="T62" fmla="*/ 142 w 142"/>
                  <a:gd name="T63"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 h="1430">
                    <a:moveTo>
                      <a:pt x="142" y="0"/>
                    </a:moveTo>
                    <a:lnTo>
                      <a:pt x="142" y="0"/>
                    </a:lnTo>
                    <a:lnTo>
                      <a:pt x="136" y="12"/>
                    </a:lnTo>
                    <a:lnTo>
                      <a:pt x="128" y="26"/>
                    </a:lnTo>
                    <a:lnTo>
                      <a:pt x="120" y="48"/>
                    </a:lnTo>
                    <a:lnTo>
                      <a:pt x="112" y="74"/>
                    </a:lnTo>
                    <a:lnTo>
                      <a:pt x="104" y="108"/>
                    </a:lnTo>
                    <a:lnTo>
                      <a:pt x="98" y="150"/>
                    </a:lnTo>
                    <a:lnTo>
                      <a:pt x="94" y="198"/>
                    </a:lnTo>
                    <a:lnTo>
                      <a:pt x="94" y="198"/>
                    </a:lnTo>
                    <a:lnTo>
                      <a:pt x="80" y="420"/>
                    </a:lnTo>
                    <a:lnTo>
                      <a:pt x="56" y="786"/>
                    </a:lnTo>
                    <a:lnTo>
                      <a:pt x="42" y="982"/>
                    </a:lnTo>
                    <a:lnTo>
                      <a:pt x="28" y="1166"/>
                    </a:lnTo>
                    <a:lnTo>
                      <a:pt x="14" y="1322"/>
                    </a:lnTo>
                    <a:lnTo>
                      <a:pt x="6" y="1382"/>
                    </a:lnTo>
                    <a:lnTo>
                      <a:pt x="0" y="1430"/>
                    </a:lnTo>
                    <a:lnTo>
                      <a:pt x="0" y="1430"/>
                    </a:lnTo>
                    <a:lnTo>
                      <a:pt x="38" y="858"/>
                    </a:lnTo>
                    <a:lnTo>
                      <a:pt x="62" y="442"/>
                    </a:lnTo>
                    <a:lnTo>
                      <a:pt x="70" y="290"/>
                    </a:lnTo>
                    <a:lnTo>
                      <a:pt x="72" y="238"/>
                    </a:lnTo>
                    <a:lnTo>
                      <a:pt x="72" y="206"/>
                    </a:lnTo>
                    <a:lnTo>
                      <a:pt x="72" y="206"/>
                    </a:lnTo>
                    <a:lnTo>
                      <a:pt x="72" y="188"/>
                    </a:lnTo>
                    <a:lnTo>
                      <a:pt x="72" y="168"/>
                    </a:lnTo>
                    <a:lnTo>
                      <a:pt x="78" y="134"/>
                    </a:lnTo>
                    <a:lnTo>
                      <a:pt x="88" y="102"/>
                    </a:lnTo>
                    <a:lnTo>
                      <a:pt x="100" y="74"/>
                    </a:lnTo>
                    <a:lnTo>
                      <a:pt x="112" y="50"/>
                    </a:lnTo>
                    <a:lnTo>
                      <a:pt x="124" y="28"/>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8" name="Freeform 50">
                <a:extLst>
                  <a:ext uri="{FF2B5EF4-FFF2-40B4-BE49-F238E27FC236}">
                    <a16:creationId xmlns:a16="http://schemas.microsoft.com/office/drawing/2014/main" id="{F9B72C83-BE32-47BC-8AAC-E4F76FC575AE}"/>
                  </a:ext>
                </a:extLst>
              </p:cNvPr>
              <p:cNvSpPr>
                <a:spLocks/>
              </p:cNvSpPr>
              <p:nvPr/>
            </p:nvSpPr>
            <p:spPr bwMode="auto">
              <a:xfrm>
                <a:off x="1890029" y="3045443"/>
                <a:ext cx="1064244" cy="1209195"/>
              </a:xfrm>
              <a:custGeom>
                <a:avLst/>
                <a:gdLst>
                  <a:gd name="T0" fmla="*/ 224 w 1116"/>
                  <a:gd name="T1" fmla="*/ 22 h 1268"/>
                  <a:gd name="T2" fmla="*/ 224 w 1116"/>
                  <a:gd name="T3" fmla="*/ 22 h 1268"/>
                  <a:gd name="T4" fmla="*/ 130 w 1116"/>
                  <a:gd name="T5" fmla="*/ 42 h 1268"/>
                  <a:gd name="T6" fmla="*/ 58 w 1116"/>
                  <a:gd name="T7" fmla="*/ 58 h 1268"/>
                  <a:gd name="T8" fmla="*/ 8 w 1116"/>
                  <a:gd name="T9" fmla="*/ 70 h 1268"/>
                  <a:gd name="T10" fmla="*/ 8 w 1116"/>
                  <a:gd name="T11" fmla="*/ 70 h 1268"/>
                  <a:gd name="T12" fmla="*/ 2 w 1116"/>
                  <a:gd name="T13" fmla="*/ 74 h 1268"/>
                  <a:gd name="T14" fmla="*/ 0 w 1116"/>
                  <a:gd name="T15" fmla="*/ 82 h 1268"/>
                  <a:gd name="T16" fmla="*/ 0 w 1116"/>
                  <a:gd name="T17" fmla="*/ 90 h 1268"/>
                  <a:gd name="T18" fmla="*/ 4 w 1116"/>
                  <a:gd name="T19" fmla="*/ 102 h 1268"/>
                  <a:gd name="T20" fmla="*/ 18 w 1116"/>
                  <a:gd name="T21" fmla="*/ 132 h 1268"/>
                  <a:gd name="T22" fmla="*/ 38 w 1116"/>
                  <a:gd name="T23" fmla="*/ 170 h 1268"/>
                  <a:gd name="T24" fmla="*/ 90 w 1116"/>
                  <a:gd name="T25" fmla="*/ 260 h 1268"/>
                  <a:gd name="T26" fmla="*/ 116 w 1116"/>
                  <a:gd name="T27" fmla="*/ 308 h 1268"/>
                  <a:gd name="T28" fmla="*/ 140 w 1116"/>
                  <a:gd name="T29" fmla="*/ 356 h 1268"/>
                  <a:gd name="T30" fmla="*/ 140 w 1116"/>
                  <a:gd name="T31" fmla="*/ 356 h 1268"/>
                  <a:gd name="T32" fmla="*/ 150 w 1116"/>
                  <a:gd name="T33" fmla="*/ 386 h 1268"/>
                  <a:gd name="T34" fmla="*/ 164 w 1116"/>
                  <a:gd name="T35" fmla="*/ 424 h 1268"/>
                  <a:gd name="T36" fmla="*/ 196 w 1116"/>
                  <a:gd name="T37" fmla="*/ 526 h 1268"/>
                  <a:gd name="T38" fmla="*/ 234 w 1116"/>
                  <a:gd name="T39" fmla="*/ 650 h 1268"/>
                  <a:gd name="T40" fmla="*/ 270 w 1116"/>
                  <a:gd name="T41" fmla="*/ 788 h 1268"/>
                  <a:gd name="T42" fmla="*/ 306 w 1116"/>
                  <a:gd name="T43" fmla="*/ 928 h 1268"/>
                  <a:gd name="T44" fmla="*/ 336 w 1116"/>
                  <a:gd name="T45" fmla="*/ 1062 h 1268"/>
                  <a:gd name="T46" fmla="*/ 360 w 1116"/>
                  <a:gd name="T47" fmla="*/ 1178 h 1268"/>
                  <a:gd name="T48" fmla="*/ 368 w 1116"/>
                  <a:gd name="T49" fmla="*/ 1228 h 1268"/>
                  <a:gd name="T50" fmla="*/ 372 w 1116"/>
                  <a:gd name="T51" fmla="*/ 1268 h 1268"/>
                  <a:gd name="T52" fmla="*/ 372 w 1116"/>
                  <a:gd name="T53" fmla="*/ 1268 h 1268"/>
                  <a:gd name="T54" fmla="*/ 442 w 1116"/>
                  <a:gd name="T55" fmla="*/ 1252 h 1268"/>
                  <a:gd name="T56" fmla="*/ 602 w 1116"/>
                  <a:gd name="T57" fmla="*/ 1212 h 1268"/>
                  <a:gd name="T58" fmla="*/ 690 w 1116"/>
                  <a:gd name="T59" fmla="*/ 1192 h 1268"/>
                  <a:gd name="T60" fmla="*/ 774 w 1116"/>
                  <a:gd name="T61" fmla="*/ 1174 h 1268"/>
                  <a:gd name="T62" fmla="*/ 842 w 1116"/>
                  <a:gd name="T63" fmla="*/ 1162 h 1268"/>
                  <a:gd name="T64" fmla="*/ 868 w 1116"/>
                  <a:gd name="T65" fmla="*/ 1158 h 1268"/>
                  <a:gd name="T66" fmla="*/ 886 w 1116"/>
                  <a:gd name="T67" fmla="*/ 1156 h 1268"/>
                  <a:gd name="T68" fmla="*/ 886 w 1116"/>
                  <a:gd name="T69" fmla="*/ 1078 h 1268"/>
                  <a:gd name="T70" fmla="*/ 886 w 1116"/>
                  <a:gd name="T71" fmla="*/ 1078 h 1268"/>
                  <a:gd name="T72" fmla="*/ 900 w 1116"/>
                  <a:gd name="T73" fmla="*/ 1100 h 1268"/>
                  <a:gd name="T74" fmla="*/ 910 w 1116"/>
                  <a:gd name="T75" fmla="*/ 1122 h 1268"/>
                  <a:gd name="T76" fmla="*/ 920 w 1116"/>
                  <a:gd name="T77" fmla="*/ 1146 h 1268"/>
                  <a:gd name="T78" fmla="*/ 920 w 1116"/>
                  <a:gd name="T79" fmla="*/ 1146 h 1268"/>
                  <a:gd name="T80" fmla="*/ 1000 w 1116"/>
                  <a:gd name="T81" fmla="*/ 1144 h 1268"/>
                  <a:gd name="T82" fmla="*/ 1066 w 1116"/>
                  <a:gd name="T83" fmla="*/ 1144 h 1268"/>
                  <a:gd name="T84" fmla="*/ 1116 w 1116"/>
                  <a:gd name="T85" fmla="*/ 1146 h 1268"/>
                  <a:gd name="T86" fmla="*/ 1116 w 1116"/>
                  <a:gd name="T87" fmla="*/ 1146 h 1268"/>
                  <a:gd name="T88" fmla="*/ 1054 w 1116"/>
                  <a:gd name="T89" fmla="*/ 998 h 1268"/>
                  <a:gd name="T90" fmla="*/ 988 w 1116"/>
                  <a:gd name="T91" fmla="*/ 844 h 1268"/>
                  <a:gd name="T92" fmla="*/ 906 w 1116"/>
                  <a:gd name="T93" fmla="*/ 660 h 1268"/>
                  <a:gd name="T94" fmla="*/ 820 w 1116"/>
                  <a:gd name="T95" fmla="*/ 464 h 1268"/>
                  <a:gd name="T96" fmla="*/ 732 w 1116"/>
                  <a:gd name="T97" fmla="*/ 276 h 1268"/>
                  <a:gd name="T98" fmla="*/ 692 w 1116"/>
                  <a:gd name="T99" fmla="*/ 192 h 1268"/>
                  <a:gd name="T100" fmla="*/ 654 w 1116"/>
                  <a:gd name="T101" fmla="*/ 116 h 1268"/>
                  <a:gd name="T102" fmla="*/ 620 w 1116"/>
                  <a:gd name="T103" fmla="*/ 50 h 1268"/>
                  <a:gd name="T104" fmla="*/ 590 w 1116"/>
                  <a:gd name="T105" fmla="*/ 0 h 1268"/>
                  <a:gd name="T106" fmla="*/ 590 w 1116"/>
                  <a:gd name="T107" fmla="*/ 0 h 1268"/>
                  <a:gd name="T108" fmla="*/ 546 w 1116"/>
                  <a:gd name="T109" fmla="*/ 0 h 1268"/>
                  <a:gd name="T110" fmla="*/ 442 w 1116"/>
                  <a:gd name="T111" fmla="*/ 2 h 1268"/>
                  <a:gd name="T112" fmla="*/ 380 w 1116"/>
                  <a:gd name="T113" fmla="*/ 6 h 1268"/>
                  <a:gd name="T114" fmla="*/ 320 w 1116"/>
                  <a:gd name="T115" fmla="*/ 10 h 1268"/>
                  <a:gd name="T116" fmla="*/ 266 w 1116"/>
                  <a:gd name="T117" fmla="*/ 14 h 1268"/>
                  <a:gd name="T118" fmla="*/ 224 w 1116"/>
                  <a:gd name="T119" fmla="*/ 22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6" h="1268">
                    <a:moveTo>
                      <a:pt x="224" y="22"/>
                    </a:moveTo>
                    <a:lnTo>
                      <a:pt x="224" y="22"/>
                    </a:lnTo>
                    <a:lnTo>
                      <a:pt x="130" y="42"/>
                    </a:lnTo>
                    <a:lnTo>
                      <a:pt x="58" y="58"/>
                    </a:lnTo>
                    <a:lnTo>
                      <a:pt x="8" y="70"/>
                    </a:lnTo>
                    <a:lnTo>
                      <a:pt x="8" y="70"/>
                    </a:lnTo>
                    <a:lnTo>
                      <a:pt x="2" y="74"/>
                    </a:lnTo>
                    <a:lnTo>
                      <a:pt x="0" y="82"/>
                    </a:lnTo>
                    <a:lnTo>
                      <a:pt x="0" y="90"/>
                    </a:lnTo>
                    <a:lnTo>
                      <a:pt x="4" y="102"/>
                    </a:lnTo>
                    <a:lnTo>
                      <a:pt x="18" y="132"/>
                    </a:lnTo>
                    <a:lnTo>
                      <a:pt x="38" y="170"/>
                    </a:lnTo>
                    <a:lnTo>
                      <a:pt x="90" y="260"/>
                    </a:lnTo>
                    <a:lnTo>
                      <a:pt x="116" y="308"/>
                    </a:lnTo>
                    <a:lnTo>
                      <a:pt x="140" y="356"/>
                    </a:lnTo>
                    <a:lnTo>
                      <a:pt x="140" y="356"/>
                    </a:lnTo>
                    <a:lnTo>
                      <a:pt x="150" y="386"/>
                    </a:lnTo>
                    <a:lnTo>
                      <a:pt x="164" y="424"/>
                    </a:lnTo>
                    <a:lnTo>
                      <a:pt x="196" y="526"/>
                    </a:lnTo>
                    <a:lnTo>
                      <a:pt x="234" y="650"/>
                    </a:lnTo>
                    <a:lnTo>
                      <a:pt x="270" y="788"/>
                    </a:lnTo>
                    <a:lnTo>
                      <a:pt x="306" y="928"/>
                    </a:lnTo>
                    <a:lnTo>
                      <a:pt x="336" y="1062"/>
                    </a:lnTo>
                    <a:lnTo>
                      <a:pt x="360" y="1178"/>
                    </a:lnTo>
                    <a:lnTo>
                      <a:pt x="368" y="1228"/>
                    </a:lnTo>
                    <a:lnTo>
                      <a:pt x="372" y="1268"/>
                    </a:lnTo>
                    <a:lnTo>
                      <a:pt x="372" y="1268"/>
                    </a:lnTo>
                    <a:lnTo>
                      <a:pt x="442" y="1252"/>
                    </a:lnTo>
                    <a:lnTo>
                      <a:pt x="602" y="1212"/>
                    </a:lnTo>
                    <a:lnTo>
                      <a:pt x="690" y="1192"/>
                    </a:lnTo>
                    <a:lnTo>
                      <a:pt x="774" y="1174"/>
                    </a:lnTo>
                    <a:lnTo>
                      <a:pt x="842" y="1162"/>
                    </a:lnTo>
                    <a:lnTo>
                      <a:pt x="868" y="1158"/>
                    </a:lnTo>
                    <a:lnTo>
                      <a:pt x="886" y="1156"/>
                    </a:lnTo>
                    <a:lnTo>
                      <a:pt x="886" y="1078"/>
                    </a:lnTo>
                    <a:lnTo>
                      <a:pt x="886" y="1078"/>
                    </a:lnTo>
                    <a:lnTo>
                      <a:pt x="900" y="1100"/>
                    </a:lnTo>
                    <a:lnTo>
                      <a:pt x="910" y="1122"/>
                    </a:lnTo>
                    <a:lnTo>
                      <a:pt x="920" y="1146"/>
                    </a:lnTo>
                    <a:lnTo>
                      <a:pt x="920" y="1146"/>
                    </a:lnTo>
                    <a:lnTo>
                      <a:pt x="1000" y="1144"/>
                    </a:lnTo>
                    <a:lnTo>
                      <a:pt x="1066" y="1144"/>
                    </a:lnTo>
                    <a:lnTo>
                      <a:pt x="1116" y="1146"/>
                    </a:lnTo>
                    <a:lnTo>
                      <a:pt x="1116" y="1146"/>
                    </a:lnTo>
                    <a:lnTo>
                      <a:pt x="1054" y="998"/>
                    </a:lnTo>
                    <a:lnTo>
                      <a:pt x="988" y="844"/>
                    </a:lnTo>
                    <a:lnTo>
                      <a:pt x="906" y="660"/>
                    </a:lnTo>
                    <a:lnTo>
                      <a:pt x="820" y="464"/>
                    </a:lnTo>
                    <a:lnTo>
                      <a:pt x="732" y="276"/>
                    </a:lnTo>
                    <a:lnTo>
                      <a:pt x="692" y="192"/>
                    </a:lnTo>
                    <a:lnTo>
                      <a:pt x="654" y="116"/>
                    </a:lnTo>
                    <a:lnTo>
                      <a:pt x="620" y="50"/>
                    </a:lnTo>
                    <a:lnTo>
                      <a:pt x="590" y="0"/>
                    </a:lnTo>
                    <a:lnTo>
                      <a:pt x="590" y="0"/>
                    </a:lnTo>
                    <a:lnTo>
                      <a:pt x="546" y="0"/>
                    </a:lnTo>
                    <a:lnTo>
                      <a:pt x="442" y="2"/>
                    </a:lnTo>
                    <a:lnTo>
                      <a:pt x="380" y="6"/>
                    </a:lnTo>
                    <a:lnTo>
                      <a:pt x="320" y="10"/>
                    </a:lnTo>
                    <a:lnTo>
                      <a:pt x="266" y="14"/>
                    </a:lnTo>
                    <a:lnTo>
                      <a:pt x="224" y="22"/>
                    </a:lnTo>
                    <a:close/>
                  </a:path>
                </a:pathLst>
              </a:custGeom>
              <a:solidFill>
                <a:srgbClr val="47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9" name="Freeform 51">
                <a:extLst>
                  <a:ext uri="{FF2B5EF4-FFF2-40B4-BE49-F238E27FC236}">
                    <a16:creationId xmlns:a16="http://schemas.microsoft.com/office/drawing/2014/main" id="{ADC72121-83CB-4DA9-A16A-3B1256EB34D7}"/>
                  </a:ext>
                </a:extLst>
              </p:cNvPr>
              <p:cNvSpPr>
                <a:spLocks/>
              </p:cNvSpPr>
              <p:nvPr/>
            </p:nvSpPr>
            <p:spPr bwMode="auto">
              <a:xfrm>
                <a:off x="1890029" y="3045443"/>
                <a:ext cx="1064244" cy="1209195"/>
              </a:xfrm>
              <a:custGeom>
                <a:avLst/>
                <a:gdLst>
                  <a:gd name="T0" fmla="*/ 224 w 1116"/>
                  <a:gd name="T1" fmla="*/ 22 h 1268"/>
                  <a:gd name="T2" fmla="*/ 224 w 1116"/>
                  <a:gd name="T3" fmla="*/ 22 h 1268"/>
                  <a:gd name="T4" fmla="*/ 130 w 1116"/>
                  <a:gd name="T5" fmla="*/ 42 h 1268"/>
                  <a:gd name="T6" fmla="*/ 58 w 1116"/>
                  <a:gd name="T7" fmla="*/ 58 h 1268"/>
                  <a:gd name="T8" fmla="*/ 8 w 1116"/>
                  <a:gd name="T9" fmla="*/ 70 h 1268"/>
                  <a:gd name="T10" fmla="*/ 8 w 1116"/>
                  <a:gd name="T11" fmla="*/ 70 h 1268"/>
                  <a:gd name="T12" fmla="*/ 2 w 1116"/>
                  <a:gd name="T13" fmla="*/ 74 h 1268"/>
                  <a:gd name="T14" fmla="*/ 0 w 1116"/>
                  <a:gd name="T15" fmla="*/ 82 h 1268"/>
                  <a:gd name="T16" fmla="*/ 0 w 1116"/>
                  <a:gd name="T17" fmla="*/ 90 h 1268"/>
                  <a:gd name="T18" fmla="*/ 4 w 1116"/>
                  <a:gd name="T19" fmla="*/ 102 h 1268"/>
                  <a:gd name="T20" fmla="*/ 18 w 1116"/>
                  <a:gd name="T21" fmla="*/ 132 h 1268"/>
                  <a:gd name="T22" fmla="*/ 38 w 1116"/>
                  <a:gd name="T23" fmla="*/ 170 h 1268"/>
                  <a:gd name="T24" fmla="*/ 90 w 1116"/>
                  <a:gd name="T25" fmla="*/ 260 h 1268"/>
                  <a:gd name="T26" fmla="*/ 116 w 1116"/>
                  <a:gd name="T27" fmla="*/ 308 h 1268"/>
                  <a:gd name="T28" fmla="*/ 140 w 1116"/>
                  <a:gd name="T29" fmla="*/ 356 h 1268"/>
                  <a:gd name="T30" fmla="*/ 140 w 1116"/>
                  <a:gd name="T31" fmla="*/ 356 h 1268"/>
                  <a:gd name="T32" fmla="*/ 150 w 1116"/>
                  <a:gd name="T33" fmla="*/ 386 h 1268"/>
                  <a:gd name="T34" fmla="*/ 164 w 1116"/>
                  <a:gd name="T35" fmla="*/ 424 h 1268"/>
                  <a:gd name="T36" fmla="*/ 196 w 1116"/>
                  <a:gd name="T37" fmla="*/ 526 h 1268"/>
                  <a:gd name="T38" fmla="*/ 234 w 1116"/>
                  <a:gd name="T39" fmla="*/ 650 h 1268"/>
                  <a:gd name="T40" fmla="*/ 270 w 1116"/>
                  <a:gd name="T41" fmla="*/ 788 h 1268"/>
                  <a:gd name="T42" fmla="*/ 306 w 1116"/>
                  <a:gd name="T43" fmla="*/ 928 h 1268"/>
                  <a:gd name="T44" fmla="*/ 336 w 1116"/>
                  <a:gd name="T45" fmla="*/ 1062 h 1268"/>
                  <a:gd name="T46" fmla="*/ 360 w 1116"/>
                  <a:gd name="T47" fmla="*/ 1178 h 1268"/>
                  <a:gd name="T48" fmla="*/ 368 w 1116"/>
                  <a:gd name="T49" fmla="*/ 1228 h 1268"/>
                  <a:gd name="T50" fmla="*/ 372 w 1116"/>
                  <a:gd name="T51" fmla="*/ 1268 h 1268"/>
                  <a:gd name="T52" fmla="*/ 372 w 1116"/>
                  <a:gd name="T53" fmla="*/ 1268 h 1268"/>
                  <a:gd name="T54" fmla="*/ 442 w 1116"/>
                  <a:gd name="T55" fmla="*/ 1252 h 1268"/>
                  <a:gd name="T56" fmla="*/ 602 w 1116"/>
                  <a:gd name="T57" fmla="*/ 1212 h 1268"/>
                  <a:gd name="T58" fmla="*/ 690 w 1116"/>
                  <a:gd name="T59" fmla="*/ 1192 h 1268"/>
                  <a:gd name="T60" fmla="*/ 774 w 1116"/>
                  <a:gd name="T61" fmla="*/ 1174 h 1268"/>
                  <a:gd name="T62" fmla="*/ 842 w 1116"/>
                  <a:gd name="T63" fmla="*/ 1162 h 1268"/>
                  <a:gd name="T64" fmla="*/ 868 w 1116"/>
                  <a:gd name="T65" fmla="*/ 1158 h 1268"/>
                  <a:gd name="T66" fmla="*/ 886 w 1116"/>
                  <a:gd name="T67" fmla="*/ 1156 h 1268"/>
                  <a:gd name="T68" fmla="*/ 886 w 1116"/>
                  <a:gd name="T69" fmla="*/ 1078 h 1268"/>
                  <a:gd name="T70" fmla="*/ 886 w 1116"/>
                  <a:gd name="T71" fmla="*/ 1078 h 1268"/>
                  <a:gd name="T72" fmla="*/ 900 w 1116"/>
                  <a:gd name="T73" fmla="*/ 1100 h 1268"/>
                  <a:gd name="T74" fmla="*/ 910 w 1116"/>
                  <a:gd name="T75" fmla="*/ 1122 h 1268"/>
                  <a:gd name="T76" fmla="*/ 920 w 1116"/>
                  <a:gd name="T77" fmla="*/ 1146 h 1268"/>
                  <a:gd name="T78" fmla="*/ 920 w 1116"/>
                  <a:gd name="T79" fmla="*/ 1146 h 1268"/>
                  <a:gd name="T80" fmla="*/ 1000 w 1116"/>
                  <a:gd name="T81" fmla="*/ 1144 h 1268"/>
                  <a:gd name="T82" fmla="*/ 1066 w 1116"/>
                  <a:gd name="T83" fmla="*/ 1144 h 1268"/>
                  <a:gd name="T84" fmla="*/ 1116 w 1116"/>
                  <a:gd name="T85" fmla="*/ 1146 h 1268"/>
                  <a:gd name="T86" fmla="*/ 1116 w 1116"/>
                  <a:gd name="T87" fmla="*/ 1146 h 1268"/>
                  <a:gd name="T88" fmla="*/ 1054 w 1116"/>
                  <a:gd name="T89" fmla="*/ 998 h 1268"/>
                  <a:gd name="T90" fmla="*/ 988 w 1116"/>
                  <a:gd name="T91" fmla="*/ 844 h 1268"/>
                  <a:gd name="T92" fmla="*/ 906 w 1116"/>
                  <a:gd name="T93" fmla="*/ 660 h 1268"/>
                  <a:gd name="T94" fmla="*/ 820 w 1116"/>
                  <a:gd name="T95" fmla="*/ 464 h 1268"/>
                  <a:gd name="T96" fmla="*/ 732 w 1116"/>
                  <a:gd name="T97" fmla="*/ 276 h 1268"/>
                  <a:gd name="T98" fmla="*/ 692 w 1116"/>
                  <a:gd name="T99" fmla="*/ 192 h 1268"/>
                  <a:gd name="T100" fmla="*/ 654 w 1116"/>
                  <a:gd name="T101" fmla="*/ 116 h 1268"/>
                  <a:gd name="T102" fmla="*/ 620 w 1116"/>
                  <a:gd name="T103" fmla="*/ 50 h 1268"/>
                  <a:gd name="T104" fmla="*/ 590 w 1116"/>
                  <a:gd name="T105" fmla="*/ 0 h 1268"/>
                  <a:gd name="T106" fmla="*/ 590 w 1116"/>
                  <a:gd name="T107" fmla="*/ 0 h 1268"/>
                  <a:gd name="T108" fmla="*/ 546 w 1116"/>
                  <a:gd name="T109" fmla="*/ 0 h 1268"/>
                  <a:gd name="T110" fmla="*/ 442 w 1116"/>
                  <a:gd name="T111" fmla="*/ 2 h 1268"/>
                  <a:gd name="T112" fmla="*/ 380 w 1116"/>
                  <a:gd name="T113" fmla="*/ 6 h 1268"/>
                  <a:gd name="T114" fmla="*/ 320 w 1116"/>
                  <a:gd name="T115" fmla="*/ 10 h 1268"/>
                  <a:gd name="T116" fmla="*/ 266 w 1116"/>
                  <a:gd name="T117" fmla="*/ 14 h 1268"/>
                  <a:gd name="T118" fmla="*/ 224 w 1116"/>
                  <a:gd name="T119" fmla="*/ 22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6" h="1268">
                    <a:moveTo>
                      <a:pt x="224" y="22"/>
                    </a:moveTo>
                    <a:lnTo>
                      <a:pt x="224" y="22"/>
                    </a:lnTo>
                    <a:lnTo>
                      <a:pt x="130" y="42"/>
                    </a:lnTo>
                    <a:lnTo>
                      <a:pt x="58" y="58"/>
                    </a:lnTo>
                    <a:lnTo>
                      <a:pt x="8" y="70"/>
                    </a:lnTo>
                    <a:lnTo>
                      <a:pt x="8" y="70"/>
                    </a:lnTo>
                    <a:lnTo>
                      <a:pt x="2" y="74"/>
                    </a:lnTo>
                    <a:lnTo>
                      <a:pt x="0" y="82"/>
                    </a:lnTo>
                    <a:lnTo>
                      <a:pt x="0" y="90"/>
                    </a:lnTo>
                    <a:lnTo>
                      <a:pt x="4" y="102"/>
                    </a:lnTo>
                    <a:lnTo>
                      <a:pt x="18" y="132"/>
                    </a:lnTo>
                    <a:lnTo>
                      <a:pt x="38" y="170"/>
                    </a:lnTo>
                    <a:lnTo>
                      <a:pt x="90" y="260"/>
                    </a:lnTo>
                    <a:lnTo>
                      <a:pt x="116" y="308"/>
                    </a:lnTo>
                    <a:lnTo>
                      <a:pt x="140" y="356"/>
                    </a:lnTo>
                    <a:lnTo>
                      <a:pt x="140" y="356"/>
                    </a:lnTo>
                    <a:lnTo>
                      <a:pt x="150" y="386"/>
                    </a:lnTo>
                    <a:lnTo>
                      <a:pt x="164" y="424"/>
                    </a:lnTo>
                    <a:lnTo>
                      <a:pt x="196" y="526"/>
                    </a:lnTo>
                    <a:lnTo>
                      <a:pt x="234" y="650"/>
                    </a:lnTo>
                    <a:lnTo>
                      <a:pt x="270" y="788"/>
                    </a:lnTo>
                    <a:lnTo>
                      <a:pt x="306" y="928"/>
                    </a:lnTo>
                    <a:lnTo>
                      <a:pt x="336" y="1062"/>
                    </a:lnTo>
                    <a:lnTo>
                      <a:pt x="360" y="1178"/>
                    </a:lnTo>
                    <a:lnTo>
                      <a:pt x="368" y="1228"/>
                    </a:lnTo>
                    <a:lnTo>
                      <a:pt x="372" y="1268"/>
                    </a:lnTo>
                    <a:lnTo>
                      <a:pt x="372" y="1268"/>
                    </a:lnTo>
                    <a:lnTo>
                      <a:pt x="442" y="1252"/>
                    </a:lnTo>
                    <a:lnTo>
                      <a:pt x="602" y="1212"/>
                    </a:lnTo>
                    <a:lnTo>
                      <a:pt x="690" y="1192"/>
                    </a:lnTo>
                    <a:lnTo>
                      <a:pt x="774" y="1174"/>
                    </a:lnTo>
                    <a:lnTo>
                      <a:pt x="842" y="1162"/>
                    </a:lnTo>
                    <a:lnTo>
                      <a:pt x="868" y="1158"/>
                    </a:lnTo>
                    <a:lnTo>
                      <a:pt x="886" y="1156"/>
                    </a:lnTo>
                    <a:lnTo>
                      <a:pt x="886" y="1078"/>
                    </a:lnTo>
                    <a:lnTo>
                      <a:pt x="886" y="1078"/>
                    </a:lnTo>
                    <a:lnTo>
                      <a:pt x="900" y="1100"/>
                    </a:lnTo>
                    <a:lnTo>
                      <a:pt x="910" y="1122"/>
                    </a:lnTo>
                    <a:lnTo>
                      <a:pt x="920" y="1146"/>
                    </a:lnTo>
                    <a:lnTo>
                      <a:pt x="920" y="1146"/>
                    </a:lnTo>
                    <a:lnTo>
                      <a:pt x="1000" y="1144"/>
                    </a:lnTo>
                    <a:lnTo>
                      <a:pt x="1066" y="1144"/>
                    </a:lnTo>
                    <a:lnTo>
                      <a:pt x="1116" y="1146"/>
                    </a:lnTo>
                    <a:lnTo>
                      <a:pt x="1116" y="1146"/>
                    </a:lnTo>
                    <a:lnTo>
                      <a:pt x="1054" y="998"/>
                    </a:lnTo>
                    <a:lnTo>
                      <a:pt x="988" y="844"/>
                    </a:lnTo>
                    <a:lnTo>
                      <a:pt x="906" y="660"/>
                    </a:lnTo>
                    <a:lnTo>
                      <a:pt x="820" y="464"/>
                    </a:lnTo>
                    <a:lnTo>
                      <a:pt x="732" y="276"/>
                    </a:lnTo>
                    <a:lnTo>
                      <a:pt x="692" y="192"/>
                    </a:lnTo>
                    <a:lnTo>
                      <a:pt x="654" y="116"/>
                    </a:lnTo>
                    <a:lnTo>
                      <a:pt x="620" y="50"/>
                    </a:lnTo>
                    <a:lnTo>
                      <a:pt x="590" y="0"/>
                    </a:lnTo>
                    <a:lnTo>
                      <a:pt x="590" y="0"/>
                    </a:lnTo>
                    <a:lnTo>
                      <a:pt x="546" y="0"/>
                    </a:lnTo>
                    <a:lnTo>
                      <a:pt x="442" y="2"/>
                    </a:lnTo>
                    <a:lnTo>
                      <a:pt x="380" y="6"/>
                    </a:lnTo>
                    <a:lnTo>
                      <a:pt x="320" y="10"/>
                    </a:lnTo>
                    <a:lnTo>
                      <a:pt x="266" y="14"/>
                    </a:lnTo>
                    <a:lnTo>
                      <a:pt x="224"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0" name="Freeform 52">
                <a:extLst>
                  <a:ext uri="{FF2B5EF4-FFF2-40B4-BE49-F238E27FC236}">
                    <a16:creationId xmlns:a16="http://schemas.microsoft.com/office/drawing/2014/main" id="{A83CE6FA-30B7-4F31-86EA-C3860068BC10}"/>
                  </a:ext>
                </a:extLst>
              </p:cNvPr>
              <p:cNvSpPr>
                <a:spLocks/>
              </p:cNvSpPr>
              <p:nvPr/>
            </p:nvSpPr>
            <p:spPr bwMode="auto">
              <a:xfrm>
                <a:off x="2155136" y="2902400"/>
                <a:ext cx="181188" cy="272736"/>
              </a:xfrm>
              <a:custGeom>
                <a:avLst/>
                <a:gdLst>
                  <a:gd name="T0" fmla="*/ 98 w 190"/>
                  <a:gd name="T1" fmla="*/ 26 h 286"/>
                  <a:gd name="T2" fmla="*/ 98 w 190"/>
                  <a:gd name="T3" fmla="*/ 26 h 286"/>
                  <a:gd name="T4" fmla="*/ 134 w 190"/>
                  <a:gd name="T5" fmla="*/ 90 h 286"/>
                  <a:gd name="T6" fmla="*/ 164 w 190"/>
                  <a:gd name="T7" fmla="*/ 138 h 286"/>
                  <a:gd name="T8" fmla="*/ 176 w 190"/>
                  <a:gd name="T9" fmla="*/ 156 h 286"/>
                  <a:gd name="T10" fmla="*/ 188 w 190"/>
                  <a:gd name="T11" fmla="*/ 168 h 286"/>
                  <a:gd name="T12" fmla="*/ 188 w 190"/>
                  <a:gd name="T13" fmla="*/ 168 h 286"/>
                  <a:gd name="T14" fmla="*/ 190 w 190"/>
                  <a:gd name="T15" fmla="*/ 210 h 286"/>
                  <a:gd name="T16" fmla="*/ 188 w 190"/>
                  <a:gd name="T17" fmla="*/ 240 h 286"/>
                  <a:gd name="T18" fmla="*/ 182 w 190"/>
                  <a:gd name="T19" fmla="*/ 262 h 286"/>
                  <a:gd name="T20" fmla="*/ 180 w 190"/>
                  <a:gd name="T21" fmla="*/ 270 h 286"/>
                  <a:gd name="T22" fmla="*/ 174 w 190"/>
                  <a:gd name="T23" fmla="*/ 276 h 286"/>
                  <a:gd name="T24" fmla="*/ 170 w 190"/>
                  <a:gd name="T25" fmla="*/ 282 h 286"/>
                  <a:gd name="T26" fmla="*/ 166 w 190"/>
                  <a:gd name="T27" fmla="*/ 284 h 286"/>
                  <a:gd name="T28" fmla="*/ 160 w 190"/>
                  <a:gd name="T29" fmla="*/ 286 h 286"/>
                  <a:gd name="T30" fmla="*/ 154 w 190"/>
                  <a:gd name="T31" fmla="*/ 286 h 286"/>
                  <a:gd name="T32" fmla="*/ 140 w 190"/>
                  <a:gd name="T33" fmla="*/ 282 h 286"/>
                  <a:gd name="T34" fmla="*/ 128 w 190"/>
                  <a:gd name="T35" fmla="*/ 276 h 286"/>
                  <a:gd name="T36" fmla="*/ 114 w 190"/>
                  <a:gd name="T37" fmla="*/ 266 h 286"/>
                  <a:gd name="T38" fmla="*/ 100 w 190"/>
                  <a:gd name="T39" fmla="*/ 254 h 286"/>
                  <a:gd name="T40" fmla="*/ 76 w 190"/>
                  <a:gd name="T41" fmla="*/ 228 h 286"/>
                  <a:gd name="T42" fmla="*/ 60 w 190"/>
                  <a:gd name="T43" fmla="*/ 208 h 286"/>
                  <a:gd name="T44" fmla="*/ 52 w 190"/>
                  <a:gd name="T45" fmla="*/ 198 h 286"/>
                  <a:gd name="T46" fmla="*/ 52 w 190"/>
                  <a:gd name="T47" fmla="*/ 198 h 286"/>
                  <a:gd name="T48" fmla="*/ 30 w 190"/>
                  <a:gd name="T49" fmla="*/ 134 h 286"/>
                  <a:gd name="T50" fmla="*/ 12 w 190"/>
                  <a:gd name="T51" fmla="*/ 76 h 286"/>
                  <a:gd name="T52" fmla="*/ 0 w 190"/>
                  <a:gd name="T53" fmla="*/ 26 h 286"/>
                  <a:gd name="T54" fmla="*/ 0 w 190"/>
                  <a:gd name="T55" fmla="*/ 26 h 286"/>
                  <a:gd name="T56" fmla="*/ 0 w 190"/>
                  <a:gd name="T57" fmla="*/ 16 h 286"/>
                  <a:gd name="T58" fmla="*/ 0 w 190"/>
                  <a:gd name="T59" fmla="*/ 10 h 286"/>
                  <a:gd name="T60" fmla="*/ 4 w 190"/>
                  <a:gd name="T61" fmla="*/ 4 h 286"/>
                  <a:gd name="T62" fmla="*/ 10 w 190"/>
                  <a:gd name="T63" fmla="*/ 2 h 286"/>
                  <a:gd name="T64" fmla="*/ 18 w 190"/>
                  <a:gd name="T65" fmla="*/ 0 h 286"/>
                  <a:gd name="T66" fmla="*/ 26 w 190"/>
                  <a:gd name="T67" fmla="*/ 0 h 286"/>
                  <a:gd name="T68" fmla="*/ 44 w 190"/>
                  <a:gd name="T69" fmla="*/ 4 h 286"/>
                  <a:gd name="T70" fmla="*/ 64 w 190"/>
                  <a:gd name="T71" fmla="*/ 10 h 286"/>
                  <a:gd name="T72" fmla="*/ 80 w 190"/>
                  <a:gd name="T73" fmla="*/ 18 h 286"/>
                  <a:gd name="T74" fmla="*/ 98 w 190"/>
                  <a:gd name="T75" fmla="*/ 2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286">
                    <a:moveTo>
                      <a:pt x="98" y="26"/>
                    </a:moveTo>
                    <a:lnTo>
                      <a:pt x="98" y="26"/>
                    </a:lnTo>
                    <a:lnTo>
                      <a:pt x="134" y="90"/>
                    </a:lnTo>
                    <a:lnTo>
                      <a:pt x="164" y="138"/>
                    </a:lnTo>
                    <a:lnTo>
                      <a:pt x="176" y="156"/>
                    </a:lnTo>
                    <a:lnTo>
                      <a:pt x="188" y="168"/>
                    </a:lnTo>
                    <a:lnTo>
                      <a:pt x="188" y="168"/>
                    </a:lnTo>
                    <a:lnTo>
                      <a:pt x="190" y="210"/>
                    </a:lnTo>
                    <a:lnTo>
                      <a:pt x="188" y="240"/>
                    </a:lnTo>
                    <a:lnTo>
                      <a:pt x="182" y="262"/>
                    </a:lnTo>
                    <a:lnTo>
                      <a:pt x="180" y="270"/>
                    </a:lnTo>
                    <a:lnTo>
                      <a:pt x="174" y="276"/>
                    </a:lnTo>
                    <a:lnTo>
                      <a:pt x="170" y="282"/>
                    </a:lnTo>
                    <a:lnTo>
                      <a:pt x="166" y="284"/>
                    </a:lnTo>
                    <a:lnTo>
                      <a:pt x="160" y="286"/>
                    </a:lnTo>
                    <a:lnTo>
                      <a:pt x="154" y="286"/>
                    </a:lnTo>
                    <a:lnTo>
                      <a:pt x="140" y="282"/>
                    </a:lnTo>
                    <a:lnTo>
                      <a:pt x="128" y="276"/>
                    </a:lnTo>
                    <a:lnTo>
                      <a:pt x="114" y="266"/>
                    </a:lnTo>
                    <a:lnTo>
                      <a:pt x="100" y="254"/>
                    </a:lnTo>
                    <a:lnTo>
                      <a:pt x="76" y="228"/>
                    </a:lnTo>
                    <a:lnTo>
                      <a:pt x="60" y="208"/>
                    </a:lnTo>
                    <a:lnTo>
                      <a:pt x="52" y="198"/>
                    </a:lnTo>
                    <a:lnTo>
                      <a:pt x="52" y="198"/>
                    </a:lnTo>
                    <a:lnTo>
                      <a:pt x="30" y="134"/>
                    </a:lnTo>
                    <a:lnTo>
                      <a:pt x="12" y="76"/>
                    </a:lnTo>
                    <a:lnTo>
                      <a:pt x="0" y="26"/>
                    </a:lnTo>
                    <a:lnTo>
                      <a:pt x="0" y="26"/>
                    </a:lnTo>
                    <a:lnTo>
                      <a:pt x="0" y="16"/>
                    </a:lnTo>
                    <a:lnTo>
                      <a:pt x="0" y="10"/>
                    </a:lnTo>
                    <a:lnTo>
                      <a:pt x="4" y="4"/>
                    </a:lnTo>
                    <a:lnTo>
                      <a:pt x="10" y="2"/>
                    </a:lnTo>
                    <a:lnTo>
                      <a:pt x="18" y="0"/>
                    </a:lnTo>
                    <a:lnTo>
                      <a:pt x="26" y="0"/>
                    </a:lnTo>
                    <a:lnTo>
                      <a:pt x="44" y="4"/>
                    </a:lnTo>
                    <a:lnTo>
                      <a:pt x="64" y="10"/>
                    </a:lnTo>
                    <a:lnTo>
                      <a:pt x="80" y="18"/>
                    </a:lnTo>
                    <a:lnTo>
                      <a:pt x="98" y="26"/>
                    </a:lnTo>
                    <a:close/>
                  </a:path>
                </a:pathLst>
              </a:custGeom>
              <a:solidFill>
                <a:srgbClr val="FE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1" name="Freeform 53">
                <a:extLst>
                  <a:ext uri="{FF2B5EF4-FFF2-40B4-BE49-F238E27FC236}">
                    <a16:creationId xmlns:a16="http://schemas.microsoft.com/office/drawing/2014/main" id="{41E3D169-3266-4683-9043-9CDDD6AFA95E}"/>
                  </a:ext>
                </a:extLst>
              </p:cNvPr>
              <p:cNvSpPr>
                <a:spLocks/>
              </p:cNvSpPr>
              <p:nvPr/>
            </p:nvSpPr>
            <p:spPr bwMode="auto">
              <a:xfrm>
                <a:off x="2155136" y="2902400"/>
                <a:ext cx="181188" cy="272736"/>
              </a:xfrm>
              <a:custGeom>
                <a:avLst/>
                <a:gdLst>
                  <a:gd name="T0" fmla="*/ 98 w 190"/>
                  <a:gd name="T1" fmla="*/ 26 h 286"/>
                  <a:gd name="T2" fmla="*/ 98 w 190"/>
                  <a:gd name="T3" fmla="*/ 26 h 286"/>
                  <a:gd name="T4" fmla="*/ 134 w 190"/>
                  <a:gd name="T5" fmla="*/ 90 h 286"/>
                  <a:gd name="T6" fmla="*/ 164 w 190"/>
                  <a:gd name="T7" fmla="*/ 138 h 286"/>
                  <a:gd name="T8" fmla="*/ 176 w 190"/>
                  <a:gd name="T9" fmla="*/ 156 h 286"/>
                  <a:gd name="T10" fmla="*/ 188 w 190"/>
                  <a:gd name="T11" fmla="*/ 168 h 286"/>
                  <a:gd name="T12" fmla="*/ 188 w 190"/>
                  <a:gd name="T13" fmla="*/ 168 h 286"/>
                  <a:gd name="T14" fmla="*/ 190 w 190"/>
                  <a:gd name="T15" fmla="*/ 210 h 286"/>
                  <a:gd name="T16" fmla="*/ 188 w 190"/>
                  <a:gd name="T17" fmla="*/ 240 h 286"/>
                  <a:gd name="T18" fmla="*/ 182 w 190"/>
                  <a:gd name="T19" fmla="*/ 262 h 286"/>
                  <a:gd name="T20" fmla="*/ 180 w 190"/>
                  <a:gd name="T21" fmla="*/ 270 h 286"/>
                  <a:gd name="T22" fmla="*/ 174 w 190"/>
                  <a:gd name="T23" fmla="*/ 276 h 286"/>
                  <a:gd name="T24" fmla="*/ 170 w 190"/>
                  <a:gd name="T25" fmla="*/ 282 h 286"/>
                  <a:gd name="T26" fmla="*/ 166 w 190"/>
                  <a:gd name="T27" fmla="*/ 284 h 286"/>
                  <a:gd name="T28" fmla="*/ 160 w 190"/>
                  <a:gd name="T29" fmla="*/ 286 h 286"/>
                  <a:gd name="T30" fmla="*/ 154 w 190"/>
                  <a:gd name="T31" fmla="*/ 286 h 286"/>
                  <a:gd name="T32" fmla="*/ 140 w 190"/>
                  <a:gd name="T33" fmla="*/ 282 h 286"/>
                  <a:gd name="T34" fmla="*/ 128 w 190"/>
                  <a:gd name="T35" fmla="*/ 276 h 286"/>
                  <a:gd name="T36" fmla="*/ 114 w 190"/>
                  <a:gd name="T37" fmla="*/ 266 h 286"/>
                  <a:gd name="T38" fmla="*/ 100 w 190"/>
                  <a:gd name="T39" fmla="*/ 254 h 286"/>
                  <a:gd name="T40" fmla="*/ 76 w 190"/>
                  <a:gd name="T41" fmla="*/ 228 h 286"/>
                  <a:gd name="T42" fmla="*/ 60 w 190"/>
                  <a:gd name="T43" fmla="*/ 208 h 286"/>
                  <a:gd name="T44" fmla="*/ 52 w 190"/>
                  <a:gd name="T45" fmla="*/ 198 h 286"/>
                  <a:gd name="T46" fmla="*/ 52 w 190"/>
                  <a:gd name="T47" fmla="*/ 198 h 286"/>
                  <a:gd name="T48" fmla="*/ 30 w 190"/>
                  <a:gd name="T49" fmla="*/ 134 h 286"/>
                  <a:gd name="T50" fmla="*/ 12 w 190"/>
                  <a:gd name="T51" fmla="*/ 76 h 286"/>
                  <a:gd name="T52" fmla="*/ 0 w 190"/>
                  <a:gd name="T53" fmla="*/ 26 h 286"/>
                  <a:gd name="T54" fmla="*/ 0 w 190"/>
                  <a:gd name="T55" fmla="*/ 26 h 286"/>
                  <a:gd name="T56" fmla="*/ 0 w 190"/>
                  <a:gd name="T57" fmla="*/ 16 h 286"/>
                  <a:gd name="T58" fmla="*/ 0 w 190"/>
                  <a:gd name="T59" fmla="*/ 10 h 286"/>
                  <a:gd name="T60" fmla="*/ 4 w 190"/>
                  <a:gd name="T61" fmla="*/ 4 h 286"/>
                  <a:gd name="T62" fmla="*/ 10 w 190"/>
                  <a:gd name="T63" fmla="*/ 2 h 286"/>
                  <a:gd name="T64" fmla="*/ 18 w 190"/>
                  <a:gd name="T65" fmla="*/ 0 h 286"/>
                  <a:gd name="T66" fmla="*/ 26 w 190"/>
                  <a:gd name="T67" fmla="*/ 0 h 286"/>
                  <a:gd name="T68" fmla="*/ 44 w 190"/>
                  <a:gd name="T69" fmla="*/ 4 h 286"/>
                  <a:gd name="T70" fmla="*/ 64 w 190"/>
                  <a:gd name="T71" fmla="*/ 10 h 286"/>
                  <a:gd name="T72" fmla="*/ 80 w 190"/>
                  <a:gd name="T73" fmla="*/ 18 h 286"/>
                  <a:gd name="T74" fmla="*/ 98 w 190"/>
                  <a:gd name="T75" fmla="*/ 2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286">
                    <a:moveTo>
                      <a:pt x="98" y="26"/>
                    </a:moveTo>
                    <a:lnTo>
                      <a:pt x="98" y="26"/>
                    </a:lnTo>
                    <a:lnTo>
                      <a:pt x="134" y="90"/>
                    </a:lnTo>
                    <a:lnTo>
                      <a:pt x="164" y="138"/>
                    </a:lnTo>
                    <a:lnTo>
                      <a:pt x="176" y="156"/>
                    </a:lnTo>
                    <a:lnTo>
                      <a:pt x="188" y="168"/>
                    </a:lnTo>
                    <a:lnTo>
                      <a:pt x="188" y="168"/>
                    </a:lnTo>
                    <a:lnTo>
                      <a:pt x="190" y="210"/>
                    </a:lnTo>
                    <a:lnTo>
                      <a:pt x="188" y="240"/>
                    </a:lnTo>
                    <a:lnTo>
                      <a:pt x="182" y="262"/>
                    </a:lnTo>
                    <a:lnTo>
                      <a:pt x="180" y="270"/>
                    </a:lnTo>
                    <a:lnTo>
                      <a:pt x="174" y="276"/>
                    </a:lnTo>
                    <a:lnTo>
                      <a:pt x="170" y="282"/>
                    </a:lnTo>
                    <a:lnTo>
                      <a:pt x="166" y="284"/>
                    </a:lnTo>
                    <a:lnTo>
                      <a:pt x="160" y="286"/>
                    </a:lnTo>
                    <a:lnTo>
                      <a:pt x="154" y="286"/>
                    </a:lnTo>
                    <a:lnTo>
                      <a:pt x="140" y="282"/>
                    </a:lnTo>
                    <a:lnTo>
                      <a:pt x="128" y="276"/>
                    </a:lnTo>
                    <a:lnTo>
                      <a:pt x="114" y="266"/>
                    </a:lnTo>
                    <a:lnTo>
                      <a:pt x="100" y="254"/>
                    </a:lnTo>
                    <a:lnTo>
                      <a:pt x="76" y="228"/>
                    </a:lnTo>
                    <a:lnTo>
                      <a:pt x="60" y="208"/>
                    </a:lnTo>
                    <a:lnTo>
                      <a:pt x="52" y="198"/>
                    </a:lnTo>
                    <a:lnTo>
                      <a:pt x="52" y="198"/>
                    </a:lnTo>
                    <a:lnTo>
                      <a:pt x="30" y="134"/>
                    </a:lnTo>
                    <a:lnTo>
                      <a:pt x="12" y="76"/>
                    </a:lnTo>
                    <a:lnTo>
                      <a:pt x="0" y="26"/>
                    </a:lnTo>
                    <a:lnTo>
                      <a:pt x="0" y="26"/>
                    </a:lnTo>
                    <a:lnTo>
                      <a:pt x="0" y="16"/>
                    </a:lnTo>
                    <a:lnTo>
                      <a:pt x="0" y="10"/>
                    </a:lnTo>
                    <a:lnTo>
                      <a:pt x="4" y="4"/>
                    </a:lnTo>
                    <a:lnTo>
                      <a:pt x="10" y="2"/>
                    </a:lnTo>
                    <a:lnTo>
                      <a:pt x="18" y="0"/>
                    </a:lnTo>
                    <a:lnTo>
                      <a:pt x="26" y="0"/>
                    </a:lnTo>
                    <a:lnTo>
                      <a:pt x="44" y="4"/>
                    </a:lnTo>
                    <a:lnTo>
                      <a:pt x="64" y="10"/>
                    </a:lnTo>
                    <a:lnTo>
                      <a:pt x="80" y="18"/>
                    </a:lnTo>
                    <a:lnTo>
                      <a:pt x="98"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2" name="Freeform 54">
                <a:extLst>
                  <a:ext uri="{FF2B5EF4-FFF2-40B4-BE49-F238E27FC236}">
                    <a16:creationId xmlns:a16="http://schemas.microsoft.com/office/drawing/2014/main" id="{731C7D3B-6F03-40B0-A584-269F8E00822B}"/>
                  </a:ext>
                </a:extLst>
              </p:cNvPr>
              <p:cNvSpPr>
                <a:spLocks/>
              </p:cNvSpPr>
              <p:nvPr/>
            </p:nvSpPr>
            <p:spPr bwMode="auto">
              <a:xfrm>
                <a:off x="2103640" y="3045443"/>
                <a:ext cx="438667" cy="547380"/>
              </a:xfrm>
              <a:custGeom>
                <a:avLst/>
                <a:gdLst>
                  <a:gd name="T0" fmla="*/ 148 w 460"/>
                  <a:gd name="T1" fmla="*/ 0 h 574"/>
                  <a:gd name="T2" fmla="*/ 224 w 460"/>
                  <a:gd name="T3" fmla="*/ 124 h 574"/>
                  <a:gd name="T4" fmla="*/ 192 w 460"/>
                  <a:gd name="T5" fmla="*/ 0 h 574"/>
                  <a:gd name="T6" fmla="*/ 288 w 460"/>
                  <a:gd name="T7" fmla="*/ 0 h 574"/>
                  <a:gd name="T8" fmla="*/ 288 w 460"/>
                  <a:gd name="T9" fmla="*/ 0 h 574"/>
                  <a:gd name="T10" fmla="*/ 312 w 460"/>
                  <a:gd name="T11" fmla="*/ 64 h 574"/>
                  <a:gd name="T12" fmla="*/ 338 w 460"/>
                  <a:gd name="T13" fmla="*/ 134 h 574"/>
                  <a:gd name="T14" fmla="*/ 366 w 460"/>
                  <a:gd name="T15" fmla="*/ 220 h 574"/>
                  <a:gd name="T16" fmla="*/ 398 w 460"/>
                  <a:gd name="T17" fmla="*/ 314 h 574"/>
                  <a:gd name="T18" fmla="*/ 426 w 460"/>
                  <a:gd name="T19" fmla="*/ 408 h 574"/>
                  <a:gd name="T20" fmla="*/ 436 w 460"/>
                  <a:gd name="T21" fmla="*/ 454 h 574"/>
                  <a:gd name="T22" fmla="*/ 446 w 460"/>
                  <a:gd name="T23" fmla="*/ 498 h 574"/>
                  <a:gd name="T24" fmla="*/ 454 w 460"/>
                  <a:gd name="T25" fmla="*/ 538 h 574"/>
                  <a:gd name="T26" fmla="*/ 460 w 460"/>
                  <a:gd name="T27" fmla="*/ 574 h 574"/>
                  <a:gd name="T28" fmla="*/ 460 w 460"/>
                  <a:gd name="T29" fmla="*/ 574 h 574"/>
                  <a:gd name="T30" fmla="*/ 400 w 460"/>
                  <a:gd name="T31" fmla="*/ 506 h 574"/>
                  <a:gd name="T32" fmla="*/ 264 w 460"/>
                  <a:gd name="T33" fmla="*/ 350 h 574"/>
                  <a:gd name="T34" fmla="*/ 186 w 460"/>
                  <a:gd name="T35" fmla="*/ 264 h 574"/>
                  <a:gd name="T36" fmla="*/ 110 w 460"/>
                  <a:gd name="T37" fmla="*/ 182 h 574"/>
                  <a:gd name="T38" fmla="*/ 46 w 460"/>
                  <a:gd name="T39" fmla="*/ 116 h 574"/>
                  <a:gd name="T40" fmla="*/ 20 w 460"/>
                  <a:gd name="T41" fmla="*/ 92 h 574"/>
                  <a:gd name="T42" fmla="*/ 0 w 460"/>
                  <a:gd name="T43" fmla="*/ 76 h 574"/>
                  <a:gd name="T44" fmla="*/ 148 w 460"/>
                  <a:gd name="T45"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0" h="574">
                    <a:moveTo>
                      <a:pt x="148" y="0"/>
                    </a:moveTo>
                    <a:lnTo>
                      <a:pt x="224" y="124"/>
                    </a:lnTo>
                    <a:lnTo>
                      <a:pt x="192" y="0"/>
                    </a:lnTo>
                    <a:lnTo>
                      <a:pt x="288" y="0"/>
                    </a:lnTo>
                    <a:lnTo>
                      <a:pt x="288" y="0"/>
                    </a:lnTo>
                    <a:lnTo>
                      <a:pt x="312" y="64"/>
                    </a:lnTo>
                    <a:lnTo>
                      <a:pt x="338" y="134"/>
                    </a:lnTo>
                    <a:lnTo>
                      <a:pt x="366" y="220"/>
                    </a:lnTo>
                    <a:lnTo>
                      <a:pt x="398" y="314"/>
                    </a:lnTo>
                    <a:lnTo>
                      <a:pt x="426" y="408"/>
                    </a:lnTo>
                    <a:lnTo>
                      <a:pt x="436" y="454"/>
                    </a:lnTo>
                    <a:lnTo>
                      <a:pt x="446" y="498"/>
                    </a:lnTo>
                    <a:lnTo>
                      <a:pt x="454" y="538"/>
                    </a:lnTo>
                    <a:lnTo>
                      <a:pt x="460" y="574"/>
                    </a:lnTo>
                    <a:lnTo>
                      <a:pt x="460" y="574"/>
                    </a:lnTo>
                    <a:lnTo>
                      <a:pt x="400" y="506"/>
                    </a:lnTo>
                    <a:lnTo>
                      <a:pt x="264" y="350"/>
                    </a:lnTo>
                    <a:lnTo>
                      <a:pt x="186" y="264"/>
                    </a:lnTo>
                    <a:lnTo>
                      <a:pt x="110" y="182"/>
                    </a:lnTo>
                    <a:lnTo>
                      <a:pt x="46" y="116"/>
                    </a:lnTo>
                    <a:lnTo>
                      <a:pt x="20" y="92"/>
                    </a:lnTo>
                    <a:lnTo>
                      <a:pt x="0" y="76"/>
                    </a:lnTo>
                    <a:lnTo>
                      <a:pt x="148"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3" name="Freeform 55">
                <a:extLst>
                  <a:ext uri="{FF2B5EF4-FFF2-40B4-BE49-F238E27FC236}">
                    <a16:creationId xmlns:a16="http://schemas.microsoft.com/office/drawing/2014/main" id="{B8C63D36-903C-4EB3-B649-6A5CF28FA4C8}"/>
                  </a:ext>
                </a:extLst>
              </p:cNvPr>
              <p:cNvSpPr>
                <a:spLocks/>
              </p:cNvSpPr>
              <p:nvPr/>
            </p:nvSpPr>
            <p:spPr bwMode="auto">
              <a:xfrm>
                <a:off x="2088382" y="3020649"/>
                <a:ext cx="156394" cy="143044"/>
              </a:xfrm>
              <a:custGeom>
                <a:avLst/>
                <a:gdLst>
                  <a:gd name="T0" fmla="*/ 0 w 164"/>
                  <a:gd name="T1" fmla="*/ 0 h 150"/>
                  <a:gd name="T2" fmla="*/ 164 w 164"/>
                  <a:gd name="T3" fmla="*/ 26 h 150"/>
                  <a:gd name="T4" fmla="*/ 164 w 164"/>
                  <a:gd name="T5" fmla="*/ 150 h 150"/>
                  <a:gd name="T6" fmla="*/ 164 w 164"/>
                  <a:gd name="T7" fmla="*/ 150 h 150"/>
                  <a:gd name="T8" fmla="*/ 84 w 164"/>
                  <a:gd name="T9" fmla="*/ 126 h 150"/>
                  <a:gd name="T10" fmla="*/ 28 w 164"/>
                  <a:gd name="T11" fmla="*/ 106 h 150"/>
                  <a:gd name="T12" fmla="*/ 8 w 164"/>
                  <a:gd name="T13" fmla="*/ 98 h 150"/>
                  <a:gd name="T14" fmla="*/ 0 w 164"/>
                  <a:gd name="T15" fmla="*/ 94 h 150"/>
                  <a:gd name="T16" fmla="*/ 0 w 164"/>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50">
                    <a:moveTo>
                      <a:pt x="0" y="0"/>
                    </a:moveTo>
                    <a:lnTo>
                      <a:pt x="164" y="26"/>
                    </a:lnTo>
                    <a:lnTo>
                      <a:pt x="164" y="150"/>
                    </a:lnTo>
                    <a:lnTo>
                      <a:pt x="164" y="150"/>
                    </a:lnTo>
                    <a:lnTo>
                      <a:pt x="84" y="126"/>
                    </a:lnTo>
                    <a:lnTo>
                      <a:pt x="28" y="106"/>
                    </a:lnTo>
                    <a:lnTo>
                      <a:pt x="8" y="98"/>
                    </a:lnTo>
                    <a:lnTo>
                      <a:pt x="0" y="9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4" name="Freeform 56">
                <a:extLst>
                  <a:ext uri="{FF2B5EF4-FFF2-40B4-BE49-F238E27FC236}">
                    <a16:creationId xmlns:a16="http://schemas.microsoft.com/office/drawing/2014/main" id="{506DC204-E7CF-4EF5-AD1D-A1BB2D75FF23}"/>
                  </a:ext>
                </a:extLst>
              </p:cNvPr>
              <p:cNvSpPr>
                <a:spLocks/>
              </p:cNvSpPr>
              <p:nvPr/>
            </p:nvSpPr>
            <p:spPr bwMode="auto">
              <a:xfrm>
                <a:off x="2269570" y="3146527"/>
                <a:ext cx="125878" cy="87734"/>
              </a:xfrm>
              <a:custGeom>
                <a:avLst/>
                <a:gdLst>
                  <a:gd name="T0" fmla="*/ 0 w 132"/>
                  <a:gd name="T1" fmla="*/ 36 h 92"/>
                  <a:gd name="T2" fmla="*/ 0 w 132"/>
                  <a:gd name="T3" fmla="*/ 36 h 92"/>
                  <a:gd name="T4" fmla="*/ 10 w 132"/>
                  <a:gd name="T5" fmla="*/ 30 h 92"/>
                  <a:gd name="T6" fmla="*/ 36 w 132"/>
                  <a:gd name="T7" fmla="*/ 16 h 92"/>
                  <a:gd name="T8" fmla="*/ 52 w 132"/>
                  <a:gd name="T9" fmla="*/ 8 h 92"/>
                  <a:gd name="T10" fmla="*/ 70 w 132"/>
                  <a:gd name="T11" fmla="*/ 4 h 92"/>
                  <a:gd name="T12" fmla="*/ 90 w 132"/>
                  <a:gd name="T13" fmla="*/ 0 h 92"/>
                  <a:gd name="T14" fmla="*/ 108 w 132"/>
                  <a:gd name="T15" fmla="*/ 2 h 92"/>
                  <a:gd name="T16" fmla="*/ 132 w 132"/>
                  <a:gd name="T17" fmla="*/ 66 h 92"/>
                  <a:gd name="T18" fmla="*/ 78 w 132"/>
                  <a:gd name="T19" fmla="*/ 92 h 92"/>
                  <a:gd name="T20" fmla="*/ 0 w 132"/>
                  <a:gd name="T21"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92">
                    <a:moveTo>
                      <a:pt x="0" y="36"/>
                    </a:moveTo>
                    <a:lnTo>
                      <a:pt x="0" y="36"/>
                    </a:lnTo>
                    <a:lnTo>
                      <a:pt x="10" y="30"/>
                    </a:lnTo>
                    <a:lnTo>
                      <a:pt x="36" y="16"/>
                    </a:lnTo>
                    <a:lnTo>
                      <a:pt x="52" y="8"/>
                    </a:lnTo>
                    <a:lnTo>
                      <a:pt x="70" y="4"/>
                    </a:lnTo>
                    <a:lnTo>
                      <a:pt x="90" y="0"/>
                    </a:lnTo>
                    <a:lnTo>
                      <a:pt x="108" y="2"/>
                    </a:lnTo>
                    <a:lnTo>
                      <a:pt x="132" y="66"/>
                    </a:lnTo>
                    <a:lnTo>
                      <a:pt x="78" y="92"/>
                    </a:lnTo>
                    <a:lnTo>
                      <a:pt x="0" y="36"/>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5" name="Freeform 57">
                <a:extLst>
                  <a:ext uri="{FF2B5EF4-FFF2-40B4-BE49-F238E27FC236}">
                    <a16:creationId xmlns:a16="http://schemas.microsoft.com/office/drawing/2014/main" id="{793CA0A0-1B8B-439D-9303-61DC00D67368}"/>
                  </a:ext>
                </a:extLst>
              </p:cNvPr>
              <p:cNvSpPr>
                <a:spLocks/>
              </p:cNvSpPr>
              <p:nvPr/>
            </p:nvSpPr>
            <p:spPr bwMode="auto">
              <a:xfrm>
                <a:off x="2343953" y="3209466"/>
                <a:ext cx="215519" cy="404337"/>
              </a:xfrm>
              <a:custGeom>
                <a:avLst/>
                <a:gdLst>
                  <a:gd name="T0" fmla="*/ 22 w 226"/>
                  <a:gd name="T1" fmla="*/ 190 h 424"/>
                  <a:gd name="T2" fmla="*/ 0 w 226"/>
                  <a:gd name="T3" fmla="*/ 26 h 424"/>
                  <a:gd name="T4" fmla="*/ 54 w 226"/>
                  <a:gd name="T5" fmla="*/ 0 h 424"/>
                  <a:gd name="T6" fmla="*/ 54 w 226"/>
                  <a:gd name="T7" fmla="*/ 0 h 424"/>
                  <a:gd name="T8" fmla="*/ 110 w 226"/>
                  <a:gd name="T9" fmla="*/ 92 h 424"/>
                  <a:gd name="T10" fmla="*/ 156 w 226"/>
                  <a:gd name="T11" fmla="*/ 166 h 424"/>
                  <a:gd name="T12" fmla="*/ 188 w 226"/>
                  <a:gd name="T13" fmla="*/ 218 h 424"/>
                  <a:gd name="T14" fmla="*/ 226 w 226"/>
                  <a:gd name="T15" fmla="*/ 424 h 424"/>
                  <a:gd name="T16" fmla="*/ 22 w 226"/>
                  <a:gd name="T17" fmla="*/ 19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424">
                    <a:moveTo>
                      <a:pt x="22" y="190"/>
                    </a:moveTo>
                    <a:lnTo>
                      <a:pt x="0" y="26"/>
                    </a:lnTo>
                    <a:lnTo>
                      <a:pt x="54" y="0"/>
                    </a:lnTo>
                    <a:lnTo>
                      <a:pt x="54" y="0"/>
                    </a:lnTo>
                    <a:lnTo>
                      <a:pt x="110" y="92"/>
                    </a:lnTo>
                    <a:lnTo>
                      <a:pt x="156" y="166"/>
                    </a:lnTo>
                    <a:lnTo>
                      <a:pt x="188" y="218"/>
                    </a:lnTo>
                    <a:lnTo>
                      <a:pt x="226" y="424"/>
                    </a:lnTo>
                    <a:lnTo>
                      <a:pt x="22" y="190"/>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6" name="Freeform 58">
                <a:extLst>
                  <a:ext uri="{FF2B5EF4-FFF2-40B4-BE49-F238E27FC236}">
                    <a16:creationId xmlns:a16="http://schemas.microsoft.com/office/drawing/2014/main" id="{27D62C1F-560A-46CB-A01E-9CE0CFEA8A09}"/>
                  </a:ext>
                </a:extLst>
              </p:cNvPr>
              <p:cNvSpPr>
                <a:spLocks/>
              </p:cNvSpPr>
              <p:nvPr/>
            </p:nvSpPr>
            <p:spPr bwMode="auto">
              <a:xfrm>
                <a:off x="2023536" y="3045443"/>
                <a:ext cx="535937" cy="568360"/>
              </a:xfrm>
              <a:custGeom>
                <a:avLst/>
                <a:gdLst>
                  <a:gd name="T0" fmla="*/ 68 w 562"/>
                  <a:gd name="T1" fmla="*/ 0 h 596"/>
                  <a:gd name="T2" fmla="*/ 68 w 562"/>
                  <a:gd name="T3" fmla="*/ 0 h 596"/>
                  <a:gd name="T4" fmla="*/ 42 w 562"/>
                  <a:gd name="T5" fmla="*/ 70 h 596"/>
                  <a:gd name="T6" fmla="*/ 20 w 562"/>
                  <a:gd name="T7" fmla="*/ 134 h 596"/>
                  <a:gd name="T8" fmla="*/ 0 w 562"/>
                  <a:gd name="T9" fmla="*/ 198 h 596"/>
                  <a:gd name="T10" fmla="*/ 0 w 562"/>
                  <a:gd name="T11" fmla="*/ 198 h 596"/>
                  <a:gd name="T12" fmla="*/ 16 w 562"/>
                  <a:gd name="T13" fmla="*/ 204 h 596"/>
                  <a:gd name="T14" fmla="*/ 60 w 562"/>
                  <a:gd name="T15" fmla="*/ 216 h 596"/>
                  <a:gd name="T16" fmla="*/ 90 w 562"/>
                  <a:gd name="T17" fmla="*/ 224 h 596"/>
                  <a:gd name="T18" fmla="*/ 126 w 562"/>
                  <a:gd name="T19" fmla="*/ 232 h 596"/>
                  <a:gd name="T20" fmla="*/ 164 w 562"/>
                  <a:gd name="T21" fmla="*/ 238 h 596"/>
                  <a:gd name="T22" fmla="*/ 204 w 562"/>
                  <a:gd name="T23" fmla="*/ 244 h 596"/>
                  <a:gd name="T24" fmla="*/ 204 w 562"/>
                  <a:gd name="T25" fmla="*/ 244 h 596"/>
                  <a:gd name="T26" fmla="*/ 184 w 562"/>
                  <a:gd name="T27" fmla="*/ 338 h 596"/>
                  <a:gd name="T28" fmla="*/ 170 w 562"/>
                  <a:gd name="T29" fmla="*/ 406 h 596"/>
                  <a:gd name="T30" fmla="*/ 168 w 562"/>
                  <a:gd name="T31" fmla="*/ 430 h 596"/>
                  <a:gd name="T32" fmla="*/ 168 w 562"/>
                  <a:gd name="T33" fmla="*/ 442 h 596"/>
                  <a:gd name="T34" fmla="*/ 168 w 562"/>
                  <a:gd name="T35" fmla="*/ 442 h 596"/>
                  <a:gd name="T36" fmla="*/ 212 w 562"/>
                  <a:gd name="T37" fmla="*/ 458 h 596"/>
                  <a:gd name="T38" fmla="*/ 320 w 562"/>
                  <a:gd name="T39" fmla="*/ 494 h 596"/>
                  <a:gd name="T40" fmla="*/ 384 w 562"/>
                  <a:gd name="T41" fmla="*/ 518 h 596"/>
                  <a:gd name="T42" fmla="*/ 450 w 562"/>
                  <a:gd name="T43" fmla="*/ 544 h 596"/>
                  <a:gd name="T44" fmla="*/ 510 w 562"/>
                  <a:gd name="T45" fmla="*/ 570 h 596"/>
                  <a:gd name="T46" fmla="*/ 562 w 562"/>
                  <a:gd name="T47" fmla="*/ 596 h 596"/>
                  <a:gd name="T48" fmla="*/ 562 w 562"/>
                  <a:gd name="T49" fmla="*/ 596 h 596"/>
                  <a:gd name="T50" fmla="*/ 464 w 562"/>
                  <a:gd name="T51" fmla="*/ 486 h 596"/>
                  <a:gd name="T52" fmla="*/ 322 w 562"/>
                  <a:gd name="T53" fmla="*/ 326 h 596"/>
                  <a:gd name="T54" fmla="*/ 180 w 562"/>
                  <a:gd name="T55" fmla="*/ 172 h 596"/>
                  <a:gd name="T56" fmla="*/ 124 w 562"/>
                  <a:gd name="T57" fmla="*/ 112 h 596"/>
                  <a:gd name="T58" fmla="*/ 84 w 562"/>
                  <a:gd name="T59" fmla="*/ 70 h 596"/>
                  <a:gd name="T60" fmla="*/ 68 w 562"/>
                  <a:gd name="T6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2" h="596">
                    <a:moveTo>
                      <a:pt x="68" y="0"/>
                    </a:moveTo>
                    <a:lnTo>
                      <a:pt x="68" y="0"/>
                    </a:lnTo>
                    <a:lnTo>
                      <a:pt x="42" y="70"/>
                    </a:lnTo>
                    <a:lnTo>
                      <a:pt x="20" y="134"/>
                    </a:lnTo>
                    <a:lnTo>
                      <a:pt x="0" y="198"/>
                    </a:lnTo>
                    <a:lnTo>
                      <a:pt x="0" y="198"/>
                    </a:lnTo>
                    <a:lnTo>
                      <a:pt x="16" y="204"/>
                    </a:lnTo>
                    <a:lnTo>
                      <a:pt x="60" y="216"/>
                    </a:lnTo>
                    <a:lnTo>
                      <a:pt x="90" y="224"/>
                    </a:lnTo>
                    <a:lnTo>
                      <a:pt x="126" y="232"/>
                    </a:lnTo>
                    <a:lnTo>
                      <a:pt x="164" y="238"/>
                    </a:lnTo>
                    <a:lnTo>
                      <a:pt x="204" y="244"/>
                    </a:lnTo>
                    <a:lnTo>
                      <a:pt x="204" y="244"/>
                    </a:lnTo>
                    <a:lnTo>
                      <a:pt x="184" y="338"/>
                    </a:lnTo>
                    <a:lnTo>
                      <a:pt x="170" y="406"/>
                    </a:lnTo>
                    <a:lnTo>
                      <a:pt x="168" y="430"/>
                    </a:lnTo>
                    <a:lnTo>
                      <a:pt x="168" y="442"/>
                    </a:lnTo>
                    <a:lnTo>
                      <a:pt x="168" y="442"/>
                    </a:lnTo>
                    <a:lnTo>
                      <a:pt x="212" y="458"/>
                    </a:lnTo>
                    <a:lnTo>
                      <a:pt x="320" y="494"/>
                    </a:lnTo>
                    <a:lnTo>
                      <a:pt x="384" y="518"/>
                    </a:lnTo>
                    <a:lnTo>
                      <a:pt x="450" y="544"/>
                    </a:lnTo>
                    <a:lnTo>
                      <a:pt x="510" y="570"/>
                    </a:lnTo>
                    <a:lnTo>
                      <a:pt x="562" y="596"/>
                    </a:lnTo>
                    <a:lnTo>
                      <a:pt x="562" y="596"/>
                    </a:lnTo>
                    <a:lnTo>
                      <a:pt x="464" y="486"/>
                    </a:lnTo>
                    <a:lnTo>
                      <a:pt x="322" y="326"/>
                    </a:lnTo>
                    <a:lnTo>
                      <a:pt x="180" y="172"/>
                    </a:lnTo>
                    <a:lnTo>
                      <a:pt x="124" y="112"/>
                    </a:lnTo>
                    <a:lnTo>
                      <a:pt x="84" y="70"/>
                    </a:lnTo>
                    <a:lnTo>
                      <a:pt x="68" y="0"/>
                    </a:lnTo>
                    <a:close/>
                  </a:path>
                </a:pathLst>
              </a:custGeom>
              <a:solidFill>
                <a:srgbClr val="676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7" name="Freeform 59">
                <a:extLst>
                  <a:ext uri="{FF2B5EF4-FFF2-40B4-BE49-F238E27FC236}">
                    <a16:creationId xmlns:a16="http://schemas.microsoft.com/office/drawing/2014/main" id="{E9C05472-1D49-4F46-9AC3-3ECCBFBDAADC}"/>
                  </a:ext>
                </a:extLst>
              </p:cNvPr>
              <p:cNvSpPr>
                <a:spLocks/>
              </p:cNvSpPr>
              <p:nvPr/>
            </p:nvSpPr>
            <p:spPr bwMode="auto">
              <a:xfrm>
                <a:off x="2364933" y="3014927"/>
                <a:ext cx="247942" cy="598875"/>
              </a:xfrm>
              <a:custGeom>
                <a:avLst/>
                <a:gdLst>
                  <a:gd name="T0" fmla="*/ 0 w 260"/>
                  <a:gd name="T1" fmla="*/ 0 h 628"/>
                  <a:gd name="T2" fmla="*/ 0 w 260"/>
                  <a:gd name="T3" fmla="*/ 0 h 628"/>
                  <a:gd name="T4" fmla="*/ 14 w 260"/>
                  <a:gd name="T5" fmla="*/ 12 h 628"/>
                  <a:gd name="T6" fmla="*/ 48 w 260"/>
                  <a:gd name="T7" fmla="*/ 40 h 628"/>
                  <a:gd name="T8" fmla="*/ 70 w 260"/>
                  <a:gd name="T9" fmla="*/ 58 h 628"/>
                  <a:gd name="T10" fmla="*/ 94 w 260"/>
                  <a:gd name="T11" fmla="*/ 76 h 628"/>
                  <a:gd name="T12" fmla="*/ 120 w 260"/>
                  <a:gd name="T13" fmla="*/ 92 h 628"/>
                  <a:gd name="T14" fmla="*/ 146 w 260"/>
                  <a:gd name="T15" fmla="*/ 106 h 628"/>
                  <a:gd name="T16" fmla="*/ 146 w 260"/>
                  <a:gd name="T17" fmla="*/ 106 h 628"/>
                  <a:gd name="T18" fmla="*/ 136 w 260"/>
                  <a:gd name="T19" fmla="*/ 142 h 628"/>
                  <a:gd name="T20" fmla="*/ 124 w 260"/>
                  <a:gd name="T21" fmla="*/ 174 h 628"/>
                  <a:gd name="T22" fmla="*/ 118 w 260"/>
                  <a:gd name="T23" fmla="*/ 190 h 628"/>
                  <a:gd name="T24" fmla="*/ 110 w 260"/>
                  <a:gd name="T25" fmla="*/ 204 h 628"/>
                  <a:gd name="T26" fmla="*/ 110 w 260"/>
                  <a:gd name="T27" fmla="*/ 204 h 628"/>
                  <a:gd name="T28" fmla="*/ 168 w 260"/>
                  <a:gd name="T29" fmla="*/ 246 h 628"/>
                  <a:gd name="T30" fmla="*/ 218 w 260"/>
                  <a:gd name="T31" fmla="*/ 282 h 628"/>
                  <a:gd name="T32" fmla="*/ 242 w 260"/>
                  <a:gd name="T33" fmla="*/ 302 h 628"/>
                  <a:gd name="T34" fmla="*/ 260 w 260"/>
                  <a:gd name="T35" fmla="*/ 318 h 628"/>
                  <a:gd name="T36" fmla="*/ 260 w 260"/>
                  <a:gd name="T37" fmla="*/ 318 h 628"/>
                  <a:gd name="T38" fmla="*/ 252 w 260"/>
                  <a:gd name="T39" fmla="*/ 346 h 628"/>
                  <a:gd name="T40" fmla="*/ 242 w 260"/>
                  <a:gd name="T41" fmla="*/ 378 h 628"/>
                  <a:gd name="T42" fmla="*/ 232 w 260"/>
                  <a:gd name="T43" fmla="*/ 418 h 628"/>
                  <a:gd name="T44" fmla="*/ 222 w 260"/>
                  <a:gd name="T45" fmla="*/ 464 h 628"/>
                  <a:gd name="T46" fmla="*/ 214 w 260"/>
                  <a:gd name="T47" fmla="*/ 516 h 628"/>
                  <a:gd name="T48" fmla="*/ 206 w 260"/>
                  <a:gd name="T49" fmla="*/ 572 h 628"/>
                  <a:gd name="T50" fmla="*/ 204 w 260"/>
                  <a:gd name="T51" fmla="*/ 600 h 628"/>
                  <a:gd name="T52" fmla="*/ 204 w 260"/>
                  <a:gd name="T53" fmla="*/ 628 h 628"/>
                  <a:gd name="T54" fmla="*/ 204 w 260"/>
                  <a:gd name="T55" fmla="*/ 628 h 628"/>
                  <a:gd name="T56" fmla="*/ 178 w 260"/>
                  <a:gd name="T57" fmla="*/ 538 h 628"/>
                  <a:gd name="T58" fmla="*/ 118 w 260"/>
                  <a:gd name="T59" fmla="*/ 336 h 628"/>
                  <a:gd name="T60" fmla="*/ 82 w 260"/>
                  <a:gd name="T61" fmla="*/ 224 h 628"/>
                  <a:gd name="T62" fmla="*/ 50 w 260"/>
                  <a:gd name="T63" fmla="*/ 124 h 628"/>
                  <a:gd name="T64" fmla="*/ 20 w 260"/>
                  <a:gd name="T65" fmla="*/ 44 h 628"/>
                  <a:gd name="T66" fmla="*/ 10 w 260"/>
                  <a:gd name="T67" fmla="*/ 16 h 628"/>
                  <a:gd name="T68" fmla="*/ 0 w 260"/>
                  <a:gd name="T69"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0" h="628">
                    <a:moveTo>
                      <a:pt x="0" y="0"/>
                    </a:moveTo>
                    <a:lnTo>
                      <a:pt x="0" y="0"/>
                    </a:lnTo>
                    <a:lnTo>
                      <a:pt x="14" y="12"/>
                    </a:lnTo>
                    <a:lnTo>
                      <a:pt x="48" y="40"/>
                    </a:lnTo>
                    <a:lnTo>
                      <a:pt x="70" y="58"/>
                    </a:lnTo>
                    <a:lnTo>
                      <a:pt x="94" y="76"/>
                    </a:lnTo>
                    <a:lnTo>
                      <a:pt x="120" y="92"/>
                    </a:lnTo>
                    <a:lnTo>
                      <a:pt x="146" y="106"/>
                    </a:lnTo>
                    <a:lnTo>
                      <a:pt x="146" y="106"/>
                    </a:lnTo>
                    <a:lnTo>
                      <a:pt x="136" y="142"/>
                    </a:lnTo>
                    <a:lnTo>
                      <a:pt x="124" y="174"/>
                    </a:lnTo>
                    <a:lnTo>
                      <a:pt x="118" y="190"/>
                    </a:lnTo>
                    <a:lnTo>
                      <a:pt x="110" y="204"/>
                    </a:lnTo>
                    <a:lnTo>
                      <a:pt x="110" y="204"/>
                    </a:lnTo>
                    <a:lnTo>
                      <a:pt x="168" y="246"/>
                    </a:lnTo>
                    <a:lnTo>
                      <a:pt x="218" y="282"/>
                    </a:lnTo>
                    <a:lnTo>
                      <a:pt x="242" y="302"/>
                    </a:lnTo>
                    <a:lnTo>
                      <a:pt x="260" y="318"/>
                    </a:lnTo>
                    <a:lnTo>
                      <a:pt x="260" y="318"/>
                    </a:lnTo>
                    <a:lnTo>
                      <a:pt x="252" y="346"/>
                    </a:lnTo>
                    <a:lnTo>
                      <a:pt x="242" y="378"/>
                    </a:lnTo>
                    <a:lnTo>
                      <a:pt x="232" y="418"/>
                    </a:lnTo>
                    <a:lnTo>
                      <a:pt x="222" y="464"/>
                    </a:lnTo>
                    <a:lnTo>
                      <a:pt x="214" y="516"/>
                    </a:lnTo>
                    <a:lnTo>
                      <a:pt x="206" y="572"/>
                    </a:lnTo>
                    <a:lnTo>
                      <a:pt x="204" y="600"/>
                    </a:lnTo>
                    <a:lnTo>
                      <a:pt x="204" y="628"/>
                    </a:lnTo>
                    <a:lnTo>
                      <a:pt x="204" y="628"/>
                    </a:lnTo>
                    <a:lnTo>
                      <a:pt x="178" y="538"/>
                    </a:lnTo>
                    <a:lnTo>
                      <a:pt x="118" y="336"/>
                    </a:lnTo>
                    <a:lnTo>
                      <a:pt x="82" y="224"/>
                    </a:lnTo>
                    <a:lnTo>
                      <a:pt x="50" y="124"/>
                    </a:lnTo>
                    <a:lnTo>
                      <a:pt x="20" y="44"/>
                    </a:lnTo>
                    <a:lnTo>
                      <a:pt x="10" y="16"/>
                    </a:lnTo>
                    <a:lnTo>
                      <a:pt x="0" y="0"/>
                    </a:lnTo>
                    <a:close/>
                  </a:path>
                </a:pathLst>
              </a:custGeom>
              <a:solidFill>
                <a:srgbClr val="676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8" name="Freeform 60">
                <a:extLst>
                  <a:ext uri="{FF2B5EF4-FFF2-40B4-BE49-F238E27FC236}">
                    <a16:creationId xmlns:a16="http://schemas.microsoft.com/office/drawing/2014/main" id="{DDA29112-2B25-433D-8918-7A3F59FE7A74}"/>
                  </a:ext>
                </a:extLst>
              </p:cNvPr>
              <p:cNvSpPr>
                <a:spLocks/>
              </p:cNvSpPr>
              <p:nvPr/>
            </p:nvSpPr>
            <p:spPr bwMode="auto">
              <a:xfrm>
                <a:off x="2364933" y="3014927"/>
                <a:ext cx="247942" cy="598875"/>
              </a:xfrm>
              <a:custGeom>
                <a:avLst/>
                <a:gdLst>
                  <a:gd name="T0" fmla="*/ 0 w 260"/>
                  <a:gd name="T1" fmla="*/ 0 h 628"/>
                  <a:gd name="T2" fmla="*/ 0 w 260"/>
                  <a:gd name="T3" fmla="*/ 0 h 628"/>
                  <a:gd name="T4" fmla="*/ 14 w 260"/>
                  <a:gd name="T5" fmla="*/ 12 h 628"/>
                  <a:gd name="T6" fmla="*/ 48 w 260"/>
                  <a:gd name="T7" fmla="*/ 40 h 628"/>
                  <a:gd name="T8" fmla="*/ 70 w 260"/>
                  <a:gd name="T9" fmla="*/ 58 h 628"/>
                  <a:gd name="T10" fmla="*/ 94 w 260"/>
                  <a:gd name="T11" fmla="*/ 76 h 628"/>
                  <a:gd name="T12" fmla="*/ 120 w 260"/>
                  <a:gd name="T13" fmla="*/ 92 h 628"/>
                  <a:gd name="T14" fmla="*/ 146 w 260"/>
                  <a:gd name="T15" fmla="*/ 106 h 628"/>
                  <a:gd name="T16" fmla="*/ 146 w 260"/>
                  <a:gd name="T17" fmla="*/ 106 h 628"/>
                  <a:gd name="T18" fmla="*/ 136 w 260"/>
                  <a:gd name="T19" fmla="*/ 142 h 628"/>
                  <a:gd name="T20" fmla="*/ 124 w 260"/>
                  <a:gd name="T21" fmla="*/ 174 h 628"/>
                  <a:gd name="T22" fmla="*/ 118 w 260"/>
                  <a:gd name="T23" fmla="*/ 190 h 628"/>
                  <a:gd name="T24" fmla="*/ 110 w 260"/>
                  <a:gd name="T25" fmla="*/ 204 h 628"/>
                  <a:gd name="T26" fmla="*/ 110 w 260"/>
                  <a:gd name="T27" fmla="*/ 204 h 628"/>
                  <a:gd name="T28" fmla="*/ 168 w 260"/>
                  <a:gd name="T29" fmla="*/ 246 h 628"/>
                  <a:gd name="T30" fmla="*/ 218 w 260"/>
                  <a:gd name="T31" fmla="*/ 282 h 628"/>
                  <a:gd name="T32" fmla="*/ 242 w 260"/>
                  <a:gd name="T33" fmla="*/ 302 h 628"/>
                  <a:gd name="T34" fmla="*/ 260 w 260"/>
                  <a:gd name="T35" fmla="*/ 318 h 628"/>
                  <a:gd name="T36" fmla="*/ 260 w 260"/>
                  <a:gd name="T37" fmla="*/ 318 h 628"/>
                  <a:gd name="T38" fmla="*/ 252 w 260"/>
                  <a:gd name="T39" fmla="*/ 346 h 628"/>
                  <a:gd name="T40" fmla="*/ 242 w 260"/>
                  <a:gd name="T41" fmla="*/ 378 h 628"/>
                  <a:gd name="T42" fmla="*/ 232 w 260"/>
                  <a:gd name="T43" fmla="*/ 418 h 628"/>
                  <a:gd name="T44" fmla="*/ 222 w 260"/>
                  <a:gd name="T45" fmla="*/ 464 h 628"/>
                  <a:gd name="T46" fmla="*/ 214 w 260"/>
                  <a:gd name="T47" fmla="*/ 516 h 628"/>
                  <a:gd name="T48" fmla="*/ 206 w 260"/>
                  <a:gd name="T49" fmla="*/ 572 h 628"/>
                  <a:gd name="T50" fmla="*/ 204 w 260"/>
                  <a:gd name="T51" fmla="*/ 600 h 628"/>
                  <a:gd name="T52" fmla="*/ 204 w 260"/>
                  <a:gd name="T53" fmla="*/ 628 h 628"/>
                  <a:gd name="T54" fmla="*/ 204 w 260"/>
                  <a:gd name="T55" fmla="*/ 628 h 628"/>
                  <a:gd name="T56" fmla="*/ 178 w 260"/>
                  <a:gd name="T57" fmla="*/ 538 h 628"/>
                  <a:gd name="T58" fmla="*/ 118 w 260"/>
                  <a:gd name="T59" fmla="*/ 336 h 628"/>
                  <a:gd name="T60" fmla="*/ 82 w 260"/>
                  <a:gd name="T61" fmla="*/ 224 h 628"/>
                  <a:gd name="T62" fmla="*/ 50 w 260"/>
                  <a:gd name="T63" fmla="*/ 124 h 628"/>
                  <a:gd name="T64" fmla="*/ 20 w 260"/>
                  <a:gd name="T65" fmla="*/ 44 h 628"/>
                  <a:gd name="T66" fmla="*/ 10 w 260"/>
                  <a:gd name="T67" fmla="*/ 16 h 628"/>
                  <a:gd name="T68" fmla="*/ 0 w 260"/>
                  <a:gd name="T69"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0" h="628">
                    <a:moveTo>
                      <a:pt x="0" y="0"/>
                    </a:moveTo>
                    <a:lnTo>
                      <a:pt x="0" y="0"/>
                    </a:lnTo>
                    <a:lnTo>
                      <a:pt x="14" y="12"/>
                    </a:lnTo>
                    <a:lnTo>
                      <a:pt x="48" y="40"/>
                    </a:lnTo>
                    <a:lnTo>
                      <a:pt x="70" y="58"/>
                    </a:lnTo>
                    <a:lnTo>
                      <a:pt x="94" y="76"/>
                    </a:lnTo>
                    <a:lnTo>
                      <a:pt x="120" y="92"/>
                    </a:lnTo>
                    <a:lnTo>
                      <a:pt x="146" y="106"/>
                    </a:lnTo>
                    <a:lnTo>
                      <a:pt x="146" y="106"/>
                    </a:lnTo>
                    <a:lnTo>
                      <a:pt x="136" y="142"/>
                    </a:lnTo>
                    <a:lnTo>
                      <a:pt x="124" y="174"/>
                    </a:lnTo>
                    <a:lnTo>
                      <a:pt x="118" y="190"/>
                    </a:lnTo>
                    <a:lnTo>
                      <a:pt x="110" y="204"/>
                    </a:lnTo>
                    <a:lnTo>
                      <a:pt x="110" y="204"/>
                    </a:lnTo>
                    <a:lnTo>
                      <a:pt x="168" y="246"/>
                    </a:lnTo>
                    <a:lnTo>
                      <a:pt x="218" y="282"/>
                    </a:lnTo>
                    <a:lnTo>
                      <a:pt x="242" y="302"/>
                    </a:lnTo>
                    <a:lnTo>
                      <a:pt x="260" y="318"/>
                    </a:lnTo>
                    <a:lnTo>
                      <a:pt x="260" y="318"/>
                    </a:lnTo>
                    <a:lnTo>
                      <a:pt x="252" y="346"/>
                    </a:lnTo>
                    <a:lnTo>
                      <a:pt x="242" y="378"/>
                    </a:lnTo>
                    <a:lnTo>
                      <a:pt x="232" y="418"/>
                    </a:lnTo>
                    <a:lnTo>
                      <a:pt x="222" y="464"/>
                    </a:lnTo>
                    <a:lnTo>
                      <a:pt x="214" y="516"/>
                    </a:lnTo>
                    <a:lnTo>
                      <a:pt x="206" y="572"/>
                    </a:lnTo>
                    <a:lnTo>
                      <a:pt x="204" y="600"/>
                    </a:lnTo>
                    <a:lnTo>
                      <a:pt x="204" y="628"/>
                    </a:lnTo>
                    <a:lnTo>
                      <a:pt x="204" y="628"/>
                    </a:lnTo>
                    <a:lnTo>
                      <a:pt x="178" y="538"/>
                    </a:lnTo>
                    <a:lnTo>
                      <a:pt x="118" y="336"/>
                    </a:lnTo>
                    <a:lnTo>
                      <a:pt x="82" y="224"/>
                    </a:lnTo>
                    <a:lnTo>
                      <a:pt x="50" y="124"/>
                    </a:lnTo>
                    <a:lnTo>
                      <a:pt x="20" y="44"/>
                    </a:lnTo>
                    <a:lnTo>
                      <a:pt x="1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9" name="Freeform 61">
                <a:extLst>
                  <a:ext uri="{FF2B5EF4-FFF2-40B4-BE49-F238E27FC236}">
                    <a16:creationId xmlns:a16="http://schemas.microsoft.com/office/drawing/2014/main" id="{8CB2C459-495D-4964-8651-9E8E817B0521}"/>
                  </a:ext>
                </a:extLst>
              </p:cNvPr>
              <p:cNvSpPr>
                <a:spLocks/>
              </p:cNvSpPr>
              <p:nvPr/>
            </p:nvSpPr>
            <p:spPr bwMode="auto">
              <a:xfrm>
                <a:off x="2567102" y="3636690"/>
                <a:ext cx="164023" cy="408151"/>
              </a:xfrm>
              <a:custGeom>
                <a:avLst/>
                <a:gdLst>
                  <a:gd name="T0" fmla="*/ 0 w 172"/>
                  <a:gd name="T1" fmla="*/ 0 h 428"/>
                  <a:gd name="T2" fmla="*/ 0 w 172"/>
                  <a:gd name="T3" fmla="*/ 0 h 428"/>
                  <a:gd name="T4" fmla="*/ 24 w 172"/>
                  <a:gd name="T5" fmla="*/ 50 h 428"/>
                  <a:gd name="T6" fmla="*/ 78 w 172"/>
                  <a:gd name="T7" fmla="*/ 168 h 428"/>
                  <a:gd name="T8" fmla="*/ 108 w 172"/>
                  <a:gd name="T9" fmla="*/ 240 h 428"/>
                  <a:gd name="T10" fmla="*/ 136 w 172"/>
                  <a:gd name="T11" fmla="*/ 310 h 428"/>
                  <a:gd name="T12" fmla="*/ 158 w 172"/>
                  <a:gd name="T13" fmla="*/ 374 h 428"/>
                  <a:gd name="T14" fmla="*/ 166 w 172"/>
                  <a:gd name="T15" fmla="*/ 402 h 428"/>
                  <a:gd name="T16" fmla="*/ 172 w 172"/>
                  <a:gd name="T17" fmla="*/ 428 h 428"/>
                  <a:gd name="T18" fmla="*/ 172 w 172"/>
                  <a:gd name="T19" fmla="*/ 428 h 428"/>
                  <a:gd name="T20" fmla="*/ 94 w 172"/>
                  <a:gd name="T21" fmla="*/ 240 h 428"/>
                  <a:gd name="T22" fmla="*/ 34 w 172"/>
                  <a:gd name="T23" fmla="*/ 96 h 428"/>
                  <a:gd name="T24" fmla="*/ 12 w 172"/>
                  <a:gd name="T25" fmla="*/ 38 h 428"/>
                  <a:gd name="T26" fmla="*/ 0 w 172"/>
                  <a:gd name="T27"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428">
                    <a:moveTo>
                      <a:pt x="0" y="0"/>
                    </a:moveTo>
                    <a:lnTo>
                      <a:pt x="0" y="0"/>
                    </a:lnTo>
                    <a:lnTo>
                      <a:pt x="24" y="50"/>
                    </a:lnTo>
                    <a:lnTo>
                      <a:pt x="78" y="168"/>
                    </a:lnTo>
                    <a:lnTo>
                      <a:pt x="108" y="240"/>
                    </a:lnTo>
                    <a:lnTo>
                      <a:pt x="136" y="310"/>
                    </a:lnTo>
                    <a:lnTo>
                      <a:pt x="158" y="374"/>
                    </a:lnTo>
                    <a:lnTo>
                      <a:pt x="166" y="402"/>
                    </a:lnTo>
                    <a:lnTo>
                      <a:pt x="172" y="428"/>
                    </a:lnTo>
                    <a:lnTo>
                      <a:pt x="172" y="428"/>
                    </a:lnTo>
                    <a:lnTo>
                      <a:pt x="94" y="240"/>
                    </a:lnTo>
                    <a:lnTo>
                      <a:pt x="34" y="96"/>
                    </a:lnTo>
                    <a:lnTo>
                      <a:pt x="12" y="38"/>
                    </a:lnTo>
                    <a:lnTo>
                      <a:pt x="0" y="0"/>
                    </a:lnTo>
                    <a:close/>
                  </a:path>
                </a:pathLst>
              </a:custGeom>
              <a:solidFill>
                <a:srgbClr val="24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0" name="Freeform 62">
                <a:extLst>
                  <a:ext uri="{FF2B5EF4-FFF2-40B4-BE49-F238E27FC236}">
                    <a16:creationId xmlns:a16="http://schemas.microsoft.com/office/drawing/2014/main" id="{1A568169-C172-4B76-8A8B-7BF6EC59EDBD}"/>
                  </a:ext>
                </a:extLst>
              </p:cNvPr>
              <p:cNvSpPr>
                <a:spLocks/>
              </p:cNvSpPr>
              <p:nvPr/>
            </p:nvSpPr>
            <p:spPr bwMode="auto">
              <a:xfrm>
                <a:off x="2567102" y="3636690"/>
                <a:ext cx="164023" cy="408151"/>
              </a:xfrm>
              <a:custGeom>
                <a:avLst/>
                <a:gdLst>
                  <a:gd name="T0" fmla="*/ 0 w 172"/>
                  <a:gd name="T1" fmla="*/ 0 h 428"/>
                  <a:gd name="T2" fmla="*/ 0 w 172"/>
                  <a:gd name="T3" fmla="*/ 0 h 428"/>
                  <a:gd name="T4" fmla="*/ 24 w 172"/>
                  <a:gd name="T5" fmla="*/ 50 h 428"/>
                  <a:gd name="T6" fmla="*/ 78 w 172"/>
                  <a:gd name="T7" fmla="*/ 168 h 428"/>
                  <a:gd name="T8" fmla="*/ 108 w 172"/>
                  <a:gd name="T9" fmla="*/ 240 h 428"/>
                  <a:gd name="T10" fmla="*/ 136 w 172"/>
                  <a:gd name="T11" fmla="*/ 310 h 428"/>
                  <a:gd name="T12" fmla="*/ 158 w 172"/>
                  <a:gd name="T13" fmla="*/ 374 h 428"/>
                  <a:gd name="T14" fmla="*/ 166 w 172"/>
                  <a:gd name="T15" fmla="*/ 402 h 428"/>
                  <a:gd name="T16" fmla="*/ 172 w 172"/>
                  <a:gd name="T17" fmla="*/ 428 h 428"/>
                  <a:gd name="T18" fmla="*/ 172 w 172"/>
                  <a:gd name="T19" fmla="*/ 428 h 428"/>
                  <a:gd name="T20" fmla="*/ 94 w 172"/>
                  <a:gd name="T21" fmla="*/ 240 h 428"/>
                  <a:gd name="T22" fmla="*/ 34 w 172"/>
                  <a:gd name="T23" fmla="*/ 96 h 428"/>
                  <a:gd name="T24" fmla="*/ 12 w 172"/>
                  <a:gd name="T25" fmla="*/ 38 h 428"/>
                  <a:gd name="T26" fmla="*/ 0 w 172"/>
                  <a:gd name="T27"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428">
                    <a:moveTo>
                      <a:pt x="0" y="0"/>
                    </a:moveTo>
                    <a:lnTo>
                      <a:pt x="0" y="0"/>
                    </a:lnTo>
                    <a:lnTo>
                      <a:pt x="24" y="50"/>
                    </a:lnTo>
                    <a:lnTo>
                      <a:pt x="78" y="168"/>
                    </a:lnTo>
                    <a:lnTo>
                      <a:pt x="108" y="240"/>
                    </a:lnTo>
                    <a:lnTo>
                      <a:pt x="136" y="310"/>
                    </a:lnTo>
                    <a:lnTo>
                      <a:pt x="158" y="374"/>
                    </a:lnTo>
                    <a:lnTo>
                      <a:pt x="166" y="402"/>
                    </a:lnTo>
                    <a:lnTo>
                      <a:pt x="172" y="428"/>
                    </a:lnTo>
                    <a:lnTo>
                      <a:pt x="172" y="428"/>
                    </a:lnTo>
                    <a:lnTo>
                      <a:pt x="94" y="240"/>
                    </a:lnTo>
                    <a:lnTo>
                      <a:pt x="34" y="96"/>
                    </a:lnTo>
                    <a:lnTo>
                      <a:pt x="12"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1" name="Freeform 63">
                <a:extLst>
                  <a:ext uri="{FF2B5EF4-FFF2-40B4-BE49-F238E27FC236}">
                    <a16:creationId xmlns:a16="http://schemas.microsoft.com/office/drawing/2014/main" id="{EF026E94-2DB3-4799-96BE-075CAD2EAF6D}"/>
                  </a:ext>
                </a:extLst>
              </p:cNvPr>
              <p:cNvSpPr>
                <a:spLocks/>
              </p:cNvSpPr>
              <p:nvPr/>
            </p:nvSpPr>
            <p:spPr bwMode="auto">
              <a:xfrm>
                <a:off x="2599525" y="3928498"/>
                <a:ext cx="49588" cy="55310"/>
              </a:xfrm>
              <a:custGeom>
                <a:avLst/>
                <a:gdLst>
                  <a:gd name="T0" fmla="*/ 50 w 52"/>
                  <a:gd name="T1" fmla="*/ 18 h 58"/>
                  <a:gd name="T2" fmla="*/ 50 w 52"/>
                  <a:gd name="T3" fmla="*/ 18 h 58"/>
                  <a:gd name="T4" fmla="*/ 52 w 52"/>
                  <a:gd name="T5" fmla="*/ 30 h 58"/>
                  <a:gd name="T6" fmla="*/ 52 w 52"/>
                  <a:gd name="T7" fmla="*/ 40 h 58"/>
                  <a:gd name="T8" fmla="*/ 46 w 52"/>
                  <a:gd name="T9" fmla="*/ 50 h 58"/>
                  <a:gd name="T10" fmla="*/ 38 w 52"/>
                  <a:gd name="T11" fmla="*/ 56 h 58"/>
                  <a:gd name="T12" fmla="*/ 38 w 52"/>
                  <a:gd name="T13" fmla="*/ 56 h 58"/>
                  <a:gd name="T14" fmla="*/ 26 w 52"/>
                  <a:gd name="T15" fmla="*/ 58 h 58"/>
                  <a:gd name="T16" fmla="*/ 16 w 52"/>
                  <a:gd name="T17" fmla="*/ 54 h 58"/>
                  <a:gd name="T18" fmla="*/ 8 w 52"/>
                  <a:gd name="T19" fmla="*/ 48 h 58"/>
                  <a:gd name="T20" fmla="*/ 2 w 52"/>
                  <a:gd name="T21" fmla="*/ 38 h 58"/>
                  <a:gd name="T22" fmla="*/ 2 w 52"/>
                  <a:gd name="T23" fmla="*/ 38 h 58"/>
                  <a:gd name="T24" fmla="*/ 0 w 52"/>
                  <a:gd name="T25" fmla="*/ 26 h 58"/>
                  <a:gd name="T26" fmla="*/ 0 w 52"/>
                  <a:gd name="T27" fmla="*/ 16 h 58"/>
                  <a:gd name="T28" fmla="*/ 6 w 52"/>
                  <a:gd name="T29" fmla="*/ 6 h 58"/>
                  <a:gd name="T30" fmla="*/ 14 w 52"/>
                  <a:gd name="T31" fmla="*/ 0 h 58"/>
                  <a:gd name="T32" fmla="*/ 14 w 52"/>
                  <a:gd name="T33" fmla="*/ 0 h 58"/>
                  <a:gd name="T34" fmla="*/ 26 w 52"/>
                  <a:gd name="T35" fmla="*/ 0 h 58"/>
                  <a:gd name="T36" fmla="*/ 36 w 52"/>
                  <a:gd name="T37" fmla="*/ 2 h 58"/>
                  <a:gd name="T38" fmla="*/ 44 w 52"/>
                  <a:gd name="T39" fmla="*/ 8 h 58"/>
                  <a:gd name="T40" fmla="*/ 50 w 52"/>
                  <a:gd name="T41"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58">
                    <a:moveTo>
                      <a:pt x="50" y="18"/>
                    </a:moveTo>
                    <a:lnTo>
                      <a:pt x="50" y="18"/>
                    </a:lnTo>
                    <a:lnTo>
                      <a:pt x="52" y="30"/>
                    </a:lnTo>
                    <a:lnTo>
                      <a:pt x="52" y="40"/>
                    </a:lnTo>
                    <a:lnTo>
                      <a:pt x="46" y="50"/>
                    </a:lnTo>
                    <a:lnTo>
                      <a:pt x="38" y="56"/>
                    </a:lnTo>
                    <a:lnTo>
                      <a:pt x="38" y="56"/>
                    </a:lnTo>
                    <a:lnTo>
                      <a:pt x="26" y="58"/>
                    </a:lnTo>
                    <a:lnTo>
                      <a:pt x="16" y="54"/>
                    </a:lnTo>
                    <a:lnTo>
                      <a:pt x="8" y="48"/>
                    </a:lnTo>
                    <a:lnTo>
                      <a:pt x="2" y="38"/>
                    </a:lnTo>
                    <a:lnTo>
                      <a:pt x="2" y="38"/>
                    </a:lnTo>
                    <a:lnTo>
                      <a:pt x="0" y="26"/>
                    </a:lnTo>
                    <a:lnTo>
                      <a:pt x="0" y="16"/>
                    </a:lnTo>
                    <a:lnTo>
                      <a:pt x="6" y="6"/>
                    </a:lnTo>
                    <a:lnTo>
                      <a:pt x="14" y="0"/>
                    </a:lnTo>
                    <a:lnTo>
                      <a:pt x="14" y="0"/>
                    </a:lnTo>
                    <a:lnTo>
                      <a:pt x="26" y="0"/>
                    </a:lnTo>
                    <a:lnTo>
                      <a:pt x="36" y="2"/>
                    </a:lnTo>
                    <a:lnTo>
                      <a:pt x="44" y="8"/>
                    </a:lnTo>
                    <a:lnTo>
                      <a:pt x="50" y="18"/>
                    </a:lnTo>
                    <a:close/>
                  </a:path>
                </a:pathLst>
              </a:custGeom>
              <a:solidFill>
                <a:srgbClr val="24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2" name="Freeform 64">
                <a:extLst>
                  <a:ext uri="{FF2B5EF4-FFF2-40B4-BE49-F238E27FC236}">
                    <a16:creationId xmlns:a16="http://schemas.microsoft.com/office/drawing/2014/main" id="{806FE641-A63F-4536-8F18-D480B4DA95BC}"/>
                  </a:ext>
                </a:extLst>
              </p:cNvPr>
              <p:cNvSpPr>
                <a:spLocks/>
              </p:cNvSpPr>
              <p:nvPr/>
            </p:nvSpPr>
            <p:spPr bwMode="auto">
              <a:xfrm>
                <a:off x="2599525" y="3928498"/>
                <a:ext cx="49588" cy="55310"/>
              </a:xfrm>
              <a:custGeom>
                <a:avLst/>
                <a:gdLst>
                  <a:gd name="T0" fmla="*/ 50 w 52"/>
                  <a:gd name="T1" fmla="*/ 18 h 58"/>
                  <a:gd name="T2" fmla="*/ 50 w 52"/>
                  <a:gd name="T3" fmla="*/ 18 h 58"/>
                  <a:gd name="T4" fmla="*/ 52 w 52"/>
                  <a:gd name="T5" fmla="*/ 30 h 58"/>
                  <a:gd name="T6" fmla="*/ 52 w 52"/>
                  <a:gd name="T7" fmla="*/ 40 h 58"/>
                  <a:gd name="T8" fmla="*/ 46 w 52"/>
                  <a:gd name="T9" fmla="*/ 50 h 58"/>
                  <a:gd name="T10" fmla="*/ 38 w 52"/>
                  <a:gd name="T11" fmla="*/ 56 h 58"/>
                  <a:gd name="T12" fmla="*/ 38 w 52"/>
                  <a:gd name="T13" fmla="*/ 56 h 58"/>
                  <a:gd name="T14" fmla="*/ 26 w 52"/>
                  <a:gd name="T15" fmla="*/ 58 h 58"/>
                  <a:gd name="T16" fmla="*/ 16 w 52"/>
                  <a:gd name="T17" fmla="*/ 54 h 58"/>
                  <a:gd name="T18" fmla="*/ 8 w 52"/>
                  <a:gd name="T19" fmla="*/ 48 h 58"/>
                  <a:gd name="T20" fmla="*/ 2 w 52"/>
                  <a:gd name="T21" fmla="*/ 38 h 58"/>
                  <a:gd name="T22" fmla="*/ 2 w 52"/>
                  <a:gd name="T23" fmla="*/ 38 h 58"/>
                  <a:gd name="T24" fmla="*/ 0 w 52"/>
                  <a:gd name="T25" fmla="*/ 26 h 58"/>
                  <a:gd name="T26" fmla="*/ 0 w 52"/>
                  <a:gd name="T27" fmla="*/ 16 h 58"/>
                  <a:gd name="T28" fmla="*/ 6 w 52"/>
                  <a:gd name="T29" fmla="*/ 6 h 58"/>
                  <a:gd name="T30" fmla="*/ 14 w 52"/>
                  <a:gd name="T31" fmla="*/ 0 h 58"/>
                  <a:gd name="T32" fmla="*/ 14 w 52"/>
                  <a:gd name="T33" fmla="*/ 0 h 58"/>
                  <a:gd name="T34" fmla="*/ 26 w 52"/>
                  <a:gd name="T35" fmla="*/ 0 h 58"/>
                  <a:gd name="T36" fmla="*/ 36 w 52"/>
                  <a:gd name="T37" fmla="*/ 2 h 58"/>
                  <a:gd name="T38" fmla="*/ 44 w 52"/>
                  <a:gd name="T39" fmla="*/ 8 h 58"/>
                  <a:gd name="T40" fmla="*/ 50 w 52"/>
                  <a:gd name="T41"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58">
                    <a:moveTo>
                      <a:pt x="50" y="18"/>
                    </a:moveTo>
                    <a:lnTo>
                      <a:pt x="50" y="18"/>
                    </a:lnTo>
                    <a:lnTo>
                      <a:pt x="52" y="30"/>
                    </a:lnTo>
                    <a:lnTo>
                      <a:pt x="52" y="40"/>
                    </a:lnTo>
                    <a:lnTo>
                      <a:pt x="46" y="50"/>
                    </a:lnTo>
                    <a:lnTo>
                      <a:pt x="38" y="56"/>
                    </a:lnTo>
                    <a:lnTo>
                      <a:pt x="38" y="56"/>
                    </a:lnTo>
                    <a:lnTo>
                      <a:pt x="26" y="58"/>
                    </a:lnTo>
                    <a:lnTo>
                      <a:pt x="16" y="54"/>
                    </a:lnTo>
                    <a:lnTo>
                      <a:pt x="8" y="48"/>
                    </a:lnTo>
                    <a:lnTo>
                      <a:pt x="2" y="38"/>
                    </a:lnTo>
                    <a:lnTo>
                      <a:pt x="2" y="38"/>
                    </a:lnTo>
                    <a:lnTo>
                      <a:pt x="0" y="26"/>
                    </a:lnTo>
                    <a:lnTo>
                      <a:pt x="0" y="16"/>
                    </a:lnTo>
                    <a:lnTo>
                      <a:pt x="6" y="6"/>
                    </a:lnTo>
                    <a:lnTo>
                      <a:pt x="14" y="0"/>
                    </a:lnTo>
                    <a:lnTo>
                      <a:pt x="14" y="0"/>
                    </a:lnTo>
                    <a:lnTo>
                      <a:pt x="26" y="0"/>
                    </a:lnTo>
                    <a:lnTo>
                      <a:pt x="36" y="2"/>
                    </a:lnTo>
                    <a:lnTo>
                      <a:pt x="44" y="8"/>
                    </a:lnTo>
                    <a:lnTo>
                      <a:pt x="50"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3" name="Freeform 65">
                <a:extLst>
                  <a:ext uri="{FF2B5EF4-FFF2-40B4-BE49-F238E27FC236}">
                    <a16:creationId xmlns:a16="http://schemas.microsoft.com/office/drawing/2014/main" id="{932CE13C-17E3-47FF-B542-0E43ACAD5CAD}"/>
                  </a:ext>
                </a:extLst>
              </p:cNvPr>
              <p:cNvSpPr>
                <a:spLocks/>
              </p:cNvSpPr>
              <p:nvPr/>
            </p:nvSpPr>
            <p:spPr bwMode="auto">
              <a:xfrm>
                <a:off x="2534678" y="3733960"/>
                <a:ext cx="51495" cy="55310"/>
              </a:xfrm>
              <a:custGeom>
                <a:avLst/>
                <a:gdLst>
                  <a:gd name="T0" fmla="*/ 50 w 54"/>
                  <a:gd name="T1" fmla="*/ 18 h 58"/>
                  <a:gd name="T2" fmla="*/ 50 w 54"/>
                  <a:gd name="T3" fmla="*/ 18 h 58"/>
                  <a:gd name="T4" fmla="*/ 54 w 54"/>
                  <a:gd name="T5" fmla="*/ 30 h 58"/>
                  <a:gd name="T6" fmla="*/ 52 w 54"/>
                  <a:gd name="T7" fmla="*/ 40 h 58"/>
                  <a:gd name="T8" fmla="*/ 46 w 54"/>
                  <a:gd name="T9" fmla="*/ 50 h 58"/>
                  <a:gd name="T10" fmla="*/ 38 w 54"/>
                  <a:gd name="T11" fmla="*/ 56 h 58"/>
                  <a:gd name="T12" fmla="*/ 38 w 54"/>
                  <a:gd name="T13" fmla="*/ 56 h 58"/>
                  <a:gd name="T14" fmla="*/ 28 w 54"/>
                  <a:gd name="T15" fmla="*/ 58 h 58"/>
                  <a:gd name="T16" fmla="*/ 18 w 54"/>
                  <a:gd name="T17" fmla="*/ 56 h 58"/>
                  <a:gd name="T18" fmla="*/ 8 w 54"/>
                  <a:gd name="T19" fmla="*/ 48 h 58"/>
                  <a:gd name="T20" fmla="*/ 2 w 54"/>
                  <a:gd name="T21" fmla="*/ 38 h 58"/>
                  <a:gd name="T22" fmla="*/ 2 w 54"/>
                  <a:gd name="T23" fmla="*/ 38 h 58"/>
                  <a:gd name="T24" fmla="*/ 0 w 54"/>
                  <a:gd name="T25" fmla="*/ 28 h 58"/>
                  <a:gd name="T26" fmla="*/ 2 w 54"/>
                  <a:gd name="T27" fmla="*/ 16 h 58"/>
                  <a:gd name="T28" fmla="*/ 6 w 54"/>
                  <a:gd name="T29" fmla="*/ 8 h 58"/>
                  <a:gd name="T30" fmla="*/ 10 w 54"/>
                  <a:gd name="T31" fmla="*/ 4 h 58"/>
                  <a:gd name="T32" fmla="*/ 16 w 54"/>
                  <a:gd name="T33" fmla="*/ 2 h 58"/>
                  <a:gd name="T34" fmla="*/ 16 w 54"/>
                  <a:gd name="T35" fmla="*/ 2 h 58"/>
                  <a:gd name="T36" fmla="*/ 26 w 54"/>
                  <a:gd name="T37" fmla="*/ 0 h 58"/>
                  <a:gd name="T38" fmla="*/ 36 w 54"/>
                  <a:gd name="T39" fmla="*/ 2 h 58"/>
                  <a:gd name="T40" fmla="*/ 44 w 54"/>
                  <a:gd name="T41" fmla="*/ 8 h 58"/>
                  <a:gd name="T42" fmla="*/ 50 w 54"/>
                  <a:gd name="T43"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8">
                    <a:moveTo>
                      <a:pt x="50" y="18"/>
                    </a:moveTo>
                    <a:lnTo>
                      <a:pt x="50" y="18"/>
                    </a:lnTo>
                    <a:lnTo>
                      <a:pt x="54" y="30"/>
                    </a:lnTo>
                    <a:lnTo>
                      <a:pt x="52" y="40"/>
                    </a:lnTo>
                    <a:lnTo>
                      <a:pt x="46" y="50"/>
                    </a:lnTo>
                    <a:lnTo>
                      <a:pt x="38" y="56"/>
                    </a:lnTo>
                    <a:lnTo>
                      <a:pt x="38" y="56"/>
                    </a:lnTo>
                    <a:lnTo>
                      <a:pt x="28" y="58"/>
                    </a:lnTo>
                    <a:lnTo>
                      <a:pt x="18" y="56"/>
                    </a:lnTo>
                    <a:lnTo>
                      <a:pt x="8" y="48"/>
                    </a:lnTo>
                    <a:lnTo>
                      <a:pt x="2" y="38"/>
                    </a:lnTo>
                    <a:lnTo>
                      <a:pt x="2" y="38"/>
                    </a:lnTo>
                    <a:lnTo>
                      <a:pt x="0" y="28"/>
                    </a:lnTo>
                    <a:lnTo>
                      <a:pt x="2" y="16"/>
                    </a:lnTo>
                    <a:lnTo>
                      <a:pt x="6" y="8"/>
                    </a:lnTo>
                    <a:lnTo>
                      <a:pt x="10" y="4"/>
                    </a:lnTo>
                    <a:lnTo>
                      <a:pt x="16" y="2"/>
                    </a:lnTo>
                    <a:lnTo>
                      <a:pt x="16" y="2"/>
                    </a:lnTo>
                    <a:lnTo>
                      <a:pt x="26" y="0"/>
                    </a:lnTo>
                    <a:lnTo>
                      <a:pt x="36" y="2"/>
                    </a:lnTo>
                    <a:lnTo>
                      <a:pt x="44" y="8"/>
                    </a:lnTo>
                    <a:lnTo>
                      <a:pt x="50" y="18"/>
                    </a:lnTo>
                    <a:close/>
                  </a:path>
                </a:pathLst>
              </a:custGeom>
              <a:solidFill>
                <a:srgbClr val="24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4" name="Freeform 66">
                <a:extLst>
                  <a:ext uri="{FF2B5EF4-FFF2-40B4-BE49-F238E27FC236}">
                    <a16:creationId xmlns:a16="http://schemas.microsoft.com/office/drawing/2014/main" id="{AEE33BEF-425F-4FCD-ABCD-B95A285509A8}"/>
                  </a:ext>
                </a:extLst>
              </p:cNvPr>
              <p:cNvSpPr>
                <a:spLocks/>
              </p:cNvSpPr>
              <p:nvPr/>
            </p:nvSpPr>
            <p:spPr bwMode="auto">
              <a:xfrm>
                <a:off x="2534678" y="3733960"/>
                <a:ext cx="51495" cy="55310"/>
              </a:xfrm>
              <a:custGeom>
                <a:avLst/>
                <a:gdLst>
                  <a:gd name="T0" fmla="*/ 50 w 54"/>
                  <a:gd name="T1" fmla="*/ 18 h 58"/>
                  <a:gd name="T2" fmla="*/ 50 w 54"/>
                  <a:gd name="T3" fmla="*/ 18 h 58"/>
                  <a:gd name="T4" fmla="*/ 54 w 54"/>
                  <a:gd name="T5" fmla="*/ 30 h 58"/>
                  <a:gd name="T6" fmla="*/ 52 w 54"/>
                  <a:gd name="T7" fmla="*/ 40 h 58"/>
                  <a:gd name="T8" fmla="*/ 46 w 54"/>
                  <a:gd name="T9" fmla="*/ 50 h 58"/>
                  <a:gd name="T10" fmla="*/ 38 w 54"/>
                  <a:gd name="T11" fmla="*/ 56 h 58"/>
                  <a:gd name="T12" fmla="*/ 38 w 54"/>
                  <a:gd name="T13" fmla="*/ 56 h 58"/>
                  <a:gd name="T14" fmla="*/ 28 w 54"/>
                  <a:gd name="T15" fmla="*/ 58 h 58"/>
                  <a:gd name="T16" fmla="*/ 18 w 54"/>
                  <a:gd name="T17" fmla="*/ 56 h 58"/>
                  <a:gd name="T18" fmla="*/ 8 w 54"/>
                  <a:gd name="T19" fmla="*/ 48 h 58"/>
                  <a:gd name="T20" fmla="*/ 2 w 54"/>
                  <a:gd name="T21" fmla="*/ 38 h 58"/>
                  <a:gd name="T22" fmla="*/ 2 w 54"/>
                  <a:gd name="T23" fmla="*/ 38 h 58"/>
                  <a:gd name="T24" fmla="*/ 0 w 54"/>
                  <a:gd name="T25" fmla="*/ 28 h 58"/>
                  <a:gd name="T26" fmla="*/ 2 w 54"/>
                  <a:gd name="T27" fmla="*/ 16 h 58"/>
                  <a:gd name="T28" fmla="*/ 6 w 54"/>
                  <a:gd name="T29" fmla="*/ 8 h 58"/>
                  <a:gd name="T30" fmla="*/ 10 w 54"/>
                  <a:gd name="T31" fmla="*/ 4 h 58"/>
                  <a:gd name="T32" fmla="*/ 16 w 54"/>
                  <a:gd name="T33" fmla="*/ 2 h 58"/>
                  <a:gd name="T34" fmla="*/ 16 w 54"/>
                  <a:gd name="T35" fmla="*/ 2 h 58"/>
                  <a:gd name="T36" fmla="*/ 26 w 54"/>
                  <a:gd name="T37" fmla="*/ 0 h 58"/>
                  <a:gd name="T38" fmla="*/ 36 w 54"/>
                  <a:gd name="T39" fmla="*/ 2 h 58"/>
                  <a:gd name="T40" fmla="*/ 44 w 54"/>
                  <a:gd name="T41" fmla="*/ 8 h 58"/>
                  <a:gd name="T42" fmla="*/ 50 w 54"/>
                  <a:gd name="T43"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8">
                    <a:moveTo>
                      <a:pt x="50" y="18"/>
                    </a:moveTo>
                    <a:lnTo>
                      <a:pt x="50" y="18"/>
                    </a:lnTo>
                    <a:lnTo>
                      <a:pt x="54" y="30"/>
                    </a:lnTo>
                    <a:lnTo>
                      <a:pt x="52" y="40"/>
                    </a:lnTo>
                    <a:lnTo>
                      <a:pt x="46" y="50"/>
                    </a:lnTo>
                    <a:lnTo>
                      <a:pt x="38" y="56"/>
                    </a:lnTo>
                    <a:lnTo>
                      <a:pt x="38" y="56"/>
                    </a:lnTo>
                    <a:lnTo>
                      <a:pt x="28" y="58"/>
                    </a:lnTo>
                    <a:lnTo>
                      <a:pt x="18" y="56"/>
                    </a:lnTo>
                    <a:lnTo>
                      <a:pt x="8" y="48"/>
                    </a:lnTo>
                    <a:lnTo>
                      <a:pt x="2" y="38"/>
                    </a:lnTo>
                    <a:lnTo>
                      <a:pt x="2" y="38"/>
                    </a:lnTo>
                    <a:lnTo>
                      <a:pt x="0" y="28"/>
                    </a:lnTo>
                    <a:lnTo>
                      <a:pt x="2" y="16"/>
                    </a:lnTo>
                    <a:lnTo>
                      <a:pt x="6" y="8"/>
                    </a:lnTo>
                    <a:lnTo>
                      <a:pt x="10" y="4"/>
                    </a:lnTo>
                    <a:lnTo>
                      <a:pt x="16" y="2"/>
                    </a:lnTo>
                    <a:lnTo>
                      <a:pt x="16" y="2"/>
                    </a:lnTo>
                    <a:lnTo>
                      <a:pt x="26" y="0"/>
                    </a:lnTo>
                    <a:lnTo>
                      <a:pt x="36" y="2"/>
                    </a:lnTo>
                    <a:lnTo>
                      <a:pt x="44" y="8"/>
                    </a:lnTo>
                    <a:lnTo>
                      <a:pt x="50"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5" name="Freeform 67">
                <a:extLst>
                  <a:ext uri="{FF2B5EF4-FFF2-40B4-BE49-F238E27FC236}">
                    <a16:creationId xmlns:a16="http://schemas.microsoft.com/office/drawing/2014/main" id="{3AFC0E04-EDE2-4E9E-94E5-AEABE26A9E6A}"/>
                  </a:ext>
                </a:extLst>
              </p:cNvPr>
              <p:cNvSpPr>
                <a:spLocks/>
              </p:cNvSpPr>
              <p:nvPr/>
            </p:nvSpPr>
            <p:spPr bwMode="auto">
              <a:xfrm>
                <a:off x="2286736" y="2986318"/>
                <a:ext cx="93455" cy="148765"/>
              </a:xfrm>
              <a:custGeom>
                <a:avLst/>
                <a:gdLst>
                  <a:gd name="T0" fmla="*/ 0 w 98"/>
                  <a:gd name="T1" fmla="*/ 62 h 156"/>
                  <a:gd name="T2" fmla="*/ 90 w 98"/>
                  <a:gd name="T3" fmla="*/ 156 h 156"/>
                  <a:gd name="T4" fmla="*/ 90 w 98"/>
                  <a:gd name="T5" fmla="*/ 156 h 156"/>
                  <a:gd name="T6" fmla="*/ 96 w 98"/>
                  <a:gd name="T7" fmla="*/ 106 h 156"/>
                  <a:gd name="T8" fmla="*/ 98 w 98"/>
                  <a:gd name="T9" fmla="*/ 66 h 156"/>
                  <a:gd name="T10" fmla="*/ 98 w 98"/>
                  <a:gd name="T11" fmla="*/ 48 h 156"/>
                  <a:gd name="T12" fmla="*/ 96 w 98"/>
                  <a:gd name="T13" fmla="*/ 36 h 156"/>
                  <a:gd name="T14" fmla="*/ 50 w 98"/>
                  <a:gd name="T15" fmla="*/ 0 h 156"/>
                  <a:gd name="T16" fmla="*/ 0 w 98"/>
                  <a:gd name="T17"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56">
                    <a:moveTo>
                      <a:pt x="0" y="62"/>
                    </a:moveTo>
                    <a:lnTo>
                      <a:pt x="90" y="156"/>
                    </a:lnTo>
                    <a:lnTo>
                      <a:pt x="90" y="156"/>
                    </a:lnTo>
                    <a:lnTo>
                      <a:pt x="96" y="106"/>
                    </a:lnTo>
                    <a:lnTo>
                      <a:pt x="98" y="66"/>
                    </a:lnTo>
                    <a:lnTo>
                      <a:pt x="98" y="48"/>
                    </a:lnTo>
                    <a:lnTo>
                      <a:pt x="96" y="36"/>
                    </a:lnTo>
                    <a:lnTo>
                      <a:pt x="50" y="0"/>
                    </a:lnTo>
                    <a:lnTo>
                      <a:pt x="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6" name="Freeform 68">
                <a:extLst>
                  <a:ext uri="{FF2B5EF4-FFF2-40B4-BE49-F238E27FC236}">
                    <a16:creationId xmlns:a16="http://schemas.microsoft.com/office/drawing/2014/main" id="{C7F8D2A7-E004-4BB8-BEDD-B1D93DD4ACF4}"/>
                  </a:ext>
                </a:extLst>
              </p:cNvPr>
              <p:cNvSpPr>
                <a:spLocks/>
              </p:cNvSpPr>
              <p:nvPr/>
            </p:nvSpPr>
            <p:spPr bwMode="auto">
              <a:xfrm>
                <a:off x="2364933" y="4060099"/>
                <a:ext cx="574081" cy="165930"/>
              </a:xfrm>
              <a:custGeom>
                <a:avLst/>
                <a:gdLst>
                  <a:gd name="T0" fmla="*/ 0 w 602"/>
                  <a:gd name="T1" fmla="*/ 174 h 174"/>
                  <a:gd name="T2" fmla="*/ 0 w 602"/>
                  <a:gd name="T3" fmla="*/ 174 h 174"/>
                  <a:gd name="T4" fmla="*/ 30 w 602"/>
                  <a:gd name="T5" fmla="*/ 164 h 174"/>
                  <a:gd name="T6" fmla="*/ 110 w 602"/>
                  <a:gd name="T7" fmla="*/ 142 h 174"/>
                  <a:gd name="T8" fmla="*/ 166 w 602"/>
                  <a:gd name="T9" fmla="*/ 128 h 174"/>
                  <a:gd name="T10" fmla="*/ 230 w 602"/>
                  <a:gd name="T11" fmla="*/ 112 h 174"/>
                  <a:gd name="T12" fmla="*/ 300 w 602"/>
                  <a:gd name="T13" fmla="*/ 98 h 174"/>
                  <a:gd name="T14" fmla="*/ 376 w 602"/>
                  <a:gd name="T15" fmla="*/ 86 h 174"/>
                  <a:gd name="T16" fmla="*/ 388 w 602"/>
                  <a:gd name="T17" fmla="*/ 0 h 174"/>
                  <a:gd name="T18" fmla="*/ 388 w 602"/>
                  <a:gd name="T19" fmla="*/ 0 h 174"/>
                  <a:gd name="T20" fmla="*/ 422 w 602"/>
                  <a:gd name="T21" fmla="*/ 82 h 174"/>
                  <a:gd name="T22" fmla="*/ 422 w 602"/>
                  <a:gd name="T23" fmla="*/ 82 h 174"/>
                  <a:gd name="T24" fmla="*/ 498 w 602"/>
                  <a:gd name="T25" fmla="*/ 78 h 174"/>
                  <a:gd name="T26" fmla="*/ 558 w 602"/>
                  <a:gd name="T27" fmla="*/ 78 h 174"/>
                  <a:gd name="T28" fmla="*/ 602 w 602"/>
                  <a:gd name="T29" fmla="*/ 80 h 174"/>
                  <a:gd name="T30" fmla="*/ 602 w 602"/>
                  <a:gd name="T31" fmla="*/ 80 h 174"/>
                  <a:gd name="T32" fmla="*/ 516 w 602"/>
                  <a:gd name="T33" fmla="*/ 88 h 174"/>
                  <a:gd name="T34" fmla="*/ 452 w 602"/>
                  <a:gd name="T35" fmla="*/ 94 h 174"/>
                  <a:gd name="T36" fmla="*/ 414 w 602"/>
                  <a:gd name="T37" fmla="*/ 98 h 174"/>
                  <a:gd name="T38" fmla="*/ 400 w 602"/>
                  <a:gd name="T39" fmla="*/ 64 h 174"/>
                  <a:gd name="T40" fmla="*/ 400 w 602"/>
                  <a:gd name="T41" fmla="*/ 64 h 174"/>
                  <a:gd name="T42" fmla="*/ 394 w 602"/>
                  <a:gd name="T43" fmla="*/ 104 h 174"/>
                  <a:gd name="T44" fmla="*/ 394 w 602"/>
                  <a:gd name="T45" fmla="*/ 104 h 174"/>
                  <a:gd name="T46" fmla="*/ 380 w 602"/>
                  <a:gd name="T47" fmla="*/ 106 h 174"/>
                  <a:gd name="T48" fmla="*/ 342 w 602"/>
                  <a:gd name="T49" fmla="*/ 112 h 174"/>
                  <a:gd name="T50" fmla="*/ 228 w 602"/>
                  <a:gd name="T51" fmla="*/ 126 h 174"/>
                  <a:gd name="T52" fmla="*/ 162 w 602"/>
                  <a:gd name="T53" fmla="*/ 136 h 174"/>
                  <a:gd name="T54" fmla="*/ 98 w 602"/>
                  <a:gd name="T55" fmla="*/ 146 h 174"/>
                  <a:gd name="T56" fmla="*/ 42 w 602"/>
                  <a:gd name="T57" fmla="*/ 160 h 174"/>
                  <a:gd name="T58" fmla="*/ 20 w 602"/>
                  <a:gd name="T59" fmla="*/ 166 h 174"/>
                  <a:gd name="T60" fmla="*/ 0 w 602"/>
                  <a:gd name="T6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2" h="174">
                    <a:moveTo>
                      <a:pt x="0" y="174"/>
                    </a:moveTo>
                    <a:lnTo>
                      <a:pt x="0" y="174"/>
                    </a:lnTo>
                    <a:lnTo>
                      <a:pt x="30" y="164"/>
                    </a:lnTo>
                    <a:lnTo>
                      <a:pt x="110" y="142"/>
                    </a:lnTo>
                    <a:lnTo>
                      <a:pt x="166" y="128"/>
                    </a:lnTo>
                    <a:lnTo>
                      <a:pt x="230" y="112"/>
                    </a:lnTo>
                    <a:lnTo>
                      <a:pt x="300" y="98"/>
                    </a:lnTo>
                    <a:lnTo>
                      <a:pt x="376" y="86"/>
                    </a:lnTo>
                    <a:lnTo>
                      <a:pt x="388" y="0"/>
                    </a:lnTo>
                    <a:lnTo>
                      <a:pt x="388" y="0"/>
                    </a:lnTo>
                    <a:lnTo>
                      <a:pt x="422" y="82"/>
                    </a:lnTo>
                    <a:lnTo>
                      <a:pt x="422" y="82"/>
                    </a:lnTo>
                    <a:lnTo>
                      <a:pt x="498" y="78"/>
                    </a:lnTo>
                    <a:lnTo>
                      <a:pt x="558" y="78"/>
                    </a:lnTo>
                    <a:lnTo>
                      <a:pt x="602" y="80"/>
                    </a:lnTo>
                    <a:lnTo>
                      <a:pt x="602" y="80"/>
                    </a:lnTo>
                    <a:lnTo>
                      <a:pt x="516" y="88"/>
                    </a:lnTo>
                    <a:lnTo>
                      <a:pt x="452" y="94"/>
                    </a:lnTo>
                    <a:lnTo>
                      <a:pt x="414" y="98"/>
                    </a:lnTo>
                    <a:lnTo>
                      <a:pt x="400" y="64"/>
                    </a:lnTo>
                    <a:lnTo>
                      <a:pt x="400" y="64"/>
                    </a:lnTo>
                    <a:lnTo>
                      <a:pt x="394" y="104"/>
                    </a:lnTo>
                    <a:lnTo>
                      <a:pt x="394" y="104"/>
                    </a:lnTo>
                    <a:lnTo>
                      <a:pt x="380" y="106"/>
                    </a:lnTo>
                    <a:lnTo>
                      <a:pt x="342" y="112"/>
                    </a:lnTo>
                    <a:lnTo>
                      <a:pt x="228" y="126"/>
                    </a:lnTo>
                    <a:lnTo>
                      <a:pt x="162" y="136"/>
                    </a:lnTo>
                    <a:lnTo>
                      <a:pt x="98" y="146"/>
                    </a:lnTo>
                    <a:lnTo>
                      <a:pt x="42" y="160"/>
                    </a:lnTo>
                    <a:lnTo>
                      <a:pt x="20" y="166"/>
                    </a:lnTo>
                    <a:lnTo>
                      <a:pt x="0" y="174"/>
                    </a:lnTo>
                    <a:close/>
                  </a:path>
                </a:pathLst>
              </a:custGeom>
              <a:solidFill>
                <a:srgbClr val="24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7" name="Freeform 69">
                <a:extLst>
                  <a:ext uri="{FF2B5EF4-FFF2-40B4-BE49-F238E27FC236}">
                    <a16:creationId xmlns:a16="http://schemas.microsoft.com/office/drawing/2014/main" id="{82643EAE-4F0E-4118-A9DF-2498C9EF6218}"/>
                  </a:ext>
                </a:extLst>
              </p:cNvPr>
              <p:cNvSpPr>
                <a:spLocks/>
              </p:cNvSpPr>
              <p:nvPr/>
            </p:nvSpPr>
            <p:spPr bwMode="auto">
              <a:xfrm>
                <a:off x="2364933" y="4060099"/>
                <a:ext cx="574081" cy="165930"/>
              </a:xfrm>
              <a:custGeom>
                <a:avLst/>
                <a:gdLst>
                  <a:gd name="T0" fmla="*/ 0 w 602"/>
                  <a:gd name="T1" fmla="*/ 174 h 174"/>
                  <a:gd name="T2" fmla="*/ 0 w 602"/>
                  <a:gd name="T3" fmla="*/ 174 h 174"/>
                  <a:gd name="T4" fmla="*/ 30 w 602"/>
                  <a:gd name="T5" fmla="*/ 164 h 174"/>
                  <a:gd name="T6" fmla="*/ 110 w 602"/>
                  <a:gd name="T7" fmla="*/ 142 h 174"/>
                  <a:gd name="T8" fmla="*/ 166 w 602"/>
                  <a:gd name="T9" fmla="*/ 128 h 174"/>
                  <a:gd name="T10" fmla="*/ 230 w 602"/>
                  <a:gd name="T11" fmla="*/ 112 h 174"/>
                  <a:gd name="T12" fmla="*/ 300 w 602"/>
                  <a:gd name="T13" fmla="*/ 98 h 174"/>
                  <a:gd name="T14" fmla="*/ 376 w 602"/>
                  <a:gd name="T15" fmla="*/ 86 h 174"/>
                  <a:gd name="T16" fmla="*/ 388 w 602"/>
                  <a:gd name="T17" fmla="*/ 0 h 174"/>
                  <a:gd name="T18" fmla="*/ 388 w 602"/>
                  <a:gd name="T19" fmla="*/ 0 h 174"/>
                  <a:gd name="T20" fmla="*/ 422 w 602"/>
                  <a:gd name="T21" fmla="*/ 82 h 174"/>
                  <a:gd name="T22" fmla="*/ 422 w 602"/>
                  <a:gd name="T23" fmla="*/ 82 h 174"/>
                  <a:gd name="T24" fmla="*/ 498 w 602"/>
                  <a:gd name="T25" fmla="*/ 78 h 174"/>
                  <a:gd name="T26" fmla="*/ 558 w 602"/>
                  <a:gd name="T27" fmla="*/ 78 h 174"/>
                  <a:gd name="T28" fmla="*/ 602 w 602"/>
                  <a:gd name="T29" fmla="*/ 80 h 174"/>
                  <a:gd name="T30" fmla="*/ 602 w 602"/>
                  <a:gd name="T31" fmla="*/ 80 h 174"/>
                  <a:gd name="T32" fmla="*/ 516 w 602"/>
                  <a:gd name="T33" fmla="*/ 88 h 174"/>
                  <a:gd name="T34" fmla="*/ 452 w 602"/>
                  <a:gd name="T35" fmla="*/ 94 h 174"/>
                  <a:gd name="T36" fmla="*/ 414 w 602"/>
                  <a:gd name="T37" fmla="*/ 98 h 174"/>
                  <a:gd name="T38" fmla="*/ 400 w 602"/>
                  <a:gd name="T39" fmla="*/ 64 h 174"/>
                  <a:gd name="T40" fmla="*/ 400 w 602"/>
                  <a:gd name="T41" fmla="*/ 64 h 174"/>
                  <a:gd name="T42" fmla="*/ 394 w 602"/>
                  <a:gd name="T43" fmla="*/ 104 h 174"/>
                  <a:gd name="T44" fmla="*/ 394 w 602"/>
                  <a:gd name="T45" fmla="*/ 104 h 174"/>
                  <a:gd name="T46" fmla="*/ 380 w 602"/>
                  <a:gd name="T47" fmla="*/ 106 h 174"/>
                  <a:gd name="T48" fmla="*/ 342 w 602"/>
                  <a:gd name="T49" fmla="*/ 112 h 174"/>
                  <a:gd name="T50" fmla="*/ 228 w 602"/>
                  <a:gd name="T51" fmla="*/ 126 h 174"/>
                  <a:gd name="T52" fmla="*/ 162 w 602"/>
                  <a:gd name="T53" fmla="*/ 136 h 174"/>
                  <a:gd name="T54" fmla="*/ 98 w 602"/>
                  <a:gd name="T55" fmla="*/ 146 h 174"/>
                  <a:gd name="T56" fmla="*/ 42 w 602"/>
                  <a:gd name="T57" fmla="*/ 160 h 174"/>
                  <a:gd name="T58" fmla="*/ 20 w 602"/>
                  <a:gd name="T59" fmla="*/ 166 h 174"/>
                  <a:gd name="T60" fmla="*/ 0 w 602"/>
                  <a:gd name="T6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2" h="174">
                    <a:moveTo>
                      <a:pt x="0" y="174"/>
                    </a:moveTo>
                    <a:lnTo>
                      <a:pt x="0" y="174"/>
                    </a:lnTo>
                    <a:lnTo>
                      <a:pt x="30" y="164"/>
                    </a:lnTo>
                    <a:lnTo>
                      <a:pt x="110" y="142"/>
                    </a:lnTo>
                    <a:lnTo>
                      <a:pt x="166" y="128"/>
                    </a:lnTo>
                    <a:lnTo>
                      <a:pt x="230" y="112"/>
                    </a:lnTo>
                    <a:lnTo>
                      <a:pt x="300" y="98"/>
                    </a:lnTo>
                    <a:lnTo>
                      <a:pt x="376" y="86"/>
                    </a:lnTo>
                    <a:lnTo>
                      <a:pt x="388" y="0"/>
                    </a:lnTo>
                    <a:lnTo>
                      <a:pt x="388" y="0"/>
                    </a:lnTo>
                    <a:lnTo>
                      <a:pt x="422" y="82"/>
                    </a:lnTo>
                    <a:lnTo>
                      <a:pt x="422" y="82"/>
                    </a:lnTo>
                    <a:lnTo>
                      <a:pt x="498" y="78"/>
                    </a:lnTo>
                    <a:lnTo>
                      <a:pt x="558" y="78"/>
                    </a:lnTo>
                    <a:lnTo>
                      <a:pt x="602" y="80"/>
                    </a:lnTo>
                    <a:lnTo>
                      <a:pt x="602" y="80"/>
                    </a:lnTo>
                    <a:lnTo>
                      <a:pt x="516" y="88"/>
                    </a:lnTo>
                    <a:lnTo>
                      <a:pt x="452" y="94"/>
                    </a:lnTo>
                    <a:lnTo>
                      <a:pt x="414" y="98"/>
                    </a:lnTo>
                    <a:lnTo>
                      <a:pt x="400" y="64"/>
                    </a:lnTo>
                    <a:lnTo>
                      <a:pt x="400" y="64"/>
                    </a:lnTo>
                    <a:lnTo>
                      <a:pt x="394" y="104"/>
                    </a:lnTo>
                    <a:lnTo>
                      <a:pt x="394" y="104"/>
                    </a:lnTo>
                    <a:lnTo>
                      <a:pt x="380" y="106"/>
                    </a:lnTo>
                    <a:lnTo>
                      <a:pt x="342" y="112"/>
                    </a:lnTo>
                    <a:lnTo>
                      <a:pt x="228" y="126"/>
                    </a:lnTo>
                    <a:lnTo>
                      <a:pt x="162" y="136"/>
                    </a:lnTo>
                    <a:lnTo>
                      <a:pt x="98" y="146"/>
                    </a:lnTo>
                    <a:lnTo>
                      <a:pt x="42" y="160"/>
                    </a:lnTo>
                    <a:lnTo>
                      <a:pt x="20" y="166"/>
                    </a:lnTo>
                    <a:lnTo>
                      <a:pt x="0" y="1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8" name="Freeform 70">
                <a:extLst>
                  <a:ext uri="{FF2B5EF4-FFF2-40B4-BE49-F238E27FC236}">
                    <a16:creationId xmlns:a16="http://schemas.microsoft.com/office/drawing/2014/main" id="{25582C55-081F-4957-BCAC-A837A6476DB0}"/>
                  </a:ext>
                </a:extLst>
              </p:cNvPr>
              <p:cNvSpPr>
                <a:spLocks/>
              </p:cNvSpPr>
              <p:nvPr/>
            </p:nvSpPr>
            <p:spPr bwMode="auto">
              <a:xfrm>
                <a:off x="1508579" y="3108382"/>
                <a:ext cx="579803" cy="896406"/>
              </a:xfrm>
              <a:custGeom>
                <a:avLst/>
                <a:gdLst>
                  <a:gd name="T0" fmla="*/ 408 w 608"/>
                  <a:gd name="T1" fmla="*/ 4 h 940"/>
                  <a:gd name="T2" fmla="*/ 290 w 608"/>
                  <a:gd name="T3" fmla="*/ 160 h 940"/>
                  <a:gd name="T4" fmla="*/ 186 w 608"/>
                  <a:gd name="T5" fmla="*/ 314 h 940"/>
                  <a:gd name="T6" fmla="*/ 116 w 608"/>
                  <a:gd name="T7" fmla="*/ 426 h 940"/>
                  <a:gd name="T8" fmla="*/ 58 w 608"/>
                  <a:gd name="T9" fmla="*/ 538 h 940"/>
                  <a:gd name="T10" fmla="*/ 16 w 608"/>
                  <a:gd name="T11" fmla="*/ 638 h 940"/>
                  <a:gd name="T12" fmla="*/ 6 w 608"/>
                  <a:gd name="T13" fmla="*/ 682 h 940"/>
                  <a:gd name="T14" fmla="*/ 0 w 608"/>
                  <a:gd name="T15" fmla="*/ 722 h 940"/>
                  <a:gd name="T16" fmla="*/ 0 w 608"/>
                  <a:gd name="T17" fmla="*/ 776 h 940"/>
                  <a:gd name="T18" fmla="*/ 6 w 608"/>
                  <a:gd name="T19" fmla="*/ 810 h 940"/>
                  <a:gd name="T20" fmla="*/ 18 w 608"/>
                  <a:gd name="T21" fmla="*/ 840 h 940"/>
                  <a:gd name="T22" fmla="*/ 32 w 608"/>
                  <a:gd name="T23" fmla="*/ 866 h 940"/>
                  <a:gd name="T24" fmla="*/ 54 w 608"/>
                  <a:gd name="T25" fmla="*/ 888 h 940"/>
                  <a:gd name="T26" fmla="*/ 80 w 608"/>
                  <a:gd name="T27" fmla="*/ 908 h 940"/>
                  <a:gd name="T28" fmla="*/ 112 w 608"/>
                  <a:gd name="T29" fmla="*/ 922 h 940"/>
                  <a:gd name="T30" fmla="*/ 148 w 608"/>
                  <a:gd name="T31" fmla="*/ 932 h 940"/>
                  <a:gd name="T32" fmla="*/ 192 w 608"/>
                  <a:gd name="T33" fmla="*/ 938 h 940"/>
                  <a:gd name="T34" fmla="*/ 242 w 608"/>
                  <a:gd name="T35" fmla="*/ 940 h 940"/>
                  <a:gd name="T36" fmla="*/ 328 w 608"/>
                  <a:gd name="T37" fmla="*/ 932 h 940"/>
                  <a:gd name="T38" fmla="*/ 466 w 608"/>
                  <a:gd name="T39" fmla="*/ 904 h 940"/>
                  <a:gd name="T40" fmla="*/ 544 w 608"/>
                  <a:gd name="T41" fmla="*/ 882 h 940"/>
                  <a:gd name="T42" fmla="*/ 578 w 608"/>
                  <a:gd name="T43" fmla="*/ 832 h 940"/>
                  <a:gd name="T44" fmla="*/ 600 w 608"/>
                  <a:gd name="T45" fmla="*/ 786 h 940"/>
                  <a:gd name="T46" fmla="*/ 608 w 608"/>
                  <a:gd name="T47" fmla="*/ 752 h 940"/>
                  <a:gd name="T48" fmla="*/ 606 w 608"/>
                  <a:gd name="T49" fmla="*/ 720 h 940"/>
                  <a:gd name="T50" fmla="*/ 592 w 608"/>
                  <a:gd name="T51" fmla="*/ 692 h 940"/>
                  <a:gd name="T52" fmla="*/ 578 w 608"/>
                  <a:gd name="T53" fmla="*/ 682 h 940"/>
                  <a:gd name="T54" fmla="*/ 528 w 608"/>
                  <a:gd name="T55" fmla="*/ 708 h 940"/>
                  <a:gd name="T56" fmla="*/ 448 w 608"/>
                  <a:gd name="T57" fmla="*/ 746 h 940"/>
                  <a:gd name="T58" fmla="*/ 384 w 608"/>
                  <a:gd name="T59" fmla="*/ 766 h 940"/>
                  <a:gd name="T60" fmla="*/ 318 w 608"/>
                  <a:gd name="T61" fmla="*/ 780 h 940"/>
                  <a:gd name="T62" fmla="*/ 274 w 608"/>
                  <a:gd name="T63" fmla="*/ 780 h 940"/>
                  <a:gd name="T64" fmla="*/ 248 w 608"/>
                  <a:gd name="T65" fmla="*/ 772 h 940"/>
                  <a:gd name="T66" fmla="*/ 224 w 608"/>
                  <a:gd name="T67" fmla="*/ 760 h 940"/>
                  <a:gd name="T68" fmla="*/ 204 w 608"/>
                  <a:gd name="T69" fmla="*/ 742 h 940"/>
                  <a:gd name="T70" fmla="*/ 198 w 608"/>
                  <a:gd name="T71" fmla="*/ 730 h 940"/>
                  <a:gd name="T72" fmla="*/ 186 w 608"/>
                  <a:gd name="T73" fmla="*/ 704 h 940"/>
                  <a:gd name="T74" fmla="*/ 182 w 608"/>
                  <a:gd name="T75" fmla="*/ 678 h 940"/>
                  <a:gd name="T76" fmla="*/ 184 w 608"/>
                  <a:gd name="T77" fmla="*/ 648 h 940"/>
                  <a:gd name="T78" fmla="*/ 200 w 608"/>
                  <a:gd name="T79" fmla="*/ 588 h 940"/>
                  <a:gd name="T80" fmla="*/ 236 w 608"/>
                  <a:gd name="T81" fmla="*/ 522 h 940"/>
                  <a:gd name="T82" fmla="*/ 282 w 608"/>
                  <a:gd name="T83" fmla="*/ 452 h 940"/>
                  <a:gd name="T84" fmla="*/ 366 w 608"/>
                  <a:gd name="T85" fmla="*/ 338 h 940"/>
                  <a:gd name="T86" fmla="*/ 452 w 608"/>
                  <a:gd name="T87" fmla="*/ 218 h 940"/>
                  <a:gd name="T88" fmla="*/ 480 w 608"/>
                  <a:gd name="T89" fmla="*/ 178 h 940"/>
                  <a:gd name="T90" fmla="*/ 490 w 608"/>
                  <a:gd name="T91" fmla="*/ 146 h 940"/>
                  <a:gd name="T92" fmla="*/ 500 w 608"/>
                  <a:gd name="T93" fmla="*/ 96 h 940"/>
                  <a:gd name="T94" fmla="*/ 500 w 608"/>
                  <a:gd name="T95" fmla="*/ 60 h 940"/>
                  <a:gd name="T96" fmla="*/ 490 w 608"/>
                  <a:gd name="T97" fmla="*/ 30 h 940"/>
                  <a:gd name="T98" fmla="*/ 476 w 608"/>
                  <a:gd name="T99" fmla="*/ 12 h 940"/>
                  <a:gd name="T100" fmla="*/ 462 w 608"/>
                  <a:gd name="T101" fmla="*/ 4 h 940"/>
                  <a:gd name="T102" fmla="*/ 444 w 608"/>
                  <a:gd name="T103" fmla="*/ 0 h 940"/>
                  <a:gd name="T104" fmla="*/ 408 w 608"/>
                  <a:gd name="T105" fmla="*/ 4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8" h="940">
                    <a:moveTo>
                      <a:pt x="408" y="4"/>
                    </a:moveTo>
                    <a:lnTo>
                      <a:pt x="408" y="4"/>
                    </a:lnTo>
                    <a:lnTo>
                      <a:pt x="350" y="80"/>
                    </a:lnTo>
                    <a:lnTo>
                      <a:pt x="290" y="160"/>
                    </a:lnTo>
                    <a:lnTo>
                      <a:pt x="222" y="260"/>
                    </a:lnTo>
                    <a:lnTo>
                      <a:pt x="186" y="314"/>
                    </a:lnTo>
                    <a:lnTo>
                      <a:pt x="150" y="370"/>
                    </a:lnTo>
                    <a:lnTo>
                      <a:pt x="116" y="426"/>
                    </a:lnTo>
                    <a:lnTo>
                      <a:pt x="84" y="482"/>
                    </a:lnTo>
                    <a:lnTo>
                      <a:pt x="58" y="538"/>
                    </a:lnTo>
                    <a:lnTo>
                      <a:pt x="34" y="590"/>
                    </a:lnTo>
                    <a:lnTo>
                      <a:pt x="16" y="638"/>
                    </a:lnTo>
                    <a:lnTo>
                      <a:pt x="10" y="660"/>
                    </a:lnTo>
                    <a:lnTo>
                      <a:pt x="6" y="682"/>
                    </a:lnTo>
                    <a:lnTo>
                      <a:pt x="6" y="682"/>
                    </a:lnTo>
                    <a:lnTo>
                      <a:pt x="0" y="722"/>
                    </a:lnTo>
                    <a:lnTo>
                      <a:pt x="0" y="758"/>
                    </a:lnTo>
                    <a:lnTo>
                      <a:pt x="0" y="776"/>
                    </a:lnTo>
                    <a:lnTo>
                      <a:pt x="2" y="794"/>
                    </a:lnTo>
                    <a:lnTo>
                      <a:pt x="6" y="810"/>
                    </a:lnTo>
                    <a:lnTo>
                      <a:pt x="12" y="824"/>
                    </a:lnTo>
                    <a:lnTo>
                      <a:pt x="18" y="840"/>
                    </a:lnTo>
                    <a:lnTo>
                      <a:pt x="24" y="852"/>
                    </a:lnTo>
                    <a:lnTo>
                      <a:pt x="32" y="866"/>
                    </a:lnTo>
                    <a:lnTo>
                      <a:pt x="42" y="878"/>
                    </a:lnTo>
                    <a:lnTo>
                      <a:pt x="54" y="888"/>
                    </a:lnTo>
                    <a:lnTo>
                      <a:pt x="66" y="898"/>
                    </a:lnTo>
                    <a:lnTo>
                      <a:pt x="80" y="908"/>
                    </a:lnTo>
                    <a:lnTo>
                      <a:pt x="94" y="916"/>
                    </a:lnTo>
                    <a:lnTo>
                      <a:pt x="112" y="922"/>
                    </a:lnTo>
                    <a:lnTo>
                      <a:pt x="130" y="928"/>
                    </a:lnTo>
                    <a:lnTo>
                      <a:pt x="148" y="932"/>
                    </a:lnTo>
                    <a:lnTo>
                      <a:pt x="170" y="936"/>
                    </a:lnTo>
                    <a:lnTo>
                      <a:pt x="192" y="938"/>
                    </a:lnTo>
                    <a:lnTo>
                      <a:pt x="216" y="940"/>
                    </a:lnTo>
                    <a:lnTo>
                      <a:pt x="242" y="940"/>
                    </a:lnTo>
                    <a:lnTo>
                      <a:pt x="268" y="938"/>
                    </a:lnTo>
                    <a:lnTo>
                      <a:pt x="328" y="932"/>
                    </a:lnTo>
                    <a:lnTo>
                      <a:pt x="392" y="920"/>
                    </a:lnTo>
                    <a:lnTo>
                      <a:pt x="466" y="904"/>
                    </a:lnTo>
                    <a:lnTo>
                      <a:pt x="544" y="882"/>
                    </a:lnTo>
                    <a:lnTo>
                      <a:pt x="544" y="882"/>
                    </a:lnTo>
                    <a:lnTo>
                      <a:pt x="562" y="858"/>
                    </a:lnTo>
                    <a:lnTo>
                      <a:pt x="578" y="832"/>
                    </a:lnTo>
                    <a:lnTo>
                      <a:pt x="594" y="802"/>
                    </a:lnTo>
                    <a:lnTo>
                      <a:pt x="600" y="786"/>
                    </a:lnTo>
                    <a:lnTo>
                      <a:pt x="604" y="768"/>
                    </a:lnTo>
                    <a:lnTo>
                      <a:pt x="608" y="752"/>
                    </a:lnTo>
                    <a:lnTo>
                      <a:pt x="608" y="736"/>
                    </a:lnTo>
                    <a:lnTo>
                      <a:pt x="606" y="720"/>
                    </a:lnTo>
                    <a:lnTo>
                      <a:pt x="600" y="706"/>
                    </a:lnTo>
                    <a:lnTo>
                      <a:pt x="592" y="692"/>
                    </a:lnTo>
                    <a:lnTo>
                      <a:pt x="578" y="682"/>
                    </a:lnTo>
                    <a:lnTo>
                      <a:pt x="578" y="682"/>
                    </a:lnTo>
                    <a:lnTo>
                      <a:pt x="564" y="688"/>
                    </a:lnTo>
                    <a:lnTo>
                      <a:pt x="528" y="708"/>
                    </a:lnTo>
                    <a:lnTo>
                      <a:pt x="478" y="732"/>
                    </a:lnTo>
                    <a:lnTo>
                      <a:pt x="448" y="746"/>
                    </a:lnTo>
                    <a:lnTo>
                      <a:pt x="416" y="756"/>
                    </a:lnTo>
                    <a:lnTo>
                      <a:pt x="384" y="766"/>
                    </a:lnTo>
                    <a:lnTo>
                      <a:pt x="350" y="774"/>
                    </a:lnTo>
                    <a:lnTo>
                      <a:pt x="318" y="780"/>
                    </a:lnTo>
                    <a:lnTo>
                      <a:pt x="288" y="780"/>
                    </a:lnTo>
                    <a:lnTo>
                      <a:pt x="274" y="780"/>
                    </a:lnTo>
                    <a:lnTo>
                      <a:pt x="260" y="776"/>
                    </a:lnTo>
                    <a:lnTo>
                      <a:pt x="248" y="772"/>
                    </a:lnTo>
                    <a:lnTo>
                      <a:pt x="236" y="768"/>
                    </a:lnTo>
                    <a:lnTo>
                      <a:pt x="224" y="760"/>
                    </a:lnTo>
                    <a:lnTo>
                      <a:pt x="214" y="752"/>
                    </a:lnTo>
                    <a:lnTo>
                      <a:pt x="204" y="742"/>
                    </a:lnTo>
                    <a:lnTo>
                      <a:pt x="198" y="730"/>
                    </a:lnTo>
                    <a:lnTo>
                      <a:pt x="198" y="730"/>
                    </a:lnTo>
                    <a:lnTo>
                      <a:pt x="190" y="718"/>
                    </a:lnTo>
                    <a:lnTo>
                      <a:pt x="186" y="704"/>
                    </a:lnTo>
                    <a:lnTo>
                      <a:pt x="184" y="692"/>
                    </a:lnTo>
                    <a:lnTo>
                      <a:pt x="182" y="678"/>
                    </a:lnTo>
                    <a:lnTo>
                      <a:pt x="182" y="664"/>
                    </a:lnTo>
                    <a:lnTo>
                      <a:pt x="184" y="648"/>
                    </a:lnTo>
                    <a:lnTo>
                      <a:pt x="190" y="618"/>
                    </a:lnTo>
                    <a:lnTo>
                      <a:pt x="200" y="588"/>
                    </a:lnTo>
                    <a:lnTo>
                      <a:pt x="216" y="556"/>
                    </a:lnTo>
                    <a:lnTo>
                      <a:pt x="236" y="522"/>
                    </a:lnTo>
                    <a:lnTo>
                      <a:pt x="258" y="486"/>
                    </a:lnTo>
                    <a:lnTo>
                      <a:pt x="282" y="452"/>
                    </a:lnTo>
                    <a:lnTo>
                      <a:pt x="308" y="414"/>
                    </a:lnTo>
                    <a:lnTo>
                      <a:pt x="366" y="338"/>
                    </a:lnTo>
                    <a:lnTo>
                      <a:pt x="424" y="260"/>
                    </a:lnTo>
                    <a:lnTo>
                      <a:pt x="452" y="218"/>
                    </a:lnTo>
                    <a:lnTo>
                      <a:pt x="480" y="178"/>
                    </a:lnTo>
                    <a:lnTo>
                      <a:pt x="480" y="178"/>
                    </a:lnTo>
                    <a:lnTo>
                      <a:pt x="484" y="168"/>
                    </a:lnTo>
                    <a:lnTo>
                      <a:pt x="490" y="146"/>
                    </a:lnTo>
                    <a:lnTo>
                      <a:pt x="498" y="114"/>
                    </a:lnTo>
                    <a:lnTo>
                      <a:pt x="500" y="96"/>
                    </a:lnTo>
                    <a:lnTo>
                      <a:pt x="500" y="78"/>
                    </a:lnTo>
                    <a:lnTo>
                      <a:pt x="500" y="60"/>
                    </a:lnTo>
                    <a:lnTo>
                      <a:pt x="496" y="44"/>
                    </a:lnTo>
                    <a:lnTo>
                      <a:pt x="490" y="30"/>
                    </a:lnTo>
                    <a:lnTo>
                      <a:pt x="482" y="18"/>
                    </a:lnTo>
                    <a:lnTo>
                      <a:pt x="476" y="12"/>
                    </a:lnTo>
                    <a:lnTo>
                      <a:pt x="470" y="8"/>
                    </a:lnTo>
                    <a:lnTo>
                      <a:pt x="462" y="4"/>
                    </a:lnTo>
                    <a:lnTo>
                      <a:pt x="454" y="2"/>
                    </a:lnTo>
                    <a:lnTo>
                      <a:pt x="444" y="0"/>
                    </a:lnTo>
                    <a:lnTo>
                      <a:pt x="434" y="0"/>
                    </a:lnTo>
                    <a:lnTo>
                      <a:pt x="408" y="4"/>
                    </a:lnTo>
                    <a:close/>
                  </a:path>
                </a:pathLst>
              </a:custGeom>
              <a:solidFill>
                <a:srgbClr val="47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9" name="Freeform 71">
                <a:extLst>
                  <a:ext uri="{FF2B5EF4-FFF2-40B4-BE49-F238E27FC236}">
                    <a16:creationId xmlns:a16="http://schemas.microsoft.com/office/drawing/2014/main" id="{FB3E4EB2-EE3B-430B-A152-D82AA5C9A40A}"/>
                  </a:ext>
                </a:extLst>
              </p:cNvPr>
              <p:cNvSpPr>
                <a:spLocks/>
              </p:cNvSpPr>
              <p:nvPr/>
            </p:nvSpPr>
            <p:spPr bwMode="auto">
              <a:xfrm>
                <a:off x="1508579" y="3108382"/>
                <a:ext cx="579803" cy="896406"/>
              </a:xfrm>
              <a:custGeom>
                <a:avLst/>
                <a:gdLst>
                  <a:gd name="T0" fmla="*/ 408 w 608"/>
                  <a:gd name="T1" fmla="*/ 4 h 940"/>
                  <a:gd name="T2" fmla="*/ 290 w 608"/>
                  <a:gd name="T3" fmla="*/ 160 h 940"/>
                  <a:gd name="T4" fmla="*/ 186 w 608"/>
                  <a:gd name="T5" fmla="*/ 314 h 940"/>
                  <a:gd name="T6" fmla="*/ 116 w 608"/>
                  <a:gd name="T7" fmla="*/ 426 h 940"/>
                  <a:gd name="T8" fmla="*/ 58 w 608"/>
                  <a:gd name="T9" fmla="*/ 538 h 940"/>
                  <a:gd name="T10" fmla="*/ 16 w 608"/>
                  <a:gd name="T11" fmla="*/ 638 h 940"/>
                  <a:gd name="T12" fmla="*/ 6 w 608"/>
                  <a:gd name="T13" fmla="*/ 682 h 940"/>
                  <a:gd name="T14" fmla="*/ 0 w 608"/>
                  <a:gd name="T15" fmla="*/ 722 h 940"/>
                  <a:gd name="T16" fmla="*/ 0 w 608"/>
                  <a:gd name="T17" fmla="*/ 776 h 940"/>
                  <a:gd name="T18" fmla="*/ 6 w 608"/>
                  <a:gd name="T19" fmla="*/ 810 h 940"/>
                  <a:gd name="T20" fmla="*/ 18 w 608"/>
                  <a:gd name="T21" fmla="*/ 840 h 940"/>
                  <a:gd name="T22" fmla="*/ 32 w 608"/>
                  <a:gd name="T23" fmla="*/ 866 h 940"/>
                  <a:gd name="T24" fmla="*/ 54 w 608"/>
                  <a:gd name="T25" fmla="*/ 888 h 940"/>
                  <a:gd name="T26" fmla="*/ 80 w 608"/>
                  <a:gd name="T27" fmla="*/ 908 h 940"/>
                  <a:gd name="T28" fmla="*/ 112 w 608"/>
                  <a:gd name="T29" fmla="*/ 922 h 940"/>
                  <a:gd name="T30" fmla="*/ 148 w 608"/>
                  <a:gd name="T31" fmla="*/ 932 h 940"/>
                  <a:gd name="T32" fmla="*/ 192 w 608"/>
                  <a:gd name="T33" fmla="*/ 938 h 940"/>
                  <a:gd name="T34" fmla="*/ 242 w 608"/>
                  <a:gd name="T35" fmla="*/ 940 h 940"/>
                  <a:gd name="T36" fmla="*/ 328 w 608"/>
                  <a:gd name="T37" fmla="*/ 932 h 940"/>
                  <a:gd name="T38" fmla="*/ 466 w 608"/>
                  <a:gd name="T39" fmla="*/ 904 h 940"/>
                  <a:gd name="T40" fmla="*/ 544 w 608"/>
                  <a:gd name="T41" fmla="*/ 882 h 940"/>
                  <a:gd name="T42" fmla="*/ 578 w 608"/>
                  <a:gd name="T43" fmla="*/ 832 h 940"/>
                  <a:gd name="T44" fmla="*/ 600 w 608"/>
                  <a:gd name="T45" fmla="*/ 786 h 940"/>
                  <a:gd name="T46" fmla="*/ 608 w 608"/>
                  <a:gd name="T47" fmla="*/ 752 h 940"/>
                  <a:gd name="T48" fmla="*/ 606 w 608"/>
                  <a:gd name="T49" fmla="*/ 720 h 940"/>
                  <a:gd name="T50" fmla="*/ 592 w 608"/>
                  <a:gd name="T51" fmla="*/ 692 h 940"/>
                  <a:gd name="T52" fmla="*/ 578 w 608"/>
                  <a:gd name="T53" fmla="*/ 682 h 940"/>
                  <a:gd name="T54" fmla="*/ 528 w 608"/>
                  <a:gd name="T55" fmla="*/ 708 h 940"/>
                  <a:gd name="T56" fmla="*/ 448 w 608"/>
                  <a:gd name="T57" fmla="*/ 746 h 940"/>
                  <a:gd name="T58" fmla="*/ 384 w 608"/>
                  <a:gd name="T59" fmla="*/ 766 h 940"/>
                  <a:gd name="T60" fmla="*/ 318 w 608"/>
                  <a:gd name="T61" fmla="*/ 780 h 940"/>
                  <a:gd name="T62" fmla="*/ 274 w 608"/>
                  <a:gd name="T63" fmla="*/ 780 h 940"/>
                  <a:gd name="T64" fmla="*/ 248 w 608"/>
                  <a:gd name="T65" fmla="*/ 772 h 940"/>
                  <a:gd name="T66" fmla="*/ 224 w 608"/>
                  <a:gd name="T67" fmla="*/ 760 h 940"/>
                  <a:gd name="T68" fmla="*/ 204 w 608"/>
                  <a:gd name="T69" fmla="*/ 742 h 940"/>
                  <a:gd name="T70" fmla="*/ 198 w 608"/>
                  <a:gd name="T71" fmla="*/ 730 h 940"/>
                  <a:gd name="T72" fmla="*/ 186 w 608"/>
                  <a:gd name="T73" fmla="*/ 704 h 940"/>
                  <a:gd name="T74" fmla="*/ 182 w 608"/>
                  <a:gd name="T75" fmla="*/ 678 h 940"/>
                  <a:gd name="T76" fmla="*/ 184 w 608"/>
                  <a:gd name="T77" fmla="*/ 648 h 940"/>
                  <a:gd name="T78" fmla="*/ 200 w 608"/>
                  <a:gd name="T79" fmla="*/ 588 h 940"/>
                  <a:gd name="T80" fmla="*/ 236 w 608"/>
                  <a:gd name="T81" fmla="*/ 522 h 940"/>
                  <a:gd name="T82" fmla="*/ 282 w 608"/>
                  <a:gd name="T83" fmla="*/ 452 h 940"/>
                  <a:gd name="T84" fmla="*/ 366 w 608"/>
                  <a:gd name="T85" fmla="*/ 338 h 940"/>
                  <a:gd name="T86" fmla="*/ 452 w 608"/>
                  <a:gd name="T87" fmla="*/ 218 h 940"/>
                  <a:gd name="T88" fmla="*/ 480 w 608"/>
                  <a:gd name="T89" fmla="*/ 178 h 940"/>
                  <a:gd name="T90" fmla="*/ 490 w 608"/>
                  <a:gd name="T91" fmla="*/ 146 h 940"/>
                  <a:gd name="T92" fmla="*/ 500 w 608"/>
                  <a:gd name="T93" fmla="*/ 96 h 940"/>
                  <a:gd name="T94" fmla="*/ 500 w 608"/>
                  <a:gd name="T95" fmla="*/ 60 h 940"/>
                  <a:gd name="T96" fmla="*/ 490 w 608"/>
                  <a:gd name="T97" fmla="*/ 30 h 940"/>
                  <a:gd name="T98" fmla="*/ 476 w 608"/>
                  <a:gd name="T99" fmla="*/ 12 h 940"/>
                  <a:gd name="T100" fmla="*/ 462 w 608"/>
                  <a:gd name="T101" fmla="*/ 4 h 940"/>
                  <a:gd name="T102" fmla="*/ 444 w 608"/>
                  <a:gd name="T103" fmla="*/ 0 h 940"/>
                  <a:gd name="T104" fmla="*/ 408 w 608"/>
                  <a:gd name="T105" fmla="*/ 4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8" h="940">
                    <a:moveTo>
                      <a:pt x="408" y="4"/>
                    </a:moveTo>
                    <a:lnTo>
                      <a:pt x="408" y="4"/>
                    </a:lnTo>
                    <a:lnTo>
                      <a:pt x="350" y="80"/>
                    </a:lnTo>
                    <a:lnTo>
                      <a:pt x="290" y="160"/>
                    </a:lnTo>
                    <a:lnTo>
                      <a:pt x="222" y="260"/>
                    </a:lnTo>
                    <a:lnTo>
                      <a:pt x="186" y="314"/>
                    </a:lnTo>
                    <a:lnTo>
                      <a:pt x="150" y="370"/>
                    </a:lnTo>
                    <a:lnTo>
                      <a:pt x="116" y="426"/>
                    </a:lnTo>
                    <a:lnTo>
                      <a:pt x="84" y="482"/>
                    </a:lnTo>
                    <a:lnTo>
                      <a:pt x="58" y="538"/>
                    </a:lnTo>
                    <a:lnTo>
                      <a:pt x="34" y="590"/>
                    </a:lnTo>
                    <a:lnTo>
                      <a:pt x="16" y="638"/>
                    </a:lnTo>
                    <a:lnTo>
                      <a:pt x="10" y="660"/>
                    </a:lnTo>
                    <a:lnTo>
                      <a:pt x="6" y="682"/>
                    </a:lnTo>
                    <a:lnTo>
                      <a:pt x="6" y="682"/>
                    </a:lnTo>
                    <a:lnTo>
                      <a:pt x="0" y="722"/>
                    </a:lnTo>
                    <a:lnTo>
                      <a:pt x="0" y="758"/>
                    </a:lnTo>
                    <a:lnTo>
                      <a:pt x="0" y="776"/>
                    </a:lnTo>
                    <a:lnTo>
                      <a:pt x="2" y="794"/>
                    </a:lnTo>
                    <a:lnTo>
                      <a:pt x="6" y="810"/>
                    </a:lnTo>
                    <a:lnTo>
                      <a:pt x="12" y="824"/>
                    </a:lnTo>
                    <a:lnTo>
                      <a:pt x="18" y="840"/>
                    </a:lnTo>
                    <a:lnTo>
                      <a:pt x="24" y="852"/>
                    </a:lnTo>
                    <a:lnTo>
                      <a:pt x="32" y="866"/>
                    </a:lnTo>
                    <a:lnTo>
                      <a:pt x="42" y="878"/>
                    </a:lnTo>
                    <a:lnTo>
                      <a:pt x="54" y="888"/>
                    </a:lnTo>
                    <a:lnTo>
                      <a:pt x="66" y="898"/>
                    </a:lnTo>
                    <a:lnTo>
                      <a:pt x="80" y="908"/>
                    </a:lnTo>
                    <a:lnTo>
                      <a:pt x="94" y="916"/>
                    </a:lnTo>
                    <a:lnTo>
                      <a:pt x="112" y="922"/>
                    </a:lnTo>
                    <a:lnTo>
                      <a:pt x="130" y="928"/>
                    </a:lnTo>
                    <a:lnTo>
                      <a:pt x="148" y="932"/>
                    </a:lnTo>
                    <a:lnTo>
                      <a:pt x="170" y="936"/>
                    </a:lnTo>
                    <a:lnTo>
                      <a:pt x="192" y="938"/>
                    </a:lnTo>
                    <a:lnTo>
                      <a:pt x="216" y="940"/>
                    </a:lnTo>
                    <a:lnTo>
                      <a:pt x="242" y="940"/>
                    </a:lnTo>
                    <a:lnTo>
                      <a:pt x="268" y="938"/>
                    </a:lnTo>
                    <a:lnTo>
                      <a:pt x="328" y="932"/>
                    </a:lnTo>
                    <a:lnTo>
                      <a:pt x="392" y="920"/>
                    </a:lnTo>
                    <a:lnTo>
                      <a:pt x="466" y="904"/>
                    </a:lnTo>
                    <a:lnTo>
                      <a:pt x="544" y="882"/>
                    </a:lnTo>
                    <a:lnTo>
                      <a:pt x="544" y="882"/>
                    </a:lnTo>
                    <a:lnTo>
                      <a:pt x="562" y="858"/>
                    </a:lnTo>
                    <a:lnTo>
                      <a:pt x="578" y="832"/>
                    </a:lnTo>
                    <a:lnTo>
                      <a:pt x="594" y="802"/>
                    </a:lnTo>
                    <a:lnTo>
                      <a:pt x="600" y="786"/>
                    </a:lnTo>
                    <a:lnTo>
                      <a:pt x="604" y="768"/>
                    </a:lnTo>
                    <a:lnTo>
                      <a:pt x="608" y="752"/>
                    </a:lnTo>
                    <a:lnTo>
                      <a:pt x="608" y="736"/>
                    </a:lnTo>
                    <a:lnTo>
                      <a:pt x="606" y="720"/>
                    </a:lnTo>
                    <a:lnTo>
                      <a:pt x="600" y="706"/>
                    </a:lnTo>
                    <a:lnTo>
                      <a:pt x="592" y="692"/>
                    </a:lnTo>
                    <a:lnTo>
                      <a:pt x="578" y="682"/>
                    </a:lnTo>
                    <a:lnTo>
                      <a:pt x="578" y="682"/>
                    </a:lnTo>
                    <a:lnTo>
                      <a:pt x="564" y="688"/>
                    </a:lnTo>
                    <a:lnTo>
                      <a:pt x="528" y="708"/>
                    </a:lnTo>
                    <a:lnTo>
                      <a:pt x="478" y="732"/>
                    </a:lnTo>
                    <a:lnTo>
                      <a:pt x="448" y="746"/>
                    </a:lnTo>
                    <a:lnTo>
                      <a:pt x="416" y="756"/>
                    </a:lnTo>
                    <a:lnTo>
                      <a:pt x="384" y="766"/>
                    </a:lnTo>
                    <a:lnTo>
                      <a:pt x="350" y="774"/>
                    </a:lnTo>
                    <a:lnTo>
                      <a:pt x="318" y="780"/>
                    </a:lnTo>
                    <a:lnTo>
                      <a:pt x="288" y="780"/>
                    </a:lnTo>
                    <a:lnTo>
                      <a:pt x="274" y="780"/>
                    </a:lnTo>
                    <a:lnTo>
                      <a:pt x="260" y="776"/>
                    </a:lnTo>
                    <a:lnTo>
                      <a:pt x="248" y="772"/>
                    </a:lnTo>
                    <a:lnTo>
                      <a:pt x="236" y="768"/>
                    </a:lnTo>
                    <a:lnTo>
                      <a:pt x="224" y="760"/>
                    </a:lnTo>
                    <a:lnTo>
                      <a:pt x="214" y="752"/>
                    </a:lnTo>
                    <a:lnTo>
                      <a:pt x="204" y="742"/>
                    </a:lnTo>
                    <a:lnTo>
                      <a:pt x="198" y="730"/>
                    </a:lnTo>
                    <a:lnTo>
                      <a:pt x="198" y="730"/>
                    </a:lnTo>
                    <a:lnTo>
                      <a:pt x="190" y="718"/>
                    </a:lnTo>
                    <a:lnTo>
                      <a:pt x="186" y="704"/>
                    </a:lnTo>
                    <a:lnTo>
                      <a:pt x="184" y="692"/>
                    </a:lnTo>
                    <a:lnTo>
                      <a:pt x="182" y="678"/>
                    </a:lnTo>
                    <a:lnTo>
                      <a:pt x="182" y="664"/>
                    </a:lnTo>
                    <a:lnTo>
                      <a:pt x="184" y="648"/>
                    </a:lnTo>
                    <a:lnTo>
                      <a:pt x="190" y="618"/>
                    </a:lnTo>
                    <a:lnTo>
                      <a:pt x="200" y="588"/>
                    </a:lnTo>
                    <a:lnTo>
                      <a:pt x="216" y="556"/>
                    </a:lnTo>
                    <a:lnTo>
                      <a:pt x="236" y="522"/>
                    </a:lnTo>
                    <a:lnTo>
                      <a:pt x="258" y="486"/>
                    </a:lnTo>
                    <a:lnTo>
                      <a:pt x="282" y="452"/>
                    </a:lnTo>
                    <a:lnTo>
                      <a:pt x="308" y="414"/>
                    </a:lnTo>
                    <a:lnTo>
                      <a:pt x="366" y="338"/>
                    </a:lnTo>
                    <a:lnTo>
                      <a:pt x="424" y="260"/>
                    </a:lnTo>
                    <a:lnTo>
                      <a:pt x="452" y="218"/>
                    </a:lnTo>
                    <a:lnTo>
                      <a:pt x="480" y="178"/>
                    </a:lnTo>
                    <a:lnTo>
                      <a:pt x="480" y="178"/>
                    </a:lnTo>
                    <a:lnTo>
                      <a:pt x="484" y="168"/>
                    </a:lnTo>
                    <a:lnTo>
                      <a:pt x="490" y="146"/>
                    </a:lnTo>
                    <a:lnTo>
                      <a:pt x="498" y="114"/>
                    </a:lnTo>
                    <a:lnTo>
                      <a:pt x="500" y="96"/>
                    </a:lnTo>
                    <a:lnTo>
                      <a:pt x="500" y="78"/>
                    </a:lnTo>
                    <a:lnTo>
                      <a:pt x="500" y="60"/>
                    </a:lnTo>
                    <a:lnTo>
                      <a:pt x="496" y="44"/>
                    </a:lnTo>
                    <a:lnTo>
                      <a:pt x="490" y="30"/>
                    </a:lnTo>
                    <a:lnTo>
                      <a:pt x="482" y="18"/>
                    </a:lnTo>
                    <a:lnTo>
                      <a:pt x="476" y="12"/>
                    </a:lnTo>
                    <a:lnTo>
                      <a:pt x="470" y="8"/>
                    </a:lnTo>
                    <a:lnTo>
                      <a:pt x="462" y="4"/>
                    </a:lnTo>
                    <a:lnTo>
                      <a:pt x="454" y="2"/>
                    </a:lnTo>
                    <a:lnTo>
                      <a:pt x="444" y="0"/>
                    </a:lnTo>
                    <a:lnTo>
                      <a:pt x="434" y="0"/>
                    </a:lnTo>
                    <a:lnTo>
                      <a:pt x="408"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0" name="Freeform 72">
                <a:extLst>
                  <a:ext uri="{FF2B5EF4-FFF2-40B4-BE49-F238E27FC236}">
                    <a16:creationId xmlns:a16="http://schemas.microsoft.com/office/drawing/2014/main" id="{02563DD6-9AFC-4C37-BA48-A0F044C87035}"/>
                  </a:ext>
                </a:extLst>
              </p:cNvPr>
              <p:cNvSpPr>
                <a:spLocks/>
              </p:cNvSpPr>
              <p:nvPr/>
            </p:nvSpPr>
            <p:spPr bwMode="auto">
              <a:xfrm>
                <a:off x="1878585" y="3583287"/>
                <a:ext cx="450110" cy="354748"/>
              </a:xfrm>
              <a:custGeom>
                <a:avLst/>
                <a:gdLst>
                  <a:gd name="T0" fmla="*/ 232 w 472"/>
                  <a:gd name="T1" fmla="*/ 364 h 372"/>
                  <a:gd name="T2" fmla="*/ 162 w 472"/>
                  <a:gd name="T3" fmla="*/ 372 h 372"/>
                  <a:gd name="T4" fmla="*/ 122 w 472"/>
                  <a:gd name="T5" fmla="*/ 360 h 372"/>
                  <a:gd name="T6" fmla="*/ 82 w 472"/>
                  <a:gd name="T7" fmla="*/ 334 h 372"/>
                  <a:gd name="T8" fmla="*/ 56 w 472"/>
                  <a:gd name="T9" fmla="*/ 306 h 372"/>
                  <a:gd name="T10" fmla="*/ 24 w 472"/>
                  <a:gd name="T11" fmla="*/ 256 h 372"/>
                  <a:gd name="T12" fmla="*/ 4 w 472"/>
                  <a:gd name="T13" fmla="*/ 202 h 372"/>
                  <a:gd name="T14" fmla="*/ 0 w 472"/>
                  <a:gd name="T15" fmla="*/ 152 h 372"/>
                  <a:gd name="T16" fmla="*/ 6 w 472"/>
                  <a:gd name="T17" fmla="*/ 110 h 372"/>
                  <a:gd name="T18" fmla="*/ 26 w 472"/>
                  <a:gd name="T19" fmla="*/ 80 h 372"/>
                  <a:gd name="T20" fmla="*/ 48 w 472"/>
                  <a:gd name="T21" fmla="*/ 70 h 372"/>
                  <a:gd name="T22" fmla="*/ 70 w 472"/>
                  <a:gd name="T23" fmla="*/ 80 h 372"/>
                  <a:gd name="T24" fmla="*/ 78 w 472"/>
                  <a:gd name="T25" fmla="*/ 122 h 372"/>
                  <a:gd name="T26" fmla="*/ 82 w 472"/>
                  <a:gd name="T27" fmla="*/ 160 h 372"/>
                  <a:gd name="T28" fmla="*/ 98 w 472"/>
                  <a:gd name="T29" fmla="*/ 192 h 372"/>
                  <a:gd name="T30" fmla="*/ 114 w 472"/>
                  <a:gd name="T31" fmla="*/ 200 h 372"/>
                  <a:gd name="T32" fmla="*/ 108 w 472"/>
                  <a:gd name="T33" fmla="*/ 156 h 372"/>
                  <a:gd name="T34" fmla="*/ 110 w 472"/>
                  <a:gd name="T35" fmla="*/ 72 h 372"/>
                  <a:gd name="T36" fmla="*/ 122 w 472"/>
                  <a:gd name="T37" fmla="*/ 34 h 372"/>
                  <a:gd name="T38" fmla="*/ 136 w 472"/>
                  <a:gd name="T39" fmla="*/ 16 h 372"/>
                  <a:gd name="T40" fmla="*/ 158 w 472"/>
                  <a:gd name="T41" fmla="*/ 4 h 372"/>
                  <a:gd name="T42" fmla="*/ 194 w 472"/>
                  <a:gd name="T43" fmla="*/ 8 h 372"/>
                  <a:gd name="T44" fmla="*/ 202 w 472"/>
                  <a:gd name="T45" fmla="*/ 22 h 372"/>
                  <a:gd name="T46" fmla="*/ 198 w 472"/>
                  <a:gd name="T47" fmla="*/ 42 h 372"/>
                  <a:gd name="T48" fmla="*/ 194 w 472"/>
                  <a:gd name="T49" fmla="*/ 58 h 372"/>
                  <a:gd name="T50" fmla="*/ 196 w 472"/>
                  <a:gd name="T51" fmla="*/ 122 h 372"/>
                  <a:gd name="T52" fmla="*/ 210 w 472"/>
                  <a:gd name="T53" fmla="*/ 188 h 372"/>
                  <a:gd name="T54" fmla="*/ 218 w 472"/>
                  <a:gd name="T55" fmla="*/ 126 h 372"/>
                  <a:gd name="T56" fmla="*/ 238 w 472"/>
                  <a:gd name="T57" fmla="*/ 70 h 372"/>
                  <a:gd name="T58" fmla="*/ 260 w 472"/>
                  <a:gd name="T59" fmla="*/ 50 h 372"/>
                  <a:gd name="T60" fmla="*/ 286 w 472"/>
                  <a:gd name="T61" fmla="*/ 46 h 372"/>
                  <a:gd name="T62" fmla="*/ 306 w 472"/>
                  <a:gd name="T63" fmla="*/ 62 h 372"/>
                  <a:gd name="T64" fmla="*/ 312 w 472"/>
                  <a:gd name="T65" fmla="*/ 86 h 372"/>
                  <a:gd name="T66" fmla="*/ 306 w 472"/>
                  <a:gd name="T67" fmla="*/ 100 h 372"/>
                  <a:gd name="T68" fmla="*/ 290 w 472"/>
                  <a:gd name="T69" fmla="*/ 144 h 372"/>
                  <a:gd name="T70" fmla="*/ 282 w 472"/>
                  <a:gd name="T71" fmla="*/ 188 h 372"/>
                  <a:gd name="T72" fmla="*/ 290 w 472"/>
                  <a:gd name="T73" fmla="*/ 234 h 372"/>
                  <a:gd name="T74" fmla="*/ 310 w 472"/>
                  <a:gd name="T75" fmla="*/ 246 h 372"/>
                  <a:gd name="T76" fmla="*/ 328 w 472"/>
                  <a:gd name="T77" fmla="*/ 240 h 372"/>
                  <a:gd name="T78" fmla="*/ 346 w 472"/>
                  <a:gd name="T79" fmla="*/ 228 h 372"/>
                  <a:gd name="T80" fmla="*/ 396 w 472"/>
                  <a:gd name="T81" fmla="*/ 206 h 372"/>
                  <a:gd name="T82" fmla="*/ 434 w 472"/>
                  <a:gd name="T83" fmla="*/ 202 h 372"/>
                  <a:gd name="T84" fmla="*/ 448 w 472"/>
                  <a:gd name="T85" fmla="*/ 210 h 372"/>
                  <a:gd name="T86" fmla="*/ 464 w 472"/>
                  <a:gd name="T87" fmla="*/ 238 h 372"/>
                  <a:gd name="T88" fmla="*/ 472 w 472"/>
                  <a:gd name="T89" fmla="*/ 260 h 372"/>
                  <a:gd name="T90" fmla="*/ 358 w 472"/>
                  <a:gd name="T91" fmla="*/ 314 h 372"/>
                  <a:gd name="T92" fmla="*/ 252 w 472"/>
                  <a:gd name="T93" fmla="*/ 358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2" h="372">
                    <a:moveTo>
                      <a:pt x="252" y="358"/>
                    </a:moveTo>
                    <a:lnTo>
                      <a:pt x="252" y="358"/>
                    </a:lnTo>
                    <a:lnTo>
                      <a:pt x="232" y="364"/>
                    </a:lnTo>
                    <a:lnTo>
                      <a:pt x="210" y="370"/>
                    </a:lnTo>
                    <a:lnTo>
                      <a:pt x="186" y="372"/>
                    </a:lnTo>
                    <a:lnTo>
                      <a:pt x="162" y="372"/>
                    </a:lnTo>
                    <a:lnTo>
                      <a:pt x="148" y="370"/>
                    </a:lnTo>
                    <a:lnTo>
                      <a:pt x="136" y="366"/>
                    </a:lnTo>
                    <a:lnTo>
                      <a:pt x="122" y="360"/>
                    </a:lnTo>
                    <a:lnTo>
                      <a:pt x="110" y="354"/>
                    </a:lnTo>
                    <a:lnTo>
                      <a:pt x="96" y="346"/>
                    </a:lnTo>
                    <a:lnTo>
                      <a:pt x="82" y="334"/>
                    </a:lnTo>
                    <a:lnTo>
                      <a:pt x="70" y="322"/>
                    </a:lnTo>
                    <a:lnTo>
                      <a:pt x="56" y="306"/>
                    </a:lnTo>
                    <a:lnTo>
                      <a:pt x="56" y="306"/>
                    </a:lnTo>
                    <a:lnTo>
                      <a:pt x="44" y="290"/>
                    </a:lnTo>
                    <a:lnTo>
                      <a:pt x="32" y="272"/>
                    </a:lnTo>
                    <a:lnTo>
                      <a:pt x="24" y="256"/>
                    </a:lnTo>
                    <a:lnTo>
                      <a:pt x="16" y="238"/>
                    </a:lnTo>
                    <a:lnTo>
                      <a:pt x="10" y="220"/>
                    </a:lnTo>
                    <a:lnTo>
                      <a:pt x="4" y="202"/>
                    </a:lnTo>
                    <a:lnTo>
                      <a:pt x="2" y="184"/>
                    </a:lnTo>
                    <a:lnTo>
                      <a:pt x="0" y="168"/>
                    </a:lnTo>
                    <a:lnTo>
                      <a:pt x="0" y="152"/>
                    </a:lnTo>
                    <a:lnTo>
                      <a:pt x="0" y="136"/>
                    </a:lnTo>
                    <a:lnTo>
                      <a:pt x="2" y="122"/>
                    </a:lnTo>
                    <a:lnTo>
                      <a:pt x="6" y="110"/>
                    </a:lnTo>
                    <a:lnTo>
                      <a:pt x="12" y="98"/>
                    </a:lnTo>
                    <a:lnTo>
                      <a:pt x="18" y="88"/>
                    </a:lnTo>
                    <a:lnTo>
                      <a:pt x="26" y="80"/>
                    </a:lnTo>
                    <a:lnTo>
                      <a:pt x="36" y="74"/>
                    </a:lnTo>
                    <a:lnTo>
                      <a:pt x="36" y="74"/>
                    </a:lnTo>
                    <a:lnTo>
                      <a:pt x="48" y="70"/>
                    </a:lnTo>
                    <a:lnTo>
                      <a:pt x="56" y="68"/>
                    </a:lnTo>
                    <a:lnTo>
                      <a:pt x="64" y="72"/>
                    </a:lnTo>
                    <a:lnTo>
                      <a:pt x="70" y="80"/>
                    </a:lnTo>
                    <a:lnTo>
                      <a:pt x="74" y="90"/>
                    </a:lnTo>
                    <a:lnTo>
                      <a:pt x="78" y="104"/>
                    </a:lnTo>
                    <a:lnTo>
                      <a:pt x="78" y="122"/>
                    </a:lnTo>
                    <a:lnTo>
                      <a:pt x="80" y="142"/>
                    </a:lnTo>
                    <a:lnTo>
                      <a:pt x="80" y="142"/>
                    </a:lnTo>
                    <a:lnTo>
                      <a:pt x="82" y="160"/>
                    </a:lnTo>
                    <a:lnTo>
                      <a:pt x="86" y="174"/>
                    </a:lnTo>
                    <a:lnTo>
                      <a:pt x="92" y="186"/>
                    </a:lnTo>
                    <a:lnTo>
                      <a:pt x="98" y="192"/>
                    </a:lnTo>
                    <a:lnTo>
                      <a:pt x="104" y="196"/>
                    </a:lnTo>
                    <a:lnTo>
                      <a:pt x="110" y="198"/>
                    </a:lnTo>
                    <a:lnTo>
                      <a:pt x="114" y="200"/>
                    </a:lnTo>
                    <a:lnTo>
                      <a:pt x="114" y="200"/>
                    </a:lnTo>
                    <a:lnTo>
                      <a:pt x="112" y="180"/>
                    </a:lnTo>
                    <a:lnTo>
                      <a:pt x="108" y="156"/>
                    </a:lnTo>
                    <a:lnTo>
                      <a:pt x="108" y="130"/>
                    </a:lnTo>
                    <a:lnTo>
                      <a:pt x="108" y="100"/>
                    </a:lnTo>
                    <a:lnTo>
                      <a:pt x="110" y="72"/>
                    </a:lnTo>
                    <a:lnTo>
                      <a:pt x="114" y="58"/>
                    </a:lnTo>
                    <a:lnTo>
                      <a:pt x="118" y="46"/>
                    </a:lnTo>
                    <a:lnTo>
                      <a:pt x="122" y="34"/>
                    </a:lnTo>
                    <a:lnTo>
                      <a:pt x="130" y="24"/>
                    </a:lnTo>
                    <a:lnTo>
                      <a:pt x="130" y="24"/>
                    </a:lnTo>
                    <a:lnTo>
                      <a:pt x="136" y="16"/>
                    </a:lnTo>
                    <a:lnTo>
                      <a:pt x="144" y="10"/>
                    </a:lnTo>
                    <a:lnTo>
                      <a:pt x="150" y="6"/>
                    </a:lnTo>
                    <a:lnTo>
                      <a:pt x="158" y="4"/>
                    </a:lnTo>
                    <a:lnTo>
                      <a:pt x="172" y="0"/>
                    </a:lnTo>
                    <a:lnTo>
                      <a:pt x="184" y="2"/>
                    </a:lnTo>
                    <a:lnTo>
                      <a:pt x="194" y="8"/>
                    </a:lnTo>
                    <a:lnTo>
                      <a:pt x="198" y="12"/>
                    </a:lnTo>
                    <a:lnTo>
                      <a:pt x="200" y="16"/>
                    </a:lnTo>
                    <a:lnTo>
                      <a:pt x="202" y="22"/>
                    </a:lnTo>
                    <a:lnTo>
                      <a:pt x="202" y="28"/>
                    </a:lnTo>
                    <a:lnTo>
                      <a:pt x="202" y="34"/>
                    </a:lnTo>
                    <a:lnTo>
                      <a:pt x="198" y="42"/>
                    </a:lnTo>
                    <a:lnTo>
                      <a:pt x="198" y="42"/>
                    </a:lnTo>
                    <a:lnTo>
                      <a:pt x="196" y="48"/>
                    </a:lnTo>
                    <a:lnTo>
                      <a:pt x="194" y="58"/>
                    </a:lnTo>
                    <a:lnTo>
                      <a:pt x="192" y="78"/>
                    </a:lnTo>
                    <a:lnTo>
                      <a:pt x="192" y="98"/>
                    </a:lnTo>
                    <a:lnTo>
                      <a:pt x="196" y="122"/>
                    </a:lnTo>
                    <a:lnTo>
                      <a:pt x="202" y="162"/>
                    </a:lnTo>
                    <a:lnTo>
                      <a:pt x="210" y="188"/>
                    </a:lnTo>
                    <a:lnTo>
                      <a:pt x="210" y="188"/>
                    </a:lnTo>
                    <a:lnTo>
                      <a:pt x="212" y="170"/>
                    </a:lnTo>
                    <a:lnTo>
                      <a:pt x="214" y="150"/>
                    </a:lnTo>
                    <a:lnTo>
                      <a:pt x="218" y="126"/>
                    </a:lnTo>
                    <a:lnTo>
                      <a:pt x="224" y="102"/>
                    </a:lnTo>
                    <a:lnTo>
                      <a:pt x="232" y="80"/>
                    </a:lnTo>
                    <a:lnTo>
                      <a:pt x="238" y="70"/>
                    </a:lnTo>
                    <a:lnTo>
                      <a:pt x="244" y="62"/>
                    </a:lnTo>
                    <a:lnTo>
                      <a:pt x="252" y="54"/>
                    </a:lnTo>
                    <a:lnTo>
                      <a:pt x="260" y="50"/>
                    </a:lnTo>
                    <a:lnTo>
                      <a:pt x="260" y="50"/>
                    </a:lnTo>
                    <a:lnTo>
                      <a:pt x="274" y="46"/>
                    </a:lnTo>
                    <a:lnTo>
                      <a:pt x="286" y="46"/>
                    </a:lnTo>
                    <a:lnTo>
                      <a:pt x="294" y="50"/>
                    </a:lnTo>
                    <a:lnTo>
                      <a:pt x="302" y="54"/>
                    </a:lnTo>
                    <a:lnTo>
                      <a:pt x="306" y="62"/>
                    </a:lnTo>
                    <a:lnTo>
                      <a:pt x="310" y="68"/>
                    </a:lnTo>
                    <a:lnTo>
                      <a:pt x="312" y="78"/>
                    </a:lnTo>
                    <a:lnTo>
                      <a:pt x="312" y="86"/>
                    </a:lnTo>
                    <a:lnTo>
                      <a:pt x="312" y="86"/>
                    </a:lnTo>
                    <a:lnTo>
                      <a:pt x="310" y="92"/>
                    </a:lnTo>
                    <a:lnTo>
                      <a:pt x="306" y="100"/>
                    </a:lnTo>
                    <a:lnTo>
                      <a:pt x="298" y="118"/>
                    </a:lnTo>
                    <a:lnTo>
                      <a:pt x="294" y="130"/>
                    </a:lnTo>
                    <a:lnTo>
                      <a:pt x="290" y="144"/>
                    </a:lnTo>
                    <a:lnTo>
                      <a:pt x="286" y="164"/>
                    </a:lnTo>
                    <a:lnTo>
                      <a:pt x="282" y="188"/>
                    </a:lnTo>
                    <a:lnTo>
                      <a:pt x="282" y="188"/>
                    </a:lnTo>
                    <a:lnTo>
                      <a:pt x="282" y="212"/>
                    </a:lnTo>
                    <a:lnTo>
                      <a:pt x="286" y="228"/>
                    </a:lnTo>
                    <a:lnTo>
                      <a:pt x="290" y="234"/>
                    </a:lnTo>
                    <a:lnTo>
                      <a:pt x="292" y="240"/>
                    </a:lnTo>
                    <a:lnTo>
                      <a:pt x="300" y="244"/>
                    </a:lnTo>
                    <a:lnTo>
                      <a:pt x="310" y="246"/>
                    </a:lnTo>
                    <a:lnTo>
                      <a:pt x="318" y="246"/>
                    </a:lnTo>
                    <a:lnTo>
                      <a:pt x="324" y="242"/>
                    </a:lnTo>
                    <a:lnTo>
                      <a:pt x="328" y="240"/>
                    </a:lnTo>
                    <a:lnTo>
                      <a:pt x="328" y="240"/>
                    </a:lnTo>
                    <a:lnTo>
                      <a:pt x="334" y="234"/>
                    </a:lnTo>
                    <a:lnTo>
                      <a:pt x="346" y="228"/>
                    </a:lnTo>
                    <a:lnTo>
                      <a:pt x="360" y="220"/>
                    </a:lnTo>
                    <a:lnTo>
                      <a:pt x="378" y="212"/>
                    </a:lnTo>
                    <a:lnTo>
                      <a:pt x="396" y="206"/>
                    </a:lnTo>
                    <a:lnTo>
                      <a:pt x="412" y="202"/>
                    </a:lnTo>
                    <a:lnTo>
                      <a:pt x="428" y="200"/>
                    </a:lnTo>
                    <a:lnTo>
                      <a:pt x="434" y="202"/>
                    </a:lnTo>
                    <a:lnTo>
                      <a:pt x="440" y="204"/>
                    </a:lnTo>
                    <a:lnTo>
                      <a:pt x="440" y="204"/>
                    </a:lnTo>
                    <a:lnTo>
                      <a:pt x="448" y="210"/>
                    </a:lnTo>
                    <a:lnTo>
                      <a:pt x="454" y="218"/>
                    </a:lnTo>
                    <a:lnTo>
                      <a:pt x="460" y="228"/>
                    </a:lnTo>
                    <a:lnTo>
                      <a:pt x="464" y="238"/>
                    </a:lnTo>
                    <a:lnTo>
                      <a:pt x="470" y="252"/>
                    </a:lnTo>
                    <a:lnTo>
                      <a:pt x="472" y="260"/>
                    </a:lnTo>
                    <a:lnTo>
                      <a:pt x="472" y="260"/>
                    </a:lnTo>
                    <a:lnTo>
                      <a:pt x="430" y="280"/>
                    </a:lnTo>
                    <a:lnTo>
                      <a:pt x="358" y="314"/>
                    </a:lnTo>
                    <a:lnTo>
                      <a:pt x="358" y="314"/>
                    </a:lnTo>
                    <a:lnTo>
                      <a:pt x="330" y="328"/>
                    </a:lnTo>
                    <a:lnTo>
                      <a:pt x="304" y="338"/>
                    </a:lnTo>
                    <a:lnTo>
                      <a:pt x="252" y="358"/>
                    </a:lnTo>
                    <a:close/>
                  </a:path>
                </a:pathLst>
              </a:custGeom>
              <a:solidFill>
                <a:srgbClr val="FE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1" name="Freeform 73">
                <a:extLst>
                  <a:ext uri="{FF2B5EF4-FFF2-40B4-BE49-F238E27FC236}">
                    <a16:creationId xmlns:a16="http://schemas.microsoft.com/office/drawing/2014/main" id="{A6E76B91-6460-4DF3-9BAE-86E6F5BDE311}"/>
                  </a:ext>
                </a:extLst>
              </p:cNvPr>
              <p:cNvSpPr>
                <a:spLocks/>
              </p:cNvSpPr>
              <p:nvPr/>
            </p:nvSpPr>
            <p:spPr bwMode="auto">
              <a:xfrm>
                <a:off x="1878585" y="3583287"/>
                <a:ext cx="450110" cy="354748"/>
              </a:xfrm>
              <a:custGeom>
                <a:avLst/>
                <a:gdLst>
                  <a:gd name="T0" fmla="*/ 232 w 472"/>
                  <a:gd name="T1" fmla="*/ 364 h 372"/>
                  <a:gd name="T2" fmla="*/ 162 w 472"/>
                  <a:gd name="T3" fmla="*/ 372 h 372"/>
                  <a:gd name="T4" fmla="*/ 122 w 472"/>
                  <a:gd name="T5" fmla="*/ 360 h 372"/>
                  <a:gd name="T6" fmla="*/ 82 w 472"/>
                  <a:gd name="T7" fmla="*/ 334 h 372"/>
                  <a:gd name="T8" fmla="*/ 56 w 472"/>
                  <a:gd name="T9" fmla="*/ 306 h 372"/>
                  <a:gd name="T10" fmla="*/ 24 w 472"/>
                  <a:gd name="T11" fmla="*/ 256 h 372"/>
                  <a:gd name="T12" fmla="*/ 4 w 472"/>
                  <a:gd name="T13" fmla="*/ 202 h 372"/>
                  <a:gd name="T14" fmla="*/ 0 w 472"/>
                  <a:gd name="T15" fmla="*/ 152 h 372"/>
                  <a:gd name="T16" fmla="*/ 6 w 472"/>
                  <a:gd name="T17" fmla="*/ 110 h 372"/>
                  <a:gd name="T18" fmla="*/ 26 w 472"/>
                  <a:gd name="T19" fmla="*/ 80 h 372"/>
                  <a:gd name="T20" fmla="*/ 48 w 472"/>
                  <a:gd name="T21" fmla="*/ 70 h 372"/>
                  <a:gd name="T22" fmla="*/ 70 w 472"/>
                  <a:gd name="T23" fmla="*/ 80 h 372"/>
                  <a:gd name="T24" fmla="*/ 78 w 472"/>
                  <a:gd name="T25" fmla="*/ 122 h 372"/>
                  <a:gd name="T26" fmla="*/ 82 w 472"/>
                  <a:gd name="T27" fmla="*/ 160 h 372"/>
                  <a:gd name="T28" fmla="*/ 98 w 472"/>
                  <a:gd name="T29" fmla="*/ 192 h 372"/>
                  <a:gd name="T30" fmla="*/ 114 w 472"/>
                  <a:gd name="T31" fmla="*/ 200 h 372"/>
                  <a:gd name="T32" fmla="*/ 108 w 472"/>
                  <a:gd name="T33" fmla="*/ 156 h 372"/>
                  <a:gd name="T34" fmla="*/ 110 w 472"/>
                  <a:gd name="T35" fmla="*/ 72 h 372"/>
                  <a:gd name="T36" fmla="*/ 122 w 472"/>
                  <a:gd name="T37" fmla="*/ 34 h 372"/>
                  <a:gd name="T38" fmla="*/ 136 w 472"/>
                  <a:gd name="T39" fmla="*/ 16 h 372"/>
                  <a:gd name="T40" fmla="*/ 158 w 472"/>
                  <a:gd name="T41" fmla="*/ 4 h 372"/>
                  <a:gd name="T42" fmla="*/ 194 w 472"/>
                  <a:gd name="T43" fmla="*/ 8 h 372"/>
                  <a:gd name="T44" fmla="*/ 202 w 472"/>
                  <a:gd name="T45" fmla="*/ 22 h 372"/>
                  <a:gd name="T46" fmla="*/ 198 w 472"/>
                  <a:gd name="T47" fmla="*/ 42 h 372"/>
                  <a:gd name="T48" fmla="*/ 194 w 472"/>
                  <a:gd name="T49" fmla="*/ 58 h 372"/>
                  <a:gd name="T50" fmla="*/ 196 w 472"/>
                  <a:gd name="T51" fmla="*/ 122 h 372"/>
                  <a:gd name="T52" fmla="*/ 210 w 472"/>
                  <a:gd name="T53" fmla="*/ 188 h 372"/>
                  <a:gd name="T54" fmla="*/ 218 w 472"/>
                  <a:gd name="T55" fmla="*/ 126 h 372"/>
                  <a:gd name="T56" fmla="*/ 238 w 472"/>
                  <a:gd name="T57" fmla="*/ 70 h 372"/>
                  <a:gd name="T58" fmla="*/ 260 w 472"/>
                  <a:gd name="T59" fmla="*/ 50 h 372"/>
                  <a:gd name="T60" fmla="*/ 286 w 472"/>
                  <a:gd name="T61" fmla="*/ 46 h 372"/>
                  <a:gd name="T62" fmla="*/ 306 w 472"/>
                  <a:gd name="T63" fmla="*/ 62 h 372"/>
                  <a:gd name="T64" fmla="*/ 312 w 472"/>
                  <a:gd name="T65" fmla="*/ 86 h 372"/>
                  <a:gd name="T66" fmla="*/ 306 w 472"/>
                  <a:gd name="T67" fmla="*/ 100 h 372"/>
                  <a:gd name="T68" fmla="*/ 290 w 472"/>
                  <a:gd name="T69" fmla="*/ 144 h 372"/>
                  <a:gd name="T70" fmla="*/ 282 w 472"/>
                  <a:gd name="T71" fmla="*/ 188 h 372"/>
                  <a:gd name="T72" fmla="*/ 290 w 472"/>
                  <a:gd name="T73" fmla="*/ 234 h 372"/>
                  <a:gd name="T74" fmla="*/ 310 w 472"/>
                  <a:gd name="T75" fmla="*/ 246 h 372"/>
                  <a:gd name="T76" fmla="*/ 328 w 472"/>
                  <a:gd name="T77" fmla="*/ 240 h 372"/>
                  <a:gd name="T78" fmla="*/ 346 w 472"/>
                  <a:gd name="T79" fmla="*/ 228 h 372"/>
                  <a:gd name="T80" fmla="*/ 396 w 472"/>
                  <a:gd name="T81" fmla="*/ 206 h 372"/>
                  <a:gd name="T82" fmla="*/ 434 w 472"/>
                  <a:gd name="T83" fmla="*/ 202 h 372"/>
                  <a:gd name="T84" fmla="*/ 448 w 472"/>
                  <a:gd name="T85" fmla="*/ 210 h 372"/>
                  <a:gd name="T86" fmla="*/ 464 w 472"/>
                  <a:gd name="T87" fmla="*/ 238 h 372"/>
                  <a:gd name="T88" fmla="*/ 472 w 472"/>
                  <a:gd name="T89" fmla="*/ 260 h 372"/>
                  <a:gd name="T90" fmla="*/ 358 w 472"/>
                  <a:gd name="T91" fmla="*/ 314 h 372"/>
                  <a:gd name="T92" fmla="*/ 252 w 472"/>
                  <a:gd name="T93" fmla="*/ 358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2" h="372">
                    <a:moveTo>
                      <a:pt x="252" y="358"/>
                    </a:moveTo>
                    <a:lnTo>
                      <a:pt x="252" y="358"/>
                    </a:lnTo>
                    <a:lnTo>
                      <a:pt x="232" y="364"/>
                    </a:lnTo>
                    <a:lnTo>
                      <a:pt x="210" y="370"/>
                    </a:lnTo>
                    <a:lnTo>
                      <a:pt x="186" y="372"/>
                    </a:lnTo>
                    <a:lnTo>
                      <a:pt x="162" y="372"/>
                    </a:lnTo>
                    <a:lnTo>
                      <a:pt x="148" y="370"/>
                    </a:lnTo>
                    <a:lnTo>
                      <a:pt x="136" y="366"/>
                    </a:lnTo>
                    <a:lnTo>
                      <a:pt x="122" y="360"/>
                    </a:lnTo>
                    <a:lnTo>
                      <a:pt x="110" y="354"/>
                    </a:lnTo>
                    <a:lnTo>
                      <a:pt x="96" y="346"/>
                    </a:lnTo>
                    <a:lnTo>
                      <a:pt x="82" y="334"/>
                    </a:lnTo>
                    <a:lnTo>
                      <a:pt x="70" y="322"/>
                    </a:lnTo>
                    <a:lnTo>
                      <a:pt x="56" y="306"/>
                    </a:lnTo>
                    <a:lnTo>
                      <a:pt x="56" y="306"/>
                    </a:lnTo>
                    <a:lnTo>
                      <a:pt x="44" y="290"/>
                    </a:lnTo>
                    <a:lnTo>
                      <a:pt x="32" y="272"/>
                    </a:lnTo>
                    <a:lnTo>
                      <a:pt x="24" y="256"/>
                    </a:lnTo>
                    <a:lnTo>
                      <a:pt x="16" y="238"/>
                    </a:lnTo>
                    <a:lnTo>
                      <a:pt x="10" y="220"/>
                    </a:lnTo>
                    <a:lnTo>
                      <a:pt x="4" y="202"/>
                    </a:lnTo>
                    <a:lnTo>
                      <a:pt x="2" y="184"/>
                    </a:lnTo>
                    <a:lnTo>
                      <a:pt x="0" y="168"/>
                    </a:lnTo>
                    <a:lnTo>
                      <a:pt x="0" y="152"/>
                    </a:lnTo>
                    <a:lnTo>
                      <a:pt x="0" y="136"/>
                    </a:lnTo>
                    <a:lnTo>
                      <a:pt x="2" y="122"/>
                    </a:lnTo>
                    <a:lnTo>
                      <a:pt x="6" y="110"/>
                    </a:lnTo>
                    <a:lnTo>
                      <a:pt x="12" y="98"/>
                    </a:lnTo>
                    <a:lnTo>
                      <a:pt x="18" y="88"/>
                    </a:lnTo>
                    <a:lnTo>
                      <a:pt x="26" y="80"/>
                    </a:lnTo>
                    <a:lnTo>
                      <a:pt x="36" y="74"/>
                    </a:lnTo>
                    <a:lnTo>
                      <a:pt x="36" y="74"/>
                    </a:lnTo>
                    <a:lnTo>
                      <a:pt x="48" y="70"/>
                    </a:lnTo>
                    <a:lnTo>
                      <a:pt x="56" y="68"/>
                    </a:lnTo>
                    <a:lnTo>
                      <a:pt x="64" y="72"/>
                    </a:lnTo>
                    <a:lnTo>
                      <a:pt x="70" y="80"/>
                    </a:lnTo>
                    <a:lnTo>
                      <a:pt x="74" y="90"/>
                    </a:lnTo>
                    <a:lnTo>
                      <a:pt x="78" y="104"/>
                    </a:lnTo>
                    <a:lnTo>
                      <a:pt x="78" y="122"/>
                    </a:lnTo>
                    <a:lnTo>
                      <a:pt x="80" y="142"/>
                    </a:lnTo>
                    <a:lnTo>
                      <a:pt x="80" y="142"/>
                    </a:lnTo>
                    <a:lnTo>
                      <a:pt x="82" y="160"/>
                    </a:lnTo>
                    <a:lnTo>
                      <a:pt x="86" y="174"/>
                    </a:lnTo>
                    <a:lnTo>
                      <a:pt x="92" y="186"/>
                    </a:lnTo>
                    <a:lnTo>
                      <a:pt x="98" y="192"/>
                    </a:lnTo>
                    <a:lnTo>
                      <a:pt x="104" y="196"/>
                    </a:lnTo>
                    <a:lnTo>
                      <a:pt x="110" y="198"/>
                    </a:lnTo>
                    <a:lnTo>
                      <a:pt x="114" y="200"/>
                    </a:lnTo>
                    <a:lnTo>
                      <a:pt x="114" y="200"/>
                    </a:lnTo>
                    <a:lnTo>
                      <a:pt x="112" y="180"/>
                    </a:lnTo>
                    <a:lnTo>
                      <a:pt x="108" y="156"/>
                    </a:lnTo>
                    <a:lnTo>
                      <a:pt x="108" y="130"/>
                    </a:lnTo>
                    <a:lnTo>
                      <a:pt x="108" y="100"/>
                    </a:lnTo>
                    <a:lnTo>
                      <a:pt x="110" y="72"/>
                    </a:lnTo>
                    <a:lnTo>
                      <a:pt x="114" y="58"/>
                    </a:lnTo>
                    <a:lnTo>
                      <a:pt x="118" y="46"/>
                    </a:lnTo>
                    <a:lnTo>
                      <a:pt x="122" y="34"/>
                    </a:lnTo>
                    <a:lnTo>
                      <a:pt x="130" y="24"/>
                    </a:lnTo>
                    <a:lnTo>
                      <a:pt x="130" y="24"/>
                    </a:lnTo>
                    <a:lnTo>
                      <a:pt x="136" y="16"/>
                    </a:lnTo>
                    <a:lnTo>
                      <a:pt x="144" y="10"/>
                    </a:lnTo>
                    <a:lnTo>
                      <a:pt x="150" y="6"/>
                    </a:lnTo>
                    <a:lnTo>
                      <a:pt x="158" y="4"/>
                    </a:lnTo>
                    <a:lnTo>
                      <a:pt x="172" y="0"/>
                    </a:lnTo>
                    <a:lnTo>
                      <a:pt x="184" y="2"/>
                    </a:lnTo>
                    <a:lnTo>
                      <a:pt x="194" y="8"/>
                    </a:lnTo>
                    <a:lnTo>
                      <a:pt x="198" y="12"/>
                    </a:lnTo>
                    <a:lnTo>
                      <a:pt x="200" y="16"/>
                    </a:lnTo>
                    <a:lnTo>
                      <a:pt x="202" y="22"/>
                    </a:lnTo>
                    <a:lnTo>
                      <a:pt x="202" y="28"/>
                    </a:lnTo>
                    <a:lnTo>
                      <a:pt x="202" y="34"/>
                    </a:lnTo>
                    <a:lnTo>
                      <a:pt x="198" y="42"/>
                    </a:lnTo>
                    <a:lnTo>
                      <a:pt x="198" y="42"/>
                    </a:lnTo>
                    <a:lnTo>
                      <a:pt x="196" y="48"/>
                    </a:lnTo>
                    <a:lnTo>
                      <a:pt x="194" y="58"/>
                    </a:lnTo>
                    <a:lnTo>
                      <a:pt x="192" y="78"/>
                    </a:lnTo>
                    <a:lnTo>
                      <a:pt x="192" y="98"/>
                    </a:lnTo>
                    <a:lnTo>
                      <a:pt x="196" y="122"/>
                    </a:lnTo>
                    <a:lnTo>
                      <a:pt x="202" y="162"/>
                    </a:lnTo>
                    <a:lnTo>
                      <a:pt x="210" y="188"/>
                    </a:lnTo>
                    <a:lnTo>
                      <a:pt x="210" y="188"/>
                    </a:lnTo>
                    <a:lnTo>
                      <a:pt x="212" y="170"/>
                    </a:lnTo>
                    <a:lnTo>
                      <a:pt x="214" y="150"/>
                    </a:lnTo>
                    <a:lnTo>
                      <a:pt x="218" y="126"/>
                    </a:lnTo>
                    <a:lnTo>
                      <a:pt x="224" y="102"/>
                    </a:lnTo>
                    <a:lnTo>
                      <a:pt x="232" y="80"/>
                    </a:lnTo>
                    <a:lnTo>
                      <a:pt x="238" y="70"/>
                    </a:lnTo>
                    <a:lnTo>
                      <a:pt x="244" y="62"/>
                    </a:lnTo>
                    <a:lnTo>
                      <a:pt x="252" y="54"/>
                    </a:lnTo>
                    <a:lnTo>
                      <a:pt x="260" y="50"/>
                    </a:lnTo>
                    <a:lnTo>
                      <a:pt x="260" y="50"/>
                    </a:lnTo>
                    <a:lnTo>
                      <a:pt x="274" y="46"/>
                    </a:lnTo>
                    <a:lnTo>
                      <a:pt x="286" y="46"/>
                    </a:lnTo>
                    <a:lnTo>
                      <a:pt x="294" y="50"/>
                    </a:lnTo>
                    <a:lnTo>
                      <a:pt x="302" y="54"/>
                    </a:lnTo>
                    <a:lnTo>
                      <a:pt x="306" y="62"/>
                    </a:lnTo>
                    <a:lnTo>
                      <a:pt x="310" y="68"/>
                    </a:lnTo>
                    <a:lnTo>
                      <a:pt x="312" y="78"/>
                    </a:lnTo>
                    <a:lnTo>
                      <a:pt x="312" y="86"/>
                    </a:lnTo>
                    <a:lnTo>
                      <a:pt x="312" y="86"/>
                    </a:lnTo>
                    <a:lnTo>
                      <a:pt x="310" y="92"/>
                    </a:lnTo>
                    <a:lnTo>
                      <a:pt x="306" y="100"/>
                    </a:lnTo>
                    <a:lnTo>
                      <a:pt x="298" y="118"/>
                    </a:lnTo>
                    <a:lnTo>
                      <a:pt x="294" y="130"/>
                    </a:lnTo>
                    <a:lnTo>
                      <a:pt x="290" y="144"/>
                    </a:lnTo>
                    <a:lnTo>
                      <a:pt x="286" y="164"/>
                    </a:lnTo>
                    <a:lnTo>
                      <a:pt x="282" y="188"/>
                    </a:lnTo>
                    <a:lnTo>
                      <a:pt x="282" y="188"/>
                    </a:lnTo>
                    <a:lnTo>
                      <a:pt x="282" y="212"/>
                    </a:lnTo>
                    <a:lnTo>
                      <a:pt x="286" y="228"/>
                    </a:lnTo>
                    <a:lnTo>
                      <a:pt x="290" y="234"/>
                    </a:lnTo>
                    <a:lnTo>
                      <a:pt x="292" y="240"/>
                    </a:lnTo>
                    <a:lnTo>
                      <a:pt x="300" y="244"/>
                    </a:lnTo>
                    <a:lnTo>
                      <a:pt x="310" y="246"/>
                    </a:lnTo>
                    <a:lnTo>
                      <a:pt x="318" y="246"/>
                    </a:lnTo>
                    <a:lnTo>
                      <a:pt x="324" y="242"/>
                    </a:lnTo>
                    <a:lnTo>
                      <a:pt x="328" y="240"/>
                    </a:lnTo>
                    <a:lnTo>
                      <a:pt x="328" y="240"/>
                    </a:lnTo>
                    <a:lnTo>
                      <a:pt x="334" y="234"/>
                    </a:lnTo>
                    <a:lnTo>
                      <a:pt x="346" y="228"/>
                    </a:lnTo>
                    <a:lnTo>
                      <a:pt x="360" y="220"/>
                    </a:lnTo>
                    <a:lnTo>
                      <a:pt x="378" y="212"/>
                    </a:lnTo>
                    <a:lnTo>
                      <a:pt x="396" y="206"/>
                    </a:lnTo>
                    <a:lnTo>
                      <a:pt x="412" y="202"/>
                    </a:lnTo>
                    <a:lnTo>
                      <a:pt x="428" y="200"/>
                    </a:lnTo>
                    <a:lnTo>
                      <a:pt x="434" y="202"/>
                    </a:lnTo>
                    <a:lnTo>
                      <a:pt x="440" y="204"/>
                    </a:lnTo>
                    <a:lnTo>
                      <a:pt x="440" y="204"/>
                    </a:lnTo>
                    <a:lnTo>
                      <a:pt x="448" y="210"/>
                    </a:lnTo>
                    <a:lnTo>
                      <a:pt x="454" y="218"/>
                    </a:lnTo>
                    <a:lnTo>
                      <a:pt x="460" y="228"/>
                    </a:lnTo>
                    <a:lnTo>
                      <a:pt x="464" y="238"/>
                    </a:lnTo>
                    <a:lnTo>
                      <a:pt x="470" y="252"/>
                    </a:lnTo>
                    <a:lnTo>
                      <a:pt x="472" y="260"/>
                    </a:lnTo>
                    <a:lnTo>
                      <a:pt x="472" y="260"/>
                    </a:lnTo>
                    <a:lnTo>
                      <a:pt x="430" y="280"/>
                    </a:lnTo>
                    <a:lnTo>
                      <a:pt x="358" y="314"/>
                    </a:lnTo>
                    <a:lnTo>
                      <a:pt x="358" y="314"/>
                    </a:lnTo>
                    <a:lnTo>
                      <a:pt x="330" y="328"/>
                    </a:lnTo>
                    <a:lnTo>
                      <a:pt x="304" y="338"/>
                    </a:lnTo>
                    <a:lnTo>
                      <a:pt x="252" y="3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2" name="Freeform 74">
                <a:extLst>
                  <a:ext uri="{FF2B5EF4-FFF2-40B4-BE49-F238E27FC236}">
                    <a16:creationId xmlns:a16="http://schemas.microsoft.com/office/drawing/2014/main" id="{ED345921-D0C8-47C5-BF86-1CD790F3B6EC}"/>
                  </a:ext>
                </a:extLst>
              </p:cNvPr>
              <p:cNvSpPr>
                <a:spLocks/>
              </p:cNvSpPr>
              <p:nvPr/>
            </p:nvSpPr>
            <p:spPr bwMode="auto">
              <a:xfrm>
                <a:off x="2021629" y="3819785"/>
                <a:ext cx="85826" cy="80105"/>
              </a:xfrm>
              <a:custGeom>
                <a:avLst/>
                <a:gdLst>
                  <a:gd name="T0" fmla="*/ 0 w 90"/>
                  <a:gd name="T1" fmla="*/ 12 h 84"/>
                  <a:gd name="T2" fmla="*/ 0 w 90"/>
                  <a:gd name="T3" fmla="*/ 12 h 84"/>
                  <a:gd name="T4" fmla="*/ 12 w 90"/>
                  <a:gd name="T5" fmla="*/ 10 h 84"/>
                  <a:gd name="T6" fmla="*/ 26 w 90"/>
                  <a:gd name="T7" fmla="*/ 8 h 84"/>
                  <a:gd name="T8" fmla="*/ 40 w 90"/>
                  <a:gd name="T9" fmla="*/ 12 h 84"/>
                  <a:gd name="T10" fmla="*/ 48 w 90"/>
                  <a:gd name="T11" fmla="*/ 14 h 84"/>
                  <a:gd name="T12" fmla="*/ 56 w 90"/>
                  <a:gd name="T13" fmla="*/ 18 h 84"/>
                  <a:gd name="T14" fmla="*/ 64 w 90"/>
                  <a:gd name="T15" fmla="*/ 24 h 84"/>
                  <a:gd name="T16" fmla="*/ 72 w 90"/>
                  <a:gd name="T17" fmla="*/ 32 h 84"/>
                  <a:gd name="T18" fmla="*/ 78 w 90"/>
                  <a:gd name="T19" fmla="*/ 42 h 84"/>
                  <a:gd name="T20" fmla="*/ 82 w 90"/>
                  <a:gd name="T21" fmla="*/ 54 h 84"/>
                  <a:gd name="T22" fmla="*/ 86 w 90"/>
                  <a:gd name="T23" fmla="*/ 68 h 84"/>
                  <a:gd name="T24" fmla="*/ 90 w 90"/>
                  <a:gd name="T25" fmla="*/ 84 h 84"/>
                  <a:gd name="T26" fmla="*/ 90 w 90"/>
                  <a:gd name="T27" fmla="*/ 84 h 84"/>
                  <a:gd name="T28" fmla="*/ 88 w 90"/>
                  <a:gd name="T29" fmla="*/ 66 h 84"/>
                  <a:gd name="T30" fmla="*/ 86 w 90"/>
                  <a:gd name="T31" fmla="*/ 48 h 84"/>
                  <a:gd name="T32" fmla="*/ 80 w 90"/>
                  <a:gd name="T33" fmla="*/ 30 h 84"/>
                  <a:gd name="T34" fmla="*/ 74 w 90"/>
                  <a:gd name="T35" fmla="*/ 20 h 84"/>
                  <a:gd name="T36" fmla="*/ 68 w 90"/>
                  <a:gd name="T37" fmla="*/ 14 h 84"/>
                  <a:gd name="T38" fmla="*/ 62 w 90"/>
                  <a:gd name="T39" fmla="*/ 6 h 84"/>
                  <a:gd name="T40" fmla="*/ 52 w 90"/>
                  <a:gd name="T41" fmla="*/ 2 h 84"/>
                  <a:gd name="T42" fmla="*/ 42 w 90"/>
                  <a:gd name="T43" fmla="*/ 0 h 84"/>
                  <a:gd name="T44" fmla="*/ 30 w 90"/>
                  <a:gd name="T45" fmla="*/ 0 h 84"/>
                  <a:gd name="T46" fmla="*/ 16 w 90"/>
                  <a:gd name="T47" fmla="*/ 4 h 84"/>
                  <a:gd name="T48" fmla="*/ 0 w 90"/>
                  <a:gd name="T4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0" h="84">
                    <a:moveTo>
                      <a:pt x="0" y="12"/>
                    </a:moveTo>
                    <a:lnTo>
                      <a:pt x="0" y="12"/>
                    </a:lnTo>
                    <a:lnTo>
                      <a:pt x="12" y="10"/>
                    </a:lnTo>
                    <a:lnTo>
                      <a:pt x="26" y="8"/>
                    </a:lnTo>
                    <a:lnTo>
                      <a:pt x="40" y="12"/>
                    </a:lnTo>
                    <a:lnTo>
                      <a:pt x="48" y="14"/>
                    </a:lnTo>
                    <a:lnTo>
                      <a:pt x="56" y="18"/>
                    </a:lnTo>
                    <a:lnTo>
                      <a:pt x="64" y="24"/>
                    </a:lnTo>
                    <a:lnTo>
                      <a:pt x="72" y="32"/>
                    </a:lnTo>
                    <a:lnTo>
                      <a:pt x="78" y="42"/>
                    </a:lnTo>
                    <a:lnTo>
                      <a:pt x="82" y="54"/>
                    </a:lnTo>
                    <a:lnTo>
                      <a:pt x="86" y="68"/>
                    </a:lnTo>
                    <a:lnTo>
                      <a:pt x="90" y="84"/>
                    </a:lnTo>
                    <a:lnTo>
                      <a:pt x="90" y="84"/>
                    </a:lnTo>
                    <a:lnTo>
                      <a:pt x="88" y="66"/>
                    </a:lnTo>
                    <a:lnTo>
                      <a:pt x="86" y="48"/>
                    </a:lnTo>
                    <a:lnTo>
                      <a:pt x="80" y="30"/>
                    </a:lnTo>
                    <a:lnTo>
                      <a:pt x="74" y="20"/>
                    </a:lnTo>
                    <a:lnTo>
                      <a:pt x="68" y="14"/>
                    </a:lnTo>
                    <a:lnTo>
                      <a:pt x="62" y="6"/>
                    </a:lnTo>
                    <a:lnTo>
                      <a:pt x="52" y="2"/>
                    </a:lnTo>
                    <a:lnTo>
                      <a:pt x="42" y="0"/>
                    </a:lnTo>
                    <a:lnTo>
                      <a:pt x="30" y="0"/>
                    </a:lnTo>
                    <a:lnTo>
                      <a:pt x="16" y="4"/>
                    </a:lnTo>
                    <a:lnTo>
                      <a:pt x="0" y="12"/>
                    </a:lnTo>
                    <a:close/>
                  </a:path>
                </a:pathLst>
              </a:custGeom>
              <a:solidFill>
                <a:srgbClr val="CB8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3" name="Freeform 75">
                <a:extLst>
                  <a:ext uri="{FF2B5EF4-FFF2-40B4-BE49-F238E27FC236}">
                    <a16:creationId xmlns:a16="http://schemas.microsoft.com/office/drawing/2014/main" id="{0E61CF36-B596-4F7D-B877-C5BC70AFAD55}"/>
                  </a:ext>
                </a:extLst>
              </p:cNvPr>
              <p:cNvSpPr>
                <a:spLocks/>
              </p:cNvSpPr>
              <p:nvPr/>
            </p:nvSpPr>
            <p:spPr bwMode="auto">
              <a:xfrm>
                <a:off x="2021629" y="3819785"/>
                <a:ext cx="85826" cy="80105"/>
              </a:xfrm>
              <a:custGeom>
                <a:avLst/>
                <a:gdLst>
                  <a:gd name="T0" fmla="*/ 0 w 90"/>
                  <a:gd name="T1" fmla="*/ 12 h 84"/>
                  <a:gd name="T2" fmla="*/ 0 w 90"/>
                  <a:gd name="T3" fmla="*/ 12 h 84"/>
                  <a:gd name="T4" fmla="*/ 12 w 90"/>
                  <a:gd name="T5" fmla="*/ 10 h 84"/>
                  <a:gd name="T6" fmla="*/ 26 w 90"/>
                  <a:gd name="T7" fmla="*/ 8 h 84"/>
                  <a:gd name="T8" fmla="*/ 40 w 90"/>
                  <a:gd name="T9" fmla="*/ 12 h 84"/>
                  <a:gd name="T10" fmla="*/ 48 w 90"/>
                  <a:gd name="T11" fmla="*/ 14 h 84"/>
                  <a:gd name="T12" fmla="*/ 56 w 90"/>
                  <a:gd name="T13" fmla="*/ 18 h 84"/>
                  <a:gd name="T14" fmla="*/ 64 w 90"/>
                  <a:gd name="T15" fmla="*/ 24 h 84"/>
                  <a:gd name="T16" fmla="*/ 72 w 90"/>
                  <a:gd name="T17" fmla="*/ 32 h 84"/>
                  <a:gd name="T18" fmla="*/ 78 w 90"/>
                  <a:gd name="T19" fmla="*/ 42 h 84"/>
                  <a:gd name="T20" fmla="*/ 82 w 90"/>
                  <a:gd name="T21" fmla="*/ 54 h 84"/>
                  <a:gd name="T22" fmla="*/ 86 w 90"/>
                  <a:gd name="T23" fmla="*/ 68 h 84"/>
                  <a:gd name="T24" fmla="*/ 90 w 90"/>
                  <a:gd name="T25" fmla="*/ 84 h 84"/>
                  <a:gd name="T26" fmla="*/ 90 w 90"/>
                  <a:gd name="T27" fmla="*/ 84 h 84"/>
                  <a:gd name="T28" fmla="*/ 88 w 90"/>
                  <a:gd name="T29" fmla="*/ 66 h 84"/>
                  <a:gd name="T30" fmla="*/ 86 w 90"/>
                  <a:gd name="T31" fmla="*/ 48 h 84"/>
                  <a:gd name="T32" fmla="*/ 80 w 90"/>
                  <a:gd name="T33" fmla="*/ 30 h 84"/>
                  <a:gd name="T34" fmla="*/ 74 w 90"/>
                  <a:gd name="T35" fmla="*/ 20 h 84"/>
                  <a:gd name="T36" fmla="*/ 68 w 90"/>
                  <a:gd name="T37" fmla="*/ 14 h 84"/>
                  <a:gd name="T38" fmla="*/ 62 w 90"/>
                  <a:gd name="T39" fmla="*/ 6 h 84"/>
                  <a:gd name="T40" fmla="*/ 52 w 90"/>
                  <a:gd name="T41" fmla="*/ 2 h 84"/>
                  <a:gd name="T42" fmla="*/ 42 w 90"/>
                  <a:gd name="T43" fmla="*/ 0 h 84"/>
                  <a:gd name="T44" fmla="*/ 30 w 90"/>
                  <a:gd name="T45" fmla="*/ 0 h 84"/>
                  <a:gd name="T46" fmla="*/ 16 w 90"/>
                  <a:gd name="T47" fmla="*/ 4 h 84"/>
                  <a:gd name="T48" fmla="*/ 0 w 90"/>
                  <a:gd name="T4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0" h="84">
                    <a:moveTo>
                      <a:pt x="0" y="12"/>
                    </a:moveTo>
                    <a:lnTo>
                      <a:pt x="0" y="12"/>
                    </a:lnTo>
                    <a:lnTo>
                      <a:pt x="12" y="10"/>
                    </a:lnTo>
                    <a:lnTo>
                      <a:pt x="26" y="8"/>
                    </a:lnTo>
                    <a:lnTo>
                      <a:pt x="40" y="12"/>
                    </a:lnTo>
                    <a:lnTo>
                      <a:pt x="48" y="14"/>
                    </a:lnTo>
                    <a:lnTo>
                      <a:pt x="56" y="18"/>
                    </a:lnTo>
                    <a:lnTo>
                      <a:pt x="64" y="24"/>
                    </a:lnTo>
                    <a:lnTo>
                      <a:pt x="72" y="32"/>
                    </a:lnTo>
                    <a:lnTo>
                      <a:pt x="78" y="42"/>
                    </a:lnTo>
                    <a:lnTo>
                      <a:pt x="82" y="54"/>
                    </a:lnTo>
                    <a:lnTo>
                      <a:pt x="86" y="68"/>
                    </a:lnTo>
                    <a:lnTo>
                      <a:pt x="90" y="84"/>
                    </a:lnTo>
                    <a:lnTo>
                      <a:pt x="90" y="84"/>
                    </a:lnTo>
                    <a:lnTo>
                      <a:pt x="88" y="66"/>
                    </a:lnTo>
                    <a:lnTo>
                      <a:pt x="86" y="48"/>
                    </a:lnTo>
                    <a:lnTo>
                      <a:pt x="80" y="30"/>
                    </a:lnTo>
                    <a:lnTo>
                      <a:pt x="74" y="20"/>
                    </a:lnTo>
                    <a:lnTo>
                      <a:pt x="68" y="14"/>
                    </a:lnTo>
                    <a:lnTo>
                      <a:pt x="62" y="6"/>
                    </a:lnTo>
                    <a:lnTo>
                      <a:pt x="52" y="2"/>
                    </a:lnTo>
                    <a:lnTo>
                      <a:pt x="42" y="0"/>
                    </a:lnTo>
                    <a:lnTo>
                      <a:pt x="30" y="0"/>
                    </a:lnTo>
                    <a:lnTo>
                      <a:pt x="16" y="4"/>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nvGrpSpPr>
              <p:cNvPr id="84" name="Group 83">
                <a:extLst>
                  <a:ext uri="{FF2B5EF4-FFF2-40B4-BE49-F238E27FC236}">
                    <a16:creationId xmlns:a16="http://schemas.microsoft.com/office/drawing/2014/main" id="{F4967CFE-7DB7-4D5E-98B6-69E83B0B5102}"/>
                  </a:ext>
                </a:extLst>
              </p:cNvPr>
              <p:cNvGrpSpPr/>
              <p:nvPr/>
            </p:nvGrpSpPr>
            <p:grpSpPr>
              <a:xfrm flipH="1">
                <a:off x="2146692" y="2403116"/>
                <a:ext cx="80199" cy="78965"/>
                <a:chOff x="5772205" y="2343722"/>
                <a:chExt cx="123202" cy="121306"/>
              </a:xfrm>
            </p:grpSpPr>
            <p:sp>
              <p:nvSpPr>
                <p:cNvPr id="91" name="Freeform 359">
                  <a:extLst>
                    <a:ext uri="{FF2B5EF4-FFF2-40B4-BE49-F238E27FC236}">
                      <a16:creationId xmlns:a16="http://schemas.microsoft.com/office/drawing/2014/main" id="{6F1A26A4-2258-430B-A9A2-FA07174FB8B0}"/>
                    </a:ext>
                  </a:extLst>
                </p:cNvPr>
                <p:cNvSpPr>
                  <a:spLocks/>
                </p:cNvSpPr>
                <p:nvPr/>
              </p:nvSpPr>
              <p:spPr bwMode="auto">
                <a:xfrm>
                  <a:off x="5772205" y="2343722"/>
                  <a:ext cx="123202" cy="121306"/>
                </a:xfrm>
                <a:custGeom>
                  <a:avLst/>
                  <a:gdLst>
                    <a:gd name="T0" fmla="*/ 27 w 27"/>
                    <a:gd name="T1" fmla="*/ 13 h 27"/>
                    <a:gd name="T2" fmla="*/ 13 w 27"/>
                    <a:gd name="T3" fmla="*/ 0 h 27"/>
                    <a:gd name="T4" fmla="*/ 0 w 27"/>
                    <a:gd name="T5" fmla="*/ 13 h 27"/>
                    <a:gd name="T6" fmla="*/ 13 w 27"/>
                    <a:gd name="T7" fmla="*/ 26 h 27"/>
                    <a:gd name="T8" fmla="*/ 27 w 27"/>
                    <a:gd name="T9" fmla="*/ 13 h 27"/>
                  </a:gdLst>
                  <a:ahLst/>
                  <a:cxnLst>
                    <a:cxn ang="0">
                      <a:pos x="T0" y="T1"/>
                    </a:cxn>
                    <a:cxn ang="0">
                      <a:pos x="T2" y="T3"/>
                    </a:cxn>
                    <a:cxn ang="0">
                      <a:pos x="T4" y="T5"/>
                    </a:cxn>
                    <a:cxn ang="0">
                      <a:pos x="T6" y="T7"/>
                    </a:cxn>
                    <a:cxn ang="0">
                      <a:pos x="T8" y="T9"/>
                    </a:cxn>
                  </a:cxnLst>
                  <a:rect l="0" t="0" r="r" b="b"/>
                  <a:pathLst>
                    <a:path w="27" h="27">
                      <a:moveTo>
                        <a:pt x="27" y="13"/>
                      </a:moveTo>
                      <a:cubicBezTo>
                        <a:pt x="27" y="6"/>
                        <a:pt x="21" y="0"/>
                        <a:pt x="13" y="0"/>
                      </a:cubicBezTo>
                      <a:cubicBezTo>
                        <a:pt x="6" y="0"/>
                        <a:pt x="0" y="6"/>
                        <a:pt x="0" y="13"/>
                      </a:cubicBezTo>
                      <a:cubicBezTo>
                        <a:pt x="0" y="20"/>
                        <a:pt x="6" y="26"/>
                        <a:pt x="13" y="26"/>
                      </a:cubicBezTo>
                      <a:cubicBezTo>
                        <a:pt x="20" y="27"/>
                        <a:pt x="26" y="21"/>
                        <a:pt x="27" y="1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360">
                  <a:extLst>
                    <a:ext uri="{FF2B5EF4-FFF2-40B4-BE49-F238E27FC236}">
                      <a16:creationId xmlns:a16="http://schemas.microsoft.com/office/drawing/2014/main" id="{151E5B70-A001-4CD3-976A-5BA5B6929544}"/>
                    </a:ext>
                  </a:extLst>
                </p:cNvPr>
                <p:cNvSpPr>
                  <a:spLocks/>
                </p:cNvSpPr>
                <p:nvPr/>
              </p:nvSpPr>
              <p:spPr bwMode="auto">
                <a:xfrm>
                  <a:off x="5791159" y="2362676"/>
                  <a:ext cx="45490" cy="43595"/>
                </a:xfrm>
                <a:custGeom>
                  <a:avLst/>
                  <a:gdLst>
                    <a:gd name="T0" fmla="*/ 5 w 10"/>
                    <a:gd name="T1" fmla="*/ 0 h 10"/>
                    <a:gd name="T2" fmla="*/ 0 w 10"/>
                    <a:gd name="T3" fmla="*/ 5 h 10"/>
                    <a:gd name="T4" fmla="*/ 5 w 10"/>
                    <a:gd name="T5" fmla="*/ 10 h 10"/>
                    <a:gd name="T6" fmla="*/ 5 w 10"/>
                    <a:gd name="T7" fmla="*/ 10 h 10"/>
                    <a:gd name="T8" fmla="*/ 10 w 10"/>
                    <a:gd name="T9" fmla="*/ 5 h 10"/>
                    <a:gd name="T10" fmla="*/ 5 w 10"/>
                    <a:gd name="T11" fmla="*/ 0 h 10"/>
                    <a:gd name="T12" fmla="*/ 5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0"/>
                      </a:moveTo>
                      <a:cubicBezTo>
                        <a:pt x="2" y="0"/>
                        <a:pt x="0" y="2"/>
                        <a:pt x="0" y="5"/>
                      </a:cubicBezTo>
                      <a:cubicBezTo>
                        <a:pt x="0" y="7"/>
                        <a:pt x="2" y="10"/>
                        <a:pt x="5" y="10"/>
                      </a:cubicBezTo>
                      <a:cubicBezTo>
                        <a:pt x="5" y="10"/>
                        <a:pt x="5" y="10"/>
                        <a:pt x="5" y="10"/>
                      </a:cubicBezTo>
                      <a:cubicBezTo>
                        <a:pt x="8" y="10"/>
                        <a:pt x="10" y="8"/>
                        <a:pt x="10" y="5"/>
                      </a:cubicBezTo>
                      <a:cubicBezTo>
                        <a:pt x="10" y="2"/>
                        <a:pt x="8" y="0"/>
                        <a:pt x="5" y="0"/>
                      </a:cubicBezTo>
                      <a:cubicBezTo>
                        <a:pt x="5" y="0"/>
                        <a:pt x="5" y="0"/>
                        <a:pt x="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F9E4DFAB-6285-467A-8067-E793ED293341}"/>
                  </a:ext>
                </a:extLst>
              </p:cNvPr>
              <p:cNvGrpSpPr/>
              <p:nvPr/>
            </p:nvGrpSpPr>
            <p:grpSpPr>
              <a:xfrm flipH="1">
                <a:off x="2360351" y="2360104"/>
                <a:ext cx="78965" cy="78965"/>
                <a:chOff x="6219521" y="2379734"/>
                <a:chExt cx="121306" cy="121306"/>
              </a:xfrm>
            </p:grpSpPr>
            <p:sp>
              <p:nvSpPr>
                <p:cNvPr id="89" name="Freeform 361">
                  <a:extLst>
                    <a:ext uri="{FF2B5EF4-FFF2-40B4-BE49-F238E27FC236}">
                      <a16:creationId xmlns:a16="http://schemas.microsoft.com/office/drawing/2014/main" id="{17709135-726A-4CE2-A751-5FFA14D3B52E}"/>
                    </a:ext>
                  </a:extLst>
                </p:cNvPr>
                <p:cNvSpPr>
                  <a:spLocks/>
                </p:cNvSpPr>
                <p:nvPr/>
              </p:nvSpPr>
              <p:spPr bwMode="auto">
                <a:xfrm>
                  <a:off x="6219521" y="2379734"/>
                  <a:ext cx="121306" cy="121306"/>
                </a:xfrm>
                <a:custGeom>
                  <a:avLst/>
                  <a:gdLst>
                    <a:gd name="T0" fmla="*/ 27 w 27"/>
                    <a:gd name="T1" fmla="*/ 13 h 27"/>
                    <a:gd name="T2" fmla="*/ 14 w 27"/>
                    <a:gd name="T3" fmla="*/ 0 h 27"/>
                    <a:gd name="T4" fmla="*/ 0 w 27"/>
                    <a:gd name="T5" fmla="*/ 13 h 27"/>
                    <a:gd name="T6" fmla="*/ 13 w 27"/>
                    <a:gd name="T7" fmla="*/ 27 h 27"/>
                    <a:gd name="T8" fmla="*/ 27 w 27"/>
                    <a:gd name="T9" fmla="*/ 13 h 27"/>
                  </a:gdLst>
                  <a:ahLst/>
                  <a:cxnLst>
                    <a:cxn ang="0">
                      <a:pos x="T0" y="T1"/>
                    </a:cxn>
                    <a:cxn ang="0">
                      <a:pos x="T2" y="T3"/>
                    </a:cxn>
                    <a:cxn ang="0">
                      <a:pos x="T4" y="T5"/>
                    </a:cxn>
                    <a:cxn ang="0">
                      <a:pos x="T6" y="T7"/>
                    </a:cxn>
                    <a:cxn ang="0">
                      <a:pos x="T8" y="T9"/>
                    </a:cxn>
                  </a:cxnLst>
                  <a:rect l="0" t="0" r="r" b="b"/>
                  <a:pathLst>
                    <a:path w="27" h="27">
                      <a:moveTo>
                        <a:pt x="27" y="13"/>
                      </a:moveTo>
                      <a:cubicBezTo>
                        <a:pt x="27" y="6"/>
                        <a:pt x="21" y="0"/>
                        <a:pt x="14" y="0"/>
                      </a:cubicBezTo>
                      <a:cubicBezTo>
                        <a:pt x="6" y="0"/>
                        <a:pt x="0" y="6"/>
                        <a:pt x="0" y="13"/>
                      </a:cubicBezTo>
                      <a:cubicBezTo>
                        <a:pt x="0" y="20"/>
                        <a:pt x="6" y="26"/>
                        <a:pt x="13" y="27"/>
                      </a:cubicBezTo>
                      <a:cubicBezTo>
                        <a:pt x="21" y="27"/>
                        <a:pt x="27" y="21"/>
                        <a:pt x="27" y="1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362">
                  <a:extLst>
                    <a:ext uri="{FF2B5EF4-FFF2-40B4-BE49-F238E27FC236}">
                      <a16:creationId xmlns:a16="http://schemas.microsoft.com/office/drawing/2014/main" id="{5C0A77B4-FF0E-4D4B-B70C-B309000C6DD8}"/>
                    </a:ext>
                  </a:extLst>
                </p:cNvPr>
                <p:cNvSpPr>
                  <a:spLocks/>
                </p:cNvSpPr>
                <p:nvPr/>
              </p:nvSpPr>
              <p:spPr bwMode="auto">
                <a:xfrm>
                  <a:off x="6236580" y="2398688"/>
                  <a:ext cx="45490" cy="43595"/>
                </a:xfrm>
                <a:custGeom>
                  <a:avLst/>
                  <a:gdLst>
                    <a:gd name="T0" fmla="*/ 5 w 10"/>
                    <a:gd name="T1" fmla="*/ 0 h 10"/>
                    <a:gd name="T2" fmla="*/ 0 w 10"/>
                    <a:gd name="T3" fmla="*/ 5 h 10"/>
                    <a:gd name="T4" fmla="*/ 5 w 10"/>
                    <a:gd name="T5" fmla="*/ 10 h 10"/>
                    <a:gd name="T6" fmla="*/ 5 w 10"/>
                    <a:gd name="T7" fmla="*/ 10 h 10"/>
                    <a:gd name="T8" fmla="*/ 10 w 10"/>
                    <a:gd name="T9" fmla="*/ 5 h 10"/>
                    <a:gd name="T10" fmla="*/ 5 w 10"/>
                    <a:gd name="T11" fmla="*/ 0 h 10"/>
                    <a:gd name="T12" fmla="*/ 5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0"/>
                      </a:moveTo>
                      <a:cubicBezTo>
                        <a:pt x="2" y="0"/>
                        <a:pt x="0" y="2"/>
                        <a:pt x="0" y="5"/>
                      </a:cubicBezTo>
                      <a:cubicBezTo>
                        <a:pt x="0" y="8"/>
                        <a:pt x="2" y="10"/>
                        <a:pt x="5" y="10"/>
                      </a:cubicBezTo>
                      <a:cubicBezTo>
                        <a:pt x="5" y="10"/>
                        <a:pt x="5" y="10"/>
                        <a:pt x="5" y="10"/>
                      </a:cubicBezTo>
                      <a:cubicBezTo>
                        <a:pt x="8" y="10"/>
                        <a:pt x="10" y="8"/>
                        <a:pt x="10" y="5"/>
                      </a:cubicBezTo>
                      <a:cubicBezTo>
                        <a:pt x="10" y="2"/>
                        <a:pt x="8" y="0"/>
                        <a:pt x="5" y="0"/>
                      </a:cubicBezTo>
                      <a:cubicBezTo>
                        <a:pt x="5" y="0"/>
                        <a:pt x="5" y="0"/>
                        <a:pt x="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6" name="AutoShape 175">
                <a:extLst>
                  <a:ext uri="{FF2B5EF4-FFF2-40B4-BE49-F238E27FC236}">
                    <a16:creationId xmlns:a16="http://schemas.microsoft.com/office/drawing/2014/main" id="{698652E8-28A1-4FFE-B7AE-0E61345EDA72}"/>
                  </a:ext>
                </a:extLst>
              </p:cNvPr>
              <p:cNvSpPr>
                <a:spLocks/>
              </p:cNvSpPr>
              <p:nvPr/>
            </p:nvSpPr>
            <p:spPr bwMode="auto">
              <a:xfrm rot="19803807">
                <a:off x="1755992" y="2153013"/>
                <a:ext cx="705362" cy="343070"/>
              </a:xfrm>
              <a:custGeom>
                <a:avLst/>
                <a:gdLst/>
                <a:ahLst/>
                <a:cxnLst/>
                <a:rect l="0" t="0" r="r" b="b"/>
                <a:pathLst>
                  <a:path w="21339" h="19952">
                    <a:moveTo>
                      <a:pt x="16213" y="4995"/>
                    </a:moveTo>
                    <a:cubicBezTo>
                      <a:pt x="14681" y="6345"/>
                      <a:pt x="9351" y="13230"/>
                      <a:pt x="7153" y="13365"/>
                    </a:cubicBezTo>
                    <a:cubicBezTo>
                      <a:pt x="4954" y="13500"/>
                      <a:pt x="7553" y="12555"/>
                      <a:pt x="8152" y="11205"/>
                    </a:cubicBezTo>
                    <a:cubicBezTo>
                      <a:pt x="8752" y="9855"/>
                      <a:pt x="3955" y="14310"/>
                      <a:pt x="2822" y="14445"/>
                    </a:cubicBezTo>
                    <a:cubicBezTo>
                      <a:pt x="1689" y="14580"/>
                      <a:pt x="2822" y="14175"/>
                      <a:pt x="3355" y="12689"/>
                    </a:cubicBezTo>
                    <a:cubicBezTo>
                      <a:pt x="3888" y="11204"/>
                      <a:pt x="1423" y="13499"/>
                      <a:pt x="1822" y="17549"/>
                    </a:cubicBezTo>
                    <a:cubicBezTo>
                      <a:pt x="2222" y="21600"/>
                      <a:pt x="173" y="20083"/>
                      <a:pt x="40" y="16304"/>
                    </a:cubicBezTo>
                    <a:cubicBezTo>
                      <a:pt x="-93" y="12524"/>
                      <a:pt x="90" y="11880"/>
                      <a:pt x="823" y="8370"/>
                    </a:cubicBezTo>
                    <a:cubicBezTo>
                      <a:pt x="1556" y="4860"/>
                      <a:pt x="11216" y="0"/>
                      <a:pt x="14281" y="0"/>
                    </a:cubicBezTo>
                    <a:cubicBezTo>
                      <a:pt x="17346" y="0"/>
                      <a:pt x="19878" y="6210"/>
                      <a:pt x="20611" y="8910"/>
                    </a:cubicBezTo>
                    <a:cubicBezTo>
                      <a:pt x="21344" y="11610"/>
                      <a:pt x="21507" y="14536"/>
                      <a:pt x="21174" y="16965"/>
                    </a:cubicBezTo>
                    <a:cubicBezTo>
                      <a:pt x="20840" y="19395"/>
                      <a:pt x="19811" y="20520"/>
                      <a:pt x="19811" y="17415"/>
                    </a:cubicBezTo>
                    <a:cubicBezTo>
                      <a:pt x="19811" y="14310"/>
                      <a:pt x="17346" y="10665"/>
                      <a:pt x="16213" y="4995"/>
                    </a:cubicBezTo>
                    <a:close/>
                    <a:moveTo>
                      <a:pt x="16213" y="4995"/>
                    </a:moveTo>
                  </a:path>
                </a:pathLst>
              </a:custGeom>
              <a:solidFill>
                <a:srgbClr val="755243"/>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179">
                <a:extLst>
                  <a:ext uri="{FF2B5EF4-FFF2-40B4-BE49-F238E27FC236}">
                    <a16:creationId xmlns:a16="http://schemas.microsoft.com/office/drawing/2014/main" id="{AF7D257A-5F35-460E-BBEA-ADD021FA6F9A}"/>
                  </a:ext>
                </a:extLst>
              </p:cNvPr>
              <p:cNvSpPr>
                <a:spLocks/>
              </p:cNvSpPr>
              <p:nvPr/>
            </p:nvSpPr>
            <p:spPr bwMode="auto">
              <a:xfrm rot="19571347">
                <a:off x="1592895" y="1958900"/>
                <a:ext cx="831270" cy="545122"/>
              </a:xfrm>
              <a:custGeom>
                <a:avLst/>
                <a:gdLst>
                  <a:gd name="connsiteX0" fmla="*/ 0 w 22447"/>
                  <a:gd name="connsiteY0" fmla="*/ 17132 h 17132"/>
                  <a:gd name="connsiteX1" fmla="*/ 16889 w 22447"/>
                  <a:gd name="connsiteY1" fmla="*/ 4809 h 17132"/>
                  <a:gd name="connsiteX2" fmla="*/ 22447 w 22447"/>
                  <a:gd name="connsiteY2" fmla="*/ 11000 h 17132"/>
                  <a:gd name="connsiteX3" fmla="*/ 16508 w 22447"/>
                  <a:gd name="connsiteY3" fmla="*/ 9542 h 17132"/>
                  <a:gd name="connsiteX4" fmla="*/ 10875 w 22447"/>
                  <a:gd name="connsiteY4" fmla="*/ 12007 h 17132"/>
                  <a:gd name="connsiteX5" fmla="*/ 0 w 22447"/>
                  <a:gd name="connsiteY5" fmla="*/ 17132 h 17132"/>
                  <a:gd name="connsiteX6" fmla="*/ 0 w 22447"/>
                  <a:gd name="connsiteY6" fmla="*/ 17132 h 17132"/>
                  <a:gd name="connsiteX0" fmla="*/ 0 w 20118"/>
                  <a:gd name="connsiteY0" fmla="*/ 17132 h 17132"/>
                  <a:gd name="connsiteX1" fmla="*/ 16889 w 20118"/>
                  <a:gd name="connsiteY1" fmla="*/ 4809 h 17132"/>
                  <a:gd name="connsiteX2" fmla="*/ 19998 w 20118"/>
                  <a:gd name="connsiteY2" fmla="*/ 16337 h 17132"/>
                  <a:gd name="connsiteX3" fmla="*/ 16508 w 20118"/>
                  <a:gd name="connsiteY3" fmla="*/ 9542 h 17132"/>
                  <a:gd name="connsiteX4" fmla="*/ 10875 w 20118"/>
                  <a:gd name="connsiteY4" fmla="*/ 12007 h 17132"/>
                  <a:gd name="connsiteX5" fmla="*/ 0 w 20118"/>
                  <a:gd name="connsiteY5" fmla="*/ 17132 h 17132"/>
                  <a:gd name="connsiteX6" fmla="*/ 0 w 20118"/>
                  <a:gd name="connsiteY6" fmla="*/ 17132 h 1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8" h="17132">
                    <a:moveTo>
                      <a:pt x="0" y="17132"/>
                    </a:moveTo>
                    <a:cubicBezTo>
                      <a:pt x="1001" y="-763"/>
                      <a:pt x="13216" y="-4221"/>
                      <a:pt x="16889" y="4809"/>
                    </a:cubicBezTo>
                    <a:cubicBezTo>
                      <a:pt x="21291" y="6500"/>
                      <a:pt x="19870" y="14748"/>
                      <a:pt x="19998" y="16337"/>
                    </a:cubicBezTo>
                    <a:cubicBezTo>
                      <a:pt x="19931" y="16103"/>
                      <a:pt x="17377" y="11337"/>
                      <a:pt x="16508" y="9542"/>
                    </a:cubicBezTo>
                    <a:lnTo>
                      <a:pt x="10875" y="12007"/>
                    </a:lnTo>
                    <a:cubicBezTo>
                      <a:pt x="10875" y="12008"/>
                      <a:pt x="4427" y="14786"/>
                      <a:pt x="0" y="17132"/>
                    </a:cubicBezTo>
                    <a:close/>
                    <a:moveTo>
                      <a:pt x="0" y="17132"/>
                    </a:moveTo>
                  </a:path>
                </a:pathLst>
              </a:custGeom>
              <a:solidFill>
                <a:srgbClr val="755243"/>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88" name="Freeform 24">
                <a:extLst>
                  <a:ext uri="{FF2B5EF4-FFF2-40B4-BE49-F238E27FC236}">
                    <a16:creationId xmlns:a16="http://schemas.microsoft.com/office/drawing/2014/main" id="{8C54C21F-6429-44A8-A7BA-AE146B90C23C}"/>
                  </a:ext>
                </a:extLst>
              </p:cNvPr>
              <p:cNvSpPr>
                <a:spLocks/>
              </p:cNvSpPr>
              <p:nvPr/>
            </p:nvSpPr>
            <p:spPr bwMode="auto">
              <a:xfrm>
                <a:off x="1762243" y="2599147"/>
                <a:ext cx="219334" cy="228870"/>
              </a:xfrm>
              <a:custGeom>
                <a:avLst/>
                <a:gdLst>
                  <a:gd name="T0" fmla="*/ 172 w 230"/>
                  <a:gd name="T1" fmla="*/ 50 h 240"/>
                  <a:gd name="T2" fmla="*/ 172 w 230"/>
                  <a:gd name="T3" fmla="*/ 50 h 240"/>
                  <a:gd name="T4" fmla="*/ 160 w 230"/>
                  <a:gd name="T5" fmla="*/ 38 h 240"/>
                  <a:gd name="T6" fmla="*/ 144 w 230"/>
                  <a:gd name="T7" fmla="*/ 28 h 240"/>
                  <a:gd name="T8" fmla="*/ 126 w 230"/>
                  <a:gd name="T9" fmla="*/ 16 h 240"/>
                  <a:gd name="T10" fmla="*/ 102 w 230"/>
                  <a:gd name="T11" fmla="*/ 6 h 240"/>
                  <a:gd name="T12" fmla="*/ 90 w 230"/>
                  <a:gd name="T13" fmla="*/ 4 h 240"/>
                  <a:gd name="T14" fmla="*/ 78 w 230"/>
                  <a:gd name="T15" fmla="*/ 2 h 240"/>
                  <a:gd name="T16" fmla="*/ 66 w 230"/>
                  <a:gd name="T17" fmla="*/ 0 h 240"/>
                  <a:gd name="T18" fmla="*/ 52 w 230"/>
                  <a:gd name="T19" fmla="*/ 2 h 240"/>
                  <a:gd name="T20" fmla="*/ 38 w 230"/>
                  <a:gd name="T21" fmla="*/ 6 h 240"/>
                  <a:gd name="T22" fmla="*/ 26 w 230"/>
                  <a:gd name="T23" fmla="*/ 12 h 240"/>
                  <a:gd name="T24" fmla="*/ 26 w 230"/>
                  <a:gd name="T25" fmla="*/ 12 h 240"/>
                  <a:gd name="T26" fmla="*/ 18 w 230"/>
                  <a:gd name="T27" fmla="*/ 18 h 240"/>
                  <a:gd name="T28" fmla="*/ 14 w 230"/>
                  <a:gd name="T29" fmla="*/ 24 h 240"/>
                  <a:gd name="T30" fmla="*/ 10 w 230"/>
                  <a:gd name="T31" fmla="*/ 30 h 240"/>
                  <a:gd name="T32" fmla="*/ 6 w 230"/>
                  <a:gd name="T33" fmla="*/ 38 h 240"/>
                  <a:gd name="T34" fmla="*/ 2 w 230"/>
                  <a:gd name="T35" fmla="*/ 56 h 240"/>
                  <a:gd name="T36" fmla="*/ 0 w 230"/>
                  <a:gd name="T37" fmla="*/ 76 h 240"/>
                  <a:gd name="T38" fmla="*/ 4 w 230"/>
                  <a:gd name="T39" fmla="*/ 98 h 240"/>
                  <a:gd name="T40" fmla="*/ 10 w 230"/>
                  <a:gd name="T41" fmla="*/ 122 h 240"/>
                  <a:gd name="T42" fmla="*/ 18 w 230"/>
                  <a:gd name="T43" fmla="*/ 144 h 240"/>
                  <a:gd name="T44" fmla="*/ 30 w 230"/>
                  <a:gd name="T45" fmla="*/ 166 h 240"/>
                  <a:gd name="T46" fmla="*/ 44 w 230"/>
                  <a:gd name="T47" fmla="*/ 188 h 240"/>
                  <a:gd name="T48" fmla="*/ 60 w 230"/>
                  <a:gd name="T49" fmla="*/ 206 h 240"/>
                  <a:gd name="T50" fmla="*/ 80 w 230"/>
                  <a:gd name="T51" fmla="*/ 222 h 240"/>
                  <a:gd name="T52" fmla="*/ 90 w 230"/>
                  <a:gd name="T53" fmla="*/ 228 h 240"/>
                  <a:gd name="T54" fmla="*/ 100 w 230"/>
                  <a:gd name="T55" fmla="*/ 234 h 240"/>
                  <a:gd name="T56" fmla="*/ 112 w 230"/>
                  <a:gd name="T57" fmla="*/ 236 h 240"/>
                  <a:gd name="T58" fmla="*/ 124 w 230"/>
                  <a:gd name="T59" fmla="*/ 240 h 240"/>
                  <a:gd name="T60" fmla="*/ 136 w 230"/>
                  <a:gd name="T61" fmla="*/ 240 h 240"/>
                  <a:gd name="T62" fmla="*/ 150 w 230"/>
                  <a:gd name="T63" fmla="*/ 240 h 240"/>
                  <a:gd name="T64" fmla="*/ 164 w 230"/>
                  <a:gd name="T65" fmla="*/ 238 h 240"/>
                  <a:gd name="T66" fmla="*/ 178 w 230"/>
                  <a:gd name="T67" fmla="*/ 234 h 240"/>
                  <a:gd name="T68" fmla="*/ 192 w 230"/>
                  <a:gd name="T69" fmla="*/ 228 h 240"/>
                  <a:gd name="T70" fmla="*/ 206 w 230"/>
                  <a:gd name="T71" fmla="*/ 220 h 240"/>
                  <a:gd name="T72" fmla="*/ 206 w 230"/>
                  <a:gd name="T73" fmla="*/ 220 h 240"/>
                  <a:gd name="T74" fmla="*/ 216 w 230"/>
                  <a:gd name="T75" fmla="*/ 212 h 240"/>
                  <a:gd name="T76" fmla="*/ 224 w 230"/>
                  <a:gd name="T77" fmla="*/ 202 h 240"/>
                  <a:gd name="T78" fmla="*/ 228 w 230"/>
                  <a:gd name="T79" fmla="*/ 190 h 240"/>
                  <a:gd name="T80" fmla="*/ 230 w 230"/>
                  <a:gd name="T81" fmla="*/ 178 h 240"/>
                  <a:gd name="T82" fmla="*/ 228 w 230"/>
                  <a:gd name="T83" fmla="*/ 164 h 240"/>
                  <a:gd name="T84" fmla="*/ 224 w 230"/>
                  <a:gd name="T85" fmla="*/ 150 h 240"/>
                  <a:gd name="T86" fmla="*/ 220 w 230"/>
                  <a:gd name="T87" fmla="*/ 134 h 240"/>
                  <a:gd name="T88" fmla="*/ 214 w 230"/>
                  <a:gd name="T89" fmla="*/ 120 h 240"/>
                  <a:gd name="T90" fmla="*/ 200 w 230"/>
                  <a:gd name="T91" fmla="*/ 94 h 240"/>
                  <a:gd name="T92" fmla="*/ 186 w 230"/>
                  <a:gd name="T93" fmla="*/ 70 h 240"/>
                  <a:gd name="T94" fmla="*/ 172 w 230"/>
                  <a:gd name="T95" fmla="*/ 5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0" h="240">
                    <a:moveTo>
                      <a:pt x="172" y="50"/>
                    </a:moveTo>
                    <a:lnTo>
                      <a:pt x="172" y="50"/>
                    </a:lnTo>
                    <a:lnTo>
                      <a:pt x="160" y="38"/>
                    </a:lnTo>
                    <a:lnTo>
                      <a:pt x="144" y="28"/>
                    </a:lnTo>
                    <a:lnTo>
                      <a:pt x="126" y="16"/>
                    </a:lnTo>
                    <a:lnTo>
                      <a:pt x="102" y="6"/>
                    </a:lnTo>
                    <a:lnTo>
                      <a:pt x="90" y="4"/>
                    </a:lnTo>
                    <a:lnTo>
                      <a:pt x="78" y="2"/>
                    </a:lnTo>
                    <a:lnTo>
                      <a:pt x="66" y="0"/>
                    </a:lnTo>
                    <a:lnTo>
                      <a:pt x="52" y="2"/>
                    </a:lnTo>
                    <a:lnTo>
                      <a:pt x="38" y="6"/>
                    </a:lnTo>
                    <a:lnTo>
                      <a:pt x="26" y="12"/>
                    </a:lnTo>
                    <a:lnTo>
                      <a:pt x="26" y="12"/>
                    </a:lnTo>
                    <a:lnTo>
                      <a:pt x="18" y="18"/>
                    </a:lnTo>
                    <a:lnTo>
                      <a:pt x="14" y="24"/>
                    </a:lnTo>
                    <a:lnTo>
                      <a:pt x="10" y="30"/>
                    </a:lnTo>
                    <a:lnTo>
                      <a:pt x="6" y="38"/>
                    </a:lnTo>
                    <a:lnTo>
                      <a:pt x="2" y="56"/>
                    </a:lnTo>
                    <a:lnTo>
                      <a:pt x="0" y="76"/>
                    </a:lnTo>
                    <a:lnTo>
                      <a:pt x="4" y="98"/>
                    </a:lnTo>
                    <a:lnTo>
                      <a:pt x="10" y="122"/>
                    </a:lnTo>
                    <a:lnTo>
                      <a:pt x="18" y="144"/>
                    </a:lnTo>
                    <a:lnTo>
                      <a:pt x="30" y="166"/>
                    </a:lnTo>
                    <a:lnTo>
                      <a:pt x="44" y="188"/>
                    </a:lnTo>
                    <a:lnTo>
                      <a:pt x="60" y="206"/>
                    </a:lnTo>
                    <a:lnTo>
                      <a:pt x="80" y="222"/>
                    </a:lnTo>
                    <a:lnTo>
                      <a:pt x="90" y="228"/>
                    </a:lnTo>
                    <a:lnTo>
                      <a:pt x="100" y="234"/>
                    </a:lnTo>
                    <a:lnTo>
                      <a:pt x="112" y="236"/>
                    </a:lnTo>
                    <a:lnTo>
                      <a:pt x="124" y="240"/>
                    </a:lnTo>
                    <a:lnTo>
                      <a:pt x="136" y="240"/>
                    </a:lnTo>
                    <a:lnTo>
                      <a:pt x="150" y="240"/>
                    </a:lnTo>
                    <a:lnTo>
                      <a:pt x="164" y="238"/>
                    </a:lnTo>
                    <a:lnTo>
                      <a:pt x="178" y="234"/>
                    </a:lnTo>
                    <a:lnTo>
                      <a:pt x="192" y="228"/>
                    </a:lnTo>
                    <a:lnTo>
                      <a:pt x="206" y="220"/>
                    </a:lnTo>
                    <a:lnTo>
                      <a:pt x="206" y="220"/>
                    </a:lnTo>
                    <a:lnTo>
                      <a:pt x="216" y="212"/>
                    </a:lnTo>
                    <a:lnTo>
                      <a:pt x="224" y="202"/>
                    </a:lnTo>
                    <a:lnTo>
                      <a:pt x="228" y="190"/>
                    </a:lnTo>
                    <a:lnTo>
                      <a:pt x="230" y="178"/>
                    </a:lnTo>
                    <a:lnTo>
                      <a:pt x="228" y="164"/>
                    </a:lnTo>
                    <a:lnTo>
                      <a:pt x="224" y="150"/>
                    </a:lnTo>
                    <a:lnTo>
                      <a:pt x="220" y="134"/>
                    </a:lnTo>
                    <a:lnTo>
                      <a:pt x="214" y="120"/>
                    </a:lnTo>
                    <a:lnTo>
                      <a:pt x="200" y="94"/>
                    </a:lnTo>
                    <a:lnTo>
                      <a:pt x="186" y="70"/>
                    </a:lnTo>
                    <a:lnTo>
                      <a:pt x="172" y="50"/>
                    </a:lnTo>
                    <a:close/>
                  </a:path>
                </a:pathLst>
              </a:custGeom>
              <a:solidFill>
                <a:srgbClr val="FE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0" name="Group 9">
              <a:extLst>
                <a:ext uri="{FF2B5EF4-FFF2-40B4-BE49-F238E27FC236}">
                  <a16:creationId xmlns:a16="http://schemas.microsoft.com/office/drawing/2014/main" id="{4292B314-0A3B-4C6C-8A78-2B2A2A668280}"/>
                </a:ext>
              </a:extLst>
            </p:cNvPr>
            <p:cNvGrpSpPr/>
            <p:nvPr/>
          </p:nvGrpSpPr>
          <p:grpSpPr>
            <a:xfrm>
              <a:off x="1438010" y="3983808"/>
              <a:ext cx="149225" cy="131763"/>
              <a:chOff x="4714314" y="3794594"/>
              <a:chExt cx="149225" cy="131763"/>
            </a:xfrm>
          </p:grpSpPr>
          <p:sp>
            <p:nvSpPr>
              <p:cNvPr id="14" name="Freeform 153">
                <a:extLst>
                  <a:ext uri="{FF2B5EF4-FFF2-40B4-BE49-F238E27FC236}">
                    <a16:creationId xmlns:a16="http://schemas.microsoft.com/office/drawing/2014/main" id="{F0149D8C-15B0-42A7-B6DD-3246E0DBCAE7}"/>
                  </a:ext>
                </a:extLst>
              </p:cNvPr>
              <p:cNvSpPr>
                <a:spLocks/>
              </p:cNvSpPr>
              <p:nvPr/>
            </p:nvSpPr>
            <p:spPr bwMode="auto">
              <a:xfrm>
                <a:off x="4731776" y="3794594"/>
                <a:ext cx="131763" cy="77788"/>
              </a:xfrm>
              <a:custGeom>
                <a:avLst/>
                <a:gdLst>
                  <a:gd name="T0" fmla="*/ 5 w 83"/>
                  <a:gd name="T1" fmla="*/ 20 h 49"/>
                  <a:gd name="T2" fmla="*/ 5 w 83"/>
                  <a:gd name="T3" fmla="*/ 20 h 49"/>
                  <a:gd name="T4" fmla="*/ 36 w 83"/>
                  <a:gd name="T5" fmla="*/ 37 h 49"/>
                  <a:gd name="T6" fmla="*/ 53 w 83"/>
                  <a:gd name="T7" fmla="*/ 44 h 49"/>
                  <a:gd name="T8" fmla="*/ 70 w 83"/>
                  <a:gd name="T9" fmla="*/ 49 h 49"/>
                  <a:gd name="T10" fmla="*/ 70 w 83"/>
                  <a:gd name="T11" fmla="*/ 49 h 49"/>
                  <a:gd name="T12" fmla="*/ 74 w 83"/>
                  <a:gd name="T13" fmla="*/ 49 h 49"/>
                  <a:gd name="T14" fmla="*/ 78 w 83"/>
                  <a:gd name="T15" fmla="*/ 48 h 49"/>
                  <a:gd name="T16" fmla="*/ 81 w 83"/>
                  <a:gd name="T17" fmla="*/ 45 h 49"/>
                  <a:gd name="T18" fmla="*/ 83 w 83"/>
                  <a:gd name="T19" fmla="*/ 42 h 49"/>
                  <a:gd name="T20" fmla="*/ 83 w 83"/>
                  <a:gd name="T21" fmla="*/ 38 h 49"/>
                  <a:gd name="T22" fmla="*/ 83 w 83"/>
                  <a:gd name="T23" fmla="*/ 34 h 49"/>
                  <a:gd name="T24" fmla="*/ 80 w 83"/>
                  <a:gd name="T25" fmla="*/ 31 h 49"/>
                  <a:gd name="T26" fmla="*/ 76 w 83"/>
                  <a:gd name="T27" fmla="*/ 30 h 49"/>
                  <a:gd name="T28" fmla="*/ 76 w 83"/>
                  <a:gd name="T29" fmla="*/ 30 h 49"/>
                  <a:gd name="T30" fmla="*/ 60 w 83"/>
                  <a:gd name="T31" fmla="*/ 24 h 49"/>
                  <a:gd name="T32" fmla="*/ 44 w 83"/>
                  <a:gd name="T33" fmla="*/ 17 h 49"/>
                  <a:gd name="T34" fmla="*/ 16 w 83"/>
                  <a:gd name="T35" fmla="*/ 1 h 49"/>
                  <a:gd name="T36" fmla="*/ 16 w 83"/>
                  <a:gd name="T37" fmla="*/ 1 h 49"/>
                  <a:gd name="T38" fmla="*/ 12 w 83"/>
                  <a:gd name="T39" fmla="*/ 0 h 49"/>
                  <a:gd name="T40" fmla="*/ 8 w 83"/>
                  <a:gd name="T41" fmla="*/ 1 h 49"/>
                  <a:gd name="T42" fmla="*/ 3 w 83"/>
                  <a:gd name="T43" fmla="*/ 3 h 49"/>
                  <a:gd name="T44" fmla="*/ 2 w 83"/>
                  <a:gd name="T45" fmla="*/ 5 h 49"/>
                  <a:gd name="T46" fmla="*/ 0 w 83"/>
                  <a:gd name="T47" fmla="*/ 10 h 49"/>
                  <a:gd name="T48" fmla="*/ 0 w 83"/>
                  <a:gd name="T49" fmla="*/ 14 h 49"/>
                  <a:gd name="T50" fmla="*/ 2 w 83"/>
                  <a:gd name="T51" fmla="*/ 17 h 49"/>
                  <a:gd name="T52" fmla="*/ 5 w 83"/>
                  <a:gd name="T53"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 h="49">
                    <a:moveTo>
                      <a:pt x="5" y="20"/>
                    </a:moveTo>
                    <a:lnTo>
                      <a:pt x="5" y="20"/>
                    </a:lnTo>
                    <a:lnTo>
                      <a:pt x="36" y="37"/>
                    </a:lnTo>
                    <a:lnTo>
                      <a:pt x="53" y="44"/>
                    </a:lnTo>
                    <a:lnTo>
                      <a:pt x="70" y="49"/>
                    </a:lnTo>
                    <a:lnTo>
                      <a:pt x="70" y="49"/>
                    </a:lnTo>
                    <a:lnTo>
                      <a:pt x="74" y="49"/>
                    </a:lnTo>
                    <a:lnTo>
                      <a:pt x="78" y="48"/>
                    </a:lnTo>
                    <a:lnTo>
                      <a:pt x="81" y="45"/>
                    </a:lnTo>
                    <a:lnTo>
                      <a:pt x="83" y="42"/>
                    </a:lnTo>
                    <a:lnTo>
                      <a:pt x="83" y="38"/>
                    </a:lnTo>
                    <a:lnTo>
                      <a:pt x="83" y="34"/>
                    </a:lnTo>
                    <a:lnTo>
                      <a:pt x="80" y="31"/>
                    </a:lnTo>
                    <a:lnTo>
                      <a:pt x="76" y="30"/>
                    </a:lnTo>
                    <a:lnTo>
                      <a:pt x="76" y="30"/>
                    </a:lnTo>
                    <a:lnTo>
                      <a:pt x="60" y="24"/>
                    </a:lnTo>
                    <a:lnTo>
                      <a:pt x="44" y="17"/>
                    </a:lnTo>
                    <a:lnTo>
                      <a:pt x="16" y="1"/>
                    </a:lnTo>
                    <a:lnTo>
                      <a:pt x="16" y="1"/>
                    </a:lnTo>
                    <a:lnTo>
                      <a:pt x="12" y="0"/>
                    </a:lnTo>
                    <a:lnTo>
                      <a:pt x="8" y="1"/>
                    </a:lnTo>
                    <a:lnTo>
                      <a:pt x="3" y="3"/>
                    </a:lnTo>
                    <a:lnTo>
                      <a:pt x="2" y="5"/>
                    </a:lnTo>
                    <a:lnTo>
                      <a:pt x="0" y="10"/>
                    </a:lnTo>
                    <a:lnTo>
                      <a:pt x="0" y="14"/>
                    </a:lnTo>
                    <a:lnTo>
                      <a:pt x="2" y="17"/>
                    </a:lnTo>
                    <a:lnTo>
                      <a:pt x="5" y="20"/>
                    </a:lnTo>
                    <a:close/>
                  </a:path>
                </a:pathLst>
              </a:custGeom>
              <a:solidFill>
                <a:srgbClr val="2B5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 name="Freeform 155">
                <a:extLst>
                  <a:ext uri="{FF2B5EF4-FFF2-40B4-BE49-F238E27FC236}">
                    <a16:creationId xmlns:a16="http://schemas.microsoft.com/office/drawing/2014/main" id="{8457404A-7491-4902-8802-6BAEC638BF41}"/>
                  </a:ext>
                </a:extLst>
              </p:cNvPr>
              <p:cNvSpPr>
                <a:spLocks/>
              </p:cNvSpPr>
              <p:nvPr/>
            </p:nvSpPr>
            <p:spPr bwMode="auto">
              <a:xfrm>
                <a:off x="4714314" y="3870794"/>
                <a:ext cx="103188" cy="55563"/>
              </a:xfrm>
              <a:custGeom>
                <a:avLst/>
                <a:gdLst>
                  <a:gd name="T0" fmla="*/ 4 w 65"/>
                  <a:gd name="T1" fmla="*/ 20 h 35"/>
                  <a:gd name="T2" fmla="*/ 4 w 65"/>
                  <a:gd name="T3" fmla="*/ 20 h 35"/>
                  <a:gd name="T4" fmla="*/ 16 w 65"/>
                  <a:gd name="T5" fmla="*/ 25 h 35"/>
                  <a:gd name="T6" fmla="*/ 28 w 65"/>
                  <a:gd name="T7" fmla="*/ 30 h 35"/>
                  <a:gd name="T8" fmla="*/ 53 w 65"/>
                  <a:gd name="T9" fmla="*/ 35 h 35"/>
                  <a:gd name="T10" fmla="*/ 53 w 65"/>
                  <a:gd name="T11" fmla="*/ 35 h 35"/>
                  <a:gd name="T12" fmla="*/ 57 w 65"/>
                  <a:gd name="T13" fmla="*/ 35 h 35"/>
                  <a:gd name="T14" fmla="*/ 61 w 65"/>
                  <a:gd name="T15" fmla="*/ 34 h 35"/>
                  <a:gd name="T16" fmla="*/ 64 w 65"/>
                  <a:gd name="T17" fmla="*/ 31 h 35"/>
                  <a:gd name="T18" fmla="*/ 65 w 65"/>
                  <a:gd name="T19" fmla="*/ 27 h 35"/>
                  <a:gd name="T20" fmla="*/ 65 w 65"/>
                  <a:gd name="T21" fmla="*/ 24 h 35"/>
                  <a:gd name="T22" fmla="*/ 65 w 65"/>
                  <a:gd name="T23" fmla="*/ 20 h 35"/>
                  <a:gd name="T24" fmla="*/ 62 w 65"/>
                  <a:gd name="T25" fmla="*/ 17 h 35"/>
                  <a:gd name="T26" fmla="*/ 58 w 65"/>
                  <a:gd name="T27" fmla="*/ 16 h 35"/>
                  <a:gd name="T28" fmla="*/ 58 w 65"/>
                  <a:gd name="T29" fmla="*/ 16 h 35"/>
                  <a:gd name="T30" fmla="*/ 36 w 65"/>
                  <a:gd name="T31" fmla="*/ 10 h 35"/>
                  <a:gd name="T32" fmla="*/ 26 w 65"/>
                  <a:gd name="T33" fmla="*/ 7 h 35"/>
                  <a:gd name="T34" fmla="*/ 16 w 65"/>
                  <a:gd name="T35" fmla="*/ 1 h 35"/>
                  <a:gd name="T36" fmla="*/ 16 w 65"/>
                  <a:gd name="T37" fmla="*/ 1 h 35"/>
                  <a:gd name="T38" fmla="*/ 11 w 65"/>
                  <a:gd name="T39" fmla="*/ 0 h 35"/>
                  <a:gd name="T40" fmla="*/ 7 w 65"/>
                  <a:gd name="T41" fmla="*/ 1 h 35"/>
                  <a:gd name="T42" fmla="*/ 3 w 65"/>
                  <a:gd name="T43" fmla="*/ 3 h 35"/>
                  <a:gd name="T44" fmla="*/ 2 w 65"/>
                  <a:gd name="T45" fmla="*/ 6 h 35"/>
                  <a:gd name="T46" fmla="*/ 0 w 65"/>
                  <a:gd name="T47" fmla="*/ 10 h 35"/>
                  <a:gd name="T48" fmla="*/ 0 w 65"/>
                  <a:gd name="T49" fmla="*/ 14 h 35"/>
                  <a:gd name="T50" fmla="*/ 2 w 65"/>
                  <a:gd name="T51" fmla="*/ 17 h 35"/>
                  <a:gd name="T52" fmla="*/ 4 w 65"/>
                  <a:gd name="T53"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35">
                    <a:moveTo>
                      <a:pt x="4" y="20"/>
                    </a:moveTo>
                    <a:lnTo>
                      <a:pt x="4" y="20"/>
                    </a:lnTo>
                    <a:lnTo>
                      <a:pt x="16" y="25"/>
                    </a:lnTo>
                    <a:lnTo>
                      <a:pt x="28" y="30"/>
                    </a:lnTo>
                    <a:lnTo>
                      <a:pt x="53" y="35"/>
                    </a:lnTo>
                    <a:lnTo>
                      <a:pt x="53" y="35"/>
                    </a:lnTo>
                    <a:lnTo>
                      <a:pt x="57" y="35"/>
                    </a:lnTo>
                    <a:lnTo>
                      <a:pt x="61" y="34"/>
                    </a:lnTo>
                    <a:lnTo>
                      <a:pt x="64" y="31"/>
                    </a:lnTo>
                    <a:lnTo>
                      <a:pt x="65" y="27"/>
                    </a:lnTo>
                    <a:lnTo>
                      <a:pt x="65" y="24"/>
                    </a:lnTo>
                    <a:lnTo>
                      <a:pt x="65" y="20"/>
                    </a:lnTo>
                    <a:lnTo>
                      <a:pt x="62" y="17"/>
                    </a:lnTo>
                    <a:lnTo>
                      <a:pt x="58" y="16"/>
                    </a:lnTo>
                    <a:lnTo>
                      <a:pt x="58" y="16"/>
                    </a:lnTo>
                    <a:lnTo>
                      <a:pt x="36" y="10"/>
                    </a:lnTo>
                    <a:lnTo>
                      <a:pt x="26" y="7"/>
                    </a:lnTo>
                    <a:lnTo>
                      <a:pt x="16" y="1"/>
                    </a:lnTo>
                    <a:lnTo>
                      <a:pt x="16" y="1"/>
                    </a:lnTo>
                    <a:lnTo>
                      <a:pt x="11" y="0"/>
                    </a:lnTo>
                    <a:lnTo>
                      <a:pt x="7" y="1"/>
                    </a:lnTo>
                    <a:lnTo>
                      <a:pt x="3" y="3"/>
                    </a:lnTo>
                    <a:lnTo>
                      <a:pt x="2" y="6"/>
                    </a:lnTo>
                    <a:lnTo>
                      <a:pt x="0" y="10"/>
                    </a:lnTo>
                    <a:lnTo>
                      <a:pt x="0" y="14"/>
                    </a:lnTo>
                    <a:lnTo>
                      <a:pt x="2" y="17"/>
                    </a:lnTo>
                    <a:lnTo>
                      <a:pt x="4" y="20"/>
                    </a:lnTo>
                    <a:close/>
                  </a:path>
                </a:pathLst>
              </a:custGeom>
              <a:solidFill>
                <a:srgbClr val="2B5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1" name="Group 10">
              <a:extLst>
                <a:ext uri="{FF2B5EF4-FFF2-40B4-BE49-F238E27FC236}">
                  <a16:creationId xmlns:a16="http://schemas.microsoft.com/office/drawing/2014/main" id="{F28D052D-DBE0-452E-B155-7CC5EBA0046D}"/>
                </a:ext>
              </a:extLst>
            </p:cNvPr>
            <p:cNvGrpSpPr/>
            <p:nvPr/>
          </p:nvGrpSpPr>
          <p:grpSpPr>
            <a:xfrm>
              <a:off x="4954513" y="2020575"/>
              <a:ext cx="128588" cy="166687"/>
              <a:chOff x="5442976" y="3219919"/>
              <a:chExt cx="128588" cy="166687"/>
            </a:xfrm>
          </p:grpSpPr>
          <p:sp>
            <p:nvSpPr>
              <p:cNvPr id="12" name="Freeform 157">
                <a:extLst>
                  <a:ext uri="{FF2B5EF4-FFF2-40B4-BE49-F238E27FC236}">
                    <a16:creationId xmlns:a16="http://schemas.microsoft.com/office/drawing/2014/main" id="{A4A8AFC1-649F-4CE7-9CBF-1124E27D36DA}"/>
                  </a:ext>
                </a:extLst>
              </p:cNvPr>
              <p:cNvSpPr>
                <a:spLocks/>
              </p:cNvSpPr>
              <p:nvPr/>
            </p:nvSpPr>
            <p:spPr bwMode="auto">
              <a:xfrm>
                <a:off x="5442976" y="3240556"/>
                <a:ext cx="57150" cy="146050"/>
              </a:xfrm>
              <a:custGeom>
                <a:avLst/>
                <a:gdLst>
                  <a:gd name="T0" fmla="*/ 2 w 36"/>
                  <a:gd name="T1" fmla="*/ 17 h 92"/>
                  <a:gd name="T2" fmla="*/ 2 w 36"/>
                  <a:gd name="T3" fmla="*/ 17 h 92"/>
                  <a:gd name="T4" fmla="*/ 8 w 36"/>
                  <a:gd name="T5" fmla="*/ 33 h 92"/>
                  <a:gd name="T6" fmla="*/ 12 w 36"/>
                  <a:gd name="T7" fmla="*/ 48 h 92"/>
                  <a:gd name="T8" fmla="*/ 13 w 36"/>
                  <a:gd name="T9" fmla="*/ 65 h 92"/>
                  <a:gd name="T10" fmla="*/ 15 w 36"/>
                  <a:gd name="T11" fmla="*/ 82 h 92"/>
                  <a:gd name="T12" fmla="*/ 15 w 36"/>
                  <a:gd name="T13" fmla="*/ 82 h 92"/>
                  <a:gd name="T14" fmla="*/ 15 w 36"/>
                  <a:gd name="T15" fmla="*/ 86 h 92"/>
                  <a:gd name="T16" fmla="*/ 17 w 36"/>
                  <a:gd name="T17" fmla="*/ 89 h 92"/>
                  <a:gd name="T18" fmla="*/ 20 w 36"/>
                  <a:gd name="T19" fmla="*/ 92 h 92"/>
                  <a:gd name="T20" fmla="*/ 25 w 36"/>
                  <a:gd name="T21" fmla="*/ 92 h 92"/>
                  <a:gd name="T22" fmla="*/ 29 w 36"/>
                  <a:gd name="T23" fmla="*/ 92 h 92"/>
                  <a:gd name="T24" fmla="*/ 32 w 36"/>
                  <a:gd name="T25" fmla="*/ 89 h 92"/>
                  <a:gd name="T26" fmla="*/ 34 w 36"/>
                  <a:gd name="T27" fmla="*/ 86 h 92"/>
                  <a:gd name="T28" fmla="*/ 36 w 36"/>
                  <a:gd name="T29" fmla="*/ 82 h 92"/>
                  <a:gd name="T30" fmla="*/ 36 w 36"/>
                  <a:gd name="T31" fmla="*/ 82 h 92"/>
                  <a:gd name="T32" fmla="*/ 34 w 36"/>
                  <a:gd name="T33" fmla="*/ 62 h 92"/>
                  <a:gd name="T34" fmla="*/ 32 w 36"/>
                  <a:gd name="T35" fmla="*/ 43 h 92"/>
                  <a:gd name="T36" fmla="*/ 27 w 36"/>
                  <a:gd name="T37" fmla="*/ 24 h 92"/>
                  <a:gd name="T38" fmla="*/ 23 w 36"/>
                  <a:gd name="T39" fmla="*/ 14 h 92"/>
                  <a:gd name="T40" fmla="*/ 19 w 36"/>
                  <a:gd name="T41" fmla="*/ 6 h 92"/>
                  <a:gd name="T42" fmla="*/ 19 w 36"/>
                  <a:gd name="T43" fmla="*/ 6 h 92"/>
                  <a:gd name="T44" fmla="*/ 16 w 36"/>
                  <a:gd name="T45" fmla="*/ 3 h 92"/>
                  <a:gd name="T46" fmla="*/ 13 w 36"/>
                  <a:gd name="T47" fmla="*/ 0 h 92"/>
                  <a:gd name="T48" fmla="*/ 9 w 36"/>
                  <a:gd name="T49" fmla="*/ 0 h 92"/>
                  <a:gd name="T50" fmla="*/ 6 w 36"/>
                  <a:gd name="T51" fmla="*/ 1 h 92"/>
                  <a:gd name="T52" fmla="*/ 2 w 36"/>
                  <a:gd name="T53" fmla="*/ 4 h 92"/>
                  <a:gd name="T54" fmla="*/ 0 w 36"/>
                  <a:gd name="T55" fmla="*/ 8 h 92"/>
                  <a:gd name="T56" fmla="*/ 0 w 36"/>
                  <a:gd name="T57" fmla="*/ 13 h 92"/>
                  <a:gd name="T58" fmla="*/ 2 w 36"/>
                  <a:gd name="T5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92">
                    <a:moveTo>
                      <a:pt x="2" y="17"/>
                    </a:moveTo>
                    <a:lnTo>
                      <a:pt x="2" y="17"/>
                    </a:lnTo>
                    <a:lnTo>
                      <a:pt x="8" y="33"/>
                    </a:lnTo>
                    <a:lnTo>
                      <a:pt x="12" y="48"/>
                    </a:lnTo>
                    <a:lnTo>
                      <a:pt x="13" y="65"/>
                    </a:lnTo>
                    <a:lnTo>
                      <a:pt x="15" y="82"/>
                    </a:lnTo>
                    <a:lnTo>
                      <a:pt x="15" y="82"/>
                    </a:lnTo>
                    <a:lnTo>
                      <a:pt x="15" y="86"/>
                    </a:lnTo>
                    <a:lnTo>
                      <a:pt x="17" y="89"/>
                    </a:lnTo>
                    <a:lnTo>
                      <a:pt x="20" y="92"/>
                    </a:lnTo>
                    <a:lnTo>
                      <a:pt x="25" y="92"/>
                    </a:lnTo>
                    <a:lnTo>
                      <a:pt x="29" y="92"/>
                    </a:lnTo>
                    <a:lnTo>
                      <a:pt x="32" y="89"/>
                    </a:lnTo>
                    <a:lnTo>
                      <a:pt x="34" y="86"/>
                    </a:lnTo>
                    <a:lnTo>
                      <a:pt x="36" y="82"/>
                    </a:lnTo>
                    <a:lnTo>
                      <a:pt x="36" y="82"/>
                    </a:lnTo>
                    <a:lnTo>
                      <a:pt x="34" y="62"/>
                    </a:lnTo>
                    <a:lnTo>
                      <a:pt x="32" y="43"/>
                    </a:lnTo>
                    <a:lnTo>
                      <a:pt x="27" y="24"/>
                    </a:lnTo>
                    <a:lnTo>
                      <a:pt x="23" y="14"/>
                    </a:lnTo>
                    <a:lnTo>
                      <a:pt x="19" y="6"/>
                    </a:lnTo>
                    <a:lnTo>
                      <a:pt x="19" y="6"/>
                    </a:lnTo>
                    <a:lnTo>
                      <a:pt x="16" y="3"/>
                    </a:lnTo>
                    <a:lnTo>
                      <a:pt x="13" y="0"/>
                    </a:lnTo>
                    <a:lnTo>
                      <a:pt x="9" y="0"/>
                    </a:lnTo>
                    <a:lnTo>
                      <a:pt x="6" y="1"/>
                    </a:lnTo>
                    <a:lnTo>
                      <a:pt x="2" y="4"/>
                    </a:lnTo>
                    <a:lnTo>
                      <a:pt x="0" y="8"/>
                    </a:lnTo>
                    <a:lnTo>
                      <a:pt x="0" y="13"/>
                    </a:lnTo>
                    <a:lnTo>
                      <a:pt x="2" y="17"/>
                    </a:lnTo>
                    <a:close/>
                  </a:path>
                </a:pathLst>
              </a:custGeom>
              <a:solidFill>
                <a:srgbClr val="2B5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 name="Freeform 159">
                <a:extLst>
                  <a:ext uri="{FF2B5EF4-FFF2-40B4-BE49-F238E27FC236}">
                    <a16:creationId xmlns:a16="http://schemas.microsoft.com/office/drawing/2014/main" id="{0E031B83-5977-4EDA-A9D3-418FC43B2F7B}"/>
                  </a:ext>
                </a:extLst>
              </p:cNvPr>
              <p:cNvSpPr>
                <a:spLocks/>
              </p:cNvSpPr>
              <p:nvPr/>
            </p:nvSpPr>
            <p:spPr bwMode="auto">
              <a:xfrm>
                <a:off x="5517589" y="3219919"/>
                <a:ext cx="53975" cy="134938"/>
              </a:xfrm>
              <a:custGeom>
                <a:avLst/>
                <a:gdLst>
                  <a:gd name="T0" fmla="*/ 2 w 34"/>
                  <a:gd name="T1" fmla="*/ 13 h 85"/>
                  <a:gd name="T2" fmla="*/ 2 w 34"/>
                  <a:gd name="T3" fmla="*/ 13 h 85"/>
                  <a:gd name="T4" fmla="*/ 6 w 34"/>
                  <a:gd name="T5" fmla="*/ 29 h 85"/>
                  <a:gd name="T6" fmla="*/ 10 w 34"/>
                  <a:gd name="T7" fmla="*/ 43 h 85"/>
                  <a:gd name="T8" fmla="*/ 12 w 34"/>
                  <a:gd name="T9" fmla="*/ 60 h 85"/>
                  <a:gd name="T10" fmla="*/ 13 w 34"/>
                  <a:gd name="T11" fmla="*/ 75 h 85"/>
                  <a:gd name="T12" fmla="*/ 13 w 34"/>
                  <a:gd name="T13" fmla="*/ 75 h 85"/>
                  <a:gd name="T14" fmla="*/ 13 w 34"/>
                  <a:gd name="T15" fmla="*/ 80 h 85"/>
                  <a:gd name="T16" fmla="*/ 16 w 34"/>
                  <a:gd name="T17" fmla="*/ 82 h 85"/>
                  <a:gd name="T18" fmla="*/ 19 w 34"/>
                  <a:gd name="T19" fmla="*/ 85 h 85"/>
                  <a:gd name="T20" fmla="*/ 23 w 34"/>
                  <a:gd name="T21" fmla="*/ 85 h 85"/>
                  <a:gd name="T22" fmla="*/ 27 w 34"/>
                  <a:gd name="T23" fmla="*/ 85 h 85"/>
                  <a:gd name="T24" fmla="*/ 30 w 34"/>
                  <a:gd name="T25" fmla="*/ 82 h 85"/>
                  <a:gd name="T26" fmla="*/ 33 w 34"/>
                  <a:gd name="T27" fmla="*/ 80 h 85"/>
                  <a:gd name="T28" fmla="*/ 34 w 34"/>
                  <a:gd name="T29" fmla="*/ 75 h 85"/>
                  <a:gd name="T30" fmla="*/ 34 w 34"/>
                  <a:gd name="T31" fmla="*/ 75 h 85"/>
                  <a:gd name="T32" fmla="*/ 33 w 34"/>
                  <a:gd name="T33" fmla="*/ 58 h 85"/>
                  <a:gd name="T34" fmla="*/ 31 w 34"/>
                  <a:gd name="T35" fmla="*/ 40 h 85"/>
                  <a:gd name="T36" fmla="*/ 27 w 34"/>
                  <a:gd name="T37" fmla="*/ 24 h 85"/>
                  <a:gd name="T38" fmla="*/ 21 w 34"/>
                  <a:gd name="T39" fmla="*/ 7 h 85"/>
                  <a:gd name="T40" fmla="*/ 21 w 34"/>
                  <a:gd name="T41" fmla="*/ 7 h 85"/>
                  <a:gd name="T42" fmla="*/ 19 w 34"/>
                  <a:gd name="T43" fmla="*/ 3 h 85"/>
                  <a:gd name="T44" fmla="*/ 16 w 34"/>
                  <a:gd name="T45" fmla="*/ 0 h 85"/>
                  <a:gd name="T46" fmla="*/ 12 w 34"/>
                  <a:gd name="T47" fmla="*/ 0 h 85"/>
                  <a:gd name="T48" fmla="*/ 7 w 34"/>
                  <a:gd name="T49" fmla="*/ 0 h 85"/>
                  <a:gd name="T50" fmla="*/ 4 w 34"/>
                  <a:gd name="T51" fmla="*/ 2 h 85"/>
                  <a:gd name="T52" fmla="*/ 2 w 34"/>
                  <a:gd name="T53" fmla="*/ 4 h 85"/>
                  <a:gd name="T54" fmla="*/ 0 w 34"/>
                  <a:gd name="T55" fmla="*/ 9 h 85"/>
                  <a:gd name="T56" fmla="*/ 2 w 34"/>
                  <a:gd name="T57" fmla="*/ 1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85">
                    <a:moveTo>
                      <a:pt x="2" y="13"/>
                    </a:moveTo>
                    <a:lnTo>
                      <a:pt x="2" y="13"/>
                    </a:lnTo>
                    <a:lnTo>
                      <a:pt x="6" y="29"/>
                    </a:lnTo>
                    <a:lnTo>
                      <a:pt x="10" y="43"/>
                    </a:lnTo>
                    <a:lnTo>
                      <a:pt x="12" y="60"/>
                    </a:lnTo>
                    <a:lnTo>
                      <a:pt x="13" y="75"/>
                    </a:lnTo>
                    <a:lnTo>
                      <a:pt x="13" y="75"/>
                    </a:lnTo>
                    <a:lnTo>
                      <a:pt x="13" y="80"/>
                    </a:lnTo>
                    <a:lnTo>
                      <a:pt x="16" y="82"/>
                    </a:lnTo>
                    <a:lnTo>
                      <a:pt x="19" y="85"/>
                    </a:lnTo>
                    <a:lnTo>
                      <a:pt x="23" y="85"/>
                    </a:lnTo>
                    <a:lnTo>
                      <a:pt x="27" y="85"/>
                    </a:lnTo>
                    <a:lnTo>
                      <a:pt x="30" y="82"/>
                    </a:lnTo>
                    <a:lnTo>
                      <a:pt x="33" y="80"/>
                    </a:lnTo>
                    <a:lnTo>
                      <a:pt x="34" y="75"/>
                    </a:lnTo>
                    <a:lnTo>
                      <a:pt x="34" y="75"/>
                    </a:lnTo>
                    <a:lnTo>
                      <a:pt x="33" y="58"/>
                    </a:lnTo>
                    <a:lnTo>
                      <a:pt x="31" y="40"/>
                    </a:lnTo>
                    <a:lnTo>
                      <a:pt x="27" y="24"/>
                    </a:lnTo>
                    <a:lnTo>
                      <a:pt x="21" y="7"/>
                    </a:lnTo>
                    <a:lnTo>
                      <a:pt x="21" y="7"/>
                    </a:lnTo>
                    <a:lnTo>
                      <a:pt x="19" y="3"/>
                    </a:lnTo>
                    <a:lnTo>
                      <a:pt x="16" y="0"/>
                    </a:lnTo>
                    <a:lnTo>
                      <a:pt x="12" y="0"/>
                    </a:lnTo>
                    <a:lnTo>
                      <a:pt x="7" y="0"/>
                    </a:lnTo>
                    <a:lnTo>
                      <a:pt x="4" y="2"/>
                    </a:lnTo>
                    <a:lnTo>
                      <a:pt x="2" y="4"/>
                    </a:lnTo>
                    <a:lnTo>
                      <a:pt x="0" y="9"/>
                    </a:lnTo>
                    <a:lnTo>
                      <a:pt x="2" y="13"/>
                    </a:lnTo>
                    <a:close/>
                  </a:path>
                </a:pathLst>
              </a:custGeom>
              <a:solidFill>
                <a:srgbClr val="2B5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25480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247233"/>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7B1669EF-445A-47F1-BF70-937731F59FA0}"/>
              </a:ext>
            </a:extLst>
          </p:cNvPr>
          <p:cNvSpPr txBox="1">
            <a:spLocks/>
          </p:cNvSpPr>
          <p:nvPr/>
        </p:nvSpPr>
        <p:spPr>
          <a:xfrm>
            <a:off x="544648" y="381000"/>
            <a:ext cx="7989752" cy="551603"/>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70C0"/>
                </a:solidFill>
                <a:latin typeface="Cambria" panose="02040503050406030204" pitchFamily="18" charset="0"/>
                <a:ea typeface="Cambria" panose="02040503050406030204" pitchFamily="18" charset="0"/>
              </a:rPr>
              <a:t>US CHARGES ON PROPERTY DAMAGE</a:t>
            </a:r>
          </a:p>
        </p:txBody>
      </p:sp>
      <p:sp>
        <p:nvSpPr>
          <p:cNvPr id="3" name="Rectangle 2">
            <a:extLst>
              <a:ext uri="{FF2B5EF4-FFF2-40B4-BE49-F238E27FC236}">
                <a16:creationId xmlns:a16="http://schemas.microsoft.com/office/drawing/2014/main" id="{DC5A184D-838D-4B7B-B4EB-9650E03BB0E9}"/>
              </a:ext>
            </a:extLst>
          </p:cNvPr>
          <p:cNvSpPr/>
          <p:nvPr/>
        </p:nvSpPr>
        <p:spPr>
          <a:xfrm>
            <a:off x="723901" y="5158026"/>
            <a:ext cx="4451154" cy="1323439"/>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rPr>
              <a:t>if the damage exceeds $100, the defendant is subject to a fine of up to $250,000, ten years imprisonment, or both</a:t>
            </a:r>
          </a:p>
        </p:txBody>
      </p:sp>
      <p:sp>
        <p:nvSpPr>
          <p:cNvPr id="4" name="Rectangle 3">
            <a:extLst>
              <a:ext uri="{FF2B5EF4-FFF2-40B4-BE49-F238E27FC236}">
                <a16:creationId xmlns:a16="http://schemas.microsoft.com/office/drawing/2014/main" id="{6461013C-9896-4E17-90E5-5A4C35D336A9}"/>
              </a:ext>
            </a:extLst>
          </p:cNvPr>
          <p:cNvSpPr/>
          <p:nvPr/>
        </p:nvSpPr>
        <p:spPr>
          <a:xfrm>
            <a:off x="2895600" y="1364159"/>
            <a:ext cx="6705600" cy="769441"/>
          </a:xfrm>
          <a:prstGeom prst="rect">
            <a:avLst/>
          </a:prstGeom>
        </p:spPr>
        <p:txBody>
          <a:bodyPr wrap="square">
            <a:spAutoFit/>
          </a:bodyPr>
          <a:lstStyle/>
          <a:p>
            <a:pPr algn="ctr"/>
            <a:r>
              <a:rPr lang="en-US" sz="2000" b="1" dirty="0">
                <a:solidFill>
                  <a:srgbClr val="FF0000"/>
                </a:solidFill>
                <a:latin typeface="Cambria" panose="02040503050406030204" pitchFamily="18" charset="0"/>
                <a:ea typeface="Cambria" panose="02040503050406030204" pitchFamily="18" charset="0"/>
              </a:rPr>
              <a:t>U.S.C Section 1361</a:t>
            </a:r>
          </a:p>
          <a:p>
            <a:pPr algn="ctr"/>
            <a:r>
              <a:rPr lang="en-IN" sz="2400" b="1" cap="all" dirty="0">
                <a:latin typeface="Cambria" panose="02040503050406030204" pitchFamily="18" charset="0"/>
                <a:ea typeface="Cambria" panose="02040503050406030204" pitchFamily="18" charset="0"/>
              </a:rPr>
              <a:t>DESTRUCTION OF GOVERNMENT PROPERTY</a:t>
            </a:r>
          </a:p>
        </p:txBody>
      </p:sp>
      <p:sp>
        <p:nvSpPr>
          <p:cNvPr id="16" name="Rectangle 15">
            <a:extLst>
              <a:ext uri="{FF2B5EF4-FFF2-40B4-BE49-F238E27FC236}">
                <a16:creationId xmlns:a16="http://schemas.microsoft.com/office/drawing/2014/main" id="{10B6D94B-61D3-4A1A-8DED-4AC07CBF6D50}"/>
              </a:ext>
            </a:extLst>
          </p:cNvPr>
          <p:cNvSpPr/>
          <p:nvPr/>
        </p:nvSpPr>
        <p:spPr>
          <a:xfrm>
            <a:off x="723901" y="2934315"/>
            <a:ext cx="4953000" cy="1323439"/>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rPr>
              <a:t>When property damage does not exceed $100, the offense is a misdemeanor punishable by a fine of up to $100,000, one year imprisonment, or both.</a:t>
            </a:r>
          </a:p>
        </p:txBody>
      </p:sp>
      <p:sp>
        <p:nvSpPr>
          <p:cNvPr id="5" name="Rectangle 4">
            <a:extLst>
              <a:ext uri="{FF2B5EF4-FFF2-40B4-BE49-F238E27FC236}">
                <a16:creationId xmlns:a16="http://schemas.microsoft.com/office/drawing/2014/main" id="{112E7731-9133-49D0-A1D3-9385DCD9F5DE}"/>
              </a:ext>
            </a:extLst>
          </p:cNvPr>
          <p:cNvSpPr/>
          <p:nvPr/>
        </p:nvSpPr>
        <p:spPr>
          <a:xfrm>
            <a:off x="755944" y="2438400"/>
            <a:ext cx="3777957" cy="461665"/>
          </a:xfrm>
          <a:prstGeom prst="rect">
            <a:avLst/>
          </a:prstGeom>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Misdemeanors Violations</a:t>
            </a:r>
            <a:endParaRPr lang="en-IN" sz="2400" dirty="0">
              <a:solidFill>
                <a:srgbClr val="FF0000"/>
              </a:solidFill>
            </a:endParaRPr>
          </a:p>
        </p:txBody>
      </p:sp>
      <p:sp>
        <p:nvSpPr>
          <p:cNvPr id="17" name="Rectangle 16">
            <a:extLst>
              <a:ext uri="{FF2B5EF4-FFF2-40B4-BE49-F238E27FC236}">
                <a16:creationId xmlns:a16="http://schemas.microsoft.com/office/drawing/2014/main" id="{9FE6A3A4-FBA0-4BF9-85FC-4AB2B5F84C11}"/>
              </a:ext>
            </a:extLst>
          </p:cNvPr>
          <p:cNvSpPr/>
          <p:nvPr/>
        </p:nvSpPr>
        <p:spPr>
          <a:xfrm>
            <a:off x="758500" y="4645342"/>
            <a:ext cx="2860463" cy="461665"/>
          </a:xfrm>
          <a:prstGeom prst="rect">
            <a:avLst/>
          </a:prstGeom>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Felonies Violations</a:t>
            </a:r>
            <a:endParaRPr lang="en-IN" sz="2400" dirty="0">
              <a:solidFill>
                <a:srgbClr val="FF0000"/>
              </a:solidFill>
            </a:endParaRPr>
          </a:p>
        </p:txBody>
      </p:sp>
      <p:grpSp>
        <p:nvGrpSpPr>
          <p:cNvPr id="18" name="Group 17">
            <a:extLst>
              <a:ext uri="{FF2B5EF4-FFF2-40B4-BE49-F238E27FC236}">
                <a16:creationId xmlns:a16="http://schemas.microsoft.com/office/drawing/2014/main" id="{3236ACDB-71CE-479C-89FC-4B4B8BC80BC3}"/>
              </a:ext>
            </a:extLst>
          </p:cNvPr>
          <p:cNvGrpSpPr/>
          <p:nvPr/>
        </p:nvGrpSpPr>
        <p:grpSpPr>
          <a:xfrm>
            <a:off x="8349661" y="2514600"/>
            <a:ext cx="3232739" cy="3485023"/>
            <a:chOff x="7151688" y="1514475"/>
            <a:chExt cx="3394075" cy="3829050"/>
          </a:xfrm>
        </p:grpSpPr>
        <p:sp>
          <p:nvSpPr>
            <p:cNvPr id="19" name="Freeform 33">
              <a:extLst>
                <a:ext uri="{FF2B5EF4-FFF2-40B4-BE49-F238E27FC236}">
                  <a16:creationId xmlns:a16="http://schemas.microsoft.com/office/drawing/2014/main" id="{54F7D28A-910B-4E62-930B-EAB54E8A72AB}"/>
                </a:ext>
              </a:extLst>
            </p:cNvPr>
            <p:cNvSpPr>
              <a:spLocks/>
            </p:cNvSpPr>
            <p:nvPr/>
          </p:nvSpPr>
          <p:spPr bwMode="auto">
            <a:xfrm>
              <a:off x="8012113" y="2987675"/>
              <a:ext cx="603250" cy="930275"/>
            </a:xfrm>
            <a:custGeom>
              <a:avLst/>
              <a:gdLst>
                <a:gd name="T0" fmla="*/ 380 w 380"/>
                <a:gd name="T1" fmla="*/ 344 h 586"/>
                <a:gd name="T2" fmla="*/ 372 w 380"/>
                <a:gd name="T3" fmla="*/ 298 h 586"/>
                <a:gd name="T4" fmla="*/ 352 w 380"/>
                <a:gd name="T5" fmla="*/ 260 h 586"/>
                <a:gd name="T6" fmla="*/ 322 w 380"/>
                <a:gd name="T7" fmla="*/ 228 h 586"/>
                <a:gd name="T8" fmla="*/ 282 w 380"/>
                <a:gd name="T9" fmla="*/ 206 h 586"/>
                <a:gd name="T10" fmla="*/ 288 w 380"/>
                <a:gd name="T11" fmla="*/ 192 h 586"/>
                <a:gd name="T12" fmla="*/ 294 w 380"/>
                <a:gd name="T13" fmla="*/ 162 h 586"/>
                <a:gd name="T14" fmla="*/ 294 w 380"/>
                <a:gd name="T15" fmla="*/ 146 h 586"/>
                <a:gd name="T16" fmla="*/ 292 w 380"/>
                <a:gd name="T17" fmla="*/ 118 h 586"/>
                <a:gd name="T18" fmla="*/ 282 w 380"/>
                <a:gd name="T19" fmla="*/ 90 h 586"/>
                <a:gd name="T20" fmla="*/ 270 w 380"/>
                <a:gd name="T21" fmla="*/ 64 h 586"/>
                <a:gd name="T22" fmla="*/ 252 w 380"/>
                <a:gd name="T23" fmla="*/ 42 h 586"/>
                <a:gd name="T24" fmla="*/ 230 w 380"/>
                <a:gd name="T25" fmla="*/ 24 h 586"/>
                <a:gd name="T26" fmla="*/ 204 w 380"/>
                <a:gd name="T27" fmla="*/ 10 h 586"/>
                <a:gd name="T28" fmla="*/ 176 w 380"/>
                <a:gd name="T29" fmla="*/ 2 h 586"/>
                <a:gd name="T30" fmla="*/ 146 w 380"/>
                <a:gd name="T31" fmla="*/ 0 h 586"/>
                <a:gd name="T32" fmla="*/ 132 w 380"/>
                <a:gd name="T33" fmla="*/ 0 h 586"/>
                <a:gd name="T34" fmla="*/ 102 w 380"/>
                <a:gd name="T35" fmla="*/ 6 h 586"/>
                <a:gd name="T36" fmla="*/ 76 w 380"/>
                <a:gd name="T37" fmla="*/ 18 h 586"/>
                <a:gd name="T38" fmla="*/ 52 w 380"/>
                <a:gd name="T39" fmla="*/ 34 h 586"/>
                <a:gd name="T40" fmla="*/ 32 w 380"/>
                <a:gd name="T41" fmla="*/ 54 h 586"/>
                <a:gd name="T42" fmla="*/ 18 w 380"/>
                <a:gd name="T43" fmla="*/ 76 h 586"/>
                <a:gd name="T44" fmla="*/ 6 w 380"/>
                <a:gd name="T45" fmla="*/ 104 h 586"/>
                <a:gd name="T46" fmla="*/ 0 w 380"/>
                <a:gd name="T47" fmla="*/ 132 h 586"/>
                <a:gd name="T48" fmla="*/ 0 w 380"/>
                <a:gd name="T49" fmla="*/ 146 h 586"/>
                <a:gd name="T50" fmla="*/ 6 w 380"/>
                <a:gd name="T51" fmla="*/ 192 h 586"/>
                <a:gd name="T52" fmla="*/ 26 w 380"/>
                <a:gd name="T53" fmla="*/ 232 h 586"/>
                <a:gd name="T54" fmla="*/ 58 w 380"/>
                <a:gd name="T55" fmla="*/ 264 h 586"/>
                <a:gd name="T56" fmla="*/ 96 w 380"/>
                <a:gd name="T57" fmla="*/ 286 h 586"/>
                <a:gd name="T58" fmla="*/ 90 w 380"/>
                <a:gd name="T59" fmla="*/ 302 h 586"/>
                <a:gd name="T60" fmla="*/ 86 w 380"/>
                <a:gd name="T61" fmla="*/ 322 h 586"/>
                <a:gd name="T62" fmla="*/ 62 w 380"/>
                <a:gd name="T63" fmla="*/ 344 h 586"/>
                <a:gd name="T64" fmla="*/ 44 w 380"/>
                <a:gd name="T65" fmla="*/ 372 h 586"/>
                <a:gd name="T66" fmla="*/ 32 w 380"/>
                <a:gd name="T67" fmla="*/ 404 h 586"/>
                <a:gd name="T68" fmla="*/ 28 w 380"/>
                <a:gd name="T69" fmla="*/ 438 h 586"/>
                <a:gd name="T70" fmla="*/ 28 w 380"/>
                <a:gd name="T71" fmla="*/ 454 h 586"/>
                <a:gd name="T72" fmla="*/ 34 w 380"/>
                <a:gd name="T73" fmla="*/ 482 h 586"/>
                <a:gd name="T74" fmla="*/ 46 w 380"/>
                <a:gd name="T75" fmla="*/ 510 h 586"/>
                <a:gd name="T76" fmla="*/ 62 w 380"/>
                <a:gd name="T77" fmla="*/ 532 h 586"/>
                <a:gd name="T78" fmla="*/ 82 w 380"/>
                <a:gd name="T79" fmla="*/ 552 h 586"/>
                <a:gd name="T80" fmla="*/ 104 w 380"/>
                <a:gd name="T81" fmla="*/ 568 h 586"/>
                <a:gd name="T82" fmla="*/ 132 w 380"/>
                <a:gd name="T83" fmla="*/ 580 h 586"/>
                <a:gd name="T84" fmla="*/ 160 w 380"/>
                <a:gd name="T85" fmla="*/ 586 h 586"/>
                <a:gd name="T86" fmla="*/ 176 w 380"/>
                <a:gd name="T87" fmla="*/ 586 h 586"/>
                <a:gd name="T88" fmla="*/ 202 w 380"/>
                <a:gd name="T89" fmla="*/ 584 h 586"/>
                <a:gd name="T90" fmla="*/ 250 w 380"/>
                <a:gd name="T91" fmla="*/ 566 h 586"/>
                <a:gd name="T92" fmla="*/ 290 w 380"/>
                <a:gd name="T93" fmla="*/ 532 h 586"/>
                <a:gd name="T94" fmla="*/ 314 w 380"/>
                <a:gd name="T95" fmla="*/ 488 h 586"/>
                <a:gd name="T96" fmla="*/ 320 w 380"/>
                <a:gd name="T97" fmla="*/ 462 h 586"/>
                <a:gd name="T98" fmla="*/ 334 w 380"/>
                <a:gd name="T99" fmla="*/ 452 h 586"/>
                <a:gd name="T100" fmla="*/ 354 w 380"/>
                <a:gd name="T101" fmla="*/ 426 h 586"/>
                <a:gd name="T102" fmla="*/ 370 w 380"/>
                <a:gd name="T103" fmla="*/ 396 h 586"/>
                <a:gd name="T104" fmla="*/ 378 w 380"/>
                <a:gd name="T105" fmla="*/ 3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0" h="586">
                  <a:moveTo>
                    <a:pt x="380" y="344"/>
                  </a:moveTo>
                  <a:lnTo>
                    <a:pt x="380" y="344"/>
                  </a:lnTo>
                  <a:lnTo>
                    <a:pt x="378" y="322"/>
                  </a:lnTo>
                  <a:lnTo>
                    <a:pt x="372" y="298"/>
                  </a:lnTo>
                  <a:lnTo>
                    <a:pt x="364" y="278"/>
                  </a:lnTo>
                  <a:lnTo>
                    <a:pt x="352" y="260"/>
                  </a:lnTo>
                  <a:lnTo>
                    <a:pt x="338" y="242"/>
                  </a:lnTo>
                  <a:lnTo>
                    <a:pt x="322" y="228"/>
                  </a:lnTo>
                  <a:lnTo>
                    <a:pt x="302" y="216"/>
                  </a:lnTo>
                  <a:lnTo>
                    <a:pt x="282" y="206"/>
                  </a:lnTo>
                  <a:lnTo>
                    <a:pt x="282" y="206"/>
                  </a:lnTo>
                  <a:lnTo>
                    <a:pt x="288" y="192"/>
                  </a:lnTo>
                  <a:lnTo>
                    <a:pt x="292" y="178"/>
                  </a:lnTo>
                  <a:lnTo>
                    <a:pt x="294" y="162"/>
                  </a:lnTo>
                  <a:lnTo>
                    <a:pt x="294" y="146"/>
                  </a:lnTo>
                  <a:lnTo>
                    <a:pt x="294" y="146"/>
                  </a:lnTo>
                  <a:lnTo>
                    <a:pt x="294" y="132"/>
                  </a:lnTo>
                  <a:lnTo>
                    <a:pt x="292" y="118"/>
                  </a:lnTo>
                  <a:lnTo>
                    <a:pt x="288" y="104"/>
                  </a:lnTo>
                  <a:lnTo>
                    <a:pt x="282" y="90"/>
                  </a:lnTo>
                  <a:lnTo>
                    <a:pt x="276" y="76"/>
                  </a:lnTo>
                  <a:lnTo>
                    <a:pt x="270" y="64"/>
                  </a:lnTo>
                  <a:lnTo>
                    <a:pt x="260" y="54"/>
                  </a:lnTo>
                  <a:lnTo>
                    <a:pt x="252" y="42"/>
                  </a:lnTo>
                  <a:lnTo>
                    <a:pt x="240" y="34"/>
                  </a:lnTo>
                  <a:lnTo>
                    <a:pt x="230" y="24"/>
                  </a:lnTo>
                  <a:lnTo>
                    <a:pt x="218" y="18"/>
                  </a:lnTo>
                  <a:lnTo>
                    <a:pt x="204" y="10"/>
                  </a:lnTo>
                  <a:lnTo>
                    <a:pt x="190" y="6"/>
                  </a:lnTo>
                  <a:lnTo>
                    <a:pt x="176" y="2"/>
                  </a:lnTo>
                  <a:lnTo>
                    <a:pt x="162" y="0"/>
                  </a:lnTo>
                  <a:lnTo>
                    <a:pt x="146" y="0"/>
                  </a:lnTo>
                  <a:lnTo>
                    <a:pt x="146" y="0"/>
                  </a:lnTo>
                  <a:lnTo>
                    <a:pt x="132" y="0"/>
                  </a:lnTo>
                  <a:lnTo>
                    <a:pt x="118" y="2"/>
                  </a:lnTo>
                  <a:lnTo>
                    <a:pt x="102" y="6"/>
                  </a:lnTo>
                  <a:lnTo>
                    <a:pt x="90" y="10"/>
                  </a:lnTo>
                  <a:lnTo>
                    <a:pt x="76" y="18"/>
                  </a:lnTo>
                  <a:lnTo>
                    <a:pt x="64" y="24"/>
                  </a:lnTo>
                  <a:lnTo>
                    <a:pt x="52" y="34"/>
                  </a:lnTo>
                  <a:lnTo>
                    <a:pt x="42" y="42"/>
                  </a:lnTo>
                  <a:lnTo>
                    <a:pt x="32" y="54"/>
                  </a:lnTo>
                  <a:lnTo>
                    <a:pt x="24" y="64"/>
                  </a:lnTo>
                  <a:lnTo>
                    <a:pt x="18" y="76"/>
                  </a:lnTo>
                  <a:lnTo>
                    <a:pt x="10" y="90"/>
                  </a:lnTo>
                  <a:lnTo>
                    <a:pt x="6" y="104"/>
                  </a:lnTo>
                  <a:lnTo>
                    <a:pt x="2" y="118"/>
                  </a:lnTo>
                  <a:lnTo>
                    <a:pt x="0" y="132"/>
                  </a:lnTo>
                  <a:lnTo>
                    <a:pt x="0" y="146"/>
                  </a:lnTo>
                  <a:lnTo>
                    <a:pt x="0" y="146"/>
                  </a:lnTo>
                  <a:lnTo>
                    <a:pt x="2" y="170"/>
                  </a:lnTo>
                  <a:lnTo>
                    <a:pt x="6" y="192"/>
                  </a:lnTo>
                  <a:lnTo>
                    <a:pt x="16" y="214"/>
                  </a:lnTo>
                  <a:lnTo>
                    <a:pt x="26" y="232"/>
                  </a:lnTo>
                  <a:lnTo>
                    <a:pt x="40" y="250"/>
                  </a:lnTo>
                  <a:lnTo>
                    <a:pt x="58" y="264"/>
                  </a:lnTo>
                  <a:lnTo>
                    <a:pt x="76" y="276"/>
                  </a:lnTo>
                  <a:lnTo>
                    <a:pt x="96" y="286"/>
                  </a:lnTo>
                  <a:lnTo>
                    <a:pt x="96" y="286"/>
                  </a:lnTo>
                  <a:lnTo>
                    <a:pt x="90" y="302"/>
                  </a:lnTo>
                  <a:lnTo>
                    <a:pt x="86" y="322"/>
                  </a:lnTo>
                  <a:lnTo>
                    <a:pt x="86" y="322"/>
                  </a:lnTo>
                  <a:lnTo>
                    <a:pt x="74" y="332"/>
                  </a:lnTo>
                  <a:lnTo>
                    <a:pt x="62" y="344"/>
                  </a:lnTo>
                  <a:lnTo>
                    <a:pt x="52" y="358"/>
                  </a:lnTo>
                  <a:lnTo>
                    <a:pt x="44" y="372"/>
                  </a:lnTo>
                  <a:lnTo>
                    <a:pt x="36" y="388"/>
                  </a:lnTo>
                  <a:lnTo>
                    <a:pt x="32" y="404"/>
                  </a:lnTo>
                  <a:lnTo>
                    <a:pt x="28" y="422"/>
                  </a:lnTo>
                  <a:lnTo>
                    <a:pt x="28" y="438"/>
                  </a:lnTo>
                  <a:lnTo>
                    <a:pt x="28" y="438"/>
                  </a:lnTo>
                  <a:lnTo>
                    <a:pt x="28" y="454"/>
                  </a:lnTo>
                  <a:lnTo>
                    <a:pt x="30" y="468"/>
                  </a:lnTo>
                  <a:lnTo>
                    <a:pt x="34" y="482"/>
                  </a:lnTo>
                  <a:lnTo>
                    <a:pt x="40" y="496"/>
                  </a:lnTo>
                  <a:lnTo>
                    <a:pt x="46" y="510"/>
                  </a:lnTo>
                  <a:lnTo>
                    <a:pt x="52" y="522"/>
                  </a:lnTo>
                  <a:lnTo>
                    <a:pt x="62" y="532"/>
                  </a:lnTo>
                  <a:lnTo>
                    <a:pt x="70" y="544"/>
                  </a:lnTo>
                  <a:lnTo>
                    <a:pt x="82" y="552"/>
                  </a:lnTo>
                  <a:lnTo>
                    <a:pt x="92" y="562"/>
                  </a:lnTo>
                  <a:lnTo>
                    <a:pt x="104" y="568"/>
                  </a:lnTo>
                  <a:lnTo>
                    <a:pt x="118" y="574"/>
                  </a:lnTo>
                  <a:lnTo>
                    <a:pt x="132" y="580"/>
                  </a:lnTo>
                  <a:lnTo>
                    <a:pt x="146" y="584"/>
                  </a:lnTo>
                  <a:lnTo>
                    <a:pt x="160" y="586"/>
                  </a:lnTo>
                  <a:lnTo>
                    <a:pt x="176" y="586"/>
                  </a:lnTo>
                  <a:lnTo>
                    <a:pt x="176" y="586"/>
                  </a:lnTo>
                  <a:lnTo>
                    <a:pt x="188" y="586"/>
                  </a:lnTo>
                  <a:lnTo>
                    <a:pt x="202" y="584"/>
                  </a:lnTo>
                  <a:lnTo>
                    <a:pt x="228" y="576"/>
                  </a:lnTo>
                  <a:lnTo>
                    <a:pt x="250" y="566"/>
                  </a:lnTo>
                  <a:lnTo>
                    <a:pt x="272" y="550"/>
                  </a:lnTo>
                  <a:lnTo>
                    <a:pt x="290" y="532"/>
                  </a:lnTo>
                  <a:lnTo>
                    <a:pt x="304" y="512"/>
                  </a:lnTo>
                  <a:lnTo>
                    <a:pt x="314" y="488"/>
                  </a:lnTo>
                  <a:lnTo>
                    <a:pt x="318" y="476"/>
                  </a:lnTo>
                  <a:lnTo>
                    <a:pt x="320" y="462"/>
                  </a:lnTo>
                  <a:lnTo>
                    <a:pt x="320" y="462"/>
                  </a:lnTo>
                  <a:lnTo>
                    <a:pt x="334" y="452"/>
                  </a:lnTo>
                  <a:lnTo>
                    <a:pt x="344" y="440"/>
                  </a:lnTo>
                  <a:lnTo>
                    <a:pt x="354" y="426"/>
                  </a:lnTo>
                  <a:lnTo>
                    <a:pt x="364" y="412"/>
                  </a:lnTo>
                  <a:lnTo>
                    <a:pt x="370" y="396"/>
                  </a:lnTo>
                  <a:lnTo>
                    <a:pt x="374" y="380"/>
                  </a:lnTo>
                  <a:lnTo>
                    <a:pt x="378" y="362"/>
                  </a:lnTo>
                  <a:lnTo>
                    <a:pt x="380" y="344"/>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 name="Freeform 34">
              <a:extLst>
                <a:ext uri="{FF2B5EF4-FFF2-40B4-BE49-F238E27FC236}">
                  <a16:creationId xmlns:a16="http://schemas.microsoft.com/office/drawing/2014/main" id="{F33B52D0-2154-4E96-849A-5B0F825AE858}"/>
                </a:ext>
              </a:extLst>
            </p:cNvPr>
            <p:cNvSpPr>
              <a:spLocks/>
            </p:cNvSpPr>
            <p:nvPr/>
          </p:nvSpPr>
          <p:spPr bwMode="auto">
            <a:xfrm>
              <a:off x="8012113" y="2987675"/>
              <a:ext cx="603250" cy="930275"/>
            </a:xfrm>
            <a:custGeom>
              <a:avLst/>
              <a:gdLst>
                <a:gd name="T0" fmla="*/ 380 w 380"/>
                <a:gd name="T1" fmla="*/ 344 h 586"/>
                <a:gd name="T2" fmla="*/ 372 w 380"/>
                <a:gd name="T3" fmla="*/ 298 h 586"/>
                <a:gd name="T4" fmla="*/ 352 w 380"/>
                <a:gd name="T5" fmla="*/ 260 h 586"/>
                <a:gd name="T6" fmla="*/ 322 w 380"/>
                <a:gd name="T7" fmla="*/ 228 h 586"/>
                <a:gd name="T8" fmla="*/ 282 w 380"/>
                <a:gd name="T9" fmla="*/ 206 h 586"/>
                <a:gd name="T10" fmla="*/ 288 w 380"/>
                <a:gd name="T11" fmla="*/ 192 h 586"/>
                <a:gd name="T12" fmla="*/ 294 w 380"/>
                <a:gd name="T13" fmla="*/ 162 h 586"/>
                <a:gd name="T14" fmla="*/ 294 w 380"/>
                <a:gd name="T15" fmla="*/ 146 h 586"/>
                <a:gd name="T16" fmla="*/ 292 w 380"/>
                <a:gd name="T17" fmla="*/ 118 h 586"/>
                <a:gd name="T18" fmla="*/ 282 w 380"/>
                <a:gd name="T19" fmla="*/ 90 h 586"/>
                <a:gd name="T20" fmla="*/ 270 w 380"/>
                <a:gd name="T21" fmla="*/ 64 h 586"/>
                <a:gd name="T22" fmla="*/ 252 w 380"/>
                <a:gd name="T23" fmla="*/ 42 h 586"/>
                <a:gd name="T24" fmla="*/ 230 w 380"/>
                <a:gd name="T25" fmla="*/ 24 h 586"/>
                <a:gd name="T26" fmla="*/ 204 w 380"/>
                <a:gd name="T27" fmla="*/ 10 h 586"/>
                <a:gd name="T28" fmla="*/ 176 w 380"/>
                <a:gd name="T29" fmla="*/ 2 h 586"/>
                <a:gd name="T30" fmla="*/ 146 w 380"/>
                <a:gd name="T31" fmla="*/ 0 h 586"/>
                <a:gd name="T32" fmla="*/ 132 w 380"/>
                <a:gd name="T33" fmla="*/ 0 h 586"/>
                <a:gd name="T34" fmla="*/ 102 w 380"/>
                <a:gd name="T35" fmla="*/ 6 h 586"/>
                <a:gd name="T36" fmla="*/ 76 w 380"/>
                <a:gd name="T37" fmla="*/ 18 h 586"/>
                <a:gd name="T38" fmla="*/ 52 w 380"/>
                <a:gd name="T39" fmla="*/ 34 h 586"/>
                <a:gd name="T40" fmla="*/ 32 w 380"/>
                <a:gd name="T41" fmla="*/ 54 h 586"/>
                <a:gd name="T42" fmla="*/ 18 w 380"/>
                <a:gd name="T43" fmla="*/ 76 h 586"/>
                <a:gd name="T44" fmla="*/ 6 w 380"/>
                <a:gd name="T45" fmla="*/ 104 h 586"/>
                <a:gd name="T46" fmla="*/ 0 w 380"/>
                <a:gd name="T47" fmla="*/ 132 h 586"/>
                <a:gd name="T48" fmla="*/ 0 w 380"/>
                <a:gd name="T49" fmla="*/ 146 h 586"/>
                <a:gd name="T50" fmla="*/ 6 w 380"/>
                <a:gd name="T51" fmla="*/ 192 h 586"/>
                <a:gd name="T52" fmla="*/ 26 w 380"/>
                <a:gd name="T53" fmla="*/ 232 h 586"/>
                <a:gd name="T54" fmla="*/ 58 w 380"/>
                <a:gd name="T55" fmla="*/ 264 h 586"/>
                <a:gd name="T56" fmla="*/ 96 w 380"/>
                <a:gd name="T57" fmla="*/ 286 h 586"/>
                <a:gd name="T58" fmla="*/ 90 w 380"/>
                <a:gd name="T59" fmla="*/ 302 h 586"/>
                <a:gd name="T60" fmla="*/ 86 w 380"/>
                <a:gd name="T61" fmla="*/ 322 h 586"/>
                <a:gd name="T62" fmla="*/ 62 w 380"/>
                <a:gd name="T63" fmla="*/ 344 h 586"/>
                <a:gd name="T64" fmla="*/ 44 w 380"/>
                <a:gd name="T65" fmla="*/ 372 h 586"/>
                <a:gd name="T66" fmla="*/ 32 w 380"/>
                <a:gd name="T67" fmla="*/ 404 h 586"/>
                <a:gd name="T68" fmla="*/ 28 w 380"/>
                <a:gd name="T69" fmla="*/ 438 h 586"/>
                <a:gd name="T70" fmla="*/ 28 w 380"/>
                <a:gd name="T71" fmla="*/ 454 h 586"/>
                <a:gd name="T72" fmla="*/ 34 w 380"/>
                <a:gd name="T73" fmla="*/ 482 h 586"/>
                <a:gd name="T74" fmla="*/ 46 w 380"/>
                <a:gd name="T75" fmla="*/ 510 h 586"/>
                <a:gd name="T76" fmla="*/ 62 w 380"/>
                <a:gd name="T77" fmla="*/ 532 h 586"/>
                <a:gd name="T78" fmla="*/ 82 w 380"/>
                <a:gd name="T79" fmla="*/ 552 h 586"/>
                <a:gd name="T80" fmla="*/ 104 w 380"/>
                <a:gd name="T81" fmla="*/ 568 h 586"/>
                <a:gd name="T82" fmla="*/ 132 w 380"/>
                <a:gd name="T83" fmla="*/ 580 h 586"/>
                <a:gd name="T84" fmla="*/ 160 w 380"/>
                <a:gd name="T85" fmla="*/ 586 h 586"/>
                <a:gd name="T86" fmla="*/ 176 w 380"/>
                <a:gd name="T87" fmla="*/ 586 h 586"/>
                <a:gd name="T88" fmla="*/ 202 w 380"/>
                <a:gd name="T89" fmla="*/ 584 h 586"/>
                <a:gd name="T90" fmla="*/ 250 w 380"/>
                <a:gd name="T91" fmla="*/ 566 h 586"/>
                <a:gd name="T92" fmla="*/ 290 w 380"/>
                <a:gd name="T93" fmla="*/ 532 h 586"/>
                <a:gd name="T94" fmla="*/ 314 w 380"/>
                <a:gd name="T95" fmla="*/ 488 h 586"/>
                <a:gd name="T96" fmla="*/ 320 w 380"/>
                <a:gd name="T97" fmla="*/ 462 h 586"/>
                <a:gd name="T98" fmla="*/ 334 w 380"/>
                <a:gd name="T99" fmla="*/ 452 h 586"/>
                <a:gd name="T100" fmla="*/ 354 w 380"/>
                <a:gd name="T101" fmla="*/ 426 h 586"/>
                <a:gd name="T102" fmla="*/ 370 w 380"/>
                <a:gd name="T103" fmla="*/ 396 h 586"/>
                <a:gd name="T104" fmla="*/ 378 w 380"/>
                <a:gd name="T105" fmla="*/ 3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0" h="586">
                  <a:moveTo>
                    <a:pt x="380" y="344"/>
                  </a:moveTo>
                  <a:lnTo>
                    <a:pt x="380" y="344"/>
                  </a:lnTo>
                  <a:lnTo>
                    <a:pt x="378" y="322"/>
                  </a:lnTo>
                  <a:lnTo>
                    <a:pt x="372" y="298"/>
                  </a:lnTo>
                  <a:lnTo>
                    <a:pt x="364" y="278"/>
                  </a:lnTo>
                  <a:lnTo>
                    <a:pt x="352" y="260"/>
                  </a:lnTo>
                  <a:lnTo>
                    <a:pt x="338" y="242"/>
                  </a:lnTo>
                  <a:lnTo>
                    <a:pt x="322" y="228"/>
                  </a:lnTo>
                  <a:lnTo>
                    <a:pt x="302" y="216"/>
                  </a:lnTo>
                  <a:lnTo>
                    <a:pt x="282" y="206"/>
                  </a:lnTo>
                  <a:lnTo>
                    <a:pt x="282" y="206"/>
                  </a:lnTo>
                  <a:lnTo>
                    <a:pt x="288" y="192"/>
                  </a:lnTo>
                  <a:lnTo>
                    <a:pt x="292" y="178"/>
                  </a:lnTo>
                  <a:lnTo>
                    <a:pt x="294" y="162"/>
                  </a:lnTo>
                  <a:lnTo>
                    <a:pt x="294" y="146"/>
                  </a:lnTo>
                  <a:lnTo>
                    <a:pt x="294" y="146"/>
                  </a:lnTo>
                  <a:lnTo>
                    <a:pt x="294" y="132"/>
                  </a:lnTo>
                  <a:lnTo>
                    <a:pt x="292" y="118"/>
                  </a:lnTo>
                  <a:lnTo>
                    <a:pt x="288" y="104"/>
                  </a:lnTo>
                  <a:lnTo>
                    <a:pt x="282" y="90"/>
                  </a:lnTo>
                  <a:lnTo>
                    <a:pt x="276" y="76"/>
                  </a:lnTo>
                  <a:lnTo>
                    <a:pt x="270" y="64"/>
                  </a:lnTo>
                  <a:lnTo>
                    <a:pt x="260" y="54"/>
                  </a:lnTo>
                  <a:lnTo>
                    <a:pt x="252" y="42"/>
                  </a:lnTo>
                  <a:lnTo>
                    <a:pt x="240" y="34"/>
                  </a:lnTo>
                  <a:lnTo>
                    <a:pt x="230" y="24"/>
                  </a:lnTo>
                  <a:lnTo>
                    <a:pt x="218" y="18"/>
                  </a:lnTo>
                  <a:lnTo>
                    <a:pt x="204" y="10"/>
                  </a:lnTo>
                  <a:lnTo>
                    <a:pt x="190" y="6"/>
                  </a:lnTo>
                  <a:lnTo>
                    <a:pt x="176" y="2"/>
                  </a:lnTo>
                  <a:lnTo>
                    <a:pt x="162" y="0"/>
                  </a:lnTo>
                  <a:lnTo>
                    <a:pt x="146" y="0"/>
                  </a:lnTo>
                  <a:lnTo>
                    <a:pt x="146" y="0"/>
                  </a:lnTo>
                  <a:lnTo>
                    <a:pt x="132" y="0"/>
                  </a:lnTo>
                  <a:lnTo>
                    <a:pt x="118" y="2"/>
                  </a:lnTo>
                  <a:lnTo>
                    <a:pt x="102" y="6"/>
                  </a:lnTo>
                  <a:lnTo>
                    <a:pt x="90" y="10"/>
                  </a:lnTo>
                  <a:lnTo>
                    <a:pt x="76" y="18"/>
                  </a:lnTo>
                  <a:lnTo>
                    <a:pt x="64" y="24"/>
                  </a:lnTo>
                  <a:lnTo>
                    <a:pt x="52" y="34"/>
                  </a:lnTo>
                  <a:lnTo>
                    <a:pt x="42" y="42"/>
                  </a:lnTo>
                  <a:lnTo>
                    <a:pt x="32" y="54"/>
                  </a:lnTo>
                  <a:lnTo>
                    <a:pt x="24" y="64"/>
                  </a:lnTo>
                  <a:lnTo>
                    <a:pt x="18" y="76"/>
                  </a:lnTo>
                  <a:lnTo>
                    <a:pt x="10" y="90"/>
                  </a:lnTo>
                  <a:lnTo>
                    <a:pt x="6" y="104"/>
                  </a:lnTo>
                  <a:lnTo>
                    <a:pt x="2" y="118"/>
                  </a:lnTo>
                  <a:lnTo>
                    <a:pt x="0" y="132"/>
                  </a:lnTo>
                  <a:lnTo>
                    <a:pt x="0" y="146"/>
                  </a:lnTo>
                  <a:lnTo>
                    <a:pt x="0" y="146"/>
                  </a:lnTo>
                  <a:lnTo>
                    <a:pt x="2" y="170"/>
                  </a:lnTo>
                  <a:lnTo>
                    <a:pt x="6" y="192"/>
                  </a:lnTo>
                  <a:lnTo>
                    <a:pt x="16" y="214"/>
                  </a:lnTo>
                  <a:lnTo>
                    <a:pt x="26" y="232"/>
                  </a:lnTo>
                  <a:lnTo>
                    <a:pt x="40" y="250"/>
                  </a:lnTo>
                  <a:lnTo>
                    <a:pt x="58" y="264"/>
                  </a:lnTo>
                  <a:lnTo>
                    <a:pt x="76" y="276"/>
                  </a:lnTo>
                  <a:lnTo>
                    <a:pt x="96" y="286"/>
                  </a:lnTo>
                  <a:lnTo>
                    <a:pt x="96" y="286"/>
                  </a:lnTo>
                  <a:lnTo>
                    <a:pt x="90" y="302"/>
                  </a:lnTo>
                  <a:lnTo>
                    <a:pt x="86" y="322"/>
                  </a:lnTo>
                  <a:lnTo>
                    <a:pt x="86" y="322"/>
                  </a:lnTo>
                  <a:lnTo>
                    <a:pt x="74" y="332"/>
                  </a:lnTo>
                  <a:lnTo>
                    <a:pt x="62" y="344"/>
                  </a:lnTo>
                  <a:lnTo>
                    <a:pt x="52" y="358"/>
                  </a:lnTo>
                  <a:lnTo>
                    <a:pt x="44" y="372"/>
                  </a:lnTo>
                  <a:lnTo>
                    <a:pt x="36" y="388"/>
                  </a:lnTo>
                  <a:lnTo>
                    <a:pt x="32" y="404"/>
                  </a:lnTo>
                  <a:lnTo>
                    <a:pt x="28" y="422"/>
                  </a:lnTo>
                  <a:lnTo>
                    <a:pt x="28" y="438"/>
                  </a:lnTo>
                  <a:lnTo>
                    <a:pt x="28" y="438"/>
                  </a:lnTo>
                  <a:lnTo>
                    <a:pt x="28" y="454"/>
                  </a:lnTo>
                  <a:lnTo>
                    <a:pt x="30" y="468"/>
                  </a:lnTo>
                  <a:lnTo>
                    <a:pt x="34" y="482"/>
                  </a:lnTo>
                  <a:lnTo>
                    <a:pt x="40" y="496"/>
                  </a:lnTo>
                  <a:lnTo>
                    <a:pt x="46" y="510"/>
                  </a:lnTo>
                  <a:lnTo>
                    <a:pt x="52" y="522"/>
                  </a:lnTo>
                  <a:lnTo>
                    <a:pt x="62" y="532"/>
                  </a:lnTo>
                  <a:lnTo>
                    <a:pt x="70" y="544"/>
                  </a:lnTo>
                  <a:lnTo>
                    <a:pt x="82" y="552"/>
                  </a:lnTo>
                  <a:lnTo>
                    <a:pt x="92" y="562"/>
                  </a:lnTo>
                  <a:lnTo>
                    <a:pt x="104" y="568"/>
                  </a:lnTo>
                  <a:lnTo>
                    <a:pt x="118" y="574"/>
                  </a:lnTo>
                  <a:lnTo>
                    <a:pt x="132" y="580"/>
                  </a:lnTo>
                  <a:lnTo>
                    <a:pt x="146" y="584"/>
                  </a:lnTo>
                  <a:lnTo>
                    <a:pt x="160" y="586"/>
                  </a:lnTo>
                  <a:lnTo>
                    <a:pt x="176" y="586"/>
                  </a:lnTo>
                  <a:lnTo>
                    <a:pt x="176" y="586"/>
                  </a:lnTo>
                  <a:lnTo>
                    <a:pt x="188" y="586"/>
                  </a:lnTo>
                  <a:lnTo>
                    <a:pt x="202" y="584"/>
                  </a:lnTo>
                  <a:lnTo>
                    <a:pt x="228" y="576"/>
                  </a:lnTo>
                  <a:lnTo>
                    <a:pt x="250" y="566"/>
                  </a:lnTo>
                  <a:lnTo>
                    <a:pt x="272" y="550"/>
                  </a:lnTo>
                  <a:lnTo>
                    <a:pt x="290" y="532"/>
                  </a:lnTo>
                  <a:lnTo>
                    <a:pt x="304" y="512"/>
                  </a:lnTo>
                  <a:lnTo>
                    <a:pt x="314" y="488"/>
                  </a:lnTo>
                  <a:lnTo>
                    <a:pt x="318" y="476"/>
                  </a:lnTo>
                  <a:lnTo>
                    <a:pt x="320" y="462"/>
                  </a:lnTo>
                  <a:lnTo>
                    <a:pt x="320" y="462"/>
                  </a:lnTo>
                  <a:lnTo>
                    <a:pt x="334" y="452"/>
                  </a:lnTo>
                  <a:lnTo>
                    <a:pt x="344" y="440"/>
                  </a:lnTo>
                  <a:lnTo>
                    <a:pt x="354" y="426"/>
                  </a:lnTo>
                  <a:lnTo>
                    <a:pt x="364" y="412"/>
                  </a:lnTo>
                  <a:lnTo>
                    <a:pt x="370" y="396"/>
                  </a:lnTo>
                  <a:lnTo>
                    <a:pt x="374" y="380"/>
                  </a:lnTo>
                  <a:lnTo>
                    <a:pt x="378" y="362"/>
                  </a:lnTo>
                  <a:lnTo>
                    <a:pt x="380" y="3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 name="Freeform 35">
              <a:extLst>
                <a:ext uri="{FF2B5EF4-FFF2-40B4-BE49-F238E27FC236}">
                  <a16:creationId xmlns:a16="http://schemas.microsoft.com/office/drawing/2014/main" id="{C75CE970-CDBE-4AD7-A9B2-A1A977824F17}"/>
                </a:ext>
              </a:extLst>
            </p:cNvPr>
            <p:cNvSpPr>
              <a:spLocks/>
            </p:cNvSpPr>
            <p:nvPr/>
          </p:nvSpPr>
          <p:spPr bwMode="auto">
            <a:xfrm>
              <a:off x="9136063" y="3035300"/>
              <a:ext cx="603250" cy="933450"/>
            </a:xfrm>
            <a:custGeom>
              <a:avLst/>
              <a:gdLst>
                <a:gd name="T0" fmla="*/ 0 w 380"/>
                <a:gd name="T1" fmla="*/ 346 h 588"/>
                <a:gd name="T2" fmla="*/ 8 w 380"/>
                <a:gd name="T3" fmla="*/ 300 h 588"/>
                <a:gd name="T4" fmla="*/ 28 w 380"/>
                <a:gd name="T5" fmla="*/ 260 h 588"/>
                <a:gd name="T6" fmla="*/ 58 w 380"/>
                <a:gd name="T7" fmla="*/ 228 h 588"/>
                <a:gd name="T8" fmla="*/ 98 w 380"/>
                <a:gd name="T9" fmla="*/ 208 h 588"/>
                <a:gd name="T10" fmla="*/ 92 w 380"/>
                <a:gd name="T11" fmla="*/ 194 h 588"/>
                <a:gd name="T12" fmla="*/ 86 w 380"/>
                <a:gd name="T13" fmla="*/ 164 h 588"/>
                <a:gd name="T14" fmla="*/ 86 w 380"/>
                <a:gd name="T15" fmla="*/ 148 h 588"/>
                <a:gd name="T16" fmla="*/ 88 w 380"/>
                <a:gd name="T17" fmla="*/ 118 h 588"/>
                <a:gd name="T18" fmla="*/ 98 w 380"/>
                <a:gd name="T19" fmla="*/ 90 h 588"/>
                <a:gd name="T20" fmla="*/ 110 w 380"/>
                <a:gd name="T21" fmla="*/ 66 h 588"/>
                <a:gd name="T22" fmla="*/ 128 w 380"/>
                <a:gd name="T23" fmla="*/ 44 h 588"/>
                <a:gd name="T24" fmla="*/ 150 w 380"/>
                <a:gd name="T25" fmla="*/ 26 h 588"/>
                <a:gd name="T26" fmla="*/ 176 w 380"/>
                <a:gd name="T27" fmla="*/ 12 h 588"/>
                <a:gd name="T28" fmla="*/ 204 w 380"/>
                <a:gd name="T29" fmla="*/ 4 h 588"/>
                <a:gd name="T30" fmla="*/ 232 w 380"/>
                <a:gd name="T31" fmla="*/ 0 h 588"/>
                <a:gd name="T32" fmla="*/ 248 w 380"/>
                <a:gd name="T33" fmla="*/ 2 h 588"/>
                <a:gd name="T34" fmla="*/ 276 w 380"/>
                <a:gd name="T35" fmla="*/ 8 h 588"/>
                <a:gd name="T36" fmla="*/ 304 w 380"/>
                <a:gd name="T37" fmla="*/ 18 h 588"/>
                <a:gd name="T38" fmla="*/ 326 w 380"/>
                <a:gd name="T39" fmla="*/ 34 h 588"/>
                <a:gd name="T40" fmla="*/ 346 w 380"/>
                <a:gd name="T41" fmla="*/ 54 h 588"/>
                <a:gd name="T42" fmla="*/ 362 w 380"/>
                <a:gd name="T43" fmla="*/ 78 h 588"/>
                <a:gd name="T44" fmla="*/ 374 w 380"/>
                <a:gd name="T45" fmla="*/ 104 h 588"/>
                <a:gd name="T46" fmla="*/ 380 w 380"/>
                <a:gd name="T47" fmla="*/ 134 h 588"/>
                <a:gd name="T48" fmla="*/ 380 w 380"/>
                <a:gd name="T49" fmla="*/ 148 h 588"/>
                <a:gd name="T50" fmla="*/ 374 w 380"/>
                <a:gd name="T51" fmla="*/ 194 h 588"/>
                <a:gd name="T52" fmla="*/ 354 w 380"/>
                <a:gd name="T53" fmla="*/ 234 h 588"/>
                <a:gd name="T54" fmla="*/ 322 w 380"/>
                <a:gd name="T55" fmla="*/ 266 h 588"/>
                <a:gd name="T56" fmla="*/ 284 w 380"/>
                <a:gd name="T57" fmla="*/ 286 h 588"/>
                <a:gd name="T58" fmla="*/ 290 w 380"/>
                <a:gd name="T59" fmla="*/ 304 h 588"/>
                <a:gd name="T60" fmla="*/ 294 w 380"/>
                <a:gd name="T61" fmla="*/ 322 h 588"/>
                <a:gd name="T62" fmla="*/ 318 w 380"/>
                <a:gd name="T63" fmla="*/ 346 h 588"/>
                <a:gd name="T64" fmla="*/ 336 w 380"/>
                <a:gd name="T65" fmla="*/ 374 h 588"/>
                <a:gd name="T66" fmla="*/ 348 w 380"/>
                <a:gd name="T67" fmla="*/ 406 h 588"/>
                <a:gd name="T68" fmla="*/ 352 w 380"/>
                <a:gd name="T69" fmla="*/ 440 h 588"/>
                <a:gd name="T70" fmla="*/ 352 w 380"/>
                <a:gd name="T71" fmla="*/ 456 h 588"/>
                <a:gd name="T72" fmla="*/ 346 w 380"/>
                <a:gd name="T73" fmla="*/ 484 h 588"/>
                <a:gd name="T74" fmla="*/ 334 w 380"/>
                <a:gd name="T75" fmla="*/ 510 h 588"/>
                <a:gd name="T76" fmla="*/ 318 w 380"/>
                <a:gd name="T77" fmla="*/ 534 h 588"/>
                <a:gd name="T78" fmla="*/ 298 w 380"/>
                <a:gd name="T79" fmla="*/ 554 h 588"/>
                <a:gd name="T80" fmla="*/ 276 w 380"/>
                <a:gd name="T81" fmla="*/ 570 h 588"/>
                <a:gd name="T82" fmla="*/ 248 w 380"/>
                <a:gd name="T83" fmla="*/ 582 h 588"/>
                <a:gd name="T84" fmla="*/ 220 w 380"/>
                <a:gd name="T85" fmla="*/ 586 h 588"/>
                <a:gd name="T86" fmla="*/ 204 w 380"/>
                <a:gd name="T87" fmla="*/ 588 h 588"/>
                <a:gd name="T88" fmla="*/ 178 w 380"/>
                <a:gd name="T89" fmla="*/ 586 h 588"/>
                <a:gd name="T90" fmla="*/ 130 w 380"/>
                <a:gd name="T91" fmla="*/ 566 h 588"/>
                <a:gd name="T92" fmla="*/ 90 w 380"/>
                <a:gd name="T93" fmla="*/ 534 h 588"/>
                <a:gd name="T94" fmla="*/ 66 w 380"/>
                <a:gd name="T95" fmla="*/ 490 h 588"/>
                <a:gd name="T96" fmla="*/ 60 w 380"/>
                <a:gd name="T97" fmla="*/ 464 h 588"/>
                <a:gd name="T98" fmla="*/ 34 w 380"/>
                <a:gd name="T99" fmla="*/ 440 h 588"/>
                <a:gd name="T100" fmla="*/ 16 w 380"/>
                <a:gd name="T101" fmla="*/ 412 h 588"/>
                <a:gd name="T102" fmla="*/ 4 w 380"/>
                <a:gd name="T103" fmla="*/ 380 h 588"/>
                <a:gd name="T104" fmla="*/ 0 w 380"/>
                <a:gd name="T105" fmla="*/ 346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0" h="588">
                  <a:moveTo>
                    <a:pt x="0" y="346"/>
                  </a:moveTo>
                  <a:lnTo>
                    <a:pt x="0" y="346"/>
                  </a:lnTo>
                  <a:lnTo>
                    <a:pt x="2" y="322"/>
                  </a:lnTo>
                  <a:lnTo>
                    <a:pt x="8" y="300"/>
                  </a:lnTo>
                  <a:lnTo>
                    <a:pt x="16" y="280"/>
                  </a:lnTo>
                  <a:lnTo>
                    <a:pt x="28" y="260"/>
                  </a:lnTo>
                  <a:lnTo>
                    <a:pt x="42" y="244"/>
                  </a:lnTo>
                  <a:lnTo>
                    <a:pt x="58" y="228"/>
                  </a:lnTo>
                  <a:lnTo>
                    <a:pt x="78" y="216"/>
                  </a:lnTo>
                  <a:lnTo>
                    <a:pt x="98" y="208"/>
                  </a:lnTo>
                  <a:lnTo>
                    <a:pt x="98" y="208"/>
                  </a:lnTo>
                  <a:lnTo>
                    <a:pt x="92" y="194"/>
                  </a:lnTo>
                  <a:lnTo>
                    <a:pt x="88" y="178"/>
                  </a:lnTo>
                  <a:lnTo>
                    <a:pt x="86" y="164"/>
                  </a:lnTo>
                  <a:lnTo>
                    <a:pt x="86" y="148"/>
                  </a:lnTo>
                  <a:lnTo>
                    <a:pt x="86" y="148"/>
                  </a:lnTo>
                  <a:lnTo>
                    <a:pt x="86" y="134"/>
                  </a:lnTo>
                  <a:lnTo>
                    <a:pt x="88" y="118"/>
                  </a:lnTo>
                  <a:lnTo>
                    <a:pt x="92" y="104"/>
                  </a:lnTo>
                  <a:lnTo>
                    <a:pt x="98" y="90"/>
                  </a:lnTo>
                  <a:lnTo>
                    <a:pt x="104" y="78"/>
                  </a:lnTo>
                  <a:lnTo>
                    <a:pt x="110" y="66"/>
                  </a:lnTo>
                  <a:lnTo>
                    <a:pt x="120" y="54"/>
                  </a:lnTo>
                  <a:lnTo>
                    <a:pt x="128" y="44"/>
                  </a:lnTo>
                  <a:lnTo>
                    <a:pt x="140" y="34"/>
                  </a:lnTo>
                  <a:lnTo>
                    <a:pt x="150" y="26"/>
                  </a:lnTo>
                  <a:lnTo>
                    <a:pt x="162" y="18"/>
                  </a:lnTo>
                  <a:lnTo>
                    <a:pt x="176" y="12"/>
                  </a:lnTo>
                  <a:lnTo>
                    <a:pt x="190" y="8"/>
                  </a:lnTo>
                  <a:lnTo>
                    <a:pt x="204" y="4"/>
                  </a:lnTo>
                  <a:lnTo>
                    <a:pt x="218" y="2"/>
                  </a:lnTo>
                  <a:lnTo>
                    <a:pt x="232" y="0"/>
                  </a:lnTo>
                  <a:lnTo>
                    <a:pt x="232" y="0"/>
                  </a:lnTo>
                  <a:lnTo>
                    <a:pt x="248" y="2"/>
                  </a:lnTo>
                  <a:lnTo>
                    <a:pt x="262" y="4"/>
                  </a:lnTo>
                  <a:lnTo>
                    <a:pt x="276" y="8"/>
                  </a:lnTo>
                  <a:lnTo>
                    <a:pt x="290" y="12"/>
                  </a:lnTo>
                  <a:lnTo>
                    <a:pt x="304" y="18"/>
                  </a:lnTo>
                  <a:lnTo>
                    <a:pt x="316" y="26"/>
                  </a:lnTo>
                  <a:lnTo>
                    <a:pt x="326" y="34"/>
                  </a:lnTo>
                  <a:lnTo>
                    <a:pt x="338" y="44"/>
                  </a:lnTo>
                  <a:lnTo>
                    <a:pt x="346" y="54"/>
                  </a:lnTo>
                  <a:lnTo>
                    <a:pt x="356" y="66"/>
                  </a:lnTo>
                  <a:lnTo>
                    <a:pt x="362" y="78"/>
                  </a:lnTo>
                  <a:lnTo>
                    <a:pt x="368" y="90"/>
                  </a:lnTo>
                  <a:lnTo>
                    <a:pt x="374" y="104"/>
                  </a:lnTo>
                  <a:lnTo>
                    <a:pt x="378" y="118"/>
                  </a:lnTo>
                  <a:lnTo>
                    <a:pt x="380" y="134"/>
                  </a:lnTo>
                  <a:lnTo>
                    <a:pt x="380" y="148"/>
                  </a:lnTo>
                  <a:lnTo>
                    <a:pt x="380" y="148"/>
                  </a:lnTo>
                  <a:lnTo>
                    <a:pt x="378" y="172"/>
                  </a:lnTo>
                  <a:lnTo>
                    <a:pt x="374" y="194"/>
                  </a:lnTo>
                  <a:lnTo>
                    <a:pt x="364" y="214"/>
                  </a:lnTo>
                  <a:lnTo>
                    <a:pt x="354" y="234"/>
                  </a:lnTo>
                  <a:lnTo>
                    <a:pt x="338" y="250"/>
                  </a:lnTo>
                  <a:lnTo>
                    <a:pt x="322" y="266"/>
                  </a:lnTo>
                  <a:lnTo>
                    <a:pt x="304" y="278"/>
                  </a:lnTo>
                  <a:lnTo>
                    <a:pt x="284" y="286"/>
                  </a:lnTo>
                  <a:lnTo>
                    <a:pt x="284" y="286"/>
                  </a:lnTo>
                  <a:lnTo>
                    <a:pt x="290" y="304"/>
                  </a:lnTo>
                  <a:lnTo>
                    <a:pt x="294" y="322"/>
                  </a:lnTo>
                  <a:lnTo>
                    <a:pt x="294" y="322"/>
                  </a:lnTo>
                  <a:lnTo>
                    <a:pt x="306" y="334"/>
                  </a:lnTo>
                  <a:lnTo>
                    <a:pt x="318" y="346"/>
                  </a:lnTo>
                  <a:lnTo>
                    <a:pt x="328" y="360"/>
                  </a:lnTo>
                  <a:lnTo>
                    <a:pt x="336" y="374"/>
                  </a:lnTo>
                  <a:lnTo>
                    <a:pt x="344" y="390"/>
                  </a:lnTo>
                  <a:lnTo>
                    <a:pt x="348" y="406"/>
                  </a:lnTo>
                  <a:lnTo>
                    <a:pt x="352" y="422"/>
                  </a:lnTo>
                  <a:lnTo>
                    <a:pt x="352" y="440"/>
                  </a:lnTo>
                  <a:lnTo>
                    <a:pt x="352" y="440"/>
                  </a:lnTo>
                  <a:lnTo>
                    <a:pt x="352" y="456"/>
                  </a:lnTo>
                  <a:lnTo>
                    <a:pt x="350" y="470"/>
                  </a:lnTo>
                  <a:lnTo>
                    <a:pt x="346" y="484"/>
                  </a:lnTo>
                  <a:lnTo>
                    <a:pt x="340" y="498"/>
                  </a:lnTo>
                  <a:lnTo>
                    <a:pt x="334" y="510"/>
                  </a:lnTo>
                  <a:lnTo>
                    <a:pt x="328" y="522"/>
                  </a:lnTo>
                  <a:lnTo>
                    <a:pt x="318" y="534"/>
                  </a:lnTo>
                  <a:lnTo>
                    <a:pt x="310" y="544"/>
                  </a:lnTo>
                  <a:lnTo>
                    <a:pt x="298" y="554"/>
                  </a:lnTo>
                  <a:lnTo>
                    <a:pt x="288" y="562"/>
                  </a:lnTo>
                  <a:lnTo>
                    <a:pt x="276" y="570"/>
                  </a:lnTo>
                  <a:lnTo>
                    <a:pt x="262" y="576"/>
                  </a:lnTo>
                  <a:lnTo>
                    <a:pt x="248" y="582"/>
                  </a:lnTo>
                  <a:lnTo>
                    <a:pt x="234" y="584"/>
                  </a:lnTo>
                  <a:lnTo>
                    <a:pt x="220" y="586"/>
                  </a:lnTo>
                  <a:lnTo>
                    <a:pt x="204" y="588"/>
                  </a:lnTo>
                  <a:lnTo>
                    <a:pt x="204" y="588"/>
                  </a:lnTo>
                  <a:lnTo>
                    <a:pt x="192" y="588"/>
                  </a:lnTo>
                  <a:lnTo>
                    <a:pt x="178" y="586"/>
                  </a:lnTo>
                  <a:lnTo>
                    <a:pt x="152" y="578"/>
                  </a:lnTo>
                  <a:lnTo>
                    <a:pt x="130" y="566"/>
                  </a:lnTo>
                  <a:lnTo>
                    <a:pt x="108" y="552"/>
                  </a:lnTo>
                  <a:lnTo>
                    <a:pt x="90" y="534"/>
                  </a:lnTo>
                  <a:lnTo>
                    <a:pt x="76" y="512"/>
                  </a:lnTo>
                  <a:lnTo>
                    <a:pt x="66" y="490"/>
                  </a:lnTo>
                  <a:lnTo>
                    <a:pt x="60" y="464"/>
                  </a:lnTo>
                  <a:lnTo>
                    <a:pt x="60" y="464"/>
                  </a:lnTo>
                  <a:lnTo>
                    <a:pt x="46" y="452"/>
                  </a:lnTo>
                  <a:lnTo>
                    <a:pt x="34" y="440"/>
                  </a:lnTo>
                  <a:lnTo>
                    <a:pt x="24" y="428"/>
                  </a:lnTo>
                  <a:lnTo>
                    <a:pt x="16" y="412"/>
                  </a:lnTo>
                  <a:lnTo>
                    <a:pt x="10" y="398"/>
                  </a:lnTo>
                  <a:lnTo>
                    <a:pt x="4" y="380"/>
                  </a:lnTo>
                  <a:lnTo>
                    <a:pt x="2" y="364"/>
                  </a:lnTo>
                  <a:lnTo>
                    <a:pt x="0" y="346"/>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2" name="Freeform 36">
              <a:extLst>
                <a:ext uri="{FF2B5EF4-FFF2-40B4-BE49-F238E27FC236}">
                  <a16:creationId xmlns:a16="http://schemas.microsoft.com/office/drawing/2014/main" id="{CBB51332-282D-4674-A7F9-30B0F89CF8E9}"/>
                </a:ext>
              </a:extLst>
            </p:cNvPr>
            <p:cNvSpPr>
              <a:spLocks/>
            </p:cNvSpPr>
            <p:nvPr/>
          </p:nvSpPr>
          <p:spPr bwMode="auto">
            <a:xfrm>
              <a:off x="9136063" y="3035300"/>
              <a:ext cx="603250" cy="933450"/>
            </a:xfrm>
            <a:custGeom>
              <a:avLst/>
              <a:gdLst>
                <a:gd name="T0" fmla="*/ 0 w 380"/>
                <a:gd name="T1" fmla="*/ 346 h 588"/>
                <a:gd name="T2" fmla="*/ 8 w 380"/>
                <a:gd name="T3" fmla="*/ 300 h 588"/>
                <a:gd name="T4" fmla="*/ 28 w 380"/>
                <a:gd name="T5" fmla="*/ 260 h 588"/>
                <a:gd name="T6" fmla="*/ 58 w 380"/>
                <a:gd name="T7" fmla="*/ 228 h 588"/>
                <a:gd name="T8" fmla="*/ 98 w 380"/>
                <a:gd name="T9" fmla="*/ 208 h 588"/>
                <a:gd name="T10" fmla="*/ 92 w 380"/>
                <a:gd name="T11" fmla="*/ 194 h 588"/>
                <a:gd name="T12" fmla="*/ 86 w 380"/>
                <a:gd name="T13" fmla="*/ 164 h 588"/>
                <a:gd name="T14" fmla="*/ 86 w 380"/>
                <a:gd name="T15" fmla="*/ 148 h 588"/>
                <a:gd name="T16" fmla="*/ 88 w 380"/>
                <a:gd name="T17" fmla="*/ 118 h 588"/>
                <a:gd name="T18" fmla="*/ 98 w 380"/>
                <a:gd name="T19" fmla="*/ 90 h 588"/>
                <a:gd name="T20" fmla="*/ 110 w 380"/>
                <a:gd name="T21" fmla="*/ 66 h 588"/>
                <a:gd name="T22" fmla="*/ 128 w 380"/>
                <a:gd name="T23" fmla="*/ 44 h 588"/>
                <a:gd name="T24" fmla="*/ 150 w 380"/>
                <a:gd name="T25" fmla="*/ 26 h 588"/>
                <a:gd name="T26" fmla="*/ 176 w 380"/>
                <a:gd name="T27" fmla="*/ 12 h 588"/>
                <a:gd name="T28" fmla="*/ 204 w 380"/>
                <a:gd name="T29" fmla="*/ 4 h 588"/>
                <a:gd name="T30" fmla="*/ 232 w 380"/>
                <a:gd name="T31" fmla="*/ 0 h 588"/>
                <a:gd name="T32" fmla="*/ 248 w 380"/>
                <a:gd name="T33" fmla="*/ 2 h 588"/>
                <a:gd name="T34" fmla="*/ 276 w 380"/>
                <a:gd name="T35" fmla="*/ 8 h 588"/>
                <a:gd name="T36" fmla="*/ 304 w 380"/>
                <a:gd name="T37" fmla="*/ 18 h 588"/>
                <a:gd name="T38" fmla="*/ 326 w 380"/>
                <a:gd name="T39" fmla="*/ 34 h 588"/>
                <a:gd name="T40" fmla="*/ 346 w 380"/>
                <a:gd name="T41" fmla="*/ 54 h 588"/>
                <a:gd name="T42" fmla="*/ 362 w 380"/>
                <a:gd name="T43" fmla="*/ 78 h 588"/>
                <a:gd name="T44" fmla="*/ 374 w 380"/>
                <a:gd name="T45" fmla="*/ 104 h 588"/>
                <a:gd name="T46" fmla="*/ 380 w 380"/>
                <a:gd name="T47" fmla="*/ 134 h 588"/>
                <a:gd name="T48" fmla="*/ 380 w 380"/>
                <a:gd name="T49" fmla="*/ 148 h 588"/>
                <a:gd name="T50" fmla="*/ 374 w 380"/>
                <a:gd name="T51" fmla="*/ 194 h 588"/>
                <a:gd name="T52" fmla="*/ 354 w 380"/>
                <a:gd name="T53" fmla="*/ 234 h 588"/>
                <a:gd name="T54" fmla="*/ 322 w 380"/>
                <a:gd name="T55" fmla="*/ 266 h 588"/>
                <a:gd name="T56" fmla="*/ 284 w 380"/>
                <a:gd name="T57" fmla="*/ 286 h 588"/>
                <a:gd name="T58" fmla="*/ 290 w 380"/>
                <a:gd name="T59" fmla="*/ 304 h 588"/>
                <a:gd name="T60" fmla="*/ 294 w 380"/>
                <a:gd name="T61" fmla="*/ 322 h 588"/>
                <a:gd name="T62" fmla="*/ 318 w 380"/>
                <a:gd name="T63" fmla="*/ 346 h 588"/>
                <a:gd name="T64" fmla="*/ 336 w 380"/>
                <a:gd name="T65" fmla="*/ 374 h 588"/>
                <a:gd name="T66" fmla="*/ 348 w 380"/>
                <a:gd name="T67" fmla="*/ 406 h 588"/>
                <a:gd name="T68" fmla="*/ 352 w 380"/>
                <a:gd name="T69" fmla="*/ 440 h 588"/>
                <a:gd name="T70" fmla="*/ 352 w 380"/>
                <a:gd name="T71" fmla="*/ 456 h 588"/>
                <a:gd name="T72" fmla="*/ 346 w 380"/>
                <a:gd name="T73" fmla="*/ 484 h 588"/>
                <a:gd name="T74" fmla="*/ 334 w 380"/>
                <a:gd name="T75" fmla="*/ 510 h 588"/>
                <a:gd name="T76" fmla="*/ 318 w 380"/>
                <a:gd name="T77" fmla="*/ 534 h 588"/>
                <a:gd name="T78" fmla="*/ 298 w 380"/>
                <a:gd name="T79" fmla="*/ 554 h 588"/>
                <a:gd name="T80" fmla="*/ 276 w 380"/>
                <a:gd name="T81" fmla="*/ 570 h 588"/>
                <a:gd name="T82" fmla="*/ 248 w 380"/>
                <a:gd name="T83" fmla="*/ 582 h 588"/>
                <a:gd name="T84" fmla="*/ 220 w 380"/>
                <a:gd name="T85" fmla="*/ 586 h 588"/>
                <a:gd name="T86" fmla="*/ 204 w 380"/>
                <a:gd name="T87" fmla="*/ 588 h 588"/>
                <a:gd name="T88" fmla="*/ 178 w 380"/>
                <a:gd name="T89" fmla="*/ 586 h 588"/>
                <a:gd name="T90" fmla="*/ 130 w 380"/>
                <a:gd name="T91" fmla="*/ 566 h 588"/>
                <a:gd name="T92" fmla="*/ 90 w 380"/>
                <a:gd name="T93" fmla="*/ 534 h 588"/>
                <a:gd name="T94" fmla="*/ 66 w 380"/>
                <a:gd name="T95" fmla="*/ 490 h 588"/>
                <a:gd name="T96" fmla="*/ 60 w 380"/>
                <a:gd name="T97" fmla="*/ 464 h 588"/>
                <a:gd name="T98" fmla="*/ 34 w 380"/>
                <a:gd name="T99" fmla="*/ 440 h 588"/>
                <a:gd name="T100" fmla="*/ 16 w 380"/>
                <a:gd name="T101" fmla="*/ 412 h 588"/>
                <a:gd name="T102" fmla="*/ 4 w 380"/>
                <a:gd name="T103" fmla="*/ 380 h 588"/>
                <a:gd name="T104" fmla="*/ 0 w 380"/>
                <a:gd name="T105" fmla="*/ 346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0" h="588">
                  <a:moveTo>
                    <a:pt x="0" y="346"/>
                  </a:moveTo>
                  <a:lnTo>
                    <a:pt x="0" y="346"/>
                  </a:lnTo>
                  <a:lnTo>
                    <a:pt x="2" y="322"/>
                  </a:lnTo>
                  <a:lnTo>
                    <a:pt x="8" y="300"/>
                  </a:lnTo>
                  <a:lnTo>
                    <a:pt x="16" y="280"/>
                  </a:lnTo>
                  <a:lnTo>
                    <a:pt x="28" y="260"/>
                  </a:lnTo>
                  <a:lnTo>
                    <a:pt x="42" y="244"/>
                  </a:lnTo>
                  <a:lnTo>
                    <a:pt x="58" y="228"/>
                  </a:lnTo>
                  <a:lnTo>
                    <a:pt x="78" y="216"/>
                  </a:lnTo>
                  <a:lnTo>
                    <a:pt x="98" y="208"/>
                  </a:lnTo>
                  <a:lnTo>
                    <a:pt x="98" y="208"/>
                  </a:lnTo>
                  <a:lnTo>
                    <a:pt x="92" y="194"/>
                  </a:lnTo>
                  <a:lnTo>
                    <a:pt x="88" y="178"/>
                  </a:lnTo>
                  <a:lnTo>
                    <a:pt x="86" y="164"/>
                  </a:lnTo>
                  <a:lnTo>
                    <a:pt x="86" y="148"/>
                  </a:lnTo>
                  <a:lnTo>
                    <a:pt x="86" y="148"/>
                  </a:lnTo>
                  <a:lnTo>
                    <a:pt x="86" y="134"/>
                  </a:lnTo>
                  <a:lnTo>
                    <a:pt x="88" y="118"/>
                  </a:lnTo>
                  <a:lnTo>
                    <a:pt x="92" y="104"/>
                  </a:lnTo>
                  <a:lnTo>
                    <a:pt x="98" y="90"/>
                  </a:lnTo>
                  <a:lnTo>
                    <a:pt x="104" y="78"/>
                  </a:lnTo>
                  <a:lnTo>
                    <a:pt x="110" y="66"/>
                  </a:lnTo>
                  <a:lnTo>
                    <a:pt x="120" y="54"/>
                  </a:lnTo>
                  <a:lnTo>
                    <a:pt x="128" y="44"/>
                  </a:lnTo>
                  <a:lnTo>
                    <a:pt x="140" y="34"/>
                  </a:lnTo>
                  <a:lnTo>
                    <a:pt x="150" y="26"/>
                  </a:lnTo>
                  <a:lnTo>
                    <a:pt x="162" y="18"/>
                  </a:lnTo>
                  <a:lnTo>
                    <a:pt x="176" y="12"/>
                  </a:lnTo>
                  <a:lnTo>
                    <a:pt x="190" y="8"/>
                  </a:lnTo>
                  <a:lnTo>
                    <a:pt x="204" y="4"/>
                  </a:lnTo>
                  <a:lnTo>
                    <a:pt x="218" y="2"/>
                  </a:lnTo>
                  <a:lnTo>
                    <a:pt x="232" y="0"/>
                  </a:lnTo>
                  <a:lnTo>
                    <a:pt x="232" y="0"/>
                  </a:lnTo>
                  <a:lnTo>
                    <a:pt x="248" y="2"/>
                  </a:lnTo>
                  <a:lnTo>
                    <a:pt x="262" y="4"/>
                  </a:lnTo>
                  <a:lnTo>
                    <a:pt x="276" y="8"/>
                  </a:lnTo>
                  <a:lnTo>
                    <a:pt x="290" y="12"/>
                  </a:lnTo>
                  <a:lnTo>
                    <a:pt x="304" y="18"/>
                  </a:lnTo>
                  <a:lnTo>
                    <a:pt x="316" y="26"/>
                  </a:lnTo>
                  <a:lnTo>
                    <a:pt x="326" y="34"/>
                  </a:lnTo>
                  <a:lnTo>
                    <a:pt x="338" y="44"/>
                  </a:lnTo>
                  <a:lnTo>
                    <a:pt x="346" y="54"/>
                  </a:lnTo>
                  <a:lnTo>
                    <a:pt x="356" y="66"/>
                  </a:lnTo>
                  <a:lnTo>
                    <a:pt x="362" y="78"/>
                  </a:lnTo>
                  <a:lnTo>
                    <a:pt x="368" y="90"/>
                  </a:lnTo>
                  <a:lnTo>
                    <a:pt x="374" y="104"/>
                  </a:lnTo>
                  <a:lnTo>
                    <a:pt x="378" y="118"/>
                  </a:lnTo>
                  <a:lnTo>
                    <a:pt x="380" y="134"/>
                  </a:lnTo>
                  <a:lnTo>
                    <a:pt x="380" y="148"/>
                  </a:lnTo>
                  <a:lnTo>
                    <a:pt x="380" y="148"/>
                  </a:lnTo>
                  <a:lnTo>
                    <a:pt x="378" y="172"/>
                  </a:lnTo>
                  <a:lnTo>
                    <a:pt x="374" y="194"/>
                  </a:lnTo>
                  <a:lnTo>
                    <a:pt x="364" y="214"/>
                  </a:lnTo>
                  <a:lnTo>
                    <a:pt x="354" y="234"/>
                  </a:lnTo>
                  <a:lnTo>
                    <a:pt x="338" y="250"/>
                  </a:lnTo>
                  <a:lnTo>
                    <a:pt x="322" y="266"/>
                  </a:lnTo>
                  <a:lnTo>
                    <a:pt x="304" y="278"/>
                  </a:lnTo>
                  <a:lnTo>
                    <a:pt x="284" y="286"/>
                  </a:lnTo>
                  <a:lnTo>
                    <a:pt x="284" y="286"/>
                  </a:lnTo>
                  <a:lnTo>
                    <a:pt x="290" y="304"/>
                  </a:lnTo>
                  <a:lnTo>
                    <a:pt x="294" y="322"/>
                  </a:lnTo>
                  <a:lnTo>
                    <a:pt x="294" y="322"/>
                  </a:lnTo>
                  <a:lnTo>
                    <a:pt x="306" y="334"/>
                  </a:lnTo>
                  <a:lnTo>
                    <a:pt x="318" y="346"/>
                  </a:lnTo>
                  <a:lnTo>
                    <a:pt x="328" y="360"/>
                  </a:lnTo>
                  <a:lnTo>
                    <a:pt x="336" y="374"/>
                  </a:lnTo>
                  <a:lnTo>
                    <a:pt x="344" y="390"/>
                  </a:lnTo>
                  <a:lnTo>
                    <a:pt x="348" y="406"/>
                  </a:lnTo>
                  <a:lnTo>
                    <a:pt x="352" y="422"/>
                  </a:lnTo>
                  <a:lnTo>
                    <a:pt x="352" y="440"/>
                  </a:lnTo>
                  <a:lnTo>
                    <a:pt x="352" y="440"/>
                  </a:lnTo>
                  <a:lnTo>
                    <a:pt x="352" y="456"/>
                  </a:lnTo>
                  <a:lnTo>
                    <a:pt x="350" y="470"/>
                  </a:lnTo>
                  <a:lnTo>
                    <a:pt x="346" y="484"/>
                  </a:lnTo>
                  <a:lnTo>
                    <a:pt x="340" y="498"/>
                  </a:lnTo>
                  <a:lnTo>
                    <a:pt x="334" y="510"/>
                  </a:lnTo>
                  <a:lnTo>
                    <a:pt x="328" y="522"/>
                  </a:lnTo>
                  <a:lnTo>
                    <a:pt x="318" y="534"/>
                  </a:lnTo>
                  <a:lnTo>
                    <a:pt x="310" y="544"/>
                  </a:lnTo>
                  <a:lnTo>
                    <a:pt x="298" y="554"/>
                  </a:lnTo>
                  <a:lnTo>
                    <a:pt x="288" y="562"/>
                  </a:lnTo>
                  <a:lnTo>
                    <a:pt x="276" y="570"/>
                  </a:lnTo>
                  <a:lnTo>
                    <a:pt x="262" y="576"/>
                  </a:lnTo>
                  <a:lnTo>
                    <a:pt x="248" y="582"/>
                  </a:lnTo>
                  <a:lnTo>
                    <a:pt x="234" y="584"/>
                  </a:lnTo>
                  <a:lnTo>
                    <a:pt x="220" y="586"/>
                  </a:lnTo>
                  <a:lnTo>
                    <a:pt x="204" y="588"/>
                  </a:lnTo>
                  <a:lnTo>
                    <a:pt x="204" y="588"/>
                  </a:lnTo>
                  <a:lnTo>
                    <a:pt x="192" y="588"/>
                  </a:lnTo>
                  <a:lnTo>
                    <a:pt x="178" y="586"/>
                  </a:lnTo>
                  <a:lnTo>
                    <a:pt x="152" y="578"/>
                  </a:lnTo>
                  <a:lnTo>
                    <a:pt x="130" y="566"/>
                  </a:lnTo>
                  <a:lnTo>
                    <a:pt x="108" y="552"/>
                  </a:lnTo>
                  <a:lnTo>
                    <a:pt x="90" y="534"/>
                  </a:lnTo>
                  <a:lnTo>
                    <a:pt x="76" y="512"/>
                  </a:lnTo>
                  <a:lnTo>
                    <a:pt x="66" y="490"/>
                  </a:lnTo>
                  <a:lnTo>
                    <a:pt x="60" y="464"/>
                  </a:lnTo>
                  <a:lnTo>
                    <a:pt x="60" y="464"/>
                  </a:lnTo>
                  <a:lnTo>
                    <a:pt x="46" y="452"/>
                  </a:lnTo>
                  <a:lnTo>
                    <a:pt x="34" y="440"/>
                  </a:lnTo>
                  <a:lnTo>
                    <a:pt x="24" y="428"/>
                  </a:lnTo>
                  <a:lnTo>
                    <a:pt x="16" y="412"/>
                  </a:lnTo>
                  <a:lnTo>
                    <a:pt x="10" y="398"/>
                  </a:lnTo>
                  <a:lnTo>
                    <a:pt x="4" y="380"/>
                  </a:lnTo>
                  <a:lnTo>
                    <a:pt x="2" y="364"/>
                  </a:lnTo>
                  <a:lnTo>
                    <a:pt x="0" y="3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3" name="Freeform 37">
              <a:extLst>
                <a:ext uri="{FF2B5EF4-FFF2-40B4-BE49-F238E27FC236}">
                  <a16:creationId xmlns:a16="http://schemas.microsoft.com/office/drawing/2014/main" id="{4593F2ED-BD2E-47E9-BA9F-0D84C34A046B}"/>
                </a:ext>
              </a:extLst>
            </p:cNvPr>
            <p:cNvSpPr>
              <a:spLocks/>
            </p:cNvSpPr>
            <p:nvPr/>
          </p:nvSpPr>
          <p:spPr bwMode="auto">
            <a:xfrm>
              <a:off x="7151688" y="3717925"/>
              <a:ext cx="3394075" cy="1625600"/>
            </a:xfrm>
            <a:custGeom>
              <a:avLst/>
              <a:gdLst>
                <a:gd name="T0" fmla="*/ 2064 w 2138"/>
                <a:gd name="T1" fmla="*/ 342 h 1024"/>
                <a:gd name="T2" fmla="*/ 2064 w 2138"/>
                <a:gd name="T3" fmla="*/ 342 h 1024"/>
                <a:gd name="T4" fmla="*/ 2054 w 2138"/>
                <a:gd name="T5" fmla="*/ 330 h 1024"/>
                <a:gd name="T6" fmla="*/ 2042 w 2138"/>
                <a:gd name="T7" fmla="*/ 318 h 1024"/>
                <a:gd name="T8" fmla="*/ 2026 w 2138"/>
                <a:gd name="T9" fmla="*/ 306 h 1024"/>
                <a:gd name="T10" fmla="*/ 2008 w 2138"/>
                <a:gd name="T11" fmla="*/ 294 h 1024"/>
                <a:gd name="T12" fmla="*/ 1966 w 2138"/>
                <a:gd name="T13" fmla="*/ 268 h 1024"/>
                <a:gd name="T14" fmla="*/ 1914 w 2138"/>
                <a:gd name="T15" fmla="*/ 240 h 1024"/>
                <a:gd name="T16" fmla="*/ 1858 w 2138"/>
                <a:gd name="T17" fmla="*/ 212 h 1024"/>
                <a:gd name="T18" fmla="*/ 1798 w 2138"/>
                <a:gd name="T19" fmla="*/ 184 h 1024"/>
                <a:gd name="T20" fmla="*/ 1670 w 2138"/>
                <a:gd name="T21" fmla="*/ 128 h 1024"/>
                <a:gd name="T22" fmla="*/ 1548 w 2138"/>
                <a:gd name="T23" fmla="*/ 78 h 1024"/>
                <a:gd name="T24" fmla="*/ 1442 w 2138"/>
                <a:gd name="T25" fmla="*/ 38 h 1024"/>
                <a:gd name="T26" fmla="*/ 1342 w 2138"/>
                <a:gd name="T27" fmla="*/ 2 h 1024"/>
                <a:gd name="T28" fmla="*/ 1112 w 2138"/>
                <a:gd name="T29" fmla="*/ 162 h 1024"/>
                <a:gd name="T30" fmla="*/ 792 w 2138"/>
                <a:gd name="T31" fmla="*/ 0 h 1024"/>
                <a:gd name="T32" fmla="*/ 792 w 2138"/>
                <a:gd name="T33" fmla="*/ 0 h 1024"/>
                <a:gd name="T34" fmla="*/ 692 w 2138"/>
                <a:gd name="T35" fmla="*/ 36 h 1024"/>
                <a:gd name="T36" fmla="*/ 588 w 2138"/>
                <a:gd name="T37" fmla="*/ 76 h 1024"/>
                <a:gd name="T38" fmla="*/ 466 w 2138"/>
                <a:gd name="T39" fmla="*/ 126 h 1024"/>
                <a:gd name="T40" fmla="*/ 338 w 2138"/>
                <a:gd name="T41" fmla="*/ 182 h 1024"/>
                <a:gd name="T42" fmla="*/ 278 w 2138"/>
                <a:gd name="T43" fmla="*/ 210 h 1024"/>
                <a:gd name="T44" fmla="*/ 222 w 2138"/>
                <a:gd name="T45" fmla="*/ 240 h 1024"/>
                <a:gd name="T46" fmla="*/ 172 w 2138"/>
                <a:gd name="T47" fmla="*/ 266 h 1024"/>
                <a:gd name="T48" fmla="*/ 130 w 2138"/>
                <a:gd name="T49" fmla="*/ 294 h 1024"/>
                <a:gd name="T50" fmla="*/ 112 w 2138"/>
                <a:gd name="T51" fmla="*/ 306 h 1024"/>
                <a:gd name="T52" fmla="*/ 96 w 2138"/>
                <a:gd name="T53" fmla="*/ 318 h 1024"/>
                <a:gd name="T54" fmla="*/ 84 w 2138"/>
                <a:gd name="T55" fmla="*/ 330 h 1024"/>
                <a:gd name="T56" fmla="*/ 74 w 2138"/>
                <a:gd name="T57" fmla="*/ 342 h 1024"/>
                <a:gd name="T58" fmla="*/ 74 w 2138"/>
                <a:gd name="T59" fmla="*/ 342 h 1024"/>
                <a:gd name="T60" fmla="*/ 66 w 2138"/>
                <a:gd name="T61" fmla="*/ 354 h 1024"/>
                <a:gd name="T62" fmla="*/ 60 w 2138"/>
                <a:gd name="T63" fmla="*/ 368 h 1024"/>
                <a:gd name="T64" fmla="*/ 46 w 2138"/>
                <a:gd name="T65" fmla="*/ 404 h 1024"/>
                <a:gd name="T66" fmla="*/ 36 w 2138"/>
                <a:gd name="T67" fmla="*/ 448 h 1024"/>
                <a:gd name="T68" fmla="*/ 26 w 2138"/>
                <a:gd name="T69" fmla="*/ 498 h 1024"/>
                <a:gd name="T70" fmla="*/ 20 w 2138"/>
                <a:gd name="T71" fmla="*/ 552 h 1024"/>
                <a:gd name="T72" fmla="*/ 14 w 2138"/>
                <a:gd name="T73" fmla="*/ 610 h 1024"/>
                <a:gd name="T74" fmla="*/ 8 w 2138"/>
                <a:gd name="T75" fmla="*/ 668 h 1024"/>
                <a:gd name="T76" fmla="*/ 6 w 2138"/>
                <a:gd name="T77" fmla="*/ 728 h 1024"/>
                <a:gd name="T78" fmla="*/ 2 w 2138"/>
                <a:gd name="T79" fmla="*/ 840 h 1024"/>
                <a:gd name="T80" fmla="*/ 0 w 2138"/>
                <a:gd name="T81" fmla="*/ 934 h 1024"/>
                <a:gd name="T82" fmla="*/ 0 w 2138"/>
                <a:gd name="T83" fmla="*/ 1024 h 1024"/>
                <a:gd name="T84" fmla="*/ 1064 w 2138"/>
                <a:gd name="T85" fmla="*/ 1024 h 1024"/>
                <a:gd name="T86" fmla="*/ 1068 w 2138"/>
                <a:gd name="T87" fmla="*/ 1024 h 1024"/>
                <a:gd name="T88" fmla="*/ 2138 w 2138"/>
                <a:gd name="T89" fmla="*/ 1024 h 1024"/>
                <a:gd name="T90" fmla="*/ 2138 w 2138"/>
                <a:gd name="T91" fmla="*/ 1024 h 1024"/>
                <a:gd name="T92" fmla="*/ 2138 w 2138"/>
                <a:gd name="T93" fmla="*/ 934 h 1024"/>
                <a:gd name="T94" fmla="*/ 2136 w 2138"/>
                <a:gd name="T95" fmla="*/ 840 h 1024"/>
                <a:gd name="T96" fmla="*/ 2132 w 2138"/>
                <a:gd name="T97" fmla="*/ 728 h 1024"/>
                <a:gd name="T98" fmla="*/ 2130 w 2138"/>
                <a:gd name="T99" fmla="*/ 668 h 1024"/>
                <a:gd name="T100" fmla="*/ 2124 w 2138"/>
                <a:gd name="T101" fmla="*/ 610 h 1024"/>
                <a:gd name="T102" fmla="*/ 2118 w 2138"/>
                <a:gd name="T103" fmla="*/ 552 h 1024"/>
                <a:gd name="T104" fmla="*/ 2112 w 2138"/>
                <a:gd name="T105" fmla="*/ 498 h 1024"/>
                <a:gd name="T106" fmla="*/ 2102 w 2138"/>
                <a:gd name="T107" fmla="*/ 448 h 1024"/>
                <a:gd name="T108" fmla="*/ 2092 w 2138"/>
                <a:gd name="T109" fmla="*/ 404 h 1024"/>
                <a:gd name="T110" fmla="*/ 2078 w 2138"/>
                <a:gd name="T111" fmla="*/ 368 h 1024"/>
                <a:gd name="T112" fmla="*/ 2072 w 2138"/>
                <a:gd name="T113" fmla="*/ 354 h 1024"/>
                <a:gd name="T114" fmla="*/ 2064 w 2138"/>
                <a:gd name="T115" fmla="*/ 342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8" h="1024">
                  <a:moveTo>
                    <a:pt x="2064" y="342"/>
                  </a:moveTo>
                  <a:lnTo>
                    <a:pt x="2064" y="342"/>
                  </a:lnTo>
                  <a:lnTo>
                    <a:pt x="2054" y="330"/>
                  </a:lnTo>
                  <a:lnTo>
                    <a:pt x="2042" y="318"/>
                  </a:lnTo>
                  <a:lnTo>
                    <a:pt x="2026" y="306"/>
                  </a:lnTo>
                  <a:lnTo>
                    <a:pt x="2008" y="294"/>
                  </a:lnTo>
                  <a:lnTo>
                    <a:pt x="1966" y="268"/>
                  </a:lnTo>
                  <a:lnTo>
                    <a:pt x="1914" y="240"/>
                  </a:lnTo>
                  <a:lnTo>
                    <a:pt x="1858" y="212"/>
                  </a:lnTo>
                  <a:lnTo>
                    <a:pt x="1798" y="184"/>
                  </a:lnTo>
                  <a:lnTo>
                    <a:pt x="1670" y="128"/>
                  </a:lnTo>
                  <a:lnTo>
                    <a:pt x="1548" y="78"/>
                  </a:lnTo>
                  <a:lnTo>
                    <a:pt x="1442" y="38"/>
                  </a:lnTo>
                  <a:lnTo>
                    <a:pt x="1342" y="2"/>
                  </a:lnTo>
                  <a:lnTo>
                    <a:pt x="1112" y="162"/>
                  </a:lnTo>
                  <a:lnTo>
                    <a:pt x="792" y="0"/>
                  </a:lnTo>
                  <a:lnTo>
                    <a:pt x="792" y="0"/>
                  </a:lnTo>
                  <a:lnTo>
                    <a:pt x="692" y="36"/>
                  </a:lnTo>
                  <a:lnTo>
                    <a:pt x="588" y="76"/>
                  </a:lnTo>
                  <a:lnTo>
                    <a:pt x="466" y="126"/>
                  </a:lnTo>
                  <a:lnTo>
                    <a:pt x="338" y="182"/>
                  </a:lnTo>
                  <a:lnTo>
                    <a:pt x="278" y="210"/>
                  </a:lnTo>
                  <a:lnTo>
                    <a:pt x="222" y="240"/>
                  </a:lnTo>
                  <a:lnTo>
                    <a:pt x="172" y="266"/>
                  </a:lnTo>
                  <a:lnTo>
                    <a:pt x="130" y="294"/>
                  </a:lnTo>
                  <a:lnTo>
                    <a:pt x="112" y="306"/>
                  </a:lnTo>
                  <a:lnTo>
                    <a:pt x="96" y="318"/>
                  </a:lnTo>
                  <a:lnTo>
                    <a:pt x="84" y="330"/>
                  </a:lnTo>
                  <a:lnTo>
                    <a:pt x="74" y="342"/>
                  </a:lnTo>
                  <a:lnTo>
                    <a:pt x="74" y="342"/>
                  </a:lnTo>
                  <a:lnTo>
                    <a:pt x="66" y="354"/>
                  </a:lnTo>
                  <a:lnTo>
                    <a:pt x="60" y="368"/>
                  </a:lnTo>
                  <a:lnTo>
                    <a:pt x="46" y="404"/>
                  </a:lnTo>
                  <a:lnTo>
                    <a:pt x="36" y="448"/>
                  </a:lnTo>
                  <a:lnTo>
                    <a:pt x="26" y="498"/>
                  </a:lnTo>
                  <a:lnTo>
                    <a:pt x="20" y="552"/>
                  </a:lnTo>
                  <a:lnTo>
                    <a:pt x="14" y="610"/>
                  </a:lnTo>
                  <a:lnTo>
                    <a:pt x="8" y="668"/>
                  </a:lnTo>
                  <a:lnTo>
                    <a:pt x="6" y="728"/>
                  </a:lnTo>
                  <a:lnTo>
                    <a:pt x="2" y="840"/>
                  </a:lnTo>
                  <a:lnTo>
                    <a:pt x="0" y="934"/>
                  </a:lnTo>
                  <a:lnTo>
                    <a:pt x="0" y="1024"/>
                  </a:lnTo>
                  <a:lnTo>
                    <a:pt x="1064" y="1024"/>
                  </a:lnTo>
                  <a:lnTo>
                    <a:pt x="1068" y="1024"/>
                  </a:lnTo>
                  <a:lnTo>
                    <a:pt x="2138" y="1024"/>
                  </a:lnTo>
                  <a:lnTo>
                    <a:pt x="2138" y="1024"/>
                  </a:lnTo>
                  <a:lnTo>
                    <a:pt x="2138" y="934"/>
                  </a:lnTo>
                  <a:lnTo>
                    <a:pt x="2136" y="840"/>
                  </a:lnTo>
                  <a:lnTo>
                    <a:pt x="2132" y="728"/>
                  </a:lnTo>
                  <a:lnTo>
                    <a:pt x="2130" y="668"/>
                  </a:lnTo>
                  <a:lnTo>
                    <a:pt x="2124" y="610"/>
                  </a:lnTo>
                  <a:lnTo>
                    <a:pt x="2118" y="552"/>
                  </a:lnTo>
                  <a:lnTo>
                    <a:pt x="2112" y="498"/>
                  </a:lnTo>
                  <a:lnTo>
                    <a:pt x="2102" y="448"/>
                  </a:lnTo>
                  <a:lnTo>
                    <a:pt x="2092" y="404"/>
                  </a:lnTo>
                  <a:lnTo>
                    <a:pt x="2078" y="368"/>
                  </a:lnTo>
                  <a:lnTo>
                    <a:pt x="2072" y="354"/>
                  </a:lnTo>
                  <a:lnTo>
                    <a:pt x="2064" y="342"/>
                  </a:lnTo>
                  <a:close/>
                </a:path>
              </a:pathLst>
            </a:custGeom>
            <a:solidFill>
              <a:srgbClr val="223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4" name="Freeform 38">
              <a:extLst>
                <a:ext uri="{FF2B5EF4-FFF2-40B4-BE49-F238E27FC236}">
                  <a16:creationId xmlns:a16="http://schemas.microsoft.com/office/drawing/2014/main" id="{00937F4E-8264-46F2-8D5C-1C7DE569BDA6}"/>
                </a:ext>
              </a:extLst>
            </p:cNvPr>
            <p:cNvSpPr>
              <a:spLocks/>
            </p:cNvSpPr>
            <p:nvPr/>
          </p:nvSpPr>
          <p:spPr bwMode="auto">
            <a:xfrm>
              <a:off x="7151688" y="3717925"/>
              <a:ext cx="3394075" cy="1625600"/>
            </a:xfrm>
            <a:custGeom>
              <a:avLst/>
              <a:gdLst>
                <a:gd name="T0" fmla="*/ 2064 w 2138"/>
                <a:gd name="T1" fmla="*/ 342 h 1024"/>
                <a:gd name="T2" fmla="*/ 2064 w 2138"/>
                <a:gd name="T3" fmla="*/ 342 h 1024"/>
                <a:gd name="T4" fmla="*/ 2054 w 2138"/>
                <a:gd name="T5" fmla="*/ 330 h 1024"/>
                <a:gd name="T6" fmla="*/ 2042 w 2138"/>
                <a:gd name="T7" fmla="*/ 318 h 1024"/>
                <a:gd name="T8" fmla="*/ 2026 w 2138"/>
                <a:gd name="T9" fmla="*/ 306 h 1024"/>
                <a:gd name="T10" fmla="*/ 2008 w 2138"/>
                <a:gd name="T11" fmla="*/ 294 h 1024"/>
                <a:gd name="T12" fmla="*/ 1966 w 2138"/>
                <a:gd name="T13" fmla="*/ 268 h 1024"/>
                <a:gd name="T14" fmla="*/ 1914 w 2138"/>
                <a:gd name="T15" fmla="*/ 240 h 1024"/>
                <a:gd name="T16" fmla="*/ 1858 w 2138"/>
                <a:gd name="T17" fmla="*/ 212 h 1024"/>
                <a:gd name="T18" fmla="*/ 1798 w 2138"/>
                <a:gd name="T19" fmla="*/ 184 h 1024"/>
                <a:gd name="T20" fmla="*/ 1670 w 2138"/>
                <a:gd name="T21" fmla="*/ 128 h 1024"/>
                <a:gd name="T22" fmla="*/ 1548 w 2138"/>
                <a:gd name="T23" fmla="*/ 78 h 1024"/>
                <a:gd name="T24" fmla="*/ 1442 w 2138"/>
                <a:gd name="T25" fmla="*/ 38 h 1024"/>
                <a:gd name="T26" fmla="*/ 1342 w 2138"/>
                <a:gd name="T27" fmla="*/ 2 h 1024"/>
                <a:gd name="T28" fmla="*/ 1112 w 2138"/>
                <a:gd name="T29" fmla="*/ 162 h 1024"/>
                <a:gd name="T30" fmla="*/ 792 w 2138"/>
                <a:gd name="T31" fmla="*/ 0 h 1024"/>
                <a:gd name="T32" fmla="*/ 792 w 2138"/>
                <a:gd name="T33" fmla="*/ 0 h 1024"/>
                <a:gd name="T34" fmla="*/ 692 w 2138"/>
                <a:gd name="T35" fmla="*/ 36 h 1024"/>
                <a:gd name="T36" fmla="*/ 588 w 2138"/>
                <a:gd name="T37" fmla="*/ 76 h 1024"/>
                <a:gd name="T38" fmla="*/ 466 w 2138"/>
                <a:gd name="T39" fmla="*/ 126 h 1024"/>
                <a:gd name="T40" fmla="*/ 338 w 2138"/>
                <a:gd name="T41" fmla="*/ 182 h 1024"/>
                <a:gd name="T42" fmla="*/ 278 w 2138"/>
                <a:gd name="T43" fmla="*/ 210 h 1024"/>
                <a:gd name="T44" fmla="*/ 222 w 2138"/>
                <a:gd name="T45" fmla="*/ 240 h 1024"/>
                <a:gd name="T46" fmla="*/ 172 w 2138"/>
                <a:gd name="T47" fmla="*/ 266 h 1024"/>
                <a:gd name="T48" fmla="*/ 130 w 2138"/>
                <a:gd name="T49" fmla="*/ 294 h 1024"/>
                <a:gd name="T50" fmla="*/ 112 w 2138"/>
                <a:gd name="T51" fmla="*/ 306 h 1024"/>
                <a:gd name="T52" fmla="*/ 96 w 2138"/>
                <a:gd name="T53" fmla="*/ 318 h 1024"/>
                <a:gd name="T54" fmla="*/ 84 w 2138"/>
                <a:gd name="T55" fmla="*/ 330 h 1024"/>
                <a:gd name="T56" fmla="*/ 74 w 2138"/>
                <a:gd name="T57" fmla="*/ 342 h 1024"/>
                <a:gd name="T58" fmla="*/ 74 w 2138"/>
                <a:gd name="T59" fmla="*/ 342 h 1024"/>
                <a:gd name="T60" fmla="*/ 66 w 2138"/>
                <a:gd name="T61" fmla="*/ 354 h 1024"/>
                <a:gd name="T62" fmla="*/ 60 w 2138"/>
                <a:gd name="T63" fmla="*/ 368 h 1024"/>
                <a:gd name="T64" fmla="*/ 46 w 2138"/>
                <a:gd name="T65" fmla="*/ 404 h 1024"/>
                <a:gd name="T66" fmla="*/ 36 w 2138"/>
                <a:gd name="T67" fmla="*/ 448 h 1024"/>
                <a:gd name="T68" fmla="*/ 26 w 2138"/>
                <a:gd name="T69" fmla="*/ 498 h 1024"/>
                <a:gd name="T70" fmla="*/ 20 w 2138"/>
                <a:gd name="T71" fmla="*/ 552 h 1024"/>
                <a:gd name="T72" fmla="*/ 14 w 2138"/>
                <a:gd name="T73" fmla="*/ 610 h 1024"/>
                <a:gd name="T74" fmla="*/ 8 w 2138"/>
                <a:gd name="T75" fmla="*/ 668 h 1024"/>
                <a:gd name="T76" fmla="*/ 6 w 2138"/>
                <a:gd name="T77" fmla="*/ 728 h 1024"/>
                <a:gd name="T78" fmla="*/ 2 w 2138"/>
                <a:gd name="T79" fmla="*/ 840 h 1024"/>
                <a:gd name="T80" fmla="*/ 0 w 2138"/>
                <a:gd name="T81" fmla="*/ 934 h 1024"/>
                <a:gd name="T82" fmla="*/ 0 w 2138"/>
                <a:gd name="T83" fmla="*/ 1024 h 1024"/>
                <a:gd name="T84" fmla="*/ 1064 w 2138"/>
                <a:gd name="T85" fmla="*/ 1024 h 1024"/>
                <a:gd name="T86" fmla="*/ 1068 w 2138"/>
                <a:gd name="T87" fmla="*/ 1024 h 1024"/>
                <a:gd name="T88" fmla="*/ 2138 w 2138"/>
                <a:gd name="T89" fmla="*/ 1024 h 1024"/>
                <a:gd name="T90" fmla="*/ 2138 w 2138"/>
                <a:gd name="T91" fmla="*/ 1024 h 1024"/>
                <a:gd name="T92" fmla="*/ 2138 w 2138"/>
                <a:gd name="T93" fmla="*/ 934 h 1024"/>
                <a:gd name="T94" fmla="*/ 2136 w 2138"/>
                <a:gd name="T95" fmla="*/ 840 h 1024"/>
                <a:gd name="T96" fmla="*/ 2132 w 2138"/>
                <a:gd name="T97" fmla="*/ 728 h 1024"/>
                <a:gd name="T98" fmla="*/ 2130 w 2138"/>
                <a:gd name="T99" fmla="*/ 668 h 1024"/>
                <a:gd name="T100" fmla="*/ 2124 w 2138"/>
                <a:gd name="T101" fmla="*/ 610 h 1024"/>
                <a:gd name="T102" fmla="*/ 2118 w 2138"/>
                <a:gd name="T103" fmla="*/ 552 h 1024"/>
                <a:gd name="T104" fmla="*/ 2112 w 2138"/>
                <a:gd name="T105" fmla="*/ 498 h 1024"/>
                <a:gd name="T106" fmla="*/ 2102 w 2138"/>
                <a:gd name="T107" fmla="*/ 448 h 1024"/>
                <a:gd name="T108" fmla="*/ 2092 w 2138"/>
                <a:gd name="T109" fmla="*/ 404 h 1024"/>
                <a:gd name="T110" fmla="*/ 2078 w 2138"/>
                <a:gd name="T111" fmla="*/ 368 h 1024"/>
                <a:gd name="T112" fmla="*/ 2072 w 2138"/>
                <a:gd name="T113" fmla="*/ 354 h 1024"/>
                <a:gd name="T114" fmla="*/ 2064 w 2138"/>
                <a:gd name="T115" fmla="*/ 342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8" h="1024">
                  <a:moveTo>
                    <a:pt x="2064" y="342"/>
                  </a:moveTo>
                  <a:lnTo>
                    <a:pt x="2064" y="342"/>
                  </a:lnTo>
                  <a:lnTo>
                    <a:pt x="2054" y="330"/>
                  </a:lnTo>
                  <a:lnTo>
                    <a:pt x="2042" y="318"/>
                  </a:lnTo>
                  <a:lnTo>
                    <a:pt x="2026" y="306"/>
                  </a:lnTo>
                  <a:lnTo>
                    <a:pt x="2008" y="294"/>
                  </a:lnTo>
                  <a:lnTo>
                    <a:pt x="1966" y="268"/>
                  </a:lnTo>
                  <a:lnTo>
                    <a:pt x="1914" y="240"/>
                  </a:lnTo>
                  <a:lnTo>
                    <a:pt x="1858" y="212"/>
                  </a:lnTo>
                  <a:lnTo>
                    <a:pt x="1798" y="184"/>
                  </a:lnTo>
                  <a:lnTo>
                    <a:pt x="1670" y="128"/>
                  </a:lnTo>
                  <a:lnTo>
                    <a:pt x="1548" y="78"/>
                  </a:lnTo>
                  <a:lnTo>
                    <a:pt x="1442" y="38"/>
                  </a:lnTo>
                  <a:lnTo>
                    <a:pt x="1342" y="2"/>
                  </a:lnTo>
                  <a:lnTo>
                    <a:pt x="1112" y="162"/>
                  </a:lnTo>
                  <a:lnTo>
                    <a:pt x="792" y="0"/>
                  </a:lnTo>
                  <a:lnTo>
                    <a:pt x="792" y="0"/>
                  </a:lnTo>
                  <a:lnTo>
                    <a:pt x="692" y="36"/>
                  </a:lnTo>
                  <a:lnTo>
                    <a:pt x="588" y="76"/>
                  </a:lnTo>
                  <a:lnTo>
                    <a:pt x="466" y="126"/>
                  </a:lnTo>
                  <a:lnTo>
                    <a:pt x="338" y="182"/>
                  </a:lnTo>
                  <a:lnTo>
                    <a:pt x="278" y="210"/>
                  </a:lnTo>
                  <a:lnTo>
                    <a:pt x="222" y="240"/>
                  </a:lnTo>
                  <a:lnTo>
                    <a:pt x="172" y="266"/>
                  </a:lnTo>
                  <a:lnTo>
                    <a:pt x="130" y="294"/>
                  </a:lnTo>
                  <a:lnTo>
                    <a:pt x="112" y="306"/>
                  </a:lnTo>
                  <a:lnTo>
                    <a:pt x="96" y="318"/>
                  </a:lnTo>
                  <a:lnTo>
                    <a:pt x="84" y="330"/>
                  </a:lnTo>
                  <a:lnTo>
                    <a:pt x="74" y="342"/>
                  </a:lnTo>
                  <a:lnTo>
                    <a:pt x="74" y="342"/>
                  </a:lnTo>
                  <a:lnTo>
                    <a:pt x="66" y="354"/>
                  </a:lnTo>
                  <a:lnTo>
                    <a:pt x="60" y="368"/>
                  </a:lnTo>
                  <a:lnTo>
                    <a:pt x="46" y="404"/>
                  </a:lnTo>
                  <a:lnTo>
                    <a:pt x="36" y="448"/>
                  </a:lnTo>
                  <a:lnTo>
                    <a:pt x="26" y="498"/>
                  </a:lnTo>
                  <a:lnTo>
                    <a:pt x="20" y="552"/>
                  </a:lnTo>
                  <a:lnTo>
                    <a:pt x="14" y="610"/>
                  </a:lnTo>
                  <a:lnTo>
                    <a:pt x="8" y="668"/>
                  </a:lnTo>
                  <a:lnTo>
                    <a:pt x="6" y="728"/>
                  </a:lnTo>
                  <a:lnTo>
                    <a:pt x="2" y="840"/>
                  </a:lnTo>
                  <a:lnTo>
                    <a:pt x="0" y="934"/>
                  </a:lnTo>
                  <a:lnTo>
                    <a:pt x="0" y="1024"/>
                  </a:lnTo>
                  <a:lnTo>
                    <a:pt x="1064" y="1024"/>
                  </a:lnTo>
                  <a:lnTo>
                    <a:pt x="1068" y="1024"/>
                  </a:lnTo>
                  <a:lnTo>
                    <a:pt x="2138" y="1024"/>
                  </a:lnTo>
                  <a:lnTo>
                    <a:pt x="2138" y="1024"/>
                  </a:lnTo>
                  <a:lnTo>
                    <a:pt x="2138" y="934"/>
                  </a:lnTo>
                  <a:lnTo>
                    <a:pt x="2136" y="840"/>
                  </a:lnTo>
                  <a:lnTo>
                    <a:pt x="2132" y="728"/>
                  </a:lnTo>
                  <a:lnTo>
                    <a:pt x="2130" y="668"/>
                  </a:lnTo>
                  <a:lnTo>
                    <a:pt x="2124" y="610"/>
                  </a:lnTo>
                  <a:lnTo>
                    <a:pt x="2118" y="552"/>
                  </a:lnTo>
                  <a:lnTo>
                    <a:pt x="2112" y="498"/>
                  </a:lnTo>
                  <a:lnTo>
                    <a:pt x="2102" y="448"/>
                  </a:lnTo>
                  <a:lnTo>
                    <a:pt x="2092" y="404"/>
                  </a:lnTo>
                  <a:lnTo>
                    <a:pt x="2078" y="368"/>
                  </a:lnTo>
                  <a:lnTo>
                    <a:pt x="2072" y="354"/>
                  </a:lnTo>
                  <a:lnTo>
                    <a:pt x="2064" y="3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5" name="Freeform 39">
              <a:extLst>
                <a:ext uri="{FF2B5EF4-FFF2-40B4-BE49-F238E27FC236}">
                  <a16:creationId xmlns:a16="http://schemas.microsoft.com/office/drawing/2014/main" id="{FD0AF88B-EAA8-42DB-BE92-486321C9F8EC}"/>
                </a:ext>
              </a:extLst>
            </p:cNvPr>
            <p:cNvSpPr>
              <a:spLocks/>
            </p:cNvSpPr>
            <p:nvPr/>
          </p:nvSpPr>
          <p:spPr bwMode="auto">
            <a:xfrm>
              <a:off x="8408988" y="3654425"/>
              <a:ext cx="876300" cy="165100"/>
            </a:xfrm>
            <a:custGeom>
              <a:avLst/>
              <a:gdLst>
                <a:gd name="T0" fmla="*/ 302 w 552"/>
                <a:gd name="T1" fmla="*/ 104 h 104"/>
                <a:gd name="T2" fmla="*/ 302 w 552"/>
                <a:gd name="T3" fmla="*/ 104 h 104"/>
                <a:gd name="T4" fmla="*/ 262 w 552"/>
                <a:gd name="T5" fmla="*/ 104 h 104"/>
                <a:gd name="T6" fmla="*/ 224 w 552"/>
                <a:gd name="T7" fmla="*/ 102 h 104"/>
                <a:gd name="T8" fmla="*/ 190 w 552"/>
                <a:gd name="T9" fmla="*/ 98 h 104"/>
                <a:gd name="T10" fmla="*/ 160 w 552"/>
                <a:gd name="T11" fmla="*/ 94 h 104"/>
                <a:gd name="T12" fmla="*/ 132 w 552"/>
                <a:gd name="T13" fmla="*/ 88 h 104"/>
                <a:gd name="T14" fmla="*/ 108 w 552"/>
                <a:gd name="T15" fmla="*/ 84 h 104"/>
                <a:gd name="T16" fmla="*/ 68 w 552"/>
                <a:gd name="T17" fmla="*/ 72 h 104"/>
                <a:gd name="T18" fmla="*/ 36 w 552"/>
                <a:gd name="T19" fmla="*/ 60 h 104"/>
                <a:gd name="T20" fmla="*/ 16 w 552"/>
                <a:gd name="T21" fmla="*/ 50 h 104"/>
                <a:gd name="T22" fmla="*/ 0 w 552"/>
                <a:gd name="T23" fmla="*/ 40 h 104"/>
                <a:gd name="T24" fmla="*/ 0 w 552"/>
                <a:gd name="T25" fmla="*/ 40 h 104"/>
                <a:gd name="T26" fmla="*/ 18 w 552"/>
                <a:gd name="T27" fmla="*/ 32 h 104"/>
                <a:gd name="T28" fmla="*/ 40 w 552"/>
                <a:gd name="T29" fmla="*/ 26 h 104"/>
                <a:gd name="T30" fmla="*/ 72 w 552"/>
                <a:gd name="T31" fmla="*/ 20 h 104"/>
                <a:gd name="T32" fmla="*/ 116 w 552"/>
                <a:gd name="T33" fmla="*/ 12 h 104"/>
                <a:gd name="T34" fmla="*/ 170 w 552"/>
                <a:gd name="T35" fmla="*/ 6 h 104"/>
                <a:gd name="T36" fmla="*/ 234 w 552"/>
                <a:gd name="T37" fmla="*/ 2 h 104"/>
                <a:gd name="T38" fmla="*/ 312 w 552"/>
                <a:gd name="T39" fmla="*/ 0 h 104"/>
                <a:gd name="T40" fmla="*/ 312 w 552"/>
                <a:gd name="T41" fmla="*/ 0 h 104"/>
                <a:gd name="T42" fmla="*/ 368 w 552"/>
                <a:gd name="T43" fmla="*/ 2 h 104"/>
                <a:gd name="T44" fmla="*/ 416 w 552"/>
                <a:gd name="T45" fmla="*/ 8 h 104"/>
                <a:gd name="T46" fmla="*/ 456 w 552"/>
                <a:gd name="T47" fmla="*/ 14 h 104"/>
                <a:gd name="T48" fmla="*/ 490 w 552"/>
                <a:gd name="T49" fmla="*/ 22 h 104"/>
                <a:gd name="T50" fmla="*/ 518 w 552"/>
                <a:gd name="T51" fmla="*/ 28 h 104"/>
                <a:gd name="T52" fmla="*/ 536 w 552"/>
                <a:gd name="T53" fmla="*/ 36 h 104"/>
                <a:gd name="T54" fmla="*/ 552 w 552"/>
                <a:gd name="T55" fmla="*/ 42 h 104"/>
                <a:gd name="T56" fmla="*/ 552 w 552"/>
                <a:gd name="T57" fmla="*/ 42 h 104"/>
                <a:gd name="T58" fmla="*/ 550 w 552"/>
                <a:gd name="T59" fmla="*/ 44 h 104"/>
                <a:gd name="T60" fmla="*/ 544 w 552"/>
                <a:gd name="T61" fmla="*/ 52 h 104"/>
                <a:gd name="T62" fmla="*/ 532 w 552"/>
                <a:gd name="T63" fmla="*/ 62 h 104"/>
                <a:gd name="T64" fmla="*/ 512 w 552"/>
                <a:gd name="T65" fmla="*/ 72 h 104"/>
                <a:gd name="T66" fmla="*/ 498 w 552"/>
                <a:gd name="T67" fmla="*/ 78 h 104"/>
                <a:gd name="T68" fmla="*/ 480 w 552"/>
                <a:gd name="T69" fmla="*/ 84 h 104"/>
                <a:gd name="T70" fmla="*/ 460 w 552"/>
                <a:gd name="T71" fmla="*/ 90 h 104"/>
                <a:gd name="T72" fmla="*/ 436 w 552"/>
                <a:gd name="T73" fmla="*/ 94 h 104"/>
                <a:gd name="T74" fmla="*/ 410 w 552"/>
                <a:gd name="T75" fmla="*/ 98 h 104"/>
                <a:gd name="T76" fmla="*/ 378 w 552"/>
                <a:gd name="T77" fmla="*/ 102 h 104"/>
                <a:gd name="T78" fmla="*/ 342 w 552"/>
                <a:gd name="T79" fmla="*/ 104 h 104"/>
                <a:gd name="T80" fmla="*/ 302 w 552"/>
                <a:gd name="T8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2" h="104">
                  <a:moveTo>
                    <a:pt x="302" y="104"/>
                  </a:moveTo>
                  <a:lnTo>
                    <a:pt x="302" y="104"/>
                  </a:lnTo>
                  <a:lnTo>
                    <a:pt x="262" y="104"/>
                  </a:lnTo>
                  <a:lnTo>
                    <a:pt x="224" y="102"/>
                  </a:lnTo>
                  <a:lnTo>
                    <a:pt x="190" y="98"/>
                  </a:lnTo>
                  <a:lnTo>
                    <a:pt x="160" y="94"/>
                  </a:lnTo>
                  <a:lnTo>
                    <a:pt x="132" y="88"/>
                  </a:lnTo>
                  <a:lnTo>
                    <a:pt x="108" y="84"/>
                  </a:lnTo>
                  <a:lnTo>
                    <a:pt x="68" y="72"/>
                  </a:lnTo>
                  <a:lnTo>
                    <a:pt x="36" y="60"/>
                  </a:lnTo>
                  <a:lnTo>
                    <a:pt x="16" y="50"/>
                  </a:lnTo>
                  <a:lnTo>
                    <a:pt x="0" y="40"/>
                  </a:lnTo>
                  <a:lnTo>
                    <a:pt x="0" y="40"/>
                  </a:lnTo>
                  <a:lnTo>
                    <a:pt x="18" y="32"/>
                  </a:lnTo>
                  <a:lnTo>
                    <a:pt x="40" y="26"/>
                  </a:lnTo>
                  <a:lnTo>
                    <a:pt x="72" y="20"/>
                  </a:lnTo>
                  <a:lnTo>
                    <a:pt x="116" y="12"/>
                  </a:lnTo>
                  <a:lnTo>
                    <a:pt x="170" y="6"/>
                  </a:lnTo>
                  <a:lnTo>
                    <a:pt x="234" y="2"/>
                  </a:lnTo>
                  <a:lnTo>
                    <a:pt x="312" y="0"/>
                  </a:lnTo>
                  <a:lnTo>
                    <a:pt x="312" y="0"/>
                  </a:lnTo>
                  <a:lnTo>
                    <a:pt x="368" y="2"/>
                  </a:lnTo>
                  <a:lnTo>
                    <a:pt x="416" y="8"/>
                  </a:lnTo>
                  <a:lnTo>
                    <a:pt x="456" y="14"/>
                  </a:lnTo>
                  <a:lnTo>
                    <a:pt x="490" y="22"/>
                  </a:lnTo>
                  <a:lnTo>
                    <a:pt x="518" y="28"/>
                  </a:lnTo>
                  <a:lnTo>
                    <a:pt x="536" y="36"/>
                  </a:lnTo>
                  <a:lnTo>
                    <a:pt x="552" y="42"/>
                  </a:lnTo>
                  <a:lnTo>
                    <a:pt x="552" y="42"/>
                  </a:lnTo>
                  <a:lnTo>
                    <a:pt x="550" y="44"/>
                  </a:lnTo>
                  <a:lnTo>
                    <a:pt x="544" y="52"/>
                  </a:lnTo>
                  <a:lnTo>
                    <a:pt x="532" y="62"/>
                  </a:lnTo>
                  <a:lnTo>
                    <a:pt x="512" y="72"/>
                  </a:lnTo>
                  <a:lnTo>
                    <a:pt x="498" y="78"/>
                  </a:lnTo>
                  <a:lnTo>
                    <a:pt x="480" y="84"/>
                  </a:lnTo>
                  <a:lnTo>
                    <a:pt x="460" y="90"/>
                  </a:lnTo>
                  <a:lnTo>
                    <a:pt x="436" y="94"/>
                  </a:lnTo>
                  <a:lnTo>
                    <a:pt x="410" y="98"/>
                  </a:lnTo>
                  <a:lnTo>
                    <a:pt x="378" y="102"/>
                  </a:lnTo>
                  <a:lnTo>
                    <a:pt x="342" y="104"/>
                  </a:lnTo>
                  <a:lnTo>
                    <a:pt x="302" y="104"/>
                  </a:lnTo>
                  <a:close/>
                </a:path>
              </a:pathLst>
            </a:custGeom>
            <a:solidFill>
              <a:srgbClr val="E3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6" name="Freeform 40">
              <a:extLst>
                <a:ext uri="{FF2B5EF4-FFF2-40B4-BE49-F238E27FC236}">
                  <a16:creationId xmlns:a16="http://schemas.microsoft.com/office/drawing/2014/main" id="{3AFA0B87-4A56-4675-8CE7-5A76B23ABA8F}"/>
                </a:ext>
              </a:extLst>
            </p:cNvPr>
            <p:cNvSpPr>
              <a:spLocks/>
            </p:cNvSpPr>
            <p:nvPr/>
          </p:nvSpPr>
          <p:spPr bwMode="auto">
            <a:xfrm>
              <a:off x="8408988" y="3654425"/>
              <a:ext cx="876300" cy="165100"/>
            </a:xfrm>
            <a:custGeom>
              <a:avLst/>
              <a:gdLst>
                <a:gd name="T0" fmla="*/ 302 w 552"/>
                <a:gd name="T1" fmla="*/ 104 h 104"/>
                <a:gd name="T2" fmla="*/ 302 w 552"/>
                <a:gd name="T3" fmla="*/ 104 h 104"/>
                <a:gd name="T4" fmla="*/ 262 w 552"/>
                <a:gd name="T5" fmla="*/ 104 h 104"/>
                <a:gd name="T6" fmla="*/ 224 w 552"/>
                <a:gd name="T7" fmla="*/ 102 h 104"/>
                <a:gd name="T8" fmla="*/ 190 w 552"/>
                <a:gd name="T9" fmla="*/ 98 h 104"/>
                <a:gd name="T10" fmla="*/ 160 w 552"/>
                <a:gd name="T11" fmla="*/ 94 h 104"/>
                <a:gd name="T12" fmla="*/ 132 w 552"/>
                <a:gd name="T13" fmla="*/ 88 h 104"/>
                <a:gd name="T14" fmla="*/ 108 w 552"/>
                <a:gd name="T15" fmla="*/ 84 h 104"/>
                <a:gd name="T16" fmla="*/ 68 w 552"/>
                <a:gd name="T17" fmla="*/ 72 h 104"/>
                <a:gd name="T18" fmla="*/ 36 w 552"/>
                <a:gd name="T19" fmla="*/ 60 h 104"/>
                <a:gd name="T20" fmla="*/ 16 w 552"/>
                <a:gd name="T21" fmla="*/ 50 h 104"/>
                <a:gd name="T22" fmla="*/ 0 w 552"/>
                <a:gd name="T23" fmla="*/ 40 h 104"/>
                <a:gd name="T24" fmla="*/ 0 w 552"/>
                <a:gd name="T25" fmla="*/ 40 h 104"/>
                <a:gd name="T26" fmla="*/ 18 w 552"/>
                <a:gd name="T27" fmla="*/ 32 h 104"/>
                <a:gd name="T28" fmla="*/ 40 w 552"/>
                <a:gd name="T29" fmla="*/ 26 h 104"/>
                <a:gd name="T30" fmla="*/ 72 w 552"/>
                <a:gd name="T31" fmla="*/ 20 h 104"/>
                <a:gd name="T32" fmla="*/ 116 w 552"/>
                <a:gd name="T33" fmla="*/ 12 h 104"/>
                <a:gd name="T34" fmla="*/ 170 w 552"/>
                <a:gd name="T35" fmla="*/ 6 h 104"/>
                <a:gd name="T36" fmla="*/ 234 w 552"/>
                <a:gd name="T37" fmla="*/ 2 h 104"/>
                <a:gd name="T38" fmla="*/ 312 w 552"/>
                <a:gd name="T39" fmla="*/ 0 h 104"/>
                <a:gd name="T40" fmla="*/ 312 w 552"/>
                <a:gd name="T41" fmla="*/ 0 h 104"/>
                <a:gd name="T42" fmla="*/ 368 w 552"/>
                <a:gd name="T43" fmla="*/ 2 h 104"/>
                <a:gd name="T44" fmla="*/ 416 w 552"/>
                <a:gd name="T45" fmla="*/ 8 h 104"/>
                <a:gd name="T46" fmla="*/ 456 w 552"/>
                <a:gd name="T47" fmla="*/ 14 h 104"/>
                <a:gd name="T48" fmla="*/ 490 w 552"/>
                <a:gd name="T49" fmla="*/ 22 h 104"/>
                <a:gd name="T50" fmla="*/ 518 w 552"/>
                <a:gd name="T51" fmla="*/ 28 h 104"/>
                <a:gd name="T52" fmla="*/ 536 w 552"/>
                <a:gd name="T53" fmla="*/ 36 h 104"/>
                <a:gd name="T54" fmla="*/ 552 w 552"/>
                <a:gd name="T55" fmla="*/ 42 h 104"/>
                <a:gd name="T56" fmla="*/ 552 w 552"/>
                <a:gd name="T57" fmla="*/ 42 h 104"/>
                <a:gd name="T58" fmla="*/ 550 w 552"/>
                <a:gd name="T59" fmla="*/ 44 h 104"/>
                <a:gd name="T60" fmla="*/ 544 w 552"/>
                <a:gd name="T61" fmla="*/ 52 h 104"/>
                <a:gd name="T62" fmla="*/ 532 w 552"/>
                <a:gd name="T63" fmla="*/ 62 h 104"/>
                <a:gd name="T64" fmla="*/ 512 w 552"/>
                <a:gd name="T65" fmla="*/ 72 h 104"/>
                <a:gd name="T66" fmla="*/ 498 w 552"/>
                <a:gd name="T67" fmla="*/ 78 h 104"/>
                <a:gd name="T68" fmla="*/ 480 w 552"/>
                <a:gd name="T69" fmla="*/ 84 h 104"/>
                <a:gd name="T70" fmla="*/ 460 w 552"/>
                <a:gd name="T71" fmla="*/ 90 h 104"/>
                <a:gd name="T72" fmla="*/ 436 w 552"/>
                <a:gd name="T73" fmla="*/ 94 h 104"/>
                <a:gd name="T74" fmla="*/ 410 w 552"/>
                <a:gd name="T75" fmla="*/ 98 h 104"/>
                <a:gd name="T76" fmla="*/ 378 w 552"/>
                <a:gd name="T77" fmla="*/ 102 h 104"/>
                <a:gd name="T78" fmla="*/ 342 w 552"/>
                <a:gd name="T79" fmla="*/ 104 h 104"/>
                <a:gd name="T80" fmla="*/ 302 w 552"/>
                <a:gd name="T8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2" h="104">
                  <a:moveTo>
                    <a:pt x="302" y="104"/>
                  </a:moveTo>
                  <a:lnTo>
                    <a:pt x="302" y="104"/>
                  </a:lnTo>
                  <a:lnTo>
                    <a:pt x="262" y="104"/>
                  </a:lnTo>
                  <a:lnTo>
                    <a:pt x="224" y="102"/>
                  </a:lnTo>
                  <a:lnTo>
                    <a:pt x="190" y="98"/>
                  </a:lnTo>
                  <a:lnTo>
                    <a:pt x="160" y="94"/>
                  </a:lnTo>
                  <a:lnTo>
                    <a:pt x="132" y="88"/>
                  </a:lnTo>
                  <a:lnTo>
                    <a:pt x="108" y="84"/>
                  </a:lnTo>
                  <a:lnTo>
                    <a:pt x="68" y="72"/>
                  </a:lnTo>
                  <a:lnTo>
                    <a:pt x="36" y="60"/>
                  </a:lnTo>
                  <a:lnTo>
                    <a:pt x="16" y="50"/>
                  </a:lnTo>
                  <a:lnTo>
                    <a:pt x="0" y="40"/>
                  </a:lnTo>
                  <a:lnTo>
                    <a:pt x="0" y="40"/>
                  </a:lnTo>
                  <a:lnTo>
                    <a:pt x="18" y="32"/>
                  </a:lnTo>
                  <a:lnTo>
                    <a:pt x="40" y="26"/>
                  </a:lnTo>
                  <a:lnTo>
                    <a:pt x="72" y="20"/>
                  </a:lnTo>
                  <a:lnTo>
                    <a:pt x="116" y="12"/>
                  </a:lnTo>
                  <a:lnTo>
                    <a:pt x="170" y="6"/>
                  </a:lnTo>
                  <a:lnTo>
                    <a:pt x="234" y="2"/>
                  </a:lnTo>
                  <a:lnTo>
                    <a:pt x="312" y="0"/>
                  </a:lnTo>
                  <a:lnTo>
                    <a:pt x="312" y="0"/>
                  </a:lnTo>
                  <a:lnTo>
                    <a:pt x="368" y="2"/>
                  </a:lnTo>
                  <a:lnTo>
                    <a:pt x="416" y="8"/>
                  </a:lnTo>
                  <a:lnTo>
                    <a:pt x="456" y="14"/>
                  </a:lnTo>
                  <a:lnTo>
                    <a:pt x="490" y="22"/>
                  </a:lnTo>
                  <a:lnTo>
                    <a:pt x="518" y="28"/>
                  </a:lnTo>
                  <a:lnTo>
                    <a:pt x="536" y="36"/>
                  </a:lnTo>
                  <a:lnTo>
                    <a:pt x="552" y="42"/>
                  </a:lnTo>
                  <a:lnTo>
                    <a:pt x="552" y="42"/>
                  </a:lnTo>
                  <a:lnTo>
                    <a:pt x="550" y="44"/>
                  </a:lnTo>
                  <a:lnTo>
                    <a:pt x="544" y="52"/>
                  </a:lnTo>
                  <a:lnTo>
                    <a:pt x="532" y="62"/>
                  </a:lnTo>
                  <a:lnTo>
                    <a:pt x="512" y="72"/>
                  </a:lnTo>
                  <a:lnTo>
                    <a:pt x="498" y="78"/>
                  </a:lnTo>
                  <a:lnTo>
                    <a:pt x="480" y="84"/>
                  </a:lnTo>
                  <a:lnTo>
                    <a:pt x="460" y="90"/>
                  </a:lnTo>
                  <a:lnTo>
                    <a:pt x="436" y="94"/>
                  </a:lnTo>
                  <a:lnTo>
                    <a:pt x="410" y="98"/>
                  </a:lnTo>
                  <a:lnTo>
                    <a:pt x="378" y="102"/>
                  </a:lnTo>
                  <a:lnTo>
                    <a:pt x="342" y="104"/>
                  </a:lnTo>
                  <a:lnTo>
                    <a:pt x="30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Rectangle 41">
              <a:extLst>
                <a:ext uri="{FF2B5EF4-FFF2-40B4-BE49-F238E27FC236}">
                  <a16:creationId xmlns:a16="http://schemas.microsoft.com/office/drawing/2014/main" id="{8BCDDC19-9348-41CD-BB2E-493A4BB57CDD}"/>
                </a:ext>
              </a:extLst>
            </p:cNvPr>
            <p:cNvSpPr>
              <a:spLocks noChangeArrowheads="1"/>
            </p:cNvSpPr>
            <p:nvPr/>
          </p:nvSpPr>
          <p:spPr bwMode="auto">
            <a:xfrm>
              <a:off x="8526463" y="3508375"/>
              <a:ext cx="679450" cy="346075"/>
            </a:xfrm>
            <a:prstGeom prst="rect">
              <a:avLst/>
            </a:prstGeom>
            <a:solidFill>
              <a:srgbClr val="E3CF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8" name="Freeform 42">
              <a:extLst>
                <a:ext uri="{FF2B5EF4-FFF2-40B4-BE49-F238E27FC236}">
                  <a16:creationId xmlns:a16="http://schemas.microsoft.com/office/drawing/2014/main" id="{6F09FCA6-0C11-4A54-AE2A-1DF9E6B93DFD}"/>
                </a:ext>
              </a:extLst>
            </p:cNvPr>
            <p:cNvSpPr>
              <a:spLocks/>
            </p:cNvSpPr>
            <p:nvPr/>
          </p:nvSpPr>
          <p:spPr bwMode="auto">
            <a:xfrm>
              <a:off x="7977188" y="1647825"/>
              <a:ext cx="1812925" cy="2009775"/>
            </a:xfrm>
            <a:custGeom>
              <a:avLst/>
              <a:gdLst>
                <a:gd name="T0" fmla="*/ 1046 w 1142"/>
                <a:gd name="T1" fmla="*/ 536 h 1266"/>
                <a:gd name="T2" fmla="*/ 1040 w 1142"/>
                <a:gd name="T3" fmla="*/ 452 h 1266"/>
                <a:gd name="T4" fmla="*/ 1020 w 1142"/>
                <a:gd name="T5" fmla="*/ 344 h 1266"/>
                <a:gd name="T6" fmla="*/ 990 w 1142"/>
                <a:gd name="T7" fmla="*/ 254 h 1266"/>
                <a:gd name="T8" fmla="*/ 952 w 1142"/>
                <a:gd name="T9" fmla="*/ 180 h 1266"/>
                <a:gd name="T10" fmla="*/ 904 w 1142"/>
                <a:gd name="T11" fmla="*/ 122 h 1266"/>
                <a:gd name="T12" fmla="*/ 852 w 1142"/>
                <a:gd name="T13" fmla="*/ 78 h 1266"/>
                <a:gd name="T14" fmla="*/ 796 w 1142"/>
                <a:gd name="T15" fmla="*/ 46 h 1266"/>
                <a:gd name="T16" fmla="*/ 680 w 1142"/>
                <a:gd name="T17" fmla="*/ 10 h 1266"/>
                <a:gd name="T18" fmla="*/ 568 w 1142"/>
                <a:gd name="T19" fmla="*/ 0 h 1266"/>
                <a:gd name="T20" fmla="*/ 496 w 1142"/>
                <a:gd name="T21" fmla="*/ 4 h 1266"/>
                <a:gd name="T22" fmla="*/ 380 w 1142"/>
                <a:gd name="T23" fmla="*/ 30 h 1266"/>
                <a:gd name="T24" fmla="*/ 304 w 1142"/>
                <a:gd name="T25" fmla="*/ 66 h 1266"/>
                <a:gd name="T26" fmla="*/ 252 w 1142"/>
                <a:gd name="T27" fmla="*/ 106 h 1266"/>
                <a:gd name="T28" fmla="*/ 204 w 1142"/>
                <a:gd name="T29" fmla="*/ 160 h 1266"/>
                <a:gd name="T30" fmla="*/ 162 w 1142"/>
                <a:gd name="T31" fmla="*/ 228 h 1266"/>
                <a:gd name="T32" fmla="*/ 130 w 1142"/>
                <a:gd name="T33" fmla="*/ 312 h 1266"/>
                <a:gd name="T34" fmla="*/ 108 w 1142"/>
                <a:gd name="T35" fmla="*/ 414 h 1266"/>
                <a:gd name="T36" fmla="*/ 96 w 1142"/>
                <a:gd name="T37" fmla="*/ 536 h 1266"/>
                <a:gd name="T38" fmla="*/ 88 w 1142"/>
                <a:gd name="T39" fmla="*/ 538 h 1266"/>
                <a:gd name="T40" fmla="*/ 58 w 1142"/>
                <a:gd name="T41" fmla="*/ 548 h 1266"/>
                <a:gd name="T42" fmla="*/ 34 w 1142"/>
                <a:gd name="T43" fmla="*/ 570 h 1266"/>
                <a:gd name="T44" fmla="*/ 4 w 1142"/>
                <a:gd name="T45" fmla="*/ 640 h 1266"/>
                <a:gd name="T46" fmla="*/ 2 w 1142"/>
                <a:gd name="T47" fmla="*/ 698 h 1266"/>
                <a:gd name="T48" fmla="*/ 26 w 1142"/>
                <a:gd name="T49" fmla="*/ 776 h 1266"/>
                <a:gd name="T50" fmla="*/ 68 w 1142"/>
                <a:gd name="T51" fmla="*/ 818 h 1266"/>
                <a:gd name="T52" fmla="*/ 96 w 1142"/>
                <a:gd name="T53" fmla="*/ 830 h 1266"/>
                <a:gd name="T54" fmla="*/ 118 w 1142"/>
                <a:gd name="T55" fmla="*/ 830 h 1266"/>
                <a:gd name="T56" fmla="*/ 134 w 1142"/>
                <a:gd name="T57" fmla="*/ 884 h 1266"/>
                <a:gd name="T58" fmla="*/ 178 w 1142"/>
                <a:gd name="T59" fmla="*/ 1014 h 1266"/>
                <a:gd name="T60" fmla="*/ 220 w 1142"/>
                <a:gd name="T61" fmla="*/ 1098 h 1266"/>
                <a:gd name="T62" fmla="*/ 242 w 1142"/>
                <a:gd name="T63" fmla="*/ 1124 h 1266"/>
                <a:gd name="T64" fmla="*/ 328 w 1142"/>
                <a:gd name="T65" fmla="*/ 1184 h 1266"/>
                <a:gd name="T66" fmla="*/ 478 w 1142"/>
                <a:gd name="T67" fmla="*/ 1250 h 1266"/>
                <a:gd name="T68" fmla="*/ 548 w 1142"/>
                <a:gd name="T69" fmla="*/ 1264 h 1266"/>
                <a:gd name="T70" fmla="*/ 588 w 1142"/>
                <a:gd name="T71" fmla="*/ 1264 h 1266"/>
                <a:gd name="T72" fmla="*/ 658 w 1142"/>
                <a:gd name="T73" fmla="*/ 1250 h 1266"/>
                <a:gd name="T74" fmla="*/ 812 w 1142"/>
                <a:gd name="T75" fmla="*/ 1184 h 1266"/>
                <a:gd name="T76" fmla="*/ 900 w 1142"/>
                <a:gd name="T77" fmla="*/ 1124 h 1266"/>
                <a:gd name="T78" fmla="*/ 922 w 1142"/>
                <a:gd name="T79" fmla="*/ 1098 h 1266"/>
                <a:gd name="T80" fmla="*/ 964 w 1142"/>
                <a:gd name="T81" fmla="*/ 1014 h 1266"/>
                <a:gd name="T82" fmla="*/ 1008 w 1142"/>
                <a:gd name="T83" fmla="*/ 884 h 1266"/>
                <a:gd name="T84" fmla="*/ 1024 w 1142"/>
                <a:gd name="T85" fmla="*/ 830 h 1266"/>
                <a:gd name="T86" fmla="*/ 1046 w 1142"/>
                <a:gd name="T87" fmla="*/ 830 h 1266"/>
                <a:gd name="T88" fmla="*/ 1074 w 1142"/>
                <a:gd name="T89" fmla="*/ 818 h 1266"/>
                <a:gd name="T90" fmla="*/ 1116 w 1142"/>
                <a:gd name="T91" fmla="*/ 776 h 1266"/>
                <a:gd name="T92" fmla="*/ 1142 w 1142"/>
                <a:gd name="T93" fmla="*/ 698 h 1266"/>
                <a:gd name="T94" fmla="*/ 1140 w 1142"/>
                <a:gd name="T95" fmla="*/ 640 h 1266"/>
                <a:gd name="T96" fmla="*/ 1110 w 1142"/>
                <a:gd name="T97" fmla="*/ 570 h 1266"/>
                <a:gd name="T98" fmla="*/ 1084 w 1142"/>
                <a:gd name="T99" fmla="*/ 548 h 1266"/>
                <a:gd name="T100" fmla="*/ 1056 w 1142"/>
                <a:gd name="T101" fmla="*/ 538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2" h="1266">
                  <a:moveTo>
                    <a:pt x="1056" y="538"/>
                  </a:moveTo>
                  <a:lnTo>
                    <a:pt x="1056" y="538"/>
                  </a:lnTo>
                  <a:lnTo>
                    <a:pt x="1046" y="536"/>
                  </a:lnTo>
                  <a:lnTo>
                    <a:pt x="1046" y="536"/>
                  </a:lnTo>
                  <a:lnTo>
                    <a:pt x="1044" y="494"/>
                  </a:lnTo>
                  <a:lnTo>
                    <a:pt x="1040" y="452"/>
                  </a:lnTo>
                  <a:lnTo>
                    <a:pt x="1034" y="414"/>
                  </a:lnTo>
                  <a:lnTo>
                    <a:pt x="1028" y="378"/>
                  </a:lnTo>
                  <a:lnTo>
                    <a:pt x="1020" y="344"/>
                  </a:lnTo>
                  <a:lnTo>
                    <a:pt x="1012" y="312"/>
                  </a:lnTo>
                  <a:lnTo>
                    <a:pt x="1002" y="282"/>
                  </a:lnTo>
                  <a:lnTo>
                    <a:pt x="990" y="254"/>
                  </a:lnTo>
                  <a:lnTo>
                    <a:pt x="978" y="228"/>
                  </a:lnTo>
                  <a:lnTo>
                    <a:pt x="966" y="204"/>
                  </a:lnTo>
                  <a:lnTo>
                    <a:pt x="952" y="180"/>
                  </a:lnTo>
                  <a:lnTo>
                    <a:pt x="936" y="160"/>
                  </a:lnTo>
                  <a:lnTo>
                    <a:pt x="922" y="140"/>
                  </a:lnTo>
                  <a:lnTo>
                    <a:pt x="904" y="122"/>
                  </a:lnTo>
                  <a:lnTo>
                    <a:pt x="888" y="106"/>
                  </a:lnTo>
                  <a:lnTo>
                    <a:pt x="870" y="92"/>
                  </a:lnTo>
                  <a:lnTo>
                    <a:pt x="852" y="78"/>
                  </a:lnTo>
                  <a:lnTo>
                    <a:pt x="834" y="66"/>
                  </a:lnTo>
                  <a:lnTo>
                    <a:pt x="816" y="56"/>
                  </a:lnTo>
                  <a:lnTo>
                    <a:pt x="796" y="46"/>
                  </a:lnTo>
                  <a:lnTo>
                    <a:pt x="758" y="30"/>
                  </a:lnTo>
                  <a:lnTo>
                    <a:pt x="718" y="18"/>
                  </a:lnTo>
                  <a:lnTo>
                    <a:pt x="680" y="10"/>
                  </a:lnTo>
                  <a:lnTo>
                    <a:pt x="642" y="4"/>
                  </a:lnTo>
                  <a:lnTo>
                    <a:pt x="604" y="2"/>
                  </a:lnTo>
                  <a:lnTo>
                    <a:pt x="568" y="0"/>
                  </a:lnTo>
                  <a:lnTo>
                    <a:pt x="568" y="0"/>
                  </a:lnTo>
                  <a:lnTo>
                    <a:pt x="532" y="2"/>
                  </a:lnTo>
                  <a:lnTo>
                    <a:pt x="496" y="4"/>
                  </a:lnTo>
                  <a:lnTo>
                    <a:pt x="458" y="10"/>
                  </a:lnTo>
                  <a:lnTo>
                    <a:pt x="418" y="18"/>
                  </a:lnTo>
                  <a:lnTo>
                    <a:pt x="380" y="30"/>
                  </a:lnTo>
                  <a:lnTo>
                    <a:pt x="342" y="46"/>
                  </a:lnTo>
                  <a:lnTo>
                    <a:pt x="322" y="56"/>
                  </a:lnTo>
                  <a:lnTo>
                    <a:pt x="304" y="66"/>
                  </a:lnTo>
                  <a:lnTo>
                    <a:pt x="286" y="78"/>
                  </a:lnTo>
                  <a:lnTo>
                    <a:pt x="268" y="92"/>
                  </a:lnTo>
                  <a:lnTo>
                    <a:pt x="252" y="106"/>
                  </a:lnTo>
                  <a:lnTo>
                    <a:pt x="234" y="122"/>
                  </a:lnTo>
                  <a:lnTo>
                    <a:pt x="218" y="140"/>
                  </a:lnTo>
                  <a:lnTo>
                    <a:pt x="204" y="160"/>
                  </a:lnTo>
                  <a:lnTo>
                    <a:pt x="190" y="180"/>
                  </a:lnTo>
                  <a:lnTo>
                    <a:pt x="176" y="204"/>
                  </a:lnTo>
                  <a:lnTo>
                    <a:pt x="162" y="228"/>
                  </a:lnTo>
                  <a:lnTo>
                    <a:pt x="150" y="254"/>
                  </a:lnTo>
                  <a:lnTo>
                    <a:pt x="140" y="282"/>
                  </a:lnTo>
                  <a:lnTo>
                    <a:pt x="130" y="312"/>
                  </a:lnTo>
                  <a:lnTo>
                    <a:pt x="122" y="344"/>
                  </a:lnTo>
                  <a:lnTo>
                    <a:pt x="114" y="378"/>
                  </a:lnTo>
                  <a:lnTo>
                    <a:pt x="108" y="414"/>
                  </a:lnTo>
                  <a:lnTo>
                    <a:pt x="102" y="452"/>
                  </a:lnTo>
                  <a:lnTo>
                    <a:pt x="98" y="494"/>
                  </a:lnTo>
                  <a:lnTo>
                    <a:pt x="96" y="536"/>
                  </a:lnTo>
                  <a:lnTo>
                    <a:pt x="96" y="536"/>
                  </a:lnTo>
                  <a:lnTo>
                    <a:pt x="88" y="538"/>
                  </a:lnTo>
                  <a:lnTo>
                    <a:pt x="88" y="538"/>
                  </a:lnTo>
                  <a:lnTo>
                    <a:pt x="76" y="540"/>
                  </a:lnTo>
                  <a:lnTo>
                    <a:pt x="68" y="542"/>
                  </a:lnTo>
                  <a:lnTo>
                    <a:pt x="58" y="548"/>
                  </a:lnTo>
                  <a:lnTo>
                    <a:pt x="48" y="554"/>
                  </a:lnTo>
                  <a:lnTo>
                    <a:pt x="40" y="562"/>
                  </a:lnTo>
                  <a:lnTo>
                    <a:pt x="34" y="570"/>
                  </a:lnTo>
                  <a:lnTo>
                    <a:pt x="20" y="590"/>
                  </a:lnTo>
                  <a:lnTo>
                    <a:pt x="10" y="614"/>
                  </a:lnTo>
                  <a:lnTo>
                    <a:pt x="4" y="640"/>
                  </a:lnTo>
                  <a:lnTo>
                    <a:pt x="0" y="668"/>
                  </a:lnTo>
                  <a:lnTo>
                    <a:pt x="2" y="698"/>
                  </a:lnTo>
                  <a:lnTo>
                    <a:pt x="2" y="698"/>
                  </a:lnTo>
                  <a:lnTo>
                    <a:pt x="6" y="726"/>
                  </a:lnTo>
                  <a:lnTo>
                    <a:pt x="14" y="754"/>
                  </a:lnTo>
                  <a:lnTo>
                    <a:pt x="26" y="776"/>
                  </a:lnTo>
                  <a:lnTo>
                    <a:pt x="42" y="796"/>
                  </a:lnTo>
                  <a:lnTo>
                    <a:pt x="58" y="812"/>
                  </a:lnTo>
                  <a:lnTo>
                    <a:pt x="68" y="818"/>
                  </a:lnTo>
                  <a:lnTo>
                    <a:pt x="76" y="824"/>
                  </a:lnTo>
                  <a:lnTo>
                    <a:pt x="86" y="828"/>
                  </a:lnTo>
                  <a:lnTo>
                    <a:pt x="96" y="830"/>
                  </a:lnTo>
                  <a:lnTo>
                    <a:pt x="108" y="830"/>
                  </a:lnTo>
                  <a:lnTo>
                    <a:pt x="118" y="830"/>
                  </a:lnTo>
                  <a:lnTo>
                    <a:pt x="118" y="830"/>
                  </a:lnTo>
                  <a:lnTo>
                    <a:pt x="120" y="830"/>
                  </a:lnTo>
                  <a:lnTo>
                    <a:pt x="120" y="830"/>
                  </a:lnTo>
                  <a:lnTo>
                    <a:pt x="134" y="884"/>
                  </a:lnTo>
                  <a:lnTo>
                    <a:pt x="148" y="932"/>
                  </a:lnTo>
                  <a:lnTo>
                    <a:pt x="162" y="976"/>
                  </a:lnTo>
                  <a:lnTo>
                    <a:pt x="178" y="1014"/>
                  </a:lnTo>
                  <a:lnTo>
                    <a:pt x="194" y="1048"/>
                  </a:lnTo>
                  <a:lnTo>
                    <a:pt x="208" y="1076"/>
                  </a:lnTo>
                  <a:lnTo>
                    <a:pt x="220" y="1098"/>
                  </a:lnTo>
                  <a:lnTo>
                    <a:pt x="232" y="1114"/>
                  </a:lnTo>
                  <a:lnTo>
                    <a:pt x="232" y="1114"/>
                  </a:lnTo>
                  <a:lnTo>
                    <a:pt x="242" y="1124"/>
                  </a:lnTo>
                  <a:lnTo>
                    <a:pt x="254" y="1134"/>
                  </a:lnTo>
                  <a:lnTo>
                    <a:pt x="286" y="1158"/>
                  </a:lnTo>
                  <a:lnTo>
                    <a:pt x="328" y="1184"/>
                  </a:lnTo>
                  <a:lnTo>
                    <a:pt x="376" y="1208"/>
                  </a:lnTo>
                  <a:lnTo>
                    <a:pt x="428" y="1230"/>
                  </a:lnTo>
                  <a:lnTo>
                    <a:pt x="478" y="1250"/>
                  </a:lnTo>
                  <a:lnTo>
                    <a:pt x="502" y="1256"/>
                  </a:lnTo>
                  <a:lnTo>
                    <a:pt x="526" y="1262"/>
                  </a:lnTo>
                  <a:lnTo>
                    <a:pt x="548" y="1264"/>
                  </a:lnTo>
                  <a:lnTo>
                    <a:pt x="568" y="1266"/>
                  </a:lnTo>
                  <a:lnTo>
                    <a:pt x="568" y="1266"/>
                  </a:lnTo>
                  <a:lnTo>
                    <a:pt x="588" y="1264"/>
                  </a:lnTo>
                  <a:lnTo>
                    <a:pt x="610" y="1262"/>
                  </a:lnTo>
                  <a:lnTo>
                    <a:pt x="634" y="1256"/>
                  </a:lnTo>
                  <a:lnTo>
                    <a:pt x="658" y="1250"/>
                  </a:lnTo>
                  <a:lnTo>
                    <a:pt x="710" y="1230"/>
                  </a:lnTo>
                  <a:lnTo>
                    <a:pt x="762" y="1208"/>
                  </a:lnTo>
                  <a:lnTo>
                    <a:pt x="812" y="1184"/>
                  </a:lnTo>
                  <a:lnTo>
                    <a:pt x="854" y="1158"/>
                  </a:lnTo>
                  <a:lnTo>
                    <a:pt x="888" y="1134"/>
                  </a:lnTo>
                  <a:lnTo>
                    <a:pt x="900" y="1124"/>
                  </a:lnTo>
                  <a:lnTo>
                    <a:pt x="910" y="1114"/>
                  </a:lnTo>
                  <a:lnTo>
                    <a:pt x="910" y="1114"/>
                  </a:lnTo>
                  <a:lnTo>
                    <a:pt x="922" y="1098"/>
                  </a:lnTo>
                  <a:lnTo>
                    <a:pt x="934" y="1076"/>
                  </a:lnTo>
                  <a:lnTo>
                    <a:pt x="950" y="1048"/>
                  </a:lnTo>
                  <a:lnTo>
                    <a:pt x="964" y="1014"/>
                  </a:lnTo>
                  <a:lnTo>
                    <a:pt x="980" y="976"/>
                  </a:lnTo>
                  <a:lnTo>
                    <a:pt x="994" y="932"/>
                  </a:lnTo>
                  <a:lnTo>
                    <a:pt x="1008" y="884"/>
                  </a:lnTo>
                  <a:lnTo>
                    <a:pt x="1022" y="830"/>
                  </a:lnTo>
                  <a:lnTo>
                    <a:pt x="1022" y="830"/>
                  </a:lnTo>
                  <a:lnTo>
                    <a:pt x="1024" y="830"/>
                  </a:lnTo>
                  <a:lnTo>
                    <a:pt x="1024" y="830"/>
                  </a:lnTo>
                  <a:lnTo>
                    <a:pt x="1036" y="830"/>
                  </a:lnTo>
                  <a:lnTo>
                    <a:pt x="1046" y="830"/>
                  </a:lnTo>
                  <a:lnTo>
                    <a:pt x="1056" y="828"/>
                  </a:lnTo>
                  <a:lnTo>
                    <a:pt x="1066" y="824"/>
                  </a:lnTo>
                  <a:lnTo>
                    <a:pt x="1074" y="818"/>
                  </a:lnTo>
                  <a:lnTo>
                    <a:pt x="1084" y="812"/>
                  </a:lnTo>
                  <a:lnTo>
                    <a:pt x="1100" y="796"/>
                  </a:lnTo>
                  <a:lnTo>
                    <a:pt x="1116" y="776"/>
                  </a:lnTo>
                  <a:lnTo>
                    <a:pt x="1128" y="754"/>
                  </a:lnTo>
                  <a:lnTo>
                    <a:pt x="1136" y="726"/>
                  </a:lnTo>
                  <a:lnTo>
                    <a:pt x="1142" y="698"/>
                  </a:lnTo>
                  <a:lnTo>
                    <a:pt x="1142" y="698"/>
                  </a:lnTo>
                  <a:lnTo>
                    <a:pt x="1142" y="668"/>
                  </a:lnTo>
                  <a:lnTo>
                    <a:pt x="1140" y="640"/>
                  </a:lnTo>
                  <a:lnTo>
                    <a:pt x="1132" y="614"/>
                  </a:lnTo>
                  <a:lnTo>
                    <a:pt x="1122" y="590"/>
                  </a:lnTo>
                  <a:lnTo>
                    <a:pt x="1110" y="570"/>
                  </a:lnTo>
                  <a:lnTo>
                    <a:pt x="1102" y="562"/>
                  </a:lnTo>
                  <a:lnTo>
                    <a:pt x="1094" y="554"/>
                  </a:lnTo>
                  <a:lnTo>
                    <a:pt x="1084" y="548"/>
                  </a:lnTo>
                  <a:lnTo>
                    <a:pt x="1076" y="542"/>
                  </a:lnTo>
                  <a:lnTo>
                    <a:pt x="1066" y="540"/>
                  </a:lnTo>
                  <a:lnTo>
                    <a:pt x="1056" y="538"/>
                  </a:lnTo>
                  <a:close/>
                </a:path>
              </a:pathLst>
            </a:custGeom>
            <a:solidFill>
              <a:srgbClr val="F6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9" name="Freeform 43">
              <a:extLst>
                <a:ext uri="{FF2B5EF4-FFF2-40B4-BE49-F238E27FC236}">
                  <a16:creationId xmlns:a16="http://schemas.microsoft.com/office/drawing/2014/main" id="{4AAC9C0E-7260-49A6-AF64-1D3F8E1C77B4}"/>
                </a:ext>
              </a:extLst>
            </p:cNvPr>
            <p:cNvSpPr>
              <a:spLocks/>
            </p:cNvSpPr>
            <p:nvPr/>
          </p:nvSpPr>
          <p:spPr bwMode="auto">
            <a:xfrm>
              <a:off x="7977188" y="1647825"/>
              <a:ext cx="1812925" cy="2009775"/>
            </a:xfrm>
            <a:custGeom>
              <a:avLst/>
              <a:gdLst>
                <a:gd name="T0" fmla="*/ 1046 w 1142"/>
                <a:gd name="T1" fmla="*/ 536 h 1266"/>
                <a:gd name="T2" fmla="*/ 1040 w 1142"/>
                <a:gd name="T3" fmla="*/ 452 h 1266"/>
                <a:gd name="T4" fmla="*/ 1020 w 1142"/>
                <a:gd name="T5" fmla="*/ 344 h 1266"/>
                <a:gd name="T6" fmla="*/ 990 w 1142"/>
                <a:gd name="T7" fmla="*/ 254 h 1266"/>
                <a:gd name="T8" fmla="*/ 952 w 1142"/>
                <a:gd name="T9" fmla="*/ 180 h 1266"/>
                <a:gd name="T10" fmla="*/ 904 w 1142"/>
                <a:gd name="T11" fmla="*/ 122 h 1266"/>
                <a:gd name="T12" fmla="*/ 852 w 1142"/>
                <a:gd name="T13" fmla="*/ 78 h 1266"/>
                <a:gd name="T14" fmla="*/ 796 w 1142"/>
                <a:gd name="T15" fmla="*/ 46 h 1266"/>
                <a:gd name="T16" fmla="*/ 680 w 1142"/>
                <a:gd name="T17" fmla="*/ 10 h 1266"/>
                <a:gd name="T18" fmla="*/ 568 w 1142"/>
                <a:gd name="T19" fmla="*/ 0 h 1266"/>
                <a:gd name="T20" fmla="*/ 496 w 1142"/>
                <a:gd name="T21" fmla="*/ 4 h 1266"/>
                <a:gd name="T22" fmla="*/ 380 w 1142"/>
                <a:gd name="T23" fmla="*/ 30 h 1266"/>
                <a:gd name="T24" fmla="*/ 304 w 1142"/>
                <a:gd name="T25" fmla="*/ 66 h 1266"/>
                <a:gd name="T26" fmla="*/ 252 w 1142"/>
                <a:gd name="T27" fmla="*/ 106 h 1266"/>
                <a:gd name="T28" fmla="*/ 204 w 1142"/>
                <a:gd name="T29" fmla="*/ 160 h 1266"/>
                <a:gd name="T30" fmla="*/ 162 w 1142"/>
                <a:gd name="T31" fmla="*/ 228 h 1266"/>
                <a:gd name="T32" fmla="*/ 130 w 1142"/>
                <a:gd name="T33" fmla="*/ 312 h 1266"/>
                <a:gd name="T34" fmla="*/ 108 w 1142"/>
                <a:gd name="T35" fmla="*/ 414 h 1266"/>
                <a:gd name="T36" fmla="*/ 96 w 1142"/>
                <a:gd name="T37" fmla="*/ 536 h 1266"/>
                <a:gd name="T38" fmla="*/ 88 w 1142"/>
                <a:gd name="T39" fmla="*/ 538 h 1266"/>
                <a:gd name="T40" fmla="*/ 58 w 1142"/>
                <a:gd name="T41" fmla="*/ 548 h 1266"/>
                <a:gd name="T42" fmla="*/ 34 w 1142"/>
                <a:gd name="T43" fmla="*/ 570 h 1266"/>
                <a:gd name="T44" fmla="*/ 4 w 1142"/>
                <a:gd name="T45" fmla="*/ 640 h 1266"/>
                <a:gd name="T46" fmla="*/ 2 w 1142"/>
                <a:gd name="T47" fmla="*/ 698 h 1266"/>
                <a:gd name="T48" fmla="*/ 26 w 1142"/>
                <a:gd name="T49" fmla="*/ 776 h 1266"/>
                <a:gd name="T50" fmla="*/ 68 w 1142"/>
                <a:gd name="T51" fmla="*/ 818 h 1266"/>
                <a:gd name="T52" fmla="*/ 96 w 1142"/>
                <a:gd name="T53" fmla="*/ 830 h 1266"/>
                <a:gd name="T54" fmla="*/ 118 w 1142"/>
                <a:gd name="T55" fmla="*/ 830 h 1266"/>
                <a:gd name="T56" fmla="*/ 134 w 1142"/>
                <a:gd name="T57" fmla="*/ 884 h 1266"/>
                <a:gd name="T58" fmla="*/ 178 w 1142"/>
                <a:gd name="T59" fmla="*/ 1014 h 1266"/>
                <a:gd name="T60" fmla="*/ 220 w 1142"/>
                <a:gd name="T61" fmla="*/ 1098 h 1266"/>
                <a:gd name="T62" fmla="*/ 242 w 1142"/>
                <a:gd name="T63" fmla="*/ 1124 h 1266"/>
                <a:gd name="T64" fmla="*/ 328 w 1142"/>
                <a:gd name="T65" fmla="*/ 1184 h 1266"/>
                <a:gd name="T66" fmla="*/ 478 w 1142"/>
                <a:gd name="T67" fmla="*/ 1250 h 1266"/>
                <a:gd name="T68" fmla="*/ 548 w 1142"/>
                <a:gd name="T69" fmla="*/ 1264 h 1266"/>
                <a:gd name="T70" fmla="*/ 588 w 1142"/>
                <a:gd name="T71" fmla="*/ 1264 h 1266"/>
                <a:gd name="T72" fmla="*/ 658 w 1142"/>
                <a:gd name="T73" fmla="*/ 1250 h 1266"/>
                <a:gd name="T74" fmla="*/ 812 w 1142"/>
                <a:gd name="T75" fmla="*/ 1184 h 1266"/>
                <a:gd name="T76" fmla="*/ 900 w 1142"/>
                <a:gd name="T77" fmla="*/ 1124 h 1266"/>
                <a:gd name="T78" fmla="*/ 922 w 1142"/>
                <a:gd name="T79" fmla="*/ 1098 h 1266"/>
                <a:gd name="T80" fmla="*/ 964 w 1142"/>
                <a:gd name="T81" fmla="*/ 1014 h 1266"/>
                <a:gd name="T82" fmla="*/ 1008 w 1142"/>
                <a:gd name="T83" fmla="*/ 884 h 1266"/>
                <a:gd name="T84" fmla="*/ 1024 w 1142"/>
                <a:gd name="T85" fmla="*/ 830 h 1266"/>
                <a:gd name="T86" fmla="*/ 1046 w 1142"/>
                <a:gd name="T87" fmla="*/ 830 h 1266"/>
                <a:gd name="T88" fmla="*/ 1074 w 1142"/>
                <a:gd name="T89" fmla="*/ 818 h 1266"/>
                <a:gd name="T90" fmla="*/ 1116 w 1142"/>
                <a:gd name="T91" fmla="*/ 776 h 1266"/>
                <a:gd name="T92" fmla="*/ 1142 w 1142"/>
                <a:gd name="T93" fmla="*/ 698 h 1266"/>
                <a:gd name="T94" fmla="*/ 1140 w 1142"/>
                <a:gd name="T95" fmla="*/ 640 h 1266"/>
                <a:gd name="T96" fmla="*/ 1110 w 1142"/>
                <a:gd name="T97" fmla="*/ 570 h 1266"/>
                <a:gd name="T98" fmla="*/ 1084 w 1142"/>
                <a:gd name="T99" fmla="*/ 548 h 1266"/>
                <a:gd name="T100" fmla="*/ 1056 w 1142"/>
                <a:gd name="T101" fmla="*/ 538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2" h="1266">
                  <a:moveTo>
                    <a:pt x="1056" y="538"/>
                  </a:moveTo>
                  <a:lnTo>
                    <a:pt x="1056" y="538"/>
                  </a:lnTo>
                  <a:lnTo>
                    <a:pt x="1046" y="536"/>
                  </a:lnTo>
                  <a:lnTo>
                    <a:pt x="1046" y="536"/>
                  </a:lnTo>
                  <a:lnTo>
                    <a:pt x="1044" y="494"/>
                  </a:lnTo>
                  <a:lnTo>
                    <a:pt x="1040" y="452"/>
                  </a:lnTo>
                  <a:lnTo>
                    <a:pt x="1034" y="414"/>
                  </a:lnTo>
                  <a:lnTo>
                    <a:pt x="1028" y="378"/>
                  </a:lnTo>
                  <a:lnTo>
                    <a:pt x="1020" y="344"/>
                  </a:lnTo>
                  <a:lnTo>
                    <a:pt x="1012" y="312"/>
                  </a:lnTo>
                  <a:lnTo>
                    <a:pt x="1002" y="282"/>
                  </a:lnTo>
                  <a:lnTo>
                    <a:pt x="990" y="254"/>
                  </a:lnTo>
                  <a:lnTo>
                    <a:pt x="978" y="228"/>
                  </a:lnTo>
                  <a:lnTo>
                    <a:pt x="966" y="204"/>
                  </a:lnTo>
                  <a:lnTo>
                    <a:pt x="952" y="180"/>
                  </a:lnTo>
                  <a:lnTo>
                    <a:pt x="936" y="160"/>
                  </a:lnTo>
                  <a:lnTo>
                    <a:pt x="922" y="140"/>
                  </a:lnTo>
                  <a:lnTo>
                    <a:pt x="904" y="122"/>
                  </a:lnTo>
                  <a:lnTo>
                    <a:pt x="888" y="106"/>
                  </a:lnTo>
                  <a:lnTo>
                    <a:pt x="870" y="92"/>
                  </a:lnTo>
                  <a:lnTo>
                    <a:pt x="852" y="78"/>
                  </a:lnTo>
                  <a:lnTo>
                    <a:pt x="834" y="66"/>
                  </a:lnTo>
                  <a:lnTo>
                    <a:pt x="816" y="56"/>
                  </a:lnTo>
                  <a:lnTo>
                    <a:pt x="796" y="46"/>
                  </a:lnTo>
                  <a:lnTo>
                    <a:pt x="758" y="30"/>
                  </a:lnTo>
                  <a:lnTo>
                    <a:pt x="718" y="18"/>
                  </a:lnTo>
                  <a:lnTo>
                    <a:pt x="680" y="10"/>
                  </a:lnTo>
                  <a:lnTo>
                    <a:pt x="642" y="4"/>
                  </a:lnTo>
                  <a:lnTo>
                    <a:pt x="604" y="2"/>
                  </a:lnTo>
                  <a:lnTo>
                    <a:pt x="568" y="0"/>
                  </a:lnTo>
                  <a:lnTo>
                    <a:pt x="568" y="0"/>
                  </a:lnTo>
                  <a:lnTo>
                    <a:pt x="532" y="2"/>
                  </a:lnTo>
                  <a:lnTo>
                    <a:pt x="496" y="4"/>
                  </a:lnTo>
                  <a:lnTo>
                    <a:pt x="458" y="10"/>
                  </a:lnTo>
                  <a:lnTo>
                    <a:pt x="418" y="18"/>
                  </a:lnTo>
                  <a:lnTo>
                    <a:pt x="380" y="30"/>
                  </a:lnTo>
                  <a:lnTo>
                    <a:pt x="342" y="46"/>
                  </a:lnTo>
                  <a:lnTo>
                    <a:pt x="322" y="56"/>
                  </a:lnTo>
                  <a:lnTo>
                    <a:pt x="304" y="66"/>
                  </a:lnTo>
                  <a:lnTo>
                    <a:pt x="286" y="78"/>
                  </a:lnTo>
                  <a:lnTo>
                    <a:pt x="268" y="92"/>
                  </a:lnTo>
                  <a:lnTo>
                    <a:pt x="252" y="106"/>
                  </a:lnTo>
                  <a:lnTo>
                    <a:pt x="234" y="122"/>
                  </a:lnTo>
                  <a:lnTo>
                    <a:pt x="218" y="140"/>
                  </a:lnTo>
                  <a:lnTo>
                    <a:pt x="204" y="160"/>
                  </a:lnTo>
                  <a:lnTo>
                    <a:pt x="190" y="180"/>
                  </a:lnTo>
                  <a:lnTo>
                    <a:pt x="176" y="204"/>
                  </a:lnTo>
                  <a:lnTo>
                    <a:pt x="162" y="228"/>
                  </a:lnTo>
                  <a:lnTo>
                    <a:pt x="150" y="254"/>
                  </a:lnTo>
                  <a:lnTo>
                    <a:pt x="140" y="282"/>
                  </a:lnTo>
                  <a:lnTo>
                    <a:pt x="130" y="312"/>
                  </a:lnTo>
                  <a:lnTo>
                    <a:pt x="122" y="344"/>
                  </a:lnTo>
                  <a:lnTo>
                    <a:pt x="114" y="378"/>
                  </a:lnTo>
                  <a:lnTo>
                    <a:pt x="108" y="414"/>
                  </a:lnTo>
                  <a:lnTo>
                    <a:pt x="102" y="452"/>
                  </a:lnTo>
                  <a:lnTo>
                    <a:pt x="98" y="494"/>
                  </a:lnTo>
                  <a:lnTo>
                    <a:pt x="96" y="536"/>
                  </a:lnTo>
                  <a:lnTo>
                    <a:pt x="96" y="536"/>
                  </a:lnTo>
                  <a:lnTo>
                    <a:pt x="88" y="538"/>
                  </a:lnTo>
                  <a:lnTo>
                    <a:pt x="88" y="538"/>
                  </a:lnTo>
                  <a:lnTo>
                    <a:pt x="76" y="540"/>
                  </a:lnTo>
                  <a:lnTo>
                    <a:pt x="68" y="542"/>
                  </a:lnTo>
                  <a:lnTo>
                    <a:pt x="58" y="548"/>
                  </a:lnTo>
                  <a:lnTo>
                    <a:pt x="48" y="554"/>
                  </a:lnTo>
                  <a:lnTo>
                    <a:pt x="40" y="562"/>
                  </a:lnTo>
                  <a:lnTo>
                    <a:pt x="34" y="570"/>
                  </a:lnTo>
                  <a:lnTo>
                    <a:pt x="20" y="590"/>
                  </a:lnTo>
                  <a:lnTo>
                    <a:pt x="10" y="614"/>
                  </a:lnTo>
                  <a:lnTo>
                    <a:pt x="4" y="640"/>
                  </a:lnTo>
                  <a:lnTo>
                    <a:pt x="0" y="668"/>
                  </a:lnTo>
                  <a:lnTo>
                    <a:pt x="2" y="698"/>
                  </a:lnTo>
                  <a:lnTo>
                    <a:pt x="2" y="698"/>
                  </a:lnTo>
                  <a:lnTo>
                    <a:pt x="6" y="726"/>
                  </a:lnTo>
                  <a:lnTo>
                    <a:pt x="14" y="754"/>
                  </a:lnTo>
                  <a:lnTo>
                    <a:pt x="26" y="776"/>
                  </a:lnTo>
                  <a:lnTo>
                    <a:pt x="42" y="796"/>
                  </a:lnTo>
                  <a:lnTo>
                    <a:pt x="58" y="812"/>
                  </a:lnTo>
                  <a:lnTo>
                    <a:pt x="68" y="818"/>
                  </a:lnTo>
                  <a:lnTo>
                    <a:pt x="76" y="824"/>
                  </a:lnTo>
                  <a:lnTo>
                    <a:pt x="86" y="828"/>
                  </a:lnTo>
                  <a:lnTo>
                    <a:pt x="96" y="830"/>
                  </a:lnTo>
                  <a:lnTo>
                    <a:pt x="108" y="830"/>
                  </a:lnTo>
                  <a:lnTo>
                    <a:pt x="118" y="830"/>
                  </a:lnTo>
                  <a:lnTo>
                    <a:pt x="118" y="830"/>
                  </a:lnTo>
                  <a:lnTo>
                    <a:pt x="120" y="830"/>
                  </a:lnTo>
                  <a:lnTo>
                    <a:pt x="120" y="830"/>
                  </a:lnTo>
                  <a:lnTo>
                    <a:pt x="134" y="884"/>
                  </a:lnTo>
                  <a:lnTo>
                    <a:pt x="148" y="932"/>
                  </a:lnTo>
                  <a:lnTo>
                    <a:pt x="162" y="976"/>
                  </a:lnTo>
                  <a:lnTo>
                    <a:pt x="178" y="1014"/>
                  </a:lnTo>
                  <a:lnTo>
                    <a:pt x="194" y="1048"/>
                  </a:lnTo>
                  <a:lnTo>
                    <a:pt x="208" y="1076"/>
                  </a:lnTo>
                  <a:lnTo>
                    <a:pt x="220" y="1098"/>
                  </a:lnTo>
                  <a:lnTo>
                    <a:pt x="232" y="1114"/>
                  </a:lnTo>
                  <a:lnTo>
                    <a:pt x="232" y="1114"/>
                  </a:lnTo>
                  <a:lnTo>
                    <a:pt x="242" y="1124"/>
                  </a:lnTo>
                  <a:lnTo>
                    <a:pt x="254" y="1134"/>
                  </a:lnTo>
                  <a:lnTo>
                    <a:pt x="286" y="1158"/>
                  </a:lnTo>
                  <a:lnTo>
                    <a:pt x="328" y="1184"/>
                  </a:lnTo>
                  <a:lnTo>
                    <a:pt x="376" y="1208"/>
                  </a:lnTo>
                  <a:lnTo>
                    <a:pt x="428" y="1230"/>
                  </a:lnTo>
                  <a:lnTo>
                    <a:pt x="478" y="1250"/>
                  </a:lnTo>
                  <a:lnTo>
                    <a:pt x="502" y="1256"/>
                  </a:lnTo>
                  <a:lnTo>
                    <a:pt x="526" y="1262"/>
                  </a:lnTo>
                  <a:lnTo>
                    <a:pt x="548" y="1264"/>
                  </a:lnTo>
                  <a:lnTo>
                    <a:pt x="568" y="1266"/>
                  </a:lnTo>
                  <a:lnTo>
                    <a:pt x="568" y="1266"/>
                  </a:lnTo>
                  <a:lnTo>
                    <a:pt x="588" y="1264"/>
                  </a:lnTo>
                  <a:lnTo>
                    <a:pt x="610" y="1262"/>
                  </a:lnTo>
                  <a:lnTo>
                    <a:pt x="634" y="1256"/>
                  </a:lnTo>
                  <a:lnTo>
                    <a:pt x="658" y="1250"/>
                  </a:lnTo>
                  <a:lnTo>
                    <a:pt x="710" y="1230"/>
                  </a:lnTo>
                  <a:lnTo>
                    <a:pt x="762" y="1208"/>
                  </a:lnTo>
                  <a:lnTo>
                    <a:pt x="812" y="1184"/>
                  </a:lnTo>
                  <a:lnTo>
                    <a:pt x="854" y="1158"/>
                  </a:lnTo>
                  <a:lnTo>
                    <a:pt x="888" y="1134"/>
                  </a:lnTo>
                  <a:lnTo>
                    <a:pt x="900" y="1124"/>
                  </a:lnTo>
                  <a:lnTo>
                    <a:pt x="910" y="1114"/>
                  </a:lnTo>
                  <a:lnTo>
                    <a:pt x="910" y="1114"/>
                  </a:lnTo>
                  <a:lnTo>
                    <a:pt x="922" y="1098"/>
                  </a:lnTo>
                  <a:lnTo>
                    <a:pt x="934" y="1076"/>
                  </a:lnTo>
                  <a:lnTo>
                    <a:pt x="950" y="1048"/>
                  </a:lnTo>
                  <a:lnTo>
                    <a:pt x="964" y="1014"/>
                  </a:lnTo>
                  <a:lnTo>
                    <a:pt x="980" y="976"/>
                  </a:lnTo>
                  <a:lnTo>
                    <a:pt x="994" y="932"/>
                  </a:lnTo>
                  <a:lnTo>
                    <a:pt x="1008" y="884"/>
                  </a:lnTo>
                  <a:lnTo>
                    <a:pt x="1022" y="830"/>
                  </a:lnTo>
                  <a:lnTo>
                    <a:pt x="1022" y="830"/>
                  </a:lnTo>
                  <a:lnTo>
                    <a:pt x="1024" y="830"/>
                  </a:lnTo>
                  <a:lnTo>
                    <a:pt x="1024" y="830"/>
                  </a:lnTo>
                  <a:lnTo>
                    <a:pt x="1036" y="830"/>
                  </a:lnTo>
                  <a:lnTo>
                    <a:pt x="1046" y="830"/>
                  </a:lnTo>
                  <a:lnTo>
                    <a:pt x="1056" y="828"/>
                  </a:lnTo>
                  <a:lnTo>
                    <a:pt x="1066" y="824"/>
                  </a:lnTo>
                  <a:lnTo>
                    <a:pt x="1074" y="818"/>
                  </a:lnTo>
                  <a:lnTo>
                    <a:pt x="1084" y="812"/>
                  </a:lnTo>
                  <a:lnTo>
                    <a:pt x="1100" y="796"/>
                  </a:lnTo>
                  <a:lnTo>
                    <a:pt x="1116" y="776"/>
                  </a:lnTo>
                  <a:lnTo>
                    <a:pt x="1128" y="754"/>
                  </a:lnTo>
                  <a:lnTo>
                    <a:pt x="1136" y="726"/>
                  </a:lnTo>
                  <a:lnTo>
                    <a:pt x="1142" y="698"/>
                  </a:lnTo>
                  <a:lnTo>
                    <a:pt x="1142" y="698"/>
                  </a:lnTo>
                  <a:lnTo>
                    <a:pt x="1142" y="668"/>
                  </a:lnTo>
                  <a:lnTo>
                    <a:pt x="1140" y="640"/>
                  </a:lnTo>
                  <a:lnTo>
                    <a:pt x="1132" y="614"/>
                  </a:lnTo>
                  <a:lnTo>
                    <a:pt x="1122" y="590"/>
                  </a:lnTo>
                  <a:lnTo>
                    <a:pt x="1110" y="570"/>
                  </a:lnTo>
                  <a:lnTo>
                    <a:pt x="1102" y="562"/>
                  </a:lnTo>
                  <a:lnTo>
                    <a:pt x="1094" y="554"/>
                  </a:lnTo>
                  <a:lnTo>
                    <a:pt x="1084" y="548"/>
                  </a:lnTo>
                  <a:lnTo>
                    <a:pt x="1076" y="542"/>
                  </a:lnTo>
                  <a:lnTo>
                    <a:pt x="1066" y="540"/>
                  </a:lnTo>
                  <a:lnTo>
                    <a:pt x="1056" y="5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0" name="Freeform 44">
              <a:extLst>
                <a:ext uri="{FF2B5EF4-FFF2-40B4-BE49-F238E27FC236}">
                  <a16:creationId xmlns:a16="http://schemas.microsoft.com/office/drawing/2014/main" id="{D0E91AF3-ED74-4788-BAA4-E388C47D8F27}"/>
                </a:ext>
              </a:extLst>
            </p:cNvPr>
            <p:cNvSpPr>
              <a:spLocks/>
            </p:cNvSpPr>
            <p:nvPr/>
          </p:nvSpPr>
          <p:spPr bwMode="auto">
            <a:xfrm>
              <a:off x="8043863" y="1514475"/>
              <a:ext cx="1698625" cy="1149350"/>
            </a:xfrm>
            <a:custGeom>
              <a:avLst/>
              <a:gdLst>
                <a:gd name="T0" fmla="*/ 1030 w 1070"/>
                <a:gd name="T1" fmla="*/ 258 h 724"/>
                <a:gd name="T2" fmla="*/ 998 w 1070"/>
                <a:gd name="T3" fmla="*/ 196 h 724"/>
                <a:gd name="T4" fmla="*/ 948 w 1070"/>
                <a:gd name="T5" fmla="*/ 130 h 724"/>
                <a:gd name="T6" fmla="*/ 860 w 1070"/>
                <a:gd name="T7" fmla="*/ 60 h 724"/>
                <a:gd name="T8" fmla="*/ 762 w 1070"/>
                <a:gd name="T9" fmla="*/ 22 h 724"/>
                <a:gd name="T10" fmla="*/ 666 w 1070"/>
                <a:gd name="T11" fmla="*/ 6 h 724"/>
                <a:gd name="T12" fmla="*/ 582 w 1070"/>
                <a:gd name="T13" fmla="*/ 2 h 724"/>
                <a:gd name="T14" fmla="*/ 422 w 1070"/>
                <a:gd name="T15" fmla="*/ 2 h 724"/>
                <a:gd name="T16" fmla="*/ 306 w 1070"/>
                <a:gd name="T17" fmla="*/ 22 h 724"/>
                <a:gd name="T18" fmla="*/ 210 w 1070"/>
                <a:gd name="T19" fmla="*/ 64 h 724"/>
                <a:gd name="T20" fmla="*/ 156 w 1070"/>
                <a:gd name="T21" fmla="*/ 104 h 724"/>
                <a:gd name="T22" fmla="*/ 106 w 1070"/>
                <a:gd name="T23" fmla="*/ 156 h 724"/>
                <a:gd name="T24" fmla="*/ 62 w 1070"/>
                <a:gd name="T25" fmla="*/ 226 h 724"/>
                <a:gd name="T26" fmla="*/ 38 w 1070"/>
                <a:gd name="T27" fmla="*/ 280 h 724"/>
                <a:gd name="T28" fmla="*/ 8 w 1070"/>
                <a:gd name="T29" fmla="*/ 380 h 724"/>
                <a:gd name="T30" fmla="*/ 0 w 1070"/>
                <a:gd name="T31" fmla="*/ 470 h 724"/>
                <a:gd name="T32" fmla="*/ 8 w 1070"/>
                <a:gd name="T33" fmla="*/ 562 h 724"/>
                <a:gd name="T34" fmla="*/ 26 w 1070"/>
                <a:gd name="T35" fmla="*/ 628 h 724"/>
                <a:gd name="T36" fmla="*/ 54 w 1070"/>
                <a:gd name="T37" fmla="*/ 620 h 724"/>
                <a:gd name="T38" fmla="*/ 66 w 1070"/>
                <a:gd name="T39" fmla="*/ 670 h 724"/>
                <a:gd name="T40" fmla="*/ 66 w 1070"/>
                <a:gd name="T41" fmla="*/ 720 h 724"/>
                <a:gd name="T42" fmla="*/ 76 w 1070"/>
                <a:gd name="T43" fmla="*/ 710 h 724"/>
                <a:gd name="T44" fmla="*/ 94 w 1070"/>
                <a:gd name="T45" fmla="*/ 660 h 724"/>
                <a:gd name="T46" fmla="*/ 134 w 1070"/>
                <a:gd name="T47" fmla="*/ 514 h 724"/>
                <a:gd name="T48" fmla="*/ 164 w 1070"/>
                <a:gd name="T49" fmla="*/ 454 h 724"/>
                <a:gd name="T50" fmla="*/ 202 w 1070"/>
                <a:gd name="T51" fmla="*/ 414 h 724"/>
                <a:gd name="T52" fmla="*/ 258 w 1070"/>
                <a:gd name="T53" fmla="*/ 392 h 724"/>
                <a:gd name="T54" fmla="*/ 316 w 1070"/>
                <a:gd name="T55" fmla="*/ 402 h 724"/>
                <a:gd name="T56" fmla="*/ 434 w 1070"/>
                <a:gd name="T57" fmla="*/ 440 h 724"/>
                <a:gd name="T58" fmla="*/ 524 w 1070"/>
                <a:gd name="T59" fmla="*/ 452 h 724"/>
                <a:gd name="T60" fmla="*/ 588 w 1070"/>
                <a:gd name="T61" fmla="*/ 448 h 724"/>
                <a:gd name="T62" fmla="*/ 736 w 1070"/>
                <a:gd name="T63" fmla="*/ 420 h 724"/>
                <a:gd name="T64" fmla="*/ 794 w 1070"/>
                <a:gd name="T65" fmla="*/ 416 h 724"/>
                <a:gd name="T66" fmla="*/ 852 w 1070"/>
                <a:gd name="T67" fmla="*/ 430 h 724"/>
                <a:gd name="T68" fmla="*/ 892 w 1070"/>
                <a:gd name="T69" fmla="*/ 454 h 724"/>
                <a:gd name="T70" fmla="*/ 914 w 1070"/>
                <a:gd name="T71" fmla="*/ 490 h 724"/>
                <a:gd name="T72" fmla="*/ 922 w 1070"/>
                <a:gd name="T73" fmla="*/ 542 h 724"/>
                <a:gd name="T74" fmla="*/ 916 w 1070"/>
                <a:gd name="T75" fmla="*/ 680 h 724"/>
                <a:gd name="T76" fmla="*/ 922 w 1070"/>
                <a:gd name="T77" fmla="*/ 700 h 724"/>
                <a:gd name="T78" fmla="*/ 936 w 1070"/>
                <a:gd name="T79" fmla="*/ 716 h 724"/>
                <a:gd name="T80" fmla="*/ 950 w 1070"/>
                <a:gd name="T81" fmla="*/ 712 h 724"/>
                <a:gd name="T82" fmla="*/ 980 w 1070"/>
                <a:gd name="T83" fmla="*/ 668 h 724"/>
                <a:gd name="T84" fmla="*/ 1020 w 1070"/>
                <a:gd name="T85" fmla="*/ 624 h 724"/>
                <a:gd name="T86" fmla="*/ 1050 w 1070"/>
                <a:gd name="T87" fmla="*/ 598 h 724"/>
                <a:gd name="T88" fmla="*/ 1070 w 1070"/>
                <a:gd name="T89" fmla="*/ 508 h 724"/>
                <a:gd name="T90" fmla="*/ 1068 w 1070"/>
                <a:gd name="T91" fmla="*/ 424 h 724"/>
                <a:gd name="T92" fmla="*/ 1050 w 1070"/>
                <a:gd name="T93" fmla="*/ 32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0" h="724">
                  <a:moveTo>
                    <a:pt x="1038" y="282"/>
                  </a:moveTo>
                  <a:lnTo>
                    <a:pt x="1038" y="282"/>
                  </a:lnTo>
                  <a:lnTo>
                    <a:pt x="1030" y="258"/>
                  </a:lnTo>
                  <a:lnTo>
                    <a:pt x="1020" y="236"/>
                  </a:lnTo>
                  <a:lnTo>
                    <a:pt x="1010" y="216"/>
                  </a:lnTo>
                  <a:lnTo>
                    <a:pt x="998" y="196"/>
                  </a:lnTo>
                  <a:lnTo>
                    <a:pt x="988" y="178"/>
                  </a:lnTo>
                  <a:lnTo>
                    <a:pt x="976" y="160"/>
                  </a:lnTo>
                  <a:lnTo>
                    <a:pt x="948" y="130"/>
                  </a:lnTo>
                  <a:lnTo>
                    <a:pt x="920" y="102"/>
                  </a:lnTo>
                  <a:lnTo>
                    <a:pt x="890" y="80"/>
                  </a:lnTo>
                  <a:lnTo>
                    <a:pt x="860" y="60"/>
                  </a:lnTo>
                  <a:lnTo>
                    <a:pt x="828" y="44"/>
                  </a:lnTo>
                  <a:lnTo>
                    <a:pt x="794" y="32"/>
                  </a:lnTo>
                  <a:lnTo>
                    <a:pt x="762" y="22"/>
                  </a:lnTo>
                  <a:lnTo>
                    <a:pt x="728" y="14"/>
                  </a:lnTo>
                  <a:lnTo>
                    <a:pt x="696" y="8"/>
                  </a:lnTo>
                  <a:lnTo>
                    <a:pt x="666" y="6"/>
                  </a:lnTo>
                  <a:lnTo>
                    <a:pt x="636" y="2"/>
                  </a:lnTo>
                  <a:lnTo>
                    <a:pt x="582" y="2"/>
                  </a:lnTo>
                  <a:lnTo>
                    <a:pt x="582" y="2"/>
                  </a:lnTo>
                  <a:lnTo>
                    <a:pt x="526" y="0"/>
                  </a:lnTo>
                  <a:lnTo>
                    <a:pt x="458" y="0"/>
                  </a:lnTo>
                  <a:lnTo>
                    <a:pt x="422" y="2"/>
                  </a:lnTo>
                  <a:lnTo>
                    <a:pt x="384" y="6"/>
                  </a:lnTo>
                  <a:lnTo>
                    <a:pt x="346" y="14"/>
                  </a:lnTo>
                  <a:lnTo>
                    <a:pt x="306" y="22"/>
                  </a:lnTo>
                  <a:lnTo>
                    <a:pt x="268" y="36"/>
                  </a:lnTo>
                  <a:lnTo>
                    <a:pt x="230" y="54"/>
                  </a:lnTo>
                  <a:lnTo>
                    <a:pt x="210" y="64"/>
                  </a:lnTo>
                  <a:lnTo>
                    <a:pt x="192" y="76"/>
                  </a:lnTo>
                  <a:lnTo>
                    <a:pt x="174" y="90"/>
                  </a:lnTo>
                  <a:lnTo>
                    <a:pt x="156" y="104"/>
                  </a:lnTo>
                  <a:lnTo>
                    <a:pt x="138" y="120"/>
                  </a:lnTo>
                  <a:lnTo>
                    <a:pt x="122" y="138"/>
                  </a:lnTo>
                  <a:lnTo>
                    <a:pt x="106" y="156"/>
                  </a:lnTo>
                  <a:lnTo>
                    <a:pt x="90" y="178"/>
                  </a:lnTo>
                  <a:lnTo>
                    <a:pt x="76" y="200"/>
                  </a:lnTo>
                  <a:lnTo>
                    <a:pt x="62" y="226"/>
                  </a:lnTo>
                  <a:lnTo>
                    <a:pt x="50" y="252"/>
                  </a:lnTo>
                  <a:lnTo>
                    <a:pt x="38" y="280"/>
                  </a:lnTo>
                  <a:lnTo>
                    <a:pt x="38" y="280"/>
                  </a:lnTo>
                  <a:lnTo>
                    <a:pt x="24" y="314"/>
                  </a:lnTo>
                  <a:lnTo>
                    <a:pt x="16" y="348"/>
                  </a:lnTo>
                  <a:lnTo>
                    <a:pt x="8" y="380"/>
                  </a:lnTo>
                  <a:lnTo>
                    <a:pt x="4" y="412"/>
                  </a:lnTo>
                  <a:lnTo>
                    <a:pt x="2" y="442"/>
                  </a:lnTo>
                  <a:lnTo>
                    <a:pt x="0" y="470"/>
                  </a:lnTo>
                  <a:lnTo>
                    <a:pt x="0" y="496"/>
                  </a:lnTo>
                  <a:lnTo>
                    <a:pt x="2" y="520"/>
                  </a:lnTo>
                  <a:lnTo>
                    <a:pt x="8" y="562"/>
                  </a:lnTo>
                  <a:lnTo>
                    <a:pt x="16" y="596"/>
                  </a:lnTo>
                  <a:lnTo>
                    <a:pt x="22" y="618"/>
                  </a:lnTo>
                  <a:lnTo>
                    <a:pt x="26" y="628"/>
                  </a:lnTo>
                  <a:lnTo>
                    <a:pt x="26" y="628"/>
                  </a:lnTo>
                  <a:lnTo>
                    <a:pt x="38" y="622"/>
                  </a:lnTo>
                  <a:lnTo>
                    <a:pt x="54" y="620"/>
                  </a:lnTo>
                  <a:lnTo>
                    <a:pt x="54" y="620"/>
                  </a:lnTo>
                  <a:lnTo>
                    <a:pt x="62" y="646"/>
                  </a:lnTo>
                  <a:lnTo>
                    <a:pt x="66" y="670"/>
                  </a:lnTo>
                  <a:lnTo>
                    <a:pt x="68" y="692"/>
                  </a:lnTo>
                  <a:lnTo>
                    <a:pt x="68" y="708"/>
                  </a:lnTo>
                  <a:lnTo>
                    <a:pt x="66" y="720"/>
                  </a:lnTo>
                  <a:lnTo>
                    <a:pt x="68" y="724"/>
                  </a:lnTo>
                  <a:lnTo>
                    <a:pt x="70" y="722"/>
                  </a:lnTo>
                  <a:lnTo>
                    <a:pt x="76" y="710"/>
                  </a:lnTo>
                  <a:lnTo>
                    <a:pt x="76" y="710"/>
                  </a:lnTo>
                  <a:lnTo>
                    <a:pt x="86" y="690"/>
                  </a:lnTo>
                  <a:lnTo>
                    <a:pt x="94" y="660"/>
                  </a:lnTo>
                  <a:lnTo>
                    <a:pt x="112" y="588"/>
                  </a:lnTo>
                  <a:lnTo>
                    <a:pt x="122" y="550"/>
                  </a:lnTo>
                  <a:lnTo>
                    <a:pt x="134" y="514"/>
                  </a:lnTo>
                  <a:lnTo>
                    <a:pt x="148" y="480"/>
                  </a:lnTo>
                  <a:lnTo>
                    <a:pt x="154" y="466"/>
                  </a:lnTo>
                  <a:lnTo>
                    <a:pt x="164" y="454"/>
                  </a:lnTo>
                  <a:lnTo>
                    <a:pt x="164" y="454"/>
                  </a:lnTo>
                  <a:lnTo>
                    <a:pt x="182" y="432"/>
                  </a:lnTo>
                  <a:lnTo>
                    <a:pt x="202" y="414"/>
                  </a:lnTo>
                  <a:lnTo>
                    <a:pt x="220" y="404"/>
                  </a:lnTo>
                  <a:lnTo>
                    <a:pt x="238" y="396"/>
                  </a:lnTo>
                  <a:lnTo>
                    <a:pt x="258" y="392"/>
                  </a:lnTo>
                  <a:lnTo>
                    <a:pt x="276" y="392"/>
                  </a:lnTo>
                  <a:lnTo>
                    <a:pt x="296" y="396"/>
                  </a:lnTo>
                  <a:lnTo>
                    <a:pt x="316" y="402"/>
                  </a:lnTo>
                  <a:lnTo>
                    <a:pt x="358" y="416"/>
                  </a:lnTo>
                  <a:lnTo>
                    <a:pt x="406" y="432"/>
                  </a:lnTo>
                  <a:lnTo>
                    <a:pt x="434" y="440"/>
                  </a:lnTo>
                  <a:lnTo>
                    <a:pt x="462" y="446"/>
                  </a:lnTo>
                  <a:lnTo>
                    <a:pt x="492" y="450"/>
                  </a:lnTo>
                  <a:lnTo>
                    <a:pt x="524" y="452"/>
                  </a:lnTo>
                  <a:lnTo>
                    <a:pt x="524" y="452"/>
                  </a:lnTo>
                  <a:lnTo>
                    <a:pt x="558" y="450"/>
                  </a:lnTo>
                  <a:lnTo>
                    <a:pt x="588" y="448"/>
                  </a:lnTo>
                  <a:lnTo>
                    <a:pt x="616" y="444"/>
                  </a:lnTo>
                  <a:lnTo>
                    <a:pt x="644" y="440"/>
                  </a:lnTo>
                  <a:lnTo>
                    <a:pt x="736" y="420"/>
                  </a:lnTo>
                  <a:lnTo>
                    <a:pt x="756" y="418"/>
                  </a:lnTo>
                  <a:lnTo>
                    <a:pt x="776" y="416"/>
                  </a:lnTo>
                  <a:lnTo>
                    <a:pt x="794" y="416"/>
                  </a:lnTo>
                  <a:lnTo>
                    <a:pt x="814" y="418"/>
                  </a:lnTo>
                  <a:lnTo>
                    <a:pt x="834" y="422"/>
                  </a:lnTo>
                  <a:lnTo>
                    <a:pt x="852" y="430"/>
                  </a:lnTo>
                  <a:lnTo>
                    <a:pt x="872" y="440"/>
                  </a:lnTo>
                  <a:lnTo>
                    <a:pt x="892" y="454"/>
                  </a:lnTo>
                  <a:lnTo>
                    <a:pt x="892" y="454"/>
                  </a:lnTo>
                  <a:lnTo>
                    <a:pt x="902" y="464"/>
                  </a:lnTo>
                  <a:lnTo>
                    <a:pt x="910" y="476"/>
                  </a:lnTo>
                  <a:lnTo>
                    <a:pt x="914" y="490"/>
                  </a:lnTo>
                  <a:lnTo>
                    <a:pt x="918" y="506"/>
                  </a:lnTo>
                  <a:lnTo>
                    <a:pt x="920" y="524"/>
                  </a:lnTo>
                  <a:lnTo>
                    <a:pt x="922" y="542"/>
                  </a:lnTo>
                  <a:lnTo>
                    <a:pt x="920" y="578"/>
                  </a:lnTo>
                  <a:lnTo>
                    <a:pt x="916" y="650"/>
                  </a:lnTo>
                  <a:lnTo>
                    <a:pt x="916" y="680"/>
                  </a:lnTo>
                  <a:lnTo>
                    <a:pt x="918" y="692"/>
                  </a:lnTo>
                  <a:lnTo>
                    <a:pt x="922" y="700"/>
                  </a:lnTo>
                  <a:lnTo>
                    <a:pt x="922" y="700"/>
                  </a:lnTo>
                  <a:lnTo>
                    <a:pt x="926" y="708"/>
                  </a:lnTo>
                  <a:lnTo>
                    <a:pt x="930" y="712"/>
                  </a:lnTo>
                  <a:lnTo>
                    <a:pt x="936" y="716"/>
                  </a:lnTo>
                  <a:lnTo>
                    <a:pt x="940" y="716"/>
                  </a:lnTo>
                  <a:lnTo>
                    <a:pt x="944" y="716"/>
                  </a:lnTo>
                  <a:lnTo>
                    <a:pt x="950" y="712"/>
                  </a:lnTo>
                  <a:lnTo>
                    <a:pt x="960" y="704"/>
                  </a:lnTo>
                  <a:lnTo>
                    <a:pt x="970" y="688"/>
                  </a:lnTo>
                  <a:lnTo>
                    <a:pt x="980" y="668"/>
                  </a:lnTo>
                  <a:lnTo>
                    <a:pt x="1002" y="620"/>
                  </a:lnTo>
                  <a:lnTo>
                    <a:pt x="1002" y="620"/>
                  </a:lnTo>
                  <a:lnTo>
                    <a:pt x="1020" y="624"/>
                  </a:lnTo>
                  <a:lnTo>
                    <a:pt x="1038" y="630"/>
                  </a:lnTo>
                  <a:lnTo>
                    <a:pt x="1038" y="630"/>
                  </a:lnTo>
                  <a:lnTo>
                    <a:pt x="1050" y="598"/>
                  </a:lnTo>
                  <a:lnTo>
                    <a:pt x="1060" y="570"/>
                  </a:lnTo>
                  <a:lnTo>
                    <a:pt x="1066" y="530"/>
                  </a:lnTo>
                  <a:lnTo>
                    <a:pt x="1070" y="508"/>
                  </a:lnTo>
                  <a:lnTo>
                    <a:pt x="1070" y="482"/>
                  </a:lnTo>
                  <a:lnTo>
                    <a:pt x="1070" y="454"/>
                  </a:lnTo>
                  <a:lnTo>
                    <a:pt x="1068" y="424"/>
                  </a:lnTo>
                  <a:lnTo>
                    <a:pt x="1064" y="392"/>
                  </a:lnTo>
                  <a:lnTo>
                    <a:pt x="1058" y="358"/>
                  </a:lnTo>
                  <a:lnTo>
                    <a:pt x="1050" y="320"/>
                  </a:lnTo>
                  <a:lnTo>
                    <a:pt x="1038" y="282"/>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 name="Freeform 45">
              <a:extLst>
                <a:ext uri="{FF2B5EF4-FFF2-40B4-BE49-F238E27FC236}">
                  <a16:creationId xmlns:a16="http://schemas.microsoft.com/office/drawing/2014/main" id="{F76D9AD7-A54F-4DF6-BAD5-94B755B1343D}"/>
                </a:ext>
              </a:extLst>
            </p:cNvPr>
            <p:cNvSpPr>
              <a:spLocks/>
            </p:cNvSpPr>
            <p:nvPr/>
          </p:nvSpPr>
          <p:spPr bwMode="auto">
            <a:xfrm>
              <a:off x="8043863" y="1514475"/>
              <a:ext cx="1698625" cy="1149350"/>
            </a:xfrm>
            <a:custGeom>
              <a:avLst/>
              <a:gdLst>
                <a:gd name="T0" fmla="*/ 1030 w 1070"/>
                <a:gd name="T1" fmla="*/ 258 h 724"/>
                <a:gd name="T2" fmla="*/ 998 w 1070"/>
                <a:gd name="T3" fmla="*/ 196 h 724"/>
                <a:gd name="T4" fmla="*/ 948 w 1070"/>
                <a:gd name="T5" fmla="*/ 130 h 724"/>
                <a:gd name="T6" fmla="*/ 860 w 1070"/>
                <a:gd name="T7" fmla="*/ 60 h 724"/>
                <a:gd name="T8" fmla="*/ 762 w 1070"/>
                <a:gd name="T9" fmla="*/ 22 h 724"/>
                <a:gd name="T10" fmla="*/ 666 w 1070"/>
                <a:gd name="T11" fmla="*/ 6 h 724"/>
                <a:gd name="T12" fmla="*/ 582 w 1070"/>
                <a:gd name="T13" fmla="*/ 2 h 724"/>
                <a:gd name="T14" fmla="*/ 422 w 1070"/>
                <a:gd name="T15" fmla="*/ 2 h 724"/>
                <a:gd name="T16" fmla="*/ 306 w 1070"/>
                <a:gd name="T17" fmla="*/ 22 h 724"/>
                <a:gd name="T18" fmla="*/ 210 w 1070"/>
                <a:gd name="T19" fmla="*/ 64 h 724"/>
                <a:gd name="T20" fmla="*/ 156 w 1070"/>
                <a:gd name="T21" fmla="*/ 104 h 724"/>
                <a:gd name="T22" fmla="*/ 106 w 1070"/>
                <a:gd name="T23" fmla="*/ 156 h 724"/>
                <a:gd name="T24" fmla="*/ 62 w 1070"/>
                <a:gd name="T25" fmla="*/ 226 h 724"/>
                <a:gd name="T26" fmla="*/ 38 w 1070"/>
                <a:gd name="T27" fmla="*/ 280 h 724"/>
                <a:gd name="T28" fmla="*/ 8 w 1070"/>
                <a:gd name="T29" fmla="*/ 380 h 724"/>
                <a:gd name="T30" fmla="*/ 0 w 1070"/>
                <a:gd name="T31" fmla="*/ 470 h 724"/>
                <a:gd name="T32" fmla="*/ 8 w 1070"/>
                <a:gd name="T33" fmla="*/ 562 h 724"/>
                <a:gd name="T34" fmla="*/ 26 w 1070"/>
                <a:gd name="T35" fmla="*/ 628 h 724"/>
                <a:gd name="T36" fmla="*/ 54 w 1070"/>
                <a:gd name="T37" fmla="*/ 620 h 724"/>
                <a:gd name="T38" fmla="*/ 66 w 1070"/>
                <a:gd name="T39" fmla="*/ 670 h 724"/>
                <a:gd name="T40" fmla="*/ 66 w 1070"/>
                <a:gd name="T41" fmla="*/ 720 h 724"/>
                <a:gd name="T42" fmla="*/ 76 w 1070"/>
                <a:gd name="T43" fmla="*/ 710 h 724"/>
                <a:gd name="T44" fmla="*/ 94 w 1070"/>
                <a:gd name="T45" fmla="*/ 660 h 724"/>
                <a:gd name="T46" fmla="*/ 134 w 1070"/>
                <a:gd name="T47" fmla="*/ 514 h 724"/>
                <a:gd name="T48" fmla="*/ 164 w 1070"/>
                <a:gd name="T49" fmla="*/ 454 h 724"/>
                <a:gd name="T50" fmla="*/ 202 w 1070"/>
                <a:gd name="T51" fmla="*/ 414 h 724"/>
                <a:gd name="T52" fmla="*/ 258 w 1070"/>
                <a:gd name="T53" fmla="*/ 392 h 724"/>
                <a:gd name="T54" fmla="*/ 316 w 1070"/>
                <a:gd name="T55" fmla="*/ 402 h 724"/>
                <a:gd name="T56" fmla="*/ 434 w 1070"/>
                <a:gd name="T57" fmla="*/ 440 h 724"/>
                <a:gd name="T58" fmla="*/ 524 w 1070"/>
                <a:gd name="T59" fmla="*/ 452 h 724"/>
                <a:gd name="T60" fmla="*/ 588 w 1070"/>
                <a:gd name="T61" fmla="*/ 448 h 724"/>
                <a:gd name="T62" fmla="*/ 736 w 1070"/>
                <a:gd name="T63" fmla="*/ 420 h 724"/>
                <a:gd name="T64" fmla="*/ 794 w 1070"/>
                <a:gd name="T65" fmla="*/ 416 h 724"/>
                <a:gd name="T66" fmla="*/ 852 w 1070"/>
                <a:gd name="T67" fmla="*/ 430 h 724"/>
                <a:gd name="T68" fmla="*/ 892 w 1070"/>
                <a:gd name="T69" fmla="*/ 454 h 724"/>
                <a:gd name="T70" fmla="*/ 914 w 1070"/>
                <a:gd name="T71" fmla="*/ 490 h 724"/>
                <a:gd name="T72" fmla="*/ 922 w 1070"/>
                <a:gd name="T73" fmla="*/ 542 h 724"/>
                <a:gd name="T74" fmla="*/ 916 w 1070"/>
                <a:gd name="T75" fmla="*/ 680 h 724"/>
                <a:gd name="T76" fmla="*/ 922 w 1070"/>
                <a:gd name="T77" fmla="*/ 700 h 724"/>
                <a:gd name="T78" fmla="*/ 936 w 1070"/>
                <a:gd name="T79" fmla="*/ 716 h 724"/>
                <a:gd name="T80" fmla="*/ 950 w 1070"/>
                <a:gd name="T81" fmla="*/ 712 h 724"/>
                <a:gd name="T82" fmla="*/ 980 w 1070"/>
                <a:gd name="T83" fmla="*/ 668 h 724"/>
                <a:gd name="T84" fmla="*/ 1020 w 1070"/>
                <a:gd name="T85" fmla="*/ 624 h 724"/>
                <a:gd name="T86" fmla="*/ 1050 w 1070"/>
                <a:gd name="T87" fmla="*/ 598 h 724"/>
                <a:gd name="T88" fmla="*/ 1070 w 1070"/>
                <a:gd name="T89" fmla="*/ 508 h 724"/>
                <a:gd name="T90" fmla="*/ 1068 w 1070"/>
                <a:gd name="T91" fmla="*/ 424 h 724"/>
                <a:gd name="T92" fmla="*/ 1050 w 1070"/>
                <a:gd name="T93" fmla="*/ 32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0" h="724">
                  <a:moveTo>
                    <a:pt x="1038" y="282"/>
                  </a:moveTo>
                  <a:lnTo>
                    <a:pt x="1038" y="282"/>
                  </a:lnTo>
                  <a:lnTo>
                    <a:pt x="1030" y="258"/>
                  </a:lnTo>
                  <a:lnTo>
                    <a:pt x="1020" y="236"/>
                  </a:lnTo>
                  <a:lnTo>
                    <a:pt x="1010" y="216"/>
                  </a:lnTo>
                  <a:lnTo>
                    <a:pt x="998" y="196"/>
                  </a:lnTo>
                  <a:lnTo>
                    <a:pt x="988" y="178"/>
                  </a:lnTo>
                  <a:lnTo>
                    <a:pt x="976" y="160"/>
                  </a:lnTo>
                  <a:lnTo>
                    <a:pt x="948" y="130"/>
                  </a:lnTo>
                  <a:lnTo>
                    <a:pt x="920" y="102"/>
                  </a:lnTo>
                  <a:lnTo>
                    <a:pt x="890" y="80"/>
                  </a:lnTo>
                  <a:lnTo>
                    <a:pt x="860" y="60"/>
                  </a:lnTo>
                  <a:lnTo>
                    <a:pt x="828" y="44"/>
                  </a:lnTo>
                  <a:lnTo>
                    <a:pt x="794" y="32"/>
                  </a:lnTo>
                  <a:lnTo>
                    <a:pt x="762" y="22"/>
                  </a:lnTo>
                  <a:lnTo>
                    <a:pt x="728" y="14"/>
                  </a:lnTo>
                  <a:lnTo>
                    <a:pt x="696" y="8"/>
                  </a:lnTo>
                  <a:lnTo>
                    <a:pt x="666" y="6"/>
                  </a:lnTo>
                  <a:lnTo>
                    <a:pt x="636" y="2"/>
                  </a:lnTo>
                  <a:lnTo>
                    <a:pt x="582" y="2"/>
                  </a:lnTo>
                  <a:lnTo>
                    <a:pt x="582" y="2"/>
                  </a:lnTo>
                  <a:lnTo>
                    <a:pt x="526" y="0"/>
                  </a:lnTo>
                  <a:lnTo>
                    <a:pt x="458" y="0"/>
                  </a:lnTo>
                  <a:lnTo>
                    <a:pt x="422" y="2"/>
                  </a:lnTo>
                  <a:lnTo>
                    <a:pt x="384" y="6"/>
                  </a:lnTo>
                  <a:lnTo>
                    <a:pt x="346" y="14"/>
                  </a:lnTo>
                  <a:lnTo>
                    <a:pt x="306" y="22"/>
                  </a:lnTo>
                  <a:lnTo>
                    <a:pt x="268" y="36"/>
                  </a:lnTo>
                  <a:lnTo>
                    <a:pt x="230" y="54"/>
                  </a:lnTo>
                  <a:lnTo>
                    <a:pt x="210" y="64"/>
                  </a:lnTo>
                  <a:lnTo>
                    <a:pt x="192" y="76"/>
                  </a:lnTo>
                  <a:lnTo>
                    <a:pt x="174" y="90"/>
                  </a:lnTo>
                  <a:lnTo>
                    <a:pt x="156" y="104"/>
                  </a:lnTo>
                  <a:lnTo>
                    <a:pt x="138" y="120"/>
                  </a:lnTo>
                  <a:lnTo>
                    <a:pt x="122" y="138"/>
                  </a:lnTo>
                  <a:lnTo>
                    <a:pt x="106" y="156"/>
                  </a:lnTo>
                  <a:lnTo>
                    <a:pt x="90" y="178"/>
                  </a:lnTo>
                  <a:lnTo>
                    <a:pt x="76" y="200"/>
                  </a:lnTo>
                  <a:lnTo>
                    <a:pt x="62" y="226"/>
                  </a:lnTo>
                  <a:lnTo>
                    <a:pt x="50" y="252"/>
                  </a:lnTo>
                  <a:lnTo>
                    <a:pt x="38" y="280"/>
                  </a:lnTo>
                  <a:lnTo>
                    <a:pt x="38" y="280"/>
                  </a:lnTo>
                  <a:lnTo>
                    <a:pt x="24" y="314"/>
                  </a:lnTo>
                  <a:lnTo>
                    <a:pt x="16" y="348"/>
                  </a:lnTo>
                  <a:lnTo>
                    <a:pt x="8" y="380"/>
                  </a:lnTo>
                  <a:lnTo>
                    <a:pt x="4" y="412"/>
                  </a:lnTo>
                  <a:lnTo>
                    <a:pt x="2" y="442"/>
                  </a:lnTo>
                  <a:lnTo>
                    <a:pt x="0" y="470"/>
                  </a:lnTo>
                  <a:lnTo>
                    <a:pt x="0" y="496"/>
                  </a:lnTo>
                  <a:lnTo>
                    <a:pt x="2" y="520"/>
                  </a:lnTo>
                  <a:lnTo>
                    <a:pt x="8" y="562"/>
                  </a:lnTo>
                  <a:lnTo>
                    <a:pt x="16" y="596"/>
                  </a:lnTo>
                  <a:lnTo>
                    <a:pt x="22" y="618"/>
                  </a:lnTo>
                  <a:lnTo>
                    <a:pt x="26" y="628"/>
                  </a:lnTo>
                  <a:lnTo>
                    <a:pt x="26" y="628"/>
                  </a:lnTo>
                  <a:lnTo>
                    <a:pt x="38" y="622"/>
                  </a:lnTo>
                  <a:lnTo>
                    <a:pt x="54" y="620"/>
                  </a:lnTo>
                  <a:lnTo>
                    <a:pt x="54" y="620"/>
                  </a:lnTo>
                  <a:lnTo>
                    <a:pt x="62" y="646"/>
                  </a:lnTo>
                  <a:lnTo>
                    <a:pt x="66" y="670"/>
                  </a:lnTo>
                  <a:lnTo>
                    <a:pt x="68" y="692"/>
                  </a:lnTo>
                  <a:lnTo>
                    <a:pt x="68" y="708"/>
                  </a:lnTo>
                  <a:lnTo>
                    <a:pt x="66" y="720"/>
                  </a:lnTo>
                  <a:lnTo>
                    <a:pt x="68" y="724"/>
                  </a:lnTo>
                  <a:lnTo>
                    <a:pt x="70" y="722"/>
                  </a:lnTo>
                  <a:lnTo>
                    <a:pt x="76" y="710"/>
                  </a:lnTo>
                  <a:lnTo>
                    <a:pt x="76" y="710"/>
                  </a:lnTo>
                  <a:lnTo>
                    <a:pt x="86" y="690"/>
                  </a:lnTo>
                  <a:lnTo>
                    <a:pt x="94" y="660"/>
                  </a:lnTo>
                  <a:lnTo>
                    <a:pt x="112" y="588"/>
                  </a:lnTo>
                  <a:lnTo>
                    <a:pt x="122" y="550"/>
                  </a:lnTo>
                  <a:lnTo>
                    <a:pt x="134" y="514"/>
                  </a:lnTo>
                  <a:lnTo>
                    <a:pt x="148" y="480"/>
                  </a:lnTo>
                  <a:lnTo>
                    <a:pt x="154" y="466"/>
                  </a:lnTo>
                  <a:lnTo>
                    <a:pt x="164" y="454"/>
                  </a:lnTo>
                  <a:lnTo>
                    <a:pt x="164" y="454"/>
                  </a:lnTo>
                  <a:lnTo>
                    <a:pt x="182" y="432"/>
                  </a:lnTo>
                  <a:lnTo>
                    <a:pt x="202" y="414"/>
                  </a:lnTo>
                  <a:lnTo>
                    <a:pt x="220" y="404"/>
                  </a:lnTo>
                  <a:lnTo>
                    <a:pt x="238" y="396"/>
                  </a:lnTo>
                  <a:lnTo>
                    <a:pt x="258" y="392"/>
                  </a:lnTo>
                  <a:lnTo>
                    <a:pt x="276" y="392"/>
                  </a:lnTo>
                  <a:lnTo>
                    <a:pt x="296" y="396"/>
                  </a:lnTo>
                  <a:lnTo>
                    <a:pt x="316" y="402"/>
                  </a:lnTo>
                  <a:lnTo>
                    <a:pt x="358" y="416"/>
                  </a:lnTo>
                  <a:lnTo>
                    <a:pt x="406" y="432"/>
                  </a:lnTo>
                  <a:lnTo>
                    <a:pt x="434" y="440"/>
                  </a:lnTo>
                  <a:lnTo>
                    <a:pt x="462" y="446"/>
                  </a:lnTo>
                  <a:lnTo>
                    <a:pt x="492" y="450"/>
                  </a:lnTo>
                  <a:lnTo>
                    <a:pt x="524" y="452"/>
                  </a:lnTo>
                  <a:lnTo>
                    <a:pt x="524" y="452"/>
                  </a:lnTo>
                  <a:lnTo>
                    <a:pt x="558" y="450"/>
                  </a:lnTo>
                  <a:lnTo>
                    <a:pt x="588" y="448"/>
                  </a:lnTo>
                  <a:lnTo>
                    <a:pt x="616" y="444"/>
                  </a:lnTo>
                  <a:lnTo>
                    <a:pt x="644" y="440"/>
                  </a:lnTo>
                  <a:lnTo>
                    <a:pt x="736" y="420"/>
                  </a:lnTo>
                  <a:lnTo>
                    <a:pt x="756" y="418"/>
                  </a:lnTo>
                  <a:lnTo>
                    <a:pt x="776" y="416"/>
                  </a:lnTo>
                  <a:lnTo>
                    <a:pt x="794" y="416"/>
                  </a:lnTo>
                  <a:lnTo>
                    <a:pt x="814" y="418"/>
                  </a:lnTo>
                  <a:lnTo>
                    <a:pt x="834" y="422"/>
                  </a:lnTo>
                  <a:lnTo>
                    <a:pt x="852" y="430"/>
                  </a:lnTo>
                  <a:lnTo>
                    <a:pt x="872" y="440"/>
                  </a:lnTo>
                  <a:lnTo>
                    <a:pt x="892" y="454"/>
                  </a:lnTo>
                  <a:lnTo>
                    <a:pt x="892" y="454"/>
                  </a:lnTo>
                  <a:lnTo>
                    <a:pt x="902" y="464"/>
                  </a:lnTo>
                  <a:lnTo>
                    <a:pt x="910" y="476"/>
                  </a:lnTo>
                  <a:lnTo>
                    <a:pt x="914" y="490"/>
                  </a:lnTo>
                  <a:lnTo>
                    <a:pt x="918" y="506"/>
                  </a:lnTo>
                  <a:lnTo>
                    <a:pt x="920" y="524"/>
                  </a:lnTo>
                  <a:lnTo>
                    <a:pt x="922" y="542"/>
                  </a:lnTo>
                  <a:lnTo>
                    <a:pt x="920" y="578"/>
                  </a:lnTo>
                  <a:lnTo>
                    <a:pt x="916" y="650"/>
                  </a:lnTo>
                  <a:lnTo>
                    <a:pt x="916" y="680"/>
                  </a:lnTo>
                  <a:lnTo>
                    <a:pt x="918" y="692"/>
                  </a:lnTo>
                  <a:lnTo>
                    <a:pt x="922" y="700"/>
                  </a:lnTo>
                  <a:lnTo>
                    <a:pt x="922" y="700"/>
                  </a:lnTo>
                  <a:lnTo>
                    <a:pt x="926" y="708"/>
                  </a:lnTo>
                  <a:lnTo>
                    <a:pt x="930" y="712"/>
                  </a:lnTo>
                  <a:lnTo>
                    <a:pt x="936" y="716"/>
                  </a:lnTo>
                  <a:lnTo>
                    <a:pt x="940" y="716"/>
                  </a:lnTo>
                  <a:lnTo>
                    <a:pt x="944" y="716"/>
                  </a:lnTo>
                  <a:lnTo>
                    <a:pt x="950" y="712"/>
                  </a:lnTo>
                  <a:lnTo>
                    <a:pt x="960" y="704"/>
                  </a:lnTo>
                  <a:lnTo>
                    <a:pt x="970" y="688"/>
                  </a:lnTo>
                  <a:lnTo>
                    <a:pt x="980" y="668"/>
                  </a:lnTo>
                  <a:lnTo>
                    <a:pt x="1002" y="620"/>
                  </a:lnTo>
                  <a:lnTo>
                    <a:pt x="1002" y="620"/>
                  </a:lnTo>
                  <a:lnTo>
                    <a:pt x="1020" y="624"/>
                  </a:lnTo>
                  <a:lnTo>
                    <a:pt x="1038" y="630"/>
                  </a:lnTo>
                  <a:lnTo>
                    <a:pt x="1038" y="630"/>
                  </a:lnTo>
                  <a:lnTo>
                    <a:pt x="1050" y="598"/>
                  </a:lnTo>
                  <a:lnTo>
                    <a:pt x="1060" y="570"/>
                  </a:lnTo>
                  <a:lnTo>
                    <a:pt x="1066" y="530"/>
                  </a:lnTo>
                  <a:lnTo>
                    <a:pt x="1070" y="508"/>
                  </a:lnTo>
                  <a:lnTo>
                    <a:pt x="1070" y="482"/>
                  </a:lnTo>
                  <a:lnTo>
                    <a:pt x="1070" y="454"/>
                  </a:lnTo>
                  <a:lnTo>
                    <a:pt x="1068" y="424"/>
                  </a:lnTo>
                  <a:lnTo>
                    <a:pt x="1064" y="392"/>
                  </a:lnTo>
                  <a:lnTo>
                    <a:pt x="1058" y="358"/>
                  </a:lnTo>
                  <a:lnTo>
                    <a:pt x="1050" y="320"/>
                  </a:lnTo>
                  <a:lnTo>
                    <a:pt x="1038" y="2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2" name="Freeform 46">
              <a:extLst>
                <a:ext uri="{FF2B5EF4-FFF2-40B4-BE49-F238E27FC236}">
                  <a16:creationId xmlns:a16="http://schemas.microsoft.com/office/drawing/2014/main" id="{D790CFAD-2F0D-4D47-A014-0C6C2CF58233}"/>
                </a:ext>
              </a:extLst>
            </p:cNvPr>
            <p:cNvSpPr>
              <a:spLocks/>
            </p:cNvSpPr>
            <p:nvPr/>
          </p:nvSpPr>
          <p:spPr bwMode="auto">
            <a:xfrm>
              <a:off x="8408988" y="3717925"/>
              <a:ext cx="876300" cy="984250"/>
            </a:xfrm>
            <a:custGeom>
              <a:avLst/>
              <a:gdLst>
                <a:gd name="T0" fmla="*/ 552 w 552"/>
                <a:gd name="T1" fmla="*/ 2 h 620"/>
                <a:gd name="T2" fmla="*/ 552 w 552"/>
                <a:gd name="T3" fmla="*/ 2 h 620"/>
                <a:gd name="T4" fmla="*/ 540 w 552"/>
                <a:gd name="T5" fmla="*/ 8 h 620"/>
                <a:gd name="T6" fmla="*/ 526 w 552"/>
                <a:gd name="T7" fmla="*/ 16 h 620"/>
                <a:gd name="T8" fmla="*/ 510 w 552"/>
                <a:gd name="T9" fmla="*/ 26 h 620"/>
                <a:gd name="T10" fmla="*/ 488 w 552"/>
                <a:gd name="T11" fmla="*/ 36 h 620"/>
                <a:gd name="T12" fmla="*/ 456 w 552"/>
                <a:gd name="T13" fmla="*/ 46 h 620"/>
                <a:gd name="T14" fmla="*/ 414 w 552"/>
                <a:gd name="T15" fmla="*/ 54 h 620"/>
                <a:gd name="T16" fmla="*/ 358 w 552"/>
                <a:gd name="T17" fmla="*/ 58 h 620"/>
                <a:gd name="T18" fmla="*/ 286 w 552"/>
                <a:gd name="T19" fmla="*/ 60 h 620"/>
                <a:gd name="T20" fmla="*/ 286 w 552"/>
                <a:gd name="T21" fmla="*/ 60 h 620"/>
                <a:gd name="T22" fmla="*/ 248 w 552"/>
                <a:gd name="T23" fmla="*/ 60 h 620"/>
                <a:gd name="T24" fmla="*/ 214 w 552"/>
                <a:gd name="T25" fmla="*/ 58 h 620"/>
                <a:gd name="T26" fmla="*/ 184 w 552"/>
                <a:gd name="T27" fmla="*/ 56 h 620"/>
                <a:gd name="T28" fmla="*/ 156 w 552"/>
                <a:gd name="T29" fmla="*/ 52 h 620"/>
                <a:gd name="T30" fmla="*/ 112 w 552"/>
                <a:gd name="T31" fmla="*/ 42 h 620"/>
                <a:gd name="T32" fmla="*/ 78 w 552"/>
                <a:gd name="T33" fmla="*/ 32 h 620"/>
                <a:gd name="T34" fmla="*/ 50 w 552"/>
                <a:gd name="T35" fmla="*/ 22 h 620"/>
                <a:gd name="T36" fmla="*/ 30 w 552"/>
                <a:gd name="T37" fmla="*/ 12 h 620"/>
                <a:gd name="T38" fmla="*/ 14 w 552"/>
                <a:gd name="T39" fmla="*/ 4 h 620"/>
                <a:gd name="T40" fmla="*/ 0 w 552"/>
                <a:gd name="T41" fmla="*/ 0 h 620"/>
                <a:gd name="T42" fmla="*/ 0 w 552"/>
                <a:gd name="T43" fmla="*/ 0 h 620"/>
                <a:gd name="T44" fmla="*/ 0 w 552"/>
                <a:gd name="T45" fmla="*/ 2 h 620"/>
                <a:gd name="T46" fmla="*/ 0 w 552"/>
                <a:gd name="T47" fmla="*/ 8 h 620"/>
                <a:gd name="T48" fmla="*/ 6 w 552"/>
                <a:gd name="T49" fmla="*/ 30 h 620"/>
                <a:gd name="T50" fmla="*/ 18 w 552"/>
                <a:gd name="T51" fmla="*/ 60 h 620"/>
                <a:gd name="T52" fmla="*/ 34 w 552"/>
                <a:gd name="T53" fmla="*/ 102 h 620"/>
                <a:gd name="T54" fmla="*/ 78 w 552"/>
                <a:gd name="T55" fmla="*/ 200 h 620"/>
                <a:gd name="T56" fmla="*/ 130 w 552"/>
                <a:gd name="T57" fmla="*/ 314 h 620"/>
                <a:gd name="T58" fmla="*/ 230 w 552"/>
                <a:gd name="T59" fmla="*/ 524 h 620"/>
                <a:gd name="T60" fmla="*/ 278 w 552"/>
                <a:gd name="T61" fmla="*/ 620 h 620"/>
                <a:gd name="T62" fmla="*/ 278 w 552"/>
                <a:gd name="T63" fmla="*/ 620 h 620"/>
                <a:gd name="T64" fmla="*/ 322 w 552"/>
                <a:gd name="T65" fmla="*/ 528 h 620"/>
                <a:gd name="T66" fmla="*/ 420 w 552"/>
                <a:gd name="T67" fmla="*/ 320 h 620"/>
                <a:gd name="T68" fmla="*/ 472 w 552"/>
                <a:gd name="T69" fmla="*/ 208 h 620"/>
                <a:gd name="T70" fmla="*/ 516 w 552"/>
                <a:gd name="T71" fmla="*/ 110 h 620"/>
                <a:gd name="T72" fmla="*/ 532 w 552"/>
                <a:gd name="T73" fmla="*/ 68 h 620"/>
                <a:gd name="T74" fmla="*/ 544 w 552"/>
                <a:gd name="T75" fmla="*/ 36 h 620"/>
                <a:gd name="T76" fmla="*/ 552 w 552"/>
                <a:gd name="T77" fmla="*/ 12 h 620"/>
                <a:gd name="T78" fmla="*/ 552 w 552"/>
                <a:gd name="T79" fmla="*/ 6 h 620"/>
                <a:gd name="T80" fmla="*/ 552 w 552"/>
                <a:gd name="T81" fmla="*/ 2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2" h="620">
                  <a:moveTo>
                    <a:pt x="552" y="2"/>
                  </a:moveTo>
                  <a:lnTo>
                    <a:pt x="552" y="2"/>
                  </a:lnTo>
                  <a:lnTo>
                    <a:pt x="540" y="8"/>
                  </a:lnTo>
                  <a:lnTo>
                    <a:pt x="526" y="16"/>
                  </a:lnTo>
                  <a:lnTo>
                    <a:pt x="510" y="26"/>
                  </a:lnTo>
                  <a:lnTo>
                    <a:pt x="488" y="36"/>
                  </a:lnTo>
                  <a:lnTo>
                    <a:pt x="456" y="46"/>
                  </a:lnTo>
                  <a:lnTo>
                    <a:pt x="414" y="54"/>
                  </a:lnTo>
                  <a:lnTo>
                    <a:pt x="358" y="58"/>
                  </a:lnTo>
                  <a:lnTo>
                    <a:pt x="286" y="60"/>
                  </a:lnTo>
                  <a:lnTo>
                    <a:pt x="286" y="60"/>
                  </a:lnTo>
                  <a:lnTo>
                    <a:pt x="248" y="60"/>
                  </a:lnTo>
                  <a:lnTo>
                    <a:pt x="214" y="58"/>
                  </a:lnTo>
                  <a:lnTo>
                    <a:pt x="184" y="56"/>
                  </a:lnTo>
                  <a:lnTo>
                    <a:pt x="156" y="52"/>
                  </a:lnTo>
                  <a:lnTo>
                    <a:pt x="112" y="42"/>
                  </a:lnTo>
                  <a:lnTo>
                    <a:pt x="78" y="32"/>
                  </a:lnTo>
                  <a:lnTo>
                    <a:pt x="50" y="22"/>
                  </a:lnTo>
                  <a:lnTo>
                    <a:pt x="30" y="12"/>
                  </a:lnTo>
                  <a:lnTo>
                    <a:pt x="14" y="4"/>
                  </a:lnTo>
                  <a:lnTo>
                    <a:pt x="0" y="0"/>
                  </a:lnTo>
                  <a:lnTo>
                    <a:pt x="0" y="0"/>
                  </a:lnTo>
                  <a:lnTo>
                    <a:pt x="0" y="2"/>
                  </a:lnTo>
                  <a:lnTo>
                    <a:pt x="0" y="8"/>
                  </a:lnTo>
                  <a:lnTo>
                    <a:pt x="6" y="30"/>
                  </a:lnTo>
                  <a:lnTo>
                    <a:pt x="18" y="60"/>
                  </a:lnTo>
                  <a:lnTo>
                    <a:pt x="34" y="102"/>
                  </a:lnTo>
                  <a:lnTo>
                    <a:pt x="78" y="200"/>
                  </a:lnTo>
                  <a:lnTo>
                    <a:pt x="130" y="314"/>
                  </a:lnTo>
                  <a:lnTo>
                    <a:pt x="230" y="524"/>
                  </a:lnTo>
                  <a:lnTo>
                    <a:pt x="278" y="620"/>
                  </a:lnTo>
                  <a:lnTo>
                    <a:pt x="278" y="620"/>
                  </a:lnTo>
                  <a:lnTo>
                    <a:pt x="322" y="528"/>
                  </a:lnTo>
                  <a:lnTo>
                    <a:pt x="420" y="320"/>
                  </a:lnTo>
                  <a:lnTo>
                    <a:pt x="472" y="208"/>
                  </a:lnTo>
                  <a:lnTo>
                    <a:pt x="516" y="110"/>
                  </a:lnTo>
                  <a:lnTo>
                    <a:pt x="532" y="68"/>
                  </a:lnTo>
                  <a:lnTo>
                    <a:pt x="544" y="36"/>
                  </a:lnTo>
                  <a:lnTo>
                    <a:pt x="552" y="12"/>
                  </a:lnTo>
                  <a:lnTo>
                    <a:pt x="552" y="6"/>
                  </a:lnTo>
                  <a:lnTo>
                    <a:pt x="552" y="2"/>
                  </a:lnTo>
                  <a:close/>
                </a:path>
              </a:pathLst>
            </a:custGeom>
            <a:solidFill>
              <a:srgbClr val="88A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 name="Freeform 47">
              <a:extLst>
                <a:ext uri="{FF2B5EF4-FFF2-40B4-BE49-F238E27FC236}">
                  <a16:creationId xmlns:a16="http://schemas.microsoft.com/office/drawing/2014/main" id="{2F600EB7-041A-4B0A-BB5C-487A507813B0}"/>
                </a:ext>
              </a:extLst>
            </p:cNvPr>
            <p:cNvSpPr>
              <a:spLocks/>
            </p:cNvSpPr>
            <p:nvPr/>
          </p:nvSpPr>
          <p:spPr bwMode="auto">
            <a:xfrm>
              <a:off x="8408988" y="3717925"/>
              <a:ext cx="876300" cy="984250"/>
            </a:xfrm>
            <a:custGeom>
              <a:avLst/>
              <a:gdLst>
                <a:gd name="T0" fmla="*/ 552 w 552"/>
                <a:gd name="T1" fmla="*/ 2 h 620"/>
                <a:gd name="T2" fmla="*/ 552 w 552"/>
                <a:gd name="T3" fmla="*/ 2 h 620"/>
                <a:gd name="T4" fmla="*/ 540 w 552"/>
                <a:gd name="T5" fmla="*/ 8 h 620"/>
                <a:gd name="T6" fmla="*/ 526 w 552"/>
                <a:gd name="T7" fmla="*/ 16 h 620"/>
                <a:gd name="T8" fmla="*/ 510 w 552"/>
                <a:gd name="T9" fmla="*/ 26 h 620"/>
                <a:gd name="T10" fmla="*/ 488 w 552"/>
                <a:gd name="T11" fmla="*/ 36 h 620"/>
                <a:gd name="T12" fmla="*/ 456 w 552"/>
                <a:gd name="T13" fmla="*/ 46 h 620"/>
                <a:gd name="T14" fmla="*/ 414 w 552"/>
                <a:gd name="T15" fmla="*/ 54 h 620"/>
                <a:gd name="T16" fmla="*/ 358 w 552"/>
                <a:gd name="T17" fmla="*/ 58 h 620"/>
                <a:gd name="T18" fmla="*/ 286 w 552"/>
                <a:gd name="T19" fmla="*/ 60 h 620"/>
                <a:gd name="T20" fmla="*/ 286 w 552"/>
                <a:gd name="T21" fmla="*/ 60 h 620"/>
                <a:gd name="T22" fmla="*/ 248 w 552"/>
                <a:gd name="T23" fmla="*/ 60 h 620"/>
                <a:gd name="T24" fmla="*/ 214 w 552"/>
                <a:gd name="T25" fmla="*/ 58 h 620"/>
                <a:gd name="T26" fmla="*/ 184 w 552"/>
                <a:gd name="T27" fmla="*/ 56 h 620"/>
                <a:gd name="T28" fmla="*/ 156 w 552"/>
                <a:gd name="T29" fmla="*/ 52 h 620"/>
                <a:gd name="T30" fmla="*/ 112 w 552"/>
                <a:gd name="T31" fmla="*/ 42 h 620"/>
                <a:gd name="T32" fmla="*/ 78 w 552"/>
                <a:gd name="T33" fmla="*/ 32 h 620"/>
                <a:gd name="T34" fmla="*/ 50 w 552"/>
                <a:gd name="T35" fmla="*/ 22 h 620"/>
                <a:gd name="T36" fmla="*/ 30 w 552"/>
                <a:gd name="T37" fmla="*/ 12 h 620"/>
                <a:gd name="T38" fmla="*/ 14 w 552"/>
                <a:gd name="T39" fmla="*/ 4 h 620"/>
                <a:gd name="T40" fmla="*/ 0 w 552"/>
                <a:gd name="T41" fmla="*/ 0 h 620"/>
                <a:gd name="T42" fmla="*/ 0 w 552"/>
                <a:gd name="T43" fmla="*/ 0 h 620"/>
                <a:gd name="T44" fmla="*/ 0 w 552"/>
                <a:gd name="T45" fmla="*/ 2 h 620"/>
                <a:gd name="T46" fmla="*/ 0 w 552"/>
                <a:gd name="T47" fmla="*/ 8 h 620"/>
                <a:gd name="T48" fmla="*/ 6 w 552"/>
                <a:gd name="T49" fmla="*/ 30 h 620"/>
                <a:gd name="T50" fmla="*/ 18 w 552"/>
                <a:gd name="T51" fmla="*/ 60 h 620"/>
                <a:gd name="T52" fmla="*/ 34 w 552"/>
                <a:gd name="T53" fmla="*/ 102 h 620"/>
                <a:gd name="T54" fmla="*/ 78 w 552"/>
                <a:gd name="T55" fmla="*/ 200 h 620"/>
                <a:gd name="T56" fmla="*/ 130 w 552"/>
                <a:gd name="T57" fmla="*/ 314 h 620"/>
                <a:gd name="T58" fmla="*/ 230 w 552"/>
                <a:gd name="T59" fmla="*/ 524 h 620"/>
                <a:gd name="T60" fmla="*/ 278 w 552"/>
                <a:gd name="T61" fmla="*/ 620 h 620"/>
                <a:gd name="T62" fmla="*/ 278 w 552"/>
                <a:gd name="T63" fmla="*/ 620 h 620"/>
                <a:gd name="T64" fmla="*/ 322 w 552"/>
                <a:gd name="T65" fmla="*/ 528 h 620"/>
                <a:gd name="T66" fmla="*/ 420 w 552"/>
                <a:gd name="T67" fmla="*/ 320 h 620"/>
                <a:gd name="T68" fmla="*/ 472 w 552"/>
                <a:gd name="T69" fmla="*/ 208 h 620"/>
                <a:gd name="T70" fmla="*/ 516 w 552"/>
                <a:gd name="T71" fmla="*/ 110 h 620"/>
                <a:gd name="T72" fmla="*/ 532 w 552"/>
                <a:gd name="T73" fmla="*/ 68 h 620"/>
                <a:gd name="T74" fmla="*/ 544 w 552"/>
                <a:gd name="T75" fmla="*/ 36 h 620"/>
                <a:gd name="T76" fmla="*/ 552 w 552"/>
                <a:gd name="T77" fmla="*/ 12 h 620"/>
                <a:gd name="T78" fmla="*/ 552 w 552"/>
                <a:gd name="T79" fmla="*/ 6 h 620"/>
                <a:gd name="T80" fmla="*/ 552 w 552"/>
                <a:gd name="T81" fmla="*/ 2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2" h="620">
                  <a:moveTo>
                    <a:pt x="552" y="2"/>
                  </a:moveTo>
                  <a:lnTo>
                    <a:pt x="552" y="2"/>
                  </a:lnTo>
                  <a:lnTo>
                    <a:pt x="540" y="8"/>
                  </a:lnTo>
                  <a:lnTo>
                    <a:pt x="526" y="16"/>
                  </a:lnTo>
                  <a:lnTo>
                    <a:pt x="510" y="26"/>
                  </a:lnTo>
                  <a:lnTo>
                    <a:pt x="488" y="36"/>
                  </a:lnTo>
                  <a:lnTo>
                    <a:pt x="456" y="46"/>
                  </a:lnTo>
                  <a:lnTo>
                    <a:pt x="414" y="54"/>
                  </a:lnTo>
                  <a:lnTo>
                    <a:pt x="358" y="58"/>
                  </a:lnTo>
                  <a:lnTo>
                    <a:pt x="286" y="60"/>
                  </a:lnTo>
                  <a:lnTo>
                    <a:pt x="286" y="60"/>
                  </a:lnTo>
                  <a:lnTo>
                    <a:pt x="248" y="60"/>
                  </a:lnTo>
                  <a:lnTo>
                    <a:pt x="214" y="58"/>
                  </a:lnTo>
                  <a:lnTo>
                    <a:pt x="184" y="56"/>
                  </a:lnTo>
                  <a:lnTo>
                    <a:pt x="156" y="52"/>
                  </a:lnTo>
                  <a:lnTo>
                    <a:pt x="112" y="42"/>
                  </a:lnTo>
                  <a:lnTo>
                    <a:pt x="78" y="32"/>
                  </a:lnTo>
                  <a:lnTo>
                    <a:pt x="50" y="22"/>
                  </a:lnTo>
                  <a:lnTo>
                    <a:pt x="30" y="12"/>
                  </a:lnTo>
                  <a:lnTo>
                    <a:pt x="14" y="4"/>
                  </a:lnTo>
                  <a:lnTo>
                    <a:pt x="0" y="0"/>
                  </a:lnTo>
                  <a:lnTo>
                    <a:pt x="0" y="0"/>
                  </a:lnTo>
                  <a:lnTo>
                    <a:pt x="0" y="2"/>
                  </a:lnTo>
                  <a:lnTo>
                    <a:pt x="0" y="8"/>
                  </a:lnTo>
                  <a:lnTo>
                    <a:pt x="6" y="30"/>
                  </a:lnTo>
                  <a:lnTo>
                    <a:pt x="18" y="60"/>
                  </a:lnTo>
                  <a:lnTo>
                    <a:pt x="34" y="102"/>
                  </a:lnTo>
                  <a:lnTo>
                    <a:pt x="78" y="200"/>
                  </a:lnTo>
                  <a:lnTo>
                    <a:pt x="130" y="314"/>
                  </a:lnTo>
                  <a:lnTo>
                    <a:pt x="230" y="524"/>
                  </a:lnTo>
                  <a:lnTo>
                    <a:pt x="278" y="620"/>
                  </a:lnTo>
                  <a:lnTo>
                    <a:pt x="278" y="620"/>
                  </a:lnTo>
                  <a:lnTo>
                    <a:pt x="322" y="528"/>
                  </a:lnTo>
                  <a:lnTo>
                    <a:pt x="420" y="320"/>
                  </a:lnTo>
                  <a:lnTo>
                    <a:pt x="472" y="208"/>
                  </a:lnTo>
                  <a:lnTo>
                    <a:pt x="516" y="110"/>
                  </a:lnTo>
                  <a:lnTo>
                    <a:pt x="532" y="68"/>
                  </a:lnTo>
                  <a:lnTo>
                    <a:pt x="544" y="36"/>
                  </a:lnTo>
                  <a:lnTo>
                    <a:pt x="552" y="12"/>
                  </a:lnTo>
                  <a:lnTo>
                    <a:pt x="552" y="6"/>
                  </a:lnTo>
                  <a:lnTo>
                    <a:pt x="55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4" name="Freeform 48">
              <a:extLst>
                <a:ext uri="{FF2B5EF4-FFF2-40B4-BE49-F238E27FC236}">
                  <a16:creationId xmlns:a16="http://schemas.microsoft.com/office/drawing/2014/main" id="{EB80FA9F-983E-4BAF-B547-52D3A879E8B4}"/>
                </a:ext>
              </a:extLst>
            </p:cNvPr>
            <p:cNvSpPr>
              <a:spLocks/>
            </p:cNvSpPr>
            <p:nvPr/>
          </p:nvSpPr>
          <p:spPr bwMode="auto">
            <a:xfrm>
              <a:off x="8335963" y="4235450"/>
              <a:ext cx="1098550" cy="755650"/>
            </a:xfrm>
            <a:custGeom>
              <a:avLst/>
              <a:gdLst>
                <a:gd name="T0" fmla="*/ 58 w 692"/>
                <a:gd name="T1" fmla="*/ 0 h 476"/>
                <a:gd name="T2" fmla="*/ 0 w 692"/>
                <a:gd name="T3" fmla="*/ 412 h 476"/>
                <a:gd name="T4" fmla="*/ 0 w 692"/>
                <a:gd name="T5" fmla="*/ 412 h 476"/>
                <a:gd name="T6" fmla="*/ 26 w 692"/>
                <a:gd name="T7" fmla="*/ 422 h 476"/>
                <a:gd name="T8" fmla="*/ 58 w 692"/>
                <a:gd name="T9" fmla="*/ 432 h 476"/>
                <a:gd name="T10" fmla="*/ 100 w 692"/>
                <a:gd name="T11" fmla="*/ 444 h 476"/>
                <a:gd name="T12" fmla="*/ 152 w 692"/>
                <a:gd name="T13" fmla="*/ 456 h 476"/>
                <a:gd name="T14" fmla="*/ 212 w 692"/>
                <a:gd name="T15" fmla="*/ 466 h 476"/>
                <a:gd name="T16" fmla="*/ 282 w 692"/>
                <a:gd name="T17" fmla="*/ 472 h 476"/>
                <a:gd name="T18" fmla="*/ 320 w 692"/>
                <a:gd name="T19" fmla="*/ 474 h 476"/>
                <a:gd name="T20" fmla="*/ 360 w 692"/>
                <a:gd name="T21" fmla="*/ 476 h 476"/>
                <a:gd name="T22" fmla="*/ 360 w 692"/>
                <a:gd name="T23" fmla="*/ 476 h 476"/>
                <a:gd name="T24" fmla="*/ 400 w 692"/>
                <a:gd name="T25" fmla="*/ 474 h 476"/>
                <a:gd name="T26" fmla="*/ 436 w 692"/>
                <a:gd name="T27" fmla="*/ 472 h 476"/>
                <a:gd name="T28" fmla="*/ 472 w 692"/>
                <a:gd name="T29" fmla="*/ 470 h 476"/>
                <a:gd name="T30" fmla="*/ 504 w 692"/>
                <a:gd name="T31" fmla="*/ 466 h 476"/>
                <a:gd name="T32" fmla="*/ 560 w 692"/>
                <a:gd name="T33" fmla="*/ 454 h 476"/>
                <a:gd name="T34" fmla="*/ 608 w 692"/>
                <a:gd name="T35" fmla="*/ 442 h 476"/>
                <a:gd name="T36" fmla="*/ 644 w 692"/>
                <a:gd name="T37" fmla="*/ 432 h 476"/>
                <a:gd name="T38" fmla="*/ 670 w 692"/>
                <a:gd name="T39" fmla="*/ 420 h 476"/>
                <a:gd name="T40" fmla="*/ 692 w 692"/>
                <a:gd name="T41" fmla="*/ 410 h 476"/>
                <a:gd name="T42" fmla="*/ 610 w 692"/>
                <a:gd name="T43" fmla="*/ 2 h 476"/>
                <a:gd name="T44" fmla="*/ 58 w 692"/>
                <a:gd name="T45"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2" h="476">
                  <a:moveTo>
                    <a:pt x="58" y="0"/>
                  </a:moveTo>
                  <a:lnTo>
                    <a:pt x="0" y="412"/>
                  </a:lnTo>
                  <a:lnTo>
                    <a:pt x="0" y="412"/>
                  </a:lnTo>
                  <a:lnTo>
                    <a:pt x="26" y="422"/>
                  </a:lnTo>
                  <a:lnTo>
                    <a:pt x="58" y="432"/>
                  </a:lnTo>
                  <a:lnTo>
                    <a:pt x="100" y="444"/>
                  </a:lnTo>
                  <a:lnTo>
                    <a:pt x="152" y="456"/>
                  </a:lnTo>
                  <a:lnTo>
                    <a:pt x="212" y="466"/>
                  </a:lnTo>
                  <a:lnTo>
                    <a:pt x="282" y="472"/>
                  </a:lnTo>
                  <a:lnTo>
                    <a:pt x="320" y="474"/>
                  </a:lnTo>
                  <a:lnTo>
                    <a:pt x="360" y="476"/>
                  </a:lnTo>
                  <a:lnTo>
                    <a:pt x="360" y="476"/>
                  </a:lnTo>
                  <a:lnTo>
                    <a:pt x="400" y="474"/>
                  </a:lnTo>
                  <a:lnTo>
                    <a:pt x="436" y="472"/>
                  </a:lnTo>
                  <a:lnTo>
                    <a:pt x="472" y="470"/>
                  </a:lnTo>
                  <a:lnTo>
                    <a:pt x="504" y="466"/>
                  </a:lnTo>
                  <a:lnTo>
                    <a:pt x="560" y="454"/>
                  </a:lnTo>
                  <a:lnTo>
                    <a:pt x="608" y="442"/>
                  </a:lnTo>
                  <a:lnTo>
                    <a:pt x="644" y="432"/>
                  </a:lnTo>
                  <a:lnTo>
                    <a:pt x="670" y="420"/>
                  </a:lnTo>
                  <a:lnTo>
                    <a:pt x="692" y="410"/>
                  </a:lnTo>
                  <a:lnTo>
                    <a:pt x="610" y="2"/>
                  </a:lnTo>
                  <a:lnTo>
                    <a:pt x="58" y="0"/>
                  </a:lnTo>
                  <a:close/>
                </a:path>
              </a:pathLst>
            </a:custGeom>
            <a:solidFill>
              <a:srgbClr val="E3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 name="Freeform 49">
              <a:extLst>
                <a:ext uri="{FF2B5EF4-FFF2-40B4-BE49-F238E27FC236}">
                  <a16:creationId xmlns:a16="http://schemas.microsoft.com/office/drawing/2014/main" id="{43F9C7FA-5497-4596-B0E3-94D9039B03E8}"/>
                </a:ext>
              </a:extLst>
            </p:cNvPr>
            <p:cNvSpPr>
              <a:spLocks/>
            </p:cNvSpPr>
            <p:nvPr/>
          </p:nvSpPr>
          <p:spPr bwMode="auto">
            <a:xfrm>
              <a:off x="8316913" y="3717925"/>
              <a:ext cx="1095375" cy="717550"/>
            </a:xfrm>
            <a:custGeom>
              <a:avLst/>
              <a:gdLst>
                <a:gd name="T0" fmla="*/ 58 w 690"/>
                <a:gd name="T1" fmla="*/ 0 h 452"/>
                <a:gd name="T2" fmla="*/ 0 w 690"/>
                <a:gd name="T3" fmla="*/ 412 h 452"/>
                <a:gd name="T4" fmla="*/ 0 w 690"/>
                <a:gd name="T5" fmla="*/ 412 h 452"/>
                <a:gd name="T6" fmla="*/ 24 w 690"/>
                <a:gd name="T7" fmla="*/ 418 h 452"/>
                <a:gd name="T8" fmla="*/ 52 w 690"/>
                <a:gd name="T9" fmla="*/ 424 h 452"/>
                <a:gd name="T10" fmla="*/ 92 w 690"/>
                <a:gd name="T11" fmla="*/ 432 h 452"/>
                <a:gd name="T12" fmla="*/ 140 w 690"/>
                <a:gd name="T13" fmla="*/ 440 h 452"/>
                <a:gd name="T14" fmla="*/ 200 w 690"/>
                <a:gd name="T15" fmla="*/ 446 h 452"/>
                <a:gd name="T16" fmla="*/ 270 w 690"/>
                <a:gd name="T17" fmla="*/ 450 h 452"/>
                <a:gd name="T18" fmla="*/ 348 w 690"/>
                <a:gd name="T19" fmla="*/ 452 h 452"/>
                <a:gd name="T20" fmla="*/ 348 w 690"/>
                <a:gd name="T21" fmla="*/ 452 h 452"/>
                <a:gd name="T22" fmla="*/ 426 w 690"/>
                <a:gd name="T23" fmla="*/ 450 h 452"/>
                <a:gd name="T24" fmla="*/ 494 w 690"/>
                <a:gd name="T25" fmla="*/ 446 h 452"/>
                <a:gd name="T26" fmla="*/ 552 w 690"/>
                <a:gd name="T27" fmla="*/ 440 h 452"/>
                <a:gd name="T28" fmla="*/ 602 w 690"/>
                <a:gd name="T29" fmla="*/ 432 h 452"/>
                <a:gd name="T30" fmla="*/ 640 w 690"/>
                <a:gd name="T31" fmla="*/ 424 h 452"/>
                <a:gd name="T32" fmla="*/ 668 w 690"/>
                <a:gd name="T33" fmla="*/ 416 h 452"/>
                <a:gd name="T34" fmla="*/ 690 w 690"/>
                <a:gd name="T35" fmla="*/ 410 h 452"/>
                <a:gd name="T36" fmla="*/ 610 w 690"/>
                <a:gd name="T37" fmla="*/ 2 h 452"/>
                <a:gd name="T38" fmla="*/ 610 w 690"/>
                <a:gd name="T39" fmla="*/ 2 h 452"/>
                <a:gd name="T40" fmla="*/ 586 w 690"/>
                <a:gd name="T41" fmla="*/ 8 h 452"/>
                <a:gd name="T42" fmla="*/ 524 w 690"/>
                <a:gd name="T43" fmla="*/ 20 h 452"/>
                <a:gd name="T44" fmla="*/ 484 w 690"/>
                <a:gd name="T45" fmla="*/ 26 h 452"/>
                <a:gd name="T46" fmla="*/ 440 w 690"/>
                <a:gd name="T47" fmla="*/ 32 h 452"/>
                <a:gd name="T48" fmla="*/ 394 w 690"/>
                <a:gd name="T49" fmla="*/ 36 h 452"/>
                <a:gd name="T50" fmla="*/ 350 w 690"/>
                <a:gd name="T51" fmla="*/ 38 h 452"/>
                <a:gd name="T52" fmla="*/ 350 w 690"/>
                <a:gd name="T53" fmla="*/ 38 h 452"/>
                <a:gd name="T54" fmla="*/ 304 w 690"/>
                <a:gd name="T55" fmla="*/ 36 h 452"/>
                <a:gd name="T56" fmla="*/ 256 w 690"/>
                <a:gd name="T57" fmla="*/ 32 h 452"/>
                <a:gd name="T58" fmla="*/ 206 w 690"/>
                <a:gd name="T59" fmla="*/ 26 h 452"/>
                <a:gd name="T60" fmla="*/ 160 w 690"/>
                <a:gd name="T61" fmla="*/ 20 h 452"/>
                <a:gd name="T62" fmla="*/ 88 w 690"/>
                <a:gd name="T63" fmla="*/ 6 h 452"/>
                <a:gd name="T64" fmla="*/ 58 w 690"/>
                <a:gd name="T65"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0" h="452">
                  <a:moveTo>
                    <a:pt x="58" y="0"/>
                  </a:moveTo>
                  <a:lnTo>
                    <a:pt x="0" y="412"/>
                  </a:lnTo>
                  <a:lnTo>
                    <a:pt x="0" y="412"/>
                  </a:lnTo>
                  <a:lnTo>
                    <a:pt x="24" y="418"/>
                  </a:lnTo>
                  <a:lnTo>
                    <a:pt x="52" y="424"/>
                  </a:lnTo>
                  <a:lnTo>
                    <a:pt x="92" y="432"/>
                  </a:lnTo>
                  <a:lnTo>
                    <a:pt x="140" y="440"/>
                  </a:lnTo>
                  <a:lnTo>
                    <a:pt x="200" y="446"/>
                  </a:lnTo>
                  <a:lnTo>
                    <a:pt x="270" y="450"/>
                  </a:lnTo>
                  <a:lnTo>
                    <a:pt x="348" y="452"/>
                  </a:lnTo>
                  <a:lnTo>
                    <a:pt x="348" y="452"/>
                  </a:lnTo>
                  <a:lnTo>
                    <a:pt x="426" y="450"/>
                  </a:lnTo>
                  <a:lnTo>
                    <a:pt x="494" y="446"/>
                  </a:lnTo>
                  <a:lnTo>
                    <a:pt x="552" y="440"/>
                  </a:lnTo>
                  <a:lnTo>
                    <a:pt x="602" y="432"/>
                  </a:lnTo>
                  <a:lnTo>
                    <a:pt x="640" y="424"/>
                  </a:lnTo>
                  <a:lnTo>
                    <a:pt x="668" y="416"/>
                  </a:lnTo>
                  <a:lnTo>
                    <a:pt x="690" y="410"/>
                  </a:lnTo>
                  <a:lnTo>
                    <a:pt x="610" y="2"/>
                  </a:lnTo>
                  <a:lnTo>
                    <a:pt x="610" y="2"/>
                  </a:lnTo>
                  <a:lnTo>
                    <a:pt x="586" y="8"/>
                  </a:lnTo>
                  <a:lnTo>
                    <a:pt x="524" y="20"/>
                  </a:lnTo>
                  <a:lnTo>
                    <a:pt x="484" y="26"/>
                  </a:lnTo>
                  <a:lnTo>
                    <a:pt x="440" y="32"/>
                  </a:lnTo>
                  <a:lnTo>
                    <a:pt x="394" y="36"/>
                  </a:lnTo>
                  <a:lnTo>
                    <a:pt x="350" y="38"/>
                  </a:lnTo>
                  <a:lnTo>
                    <a:pt x="350" y="38"/>
                  </a:lnTo>
                  <a:lnTo>
                    <a:pt x="304" y="36"/>
                  </a:lnTo>
                  <a:lnTo>
                    <a:pt x="256" y="32"/>
                  </a:lnTo>
                  <a:lnTo>
                    <a:pt x="206" y="26"/>
                  </a:lnTo>
                  <a:lnTo>
                    <a:pt x="160" y="20"/>
                  </a:lnTo>
                  <a:lnTo>
                    <a:pt x="88" y="6"/>
                  </a:lnTo>
                  <a:lnTo>
                    <a:pt x="58"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6" name="Freeform 50">
              <a:extLst>
                <a:ext uri="{FF2B5EF4-FFF2-40B4-BE49-F238E27FC236}">
                  <a16:creationId xmlns:a16="http://schemas.microsoft.com/office/drawing/2014/main" id="{986FE5DE-C75E-463C-91DF-F6188F6D0182}"/>
                </a:ext>
              </a:extLst>
            </p:cNvPr>
            <p:cNvSpPr>
              <a:spLocks/>
            </p:cNvSpPr>
            <p:nvPr/>
          </p:nvSpPr>
          <p:spPr bwMode="auto">
            <a:xfrm>
              <a:off x="8316913" y="3717925"/>
              <a:ext cx="1095375" cy="717550"/>
            </a:xfrm>
            <a:custGeom>
              <a:avLst/>
              <a:gdLst>
                <a:gd name="T0" fmla="*/ 58 w 690"/>
                <a:gd name="T1" fmla="*/ 0 h 452"/>
                <a:gd name="T2" fmla="*/ 0 w 690"/>
                <a:gd name="T3" fmla="*/ 412 h 452"/>
                <a:gd name="T4" fmla="*/ 0 w 690"/>
                <a:gd name="T5" fmla="*/ 412 h 452"/>
                <a:gd name="T6" fmla="*/ 24 w 690"/>
                <a:gd name="T7" fmla="*/ 418 h 452"/>
                <a:gd name="T8" fmla="*/ 52 w 690"/>
                <a:gd name="T9" fmla="*/ 424 h 452"/>
                <a:gd name="T10" fmla="*/ 92 w 690"/>
                <a:gd name="T11" fmla="*/ 432 h 452"/>
                <a:gd name="T12" fmla="*/ 140 w 690"/>
                <a:gd name="T13" fmla="*/ 440 h 452"/>
                <a:gd name="T14" fmla="*/ 200 w 690"/>
                <a:gd name="T15" fmla="*/ 446 h 452"/>
                <a:gd name="T16" fmla="*/ 270 w 690"/>
                <a:gd name="T17" fmla="*/ 450 h 452"/>
                <a:gd name="T18" fmla="*/ 348 w 690"/>
                <a:gd name="T19" fmla="*/ 452 h 452"/>
                <a:gd name="T20" fmla="*/ 348 w 690"/>
                <a:gd name="T21" fmla="*/ 452 h 452"/>
                <a:gd name="T22" fmla="*/ 426 w 690"/>
                <a:gd name="T23" fmla="*/ 450 h 452"/>
                <a:gd name="T24" fmla="*/ 494 w 690"/>
                <a:gd name="T25" fmla="*/ 446 h 452"/>
                <a:gd name="T26" fmla="*/ 552 w 690"/>
                <a:gd name="T27" fmla="*/ 440 h 452"/>
                <a:gd name="T28" fmla="*/ 602 w 690"/>
                <a:gd name="T29" fmla="*/ 432 h 452"/>
                <a:gd name="T30" fmla="*/ 640 w 690"/>
                <a:gd name="T31" fmla="*/ 424 h 452"/>
                <a:gd name="T32" fmla="*/ 668 w 690"/>
                <a:gd name="T33" fmla="*/ 416 h 452"/>
                <a:gd name="T34" fmla="*/ 690 w 690"/>
                <a:gd name="T35" fmla="*/ 410 h 452"/>
                <a:gd name="T36" fmla="*/ 610 w 690"/>
                <a:gd name="T37" fmla="*/ 2 h 452"/>
                <a:gd name="T38" fmla="*/ 610 w 690"/>
                <a:gd name="T39" fmla="*/ 2 h 452"/>
                <a:gd name="T40" fmla="*/ 586 w 690"/>
                <a:gd name="T41" fmla="*/ 8 h 452"/>
                <a:gd name="T42" fmla="*/ 524 w 690"/>
                <a:gd name="T43" fmla="*/ 20 h 452"/>
                <a:gd name="T44" fmla="*/ 484 w 690"/>
                <a:gd name="T45" fmla="*/ 26 h 452"/>
                <a:gd name="T46" fmla="*/ 440 w 690"/>
                <a:gd name="T47" fmla="*/ 32 h 452"/>
                <a:gd name="T48" fmla="*/ 394 w 690"/>
                <a:gd name="T49" fmla="*/ 36 h 452"/>
                <a:gd name="T50" fmla="*/ 350 w 690"/>
                <a:gd name="T51" fmla="*/ 38 h 452"/>
                <a:gd name="T52" fmla="*/ 350 w 690"/>
                <a:gd name="T53" fmla="*/ 38 h 452"/>
                <a:gd name="T54" fmla="*/ 304 w 690"/>
                <a:gd name="T55" fmla="*/ 36 h 452"/>
                <a:gd name="T56" fmla="*/ 256 w 690"/>
                <a:gd name="T57" fmla="*/ 32 h 452"/>
                <a:gd name="T58" fmla="*/ 206 w 690"/>
                <a:gd name="T59" fmla="*/ 26 h 452"/>
                <a:gd name="T60" fmla="*/ 160 w 690"/>
                <a:gd name="T61" fmla="*/ 20 h 452"/>
                <a:gd name="T62" fmla="*/ 88 w 690"/>
                <a:gd name="T63" fmla="*/ 6 h 452"/>
                <a:gd name="T64" fmla="*/ 58 w 690"/>
                <a:gd name="T65"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0" h="452">
                  <a:moveTo>
                    <a:pt x="58" y="0"/>
                  </a:moveTo>
                  <a:lnTo>
                    <a:pt x="0" y="412"/>
                  </a:lnTo>
                  <a:lnTo>
                    <a:pt x="0" y="412"/>
                  </a:lnTo>
                  <a:lnTo>
                    <a:pt x="24" y="418"/>
                  </a:lnTo>
                  <a:lnTo>
                    <a:pt x="52" y="424"/>
                  </a:lnTo>
                  <a:lnTo>
                    <a:pt x="92" y="432"/>
                  </a:lnTo>
                  <a:lnTo>
                    <a:pt x="140" y="440"/>
                  </a:lnTo>
                  <a:lnTo>
                    <a:pt x="200" y="446"/>
                  </a:lnTo>
                  <a:lnTo>
                    <a:pt x="270" y="450"/>
                  </a:lnTo>
                  <a:lnTo>
                    <a:pt x="348" y="452"/>
                  </a:lnTo>
                  <a:lnTo>
                    <a:pt x="348" y="452"/>
                  </a:lnTo>
                  <a:lnTo>
                    <a:pt x="426" y="450"/>
                  </a:lnTo>
                  <a:lnTo>
                    <a:pt x="494" y="446"/>
                  </a:lnTo>
                  <a:lnTo>
                    <a:pt x="552" y="440"/>
                  </a:lnTo>
                  <a:lnTo>
                    <a:pt x="602" y="432"/>
                  </a:lnTo>
                  <a:lnTo>
                    <a:pt x="640" y="424"/>
                  </a:lnTo>
                  <a:lnTo>
                    <a:pt x="668" y="416"/>
                  </a:lnTo>
                  <a:lnTo>
                    <a:pt x="690" y="410"/>
                  </a:lnTo>
                  <a:lnTo>
                    <a:pt x="610" y="2"/>
                  </a:lnTo>
                  <a:lnTo>
                    <a:pt x="610" y="2"/>
                  </a:lnTo>
                  <a:lnTo>
                    <a:pt x="586" y="8"/>
                  </a:lnTo>
                  <a:lnTo>
                    <a:pt x="524" y="20"/>
                  </a:lnTo>
                  <a:lnTo>
                    <a:pt x="484" y="26"/>
                  </a:lnTo>
                  <a:lnTo>
                    <a:pt x="440" y="32"/>
                  </a:lnTo>
                  <a:lnTo>
                    <a:pt x="394" y="36"/>
                  </a:lnTo>
                  <a:lnTo>
                    <a:pt x="350" y="38"/>
                  </a:lnTo>
                  <a:lnTo>
                    <a:pt x="350" y="38"/>
                  </a:lnTo>
                  <a:lnTo>
                    <a:pt x="304" y="36"/>
                  </a:lnTo>
                  <a:lnTo>
                    <a:pt x="256" y="32"/>
                  </a:lnTo>
                  <a:lnTo>
                    <a:pt x="206" y="26"/>
                  </a:lnTo>
                  <a:lnTo>
                    <a:pt x="160" y="20"/>
                  </a:lnTo>
                  <a:lnTo>
                    <a:pt x="88" y="6"/>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7" name="Freeform 51">
              <a:extLst>
                <a:ext uri="{FF2B5EF4-FFF2-40B4-BE49-F238E27FC236}">
                  <a16:creationId xmlns:a16="http://schemas.microsoft.com/office/drawing/2014/main" id="{0EAAE527-A47E-4CB5-887C-54368C6E912D}"/>
                </a:ext>
              </a:extLst>
            </p:cNvPr>
            <p:cNvSpPr>
              <a:spLocks/>
            </p:cNvSpPr>
            <p:nvPr/>
          </p:nvSpPr>
          <p:spPr bwMode="auto">
            <a:xfrm>
              <a:off x="7840663" y="2184400"/>
              <a:ext cx="469900" cy="469900"/>
            </a:xfrm>
            <a:custGeom>
              <a:avLst/>
              <a:gdLst>
                <a:gd name="T0" fmla="*/ 296 w 296"/>
                <a:gd name="T1" fmla="*/ 148 h 296"/>
                <a:gd name="T2" fmla="*/ 292 w 296"/>
                <a:gd name="T3" fmla="*/ 178 h 296"/>
                <a:gd name="T4" fmla="*/ 284 w 296"/>
                <a:gd name="T5" fmla="*/ 204 h 296"/>
                <a:gd name="T6" fmla="*/ 270 w 296"/>
                <a:gd name="T7" fmla="*/ 230 h 296"/>
                <a:gd name="T8" fmla="*/ 252 w 296"/>
                <a:gd name="T9" fmla="*/ 252 h 296"/>
                <a:gd name="T10" fmla="*/ 230 w 296"/>
                <a:gd name="T11" fmla="*/ 270 h 296"/>
                <a:gd name="T12" fmla="*/ 206 w 296"/>
                <a:gd name="T13" fmla="*/ 284 h 296"/>
                <a:gd name="T14" fmla="*/ 178 w 296"/>
                <a:gd name="T15" fmla="*/ 292 h 296"/>
                <a:gd name="T16" fmla="*/ 148 w 296"/>
                <a:gd name="T17" fmla="*/ 296 h 296"/>
                <a:gd name="T18" fmla="*/ 134 w 296"/>
                <a:gd name="T19" fmla="*/ 294 h 296"/>
                <a:gd name="T20" fmla="*/ 104 w 296"/>
                <a:gd name="T21" fmla="*/ 288 h 296"/>
                <a:gd name="T22" fmla="*/ 78 w 296"/>
                <a:gd name="T23" fmla="*/ 278 h 296"/>
                <a:gd name="T24" fmla="*/ 54 w 296"/>
                <a:gd name="T25" fmla="*/ 262 h 296"/>
                <a:gd name="T26" fmla="*/ 34 w 296"/>
                <a:gd name="T27" fmla="*/ 242 h 296"/>
                <a:gd name="T28" fmla="*/ 18 w 296"/>
                <a:gd name="T29" fmla="*/ 218 h 296"/>
                <a:gd name="T30" fmla="*/ 8 w 296"/>
                <a:gd name="T31" fmla="*/ 192 h 296"/>
                <a:gd name="T32" fmla="*/ 2 w 296"/>
                <a:gd name="T33" fmla="*/ 162 h 296"/>
                <a:gd name="T34" fmla="*/ 0 w 296"/>
                <a:gd name="T35" fmla="*/ 148 h 296"/>
                <a:gd name="T36" fmla="*/ 4 w 296"/>
                <a:gd name="T37" fmla="*/ 118 h 296"/>
                <a:gd name="T38" fmla="*/ 12 w 296"/>
                <a:gd name="T39" fmla="*/ 90 h 296"/>
                <a:gd name="T40" fmla="*/ 26 w 296"/>
                <a:gd name="T41" fmla="*/ 66 h 296"/>
                <a:gd name="T42" fmla="*/ 44 w 296"/>
                <a:gd name="T43" fmla="*/ 44 h 296"/>
                <a:gd name="T44" fmla="*/ 66 w 296"/>
                <a:gd name="T45" fmla="*/ 26 h 296"/>
                <a:gd name="T46" fmla="*/ 90 w 296"/>
                <a:gd name="T47" fmla="*/ 12 h 296"/>
                <a:gd name="T48" fmla="*/ 118 w 296"/>
                <a:gd name="T49" fmla="*/ 4 h 296"/>
                <a:gd name="T50" fmla="*/ 148 w 296"/>
                <a:gd name="T51" fmla="*/ 0 h 296"/>
                <a:gd name="T52" fmla="*/ 164 w 296"/>
                <a:gd name="T53" fmla="*/ 0 h 296"/>
                <a:gd name="T54" fmla="*/ 192 w 296"/>
                <a:gd name="T55" fmla="*/ 6 h 296"/>
                <a:gd name="T56" fmla="*/ 218 w 296"/>
                <a:gd name="T57" fmla="*/ 18 h 296"/>
                <a:gd name="T58" fmla="*/ 242 w 296"/>
                <a:gd name="T59" fmla="*/ 34 h 296"/>
                <a:gd name="T60" fmla="*/ 262 w 296"/>
                <a:gd name="T61" fmla="*/ 54 h 296"/>
                <a:gd name="T62" fmla="*/ 278 w 296"/>
                <a:gd name="T63" fmla="*/ 78 h 296"/>
                <a:gd name="T64" fmla="*/ 290 w 296"/>
                <a:gd name="T65" fmla="*/ 104 h 296"/>
                <a:gd name="T66" fmla="*/ 294 w 296"/>
                <a:gd name="T67" fmla="*/ 1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6">
                  <a:moveTo>
                    <a:pt x="296" y="148"/>
                  </a:moveTo>
                  <a:lnTo>
                    <a:pt x="296" y="148"/>
                  </a:lnTo>
                  <a:lnTo>
                    <a:pt x="294" y="162"/>
                  </a:lnTo>
                  <a:lnTo>
                    <a:pt x="292" y="178"/>
                  </a:lnTo>
                  <a:lnTo>
                    <a:pt x="290" y="192"/>
                  </a:lnTo>
                  <a:lnTo>
                    <a:pt x="284" y="204"/>
                  </a:lnTo>
                  <a:lnTo>
                    <a:pt x="278" y="218"/>
                  </a:lnTo>
                  <a:lnTo>
                    <a:pt x="270" y="230"/>
                  </a:lnTo>
                  <a:lnTo>
                    <a:pt x="262" y="242"/>
                  </a:lnTo>
                  <a:lnTo>
                    <a:pt x="252" y="252"/>
                  </a:lnTo>
                  <a:lnTo>
                    <a:pt x="242" y="262"/>
                  </a:lnTo>
                  <a:lnTo>
                    <a:pt x="230" y="270"/>
                  </a:lnTo>
                  <a:lnTo>
                    <a:pt x="218" y="278"/>
                  </a:lnTo>
                  <a:lnTo>
                    <a:pt x="206" y="284"/>
                  </a:lnTo>
                  <a:lnTo>
                    <a:pt x="192" y="288"/>
                  </a:lnTo>
                  <a:lnTo>
                    <a:pt x="178" y="292"/>
                  </a:lnTo>
                  <a:lnTo>
                    <a:pt x="164" y="294"/>
                  </a:lnTo>
                  <a:lnTo>
                    <a:pt x="148" y="296"/>
                  </a:lnTo>
                  <a:lnTo>
                    <a:pt x="148" y="296"/>
                  </a:lnTo>
                  <a:lnTo>
                    <a:pt x="134" y="294"/>
                  </a:lnTo>
                  <a:lnTo>
                    <a:pt x="118" y="292"/>
                  </a:lnTo>
                  <a:lnTo>
                    <a:pt x="104" y="288"/>
                  </a:lnTo>
                  <a:lnTo>
                    <a:pt x="90" y="284"/>
                  </a:lnTo>
                  <a:lnTo>
                    <a:pt x="78" y="278"/>
                  </a:lnTo>
                  <a:lnTo>
                    <a:pt x="66" y="270"/>
                  </a:lnTo>
                  <a:lnTo>
                    <a:pt x="54" y="262"/>
                  </a:lnTo>
                  <a:lnTo>
                    <a:pt x="44" y="252"/>
                  </a:lnTo>
                  <a:lnTo>
                    <a:pt x="34" y="242"/>
                  </a:lnTo>
                  <a:lnTo>
                    <a:pt x="26" y="230"/>
                  </a:lnTo>
                  <a:lnTo>
                    <a:pt x="18" y="218"/>
                  </a:lnTo>
                  <a:lnTo>
                    <a:pt x="12" y="204"/>
                  </a:lnTo>
                  <a:lnTo>
                    <a:pt x="8" y="192"/>
                  </a:lnTo>
                  <a:lnTo>
                    <a:pt x="4" y="178"/>
                  </a:lnTo>
                  <a:lnTo>
                    <a:pt x="2" y="162"/>
                  </a:lnTo>
                  <a:lnTo>
                    <a:pt x="0" y="148"/>
                  </a:lnTo>
                  <a:lnTo>
                    <a:pt x="0" y="148"/>
                  </a:lnTo>
                  <a:lnTo>
                    <a:pt x="2" y="132"/>
                  </a:lnTo>
                  <a:lnTo>
                    <a:pt x="4" y="118"/>
                  </a:lnTo>
                  <a:lnTo>
                    <a:pt x="8" y="104"/>
                  </a:lnTo>
                  <a:lnTo>
                    <a:pt x="12" y="90"/>
                  </a:lnTo>
                  <a:lnTo>
                    <a:pt x="18" y="78"/>
                  </a:lnTo>
                  <a:lnTo>
                    <a:pt x="26" y="66"/>
                  </a:lnTo>
                  <a:lnTo>
                    <a:pt x="34" y="54"/>
                  </a:lnTo>
                  <a:lnTo>
                    <a:pt x="44" y="44"/>
                  </a:lnTo>
                  <a:lnTo>
                    <a:pt x="54" y="34"/>
                  </a:lnTo>
                  <a:lnTo>
                    <a:pt x="66" y="26"/>
                  </a:lnTo>
                  <a:lnTo>
                    <a:pt x="78" y="18"/>
                  </a:lnTo>
                  <a:lnTo>
                    <a:pt x="90" y="12"/>
                  </a:lnTo>
                  <a:lnTo>
                    <a:pt x="104" y="6"/>
                  </a:lnTo>
                  <a:lnTo>
                    <a:pt x="118" y="4"/>
                  </a:lnTo>
                  <a:lnTo>
                    <a:pt x="134" y="0"/>
                  </a:lnTo>
                  <a:lnTo>
                    <a:pt x="148" y="0"/>
                  </a:lnTo>
                  <a:lnTo>
                    <a:pt x="148" y="0"/>
                  </a:lnTo>
                  <a:lnTo>
                    <a:pt x="164" y="0"/>
                  </a:lnTo>
                  <a:lnTo>
                    <a:pt x="178" y="4"/>
                  </a:lnTo>
                  <a:lnTo>
                    <a:pt x="192" y="6"/>
                  </a:lnTo>
                  <a:lnTo>
                    <a:pt x="206" y="12"/>
                  </a:lnTo>
                  <a:lnTo>
                    <a:pt x="218" y="18"/>
                  </a:lnTo>
                  <a:lnTo>
                    <a:pt x="230" y="26"/>
                  </a:lnTo>
                  <a:lnTo>
                    <a:pt x="242" y="34"/>
                  </a:lnTo>
                  <a:lnTo>
                    <a:pt x="252" y="44"/>
                  </a:lnTo>
                  <a:lnTo>
                    <a:pt x="262" y="54"/>
                  </a:lnTo>
                  <a:lnTo>
                    <a:pt x="270" y="66"/>
                  </a:lnTo>
                  <a:lnTo>
                    <a:pt x="278" y="78"/>
                  </a:lnTo>
                  <a:lnTo>
                    <a:pt x="284" y="90"/>
                  </a:lnTo>
                  <a:lnTo>
                    <a:pt x="290" y="104"/>
                  </a:lnTo>
                  <a:lnTo>
                    <a:pt x="292" y="118"/>
                  </a:lnTo>
                  <a:lnTo>
                    <a:pt x="294" y="132"/>
                  </a:lnTo>
                  <a:lnTo>
                    <a:pt x="296" y="148"/>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8" name="Freeform 52">
              <a:extLst>
                <a:ext uri="{FF2B5EF4-FFF2-40B4-BE49-F238E27FC236}">
                  <a16:creationId xmlns:a16="http://schemas.microsoft.com/office/drawing/2014/main" id="{FE9F44AC-0225-4192-B422-40CFFEAE86AD}"/>
                </a:ext>
              </a:extLst>
            </p:cNvPr>
            <p:cNvSpPr>
              <a:spLocks/>
            </p:cNvSpPr>
            <p:nvPr/>
          </p:nvSpPr>
          <p:spPr bwMode="auto">
            <a:xfrm>
              <a:off x="7840663" y="2184400"/>
              <a:ext cx="469900" cy="469900"/>
            </a:xfrm>
            <a:custGeom>
              <a:avLst/>
              <a:gdLst>
                <a:gd name="T0" fmla="*/ 296 w 296"/>
                <a:gd name="T1" fmla="*/ 148 h 296"/>
                <a:gd name="T2" fmla="*/ 292 w 296"/>
                <a:gd name="T3" fmla="*/ 178 h 296"/>
                <a:gd name="T4" fmla="*/ 284 w 296"/>
                <a:gd name="T5" fmla="*/ 204 h 296"/>
                <a:gd name="T6" fmla="*/ 270 w 296"/>
                <a:gd name="T7" fmla="*/ 230 h 296"/>
                <a:gd name="T8" fmla="*/ 252 w 296"/>
                <a:gd name="T9" fmla="*/ 252 h 296"/>
                <a:gd name="T10" fmla="*/ 230 w 296"/>
                <a:gd name="T11" fmla="*/ 270 h 296"/>
                <a:gd name="T12" fmla="*/ 206 w 296"/>
                <a:gd name="T13" fmla="*/ 284 h 296"/>
                <a:gd name="T14" fmla="*/ 178 w 296"/>
                <a:gd name="T15" fmla="*/ 292 h 296"/>
                <a:gd name="T16" fmla="*/ 148 w 296"/>
                <a:gd name="T17" fmla="*/ 296 h 296"/>
                <a:gd name="T18" fmla="*/ 134 w 296"/>
                <a:gd name="T19" fmla="*/ 294 h 296"/>
                <a:gd name="T20" fmla="*/ 104 w 296"/>
                <a:gd name="T21" fmla="*/ 288 h 296"/>
                <a:gd name="T22" fmla="*/ 78 w 296"/>
                <a:gd name="T23" fmla="*/ 278 h 296"/>
                <a:gd name="T24" fmla="*/ 54 w 296"/>
                <a:gd name="T25" fmla="*/ 262 h 296"/>
                <a:gd name="T26" fmla="*/ 34 w 296"/>
                <a:gd name="T27" fmla="*/ 242 h 296"/>
                <a:gd name="T28" fmla="*/ 18 w 296"/>
                <a:gd name="T29" fmla="*/ 218 h 296"/>
                <a:gd name="T30" fmla="*/ 8 w 296"/>
                <a:gd name="T31" fmla="*/ 192 h 296"/>
                <a:gd name="T32" fmla="*/ 2 w 296"/>
                <a:gd name="T33" fmla="*/ 162 h 296"/>
                <a:gd name="T34" fmla="*/ 0 w 296"/>
                <a:gd name="T35" fmla="*/ 148 h 296"/>
                <a:gd name="T36" fmla="*/ 4 w 296"/>
                <a:gd name="T37" fmla="*/ 118 h 296"/>
                <a:gd name="T38" fmla="*/ 12 w 296"/>
                <a:gd name="T39" fmla="*/ 90 h 296"/>
                <a:gd name="T40" fmla="*/ 26 w 296"/>
                <a:gd name="T41" fmla="*/ 66 h 296"/>
                <a:gd name="T42" fmla="*/ 44 w 296"/>
                <a:gd name="T43" fmla="*/ 44 h 296"/>
                <a:gd name="T44" fmla="*/ 66 w 296"/>
                <a:gd name="T45" fmla="*/ 26 h 296"/>
                <a:gd name="T46" fmla="*/ 90 w 296"/>
                <a:gd name="T47" fmla="*/ 12 h 296"/>
                <a:gd name="T48" fmla="*/ 118 w 296"/>
                <a:gd name="T49" fmla="*/ 4 h 296"/>
                <a:gd name="T50" fmla="*/ 148 w 296"/>
                <a:gd name="T51" fmla="*/ 0 h 296"/>
                <a:gd name="T52" fmla="*/ 164 w 296"/>
                <a:gd name="T53" fmla="*/ 0 h 296"/>
                <a:gd name="T54" fmla="*/ 192 w 296"/>
                <a:gd name="T55" fmla="*/ 6 h 296"/>
                <a:gd name="T56" fmla="*/ 218 w 296"/>
                <a:gd name="T57" fmla="*/ 18 h 296"/>
                <a:gd name="T58" fmla="*/ 242 w 296"/>
                <a:gd name="T59" fmla="*/ 34 h 296"/>
                <a:gd name="T60" fmla="*/ 262 w 296"/>
                <a:gd name="T61" fmla="*/ 54 h 296"/>
                <a:gd name="T62" fmla="*/ 278 w 296"/>
                <a:gd name="T63" fmla="*/ 78 h 296"/>
                <a:gd name="T64" fmla="*/ 290 w 296"/>
                <a:gd name="T65" fmla="*/ 104 h 296"/>
                <a:gd name="T66" fmla="*/ 294 w 296"/>
                <a:gd name="T67" fmla="*/ 1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6">
                  <a:moveTo>
                    <a:pt x="296" y="148"/>
                  </a:moveTo>
                  <a:lnTo>
                    <a:pt x="296" y="148"/>
                  </a:lnTo>
                  <a:lnTo>
                    <a:pt x="294" y="162"/>
                  </a:lnTo>
                  <a:lnTo>
                    <a:pt x="292" y="178"/>
                  </a:lnTo>
                  <a:lnTo>
                    <a:pt x="290" y="192"/>
                  </a:lnTo>
                  <a:lnTo>
                    <a:pt x="284" y="204"/>
                  </a:lnTo>
                  <a:lnTo>
                    <a:pt x="278" y="218"/>
                  </a:lnTo>
                  <a:lnTo>
                    <a:pt x="270" y="230"/>
                  </a:lnTo>
                  <a:lnTo>
                    <a:pt x="262" y="242"/>
                  </a:lnTo>
                  <a:lnTo>
                    <a:pt x="252" y="252"/>
                  </a:lnTo>
                  <a:lnTo>
                    <a:pt x="242" y="262"/>
                  </a:lnTo>
                  <a:lnTo>
                    <a:pt x="230" y="270"/>
                  </a:lnTo>
                  <a:lnTo>
                    <a:pt x="218" y="278"/>
                  </a:lnTo>
                  <a:lnTo>
                    <a:pt x="206" y="284"/>
                  </a:lnTo>
                  <a:lnTo>
                    <a:pt x="192" y="288"/>
                  </a:lnTo>
                  <a:lnTo>
                    <a:pt x="178" y="292"/>
                  </a:lnTo>
                  <a:lnTo>
                    <a:pt x="164" y="294"/>
                  </a:lnTo>
                  <a:lnTo>
                    <a:pt x="148" y="296"/>
                  </a:lnTo>
                  <a:lnTo>
                    <a:pt x="148" y="296"/>
                  </a:lnTo>
                  <a:lnTo>
                    <a:pt x="134" y="294"/>
                  </a:lnTo>
                  <a:lnTo>
                    <a:pt x="118" y="292"/>
                  </a:lnTo>
                  <a:lnTo>
                    <a:pt x="104" y="288"/>
                  </a:lnTo>
                  <a:lnTo>
                    <a:pt x="90" y="284"/>
                  </a:lnTo>
                  <a:lnTo>
                    <a:pt x="78" y="278"/>
                  </a:lnTo>
                  <a:lnTo>
                    <a:pt x="66" y="270"/>
                  </a:lnTo>
                  <a:lnTo>
                    <a:pt x="54" y="262"/>
                  </a:lnTo>
                  <a:lnTo>
                    <a:pt x="44" y="252"/>
                  </a:lnTo>
                  <a:lnTo>
                    <a:pt x="34" y="242"/>
                  </a:lnTo>
                  <a:lnTo>
                    <a:pt x="26" y="230"/>
                  </a:lnTo>
                  <a:lnTo>
                    <a:pt x="18" y="218"/>
                  </a:lnTo>
                  <a:lnTo>
                    <a:pt x="12" y="204"/>
                  </a:lnTo>
                  <a:lnTo>
                    <a:pt x="8" y="192"/>
                  </a:lnTo>
                  <a:lnTo>
                    <a:pt x="4" y="178"/>
                  </a:lnTo>
                  <a:lnTo>
                    <a:pt x="2" y="162"/>
                  </a:lnTo>
                  <a:lnTo>
                    <a:pt x="0" y="148"/>
                  </a:lnTo>
                  <a:lnTo>
                    <a:pt x="0" y="148"/>
                  </a:lnTo>
                  <a:lnTo>
                    <a:pt x="2" y="132"/>
                  </a:lnTo>
                  <a:lnTo>
                    <a:pt x="4" y="118"/>
                  </a:lnTo>
                  <a:lnTo>
                    <a:pt x="8" y="104"/>
                  </a:lnTo>
                  <a:lnTo>
                    <a:pt x="12" y="90"/>
                  </a:lnTo>
                  <a:lnTo>
                    <a:pt x="18" y="78"/>
                  </a:lnTo>
                  <a:lnTo>
                    <a:pt x="26" y="66"/>
                  </a:lnTo>
                  <a:lnTo>
                    <a:pt x="34" y="54"/>
                  </a:lnTo>
                  <a:lnTo>
                    <a:pt x="44" y="44"/>
                  </a:lnTo>
                  <a:lnTo>
                    <a:pt x="54" y="34"/>
                  </a:lnTo>
                  <a:lnTo>
                    <a:pt x="66" y="26"/>
                  </a:lnTo>
                  <a:lnTo>
                    <a:pt x="78" y="18"/>
                  </a:lnTo>
                  <a:lnTo>
                    <a:pt x="90" y="12"/>
                  </a:lnTo>
                  <a:lnTo>
                    <a:pt x="104" y="6"/>
                  </a:lnTo>
                  <a:lnTo>
                    <a:pt x="118" y="4"/>
                  </a:lnTo>
                  <a:lnTo>
                    <a:pt x="134" y="0"/>
                  </a:lnTo>
                  <a:lnTo>
                    <a:pt x="148" y="0"/>
                  </a:lnTo>
                  <a:lnTo>
                    <a:pt x="148" y="0"/>
                  </a:lnTo>
                  <a:lnTo>
                    <a:pt x="164" y="0"/>
                  </a:lnTo>
                  <a:lnTo>
                    <a:pt x="178" y="4"/>
                  </a:lnTo>
                  <a:lnTo>
                    <a:pt x="192" y="6"/>
                  </a:lnTo>
                  <a:lnTo>
                    <a:pt x="206" y="12"/>
                  </a:lnTo>
                  <a:lnTo>
                    <a:pt x="218" y="18"/>
                  </a:lnTo>
                  <a:lnTo>
                    <a:pt x="230" y="26"/>
                  </a:lnTo>
                  <a:lnTo>
                    <a:pt x="242" y="34"/>
                  </a:lnTo>
                  <a:lnTo>
                    <a:pt x="252" y="44"/>
                  </a:lnTo>
                  <a:lnTo>
                    <a:pt x="262" y="54"/>
                  </a:lnTo>
                  <a:lnTo>
                    <a:pt x="270" y="66"/>
                  </a:lnTo>
                  <a:lnTo>
                    <a:pt x="278" y="78"/>
                  </a:lnTo>
                  <a:lnTo>
                    <a:pt x="284" y="90"/>
                  </a:lnTo>
                  <a:lnTo>
                    <a:pt x="290" y="104"/>
                  </a:lnTo>
                  <a:lnTo>
                    <a:pt x="292" y="118"/>
                  </a:lnTo>
                  <a:lnTo>
                    <a:pt x="294" y="132"/>
                  </a:lnTo>
                  <a:lnTo>
                    <a:pt x="296"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9" name="Freeform 53">
              <a:extLst>
                <a:ext uri="{FF2B5EF4-FFF2-40B4-BE49-F238E27FC236}">
                  <a16:creationId xmlns:a16="http://schemas.microsoft.com/office/drawing/2014/main" id="{7033526F-5507-4C6E-9F45-3AAE0BF4145A}"/>
                </a:ext>
              </a:extLst>
            </p:cNvPr>
            <p:cNvSpPr>
              <a:spLocks/>
            </p:cNvSpPr>
            <p:nvPr/>
          </p:nvSpPr>
          <p:spPr bwMode="auto">
            <a:xfrm>
              <a:off x="7980363" y="1914525"/>
              <a:ext cx="469900" cy="469900"/>
            </a:xfrm>
            <a:custGeom>
              <a:avLst/>
              <a:gdLst>
                <a:gd name="T0" fmla="*/ 296 w 296"/>
                <a:gd name="T1" fmla="*/ 148 h 296"/>
                <a:gd name="T2" fmla="*/ 292 w 296"/>
                <a:gd name="T3" fmla="*/ 178 h 296"/>
                <a:gd name="T4" fmla="*/ 284 w 296"/>
                <a:gd name="T5" fmla="*/ 206 h 296"/>
                <a:gd name="T6" fmla="*/ 270 w 296"/>
                <a:gd name="T7" fmla="*/ 230 h 296"/>
                <a:gd name="T8" fmla="*/ 252 w 296"/>
                <a:gd name="T9" fmla="*/ 252 h 296"/>
                <a:gd name="T10" fmla="*/ 230 w 296"/>
                <a:gd name="T11" fmla="*/ 270 h 296"/>
                <a:gd name="T12" fmla="*/ 206 w 296"/>
                <a:gd name="T13" fmla="*/ 284 h 296"/>
                <a:gd name="T14" fmla="*/ 178 w 296"/>
                <a:gd name="T15" fmla="*/ 292 h 296"/>
                <a:gd name="T16" fmla="*/ 148 w 296"/>
                <a:gd name="T17" fmla="*/ 296 h 296"/>
                <a:gd name="T18" fmla="*/ 132 w 296"/>
                <a:gd name="T19" fmla="*/ 294 h 296"/>
                <a:gd name="T20" fmla="*/ 104 w 296"/>
                <a:gd name="T21" fmla="*/ 288 h 296"/>
                <a:gd name="T22" fmla="*/ 78 w 296"/>
                <a:gd name="T23" fmla="*/ 278 h 296"/>
                <a:gd name="T24" fmla="*/ 54 w 296"/>
                <a:gd name="T25" fmla="*/ 262 h 296"/>
                <a:gd name="T26" fmla="*/ 34 w 296"/>
                <a:gd name="T27" fmla="*/ 242 h 296"/>
                <a:gd name="T28" fmla="*/ 18 w 296"/>
                <a:gd name="T29" fmla="*/ 218 h 296"/>
                <a:gd name="T30" fmla="*/ 8 w 296"/>
                <a:gd name="T31" fmla="*/ 192 h 296"/>
                <a:gd name="T32" fmla="*/ 2 w 296"/>
                <a:gd name="T33" fmla="*/ 164 h 296"/>
                <a:gd name="T34" fmla="*/ 0 w 296"/>
                <a:gd name="T35" fmla="*/ 148 h 296"/>
                <a:gd name="T36" fmla="*/ 4 w 296"/>
                <a:gd name="T37" fmla="*/ 118 h 296"/>
                <a:gd name="T38" fmla="*/ 12 w 296"/>
                <a:gd name="T39" fmla="*/ 90 h 296"/>
                <a:gd name="T40" fmla="*/ 26 w 296"/>
                <a:gd name="T41" fmla="*/ 66 h 296"/>
                <a:gd name="T42" fmla="*/ 44 w 296"/>
                <a:gd name="T43" fmla="*/ 44 h 296"/>
                <a:gd name="T44" fmla="*/ 66 w 296"/>
                <a:gd name="T45" fmla="*/ 26 h 296"/>
                <a:gd name="T46" fmla="*/ 90 w 296"/>
                <a:gd name="T47" fmla="*/ 12 h 296"/>
                <a:gd name="T48" fmla="*/ 118 w 296"/>
                <a:gd name="T49" fmla="*/ 4 h 296"/>
                <a:gd name="T50" fmla="*/ 148 w 296"/>
                <a:gd name="T51" fmla="*/ 0 h 296"/>
                <a:gd name="T52" fmla="*/ 164 w 296"/>
                <a:gd name="T53" fmla="*/ 2 h 296"/>
                <a:gd name="T54" fmla="*/ 192 w 296"/>
                <a:gd name="T55" fmla="*/ 8 h 296"/>
                <a:gd name="T56" fmla="*/ 218 w 296"/>
                <a:gd name="T57" fmla="*/ 18 h 296"/>
                <a:gd name="T58" fmla="*/ 242 w 296"/>
                <a:gd name="T59" fmla="*/ 34 h 296"/>
                <a:gd name="T60" fmla="*/ 262 w 296"/>
                <a:gd name="T61" fmla="*/ 54 h 296"/>
                <a:gd name="T62" fmla="*/ 278 w 296"/>
                <a:gd name="T63" fmla="*/ 78 h 296"/>
                <a:gd name="T64" fmla="*/ 288 w 296"/>
                <a:gd name="T65" fmla="*/ 104 h 296"/>
                <a:gd name="T66" fmla="*/ 294 w 296"/>
                <a:gd name="T67" fmla="*/ 1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6">
                  <a:moveTo>
                    <a:pt x="296" y="148"/>
                  </a:moveTo>
                  <a:lnTo>
                    <a:pt x="296" y="148"/>
                  </a:lnTo>
                  <a:lnTo>
                    <a:pt x="294" y="164"/>
                  </a:lnTo>
                  <a:lnTo>
                    <a:pt x="292" y="178"/>
                  </a:lnTo>
                  <a:lnTo>
                    <a:pt x="288" y="192"/>
                  </a:lnTo>
                  <a:lnTo>
                    <a:pt x="284" y="206"/>
                  </a:lnTo>
                  <a:lnTo>
                    <a:pt x="278" y="218"/>
                  </a:lnTo>
                  <a:lnTo>
                    <a:pt x="270" y="230"/>
                  </a:lnTo>
                  <a:lnTo>
                    <a:pt x="262" y="242"/>
                  </a:lnTo>
                  <a:lnTo>
                    <a:pt x="252" y="252"/>
                  </a:lnTo>
                  <a:lnTo>
                    <a:pt x="242" y="262"/>
                  </a:lnTo>
                  <a:lnTo>
                    <a:pt x="230" y="270"/>
                  </a:lnTo>
                  <a:lnTo>
                    <a:pt x="218" y="278"/>
                  </a:lnTo>
                  <a:lnTo>
                    <a:pt x="206" y="284"/>
                  </a:lnTo>
                  <a:lnTo>
                    <a:pt x="192" y="288"/>
                  </a:lnTo>
                  <a:lnTo>
                    <a:pt x="178" y="292"/>
                  </a:lnTo>
                  <a:lnTo>
                    <a:pt x="164" y="294"/>
                  </a:lnTo>
                  <a:lnTo>
                    <a:pt x="148" y="296"/>
                  </a:lnTo>
                  <a:lnTo>
                    <a:pt x="148" y="296"/>
                  </a:lnTo>
                  <a:lnTo>
                    <a:pt x="132" y="294"/>
                  </a:lnTo>
                  <a:lnTo>
                    <a:pt x="118" y="292"/>
                  </a:lnTo>
                  <a:lnTo>
                    <a:pt x="104" y="288"/>
                  </a:lnTo>
                  <a:lnTo>
                    <a:pt x="90" y="284"/>
                  </a:lnTo>
                  <a:lnTo>
                    <a:pt x="78" y="278"/>
                  </a:lnTo>
                  <a:lnTo>
                    <a:pt x="66" y="270"/>
                  </a:lnTo>
                  <a:lnTo>
                    <a:pt x="54" y="262"/>
                  </a:lnTo>
                  <a:lnTo>
                    <a:pt x="44" y="252"/>
                  </a:lnTo>
                  <a:lnTo>
                    <a:pt x="34" y="242"/>
                  </a:lnTo>
                  <a:lnTo>
                    <a:pt x="26" y="230"/>
                  </a:lnTo>
                  <a:lnTo>
                    <a:pt x="18" y="218"/>
                  </a:lnTo>
                  <a:lnTo>
                    <a:pt x="12" y="206"/>
                  </a:lnTo>
                  <a:lnTo>
                    <a:pt x="8" y="192"/>
                  </a:lnTo>
                  <a:lnTo>
                    <a:pt x="4" y="178"/>
                  </a:lnTo>
                  <a:lnTo>
                    <a:pt x="2" y="164"/>
                  </a:lnTo>
                  <a:lnTo>
                    <a:pt x="0" y="148"/>
                  </a:lnTo>
                  <a:lnTo>
                    <a:pt x="0" y="148"/>
                  </a:lnTo>
                  <a:lnTo>
                    <a:pt x="2" y="132"/>
                  </a:lnTo>
                  <a:lnTo>
                    <a:pt x="4" y="118"/>
                  </a:lnTo>
                  <a:lnTo>
                    <a:pt x="8" y="104"/>
                  </a:lnTo>
                  <a:lnTo>
                    <a:pt x="12" y="90"/>
                  </a:lnTo>
                  <a:lnTo>
                    <a:pt x="18" y="78"/>
                  </a:lnTo>
                  <a:lnTo>
                    <a:pt x="26" y="66"/>
                  </a:lnTo>
                  <a:lnTo>
                    <a:pt x="34" y="54"/>
                  </a:lnTo>
                  <a:lnTo>
                    <a:pt x="44" y="44"/>
                  </a:lnTo>
                  <a:lnTo>
                    <a:pt x="54" y="34"/>
                  </a:lnTo>
                  <a:lnTo>
                    <a:pt x="66" y="26"/>
                  </a:lnTo>
                  <a:lnTo>
                    <a:pt x="78" y="18"/>
                  </a:lnTo>
                  <a:lnTo>
                    <a:pt x="90" y="12"/>
                  </a:lnTo>
                  <a:lnTo>
                    <a:pt x="104" y="8"/>
                  </a:lnTo>
                  <a:lnTo>
                    <a:pt x="118" y="4"/>
                  </a:lnTo>
                  <a:lnTo>
                    <a:pt x="132" y="2"/>
                  </a:lnTo>
                  <a:lnTo>
                    <a:pt x="148" y="0"/>
                  </a:lnTo>
                  <a:lnTo>
                    <a:pt x="148" y="0"/>
                  </a:lnTo>
                  <a:lnTo>
                    <a:pt x="164" y="2"/>
                  </a:lnTo>
                  <a:lnTo>
                    <a:pt x="178" y="4"/>
                  </a:lnTo>
                  <a:lnTo>
                    <a:pt x="192" y="8"/>
                  </a:lnTo>
                  <a:lnTo>
                    <a:pt x="206" y="12"/>
                  </a:lnTo>
                  <a:lnTo>
                    <a:pt x="218" y="18"/>
                  </a:lnTo>
                  <a:lnTo>
                    <a:pt x="230" y="26"/>
                  </a:lnTo>
                  <a:lnTo>
                    <a:pt x="242" y="34"/>
                  </a:lnTo>
                  <a:lnTo>
                    <a:pt x="252" y="44"/>
                  </a:lnTo>
                  <a:lnTo>
                    <a:pt x="262" y="54"/>
                  </a:lnTo>
                  <a:lnTo>
                    <a:pt x="270" y="66"/>
                  </a:lnTo>
                  <a:lnTo>
                    <a:pt x="278" y="78"/>
                  </a:lnTo>
                  <a:lnTo>
                    <a:pt x="284" y="90"/>
                  </a:lnTo>
                  <a:lnTo>
                    <a:pt x="288" y="104"/>
                  </a:lnTo>
                  <a:lnTo>
                    <a:pt x="292" y="118"/>
                  </a:lnTo>
                  <a:lnTo>
                    <a:pt x="294" y="132"/>
                  </a:lnTo>
                  <a:lnTo>
                    <a:pt x="296" y="148"/>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0" name="Freeform 54">
              <a:extLst>
                <a:ext uri="{FF2B5EF4-FFF2-40B4-BE49-F238E27FC236}">
                  <a16:creationId xmlns:a16="http://schemas.microsoft.com/office/drawing/2014/main" id="{98606631-B766-45C9-973E-DD3596497273}"/>
                </a:ext>
              </a:extLst>
            </p:cNvPr>
            <p:cNvSpPr>
              <a:spLocks/>
            </p:cNvSpPr>
            <p:nvPr/>
          </p:nvSpPr>
          <p:spPr bwMode="auto">
            <a:xfrm>
              <a:off x="7980363" y="1914525"/>
              <a:ext cx="469900" cy="469900"/>
            </a:xfrm>
            <a:custGeom>
              <a:avLst/>
              <a:gdLst>
                <a:gd name="T0" fmla="*/ 296 w 296"/>
                <a:gd name="T1" fmla="*/ 148 h 296"/>
                <a:gd name="T2" fmla="*/ 292 w 296"/>
                <a:gd name="T3" fmla="*/ 178 h 296"/>
                <a:gd name="T4" fmla="*/ 284 w 296"/>
                <a:gd name="T5" fmla="*/ 206 h 296"/>
                <a:gd name="T6" fmla="*/ 270 w 296"/>
                <a:gd name="T7" fmla="*/ 230 h 296"/>
                <a:gd name="T8" fmla="*/ 252 w 296"/>
                <a:gd name="T9" fmla="*/ 252 h 296"/>
                <a:gd name="T10" fmla="*/ 230 w 296"/>
                <a:gd name="T11" fmla="*/ 270 h 296"/>
                <a:gd name="T12" fmla="*/ 206 w 296"/>
                <a:gd name="T13" fmla="*/ 284 h 296"/>
                <a:gd name="T14" fmla="*/ 178 w 296"/>
                <a:gd name="T15" fmla="*/ 292 h 296"/>
                <a:gd name="T16" fmla="*/ 148 w 296"/>
                <a:gd name="T17" fmla="*/ 296 h 296"/>
                <a:gd name="T18" fmla="*/ 132 w 296"/>
                <a:gd name="T19" fmla="*/ 294 h 296"/>
                <a:gd name="T20" fmla="*/ 104 w 296"/>
                <a:gd name="T21" fmla="*/ 288 h 296"/>
                <a:gd name="T22" fmla="*/ 78 w 296"/>
                <a:gd name="T23" fmla="*/ 278 h 296"/>
                <a:gd name="T24" fmla="*/ 54 w 296"/>
                <a:gd name="T25" fmla="*/ 262 h 296"/>
                <a:gd name="T26" fmla="*/ 34 w 296"/>
                <a:gd name="T27" fmla="*/ 242 h 296"/>
                <a:gd name="T28" fmla="*/ 18 w 296"/>
                <a:gd name="T29" fmla="*/ 218 h 296"/>
                <a:gd name="T30" fmla="*/ 8 w 296"/>
                <a:gd name="T31" fmla="*/ 192 h 296"/>
                <a:gd name="T32" fmla="*/ 2 w 296"/>
                <a:gd name="T33" fmla="*/ 164 h 296"/>
                <a:gd name="T34" fmla="*/ 0 w 296"/>
                <a:gd name="T35" fmla="*/ 148 h 296"/>
                <a:gd name="T36" fmla="*/ 4 w 296"/>
                <a:gd name="T37" fmla="*/ 118 h 296"/>
                <a:gd name="T38" fmla="*/ 12 w 296"/>
                <a:gd name="T39" fmla="*/ 90 h 296"/>
                <a:gd name="T40" fmla="*/ 26 w 296"/>
                <a:gd name="T41" fmla="*/ 66 h 296"/>
                <a:gd name="T42" fmla="*/ 44 w 296"/>
                <a:gd name="T43" fmla="*/ 44 h 296"/>
                <a:gd name="T44" fmla="*/ 66 w 296"/>
                <a:gd name="T45" fmla="*/ 26 h 296"/>
                <a:gd name="T46" fmla="*/ 90 w 296"/>
                <a:gd name="T47" fmla="*/ 12 h 296"/>
                <a:gd name="T48" fmla="*/ 118 w 296"/>
                <a:gd name="T49" fmla="*/ 4 h 296"/>
                <a:gd name="T50" fmla="*/ 148 w 296"/>
                <a:gd name="T51" fmla="*/ 0 h 296"/>
                <a:gd name="T52" fmla="*/ 164 w 296"/>
                <a:gd name="T53" fmla="*/ 2 h 296"/>
                <a:gd name="T54" fmla="*/ 192 w 296"/>
                <a:gd name="T55" fmla="*/ 8 h 296"/>
                <a:gd name="T56" fmla="*/ 218 w 296"/>
                <a:gd name="T57" fmla="*/ 18 h 296"/>
                <a:gd name="T58" fmla="*/ 242 w 296"/>
                <a:gd name="T59" fmla="*/ 34 h 296"/>
                <a:gd name="T60" fmla="*/ 262 w 296"/>
                <a:gd name="T61" fmla="*/ 54 h 296"/>
                <a:gd name="T62" fmla="*/ 278 w 296"/>
                <a:gd name="T63" fmla="*/ 78 h 296"/>
                <a:gd name="T64" fmla="*/ 288 w 296"/>
                <a:gd name="T65" fmla="*/ 104 h 296"/>
                <a:gd name="T66" fmla="*/ 294 w 296"/>
                <a:gd name="T67" fmla="*/ 1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6">
                  <a:moveTo>
                    <a:pt x="296" y="148"/>
                  </a:moveTo>
                  <a:lnTo>
                    <a:pt x="296" y="148"/>
                  </a:lnTo>
                  <a:lnTo>
                    <a:pt x="294" y="164"/>
                  </a:lnTo>
                  <a:lnTo>
                    <a:pt x="292" y="178"/>
                  </a:lnTo>
                  <a:lnTo>
                    <a:pt x="288" y="192"/>
                  </a:lnTo>
                  <a:lnTo>
                    <a:pt x="284" y="206"/>
                  </a:lnTo>
                  <a:lnTo>
                    <a:pt x="278" y="218"/>
                  </a:lnTo>
                  <a:lnTo>
                    <a:pt x="270" y="230"/>
                  </a:lnTo>
                  <a:lnTo>
                    <a:pt x="262" y="242"/>
                  </a:lnTo>
                  <a:lnTo>
                    <a:pt x="252" y="252"/>
                  </a:lnTo>
                  <a:lnTo>
                    <a:pt x="242" y="262"/>
                  </a:lnTo>
                  <a:lnTo>
                    <a:pt x="230" y="270"/>
                  </a:lnTo>
                  <a:lnTo>
                    <a:pt x="218" y="278"/>
                  </a:lnTo>
                  <a:lnTo>
                    <a:pt x="206" y="284"/>
                  </a:lnTo>
                  <a:lnTo>
                    <a:pt x="192" y="288"/>
                  </a:lnTo>
                  <a:lnTo>
                    <a:pt x="178" y="292"/>
                  </a:lnTo>
                  <a:lnTo>
                    <a:pt x="164" y="294"/>
                  </a:lnTo>
                  <a:lnTo>
                    <a:pt x="148" y="296"/>
                  </a:lnTo>
                  <a:lnTo>
                    <a:pt x="148" y="296"/>
                  </a:lnTo>
                  <a:lnTo>
                    <a:pt x="132" y="294"/>
                  </a:lnTo>
                  <a:lnTo>
                    <a:pt x="118" y="292"/>
                  </a:lnTo>
                  <a:lnTo>
                    <a:pt x="104" y="288"/>
                  </a:lnTo>
                  <a:lnTo>
                    <a:pt x="90" y="284"/>
                  </a:lnTo>
                  <a:lnTo>
                    <a:pt x="78" y="278"/>
                  </a:lnTo>
                  <a:lnTo>
                    <a:pt x="66" y="270"/>
                  </a:lnTo>
                  <a:lnTo>
                    <a:pt x="54" y="262"/>
                  </a:lnTo>
                  <a:lnTo>
                    <a:pt x="44" y="252"/>
                  </a:lnTo>
                  <a:lnTo>
                    <a:pt x="34" y="242"/>
                  </a:lnTo>
                  <a:lnTo>
                    <a:pt x="26" y="230"/>
                  </a:lnTo>
                  <a:lnTo>
                    <a:pt x="18" y="218"/>
                  </a:lnTo>
                  <a:lnTo>
                    <a:pt x="12" y="206"/>
                  </a:lnTo>
                  <a:lnTo>
                    <a:pt x="8" y="192"/>
                  </a:lnTo>
                  <a:lnTo>
                    <a:pt x="4" y="178"/>
                  </a:lnTo>
                  <a:lnTo>
                    <a:pt x="2" y="164"/>
                  </a:lnTo>
                  <a:lnTo>
                    <a:pt x="0" y="148"/>
                  </a:lnTo>
                  <a:lnTo>
                    <a:pt x="0" y="148"/>
                  </a:lnTo>
                  <a:lnTo>
                    <a:pt x="2" y="132"/>
                  </a:lnTo>
                  <a:lnTo>
                    <a:pt x="4" y="118"/>
                  </a:lnTo>
                  <a:lnTo>
                    <a:pt x="8" y="104"/>
                  </a:lnTo>
                  <a:lnTo>
                    <a:pt x="12" y="90"/>
                  </a:lnTo>
                  <a:lnTo>
                    <a:pt x="18" y="78"/>
                  </a:lnTo>
                  <a:lnTo>
                    <a:pt x="26" y="66"/>
                  </a:lnTo>
                  <a:lnTo>
                    <a:pt x="34" y="54"/>
                  </a:lnTo>
                  <a:lnTo>
                    <a:pt x="44" y="44"/>
                  </a:lnTo>
                  <a:lnTo>
                    <a:pt x="54" y="34"/>
                  </a:lnTo>
                  <a:lnTo>
                    <a:pt x="66" y="26"/>
                  </a:lnTo>
                  <a:lnTo>
                    <a:pt x="78" y="18"/>
                  </a:lnTo>
                  <a:lnTo>
                    <a:pt x="90" y="12"/>
                  </a:lnTo>
                  <a:lnTo>
                    <a:pt x="104" y="8"/>
                  </a:lnTo>
                  <a:lnTo>
                    <a:pt x="118" y="4"/>
                  </a:lnTo>
                  <a:lnTo>
                    <a:pt x="132" y="2"/>
                  </a:lnTo>
                  <a:lnTo>
                    <a:pt x="148" y="0"/>
                  </a:lnTo>
                  <a:lnTo>
                    <a:pt x="148" y="0"/>
                  </a:lnTo>
                  <a:lnTo>
                    <a:pt x="164" y="2"/>
                  </a:lnTo>
                  <a:lnTo>
                    <a:pt x="178" y="4"/>
                  </a:lnTo>
                  <a:lnTo>
                    <a:pt x="192" y="8"/>
                  </a:lnTo>
                  <a:lnTo>
                    <a:pt x="206" y="12"/>
                  </a:lnTo>
                  <a:lnTo>
                    <a:pt x="218" y="18"/>
                  </a:lnTo>
                  <a:lnTo>
                    <a:pt x="230" y="26"/>
                  </a:lnTo>
                  <a:lnTo>
                    <a:pt x="242" y="34"/>
                  </a:lnTo>
                  <a:lnTo>
                    <a:pt x="252" y="44"/>
                  </a:lnTo>
                  <a:lnTo>
                    <a:pt x="262" y="54"/>
                  </a:lnTo>
                  <a:lnTo>
                    <a:pt x="270" y="66"/>
                  </a:lnTo>
                  <a:lnTo>
                    <a:pt x="278" y="78"/>
                  </a:lnTo>
                  <a:lnTo>
                    <a:pt x="284" y="90"/>
                  </a:lnTo>
                  <a:lnTo>
                    <a:pt x="288" y="104"/>
                  </a:lnTo>
                  <a:lnTo>
                    <a:pt x="292" y="118"/>
                  </a:lnTo>
                  <a:lnTo>
                    <a:pt x="294" y="132"/>
                  </a:lnTo>
                  <a:lnTo>
                    <a:pt x="296"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1" name="Freeform 55">
              <a:extLst>
                <a:ext uri="{FF2B5EF4-FFF2-40B4-BE49-F238E27FC236}">
                  <a16:creationId xmlns:a16="http://schemas.microsoft.com/office/drawing/2014/main" id="{22ADB461-18FA-41D0-B604-5603115CA32A}"/>
                </a:ext>
              </a:extLst>
            </p:cNvPr>
            <p:cNvSpPr>
              <a:spLocks/>
            </p:cNvSpPr>
            <p:nvPr/>
          </p:nvSpPr>
          <p:spPr bwMode="auto">
            <a:xfrm>
              <a:off x="7780338" y="2463800"/>
              <a:ext cx="469900" cy="466725"/>
            </a:xfrm>
            <a:custGeom>
              <a:avLst/>
              <a:gdLst>
                <a:gd name="T0" fmla="*/ 296 w 296"/>
                <a:gd name="T1" fmla="*/ 148 h 294"/>
                <a:gd name="T2" fmla="*/ 292 w 296"/>
                <a:gd name="T3" fmla="*/ 178 h 294"/>
                <a:gd name="T4" fmla="*/ 284 w 296"/>
                <a:gd name="T5" fmla="*/ 204 h 294"/>
                <a:gd name="T6" fmla="*/ 270 w 296"/>
                <a:gd name="T7" fmla="*/ 230 h 294"/>
                <a:gd name="T8" fmla="*/ 252 w 296"/>
                <a:gd name="T9" fmla="*/ 252 h 294"/>
                <a:gd name="T10" fmla="*/ 230 w 296"/>
                <a:gd name="T11" fmla="*/ 270 h 294"/>
                <a:gd name="T12" fmla="*/ 206 w 296"/>
                <a:gd name="T13" fmla="*/ 284 h 294"/>
                <a:gd name="T14" fmla="*/ 178 w 296"/>
                <a:gd name="T15" fmla="*/ 292 h 294"/>
                <a:gd name="T16" fmla="*/ 148 w 296"/>
                <a:gd name="T17" fmla="*/ 294 h 294"/>
                <a:gd name="T18" fmla="*/ 134 w 296"/>
                <a:gd name="T19" fmla="*/ 294 h 294"/>
                <a:gd name="T20" fmla="*/ 104 w 296"/>
                <a:gd name="T21" fmla="*/ 288 h 294"/>
                <a:gd name="T22" fmla="*/ 78 w 296"/>
                <a:gd name="T23" fmla="*/ 278 h 294"/>
                <a:gd name="T24" fmla="*/ 54 w 296"/>
                <a:gd name="T25" fmla="*/ 262 h 294"/>
                <a:gd name="T26" fmla="*/ 34 w 296"/>
                <a:gd name="T27" fmla="*/ 242 h 294"/>
                <a:gd name="T28" fmla="*/ 18 w 296"/>
                <a:gd name="T29" fmla="*/ 218 h 294"/>
                <a:gd name="T30" fmla="*/ 8 w 296"/>
                <a:gd name="T31" fmla="*/ 192 h 294"/>
                <a:gd name="T32" fmla="*/ 2 w 296"/>
                <a:gd name="T33" fmla="*/ 162 h 294"/>
                <a:gd name="T34" fmla="*/ 0 w 296"/>
                <a:gd name="T35" fmla="*/ 148 h 294"/>
                <a:gd name="T36" fmla="*/ 4 w 296"/>
                <a:gd name="T37" fmla="*/ 118 h 294"/>
                <a:gd name="T38" fmla="*/ 12 w 296"/>
                <a:gd name="T39" fmla="*/ 90 h 294"/>
                <a:gd name="T40" fmla="*/ 26 w 296"/>
                <a:gd name="T41" fmla="*/ 64 h 294"/>
                <a:gd name="T42" fmla="*/ 44 w 296"/>
                <a:gd name="T43" fmla="*/ 42 h 294"/>
                <a:gd name="T44" fmla="*/ 66 w 296"/>
                <a:gd name="T45" fmla="*/ 24 h 294"/>
                <a:gd name="T46" fmla="*/ 92 w 296"/>
                <a:gd name="T47" fmla="*/ 12 h 294"/>
                <a:gd name="T48" fmla="*/ 118 w 296"/>
                <a:gd name="T49" fmla="*/ 2 h 294"/>
                <a:gd name="T50" fmla="*/ 148 w 296"/>
                <a:gd name="T51" fmla="*/ 0 h 294"/>
                <a:gd name="T52" fmla="*/ 164 w 296"/>
                <a:gd name="T53" fmla="*/ 0 h 294"/>
                <a:gd name="T54" fmla="*/ 192 w 296"/>
                <a:gd name="T55" fmla="*/ 6 h 294"/>
                <a:gd name="T56" fmla="*/ 218 w 296"/>
                <a:gd name="T57" fmla="*/ 18 h 294"/>
                <a:gd name="T58" fmla="*/ 242 w 296"/>
                <a:gd name="T59" fmla="*/ 34 h 294"/>
                <a:gd name="T60" fmla="*/ 262 w 296"/>
                <a:gd name="T61" fmla="*/ 54 h 294"/>
                <a:gd name="T62" fmla="*/ 278 w 296"/>
                <a:gd name="T63" fmla="*/ 76 h 294"/>
                <a:gd name="T64" fmla="*/ 290 w 296"/>
                <a:gd name="T65" fmla="*/ 104 h 294"/>
                <a:gd name="T66" fmla="*/ 296 w 296"/>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4">
                  <a:moveTo>
                    <a:pt x="296" y="148"/>
                  </a:moveTo>
                  <a:lnTo>
                    <a:pt x="296" y="148"/>
                  </a:lnTo>
                  <a:lnTo>
                    <a:pt x="296" y="162"/>
                  </a:lnTo>
                  <a:lnTo>
                    <a:pt x="292" y="178"/>
                  </a:lnTo>
                  <a:lnTo>
                    <a:pt x="290" y="192"/>
                  </a:lnTo>
                  <a:lnTo>
                    <a:pt x="284" y="204"/>
                  </a:lnTo>
                  <a:lnTo>
                    <a:pt x="278" y="218"/>
                  </a:lnTo>
                  <a:lnTo>
                    <a:pt x="270" y="230"/>
                  </a:lnTo>
                  <a:lnTo>
                    <a:pt x="262" y="242"/>
                  </a:lnTo>
                  <a:lnTo>
                    <a:pt x="252" y="252"/>
                  </a:lnTo>
                  <a:lnTo>
                    <a:pt x="242" y="262"/>
                  </a:lnTo>
                  <a:lnTo>
                    <a:pt x="230" y="270"/>
                  </a:lnTo>
                  <a:lnTo>
                    <a:pt x="218" y="278"/>
                  </a:lnTo>
                  <a:lnTo>
                    <a:pt x="206" y="284"/>
                  </a:lnTo>
                  <a:lnTo>
                    <a:pt x="192" y="288"/>
                  </a:lnTo>
                  <a:lnTo>
                    <a:pt x="178" y="292"/>
                  </a:lnTo>
                  <a:lnTo>
                    <a:pt x="164" y="294"/>
                  </a:lnTo>
                  <a:lnTo>
                    <a:pt x="148" y="294"/>
                  </a:lnTo>
                  <a:lnTo>
                    <a:pt x="148" y="294"/>
                  </a:lnTo>
                  <a:lnTo>
                    <a:pt x="134" y="294"/>
                  </a:lnTo>
                  <a:lnTo>
                    <a:pt x="118" y="292"/>
                  </a:lnTo>
                  <a:lnTo>
                    <a:pt x="104" y="288"/>
                  </a:lnTo>
                  <a:lnTo>
                    <a:pt x="92" y="284"/>
                  </a:lnTo>
                  <a:lnTo>
                    <a:pt x="78" y="278"/>
                  </a:lnTo>
                  <a:lnTo>
                    <a:pt x="66" y="270"/>
                  </a:lnTo>
                  <a:lnTo>
                    <a:pt x="54" y="262"/>
                  </a:lnTo>
                  <a:lnTo>
                    <a:pt x="44" y="252"/>
                  </a:lnTo>
                  <a:lnTo>
                    <a:pt x="34" y="242"/>
                  </a:lnTo>
                  <a:lnTo>
                    <a:pt x="26" y="230"/>
                  </a:lnTo>
                  <a:lnTo>
                    <a:pt x="18" y="218"/>
                  </a:lnTo>
                  <a:lnTo>
                    <a:pt x="12" y="204"/>
                  </a:lnTo>
                  <a:lnTo>
                    <a:pt x="8" y="192"/>
                  </a:lnTo>
                  <a:lnTo>
                    <a:pt x="4" y="178"/>
                  </a:lnTo>
                  <a:lnTo>
                    <a:pt x="2" y="162"/>
                  </a:lnTo>
                  <a:lnTo>
                    <a:pt x="0" y="148"/>
                  </a:lnTo>
                  <a:lnTo>
                    <a:pt x="0" y="148"/>
                  </a:lnTo>
                  <a:lnTo>
                    <a:pt x="2" y="132"/>
                  </a:lnTo>
                  <a:lnTo>
                    <a:pt x="4" y="118"/>
                  </a:lnTo>
                  <a:lnTo>
                    <a:pt x="8" y="104"/>
                  </a:lnTo>
                  <a:lnTo>
                    <a:pt x="12" y="90"/>
                  </a:lnTo>
                  <a:lnTo>
                    <a:pt x="18" y="76"/>
                  </a:lnTo>
                  <a:lnTo>
                    <a:pt x="26" y="64"/>
                  </a:lnTo>
                  <a:lnTo>
                    <a:pt x="34" y="54"/>
                  </a:lnTo>
                  <a:lnTo>
                    <a:pt x="44" y="42"/>
                  </a:lnTo>
                  <a:lnTo>
                    <a:pt x="54" y="34"/>
                  </a:lnTo>
                  <a:lnTo>
                    <a:pt x="66" y="24"/>
                  </a:lnTo>
                  <a:lnTo>
                    <a:pt x="78" y="18"/>
                  </a:lnTo>
                  <a:lnTo>
                    <a:pt x="92" y="12"/>
                  </a:lnTo>
                  <a:lnTo>
                    <a:pt x="104" y="6"/>
                  </a:lnTo>
                  <a:lnTo>
                    <a:pt x="118" y="2"/>
                  </a:lnTo>
                  <a:lnTo>
                    <a:pt x="134" y="0"/>
                  </a:lnTo>
                  <a:lnTo>
                    <a:pt x="148" y="0"/>
                  </a:lnTo>
                  <a:lnTo>
                    <a:pt x="148" y="0"/>
                  </a:lnTo>
                  <a:lnTo>
                    <a:pt x="164" y="0"/>
                  </a:lnTo>
                  <a:lnTo>
                    <a:pt x="178" y="2"/>
                  </a:lnTo>
                  <a:lnTo>
                    <a:pt x="192" y="6"/>
                  </a:lnTo>
                  <a:lnTo>
                    <a:pt x="206" y="12"/>
                  </a:lnTo>
                  <a:lnTo>
                    <a:pt x="218" y="18"/>
                  </a:lnTo>
                  <a:lnTo>
                    <a:pt x="230" y="24"/>
                  </a:lnTo>
                  <a:lnTo>
                    <a:pt x="242" y="34"/>
                  </a:lnTo>
                  <a:lnTo>
                    <a:pt x="252" y="42"/>
                  </a:lnTo>
                  <a:lnTo>
                    <a:pt x="262" y="54"/>
                  </a:lnTo>
                  <a:lnTo>
                    <a:pt x="270" y="64"/>
                  </a:lnTo>
                  <a:lnTo>
                    <a:pt x="278" y="76"/>
                  </a:lnTo>
                  <a:lnTo>
                    <a:pt x="284" y="90"/>
                  </a:lnTo>
                  <a:lnTo>
                    <a:pt x="290" y="104"/>
                  </a:lnTo>
                  <a:lnTo>
                    <a:pt x="292" y="118"/>
                  </a:lnTo>
                  <a:lnTo>
                    <a:pt x="296" y="132"/>
                  </a:lnTo>
                  <a:lnTo>
                    <a:pt x="296" y="148"/>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2" name="Freeform 56">
              <a:extLst>
                <a:ext uri="{FF2B5EF4-FFF2-40B4-BE49-F238E27FC236}">
                  <a16:creationId xmlns:a16="http://schemas.microsoft.com/office/drawing/2014/main" id="{96123516-06D5-4995-9F5E-BEF220A85179}"/>
                </a:ext>
              </a:extLst>
            </p:cNvPr>
            <p:cNvSpPr>
              <a:spLocks/>
            </p:cNvSpPr>
            <p:nvPr/>
          </p:nvSpPr>
          <p:spPr bwMode="auto">
            <a:xfrm>
              <a:off x="7780338" y="2463800"/>
              <a:ext cx="469900" cy="466725"/>
            </a:xfrm>
            <a:custGeom>
              <a:avLst/>
              <a:gdLst>
                <a:gd name="T0" fmla="*/ 296 w 296"/>
                <a:gd name="T1" fmla="*/ 148 h 294"/>
                <a:gd name="T2" fmla="*/ 292 w 296"/>
                <a:gd name="T3" fmla="*/ 178 h 294"/>
                <a:gd name="T4" fmla="*/ 284 w 296"/>
                <a:gd name="T5" fmla="*/ 204 h 294"/>
                <a:gd name="T6" fmla="*/ 270 w 296"/>
                <a:gd name="T7" fmla="*/ 230 h 294"/>
                <a:gd name="T8" fmla="*/ 252 w 296"/>
                <a:gd name="T9" fmla="*/ 252 h 294"/>
                <a:gd name="T10" fmla="*/ 230 w 296"/>
                <a:gd name="T11" fmla="*/ 270 h 294"/>
                <a:gd name="T12" fmla="*/ 206 w 296"/>
                <a:gd name="T13" fmla="*/ 284 h 294"/>
                <a:gd name="T14" fmla="*/ 178 w 296"/>
                <a:gd name="T15" fmla="*/ 292 h 294"/>
                <a:gd name="T16" fmla="*/ 148 w 296"/>
                <a:gd name="T17" fmla="*/ 294 h 294"/>
                <a:gd name="T18" fmla="*/ 134 w 296"/>
                <a:gd name="T19" fmla="*/ 294 h 294"/>
                <a:gd name="T20" fmla="*/ 104 w 296"/>
                <a:gd name="T21" fmla="*/ 288 h 294"/>
                <a:gd name="T22" fmla="*/ 78 w 296"/>
                <a:gd name="T23" fmla="*/ 278 h 294"/>
                <a:gd name="T24" fmla="*/ 54 w 296"/>
                <a:gd name="T25" fmla="*/ 262 h 294"/>
                <a:gd name="T26" fmla="*/ 34 w 296"/>
                <a:gd name="T27" fmla="*/ 242 h 294"/>
                <a:gd name="T28" fmla="*/ 18 w 296"/>
                <a:gd name="T29" fmla="*/ 218 h 294"/>
                <a:gd name="T30" fmla="*/ 8 w 296"/>
                <a:gd name="T31" fmla="*/ 192 h 294"/>
                <a:gd name="T32" fmla="*/ 2 w 296"/>
                <a:gd name="T33" fmla="*/ 162 h 294"/>
                <a:gd name="T34" fmla="*/ 0 w 296"/>
                <a:gd name="T35" fmla="*/ 148 h 294"/>
                <a:gd name="T36" fmla="*/ 4 w 296"/>
                <a:gd name="T37" fmla="*/ 118 h 294"/>
                <a:gd name="T38" fmla="*/ 12 w 296"/>
                <a:gd name="T39" fmla="*/ 90 h 294"/>
                <a:gd name="T40" fmla="*/ 26 w 296"/>
                <a:gd name="T41" fmla="*/ 64 h 294"/>
                <a:gd name="T42" fmla="*/ 44 w 296"/>
                <a:gd name="T43" fmla="*/ 42 h 294"/>
                <a:gd name="T44" fmla="*/ 66 w 296"/>
                <a:gd name="T45" fmla="*/ 24 h 294"/>
                <a:gd name="T46" fmla="*/ 92 w 296"/>
                <a:gd name="T47" fmla="*/ 12 h 294"/>
                <a:gd name="T48" fmla="*/ 118 w 296"/>
                <a:gd name="T49" fmla="*/ 2 h 294"/>
                <a:gd name="T50" fmla="*/ 148 w 296"/>
                <a:gd name="T51" fmla="*/ 0 h 294"/>
                <a:gd name="T52" fmla="*/ 164 w 296"/>
                <a:gd name="T53" fmla="*/ 0 h 294"/>
                <a:gd name="T54" fmla="*/ 192 w 296"/>
                <a:gd name="T55" fmla="*/ 6 h 294"/>
                <a:gd name="T56" fmla="*/ 218 w 296"/>
                <a:gd name="T57" fmla="*/ 18 h 294"/>
                <a:gd name="T58" fmla="*/ 242 w 296"/>
                <a:gd name="T59" fmla="*/ 34 h 294"/>
                <a:gd name="T60" fmla="*/ 262 w 296"/>
                <a:gd name="T61" fmla="*/ 54 h 294"/>
                <a:gd name="T62" fmla="*/ 278 w 296"/>
                <a:gd name="T63" fmla="*/ 76 h 294"/>
                <a:gd name="T64" fmla="*/ 290 w 296"/>
                <a:gd name="T65" fmla="*/ 104 h 294"/>
                <a:gd name="T66" fmla="*/ 296 w 296"/>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4">
                  <a:moveTo>
                    <a:pt x="296" y="148"/>
                  </a:moveTo>
                  <a:lnTo>
                    <a:pt x="296" y="148"/>
                  </a:lnTo>
                  <a:lnTo>
                    <a:pt x="296" y="162"/>
                  </a:lnTo>
                  <a:lnTo>
                    <a:pt x="292" y="178"/>
                  </a:lnTo>
                  <a:lnTo>
                    <a:pt x="290" y="192"/>
                  </a:lnTo>
                  <a:lnTo>
                    <a:pt x="284" y="204"/>
                  </a:lnTo>
                  <a:lnTo>
                    <a:pt x="278" y="218"/>
                  </a:lnTo>
                  <a:lnTo>
                    <a:pt x="270" y="230"/>
                  </a:lnTo>
                  <a:lnTo>
                    <a:pt x="262" y="242"/>
                  </a:lnTo>
                  <a:lnTo>
                    <a:pt x="252" y="252"/>
                  </a:lnTo>
                  <a:lnTo>
                    <a:pt x="242" y="262"/>
                  </a:lnTo>
                  <a:lnTo>
                    <a:pt x="230" y="270"/>
                  </a:lnTo>
                  <a:lnTo>
                    <a:pt x="218" y="278"/>
                  </a:lnTo>
                  <a:lnTo>
                    <a:pt x="206" y="284"/>
                  </a:lnTo>
                  <a:lnTo>
                    <a:pt x="192" y="288"/>
                  </a:lnTo>
                  <a:lnTo>
                    <a:pt x="178" y="292"/>
                  </a:lnTo>
                  <a:lnTo>
                    <a:pt x="164" y="294"/>
                  </a:lnTo>
                  <a:lnTo>
                    <a:pt x="148" y="294"/>
                  </a:lnTo>
                  <a:lnTo>
                    <a:pt x="148" y="294"/>
                  </a:lnTo>
                  <a:lnTo>
                    <a:pt x="134" y="294"/>
                  </a:lnTo>
                  <a:lnTo>
                    <a:pt x="118" y="292"/>
                  </a:lnTo>
                  <a:lnTo>
                    <a:pt x="104" y="288"/>
                  </a:lnTo>
                  <a:lnTo>
                    <a:pt x="92" y="284"/>
                  </a:lnTo>
                  <a:lnTo>
                    <a:pt x="78" y="278"/>
                  </a:lnTo>
                  <a:lnTo>
                    <a:pt x="66" y="270"/>
                  </a:lnTo>
                  <a:lnTo>
                    <a:pt x="54" y="262"/>
                  </a:lnTo>
                  <a:lnTo>
                    <a:pt x="44" y="252"/>
                  </a:lnTo>
                  <a:lnTo>
                    <a:pt x="34" y="242"/>
                  </a:lnTo>
                  <a:lnTo>
                    <a:pt x="26" y="230"/>
                  </a:lnTo>
                  <a:lnTo>
                    <a:pt x="18" y="218"/>
                  </a:lnTo>
                  <a:lnTo>
                    <a:pt x="12" y="204"/>
                  </a:lnTo>
                  <a:lnTo>
                    <a:pt x="8" y="192"/>
                  </a:lnTo>
                  <a:lnTo>
                    <a:pt x="4" y="178"/>
                  </a:lnTo>
                  <a:lnTo>
                    <a:pt x="2" y="162"/>
                  </a:lnTo>
                  <a:lnTo>
                    <a:pt x="0" y="148"/>
                  </a:lnTo>
                  <a:lnTo>
                    <a:pt x="0" y="148"/>
                  </a:lnTo>
                  <a:lnTo>
                    <a:pt x="2" y="132"/>
                  </a:lnTo>
                  <a:lnTo>
                    <a:pt x="4" y="118"/>
                  </a:lnTo>
                  <a:lnTo>
                    <a:pt x="8" y="104"/>
                  </a:lnTo>
                  <a:lnTo>
                    <a:pt x="12" y="90"/>
                  </a:lnTo>
                  <a:lnTo>
                    <a:pt x="18" y="76"/>
                  </a:lnTo>
                  <a:lnTo>
                    <a:pt x="26" y="64"/>
                  </a:lnTo>
                  <a:lnTo>
                    <a:pt x="34" y="54"/>
                  </a:lnTo>
                  <a:lnTo>
                    <a:pt x="44" y="42"/>
                  </a:lnTo>
                  <a:lnTo>
                    <a:pt x="54" y="34"/>
                  </a:lnTo>
                  <a:lnTo>
                    <a:pt x="66" y="24"/>
                  </a:lnTo>
                  <a:lnTo>
                    <a:pt x="78" y="18"/>
                  </a:lnTo>
                  <a:lnTo>
                    <a:pt x="92" y="12"/>
                  </a:lnTo>
                  <a:lnTo>
                    <a:pt x="104" y="6"/>
                  </a:lnTo>
                  <a:lnTo>
                    <a:pt x="118" y="2"/>
                  </a:lnTo>
                  <a:lnTo>
                    <a:pt x="134" y="0"/>
                  </a:lnTo>
                  <a:lnTo>
                    <a:pt x="148" y="0"/>
                  </a:lnTo>
                  <a:lnTo>
                    <a:pt x="148" y="0"/>
                  </a:lnTo>
                  <a:lnTo>
                    <a:pt x="164" y="0"/>
                  </a:lnTo>
                  <a:lnTo>
                    <a:pt x="178" y="2"/>
                  </a:lnTo>
                  <a:lnTo>
                    <a:pt x="192" y="6"/>
                  </a:lnTo>
                  <a:lnTo>
                    <a:pt x="206" y="12"/>
                  </a:lnTo>
                  <a:lnTo>
                    <a:pt x="218" y="18"/>
                  </a:lnTo>
                  <a:lnTo>
                    <a:pt x="230" y="24"/>
                  </a:lnTo>
                  <a:lnTo>
                    <a:pt x="242" y="34"/>
                  </a:lnTo>
                  <a:lnTo>
                    <a:pt x="252" y="42"/>
                  </a:lnTo>
                  <a:lnTo>
                    <a:pt x="262" y="54"/>
                  </a:lnTo>
                  <a:lnTo>
                    <a:pt x="270" y="64"/>
                  </a:lnTo>
                  <a:lnTo>
                    <a:pt x="278" y="76"/>
                  </a:lnTo>
                  <a:lnTo>
                    <a:pt x="284" y="90"/>
                  </a:lnTo>
                  <a:lnTo>
                    <a:pt x="290" y="104"/>
                  </a:lnTo>
                  <a:lnTo>
                    <a:pt x="292" y="118"/>
                  </a:lnTo>
                  <a:lnTo>
                    <a:pt x="296" y="132"/>
                  </a:lnTo>
                  <a:lnTo>
                    <a:pt x="296"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3" name="Freeform 57">
              <a:extLst>
                <a:ext uri="{FF2B5EF4-FFF2-40B4-BE49-F238E27FC236}">
                  <a16:creationId xmlns:a16="http://schemas.microsoft.com/office/drawing/2014/main" id="{79B16645-9CC7-45B9-BBC9-21711271E429}"/>
                </a:ext>
              </a:extLst>
            </p:cNvPr>
            <p:cNvSpPr>
              <a:spLocks/>
            </p:cNvSpPr>
            <p:nvPr/>
          </p:nvSpPr>
          <p:spPr bwMode="auto">
            <a:xfrm>
              <a:off x="7751763" y="2851150"/>
              <a:ext cx="469900" cy="469900"/>
            </a:xfrm>
            <a:custGeom>
              <a:avLst/>
              <a:gdLst>
                <a:gd name="T0" fmla="*/ 296 w 296"/>
                <a:gd name="T1" fmla="*/ 148 h 296"/>
                <a:gd name="T2" fmla="*/ 292 w 296"/>
                <a:gd name="T3" fmla="*/ 178 h 296"/>
                <a:gd name="T4" fmla="*/ 284 w 296"/>
                <a:gd name="T5" fmla="*/ 206 h 296"/>
                <a:gd name="T6" fmla="*/ 270 w 296"/>
                <a:gd name="T7" fmla="*/ 230 h 296"/>
                <a:gd name="T8" fmla="*/ 252 w 296"/>
                <a:gd name="T9" fmla="*/ 252 h 296"/>
                <a:gd name="T10" fmla="*/ 230 w 296"/>
                <a:gd name="T11" fmla="*/ 270 h 296"/>
                <a:gd name="T12" fmla="*/ 206 w 296"/>
                <a:gd name="T13" fmla="*/ 284 h 296"/>
                <a:gd name="T14" fmla="*/ 178 w 296"/>
                <a:gd name="T15" fmla="*/ 292 h 296"/>
                <a:gd name="T16" fmla="*/ 148 w 296"/>
                <a:gd name="T17" fmla="*/ 296 h 296"/>
                <a:gd name="T18" fmla="*/ 132 w 296"/>
                <a:gd name="T19" fmla="*/ 294 h 296"/>
                <a:gd name="T20" fmla="*/ 104 w 296"/>
                <a:gd name="T21" fmla="*/ 290 h 296"/>
                <a:gd name="T22" fmla="*/ 78 w 296"/>
                <a:gd name="T23" fmla="*/ 278 h 296"/>
                <a:gd name="T24" fmla="*/ 54 w 296"/>
                <a:gd name="T25" fmla="*/ 262 h 296"/>
                <a:gd name="T26" fmla="*/ 34 w 296"/>
                <a:gd name="T27" fmla="*/ 242 h 296"/>
                <a:gd name="T28" fmla="*/ 18 w 296"/>
                <a:gd name="T29" fmla="*/ 218 h 296"/>
                <a:gd name="T30" fmla="*/ 6 w 296"/>
                <a:gd name="T31" fmla="*/ 192 h 296"/>
                <a:gd name="T32" fmla="*/ 0 w 296"/>
                <a:gd name="T33" fmla="*/ 164 h 296"/>
                <a:gd name="T34" fmla="*/ 0 w 296"/>
                <a:gd name="T35" fmla="*/ 148 h 296"/>
                <a:gd name="T36" fmla="*/ 4 w 296"/>
                <a:gd name="T37" fmla="*/ 118 h 296"/>
                <a:gd name="T38" fmla="*/ 12 w 296"/>
                <a:gd name="T39" fmla="*/ 90 h 296"/>
                <a:gd name="T40" fmla="*/ 26 w 296"/>
                <a:gd name="T41" fmla="*/ 66 h 296"/>
                <a:gd name="T42" fmla="*/ 44 w 296"/>
                <a:gd name="T43" fmla="*/ 44 h 296"/>
                <a:gd name="T44" fmla="*/ 66 w 296"/>
                <a:gd name="T45" fmla="*/ 26 h 296"/>
                <a:gd name="T46" fmla="*/ 90 w 296"/>
                <a:gd name="T47" fmla="*/ 12 h 296"/>
                <a:gd name="T48" fmla="*/ 118 w 296"/>
                <a:gd name="T49" fmla="*/ 4 h 296"/>
                <a:gd name="T50" fmla="*/ 148 w 296"/>
                <a:gd name="T51" fmla="*/ 0 h 296"/>
                <a:gd name="T52" fmla="*/ 162 w 296"/>
                <a:gd name="T53" fmla="*/ 2 h 296"/>
                <a:gd name="T54" fmla="*/ 192 w 296"/>
                <a:gd name="T55" fmla="*/ 8 h 296"/>
                <a:gd name="T56" fmla="*/ 218 w 296"/>
                <a:gd name="T57" fmla="*/ 18 h 296"/>
                <a:gd name="T58" fmla="*/ 242 w 296"/>
                <a:gd name="T59" fmla="*/ 34 h 296"/>
                <a:gd name="T60" fmla="*/ 262 w 296"/>
                <a:gd name="T61" fmla="*/ 54 h 296"/>
                <a:gd name="T62" fmla="*/ 278 w 296"/>
                <a:gd name="T63" fmla="*/ 78 h 296"/>
                <a:gd name="T64" fmla="*/ 288 w 296"/>
                <a:gd name="T65" fmla="*/ 104 h 296"/>
                <a:gd name="T66" fmla="*/ 294 w 296"/>
                <a:gd name="T67" fmla="*/ 1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6">
                  <a:moveTo>
                    <a:pt x="296" y="148"/>
                  </a:moveTo>
                  <a:lnTo>
                    <a:pt x="296" y="148"/>
                  </a:lnTo>
                  <a:lnTo>
                    <a:pt x="294" y="164"/>
                  </a:lnTo>
                  <a:lnTo>
                    <a:pt x="292" y="178"/>
                  </a:lnTo>
                  <a:lnTo>
                    <a:pt x="288" y="192"/>
                  </a:lnTo>
                  <a:lnTo>
                    <a:pt x="284" y="206"/>
                  </a:lnTo>
                  <a:lnTo>
                    <a:pt x="278" y="218"/>
                  </a:lnTo>
                  <a:lnTo>
                    <a:pt x="270" y="230"/>
                  </a:lnTo>
                  <a:lnTo>
                    <a:pt x="262" y="242"/>
                  </a:lnTo>
                  <a:lnTo>
                    <a:pt x="252" y="252"/>
                  </a:lnTo>
                  <a:lnTo>
                    <a:pt x="242" y="262"/>
                  </a:lnTo>
                  <a:lnTo>
                    <a:pt x="230" y="270"/>
                  </a:lnTo>
                  <a:lnTo>
                    <a:pt x="218" y="278"/>
                  </a:lnTo>
                  <a:lnTo>
                    <a:pt x="206" y="284"/>
                  </a:lnTo>
                  <a:lnTo>
                    <a:pt x="192" y="290"/>
                  </a:lnTo>
                  <a:lnTo>
                    <a:pt x="178" y="292"/>
                  </a:lnTo>
                  <a:lnTo>
                    <a:pt x="162" y="294"/>
                  </a:lnTo>
                  <a:lnTo>
                    <a:pt x="148" y="296"/>
                  </a:lnTo>
                  <a:lnTo>
                    <a:pt x="148" y="296"/>
                  </a:lnTo>
                  <a:lnTo>
                    <a:pt x="132" y="294"/>
                  </a:lnTo>
                  <a:lnTo>
                    <a:pt x="118" y="292"/>
                  </a:lnTo>
                  <a:lnTo>
                    <a:pt x="104" y="290"/>
                  </a:lnTo>
                  <a:lnTo>
                    <a:pt x="90" y="284"/>
                  </a:lnTo>
                  <a:lnTo>
                    <a:pt x="78" y="278"/>
                  </a:lnTo>
                  <a:lnTo>
                    <a:pt x="66" y="270"/>
                  </a:lnTo>
                  <a:lnTo>
                    <a:pt x="54" y="262"/>
                  </a:lnTo>
                  <a:lnTo>
                    <a:pt x="44" y="252"/>
                  </a:lnTo>
                  <a:lnTo>
                    <a:pt x="34" y="242"/>
                  </a:lnTo>
                  <a:lnTo>
                    <a:pt x="26" y="230"/>
                  </a:lnTo>
                  <a:lnTo>
                    <a:pt x="18" y="218"/>
                  </a:lnTo>
                  <a:lnTo>
                    <a:pt x="12" y="206"/>
                  </a:lnTo>
                  <a:lnTo>
                    <a:pt x="6" y="192"/>
                  </a:lnTo>
                  <a:lnTo>
                    <a:pt x="4" y="178"/>
                  </a:lnTo>
                  <a:lnTo>
                    <a:pt x="0" y="164"/>
                  </a:lnTo>
                  <a:lnTo>
                    <a:pt x="0" y="148"/>
                  </a:lnTo>
                  <a:lnTo>
                    <a:pt x="0" y="148"/>
                  </a:lnTo>
                  <a:lnTo>
                    <a:pt x="0" y="134"/>
                  </a:lnTo>
                  <a:lnTo>
                    <a:pt x="4" y="118"/>
                  </a:lnTo>
                  <a:lnTo>
                    <a:pt x="6" y="104"/>
                  </a:lnTo>
                  <a:lnTo>
                    <a:pt x="12" y="90"/>
                  </a:lnTo>
                  <a:lnTo>
                    <a:pt x="18" y="78"/>
                  </a:lnTo>
                  <a:lnTo>
                    <a:pt x="26" y="66"/>
                  </a:lnTo>
                  <a:lnTo>
                    <a:pt x="34" y="54"/>
                  </a:lnTo>
                  <a:lnTo>
                    <a:pt x="44" y="44"/>
                  </a:lnTo>
                  <a:lnTo>
                    <a:pt x="54" y="34"/>
                  </a:lnTo>
                  <a:lnTo>
                    <a:pt x="66" y="26"/>
                  </a:lnTo>
                  <a:lnTo>
                    <a:pt x="78" y="18"/>
                  </a:lnTo>
                  <a:lnTo>
                    <a:pt x="90" y="12"/>
                  </a:lnTo>
                  <a:lnTo>
                    <a:pt x="104" y="8"/>
                  </a:lnTo>
                  <a:lnTo>
                    <a:pt x="118" y="4"/>
                  </a:lnTo>
                  <a:lnTo>
                    <a:pt x="132" y="2"/>
                  </a:lnTo>
                  <a:lnTo>
                    <a:pt x="148" y="0"/>
                  </a:lnTo>
                  <a:lnTo>
                    <a:pt x="148" y="0"/>
                  </a:lnTo>
                  <a:lnTo>
                    <a:pt x="162" y="2"/>
                  </a:lnTo>
                  <a:lnTo>
                    <a:pt x="178" y="4"/>
                  </a:lnTo>
                  <a:lnTo>
                    <a:pt x="192" y="8"/>
                  </a:lnTo>
                  <a:lnTo>
                    <a:pt x="206" y="12"/>
                  </a:lnTo>
                  <a:lnTo>
                    <a:pt x="218" y="18"/>
                  </a:lnTo>
                  <a:lnTo>
                    <a:pt x="230" y="26"/>
                  </a:lnTo>
                  <a:lnTo>
                    <a:pt x="242" y="34"/>
                  </a:lnTo>
                  <a:lnTo>
                    <a:pt x="252" y="44"/>
                  </a:lnTo>
                  <a:lnTo>
                    <a:pt x="262" y="54"/>
                  </a:lnTo>
                  <a:lnTo>
                    <a:pt x="270" y="66"/>
                  </a:lnTo>
                  <a:lnTo>
                    <a:pt x="278" y="78"/>
                  </a:lnTo>
                  <a:lnTo>
                    <a:pt x="284" y="90"/>
                  </a:lnTo>
                  <a:lnTo>
                    <a:pt x="288" y="104"/>
                  </a:lnTo>
                  <a:lnTo>
                    <a:pt x="292" y="118"/>
                  </a:lnTo>
                  <a:lnTo>
                    <a:pt x="294" y="134"/>
                  </a:lnTo>
                  <a:lnTo>
                    <a:pt x="296" y="148"/>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4" name="Freeform 58">
              <a:extLst>
                <a:ext uri="{FF2B5EF4-FFF2-40B4-BE49-F238E27FC236}">
                  <a16:creationId xmlns:a16="http://schemas.microsoft.com/office/drawing/2014/main" id="{10844F99-7E01-4ABF-AE85-6D0C8EA57FD7}"/>
                </a:ext>
              </a:extLst>
            </p:cNvPr>
            <p:cNvSpPr>
              <a:spLocks/>
            </p:cNvSpPr>
            <p:nvPr/>
          </p:nvSpPr>
          <p:spPr bwMode="auto">
            <a:xfrm>
              <a:off x="7751763" y="2851150"/>
              <a:ext cx="469900" cy="469900"/>
            </a:xfrm>
            <a:custGeom>
              <a:avLst/>
              <a:gdLst>
                <a:gd name="T0" fmla="*/ 296 w 296"/>
                <a:gd name="T1" fmla="*/ 148 h 296"/>
                <a:gd name="T2" fmla="*/ 292 w 296"/>
                <a:gd name="T3" fmla="*/ 178 h 296"/>
                <a:gd name="T4" fmla="*/ 284 w 296"/>
                <a:gd name="T5" fmla="*/ 206 h 296"/>
                <a:gd name="T6" fmla="*/ 270 w 296"/>
                <a:gd name="T7" fmla="*/ 230 h 296"/>
                <a:gd name="T8" fmla="*/ 252 w 296"/>
                <a:gd name="T9" fmla="*/ 252 h 296"/>
                <a:gd name="T10" fmla="*/ 230 w 296"/>
                <a:gd name="T11" fmla="*/ 270 h 296"/>
                <a:gd name="T12" fmla="*/ 206 w 296"/>
                <a:gd name="T13" fmla="*/ 284 h 296"/>
                <a:gd name="T14" fmla="*/ 178 w 296"/>
                <a:gd name="T15" fmla="*/ 292 h 296"/>
                <a:gd name="T16" fmla="*/ 148 w 296"/>
                <a:gd name="T17" fmla="*/ 296 h 296"/>
                <a:gd name="T18" fmla="*/ 132 w 296"/>
                <a:gd name="T19" fmla="*/ 294 h 296"/>
                <a:gd name="T20" fmla="*/ 104 w 296"/>
                <a:gd name="T21" fmla="*/ 290 h 296"/>
                <a:gd name="T22" fmla="*/ 78 w 296"/>
                <a:gd name="T23" fmla="*/ 278 h 296"/>
                <a:gd name="T24" fmla="*/ 54 w 296"/>
                <a:gd name="T25" fmla="*/ 262 h 296"/>
                <a:gd name="T26" fmla="*/ 34 w 296"/>
                <a:gd name="T27" fmla="*/ 242 h 296"/>
                <a:gd name="T28" fmla="*/ 18 w 296"/>
                <a:gd name="T29" fmla="*/ 218 h 296"/>
                <a:gd name="T30" fmla="*/ 6 w 296"/>
                <a:gd name="T31" fmla="*/ 192 h 296"/>
                <a:gd name="T32" fmla="*/ 0 w 296"/>
                <a:gd name="T33" fmla="*/ 164 h 296"/>
                <a:gd name="T34" fmla="*/ 0 w 296"/>
                <a:gd name="T35" fmla="*/ 148 h 296"/>
                <a:gd name="T36" fmla="*/ 4 w 296"/>
                <a:gd name="T37" fmla="*/ 118 h 296"/>
                <a:gd name="T38" fmla="*/ 12 w 296"/>
                <a:gd name="T39" fmla="*/ 90 h 296"/>
                <a:gd name="T40" fmla="*/ 26 w 296"/>
                <a:gd name="T41" fmla="*/ 66 h 296"/>
                <a:gd name="T42" fmla="*/ 44 w 296"/>
                <a:gd name="T43" fmla="*/ 44 h 296"/>
                <a:gd name="T44" fmla="*/ 66 w 296"/>
                <a:gd name="T45" fmla="*/ 26 h 296"/>
                <a:gd name="T46" fmla="*/ 90 w 296"/>
                <a:gd name="T47" fmla="*/ 12 h 296"/>
                <a:gd name="T48" fmla="*/ 118 w 296"/>
                <a:gd name="T49" fmla="*/ 4 h 296"/>
                <a:gd name="T50" fmla="*/ 148 w 296"/>
                <a:gd name="T51" fmla="*/ 0 h 296"/>
                <a:gd name="T52" fmla="*/ 162 w 296"/>
                <a:gd name="T53" fmla="*/ 2 h 296"/>
                <a:gd name="T54" fmla="*/ 192 w 296"/>
                <a:gd name="T55" fmla="*/ 8 h 296"/>
                <a:gd name="T56" fmla="*/ 218 w 296"/>
                <a:gd name="T57" fmla="*/ 18 h 296"/>
                <a:gd name="T58" fmla="*/ 242 w 296"/>
                <a:gd name="T59" fmla="*/ 34 h 296"/>
                <a:gd name="T60" fmla="*/ 262 w 296"/>
                <a:gd name="T61" fmla="*/ 54 h 296"/>
                <a:gd name="T62" fmla="*/ 278 w 296"/>
                <a:gd name="T63" fmla="*/ 78 h 296"/>
                <a:gd name="T64" fmla="*/ 288 w 296"/>
                <a:gd name="T65" fmla="*/ 104 h 296"/>
                <a:gd name="T66" fmla="*/ 294 w 296"/>
                <a:gd name="T67" fmla="*/ 1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6">
                  <a:moveTo>
                    <a:pt x="296" y="148"/>
                  </a:moveTo>
                  <a:lnTo>
                    <a:pt x="296" y="148"/>
                  </a:lnTo>
                  <a:lnTo>
                    <a:pt x="294" y="164"/>
                  </a:lnTo>
                  <a:lnTo>
                    <a:pt x="292" y="178"/>
                  </a:lnTo>
                  <a:lnTo>
                    <a:pt x="288" y="192"/>
                  </a:lnTo>
                  <a:lnTo>
                    <a:pt x="284" y="206"/>
                  </a:lnTo>
                  <a:lnTo>
                    <a:pt x="278" y="218"/>
                  </a:lnTo>
                  <a:lnTo>
                    <a:pt x="270" y="230"/>
                  </a:lnTo>
                  <a:lnTo>
                    <a:pt x="262" y="242"/>
                  </a:lnTo>
                  <a:lnTo>
                    <a:pt x="252" y="252"/>
                  </a:lnTo>
                  <a:lnTo>
                    <a:pt x="242" y="262"/>
                  </a:lnTo>
                  <a:lnTo>
                    <a:pt x="230" y="270"/>
                  </a:lnTo>
                  <a:lnTo>
                    <a:pt x="218" y="278"/>
                  </a:lnTo>
                  <a:lnTo>
                    <a:pt x="206" y="284"/>
                  </a:lnTo>
                  <a:lnTo>
                    <a:pt x="192" y="290"/>
                  </a:lnTo>
                  <a:lnTo>
                    <a:pt x="178" y="292"/>
                  </a:lnTo>
                  <a:lnTo>
                    <a:pt x="162" y="294"/>
                  </a:lnTo>
                  <a:lnTo>
                    <a:pt x="148" y="296"/>
                  </a:lnTo>
                  <a:lnTo>
                    <a:pt x="148" y="296"/>
                  </a:lnTo>
                  <a:lnTo>
                    <a:pt x="132" y="294"/>
                  </a:lnTo>
                  <a:lnTo>
                    <a:pt x="118" y="292"/>
                  </a:lnTo>
                  <a:lnTo>
                    <a:pt x="104" y="290"/>
                  </a:lnTo>
                  <a:lnTo>
                    <a:pt x="90" y="284"/>
                  </a:lnTo>
                  <a:lnTo>
                    <a:pt x="78" y="278"/>
                  </a:lnTo>
                  <a:lnTo>
                    <a:pt x="66" y="270"/>
                  </a:lnTo>
                  <a:lnTo>
                    <a:pt x="54" y="262"/>
                  </a:lnTo>
                  <a:lnTo>
                    <a:pt x="44" y="252"/>
                  </a:lnTo>
                  <a:lnTo>
                    <a:pt x="34" y="242"/>
                  </a:lnTo>
                  <a:lnTo>
                    <a:pt x="26" y="230"/>
                  </a:lnTo>
                  <a:lnTo>
                    <a:pt x="18" y="218"/>
                  </a:lnTo>
                  <a:lnTo>
                    <a:pt x="12" y="206"/>
                  </a:lnTo>
                  <a:lnTo>
                    <a:pt x="6" y="192"/>
                  </a:lnTo>
                  <a:lnTo>
                    <a:pt x="4" y="178"/>
                  </a:lnTo>
                  <a:lnTo>
                    <a:pt x="0" y="164"/>
                  </a:lnTo>
                  <a:lnTo>
                    <a:pt x="0" y="148"/>
                  </a:lnTo>
                  <a:lnTo>
                    <a:pt x="0" y="148"/>
                  </a:lnTo>
                  <a:lnTo>
                    <a:pt x="0" y="134"/>
                  </a:lnTo>
                  <a:lnTo>
                    <a:pt x="4" y="118"/>
                  </a:lnTo>
                  <a:lnTo>
                    <a:pt x="6" y="104"/>
                  </a:lnTo>
                  <a:lnTo>
                    <a:pt x="12" y="90"/>
                  </a:lnTo>
                  <a:lnTo>
                    <a:pt x="18" y="78"/>
                  </a:lnTo>
                  <a:lnTo>
                    <a:pt x="26" y="66"/>
                  </a:lnTo>
                  <a:lnTo>
                    <a:pt x="34" y="54"/>
                  </a:lnTo>
                  <a:lnTo>
                    <a:pt x="44" y="44"/>
                  </a:lnTo>
                  <a:lnTo>
                    <a:pt x="54" y="34"/>
                  </a:lnTo>
                  <a:lnTo>
                    <a:pt x="66" y="26"/>
                  </a:lnTo>
                  <a:lnTo>
                    <a:pt x="78" y="18"/>
                  </a:lnTo>
                  <a:lnTo>
                    <a:pt x="90" y="12"/>
                  </a:lnTo>
                  <a:lnTo>
                    <a:pt x="104" y="8"/>
                  </a:lnTo>
                  <a:lnTo>
                    <a:pt x="118" y="4"/>
                  </a:lnTo>
                  <a:lnTo>
                    <a:pt x="132" y="2"/>
                  </a:lnTo>
                  <a:lnTo>
                    <a:pt x="148" y="0"/>
                  </a:lnTo>
                  <a:lnTo>
                    <a:pt x="148" y="0"/>
                  </a:lnTo>
                  <a:lnTo>
                    <a:pt x="162" y="2"/>
                  </a:lnTo>
                  <a:lnTo>
                    <a:pt x="178" y="4"/>
                  </a:lnTo>
                  <a:lnTo>
                    <a:pt x="192" y="8"/>
                  </a:lnTo>
                  <a:lnTo>
                    <a:pt x="206" y="12"/>
                  </a:lnTo>
                  <a:lnTo>
                    <a:pt x="218" y="18"/>
                  </a:lnTo>
                  <a:lnTo>
                    <a:pt x="230" y="26"/>
                  </a:lnTo>
                  <a:lnTo>
                    <a:pt x="242" y="34"/>
                  </a:lnTo>
                  <a:lnTo>
                    <a:pt x="252" y="44"/>
                  </a:lnTo>
                  <a:lnTo>
                    <a:pt x="262" y="54"/>
                  </a:lnTo>
                  <a:lnTo>
                    <a:pt x="270" y="66"/>
                  </a:lnTo>
                  <a:lnTo>
                    <a:pt x="278" y="78"/>
                  </a:lnTo>
                  <a:lnTo>
                    <a:pt x="284" y="90"/>
                  </a:lnTo>
                  <a:lnTo>
                    <a:pt x="288" y="104"/>
                  </a:lnTo>
                  <a:lnTo>
                    <a:pt x="292" y="118"/>
                  </a:lnTo>
                  <a:lnTo>
                    <a:pt x="294" y="134"/>
                  </a:lnTo>
                  <a:lnTo>
                    <a:pt x="296"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5" name="Freeform 59">
              <a:extLst>
                <a:ext uri="{FF2B5EF4-FFF2-40B4-BE49-F238E27FC236}">
                  <a16:creationId xmlns:a16="http://schemas.microsoft.com/office/drawing/2014/main" id="{00B2A107-27EE-4840-A744-8C6BEA0BD99F}"/>
                </a:ext>
              </a:extLst>
            </p:cNvPr>
            <p:cNvSpPr>
              <a:spLocks/>
            </p:cNvSpPr>
            <p:nvPr/>
          </p:nvSpPr>
          <p:spPr bwMode="auto">
            <a:xfrm>
              <a:off x="7732713" y="3200400"/>
              <a:ext cx="466725" cy="469900"/>
            </a:xfrm>
            <a:custGeom>
              <a:avLst/>
              <a:gdLst>
                <a:gd name="T0" fmla="*/ 294 w 294"/>
                <a:gd name="T1" fmla="*/ 148 h 296"/>
                <a:gd name="T2" fmla="*/ 292 w 294"/>
                <a:gd name="T3" fmla="*/ 178 h 296"/>
                <a:gd name="T4" fmla="*/ 282 w 294"/>
                <a:gd name="T5" fmla="*/ 206 h 296"/>
                <a:gd name="T6" fmla="*/ 270 w 294"/>
                <a:gd name="T7" fmla="*/ 230 h 296"/>
                <a:gd name="T8" fmla="*/ 252 w 294"/>
                <a:gd name="T9" fmla="*/ 252 h 296"/>
                <a:gd name="T10" fmla="*/ 230 w 294"/>
                <a:gd name="T11" fmla="*/ 270 h 296"/>
                <a:gd name="T12" fmla="*/ 204 w 294"/>
                <a:gd name="T13" fmla="*/ 284 h 296"/>
                <a:gd name="T14" fmla="*/ 176 w 294"/>
                <a:gd name="T15" fmla="*/ 292 h 296"/>
                <a:gd name="T16" fmla="*/ 148 w 294"/>
                <a:gd name="T17" fmla="*/ 296 h 296"/>
                <a:gd name="T18" fmla="*/ 132 w 294"/>
                <a:gd name="T19" fmla="*/ 294 h 296"/>
                <a:gd name="T20" fmla="*/ 104 w 294"/>
                <a:gd name="T21" fmla="*/ 288 h 296"/>
                <a:gd name="T22" fmla="*/ 76 w 294"/>
                <a:gd name="T23" fmla="*/ 278 h 296"/>
                <a:gd name="T24" fmla="*/ 54 w 294"/>
                <a:gd name="T25" fmla="*/ 262 h 296"/>
                <a:gd name="T26" fmla="*/ 34 w 294"/>
                <a:gd name="T27" fmla="*/ 242 h 296"/>
                <a:gd name="T28" fmla="*/ 18 w 294"/>
                <a:gd name="T29" fmla="*/ 218 h 296"/>
                <a:gd name="T30" fmla="*/ 6 w 294"/>
                <a:gd name="T31" fmla="*/ 192 h 296"/>
                <a:gd name="T32" fmla="*/ 0 w 294"/>
                <a:gd name="T33" fmla="*/ 162 h 296"/>
                <a:gd name="T34" fmla="*/ 0 w 294"/>
                <a:gd name="T35" fmla="*/ 148 h 296"/>
                <a:gd name="T36" fmla="*/ 2 w 294"/>
                <a:gd name="T37" fmla="*/ 118 h 296"/>
                <a:gd name="T38" fmla="*/ 12 w 294"/>
                <a:gd name="T39" fmla="*/ 90 h 296"/>
                <a:gd name="T40" fmla="*/ 24 w 294"/>
                <a:gd name="T41" fmla="*/ 66 h 296"/>
                <a:gd name="T42" fmla="*/ 42 w 294"/>
                <a:gd name="T43" fmla="*/ 44 h 296"/>
                <a:gd name="T44" fmla="*/ 64 w 294"/>
                <a:gd name="T45" fmla="*/ 26 h 296"/>
                <a:gd name="T46" fmla="*/ 90 w 294"/>
                <a:gd name="T47" fmla="*/ 12 h 296"/>
                <a:gd name="T48" fmla="*/ 118 w 294"/>
                <a:gd name="T49" fmla="*/ 4 h 296"/>
                <a:gd name="T50" fmla="*/ 148 w 294"/>
                <a:gd name="T51" fmla="*/ 0 h 296"/>
                <a:gd name="T52" fmla="*/ 162 w 294"/>
                <a:gd name="T53" fmla="*/ 2 h 296"/>
                <a:gd name="T54" fmla="*/ 190 w 294"/>
                <a:gd name="T55" fmla="*/ 6 h 296"/>
                <a:gd name="T56" fmla="*/ 218 w 294"/>
                <a:gd name="T57" fmla="*/ 18 h 296"/>
                <a:gd name="T58" fmla="*/ 240 w 294"/>
                <a:gd name="T59" fmla="*/ 34 h 296"/>
                <a:gd name="T60" fmla="*/ 260 w 294"/>
                <a:gd name="T61" fmla="*/ 54 h 296"/>
                <a:gd name="T62" fmla="*/ 276 w 294"/>
                <a:gd name="T63" fmla="*/ 78 h 296"/>
                <a:gd name="T64" fmla="*/ 288 w 294"/>
                <a:gd name="T65" fmla="*/ 104 h 296"/>
                <a:gd name="T66" fmla="*/ 294 w 294"/>
                <a:gd name="T67" fmla="*/ 1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296">
                  <a:moveTo>
                    <a:pt x="294" y="148"/>
                  </a:moveTo>
                  <a:lnTo>
                    <a:pt x="294" y="148"/>
                  </a:lnTo>
                  <a:lnTo>
                    <a:pt x="294" y="162"/>
                  </a:lnTo>
                  <a:lnTo>
                    <a:pt x="292" y="178"/>
                  </a:lnTo>
                  <a:lnTo>
                    <a:pt x="288" y="192"/>
                  </a:lnTo>
                  <a:lnTo>
                    <a:pt x="282" y="206"/>
                  </a:lnTo>
                  <a:lnTo>
                    <a:pt x="276" y="218"/>
                  </a:lnTo>
                  <a:lnTo>
                    <a:pt x="270" y="230"/>
                  </a:lnTo>
                  <a:lnTo>
                    <a:pt x="260" y="242"/>
                  </a:lnTo>
                  <a:lnTo>
                    <a:pt x="252" y="252"/>
                  </a:lnTo>
                  <a:lnTo>
                    <a:pt x="240" y="262"/>
                  </a:lnTo>
                  <a:lnTo>
                    <a:pt x="230" y="270"/>
                  </a:lnTo>
                  <a:lnTo>
                    <a:pt x="218" y="278"/>
                  </a:lnTo>
                  <a:lnTo>
                    <a:pt x="204" y="284"/>
                  </a:lnTo>
                  <a:lnTo>
                    <a:pt x="190" y="288"/>
                  </a:lnTo>
                  <a:lnTo>
                    <a:pt x="176" y="292"/>
                  </a:lnTo>
                  <a:lnTo>
                    <a:pt x="162" y="294"/>
                  </a:lnTo>
                  <a:lnTo>
                    <a:pt x="148" y="296"/>
                  </a:lnTo>
                  <a:lnTo>
                    <a:pt x="148" y="296"/>
                  </a:lnTo>
                  <a:lnTo>
                    <a:pt x="132" y="294"/>
                  </a:lnTo>
                  <a:lnTo>
                    <a:pt x="118" y="292"/>
                  </a:lnTo>
                  <a:lnTo>
                    <a:pt x="104" y="288"/>
                  </a:lnTo>
                  <a:lnTo>
                    <a:pt x="90" y="284"/>
                  </a:lnTo>
                  <a:lnTo>
                    <a:pt x="76" y="278"/>
                  </a:lnTo>
                  <a:lnTo>
                    <a:pt x="64" y="270"/>
                  </a:lnTo>
                  <a:lnTo>
                    <a:pt x="54" y="262"/>
                  </a:lnTo>
                  <a:lnTo>
                    <a:pt x="42" y="252"/>
                  </a:lnTo>
                  <a:lnTo>
                    <a:pt x="34" y="242"/>
                  </a:lnTo>
                  <a:lnTo>
                    <a:pt x="24" y="230"/>
                  </a:lnTo>
                  <a:lnTo>
                    <a:pt x="18" y="218"/>
                  </a:lnTo>
                  <a:lnTo>
                    <a:pt x="12" y="206"/>
                  </a:lnTo>
                  <a:lnTo>
                    <a:pt x="6" y="192"/>
                  </a:lnTo>
                  <a:lnTo>
                    <a:pt x="2" y="178"/>
                  </a:lnTo>
                  <a:lnTo>
                    <a:pt x="0" y="162"/>
                  </a:lnTo>
                  <a:lnTo>
                    <a:pt x="0" y="148"/>
                  </a:lnTo>
                  <a:lnTo>
                    <a:pt x="0" y="148"/>
                  </a:lnTo>
                  <a:lnTo>
                    <a:pt x="0" y="132"/>
                  </a:lnTo>
                  <a:lnTo>
                    <a:pt x="2" y="118"/>
                  </a:lnTo>
                  <a:lnTo>
                    <a:pt x="6" y="104"/>
                  </a:lnTo>
                  <a:lnTo>
                    <a:pt x="12" y="90"/>
                  </a:lnTo>
                  <a:lnTo>
                    <a:pt x="18" y="78"/>
                  </a:lnTo>
                  <a:lnTo>
                    <a:pt x="24" y="66"/>
                  </a:lnTo>
                  <a:lnTo>
                    <a:pt x="34" y="54"/>
                  </a:lnTo>
                  <a:lnTo>
                    <a:pt x="42" y="44"/>
                  </a:lnTo>
                  <a:lnTo>
                    <a:pt x="54" y="34"/>
                  </a:lnTo>
                  <a:lnTo>
                    <a:pt x="64" y="26"/>
                  </a:lnTo>
                  <a:lnTo>
                    <a:pt x="76" y="18"/>
                  </a:lnTo>
                  <a:lnTo>
                    <a:pt x="90" y="12"/>
                  </a:lnTo>
                  <a:lnTo>
                    <a:pt x="104" y="6"/>
                  </a:lnTo>
                  <a:lnTo>
                    <a:pt x="118" y="4"/>
                  </a:lnTo>
                  <a:lnTo>
                    <a:pt x="132" y="2"/>
                  </a:lnTo>
                  <a:lnTo>
                    <a:pt x="148" y="0"/>
                  </a:lnTo>
                  <a:lnTo>
                    <a:pt x="148" y="0"/>
                  </a:lnTo>
                  <a:lnTo>
                    <a:pt x="162" y="2"/>
                  </a:lnTo>
                  <a:lnTo>
                    <a:pt x="176" y="4"/>
                  </a:lnTo>
                  <a:lnTo>
                    <a:pt x="190" y="6"/>
                  </a:lnTo>
                  <a:lnTo>
                    <a:pt x="204" y="12"/>
                  </a:lnTo>
                  <a:lnTo>
                    <a:pt x="218" y="18"/>
                  </a:lnTo>
                  <a:lnTo>
                    <a:pt x="230" y="26"/>
                  </a:lnTo>
                  <a:lnTo>
                    <a:pt x="240" y="34"/>
                  </a:lnTo>
                  <a:lnTo>
                    <a:pt x="252" y="44"/>
                  </a:lnTo>
                  <a:lnTo>
                    <a:pt x="260" y="54"/>
                  </a:lnTo>
                  <a:lnTo>
                    <a:pt x="270" y="66"/>
                  </a:lnTo>
                  <a:lnTo>
                    <a:pt x="276" y="78"/>
                  </a:lnTo>
                  <a:lnTo>
                    <a:pt x="282" y="90"/>
                  </a:lnTo>
                  <a:lnTo>
                    <a:pt x="288" y="104"/>
                  </a:lnTo>
                  <a:lnTo>
                    <a:pt x="292" y="118"/>
                  </a:lnTo>
                  <a:lnTo>
                    <a:pt x="294" y="132"/>
                  </a:lnTo>
                  <a:lnTo>
                    <a:pt x="294" y="148"/>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6" name="Freeform 60">
              <a:extLst>
                <a:ext uri="{FF2B5EF4-FFF2-40B4-BE49-F238E27FC236}">
                  <a16:creationId xmlns:a16="http://schemas.microsoft.com/office/drawing/2014/main" id="{967B092B-E250-412F-8898-765AB30C12B4}"/>
                </a:ext>
              </a:extLst>
            </p:cNvPr>
            <p:cNvSpPr>
              <a:spLocks/>
            </p:cNvSpPr>
            <p:nvPr/>
          </p:nvSpPr>
          <p:spPr bwMode="auto">
            <a:xfrm>
              <a:off x="7732713" y="3200400"/>
              <a:ext cx="466725" cy="469900"/>
            </a:xfrm>
            <a:custGeom>
              <a:avLst/>
              <a:gdLst>
                <a:gd name="T0" fmla="*/ 294 w 294"/>
                <a:gd name="T1" fmla="*/ 148 h 296"/>
                <a:gd name="T2" fmla="*/ 292 w 294"/>
                <a:gd name="T3" fmla="*/ 178 h 296"/>
                <a:gd name="T4" fmla="*/ 282 w 294"/>
                <a:gd name="T5" fmla="*/ 206 h 296"/>
                <a:gd name="T6" fmla="*/ 270 w 294"/>
                <a:gd name="T7" fmla="*/ 230 h 296"/>
                <a:gd name="T8" fmla="*/ 252 w 294"/>
                <a:gd name="T9" fmla="*/ 252 h 296"/>
                <a:gd name="T10" fmla="*/ 230 w 294"/>
                <a:gd name="T11" fmla="*/ 270 h 296"/>
                <a:gd name="T12" fmla="*/ 204 w 294"/>
                <a:gd name="T13" fmla="*/ 284 h 296"/>
                <a:gd name="T14" fmla="*/ 176 w 294"/>
                <a:gd name="T15" fmla="*/ 292 h 296"/>
                <a:gd name="T16" fmla="*/ 148 w 294"/>
                <a:gd name="T17" fmla="*/ 296 h 296"/>
                <a:gd name="T18" fmla="*/ 132 w 294"/>
                <a:gd name="T19" fmla="*/ 294 h 296"/>
                <a:gd name="T20" fmla="*/ 104 w 294"/>
                <a:gd name="T21" fmla="*/ 288 h 296"/>
                <a:gd name="T22" fmla="*/ 76 w 294"/>
                <a:gd name="T23" fmla="*/ 278 h 296"/>
                <a:gd name="T24" fmla="*/ 54 w 294"/>
                <a:gd name="T25" fmla="*/ 262 h 296"/>
                <a:gd name="T26" fmla="*/ 34 w 294"/>
                <a:gd name="T27" fmla="*/ 242 h 296"/>
                <a:gd name="T28" fmla="*/ 18 w 294"/>
                <a:gd name="T29" fmla="*/ 218 h 296"/>
                <a:gd name="T30" fmla="*/ 6 w 294"/>
                <a:gd name="T31" fmla="*/ 192 h 296"/>
                <a:gd name="T32" fmla="*/ 0 w 294"/>
                <a:gd name="T33" fmla="*/ 162 h 296"/>
                <a:gd name="T34" fmla="*/ 0 w 294"/>
                <a:gd name="T35" fmla="*/ 148 h 296"/>
                <a:gd name="T36" fmla="*/ 2 w 294"/>
                <a:gd name="T37" fmla="*/ 118 h 296"/>
                <a:gd name="T38" fmla="*/ 12 w 294"/>
                <a:gd name="T39" fmla="*/ 90 h 296"/>
                <a:gd name="T40" fmla="*/ 24 w 294"/>
                <a:gd name="T41" fmla="*/ 66 h 296"/>
                <a:gd name="T42" fmla="*/ 42 w 294"/>
                <a:gd name="T43" fmla="*/ 44 h 296"/>
                <a:gd name="T44" fmla="*/ 64 w 294"/>
                <a:gd name="T45" fmla="*/ 26 h 296"/>
                <a:gd name="T46" fmla="*/ 90 w 294"/>
                <a:gd name="T47" fmla="*/ 12 h 296"/>
                <a:gd name="T48" fmla="*/ 118 w 294"/>
                <a:gd name="T49" fmla="*/ 4 h 296"/>
                <a:gd name="T50" fmla="*/ 148 w 294"/>
                <a:gd name="T51" fmla="*/ 0 h 296"/>
                <a:gd name="T52" fmla="*/ 162 w 294"/>
                <a:gd name="T53" fmla="*/ 2 h 296"/>
                <a:gd name="T54" fmla="*/ 190 w 294"/>
                <a:gd name="T55" fmla="*/ 6 h 296"/>
                <a:gd name="T56" fmla="*/ 218 w 294"/>
                <a:gd name="T57" fmla="*/ 18 h 296"/>
                <a:gd name="T58" fmla="*/ 240 w 294"/>
                <a:gd name="T59" fmla="*/ 34 h 296"/>
                <a:gd name="T60" fmla="*/ 260 w 294"/>
                <a:gd name="T61" fmla="*/ 54 h 296"/>
                <a:gd name="T62" fmla="*/ 276 w 294"/>
                <a:gd name="T63" fmla="*/ 78 h 296"/>
                <a:gd name="T64" fmla="*/ 288 w 294"/>
                <a:gd name="T65" fmla="*/ 104 h 296"/>
                <a:gd name="T66" fmla="*/ 294 w 294"/>
                <a:gd name="T67" fmla="*/ 1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296">
                  <a:moveTo>
                    <a:pt x="294" y="148"/>
                  </a:moveTo>
                  <a:lnTo>
                    <a:pt x="294" y="148"/>
                  </a:lnTo>
                  <a:lnTo>
                    <a:pt x="294" y="162"/>
                  </a:lnTo>
                  <a:lnTo>
                    <a:pt x="292" y="178"/>
                  </a:lnTo>
                  <a:lnTo>
                    <a:pt x="288" y="192"/>
                  </a:lnTo>
                  <a:lnTo>
                    <a:pt x="282" y="206"/>
                  </a:lnTo>
                  <a:lnTo>
                    <a:pt x="276" y="218"/>
                  </a:lnTo>
                  <a:lnTo>
                    <a:pt x="270" y="230"/>
                  </a:lnTo>
                  <a:lnTo>
                    <a:pt x="260" y="242"/>
                  </a:lnTo>
                  <a:lnTo>
                    <a:pt x="252" y="252"/>
                  </a:lnTo>
                  <a:lnTo>
                    <a:pt x="240" y="262"/>
                  </a:lnTo>
                  <a:lnTo>
                    <a:pt x="230" y="270"/>
                  </a:lnTo>
                  <a:lnTo>
                    <a:pt x="218" y="278"/>
                  </a:lnTo>
                  <a:lnTo>
                    <a:pt x="204" y="284"/>
                  </a:lnTo>
                  <a:lnTo>
                    <a:pt x="190" y="288"/>
                  </a:lnTo>
                  <a:lnTo>
                    <a:pt x="176" y="292"/>
                  </a:lnTo>
                  <a:lnTo>
                    <a:pt x="162" y="294"/>
                  </a:lnTo>
                  <a:lnTo>
                    <a:pt x="148" y="296"/>
                  </a:lnTo>
                  <a:lnTo>
                    <a:pt x="148" y="296"/>
                  </a:lnTo>
                  <a:lnTo>
                    <a:pt x="132" y="294"/>
                  </a:lnTo>
                  <a:lnTo>
                    <a:pt x="118" y="292"/>
                  </a:lnTo>
                  <a:lnTo>
                    <a:pt x="104" y="288"/>
                  </a:lnTo>
                  <a:lnTo>
                    <a:pt x="90" y="284"/>
                  </a:lnTo>
                  <a:lnTo>
                    <a:pt x="76" y="278"/>
                  </a:lnTo>
                  <a:lnTo>
                    <a:pt x="64" y="270"/>
                  </a:lnTo>
                  <a:lnTo>
                    <a:pt x="54" y="262"/>
                  </a:lnTo>
                  <a:lnTo>
                    <a:pt x="42" y="252"/>
                  </a:lnTo>
                  <a:lnTo>
                    <a:pt x="34" y="242"/>
                  </a:lnTo>
                  <a:lnTo>
                    <a:pt x="24" y="230"/>
                  </a:lnTo>
                  <a:lnTo>
                    <a:pt x="18" y="218"/>
                  </a:lnTo>
                  <a:lnTo>
                    <a:pt x="12" y="206"/>
                  </a:lnTo>
                  <a:lnTo>
                    <a:pt x="6" y="192"/>
                  </a:lnTo>
                  <a:lnTo>
                    <a:pt x="2" y="178"/>
                  </a:lnTo>
                  <a:lnTo>
                    <a:pt x="0" y="162"/>
                  </a:lnTo>
                  <a:lnTo>
                    <a:pt x="0" y="148"/>
                  </a:lnTo>
                  <a:lnTo>
                    <a:pt x="0" y="148"/>
                  </a:lnTo>
                  <a:lnTo>
                    <a:pt x="0" y="132"/>
                  </a:lnTo>
                  <a:lnTo>
                    <a:pt x="2" y="118"/>
                  </a:lnTo>
                  <a:lnTo>
                    <a:pt x="6" y="104"/>
                  </a:lnTo>
                  <a:lnTo>
                    <a:pt x="12" y="90"/>
                  </a:lnTo>
                  <a:lnTo>
                    <a:pt x="18" y="78"/>
                  </a:lnTo>
                  <a:lnTo>
                    <a:pt x="24" y="66"/>
                  </a:lnTo>
                  <a:lnTo>
                    <a:pt x="34" y="54"/>
                  </a:lnTo>
                  <a:lnTo>
                    <a:pt x="42" y="44"/>
                  </a:lnTo>
                  <a:lnTo>
                    <a:pt x="54" y="34"/>
                  </a:lnTo>
                  <a:lnTo>
                    <a:pt x="64" y="26"/>
                  </a:lnTo>
                  <a:lnTo>
                    <a:pt x="76" y="18"/>
                  </a:lnTo>
                  <a:lnTo>
                    <a:pt x="90" y="12"/>
                  </a:lnTo>
                  <a:lnTo>
                    <a:pt x="104" y="6"/>
                  </a:lnTo>
                  <a:lnTo>
                    <a:pt x="118" y="4"/>
                  </a:lnTo>
                  <a:lnTo>
                    <a:pt x="132" y="2"/>
                  </a:lnTo>
                  <a:lnTo>
                    <a:pt x="148" y="0"/>
                  </a:lnTo>
                  <a:lnTo>
                    <a:pt x="148" y="0"/>
                  </a:lnTo>
                  <a:lnTo>
                    <a:pt x="162" y="2"/>
                  </a:lnTo>
                  <a:lnTo>
                    <a:pt x="176" y="4"/>
                  </a:lnTo>
                  <a:lnTo>
                    <a:pt x="190" y="6"/>
                  </a:lnTo>
                  <a:lnTo>
                    <a:pt x="204" y="12"/>
                  </a:lnTo>
                  <a:lnTo>
                    <a:pt x="218" y="18"/>
                  </a:lnTo>
                  <a:lnTo>
                    <a:pt x="230" y="26"/>
                  </a:lnTo>
                  <a:lnTo>
                    <a:pt x="240" y="34"/>
                  </a:lnTo>
                  <a:lnTo>
                    <a:pt x="252" y="44"/>
                  </a:lnTo>
                  <a:lnTo>
                    <a:pt x="260" y="54"/>
                  </a:lnTo>
                  <a:lnTo>
                    <a:pt x="270" y="66"/>
                  </a:lnTo>
                  <a:lnTo>
                    <a:pt x="276" y="78"/>
                  </a:lnTo>
                  <a:lnTo>
                    <a:pt x="282" y="90"/>
                  </a:lnTo>
                  <a:lnTo>
                    <a:pt x="288" y="104"/>
                  </a:lnTo>
                  <a:lnTo>
                    <a:pt x="292" y="118"/>
                  </a:lnTo>
                  <a:lnTo>
                    <a:pt x="294" y="132"/>
                  </a:lnTo>
                  <a:lnTo>
                    <a:pt x="294"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7" name="Freeform 61">
              <a:extLst>
                <a:ext uri="{FF2B5EF4-FFF2-40B4-BE49-F238E27FC236}">
                  <a16:creationId xmlns:a16="http://schemas.microsoft.com/office/drawing/2014/main" id="{A1342D19-7673-4CD5-BFA0-F8CE04CCA33E}"/>
                </a:ext>
              </a:extLst>
            </p:cNvPr>
            <p:cNvSpPr>
              <a:spLocks/>
            </p:cNvSpPr>
            <p:nvPr/>
          </p:nvSpPr>
          <p:spPr bwMode="auto">
            <a:xfrm>
              <a:off x="7710488" y="3521075"/>
              <a:ext cx="469900" cy="466725"/>
            </a:xfrm>
            <a:custGeom>
              <a:avLst/>
              <a:gdLst>
                <a:gd name="T0" fmla="*/ 296 w 296"/>
                <a:gd name="T1" fmla="*/ 146 h 294"/>
                <a:gd name="T2" fmla="*/ 294 w 296"/>
                <a:gd name="T3" fmla="*/ 176 h 294"/>
                <a:gd name="T4" fmla="*/ 284 w 296"/>
                <a:gd name="T5" fmla="*/ 204 h 294"/>
                <a:gd name="T6" fmla="*/ 270 w 296"/>
                <a:gd name="T7" fmla="*/ 230 h 294"/>
                <a:gd name="T8" fmla="*/ 252 w 296"/>
                <a:gd name="T9" fmla="*/ 252 h 294"/>
                <a:gd name="T10" fmla="*/ 230 w 296"/>
                <a:gd name="T11" fmla="*/ 270 h 294"/>
                <a:gd name="T12" fmla="*/ 206 w 296"/>
                <a:gd name="T13" fmla="*/ 282 h 294"/>
                <a:gd name="T14" fmla="*/ 178 w 296"/>
                <a:gd name="T15" fmla="*/ 292 h 294"/>
                <a:gd name="T16" fmla="*/ 148 w 296"/>
                <a:gd name="T17" fmla="*/ 294 h 294"/>
                <a:gd name="T18" fmla="*/ 134 w 296"/>
                <a:gd name="T19" fmla="*/ 294 h 294"/>
                <a:gd name="T20" fmla="*/ 104 w 296"/>
                <a:gd name="T21" fmla="*/ 288 h 294"/>
                <a:gd name="T22" fmla="*/ 78 w 296"/>
                <a:gd name="T23" fmla="*/ 276 h 294"/>
                <a:gd name="T24" fmla="*/ 54 w 296"/>
                <a:gd name="T25" fmla="*/ 260 h 294"/>
                <a:gd name="T26" fmla="*/ 34 w 296"/>
                <a:gd name="T27" fmla="*/ 240 h 294"/>
                <a:gd name="T28" fmla="*/ 18 w 296"/>
                <a:gd name="T29" fmla="*/ 218 h 294"/>
                <a:gd name="T30" fmla="*/ 8 w 296"/>
                <a:gd name="T31" fmla="*/ 190 h 294"/>
                <a:gd name="T32" fmla="*/ 2 w 296"/>
                <a:gd name="T33" fmla="*/ 162 h 294"/>
                <a:gd name="T34" fmla="*/ 0 w 296"/>
                <a:gd name="T35" fmla="*/ 146 h 294"/>
                <a:gd name="T36" fmla="*/ 4 w 296"/>
                <a:gd name="T37" fmla="*/ 116 h 294"/>
                <a:gd name="T38" fmla="*/ 12 w 296"/>
                <a:gd name="T39" fmla="*/ 90 h 294"/>
                <a:gd name="T40" fmla="*/ 26 w 296"/>
                <a:gd name="T41" fmla="*/ 64 h 294"/>
                <a:gd name="T42" fmla="*/ 44 w 296"/>
                <a:gd name="T43" fmla="*/ 42 h 294"/>
                <a:gd name="T44" fmla="*/ 66 w 296"/>
                <a:gd name="T45" fmla="*/ 24 h 294"/>
                <a:gd name="T46" fmla="*/ 92 w 296"/>
                <a:gd name="T47" fmla="*/ 10 h 294"/>
                <a:gd name="T48" fmla="*/ 118 w 296"/>
                <a:gd name="T49" fmla="*/ 2 h 294"/>
                <a:gd name="T50" fmla="*/ 148 w 296"/>
                <a:gd name="T51" fmla="*/ 0 h 294"/>
                <a:gd name="T52" fmla="*/ 164 w 296"/>
                <a:gd name="T53" fmla="*/ 0 h 294"/>
                <a:gd name="T54" fmla="*/ 192 w 296"/>
                <a:gd name="T55" fmla="*/ 6 h 294"/>
                <a:gd name="T56" fmla="*/ 218 w 296"/>
                <a:gd name="T57" fmla="*/ 18 h 294"/>
                <a:gd name="T58" fmla="*/ 242 w 296"/>
                <a:gd name="T59" fmla="*/ 32 h 294"/>
                <a:gd name="T60" fmla="*/ 262 w 296"/>
                <a:gd name="T61" fmla="*/ 52 h 294"/>
                <a:gd name="T62" fmla="*/ 278 w 296"/>
                <a:gd name="T63" fmla="*/ 76 h 294"/>
                <a:gd name="T64" fmla="*/ 290 w 296"/>
                <a:gd name="T65" fmla="*/ 102 h 294"/>
                <a:gd name="T66" fmla="*/ 296 w 296"/>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4">
                  <a:moveTo>
                    <a:pt x="296" y="146"/>
                  </a:moveTo>
                  <a:lnTo>
                    <a:pt x="296" y="146"/>
                  </a:lnTo>
                  <a:lnTo>
                    <a:pt x="296" y="162"/>
                  </a:lnTo>
                  <a:lnTo>
                    <a:pt x="294" y="176"/>
                  </a:lnTo>
                  <a:lnTo>
                    <a:pt x="290" y="190"/>
                  </a:lnTo>
                  <a:lnTo>
                    <a:pt x="284" y="204"/>
                  </a:lnTo>
                  <a:lnTo>
                    <a:pt x="278" y="218"/>
                  </a:lnTo>
                  <a:lnTo>
                    <a:pt x="270" y="230"/>
                  </a:lnTo>
                  <a:lnTo>
                    <a:pt x="262" y="240"/>
                  </a:lnTo>
                  <a:lnTo>
                    <a:pt x="252" y="252"/>
                  </a:lnTo>
                  <a:lnTo>
                    <a:pt x="242" y="260"/>
                  </a:lnTo>
                  <a:lnTo>
                    <a:pt x="230" y="270"/>
                  </a:lnTo>
                  <a:lnTo>
                    <a:pt x="218" y="276"/>
                  </a:lnTo>
                  <a:lnTo>
                    <a:pt x="206" y="282"/>
                  </a:lnTo>
                  <a:lnTo>
                    <a:pt x="192" y="288"/>
                  </a:lnTo>
                  <a:lnTo>
                    <a:pt x="178" y="292"/>
                  </a:lnTo>
                  <a:lnTo>
                    <a:pt x="164" y="294"/>
                  </a:lnTo>
                  <a:lnTo>
                    <a:pt x="148" y="294"/>
                  </a:lnTo>
                  <a:lnTo>
                    <a:pt x="148" y="294"/>
                  </a:lnTo>
                  <a:lnTo>
                    <a:pt x="134" y="294"/>
                  </a:lnTo>
                  <a:lnTo>
                    <a:pt x="118" y="292"/>
                  </a:lnTo>
                  <a:lnTo>
                    <a:pt x="104" y="288"/>
                  </a:lnTo>
                  <a:lnTo>
                    <a:pt x="92" y="282"/>
                  </a:lnTo>
                  <a:lnTo>
                    <a:pt x="78" y="276"/>
                  </a:lnTo>
                  <a:lnTo>
                    <a:pt x="66" y="270"/>
                  </a:lnTo>
                  <a:lnTo>
                    <a:pt x="54" y="260"/>
                  </a:lnTo>
                  <a:lnTo>
                    <a:pt x="44" y="252"/>
                  </a:lnTo>
                  <a:lnTo>
                    <a:pt x="34" y="240"/>
                  </a:lnTo>
                  <a:lnTo>
                    <a:pt x="26" y="230"/>
                  </a:lnTo>
                  <a:lnTo>
                    <a:pt x="18" y="218"/>
                  </a:lnTo>
                  <a:lnTo>
                    <a:pt x="12" y="204"/>
                  </a:lnTo>
                  <a:lnTo>
                    <a:pt x="8" y="190"/>
                  </a:lnTo>
                  <a:lnTo>
                    <a:pt x="4" y="176"/>
                  </a:lnTo>
                  <a:lnTo>
                    <a:pt x="2" y="162"/>
                  </a:lnTo>
                  <a:lnTo>
                    <a:pt x="0" y="146"/>
                  </a:lnTo>
                  <a:lnTo>
                    <a:pt x="0" y="146"/>
                  </a:lnTo>
                  <a:lnTo>
                    <a:pt x="2" y="132"/>
                  </a:lnTo>
                  <a:lnTo>
                    <a:pt x="4" y="116"/>
                  </a:lnTo>
                  <a:lnTo>
                    <a:pt x="8" y="102"/>
                  </a:lnTo>
                  <a:lnTo>
                    <a:pt x="12" y="90"/>
                  </a:lnTo>
                  <a:lnTo>
                    <a:pt x="18" y="76"/>
                  </a:lnTo>
                  <a:lnTo>
                    <a:pt x="26" y="64"/>
                  </a:lnTo>
                  <a:lnTo>
                    <a:pt x="34" y="52"/>
                  </a:lnTo>
                  <a:lnTo>
                    <a:pt x="44" y="42"/>
                  </a:lnTo>
                  <a:lnTo>
                    <a:pt x="54" y="32"/>
                  </a:lnTo>
                  <a:lnTo>
                    <a:pt x="66" y="24"/>
                  </a:lnTo>
                  <a:lnTo>
                    <a:pt x="78" y="18"/>
                  </a:lnTo>
                  <a:lnTo>
                    <a:pt x="92" y="10"/>
                  </a:lnTo>
                  <a:lnTo>
                    <a:pt x="104" y="6"/>
                  </a:lnTo>
                  <a:lnTo>
                    <a:pt x="118" y="2"/>
                  </a:lnTo>
                  <a:lnTo>
                    <a:pt x="134" y="0"/>
                  </a:lnTo>
                  <a:lnTo>
                    <a:pt x="148" y="0"/>
                  </a:lnTo>
                  <a:lnTo>
                    <a:pt x="148" y="0"/>
                  </a:lnTo>
                  <a:lnTo>
                    <a:pt x="164" y="0"/>
                  </a:lnTo>
                  <a:lnTo>
                    <a:pt x="178" y="2"/>
                  </a:lnTo>
                  <a:lnTo>
                    <a:pt x="192" y="6"/>
                  </a:lnTo>
                  <a:lnTo>
                    <a:pt x="206" y="10"/>
                  </a:lnTo>
                  <a:lnTo>
                    <a:pt x="218" y="18"/>
                  </a:lnTo>
                  <a:lnTo>
                    <a:pt x="230" y="24"/>
                  </a:lnTo>
                  <a:lnTo>
                    <a:pt x="242" y="32"/>
                  </a:lnTo>
                  <a:lnTo>
                    <a:pt x="252" y="42"/>
                  </a:lnTo>
                  <a:lnTo>
                    <a:pt x="262" y="52"/>
                  </a:lnTo>
                  <a:lnTo>
                    <a:pt x="270" y="64"/>
                  </a:lnTo>
                  <a:lnTo>
                    <a:pt x="278" y="76"/>
                  </a:lnTo>
                  <a:lnTo>
                    <a:pt x="284" y="90"/>
                  </a:lnTo>
                  <a:lnTo>
                    <a:pt x="290" y="102"/>
                  </a:lnTo>
                  <a:lnTo>
                    <a:pt x="294" y="116"/>
                  </a:lnTo>
                  <a:lnTo>
                    <a:pt x="296" y="132"/>
                  </a:lnTo>
                  <a:lnTo>
                    <a:pt x="296" y="146"/>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8" name="Freeform 62">
              <a:extLst>
                <a:ext uri="{FF2B5EF4-FFF2-40B4-BE49-F238E27FC236}">
                  <a16:creationId xmlns:a16="http://schemas.microsoft.com/office/drawing/2014/main" id="{46BB9FEC-2824-41EE-832E-369FE311394E}"/>
                </a:ext>
              </a:extLst>
            </p:cNvPr>
            <p:cNvSpPr>
              <a:spLocks/>
            </p:cNvSpPr>
            <p:nvPr/>
          </p:nvSpPr>
          <p:spPr bwMode="auto">
            <a:xfrm>
              <a:off x="7710488" y="3521075"/>
              <a:ext cx="469900" cy="466725"/>
            </a:xfrm>
            <a:custGeom>
              <a:avLst/>
              <a:gdLst>
                <a:gd name="T0" fmla="*/ 296 w 296"/>
                <a:gd name="T1" fmla="*/ 146 h 294"/>
                <a:gd name="T2" fmla="*/ 294 w 296"/>
                <a:gd name="T3" fmla="*/ 176 h 294"/>
                <a:gd name="T4" fmla="*/ 284 w 296"/>
                <a:gd name="T5" fmla="*/ 204 h 294"/>
                <a:gd name="T6" fmla="*/ 270 w 296"/>
                <a:gd name="T7" fmla="*/ 230 h 294"/>
                <a:gd name="T8" fmla="*/ 252 w 296"/>
                <a:gd name="T9" fmla="*/ 252 h 294"/>
                <a:gd name="T10" fmla="*/ 230 w 296"/>
                <a:gd name="T11" fmla="*/ 270 h 294"/>
                <a:gd name="T12" fmla="*/ 206 w 296"/>
                <a:gd name="T13" fmla="*/ 282 h 294"/>
                <a:gd name="T14" fmla="*/ 178 w 296"/>
                <a:gd name="T15" fmla="*/ 292 h 294"/>
                <a:gd name="T16" fmla="*/ 148 w 296"/>
                <a:gd name="T17" fmla="*/ 294 h 294"/>
                <a:gd name="T18" fmla="*/ 134 w 296"/>
                <a:gd name="T19" fmla="*/ 294 h 294"/>
                <a:gd name="T20" fmla="*/ 104 w 296"/>
                <a:gd name="T21" fmla="*/ 288 h 294"/>
                <a:gd name="T22" fmla="*/ 78 w 296"/>
                <a:gd name="T23" fmla="*/ 276 h 294"/>
                <a:gd name="T24" fmla="*/ 54 w 296"/>
                <a:gd name="T25" fmla="*/ 260 h 294"/>
                <a:gd name="T26" fmla="*/ 34 w 296"/>
                <a:gd name="T27" fmla="*/ 240 h 294"/>
                <a:gd name="T28" fmla="*/ 18 w 296"/>
                <a:gd name="T29" fmla="*/ 218 h 294"/>
                <a:gd name="T30" fmla="*/ 8 w 296"/>
                <a:gd name="T31" fmla="*/ 190 h 294"/>
                <a:gd name="T32" fmla="*/ 2 w 296"/>
                <a:gd name="T33" fmla="*/ 162 h 294"/>
                <a:gd name="T34" fmla="*/ 0 w 296"/>
                <a:gd name="T35" fmla="*/ 146 h 294"/>
                <a:gd name="T36" fmla="*/ 4 w 296"/>
                <a:gd name="T37" fmla="*/ 116 h 294"/>
                <a:gd name="T38" fmla="*/ 12 w 296"/>
                <a:gd name="T39" fmla="*/ 90 h 294"/>
                <a:gd name="T40" fmla="*/ 26 w 296"/>
                <a:gd name="T41" fmla="*/ 64 h 294"/>
                <a:gd name="T42" fmla="*/ 44 w 296"/>
                <a:gd name="T43" fmla="*/ 42 h 294"/>
                <a:gd name="T44" fmla="*/ 66 w 296"/>
                <a:gd name="T45" fmla="*/ 24 h 294"/>
                <a:gd name="T46" fmla="*/ 92 w 296"/>
                <a:gd name="T47" fmla="*/ 10 h 294"/>
                <a:gd name="T48" fmla="*/ 118 w 296"/>
                <a:gd name="T49" fmla="*/ 2 h 294"/>
                <a:gd name="T50" fmla="*/ 148 w 296"/>
                <a:gd name="T51" fmla="*/ 0 h 294"/>
                <a:gd name="T52" fmla="*/ 164 w 296"/>
                <a:gd name="T53" fmla="*/ 0 h 294"/>
                <a:gd name="T54" fmla="*/ 192 w 296"/>
                <a:gd name="T55" fmla="*/ 6 h 294"/>
                <a:gd name="T56" fmla="*/ 218 w 296"/>
                <a:gd name="T57" fmla="*/ 18 h 294"/>
                <a:gd name="T58" fmla="*/ 242 w 296"/>
                <a:gd name="T59" fmla="*/ 32 h 294"/>
                <a:gd name="T60" fmla="*/ 262 w 296"/>
                <a:gd name="T61" fmla="*/ 52 h 294"/>
                <a:gd name="T62" fmla="*/ 278 w 296"/>
                <a:gd name="T63" fmla="*/ 76 h 294"/>
                <a:gd name="T64" fmla="*/ 290 w 296"/>
                <a:gd name="T65" fmla="*/ 102 h 294"/>
                <a:gd name="T66" fmla="*/ 296 w 296"/>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4">
                  <a:moveTo>
                    <a:pt x="296" y="146"/>
                  </a:moveTo>
                  <a:lnTo>
                    <a:pt x="296" y="146"/>
                  </a:lnTo>
                  <a:lnTo>
                    <a:pt x="296" y="162"/>
                  </a:lnTo>
                  <a:lnTo>
                    <a:pt x="294" y="176"/>
                  </a:lnTo>
                  <a:lnTo>
                    <a:pt x="290" y="190"/>
                  </a:lnTo>
                  <a:lnTo>
                    <a:pt x="284" y="204"/>
                  </a:lnTo>
                  <a:lnTo>
                    <a:pt x="278" y="218"/>
                  </a:lnTo>
                  <a:lnTo>
                    <a:pt x="270" y="230"/>
                  </a:lnTo>
                  <a:lnTo>
                    <a:pt x="262" y="240"/>
                  </a:lnTo>
                  <a:lnTo>
                    <a:pt x="252" y="252"/>
                  </a:lnTo>
                  <a:lnTo>
                    <a:pt x="242" y="260"/>
                  </a:lnTo>
                  <a:lnTo>
                    <a:pt x="230" y="270"/>
                  </a:lnTo>
                  <a:lnTo>
                    <a:pt x="218" y="276"/>
                  </a:lnTo>
                  <a:lnTo>
                    <a:pt x="206" y="282"/>
                  </a:lnTo>
                  <a:lnTo>
                    <a:pt x="192" y="288"/>
                  </a:lnTo>
                  <a:lnTo>
                    <a:pt x="178" y="292"/>
                  </a:lnTo>
                  <a:lnTo>
                    <a:pt x="164" y="294"/>
                  </a:lnTo>
                  <a:lnTo>
                    <a:pt x="148" y="294"/>
                  </a:lnTo>
                  <a:lnTo>
                    <a:pt x="148" y="294"/>
                  </a:lnTo>
                  <a:lnTo>
                    <a:pt x="134" y="294"/>
                  </a:lnTo>
                  <a:lnTo>
                    <a:pt x="118" y="292"/>
                  </a:lnTo>
                  <a:lnTo>
                    <a:pt x="104" y="288"/>
                  </a:lnTo>
                  <a:lnTo>
                    <a:pt x="92" y="282"/>
                  </a:lnTo>
                  <a:lnTo>
                    <a:pt x="78" y="276"/>
                  </a:lnTo>
                  <a:lnTo>
                    <a:pt x="66" y="270"/>
                  </a:lnTo>
                  <a:lnTo>
                    <a:pt x="54" y="260"/>
                  </a:lnTo>
                  <a:lnTo>
                    <a:pt x="44" y="252"/>
                  </a:lnTo>
                  <a:lnTo>
                    <a:pt x="34" y="240"/>
                  </a:lnTo>
                  <a:lnTo>
                    <a:pt x="26" y="230"/>
                  </a:lnTo>
                  <a:lnTo>
                    <a:pt x="18" y="218"/>
                  </a:lnTo>
                  <a:lnTo>
                    <a:pt x="12" y="204"/>
                  </a:lnTo>
                  <a:lnTo>
                    <a:pt x="8" y="190"/>
                  </a:lnTo>
                  <a:lnTo>
                    <a:pt x="4" y="176"/>
                  </a:lnTo>
                  <a:lnTo>
                    <a:pt x="2" y="162"/>
                  </a:lnTo>
                  <a:lnTo>
                    <a:pt x="0" y="146"/>
                  </a:lnTo>
                  <a:lnTo>
                    <a:pt x="0" y="146"/>
                  </a:lnTo>
                  <a:lnTo>
                    <a:pt x="2" y="132"/>
                  </a:lnTo>
                  <a:lnTo>
                    <a:pt x="4" y="116"/>
                  </a:lnTo>
                  <a:lnTo>
                    <a:pt x="8" y="102"/>
                  </a:lnTo>
                  <a:lnTo>
                    <a:pt x="12" y="90"/>
                  </a:lnTo>
                  <a:lnTo>
                    <a:pt x="18" y="76"/>
                  </a:lnTo>
                  <a:lnTo>
                    <a:pt x="26" y="64"/>
                  </a:lnTo>
                  <a:lnTo>
                    <a:pt x="34" y="52"/>
                  </a:lnTo>
                  <a:lnTo>
                    <a:pt x="44" y="42"/>
                  </a:lnTo>
                  <a:lnTo>
                    <a:pt x="54" y="32"/>
                  </a:lnTo>
                  <a:lnTo>
                    <a:pt x="66" y="24"/>
                  </a:lnTo>
                  <a:lnTo>
                    <a:pt x="78" y="18"/>
                  </a:lnTo>
                  <a:lnTo>
                    <a:pt x="92" y="10"/>
                  </a:lnTo>
                  <a:lnTo>
                    <a:pt x="104" y="6"/>
                  </a:lnTo>
                  <a:lnTo>
                    <a:pt x="118" y="2"/>
                  </a:lnTo>
                  <a:lnTo>
                    <a:pt x="134" y="0"/>
                  </a:lnTo>
                  <a:lnTo>
                    <a:pt x="148" y="0"/>
                  </a:lnTo>
                  <a:lnTo>
                    <a:pt x="148" y="0"/>
                  </a:lnTo>
                  <a:lnTo>
                    <a:pt x="164" y="0"/>
                  </a:lnTo>
                  <a:lnTo>
                    <a:pt x="178" y="2"/>
                  </a:lnTo>
                  <a:lnTo>
                    <a:pt x="192" y="6"/>
                  </a:lnTo>
                  <a:lnTo>
                    <a:pt x="206" y="10"/>
                  </a:lnTo>
                  <a:lnTo>
                    <a:pt x="218" y="18"/>
                  </a:lnTo>
                  <a:lnTo>
                    <a:pt x="230" y="24"/>
                  </a:lnTo>
                  <a:lnTo>
                    <a:pt x="242" y="32"/>
                  </a:lnTo>
                  <a:lnTo>
                    <a:pt x="252" y="42"/>
                  </a:lnTo>
                  <a:lnTo>
                    <a:pt x="262" y="52"/>
                  </a:lnTo>
                  <a:lnTo>
                    <a:pt x="270" y="64"/>
                  </a:lnTo>
                  <a:lnTo>
                    <a:pt x="278" y="76"/>
                  </a:lnTo>
                  <a:lnTo>
                    <a:pt x="284" y="90"/>
                  </a:lnTo>
                  <a:lnTo>
                    <a:pt x="290" y="102"/>
                  </a:lnTo>
                  <a:lnTo>
                    <a:pt x="294" y="116"/>
                  </a:lnTo>
                  <a:lnTo>
                    <a:pt x="296" y="132"/>
                  </a:lnTo>
                  <a:lnTo>
                    <a:pt x="296" y="1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9" name="Freeform 63">
              <a:extLst>
                <a:ext uri="{FF2B5EF4-FFF2-40B4-BE49-F238E27FC236}">
                  <a16:creationId xmlns:a16="http://schemas.microsoft.com/office/drawing/2014/main" id="{CFADE0B1-CC2D-49E3-834A-3C872CBA8B3D}"/>
                </a:ext>
              </a:extLst>
            </p:cNvPr>
            <p:cNvSpPr>
              <a:spLocks/>
            </p:cNvSpPr>
            <p:nvPr/>
          </p:nvSpPr>
          <p:spPr bwMode="auto">
            <a:xfrm>
              <a:off x="9440863" y="2235200"/>
              <a:ext cx="469900" cy="466725"/>
            </a:xfrm>
            <a:custGeom>
              <a:avLst/>
              <a:gdLst>
                <a:gd name="T0" fmla="*/ 0 w 296"/>
                <a:gd name="T1" fmla="*/ 146 h 294"/>
                <a:gd name="T2" fmla="*/ 4 w 296"/>
                <a:gd name="T3" fmla="*/ 176 h 294"/>
                <a:gd name="T4" fmla="*/ 12 w 296"/>
                <a:gd name="T5" fmla="*/ 204 h 294"/>
                <a:gd name="T6" fmla="*/ 26 w 296"/>
                <a:gd name="T7" fmla="*/ 230 h 294"/>
                <a:gd name="T8" fmla="*/ 44 w 296"/>
                <a:gd name="T9" fmla="*/ 252 h 294"/>
                <a:gd name="T10" fmla="*/ 66 w 296"/>
                <a:gd name="T11" fmla="*/ 270 h 294"/>
                <a:gd name="T12" fmla="*/ 90 w 296"/>
                <a:gd name="T13" fmla="*/ 282 h 294"/>
                <a:gd name="T14" fmla="*/ 118 w 296"/>
                <a:gd name="T15" fmla="*/ 292 h 294"/>
                <a:gd name="T16" fmla="*/ 148 w 296"/>
                <a:gd name="T17" fmla="*/ 294 h 294"/>
                <a:gd name="T18" fmla="*/ 162 w 296"/>
                <a:gd name="T19" fmla="*/ 294 h 294"/>
                <a:gd name="T20" fmla="*/ 192 w 296"/>
                <a:gd name="T21" fmla="*/ 288 h 294"/>
                <a:gd name="T22" fmla="*/ 218 w 296"/>
                <a:gd name="T23" fmla="*/ 276 h 294"/>
                <a:gd name="T24" fmla="*/ 242 w 296"/>
                <a:gd name="T25" fmla="*/ 260 h 294"/>
                <a:gd name="T26" fmla="*/ 262 w 296"/>
                <a:gd name="T27" fmla="*/ 240 h 294"/>
                <a:gd name="T28" fmla="*/ 278 w 296"/>
                <a:gd name="T29" fmla="*/ 218 h 294"/>
                <a:gd name="T30" fmla="*/ 288 w 296"/>
                <a:gd name="T31" fmla="*/ 190 h 294"/>
                <a:gd name="T32" fmla="*/ 294 w 296"/>
                <a:gd name="T33" fmla="*/ 162 h 294"/>
                <a:gd name="T34" fmla="*/ 296 w 296"/>
                <a:gd name="T35" fmla="*/ 146 h 294"/>
                <a:gd name="T36" fmla="*/ 292 w 296"/>
                <a:gd name="T37" fmla="*/ 118 h 294"/>
                <a:gd name="T38" fmla="*/ 284 w 296"/>
                <a:gd name="T39" fmla="*/ 90 h 294"/>
                <a:gd name="T40" fmla="*/ 270 w 296"/>
                <a:gd name="T41" fmla="*/ 64 h 294"/>
                <a:gd name="T42" fmla="*/ 252 w 296"/>
                <a:gd name="T43" fmla="*/ 42 h 294"/>
                <a:gd name="T44" fmla="*/ 230 w 296"/>
                <a:gd name="T45" fmla="*/ 24 h 294"/>
                <a:gd name="T46" fmla="*/ 206 w 296"/>
                <a:gd name="T47" fmla="*/ 10 h 294"/>
                <a:gd name="T48" fmla="*/ 178 w 296"/>
                <a:gd name="T49" fmla="*/ 2 h 294"/>
                <a:gd name="T50" fmla="*/ 148 w 296"/>
                <a:gd name="T51" fmla="*/ 0 h 294"/>
                <a:gd name="T52" fmla="*/ 132 w 296"/>
                <a:gd name="T53" fmla="*/ 0 h 294"/>
                <a:gd name="T54" fmla="*/ 104 w 296"/>
                <a:gd name="T55" fmla="*/ 6 h 294"/>
                <a:gd name="T56" fmla="*/ 78 w 296"/>
                <a:gd name="T57" fmla="*/ 18 h 294"/>
                <a:gd name="T58" fmla="*/ 54 w 296"/>
                <a:gd name="T59" fmla="*/ 34 h 294"/>
                <a:gd name="T60" fmla="*/ 34 w 296"/>
                <a:gd name="T61" fmla="*/ 54 h 294"/>
                <a:gd name="T62" fmla="*/ 18 w 296"/>
                <a:gd name="T63" fmla="*/ 76 h 294"/>
                <a:gd name="T64" fmla="*/ 6 w 296"/>
                <a:gd name="T65" fmla="*/ 104 h 294"/>
                <a:gd name="T66" fmla="*/ 0 w 296"/>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4">
                  <a:moveTo>
                    <a:pt x="0" y="146"/>
                  </a:moveTo>
                  <a:lnTo>
                    <a:pt x="0" y="146"/>
                  </a:lnTo>
                  <a:lnTo>
                    <a:pt x="0" y="162"/>
                  </a:lnTo>
                  <a:lnTo>
                    <a:pt x="4" y="176"/>
                  </a:lnTo>
                  <a:lnTo>
                    <a:pt x="6" y="190"/>
                  </a:lnTo>
                  <a:lnTo>
                    <a:pt x="12" y="204"/>
                  </a:lnTo>
                  <a:lnTo>
                    <a:pt x="18" y="218"/>
                  </a:lnTo>
                  <a:lnTo>
                    <a:pt x="26" y="230"/>
                  </a:lnTo>
                  <a:lnTo>
                    <a:pt x="34" y="240"/>
                  </a:lnTo>
                  <a:lnTo>
                    <a:pt x="44" y="252"/>
                  </a:lnTo>
                  <a:lnTo>
                    <a:pt x="54" y="260"/>
                  </a:lnTo>
                  <a:lnTo>
                    <a:pt x="66" y="270"/>
                  </a:lnTo>
                  <a:lnTo>
                    <a:pt x="78" y="276"/>
                  </a:lnTo>
                  <a:lnTo>
                    <a:pt x="90" y="282"/>
                  </a:lnTo>
                  <a:lnTo>
                    <a:pt x="104" y="288"/>
                  </a:lnTo>
                  <a:lnTo>
                    <a:pt x="118" y="292"/>
                  </a:lnTo>
                  <a:lnTo>
                    <a:pt x="132" y="294"/>
                  </a:lnTo>
                  <a:lnTo>
                    <a:pt x="148" y="294"/>
                  </a:lnTo>
                  <a:lnTo>
                    <a:pt x="148" y="294"/>
                  </a:lnTo>
                  <a:lnTo>
                    <a:pt x="162" y="294"/>
                  </a:lnTo>
                  <a:lnTo>
                    <a:pt x="178" y="292"/>
                  </a:lnTo>
                  <a:lnTo>
                    <a:pt x="192" y="288"/>
                  </a:lnTo>
                  <a:lnTo>
                    <a:pt x="206" y="282"/>
                  </a:lnTo>
                  <a:lnTo>
                    <a:pt x="218" y="276"/>
                  </a:lnTo>
                  <a:lnTo>
                    <a:pt x="230" y="270"/>
                  </a:lnTo>
                  <a:lnTo>
                    <a:pt x="242" y="260"/>
                  </a:lnTo>
                  <a:lnTo>
                    <a:pt x="252" y="252"/>
                  </a:lnTo>
                  <a:lnTo>
                    <a:pt x="262" y="240"/>
                  </a:lnTo>
                  <a:lnTo>
                    <a:pt x="270" y="230"/>
                  </a:lnTo>
                  <a:lnTo>
                    <a:pt x="278" y="218"/>
                  </a:lnTo>
                  <a:lnTo>
                    <a:pt x="284" y="204"/>
                  </a:lnTo>
                  <a:lnTo>
                    <a:pt x="288" y="190"/>
                  </a:lnTo>
                  <a:lnTo>
                    <a:pt x="292" y="176"/>
                  </a:lnTo>
                  <a:lnTo>
                    <a:pt x="294" y="162"/>
                  </a:lnTo>
                  <a:lnTo>
                    <a:pt x="296" y="146"/>
                  </a:lnTo>
                  <a:lnTo>
                    <a:pt x="296" y="146"/>
                  </a:lnTo>
                  <a:lnTo>
                    <a:pt x="294" y="132"/>
                  </a:lnTo>
                  <a:lnTo>
                    <a:pt x="292" y="118"/>
                  </a:lnTo>
                  <a:lnTo>
                    <a:pt x="288" y="104"/>
                  </a:lnTo>
                  <a:lnTo>
                    <a:pt x="284" y="90"/>
                  </a:lnTo>
                  <a:lnTo>
                    <a:pt x="278" y="76"/>
                  </a:lnTo>
                  <a:lnTo>
                    <a:pt x="270" y="64"/>
                  </a:lnTo>
                  <a:lnTo>
                    <a:pt x="262" y="54"/>
                  </a:lnTo>
                  <a:lnTo>
                    <a:pt x="252" y="42"/>
                  </a:lnTo>
                  <a:lnTo>
                    <a:pt x="242" y="34"/>
                  </a:lnTo>
                  <a:lnTo>
                    <a:pt x="230" y="24"/>
                  </a:lnTo>
                  <a:lnTo>
                    <a:pt x="218" y="18"/>
                  </a:lnTo>
                  <a:lnTo>
                    <a:pt x="206" y="10"/>
                  </a:lnTo>
                  <a:lnTo>
                    <a:pt x="192" y="6"/>
                  </a:lnTo>
                  <a:lnTo>
                    <a:pt x="178" y="2"/>
                  </a:lnTo>
                  <a:lnTo>
                    <a:pt x="162" y="0"/>
                  </a:lnTo>
                  <a:lnTo>
                    <a:pt x="148" y="0"/>
                  </a:lnTo>
                  <a:lnTo>
                    <a:pt x="148" y="0"/>
                  </a:lnTo>
                  <a:lnTo>
                    <a:pt x="132" y="0"/>
                  </a:lnTo>
                  <a:lnTo>
                    <a:pt x="118" y="2"/>
                  </a:lnTo>
                  <a:lnTo>
                    <a:pt x="104" y="6"/>
                  </a:lnTo>
                  <a:lnTo>
                    <a:pt x="90" y="10"/>
                  </a:lnTo>
                  <a:lnTo>
                    <a:pt x="78" y="18"/>
                  </a:lnTo>
                  <a:lnTo>
                    <a:pt x="66" y="24"/>
                  </a:lnTo>
                  <a:lnTo>
                    <a:pt x="54" y="34"/>
                  </a:lnTo>
                  <a:lnTo>
                    <a:pt x="44" y="42"/>
                  </a:lnTo>
                  <a:lnTo>
                    <a:pt x="34" y="54"/>
                  </a:lnTo>
                  <a:lnTo>
                    <a:pt x="26" y="64"/>
                  </a:lnTo>
                  <a:lnTo>
                    <a:pt x="18" y="76"/>
                  </a:lnTo>
                  <a:lnTo>
                    <a:pt x="12" y="90"/>
                  </a:lnTo>
                  <a:lnTo>
                    <a:pt x="6" y="104"/>
                  </a:lnTo>
                  <a:lnTo>
                    <a:pt x="4" y="118"/>
                  </a:lnTo>
                  <a:lnTo>
                    <a:pt x="0" y="132"/>
                  </a:lnTo>
                  <a:lnTo>
                    <a:pt x="0" y="146"/>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0" name="Freeform 64">
              <a:extLst>
                <a:ext uri="{FF2B5EF4-FFF2-40B4-BE49-F238E27FC236}">
                  <a16:creationId xmlns:a16="http://schemas.microsoft.com/office/drawing/2014/main" id="{F67A2048-F941-4874-9DEE-479BBA5C7501}"/>
                </a:ext>
              </a:extLst>
            </p:cNvPr>
            <p:cNvSpPr>
              <a:spLocks/>
            </p:cNvSpPr>
            <p:nvPr/>
          </p:nvSpPr>
          <p:spPr bwMode="auto">
            <a:xfrm>
              <a:off x="9440863" y="2235200"/>
              <a:ext cx="469900" cy="466725"/>
            </a:xfrm>
            <a:custGeom>
              <a:avLst/>
              <a:gdLst>
                <a:gd name="T0" fmla="*/ 0 w 296"/>
                <a:gd name="T1" fmla="*/ 146 h 294"/>
                <a:gd name="T2" fmla="*/ 4 w 296"/>
                <a:gd name="T3" fmla="*/ 176 h 294"/>
                <a:gd name="T4" fmla="*/ 12 w 296"/>
                <a:gd name="T5" fmla="*/ 204 h 294"/>
                <a:gd name="T6" fmla="*/ 26 w 296"/>
                <a:gd name="T7" fmla="*/ 230 h 294"/>
                <a:gd name="T8" fmla="*/ 44 w 296"/>
                <a:gd name="T9" fmla="*/ 252 h 294"/>
                <a:gd name="T10" fmla="*/ 66 w 296"/>
                <a:gd name="T11" fmla="*/ 270 h 294"/>
                <a:gd name="T12" fmla="*/ 90 w 296"/>
                <a:gd name="T13" fmla="*/ 282 h 294"/>
                <a:gd name="T14" fmla="*/ 118 w 296"/>
                <a:gd name="T15" fmla="*/ 292 h 294"/>
                <a:gd name="T16" fmla="*/ 148 w 296"/>
                <a:gd name="T17" fmla="*/ 294 h 294"/>
                <a:gd name="T18" fmla="*/ 162 w 296"/>
                <a:gd name="T19" fmla="*/ 294 h 294"/>
                <a:gd name="T20" fmla="*/ 192 w 296"/>
                <a:gd name="T21" fmla="*/ 288 h 294"/>
                <a:gd name="T22" fmla="*/ 218 w 296"/>
                <a:gd name="T23" fmla="*/ 276 h 294"/>
                <a:gd name="T24" fmla="*/ 242 w 296"/>
                <a:gd name="T25" fmla="*/ 260 h 294"/>
                <a:gd name="T26" fmla="*/ 262 w 296"/>
                <a:gd name="T27" fmla="*/ 240 h 294"/>
                <a:gd name="T28" fmla="*/ 278 w 296"/>
                <a:gd name="T29" fmla="*/ 218 h 294"/>
                <a:gd name="T30" fmla="*/ 288 w 296"/>
                <a:gd name="T31" fmla="*/ 190 h 294"/>
                <a:gd name="T32" fmla="*/ 294 w 296"/>
                <a:gd name="T33" fmla="*/ 162 h 294"/>
                <a:gd name="T34" fmla="*/ 296 w 296"/>
                <a:gd name="T35" fmla="*/ 146 h 294"/>
                <a:gd name="T36" fmla="*/ 292 w 296"/>
                <a:gd name="T37" fmla="*/ 118 h 294"/>
                <a:gd name="T38" fmla="*/ 284 w 296"/>
                <a:gd name="T39" fmla="*/ 90 h 294"/>
                <a:gd name="T40" fmla="*/ 270 w 296"/>
                <a:gd name="T41" fmla="*/ 64 h 294"/>
                <a:gd name="T42" fmla="*/ 252 w 296"/>
                <a:gd name="T43" fmla="*/ 42 h 294"/>
                <a:gd name="T44" fmla="*/ 230 w 296"/>
                <a:gd name="T45" fmla="*/ 24 h 294"/>
                <a:gd name="T46" fmla="*/ 206 w 296"/>
                <a:gd name="T47" fmla="*/ 10 h 294"/>
                <a:gd name="T48" fmla="*/ 178 w 296"/>
                <a:gd name="T49" fmla="*/ 2 h 294"/>
                <a:gd name="T50" fmla="*/ 148 w 296"/>
                <a:gd name="T51" fmla="*/ 0 h 294"/>
                <a:gd name="T52" fmla="*/ 132 w 296"/>
                <a:gd name="T53" fmla="*/ 0 h 294"/>
                <a:gd name="T54" fmla="*/ 104 w 296"/>
                <a:gd name="T55" fmla="*/ 6 h 294"/>
                <a:gd name="T56" fmla="*/ 78 w 296"/>
                <a:gd name="T57" fmla="*/ 18 h 294"/>
                <a:gd name="T58" fmla="*/ 54 w 296"/>
                <a:gd name="T59" fmla="*/ 34 h 294"/>
                <a:gd name="T60" fmla="*/ 34 w 296"/>
                <a:gd name="T61" fmla="*/ 54 h 294"/>
                <a:gd name="T62" fmla="*/ 18 w 296"/>
                <a:gd name="T63" fmla="*/ 76 h 294"/>
                <a:gd name="T64" fmla="*/ 6 w 296"/>
                <a:gd name="T65" fmla="*/ 104 h 294"/>
                <a:gd name="T66" fmla="*/ 0 w 296"/>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4">
                  <a:moveTo>
                    <a:pt x="0" y="146"/>
                  </a:moveTo>
                  <a:lnTo>
                    <a:pt x="0" y="146"/>
                  </a:lnTo>
                  <a:lnTo>
                    <a:pt x="0" y="162"/>
                  </a:lnTo>
                  <a:lnTo>
                    <a:pt x="4" y="176"/>
                  </a:lnTo>
                  <a:lnTo>
                    <a:pt x="6" y="190"/>
                  </a:lnTo>
                  <a:lnTo>
                    <a:pt x="12" y="204"/>
                  </a:lnTo>
                  <a:lnTo>
                    <a:pt x="18" y="218"/>
                  </a:lnTo>
                  <a:lnTo>
                    <a:pt x="26" y="230"/>
                  </a:lnTo>
                  <a:lnTo>
                    <a:pt x="34" y="240"/>
                  </a:lnTo>
                  <a:lnTo>
                    <a:pt x="44" y="252"/>
                  </a:lnTo>
                  <a:lnTo>
                    <a:pt x="54" y="260"/>
                  </a:lnTo>
                  <a:lnTo>
                    <a:pt x="66" y="270"/>
                  </a:lnTo>
                  <a:lnTo>
                    <a:pt x="78" y="276"/>
                  </a:lnTo>
                  <a:lnTo>
                    <a:pt x="90" y="282"/>
                  </a:lnTo>
                  <a:lnTo>
                    <a:pt x="104" y="288"/>
                  </a:lnTo>
                  <a:lnTo>
                    <a:pt x="118" y="292"/>
                  </a:lnTo>
                  <a:lnTo>
                    <a:pt x="132" y="294"/>
                  </a:lnTo>
                  <a:lnTo>
                    <a:pt x="148" y="294"/>
                  </a:lnTo>
                  <a:lnTo>
                    <a:pt x="148" y="294"/>
                  </a:lnTo>
                  <a:lnTo>
                    <a:pt x="162" y="294"/>
                  </a:lnTo>
                  <a:lnTo>
                    <a:pt x="178" y="292"/>
                  </a:lnTo>
                  <a:lnTo>
                    <a:pt x="192" y="288"/>
                  </a:lnTo>
                  <a:lnTo>
                    <a:pt x="206" y="282"/>
                  </a:lnTo>
                  <a:lnTo>
                    <a:pt x="218" y="276"/>
                  </a:lnTo>
                  <a:lnTo>
                    <a:pt x="230" y="270"/>
                  </a:lnTo>
                  <a:lnTo>
                    <a:pt x="242" y="260"/>
                  </a:lnTo>
                  <a:lnTo>
                    <a:pt x="252" y="252"/>
                  </a:lnTo>
                  <a:lnTo>
                    <a:pt x="262" y="240"/>
                  </a:lnTo>
                  <a:lnTo>
                    <a:pt x="270" y="230"/>
                  </a:lnTo>
                  <a:lnTo>
                    <a:pt x="278" y="218"/>
                  </a:lnTo>
                  <a:lnTo>
                    <a:pt x="284" y="204"/>
                  </a:lnTo>
                  <a:lnTo>
                    <a:pt x="288" y="190"/>
                  </a:lnTo>
                  <a:lnTo>
                    <a:pt x="292" y="176"/>
                  </a:lnTo>
                  <a:lnTo>
                    <a:pt x="294" y="162"/>
                  </a:lnTo>
                  <a:lnTo>
                    <a:pt x="296" y="146"/>
                  </a:lnTo>
                  <a:lnTo>
                    <a:pt x="296" y="146"/>
                  </a:lnTo>
                  <a:lnTo>
                    <a:pt x="294" y="132"/>
                  </a:lnTo>
                  <a:lnTo>
                    <a:pt x="292" y="118"/>
                  </a:lnTo>
                  <a:lnTo>
                    <a:pt x="288" y="104"/>
                  </a:lnTo>
                  <a:lnTo>
                    <a:pt x="284" y="90"/>
                  </a:lnTo>
                  <a:lnTo>
                    <a:pt x="278" y="76"/>
                  </a:lnTo>
                  <a:lnTo>
                    <a:pt x="270" y="64"/>
                  </a:lnTo>
                  <a:lnTo>
                    <a:pt x="262" y="54"/>
                  </a:lnTo>
                  <a:lnTo>
                    <a:pt x="252" y="42"/>
                  </a:lnTo>
                  <a:lnTo>
                    <a:pt x="242" y="34"/>
                  </a:lnTo>
                  <a:lnTo>
                    <a:pt x="230" y="24"/>
                  </a:lnTo>
                  <a:lnTo>
                    <a:pt x="218" y="18"/>
                  </a:lnTo>
                  <a:lnTo>
                    <a:pt x="206" y="10"/>
                  </a:lnTo>
                  <a:lnTo>
                    <a:pt x="192" y="6"/>
                  </a:lnTo>
                  <a:lnTo>
                    <a:pt x="178" y="2"/>
                  </a:lnTo>
                  <a:lnTo>
                    <a:pt x="162" y="0"/>
                  </a:lnTo>
                  <a:lnTo>
                    <a:pt x="148" y="0"/>
                  </a:lnTo>
                  <a:lnTo>
                    <a:pt x="148" y="0"/>
                  </a:lnTo>
                  <a:lnTo>
                    <a:pt x="132" y="0"/>
                  </a:lnTo>
                  <a:lnTo>
                    <a:pt x="118" y="2"/>
                  </a:lnTo>
                  <a:lnTo>
                    <a:pt x="104" y="6"/>
                  </a:lnTo>
                  <a:lnTo>
                    <a:pt x="90" y="10"/>
                  </a:lnTo>
                  <a:lnTo>
                    <a:pt x="78" y="18"/>
                  </a:lnTo>
                  <a:lnTo>
                    <a:pt x="66" y="24"/>
                  </a:lnTo>
                  <a:lnTo>
                    <a:pt x="54" y="34"/>
                  </a:lnTo>
                  <a:lnTo>
                    <a:pt x="44" y="42"/>
                  </a:lnTo>
                  <a:lnTo>
                    <a:pt x="34" y="54"/>
                  </a:lnTo>
                  <a:lnTo>
                    <a:pt x="26" y="64"/>
                  </a:lnTo>
                  <a:lnTo>
                    <a:pt x="18" y="76"/>
                  </a:lnTo>
                  <a:lnTo>
                    <a:pt x="12" y="90"/>
                  </a:lnTo>
                  <a:lnTo>
                    <a:pt x="6" y="104"/>
                  </a:lnTo>
                  <a:lnTo>
                    <a:pt x="4" y="118"/>
                  </a:lnTo>
                  <a:lnTo>
                    <a:pt x="0" y="132"/>
                  </a:lnTo>
                  <a:lnTo>
                    <a:pt x="0" y="1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1" name="Freeform 65">
              <a:extLst>
                <a:ext uri="{FF2B5EF4-FFF2-40B4-BE49-F238E27FC236}">
                  <a16:creationId xmlns:a16="http://schemas.microsoft.com/office/drawing/2014/main" id="{C2835F73-F217-4D0C-9FD3-D63B4808DB02}"/>
                </a:ext>
              </a:extLst>
            </p:cNvPr>
            <p:cNvSpPr>
              <a:spLocks/>
            </p:cNvSpPr>
            <p:nvPr/>
          </p:nvSpPr>
          <p:spPr bwMode="auto">
            <a:xfrm>
              <a:off x="9301163" y="1965325"/>
              <a:ext cx="469900" cy="466725"/>
            </a:xfrm>
            <a:custGeom>
              <a:avLst/>
              <a:gdLst>
                <a:gd name="T0" fmla="*/ 0 w 296"/>
                <a:gd name="T1" fmla="*/ 148 h 294"/>
                <a:gd name="T2" fmla="*/ 4 w 296"/>
                <a:gd name="T3" fmla="*/ 178 h 294"/>
                <a:gd name="T4" fmla="*/ 12 w 296"/>
                <a:gd name="T5" fmla="*/ 204 h 294"/>
                <a:gd name="T6" fmla="*/ 26 w 296"/>
                <a:gd name="T7" fmla="*/ 230 h 294"/>
                <a:gd name="T8" fmla="*/ 44 w 296"/>
                <a:gd name="T9" fmla="*/ 252 h 294"/>
                <a:gd name="T10" fmla="*/ 66 w 296"/>
                <a:gd name="T11" fmla="*/ 270 h 294"/>
                <a:gd name="T12" fmla="*/ 90 w 296"/>
                <a:gd name="T13" fmla="*/ 284 h 294"/>
                <a:gd name="T14" fmla="*/ 118 w 296"/>
                <a:gd name="T15" fmla="*/ 292 h 294"/>
                <a:gd name="T16" fmla="*/ 148 w 296"/>
                <a:gd name="T17" fmla="*/ 294 h 294"/>
                <a:gd name="T18" fmla="*/ 162 w 296"/>
                <a:gd name="T19" fmla="*/ 294 h 294"/>
                <a:gd name="T20" fmla="*/ 192 w 296"/>
                <a:gd name="T21" fmla="*/ 288 h 294"/>
                <a:gd name="T22" fmla="*/ 218 w 296"/>
                <a:gd name="T23" fmla="*/ 278 h 294"/>
                <a:gd name="T24" fmla="*/ 242 w 296"/>
                <a:gd name="T25" fmla="*/ 262 h 294"/>
                <a:gd name="T26" fmla="*/ 262 w 296"/>
                <a:gd name="T27" fmla="*/ 242 h 294"/>
                <a:gd name="T28" fmla="*/ 278 w 296"/>
                <a:gd name="T29" fmla="*/ 218 h 294"/>
                <a:gd name="T30" fmla="*/ 288 w 296"/>
                <a:gd name="T31" fmla="*/ 192 h 294"/>
                <a:gd name="T32" fmla="*/ 294 w 296"/>
                <a:gd name="T33" fmla="*/ 162 h 294"/>
                <a:gd name="T34" fmla="*/ 296 w 296"/>
                <a:gd name="T35" fmla="*/ 148 h 294"/>
                <a:gd name="T36" fmla="*/ 292 w 296"/>
                <a:gd name="T37" fmla="*/ 118 h 294"/>
                <a:gd name="T38" fmla="*/ 284 w 296"/>
                <a:gd name="T39" fmla="*/ 90 h 294"/>
                <a:gd name="T40" fmla="*/ 270 w 296"/>
                <a:gd name="T41" fmla="*/ 64 h 294"/>
                <a:gd name="T42" fmla="*/ 252 w 296"/>
                <a:gd name="T43" fmla="*/ 44 h 294"/>
                <a:gd name="T44" fmla="*/ 230 w 296"/>
                <a:gd name="T45" fmla="*/ 26 h 294"/>
                <a:gd name="T46" fmla="*/ 206 w 296"/>
                <a:gd name="T47" fmla="*/ 12 h 294"/>
                <a:gd name="T48" fmla="*/ 178 w 296"/>
                <a:gd name="T49" fmla="*/ 2 h 294"/>
                <a:gd name="T50" fmla="*/ 148 w 296"/>
                <a:gd name="T51" fmla="*/ 0 h 294"/>
                <a:gd name="T52" fmla="*/ 132 w 296"/>
                <a:gd name="T53" fmla="*/ 0 h 294"/>
                <a:gd name="T54" fmla="*/ 104 w 296"/>
                <a:gd name="T55" fmla="*/ 6 h 294"/>
                <a:gd name="T56" fmla="*/ 78 w 296"/>
                <a:gd name="T57" fmla="*/ 18 h 294"/>
                <a:gd name="T58" fmla="*/ 54 w 296"/>
                <a:gd name="T59" fmla="*/ 34 h 294"/>
                <a:gd name="T60" fmla="*/ 34 w 296"/>
                <a:gd name="T61" fmla="*/ 54 h 294"/>
                <a:gd name="T62" fmla="*/ 18 w 296"/>
                <a:gd name="T63" fmla="*/ 78 h 294"/>
                <a:gd name="T64" fmla="*/ 6 w 296"/>
                <a:gd name="T65" fmla="*/ 104 h 294"/>
                <a:gd name="T66" fmla="*/ 2 w 296"/>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4">
                  <a:moveTo>
                    <a:pt x="0" y="148"/>
                  </a:moveTo>
                  <a:lnTo>
                    <a:pt x="0" y="148"/>
                  </a:lnTo>
                  <a:lnTo>
                    <a:pt x="2" y="162"/>
                  </a:lnTo>
                  <a:lnTo>
                    <a:pt x="4" y="178"/>
                  </a:lnTo>
                  <a:lnTo>
                    <a:pt x="6" y="192"/>
                  </a:lnTo>
                  <a:lnTo>
                    <a:pt x="12" y="204"/>
                  </a:lnTo>
                  <a:lnTo>
                    <a:pt x="18" y="218"/>
                  </a:lnTo>
                  <a:lnTo>
                    <a:pt x="26" y="230"/>
                  </a:lnTo>
                  <a:lnTo>
                    <a:pt x="34" y="242"/>
                  </a:lnTo>
                  <a:lnTo>
                    <a:pt x="44" y="252"/>
                  </a:lnTo>
                  <a:lnTo>
                    <a:pt x="54" y="262"/>
                  </a:lnTo>
                  <a:lnTo>
                    <a:pt x="66" y="270"/>
                  </a:lnTo>
                  <a:lnTo>
                    <a:pt x="78" y="278"/>
                  </a:lnTo>
                  <a:lnTo>
                    <a:pt x="90" y="284"/>
                  </a:lnTo>
                  <a:lnTo>
                    <a:pt x="104" y="288"/>
                  </a:lnTo>
                  <a:lnTo>
                    <a:pt x="118" y="292"/>
                  </a:lnTo>
                  <a:lnTo>
                    <a:pt x="132" y="294"/>
                  </a:lnTo>
                  <a:lnTo>
                    <a:pt x="148" y="294"/>
                  </a:lnTo>
                  <a:lnTo>
                    <a:pt x="148" y="294"/>
                  </a:lnTo>
                  <a:lnTo>
                    <a:pt x="162" y="294"/>
                  </a:lnTo>
                  <a:lnTo>
                    <a:pt x="178" y="292"/>
                  </a:lnTo>
                  <a:lnTo>
                    <a:pt x="192" y="288"/>
                  </a:lnTo>
                  <a:lnTo>
                    <a:pt x="206" y="284"/>
                  </a:lnTo>
                  <a:lnTo>
                    <a:pt x="218" y="278"/>
                  </a:lnTo>
                  <a:lnTo>
                    <a:pt x="230" y="270"/>
                  </a:lnTo>
                  <a:lnTo>
                    <a:pt x="242" y="262"/>
                  </a:lnTo>
                  <a:lnTo>
                    <a:pt x="252" y="252"/>
                  </a:lnTo>
                  <a:lnTo>
                    <a:pt x="262" y="242"/>
                  </a:lnTo>
                  <a:lnTo>
                    <a:pt x="270" y="230"/>
                  </a:lnTo>
                  <a:lnTo>
                    <a:pt x="278" y="218"/>
                  </a:lnTo>
                  <a:lnTo>
                    <a:pt x="284" y="204"/>
                  </a:lnTo>
                  <a:lnTo>
                    <a:pt x="288" y="192"/>
                  </a:lnTo>
                  <a:lnTo>
                    <a:pt x="292" y="178"/>
                  </a:lnTo>
                  <a:lnTo>
                    <a:pt x="294" y="162"/>
                  </a:lnTo>
                  <a:lnTo>
                    <a:pt x="296" y="148"/>
                  </a:lnTo>
                  <a:lnTo>
                    <a:pt x="296" y="148"/>
                  </a:lnTo>
                  <a:lnTo>
                    <a:pt x="294" y="132"/>
                  </a:lnTo>
                  <a:lnTo>
                    <a:pt x="292" y="118"/>
                  </a:lnTo>
                  <a:lnTo>
                    <a:pt x="288" y="104"/>
                  </a:lnTo>
                  <a:lnTo>
                    <a:pt x="284" y="90"/>
                  </a:lnTo>
                  <a:lnTo>
                    <a:pt x="278" y="78"/>
                  </a:lnTo>
                  <a:lnTo>
                    <a:pt x="270" y="64"/>
                  </a:lnTo>
                  <a:lnTo>
                    <a:pt x="262" y="54"/>
                  </a:lnTo>
                  <a:lnTo>
                    <a:pt x="252" y="44"/>
                  </a:lnTo>
                  <a:lnTo>
                    <a:pt x="242" y="34"/>
                  </a:lnTo>
                  <a:lnTo>
                    <a:pt x="230" y="26"/>
                  </a:lnTo>
                  <a:lnTo>
                    <a:pt x="218" y="18"/>
                  </a:lnTo>
                  <a:lnTo>
                    <a:pt x="206" y="12"/>
                  </a:lnTo>
                  <a:lnTo>
                    <a:pt x="192" y="6"/>
                  </a:lnTo>
                  <a:lnTo>
                    <a:pt x="178" y="2"/>
                  </a:lnTo>
                  <a:lnTo>
                    <a:pt x="162" y="0"/>
                  </a:lnTo>
                  <a:lnTo>
                    <a:pt x="148" y="0"/>
                  </a:lnTo>
                  <a:lnTo>
                    <a:pt x="148" y="0"/>
                  </a:lnTo>
                  <a:lnTo>
                    <a:pt x="132" y="0"/>
                  </a:lnTo>
                  <a:lnTo>
                    <a:pt x="118" y="2"/>
                  </a:lnTo>
                  <a:lnTo>
                    <a:pt x="104" y="6"/>
                  </a:lnTo>
                  <a:lnTo>
                    <a:pt x="90" y="12"/>
                  </a:lnTo>
                  <a:lnTo>
                    <a:pt x="78" y="18"/>
                  </a:lnTo>
                  <a:lnTo>
                    <a:pt x="66" y="26"/>
                  </a:lnTo>
                  <a:lnTo>
                    <a:pt x="54" y="34"/>
                  </a:lnTo>
                  <a:lnTo>
                    <a:pt x="44" y="44"/>
                  </a:lnTo>
                  <a:lnTo>
                    <a:pt x="34" y="54"/>
                  </a:lnTo>
                  <a:lnTo>
                    <a:pt x="26" y="64"/>
                  </a:lnTo>
                  <a:lnTo>
                    <a:pt x="18" y="78"/>
                  </a:lnTo>
                  <a:lnTo>
                    <a:pt x="12" y="90"/>
                  </a:lnTo>
                  <a:lnTo>
                    <a:pt x="6" y="104"/>
                  </a:lnTo>
                  <a:lnTo>
                    <a:pt x="4" y="118"/>
                  </a:lnTo>
                  <a:lnTo>
                    <a:pt x="2" y="132"/>
                  </a:lnTo>
                  <a:lnTo>
                    <a:pt x="0" y="148"/>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2" name="Freeform 66">
              <a:extLst>
                <a:ext uri="{FF2B5EF4-FFF2-40B4-BE49-F238E27FC236}">
                  <a16:creationId xmlns:a16="http://schemas.microsoft.com/office/drawing/2014/main" id="{6A2BB59D-54C0-4EB5-B42F-25D3CFB13DA3}"/>
                </a:ext>
              </a:extLst>
            </p:cNvPr>
            <p:cNvSpPr>
              <a:spLocks/>
            </p:cNvSpPr>
            <p:nvPr/>
          </p:nvSpPr>
          <p:spPr bwMode="auto">
            <a:xfrm>
              <a:off x="9301163" y="1965325"/>
              <a:ext cx="469900" cy="466725"/>
            </a:xfrm>
            <a:custGeom>
              <a:avLst/>
              <a:gdLst>
                <a:gd name="T0" fmla="*/ 0 w 296"/>
                <a:gd name="T1" fmla="*/ 148 h 294"/>
                <a:gd name="T2" fmla="*/ 4 w 296"/>
                <a:gd name="T3" fmla="*/ 178 h 294"/>
                <a:gd name="T4" fmla="*/ 12 w 296"/>
                <a:gd name="T5" fmla="*/ 204 h 294"/>
                <a:gd name="T6" fmla="*/ 26 w 296"/>
                <a:gd name="T7" fmla="*/ 230 h 294"/>
                <a:gd name="T8" fmla="*/ 44 w 296"/>
                <a:gd name="T9" fmla="*/ 252 h 294"/>
                <a:gd name="T10" fmla="*/ 66 w 296"/>
                <a:gd name="T11" fmla="*/ 270 h 294"/>
                <a:gd name="T12" fmla="*/ 90 w 296"/>
                <a:gd name="T13" fmla="*/ 284 h 294"/>
                <a:gd name="T14" fmla="*/ 118 w 296"/>
                <a:gd name="T15" fmla="*/ 292 h 294"/>
                <a:gd name="T16" fmla="*/ 148 w 296"/>
                <a:gd name="T17" fmla="*/ 294 h 294"/>
                <a:gd name="T18" fmla="*/ 162 w 296"/>
                <a:gd name="T19" fmla="*/ 294 h 294"/>
                <a:gd name="T20" fmla="*/ 192 w 296"/>
                <a:gd name="T21" fmla="*/ 288 h 294"/>
                <a:gd name="T22" fmla="*/ 218 w 296"/>
                <a:gd name="T23" fmla="*/ 278 h 294"/>
                <a:gd name="T24" fmla="*/ 242 w 296"/>
                <a:gd name="T25" fmla="*/ 262 h 294"/>
                <a:gd name="T26" fmla="*/ 262 w 296"/>
                <a:gd name="T27" fmla="*/ 242 h 294"/>
                <a:gd name="T28" fmla="*/ 278 w 296"/>
                <a:gd name="T29" fmla="*/ 218 h 294"/>
                <a:gd name="T30" fmla="*/ 288 w 296"/>
                <a:gd name="T31" fmla="*/ 192 h 294"/>
                <a:gd name="T32" fmla="*/ 294 w 296"/>
                <a:gd name="T33" fmla="*/ 162 h 294"/>
                <a:gd name="T34" fmla="*/ 296 w 296"/>
                <a:gd name="T35" fmla="*/ 148 h 294"/>
                <a:gd name="T36" fmla="*/ 292 w 296"/>
                <a:gd name="T37" fmla="*/ 118 h 294"/>
                <a:gd name="T38" fmla="*/ 284 w 296"/>
                <a:gd name="T39" fmla="*/ 90 h 294"/>
                <a:gd name="T40" fmla="*/ 270 w 296"/>
                <a:gd name="T41" fmla="*/ 64 h 294"/>
                <a:gd name="T42" fmla="*/ 252 w 296"/>
                <a:gd name="T43" fmla="*/ 44 h 294"/>
                <a:gd name="T44" fmla="*/ 230 w 296"/>
                <a:gd name="T45" fmla="*/ 26 h 294"/>
                <a:gd name="T46" fmla="*/ 206 w 296"/>
                <a:gd name="T47" fmla="*/ 12 h 294"/>
                <a:gd name="T48" fmla="*/ 178 w 296"/>
                <a:gd name="T49" fmla="*/ 2 h 294"/>
                <a:gd name="T50" fmla="*/ 148 w 296"/>
                <a:gd name="T51" fmla="*/ 0 h 294"/>
                <a:gd name="T52" fmla="*/ 132 w 296"/>
                <a:gd name="T53" fmla="*/ 0 h 294"/>
                <a:gd name="T54" fmla="*/ 104 w 296"/>
                <a:gd name="T55" fmla="*/ 6 h 294"/>
                <a:gd name="T56" fmla="*/ 78 w 296"/>
                <a:gd name="T57" fmla="*/ 18 h 294"/>
                <a:gd name="T58" fmla="*/ 54 w 296"/>
                <a:gd name="T59" fmla="*/ 34 h 294"/>
                <a:gd name="T60" fmla="*/ 34 w 296"/>
                <a:gd name="T61" fmla="*/ 54 h 294"/>
                <a:gd name="T62" fmla="*/ 18 w 296"/>
                <a:gd name="T63" fmla="*/ 78 h 294"/>
                <a:gd name="T64" fmla="*/ 6 w 296"/>
                <a:gd name="T65" fmla="*/ 104 h 294"/>
                <a:gd name="T66" fmla="*/ 2 w 296"/>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4">
                  <a:moveTo>
                    <a:pt x="0" y="148"/>
                  </a:moveTo>
                  <a:lnTo>
                    <a:pt x="0" y="148"/>
                  </a:lnTo>
                  <a:lnTo>
                    <a:pt x="2" y="162"/>
                  </a:lnTo>
                  <a:lnTo>
                    <a:pt x="4" y="178"/>
                  </a:lnTo>
                  <a:lnTo>
                    <a:pt x="6" y="192"/>
                  </a:lnTo>
                  <a:lnTo>
                    <a:pt x="12" y="204"/>
                  </a:lnTo>
                  <a:lnTo>
                    <a:pt x="18" y="218"/>
                  </a:lnTo>
                  <a:lnTo>
                    <a:pt x="26" y="230"/>
                  </a:lnTo>
                  <a:lnTo>
                    <a:pt x="34" y="242"/>
                  </a:lnTo>
                  <a:lnTo>
                    <a:pt x="44" y="252"/>
                  </a:lnTo>
                  <a:lnTo>
                    <a:pt x="54" y="262"/>
                  </a:lnTo>
                  <a:lnTo>
                    <a:pt x="66" y="270"/>
                  </a:lnTo>
                  <a:lnTo>
                    <a:pt x="78" y="278"/>
                  </a:lnTo>
                  <a:lnTo>
                    <a:pt x="90" y="284"/>
                  </a:lnTo>
                  <a:lnTo>
                    <a:pt x="104" y="288"/>
                  </a:lnTo>
                  <a:lnTo>
                    <a:pt x="118" y="292"/>
                  </a:lnTo>
                  <a:lnTo>
                    <a:pt x="132" y="294"/>
                  </a:lnTo>
                  <a:lnTo>
                    <a:pt x="148" y="294"/>
                  </a:lnTo>
                  <a:lnTo>
                    <a:pt x="148" y="294"/>
                  </a:lnTo>
                  <a:lnTo>
                    <a:pt x="162" y="294"/>
                  </a:lnTo>
                  <a:lnTo>
                    <a:pt x="178" y="292"/>
                  </a:lnTo>
                  <a:lnTo>
                    <a:pt x="192" y="288"/>
                  </a:lnTo>
                  <a:lnTo>
                    <a:pt x="206" y="284"/>
                  </a:lnTo>
                  <a:lnTo>
                    <a:pt x="218" y="278"/>
                  </a:lnTo>
                  <a:lnTo>
                    <a:pt x="230" y="270"/>
                  </a:lnTo>
                  <a:lnTo>
                    <a:pt x="242" y="262"/>
                  </a:lnTo>
                  <a:lnTo>
                    <a:pt x="252" y="252"/>
                  </a:lnTo>
                  <a:lnTo>
                    <a:pt x="262" y="242"/>
                  </a:lnTo>
                  <a:lnTo>
                    <a:pt x="270" y="230"/>
                  </a:lnTo>
                  <a:lnTo>
                    <a:pt x="278" y="218"/>
                  </a:lnTo>
                  <a:lnTo>
                    <a:pt x="284" y="204"/>
                  </a:lnTo>
                  <a:lnTo>
                    <a:pt x="288" y="192"/>
                  </a:lnTo>
                  <a:lnTo>
                    <a:pt x="292" y="178"/>
                  </a:lnTo>
                  <a:lnTo>
                    <a:pt x="294" y="162"/>
                  </a:lnTo>
                  <a:lnTo>
                    <a:pt x="296" y="148"/>
                  </a:lnTo>
                  <a:lnTo>
                    <a:pt x="296" y="148"/>
                  </a:lnTo>
                  <a:lnTo>
                    <a:pt x="294" y="132"/>
                  </a:lnTo>
                  <a:lnTo>
                    <a:pt x="292" y="118"/>
                  </a:lnTo>
                  <a:lnTo>
                    <a:pt x="288" y="104"/>
                  </a:lnTo>
                  <a:lnTo>
                    <a:pt x="284" y="90"/>
                  </a:lnTo>
                  <a:lnTo>
                    <a:pt x="278" y="78"/>
                  </a:lnTo>
                  <a:lnTo>
                    <a:pt x="270" y="64"/>
                  </a:lnTo>
                  <a:lnTo>
                    <a:pt x="262" y="54"/>
                  </a:lnTo>
                  <a:lnTo>
                    <a:pt x="252" y="44"/>
                  </a:lnTo>
                  <a:lnTo>
                    <a:pt x="242" y="34"/>
                  </a:lnTo>
                  <a:lnTo>
                    <a:pt x="230" y="26"/>
                  </a:lnTo>
                  <a:lnTo>
                    <a:pt x="218" y="18"/>
                  </a:lnTo>
                  <a:lnTo>
                    <a:pt x="206" y="12"/>
                  </a:lnTo>
                  <a:lnTo>
                    <a:pt x="192" y="6"/>
                  </a:lnTo>
                  <a:lnTo>
                    <a:pt x="178" y="2"/>
                  </a:lnTo>
                  <a:lnTo>
                    <a:pt x="162" y="0"/>
                  </a:lnTo>
                  <a:lnTo>
                    <a:pt x="148" y="0"/>
                  </a:lnTo>
                  <a:lnTo>
                    <a:pt x="148" y="0"/>
                  </a:lnTo>
                  <a:lnTo>
                    <a:pt x="132" y="0"/>
                  </a:lnTo>
                  <a:lnTo>
                    <a:pt x="118" y="2"/>
                  </a:lnTo>
                  <a:lnTo>
                    <a:pt x="104" y="6"/>
                  </a:lnTo>
                  <a:lnTo>
                    <a:pt x="90" y="12"/>
                  </a:lnTo>
                  <a:lnTo>
                    <a:pt x="78" y="18"/>
                  </a:lnTo>
                  <a:lnTo>
                    <a:pt x="66" y="26"/>
                  </a:lnTo>
                  <a:lnTo>
                    <a:pt x="54" y="34"/>
                  </a:lnTo>
                  <a:lnTo>
                    <a:pt x="44" y="44"/>
                  </a:lnTo>
                  <a:lnTo>
                    <a:pt x="34" y="54"/>
                  </a:lnTo>
                  <a:lnTo>
                    <a:pt x="26" y="64"/>
                  </a:lnTo>
                  <a:lnTo>
                    <a:pt x="18" y="78"/>
                  </a:lnTo>
                  <a:lnTo>
                    <a:pt x="12" y="90"/>
                  </a:lnTo>
                  <a:lnTo>
                    <a:pt x="6" y="104"/>
                  </a:lnTo>
                  <a:lnTo>
                    <a:pt x="4" y="118"/>
                  </a:lnTo>
                  <a:lnTo>
                    <a:pt x="2" y="132"/>
                  </a:lnTo>
                  <a:lnTo>
                    <a:pt x="0"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3" name="Freeform 67">
              <a:extLst>
                <a:ext uri="{FF2B5EF4-FFF2-40B4-BE49-F238E27FC236}">
                  <a16:creationId xmlns:a16="http://schemas.microsoft.com/office/drawing/2014/main" id="{6D03DB4D-B1AD-4996-9B7B-EF8452F62A25}"/>
                </a:ext>
              </a:extLst>
            </p:cNvPr>
            <p:cNvSpPr>
              <a:spLocks/>
            </p:cNvSpPr>
            <p:nvPr/>
          </p:nvSpPr>
          <p:spPr bwMode="auto">
            <a:xfrm>
              <a:off x="9501188" y="2514600"/>
              <a:ext cx="466725" cy="466725"/>
            </a:xfrm>
            <a:custGeom>
              <a:avLst/>
              <a:gdLst>
                <a:gd name="T0" fmla="*/ 0 w 294"/>
                <a:gd name="T1" fmla="*/ 146 h 294"/>
                <a:gd name="T2" fmla="*/ 2 w 294"/>
                <a:gd name="T3" fmla="*/ 176 h 294"/>
                <a:gd name="T4" fmla="*/ 12 w 294"/>
                <a:gd name="T5" fmla="*/ 204 h 294"/>
                <a:gd name="T6" fmla="*/ 24 w 294"/>
                <a:gd name="T7" fmla="*/ 230 h 294"/>
                <a:gd name="T8" fmla="*/ 44 w 294"/>
                <a:gd name="T9" fmla="*/ 252 h 294"/>
                <a:gd name="T10" fmla="*/ 64 w 294"/>
                <a:gd name="T11" fmla="*/ 270 h 294"/>
                <a:gd name="T12" fmla="*/ 90 w 294"/>
                <a:gd name="T13" fmla="*/ 282 h 294"/>
                <a:gd name="T14" fmla="*/ 118 w 294"/>
                <a:gd name="T15" fmla="*/ 292 h 294"/>
                <a:gd name="T16" fmla="*/ 148 w 294"/>
                <a:gd name="T17" fmla="*/ 294 h 294"/>
                <a:gd name="T18" fmla="*/ 162 w 294"/>
                <a:gd name="T19" fmla="*/ 294 h 294"/>
                <a:gd name="T20" fmla="*/ 192 w 294"/>
                <a:gd name="T21" fmla="*/ 288 h 294"/>
                <a:gd name="T22" fmla="*/ 218 w 294"/>
                <a:gd name="T23" fmla="*/ 276 h 294"/>
                <a:gd name="T24" fmla="*/ 242 w 294"/>
                <a:gd name="T25" fmla="*/ 260 h 294"/>
                <a:gd name="T26" fmla="*/ 262 w 294"/>
                <a:gd name="T27" fmla="*/ 240 h 294"/>
                <a:gd name="T28" fmla="*/ 278 w 294"/>
                <a:gd name="T29" fmla="*/ 218 h 294"/>
                <a:gd name="T30" fmla="*/ 288 w 294"/>
                <a:gd name="T31" fmla="*/ 190 h 294"/>
                <a:gd name="T32" fmla="*/ 294 w 294"/>
                <a:gd name="T33" fmla="*/ 162 h 294"/>
                <a:gd name="T34" fmla="*/ 294 w 294"/>
                <a:gd name="T35" fmla="*/ 146 h 294"/>
                <a:gd name="T36" fmla="*/ 292 w 294"/>
                <a:gd name="T37" fmla="*/ 116 h 294"/>
                <a:gd name="T38" fmla="*/ 284 w 294"/>
                <a:gd name="T39" fmla="*/ 90 h 294"/>
                <a:gd name="T40" fmla="*/ 270 w 294"/>
                <a:gd name="T41" fmla="*/ 64 h 294"/>
                <a:gd name="T42" fmla="*/ 252 w 294"/>
                <a:gd name="T43" fmla="*/ 42 h 294"/>
                <a:gd name="T44" fmla="*/ 230 w 294"/>
                <a:gd name="T45" fmla="*/ 24 h 294"/>
                <a:gd name="T46" fmla="*/ 204 w 294"/>
                <a:gd name="T47" fmla="*/ 10 h 294"/>
                <a:gd name="T48" fmla="*/ 178 w 294"/>
                <a:gd name="T49" fmla="*/ 2 h 294"/>
                <a:gd name="T50" fmla="*/ 148 w 294"/>
                <a:gd name="T51" fmla="*/ 0 h 294"/>
                <a:gd name="T52" fmla="*/ 132 w 294"/>
                <a:gd name="T53" fmla="*/ 0 h 294"/>
                <a:gd name="T54" fmla="*/ 104 w 294"/>
                <a:gd name="T55" fmla="*/ 6 h 294"/>
                <a:gd name="T56" fmla="*/ 78 w 294"/>
                <a:gd name="T57" fmla="*/ 16 h 294"/>
                <a:gd name="T58" fmla="*/ 54 w 294"/>
                <a:gd name="T59" fmla="*/ 32 h 294"/>
                <a:gd name="T60" fmla="*/ 34 w 294"/>
                <a:gd name="T61" fmla="*/ 52 h 294"/>
                <a:gd name="T62" fmla="*/ 18 w 294"/>
                <a:gd name="T63" fmla="*/ 76 h 294"/>
                <a:gd name="T64" fmla="*/ 6 w 294"/>
                <a:gd name="T65" fmla="*/ 102 h 294"/>
                <a:gd name="T66" fmla="*/ 0 w 294"/>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294">
                  <a:moveTo>
                    <a:pt x="0" y="146"/>
                  </a:moveTo>
                  <a:lnTo>
                    <a:pt x="0" y="146"/>
                  </a:lnTo>
                  <a:lnTo>
                    <a:pt x="0" y="162"/>
                  </a:lnTo>
                  <a:lnTo>
                    <a:pt x="2" y="176"/>
                  </a:lnTo>
                  <a:lnTo>
                    <a:pt x="6" y="190"/>
                  </a:lnTo>
                  <a:lnTo>
                    <a:pt x="12" y="204"/>
                  </a:lnTo>
                  <a:lnTo>
                    <a:pt x="18" y="218"/>
                  </a:lnTo>
                  <a:lnTo>
                    <a:pt x="24" y="230"/>
                  </a:lnTo>
                  <a:lnTo>
                    <a:pt x="34" y="240"/>
                  </a:lnTo>
                  <a:lnTo>
                    <a:pt x="44" y="252"/>
                  </a:lnTo>
                  <a:lnTo>
                    <a:pt x="54" y="260"/>
                  </a:lnTo>
                  <a:lnTo>
                    <a:pt x="64" y="270"/>
                  </a:lnTo>
                  <a:lnTo>
                    <a:pt x="78" y="276"/>
                  </a:lnTo>
                  <a:lnTo>
                    <a:pt x="90" y="282"/>
                  </a:lnTo>
                  <a:lnTo>
                    <a:pt x="104" y="288"/>
                  </a:lnTo>
                  <a:lnTo>
                    <a:pt x="118" y="292"/>
                  </a:lnTo>
                  <a:lnTo>
                    <a:pt x="132" y="294"/>
                  </a:lnTo>
                  <a:lnTo>
                    <a:pt x="148" y="294"/>
                  </a:lnTo>
                  <a:lnTo>
                    <a:pt x="148" y="294"/>
                  </a:lnTo>
                  <a:lnTo>
                    <a:pt x="162" y="294"/>
                  </a:lnTo>
                  <a:lnTo>
                    <a:pt x="178" y="292"/>
                  </a:lnTo>
                  <a:lnTo>
                    <a:pt x="192" y="288"/>
                  </a:lnTo>
                  <a:lnTo>
                    <a:pt x="204" y="282"/>
                  </a:lnTo>
                  <a:lnTo>
                    <a:pt x="218" y="276"/>
                  </a:lnTo>
                  <a:lnTo>
                    <a:pt x="230" y="270"/>
                  </a:lnTo>
                  <a:lnTo>
                    <a:pt x="242" y="260"/>
                  </a:lnTo>
                  <a:lnTo>
                    <a:pt x="252" y="252"/>
                  </a:lnTo>
                  <a:lnTo>
                    <a:pt x="262" y="240"/>
                  </a:lnTo>
                  <a:lnTo>
                    <a:pt x="270" y="230"/>
                  </a:lnTo>
                  <a:lnTo>
                    <a:pt x="278" y="218"/>
                  </a:lnTo>
                  <a:lnTo>
                    <a:pt x="284" y="204"/>
                  </a:lnTo>
                  <a:lnTo>
                    <a:pt x="288" y="190"/>
                  </a:lnTo>
                  <a:lnTo>
                    <a:pt x="292" y="176"/>
                  </a:lnTo>
                  <a:lnTo>
                    <a:pt x="294" y="162"/>
                  </a:lnTo>
                  <a:lnTo>
                    <a:pt x="294" y="146"/>
                  </a:lnTo>
                  <a:lnTo>
                    <a:pt x="294" y="146"/>
                  </a:lnTo>
                  <a:lnTo>
                    <a:pt x="294" y="132"/>
                  </a:lnTo>
                  <a:lnTo>
                    <a:pt x="292" y="116"/>
                  </a:lnTo>
                  <a:lnTo>
                    <a:pt x="288" y="102"/>
                  </a:lnTo>
                  <a:lnTo>
                    <a:pt x="284" y="90"/>
                  </a:lnTo>
                  <a:lnTo>
                    <a:pt x="278" y="76"/>
                  </a:lnTo>
                  <a:lnTo>
                    <a:pt x="270" y="64"/>
                  </a:lnTo>
                  <a:lnTo>
                    <a:pt x="262" y="52"/>
                  </a:lnTo>
                  <a:lnTo>
                    <a:pt x="252" y="42"/>
                  </a:lnTo>
                  <a:lnTo>
                    <a:pt x="242" y="32"/>
                  </a:lnTo>
                  <a:lnTo>
                    <a:pt x="230" y="24"/>
                  </a:lnTo>
                  <a:lnTo>
                    <a:pt x="218" y="16"/>
                  </a:lnTo>
                  <a:lnTo>
                    <a:pt x="204" y="10"/>
                  </a:lnTo>
                  <a:lnTo>
                    <a:pt x="192" y="6"/>
                  </a:lnTo>
                  <a:lnTo>
                    <a:pt x="178" y="2"/>
                  </a:lnTo>
                  <a:lnTo>
                    <a:pt x="162" y="0"/>
                  </a:lnTo>
                  <a:lnTo>
                    <a:pt x="148" y="0"/>
                  </a:lnTo>
                  <a:lnTo>
                    <a:pt x="148" y="0"/>
                  </a:lnTo>
                  <a:lnTo>
                    <a:pt x="132" y="0"/>
                  </a:lnTo>
                  <a:lnTo>
                    <a:pt x="118" y="2"/>
                  </a:lnTo>
                  <a:lnTo>
                    <a:pt x="104" y="6"/>
                  </a:lnTo>
                  <a:lnTo>
                    <a:pt x="90" y="10"/>
                  </a:lnTo>
                  <a:lnTo>
                    <a:pt x="78" y="16"/>
                  </a:lnTo>
                  <a:lnTo>
                    <a:pt x="64" y="24"/>
                  </a:lnTo>
                  <a:lnTo>
                    <a:pt x="54" y="32"/>
                  </a:lnTo>
                  <a:lnTo>
                    <a:pt x="44" y="42"/>
                  </a:lnTo>
                  <a:lnTo>
                    <a:pt x="34" y="52"/>
                  </a:lnTo>
                  <a:lnTo>
                    <a:pt x="24" y="64"/>
                  </a:lnTo>
                  <a:lnTo>
                    <a:pt x="18" y="76"/>
                  </a:lnTo>
                  <a:lnTo>
                    <a:pt x="12" y="90"/>
                  </a:lnTo>
                  <a:lnTo>
                    <a:pt x="6" y="102"/>
                  </a:lnTo>
                  <a:lnTo>
                    <a:pt x="2" y="116"/>
                  </a:lnTo>
                  <a:lnTo>
                    <a:pt x="0" y="132"/>
                  </a:lnTo>
                  <a:lnTo>
                    <a:pt x="0" y="146"/>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4" name="Freeform 68">
              <a:extLst>
                <a:ext uri="{FF2B5EF4-FFF2-40B4-BE49-F238E27FC236}">
                  <a16:creationId xmlns:a16="http://schemas.microsoft.com/office/drawing/2014/main" id="{99D2D3D6-AECD-47E5-AF88-7296A4B69A39}"/>
                </a:ext>
              </a:extLst>
            </p:cNvPr>
            <p:cNvSpPr>
              <a:spLocks/>
            </p:cNvSpPr>
            <p:nvPr/>
          </p:nvSpPr>
          <p:spPr bwMode="auto">
            <a:xfrm>
              <a:off x="9501188" y="2514600"/>
              <a:ext cx="466725" cy="466725"/>
            </a:xfrm>
            <a:custGeom>
              <a:avLst/>
              <a:gdLst>
                <a:gd name="T0" fmla="*/ 0 w 294"/>
                <a:gd name="T1" fmla="*/ 146 h 294"/>
                <a:gd name="T2" fmla="*/ 2 w 294"/>
                <a:gd name="T3" fmla="*/ 176 h 294"/>
                <a:gd name="T4" fmla="*/ 12 w 294"/>
                <a:gd name="T5" fmla="*/ 204 h 294"/>
                <a:gd name="T6" fmla="*/ 24 w 294"/>
                <a:gd name="T7" fmla="*/ 230 h 294"/>
                <a:gd name="T8" fmla="*/ 44 w 294"/>
                <a:gd name="T9" fmla="*/ 252 h 294"/>
                <a:gd name="T10" fmla="*/ 64 w 294"/>
                <a:gd name="T11" fmla="*/ 270 h 294"/>
                <a:gd name="T12" fmla="*/ 90 w 294"/>
                <a:gd name="T13" fmla="*/ 282 h 294"/>
                <a:gd name="T14" fmla="*/ 118 w 294"/>
                <a:gd name="T15" fmla="*/ 292 h 294"/>
                <a:gd name="T16" fmla="*/ 148 w 294"/>
                <a:gd name="T17" fmla="*/ 294 h 294"/>
                <a:gd name="T18" fmla="*/ 162 w 294"/>
                <a:gd name="T19" fmla="*/ 294 h 294"/>
                <a:gd name="T20" fmla="*/ 192 w 294"/>
                <a:gd name="T21" fmla="*/ 288 h 294"/>
                <a:gd name="T22" fmla="*/ 218 w 294"/>
                <a:gd name="T23" fmla="*/ 276 h 294"/>
                <a:gd name="T24" fmla="*/ 242 w 294"/>
                <a:gd name="T25" fmla="*/ 260 h 294"/>
                <a:gd name="T26" fmla="*/ 262 w 294"/>
                <a:gd name="T27" fmla="*/ 240 h 294"/>
                <a:gd name="T28" fmla="*/ 278 w 294"/>
                <a:gd name="T29" fmla="*/ 218 h 294"/>
                <a:gd name="T30" fmla="*/ 288 w 294"/>
                <a:gd name="T31" fmla="*/ 190 h 294"/>
                <a:gd name="T32" fmla="*/ 294 w 294"/>
                <a:gd name="T33" fmla="*/ 162 h 294"/>
                <a:gd name="T34" fmla="*/ 294 w 294"/>
                <a:gd name="T35" fmla="*/ 146 h 294"/>
                <a:gd name="T36" fmla="*/ 292 w 294"/>
                <a:gd name="T37" fmla="*/ 116 h 294"/>
                <a:gd name="T38" fmla="*/ 284 w 294"/>
                <a:gd name="T39" fmla="*/ 90 h 294"/>
                <a:gd name="T40" fmla="*/ 270 w 294"/>
                <a:gd name="T41" fmla="*/ 64 h 294"/>
                <a:gd name="T42" fmla="*/ 252 w 294"/>
                <a:gd name="T43" fmla="*/ 42 h 294"/>
                <a:gd name="T44" fmla="*/ 230 w 294"/>
                <a:gd name="T45" fmla="*/ 24 h 294"/>
                <a:gd name="T46" fmla="*/ 204 w 294"/>
                <a:gd name="T47" fmla="*/ 10 h 294"/>
                <a:gd name="T48" fmla="*/ 178 w 294"/>
                <a:gd name="T49" fmla="*/ 2 h 294"/>
                <a:gd name="T50" fmla="*/ 148 w 294"/>
                <a:gd name="T51" fmla="*/ 0 h 294"/>
                <a:gd name="T52" fmla="*/ 132 w 294"/>
                <a:gd name="T53" fmla="*/ 0 h 294"/>
                <a:gd name="T54" fmla="*/ 104 w 294"/>
                <a:gd name="T55" fmla="*/ 6 h 294"/>
                <a:gd name="T56" fmla="*/ 78 w 294"/>
                <a:gd name="T57" fmla="*/ 16 h 294"/>
                <a:gd name="T58" fmla="*/ 54 w 294"/>
                <a:gd name="T59" fmla="*/ 32 h 294"/>
                <a:gd name="T60" fmla="*/ 34 w 294"/>
                <a:gd name="T61" fmla="*/ 52 h 294"/>
                <a:gd name="T62" fmla="*/ 18 w 294"/>
                <a:gd name="T63" fmla="*/ 76 h 294"/>
                <a:gd name="T64" fmla="*/ 6 w 294"/>
                <a:gd name="T65" fmla="*/ 102 h 294"/>
                <a:gd name="T66" fmla="*/ 0 w 294"/>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294">
                  <a:moveTo>
                    <a:pt x="0" y="146"/>
                  </a:moveTo>
                  <a:lnTo>
                    <a:pt x="0" y="146"/>
                  </a:lnTo>
                  <a:lnTo>
                    <a:pt x="0" y="162"/>
                  </a:lnTo>
                  <a:lnTo>
                    <a:pt x="2" y="176"/>
                  </a:lnTo>
                  <a:lnTo>
                    <a:pt x="6" y="190"/>
                  </a:lnTo>
                  <a:lnTo>
                    <a:pt x="12" y="204"/>
                  </a:lnTo>
                  <a:lnTo>
                    <a:pt x="18" y="218"/>
                  </a:lnTo>
                  <a:lnTo>
                    <a:pt x="24" y="230"/>
                  </a:lnTo>
                  <a:lnTo>
                    <a:pt x="34" y="240"/>
                  </a:lnTo>
                  <a:lnTo>
                    <a:pt x="44" y="252"/>
                  </a:lnTo>
                  <a:lnTo>
                    <a:pt x="54" y="260"/>
                  </a:lnTo>
                  <a:lnTo>
                    <a:pt x="64" y="270"/>
                  </a:lnTo>
                  <a:lnTo>
                    <a:pt x="78" y="276"/>
                  </a:lnTo>
                  <a:lnTo>
                    <a:pt x="90" y="282"/>
                  </a:lnTo>
                  <a:lnTo>
                    <a:pt x="104" y="288"/>
                  </a:lnTo>
                  <a:lnTo>
                    <a:pt x="118" y="292"/>
                  </a:lnTo>
                  <a:lnTo>
                    <a:pt x="132" y="294"/>
                  </a:lnTo>
                  <a:lnTo>
                    <a:pt x="148" y="294"/>
                  </a:lnTo>
                  <a:lnTo>
                    <a:pt x="148" y="294"/>
                  </a:lnTo>
                  <a:lnTo>
                    <a:pt x="162" y="294"/>
                  </a:lnTo>
                  <a:lnTo>
                    <a:pt x="178" y="292"/>
                  </a:lnTo>
                  <a:lnTo>
                    <a:pt x="192" y="288"/>
                  </a:lnTo>
                  <a:lnTo>
                    <a:pt x="204" y="282"/>
                  </a:lnTo>
                  <a:lnTo>
                    <a:pt x="218" y="276"/>
                  </a:lnTo>
                  <a:lnTo>
                    <a:pt x="230" y="270"/>
                  </a:lnTo>
                  <a:lnTo>
                    <a:pt x="242" y="260"/>
                  </a:lnTo>
                  <a:lnTo>
                    <a:pt x="252" y="252"/>
                  </a:lnTo>
                  <a:lnTo>
                    <a:pt x="262" y="240"/>
                  </a:lnTo>
                  <a:lnTo>
                    <a:pt x="270" y="230"/>
                  </a:lnTo>
                  <a:lnTo>
                    <a:pt x="278" y="218"/>
                  </a:lnTo>
                  <a:lnTo>
                    <a:pt x="284" y="204"/>
                  </a:lnTo>
                  <a:lnTo>
                    <a:pt x="288" y="190"/>
                  </a:lnTo>
                  <a:lnTo>
                    <a:pt x="292" y="176"/>
                  </a:lnTo>
                  <a:lnTo>
                    <a:pt x="294" y="162"/>
                  </a:lnTo>
                  <a:lnTo>
                    <a:pt x="294" y="146"/>
                  </a:lnTo>
                  <a:lnTo>
                    <a:pt x="294" y="146"/>
                  </a:lnTo>
                  <a:lnTo>
                    <a:pt x="294" y="132"/>
                  </a:lnTo>
                  <a:lnTo>
                    <a:pt x="292" y="116"/>
                  </a:lnTo>
                  <a:lnTo>
                    <a:pt x="288" y="102"/>
                  </a:lnTo>
                  <a:lnTo>
                    <a:pt x="284" y="90"/>
                  </a:lnTo>
                  <a:lnTo>
                    <a:pt x="278" y="76"/>
                  </a:lnTo>
                  <a:lnTo>
                    <a:pt x="270" y="64"/>
                  </a:lnTo>
                  <a:lnTo>
                    <a:pt x="262" y="52"/>
                  </a:lnTo>
                  <a:lnTo>
                    <a:pt x="252" y="42"/>
                  </a:lnTo>
                  <a:lnTo>
                    <a:pt x="242" y="32"/>
                  </a:lnTo>
                  <a:lnTo>
                    <a:pt x="230" y="24"/>
                  </a:lnTo>
                  <a:lnTo>
                    <a:pt x="218" y="16"/>
                  </a:lnTo>
                  <a:lnTo>
                    <a:pt x="204" y="10"/>
                  </a:lnTo>
                  <a:lnTo>
                    <a:pt x="192" y="6"/>
                  </a:lnTo>
                  <a:lnTo>
                    <a:pt x="178" y="2"/>
                  </a:lnTo>
                  <a:lnTo>
                    <a:pt x="162" y="0"/>
                  </a:lnTo>
                  <a:lnTo>
                    <a:pt x="148" y="0"/>
                  </a:lnTo>
                  <a:lnTo>
                    <a:pt x="148" y="0"/>
                  </a:lnTo>
                  <a:lnTo>
                    <a:pt x="132" y="0"/>
                  </a:lnTo>
                  <a:lnTo>
                    <a:pt x="118" y="2"/>
                  </a:lnTo>
                  <a:lnTo>
                    <a:pt x="104" y="6"/>
                  </a:lnTo>
                  <a:lnTo>
                    <a:pt x="90" y="10"/>
                  </a:lnTo>
                  <a:lnTo>
                    <a:pt x="78" y="16"/>
                  </a:lnTo>
                  <a:lnTo>
                    <a:pt x="64" y="24"/>
                  </a:lnTo>
                  <a:lnTo>
                    <a:pt x="54" y="32"/>
                  </a:lnTo>
                  <a:lnTo>
                    <a:pt x="44" y="42"/>
                  </a:lnTo>
                  <a:lnTo>
                    <a:pt x="34" y="52"/>
                  </a:lnTo>
                  <a:lnTo>
                    <a:pt x="24" y="64"/>
                  </a:lnTo>
                  <a:lnTo>
                    <a:pt x="18" y="76"/>
                  </a:lnTo>
                  <a:lnTo>
                    <a:pt x="12" y="90"/>
                  </a:lnTo>
                  <a:lnTo>
                    <a:pt x="6" y="102"/>
                  </a:lnTo>
                  <a:lnTo>
                    <a:pt x="2" y="116"/>
                  </a:lnTo>
                  <a:lnTo>
                    <a:pt x="0" y="132"/>
                  </a:lnTo>
                  <a:lnTo>
                    <a:pt x="0" y="1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5" name="Freeform 69">
              <a:extLst>
                <a:ext uri="{FF2B5EF4-FFF2-40B4-BE49-F238E27FC236}">
                  <a16:creationId xmlns:a16="http://schemas.microsoft.com/office/drawing/2014/main" id="{3771DFC2-BA25-4E43-B7AA-FA7C7EE6BC33}"/>
                </a:ext>
              </a:extLst>
            </p:cNvPr>
            <p:cNvSpPr>
              <a:spLocks/>
            </p:cNvSpPr>
            <p:nvPr/>
          </p:nvSpPr>
          <p:spPr bwMode="auto">
            <a:xfrm>
              <a:off x="9529763" y="2901950"/>
              <a:ext cx="469900" cy="469900"/>
            </a:xfrm>
            <a:custGeom>
              <a:avLst/>
              <a:gdLst>
                <a:gd name="T0" fmla="*/ 0 w 296"/>
                <a:gd name="T1" fmla="*/ 148 h 296"/>
                <a:gd name="T2" fmla="*/ 4 w 296"/>
                <a:gd name="T3" fmla="*/ 178 h 296"/>
                <a:gd name="T4" fmla="*/ 12 w 296"/>
                <a:gd name="T5" fmla="*/ 204 h 296"/>
                <a:gd name="T6" fmla="*/ 26 w 296"/>
                <a:gd name="T7" fmla="*/ 230 h 296"/>
                <a:gd name="T8" fmla="*/ 44 w 296"/>
                <a:gd name="T9" fmla="*/ 252 h 296"/>
                <a:gd name="T10" fmla="*/ 66 w 296"/>
                <a:gd name="T11" fmla="*/ 270 h 296"/>
                <a:gd name="T12" fmla="*/ 90 w 296"/>
                <a:gd name="T13" fmla="*/ 284 h 296"/>
                <a:gd name="T14" fmla="*/ 118 w 296"/>
                <a:gd name="T15" fmla="*/ 292 h 296"/>
                <a:gd name="T16" fmla="*/ 148 w 296"/>
                <a:gd name="T17" fmla="*/ 296 h 296"/>
                <a:gd name="T18" fmla="*/ 164 w 296"/>
                <a:gd name="T19" fmla="*/ 294 h 296"/>
                <a:gd name="T20" fmla="*/ 192 w 296"/>
                <a:gd name="T21" fmla="*/ 288 h 296"/>
                <a:gd name="T22" fmla="*/ 218 w 296"/>
                <a:gd name="T23" fmla="*/ 278 h 296"/>
                <a:gd name="T24" fmla="*/ 242 w 296"/>
                <a:gd name="T25" fmla="*/ 262 h 296"/>
                <a:gd name="T26" fmla="*/ 262 w 296"/>
                <a:gd name="T27" fmla="*/ 242 h 296"/>
                <a:gd name="T28" fmla="*/ 278 w 296"/>
                <a:gd name="T29" fmla="*/ 218 h 296"/>
                <a:gd name="T30" fmla="*/ 290 w 296"/>
                <a:gd name="T31" fmla="*/ 192 h 296"/>
                <a:gd name="T32" fmla="*/ 294 w 296"/>
                <a:gd name="T33" fmla="*/ 162 h 296"/>
                <a:gd name="T34" fmla="*/ 296 w 296"/>
                <a:gd name="T35" fmla="*/ 148 h 296"/>
                <a:gd name="T36" fmla="*/ 292 w 296"/>
                <a:gd name="T37" fmla="*/ 118 h 296"/>
                <a:gd name="T38" fmla="*/ 284 w 296"/>
                <a:gd name="T39" fmla="*/ 90 h 296"/>
                <a:gd name="T40" fmla="*/ 270 w 296"/>
                <a:gd name="T41" fmla="*/ 66 h 296"/>
                <a:gd name="T42" fmla="*/ 252 w 296"/>
                <a:gd name="T43" fmla="*/ 44 h 296"/>
                <a:gd name="T44" fmla="*/ 230 w 296"/>
                <a:gd name="T45" fmla="*/ 26 h 296"/>
                <a:gd name="T46" fmla="*/ 206 w 296"/>
                <a:gd name="T47" fmla="*/ 12 h 296"/>
                <a:gd name="T48" fmla="*/ 178 w 296"/>
                <a:gd name="T49" fmla="*/ 2 h 296"/>
                <a:gd name="T50" fmla="*/ 148 w 296"/>
                <a:gd name="T51" fmla="*/ 0 h 296"/>
                <a:gd name="T52" fmla="*/ 134 w 296"/>
                <a:gd name="T53" fmla="*/ 0 h 296"/>
                <a:gd name="T54" fmla="*/ 104 w 296"/>
                <a:gd name="T55" fmla="*/ 6 h 296"/>
                <a:gd name="T56" fmla="*/ 78 w 296"/>
                <a:gd name="T57" fmla="*/ 18 h 296"/>
                <a:gd name="T58" fmla="*/ 54 w 296"/>
                <a:gd name="T59" fmla="*/ 34 h 296"/>
                <a:gd name="T60" fmla="*/ 34 w 296"/>
                <a:gd name="T61" fmla="*/ 54 h 296"/>
                <a:gd name="T62" fmla="*/ 18 w 296"/>
                <a:gd name="T63" fmla="*/ 78 h 296"/>
                <a:gd name="T64" fmla="*/ 8 w 296"/>
                <a:gd name="T65" fmla="*/ 104 h 296"/>
                <a:gd name="T66" fmla="*/ 2 w 296"/>
                <a:gd name="T67" fmla="*/ 1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6">
                  <a:moveTo>
                    <a:pt x="0" y="148"/>
                  </a:moveTo>
                  <a:lnTo>
                    <a:pt x="0" y="148"/>
                  </a:lnTo>
                  <a:lnTo>
                    <a:pt x="2" y="162"/>
                  </a:lnTo>
                  <a:lnTo>
                    <a:pt x="4" y="178"/>
                  </a:lnTo>
                  <a:lnTo>
                    <a:pt x="8" y="192"/>
                  </a:lnTo>
                  <a:lnTo>
                    <a:pt x="12" y="204"/>
                  </a:lnTo>
                  <a:lnTo>
                    <a:pt x="18" y="218"/>
                  </a:lnTo>
                  <a:lnTo>
                    <a:pt x="26" y="230"/>
                  </a:lnTo>
                  <a:lnTo>
                    <a:pt x="34" y="242"/>
                  </a:lnTo>
                  <a:lnTo>
                    <a:pt x="44" y="252"/>
                  </a:lnTo>
                  <a:lnTo>
                    <a:pt x="54" y="262"/>
                  </a:lnTo>
                  <a:lnTo>
                    <a:pt x="66" y="270"/>
                  </a:lnTo>
                  <a:lnTo>
                    <a:pt x="78" y="278"/>
                  </a:lnTo>
                  <a:lnTo>
                    <a:pt x="90" y="284"/>
                  </a:lnTo>
                  <a:lnTo>
                    <a:pt x="104" y="288"/>
                  </a:lnTo>
                  <a:lnTo>
                    <a:pt x="118" y="292"/>
                  </a:lnTo>
                  <a:lnTo>
                    <a:pt x="134" y="294"/>
                  </a:lnTo>
                  <a:lnTo>
                    <a:pt x="148" y="296"/>
                  </a:lnTo>
                  <a:lnTo>
                    <a:pt x="148" y="296"/>
                  </a:lnTo>
                  <a:lnTo>
                    <a:pt x="164" y="294"/>
                  </a:lnTo>
                  <a:lnTo>
                    <a:pt x="178" y="292"/>
                  </a:lnTo>
                  <a:lnTo>
                    <a:pt x="192" y="288"/>
                  </a:lnTo>
                  <a:lnTo>
                    <a:pt x="206" y="284"/>
                  </a:lnTo>
                  <a:lnTo>
                    <a:pt x="218" y="278"/>
                  </a:lnTo>
                  <a:lnTo>
                    <a:pt x="230" y="270"/>
                  </a:lnTo>
                  <a:lnTo>
                    <a:pt x="242" y="262"/>
                  </a:lnTo>
                  <a:lnTo>
                    <a:pt x="252" y="252"/>
                  </a:lnTo>
                  <a:lnTo>
                    <a:pt x="262" y="242"/>
                  </a:lnTo>
                  <a:lnTo>
                    <a:pt x="270" y="230"/>
                  </a:lnTo>
                  <a:lnTo>
                    <a:pt x="278" y="218"/>
                  </a:lnTo>
                  <a:lnTo>
                    <a:pt x="284" y="204"/>
                  </a:lnTo>
                  <a:lnTo>
                    <a:pt x="290" y="192"/>
                  </a:lnTo>
                  <a:lnTo>
                    <a:pt x="292" y="178"/>
                  </a:lnTo>
                  <a:lnTo>
                    <a:pt x="294" y="162"/>
                  </a:lnTo>
                  <a:lnTo>
                    <a:pt x="296" y="148"/>
                  </a:lnTo>
                  <a:lnTo>
                    <a:pt x="296" y="148"/>
                  </a:lnTo>
                  <a:lnTo>
                    <a:pt x="294" y="132"/>
                  </a:lnTo>
                  <a:lnTo>
                    <a:pt x="292" y="118"/>
                  </a:lnTo>
                  <a:lnTo>
                    <a:pt x="290" y="104"/>
                  </a:lnTo>
                  <a:lnTo>
                    <a:pt x="284" y="90"/>
                  </a:lnTo>
                  <a:lnTo>
                    <a:pt x="278" y="78"/>
                  </a:lnTo>
                  <a:lnTo>
                    <a:pt x="270" y="66"/>
                  </a:lnTo>
                  <a:lnTo>
                    <a:pt x="262" y="54"/>
                  </a:lnTo>
                  <a:lnTo>
                    <a:pt x="252" y="44"/>
                  </a:lnTo>
                  <a:lnTo>
                    <a:pt x="242" y="34"/>
                  </a:lnTo>
                  <a:lnTo>
                    <a:pt x="230" y="26"/>
                  </a:lnTo>
                  <a:lnTo>
                    <a:pt x="218" y="18"/>
                  </a:lnTo>
                  <a:lnTo>
                    <a:pt x="206" y="12"/>
                  </a:lnTo>
                  <a:lnTo>
                    <a:pt x="192" y="6"/>
                  </a:lnTo>
                  <a:lnTo>
                    <a:pt x="178" y="2"/>
                  </a:lnTo>
                  <a:lnTo>
                    <a:pt x="164" y="0"/>
                  </a:lnTo>
                  <a:lnTo>
                    <a:pt x="148" y="0"/>
                  </a:lnTo>
                  <a:lnTo>
                    <a:pt x="148" y="0"/>
                  </a:lnTo>
                  <a:lnTo>
                    <a:pt x="134" y="0"/>
                  </a:lnTo>
                  <a:lnTo>
                    <a:pt x="118" y="2"/>
                  </a:lnTo>
                  <a:lnTo>
                    <a:pt x="104" y="6"/>
                  </a:lnTo>
                  <a:lnTo>
                    <a:pt x="90" y="12"/>
                  </a:lnTo>
                  <a:lnTo>
                    <a:pt x="78" y="18"/>
                  </a:lnTo>
                  <a:lnTo>
                    <a:pt x="66" y="26"/>
                  </a:lnTo>
                  <a:lnTo>
                    <a:pt x="54" y="34"/>
                  </a:lnTo>
                  <a:lnTo>
                    <a:pt x="44" y="44"/>
                  </a:lnTo>
                  <a:lnTo>
                    <a:pt x="34" y="54"/>
                  </a:lnTo>
                  <a:lnTo>
                    <a:pt x="26" y="66"/>
                  </a:lnTo>
                  <a:lnTo>
                    <a:pt x="18" y="78"/>
                  </a:lnTo>
                  <a:lnTo>
                    <a:pt x="12" y="90"/>
                  </a:lnTo>
                  <a:lnTo>
                    <a:pt x="8" y="104"/>
                  </a:lnTo>
                  <a:lnTo>
                    <a:pt x="4" y="118"/>
                  </a:lnTo>
                  <a:lnTo>
                    <a:pt x="2" y="132"/>
                  </a:lnTo>
                  <a:lnTo>
                    <a:pt x="0" y="148"/>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6" name="Freeform 70">
              <a:extLst>
                <a:ext uri="{FF2B5EF4-FFF2-40B4-BE49-F238E27FC236}">
                  <a16:creationId xmlns:a16="http://schemas.microsoft.com/office/drawing/2014/main" id="{417C5A70-D088-465A-B06C-B9F5CBA00233}"/>
                </a:ext>
              </a:extLst>
            </p:cNvPr>
            <p:cNvSpPr>
              <a:spLocks/>
            </p:cNvSpPr>
            <p:nvPr/>
          </p:nvSpPr>
          <p:spPr bwMode="auto">
            <a:xfrm>
              <a:off x="9529763" y="2901950"/>
              <a:ext cx="469900" cy="469900"/>
            </a:xfrm>
            <a:custGeom>
              <a:avLst/>
              <a:gdLst>
                <a:gd name="T0" fmla="*/ 0 w 296"/>
                <a:gd name="T1" fmla="*/ 148 h 296"/>
                <a:gd name="T2" fmla="*/ 4 w 296"/>
                <a:gd name="T3" fmla="*/ 178 h 296"/>
                <a:gd name="T4" fmla="*/ 12 w 296"/>
                <a:gd name="T5" fmla="*/ 204 h 296"/>
                <a:gd name="T6" fmla="*/ 26 w 296"/>
                <a:gd name="T7" fmla="*/ 230 h 296"/>
                <a:gd name="T8" fmla="*/ 44 w 296"/>
                <a:gd name="T9" fmla="*/ 252 h 296"/>
                <a:gd name="T10" fmla="*/ 66 w 296"/>
                <a:gd name="T11" fmla="*/ 270 h 296"/>
                <a:gd name="T12" fmla="*/ 90 w 296"/>
                <a:gd name="T13" fmla="*/ 284 h 296"/>
                <a:gd name="T14" fmla="*/ 118 w 296"/>
                <a:gd name="T15" fmla="*/ 292 h 296"/>
                <a:gd name="T16" fmla="*/ 148 w 296"/>
                <a:gd name="T17" fmla="*/ 296 h 296"/>
                <a:gd name="T18" fmla="*/ 164 w 296"/>
                <a:gd name="T19" fmla="*/ 294 h 296"/>
                <a:gd name="T20" fmla="*/ 192 w 296"/>
                <a:gd name="T21" fmla="*/ 288 h 296"/>
                <a:gd name="T22" fmla="*/ 218 w 296"/>
                <a:gd name="T23" fmla="*/ 278 h 296"/>
                <a:gd name="T24" fmla="*/ 242 w 296"/>
                <a:gd name="T25" fmla="*/ 262 h 296"/>
                <a:gd name="T26" fmla="*/ 262 w 296"/>
                <a:gd name="T27" fmla="*/ 242 h 296"/>
                <a:gd name="T28" fmla="*/ 278 w 296"/>
                <a:gd name="T29" fmla="*/ 218 h 296"/>
                <a:gd name="T30" fmla="*/ 290 w 296"/>
                <a:gd name="T31" fmla="*/ 192 h 296"/>
                <a:gd name="T32" fmla="*/ 294 w 296"/>
                <a:gd name="T33" fmla="*/ 162 h 296"/>
                <a:gd name="T34" fmla="*/ 296 w 296"/>
                <a:gd name="T35" fmla="*/ 148 h 296"/>
                <a:gd name="T36" fmla="*/ 292 w 296"/>
                <a:gd name="T37" fmla="*/ 118 h 296"/>
                <a:gd name="T38" fmla="*/ 284 w 296"/>
                <a:gd name="T39" fmla="*/ 90 h 296"/>
                <a:gd name="T40" fmla="*/ 270 w 296"/>
                <a:gd name="T41" fmla="*/ 66 h 296"/>
                <a:gd name="T42" fmla="*/ 252 w 296"/>
                <a:gd name="T43" fmla="*/ 44 h 296"/>
                <a:gd name="T44" fmla="*/ 230 w 296"/>
                <a:gd name="T45" fmla="*/ 26 h 296"/>
                <a:gd name="T46" fmla="*/ 206 w 296"/>
                <a:gd name="T47" fmla="*/ 12 h 296"/>
                <a:gd name="T48" fmla="*/ 178 w 296"/>
                <a:gd name="T49" fmla="*/ 2 h 296"/>
                <a:gd name="T50" fmla="*/ 148 w 296"/>
                <a:gd name="T51" fmla="*/ 0 h 296"/>
                <a:gd name="T52" fmla="*/ 134 w 296"/>
                <a:gd name="T53" fmla="*/ 0 h 296"/>
                <a:gd name="T54" fmla="*/ 104 w 296"/>
                <a:gd name="T55" fmla="*/ 6 h 296"/>
                <a:gd name="T56" fmla="*/ 78 w 296"/>
                <a:gd name="T57" fmla="*/ 18 h 296"/>
                <a:gd name="T58" fmla="*/ 54 w 296"/>
                <a:gd name="T59" fmla="*/ 34 h 296"/>
                <a:gd name="T60" fmla="*/ 34 w 296"/>
                <a:gd name="T61" fmla="*/ 54 h 296"/>
                <a:gd name="T62" fmla="*/ 18 w 296"/>
                <a:gd name="T63" fmla="*/ 78 h 296"/>
                <a:gd name="T64" fmla="*/ 8 w 296"/>
                <a:gd name="T65" fmla="*/ 104 h 296"/>
                <a:gd name="T66" fmla="*/ 2 w 296"/>
                <a:gd name="T67" fmla="*/ 1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296">
                  <a:moveTo>
                    <a:pt x="0" y="148"/>
                  </a:moveTo>
                  <a:lnTo>
                    <a:pt x="0" y="148"/>
                  </a:lnTo>
                  <a:lnTo>
                    <a:pt x="2" y="162"/>
                  </a:lnTo>
                  <a:lnTo>
                    <a:pt x="4" y="178"/>
                  </a:lnTo>
                  <a:lnTo>
                    <a:pt x="8" y="192"/>
                  </a:lnTo>
                  <a:lnTo>
                    <a:pt x="12" y="204"/>
                  </a:lnTo>
                  <a:lnTo>
                    <a:pt x="18" y="218"/>
                  </a:lnTo>
                  <a:lnTo>
                    <a:pt x="26" y="230"/>
                  </a:lnTo>
                  <a:lnTo>
                    <a:pt x="34" y="242"/>
                  </a:lnTo>
                  <a:lnTo>
                    <a:pt x="44" y="252"/>
                  </a:lnTo>
                  <a:lnTo>
                    <a:pt x="54" y="262"/>
                  </a:lnTo>
                  <a:lnTo>
                    <a:pt x="66" y="270"/>
                  </a:lnTo>
                  <a:lnTo>
                    <a:pt x="78" y="278"/>
                  </a:lnTo>
                  <a:lnTo>
                    <a:pt x="90" y="284"/>
                  </a:lnTo>
                  <a:lnTo>
                    <a:pt x="104" y="288"/>
                  </a:lnTo>
                  <a:lnTo>
                    <a:pt x="118" y="292"/>
                  </a:lnTo>
                  <a:lnTo>
                    <a:pt x="134" y="294"/>
                  </a:lnTo>
                  <a:lnTo>
                    <a:pt x="148" y="296"/>
                  </a:lnTo>
                  <a:lnTo>
                    <a:pt x="148" y="296"/>
                  </a:lnTo>
                  <a:lnTo>
                    <a:pt x="164" y="294"/>
                  </a:lnTo>
                  <a:lnTo>
                    <a:pt x="178" y="292"/>
                  </a:lnTo>
                  <a:lnTo>
                    <a:pt x="192" y="288"/>
                  </a:lnTo>
                  <a:lnTo>
                    <a:pt x="206" y="284"/>
                  </a:lnTo>
                  <a:lnTo>
                    <a:pt x="218" y="278"/>
                  </a:lnTo>
                  <a:lnTo>
                    <a:pt x="230" y="270"/>
                  </a:lnTo>
                  <a:lnTo>
                    <a:pt x="242" y="262"/>
                  </a:lnTo>
                  <a:lnTo>
                    <a:pt x="252" y="252"/>
                  </a:lnTo>
                  <a:lnTo>
                    <a:pt x="262" y="242"/>
                  </a:lnTo>
                  <a:lnTo>
                    <a:pt x="270" y="230"/>
                  </a:lnTo>
                  <a:lnTo>
                    <a:pt x="278" y="218"/>
                  </a:lnTo>
                  <a:lnTo>
                    <a:pt x="284" y="204"/>
                  </a:lnTo>
                  <a:lnTo>
                    <a:pt x="290" y="192"/>
                  </a:lnTo>
                  <a:lnTo>
                    <a:pt x="292" y="178"/>
                  </a:lnTo>
                  <a:lnTo>
                    <a:pt x="294" y="162"/>
                  </a:lnTo>
                  <a:lnTo>
                    <a:pt x="296" y="148"/>
                  </a:lnTo>
                  <a:lnTo>
                    <a:pt x="296" y="148"/>
                  </a:lnTo>
                  <a:lnTo>
                    <a:pt x="294" y="132"/>
                  </a:lnTo>
                  <a:lnTo>
                    <a:pt x="292" y="118"/>
                  </a:lnTo>
                  <a:lnTo>
                    <a:pt x="290" y="104"/>
                  </a:lnTo>
                  <a:lnTo>
                    <a:pt x="284" y="90"/>
                  </a:lnTo>
                  <a:lnTo>
                    <a:pt x="278" y="78"/>
                  </a:lnTo>
                  <a:lnTo>
                    <a:pt x="270" y="66"/>
                  </a:lnTo>
                  <a:lnTo>
                    <a:pt x="262" y="54"/>
                  </a:lnTo>
                  <a:lnTo>
                    <a:pt x="252" y="44"/>
                  </a:lnTo>
                  <a:lnTo>
                    <a:pt x="242" y="34"/>
                  </a:lnTo>
                  <a:lnTo>
                    <a:pt x="230" y="26"/>
                  </a:lnTo>
                  <a:lnTo>
                    <a:pt x="218" y="18"/>
                  </a:lnTo>
                  <a:lnTo>
                    <a:pt x="206" y="12"/>
                  </a:lnTo>
                  <a:lnTo>
                    <a:pt x="192" y="6"/>
                  </a:lnTo>
                  <a:lnTo>
                    <a:pt x="178" y="2"/>
                  </a:lnTo>
                  <a:lnTo>
                    <a:pt x="164" y="0"/>
                  </a:lnTo>
                  <a:lnTo>
                    <a:pt x="148" y="0"/>
                  </a:lnTo>
                  <a:lnTo>
                    <a:pt x="148" y="0"/>
                  </a:lnTo>
                  <a:lnTo>
                    <a:pt x="134" y="0"/>
                  </a:lnTo>
                  <a:lnTo>
                    <a:pt x="118" y="2"/>
                  </a:lnTo>
                  <a:lnTo>
                    <a:pt x="104" y="6"/>
                  </a:lnTo>
                  <a:lnTo>
                    <a:pt x="90" y="12"/>
                  </a:lnTo>
                  <a:lnTo>
                    <a:pt x="78" y="18"/>
                  </a:lnTo>
                  <a:lnTo>
                    <a:pt x="66" y="26"/>
                  </a:lnTo>
                  <a:lnTo>
                    <a:pt x="54" y="34"/>
                  </a:lnTo>
                  <a:lnTo>
                    <a:pt x="44" y="44"/>
                  </a:lnTo>
                  <a:lnTo>
                    <a:pt x="34" y="54"/>
                  </a:lnTo>
                  <a:lnTo>
                    <a:pt x="26" y="66"/>
                  </a:lnTo>
                  <a:lnTo>
                    <a:pt x="18" y="78"/>
                  </a:lnTo>
                  <a:lnTo>
                    <a:pt x="12" y="90"/>
                  </a:lnTo>
                  <a:lnTo>
                    <a:pt x="8" y="104"/>
                  </a:lnTo>
                  <a:lnTo>
                    <a:pt x="4" y="118"/>
                  </a:lnTo>
                  <a:lnTo>
                    <a:pt x="2" y="132"/>
                  </a:lnTo>
                  <a:lnTo>
                    <a:pt x="0"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7" name="Freeform 71">
              <a:extLst>
                <a:ext uri="{FF2B5EF4-FFF2-40B4-BE49-F238E27FC236}">
                  <a16:creationId xmlns:a16="http://schemas.microsoft.com/office/drawing/2014/main" id="{23A8DBE2-4ACA-4199-8A3E-68ED856BD0F0}"/>
                </a:ext>
              </a:extLst>
            </p:cNvPr>
            <p:cNvSpPr>
              <a:spLocks/>
            </p:cNvSpPr>
            <p:nvPr/>
          </p:nvSpPr>
          <p:spPr bwMode="auto">
            <a:xfrm>
              <a:off x="9551988" y="3251200"/>
              <a:ext cx="466725" cy="466725"/>
            </a:xfrm>
            <a:custGeom>
              <a:avLst/>
              <a:gdLst>
                <a:gd name="T0" fmla="*/ 0 w 294"/>
                <a:gd name="T1" fmla="*/ 148 h 294"/>
                <a:gd name="T2" fmla="*/ 2 w 294"/>
                <a:gd name="T3" fmla="*/ 176 h 294"/>
                <a:gd name="T4" fmla="*/ 10 w 294"/>
                <a:gd name="T5" fmla="*/ 204 h 294"/>
                <a:gd name="T6" fmla="*/ 24 w 294"/>
                <a:gd name="T7" fmla="*/ 230 h 294"/>
                <a:gd name="T8" fmla="*/ 42 w 294"/>
                <a:gd name="T9" fmla="*/ 252 h 294"/>
                <a:gd name="T10" fmla="*/ 64 w 294"/>
                <a:gd name="T11" fmla="*/ 270 h 294"/>
                <a:gd name="T12" fmla="*/ 90 w 294"/>
                <a:gd name="T13" fmla="*/ 284 h 294"/>
                <a:gd name="T14" fmla="*/ 116 w 294"/>
                <a:gd name="T15" fmla="*/ 292 h 294"/>
                <a:gd name="T16" fmla="*/ 146 w 294"/>
                <a:gd name="T17" fmla="*/ 294 h 294"/>
                <a:gd name="T18" fmla="*/ 162 w 294"/>
                <a:gd name="T19" fmla="*/ 294 h 294"/>
                <a:gd name="T20" fmla="*/ 190 w 294"/>
                <a:gd name="T21" fmla="*/ 288 h 294"/>
                <a:gd name="T22" fmla="*/ 218 w 294"/>
                <a:gd name="T23" fmla="*/ 276 h 294"/>
                <a:gd name="T24" fmla="*/ 240 w 294"/>
                <a:gd name="T25" fmla="*/ 262 h 294"/>
                <a:gd name="T26" fmla="*/ 260 w 294"/>
                <a:gd name="T27" fmla="*/ 242 h 294"/>
                <a:gd name="T28" fmla="*/ 276 w 294"/>
                <a:gd name="T29" fmla="*/ 218 h 294"/>
                <a:gd name="T30" fmla="*/ 288 w 294"/>
                <a:gd name="T31" fmla="*/ 192 h 294"/>
                <a:gd name="T32" fmla="*/ 294 w 294"/>
                <a:gd name="T33" fmla="*/ 162 h 294"/>
                <a:gd name="T34" fmla="*/ 294 w 294"/>
                <a:gd name="T35" fmla="*/ 148 h 294"/>
                <a:gd name="T36" fmla="*/ 292 w 294"/>
                <a:gd name="T37" fmla="*/ 118 h 294"/>
                <a:gd name="T38" fmla="*/ 282 w 294"/>
                <a:gd name="T39" fmla="*/ 90 h 294"/>
                <a:gd name="T40" fmla="*/ 270 w 294"/>
                <a:gd name="T41" fmla="*/ 64 h 294"/>
                <a:gd name="T42" fmla="*/ 252 w 294"/>
                <a:gd name="T43" fmla="*/ 42 h 294"/>
                <a:gd name="T44" fmla="*/ 230 w 294"/>
                <a:gd name="T45" fmla="*/ 24 h 294"/>
                <a:gd name="T46" fmla="*/ 204 w 294"/>
                <a:gd name="T47" fmla="*/ 12 h 294"/>
                <a:gd name="T48" fmla="*/ 176 w 294"/>
                <a:gd name="T49" fmla="*/ 2 h 294"/>
                <a:gd name="T50" fmla="*/ 146 w 294"/>
                <a:gd name="T51" fmla="*/ 0 h 294"/>
                <a:gd name="T52" fmla="*/ 132 w 294"/>
                <a:gd name="T53" fmla="*/ 0 h 294"/>
                <a:gd name="T54" fmla="*/ 102 w 294"/>
                <a:gd name="T55" fmla="*/ 6 h 294"/>
                <a:gd name="T56" fmla="*/ 76 w 294"/>
                <a:gd name="T57" fmla="*/ 18 h 294"/>
                <a:gd name="T58" fmla="*/ 52 w 294"/>
                <a:gd name="T59" fmla="*/ 34 h 294"/>
                <a:gd name="T60" fmla="*/ 32 w 294"/>
                <a:gd name="T61" fmla="*/ 54 h 294"/>
                <a:gd name="T62" fmla="*/ 18 w 294"/>
                <a:gd name="T63" fmla="*/ 76 h 294"/>
                <a:gd name="T64" fmla="*/ 6 w 294"/>
                <a:gd name="T65" fmla="*/ 104 h 294"/>
                <a:gd name="T66" fmla="*/ 0 w 294"/>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294">
                  <a:moveTo>
                    <a:pt x="0" y="148"/>
                  </a:moveTo>
                  <a:lnTo>
                    <a:pt x="0" y="148"/>
                  </a:lnTo>
                  <a:lnTo>
                    <a:pt x="0" y="162"/>
                  </a:lnTo>
                  <a:lnTo>
                    <a:pt x="2" y="176"/>
                  </a:lnTo>
                  <a:lnTo>
                    <a:pt x="6" y="192"/>
                  </a:lnTo>
                  <a:lnTo>
                    <a:pt x="10" y="204"/>
                  </a:lnTo>
                  <a:lnTo>
                    <a:pt x="18" y="218"/>
                  </a:lnTo>
                  <a:lnTo>
                    <a:pt x="24" y="230"/>
                  </a:lnTo>
                  <a:lnTo>
                    <a:pt x="32" y="242"/>
                  </a:lnTo>
                  <a:lnTo>
                    <a:pt x="42" y="252"/>
                  </a:lnTo>
                  <a:lnTo>
                    <a:pt x="52" y="262"/>
                  </a:lnTo>
                  <a:lnTo>
                    <a:pt x="64" y="270"/>
                  </a:lnTo>
                  <a:lnTo>
                    <a:pt x="76" y="276"/>
                  </a:lnTo>
                  <a:lnTo>
                    <a:pt x="90" y="284"/>
                  </a:lnTo>
                  <a:lnTo>
                    <a:pt x="102" y="288"/>
                  </a:lnTo>
                  <a:lnTo>
                    <a:pt x="116" y="292"/>
                  </a:lnTo>
                  <a:lnTo>
                    <a:pt x="132" y="294"/>
                  </a:lnTo>
                  <a:lnTo>
                    <a:pt x="146" y="294"/>
                  </a:lnTo>
                  <a:lnTo>
                    <a:pt x="146" y="294"/>
                  </a:lnTo>
                  <a:lnTo>
                    <a:pt x="162" y="294"/>
                  </a:lnTo>
                  <a:lnTo>
                    <a:pt x="176" y="292"/>
                  </a:lnTo>
                  <a:lnTo>
                    <a:pt x="190" y="288"/>
                  </a:lnTo>
                  <a:lnTo>
                    <a:pt x="204" y="284"/>
                  </a:lnTo>
                  <a:lnTo>
                    <a:pt x="218" y="276"/>
                  </a:lnTo>
                  <a:lnTo>
                    <a:pt x="230" y="270"/>
                  </a:lnTo>
                  <a:lnTo>
                    <a:pt x="240" y="262"/>
                  </a:lnTo>
                  <a:lnTo>
                    <a:pt x="252" y="252"/>
                  </a:lnTo>
                  <a:lnTo>
                    <a:pt x="260" y="242"/>
                  </a:lnTo>
                  <a:lnTo>
                    <a:pt x="270" y="230"/>
                  </a:lnTo>
                  <a:lnTo>
                    <a:pt x="276" y="218"/>
                  </a:lnTo>
                  <a:lnTo>
                    <a:pt x="282" y="204"/>
                  </a:lnTo>
                  <a:lnTo>
                    <a:pt x="288" y="192"/>
                  </a:lnTo>
                  <a:lnTo>
                    <a:pt x="292" y="176"/>
                  </a:lnTo>
                  <a:lnTo>
                    <a:pt x="294" y="162"/>
                  </a:lnTo>
                  <a:lnTo>
                    <a:pt x="294" y="148"/>
                  </a:lnTo>
                  <a:lnTo>
                    <a:pt x="294" y="148"/>
                  </a:lnTo>
                  <a:lnTo>
                    <a:pt x="294" y="132"/>
                  </a:lnTo>
                  <a:lnTo>
                    <a:pt x="292" y="118"/>
                  </a:lnTo>
                  <a:lnTo>
                    <a:pt x="288" y="104"/>
                  </a:lnTo>
                  <a:lnTo>
                    <a:pt x="282" y="90"/>
                  </a:lnTo>
                  <a:lnTo>
                    <a:pt x="276" y="76"/>
                  </a:lnTo>
                  <a:lnTo>
                    <a:pt x="270" y="64"/>
                  </a:lnTo>
                  <a:lnTo>
                    <a:pt x="260" y="54"/>
                  </a:lnTo>
                  <a:lnTo>
                    <a:pt x="252" y="42"/>
                  </a:lnTo>
                  <a:lnTo>
                    <a:pt x="240" y="34"/>
                  </a:lnTo>
                  <a:lnTo>
                    <a:pt x="230" y="24"/>
                  </a:lnTo>
                  <a:lnTo>
                    <a:pt x="218" y="18"/>
                  </a:lnTo>
                  <a:lnTo>
                    <a:pt x="204" y="12"/>
                  </a:lnTo>
                  <a:lnTo>
                    <a:pt x="190" y="6"/>
                  </a:lnTo>
                  <a:lnTo>
                    <a:pt x="176" y="2"/>
                  </a:lnTo>
                  <a:lnTo>
                    <a:pt x="162" y="0"/>
                  </a:lnTo>
                  <a:lnTo>
                    <a:pt x="146" y="0"/>
                  </a:lnTo>
                  <a:lnTo>
                    <a:pt x="146" y="0"/>
                  </a:lnTo>
                  <a:lnTo>
                    <a:pt x="132" y="0"/>
                  </a:lnTo>
                  <a:lnTo>
                    <a:pt x="116" y="2"/>
                  </a:lnTo>
                  <a:lnTo>
                    <a:pt x="102" y="6"/>
                  </a:lnTo>
                  <a:lnTo>
                    <a:pt x="90" y="12"/>
                  </a:lnTo>
                  <a:lnTo>
                    <a:pt x="76" y="18"/>
                  </a:lnTo>
                  <a:lnTo>
                    <a:pt x="64" y="24"/>
                  </a:lnTo>
                  <a:lnTo>
                    <a:pt x="52" y="34"/>
                  </a:lnTo>
                  <a:lnTo>
                    <a:pt x="42" y="42"/>
                  </a:lnTo>
                  <a:lnTo>
                    <a:pt x="32" y="54"/>
                  </a:lnTo>
                  <a:lnTo>
                    <a:pt x="24" y="64"/>
                  </a:lnTo>
                  <a:lnTo>
                    <a:pt x="18" y="76"/>
                  </a:lnTo>
                  <a:lnTo>
                    <a:pt x="10" y="90"/>
                  </a:lnTo>
                  <a:lnTo>
                    <a:pt x="6" y="104"/>
                  </a:lnTo>
                  <a:lnTo>
                    <a:pt x="2" y="118"/>
                  </a:lnTo>
                  <a:lnTo>
                    <a:pt x="0" y="132"/>
                  </a:lnTo>
                  <a:lnTo>
                    <a:pt x="0" y="148"/>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8" name="Freeform 72">
              <a:extLst>
                <a:ext uri="{FF2B5EF4-FFF2-40B4-BE49-F238E27FC236}">
                  <a16:creationId xmlns:a16="http://schemas.microsoft.com/office/drawing/2014/main" id="{26AC5520-ECE0-413F-B92F-D2E02B25D0BB}"/>
                </a:ext>
              </a:extLst>
            </p:cNvPr>
            <p:cNvSpPr>
              <a:spLocks/>
            </p:cNvSpPr>
            <p:nvPr/>
          </p:nvSpPr>
          <p:spPr bwMode="auto">
            <a:xfrm>
              <a:off x="9551988" y="3251200"/>
              <a:ext cx="466725" cy="466725"/>
            </a:xfrm>
            <a:custGeom>
              <a:avLst/>
              <a:gdLst>
                <a:gd name="T0" fmla="*/ 0 w 294"/>
                <a:gd name="T1" fmla="*/ 148 h 294"/>
                <a:gd name="T2" fmla="*/ 2 w 294"/>
                <a:gd name="T3" fmla="*/ 176 h 294"/>
                <a:gd name="T4" fmla="*/ 10 w 294"/>
                <a:gd name="T5" fmla="*/ 204 h 294"/>
                <a:gd name="T6" fmla="*/ 24 w 294"/>
                <a:gd name="T7" fmla="*/ 230 h 294"/>
                <a:gd name="T8" fmla="*/ 42 w 294"/>
                <a:gd name="T9" fmla="*/ 252 h 294"/>
                <a:gd name="T10" fmla="*/ 64 w 294"/>
                <a:gd name="T11" fmla="*/ 270 h 294"/>
                <a:gd name="T12" fmla="*/ 90 w 294"/>
                <a:gd name="T13" fmla="*/ 284 h 294"/>
                <a:gd name="T14" fmla="*/ 116 w 294"/>
                <a:gd name="T15" fmla="*/ 292 h 294"/>
                <a:gd name="T16" fmla="*/ 146 w 294"/>
                <a:gd name="T17" fmla="*/ 294 h 294"/>
                <a:gd name="T18" fmla="*/ 162 w 294"/>
                <a:gd name="T19" fmla="*/ 294 h 294"/>
                <a:gd name="T20" fmla="*/ 190 w 294"/>
                <a:gd name="T21" fmla="*/ 288 h 294"/>
                <a:gd name="T22" fmla="*/ 218 w 294"/>
                <a:gd name="T23" fmla="*/ 276 h 294"/>
                <a:gd name="T24" fmla="*/ 240 w 294"/>
                <a:gd name="T25" fmla="*/ 262 h 294"/>
                <a:gd name="T26" fmla="*/ 260 w 294"/>
                <a:gd name="T27" fmla="*/ 242 h 294"/>
                <a:gd name="T28" fmla="*/ 276 w 294"/>
                <a:gd name="T29" fmla="*/ 218 h 294"/>
                <a:gd name="T30" fmla="*/ 288 w 294"/>
                <a:gd name="T31" fmla="*/ 192 h 294"/>
                <a:gd name="T32" fmla="*/ 294 w 294"/>
                <a:gd name="T33" fmla="*/ 162 h 294"/>
                <a:gd name="T34" fmla="*/ 294 w 294"/>
                <a:gd name="T35" fmla="*/ 148 h 294"/>
                <a:gd name="T36" fmla="*/ 292 w 294"/>
                <a:gd name="T37" fmla="*/ 118 h 294"/>
                <a:gd name="T38" fmla="*/ 282 w 294"/>
                <a:gd name="T39" fmla="*/ 90 h 294"/>
                <a:gd name="T40" fmla="*/ 270 w 294"/>
                <a:gd name="T41" fmla="*/ 64 h 294"/>
                <a:gd name="T42" fmla="*/ 252 w 294"/>
                <a:gd name="T43" fmla="*/ 42 h 294"/>
                <a:gd name="T44" fmla="*/ 230 w 294"/>
                <a:gd name="T45" fmla="*/ 24 h 294"/>
                <a:gd name="T46" fmla="*/ 204 w 294"/>
                <a:gd name="T47" fmla="*/ 12 h 294"/>
                <a:gd name="T48" fmla="*/ 176 w 294"/>
                <a:gd name="T49" fmla="*/ 2 h 294"/>
                <a:gd name="T50" fmla="*/ 146 w 294"/>
                <a:gd name="T51" fmla="*/ 0 h 294"/>
                <a:gd name="T52" fmla="*/ 132 w 294"/>
                <a:gd name="T53" fmla="*/ 0 h 294"/>
                <a:gd name="T54" fmla="*/ 102 w 294"/>
                <a:gd name="T55" fmla="*/ 6 h 294"/>
                <a:gd name="T56" fmla="*/ 76 w 294"/>
                <a:gd name="T57" fmla="*/ 18 h 294"/>
                <a:gd name="T58" fmla="*/ 52 w 294"/>
                <a:gd name="T59" fmla="*/ 34 h 294"/>
                <a:gd name="T60" fmla="*/ 32 w 294"/>
                <a:gd name="T61" fmla="*/ 54 h 294"/>
                <a:gd name="T62" fmla="*/ 18 w 294"/>
                <a:gd name="T63" fmla="*/ 76 h 294"/>
                <a:gd name="T64" fmla="*/ 6 w 294"/>
                <a:gd name="T65" fmla="*/ 104 h 294"/>
                <a:gd name="T66" fmla="*/ 0 w 294"/>
                <a:gd name="T67" fmla="*/ 13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294">
                  <a:moveTo>
                    <a:pt x="0" y="148"/>
                  </a:moveTo>
                  <a:lnTo>
                    <a:pt x="0" y="148"/>
                  </a:lnTo>
                  <a:lnTo>
                    <a:pt x="0" y="162"/>
                  </a:lnTo>
                  <a:lnTo>
                    <a:pt x="2" y="176"/>
                  </a:lnTo>
                  <a:lnTo>
                    <a:pt x="6" y="192"/>
                  </a:lnTo>
                  <a:lnTo>
                    <a:pt x="10" y="204"/>
                  </a:lnTo>
                  <a:lnTo>
                    <a:pt x="18" y="218"/>
                  </a:lnTo>
                  <a:lnTo>
                    <a:pt x="24" y="230"/>
                  </a:lnTo>
                  <a:lnTo>
                    <a:pt x="32" y="242"/>
                  </a:lnTo>
                  <a:lnTo>
                    <a:pt x="42" y="252"/>
                  </a:lnTo>
                  <a:lnTo>
                    <a:pt x="52" y="262"/>
                  </a:lnTo>
                  <a:lnTo>
                    <a:pt x="64" y="270"/>
                  </a:lnTo>
                  <a:lnTo>
                    <a:pt x="76" y="276"/>
                  </a:lnTo>
                  <a:lnTo>
                    <a:pt x="90" y="284"/>
                  </a:lnTo>
                  <a:lnTo>
                    <a:pt x="102" y="288"/>
                  </a:lnTo>
                  <a:lnTo>
                    <a:pt x="116" y="292"/>
                  </a:lnTo>
                  <a:lnTo>
                    <a:pt x="132" y="294"/>
                  </a:lnTo>
                  <a:lnTo>
                    <a:pt x="146" y="294"/>
                  </a:lnTo>
                  <a:lnTo>
                    <a:pt x="146" y="294"/>
                  </a:lnTo>
                  <a:lnTo>
                    <a:pt x="162" y="294"/>
                  </a:lnTo>
                  <a:lnTo>
                    <a:pt x="176" y="292"/>
                  </a:lnTo>
                  <a:lnTo>
                    <a:pt x="190" y="288"/>
                  </a:lnTo>
                  <a:lnTo>
                    <a:pt x="204" y="284"/>
                  </a:lnTo>
                  <a:lnTo>
                    <a:pt x="218" y="276"/>
                  </a:lnTo>
                  <a:lnTo>
                    <a:pt x="230" y="270"/>
                  </a:lnTo>
                  <a:lnTo>
                    <a:pt x="240" y="262"/>
                  </a:lnTo>
                  <a:lnTo>
                    <a:pt x="252" y="252"/>
                  </a:lnTo>
                  <a:lnTo>
                    <a:pt x="260" y="242"/>
                  </a:lnTo>
                  <a:lnTo>
                    <a:pt x="270" y="230"/>
                  </a:lnTo>
                  <a:lnTo>
                    <a:pt x="276" y="218"/>
                  </a:lnTo>
                  <a:lnTo>
                    <a:pt x="282" y="204"/>
                  </a:lnTo>
                  <a:lnTo>
                    <a:pt x="288" y="192"/>
                  </a:lnTo>
                  <a:lnTo>
                    <a:pt x="292" y="176"/>
                  </a:lnTo>
                  <a:lnTo>
                    <a:pt x="294" y="162"/>
                  </a:lnTo>
                  <a:lnTo>
                    <a:pt x="294" y="148"/>
                  </a:lnTo>
                  <a:lnTo>
                    <a:pt x="294" y="148"/>
                  </a:lnTo>
                  <a:lnTo>
                    <a:pt x="294" y="132"/>
                  </a:lnTo>
                  <a:lnTo>
                    <a:pt x="292" y="118"/>
                  </a:lnTo>
                  <a:lnTo>
                    <a:pt x="288" y="104"/>
                  </a:lnTo>
                  <a:lnTo>
                    <a:pt x="282" y="90"/>
                  </a:lnTo>
                  <a:lnTo>
                    <a:pt x="276" y="76"/>
                  </a:lnTo>
                  <a:lnTo>
                    <a:pt x="270" y="64"/>
                  </a:lnTo>
                  <a:lnTo>
                    <a:pt x="260" y="54"/>
                  </a:lnTo>
                  <a:lnTo>
                    <a:pt x="252" y="42"/>
                  </a:lnTo>
                  <a:lnTo>
                    <a:pt x="240" y="34"/>
                  </a:lnTo>
                  <a:lnTo>
                    <a:pt x="230" y="24"/>
                  </a:lnTo>
                  <a:lnTo>
                    <a:pt x="218" y="18"/>
                  </a:lnTo>
                  <a:lnTo>
                    <a:pt x="204" y="12"/>
                  </a:lnTo>
                  <a:lnTo>
                    <a:pt x="190" y="6"/>
                  </a:lnTo>
                  <a:lnTo>
                    <a:pt x="176" y="2"/>
                  </a:lnTo>
                  <a:lnTo>
                    <a:pt x="162" y="0"/>
                  </a:lnTo>
                  <a:lnTo>
                    <a:pt x="146" y="0"/>
                  </a:lnTo>
                  <a:lnTo>
                    <a:pt x="146" y="0"/>
                  </a:lnTo>
                  <a:lnTo>
                    <a:pt x="132" y="0"/>
                  </a:lnTo>
                  <a:lnTo>
                    <a:pt x="116" y="2"/>
                  </a:lnTo>
                  <a:lnTo>
                    <a:pt x="102" y="6"/>
                  </a:lnTo>
                  <a:lnTo>
                    <a:pt x="90" y="12"/>
                  </a:lnTo>
                  <a:lnTo>
                    <a:pt x="76" y="18"/>
                  </a:lnTo>
                  <a:lnTo>
                    <a:pt x="64" y="24"/>
                  </a:lnTo>
                  <a:lnTo>
                    <a:pt x="52" y="34"/>
                  </a:lnTo>
                  <a:lnTo>
                    <a:pt x="42" y="42"/>
                  </a:lnTo>
                  <a:lnTo>
                    <a:pt x="32" y="54"/>
                  </a:lnTo>
                  <a:lnTo>
                    <a:pt x="24" y="64"/>
                  </a:lnTo>
                  <a:lnTo>
                    <a:pt x="18" y="76"/>
                  </a:lnTo>
                  <a:lnTo>
                    <a:pt x="10" y="90"/>
                  </a:lnTo>
                  <a:lnTo>
                    <a:pt x="6" y="104"/>
                  </a:lnTo>
                  <a:lnTo>
                    <a:pt x="2" y="118"/>
                  </a:lnTo>
                  <a:lnTo>
                    <a:pt x="0" y="132"/>
                  </a:lnTo>
                  <a:lnTo>
                    <a:pt x="0"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9" name="Freeform 73">
              <a:extLst>
                <a:ext uri="{FF2B5EF4-FFF2-40B4-BE49-F238E27FC236}">
                  <a16:creationId xmlns:a16="http://schemas.microsoft.com/office/drawing/2014/main" id="{6A2F124E-4F7F-48A1-8851-1A9F88AADF61}"/>
                </a:ext>
              </a:extLst>
            </p:cNvPr>
            <p:cNvSpPr>
              <a:spLocks/>
            </p:cNvSpPr>
            <p:nvPr/>
          </p:nvSpPr>
          <p:spPr bwMode="auto">
            <a:xfrm>
              <a:off x="9571038" y="3568700"/>
              <a:ext cx="466725" cy="469900"/>
            </a:xfrm>
            <a:custGeom>
              <a:avLst/>
              <a:gdLst>
                <a:gd name="T0" fmla="*/ 0 w 294"/>
                <a:gd name="T1" fmla="*/ 148 h 296"/>
                <a:gd name="T2" fmla="*/ 2 w 294"/>
                <a:gd name="T3" fmla="*/ 178 h 296"/>
                <a:gd name="T4" fmla="*/ 12 w 294"/>
                <a:gd name="T5" fmla="*/ 206 h 296"/>
                <a:gd name="T6" fmla="*/ 24 w 294"/>
                <a:gd name="T7" fmla="*/ 230 h 296"/>
                <a:gd name="T8" fmla="*/ 42 w 294"/>
                <a:gd name="T9" fmla="*/ 252 h 296"/>
                <a:gd name="T10" fmla="*/ 64 w 294"/>
                <a:gd name="T11" fmla="*/ 270 h 296"/>
                <a:gd name="T12" fmla="*/ 90 w 294"/>
                <a:gd name="T13" fmla="*/ 284 h 296"/>
                <a:gd name="T14" fmla="*/ 118 w 294"/>
                <a:gd name="T15" fmla="*/ 292 h 296"/>
                <a:gd name="T16" fmla="*/ 148 w 294"/>
                <a:gd name="T17" fmla="*/ 296 h 296"/>
                <a:gd name="T18" fmla="*/ 162 w 294"/>
                <a:gd name="T19" fmla="*/ 294 h 296"/>
                <a:gd name="T20" fmla="*/ 192 w 294"/>
                <a:gd name="T21" fmla="*/ 290 h 296"/>
                <a:gd name="T22" fmla="*/ 218 w 294"/>
                <a:gd name="T23" fmla="*/ 278 h 296"/>
                <a:gd name="T24" fmla="*/ 242 w 294"/>
                <a:gd name="T25" fmla="*/ 262 h 296"/>
                <a:gd name="T26" fmla="*/ 262 w 294"/>
                <a:gd name="T27" fmla="*/ 242 h 296"/>
                <a:gd name="T28" fmla="*/ 276 w 294"/>
                <a:gd name="T29" fmla="*/ 218 h 296"/>
                <a:gd name="T30" fmla="*/ 288 w 294"/>
                <a:gd name="T31" fmla="*/ 192 h 296"/>
                <a:gd name="T32" fmla="*/ 294 w 294"/>
                <a:gd name="T33" fmla="*/ 164 h 296"/>
                <a:gd name="T34" fmla="*/ 294 w 294"/>
                <a:gd name="T35" fmla="*/ 148 h 296"/>
                <a:gd name="T36" fmla="*/ 292 w 294"/>
                <a:gd name="T37" fmla="*/ 118 h 296"/>
                <a:gd name="T38" fmla="*/ 284 w 294"/>
                <a:gd name="T39" fmla="*/ 90 h 296"/>
                <a:gd name="T40" fmla="*/ 270 w 294"/>
                <a:gd name="T41" fmla="*/ 66 h 296"/>
                <a:gd name="T42" fmla="*/ 252 w 294"/>
                <a:gd name="T43" fmla="*/ 44 h 296"/>
                <a:gd name="T44" fmla="*/ 230 w 294"/>
                <a:gd name="T45" fmla="*/ 26 h 296"/>
                <a:gd name="T46" fmla="*/ 204 w 294"/>
                <a:gd name="T47" fmla="*/ 12 h 296"/>
                <a:gd name="T48" fmla="*/ 176 w 294"/>
                <a:gd name="T49" fmla="*/ 4 h 296"/>
                <a:gd name="T50" fmla="*/ 148 w 294"/>
                <a:gd name="T51" fmla="*/ 0 h 296"/>
                <a:gd name="T52" fmla="*/ 132 w 294"/>
                <a:gd name="T53" fmla="*/ 2 h 296"/>
                <a:gd name="T54" fmla="*/ 104 w 294"/>
                <a:gd name="T55" fmla="*/ 8 h 296"/>
                <a:gd name="T56" fmla="*/ 76 w 294"/>
                <a:gd name="T57" fmla="*/ 18 h 296"/>
                <a:gd name="T58" fmla="*/ 54 w 294"/>
                <a:gd name="T59" fmla="*/ 34 h 296"/>
                <a:gd name="T60" fmla="*/ 34 w 294"/>
                <a:gd name="T61" fmla="*/ 54 h 296"/>
                <a:gd name="T62" fmla="*/ 18 w 294"/>
                <a:gd name="T63" fmla="*/ 78 h 296"/>
                <a:gd name="T64" fmla="*/ 6 w 294"/>
                <a:gd name="T65" fmla="*/ 104 h 296"/>
                <a:gd name="T66" fmla="*/ 0 w 294"/>
                <a:gd name="T67" fmla="*/ 1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296">
                  <a:moveTo>
                    <a:pt x="0" y="148"/>
                  </a:moveTo>
                  <a:lnTo>
                    <a:pt x="0" y="148"/>
                  </a:lnTo>
                  <a:lnTo>
                    <a:pt x="0" y="164"/>
                  </a:lnTo>
                  <a:lnTo>
                    <a:pt x="2" y="178"/>
                  </a:lnTo>
                  <a:lnTo>
                    <a:pt x="6" y="192"/>
                  </a:lnTo>
                  <a:lnTo>
                    <a:pt x="12" y="206"/>
                  </a:lnTo>
                  <a:lnTo>
                    <a:pt x="18" y="218"/>
                  </a:lnTo>
                  <a:lnTo>
                    <a:pt x="24" y="230"/>
                  </a:lnTo>
                  <a:lnTo>
                    <a:pt x="34" y="242"/>
                  </a:lnTo>
                  <a:lnTo>
                    <a:pt x="42" y="252"/>
                  </a:lnTo>
                  <a:lnTo>
                    <a:pt x="54" y="262"/>
                  </a:lnTo>
                  <a:lnTo>
                    <a:pt x="64" y="270"/>
                  </a:lnTo>
                  <a:lnTo>
                    <a:pt x="76" y="278"/>
                  </a:lnTo>
                  <a:lnTo>
                    <a:pt x="90" y="284"/>
                  </a:lnTo>
                  <a:lnTo>
                    <a:pt x="104" y="290"/>
                  </a:lnTo>
                  <a:lnTo>
                    <a:pt x="118" y="292"/>
                  </a:lnTo>
                  <a:lnTo>
                    <a:pt x="132" y="294"/>
                  </a:lnTo>
                  <a:lnTo>
                    <a:pt x="148" y="296"/>
                  </a:lnTo>
                  <a:lnTo>
                    <a:pt x="148" y="296"/>
                  </a:lnTo>
                  <a:lnTo>
                    <a:pt x="162" y="294"/>
                  </a:lnTo>
                  <a:lnTo>
                    <a:pt x="176" y="292"/>
                  </a:lnTo>
                  <a:lnTo>
                    <a:pt x="192" y="290"/>
                  </a:lnTo>
                  <a:lnTo>
                    <a:pt x="204" y="284"/>
                  </a:lnTo>
                  <a:lnTo>
                    <a:pt x="218" y="278"/>
                  </a:lnTo>
                  <a:lnTo>
                    <a:pt x="230" y="270"/>
                  </a:lnTo>
                  <a:lnTo>
                    <a:pt x="242" y="262"/>
                  </a:lnTo>
                  <a:lnTo>
                    <a:pt x="252" y="252"/>
                  </a:lnTo>
                  <a:lnTo>
                    <a:pt x="262" y="242"/>
                  </a:lnTo>
                  <a:lnTo>
                    <a:pt x="270" y="230"/>
                  </a:lnTo>
                  <a:lnTo>
                    <a:pt x="276" y="218"/>
                  </a:lnTo>
                  <a:lnTo>
                    <a:pt x="284" y="206"/>
                  </a:lnTo>
                  <a:lnTo>
                    <a:pt x="288" y="192"/>
                  </a:lnTo>
                  <a:lnTo>
                    <a:pt x="292" y="178"/>
                  </a:lnTo>
                  <a:lnTo>
                    <a:pt x="294" y="164"/>
                  </a:lnTo>
                  <a:lnTo>
                    <a:pt x="294" y="148"/>
                  </a:lnTo>
                  <a:lnTo>
                    <a:pt x="294" y="148"/>
                  </a:lnTo>
                  <a:lnTo>
                    <a:pt x="294" y="134"/>
                  </a:lnTo>
                  <a:lnTo>
                    <a:pt x="292" y="118"/>
                  </a:lnTo>
                  <a:lnTo>
                    <a:pt x="288" y="104"/>
                  </a:lnTo>
                  <a:lnTo>
                    <a:pt x="284" y="90"/>
                  </a:lnTo>
                  <a:lnTo>
                    <a:pt x="276" y="78"/>
                  </a:lnTo>
                  <a:lnTo>
                    <a:pt x="270" y="66"/>
                  </a:lnTo>
                  <a:lnTo>
                    <a:pt x="262" y="54"/>
                  </a:lnTo>
                  <a:lnTo>
                    <a:pt x="252" y="44"/>
                  </a:lnTo>
                  <a:lnTo>
                    <a:pt x="242" y="34"/>
                  </a:lnTo>
                  <a:lnTo>
                    <a:pt x="230" y="26"/>
                  </a:lnTo>
                  <a:lnTo>
                    <a:pt x="218" y="18"/>
                  </a:lnTo>
                  <a:lnTo>
                    <a:pt x="204" y="12"/>
                  </a:lnTo>
                  <a:lnTo>
                    <a:pt x="192" y="8"/>
                  </a:lnTo>
                  <a:lnTo>
                    <a:pt x="176" y="4"/>
                  </a:lnTo>
                  <a:lnTo>
                    <a:pt x="162" y="2"/>
                  </a:lnTo>
                  <a:lnTo>
                    <a:pt x="148" y="0"/>
                  </a:lnTo>
                  <a:lnTo>
                    <a:pt x="148" y="0"/>
                  </a:lnTo>
                  <a:lnTo>
                    <a:pt x="132" y="2"/>
                  </a:lnTo>
                  <a:lnTo>
                    <a:pt x="118" y="4"/>
                  </a:lnTo>
                  <a:lnTo>
                    <a:pt x="104" y="8"/>
                  </a:lnTo>
                  <a:lnTo>
                    <a:pt x="90" y="12"/>
                  </a:lnTo>
                  <a:lnTo>
                    <a:pt x="76" y="18"/>
                  </a:lnTo>
                  <a:lnTo>
                    <a:pt x="64" y="26"/>
                  </a:lnTo>
                  <a:lnTo>
                    <a:pt x="54" y="34"/>
                  </a:lnTo>
                  <a:lnTo>
                    <a:pt x="42" y="44"/>
                  </a:lnTo>
                  <a:lnTo>
                    <a:pt x="34" y="54"/>
                  </a:lnTo>
                  <a:lnTo>
                    <a:pt x="24" y="66"/>
                  </a:lnTo>
                  <a:lnTo>
                    <a:pt x="18" y="78"/>
                  </a:lnTo>
                  <a:lnTo>
                    <a:pt x="12" y="90"/>
                  </a:lnTo>
                  <a:lnTo>
                    <a:pt x="6" y="104"/>
                  </a:lnTo>
                  <a:lnTo>
                    <a:pt x="2" y="118"/>
                  </a:lnTo>
                  <a:lnTo>
                    <a:pt x="0" y="134"/>
                  </a:lnTo>
                  <a:lnTo>
                    <a:pt x="0" y="148"/>
                  </a:lnTo>
                  <a:close/>
                </a:path>
              </a:pathLst>
            </a:custGeom>
            <a:solidFill>
              <a:srgbClr val="9092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0" name="Freeform 74">
              <a:extLst>
                <a:ext uri="{FF2B5EF4-FFF2-40B4-BE49-F238E27FC236}">
                  <a16:creationId xmlns:a16="http://schemas.microsoft.com/office/drawing/2014/main" id="{EF8E2186-CF9D-4AFE-90AC-BD9FA1F5CB22}"/>
                </a:ext>
              </a:extLst>
            </p:cNvPr>
            <p:cNvSpPr>
              <a:spLocks/>
            </p:cNvSpPr>
            <p:nvPr/>
          </p:nvSpPr>
          <p:spPr bwMode="auto">
            <a:xfrm>
              <a:off x="9571038" y="3568700"/>
              <a:ext cx="466725" cy="469900"/>
            </a:xfrm>
            <a:custGeom>
              <a:avLst/>
              <a:gdLst>
                <a:gd name="T0" fmla="*/ 0 w 294"/>
                <a:gd name="T1" fmla="*/ 148 h 296"/>
                <a:gd name="T2" fmla="*/ 2 w 294"/>
                <a:gd name="T3" fmla="*/ 178 h 296"/>
                <a:gd name="T4" fmla="*/ 12 w 294"/>
                <a:gd name="T5" fmla="*/ 206 h 296"/>
                <a:gd name="T6" fmla="*/ 24 w 294"/>
                <a:gd name="T7" fmla="*/ 230 h 296"/>
                <a:gd name="T8" fmla="*/ 42 w 294"/>
                <a:gd name="T9" fmla="*/ 252 h 296"/>
                <a:gd name="T10" fmla="*/ 64 w 294"/>
                <a:gd name="T11" fmla="*/ 270 h 296"/>
                <a:gd name="T12" fmla="*/ 90 w 294"/>
                <a:gd name="T13" fmla="*/ 284 h 296"/>
                <a:gd name="T14" fmla="*/ 118 w 294"/>
                <a:gd name="T15" fmla="*/ 292 h 296"/>
                <a:gd name="T16" fmla="*/ 148 w 294"/>
                <a:gd name="T17" fmla="*/ 296 h 296"/>
                <a:gd name="T18" fmla="*/ 162 w 294"/>
                <a:gd name="T19" fmla="*/ 294 h 296"/>
                <a:gd name="T20" fmla="*/ 192 w 294"/>
                <a:gd name="T21" fmla="*/ 290 h 296"/>
                <a:gd name="T22" fmla="*/ 218 w 294"/>
                <a:gd name="T23" fmla="*/ 278 h 296"/>
                <a:gd name="T24" fmla="*/ 242 w 294"/>
                <a:gd name="T25" fmla="*/ 262 h 296"/>
                <a:gd name="T26" fmla="*/ 262 w 294"/>
                <a:gd name="T27" fmla="*/ 242 h 296"/>
                <a:gd name="T28" fmla="*/ 276 w 294"/>
                <a:gd name="T29" fmla="*/ 218 h 296"/>
                <a:gd name="T30" fmla="*/ 288 w 294"/>
                <a:gd name="T31" fmla="*/ 192 h 296"/>
                <a:gd name="T32" fmla="*/ 294 w 294"/>
                <a:gd name="T33" fmla="*/ 164 h 296"/>
                <a:gd name="T34" fmla="*/ 294 w 294"/>
                <a:gd name="T35" fmla="*/ 148 h 296"/>
                <a:gd name="T36" fmla="*/ 292 w 294"/>
                <a:gd name="T37" fmla="*/ 118 h 296"/>
                <a:gd name="T38" fmla="*/ 284 w 294"/>
                <a:gd name="T39" fmla="*/ 90 h 296"/>
                <a:gd name="T40" fmla="*/ 270 w 294"/>
                <a:gd name="T41" fmla="*/ 66 h 296"/>
                <a:gd name="T42" fmla="*/ 252 w 294"/>
                <a:gd name="T43" fmla="*/ 44 h 296"/>
                <a:gd name="T44" fmla="*/ 230 w 294"/>
                <a:gd name="T45" fmla="*/ 26 h 296"/>
                <a:gd name="T46" fmla="*/ 204 w 294"/>
                <a:gd name="T47" fmla="*/ 12 h 296"/>
                <a:gd name="T48" fmla="*/ 176 w 294"/>
                <a:gd name="T49" fmla="*/ 4 h 296"/>
                <a:gd name="T50" fmla="*/ 148 w 294"/>
                <a:gd name="T51" fmla="*/ 0 h 296"/>
                <a:gd name="T52" fmla="*/ 132 w 294"/>
                <a:gd name="T53" fmla="*/ 2 h 296"/>
                <a:gd name="T54" fmla="*/ 104 w 294"/>
                <a:gd name="T55" fmla="*/ 8 h 296"/>
                <a:gd name="T56" fmla="*/ 76 w 294"/>
                <a:gd name="T57" fmla="*/ 18 h 296"/>
                <a:gd name="T58" fmla="*/ 54 w 294"/>
                <a:gd name="T59" fmla="*/ 34 h 296"/>
                <a:gd name="T60" fmla="*/ 34 w 294"/>
                <a:gd name="T61" fmla="*/ 54 h 296"/>
                <a:gd name="T62" fmla="*/ 18 w 294"/>
                <a:gd name="T63" fmla="*/ 78 h 296"/>
                <a:gd name="T64" fmla="*/ 6 w 294"/>
                <a:gd name="T65" fmla="*/ 104 h 296"/>
                <a:gd name="T66" fmla="*/ 0 w 294"/>
                <a:gd name="T67" fmla="*/ 1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296">
                  <a:moveTo>
                    <a:pt x="0" y="148"/>
                  </a:moveTo>
                  <a:lnTo>
                    <a:pt x="0" y="148"/>
                  </a:lnTo>
                  <a:lnTo>
                    <a:pt x="0" y="164"/>
                  </a:lnTo>
                  <a:lnTo>
                    <a:pt x="2" y="178"/>
                  </a:lnTo>
                  <a:lnTo>
                    <a:pt x="6" y="192"/>
                  </a:lnTo>
                  <a:lnTo>
                    <a:pt x="12" y="206"/>
                  </a:lnTo>
                  <a:lnTo>
                    <a:pt x="18" y="218"/>
                  </a:lnTo>
                  <a:lnTo>
                    <a:pt x="24" y="230"/>
                  </a:lnTo>
                  <a:lnTo>
                    <a:pt x="34" y="242"/>
                  </a:lnTo>
                  <a:lnTo>
                    <a:pt x="42" y="252"/>
                  </a:lnTo>
                  <a:lnTo>
                    <a:pt x="54" y="262"/>
                  </a:lnTo>
                  <a:lnTo>
                    <a:pt x="64" y="270"/>
                  </a:lnTo>
                  <a:lnTo>
                    <a:pt x="76" y="278"/>
                  </a:lnTo>
                  <a:lnTo>
                    <a:pt x="90" y="284"/>
                  </a:lnTo>
                  <a:lnTo>
                    <a:pt x="104" y="290"/>
                  </a:lnTo>
                  <a:lnTo>
                    <a:pt x="118" y="292"/>
                  </a:lnTo>
                  <a:lnTo>
                    <a:pt x="132" y="294"/>
                  </a:lnTo>
                  <a:lnTo>
                    <a:pt x="148" y="296"/>
                  </a:lnTo>
                  <a:lnTo>
                    <a:pt x="148" y="296"/>
                  </a:lnTo>
                  <a:lnTo>
                    <a:pt x="162" y="294"/>
                  </a:lnTo>
                  <a:lnTo>
                    <a:pt x="176" y="292"/>
                  </a:lnTo>
                  <a:lnTo>
                    <a:pt x="192" y="290"/>
                  </a:lnTo>
                  <a:lnTo>
                    <a:pt x="204" y="284"/>
                  </a:lnTo>
                  <a:lnTo>
                    <a:pt x="218" y="278"/>
                  </a:lnTo>
                  <a:lnTo>
                    <a:pt x="230" y="270"/>
                  </a:lnTo>
                  <a:lnTo>
                    <a:pt x="242" y="262"/>
                  </a:lnTo>
                  <a:lnTo>
                    <a:pt x="252" y="252"/>
                  </a:lnTo>
                  <a:lnTo>
                    <a:pt x="262" y="242"/>
                  </a:lnTo>
                  <a:lnTo>
                    <a:pt x="270" y="230"/>
                  </a:lnTo>
                  <a:lnTo>
                    <a:pt x="276" y="218"/>
                  </a:lnTo>
                  <a:lnTo>
                    <a:pt x="284" y="206"/>
                  </a:lnTo>
                  <a:lnTo>
                    <a:pt x="288" y="192"/>
                  </a:lnTo>
                  <a:lnTo>
                    <a:pt x="292" y="178"/>
                  </a:lnTo>
                  <a:lnTo>
                    <a:pt x="294" y="164"/>
                  </a:lnTo>
                  <a:lnTo>
                    <a:pt x="294" y="148"/>
                  </a:lnTo>
                  <a:lnTo>
                    <a:pt x="294" y="148"/>
                  </a:lnTo>
                  <a:lnTo>
                    <a:pt x="294" y="134"/>
                  </a:lnTo>
                  <a:lnTo>
                    <a:pt x="292" y="118"/>
                  </a:lnTo>
                  <a:lnTo>
                    <a:pt x="288" y="104"/>
                  </a:lnTo>
                  <a:lnTo>
                    <a:pt x="284" y="90"/>
                  </a:lnTo>
                  <a:lnTo>
                    <a:pt x="276" y="78"/>
                  </a:lnTo>
                  <a:lnTo>
                    <a:pt x="270" y="66"/>
                  </a:lnTo>
                  <a:lnTo>
                    <a:pt x="262" y="54"/>
                  </a:lnTo>
                  <a:lnTo>
                    <a:pt x="252" y="44"/>
                  </a:lnTo>
                  <a:lnTo>
                    <a:pt x="242" y="34"/>
                  </a:lnTo>
                  <a:lnTo>
                    <a:pt x="230" y="26"/>
                  </a:lnTo>
                  <a:lnTo>
                    <a:pt x="218" y="18"/>
                  </a:lnTo>
                  <a:lnTo>
                    <a:pt x="204" y="12"/>
                  </a:lnTo>
                  <a:lnTo>
                    <a:pt x="192" y="8"/>
                  </a:lnTo>
                  <a:lnTo>
                    <a:pt x="176" y="4"/>
                  </a:lnTo>
                  <a:lnTo>
                    <a:pt x="162" y="2"/>
                  </a:lnTo>
                  <a:lnTo>
                    <a:pt x="148" y="0"/>
                  </a:lnTo>
                  <a:lnTo>
                    <a:pt x="148" y="0"/>
                  </a:lnTo>
                  <a:lnTo>
                    <a:pt x="132" y="2"/>
                  </a:lnTo>
                  <a:lnTo>
                    <a:pt x="118" y="4"/>
                  </a:lnTo>
                  <a:lnTo>
                    <a:pt x="104" y="8"/>
                  </a:lnTo>
                  <a:lnTo>
                    <a:pt x="90" y="12"/>
                  </a:lnTo>
                  <a:lnTo>
                    <a:pt x="76" y="18"/>
                  </a:lnTo>
                  <a:lnTo>
                    <a:pt x="64" y="26"/>
                  </a:lnTo>
                  <a:lnTo>
                    <a:pt x="54" y="34"/>
                  </a:lnTo>
                  <a:lnTo>
                    <a:pt x="42" y="44"/>
                  </a:lnTo>
                  <a:lnTo>
                    <a:pt x="34" y="54"/>
                  </a:lnTo>
                  <a:lnTo>
                    <a:pt x="24" y="66"/>
                  </a:lnTo>
                  <a:lnTo>
                    <a:pt x="18" y="78"/>
                  </a:lnTo>
                  <a:lnTo>
                    <a:pt x="12" y="90"/>
                  </a:lnTo>
                  <a:lnTo>
                    <a:pt x="6" y="104"/>
                  </a:lnTo>
                  <a:lnTo>
                    <a:pt x="2" y="118"/>
                  </a:lnTo>
                  <a:lnTo>
                    <a:pt x="0" y="134"/>
                  </a:lnTo>
                  <a:lnTo>
                    <a:pt x="0"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61" name="Group 60">
            <a:extLst>
              <a:ext uri="{FF2B5EF4-FFF2-40B4-BE49-F238E27FC236}">
                <a16:creationId xmlns:a16="http://schemas.microsoft.com/office/drawing/2014/main" id="{71837F1A-F8E6-4CB4-A0C8-325D76224FC5}"/>
              </a:ext>
            </a:extLst>
          </p:cNvPr>
          <p:cNvGrpSpPr/>
          <p:nvPr/>
        </p:nvGrpSpPr>
        <p:grpSpPr>
          <a:xfrm>
            <a:off x="6096000" y="3963642"/>
            <a:ext cx="2789951" cy="2270300"/>
            <a:chOff x="1646238" y="2228850"/>
            <a:chExt cx="2857500" cy="2241550"/>
          </a:xfrm>
        </p:grpSpPr>
        <p:sp>
          <p:nvSpPr>
            <p:cNvPr id="62" name="Rectangle 5">
              <a:extLst>
                <a:ext uri="{FF2B5EF4-FFF2-40B4-BE49-F238E27FC236}">
                  <a16:creationId xmlns:a16="http://schemas.microsoft.com/office/drawing/2014/main" id="{4567C7C3-F3C0-4983-99B5-F864FDD6B57F}"/>
                </a:ext>
              </a:extLst>
            </p:cNvPr>
            <p:cNvSpPr>
              <a:spLocks noChangeArrowheads="1"/>
            </p:cNvSpPr>
            <p:nvPr/>
          </p:nvSpPr>
          <p:spPr bwMode="auto">
            <a:xfrm>
              <a:off x="2579688" y="4159250"/>
              <a:ext cx="927100" cy="311150"/>
            </a:xfrm>
            <a:prstGeom prst="rect">
              <a:avLst/>
            </a:prstGeom>
            <a:solidFill>
              <a:srgbClr val="6D58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3" name="Rectangle 6">
              <a:extLst>
                <a:ext uri="{FF2B5EF4-FFF2-40B4-BE49-F238E27FC236}">
                  <a16:creationId xmlns:a16="http://schemas.microsoft.com/office/drawing/2014/main" id="{97CD78A3-BE61-4955-8D3C-2FFD46ED4794}"/>
                </a:ext>
              </a:extLst>
            </p:cNvPr>
            <p:cNvSpPr>
              <a:spLocks noChangeArrowheads="1"/>
            </p:cNvSpPr>
            <p:nvPr/>
          </p:nvSpPr>
          <p:spPr bwMode="auto">
            <a:xfrm>
              <a:off x="1646238" y="4159250"/>
              <a:ext cx="933450" cy="311150"/>
            </a:xfrm>
            <a:prstGeom prst="rect">
              <a:avLst/>
            </a:prstGeom>
            <a:solidFill>
              <a:srgbClr val="5C46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4" name="Rectangle 7">
              <a:extLst>
                <a:ext uri="{FF2B5EF4-FFF2-40B4-BE49-F238E27FC236}">
                  <a16:creationId xmlns:a16="http://schemas.microsoft.com/office/drawing/2014/main" id="{FC3089C2-A70D-40A7-B447-6B93D1F840E1}"/>
                </a:ext>
              </a:extLst>
            </p:cNvPr>
            <p:cNvSpPr>
              <a:spLocks noChangeArrowheads="1"/>
            </p:cNvSpPr>
            <p:nvPr/>
          </p:nvSpPr>
          <p:spPr bwMode="auto">
            <a:xfrm>
              <a:off x="1646238" y="4273550"/>
              <a:ext cx="933450" cy="66675"/>
            </a:xfrm>
            <a:prstGeom prst="rect">
              <a:avLst/>
            </a:prstGeom>
            <a:solidFill>
              <a:srgbClr val="E9A8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5" name="Rectangle 8">
              <a:extLst>
                <a:ext uri="{FF2B5EF4-FFF2-40B4-BE49-F238E27FC236}">
                  <a16:creationId xmlns:a16="http://schemas.microsoft.com/office/drawing/2014/main" id="{7B5FCAC0-1A18-4F1C-8D03-FCDEF292452F}"/>
                </a:ext>
              </a:extLst>
            </p:cNvPr>
            <p:cNvSpPr>
              <a:spLocks noChangeArrowheads="1"/>
            </p:cNvSpPr>
            <p:nvPr/>
          </p:nvSpPr>
          <p:spPr bwMode="auto">
            <a:xfrm>
              <a:off x="2579688" y="4273550"/>
              <a:ext cx="927100" cy="66675"/>
            </a:xfrm>
            <a:prstGeom prst="rect">
              <a:avLst/>
            </a:prstGeom>
            <a:solidFill>
              <a:srgbClr val="FAB8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6" name="Freeform 9">
              <a:extLst>
                <a:ext uri="{FF2B5EF4-FFF2-40B4-BE49-F238E27FC236}">
                  <a16:creationId xmlns:a16="http://schemas.microsoft.com/office/drawing/2014/main" id="{06C552B5-02E7-4AA9-A4F1-3A4BFCC020C0}"/>
                </a:ext>
              </a:extLst>
            </p:cNvPr>
            <p:cNvSpPr>
              <a:spLocks/>
            </p:cNvSpPr>
            <p:nvPr/>
          </p:nvSpPr>
          <p:spPr bwMode="auto">
            <a:xfrm>
              <a:off x="2579688" y="3908425"/>
              <a:ext cx="695325" cy="250825"/>
            </a:xfrm>
            <a:custGeom>
              <a:avLst/>
              <a:gdLst>
                <a:gd name="T0" fmla="*/ 370 w 438"/>
                <a:gd name="T1" fmla="*/ 0 h 158"/>
                <a:gd name="T2" fmla="*/ 0 w 438"/>
                <a:gd name="T3" fmla="*/ 0 h 158"/>
                <a:gd name="T4" fmla="*/ 0 w 438"/>
                <a:gd name="T5" fmla="*/ 158 h 158"/>
                <a:gd name="T6" fmla="*/ 438 w 438"/>
                <a:gd name="T7" fmla="*/ 158 h 158"/>
                <a:gd name="T8" fmla="*/ 438 w 438"/>
                <a:gd name="T9" fmla="*/ 50 h 158"/>
                <a:gd name="T10" fmla="*/ 438 w 438"/>
                <a:gd name="T11" fmla="*/ 50 h 158"/>
                <a:gd name="T12" fmla="*/ 436 w 438"/>
                <a:gd name="T13" fmla="*/ 42 h 158"/>
                <a:gd name="T14" fmla="*/ 432 w 438"/>
                <a:gd name="T15" fmla="*/ 34 h 158"/>
                <a:gd name="T16" fmla="*/ 426 w 438"/>
                <a:gd name="T17" fmla="*/ 26 h 158"/>
                <a:gd name="T18" fmla="*/ 418 w 438"/>
                <a:gd name="T19" fmla="*/ 16 h 158"/>
                <a:gd name="T20" fmla="*/ 406 w 438"/>
                <a:gd name="T21" fmla="*/ 8 h 158"/>
                <a:gd name="T22" fmla="*/ 390 w 438"/>
                <a:gd name="T23" fmla="*/ 4 h 158"/>
                <a:gd name="T24" fmla="*/ 370 w 438"/>
                <a:gd name="T2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158">
                  <a:moveTo>
                    <a:pt x="370" y="0"/>
                  </a:moveTo>
                  <a:lnTo>
                    <a:pt x="0" y="0"/>
                  </a:lnTo>
                  <a:lnTo>
                    <a:pt x="0" y="158"/>
                  </a:lnTo>
                  <a:lnTo>
                    <a:pt x="438" y="158"/>
                  </a:lnTo>
                  <a:lnTo>
                    <a:pt x="438" y="50"/>
                  </a:lnTo>
                  <a:lnTo>
                    <a:pt x="438" y="50"/>
                  </a:lnTo>
                  <a:lnTo>
                    <a:pt x="436" y="42"/>
                  </a:lnTo>
                  <a:lnTo>
                    <a:pt x="432" y="34"/>
                  </a:lnTo>
                  <a:lnTo>
                    <a:pt x="426" y="26"/>
                  </a:lnTo>
                  <a:lnTo>
                    <a:pt x="418" y="16"/>
                  </a:lnTo>
                  <a:lnTo>
                    <a:pt x="406" y="8"/>
                  </a:lnTo>
                  <a:lnTo>
                    <a:pt x="390" y="4"/>
                  </a:lnTo>
                  <a:lnTo>
                    <a:pt x="370" y="0"/>
                  </a:lnTo>
                  <a:close/>
                </a:path>
              </a:pathLst>
            </a:custGeom>
            <a:solidFill>
              <a:srgbClr val="223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7" name="Freeform 10">
              <a:extLst>
                <a:ext uri="{FF2B5EF4-FFF2-40B4-BE49-F238E27FC236}">
                  <a16:creationId xmlns:a16="http://schemas.microsoft.com/office/drawing/2014/main" id="{11BA441F-6898-41CD-AA60-483F2847D6FA}"/>
                </a:ext>
              </a:extLst>
            </p:cNvPr>
            <p:cNvSpPr>
              <a:spLocks/>
            </p:cNvSpPr>
            <p:nvPr/>
          </p:nvSpPr>
          <p:spPr bwMode="auto">
            <a:xfrm>
              <a:off x="2579688" y="3908425"/>
              <a:ext cx="695325" cy="250825"/>
            </a:xfrm>
            <a:custGeom>
              <a:avLst/>
              <a:gdLst>
                <a:gd name="T0" fmla="*/ 370 w 438"/>
                <a:gd name="T1" fmla="*/ 0 h 158"/>
                <a:gd name="T2" fmla="*/ 0 w 438"/>
                <a:gd name="T3" fmla="*/ 0 h 158"/>
                <a:gd name="T4" fmla="*/ 0 w 438"/>
                <a:gd name="T5" fmla="*/ 158 h 158"/>
                <a:gd name="T6" fmla="*/ 438 w 438"/>
                <a:gd name="T7" fmla="*/ 158 h 158"/>
                <a:gd name="T8" fmla="*/ 438 w 438"/>
                <a:gd name="T9" fmla="*/ 50 h 158"/>
                <a:gd name="T10" fmla="*/ 438 w 438"/>
                <a:gd name="T11" fmla="*/ 50 h 158"/>
                <a:gd name="T12" fmla="*/ 436 w 438"/>
                <a:gd name="T13" fmla="*/ 42 h 158"/>
                <a:gd name="T14" fmla="*/ 432 w 438"/>
                <a:gd name="T15" fmla="*/ 34 h 158"/>
                <a:gd name="T16" fmla="*/ 426 w 438"/>
                <a:gd name="T17" fmla="*/ 26 h 158"/>
                <a:gd name="T18" fmla="*/ 418 w 438"/>
                <a:gd name="T19" fmla="*/ 16 h 158"/>
                <a:gd name="T20" fmla="*/ 406 w 438"/>
                <a:gd name="T21" fmla="*/ 8 h 158"/>
                <a:gd name="T22" fmla="*/ 390 w 438"/>
                <a:gd name="T23" fmla="*/ 4 h 158"/>
                <a:gd name="T24" fmla="*/ 370 w 438"/>
                <a:gd name="T2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158">
                  <a:moveTo>
                    <a:pt x="370" y="0"/>
                  </a:moveTo>
                  <a:lnTo>
                    <a:pt x="0" y="0"/>
                  </a:lnTo>
                  <a:lnTo>
                    <a:pt x="0" y="158"/>
                  </a:lnTo>
                  <a:lnTo>
                    <a:pt x="438" y="158"/>
                  </a:lnTo>
                  <a:lnTo>
                    <a:pt x="438" y="50"/>
                  </a:lnTo>
                  <a:lnTo>
                    <a:pt x="438" y="50"/>
                  </a:lnTo>
                  <a:lnTo>
                    <a:pt x="436" y="42"/>
                  </a:lnTo>
                  <a:lnTo>
                    <a:pt x="432" y="34"/>
                  </a:lnTo>
                  <a:lnTo>
                    <a:pt x="426" y="26"/>
                  </a:lnTo>
                  <a:lnTo>
                    <a:pt x="418" y="16"/>
                  </a:lnTo>
                  <a:lnTo>
                    <a:pt x="406" y="8"/>
                  </a:lnTo>
                  <a:lnTo>
                    <a:pt x="390" y="4"/>
                  </a:lnTo>
                  <a:lnTo>
                    <a:pt x="3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8" name="Freeform 11">
              <a:extLst>
                <a:ext uri="{FF2B5EF4-FFF2-40B4-BE49-F238E27FC236}">
                  <a16:creationId xmlns:a16="http://schemas.microsoft.com/office/drawing/2014/main" id="{4DC44EF4-5525-45E7-8EE0-8A69AAF9092D}"/>
                </a:ext>
              </a:extLst>
            </p:cNvPr>
            <p:cNvSpPr>
              <a:spLocks/>
            </p:cNvSpPr>
            <p:nvPr/>
          </p:nvSpPr>
          <p:spPr bwMode="auto">
            <a:xfrm>
              <a:off x="1878013" y="3908425"/>
              <a:ext cx="701675" cy="250825"/>
            </a:xfrm>
            <a:custGeom>
              <a:avLst/>
              <a:gdLst>
                <a:gd name="T0" fmla="*/ 0 w 442"/>
                <a:gd name="T1" fmla="*/ 56 h 158"/>
                <a:gd name="T2" fmla="*/ 0 w 442"/>
                <a:gd name="T3" fmla="*/ 158 h 158"/>
                <a:gd name="T4" fmla="*/ 442 w 442"/>
                <a:gd name="T5" fmla="*/ 158 h 158"/>
                <a:gd name="T6" fmla="*/ 442 w 442"/>
                <a:gd name="T7" fmla="*/ 0 h 158"/>
                <a:gd name="T8" fmla="*/ 64 w 442"/>
                <a:gd name="T9" fmla="*/ 0 h 158"/>
                <a:gd name="T10" fmla="*/ 64 w 442"/>
                <a:gd name="T11" fmla="*/ 0 h 158"/>
                <a:gd name="T12" fmla="*/ 52 w 442"/>
                <a:gd name="T13" fmla="*/ 2 h 158"/>
                <a:gd name="T14" fmla="*/ 42 w 442"/>
                <a:gd name="T15" fmla="*/ 4 h 158"/>
                <a:gd name="T16" fmla="*/ 32 w 442"/>
                <a:gd name="T17" fmla="*/ 6 h 158"/>
                <a:gd name="T18" fmla="*/ 24 w 442"/>
                <a:gd name="T19" fmla="*/ 10 h 158"/>
                <a:gd name="T20" fmla="*/ 18 w 442"/>
                <a:gd name="T21" fmla="*/ 14 h 158"/>
                <a:gd name="T22" fmla="*/ 12 w 442"/>
                <a:gd name="T23" fmla="*/ 18 h 158"/>
                <a:gd name="T24" fmla="*/ 6 w 442"/>
                <a:gd name="T25" fmla="*/ 28 h 158"/>
                <a:gd name="T26" fmla="*/ 2 w 442"/>
                <a:gd name="T27" fmla="*/ 38 h 158"/>
                <a:gd name="T28" fmla="*/ 0 w 442"/>
                <a:gd name="T29" fmla="*/ 48 h 158"/>
                <a:gd name="T30" fmla="*/ 0 w 442"/>
                <a:gd name="T31" fmla="*/ 5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2" h="158">
                  <a:moveTo>
                    <a:pt x="0" y="56"/>
                  </a:moveTo>
                  <a:lnTo>
                    <a:pt x="0" y="158"/>
                  </a:lnTo>
                  <a:lnTo>
                    <a:pt x="442" y="158"/>
                  </a:lnTo>
                  <a:lnTo>
                    <a:pt x="442" y="0"/>
                  </a:lnTo>
                  <a:lnTo>
                    <a:pt x="64" y="0"/>
                  </a:lnTo>
                  <a:lnTo>
                    <a:pt x="64" y="0"/>
                  </a:lnTo>
                  <a:lnTo>
                    <a:pt x="52" y="2"/>
                  </a:lnTo>
                  <a:lnTo>
                    <a:pt x="42" y="4"/>
                  </a:lnTo>
                  <a:lnTo>
                    <a:pt x="32" y="6"/>
                  </a:lnTo>
                  <a:lnTo>
                    <a:pt x="24" y="10"/>
                  </a:lnTo>
                  <a:lnTo>
                    <a:pt x="18" y="14"/>
                  </a:lnTo>
                  <a:lnTo>
                    <a:pt x="12" y="18"/>
                  </a:lnTo>
                  <a:lnTo>
                    <a:pt x="6" y="28"/>
                  </a:lnTo>
                  <a:lnTo>
                    <a:pt x="2" y="38"/>
                  </a:lnTo>
                  <a:lnTo>
                    <a:pt x="0" y="48"/>
                  </a:lnTo>
                  <a:lnTo>
                    <a:pt x="0" y="56"/>
                  </a:lnTo>
                  <a:close/>
                </a:path>
              </a:pathLst>
            </a:custGeom>
            <a:solidFill>
              <a:srgbClr val="1221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9" name="Freeform 12">
              <a:extLst>
                <a:ext uri="{FF2B5EF4-FFF2-40B4-BE49-F238E27FC236}">
                  <a16:creationId xmlns:a16="http://schemas.microsoft.com/office/drawing/2014/main" id="{4FF00D54-23B1-4324-AA5C-EAC0A7BCB96E}"/>
                </a:ext>
              </a:extLst>
            </p:cNvPr>
            <p:cNvSpPr>
              <a:spLocks/>
            </p:cNvSpPr>
            <p:nvPr/>
          </p:nvSpPr>
          <p:spPr bwMode="auto">
            <a:xfrm>
              <a:off x="1878013" y="3908425"/>
              <a:ext cx="701675" cy="250825"/>
            </a:xfrm>
            <a:custGeom>
              <a:avLst/>
              <a:gdLst>
                <a:gd name="T0" fmla="*/ 0 w 442"/>
                <a:gd name="T1" fmla="*/ 56 h 158"/>
                <a:gd name="T2" fmla="*/ 0 w 442"/>
                <a:gd name="T3" fmla="*/ 158 h 158"/>
                <a:gd name="T4" fmla="*/ 442 w 442"/>
                <a:gd name="T5" fmla="*/ 158 h 158"/>
                <a:gd name="T6" fmla="*/ 442 w 442"/>
                <a:gd name="T7" fmla="*/ 0 h 158"/>
                <a:gd name="T8" fmla="*/ 64 w 442"/>
                <a:gd name="T9" fmla="*/ 0 h 158"/>
                <a:gd name="T10" fmla="*/ 64 w 442"/>
                <a:gd name="T11" fmla="*/ 0 h 158"/>
                <a:gd name="T12" fmla="*/ 52 w 442"/>
                <a:gd name="T13" fmla="*/ 2 h 158"/>
                <a:gd name="T14" fmla="*/ 42 w 442"/>
                <a:gd name="T15" fmla="*/ 4 h 158"/>
                <a:gd name="T16" fmla="*/ 32 w 442"/>
                <a:gd name="T17" fmla="*/ 6 h 158"/>
                <a:gd name="T18" fmla="*/ 24 w 442"/>
                <a:gd name="T19" fmla="*/ 10 h 158"/>
                <a:gd name="T20" fmla="*/ 18 w 442"/>
                <a:gd name="T21" fmla="*/ 14 h 158"/>
                <a:gd name="T22" fmla="*/ 12 w 442"/>
                <a:gd name="T23" fmla="*/ 18 h 158"/>
                <a:gd name="T24" fmla="*/ 6 w 442"/>
                <a:gd name="T25" fmla="*/ 28 h 158"/>
                <a:gd name="T26" fmla="*/ 2 w 442"/>
                <a:gd name="T27" fmla="*/ 38 h 158"/>
                <a:gd name="T28" fmla="*/ 0 w 442"/>
                <a:gd name="T29" fmla="*/ 48 h 158"/>
                <a:gd name="T30" fmla="*/ 0 w 442"/>
                <a:gd name="T31" fmla="*/ 5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2" h="158">
                  <a:moveTo>
                    <a:pt x="0" y="56"/>
                  </a:moveTo>
                  <a:lnTo>
                    <a:pt x="0" y="158"/>
                  </a:lnTo>
                  <a:lnTo>
                    <a:pt x="442" y="158"/>
                  </a:lnTo>
                  <a:lnTo>
                    <a:pt x="442" y="0"/>
                  </a:lnTo>
                  <a:lnTo>
                    <a:pt x="64" y="0"/>
                  </a:lnTo>
                  <a:lnTo>
                    <a:pt x="64" y="0"/>
                  </a:lnTo>
                  <a:lnTo>
                    <a:pt x="52" y="2"/>
                  </a:lnTo>
                  <a:lnTo>
                    <a:pt x="42" y="4"/>
                  </a:lnTo>
                  <a:lnTo>
                    <a:pt x="32" y="6"/>
                  </a:lnTo>
                  <a:lnTo>
                    <a:pt x="24" y="10"/>
                  </a:lnTo>
                  <a:lnTo>
                    <a:pt x="18" y="14"/>
                  </a:lnTo>
                  <a:lnTo>
                    <a:pt x="12" y="18"/>
                  </a:lnTo>
                  <a:lnTo>
                    <a:pt x="6" y="28"/>
                  </a:lnTo>
                  <a:lnTo>
                    <a:pt x="2" y="38"/>
                  </a:lnTo>
                  <a:lnTo>
                    <a:pt x="0" y="48"/>
                  </a:lnTo>
                  <a:lnTo>
                    <a:pt x="0" y="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0" name="Freeform 13">
              <a:extLst>
                <a:ext uri="{FF2B5EF4-FFF2-40B4-BE49-F238E27FC236}">
                  <a16:creationId xmlns:a16="http://schemas.microsoft.com/office/drawing/2014/main" id="{CA21597A-6F40-464C-B551-5BB4399DD308}"/>
                </a:ext>
              </a:extLst>
            </p:cNvPr>
            <p:cNvSpPr>
              <a:spLocks/>
            </p:cNvSpPr>
            <p:nvPr/>
          </p:nvSpPr>
          <p:spPr bwMode="auto">
            <a:xfrm>
              <a:off x="2535238" y="2724150"/>
              <a:ext cx="844550" cy="857250"/>
            </a:xfrm>
            <a:custGeom>
              <a:avLst/>
              <a:gdLst>
                <a:gd name="T0" fmla="*/ 224 w 532"/>
                <a:gd name="T1" fmla="*/ 50 h 540"/>
                <a:gd name="T2" fmla="*/ 0 w 532"/>
                <a:gd name="T3" fmla="*/ 316 h 540"/>
                <a:gd name="T4" fmla="*/ 270 w 532"/>
                <a:gd name="T5" fmla="*/ 540 h 540"/>
                <a:gd name="T6" fmla="*/ 490 w 532"/>
                <a:gd name="T7" fmla="*/ 272 h 540"/>
                <a:gd name="T8" fmla="*/ 532 w 532"/>
                <a:gd name="T9" fmla="*/ 222 h 540"/>
                <a:gd name="T10" fmla="*/ 266 w 532"/>
                <a:gd name="T11" fmla="*/ 0 h 540"/>
                <a:gd name="T12" fmla="*/ 224 w 532"/>
                <a:gd name="T13" fmla="*/ 50 h 540"/>
              </a:gdLst>
              <a:ahLst/>
              <a:cxnLst>
                <a:cxn ang="0">
                  <a:pos x="T0" y="T1"/>
                </a:cxn>
                <a:cxn ang="0">
                  <a:pos x="T2" y="T3"/>
                </a:cxn>
                <a:cxn ang="0">
                  <a:pos x="T4" y="T5"/>
                </a:cxn>
                <a:cxn ang="0">
                  <a:pos x="T6" y="T7"/>
                </a:cxn>
                <a:cxn ang="0">
                  <a:pos x="T8" y="T9"/>
                </a:cxn>
                <a:cxn ang="0">
                  <a:pos x="T10" y="T11"/>
                </a:cxn>
                <a:cxn ang="0">
                  <a:pos x="T12" y="T13"/>
                </a:cxn>
              </a:cxnLst>
              <a:rect l="0" t="0" r="r" b="b"/>
              <a:pathLst>
                <a:path w="532" h="540">
                  <a:moveTo>
                    <a:pt x="224" y="50"/>
                  </a:moveTo>
                  <a:lnTo>
                    <a:pt x="0" y="316"/>
                  </a:lnTo>
                  <a:lnTo>
                    <a:pt x="270" y="540"/>
                  </a:lnTo>
                  <a:lnTo>
                    <a:pt x="490" y="272"/>
                  </a:lnTo>
                  <a:lnTo>
                    <a:pt x="532" y="222"/>
                  </a:lnTo>
                  <a:lnTo>
                    <a:pt x="266" y="0"/>
                  </a:lnTo>
                  <a:lnTo>
                    <a:pt x="224" y="50"/>
                  </a:lnTo>
                  <a:close/>
                </a:path>
              </a:pathLst>
            </a:custGeom>
            <a:solidFill>
              <a:srgbClr val="1221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1" name="Freeform 14">
              <a:extLst>
                <a:ext uri="{FF2B5EF4-FFF2-40B4-BE49-F238E27FC236}">
                  <a16:creationId xmlns:a16="http://schemas.microsoft.com/office/drawing/2014/main" id="{D903C49B-B897-41C5-B6A4-2E4FA677C606}"/>
                </a:ext>
              </a:extLst>
            </p:cNvPr>
            <p:cNvSpPr>
              <a:spLocks/>
            </p:cNvSpPr>
            <p:nvPr/>
          </p:nvSpPr>
          <p:spPr bwMode="auto">
            <a:xfrm>
              <a:off x="2957513" y="2228850"/>
              <a:ext cx="835025" cy="847725"/>
            </a:xfrm>
            <a:custGeom>
              <a:avLst/>
              <a:gdLst>
                <a:gd name="T0" fmla="*/ 256 w 526"/>
                <a:gd name="T1" fmla="*/ 0 h 534"/>
                <a:gd name="T2" fmla="*/ 0 w 526"/>
                <a:gd name="T3" fmla="*/ 312 h 534"/>
                <a:gd name="T4" fmla="*/ 266 w 526"/>
                <a:gd name="T5" fmla="*/ 534 h 534"/>
                <a:gd name="T6" fmla="*/ 526 w 526"/>
                <a:gd name="T7" fmla="*/ 226 h 534"/>
                <a:gd name="T8" fmla="*/ 256 w 526"/>
                <a:gd name="T9" fmla="*/ 0 h 534"/>
              </a:gdLst>
              <a:ahLst/>
              <a:cxnLst>
                <a:cxn ang="0">
                  <a:pos x="T0" y="T1"/>
                </a:cxn>
                <a:cxn ang="0">
                  <a:pos x="T2" y="T3"/>
                </a:cxn>
                <a:cxn ang="0">
                  <a:pos x="T4" y="T5"/>
                </a:cxn>
                <a:cxn ang="0">
                  <a:pos x="T6" y="T7"/>
                </a:cxn>
                <a:cxn ang="0">
                  <a:pos x="T8" y="T9"/>
                </a:cxn>
              </a:cxnLst>
              <a:rect l="0" t="0" r="r" b="b"/>
              <a:pathLst>
                <a:path w="526" h="534">
                  <a:moveTo>
                    <a:pt x="256" y="0"/>
                  </a:moveTo>
                  <a:lnTo>
                    <a:pt x="0" y="312"/>
                  </a:lnTo>
                  <a:lnTo>
                    <a:pt x="266" y="534"/>
                  </a:lnTo>
                  <a:lnTo>
                    <a:pt x="526" y="226"/>
                  </a:lnTo>
                  <a:lnTo>
                    <a:pt x="256" y="0"/>
                  </a:lnTo>
                  <a:close/>
                </a:path>
              </a:pathLst>
            </a:custGeom>
            <a:solidFill>
              <a:srgbClr val="223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2" name="Freeform 15">
              <a:extLst>
                <a:ext uri="{FF2B5EF4-FFF2-40B4-BE49-F238E27FC236}">
                  <a16:creationId xmlns:a16="http://schemas.microsoft.com/office/drawing/2014/main" id="{4E9416DA-0D9C-4E79-84C1-0BEA92D670EA}"/>
                </a:ext>
              </a:extLst>
            </p:cNvPr>
            <p:cNvSpPr>
              <a:spLocks/>
            </p:cNvSpPr>
            <p:nvPr/>
          </p:nvSpPr>
          <p:spPr bwMode="auto">
            <a:xfrm>
              <a:off x="3732213" y="3394075"/>
              <a:ext cx="749300" cy="638175"/>
            </a:xfrm>
            <a:custGeom>
              <a:avLst/>
              <a:gdLst>
                <a:gd name="T0" fmla="*/ 10 w 472"/>
                <a:gd name="T1" fmla="*/ 8 h 402"/>
                <a:gd name="T2" fmla="*/ 10 w 472"/>
                <a:gd name="T3" fmla="*/ 8 h 402"/>
                <a:gd name="T4" fmla="*/ 6 w 472"/>
                <a:gd name="T5" fmla="*/ 16 h 402"/>
                <a:gd name="T6" fmla="*/ 2 w 472"/>
                <a:gd name="T7" fmla="*/ 22 h 402"/>
                <a:gd name="T8" fmla="*/ 0 w 472"/>
                <a:gd name="T9" fmla="*/ 30 h 402"/>
                <a:gd name="T10" fmla="*/ 0 w 472"/>
                <a:gd name="T11" fmla="*/ 38 h 402"/>
                <a:gd name="T12" fmla="*/ 2 w 472"/>
                <a:gd name="T13" fmla="*/ 46 h 402"/>
                <a:gd name="T14" fmla="*/ 6 w 472"/>
                <a:gd name="T15" fmla="*/ 54 h 402"/>
                <a:gd name="T16" fmla="*/ 10 w 472"/>
                <a:gd name="T17" fmla="*/ 60 h 402"/>
                <a:gd name="T18" fmla="*/ 16 w 472"/>
                <a:gd name="T19" fmla="*/ 66 h 402"/>
                <a:gd name="T20" fmla="*/ 406 w 472"/>
                <a:gd name="T21" fmla="*/ 392 h 402"/>
                <a:gd name="T22" fmla="*/ 406 w 472"/>
                <a:gd name="T23" fmla="*/ 392 h 402"/>
                <a:gd name="T24" fmla="*/ 414 w 472"/>
                <a:gd name="T25" fmla="*/ 396 h 402"/>
                <a:gd name="T26" fmla="*/ 420 w 472"/>
                <a:gd name="T27" fmla="*/ 400 h 402"/>
                <a:gd name="T28" fmla="*/ 428 w 472"/>
                <a:gd name="T29" fmla="*/ 402 h 402"/>
                <a:gd name="T30" fmla="*/ 436 w 472"/>
                <a:gd name="T31" fmla="*/ 402 h 402"/>
                <a:gd name="T32" fmla="*/ 444 w 472"/>
                <a:gd name="T33" fmla="*/ 400 h 402"/>
                <a:gd name="T34" fmla="*/ 452 w 472"/>
                <a:gd name="T35" fmla="*/ 396 h 402"/>
                <a:gd name="T36" fmla="*/ 458 w 472"/>
                <a:gd name="T37" fmla="*/ 392 h 402"/>
                <a:gd name="T38" fmla="*/ 464 w 472"/>
                <a:gd name="T39" fmla="*/ 386 h 402"/>
                <a:gd name="T40" fmla="*/ 472 w 472"/>
                <a:gd name="T41" fmla="*/ 378 h 402"/>
                <a:gd name="T42" fmla="*/ 18 w 472"/>
                <a:gd name="T43" fmla="*/ 0 h 402"/>
                <a:gd name="T44" fmla="*/ 10 w 472"/>
                <a:gd name="T45" fmla="*/ 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2" h="402">
                  <a:moveTo>
                    <a:pt x="10" y="8"/>
                  </a:moveTo>
                  <a:lnTo>
                    <a:pt x="10" y="8"/>
                  </a:lnTo>
                  <a:lnTo>
                    <a:pt x="6" y="16"/>
                  </a:lnTo>
                  <a:lnTo>
                    <a:pt x="2" y="22"/>
                  </a:lnTo>
                  <a:lnTo>
                    <a:pt x="0" y="30"/>
                  </a:lnTo>
                  <a:lnTo>
                    <a:pt x="0" y="38"/>
                  </a:lnTo>
                  <a:lnTo>
                    <a:pt x="2" y="46"/>
                  </a:lnTo>
                  <a:lnTo>
                    <a:pt x="6" y="54"/>
                  </a:lnTo>
                  <a:lnTo>
                    <a:pt x="10" y="60"/>
                  </a:lnTo>
                  <a:lnTo>
                    <a:pt x="16" y="66"/>
                  </a:lnTo>
                  <a:lnTo>
                    <a:pt x="406" y="392"/>
                  </a:lnTo>
                  <a:lnTo>
                    <a:pt x="406" y="392"/>
                  </a:lnTo>
                  <a:lnTo>
                    <a:pt x="414" y="396"/>
                  </a:lnTo>
                  <a:lnTo>
                    <a:pt x="420" y="400"/>
                  </a:lnTo>
                  <a:lnTo>
                    <a:pt x="428" y="402"/>
                  </a:lnTo>
                  <a:lnTo>
                    <a:pt x="436" y="402"/>
                  </a:lnTo>
                  <a:lnTo>
                    <a:pt x="444" y="400"/>
                  </a:lnTo>
                  <a:lnTo>
                    <a:pt x="452" y="396"/>
                  </a:lnTo>
                  <a:lnTo>
                    <a:pt x="458" y="392"/>
                  </a:lnTo>
                  <a:lnTo>
                    <a:pt x="464" y="386"/>
                  </a:lnTo>
                  <a:lnTo>
                    <a:pt x="472" y="378"/>
                  </a:lnTo>
                  <a:lnTo>
                    <a:pt x="18" y="0"/>
                  </a:lnTo>
                  <a:lnTo>
                    <a:pt x="10" y="8"/>
                  </a:lnTo>
                  <a:close/>
                </a:path>
              </a:pathLst>
            </a:custGeom>
            <a:solidFill>
              <a:srgbClr val="5C4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3" name="Freeform 16">
              <a:extLst>
                <a:ext uri="{FF2B5EF4-FFF2-40B4-BE49-F238E27FC236}">
                  <a16:creationId xmlns:a16="http://schemas.microsoft.com/office/drawing/2014/main" id="{B6275ACF-9F2D-429E-94A7-EEEF084E722A}"/>
                </a:ext>
              </a:extLst>
            </p:cNvPr>
            <p:cNvSpPr>
              <a:spLocks/>
            </p:cNvSpPr>
            <p:nvPr/>
          </p:nvSpPr>
          <p:spPr bwMode="auto">
            <a:xfrm>
              <a:off x="3760788" y="3359150"/>
              <a:ext cx="742950" cy="635000"/>
            </a:xfrm>
            <a:custGeom>
              <a:avLst/>
              <a:gdLst>
                <a:gd name="T0" fmla="*/ 4 w 468"/>
                <a:gd name="T1" fmla="*/ 16 h 400"/>
                <a:gd name="T2" fmla="*/ 0 w 468"/>
                <a:gd name="T3" fmla="*/ 22 h 400"/>
                <a:gd name="T4" fmla="*/ 454 w 468"/>
                <a:gd name="T5" fmla="*/ 400 h 400"/>
                <a:gd name="T6" fmla="*/ 458 w 468"/>
                <a:gd name="T7" fmla="*/ 394 h 400"/>
                <a:gd name="T8" fmla="*/ 458 w 468"/>
                <a:gd name="T9" fmla="*/ 394 h 400"/>
                <a:gd name="T10" fmla="*/ 464 w 468"/>
                <a:gd name="T11" fmla="*/ 386 h 400"/>
                <a:gd name="T12" fmla="*/ 466 w 468"/>
                <a:gd name="T13" fmla="*/ 378 h 400"/>
                <a:gd name="T14" fmla="*/ 468 w 468"/>
                <a:gd name="T15" fmla="*/ 372 h 400"/>
                <a:gd name="T16" fmla="*/ 468 w 468"/>
                <a:gd name="T17" fmla="*/ 364 h 400"/>
                <a:gd name="T18" fmla="*/ 466 w 468"/>
                <a:gd name="T19" fmla="*/ 356 h 400"/>
                <a:gd name="T20" fmla="*/ 464 w 468"/>
                <a:gd name="T21" fmla="*/ 348 h 400"/>
                <a:gd name="T22" fmla="*/ 460 w 468"/>
                <a:gd name="T23" fmla="*/ 342 h 400"/>
                <a:gd name="T24" fmla="*/ 454 w 468"/>
                <a:gd name="T25" fmla="*/ 336 h 400"/>
                <a:gd name="T26" fmla="*/ 62 w 468"/>
                <a:gd name="T27" fmla="*/ 10 h 400"/>
                <a:gd name="T28" fmla="*/ 62 w 468"/>
                <a:gd name="T29" fmla="*/ 10 h 400"/>
                <a:gd name="T30" fmla="*/ 56 w 468"/>
                <a:gd name="T31" fmla="*/ 6 h 400"/>
                <a:gd name="T32" fmla="*/ 48 w 468"/>
                <a:gd name="T33" fmla="*/ 2 h 400"/>
                <a:gd name="T34" fmla="*/ 40 w 468"/>
                <a:gd name="T35" fmla="*/ 0 h 400"/>
                <a:gd name="T36" fmla="*/ 32 w 468"/>
                <a:gd name="T37" fmla="*/ 0 h 400"/>
                <a:gd name="T38" fmla="*/ 24 w 468"/>
                <a:gd name="T39" fmla="*/ 2 h 400"/>
                <a:gd name="T40" fmla="*/ 18 w 468"/>
                <a:gd name="T41" fmla="*/ 4 h 400"/>
                <a:gd name="T42" fmla="*/ 10 w 468"/>
                <a:gd name="T43" fmla="*/ 10 h 400"/>
                <a:gd name="T44" fmla="*/ 4 w 468"/>
                <a:gd name="T45" fmla="*/ 1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8" h="400">
                  <a:moveTo>
                    <a:pt x="4" y="16"/>
                  </a:moveTo>
                  <a:lnTo>
                    <a:pt x="0" y="22"/>
                  </a:lnTo>
                  <a:lnTo>
                    <a:pt x="454" y="400"/>
                  </a:lnTo>
                  <a:lnTo>
                    <a:pt x="458" y="394"/>
                  </a:lnTo>
                  <a:lnTo>
                    <a:pt x="458" y="394"/>
                  </a:lnTo>
                  <a:lnTo>
                    <a:pt x="464" y="386"/>
                  </a:lnTo>
                  <a:lnTo>
                    <a:pt x="466" y="378"/>
                  </a:lnTo>
                  <a:lnTo>
                    <a:pt x="468" y="372"/>
                  </a:lnTo>
                  <a:lnTo>
                    <a:pt x="468" y="364"/>
                  </a:lnTo>
                  <a:lnTo>
                    <a:pt x="466" y="356"/>
                  </a:lnTo>
                  <a:lnTo>
                    <a:pt x="464" y="348"/>
                  </a:lnTo>
                  <a:lnTo>
                    <a:pt x="460" y="342"/>
                  </a:lnTo>
                  <a:lnTo>
                    <a:pt x="454" y="336"/>
                  </a:lnTo>
                  <a:lnTo>
                    <a:pt x="62" y="10"/>
                  </a:lnTo>
                  <a:lnTo>
                    <a:pt x="62" y="10"/>
                  </a:lnTo>
                  <a:lnTo>
                    <a:pt x="56" y="6"/>
                  </a:lnTo>
                  <a:lnTo>
                    <a:pt x="48" y="2"/>
                  </a:lnTo>
                  <a:lnTo>
                    <a:pt x="40" y="0"/>
                  </a:lnTo>
                  <a:lnTo>
                    <a:pt x="32" y="0"/>
                  </a:lnTo>
                  <a:lnTo>
                    <a:pt x="24" y="2"/>
                  </a:lnTo>
                  <a:lnTo>
                    <a:pt x="18" y="4"/>
                  </a:lnTo>
                  <a:lnTo>
                    <a:pt x="10" y="10"/>
                  </a:lnTo>
                  <a:lnTo>
                    <a:pt x="4" y="16"/>
                  </a:lnTo>
                  <a:close/>
                </a:path>
              </a:pathLst>
            </a:custGeom>
            <a:solidFill>
              <a:srgbClr val="6D5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4" name="Freeform 17">
              <a:extLst>
                <a:ext uri="{FF2B5EF4-FFF2-40B4-BE49-F238E27FC236}">
                  <a16:creationId xmlns:a16="http://schemas.microsoft.com/office/drawing/2014/main" id="{07AC104B-C262-4A04-BDED-4A8ECA744B8A}"/>
                </a:ext>
              </a:extLst>
            </p:cNvPr>
            <p:cNvSpPr>
              <a:spLocks/>
            </p:cNvSpPr>
            <p:nvPr/>
          </p:nvSpPr>
          <p:spPr bwMode="auto">
            <a:xfrm>
              <a:off x="3760788" y="3359150"/>
              <a:ext cx="742950" cy="635000"/>
            </a:xfrm>
            <a:custGeom>
              <a:avLst/>
              <a:gdLst>
                <a:gd name="T0" fmla="*/ 4 w 468"/>
                <a:gd name="T1" fmla="*/ 16 h 400"/>
                <a:gd name="T2" fmla="*/ 0 w 468"/>
                <a:gd name="T3" fmla="*/ 22 h 400"/>
                <a:gd name="T4" fmla="*/ 454 w 468"/>
                <a:gd name="T5" fmla="*/ 400 h 400"/>
                <a:gd name="T6" fmla="*/ 458 w 468"/>
                <a:gd name="T7" fmla="*/ 394 h 400"/>
                <a:gd name="T8" fmla="*/ 458 w 468"/>
                <a:gd name="T9" fmla="*/ 394 h 400"/>
                <a:gd name="T10" fmla="*/ 464 w 468"/>
                <a:gd name="T11" fmla="*/ 386 h 400"/>
                <a:gd name="T12" fmla="*/ 466 w 468"/>
                <a:gd name="T13" fmla="*/ 378 h 400"/>
                <a:gd name="T14" fmla="*/ 468 w 468"/>
                <a:gd name="T15" fmla="*/ 372 h 400"/>
                <a:gd name="T16" fmla="*/ 468 w 468"/>
                <a:gd name="T17" fmla="*/ 364 h 400"/>
                <a:gd name="T18" fmla="*/ 466 w 468"/>
                <a:gd name="T19" fmla="*/ 356 h 400"/>
                <a:gd name="T20" fmla="*/ 464 w 468"/>
                <a:gd name="T21" fmla="*/ 348 h 400"/>
                <a:gd name="T22" fmla="*/ 460 w 468"/>
                <a:gd name="T23" fmla="*/ 342 h 400"/>
                <a:gd name="T24" fmla="*/ 454 w 468"/>
                <a:gd name="T25" fmla="*/ 336 h 400"/>
                <a:gd name="T26" fmla="*/ 62 w 468"/>
                <a:gd name="T27" fmla="*/ 10 h 400"/>
                <a:gd name="T28" fmla="*/ 62 w 468"/>
                <a:gd name="T29" fmla="*/ 10 h 400"/>
                <a:gd name="T30" fmla="*/ 56 w 468"/>
                <a:gd name="T31" fmla="*/ 6 h 400"/>
                <a:gd name="T32" fmla="*/ 48 w 468"/>
                <a:gd name="T33" fmla="*/ 2 h 400"/>
                <a:gd name="T34" fmla="*/ 40 w 468"/>
                <a:gd name="T35" fmla="*/ 0 h 400"/>
                <a:gd name="T36" fmla="*/ 32 w 468"/>
                <a:gd name="T37" fmla="*/ 0 h 400"/>
                <a:gd name="T38" fmla="*/ 24 w 468"/>
                <a:gd name="T39" fmla="*/ 2 h 400"/>
                <a:gd name="T40" fmla="*/ 18 w 468"/>
                <a:gd name="T41" fmla="*/ 4 h 400"/>
                <a:gd name="T42" fmla="*/ 10 w 468"/>
                <a:gd name="T43" fmla="*/ 10 h 400"/>
                <a:gd name="T44" fmla="*/ 4 w 468"/>
                <a:gd name="T45" fmla="*/ 1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8" h="400">
                  <a:moveTo>
                    <a:pt x="4" y="16"/>
                  </a:moveTo>
                  <a:lnTo>
                    <a:pt x="0" y="22"/>
                  </a:lnTo>
                  <a:lnTo>
                    <a:pt x="454" y="400"/>
                  </a:lnTo>
                  <a:lnTo>
                    <a:pt x="458" y="394"/>
                  </a:lnTo>
                  <a:lnTo>
                    <a:pt x="458" y="394"/>
                  </a:lnTo>
                  <a:lnTo>
                    <a:pt x="464" y="386"/>
                  </a:lnTo>
                  <a:lnTo>
                    <a:pt x="466" y="378"/>
                  </a:lnTo>
                  <a:lnTo>
                    <a:pt x="468" y="372"/>
                  </a:lnTo>
                  <a:lnTo>
                    <a:pt x="468" y="364"/>
                  </a:lnTo>
                  <a:lnTo>
                    <a:pt x="466" y="356"/>
                  </a:lnTo>
                  <a:lnTo>
                    <a:pt x="464" y="348"/>
                  </a:lnTo>
                  <a:lnTo>
                    <a:pt x="460" y="342"/>
                  </a:lnTo>
                  <a:lnTo>
                    <a:pt x="454" y="336"/>
                  </a:lnTo>
                  <a:lnTo>
                    <a:pt x="62" y="10"/>
                  </a:lnTo>
                  <a:lnTo>
                    <a:pt x="62" y="10"/>
                  </a:lnTo>
                  <a:lnTo>
                    <a:pt x="56" y="6"/>
                  </a:lnTo>
                  <a:lnTo>
                    <a:pt x="48" y="2"/>
                  </a:lnTo>
                  <a:lnTo>
                    <a:pt x="40" y="0"/>
                  </a:lnTo>
                  <a:lnTo>
                    <a:pt x="32" y="0"/>
                  </a:lnTo>
                  <a:lnTo>
                    <a:pt x="24" y="2"/>
                  </a:lnTo>
                  <a:lnTo>
                    <a:pt x="18" y="4"/>
                  </a:lnTo>
                  <a:lnTo>
                    <a:pt x="10" y="10"/>
                  </a:lnTo>
                  <a:lnTo>
                    <a:pt x="4"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5" name="Freeform 18">
              <a:extLst>
                <a:ext uri="{FF2B5EF4-FFF2-40B4-BE49-F238E27FC236}">
                  <a16:creationId xmlns:a16="http://schemas.microsoft.com/office/drawing/2014/main" id="{C861FD79-9F6F-4186-B0D7-4C05CC07749C}"/>
                </a:ext>
              </a:extLst>
            </p:cNvPr>
            <p:cNvSpPr>
              <a:spLocks/>
            </p:cNvSpPr>
            <p:nvPr/>
          </p:nvSpPr>
          <p:spPr bwMode="auto">
            <a:xfrm>
              <a:off x="3281363" y="3016250"/>
              <a:ext cx="746125" cy="638175"/>
            </a:xfrm>
            <a:custGeom>
              <a:avLst/>
              <a:gdLst>
                <a:gd name="T0" fmla="*/ 8 w 470"/>
                <a:gd name="T1" fmla="*/ 8 h 402"/>
                <a:gd name="T2" fmla="*/ 8 w 470"/>
                <a:gd name="T3" fmla="*/ 8 h 402"/>
                <a:gd name="T4" fmla="*/ 4 w 470"/>
                <a:gd name="T5" fmla="*/ 16 h 402"/>
                <a:gd name="T6" fmla="*/ 0 w 470"/>
                <a:gd name="T7" fmla="*/ 24 h 402"/>
                <a:gd name="T8" fmla="*/ 0 w 470"/>
                <a:gd name="T9" fmla="*/ 30 h 402"/>
                <a:gd name="T10" fmla="*/ 0 w 470"/>
                <a:gd name="T11" fmla="*/ 38 h 402"/>
                <a:gd name="T12" fmla="*/ 0 w 470"/>
                <a:gd name="T13" fmla="*/ 46 h 402"/>
                <a:gd name="T14" fmla="*/ 4 w 470"/>
                <a:gd name="T15" fmla="*/ 54 h 402"/>
                <a:gd name="T16" fmla="*/ 8 w 470"/>
                <a:gd name="T17" fmla="*/ 60 h 402"/>
                <a:gd name="T18" fmla="*/ 14 w 470"/>
                <a:gd name="T19" fmla="*/ 66 h 402"/>
                <a:gd name="T20" fmla="*/ 406 w 470"/>
                <a:gd name="T21" fmla="*/ 392 h 402"/>
                <a:gd name="T22" fmla="*/ 406 w 470"/>
                <a:gd name="T23" fmla="*/ 392 h 402"/>
                <a:gd name="T24" fmla="*/ 412 w 470"/>
                <a:gd name="T25" fmla="*/ 396 h 402"/>
                <a:gd name="T26" fmla="*/ 420 w 470"/>
                <a:gd name="T27" fmla="*/ 400 h 402"/>
                <a:gd name="T28" fmla="*/ 428 w 470"/>
                <a:gd name="T29" fmla="*/ 402 h 402"/>
                <a:gd name="T30" fmla="*/ 436 w 470"/>
                <a:gd name="T31" fmla="*/ 402 h 402"/>
                <a:gd name="T32" fmla="*/ 442 w 470"/>
                <a:gd name="T33" fmla="*/ 400 h 402"/>
                <a:gd name="T34" fmla="*/ 450 w 470"/>
                <a:gd name="T35" fmla="*/ 398 h 402"/>
                <a:gd name="T36" fmla="*/ 456 w 470"/>
                <a:gd name="T37" fmla="*/ 392 h 402"/>
                <a:gd name="T38" fmla="*/ 462 w 470"/>
                <a:gd name="T39" fmla="*/ 386 h 402"/>
                <a:gd name="T40" fmla="*/ 470 w 470"/>
                <a:gd name="T41" fmla="*/ 378 h 402"/>
                <a:gd name="T42" fmla="*/ 16 w 470"/>
                <a:gd name="T43" fmla="*/ 0 h 402"/>
                <a:gd name="T44" fmla="*/ 8 w 470"/>
                <a:gd name="T45" fmla="*/ 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402">
                  <a:moveTo>
                    <a:pt x="8" y="8"/>
                  </a:moveTo>
                  <a:lnTo>
                    <a:pt x="8" y="8"/>
                  </a:lnTo>
                  <a:lnTo>
                    <a:pt x="4" y="16"/>
                  </a:lnTo>
                  <a:lnTo>
                    <a:pt x="0" y="24"/>
                  </a:lnTo>
                  <a:lnTo>
                    <a:pt x="0" y="30"/>
                  </a:lnTo>
                  <a:lnTo>
                    <a:pt x="0" y="38"/>
                  </a:lnTo>
                  <a:lnTo>
                    <a:pt x="0" y="46"/>
                  </a:lnTo>
                  <a:lnTo>
                    <a:pt x="4" y="54"/>
                  </a:lnTo>
                  <a:lnTo>
                    <a:pt x="8" y="60"/>
                  </a:lnTo>
                  <a:lnTo>
                    <a:pt x="14" y="66"/>
                  </a:lnTo>
                  <a:lnTo>
                    <a:pt x="406" y="392"/>
                  </a:lnTo>
                  <a:lnTo>
                    <a:pt x="406" y="392"/>
                  </a:lnTo>
                  <a:lnTo>
                    <a:pt x="412" y="396"/>
                  </a:lnTo>
                  <a:lnTo>
                    <a:pt x="420" y="400"/>
                  </a:lnTo>
                  <a:lnTo>
                    <a:pt x="428" y="402"/>
                  </a:lnTo>
                  <a:lnTo>
                    <a:pt x="436" y="402"/>
                  </a:lnTo>
                  <a:lnTo>
                    <a:pt x="442" y="400"/>
                  </a:lnTo>
                  <a:lnTo>
                    <a:pt x="450" y="398"/>
                  </a:lnTo>
                  <a:lnTo>
                    <a:pt x="456" y="392"/>
                  </a:lnTo>
                  <a:lnTo>
                    <a:pt x="462" y="386"/>
                  </a:lnTo>
                  <a:lnTo>
                    <a:pt x="470" y="378"/>
                  </a:lnTo>
                  <a:lnTo>
                    <a:pt x="16" y="0"/>
                  </a:lnTo>
                  <a:lnTo>
                    <a:pt x="8" y="8"/>
                  </a:lnTo>
                  <a:close/>
                </a:path>
              </a:pathLst>
            </a:custGeom>
            <a:solidFill>
              <a:srgbClr val="5C4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6" name="Freeform 19">
              <a:extLst>
                <a:ext uri="{FF2B5EF4-FFF2-40B4-BE49-F238E27FC236}">
                  <a16:creationId xmlns:a16="http://schemas.microsoft.com/office/drawing/2014/main" id="{F1939AB6-7C47-44B4-96AE-6CCD3C138331}"/>
                </a:ext>
              </a:extLst>
            </p:cNvPr>
            <p:cNvSpPr>
              <a:spLocks/>
            </p:cNvSpPr>
            <p:nvPr/>
          </p:nvSpPr>
          <p:spPr bwMode="auto">
            <a:xfrm>
              <a:off x="3306763" y="2981325"/>
              <a:ext cx="742950" cy="635000"/>
            </a:xfrm>
            <a:custGeom>
              <a:avLst/>
              <a:gdLst>
                <a:gd name="T0" fmla="*/ 6 w 468"/>
                <a:gd name="T1" fmla="*/ 16 h 400"/>
                <a:gd name="T2" fmla="*/ 0 w 468"/>
                <a:gd name="T3" fmla="*/ 22 h 400"/>
                <a:gd name="T4" fmla="*/ 454 w 468"/>
                <a:gd name="T5" fmla="*/ 400 h 400"/>
                <a:gd name="T6" fmla="*/ 460 w 468"/>
                <a:gd name="T7" fmla="*/ 394 h 400"/>
                <a:gd name="T8" fmla="*/ 460 w 468"/>
                <a:gd name="T9" fmla="*/ 394 h 400"/>
                <a:gd name="T10" fmla="*/ 464 w 468"/>
                <a:gd name="T11" fmla="*/ 386 h 400"/>
                <a:gd name="T12" fmla="*/ 468 w 468"/>
                <a:gd name="T13" fmla="*/ 380 h 400"/>
                <a:gd name="T14" fmla="*/ 468 w 468"/>
                <a:gd name="T15" fmla="*/ 372 h 400"/>
                <a:gd name="T16" fmla="*/ 468 w 468"/>
                <a:gd name="T17" fmla="*/ 364 h 400"/>
                <a:gd name="T18" fmla="*/ 468 w 468"/>
                <a:gd name="T19" fmla="*/ 356 h 400"/>
                <a:gd name="T20" fmla="*/ 464 w 468"/>
                <a:gd name="T21" fmla="*/ 348 h 400"/>
                <a:gd name="T22" fmla="*/ 460 w 468"/>
                <a:gd name="T23" fmla="*/ 342 h 400"/>
                <a:gd name="T24" fmla="*/ 454 w 468"/>
                <a:gd name="T25" fmla="*/ 336 h 400"/>
                <a:gd name="T26" fmla="*/ 62 w 468"/>
                <a:gd name="T27" fmla="*/ 10 h 400"/>
                <a:gd name="T28" fmla="*/ 62 w 468"/>
                <a:gd name="T29" fmla="*/ 10 h 400"/>
                <a:gd name="T30" fmla="*/ 56 w 468"/>
                <a:gd name="T31" fmla="*/ 6 h 400"/>
                <a:gd name="T32" fmla="*/ 48 w 468"/>
                <a:gd name="T33" fmla="*/ 2 h 400"/>
                <a:gd name="T34" fmla="*/ 40 w 468"/>
                <a:gd name="T35" fmla="*/ 0 h 400"/>
                <a:gd name="T36" fmla="*/ 32 w 468"/>
                <a:gd name="T37" fmla="*/ 0 h 400"/>
                <a:gd name="T38" fmla="*/ 26 w 468"/>
                <a:gd name="T39" fmla="*/ 2 h 400"/>
                <a:gd name="T40" fmla="*/ 18 w 468"/>
                <a:gd name="T41" fmla="*/ 6 h 400"/>
                <a:gd name="T42" fmla="*/ 12 w 468"/>
                <a:gd name="T43" fmla="*/ 10 h 400"/>
                <a:gd name="T44" fmla="*/ 6 w 468"/>
                <a:gd name="T45" fmla="*/ 1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8" h="400">
                  <a:moveTo>
                    <a:pt x="6" y="16"/>
                  </a:moveTo>
                  <a:lnTo>
                    <a:pt x="0" y="22"/>
                  </a:lnTo>
                  <a:lnTo>
                    <a:pt x="454" y="400"/>
                  </a:lnTo>
                  <a:lnTo>
                    <a:pt x="460" y="394"/>
                  </a:lnTo>
                  <a:lnTo>
                    <a:pt x="460" y="394"/>
                  </a:lnTo>
                  <a:lnTo>
                    <a:pt x="464" y="386"/>
                  </a:lnTo>
                  <a:lnTo>
                    <a:pt x="468" y="380"/>
                  </a:lnTo>
                  <a:lnTo>
                    <a:pt x="468" y="372"/>
                  </a:lnTo>
                  <a:lnTo>
                    <a:pt x="468" y="364"/>
                  </a:lnTo>
                  <a:lnTo>
                    <a:pt x="468" y="356"/>
                  </a:lnTo>
                  <a:lnTo>
                    <a:pt x="464" y="348"/>
                  </a:lnTo>
                  <a:lnTo>
                    <a:pt x="460" y="342"/>
                  </a:lnTo>
                  <a:lnTo>
                    <a:pt x="454" y="336"/>
                  </a:lnTo>
                  <a:lnTo>
                    <a:pt x="62" y="10"/>
                  </a:lnTo>
                  <a:lnTo>
                    <a:pt x="62" y="10"/>
                  </a:lnTo>
                  <a:lnTo>
                    <a:pt x="56" y="6"/>
                  </a:lnTo>
                  <a:lnTo>
                    <a:pt x="48" y="2"/>
                  </a:lnTo>
                  <a:lnTo>
                    <a:pt x="40" y="0"/>
                  </a:lnTo>
                  <a:lnTo>
                    <a:pt x="32" y="0"/>
                  </a:lnTo>
                  <a:lnTo>
                    <a:pt x="26" y="2"/>
                  </a:lnTo>
                  <a:lnTo>
                    <a:pt x="18" y="6"/>
                  </a:lnTo>
                  <a:lnTo>
                    <a:pt x="12" y="10"/>
                  </a:lnTo>
                  <a:lnTo>
                    <a:pt x="6" y="16"/>
                  </a:lnTo>
                  <a:close/>
                </a:path>
              </a:pathLst>
            </a:custGeom>
            <a:solidFill>
              <a:srgbClr val="6D5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7" name="Freeform 20">
              <a:extLst>
                <a:ext uri="{FF2B5EF4-FFF2-40B4-BE49-F238E27FC236}">
                  <a16:creationId xmlns:a16="http://schemas.microsoft.com/office/drawing/2014/main" id="{9CA82CDF-1D21-4347-BA91-49BBFDF21600}"/>
                </a:ext>
              </a:extLst>
            </p:cNvPr>
            <p:cNvSpPr>
              <a:spLocks/>
            </p:cNvSpPr>
            <p:nvPr/>
          </p:nvSpPr>
          <p:spPr bwMode="auto">
            <a:xfrm>
              <a:off x="3306763" y="2981325"/>
              <a:ext cx="742950" cy="635000"/>
            </a:xfrm>
            <a:custGeom>
              <a:avLst/>
              <a:gdLst>
                <a:gd name="T0" fmla="*/ 6 w 468"/>
                <a:gd name="T1" fmla="*/ 16 h 400"/>
                <a:gd name="T2" fmla="*/ 0 w 468"/>
                <a:gd name="T3" fmla="*/ 22 h 400"/>
                <a:gd name="T4" fmla="*/ 454 w 468"/>
                <a:gd name="T5" fmla="*/ 400 h 400"/>
                <a:gd name="T6" fmla="*/ 460 w 468"/>
                <a:gd name="T7" fmla="*/ 394 h 400"/>
                <a:gd name="T8" fmla="*/ 460 w 468"/>
                <a:gd name="T9" fmla="*/ 394 h 400"/>
                <a:gd name="T10" fmla="*/ 464 w 468"/>
                <a:gd name="T11" fmla="*/ 386 h 400"/>
                <a:gd name="T12" fmla="*/ 468 w 468"/>
                <a:gd name="T13" fmla="*/ 380 h 400"/>
                <a:gd name="T14" fmla="*/ 468 w 468"/>
                <a:gd name="T15" fmla="*/ 372 h 400"/>
                <a:gd name="T16" fmla="*/ 468 w 468"/>
                <a:gd name="T17" fmla="*/ 364 h 400"/>
                <a:gd name="T18" fmla="*/ 468 w 468"/>
                <a:gd name="T19" fmla="*/ 356 h 400"/>
                <a:gd name="T20" fmla="*/ 464 w 468"/>
                <a:gd name="T21" fmla="*/ 348 h 400"/>
                <a:gd name="T22" fmla="*/ 460 w 468"/>
                <a:gd name="T23" fmla="*/ 342 h 400"/>
                <a:gd name="T24" fmla="*/ 454 w 468"/>
                <a:gd name="T25" fmla="*/ 336 h 400"/>
                <a:gd name="T26" fmla="*/ 62 w 468"/>
                <a:gd name="T27" fmla="*/ 10 h 400"/>
                <a:gd name="T28" fmla="*/ 62 w 468"/>
                <a:gd name="T29" fmla="*/ 10 h 400"/>
                <a:gd name="T30" fmla="*/ 56 w 468"/>
                <a:gd name="T31" fmla="*/ 6 h 400"/>
                <a:gd name="T32" fmla="*/ 48 w 468"/>
                <a:gd name="T33" fmla="*/ 2 h 400"/>
                <a:gd name="T34" fmla="*/ 40 w 468"/>
                <a:gd name="T35" fmla="*/ 0 h 400"/>
                <a:gd name="T36" fmla="*/ 32 w 468"/>
                <a:gd name="T37" fmla="*/ 0 h 400"/>
                <a:gd name="T38" fmla="*/ 26 w 468"/>
                <a:gd name="T39" fmla="*/ 2 h 400"/>
                <a:gd name="T40" fmla="*/ 18 w 468"/>
                <a:gd name="T41" fmla="*/ 6 h 400"/>
                <a:gd name="T42" fmla="*/ 12 w 468"/>
                <a:gd name="T43" fmla="*/ 10 h 400"/>
                <a:gd name="T44" fmla="*/ 6 w 468"/>
                <a:gd name="T45" fmla="*/ 1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8" h="400">
                  <a:moveTo>
                    <a:pt x="6" y="16"/>
                  </a:moveTo>
                  <a:lnTo>
                    <a:pt x="0" y="22"/>
                  </a:lnTo>
                  <a:lnTo>
                    <a:pt x="454" y="400"/>
                  </a:lnTo>
                  <a:lnTo>
                    <a:pt x="460" y="394"/>
                  </a:lnTo>
                  <a:lnTo>
                    <a:pt x="460" y="394"/>
                  </a:lnTo>
                  <a:lnTo>
                    <a:pt x="464" y="386"/>
                  </a:lnTo>
                  <a:lnTo>
                    <a:pt x="468" y="380"/>
                  </a:lnTo>
                  <a:lnTo>
                    <a:pt x="468" y="372"/>
                  </a:lnTo>
                  <a:lnTo>
                    <a:pt x="468" y="364"/>
                  </a:lnTo>
                  <a:lnTo>
                    <a:pt x="468" y="356"/>
                  </a:lnTo>
                  <a:lnTo>
                    <a:pt x="464" y="348"/>
                  </a:lnTo>
                  <a:lnTo>
                    <a:pt x="460" y="342"/>
                  </a:lnTo>
                  <a:lnTo>
                    <a:pt x="454" y="336"/>
                  </a:lnTo>
                  <a:lnTo>
                    <a:pt x="62" y="10"/>
                  </a:lnTo>
                  <a:lnTo>
                    <a:pt x="62" y="10"/>
                  </a:lnTo>
                  <a:lnTo>
                    <a:pt x="56" y="6"/>
                  </a:lnTo>
                  <a:lnTo>
                    <a:pt x="48" y="2"/>
                  </a:lnTo>
                  <a:lnTo>
                    <a:pt x="40" y="0"/>
                  </a:lnTo>
                  <a:lnTo>
                    <a:pt x="32" y="0"/>
                  </a:lnTo>
                  <a:lnTo>
                    <a:pt x="26" y="2"/>
                  </a:lnTo>
                  <a:lnTo>
                    <a:pt x="18" y="6"/>
                  </a:lnTo>
                  <a:lnTo>
                    <a:pt x="12" y="10"/>
                  </a:lnTo>
                  <a:lnTo>
                    <a:pt x="6"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8" name="Freeform 21">
              <a:extLst>
                <a:ext uri="{FF2B5EF4-FFF2-40B4-BE49-F238E27FC236}">
                  <a16:creationId xmlns:a16="http://schemas.microsoft.com/office/drawing/2014/main" id="{3F79FC48-6F6E-403B-9600-FA42E8F25954}"/>
                </a:ext>
              </a:extLst>
            </p:cNvPr>
            <p:cNvSpPr>
              <a:spLocks/>
            </p:cNvSpPr>
            <p:nvPr/>
          </p:nvSpPr>
          <p:spPr bwMode="auto">
            <a:xfrm>
              <a:off x="3446463" y="3073400"/>
              <a:ext cx="949325" cy="806450"/>
            </a:xfrm>
            <a:custGeom>
              <a:avLst/>
              <a:gdLst>
                <a:gd name="T0" fmla="*/ 32 w 598"/>
                <a:gd name="T1" fmla="*/ 0 h 508"/>
                <a:gd name="T2" fmla="*/ 0 w 598"/>
                <a:gd name="T3" fmla="*/ 38 h 508"/>
                <a:gd name="T4" fmla="*/ 566 w 598"/>
                <a:gd name="T5" fmla="*/ 508 h 508"/>
                <a:gd name="T6" fmla="*/ 598 w 598"/>
                <a:gd name="T7" fmla="*/ 472 h 508"/>
                <a:gd name="T8" fmla="*/ 32 w 598"/>
                <a:gd name="T9" fmla="*/ 0 h 508"/>
              </a:gdLst>
              <a:ahLst/>
              <a:cxnLst>
                <a:cxn ang="0">
                  <a:pos x="T0" y="T1"/>
                </a:cxn>
                <a:cxn ang="0">
                  <a:pos x="T2" y="T3"/>
                </a:cxn>
                <a:cxn ang="0">
                  <a:pos x="T4" y="T5"/>
                </a:cxn>
                <a:cxn ang="0">
                  <a:pos x="T6" y="T7"/>
                </a:cxn>
                <a:cxn ang="0">
                  <a:pos x="T8" y="T9"/>
                </a:cxn>
              </a:cxnLst>
              <a:rect l="0" t="0" r="r" b="b"/>
              <a:pathLst>
                <a:path w="598" h="508">
                  <a:moveTo>
                    <a:pt x="32" y="0"/>
                  </a:moveTo>
                  <a:lnTo>
                    <a:pt x="0" y="38"/>
                  </a:lnTo>
                  <a:lnTo>
                    <a:pt x="566" y="508"/>
                  </a:lnTo>
                  <a:lnTo>
                    <a:pt x="598" y="472"/>
                  </a:lnTo>
                  <a:lnTo>
                    <a:pt x="32" y="0"/>
                  </a:lnTo>
                  <a:close/>
                </a:path>
              </a:pathLst>
            </a:custGeom>
            <a:solidFill>
              <a:srgbClr val="FAB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9" name="Freeform 22">
              <a:extLst>
                <a:ext uri="{FF2B5EF4-FFF2-40B4-BE49-F238E27FC236}">
                  <a16:creationId xmlns:a16="http://schemas.microsoft.com/office/drawing/2014/main" id="{708531C8-D9CF-4696-A931-2A9DB0D0E578}"/>
                </a:ext>
              </a:extLst>
            </p:cNvPr>
            <p:cNvSpPr>
              <a:spLocks/>
            </p:cNvSpPr>
            <p:nvPr/>
          </p:nvSpPr>
          <p:spPr bwMode="auto">
            <a:xfrm>
              <a:off x="3395663" y="3133725"/>
              <a:ext cx="949325" cy="812800"/>
            </a:xfrm>
            <a:custGeom>
              <a:avLst/>
              <a:gdLst>
                <a:gd name="T0" fmla="*/ 0 w 598"/>
                <a:gd name="T1" fmla="*/ 40 h 512"/>
                <a:gd name="T2" fmla="*/ 566 w 598"/>
                <a:gd name="T3" fmla="*/ 512 h 512"/>
                <a:gd name="T4" fmla="*/ 598 w 598"/>
                <a:gd name="T5" fmla="*/ 470 h 512"/>
                <a:gd name="T6" fmla="*/ 34 w 598"/>
                <a:gd name="T7" fmla="*/ 0 h 512"/>
                <a:gd name="T8" fmla="*/ 0 w 598"/>
                <a:gd name="T9" fmla="*/ 40 h 512"/>
              </a:gdLst>
              <a:ahLst/>
              <a:cxnLst>
                <a:cxn ang="0">
                  <a:pos x="T0" y="T1"/>
                </a:cxn>
                <a:cxn ang="0">
                  <a:pos x="T2" y="T3"/>
                </a:cxn>
                <a:cxn ang="0">
                  <a:pos x="T4" y="T5"/>
                </a:cxn>
                <a:cxn ang="0">
                  <a:pos x="T6" y="T7"/>
                </a:cxn>
                <a:cxn ang="0">
                  <a:pos x="T8" y="T9"/>
                </a:cxn>
              </a:cxnLst>
              <a:rect l="0" t="0" r="r" b="b"/>
              <a:pathLst>
                <a:path w="598" h="512">
                  <a:moveTo>
                    <a:pt x="0" y="40"/>
                  </a:moveTo>
                  <a:lnTo>
                    <a:pt x="566" y="512"/>
                  </a:lnTo>
                  <a:lnTo>
                    <a:pt x="598" y="470"/>
                  </a:lnTo>
                  <a:lnTo>
                    <a:pt x="34" y="0"/>
                  </a:lnTo>
                  <a:lnTo>
                    <a:pt x="0" y="40"/>
                  </a:lnTo>
                  <a:close/>
                </a:path>
              </a:pathLst>
            </a:custGeom>
            <a:solidFill>
              <a:srgbClr val="E9A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0" name="Freeform 23">
              <a:extLst>
                <a:ext uri="{FF2B5EF4-FFF2-40B4-BE49-F238E27FC236}">
                  <a16:creationId xmlns:a16="http://schemas.microsoft.com/office/drawing/2014/main" id="{E89B18C5-6108-4E3D-81B3-183308641489}"/>
                </a:ext>
              </a:extLst>
            </p:cNvPr>
            <p:cNvSpPr>
              <a:spLocks/>
            </p:cNvSpPr>
            <p:nvPr/>
          </p:nvSpPr>
          <p:spPr bwMode="auto">
            <a:xfrm>
              <a:off x="4186238" y="3794125"/>
              <a:ext cx="92075" cy="98425"/>
            </a:xfrm>
            <a:custGeom>
              <a:avLst/>
              <a:gdLst>
                <a:gd name="T0" fmla="*/ 0 w 58"/>
                <a:gd name="T1" fmla="*/ 40 h 62"/>
                <a:gd name="T2" fmla="*/ 24 w 58"/>
                <a:gd name="T3" fmla="*/ 62 h 62"/>
                <a:gd name="T4" fmla="*/ 58 w 58"/>
                <a:gd name="T5" fmla="*/ 20 h 62"/>
                <a:gd name="T6" fmla="*/ 34 w 58"/>
                <a:gd name="T7" fmla="*/ 0 h 62"/>
                <a:gd name="T8" fmla="*/ 0 w 58"/>
                <a:gd name="T9" fmla="*/ 40 h 62"/>
              </a:gdLst>
              <a:ahLst/>
              <a:cxnLst>
                <a:cxn ang="0">
                  <a:pos x="T0" y="T1"/>
                </a:cxn>
                <a:cxn ang="0">
                  <a:pos x="T2" y="T3"/>
                </a:cxn>
                <a:cxn ang="0">
                  <a:pos x="T4" y="T5"/>
                </a:cxn>
                <a:cxn ang="0">
                  <a:pos x="T6" y="T7"/>
                </a:cxn>
                <a:cxn ang="0">
                  <a:pos x="T8" y="T9"/>
                </a:cxn>
              </a:cxnLst>
              <a:rect l="0" t="0" r="r" b="b"/>
              <a:pathLst>
                <a:path w="58" h="62">
                  <a:moveTo>
                    <a:pt x="0" y="40"/>
                  </a:moveTo>
                  <a:lnTo>
                    <a:pt x="24" y="62"/>
                  </a:lnTo>
                  <a:lnTo>
                    <a:pt x="58" y="20"/>
                  </a:lnTo>
                  <a:lnTo>
                    <a:pt x="34" y="0"/>
                  </a:lnTo>
                  <a:lnTo>
                    <a:pt x="0" y="40"/>
                  </a:lnTo>
                  <a:close/>
                </a:path>
              </a:pathLst>
            </a:custGeom>
            <a:solidFill>
              <a:srgbClr val="1221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1" name="Freeform 24">
              <a:extLst>
                <a:ext uri="{FF2B5EF4-FFF2-40B4-BE49-F238E27FC236}">
                  <a16:creationId xmlns:a16="http://schemas.microsoft.com/office/drawing/2014/main" id="{D865C884-4E06-4AF6-8477-745A35ED2436}"/>
                </a:ext>
              </a:extLst>
            </p:cNvPr>
            <p:cNvSpPr>
              <a:spLocks/>
            </p:cNvSpPr>
            <p:nvPr/>
          </p:nvSpPr>
          <p:spPr bwMode="auto">
            <a:xfrm>
              <a:off x="4240213" y="3736975"/>
              <a:ext cx="88900" cy="88900"/>
            </a:xfrm>
            <a:custGeom>
              <a:avLst/>
              <a:gdLst>
                <a:gd name="T0" fmla="*/ 30 w 56"/>
                <a:gd name="T1" fmla="*/ 0 h 56"/>
                <a:gd name="T2" fmla="*/ 0 w 56"/>
                <a:gd name="T3" fmla="*/ 36 h 56"/>
                <a:gd name="T4" fmla="*/ 24 w 56"/>
                <a:gd name="T5" fmla="*/ 56 h 56"/>
                <a:gd name="T6" fmla="*/ 56 w 56"/>
                <a:gd name="T7" fmla="*/ 20 h 56"/>
                <a:gd name="T8" fmla="*/ 30 w 56"/>
                <a:gd name="T9" fmla="*/ 0 h 56"/>
              </a:gdLst>
              <a:ahLst/>
              <a:cxnLst>
                <a:cxn ang="0">
                  <a:pos x="T0" y="T1"/>
                </a:cxn>
                <a:cxn ang="0">
                  <a:pos x="T2" y="T3"/>
                </a:cxn>
                <a:cxn ang="0">
                  <a:pos x="T4" y="T5"/>
                </a:cxn>
                <a:cxn ang="0">
                  <a:pos x="T6" y="T7"/>
                </a:cxn>
                <a:cxn ang="0">
                  <a:pos x="T8" y="T9"/>
                </a:cxn>
              </a:cxnLst>
              <a:rect l="0" t="0" r="r" b="b"/>
              <a:pathLst>
                <a:path w="56" h="56">
                  <a:moveTo>
                    <a:pt x="30" y="0"/>
                  </a:moveTo>
                  <a:lnTo>
                    <a:pt x="0" y="36"/>
                  </a:lnTo>
                  <a:lnTo>
                    <a:pt x="24" y="56"/>
                  </a:lnTo>
                  <a:lnTo>
                    <a:pt x="56" y="20"/>
                  </a:lnTo>
                  <a:lnTo>
                    <a:pt x="30" y="0"/>
                  </a:lnTo>
                  <a:close/>
                </a:path>
              </a:pathLst>
            </a:custGeom>
            <a:solidFill>
              <a:srgbClr val="223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2" name="Freeform 25">
              <a:extLst>
                <a:ext uri="{FF2B5EF4-FFF2-40B4-BE49-F238E27FC236}">
                  <a16:creationId xmlns:a16="http://schemas.microsoft.com/office/drawing/2014/main" id="{AD183BC9-66F5-4C2E-A36D-88113311717D}"/>
                </a:ext>
              </a:extLst>
            </p:cNvPr>
            <p:cNvSpPr>
              <a:spLocks/>
            </p:cNvSpPr>
            <p:nvPr/>
          </p:nvSpPr>
          <p:spPr bwMode="auto">
            <a:xfrm>
              <a:off x="2954338" y="2381250"/>
              <a:ext cx="714375" cy="698500"/>
            </a:xfrm>
            <a:custGeom>
              <a:avLst/>
              <a:gdLst>
                <a:gd name="T0" fmla="*/ 0 w 450"/>
                <a:gd name="T1" fmla="*/ 216 h 440"/>
                <a:gd name="T2" fmla="*/ 270 w 450"/>
                <a:gd name="T3" fmla="*/ 440 h 440"/>
                <a:gd name="T4" fmla="*/ 320 w 450"/>
                <a:gd name="T5" fmla="*/ 380 h 440"/>
                <a:gd name="T6" fmla="*/ 320 w 450"/>
                <a:gd name="T7" fmla="*/ 380 h 440"/>
                <a:gd name="T8" fmla="*/ 450 w 450"/>
                <a:gd name="T9" fmla="*/ 224 h 440"/>
                <a:gd name="T10" fmla="*/ 180 w 450"/>
                <a:gd name="T11" fmla="*/ 0 h 440"/>
                <a:gd name="T12" fmla="*/ 0 w 450"/>
                <a:gd name="T13" fmla="*/ 216 h 440"/>
              </a:gdLst>
              <a:ahLst/>
              <a:cxnLst>
                <a:cxn ang="0">
                  <a:pos x="T0" y="T1"/>
                </a:cxn>
                <a:cxn ang="0">
                  <a:pos x="T2" y="T3"/>
                </a:cxn>
                <a:cxn ang="0">
                  <a:pos x="T4" y="T5"/>
                </a:cxn>
                <a:cxn ang="0">
                  <a:pos x="T6" y="T7"/>
                </a:cxn>
                <a:cxn ang="0">
                  <a:pos x="T8" y="T9"/>
                </a:cxn>
                <a:cxn ang="0">
                  <a:pos x="T10" y="T11"/>
                </a:cxn>
                <a:cxn ang="0">
                  <a:pos x="T12" y="T13"/>
                </a:cxn>
              </a:cxnLst>
              <a:rect l="0" t="0" r="r" b="b"/>
              <a:pathLst>
                <a:path w="450" h="440">
                  <a:moveTo>
                    <a:pt x="0" y="216"/>
                  </a:moveTo>
                  <a:lnTo>
                    <a:pt x="270" y="440"/>
                  </a:lnTo>
                  <a:lnTo>
                    <a:pt x="320" y="380"/>
                  </a:lnTo>
                  <a:lnTo>
                    <a:pt x="320" y="380"/>
                  </a:lnTo>
                  <a:lnTo>
                    <a:pt x="450" y="224"/>
                  </a:lnTo>
                  <a:lnTo>
                    <a:pt x="180" y="0"/>
                  </a:lnTo>
                  <a:lnTo>
                    <a:pt x="0" y="216"/>
                  </a:lnTo>
                  <a:close/>
                </a:path>
              </a:pathLst>
            </a:custGeom>
            <a:solidFill>
              <a:srgbClr val="594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3" name="Freeform 26">
              <a:extLst>
                <a:ext uri="{FF2B5EF4-FFF2-40B4-BE49-F238E27FC236}">
                  <a16:creationId xmlns:a16="http://schemas.microsoft.com/office/drawing/2014/main" id="{D066DD9C-940A-40AA-A7AF-3507BD53D30A}"/>
                </a:ext>
              </a:extLst>
            </p:cNvPr>
            <p:cNvSpPr>
              <a:spLocks/>
            </p:cNvSpPr>
            <p:nvPr/>
          </p:nvSpPr>
          <p:spPr bwMode="auto">
            <a:xfrm>
              <a:off x="2662238" y="2724150"/>
              <a:ext cx="720725" cy="704850"/>
            </a:xfrm>
            <a:custGeom>
              <a:avLst/>
              <a:gdLst>
                <a:gd name="T0" fmla="*/ 130 w 454"/>
                <a:gd name="T1" fmla="*/ 64 h 444"/>
                <a:gd name="T2" fmla="*/ 130 w 454"/>
                <a:gd name="T3" fmla="*/ 64 h 444"/>
                <a:gd name="T4" fmla="*/ 0 w 454"/>
                <a:gd name="T5" fmla="*/ 220 h 444"/>
                <a:gd name="T6" fmla="*/ 270 w 454"/>
                <a:gd name="T7" fmla="*/ 444 h 444"/>
                <a:gd name="T8" fmla="*/ 454 w 454"/>
                <a:gd name="T9" fmla="*/ 224 h 444"/>
                <a:gd name="T10" fmla="*/ 184 w 454"/>
                <a:gd name="T11" fmla="*/ 0 h 444"/>
                <a:gd name="T12" fmla="*/ 130 w 454"/>
                <a:gd name="T13" fmla="*/ 64 h 444"/>
              </a:gdLst>
              <a:ahLst/>
              <a:cxnLst>
                <a:cxn ang="0">
                  <a:pos x="T0" y="T1"/>
                </a:cxn>
                <a:cxn ang="0">
                  <a:pos x="T2" y="T3"/>
                </a:cxn>
                <a:cxn ang="0">
                  <a:pos x="T4" y="T5"/>
                </a:cxn>
                <a:cxn ang="0">
                  <a:pos x="T6" y="T7"/>
                </a:cxn>
                <a:cxn ang="0">
                  <a:pos x="T8" y="T9"/>
                </a:cxn>
                <a:cxn ang="0">
                  <a:pos x="T10" y="T11"/>
                </a:cxn>
                <a:cxn ang="0">
                  <a:pos x="T12" y="T13"/>
                </a:cxn>
              </a:cxnLst>
              <a:rect l="0" t="0" r="r" b="b"/>
              <a:pathLst>
                <a:path w="454" h="444">
                  <a:moveTo>
                    <a:pt x="130" y="64"/>
                  </a:moveTo>
                  <a:lnTo>
                    <a:pt x="130" y="64"/>
                  </a:lnTo>
                  <a:lnTo>
                    <a:pt x="0" y="220"/>
                  </a:lnTo>
                  <a:lnTo>
                    <a:pt x="270" y="444"/>
                  </a:lnTo>
                  <a:lnTo>
                    <a:pt x="454" y="224"/>
                  </a:lnTo>
                  <a:lnTo>
                    <a:pt x="184" y="0"/>
                  </a:lnTo>
                  <a:lnTo>
                    <a:pt x="130" y="64"/>
                  </a:lnTo>
                  <a:close/>
                </a:path>
              </a:pathLst>
            </a:custGeom>
            <a:solidFill>
              <a:srgbClr val="473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4" name="Freeform 27">
              <a:extLst>
                <a:ext uri="{FF2B5EF4-FFF2-40B4-BE49-F238E27FC236}">
                  <a16:creationId xmlns:a16="http://schemas.microsoft.com/office/drawing/2014/main" id="{AE5DF817-610D-4054-8C09-E814AAD21548}"/>
                </a:ext>
              </a:extLst>
            </p:cNvPr>
            <p:cNvSpPr>
              <a:spLocks/>
            </p:cNvSpPr>
            <p:nvPr/>
          </p:nvSpPr>
          <p:spPr bwMode="auto">
            <a:xfrm>
              <a:off x="2760663" y="2724150"/>
              <a:ext cx="622300" cy="587375"/>
            </a:xfrm>
            <a:custGeom>
              <a:avLst/>
              <a:gdLst>
                <a:gd name="T0" fmla="*/ 62 w 392"/>
                <a:gd name="T1" fmla="*/ 70 h 370"/>
                <a:gd name="T2" fmla="*/ 62 w 392"/>
                <a:gd name="T3" fmla="*/ 70 h 370"/>
                <a:gd name="T4" fmla="*/ 0 w 392"/>
                <a:gd name="T5" fmla="*/ 146 h 370"/>
                <a:gd name="T6" fmla="*/ 270 w 392"/>
                <a:gd name="T7" fmla="*/ 370 h 370"/>
                <a:gd name="T8" fmla="*/ 392 w 392"/>
                <a:gd name="T9" fmla="*/ 224 h 370"/>
                <a:gd name="T10" fmla="*/ 122 w 392"/>
                <a:gd name="T11" fmla="*/ 0 h 370"/>
                <a:gd name="T12" fmla="*/ 62 w 392"/>
                <a:gd name="T13" fmla="*/ 70 h 370"/>
              </a:gdLst>
              <a:ahLst/>
              <a:cxnLst>
                <a:cxn ang="0">
                  <a:pos x="T0" y="T1"/>
                </a:cxn>
                <a:cxn ang="0">
                  <a:pos x="T2" y="T3"/>
                </a:cxn>
                <a:cxn ang="0">
                  <a:pos x="T4" y="T5"/>
                </a:cxn>
                <a:cxn ang="0">
                  <a:pos x="T6" y="T7"/>
                </a:cxn>
                <a:cxn ang="0">
                  <a:pos x="T8" y="T9"/>
                </a:cxn>
                <a:cxn ang="0">
                  <a:pos x="T10" y="T11"/>
                </a:cxn>
                <a:cxn ang="0">
                  <a:pos x="T12" y="T13"/>
                </a:cxn>
              </a:cxnLst>
              <a:rect l="0" t="0" r="r" b="b"/>
              <a:pathLst>
                <a:path w="392" h="370">
                  <a:moveTo>
                    <a:pt x="62" y="70"/>
                  </a:moveTo>
                  <a:lnTo>
                    <a:pt x="62" y="70"/>
                  </a:lnTo>
                  <a:lnTo>
                    <a:pt x="0" y="146"/>
                  </a:lnTo>
                  <a:lnTo>
                    <a:pt x="270" y="370"/>
                  </a:lnTo>
                  <a:lnTo>
                    <a:pt x="392" y="224"/>
                  </a:lnTo>
                  <a:lnTo>
                    <a:pt x="122" y="0"/>
                  </a:lnTo>
                  <a:lnTo>
                    <a:pt x="62" y="70"/>
                  </a:lnTo>
                  <a:close/>
                </a:path>
              </a:pathLst>
            </a:custGeom>
            <a:solidFill>
              <a:srgbClr val="E9A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5" name="Freeform 28">
              <a:extLst>
                <a:ext uri="{FF2B5EF4-FFF2-40B4-BE49-F238E27FC236}">
                  <a16:creationId xmlns:a16="http://schemas.microsoft.com/office/drawing/2014/main" id="{6C58016D-06A6-4037-9130-C222478B3209}"/>
                </a:ext>
              </a:extLst>
            </p:cNvPr>
            <p:cNvSpPr>
              <a:spLocks/>
            </p:cNvSpPr>
            <p:nvPr/>
          </p:nvSpPr>
          <p:spPr bwMode="auto">
            <a:xfrm>
              <a:off x="2954338" y="2498725"/>
              <a:ext cx="615950" cy="581025"/>
            </a:xfrm>
            <a:custGeom>
              <a:avLst/>
              <a:gdLst>
                <a:gd name="T0" fmla="*/ 0 w 388"/>
                <a:gd name="T1" fmla="*/ 142 h 366"/>
                <a:gd name="T2" fmla="*/ 270 w 388"/>
                <a:gd name="T3" fmla="*/ 366 h 366"/>
                <a:gd name="T4" fmla="*/ 324 w 388"/>
                <a:gd name="T5" fmla="*/ 300 h 366"/>
                <a:gd name="T6" fmla="*/ 388 w 388"/>
                <a:gd name="T7" fmla="*/ 224 h 366"/>
                <a:gd name="T8" fmla="*/ 118 w 388"/>
                <a:gd name="T9" fmla="*/ 0 h 366"/>
                <a:gd name="T10" fmla="*/ 0 w 388"/>
                <a:gd name="T11" fmla="*/ 142 h 366"/>
              </a:gdLst>
              <a:ahLst/>
              <a:cxnLst>
                <a:cxn ang="0">
                  <a:pos x="T0" y="T1"/>
                </a:cxn>
                <a:cxn ang="0">
                  <a:pos x="T2" y="T3"/>
                </a:cxn>
                <a:cxn ang="0">
                  <a:pos x="T4" y="T5"/>
                </a:cxn>
                <a:cxn ang="0">
                  <a:pos x="T6" y="T7"/>
                </a:cxn>
                <a:cxn ang="0">
                  <a:pos x="T8" y="T9"/>
                </a:cxn>
                <a:cxn ang="0">
                  <a:pos x="T10" y="T11"/>
                </a:cxn>
              </a:cxnLst>
              <a:rect l="0" t="0" r="r" b="b"/>
              <a:pathLst>
                <a:path w="388" h="366">
                  <a:moveTo>
                    <a:pt x="0" y="142"/>
                  </a:moveTo>
                  <a:lnTo>
                    <a:pt x="270" y="366"/>
                  </a:lnTo>
                  <a:lnTo>
                    <a:pt x="324" y="300"/>
                  </a:lnTo>
                  <a:lnTo>
                    <a:pt x="388" y="224"/>
                  </a:lnTo>
                  <a:lnTo>
                    <a:pt x="118" y="0"/>
                  </a:lnTo>
                  <a:lnTo>
                    <a:pt x="0" y="142"/>
                  </a:lnTo>
                  <a:close/>
                </a:path>
              </a:pathLst>
            </a:custGeom>
            <a:solidFill>
              <a:srgbClr val="FAB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6" name="Freeform 29">
              <a:extLst>
                <a:ext uri="{FF2B5EF4-FFF2-40B4-BE49-F238E27FC236}">
                  <a16:creationId xmlns:a16="http://schemas.microsoft.com/office/drawing/2014/main" id="{0FCCA41D-2D17-4F50-BA1D-E86205622447}"/>
                </a:ext>
              </a:extLst>
            </p:cNvPr>
            <p:cNvSpPr>
              <a:spLocks/>
            </p:cNvSpPr>
            <p:nvPr/>
          </p:nvSpPr>
          <p:spPr bwMode="auto">
            <a:xfrm>
              <a:off x="2681288" y="2886075"/>
              <a:ext cx="574675" cy="508000"/>
            </a:xfrm>
            <a:custGeom>
              <a:avLst/>
              <a:gdLst>
                <a:gd name="T0" fmla="*/ 356 w 362"/>
                <a:gd name="T1" fmla="*/ 248 h 320"/>
                <a:gd name="T2" fmla="*/ 356 w 362"/>
                <a:gd name="T3" fmla="*/ 248 h 320"/>
                <a:gd name="T4" fmla="*/ 360 w 362"/>
                <a:gd name="T5" fmla="*/ 252 h 320"/>
                <a:gd name="T6" fmla="*/ 362 w 362"/>
                <a:gd name="T7" fmla="*/ 256 h 320"/>
                <a:gd name="T8" fmla="*/ 360 w 362"/>
                <a:gd name="T9" fmla="*/ 262 h 320"/>
                <a:gd name="T10" fmla="*/ 358 w 362"/>
                <a:gd name="T11" fmla="*/ 266 h 320"/>
                <a:gd name="T12" fmla="*/ 318 w 362"/>
                <a:gd name="T13" fmla="*/ 316 h 320"/>
                <a:gd name="T14" fmla="*/ 318 w 362"/>
                <a:gd name="T15" fmla="*/ 316 h 320"/>
                <a:gd name="T16" fmla="*/ 314 w 362"/>
                <a:gd name="T17" fmla="*/ 318 h 320"/>
                <a:gd name="T18" fmla="*/ 308 w 362"/>
                <a:gd name="T19" fmla="*/ 320 h 320"/>
                <a:gd name="T20" fmla="*/ 302 w 362"/>
                <a:gd name="T21" fmla="*/ 320 h 320"/>
                <a:gd name="T22" fmla="*/ 298 w 362"/>
                <a:gd name="T23" fmla="*/ 318 h 320"/>
                <a:gd name="T24" fmla="*/ 6 w 362"/>
                <a:gd name="T25" fmla="*/ 74 h 320"/>
                <a:gd name="T26" fmla="*/ 6 w 362"/>
                <a:gd name="T27" fmla="*/ 74 h 320"/>
                <a:gd name="T28" fmla="*/ 2 w 362"/>
                <a:gd name="T29" fmla="*/ 70 h 320"/>
                <a:gd name="T30" fmla="*/ 0 w 362"/>
                <a:gd name="T31" fmla="*/ 64 h 320"/>
                <a:gd name="T32" fmla="*/ 2 w 362"/>
                <a:gd name="T33" fmla="*/ 60 h 320"/>
                <a:gd name="T34" fmla="*/ 4 w 362"/>
                <a:gd name="T35" fmla="*/ 54 h 320"/>
                <a:gd name="T36" fmla="*/ 44 w 362"/>
                <a:gd name="T37" fmla="*/ 6 h 320"/>
                <a:gd name="T38" fmla="*/ 44 w 362"/>
                <a:gd name="T39" fmla="*/ 6 h 320"/>
                <a:gd name="T40" fmla="*/ 50 w 362"/>
                <a:gd name="T41" fmla="*/ 2 h 320"/>
                <a:gd name="T42" fmla="*/ 54 w 362"/>
                <a:gd name="T43" fmla="*/ 0 h 320"/>
                <a:gd name="T44" fmla="*/ 60 w 362"/>
                <a:gd name="T45" fmla="*/ 2 h 320"/>
                <a:gd name="T46" fmla="*/ 64 w 362"/>
                <a:gd name="T47" fmla="*/ 4 h 320"/>
                <a:gd name="T48" fmla="*/ 356 w 362"/>
                <a:gd name="T49" fmla="*/ 24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2" h="320">
                  <a:moveTo>
                    <a:pt x="356" y="248"/>
                  </a:moveTo>
                  <a:lnTo>
                    <a:pt x="356" y="248"/>
                  </a:lnTo>
                  <a:lnTo>
                    <a:pt x="360" y="252"/>
                  </a:lnTo>
                  <a:lnTo>
                    <a:pt x="362" y="256"/>
                  </a:lnTo>
                  <a:lnTo>
                    <a:pt x="360" y="262"/>
                  </a:lnTo>
                  <a:lnTo>
                    <a:pt x="358" y="266"/>
                  </a:lnTo>
                  <a:lnTo>
                    <a:pt x="318" y="316"/>
                  </a:lnTo>
                  <a:lnTo>
                    <a:pt x="318" y="316"/>
                  </a:lnTo>
                  <a:lnTo>
                    <a:pt x="314" y="318"/>
                  </a:lnTo>
                  <a:lnTo>
                    <a:pt x="308" y="320"/>
                  </a:lnTo>
                  <a:lnTo>
                    <a:pt x="302" y="320"/>
                  </a:lnTo>
                  <a:lnTo>
                    <a:pt x="298" y="318"/>
                  </a:lnTo>
                  <a:lnTo>
                    <a:pt x="6" y="74"/>
                  </a:lnTo>
                  <a:lnTo>
                    <a:pt x="6" y="74"/>
                  </a:lnTo>
                  <a:lnTo>
                    <a:pt x="2" y="70"/>
                  </a:lnTo>
                  <a:lnTo>
                    <a:pt x="0" y="64"/>
                  </a:lnTo>
                  <a:lnTo>
                    <a:pt x="2" y="60"/>
                  </a:lnTo>
                  <a:lnTo>
                    <a:pt x="4" y="54"/>
                  </a:lnTo>
                  <a:lnTo>
                    <a:pt x="44" y="6"/>
                  </a:lnTo>
                  <a:lnTo>
                    <a:pt x="44" y="6"/>
                  </a:lnTo>
                  <a:lnTo>
                    <a:pt x="50" y="2"/>
                  </a:lnTo>
                  <a:lnTo>
                    <a:pt x="54" y="0"/>
                  </a:lnTo>
                  <a:lnTo>
                    <a:pt x="60" y="2"/>
                  </a:lnTo>
                  <a:lnTo>
                    <a:pt x="64" y="4"/>
                  </a:lnTo>
                  <a:lnTo>
                    <a:pt x="356" y="248"/>
                  </a:lnTo>
                  <a:close/>
                </a:path>
              </a:pathLst>
            </a:custGeom>
            <a:solidFill>
              <a:srgbClr val="5C4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7" name="Freeform 30">
              <a:extLst>
                <a:ext uri="{FF2B5EF4-FFF2-40B4-BE49-F238E27FC236}">
                  <a16:creationId xmlns:a16="http://schemas.microsoft.com/office/drawing/2014/main" id="{8488E396-D713-4151-AEE5-7823E0A92C3E}"/>
                </a:ext>
              </a:extLst>
            </p:cNvPr>
            <p:cNvSpPr>
              <a:spLocks/>
            </p:cNvSpPr>
            <p:nvPr/>
          </p:nvSpPr>
          <p:spPr bwMode="auto">
            <a:xfrm>
              <a:off x="2547938" y="3051175"/>
              <a:ext cx="571500" cy="504825"/>
            </a:xfrm>
            <a:custGeom>
              <a:avLst/>
              <a:gdLst>
                <a:gd name="T0" fmla="*/ 354 w 360"/>
                <a:gd name="T1" fmla="*/ 246 h 318"/>
                <a:gd name="T2" fmla="*/ 354 w 360"/>
                <a:gd name="T3" fmla="*/ 246 h 318"/>
                <a:gd name="T4" fmla="*/ 358 w 360"/>
                <a:gd name="T5" fmla="*/ 250 h 318"/>
                <a:gd name="T6" fmla="*/ 360 w 360"/>
                <a:gd name="T7" fmla="*/ 256 h 318"/>
                <a:gd name="T8" fmla="*/ 360 w 360"/>
                <a:gd name="T9" fmla="*/ 260 h 318"/>
                <a:gd name="T10" fmla="*/ 356 w 360"/>
                <a:gd name="T11" fmla="*/ 264 h 318"/>
                <a:gd name="T12" fmla="*/ 316 w 360"/>
                <a:gd name="T13" fmla="*/ 314 h 318"/>
                <a:gd name="T14" fmla="*/ 316 w 360"/>
                <a:gd name="T15" fmla="*/ 314 h 318"/>
                <a:gd name="T16" fmla="*/ 312 w 360"/>
                <a:gd name="T17" fmla="*/ 318 h 318"/>
                <a:gd name="T18" fmla="*/ 306 w 360"/>
                <a:gd name="T19" fmla="*/ 318 h 318"/>
                <a:gd name="T20" fmla="*/ 302 w 360"/>
                <a:gd name="T21" fmla="*/ 318 h 318"/>
                <a:gd name="T22" fmla="*/ 296 w 360"/>
                <a:gd name="T23" fmla="*/ 316 h 318"/>
                <a:gd name="T24" fmla="*/ 4 w 360"/>
                <a:gd name="T25" fmla="*/ 72 h 318"/>
                <a:gd name="T26" fmla="*/ 4 w 360"/>
                <a:gd name="T27" fmla="*/ 72 h 318"/>
                <a:gd name="T28" fmla="*/ 0 w 360"/>
                <a:gd name="T29" fmla="*/ 68 h 318"/>
                <a:gd name="T30" fmla="*/ 0 w 360"/>
                <a:gd name="T31" fmla="*/ 64 h 318"/>
                <a:gd name="T32" fmla="*/ 0 w 360"/>
                <a:gd name="T33" fmla="*/ 58 h 318"/>
                <a:gd name="T34" fmla="*/ 2 w 360"/>
                <a:gd name="T35" fmla="*/ 54 h 318"/>
                <a:gd name="T36" fmla="*/ 44 w 360"/>
                <a:gd name="T37" fmla="*/ 4 h 318"/>
                <a:gd name="T38" fmla="*/ 44 w 360"/>
                <a:gd name="T39" fmla="*/ 4 h 318"/>
                <a:gd name="T40" fmla="*/ 48 w 360"/>
                <a:gd name="T41" fmla="*/ 0 h 318"/>
                <a:gd name="T42" fmla="*/ 52 w 360"/>
                <a:gd name="T43" fmla="*/ 0 h 318"/>
                <a:gd name="T44" fmla="*/ 58 w 360"/>
                <a:gd name="T45" fmla="*/ 0 h 318"/>
                <a:gd name="T46" fmla="*/ 62 w 360"/>
                <a:gd name="T47" fmla="*/ 2 h 318"/>
                <a:gd name="T48" fmla="*/ 354 w 360"/>
                <a:gd name="T49" fmla="*/ 24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18">
                  <a:moveTo>
                    <a:pt x="354" y="246"/>
                  </a:moveTo>
                  <a:lnTo>
                    <a:pt x="354" y="246"/>
                  </a:lnTo>
                  <a:lnTo>
                    <a:pt x="358" y="250"/>
                  </a:lnTo>
                  <a:lnTo>
                    <a:pt x="360" y="256"/>
                  </a:lnTo>
                  <a:lnTo>
                    <a:pt x="360" y="260"/>
                  </a:lnTo>
                  <a:lnTo>
                    <a:pt x="356" y="264"/>
                  </a:lnTo>
                  <a:lnTo>
                    <a:pt x="316" y="314"/>
                  </a:lnTo>
                  <a:lnTo>
                    <a:pt x="316" y="314"/>
                  </a:lnTo>
                  <a:lnTo>
                    <a:pt x="312" y="318"/>
                  </a:lnTo>
                  <a:lnTo>
                    <a:pt x="306" y="318"/>
                  </a:lnTo>
                  <a:lnTo>
                    <a:pt x="302" y="318"/>
                  </a:lnTo>
                  <a:lnTo>
                    <a:pt x="296" y="316"/>
                  </a:lnTo>
                  <a:lnTo>
                    <a:pt x="4" y="72"/>
                  </a:lnTo>
                  <a:lnTo>
                    <a:pt x="4" y="72"/>
                  </a:lnTo>
                  <a:lnTo>
                    <a:pt x="0" y="68"/>
                  </a:lnTo>
                  <a:lnTo>
                    <a:pt x="0" y="64"/>
                  </a:lnTo>
                  <a:lnTo>
                    <a:pt x="0" y="58"/>
                  </a:lnTo>
                  <a:lnTo>
                    <a:pt x="2" y="54"/>
                  </a:lnTo>
                  <a:lnTo>
                    <a:pt x="44" y="4"/>
                  </a:lnTo>
                  <a:lnTo>
                    <a:pt x="44" y="4"/>
                  </a:lnTo>
                  <a:lnTo>
                    <a:pt x="48" y="0"/>
                  </a:lnTo>
                  <a:lnTo>
                    <a:pt x="52" y="0"/>
                  </a:lnTo>
                  <a:lnTo>
                    <a:pt x="58" y="0"/>
                  </a:lnTo>
                  <a:lnTo>
                    <a:pt x="62" y="2"/>
                  </a:lnTo>
                  <a:lnTo>
                    <a:pt x="354" y="246"/>
                  </a:lnTo>
                  <a:close/>
                </a:path>
              </a:pathLst>
            </a:custGeom>
            <a:solidFill>
              <a:srgbClr val="5C4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8" name="Freeform 31">
              <a:extLst>
                <a:ext uri="{FF2B5EF4-FFF2-40B4-BE49-F238E27FC236}">
                  <a16:creationId xmlns:a16="http://schemas.microsoft.com/office/drawing/2014/main" id="{4C84D75B-16C9-415F-AA04-B3483920826A}"/>
                </a:ext>
              </a:extLst>
            </p:cNvPr>
            <p:cNvSpPr>
              <a:spLocks/>
            </p:cNvSpPr>
            <p:nvPr/>
          </p:nvSpPr>
          <p:spPr bwMode="auto">
            <a:xfrm>
              <a:off x="3074988" y="2416175"/>
              <a:ext cx="571500" cy="508000"/>
            </a:xfrm>
            <a:custGeom>
              <a:avLst/>
              <a:gdLst>
                <a:gd name="T0" fmla="*/ 4 w 360"/>
                <a:gd name="T1" fmla="*/ 72 h 320"/>
                <a:gd name="T2" fmla="*/ 4 w 360"/>
                <a:gd name="T3" fmla="*/ 72 h 320"/>
                <a:gd name="T4" fmla="*/ 2 w 360"/>
                <a:gd name="T5" fmla="*/ 68 h 320"/>
                <a:gd name="T6" fmla="*/ 0 w 360"/>
                <a:gd name="T7" fmla="*/ 64 h 320"/>
                <a:gd name="T8" fmla="*/ 0 w 360"/>
                <a:gd name="T9" fmla="*/ 58 h 320"/>
                <a:gd name="T10" fmla="*/ 2 w 360"/>
                <a:gd name="T11" fmla="*/ 54 h 320"/>
                <a:gd name="T12" fmla="*/ 44 w 360"/>
                <a:gd name="T13" fmla="*/ 4 h 320"/>
                <a:gd name="T14" fmla="*/ 44 w 360"/>
                <a:gd name="T15" fmla="*/ 4 h 320"/>
                <a:gd name="T16" fmla="*/ 48 w 360"/>
                <a:gd name="T17" fmla="*/ 2 h 320"/>
                <a:gd name="T18" fmla="*/ 52 w 360"/>
                <a:gd name="T19" fmla="*/ 0 h 320"/>
                <a:gd name="T20" fmla="*/ 58 w 360"/>
                <a:gd name="T21" fmla="*/ 0 h 320"/>
                <a:gd name="T22" fmla="*/ 62 w 360"/>
                <a:gd name="T23" fmla="*/ 2 h 320"/>
                <a:gd name="T24" fmla="*/ 356 w 360"/>
                <a:gd name="T25" fmla="*/ 246 h 320"/>
                <a:gd name="T26" fmla="*/ 356 w 360"/>
                <a:gd name="T27" fmla="*/ 246 h 320"/>
                <a:gd name="T28" fmla="*/ 358 w 360"/>
                <a:gd name="T29" fmla="*/ 250 h 320"/>
                <a:gd name="T30" fmla="*/ 360 w 360"/>
                <a:gd name="T31" fmla="*/ 256 h 320"/>
                <a:gd name="T32" fmla="*/ 360 w 360"/>
                <a:gd name="T33" fmla="*/ 260 h 320"/>
                <a:gd name="T34" fmla="*/ 358 w 360"/>
                <a:gd name="T35" fmla="*/ 266 h 320"/>
                <a:gd name="T36" fmla="*/ 316 w 360"/>
                <a:gd name="T37" fmla="*/ 314 h 320"/>
                <a:gd name="T38" fmla="*/ 316 w 360"/>
                <a:gd name="T39" fmla="*/ 314 h 320"/>
                <a:gd name="T40" fmla="*/ 312 w 360"/>
                <a:gd name="T41" fmla="*/ 318 h 320"/>
                <a:gd name="T42" fmla="*/ 308 w 360"/>
                <a:gd name="T43" fmla="*/ 320 h 320"/>
                <a:gd name="T44" fmla="*/ 302 w 360"/>
                <a:gd name="T45" fmla="*/ 320 h 320"/>
                <a:gd name="T46" fmla="*/ 298 w 360"/>
                <a:gd name="T47" fmla="*/ 316 h 320"/>
                <a:gd name="T48" fmla="*/ 4 w 360"/>
                <a:gd name="T49" fmla="*/ 7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20">
                  <a:moveTo>
                    <a:pt x="4" y="72"/>
                  </a:moveTo>
                  <a:lnTo>
                    <a:pt x="4" y="72"/>
                  </a:lnTo>
                  <a:lnTo>
                    <a:pt x="2" y="68"/>
                  </a:lnTo>
                  <a:lnTo>
                    <a:pt x="0" y="64"/>
                  </a:lnTo>
                  <a:lnTo>
                    <a:pt x="0" y="58"/>
                  </a:lnTo>
                  <a:lnTo>
                    <a:pt x="2" y="54"/>
                  </a:lnTo>
                  <a:lnTo>
                    <a:pt x="44" y="4"/>
                  </a:lnTo>
                  <a:lnTo>
                    <a:pt x="44" y="4"/>
                  </a:lnTo>
                  <a:lnTo>
                    <a:pt x="48" y="2"/>
                  </a:lnTo>
                  <a:lnTo>
                    <a:pt x="52" y="0"/>
                  </a:lnTo>
                  <a:lnTo>
                    <a:pt x="58" y="0"/>
                  </a:lnTo>
                  <a:lnTo>
                    <a:pt x="62" y="2"/>
                  </a:lnTo>
                  <a:lnTo>
                    <a:pt x="356" y="246"/>
                  </a:lnTo>
                  <a:lnTo>
                    <a:pt x="356" y="246"/>
                  </a:lnTo>
                  <a:lnTo>
                    <a:pt x="358" y="250"/>
                  </a:lnTo>
                  <a:lnTo>
                    <a:pt x="360" y="256"/>
                  </a:lnTo>
                  <a:lnTo>
                    <a:pt x="360" y="260"/>
                  </a:lnTo>
                  <a:lnTo>
                    <a:pt x="358" y="266"/>
                  </a:lnTo>
                  <a:lnTo>
                    <a:pt x="316" y="314"/>
                  </a:lnTo>
                  <a:lnTo>
                    <a:pt x="316" y="314"/>
                  </a:lnTo>
                  <a:lnTo>
                    <a:pt x="312" y="318"/>
                  </a:lnTo>
                  <a:lnTo>
                    <a:pt x="308" y="320"/>
                  </a:lnTo>
                  <a:lnTo>
                    <a:pt x="302" y="320"/>
                  </a:lnTo>
                  <a:lnTo>
                    <a:pt x="298" y="316"/>
                  </a:lnTo>
                  <a:lnTo>
                    <a:pt x="4" y="72"/>
                  </a:lnTo>
                  <a:close/>
                </a:path>
              </a:pathLst>
            </a:custGeom>
            <a:solidFill>
              <a:srgbClr val="6D5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9" name="Freeform 32">
              <a:extLst>
                <a:ext uri="{FF2B5EF4-FFF2-40B4-BE49-F238E27FC236}">
                  <a16:creationId xmlns:a16="http://schemas.microsoft.com/office/drawing/2014/main" id="{B1A05B0D-A76E-4D3B-B4EA-16CA28A40D75}"/>
                </a:ext>
              </a:extLst>
            </p:cNvPr>
            <p:cNvSpPr>
              <a:spLocks/>
            </p:cNvSpPr>
            <p:nvPr/>
          </p:nvSpPr>
          <p:spPr bwMode="auto">
            <a:xfrm>
              <a:off x="3211513" y="2254250"/>
              <a:ext cx="571500" cy="504825"/>
            </a:xfrm>
            <a:custGeom>
              <a:avLst/>
              <a:gdLst>
                <a:gd name="T0" fmla="*/ 4 w 360"/>
                <a:gd name="T1" fmla="*/ 72 h 318"/>
                <a:gd name="T2" fmla="*/ 4 w 360"/>
                <a:gd name="T3" fmla="*/ 72 h 318"/>
                <a:gd name="T4" fmla="*/ 0 w 360"/>
                <a:gd name="T5" fmla="*/ 68 h 318"/>
                <a:gd name="T6" fmla="*/ 0 w 360"/>
                <a:gd name="T7" fmla="*/ 64 h 318"/>
                <a:gd name="T8" fmla="*/ 0 w 360"/>
                <a:gd name="T9" fmla="*/ 58 h 318"/>
                <a:gd name="T10" fmla="*/ 2 w 360"/>
                <a:gd name="T11" fmla="*/ 54 h 318"/>
                <a:gd name="T12" fmla="*/ 44 w 360"/>
                <a:gd name="T13" fmla="*/ 4 h 318"/>
                <a:gd name="T14" fmla="*/ 44 w 360"/>
                <a:gd name="T15" fmla="*/ 4 h 318"/>
                <a:gd name="T16" fmla="*/ 48 w 360"/>
                <a:gd name="T17" fmla="*/ 0 h 318"/>
                <a:gd name="T18" fmla="*/ 52 w 360"/>
                <a:gd name="T19" fmla="*/ 0 h 318"/>
                <a:gd name="T20" fmla="*/ 58 w 360"/>
                <a:gd name="T21" fmla="*/ 0 h 318"/>
                <a:gd name="T22" fmla="*/ 62 w 360"/>
                <a:gd name="T23" fmla="*/ 2 h 318"/>
                <a:gd name="T24" fmla="*/ 354 w 360"/>
                <a:gd name="T25" fmla="*/ 246 h 318"/>
                <a:gd name="T26" fmla="*/ 354 w 360"/>
                <a:gd name="T27" fmla="*/ 246 h 318"/>
                <a:gd name="T28" fmla="*/ 358 w 360"/>
                <a:gd name="T29" fmla="*/ 250 h 318"/>
                <a:gd name="T30" fmla="*/ 360 w 360"/>
                <a:gd name="T31" fmla="*/ 256 h 318"/>
                <a:gd name="T32" fmla="*/ 360 w 360"/>
                <a:gd name="T33" fmla="*/ 260 h 318"/>
                <a:gd name="T34" fmla="*/ 356 w 360"/>
                <a:gd name="T35" fmla="*/ 264 h 318"/>
                <a:gd name="T36" fmla="*/ 316 w 360"/>
                <a:gd name="T37" fmla="*/ 314 h 318"/>
                <a:gd name="T38" fmla="*/ 316 w 360"/>
                <a:gd name="T39" fmla="*/ 314 h 318"/>
                <a:gd name="T40" fmla="*/ 312 w 360"/>
                <a:gd name="T41" fmla="*/ 318 h 318"/>
                <a:gd name="T42" fmla="*/ 306 w 360"/>
                <a:gd name="T43" fmla="*/ 318 h 318"/>
                <a:gd name="T44" fmla="*/ 302 w 360"/>
                <a:gd name="T45" fmla="*/ 318 h 318"/>
                <a:gd name="T46" fmla="*/ 296 w 360"/>
                <a:gd name="T47" fmla="*/ 316 h 318"/>
                <a:gd name="T48" fmla="*/ 4 w 360"/>
                <a:gd name="T49" fmla="*/ 7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18">
                  <a:moveTo>
                    <a:pt x="4" y="72"/>
                  </a:moveTo>
                  <a:lnTo>
                    <a:pt x="4" y="72"/>
                  </a:lnTo>
                  <a:lnTo>
                    <a:pt x="0" y="68"/>
                  </a:lnTo>
                  <a:lnTo>
                    <a:pt x="0" y="64"/>
                  </a:lnTo>
                  <a:lnTo>
                    <a:pt x="0" y="58"/>
                  </a:lnTo>
                  <a:lnTo>
                    <a:pt x="2" y="54"/>
                  </a:lnTo>
                  <a:lnTo>
                    <a:pt x="44" y="4"/>
                  </a:lnTo>
                  <a:lnTo>
                    <a:pt x="44" y="4"/>
                  </a:lnTo>
                  <a:lnTo>
                    <a:pt x="48" y="0"/>
                  </a:lnTo>
                  <a:lnTo>
                    <a:pt x="52" y="0"/>
                  </a:lnTo>
                  <a:lnTo>
                    <a:pt x="58" y="0"/>
                  </a:lnTo>
                  <a:lnTo>
                    <a:pt x="62" y="2"/>
                  </a:lnTo>
                  <a:lnTo>
                    <a:pt x="354" y="246"/>
                  </a:lnTo>
                  <a:lnTo>
                    <a:pt x="354" y="246"/>
                  </a:lnTo>
                  <a:lnTo>
                    <a:pt x="358" y="250"/>
                  </a:lnTo>
                  <a:lnTo>
                    <a:pt x="360" y="256"/>
                  </a:lnTo>
                  <a:lnTo>
                    <a:pt x="360" y="260"/>
                  </a:lnTo>
                  <a:lnTo>
                    <a:pt x="356" y="264"/>
                  </a:lnTo>
                  <a:lnTo>
                    <a:pt x="316" y="314"/>
                  </a:lnTo>
                  <a:lnTo>
                    <a:pt x="316" y="314"/>
                  </a:lnTo>
                  <a:lnTo>
                    <a:pt x="312" y="318"/>
                  </a:lnTo>
                  <a:lnTo>
                    <a:pt x="306" y="318"/>
                  </a:lnTo>
                  <a:lnTo>
                    <a:pt x="302" y="318"/>
                  </a:lnTo>
                  <a:lnTo>
                    <a:pt x="296" y="316"/>
                  </a:lnTo>
                  <a:lnTo>
                    <a:pt x="4" y="72"/>
                  </a:lnTo>
                  <a:close/>
                </a:path>
              </a:pathLst>
            </a:custGeom>
            <a:solidFill>
              <a:srgbClr val="6D5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120475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BBF9FE3-52F4-440D-BF7C-6D3509C70A6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800" dirty="0">
                <a:solidFill>
                  <a:srgbClr val="0070C0"/>
                </a:solidFill>
                <a:latin typeface="Cambria" panose="02040503050406030204" pitchFamily="18" charset="0"/>
                <a:ea typeface="Cambria" panose="02040503050406030204" pitchFamily="18" charset="0"/>
              </a:rPr>
              <a:t>LIMITATIONS</a:t>
            </a:r>
            <a:endParaRPr kumimoji="0" lang="en-US" sz="28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108F8F61-BE4E-4684-A9CC-87C54B40B30B}"/>
              </a:ext>
            </a:extLst>
          </p:cNvPr>
          <p:cNvPicPr>
            <a:picLocks noChangeAspect="1"/>
          </p:cNvPicPr>
          <p:nvPr/>
        </p:nvPicPr>
        <p:blipFill>
          <a:blip r:embed="rId3"/>
          <a:stretch>
            <a:fillRect/>
          </a:stretch>
        </p:blipFill>
        <p:spPr>
          <a:xfrm>
            <a:off x="6172200" y="2886173"/>
            <a:ext cx="5978007" cy="3971828"/>
          </a:xfrm>
          <a:prstGeom prst="rect">
            <a:avLst/>
          </a:prstGeom>
        </p:spPr>
      </p:pic>
      <p:sp>
        <p:nvSpPr>
          <p:cNvPr id="7" name="Content Placeholder 2">
            <a:extLst>
              <a:ext uri="{FF2B5EF4-FFF2-40B4-BE49-F238E27FC236}">
                <a16:creationId xmlns:a16="http://schemas.microsoft.com/office/drawing/2014/main" id="{48B77401-85EF-4A71-99EC-629D2D03A839}"/>
              </a:ext>
            </a:extLst>
          </p:cNvPr>
          <p:cNvSpPr txBox="1">
            <a:spLocks/>
          </p:cNvSpPr>
          <p:nvPr/>
        </p:nvSpPr>
        <p:spPr>
          <a:xfrm>
            <a:off x="838200" y="1668462"/>
            <a:ext cx="64352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400" dirty="0"/>
              <a:t>‘Accident’ is a chance occurrence, and this project aims at predicting the outcome of such an occurrence with known factors. Hence, the output of this model cannot be taken as a standalone solution. Rather it gives a caution on various risk factors.</a:t>
            </a:r>
          </a:p>
          <a:p>
            <a:pPr lvl="0"/>
            <a:r>
              <a:rPr lang="en-US" sz="2400" dirty="0"/>
              <a:t>We believe that with more features, especially real time traffic information, construction work details, important events, weather conditions, </a:t>
            </a:r>
            <a:r>
              <a:rPr lang="en-US" sz="2400" i="1" dirty="0"/>
              <a:t>etc.</a:t>
            </a:r>
            <a:r>
              <a:rPr lang="en-US" sz="2400" dirty="0"/>
              <a:t>  we can improve this model significantly for real time use cases.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49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0" y="0"/>
            <a:ext cx="11810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939816C-9684-42B8-8F09-426547BF76E1}"/>
              </a:ext>
            </a:extLst>
          </p:cNvPr>
          <p:cNvSpPr txBox="1">
            <a:spLocks/>
          </p:cNvSpPr>
          <p:nvPr/>
        </p:nvSpPr>
        <p:spPr>
          <a:xfrm>
            <a:off x="-1219200" y="571154"/>
            <a:ext cx="7989752" cy="551603"/>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rgbClr val="0070C0"/>
                </a:solidFill>
                <a:latin typeface="Cambria" panose="02040503050406030204" pitchFamily="18" charset="0"/>
                <a:ea typeface="Cambria" panose="02040503050406030204" pitchFamily="18" charset="0"/>
              </a:rPr>
              <a:t>PROBLEM STATEMENT</a:t>
            </a:r>
          </a:p>
        </p:txBody>
      </p:sp>
      <p:sp>
        <p:nvSpPr>
          <p:cNvPr id="10" name="Content Placeholder 2">
            <a:extLst>
              <a:ext uri="{FF2B5EF4-FFF2-40B4-BE49-F238E27FC236}">
                <a16:creationId xmlns:a16="http://schemas.microsoft.com/office/drawing/2014/main" id="{034FC7DD-F440-4269-9621-85A0A62DE06B}"/>
              </a:ext>
            </a:extLst>
          </p:cNvPr>
          <p:cNvSpPr txBox="1">
            <a:spLocks/>
          </p:cNvSpPr>
          <p:nvPr/>
        </p:nvSpPr>
        <p:spPr>
          <a:xfrm>
            <a:off x="685800" y="1447800"/>
            <a:ext cx="7315200" cy="4267200"/>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800" b="1" dirty="0">
                <a:solidFill>
                  <a:schemeClr val="tx1"/>
                </a:solidFill>
                <a:latin typeface="Cambria" panose="02040503050406030204" pitchFamily="18" charset="0"/>
                <a:ea typeface="Cambria" panose="02040503050406030204" pitchFamily="18" charset="0"/>
              </a:rPr>
              <a:t>Law Enforcement Department wanted to know about  factors which leads to property damage. </a:t>
            </a:r>
          </a:p>
          <a:p>
            <a:pPr algn="l">
              <a:lnSpc>
                <a:spcPct val="170000"/>
              </a:lnSpc>
            </a:pPr>
            <a:r>
              <a:rPr lang="en-US" sz="2800" b="1" dirty="0">
                <a:solidFill>
                  <a:srgbClr val="FF0000"/>
                </a:solidFill>
              </a:rPr>
              <a:t>Model Prediction:</a:t>
            </a:r>
          </a:p>
          <a:p>
            <a:pPr algn="l"/>
            <a:r>
              <a:rPr lang="en-US" sz="2800" b="1" dirty="0">
                <a:solidFill>
                  <a:schemeClr val="tx1"/>
                </a:solidFill>
                <a:latin typeface="Cambria" panose="02040503050406030204" pitchFamily="18" charset="0"/>
                <a:ea typeface="Cambria" panose="02040503050406030204" pitchFamily="18" charset="0"/>
              </a:rPr>
              <a:t>To predict whether Property Damage occurred or not due to traffic violation.</a:t>
            </a:r>
          </a:p>
          <a:p>
            <a:pPr algn="l">
              <a:lnSpc>
                <a:spcPct val="170000"/>
              </a:lnSpc>
            </a:pPr>
            <a:r>
              <a:rPr lang="en-US" sz="2800" b="1" dirty="0">
                <a:solidFill>
                  <a:srgbClr val="FF0000"/>
                </a:solidFill>
              </a:rPr>
              <a:t>Objectives:</a:t>
            </a:r>
          </a:p>
          <a:p>
            <a:pPr marL="457200" indent="-457200" algn="l">
              <a:buFont typeface="Wingdings" panose="05000000000000000000" pitchFamily="2" charset="2"/>
              <a:buChar char="ü"/>
            </a:pPr>
            <a:r>
              <a:rPr lang="en-US" sz="2800" dirty="0">
                <a:solidFill>
                  <a:schemeClr val="tx1"/>
                </a:solidFill>
                <a:latin typeface="Cambria" panose="02040503050406030204" pitchFamily="18" charset="0"/>
                <a:ea typeface="Cambria" panose="02040503050406030204" pitchFamily="18" charset="0"/>
              </a:rPr>
              <a:t>To find the influential parameters for property damage.</a:t>
            </a:r>
          </a:p>
          <a:p>
            <a:pPr marL="457200" indent="-457200" algn="l">
              <a:buFont typeface="Wingdings" panose="05000000000000000000" pitchFamily="2" charset="2"/>
              <a:buChar char="ü"/>
            </a:pPr>
            <a:r>
              <a:rPr lang="en-US" sz="2800" dirty="0">
                <a:solidFill>
                  <a:schemeClr val="tx1"/>
                </a:solidFill>
                <a:latin typeface="Cambria" panose="02040503050406030204" pitchFamily="18" charset="0"/>
                <a:ea typeface="Cambria" panose="02040503050406030204" pitchFamily="18" charset="0"/>
              </a:rPr>
              <a:t>To research and visualize the property damage based on factors. </a:t>
            </a:r>
          </a:p>
          <a:p>
            <a:pPr marL="457200" indent="-457200" algn="l">
              <a:buFont typeface="Wingdings" panose="05000000000000000000" pitchFamily="2" charset="2"/>
              <a:buChar char="ü"/>
            </a:pPr>
            <a:r>
              <a:rPr lang="en-US" sz="2800" dirty="0">
                <a:solidFill>
                  <a:schemeClr val="tx1"/>
                </a:solidFill>
                <a:latin typeface="Cambria" panose="02040503050406030204" pitchFamily="18" charset="0"/>
                <a:ea typeface="Cambria" panose="02040503050406030204" pitchFamily="18" charset="0"/>
              </a:rPr>
              <a:t>To analyze the reason behind property damage and therefore to reduce the public property loss.</a:t>
            </a:r>
          </a:p>
          <a:p>
            <a:endParaRPr lang="en-US" dirty="0"/>
          </a:p>
        </p:txBody>
      </p:sp>
      <p:pic>
        <p:nvPicPr>
          <p:cNvPr id="4" name="Picture 3">
            <a:extLst>
              <a:ext uri="{FF2B5EF4-FFF2-40B4-BE49-F238E27FC236}">
                <a16:creationId xmlns:a16="http://schemas.microsoft.com/office/drawing/2014/main" id="{79F4A1B6-485F-466F-B58E-A2ECAA97B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1981200"/>
            <a:ext cx="1432382" cy="2009956"/>
          </a:xfrm>
          <a:prstGeom prst="rect">
            <a:avLst/>
          </a:prstGeom>
        </p:spPr>
      </p:pic>
      <p:pic>
        <p:nvPicPr>
          <p:cNvPr id="6" name="Picture 5">
            <a:extLst>
              <a:ext uri="{FF2B5EF4-FFF2-40B4-BE49-F238E27FC236}">
                <a16:creationId xmlns:a16="http://schemas.microsoft.com/office/drawing/2014/main" id="{41786173-739B-4B20-993B-D7B42394F3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0800" y="3352800"/>
            <a:ext cx="1735650" cy="3505200"/>
          </a:xfrm>
          <a:prstGeom prst="rect">
            <a:avLst/>
          </a:prstGeom>
        </p:spPr>
      </p:pic>
      <p:cxnSp>
        <p:nvCxnSpPr>
          <p:cNvPr id="8" name="Straight Connector 7">
            <a:extLst>
              <a:ext uri="{FF2B5EF4-FFF2-40B4-BE49-F238E27FC236}">
                <a16:creationId xmlns:a16="http://schemas.microsoft.com/office/drawing/2014/main" id="{560A7EF8-29B2-4888-A04C-F15A10580294}"/>
              </a:ext>
            </a:extLst>
          </p:cNvPr>
          <p:cNvCxnSpPr>
            <a:endCxn id="4" idx="0"/>
          </p:cNvCxnSpPr>
          <p:nvPr/>
        </p:nvCxnSpPr>
        <p:spPr>
          <a:xfrm>
            <a:off x="9052382" y="0"/>
            <a:ext cx="45809" cy="1981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53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DBD6F-0F40-463A-83DB-86480DB6DFA5}"/>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30" name="Picture 6" descr="Image result for great learning png">
            <a:extLst>
              <a:ext uri="{FF2B5EF4-FFF2-40B4-BE49-F238E27FC236}">
                <a16:creationId xmlns:a16="http://schemas.microsoft.com/office/drawing/2014/main" id="{4F9AEC76-2FA5-4164-B4E0-5A2498D8D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9DC9754-74CA-4430-9BE7-53D3E020E974}"/>
              </a:ext>
            </a:extLst>
          </p:cNvPr>
          <p:cNvSpPr txBox="1">
            <a:spLocks/>
          </p:cNvSpPr>
          <p:nvPr/>
        </p:nvSpPr>
        <p:spPr>
          <a:xfrm>
            <a:off x="239848" y="212071"/>
            <a:ext cx="4408352" cy="1083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a:solidFill>
                  <a:srgbClr val="0070C0"/>
                </a:solidFill>
                <a:latin typeface="Cambria" panose="02040503050406030204" pitchFamily="18" charset="0"/>
                <a:ea typeface="Cambria" panose="02040503050406030204" pitchFamily="18" charset="0"/>
              </a:rPr>
              <a:t>DATASET OVERVIEW</a:t>
            </a:r>
            <a:endParaRPr lang="en-US" sz="3200" dirty="0"/>
          </a:p>
        </p:txBody>
      </p:sp>
      <p:sp>
        <p:nvSpPr>
          <p:cNvPr id="9" name="Content Placeholder 2">
            <a:extLst>
              <a:ext uri="{FF2B5EF4-FFF2-40B4-BE49-F238E27FC236}">
                <a16:creationId xmlns:a16="http://schemas.microsoft.com/office/drawing/2014/main" id="{E1BA747F-FF95-46D8-B352-5608DAB463AC}"/>
              </a:ext>
            </a:extLst>
          </p:cNvPr>
          <p:cNvSpPr txBox="1">
            <a:spLocks/>
          </p:cNvSpPr>
          <p:nvPr/>
        </p:nvSpPr>
        <p:spPr>
          <a:xfrm>
            <a:off x="552340" y="1295400"/>
            <a:ext cx="7829660" cy="5715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N" sz="2000" b="1" dirty="0">
                <a:solidFill>
                  <a:schemeClr val="tx1"/>
                </a:solidFill>
                <a:latin typeface="Cambria" panose="02040503050406030204" pitchFamily="18" charset="0"/>
                <a:ea typeface="Cambria" panose="02040503050406030204" pitchFamily="18" charset="0"/>
              </a:rPr>
              <a:t>DATASET DESCRIPTION</a:t>
            </a:r>
            <a:endParaRPr lang="en-US" sz="2000" b="1" dirty="0">
              <a:solidFill>
                <a:schemeClr val="tx1"/>
              </a:solidFill>
              <a:latin typeface="Cambria" panose="02040503050406030204" pitchFamily="18" charset="0"/>
              <a:ea typeface="Cambria" panose="02040503050406030204" pitchFamily="18" charset="0"/>
            </a:endParaRPr>
          </a:p>
          <a:p>
            <a:pPr marL="342900" indent="-342900" algn="l">
              <a:buFont typeface="Arial" panose="020B0604020202020204" pitchFamily="34" charset="0"/>
              <a:buChar char="•"/>
            </a:pPr>
            <a:r>
              <a:rPr lang="en-IN" sz="2400" dirty="0">
                <a:solidFill>
                  <a:schemeClr val="tx1"/>
                </a:solidFill>
                <a:latin typeface="Cambria" panose="02040503050406030204" pitchFamily="18" charset="0"/>
                <a:ea typeface="Cambria" panose="02040503050406030204" pitchFamily="18" charset="0"/>
              </a:rPr>
              <a:t>The dataset has </a:t>
            </a:r>
            <a:r>
              <a:rPr lang="en-IN" sz="2400" dirty="0">
                <a:solidFill>
                  <a:srgbClr val="FF0000"/>
                </a:solidFill>
                <a:latin typeface="Cambria" panose="02040503050406030204" pitchFamily="18" charset="0"/>
                <a:ea typeface="Cambria" panose="02040503050406030204" pitchFamily="18" charset="0"/>
              </a:rPr>
              <a:t>15,80,153 records </a:t>
            </a:r>
            <a:r>
              <a:rPr lang="en-IN" sz="2400" dirty="0">
                <a:solidFill>
                  <a:schemeClr val="tx1"/>
                </a:solidFill>
                <a:latin typeface="Cambria" panose="02040503050406030204" pitchFamily="18" charset="0"/>
                <a:ea typeface="Cambria" panose="02040503050406030204" pitchFamily="18" charset="0"/>
              </a:rPr>
              <a:t>versus </a:t>
            </a:r>
            <a:r>
              <a:rPr lang="en-IN" sz="2400" dirty="0">
                <a:solidFill>
                  <a:srgbClr val="FF0000"/>
                </a:solidFill>
                <a:latin typeface="Cambria" panose="02040503050406030204" pitchFamily="18" charset="0"/>
                <a:ea typeface="Cambria" panose="02040503050406030204" pitchFamily="18" charset="0"/>
              </a:rPr>
              <a:t>35 features</a:t>
            </a:r>
          </a:p>
          <a:p>
            <a:pPr marL="342900" indent="-342900" algn="l">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The dataset consists of 2 numerical, 2 ordinal and 31 categorical attributes. </a:t>
            </a:r>
          </a:p>
          <a:p>
            <a:pPr algn="l">
              <a:buClr>
                <a:srgbClr val="903163"/>
              </a:buClr>
            </a:pPr>
            <a:endParaRPr lang="en-US" sz="2800" dirty="0"/>
          </a:p>
          <a:p>
            <a:pPr algn="l">
              <a:buClr>
                <a:srgbClr val="903163"/>
              </a:buClr>
            </a:pPr>
            <a:r>
              <a:rPr lang="en-IN" sz="2400" b="1" dirty="0">
                <a:solidFill>
                  <a:srgbClr val="3D3D3D"/>
                </a:solidFill>
                <a:latin typeface="Cambria" panose="02040503050406030204" pitchFamily="18" charset="0"/>
                <a:ea typeface="Cambria" panose="02040503050406030204" pitchFamily="18" charset="0"/>
              </a:rPr>
              <a:t>DATASET SOURCE</a:t>
            </a:r>
          </a:p>
          <a:p>
            <a:pPr algn="l">
              <a:buClr>
                <a:srgbClr val="903163"/>
              </a:buClr>
            </a:pPr>
            <a:r>
              <a:rPr lang="en-US" sz="2400" dirty="0">
                <a:solidFill>
                  <a:schemeClr val="tx1"/>
                </a:solidFill>
                <a:latin typeface="Cambria" panose="02040503050406030204" pitchFamily="18" charset="0"/>
                <a:ea typeface="Cambria" panose="02040503050406030204" pitchFamily="18" charset="0"/>
              </a:rPr>
              <a:t>Montgomery County is the most populous county in the U.S. state of Maryland, located adjacent to Washington, D.C.</a:t>
            </a:r>
          </a:p>
          <a:p>
            <a:pPr algn="l">
              <a:buClr>
                <a:srgbClr val="903163"/>
              </a:buClr>
            </a:pPr>
            <a:r>
              <a:rPr lang="en-US" sz="1400" dirty="0">
                <a:solidFill>
                  <a:srgbClr val="FF0000"/>
                </a:solidFill>
                <a:hlinkClick r:id="rId3"/>
              </a:rPr>
              <a:t>https://data.montgomerycountymd.gov/api/views/4mseku6q/rows.csv?accessType=DOWNLOAD</a:t>
            </a:r>
            <a:endParaRPr lang="en-US" sz="1400" dirty="0">
              <a:solidFill>
                <a:srgbClr val="FF0000"/>
              </a:solidFill>
            </a:endParaRPr>
          </a:p>
          <a:p>
            <a:pPr algn="l">
              <a:buClr>
                <a:srgbClr val="903163"/>
              </a:buClr>
            </a:pPr>
            <a:endParaRPr lang="en-US" sz="1400" dirty="0">
              <a:solidFill>
                <a:srgbClr val="FF0000"/>
              </a:solidFill>
            </a:endParaRPr>
          </a:p>
          <a:p>
            <a:pPr algn="l">
              <a:buClr>
                <a:srgbClr val="903163"/>
              </a:buClr>
            </a:pPr>
            <a:endParaRPr lang="en-IN" sz="2400" dirty="0">
              <a:solidFill>
                <a:schemeClr val="tx1"/>
              </a:solidFill>
              <a:latin typeface="Cambria" panose="02040503050406030204" pitchFamily="18" charset="0"/>
              <a:ea typeface="Cambria" panose="02040503050406030204" pitchFamily="18" charset="0"/>
            </a:endParaRPr>
          </a:p>
          <a:p>
            <a:pPr algn="l">
              <a:buClr>
                <a:srgbClr val="903163"/>
              </a:buClr>
            </a:pPr>
            <a:endParaRPr lang="en-IN" sz="1600" dirty="0">
              <a:solidFill>
                <a:srgbClr val="FF0000"/>
              </a:solidFill>
            </a:endParaRPr>
          </a:p>
          <a:p>
            <a:pPr>
              <a:buClr>
                <a:srgbClr val="903163"/>
              </a:buClr>
            </a:pPr>
            <a:endParaRPr lang="en-US" sz="2800" dirty="0"/>
          </a:p>
          <a:p>
            <a:endParaRPr lang="en-US" dirty="0"/>
          </a:p>
        </p:txBody>
      </p:sp>
      <p:pic>
        <p:nvPicPr>
          <p:cNvPr id="1026" name="Picture 2" descr="Image result for montgomery city map png">
            <a:extLst>
              <a:ext uri="{FF2B5EF4-FFF2-40B4-BE49-F238E27FC236}">
                <a16:creationId xmlns:a16="http://schemas.microsoft.com/office/drawing/2014/main" id="{A63317F3-2045-4EF1-9F9D-10D55D19C6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8136" y="1863716"/>
            <a:ext cx="4233864" cy="39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6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0C7F98-FE0F-496E-9EAA-3FBB17A5D942}"/>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8" name="Picture 6" descr="Image result for great learning png">
            <a:extLst>
              <a:ext uri="{FF2B5EF4-FFF2-40B4-BE49-F238E27FC236}">
                <a16:creationId xmlns:a16="http://schemas.microsoft.com/office/drawing/2014/main" id="{985AFE6D-70DF-4DBD-AD62-43BD2C5EF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5FA806E9-6E50-4365-86D7-B852E1BCCADA}"/>
              </a:ext>
            </a:extLst>
          </p:cNvPr>
          <p:cNvSpPr>
            <a:spLocks noGrp="1"/>
          </p:cNvSpPr>
          <p:nvPr>
            <p:ph type="title"/>
          </p:nvPr>
        </p:nvSpPr>
        <p:spPr/>
        <p:txBody>
          <a:bodyPr>
            <a:normAutofit/>
          </a:bodyPr>
          <a:lstStyle/>
          <a:p>
            <a:pPr algn="l"/>
            <a:r>
              <a:rPr lang="en-IN" sz="3200" b="1" dirty="0">
                <a:solidFill>
                  <a:srgbClr val="0070C0"/>
                </a:solidFill>
                <a:latin typeface="Cambria" panose="02040503050406030204" pitchFamily="18" charset="0"/>
                <a:ea typeface="Cambria" panose="02040503050406030204" pitchFamily="18" charset="0"/>
              </a:rPr>
              <a:t>PROCESS FLOW</a:t>
            </a:r>
            <a:endParaRPr lang="en-IN" sz="3200" dirty="0"/>
          </a:p>
        </p:txBody>
      </p:sp>
      <p:sp>
        <p:nvSpPr>
          <p:cNvPr id="3" name="Rectangle 2">
            <a:extLst>
              <a:ext uri="{FF2B5EF4-FFF2-40B4-BE49-F238E27FC236}">
                <a16:creationId xmlns:a16="http://schemas.microsoft.com/office/drawing/2014/main" id="{115A72BB-0ED6-4307-9ED1-FDCCEB07B1CC}"/>
              </a:ext>
            </a:extLst>
          </p:cNvPr>
          <p:cNvSpPr/>
          <p:nvPr/>
        </p:nvSpPr>
        <p:spPr>
          <a:xfrm>
            <a:off x="646043" y="1404938"/>
            <a:ext cx="2601097" cy="385042"/>
          </a:xfrm>
          <a:prstGeom prst="rect">
            <a:avLst/>
          </a:prstGeom>
        </p:spPr>
        <p:txBody>
          <a:bodyPr wrap="none">
            <a:spAutoFit/>
          </a:bodyPr>
          <a:lstStyle/>
          <a:p>
            <a:pPr marL="342900" marR="0" lvl="0" indent="-342900" algn="just">
              <a:lnSpc>
                <a:spcPct val="115000"/>
              </a:lnSpc>
              <a:spcBef>
                <a:spcPts val="0"/>
              </a:spcBef>
              <a:spcAft>
                <a:spcPts val="0"/>
              </a:spcAft>
              <a:buFont typeface="+mj-lt"/>
              <a:buAutoNum type="arabicParenR"/>
            </a:pPr>
            <a:r>
              <a:rPr lang="en-IN" dirty="0">
                <a:solidFill>
                  <a:srgbClr val="090909"/>
                </a:solidFill>
                <a:latin typeface="Cambria" panose="02040503050406030204" pitchFamily="18" charset="0"/>
                <a:ea typeface="Calibri" panose="020F0502020204030204" pitchFamily="34" charset="0"/>
              </a:rPr>
              <a:t>Descriptive Analytics</a:t>
            </a:r>
            <a:endParaRPr lang="en-IN" sz="1600" dirty="0">
              <a:effectLst/>
              <a:latin typeface="Times New Roman" panose="02020603050405020304" pitchFamily="18" charset="0"/>
              <a:ea typeface="Times New Roman" panose="02020603050405020304" pitchFamily="18" charset="0"/>
            </a:endParaRPr>
          </a:p>
        </p:txBody>
      </p:sp>
      <p:graphicFrame>
        <p:nvGraphicFramePr>
          <p:cNvPr id="49" name="Diagram 48">
            <a:extLst>
              <a:ext uri="{FF2B5EF4-FFF2-40B4-BE49-F238E27FC236}">
                <a16:creationId xmlns:a16="http://schemas.microsoft.com/office/drawing/2014/main" id="{E0FE6EF7-3C37-4646-9483-483E7A862448}"/>
              </a:ext>
            </a:extLst>
          </p:cNvPr>
          <p:cNvGraphicFramePr/>
          <p:nvPr/>
        </p:nvGraphicFramePr>
        <p:xfrm>
          <a:off x="838200" y="2133600"/>
          <a:ext cx="108204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15B8C32-3712-4EEE-BD59-B61864248D42}"/>
              </a:ext>
            </a:extLst>
          </p:cNvPr>
          <p:cNvSpPr/>
          <p:nvPr/>
        </p:nvSpPr>
        <p:spPr>
          <a:xfrm>
            <a:off x="646043" y="3982071"/>
            <a:ext cx="2501519" cy="385042"/>
          </a:xfrm>
          <a:prstGeom prst="rect">
            <a:avLst/>
          </a:prstGeom>
        </p:spPr>
        <p:txBody>
          <a:bodyPr wrap="none">
            <a:spAutoFit/>
          </a:bodyPr>
          <a:lstStyle/>
          <a:p>
            <a:pPr marR="0" lvl="0" algn="just">
              <a:lnSpc>
                <a:spcPct val="115000"/>
              </a:lnSpc>
              <a:spcBef>
                <a:spcPts val="0"/>
              </a:spcBef>
              <a:spcAft>
                <a:spcPts val="0"/>
              </a:spcAft>
            </a:pPr>
            <a:r>
              <a:rPr lang="en-IN" dirty="0">
                <a:solidFill>
                  <a:srgbClr val="090909"/>
                </a:solidFill>
                <a:latin typeface="Cambria" panose="02040503050406030204" pitchFamily="18" charset="0"/>
                <a:ea typeface="Calibri" panose="020F0502020204030204" pitchFamily="34" charset="0"/>
              </a:rPr>
              <a:t>2)   Predictive Analytics</a:t>
            </a:r>
            <a:endParaRPr lang="en-IN" sz="1600" dirty="0">
              <a:effectLst/>
              <a:latin typeface="Times New Roman" panose="02020603050405020304" pitchFamily="18" charset="0"/>
              <a:ea typeface="Times New Roman" panose="02020603050405020304" pitchFamily="18" charset="0"/>
            </a:endParaRPr>
          </a:p>
        </p:txBody>
      </p:sp>
      <p:graphicFrame>
        <p:nvGraphicFramePr>
          <p:cNvPr id="50" name="Diagram 49">
            <a:extLst>
              <a:ext uri="{FF2B5EF4-FFF2-40B4-BE49-F238E27FC236}">
                <a16:creationId xmlns:a16="http://schemas.microsoft.com/office/drawing/2014/main" id="{5771B944-E2D6-4955-B635-5EBC75F18BC1}"/>
              </a:ext>
            </a:extLst>
          </p:cNvPr>
          <p:cNvGraphicFramePr/>
          <p:nvPr/>
        </p:nvGraphicFramePr>
        <p:xfrm>
          <a:off x="838200" y="4724400"/>
          <a:ext cx="10820400" cy="129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5733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BBD4E7-3C09-446C-A59C-E70BE2768E06}"/>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6" name="Picture 6" descr="Image result for great learning png">
            <a:extLst>
              <a:ext uri="{FF2B5EF4-FFF2-40B4-BE49-F238E27FC236}">
                <a16:creationId xmlns:a16="http://schemas.microsoft.com/office/drawing/2014/main" id="{3A72C7DD-59F8-47B5-A3F5-E298096A7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naging data">
            <a:extLst>
              <a:ext uri="{FF2B5EF4-FFF2-40B4-BE49-F238E27FC236}">
                <a16:creationId xmlns:a16="http://schemas.microsoft.com/office/drawing/2014/main" id="{D85C11D9-F0FE-4AD3-A66A-2C566BF8C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24000"/>
            <a:ext cx="7229475"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82E369D8-CFE7-47D5-9A9B-CF19B2650F6E}"/>
              </a:ext>
            </a:extLst>
          </p:cNvPr>
          <p:cNvSpPr txBox="1">
            <a:spLocks/>
          </p:cNvSpPr>
          <p:nvPr/>
        </p:nvSpPr>
        <p:spPr>
          <a:xfrm>
            <a:off x="609600" y="387626"/>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0070C0"/>
                </a:solidFill>
                <a:latin typeface="Cambria" panose="02040503050406030204" pitchFamily="18" charset="0"/>
                <a:ea typeface="Cambria" panose="02040503050406030204" pitchFamily="18" charset="0"/>
              </a:rPr>
              <a:t>UNDERSTANDING THE DATA</a:t>
            </a:r>
            <a:endParaRPr lang="en-IN" sz="3200" dirty="0"/>
          </a:p>
        </p:txBody>
      </p:sp>
    </p:spTree>
    <p:extLst>
      <p:ext uri="{BB962C8B-B14F-4D97-AF65-F5344CB8AC3E}">
        <p14:creationId xmlns:p14="http://schemas.microsoft.com/office/powerpoint/2010/main" val="275521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32A61C-4BD3-4D02-B6F1-6DC24422D456}"/>
              </a:ext>
            </a:extLst>
          </p:cNvPr>
          <p:cNvSpPr/>
          <p:nvPr/>
        </p:nvSpPr>
        <p:spPr>
          <a:xfrm>
            <a:off x="381001" y="0"/>
            <a:ext cx="11810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21" name="Picture 6" descr="Image result for great learning png">
            <a:extLst>
              <a:ext uri="{FF2B5EF4-FFF2-40B4-BE49-F238E27FC236}">
                <a16:creationId xmlns:a16="http://schemas.microsoft.com/office/drawing/2014/main" id="{D7008D38-9AA8-4CAB-9356-027B1DA36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52400"/>
            <a:ext cx="2709863" cy="53270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E0ADCCF-EB33-4493-8F4D-BA230020D40F}"/>
              </a:ext>
            </a:extLst>
          </p:cNvPr>
          <p:cNvSpPr txBox="1">
            <a:spLocks/>
          </p:cNvSpPr>
          <p:nvPr/>
        </p:nvSpPr>
        <p:spPr>
          <a:xfrm>
            <a:off x="609600" y="291549"/>
            <a:ext cx="6172200" cy="1083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dirty="0">
                <a:solidFill>
                  <a:srgbClr val="0070C0"/>
                </a:solidFill>
                <a:latin typeface="Cambria" panose="02040503050406030204" pitchFamily="18" charset="0"/>
                <a:ea typeface="Cambria" panose="02040503050406030204" pitchFamily="18" charset="0"/>
              </a:rPr>
              <a:t>FEATURES DESCRIPTION</a:t>
            </a:r>
          </a:p>
        </p:txBody>
      </p:sp>
      <p:pic>
        <p:nvPicPr>
          <p:cNvPr id="9" name="Content Placeholder 8">
            <a:extLst>
              <a:ext uri="{FF2B5EF4-FFF2-40B4-BE49-F238E27FC236}">
                <a16:creationId xmlns:a16="http://schemas.microsoft.com/office/drawing/2014/main" id="{7DD43F2F-633B-4D3F-ACE0-242B1F7F203F}"/>
              </a:ext>
            </a:extLst>
          </p:cNvPr>
          <p:cNvPicPr>
            <a:picLocks noChangeAspect="1"/>
          </p:cNvPicPr>
          <p:nvPr/>
        </p:nvPicPr>
        <p:blipFill rotWithShape="1">
          <a:blip r:embed="rId3">
            <a:extLst>
              <a:ext uri="{28A0092B-C50C-407E-A947-70E740481C1C}">
                <a14:useLocalDpi xmlns:a14="http://schemas.microsoft.com/office/drawing/2010/main" val="0"/>
              </a:ext>
            </a:extLst>
          </a:blip>
          <a:srcRect b="5703"/>
          <a:stretch/>
        </p:blipFill>
        <p:spPr>
          <a:xfrm>
            <a:off x="558799" y="1295400"/>
            <a:ext cx="5334000" cy="4383093"/>
          </a:xfrm>
          <a:prstGeom prst="rect">
            <a:avLst/>
          </a:prstGeom>
        </p:spPr>
      </p:pic>
      <p:sp>
        <p:nvSpPr>
          <p:cNvPr id="10" name="TextBox 9">
            <a:extLst>
              <a:ext uri="{FF2B5EF4-FFF2-40B4-BE49-F238E27FC236}">
                <a16:creationId xmlns:a16="http://schemas.microsoft.com/office/drawing/2014/main" id="{2C6582C6-8596-49B8-8059-563436C249F1}"/>
              </a:ext>
            </a:extLst>
          </p:cNvPr>
          <p:cNvSpPr txBox="1"/>
          <p:nvPr/>
        </p:nvSpPr>
        <p:spPr>
          <a:xfrm>
            <a:off x="1473199" y="5980042"/>
            <a:ext cx="3505200" cy="707886"/>
          </a:xfrm>
          <a:prstGeom prst="rect">
            <a:avLst/>
          </a:prstGeom>
          <a:noFill/>
        </p:spPr>
        <p:txBody>
          <a:bodyPr wrap="square" rtlCol="0">
            <a:spAutoFit/>
          </a:bodyPr>
          <a:lstStyle/>
          <a:p>
            <a:pPr algn="ctr"/>
            <a:r>
              <a:rPr lang="en-IN" sz="2000" i="1" dirty="0">
                <a:latin typeface="Cambria" panose="02040503050406030204" pitchFamily="18" charset="0"/>
                <a:ea typeface="Cambria" panose="02040503050406030204" pitchFamily="18" charset="0"/>
              </a:rPr>
              <a:t>TABLE 1- Features Description Table</a:t>
            </a:r>
          </a:p>
        </p:txBody>
      </p:sp>
      <p:sp>
        <p:nvSpPr>
          <p:cNvPr id="2" name="Right Bracket 1">
            <a:extLst>
              <a:ext uri="{FF2B5EF4-FFF2-40B4-BE49-F238E27FC236}">
                <a16:creationId xmlns:a16="http://schemas.microsoft.com/office/drawing/2014/main" id="{405C71BB-D9CC-49C3-965D-6CD161D5C843}"/>
              </a:ext>
            </a:extLst>
          </p:cNvPr>
          <p:cNvSpPr/>
          <p:nvPr/>
        </p:nvSpPr>
        <p:spPr>
          <a:xfrm>
            <a:off x="5892799" y="1524000"/>
            <a:ext cx="203201" cy="381000"/>
          </a:xfrm>
          <a:prstGeom prst="rightBracket">
            <a:avLst/>
          </a:prstGeom>
          <a:ln w="38100">
            <a:solidFill>
              <a:srgbClr val="E82D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94BD5F84-ACC9-4C19-AB04-F5D3A48FC1AA}"/>
              </a:ext>
            </a:extLst>
          </p:cNvPr>
          <p:cNvCxnSpPr>
            <a:cxnSpLocks/>
            <a:stCxn id="2" idx="2"/>
          </p:cNvCxnSpPr>
          <p:nvPr/>
        </p:nvCxnSpPr>
        <p:spPr>
          <a:xfrm>
            <a:off x="6096000" y="1714500"/>
            <a:ext cx="533400" cy="0"/>
          </a:xfrm>
          <a:prstGeom prst="straightConnector1">
            <a:avLst/>
          </a:prstGeom>
          <a:ln w="28575">
            <a:solidFill>
              <a:srgbClr val="E82D2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C96B66F-EB33-413B-B0E3-1026D853C532}"/>
              </a:ext>
            </a:extLst>
          </p:cNvPr>
          <p:cNvSpPr txBox="1"/>
          <p:nvPr/>
        </p:nvSpPr>
        <p:spPr>
          <a:xfrm>
            <a:off x="6629400" y="1524000"/>
            <a:ext cx="1828800" cy="369332"/>
          </a:xfrm>
          <a:prstGeom prst="rect">
            <a:avLst/>
          </a:prstGeom>
          <a:noFill/>
        </p:spPr>
        <p:txBody>
          <a:bodyPr wrap="square" rtlCol="0">
            <a:spAutoFit/>
          </a:bodyPr>
          <a:lstStyle/>
          <a:p>
            <a:r>
              <a:rPr lang="en-US" dirty="0"/>
              <a:t>Time of violation</a:t>
            </a:r>
            <a:endParaRPr lang="en-IN" dirty="0"/>
          </a:p>
        </p:txBody>
      </p:sp>
      <p:sp>
        <p:nvSpPr>
          <p:cNvPr id="11" name="Right Bracket 10">
            <a:extLst>
              <a:ext uri="{FF2B5EF4-FFF2-40B4-BE49-F238E27FC236}">
                <a16:creationId xmlns:a16="http://schemas.microsoft.com/office/drawing/2014/main" id="{B5241981-C968-44E9-9D28-F2C040CD53E9}"/>
              </a:ext>
            </a:extLst>
          </p:cNvPr>
          <p:cNvSpPr/>
          <p:nvPr/>
        </p:nvSpPr>
        <p:spPr>
          <a:xfrm>
            <a:off x="5892799" y="1903342"/>
            <a:ext cx="203201" cy="1297045"/>
          </a:xfrm>
          <a:prstGeom prst="rightBracket">
            <a:avLst/>
          </a:prstGeom>
          <a:ln w="38100">
            <a:solidFill>
              <a:srgbClr val="E82D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CE5A5763-A4EB-45E8-AFF5-43CB813EE685}"/>
              </a:ext>
            </a:extLst>
          </p:cNvPr>
          <p:cNvCxnSpPr>
            <a:cxnSpLocks/>
            <a:stCxn id="11" idx="2"/>
          </p:cNvCxnSpPr>
          <p:nvPr/>
        </p:nvCxnSpPr>
        <p:spPr>
          <a:xfrm>
            <a:off x="6096000" y="2551865"/>
            <a:ext cx="533400" cy="0"/>
          </a:xfrm>
          <a:prstGeom prst="straightConnector1">
            <a:avLst/>
          </a:prstGeom>
          <a:ln w="28575">
            <a:solidFill>
              <a:srgbClr val="E82D2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5A60E1-E802-4479-A1F3-51F520A91810}"/>
              </a:ext>
            </a:extLst>
          </p:cNvPr>
          <p:cNvSpPr txBox="1"/>
          <p:nvPr/>
        </p:nvSpPr>
        <p:spPr>
          <a:xfrm>
            <a:off x="6629400" y="2367198"/>
            <a:ext cx="4267200" cy="369332"/>
          </a:xfrm>
          <a:prstGeom prst="rect">
            <a:avLst/>
          </a:prstGeom>
          <a:noFill/>
        </p:spPr>
        <p:txBody>
          <a:bodyPr wrap="square" rtlCol="0">
            <a:spAutoFit/>
          </a:bodyPr>
          <a:lstStyle/>
          <a:p>
            <a:r>
              <a:rPr lang="en-US" dirty="0"/>
              <a:t>Agency involved in recording violations</a:t>
            </a:r>
            <a:endParaRPr lang="en-IN" dirty="0"/>
          </a:p>
        </p:txBody>
      </p:sp>
      <p:sp>
        <p:nvSpPr>
          <p:cNvPr id="17" name="Right Bracket 16">
            <a:extLst>
              <a:ext uri="{FF2B5EF4-FFF2-40B4-BE49-F238E27FC236}">
                <a16:creationId xmlns:a16="http://schemas.microsoft.com/office/drawing/2014/main" id="{6343C683-65F9-4102-B6C5-BE770CDD5E50}"/>
              </a:ext>
            </a:extLst>
          </p:cNvPr>
          <p:cNvSpPr/>
          <p:nvPr/>
        </p:nvSpPr>
        <p:spPr>
          <a:xfrm>
            <a:off x="5892799" y="3238500"/>
            <a:ext cx="203201" cy="473641"/>
          </a:xfrm>
          <a:prstGeom prst="rightBracket">
            <a:avLst/>
          </a:prstGeom>
          <a:ln w="38100">
            <a:solidFill>
              <a:srgbClr val="E82D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A0664D5B-EC4C-4F5E-B15F-59FD7068ECE3}"/>
              </a:ext>
            </a:extLst>
          </p:cNvPr>
          <p:cNvCxnSpPr>
            <a:cxnSpLocks/>
          </p:cNvCxnSpPr>
          <p:nvPr/>
        </p:nvCxnSpPr>
        <p:spPr>
          <a:xfrm>
            <a:off x="6096000" y="3524250"/>
            <a:ext cx="583096" cy="0"/>
          </a:xfrm>
          <a:prstGeom prst="straightConnector1">
            <a:avLst/>
          </a:prstGeom>
          <a:ln w="28575">
            <a:solidFill>
              <a:srgbClr val="E82D2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880BB3C-A1D6-4AFA-99F8-9A75D3491DE3}"/>
              </a:ext>
            </a:extLst>
          </p:cNvPr>
          <p:cNvSpPr txBox="1"/>
          <p:nvPr/>
        </p:nvSpPr>
        <p:spPr>
          <a:xfrm>
            <a:off x="6629400" y="3342809"/>
            <a:ext cx="4419600" cy="369332"/>
          </a:xfrm>
          <a:prstGeom prst="rect">
            <a:avLst/>
          </a:prstGeom>
          <a:noFill/>
        </p:spPr>
        <p:txBody>
          <a:bodyPr wrap="square" rtlCol="0">
            <a:spAutoFit/>
          </a:bodyPr>
          <a:lstStyle/>
          <a:p>
            <a:r>
              <a:rPr lang="en-US" dirty="0"/>
              <a:t>Location details – where violations occurred</a:t>
            </a:r>
            <a:endParaRPr lang="en-IN" dirty="0"/>
          </a:p>
        </p:txBody>
      </p:sp>
      <p:sp>
        <p:nvSpPr>
          <p:cNvPr id="22" name="Right Bracket 21">
            <a:extLst>
              <a:ext uri="{FF2B5EF4-FFF2-40B4-BE49-F238E27FC236}">
                <a16:creationId xmlns:a16="http://schemas.microsoft.com/office/drawing/2014/main" id="{F01222F9-ED6E-47C5-87ED-2922FD0F4A4A}"/>
              </a:ext>
            </a:extLst>
          </p:cNvPr>
          <p:cNvSpPr/>
          <p:nvPr/>
        </p:nvSpPr>
        <p:spPr>
          <a:xfrm>
            <a:off x="5892799" y="3761069"/>
            <a:ext cx="203201" cy="1917423"/>
          </a:xfrm>
          <a:prstGeom prst="rightBracket">
            <a:avLst/>
          </a:prstGeom>
          <a:ln w="38100">
            <a:solidFill>
              <a:srgbClr val="E82D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7ECF7522-A9F7-4977-8FC8-C4FF664D312D}"/>
              </a:ext>
            </a:extLst>
          </p:cNvPr>
          <p:cNvCxnSpPr>
            <a:cxnSpLocks/>
          </p:cNvCxnSpPr>
          <p:nvPr/>
        </p:nvCxnSpPr>
        <p:spPr>
          <a:xfrm>
            <a:off x="6096000" y="4541604"/>
            <a:ext cx="583096" cy="0"/>
          </a:xfrm>
          <a:prstGeom prst="straightConnector1">
            <a:avLst/>
          </a:prstGeom>
          <a:ln w="28575">
            <a:solidFill>
              <a:srgbClr val="E82D2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47FC984-3F41-4080-946F-13B67BBC716D}"/>
              </a:ext>
            </a:extLst>
          </p:cNvPr>
          <p:cNvSpPr txBox="1"/>
          <p:nvPr/>
        </p:nvSpPr>
        <p:spPr>
          <a:xfrm>
            <a:off x="6629400" y="4343400"/>
            <a:ext cx="5334000" cy="369332"/>
          </a:xfrm>
          <a:prstGeom prst="rect">
            <a:avLst/>
          </a:prstGeom>
          <a:noFill/>
        </p:spPr>
        <p:txBody>
          <a:bodyPr wrap="square" rtlCol="0">
            <a:spAutoFit/>
          </a:bodyPr>
          <a:lstStyle/>
          <a:p>
            <a:r>
              <a:rPr lang="en-US" dirty="0"/>
              <a:t>Violation details (causes and effects of the violation)</a:t>
            </a:r>
            <a:endParaRPr lang="en-IN" dirty="0"/>
          </a:p>
        </p:txBody>
      </p:sp>
      <p:sp>
        <p:nvSpPr>
          <p:cNvPr id="27" name="TextBox 26">
            <a:extLst>
              <a:ext uri="{FF2B5EF4-FFF2-40B4-BE49-F238E27FC236}">
                <a16:creationId xmlns:a16="http://schemas.microsoft.com/office/drawing/2014/main" id="{D110B075-069F-4621-9863-18E4AB0C9EAD}"/>
              </a:ext>
            </a:extLst>
          </p:cNvPr>
          <p:cNvSpPr txBox="1"/>
          <p:nvPr/>
        </p:nvSpPr>
        <p:spPr>
          <a:xfrm>
            <a:off x="5347252" y="671248"/>
            <a:ext cx="3505200" cy="400110"/>
          </a:xfrm>
          <a:prstGeom prst="rect">
            <a:avLst/>
          </a:prstGeom>
          <a:noFill/>
        </p:spPr>
        <p:txBody>
          <a:bodyPr wrap="square" rtlCol="0">
            <a:spAutoFit/>
          </a:bodyPr>
          <a:lstStyle/>
          <a:p>
            <a:pPr algn="ctr"/>
            <a:r>
              <a:rPr lang="en-IN" sz="2000" i="1" dirty="0">
                <a:latin typeface="Cambria" panose="02040503050406030204" pitchFamily="18" charset="0"/>
                <a:ea typeface="Cambria" panose="02040503050406030204" pitchFamily="18" charset="0"/>
              </a:rPr>
              <a:t>Total number of features : 35</a:t>
            </a:r>
          </a:p>
        </p:txBody>
      </p:sp>
      <p:sp>
        <p:nvSpPr>
          <p:cNvPr id="28" name="TextBox 27">
            <a:extLst>
              <a:ext uri="{FF2B5EF4-FFF2-40B4-BE49-F238E27FC236}">
                <a16:creationId xmlns:a16="http://schemas.microsoft.com/office/drawing/2014/main" id="{2D1E343E-39CD-4597-9A1D-8338AB7D2681}"/>
              </a:ext>
            </a:extLst>
          </p:cNvPr>
          <p:cNvSpPr txBox="1"/>
          <p:nvPr/>
        </p:nvSpPr>
        <p:spPr>
          <a:xfrm>
            <a:off x="6698974" y="4712732"/>
            <a:ext cx="5410200" cy="1785104"/>
          </a:xfrm>
          <a:prstGeom prst="rect">
            <a:avLst/>
          </a:prstGeom>
          <a:noFill/>
        </p:spPr>
        <p:txBody>
          <a:bodyPr wrap="square" rtlCol="0">
            <a:spAutoFit/>
          </a:bodyPr>
          <a:lstStyle/>
          <a:p>
            <a:r>
              <a:rPr lang="en-IN" sz="1600" dirty="0"/>
              <a:t>Possible target variables: </a:t>
            </a:r>
          </a:p>
          <a:p>
            <a:pPr marL="285750" indent="-285750">
              <a:buFontTx/>
              <a:buChar char="-"/>
            </a:pPr>
            <a:r>
              <a:rPr lang="en-IN" sz="1600" dirty="0"/>
              <a:t>‘Accident’ – are some violations less severe than others? </a:t>
            </a:r>
            <a:r>
              <a:rPr lang="en-IN" sz="2400" dirty="0">
                <a:solidFill>
                  <a:srgbClr val="FF0000"/>
                </a:solidFill>
                <a:sym typeface="Wingdings" panose="05000000000000000000" pitchFamily="2" charset="2"/>
              </a:rPr>
              <a:t></a:t>
            </a:r>
            <a:r>
              <a:rPr lang="en-IN" sz="1600" dirty="0"/>
              <a:t> </a:t>
            </a:r>
          </a:p>
          <a:p>
            <a:pPr marL="285750" indent="-285750">
              <a:buFontTx/>
              <a:buChar char="-"/>
            </a:pPr>
            <a:r>
              <a:rPr lang="en-IN" sz="1600" dirty="0"/>
              <a:t>‘Fatal’ – What kind of violation cases result in fatality? </a:t>
            </a:r>
            <a:r>
              <a:rPr lang="en-IN" sz="2000" dirty="0">
                <a:solidFill>
                  <a:srgbClr val="00B050"/>
                </a:solidFill>
                <a:sym typeface="Wingdings" panose="05000000000000000000" pitchFamily="2" charset="2"/>
              </a:rPr>
              <a:t></a:t>
            </a:r>
            <a:endParaRPr lang="en-IN" sz="1600" dirty="0">
              <a:solidFill>
                <a:srgbClr val="00B050"/>
              </a:solidFill>
            </a:endParaRPr>
          </a:p>
          <a:p>
            <a:pPr marL="285750" indent="-285750">
              <a:buFontTx/>
              <a:buChar char="-"/>
            </a:pPr>
            <a:r>
              <a:rPr lang="en-IN" sz="1600" dirty="0"/>
              <a:t>‘Property damage’ – What kind of violation cases would result in property damage? </a:t>
            </a:r>
            <a:r>
              <a:rPr lang="en-IN" dirty="0">
                <a:solidFill>
                  <a:srgbClr val="00B050"/>
                </a:solidFill>
                <a:sym typeface="Wingdings" panose="05000000000000000000" pitchFamily="2" charset="2"/>
              </a:rPr>
              <a:t></a:t>
            </a:r>
          </a:p>
          <a:p>
            <a:pPr marL="285750" indent="-285750">
              <a:buFontTx/>
              <a:buChar char="-"/>
            </a:pPr>
            <a:r>
              <a:rPr lang="en-IN" sz="1600" dirty="0">
                <a:solidFill>
                  <a:srgbClr val="FF0000"/>
                </a:solidFill>
              </a:rPr>
              <a:t>Target variable chosen: ‘Property damage’</a:t>
            </a:r>
          </a:p>
        </p:txBody>
      </p:sp>
    </p:spTree>
    <p:extLst>
      <p:ext uri="{BB962C8B-B14F-4D97-AF65-F5344CB8AC3E}">
        <p14:creationId xmlns:p14="http://schemas.microsoft.com/office/powerpoint/2010/main" val="2898536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1627</Words>
  <Application>Microsoft Office PowerPoint</Application>
  <PresentationFormat>Widescreen</PresentationFormat>
  <Paragraphs>251</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Cambria</vt:lpstr>
      <vt:lpstr>Gill Sans MT</vt:lpstr>
      <vt:lpstr>Symbol</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PROCESS FLOW</vt:lpstr>
      <vt:lpstr>PowerPoint Presentation</vt:lpstr>
      <vt:lpstr>PowerPoint Presentation</vt:lpstr>
      <vt:lpstr>PowerPoint Presentation</vt:lpstr>
      <vt:lpstr>PowerPoint Presentation</vt:lpstr>
      <vt:lpstr>PowerPoint Presentation</vt:lpstr>
      <vt:lpstr>DATA SAMPLING </vt:lpstr>
      <vt:lpstr>STATISTICAL TESTING</vt:lpstr>
      <vt:lpstr>PowerPoint Presentation</vt:lpstr>
      <vt:lpstr>YEAR VS PROPERTY DAMAGE </vt:lpstr>
      <vt:lpstr>DAY OF THE WEEK VS PROPERTY DAMAGE</vt:lpstr>
      <vt:lpstr>TIME OF DAY VS PROPERTY DAMAGE</vt:lpstr>
      <vt:lpstr>RACE AND GENDER VS PROPERTY DAMAGE</vt:lpstr>
      <vt:lpstr>OFFENDER’S STATE </vt:lpstr>
      <vt:lpstr>DISTRICT WISE PROPERTY DAMAGE</vt:lpstr>
      <vt:lpstr>REASON FOR ACCIDENTS</vt:lpstr>
      <vt:lpstr>COMMERCIAL VEHICLES VS PROPERTY DAMAGE</vt:lpstr>
      <vt:lpstr>VEHICLE MAKE VS PROPERTY DAMAGE</vt:lpstr>
      <vt:lpstr>DISTRICT WISE PROPERTY DAMAGE</vt:lpstr>
      <vt:lpstr>ACCIDENT CLUSTERS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Ramachandran, Muraleetharan</dc:creator>
  <cp:lastModifiedBy>Sudarsan M</cp:lastModifiedBy>
  <cp:revision>93</cp:revision>
  <dcterms:created xsi:type="dcterms:W3CDTF">2019-07-29T10:22:11Z</dcterms:created>
  <dcterms:modified xsi:type="dcterms:W3CDTF">2019-09-27T09:46:34Z</dcterms:modified>
</cp:coreProperties>
</file>