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388559E-7BCE-73DA-751F-863B85AD2597}"/>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1F29E15-4057-1B47-E964-B8F95FAD0619}"/>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1A6923-A759-D738-F58D-BC76A2FA66BE}"/>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3FDAEF-0AF1-364C-324F-0163544270E5}"/>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A787B23-27FB-590F-0E42-F09216A04B02}"/>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ECA4FDC-B9E9-45C3-EB49-E38F71D8FD5B}"/>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6" name="Footer Placeholder 5">
            <a:extLst>
              <a:ext uri="{FF2B5EF4-FFF2-40B4-BE49-F238E27FC236}">
                <a16:creationId xmlns:a16="http://schemas.microsoft.com/office/drawing/2014/main" xmlns=""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B24892B-5B7F-0CF3-D01C-23B3DB32B20A}"/>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8" name="Footer Placeholder 7">
            <a:extLst>
              <a:ext uri="{FF2B5EF4-FFF2-40B4-BE49-F238E27FC236}">
                <a16:creationId xmlns:a16="http://schemas.microsoft.com/office/drawing/2014/main" xmlns=""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9A93F44-AD4D-CC61-C89C-AA915FE24931}"/>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4" name="Footer Placeholder 3">
            <a:extLst>
              <a:ext uri="{FF2B5EF4-FFF2-40B4-BE49-F238E27FC236}">
                <a16:creationId xmlns:a16="http://schemas.microsoft.com/office/drawing/2014/main" xmlns=""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296459-10A3-AE49-8B1D-2476012397D9}"/>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3" name="Footer Placeholder 2">
            <a:extLst>
              <a:ext uri="{FF2B5EF4-FFF2-40B4-BE49-F238E27FC236}">
                <a16:creationId xmlns:a16="http://schemas.microsoft.com/office/drawing/2014/main" xmlns=""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F380A0-AEEC-9BDA-C4D4-15F3355EA31E}"/>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6" name="Footer Placeholder 5">
            <a:extLst>
              <a:ext uri="{FF2B5EF4-FFF2-40B4-BE49-F238E27FC236}">
                <a16:creationId xmlns:a16="http://schemas.microsoft.com/office/drawing/2014/main" xmlns=""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D92CAF5-C108-22BE-864A-1951557F01C0}"/>
              </a:ext>
            </a:extLst>
          </p:cNvPr>
          <p:cNvSpPr>
            <a:spLocks noGrp="1"/>
          </p:cNvSpPr>
          <p:nvPr>
            <p:ph type="dt" sz="half" idx="10"/>
          </p:nvPr>
        </p:nvSpPr>
        <p:spPr/>
        <p:txBody>
          <a:bodyPr/>
          <a:lstStyle/>
          <a:p>
            <a:fld id="{BCEF6CBA-5FF2-4BA1-A776-094FD39C6F53}" type="datetimeFigureOut">
              <a:rPr lang="en-IN" smtClean="0"/>
              <a:t>27-09-2024</a:t>
            </a:fld>
            <a:endParaRPr lang="en-IN"/>
          </a:p>
        </p:txBody>
      </p:sp>
      <p:sp>
        <p:nvSpPr>
          <p:cNvPr id="6" name="Footer Placeholder 5">
            <a:extLst>
              <a:ext uri="{FF2B5EF4-FFF2-40B4-BE49-F238E27FC236}">
                <a16:creationId xmlns:a16="http://schemas.microsoft.com/office/drawing/2014/main" xmlns=""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27-09-2024</a:t>
            </a:fld>
            <a:endParaRPr lang="en-IN"/>
          </a:p>
        </p:txBody>
      </p:sp>
      <p:sp>
        <p:nvSpPr>
          <p:cNvPr id="5" name="Footer Placeholder 4">
            <a:extLst>
              <a:ext uri="{FF2B5EF4-FFF2-40B4-BE49-F238E27FC236}">
                <a16:creationId xmlns:a16="http://schemas.microsoft.com/office/drawing/2014/main" xmlns=""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C4C8B-E490-A690-7E2B-CE1A08090B8E}"/>
              </a:ext>
            </a:extLst>
          </p:cNvPr>
          <p:cNvSpPr>
            <a:spLocks noGrp="1"/>
          </p:cNvSpPr>
          <p:nvPr>
            <p:ph type="ctrTitle"/>
          </p:nvPr>
        </p:nvSpPr>
        <p:spPr>
          <a:xfrm>
            <a:off x="1306286" y="583251"/>
            <a:ext cx="9144000" cy="2077948"/>
          </a:xfrm>
        </p:spPr>
        <p:txBody>
          <a:bodyPr>
            <a:normAutofit fontScale="90000"/>
          </a:bodyPr>
          <a:lstStyle/>
          <a:p>
            <a:pPr>
              <a:lnSpc>
                <a:spcPct val="150000"/>
              </a:lnSpc>
            </a:pPr>
            <a:r>
              <a:rPr lang="en-US" sz="2700" dirty="0">
                <a:latin typeface="Times New Roman" panose="02020603050405020304" pitchFamily="18" charset="0"/>
                <a:cs typeface="Times New Roman" panose="02020603050405020304" pitchFamily="18" charset="0"/>
              </a:rPr>
              <a:t>REVIEW-1</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ROAD SIGNS DETECTION FOR AUTONOMOUS VEHICLES </a:t>
            </a: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1800" dirty="0">
                <a:latin typeface="Times New Roman" panose="02020603050405020304" pitchFamily="18" charset="0"/>
                <a:cs typeface="Times New Roman" panose="02020603050405020304" pitchFamily="18" charset="0"/>
              </a:rPr>
              <a:t>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B62C648-D747-6594-131E-9E1DA54D5EAD}"/>
              </a:ext>
            </a:extLst>
          </p:cNvPr>
          <p:cNvSpPr>
            <a:spLocks noGrp="1"/>
          </p:cNvSpPr>
          <p:nvPr>
            <p:ph type="subTitle" idx="1"/>
          </p:nvPr>
        </p:nvSpPr>
        <p:spPr>
          <a:xfrm>
            <a:off x="380145" y="4325420"/>
            <a:ext cx="11566876" cy="2066834"/>
          </a:xfrm>
        </p:spPr>
        <p:txBody>
          <a:bodyPr>
            <a:normAutofit/>
          </a:bodyPr>
          <a:lstStyle/>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Guide Name                                                                Student Name &amp; Registration Number</a:t>
            </a:r>
          </a:p>
          <a:p>
            <a:pPr algn="l"/>
            <a:r>
              <a:rPr lang="en-IN" dirty="0">
                <a:latin typeface="Times New Roman" panose="02020603050405020304" pitchFamily="18" charset="0"/>
                <a:cs typeface="Times New Roman" panose="02020603050405020304" pitchFamily="18" charset="0"/>
              </a:rPr>
              <a:t>Dr K Suresh                                                                     </a:t>
            </a:r>
            <a:r>
              <a:rPr lang="en-IN" dirty="0" err="1">
                <a:latin typeface="Times New Roman" panose="02020603050405020304" pitchFamily="18" charset="0"/>
                <a:cs typeface="Times New Roman" panose="02020603050405020304" pitchFamily="18" charset="0"/>
              </a:rPr>
              <a:t>Putta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Sandeep</a:t>
            </a:r>
            <a:r>
              <a:rPr lang="en-IN" dirty="0">
                <a:latin typeface="Times New Roman" panose="02020603050405020304" pitchFamily="18" charset="0"/>
                <a:cs typeface="Times New Roman" panose="02020603050405020304" pitchFamily="18" charset="0"/>
              </a:rPr>
              <a:t>(RA2111026010512)</a:t>
            </a:r>
          </a:p>
          <a:p>
            <a:pPr algn="l"/>
            <a:r>
              <a:rPr lang="en-IN" dirty="0">
                <a:latin typeface="Times New Roman" panose="02020603050405020304" pitchFamily="18" charset="0"/>
                <a:cs typeface="Times New Roman" panose="02020603050405020304" pitchFamily="18" charset="0"/>
              </a:rPr>
              <a:t>Assistant Professor                                                       V Naveen Kumar(RA2111026010501)</a:t>
            </a:r>
          </a:p>
        </p:txBody>
      </p:sp>
      <p:pic>
        <p:nvPicPr>
          <p:cNvPr id="1026" name="Picture 2" descr="SRM Institute of Science and Technology - Wikipedia">
            <a:extLst>
              <a:ext uri="{FF2B5EF4-FFF2-40B4-BE49-F238E27FC236}">
                <a16:creationId xmlns:a16="http://schemas.microsoft.com/office/drawing/2014/main" xmlns=""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11324781"/>
              </p:ext>
            </p:extLst>
          </p:nvPr>
        </p:nvGraphicFramePr>
        <p:xfrm>
          <a:off x="0" y="-1"/>
          <a:ext cx="12192000" cy="6858001"/>
        </p:xfrm>
        <a:graphic>
          <a:graphicData uri="http://schemas.openxmlformats.org/drawingml/2006/table">
            <a:tbl>
              <a:tblPr firstRow="1" bandRow="1">
                <a:tableStyleId>{5C22544A-7EE6-4342-B048-85BDC9FD1C3A}</a:tableStyleId>
              </a:tblPr>
              <a:tblGrid>
                <a:gridCol w="2820112">
                  <a:extLst>
                    <a:ext uri="{9D8B030D-6E8A-4147-A177-3AD203B41FA5}">
                      <a16:colId xmlns:a16="http://schemas.microsoft.com/office/drawing/2014/main" xmlns="" val="20000"/>
                    </a:ext>
                  </a:extLst>
                </a:gridCol>
                <a:gridCol w="1132128">
                  <a:extLst>
                    <a:ext uri="{9D8B030D-6E8A-4147-A177-3AD203B41FA5}">
                      <a16:colId xmlns:a16="http://schemas.microsoft.com/office/drawing/2014/main" xmlns="" val="20001"/>
                    </a:ext>
                  </a:extLst>
                </a:gridCol>
                <a:gridCol w="4307840">
                  <a:extLst>
                    <a:ext uri="{9D8B030D-6E8A-4147-A177-3AD203B41FA5}">
                      <a16:colId xmlns:a16="http://schemas.microsoft.com/office/drawing/2014/main" xmlns="" val="20002"/>
                    </a:ext>
                  </a:extLst>
                </a:gridCol>
                <a:gridCol w="3931920">
                  <a:extLst>
                    <a:ext uri="{9D8B030D-6E8A-4147-A177-3AD203B41FA5}">
                      <a16:colId xmlns:a16="http://schemas.microsoft.com/office/drawing/2014/main" xmlns="" val="20003"/>
                    </a:ext>
                  </a:extLst>
                </a:gridCol>
              </a:tblGrid>
              <a:tr h="621679">
                <a:tc>
                  <a:txBody>
                    <a:bodyPr/>
                    <a:lstStyle/>
                    <a:p>
                      <a:pPr algn="ctr"/>
                      <a:r>
                        <a:rPr lang="en-US" dirty="0"/>
                        <a:t>Title</a:t>
                      </a:r>
                    </a:p>
                  </a:txBody>
                  <a:tcPr/>
                </a:tc>
                <a:tc>
                  <a:txBody>
                    <a:bodyPr/>
                    <a:lstStyle/>
                    <a:p>
                      <a:pPr algn="ctr"/>
                      <a:r>
                        <a:rPr lang="en-US" dirty="0"/>
                        <a:t>Year</a:t>
                      </a:r>
                    </a:p>
                  </a:txBody>
                  <a:tcPr/>
                </a:tc>
                <a:tc>
                  <a:txBody>
                    <a:bodyPr/>
                    <a:lstStyle/>
                    <a:p>
                      <a:pPr algn="ctr"/>
                      <a:r>
                        <a:rPr lang="en-US" dirty="0"/>
                        <a:t>Methodology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6236322">
                <a:tc>
                  <a:txBody>
                    <a:bodyPr/>
                    <a:lstStyle/>
                    <a:p>
                      <a:r>
                        <a:rPr lang="en-US" dirty="0"/>
                        <a:t>Traffic-Sign Spotting in the Wild via Deep Features</a:t>
                      </a:r>
                    </a:p>
                    <a:p>
                      <a:r>
                        <a:rPr lang="en-IN" dirty="0" err="1"/>
                        <a:t>Jinkang</a:t>
                      </a:r>
                      <a:r>
                        <a:rPr lang="en-IN" dirty="0"/>
                        <a:t> </a:t>
                      </a:r>
                      <a:r>
                        <a:rPr lang="en-IN" dirty="0" err="1"/>
                        <a:t>Guo</a:t>
                      </a:r>
                      <a:r>
                        <a:rPr lang="en-IN" dirty="0"/>
                        <a:t>, </a:t>
                      </a:r>
                      <a:r>
                        <a:rPr lang="en-IN" dirty="0" err="1"/>
                        <a:t>Jianyun</a:t>
                      </a:r>
                      <a:r>
                        <a:rPr lang="en-IN" dirty="0"/>
                        <a:t> Lu, </a:t>
                      </a:r>
                      <a:r>
                        <a:rPr lang="en-IN" dirty="0" err="1"/>
                        <a:t>Yanyun</a:t>
                      </a:r>
                      <a:r>
                        <a:rPr lang="en-IN" dirty="0"/>
                        <a:t> </a:t>
                      </a:r>
                      <a:r>
                        <a:rPr lang="en-IN" dirty="0" err="1"/>
                        <a:t>Qu</a:t>
                      </a:r>
                      <a:r>
                        <a:rPr lang="en-IN" dirty="0"/>
                        <a:t>* , </a:t>
                      </a:r>
                      <a:r>
                        <a:rPr lang="en-IN" dirty="0" err="1"/>
                        <a:t>Cuihua</a:t>
                      </a:r>
                      <a:r>
                        <a:rPr lang="en-IN" dirty="0"/>
                        <a:t> Li </a:t>
                      </a:r>
                      <a:r>
                        <a:rPr lang="en-IN" dirty="0" err="1"/>
                        <a:t>Fujia</a:t>
                      </a:r>
                      <a:endParaRPr lang="en-US" dirty="0"/>
                    </a:p>
                    <a:p>
                      <a:endParaRPr lang="en-US" dirty="0"/>
                    </a:p>
                  </a:txBody>
                  <a:tcPr/>
                </a:tc>
                <a:tc>
                  <a:txBody>
                    <a:bodyPr/>
                    <a:lstStyle/>
                    <a:p>
                      <a:pPr algn="ctr"/>
                      <a:r>
                        <a:rPr lang="en-US" dirty="0"/>
                        <a:t>2018</a:t>
                      </a:r>
                    </a:p>
                  </a:txBody>
                  <a:tcPr/>
                </a:tc>
                <a:tc>
                  <a:txBody>
                    <a:bodyPr/>
                    <a:lstStyle/>
                    <a:p>
                      <a:r>
                        <a:rPr lang="en-US" b="1" dirty="0"/>
                        <a:t>Traffic Sign Collection</a:t>
                      </a:r>
                      <a:r>
                        <a:rPr lang="en-US" dirty="0"/>
                        <a:t>: </a:t>
                      </a:r>
                    </a:p>
                    <a:p>
                      <a:pPr algn="just"/>
                      <a:r>
                        <a:rPr lang="en-US" dirty="0"/>
                        <a:t>         Created from driverless car footage, the dataset includes common traffic signs, signposts, and traffic lights, covering variations in illuminance and weather conditions.</a:t>
                      </a:r>
                    </a:p>
                    <a:p>
                      <a:r>
                        <a:rPr lang="en-US" b="1" dirty="0"/>
                        <a:t>Detection and Recognition</a:t>
                      </a:r>
                      <a:r>
                        <a:rPr lang="en-US" dirty="0"/>
                        <a:t>:</a:t>
                      </a:r>
                    </a:p>
                    <a:p>
                      <a:pPr algn="just"/>
                      <a:r>
                        <a:rPr lang="en-US" dirty="0"/>
                        <a:t>        The task is divided into detecting traffic sign candidate regions and recognizing the signs within those regions using an Inception convolutional neural network and Faster-RCNN, optimized for small targets.</a:t>
                      </a:r>
                    </a:p>
                    <a:p>
                      <a:r>
                        <a:rPr lang="en-US" b="1" dirty="0"/>
                        <a:t>Common Traffic Signs</a:t>
                      </a:r>
                      <a:r>
                        <a:rPr lang="en-US" dirty="0"/>
                        <a:t>:</a:t>
                      </a:r>
                    </a:p>
                    <a:p>
                      <a:pPr algn="just"/>
                      <a:r>
                        <a:rPr lang="en-US" dirty="0"/>
                        <a:t>         Detected and recognized using a hierarchical method.</a:t>
                      </a:r>
                    </a:p>
                    <a:p>
                      <a:r>
                        <a:rPr lang="en-US" b="1" dirty="0"/>
                        <a:t>Signposts</a:t>
                      </a:r>
                      <a:r>
                        <a:rPr lang="en-US" dirty="0"/>
                        <a:t>: </a:t>
                      </a:r>
                    </a:p>
                    <a:p>
                      <a:pPr algn="just"/>
                      <a:r>
                        <a:rPr lang="en-US" dirty="0"/>
                        <a:t>          Detected using a two-stage process focusing on key icons or text.</a:t>
                      </a:r>
                    </a:p>
                    <a:p>
                      <a:r>
                        <a:rPr lang="en-US" b="1" dirty="0"/>
                        <a:t>Traffic Lights</a:t>
                      </a:r>
                      <a:r>
                        <a:rPr lang="en-US" dirty="0"/>
                        <a:t>: </a:t>
                      </a:r>
                    </a:p>
                    <a:p>
                      <a:pPr algn="just"/>
                      <a:r>
                        <a:rPr lang="en-US" dirty="0"/>
                        <a:t>           Recognized using color and location information.</a:t>
                      </a:r>
                    </a:p>
                    <a:p>
                      <a:endParaRPr lang="en-US" dirty="0"/>
                    </a:p>
                  </a:txBody>
                  <a:tcPr/>
                </a:tc>
                <a:tc>
                  <a:txBody>
                    <a:bodyPr/>
                    <a:lstStyle/>
                    <a:p>
                      <a:r>
                        <a:rPr lang="en-US" b="1" dirty="0"/>
                        <a:t>Variations in Appearance</a:t>
                      </a:r>
                      <a:r>
                        <a:rPr lang="en-US" dirty="0"/>
                        <a:t>: </a:t>
                      </a:r>
                    </a:p>
                    <a:p>
                      <a:pPr algn="just"/>
                      <a:r>
                        <a:rPr lang="en-US" dirty="0"/>
                        <a:t>          Traffic signs exhibit high inter-class similarity and complicated backgrounds, making detection challenging.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Environmental Sensitivity</a:t>
                      </a:r>
                      <a:r>
                        <a:rPr lang="en-US" dirty="0"/>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          Traffic lights are sensitive to changes in illumination and weather, affecting recognition accuracy.</a:t>
                      </a:r>
                    </a:p>
                    <a:p>
                      <a:r>
                        <a:rPr lang="en-US" b="1" dirty="0"/>
                        <a:t>Small Targets</a:t>
                      </a:r>
                      <a:r>
                        <a:rPr lang="en-US" dirty="0"/>
                        <a:t>: </a:t>
                      </a:r>
                    </a:p>
                    <a:p>
                      <a:pPr algn="just"/>
                      <a:r>
                        <a:rPr lang="en-US" dirty="0"/>
                        <a:t>          Traffic signs often occupy small fractions of images, complicating detection.</a:t>
                      </a:r>
                    </a:p>
                    <a:p>
                      <a:r>
                        <a:rPr lang="en-US" b="1" dirty="0"/>
                        <a:t>Dataset Limitations</a:t>
                      </a:r>
                      <a:r>
                        <a:rPr lang="en-US" dirty="0"/>
                        <a:t>: </a:t>
                      </a:r>
                    </a:p>
                    <a:p>
                      <a:pPr algn="just"/>
                      <a:r>
                        <a:rPr lang="en-US" dirty="0"/>
                        <a:t>           Existing datasets might not cover all possible variations and classes of traffic signs encountered in real-world scenarios.</a:t>
                      </a: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6005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4286201"/>
              </p:ext>
            </p:extLst>
          </p:nvPr>
        </p:nvGraphicFramePr>
        <p:xfrm>
          <a:off x="0" y="-9428"/>
          <a:ext cx="12192000" cy="6867428"/>
        </p:xfrm>
        <a:graphic>
          <a:graphicData uri="http://schemas.openxmlformats.org/drawingml/2006/table">
            <a:tbl>
              <a:tblPr firstRow="1" bandRow="1">
                <a:tableStyleId>{5C22544A-7EE6-4342-B048-85BDC9FD1C3A}</a:tableStyleId>
              </a:tblPr>
              <a:tblGrid>
                <a:gridCol w="2427006">
                  <a:extLst>
                    <a:ext uri="{9D8B030D-6E8A-4147-A177-3AD203B41FA5}">
                      <a16:colId xmlns:a16="http://schemas.microsoft.com/office/drawing/2014/main" xmlns="" val="20000"/>
                    </a:ext>
                  </a:extLst>
                </a:gridCol>
                <a:gridCol w="1240021">
                  <a:extLst>
                    <a:ext uri="{9D8B030D-6E8A-4147-A177-3AD203B41FA5}">
                      <a16:colId xmlns:a16="http://schemas.microsoft.com/office/drawing/2014/main" xmlns="" val="20001"/>
                    </a:ext>
                  </a:extLst>
                </a:gridCol>
                <a:gridCol w="4125693">
                  <a:extLst>
                    <a:ext uri="{9D8B030D-6E8A-4147-A177-3AD203B41FA5}">
                      <a16:colId xmlns:a16="http://schemas.microsoft.com/office/drawing/2014/main" xmlns="" val="20002"/>
                    </a:ext>
                  </a:extLst>
                </a:gridCol>
                <a:gridCol w="4399280">
                  <a:extLst>
                    <a:ext uri="{9D8B030D-6E8A-4147-A177-3AD203B41FA5}">
                      <a16:colId xmlns:a16="http://schemas.microsoft.com/office/drawing/2014/main" xmlns="" val="20003"/>
                    </a:ext>
                  </a:extLst>
                </a:gridCol>
              </a:tblGrid>
              <a:tr h="845205">
                <a:tc>
                  <a:txBody>
                    <a:bodyPr/>
                    <a:lstStyle/>
                    <a:p>
                      <a:pPr algn="ctr"/>
                      <a:r>
                        <a:rPr lang="en-US" dirty="0"/>
                        <a:t>Title</a:t>
                      </a:r>
                    </a:p>
                  </a:txBody>
                  <a:tcPr/>
                </a:tc>
                <a:tc>
                  <a:txBody>
                    <a:bodyPr/>
                    <a:lstStyle/>
                    <a:p>
                      <a:pPr algn="ctr"/>
                      <a:r>
                        <a:rPr lang="en-US" dirty="0"/>
                        <a:t>Year</a:t>
                      </a:r>
                    </a:p>
                  </a:txBody>
                  <a:tcPr/>
                </a:tc>
                <a:tc>
                  <a:txBody>
                    <a:bodyPr/>
                    <a:lstStyle/>
                    <a:p>
                      <a:pPr algn="ctr"/>
                      <a:r>
                        <a:rPr lang="en-US" dirty="0"/>
                        <a:t>Methodology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6022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real-time and high-precision method for small traffic-signs recognition</a:t>
                      </a:r>
                    </a:p>
                    <a:p>
                      <a:pPr algn="just"/>
                      <a:endParaRPr lang="en-US" dirty="0"/>
                    </a:p>
                  </a:txBody>
                  <a:tcPr/>
                </a:tc>
                <a:tc>
                  <a:txBody>
                    <a:bodyPr/>
                    <a:lstStyle/>
                    <a:p>
                      <a:pPr algn="ctr"/>
                      <a:r>
                        <a:rPr lang="en-US" dirty="0"/>
                        <a:t>2021</a:t>
                      </a:r>
                    </a:p>
                  </a:txBody>
                  <a:tcPr/>
                </a:tc>
                <a:tc>
                  <a:txBody>
                    <a:bodyPr/>
                    <a:lstStyle/>
                    <a:p>
                      <a:pPr algn="just"/>
                      <a:r>
                        <a:rPr lang="en-US" b="1" dirty="0"/>
                        <a:t>Baseline</a:t>
                      </a:r>
                      <a:r>
                        <a:rPr lang="en-US" dirty="0"/>
                        <a:t>: </a:t>
                      </a:r>
                    </a:p>
                    <a:p>
                      <a:pPr algn="just"/>
                      <a:r>
                        <a:rPr lang="en-US" dirty="0"/>
                        <a:t>      Uses YOLOv4 as the foundation.</a:t>
                      </a:r>
                    </a:p>
                    <a:p>
                      <a:pPr algn="just"/>
                      <a:r>
                        <a:rPr lang="en-US" b="1" dirty="0"/>
                        <a:t>Receptive Field Block-Cross (RFB-c)</a:t>
                      </a:r>
                      <a:r>
                        <a:rPr lang="en-US" dirty="0"/>
                        <a:t>: </a:t>
                      </a:r>
                    </a:p>
                    <a:p>
                      <a:pPr algn="just"/>
                      <a:r>
                        <a:rPr lang="en-US" dirty="0"/>
                        <a:t>      Enhances multi-scale contextual feature capture for better small object detection.</a:t>
                      </a:r>
                    </a:p>
                    <a:p>
                      <a:pPr algn="just"/>
                      <a:r>
                        <a:rPr lang="en-US" b="1" dirty="0"/>
                        <a:t>TSR-SA</a:t>
                      </a:r>
                      <a:r>
                        <a:rPr lang="en-US" dirty="0"/>
                        <a:t>: </a:t>
                      </a:r>
                    </a:p>
                    <a:p>
                      <a:pPr algn="just"/>
                      <a:r>
                        <a:rPr lang="en-US" dirty="0"/>
                        <a:t>     Novel framework aimed at improving small traffic sign recognition.</a:t>
                      </a:r>
                    </a:p>
                    <a:p>
                      <a:pPr algn="just"/>
                      <a:r>
                        <a:rPr lang="en-US" b="1" dirty="0"/>
                        <a:t>Data Augmentation</a:t>
                      </a:r>
                      <a:r>
                        <a:rPr lang="en-US" dirty="0"/>
                        <a:t>:</a:t>
                      </a:r>
                    </a:p>
                    <a:p>
                      <a:pPr algn="just"/>
                      <a:r>
                        <a:rPr lang="en-US" dirty="0"/>
                        <a:t>     Implements Random Erasing-Attention (RE-A) to improve robustness by creating occluded traffic signs.</a:t>
                      </a:r>
                    </a:p>
                    <a:p>
                      <a:pPr algn="just"/>
                      <a:r>
                        <a:rPr lang="en-US" b="1" dirty="0"/>
                        <a:t>Training</a:t>
                      </a:r>
                      <a:r>
                        <a:rPr lang="en-US" dirty="0"/>
                        <a:t>: </a:t>
                      </a:r>
                    </a:p>
                    <a:p>
                      <a:pPr algn="just"/>
                      <a:r>
                        <a:rPr lang="en-US" dirty="0"/>
                        <a:t>      Utilizes the TT100K dataset and pre-training on MS COCO, with training on NVIDIA Tesla V100 GPUs.</a:t>
                      </a:r>
                    </a:p>
                  </a:txBody>
                  <a:tcPr/>
                </a:tc>
                <a:tc>
                  <a:txBody>
                    <a:bodyPr/>
                    <a:lstStyle/>
                    <a:p>
                      <a:pPr algn="just"/>
                      <a:r>
                        <a:rPr lang="en-US" b="1" dirty="0"/>
                        <a:t>Small Object Detection</a:t>
                      </a:r>
                      <a:r>
                        <a:rPr lang="en-US" dirty="0"/>
                        <a:t>: </a:t>
                      </a:r>
                    </a:p>
                    <a:p>
                      <a:pPr algn="just"/>
                      <a:r>
                        <a:rPr lang="en-US" dirty="0"/>
                        <a:t>      Difficult due to fewer pixels and potential overlap with other objects.</a:t>
                      </a:r>
                    </a:p>
                    <a:p>
                      <a:pPr algn="just"/>
                      <a:r>
                        <a:rPr lang="en-US" b="1" dirty="0"/>
                        <a:t>Computational Cost</a:t>
                      </a:r>
                      <a:r>
                        <a:rPr lang="en-US" dirty="0"/>
                        <a:t>: </a:t>
                      </a:r>
                    </a:p>
                    <a:p>
                      <a:pPr algn="just"/>
                      <a:r>
                        <a:rPr lang="en-US" dirty="0"/>
                        <a:t>      Enhancements might slow down real-time detection.</a:t>
                      </a:r>
                    </a:p>
                    <a:p>
                      <a:pPr algn="just"/>
                      <a:r>
                        <a:rPr lang="en-US" b="1" dirty="0"/>
                        <a:t>Dataset Constraints</a:t>
                      </a:r>
                      <a:r>
                        <a:rPr lang="en-US" dirty="0"/>
                        <a:t>: </a:t>
                      </a:r>
                    </a:p>
                    <a:p>
                      <a:pPr algn="just"/>
                      <a:r>
                        <a:rPr lang="en-US" dirty="0"/>
                        <a:t>      TT100K may not cover all traffic sign variations.</a:t>
                      </a:r>
                    </a:p>
                    <a:p>
                      <a:pPr algn="just"/>
                      <a:r>
                        <a:rPr lang="en-US" b="1" dirty="0"/>
                        <a:t>Model Complexity</a:t>
                      </a:r>
                      <a:r>
                        <a:rPr lang="en-US" dirty="0"/>
                        <a:t>: </a:t>
                      </a:r>
                    </a:p>
                    <a:p>
                      <a:pPr algn="just"/>
                      <a:r>
                        <a:rPr lang="en-US" dirty="0"/>
                        <a:t>      Increased complexity may hinder deployment in resource-limited settings.</a:t>
                      </a: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5599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1AEAE6A0-2B3E-96A3-88AF-8942A6DFD8B4}"/>
              </a:ext>
            </a:extLst>
          </p:cNvPr>
          <p:cNvGraphicFramePr>
            <a:graphicFrameLocks noGrp="1"/>
          </p:cNvGraphicFramePr>
          <p:nvPr>
            <p:extLst>
              <p:ext uri="{D42A27DB-BD31-4B8C-83A1-F6EECF244321}">
                <p14:modId xmlns:p14="http://schemas.microsoft.com/office/powerpoint/2010/main" val="1603993265"/>
              </p:ext>
            </p:extLst>
          </p:nvPr>
        </p:nvGraphicFramePr>
        <p:xfrm>
          <a:off x="0" y="-9427"/>
          <a:ext cx="12192000" cy="6867427"/>
        </p:xfrm>
        <a:graphic>
          <a:graphicData uri="http://schemas.openxmlformats.org/drawingml/2006/table">
            <a:tbl>
              <a:tblPr firstRow="1" bandRow="1">
                <a:tableStyleId>{5C22544A-7EE6-4342-B048-85BDC9FD1C3A}</a:tableStyleId>
              </a:tblPr>
              <a:tblGrid>
                <a:gridCol w="2495372">
                  <a:extLst>
                    <a:ext uri="{9D8B030D-6E8A-4147-A177-3AD203B41FA5}">
                      <a16:colId xmlns:a16="http://schemas.microsoft.com/office/drawing/2014/main" xmlns="" val="2779368376"/>
                    </a:ext>
                  </a:extLst>
                </a:gridCol>
                <a:gridCol w="1115094">
                  <a:extLst>
                    <a:ext uri="{9D8B030D-6E8A-4147-A177-3AD203B41FA5}">
                      <a16:colId xmlns:a16="http://schemas.microsoft.com/office/drawing/2014/main" xmlns="" val="200354259"/>
                    </a:ext>
                  </a:extLst>
                </a:gridCol>
                <a:gridCol w="4081806">
                  <a:extLst>
                    <a:ext uri="{9D8B030D-6E8A-4147-A177-3AD203B41FA5}">
                      <a16:colId xmlns:a16="http://schemas.microsoft.com/office/drawing/2014/main" xmlns="" val="3678995991"/>
                    </a:ext>
                  </a:extLst>
                </a:gridCol>
                <a:gridCol w="4499728">
                  <a:extLst>
                    <a:ext uri="{9D8B030D-6E8A-4147-A177-3AD203B41FA5}">
                      <a16:colId xmlns:a16="http://schemas.microsoft.com/office/drawing/2014/main" xmlns="" val="2156360088"/>
                    </a:ext>
                  </a:extLst>
                </a:gridCol>
              </a:tblGrid>
              <a:tr h="999653">
                <a:tc>
                  <a:txBody>
                    <a:bodyPr/>
                    <a:lstStyle/>
                    <a:p>
                      <a:pPr algn="ctr"/>
                      <a:r>
                        <a:rPr lang="en-IN" dirty="0"/>
                        <a:t>Title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a:t>
                      </a:r>
                      <a:r>
                        <a:rPr lang="en-US" dirty="0"/>
                        <a:t>Year</a:t>
                      </a:r>
                    </a:p>
                    <a:p>
                      <a:pPr algn="just"/>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p>
                      <a:endParaRPr lang="en-IN" dirty="0"/>
                    </a:p>
                  </a:txBody>
                  <a:tcPr/>
                </a:tc>
                <a:extLst>
                  <a:ext uri="{0D108BD9-81ED-4DB2-BD59-A6C34878D82A}">
                    <a16:rowId xmlns:a16="http://schemas.microsoft.com/office/drawing/2014/main" xmlns="" val="596763738"/>
                  </a:ext>
                </a:extLst>
              </a:tr>
              <a:tr h="5867774">
                <a:tc>
                  <a:txBody>
                    <a:bodyPr/>
                    <a:lstStyle/>
                    <a:p>
                      <a:r>
                        <a:rPr lang="en-US" dirty="0"/>
                        <a:t>Traffic Sign Recognition using Deep learning for Autonomous Driverless Vehicles</a:t>
                      </a:r>
                    </a:p>
                    <a:p>
                      <a:r>
                        <a:rPr lang="en-IN" dirty="0" err="1"/>
                        <a:t>Suriya</a:t>
                      </a:r>
                      <a:r>
                        <a:rPr lang="en-IN" dirty="0"/>
                        <a:t> </a:t>
                      </a:r>
                      <a:r>
                        <a:rPr lang="en-IN" dirty="0" err="1"/>
                        <a:t>Prakash</a:t>
                      </a:r>
                      <a:r>
                        <a:rPr lang="en-IN" dirty="0"/>
                        <a:t> A, </a:t>
                      </a:r>
                      <a:r>
                        <a:rPr lang="en-IN" dirty="0" err="1"/>
                        <a:t>Vigneshwaran</a:t>
                      </a:r>
                      <a:r>
                        <a:rPr lang="en-IN" dirty="0"/>
                        <a:t> D , </a:t>
                      </a:r>
                      <a:r>
                        <a:rPr lang="en-IN" dirty="0" err="1"/>
                        <a:t>Seenivasaga</a:t>
                      </a:r>
                      <a:r>
                        <a:rPr lang="en-IN" dirty="0"/>
                        <a:t> </a:t>
                      </a:r>
                      <a:r>
                        <a:rPr lang="en-IN" dirty="0" err="1"/>
                        <a:t>Ayyalu</a:t>
                      </a:r>
                      <a:r>
                        <a:rPr lang="en-IN" dirty="0"/>
                        <a:t> R ,</a:t>
                      </a:r>
                    </a:p>
                    <a:p>
                      <a:r>
                        <a:rPr lang="en-IN" dirty="0" err="1"/>
                        <a:t>Jayanthi</a:t>
                      </a:r>
                      <a:r>
                        <a:rPr lang="en-IN" dirty="0"/>
                        <a:t> </a:t>
                      </a:r>
                      <a:r>
                        <a:rPr lang="en-IN" dirty="0" err="1"/>
                        <a:t>Sree</a:t>
                      </a:r>
                      <a:r>
                        <a:rPr lang="en-IN" dirty="0"/>
                        <a:t> S</a:t>
                      </a:r>
                    </a:p>
                    <a:p>
                      <a:pPr algn="just"/>
                      <a:endParaRPr lang="en-IN" dirty="0"/>
                    </a:p>
                  </a:txBody>
                  <a:tcPr/>
                </a:tc>
                <a:tc>
                  <a:txBody>
                    <a:bodyPr/>
                    <a:lstStyle/>
                    <a:p>
                      <a:pPr algn="ctr"/>
                      <a:r>
                        <a:rPr lang="en-IN" dirty="0"/>
                        <a:t>2021</a:t>
                      </a:r>
                    </a:p>
                  </a:txBody>
                  <a:tcPr/>
                </a:tc>
                <a:tc>
                  <a:txBody>
                    <a:bodyPr/>
                    <a:lstStyle/>
                    <a:p>
                      <a:r>
                        <a:rPr lang="en-IN" b="1" dirty="0"/>
                        <a:t>Image Preprocessing</a:t>
                      </a:r>
                      <a:r>
                        <a:rPr lang="en-IN" dirty="0"/>
                        <a:t>:</a:t>
                      </a:r>
                    </a:p>
                    <a:p>
                      <a:r>
                        <a:rPr lang="en-IN" b="1" dirty="0"/>
                        <a:t>HSV </a:t>
                      </a:r>
                      <a:r>
                        <a:rPr lang="en-IN" b="1" dirty="0" err="1"/>
                        <a:t>Color</a:t>
                      </a:r>
                      <a:r>
                        <a:rPr lang="en-IN" b="1" dirty="0"/>
                        <a:t> Space</a:t>
                      </a:r>
                      <a:r>
                        <a:rPr lang="en-IN" dirty="0"/>
                        <a:t>: </a:t>
                      </a:r>
                    </a:p>
                    <a:p>
                      <a:pPr algn="just"/>
                      <a:r>
                        <a:rPr lang="en-IN" dirty="0"/>
                        <a:t>       Handles varying lighting conditions.</a:t>
                      </a:r>
                    </a:p>
                    <a:p>
                      <a:r>
                        <a:rPr lang="en-IN" b="1" dirty="0"/>
                        <a:t>Cropping</a:t>
                      </a:r>
                      <a:r>
                        <a:rPr lang="en-IN" dirty="0"/>
                        <a:t>: </a:t>
                      </a:r>
                    </a:p>
                    <a:p>
                      <a:r>
                        <a:rPr lang="en-IN" dirty="0"/>
                        <a:t>       Removes unnecessary background.</a:t>
                      </a:r>
                    </a:p>
                    <a:p>
                      <a:r>
                        <a:rPr lang="en-IN" b="1" dirty="0"/>
                        <a:t>Enhancement</a:t>
                      </a:r>
                      <a:r>
                        <a:rPr lang="en-IN" dirty="0"/>
                        <a:t>: </a:t>
                      </a:r>
                    </a:p>
                    <a:p>
                      <a:pPr algn="just"/>
                      <a:r>
                        <a:rPr lang="en-IN" dirty="0"/>
                        <a:t>       Reduces noise and adjusts grey values.</a:t>
                      </a:r>
                    </a:p>
                    <a:p>
                      <a:r>
                        <a:rPr lang="en-IN" b="1" dirty="0"/>
                        <a:t>Detection</a:t>
                      </a:r>
                      <a:r>
                        <a:rPr lang="en-IN" dirty="0"/>
                        <a:t>:</a:t>
                      </a:r>
                    </a:p>
                    <a:p>
                      <a:pPr algn="just"/>
                      <a:r>
                        <a:rPr lang="en-IN" dirty="0"/>
                        <a:t>       Captures and extracts traffic signs using a vehicle-mounted camera.</a:t>
                      </a:r>
                    </a:p>
                    <a:p>
                      <a:r>
                        <a:rPr lang="en-IN" b="1" dirty="0"/>
                        <a:t>Extended LeNet-5 Model</a:t>
                      </a:r>
                      <a:r>
                        <a:rPr lang="en-IN" dirty="0"/>
                        <a:t>:</a:t>
                      </a:r>
                    </a:p>
                    <a:p>
                      <a:r>
                        <a:rPr lang="en-IN" b="1" dirty="0"/>
                        <a:t>Gabor Kernel</a:t>
                      </a:r>
                      <a:r>
                        <a:rPr lang="en-IN" dirty="0"/>
                        <a:t>:  </a:t>
                      </a:r>
                    </a:p>
                    <a:p>
                      <a:r>
                        <a:rPr lang="en-IN" dirty="0"/>
                        <a:t>       Enhances feature extraction.</a:t>
                      </a:r>
                    </a:p>
                    <a:p>
                      <a:r>
                        <a:rPr lang="en-IN" b="1" dirty="0"/>
                        <a:t>Adam Optimizer</a:t>
                      </a:r>
                      <a:r>
                        <a:rPr lang="en-IN" dirty="0"/>
                        <a:t>:  </a:t>
                      </a:r>
                    </a:p>
                    <a:p>
                      <a:r>
                        <a:rPr lang="en-IN" dirty="0"/>
                        <a:t>       Improves training efficiency.</a:t>
                      </a:r>
                    </a:p>
                    <a:p>
                      <a:r>
                        <a:rPr lang="en-IN" b="1" dirty="0"/>
                        <a:t>Evaluation</a:t>
                      </a:r>
                      <a:r>
                        <a:rPr lang="en-IN" dirty="0"/>
                        <a:t>:</a:t>
                      </a:r>
                    </a:p>
                    <a:p>
                      <a:pPr algn="just"/>
                      <a:r>
                        <a:rPr lang="en-IN" dirty="0"/>
                        <a:t>      Uses the GTSRB </a:t>
                      </a:r>
                      <a:r>
                        <a:rPr lang="en-IN" dirty="0" err="1"/>
                        <a:t>dataset.Achieves</a:t>
                      </a:r>
                      <a:r>
                        <a:rPr lang="en-IN" dirty="0"/>
                        <a:t> ~98% accuracy in recognition.</a:t>
                      </a:r>
                    </a:p>
                    <a:p>
                      <a:r>
                        <a:rPr lang="en-US" dirty="0"/>
                        <a:t>  </a:t>
                      </a:r>
                      <a:endParaRPr lang="en-IN" dirty="0"/>
                    </a:p>
                  </a:txBody>
                  <a:tcPr/>
                </a:tc>
                <a:tc>
                  <a:txBody>
                    <a:bodyPr/>
                    <a:lstStyle/>
                    <a:p>
                      <a:r>
                        <a:rPr lang="en-US" b="1" dirty="0"/>
                        <a:t>Environmental Variability</a:t>
                      </a:r>
                      <a:r>
                        <a:rPr lang="en-US" dirty="0"/>
                        <a:t>: </a:t>
                      </a:r>
                    </a:p>
                    <a:p>
                      <a:pPr algn="just"/>
                      <a:r>
                        <a:rPr lang="en-US" dirty="0"/>
                        <a:t>       Changes in lighting, weather conditions, and sign visibility can affect recognition accuracy.</a:t>
                      </a:r>
                    </a:p>
                    <a:p>
                      <a:r>
                        <a:rPr lang="en-US" b="1" dirty="0"/>
                        <a:t>Complexity</a:t>
                      </a:r>
                      <a:r>
                        <a:rPr lang="en-US" dirty="0"/>
                        <a:t>: </a:t>
                      </a:r>
                    </a:p>
                    <a:p>
                      <a:pPr algn="just"/>
                      <a:r>
                        <a:rPr lang="en-US" dirty="0"/>
                        <a:t>        The extended LeNet-5 model increases computational complexity and requires significant processing power.</a:t>
                      </a:r>
                    </a:p>
                    <a:p>
                      <a:r>
                        <a:rPr lang="en-US" b="1" dirty="0"/>
                        <a:t>Dataset Dependency</a:t>
                      </a:r>
                      <a:r>
                        <a:rPr lang="en-US" dirty="0"/>
                        <a:t>:  </a:t>
                      </a:r>
                    </a:p>
                    <a:p>
                      <a:pPr algn="just"/>
                      <a:r>
                        <a:rPr lang="en-US" dirty="0"/>
                        <a:t>         Performance is highly dependent on the quality and variety of the training dataset.</a:t>
                      </a:r>
                    </a:p>
                    <a:p>
                      <a:r>
                        <a:rPr lang="en-US" b="1" dirty="0"/>
                        <a:t>Real-time Constraints</a:t>
                      </a:r>
                      <a:r>
                        <a:rPr lang="en-US" dirty="0"/>
                        <a:t>:  </a:t>
                      </a:r>
                    </a:p>
                    <a:p>
                      <a:pPr algn="just"/>
                      <a:r>
                        <a:rPr lang="en-US" dirty="0"/>
                        <a:t>         Processing time and frame rate are critical for real-time applications, and achieving optimal performance can be challenging</a:t>
                      </a:r>
                      <a:endParaRPr lang="en-IN" dirty="0"/>
                    </a:p>
                  </a:txBody>
                  <a:tcPr/>
                </a:tc>
                <a:extLst>
                  <a:ext uri="{0D108BD9-81ED-4DB2-BD59-A6C34878D82A}">
                    <a16:rowId xmlns:a16="http://schemas.microsoft.com/office/drawing/2014/main" xmlns="" val="1095833045"/>
                  </a:ext>
                </a:extLst>
              </a:tr>
            </a:tbl>
          </a:graphicData>
        </a:graphic>
      </p:graphicFrame>
    </p:spTree>
    <p:extLst>
      <p:ext uri="{BB962C8B-B14F-4D97-AF65-F5344CB8AC3E}">
        <p14:creationId xmlns:p14="http://schemas.microsoft.com/office/powerpoint/2010/main" val="350702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E5612-2346-73D0-39CF-CDEAFA46CB2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Research Gaps</a:t>
            </a:r>
          </a:p>
        </p:txBody>
      </p:sp>
      <p:sp>
        <p:nvSpPr>
          <p:cNvPr id="3" name="Content Placeholder 2">
            <a:extLst>
              <a:ext uri="{FF2B5EF4-FFF2-40B4-BE49-F238E27FC236}">
                <a16:creationId xmlns:a16="http://schemas.microsoft.com/office/drawing/2014/main" xmlns="" id="{297C079A-BE9B-3FC8-8339-36D0145B5F49}"/>
              </a:ext>
            </a:extLst>
          </p:cNvPr>
          <p:cNvSpPr>
            <a:spLocks noGrp="1"/>
          </p:cNvSpPr>
          <p:nvPr>
            <p:ph idx="1"/>
          </p:nvPr>
        </p:nvSpPr>
        <p:spPr/>
        <p:txBody>
          <a:bodyPr>
            <a:noAutofit/>
          </a:bodyPr>
          <a:lstStyle/>
          <a:p>
            <a:pPr algn="just"/>
            <a:r>
              <a:rPr lang="en-US" sz="2000" dirty="0"/>
              <a:t>Variations in sunlight, shadows, and nighttime conditions can affect detection accuracy.</a:t>
            </a:r>
          </a:p>
          <a:p>
            <a:pPr algn="just"/>
            <a:r>
              <a:rPr lang="en-US" sz="2000" dirty="0"/>
              <a:t>Signs partially hidden by trees, vehicles, or other objects may not be detected.</a:t>
            </a:r>
          </a:p>
          <a:p>
            <a:pPr algn="just"/>
            <a:r>
              <a:rPr lang="en-US" sz="2000" dirty="0"/>
              <a:t>Faded or damaged signs can reduce recognition accuracy.</a:t>
            </a:r>
          </a:p>
          <a:p>
            <a:pPr algn="just"/>
            <a:r>
              <a:rPr lang="en-US" sz="2000" dirty="0"/>
              <a:t>The training dataset must be comprehensive, covering all types of signs and conditions. Limited or biased datasets can reduce model effectiveness.</a:t>
            </a:r>
          </a:p>
          <a:p>
            <a:pPr algn="just"/>
            <a:r>
              <a:rPr lang="en-US" sz="2000" dirty="0"/>
              <a:t>Differences in sign design, size, and placement across regions can impact recognition.</a:t>
            </a:r>
          </a:p>
          <a:p>
            <a:pPr algn="just"/>
            <a:r>
              <a:rPr lang="en-US" sz="2000" dirty="0"/>
              <a:t>High computational power is needed for real-time detection and recognition, which can be challenging for on-board vehicle systems.</a:t>
            </a:r>
          </a:p>
          <a:p>
            <a:pPr algn="just"/>
            <a:r>
              <a:rPr lang="en-US" sz="2000" dirty="0"/>
              <a:t>Advanced models like extended LeNet-5 are resource-intensive, potentially limiting deployment on less powerful hardware.</a:t>
            </a:r>
          </a:p>
          <a:p>
            <a:pPr algn="just"/>
            <a:r>
              <a:rPr lang="en-US" sz="2000" dirty="0"/>
              <a:t>Rain, fog, and snow can obscure signs, making them difficult to detect and recognize.</a:t>
            </a:r>
          </a:p>
          <a:p>
            <a:pPr algn="just"/>
            <a:r>
              <a:rPr lang="en-US" sz="2000" dirty="0"/>
              <a:t>Delays in processing and response time can affect real-time performance and safety.</a:t>
            </a:r>
            <a:endParaRPr lang="en-IN" sz="2000" dirty="0"/>
          </a:p>
        </p:txBody>
      </p:sp>
    </p:spTree>
    <p:extLst>
      <p:ext uri="{BB962C8B-B14F-4D97-AF65-F5344CB8AC3E}">
        <p14:creationId xmlns:p14="http://schemas.microsoft.com/office/powerpoint/2010/main" val="163320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E15ED-C4ED-38A6-BC6B-BF80658BFDE3}"/>
              </a:ext>
            </a:extLst>
          </p:cNvPr>
          <p:cNvSpPr>
            <a:spLocks noGrp="1"/>
          </p:cNvSpPr>
          <p:nvPr>
            <p:ph type="title"/>
          </p:nvPr>
        </p:nvSpPr>
        <p:spPr>
          <a:xfrm>
            <a:off x="593103" y="347662"/>
            <a:ext cx="10515600" cy="1325563"/>
          </a:xfrm>
        </p:spPr>
        <p:txBody>
          <a:bodyPr/>
          <a:lstStyle/>
          <a:p>
            <a:pPr algn="ctr"/>
            <a:r>
              <a:rPr lang="en-IN" b="1"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xmlns="" id="{22B45727-C662-B2DF-4606-2D9DF05B6766}"/>
              </a:ext>
            </a:extLst>
          </p:cNvPr>
          <p:cNvSpPr>
            <a:spLocks noGrp="1"/>
          </p:cNvSpPr>
          <p:nvPr>
            <p:ph idx="1"/>
          </p:nvPr>
        </p:nvSpPr>
        <p:spPr>
          <a:xfrm>
            <a:off x="838200" y="1602557"/>
            <a:ext cx="10515600" cy="4574406"/>
          </a:xfrm>
        </p:spPr>
        <p:txBody>
          <a:bodyPr>
            <a:normAutofit/>
          </a:bodyPr>
          <a:lstStyle/>
          <a:p>
            <a:pPr algn="just"/>
            <a:r>
              <a:rPr lang="en-US" sz="1800" b="1" dirty="0"/>
              <a:t>Model Development: </a:t>
            </a:r>
            <a:r>
              <a:rPr lang="en-US" sz="1800" dirty="0"/>
              <a:t>Train and fine-tune convolutional neural network (CNN) models using diverse datasets of road signs from various countries and environments to detect and classify road signs in real-time for autonomous vehicles</a:t>
            </a:r>
            <a:r>
              <a:rPr lang="en-US" sz="1800" dirty="0" smtClean="0"/>
              <a:t>.</a:t>
            </a:r>
          </a:p>
          <a:p>
            <a:pPr algn="just"/>
            <a:r>
              <a:rPr lang="en-US" sz="1800" b="1" dirty="0"/>
              <a:t>Feature Identification: </a:t>
            </a:r>
            <a:r>
              <a:rPr lang="en-US" sz="1800" dirty="0"/>
              <a:t>Extract and analyze important features from road sign images, such as shape, color, and symbol, to enhance the accuracy of sign detection. Apply preprocessing techniques like image normalization, resizing, and data augmentation (rotation, </a:t>
            </a:r>
            <a:r>
              <a:rPr lang="en-US" sz="1800" dirty="0" smtClean="0"/>
              <a:t>flipping</a:t>
            </a:r>
            <a:r>
              <a:rPr lang="en-US" sz="1800" dirty="0"/>
              <a:t>) to improve model robustness</a:t>
            </a:r>
            <a:r>
              <a:rPr lang="en-US" sz="1800" dirty="0" smtClean="0"/>
              <a:t>.</a:t>
            </a:r>
          </a:p>
          <a:p>
            <a:pPr algn="just"/>
            <a:r>
              <a:rPr lang="en-US" sz="1800" b="1" dirty="0"/>
              <a:t>Model Evaluation: </a:t>
            </a:r>
            <a:r>
              <a:rPr lang="en-US" sz="1800" dirty="0"/>
              <a:t>Evaluate the performance of the CNN models using key metrics such as accuracy, precision, recall, F1-score, and intersection over union (</a:t>
            </a:r>
            <a:r>
              <a:rPr lang="en-US" sz="1800" dirty="0" err="1"/>
              <a:t>IoU</a:t>
            </a:r>
            <a:r>
              <a:rPr lang="en-US" sz="1800" dirty="0"/>
              <a:t>). Implement cross-validation and test on independent datasets to ensure the model's generalization capabilities</a:t>
            </a:r>
            <a:r>
              <a:rPr lang="en-US" sz="1800" dirty="0" smtClean="0"/>
              <a:t>.</a:t>
            </a:r>
          </a:p>
          <a:p>
            <a:pPr algn="just"/>
            <a:r>
              <a:rPr lang="en-US" sz="1800" b="1" dirty="0"/>
              <a:t>Comparison of Algorithms: </a:t>
            </a:r>
            <a:r>
              <a:rPr lang="en-US" sz="1800" dirty="0"/>
              <a:t>Compare the performance of various deep learning models (e.g., CNN, Faster R-CNN, YOLO, SSD) to determine the most efficient and suitable model for real-time road sign detection in autonomous driving applications</a:t>
            </a:r>
            <a:r>
              <a:rPr lang="en-US" sz="1800" dirty="0" smtClean="0"/>
              <a:t>.</a:t>
            </a:r>
          </a:p>
          <a:p>
            <a:pPr algn="just"/>
            <a:r>
              <a:rPr lang="en-US" sz="1800" b="1" dirty="0"/>
              <a:t>Contribution to Autonomous Vehicles: </a:t>
            </a:r>
            <a:r>
              <a:rPr lang="en-US" sz="1800" dirty="0"/>
              <a:t>Contribute to the development of safer autonomous driving systems by providing a robust road sign detection solution that enhances the vehicle's decision-making capabilities, ensuring compliance with traffic regulations and improving road safety.</a:t>
            </a:r>
            <a:endParaRPr lang="en-IN" sz="1800" dirty="0"/>
          </a:p>
        </p:txBody>
      </p:sp>
      <p:sp>
        <p:nvSpPr>
          <p:cNvPr id="4" name="Rectangle 1">
            <a:extLst>
              <a:ext uri="{FF2B5EF4-FFF2-40B4-BE49-F238E27FC236}">
                <a16:creationId xmlns:a16="http://schemas.microsoft.com/office/drawing/2014/main" xmlns="" id="{28EBA626-A324-221C-0BF2-F30647D0787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CBBD2E5A-7DEC-3F1C-8ECC-2A08A325F18B}"/>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21FA0F11-8F71-0776-C5E8-63DA6DE18397}"/>
              </a:ext>
            </a:extLst>
          </p:cNvPr>
          <p:cNvSpPr>
            <a:spLocks noChangeArrowheads="1"/>
          </p:cNvSpPr>
          <p:nvPr/>
        </p:nvSpPr>
        <p:spPr bwMode="auto">
          <a:xfrm>
            <a:off x="304800" y="-183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7280D168-B48C-4AAE-55A1-3EAAC68FCEEE}"/>
              </a:ext>
            </a:extLst>
          </p:cNvPr>
          <p:cNvSpPr>
            <a:spLocks noChangeArrowheads="1"/>
          </p:cNvSpPr>
          <p:nvPr/>
        </p:nvSpPr>
        <p:spPr bwMode="auto">
          <a:xfrm>
            <a:off x="0" y="-32316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3684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5F8EC-2A8D-DA5A-5AB7-4D7B81B2750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 SDG</a:t>
            </a:r>
          </a:p>
        </p:txBody>
      </p:sp>
      <p:sp>
        <p:nvSpPr>
          <p:cNvPr id="3" name="Content Placeholder 2">
            <a:extLst>
              <a:ext uri="{FF2B5EF4-FFF2-40B4-BE49-F238E27FC236}">
                <a16:creationId xmlns:a16="http://schemas.microsoft.com/office/drawing/2014/main" xmlns="" id="{879C09DD-AB3F-051D-66DA-9FAC2225EFAE}"/>
              </a:ext>
            </a:extLst>
          </p:cNvPr>
          <p:cNvSpPr>
            <a:spLocks noGrp="1"/>
          </p:cNvSpPr>
          <p:nvPr>
            <p:ph idx="1"/>
          </p:nvPr>
        </p:nvSpPr>
        <p:spPr>
          <a:xfrm>
            <a:off x="838200" y="1574276"/>
            <a:ext cx="10515600" cy="4760536"/>
          </a:xfrm>
        </p:spPr>
        <p:txBody>
          <a:bodyPr>
            <a:normAutofit/>
          </a:bodyPr>
          <a:lstStyle/>
          <a:p>
            <a:pPr marL="0" indent="0" algn="just">
              <a:buNone/>
            </a:pPr>
            <a:r>
              <a:rPr lang="en-US" sz="2000" dirty="0"/>
              <a:t>Integrating the goal of "Sustainable Cities and Communities" into a traffic sign recognition project can enhance urban safety and sustainability. </a:t>
            </a:r>
            <a:endParaRPr lang="en-US" sz="2000" b="1" dirty="0"/>
          </a:p>
          <a:p>
            <a:pPr algn="just"/>
            <a:r>
              <a:rPr lang="en-US" sz="2000" b="1" dirty="0"/>
              <a:t>Improving Road Safety</a:t>
            </a:r>
            <a:r>
              <a:rPr lang="en-US" sz="2000" dirty="0"/>
              <a:t>: Reduce accidents and improve traffic management by ensuring adherence to traffic rules.</a:t>
            </a:r>
          </a:p>
          <a:p>
            <a:pPr algn="just"/>
            <a:r>
              <a:rPr lang="en-US" sz="2000" b="1" dirty="0"/>
              <a:t>Sustainable Transport Systems</a:t>
            </a:r>
            <a:r>
              <a:rPr lang="en-US" sz="2000" dirty="0"/>
              <a:t>: Support efficient public transport and promote eco-friendly driving routes.</a:t>
            </a:r>
          </a:p>
          <a:p>
            <a:pPr algn="just"/>
            <a:r>
              <a:rPr lang="en-US" sz="2000" b="1" dirty="0"/>
              <a:t>Inclusive Urbanization</a:t>
            </a:r>
            <a:r>
              <a:rPr lang="en-US" sz="2000" dirty="0"/>
              <a:t>: Make the technology accessible to all, including those with disabilities, and integrate it with smart city infrastructure.</a:t>
            </a:r>
          </a:p>
          <a:p>
            <a:pPr algn="just"/>
            <a:r>
              <a:rPr lang="en-US" sz="2000" b="1" dirty="0"/>
              <a:t>Environmental Impact Reduction</a:t>
            </a:r>
            <a:r>
              <a:rPr lang="en-US" sz="2000" dirty="0"/>
              <a:t>: Optimize traffic flow to reduce emissions and improve waste collection efficiency.</a:t>
            </a:r>
          </a:p>
          <a:p>
            <a:pPr algn="just"/>
            <a:r>
              <a:rPr lang="en-IN" sz="2000" b="1" dirty="0"/>
              <a:t>Resilient Infrastructure</a:t>
            </a:r>
            <a:r>
              <a:rPr lang="en-IN" sz="2000" dirty="0"/>
              <a:t>: Develop durable and energy-efficient recognition systems.</a:t>
            </a:r>
            <a:endParaRPr lang="en-US" sz="2000" dirty="0"/>
          </a:p>
          <a:p>
            <a:pPr algn="just"/>
            <a:r>
              <a:rPr lang="en-US" sz="2000" b="1" dirty="0"/>
              <a:t>Protecting Heritage</a:t>
            </a:r>
            <a:r>
              <a:rPr lang="en-US" sz="2000" dirty="0"/>
              <a:t>: Include alerts for heritage sites to guide drivers and protect these areas.</a:t>
            </a:r>
          </a:p>
          <a:p>
            <a:pPr algn="just"/>
            <a:r>
              <a:rPr lang="en-US" sz="2000" b="1" dirty="0"/>
              <a:t>Access to Green Spaces</a:t>
            </a:r>
            <a:r>
              <a:rPr lang="en-US" sz="2000" dirty="0"/>
              <a:t>: Provide directions to green and public spaces to encourage their use.</a:t>
            </a:r>
            <a:endParaRPr lang="en-IN" sz="2000" dirty="0"/>
          </a:p>
        </p:txBody>
      </p:sp>
    </p:spTree>
    <p:extLst>
      <p:ext uri="{BB962C8B-B14F-4D97-AF65-F5344CB8AC3E}">
        <p14:creationId xmlns:p14="http://schemas.microsoft.com/office/powerpoint/2010/main" val="417336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0852F-B6E4-F3C0-2E0A-9A846972B209}"/>
              </a:ext>
            </a:extLst>
          </p:cNvPr>
          <p:cNvSpPr>
            <a:spLocks noGrp="1"/>
          </p:cNvSpPr>
          <p:nvPr>
            <p:ph type="title"/>
          </p:nvPr>
        </p:nvSpPr>
        <p:spPr/>
        <p:txBody>
          <a:bodyPr/>
          <a:lstStyle/>
          <a:p>
            <a:pPr algn="ctr"/>
            <a:r>
              <a:rPr lang="en-IN" dirty="0"/>
              <a:t> </a:t>
            </a:r>
            <a:r>
              <a:rPr lang="en-IN" b="1" dirty="0">
                <a:latin typeface="Times New Roman" panose="02020603050405020304" pitchFamily="18" charset="0"/>
                <a:cs typeface="Times New Roman" panose="02020603050405020304" pitchFamily="18" charset="0"/>
              </a:rPr>
              <a:t>Plan of Action</a:t>
            </a:r>
          </a:p>
        </p:txBody>
      </p:sp>
      <p:sp>
        <p:nvSpPr>
          <p:cNvPr id="3" name="Content Placeholder 2">
            <a:extLst>
              <a:ext uri="{FF2B5EF4-FFF2-40B4-BE49-F238E27FC236}">
                <a16:creationId xmlns:a16="http://schemas.microsoft.com/office/drawing/2014/main" xmlns="" id="{7A79D6C0-F0D8-524C-E060-09B8EB4C68B2}"/>
              </a:ext>
            </a:extLst>
          </p:cNvPr>
          <p:cNvSpPr>
            <a:spLocks noGrp="1"/>
          </p:cNvSpPr>
          <p:nvPr>
            <p:ph idx="1"/>
          </p:nvPr>
        </p:nvSpPr>
        <p:spPr/>
        <p:txBody>
          <a:bodyPr>
            <a:normAutofit/>
          </a:bodyPr>
          <a:lstStyle/>
          <a:p>
            <a:pPr algn="just"/>
            <a:r>
              <a:rPr lang="en-US" sz="2000" b="1" dirty="0"/>
              <a:t>Project Planning and Research</a:t>
            </a:r>
            <a:r>
              <a:rPr lang="en-US" sz="2000" dirty="0"/>
              <a:t>: Define project goals, study existing technologies, and assess feasibility.</a:t>
            </a:r>
          </a:p>
          <a:p>
            <a:pPr algn="just"/>
            <a:r>
              <a:rPr lang="en-US" sz="2000" b="1" dirty="0"/>
              <a:t>Data Collection and Preparation</a:t>
            </a:r>
            <a:r>
              <a:rPr lang="en-US" sz="2000" dirty="0"/>
              <a:t>: Collect and accurately label a diverse set of traffic sign images, enhancing the dataset through augmentation.</a:t>
            </a:r>
          </a:p>
          <a:p>
            <a:pPr algn="just"/>
            <a:r>
              <a:rPr lang="en-US" sz="2000" b="1" dirty="0"/>
              <a:t>Model Selection and Development</a:t>
            </a:r>
            <a:r>
              <a:rPr lang="en-US" sz="2000" dirty="0"/>
              <a:t>: Choose appropriate algorithms and train a model using the prepared dataset.</a:t>
            </a:r>
          </a:p>
          <a:p>
            <a:pPr algn="just"/>
            <a:r>
              <a:rPr lang="en-US" sz="2000" b="1" dirty="0"/>
              <a:t>System Implementation</a:t>
            </a:r>
            <a:r>
              <a:rPr lang="en-US" sz="2000" dirty="0"/>
              <a:t>: Develop software and ensure compatibility with necessary hardware.</a:t>
            </a:r>
          </a:p>
          <a:p>
            <a:pPr algn="just"/>
            <a:r>
              <a:rPr lang="en-US" sz="2000" b="1" dirty="0"/>
              <a:t>Testing and Validation</a:t>
            </a:r>
            <a:r>
              <a:rPr lang="en-US" sz="2000" dirty="0"/>
              <a:t>: Test the system in both simulated and real-world environments to ensure accuracy.</a:t>
            </a:r>
          </a:p>
          <a:p>
            <a:pPr algn="just"/>
            <a:r>
              <a:rPr lang="en-US" sz="2000" b="1" dirty="0"/>
              <a:t>Deployment</a:t>
            </a:r>
            <a:r>
              <a:rPr lang="en-US" sz="2000" dirty="0"/>
              <a:t>: Install the system in target locations and provide user training and support.</a:t>
            </a:r>
          </a:p>
          <a:p>
            <a:pPr algn="just"/>
            <a:r>
              <a:rPr lang="en-US" sz="2000" b="1" dirty="0"/>
              <a:t>Monitoring and Maintenance</a:t>
            </a:r>
            <a:r>
              <a:rPr lang="en-US" sz="2000" dirty="0"/>
              <a:t>: Continuously monitor performance and update the system based on feedback and new data.</a:t>
            </a:r>
            <a:endParaRPr lang="en-IN" sz="2000" dirty="0"/>
          </a:p>
        </p:txBody>
      </p:sp>
    </p:spTree>
    <p:extLst>
      <p:ext uri="{BB962C8B-B14F-4D97-AF65-F5344CB8AC3E}">
        <p14:creationId xmlns:p14="http://schemas.microsoft.com/office/powerpoint/2010/main" val="100883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748"/>
          </a:xfrm>
        </p:spPr>
        <p:txBody>
          <a:bodyPr>
            <a:normAutofit/>
          </a:bodyPr>
          <a:lstStyle/>
          <a:p>
            <a:pPr algn="ctr"/>
            <a:r>
              <a:rPr lang="en-US" sz="4000" b="1" dirty="0">
                <a:latin typeface="Times New Roman" pitchFamily="18" charset="0"/>
                <a:cs typeface="Times New Roman" pitchFamily="18" charset="0"/>
              </a:rPr>
              <a:t>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557" y="1237420"/>
            <a:ext cx="4831767" cy="5457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20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latin typeface="Times New Roman" pitchFamily="18" charset="0"/>
                <a:cs typeface="Times New Roman" pitchFamily="18" charset="0"/>
              </a:rPr>
              <a:t>PROPOSED METHOD</a:t>
            </a:r>
            <a:endParaRPr lang="en-US" dirty="0"/>
          </a:p>
        </p:txBody>
      </p:sp>
      <p:sp>
        <p:nvSpPr>
          <p:cNvPr id="4" name="Content Placeholder 3"/>
          <p:cNvSpPr>
            <a:spLocks noGrp="1"/>
          </p:cNvSpPr>
          <p:nvPr>
            <p:ph idx="1"/>
          </p:nvPr>
        </p:nvSpPr>
        <p:spPr>
          <a:xfrm>
            <a:off x="838200" y="1427584"/>
            <a:ext cx="10515600" cy="4749379"/>
          </a:xfrm>
        </p:spPr>
        <p:txBody>
          <a:bodyPr>
            <a:noAutofit/>
          </a:bodyPr>
          <a:lstStyle/>
          <a:p>
            <a:pPr marL="0" indent="0" algn="just">
              <a:buNone/>
            </a:pPr>
            <a:r>
              <a:rPr lang="en-US" sz="1800" b="1" dirty="0"/>
              <a:t>1.Input Layer</a:t>
            </a:r>
          </a:p>
          <a:p>
            <a:pPr algn="just"/>
            <a:r>
              <a:rPr lang="en-US" sz="1800" dirty="0"/>
              <a:t>The model takes images as input, shaped according to your training data.</a:t>
            </a:r>
          </a:p>
          <a:p>
            <a:pPr marL="0" indent="0" algn="just">
              <a:buNone/>
            </a:pPr>
            <a:r>
              <a:rPr lang="en-US" sz="1800" b="1" dirty="0"/>
              <a:t>2. Convolutional Blocks</a:t>
            </a:r>
          </a:p>
          <a:p>
            <a:pPr algn="just"/>
            <a:r>
              <a:rPr lang="en-US" sz="1800" b="1" dirty="0"/>
              <a:t>First Block</a:t>
            </a:r>
            <a:r>
              <a:rPr lang="en-US" sz="1800" dirty="0"/>
              <a:t>:</a:t>
            </a:r>
          </a:p>
          <a:p>
            <a:pPr lvl="1" algn="just"/>
            <a:r>
              <a:rPr lang="en-US" sz="1600" b="1" dirty="0"/>
              <a:t>Two Conv2D Layers</a:t>
            </a:r>
            <a:r>
              <a:rPr lang="en-US" sz="1600" dirty="0"/>
              <a:t>: Each with 32 filters (5x5) and </a:t>
            </a:r>
            <a:r>
              <a:rPr lang="en-US" sz="1600" dirty="0" err="1"/>
              <a:t>ReLU</a:t>
            </a:r>
            <a:r>
              <a:rPr lang="en-US" sz="1600" dirty="0"/>
              <a:t> activation, followed by:</a:t>
            </a:r>
          </a:p>
          <a:p>
            <a:pPr lvl="1" algn="just"/>
            <a:r>
              <a:rPr lang="en-US" sz="1600" b="1" dirty="0"/>
              <a:t>MaxPooling (2x2)</a:t>
            </a:r>
            <a:r>
              <a:rPr lang="en-US" sz="1600" dirty="0"/>
              <a:t>: Reduces image size.</a:t>
            </a:r>
          </a:p>
          <a:p>
            <a:pPr lvl="1" algn="just"/>
            <a:r>
              <a:rPr lang="en-US" sz="1600" b="1" dirty="0"/>
              <a:t>Dropout (25%)</a:t>
            </a:r>
            <a:r>
              <a:rPr lang="en-US" sz="1600" dirty="0"/>
              <a:t>: Prevents </a:t>
            </a:r>
            <a:r>
              <a:rPr lang="en-US" sz="1600" dirty="0" err="1"/>
              <a:t>overfitting</a:t>
            </a:r>
            <a:r>
              <a:rPr lang="en-US" sz="1600" dirty="0"/>
              <a:t>.</a:t>
            </a:r>
          </a:p>
          <a:p>
            <a:pPr algn="just"/>
            <a:r>
              <a:rPr lang="en-US" sz="1800" b="1" dirty="0"/>
              <a:t>Second Block</a:t>
            </a:r>
            <a:r>
              <a:rPr lang="en-US" sz="1800" dirty="0"/>
              <a:t>:</a:t>
            </a:r>
          </a:p>
          <a:p>
            <a:pPr lvl="1" algn="just"/>
            <a:r>
              <a:rPr lang="en-US" sz="1600" b="1" dirty="0"/>
              <a:t>Two Conv2D Layers</a:t>
            </a:r>
            <a:r>
              <a:rPr lang="en-US" sz="1600" dirty="0"/>
              <a:t>: Each with 64 filters (3x3) and </a:t>
            </a:r>
            <a:r>
              <a:rPr lang="en-US" sz="1600" dirty="0" err="1"/>
              <a:t>ReLU</a:t>
            </a:r>
            <a:r>
              <a:rPr lang="en-US" sz="1600" dirty="0"/>
              <a:t> activation, followed by:</a:t>
            </a:r>
          </a:p>
          <a:p>
            <a:pPr lvl="1" algn="just"/>
            <a:r>
              <a:rPr lang="en-US" sz="1600" b="1" dirty="0"/>
              <a:t>MaxPooling (2x2)</a:t>
            </a:r>
            <a:r>
              <a:rPr lang="en-US" sz="1600" dirty="0"/>
              <a:t>: Further reduces image size.</a:t>
            </a:r>
          </a:p>
          <a:p>
            <a:pPr lvl="1" algn="just"/>
            <a:r>
              <a:rPr lang="en-US" sz="1600" b="1" dirty="0"/>
              <a:t>Dropout (25%)</a:t>
            </a:r>
            <a:r>
              <a:rPr lang="en-US" sz="1600" dirty="0"/>
              <a:t>: Prevents </a:t>
            </a:r>
            <a:r>
              <a:rPr lang="en-US" sz="1600" dirty="0" err="1"/>
              <a:t>overfitting</a:t>
            </a:r>
            <a:r>
              <a:rPr lang="en-US" sz="1600" dirty="0"/>
              <a:t>.</a:t>
            </a:r>
          </a:p>
          <a:p>
            <a:pPr marL="0" indent="0" algn="just">
              <a:buNone/>
            </a:pPr>
            <a:r>
              <a:rPr lang="en-US" sz="1800" b="1" dirty="0"/>
              <a:t>3. Fully Connected Layers</a:t>
            </a:r>
          </a:p>
          <a:p>
            <a:pPr algn="just"/>
            <a:r>
              <a:rPr lang="en-US" sz="1800" b="1" dirty="0"/>
              <a:t>Flatten</a:t>
            </a:r>
            <a:r>
              <a:rPr lang="en-US" sz="1800" dirty="0"/>
              <a:t>: Converts 3D feature maps into a 1D vector.</a:t>
            </a:r>
          </a:p>
          <a:p>
            <a:pPr algn="just"/>
            <a:r>
              <a:rPr lang="en-US" sz="1800" b="1" dirty="0"/>
              <a:t>Dense Layer (256 units, </a:t>
            </a:r>
            <a:r>
              <a:rPr lang="en-US" sz="1800" b="1" dirty="0" err="1"/>
              <a:t>ReLU</a:t>
            </a:r>
            <a:r>
              <a:rPr lang="en-US" sz="1800" b="1" dirty="0"/>
              <a:t>)</a:t>
            </a:r>
            <a:r>
              <a:rPr lang="en-US" sz="1800" dirty="0"/>
              <a:t>: Processes features.</a:t>
            </a:r>
          </a:p>
          <a:p>
            <a:pPr algn="just"/>
            <a:endParaRPr lang="en-US" sz="1800" dirty="0"/>
          </a:p>
        </p:txBody>
      </p:sp>
    </p:spTree>
    <p:extLst>
      <p:ext uri="{BB962C8B-B14F-4D97-AF65-F5344CB8AC3E}">
        <p14:creationId xmlns:p14="http://schemas.microsoft.com/office/powerpoint/2010/main" val="271328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86408" y="298580"/>
            <a:ext cx="10515600" cy="6374915"/>
          </a:xfrm>
        </p:spPr>
        <p:txBody>
          <a:bodyPr>
            <a:normAutofit/>
          </a:bodyPr>
          <a:lstStyle/>
          <a:p>
            <a:pPr algn="just"/>
            <a:r>
              <a:rPr lang="en-US" sz="2000" b="1" dirty="0"/>
              <a:t>Dropout (50%)</a:t>
            </a:r>
            <a:r>
              <a:rPr lang="en-US" sz="2000" dirty="0"/>
              <a:t>: Prevents </a:t>
            </a:r>
            <a:r>
              <a:rPr lang="en-US" sz="2000" dirty="0" err="1"/>
              <a:t>overfitting</a:t>
            </a:r>
            <a:r>
              <a:rPr lang="en-US" sz="2000" dirty="0"/>
              <a:t>.</a:t>
            </a:r>
          </a:p>
          <a:p>
            <a:pPr algn="just"/>
            <a:r>
              <a:rPr lang="en-US" sz="2000" b="1" dirty="0"/>
              <a:t>Output Layer (43 units, </a:t>
            </a:r>
            <a:r>
              <a:rPr lang="en-US" sz="2000" b="1" dirty="0" err="1"/>
              <a:t>Softmax</a:t>
            </a:r>
            <a:r>
              <a:rPr lang="en-US" sz="2000" b="1" dirty="0"/>
              <a:t>)</a:t>
            </a:r>
            <a:r>
              <a:rPr lang="en-US" sz="2000" dirty="0"/>
              <a:t>: Produces class probabilities.</a:t>
            </a:r>
          </a:p>
          <a:p>
            <a:pPr marL="0" indent="0" algn="just">
              <a:buNone/>
            </a:pPr>
            <a:r>
              <a:rPr lang="en-US" sz="2000" dirty="0"/>
              <a:t>To apply deep learning algorithms, we need to follow certain essential steps:</a:t>
            </a:r>
          </a:p>
          <a:p>
            <a:pPr marL="0" indent="0" algn="just">
              <a:buNone/>
            </a:pPr>
            <a:r>
              <a:rPr lang="en-US" sz="2000" dirty="0"/>
              <a:t>Understanding the problem</a:t>
            </a:r>
          </a:p>
          <a:p>
            <a:pPr marL="457200" indent="-457200" algn="just">
              <a:buFont typeface="+mj-lt"/>
              <a:buAutoNum type="arabicPeriod"/>
            </a:pPr>
            <a:r>
              <a:rPr lang="en-US" sz="2000" dirty="0"/>
              <a:t> Identify data</a:t>
            </a:r>
          </a:p>
          <a:p>
            <a:pPr marL="457200" indent="-457200" algn="just">
              <a:buFont typeface="+mj-lt"/>
              <a:buAutoNum type="arabicPeriod"/>
            </a:pPr>
            <a:r>
              <a:rPr lang="en-US" sz="2000" dirty="0"/>
              <a:t> Select the algorithm</a:t>
            </a:r>
          </a:p>
          <a:p>
            <a:pPr marL="457200" indent="-457200" algn="just">
              <a:buFont typeface="+mj-lt"/>
              <a:buAutoNum type="arabicPeriod"/>
            </a:pPr>
            <a:r>
              <a:rPr lang="en-US" sz="2000" dirty="0"/>
              <a:t> Train the model</a:t>
            </a:r>
          </a:p>
          <a:p>
            <a:pPr marL="457200" indent="-457200" algn="just">
              <a:buFont typeface="+mj-lt"/>
              <a:buAutoNum type="arabicPeriod"/>
            </a:pPr>
            <a:r>
              <a:rPr lang="en-US" sz="2000" dirty="0"/>
              <a:t> Test the model</a:t>
            </a:r>
          </a:p>
          <a:p>
            <a:pPr marL="0" indent="0" algn="just">
              <a:buNone/>
            </a:pPr>
            <a:r>
              <a:rPr lang="en-US" sz="2000" dirty="0"/>
              <a:t>As we are performing the neural networks in the deep learning algorithm, we need to repeat two steps until the desired output and accuracy are achieved.</a:t>
            </a:r>
          </a:p>
          <a:p>
            <a:pPr algn="just"/>
            <a:r>
              <a:rPr lang="en-US" sz="2000" dirty="0"/>
              <a:t>Training of networks: we need to train many data points and then try to design the model that will learn the features, which is a slow process due to the large amount of data.</a:t>
            </a:r>
          </a:p>
          <a:p>
            <a:pPr algn="just"/>
            <a:r>
              <a:rPr lang="en-US" sz="2000" dirty="0"/>
              <a:t>Transfer learning: On the pre-trained model in the above step, we consider those results and perform new tasks. In this process, computation time becomes shorter.</a:t>
            </a:r>
          </a:p>
          <a:p>
            <a:pPr algn="just"/>
            <a:r>
              <a:rPr lang="en-US" sz="2000" dirty="0"/>
              <a:t>Feature extraction: After all the layers are trained about the features in every object in the dataset, these features are extracted from it, and then output is predicted with accuracy and various measures</a:t>
            </a:r>
          </a:p>
          <a:p>
            <a:pPr marL="0" indent="0" algn="just">
              <a:buNone/>
            </a:pPr>
            <a:endParaRPr lang="en-US" sz="2000" dirty="0"/>
          </a:p>
          <a:p>
            <a:pPr marL="0" indent="0" algn="just">
              <a:buNone/>
            </a:pPr>
            <a:endParaRPr lang="en-US" sz="2000" dirty="0"/>
          </a:p>
          <a:p>
            <a:pPr marL="0" indent="0" algn="just">
              <a:buNone/>
            </a:pPr>
            <a:endParaRPr lang="en-US" sz="2000" dirty="0"/>
          </a:p>
          <a:p>
            <a:pPr algn="just"/>
            <a:endParaRPr lang="en-US" sz="2000" dirty="0"/>
          </a:p>
          <a:p>
            <a:pPr algn="just"/>
            <a:endParaRPr lang="en-US" sz="2000" dirty="0"/>
          </a:p>
        </p:txBody>
      </p:sp>
    </p:spTree>
    <p:extLst>
      <p:ext uri="{BB962C8B-B14F-4D97-AF65-F5344CB8AC3E}">
        <p14:creationId xmlns:p14="http://schemas.microsoft.com/office/powerpoint/2010/main" val="288962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BDDA3-7A09-E5E0-2A69-456914C0757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370AE60-1BCF-9DB5-0DD1-9677B37D3C49}"/>
              </a:ext>
            </a:extLst>
          </p:cNvPr>
          <p:cNvSpPr>
            <a:spLocks noGrp="1"/>
          </p:cNvSpPr>
          <p:nvPr>
            <p:ph idx="1"/>
          </p:nvPr>
        </p:nvSpPr>
        <p:spPr/>
        <p:txBody>
          <a:bodyPr>
            <a:normAutofit/>
          </a:bodyPr>
          <a:lstStyle/>
          <a:p>
            <a:pPr marL="0" indent="0" algn="just">
              <a:buNone/>
            </a:pPr>
            <a:r>
              <a:rPr lang="en-US" sz="2000" dirty="0"/>
              <a:t>Traffic sign recognition is a vital component of intelligent transportation systems, particularly for autonomous vehicles and advanced driver assistance systems (ADAS), ensuring safe and efficient navigation. This study presents an approach for automatic traffic sign recognition using Convolutional Neural Networks (CNNs) implemented with </a:t>
            </a:r>
            <a:r>
              <a:rPr lang="en-US" sz="2000" dirty="0" err="1"/>
              <a:t>Keras</a:t>
            </a:r>
            <a:r>
              <a:rPr lang="en-US" sz="2000" dirty="0"/>
              <a:t>. CNNs are highly effective in image classification tasks, capable of learning complex spatial hierarchies directly from input images. We trained our model on the German Traffic Sign Recognition Benchmark (GTSRB) dataset, which contains diverse traffic sign images captured under varying conditions. The architecture includes multiple convolutional layers followed by pooling and fully connected layers to classify traffic signs accurately. To improve generalization and reduce </a:t>
            </a:r>
            <a:r>
              <a:rPr lang="en-US" sz="2000" dirty="0" err="1"/>
              <a:t>overfitting</a:t>
            </a:r>
            <a:r>
              <a:rPr lang="en-US" sz="2000" dirty="0"/>
              <a:t>, we utilized data augmentation techniques. Optimized with the Adam optimizer and categorical cross-entropy loss, our model achieved high accuracy in identifying traffic signs, demonstrating strong performance in real-world conditions. This research underscores the effectiveness of CNNs in traffic sign recognition, offering significant improvements in accuracy and robustness over traditional machine learning methods, with the potential to enhance road safety in autonomous driving systems.</a:t>
            </a:r>
          </a:p>
          <a:p>
            <a:pPr marL="0" indent="0" algn="just">
              <a:buNone/>
            </a:pPr>
            <a:r>
              <a:rPr lang="en-US" sz="2000" dirty="0" err="1">
                <a:latin typeface="Times New Roman" pitchFamily="18" charset="0"/>
                <a:cs typeface="Times New Roman" pitchFamily="18" charset="0"/>
              </a:rPr>
              <a:t>Keywords:CNN,Keras,Traffic</a:t>
            </a:r>
            <a:r>
              <a:rPr lang="en-US" sz="2000" dirty="0">
                <a:latin typeface="Times New Roman" pitchFamily="18" charset="0"/>
                <a:cs typeface="Times New Roman" pitchFamily="18" charset="0"/>
              </a:rPr>
              <a:t> sign </a:t>
            </a:r>
            <a:r>
              <a:rPr lang="en-US" sz="2000" dirty="0" err="1">
                <a:latin typeface="Times New Roman" pitchFamily="18" charset="0"/>
                <a:cs typeface="Times New Roman" pitchFamily="18" charset="0"/>
              </a:rPr>
              <a:t>recognition,accuracy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66279-38BF-B8B1-9A5C-F3027352E0E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D4E1B9E-B6CE-FC33-1BC3-4710F2B171E7}"/>
              </a:ext>
            </a:extLst>
          </p:cNvPr>
          <p:cNvSpPr>
            <a:spLocks noGrp="1"/>
          </p:cNvSpPr>
          <p:nvPr>
            <p:ph idx="1"/>
          </p:nvPr>
        </p:nvSpPr>
        <p:spPr/>
        <p:txBody>
          <a:bodyPr>
            <a:normAutofit/>
          </a:bodyPr>
          <a:lstStyle/>
          <a:p>
            <a:pPr algn="just"/>
            <a:r>
              <a:rPr lang="en-US" sz="2000" dirty="0">
                <a:cs typeface="Times New Roman" pitchFamily="18" charset="0"/>
              </a:rPr>
              <a:t>Traffic sign recognition (TSR) is a key part of smart transportation systems. It plays a vital role in self-driving cars and advanced driver assistance systems (ADAS). This tech allows for the automatic spotting, naming, and understanding of traffic signs from images taken by cameras on vehicles. The process starts with getting images where high-quality cameras keep an eye on the road all the time. Smart image processing methods then make these images clearer. This helps to spot signs in different situations, like changing light or bad weather.</a:t>
            </a:r>
          </a:p>
          <a:p>
            <a:pPr algn="just"/>
            <a:r>
              <a:rPr lang="en-US" sz="2000" dirty="0">
                <a:cs typeface="Times New Roman" pitchFamily="18" charset="0"/>
              </a:rPr>
              <a:t>TSR technology's heart beats in its ability to spot and identify signs. To find areas in images that might have traffic signs, it uses detection algorithms. These often tap into deep learning models like YOLO (You Look Once), SSD(Single Shot </a:t>
            </a:r>
            <a:r>
              <a:rPr lang="en-US" sz="2000" dirty="0" err="1">
                <a:cs typeface="Times New Roman" pitchFamily="18" charset="0"/>
              </a:rPr>
              <a:t>MultiBox</a:t>
            </a:r>
            <a:r>
              <a:rPr lang="en-US" sz="2000" dirty="0">
                <a:cs typeface="Times New Roman" pitchFamily="18" charset="0"/>
              </a:rPr>
              <a:t> Detector), or Faster R-CNN (Region-based Convolutional Neural Networks). After finding these areas, the tech sorts the signs into groups. These include rules (speed limits stop signs), warnings, or info signs. To do this sorting, it uses convolutional neural networks (CNNs). People train these CNNs with lots of different sign pictures. This helps the networks learn about many types of signs, their colors, shapes, and even how they look when they're old or damaged.</a:t>
            </a:r>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1492"/>
            <a:ext cx="10515600" cy="5245471"/>
          </a:xfrm>
        </p:spPr>
        <p:txBody>
          <a:bodyPr>
            <a:normAutofit/>
          </a:bodyPr>
          <a:lstStyle/>
          <a:p>
            <a:pPr algn="just"/>
            <a:r>
              <a:rPr lang="en-US" sz="2000" dirty="0">
                <a:cs typeface="Times New Roman" pitchFamily="18" charset="0"/>
              </a:rPr>
              <a:t>A key feature of TSR is its real-time operation allowing it to make quick choices that have an impact on how vehicles behave. This instant response proves crucial to adjust vehicle speeds, warn drivers about possible dangers, or even take charge in fully self-driving situations. The system also needs to be strong enough to deal with blocked signs different sign locations, and varying sign rules across regions and countries.</a:t>
            </a:r>
          </a:p>
          <a:p>
            <a:pPr algn="just"/>
            <a:r>
              <a:rPr lang="en-US" sz="2000" dirty="0">
                <a:cs typeface="Times New Roman" pitchFamily="18" charset="0"/>
              </a:rPr>
              <a:t>As the car industry moves toward more self-driving vehicles, TSR tech keeps getting better. Future work aims to make recognition algorithms more accurate, faster, and tougher. This includes combining TSR with other sensor data, like </a:t>
            </a:r>
            <a:r>
              <a:rPr lang="en-US" sz="2000" dirty="0" err="1">
                <a:cs typeface="Times New Roman" pitchFamily="18" charset="0"/>
              </a:rPr>
              <a:t>LiDAR</a:t>
            </a:r>
            <a:r>
              <a:rPr lang="en-US" sz="2000" dirty="0">
                <a:cs typeface="Times New Roman" pitchFamily="18" charset="0"/>
              </a:rPr>
              <a:t> and radar, to improve overall awareness of what's happening. On top of that ongoing studies try to tackle the problems caused by bad weather driving at night, and busy city streets. To wrap up, traffic sign recognition is a key tech that has a big impact on the safety and productivity of today's transport systems making it easier for both driver-assisted and self-driving cars to work .</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12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759" y="172720"/>
            <a:ext cx="10559041" cy="843280"/>
          </a:xfrm>
        </p:spPr>
        <p:txBody>
          <a:bodyPr/>
          <a:lstStyle/>
          <a:p>
            <a:pPr algn="ctr"/>
            <a:r>
              <a:rPr lang="en-US" b="1" dirty="0">
                <a:latin typeface="Times New Roman" pitchFamily="18" charset="0"/>
                <a:cs typeface="Times New Roman"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8264219"/>
              </p:ext>
            </p:extLst>
          </p:nvPr>
        </p:nvGraphicFramePr>
        <p:xfrm>
          <a:off x="274320" y="1026160"/>
          <a:ext cx="11592086" cy="5654040"/>
        </p:xfrm>
        <a:graphic>
          <a:graphicData uri="http://schemas.openxmlformats.org/drawingml/2006/table">
            <a:tbl>
              <a:tblPr firstRow="1" bandRow="1">
                <a:tableStyleId>{5C22544A-7EE6-4342-B048-85BDC9FD1C3A}</a:tableStyleId>
              </a:tblPr>
              <a:tblGrid>
                <a:gridCol w="2750891">
                  <a:extLst>
                    <a:ext uri="{9D8B030D-6E8A-4147-A177-3AD203B41FA5}">
                      <a16:colId xmlns:a16="http://schemas.microsoft.com/office/drawing/2014/main" xmlns="" val="20000"/>
                    </a:ext>
                  </a:extLst>
                </a:gridCol>
                <a:gridCol w="1076770">
                  <a:extLst>
                    <a:ext uri="{9D8B030D-6E8A-4147-A177-3AD203B41FA5}">
                      <a16:colId xmlns:a16="http://schemas.microsoft.com/office/drawing/2014/main" xmlns="" val="20001"/>
                    </a:ext>
                  </a:extLst>
                </a:gridCol>
                <a:gridCol w="3192899">
                  <a:extLst>
                    <a:ext uri="{9D8B030D-6E8A-4147-A177-3AD203B41FA5}">
                      <a16:colId xmlns:a16="http://schemas.microsoft.com/office/drawing/2014/main" xmlns="" val="20002"/>
                    </a:ext>
                  </a:extLst>
                </a:gridCol>
                <a:gridCol w="4571526">
                  <a:extLst>
                    <a:ext uri="{9D8B030D-6E8A-4147-A177-3AD203B41FA5}">
                      <a16:colId xmlns:a16="http://schemas.microsoft.com/office/drawing/2014/main" xmlns="" val="20003"/>
                    </a:ext>
                  </a:extLst>
                </a:gridCol>
              </a:tblGrid>
              <a:tr h="457200">
                <a:tc>
                  <a:txBody>
                    <a:bodyPr/>
                    <a:lstStyle/>
                    <a:p>
                      <a:pPr algn="ctr"/>
                      <a:r>
                        <a:rPr lang="en-US" sz="1700" dirty="0"/>
                        <a:t>Title</a:t>
                      </a:r>
                      <a:r>
                        <a:rPr lang="en-US" sz="1700" baseline="0" dirty="0"/>
                        <a:t> </a:t>
                      </a:r>
                      <a:endParaRPr lang="en-US" sz="1700" dirty="0"/>
                    </a:p>
                  </a:txBody>
                  <a:tcPr/>
                </a:tc>
                <a:tc>
                  <a:txBody>
                    <a:bodyPr/>
                    <a:lstStyle/>
                    <a:p>
                      <a:pPr algn="ctr"/>
                      <a:r>
                        <a:rPr lang="en-US" sz="1700" dirty="0"/>
                        <a:t>Year</a:t>
                      </a:r>
                    </a:p>
                  </a:txBody>
                  <a:tcPr/>
                </a:tc>
                <a:tc>
                  <a:txBody>
                    <a:bodyPr/>
                    <a:lstStyle/>
                    <a:p>
                      <a:pPr algn="ctr"/>
                      <a:r>
                        <a:rPr lang="en-US" sz="1700" dirty="0"/>
                        <a:t>Methodology</a:t>
                      </a:r>
                    </a:p>
                  </a:txBody>
                  <a:tcPr/>
                </a:tc>
                <a:tc>
                  <a:txBody>
                    <a:bodyPr/>
                    <a:lstStyle/>
                    <a:p>
                      <a:pPr algn="ctr"/>
                      <a:r>
                        <a:rPr lang="en-US" sz="1700" dirty="0"/>
                        <a:t>Identification</a:t>
                      </a:r>
                      <a:r>
                        <a:rPr lang="en-US" sz="1700" baseline="0" dirty="0"/>
                        <a:t> of gaps and Limitations</a:t>
                      </a:r>
                      <a:endParaRPr lang="en-US" sz="1700" dirty="0"/>
                    </a:p>
                  </a:txBody>
                  <a:tcPr/>
                </a:tc>
                <a:extLst>
                  <a:ext uri="{0D108BD9-81ED-4DB2-BD59-A6C34878D82A}">
                    <a16:rowId xmlns:a16="http://schemas.microsoft.com/office/drawing/2014/main" xmlns="" val="10000"/>
                  </a:ext>
                </a:extLst>
              </a:tr>
              <a:tr h="370840">
                <a:tc>
                  <a:txBody>
                    <a:bodyPr/>
                    <a:lstStyle/>
                    <a:p>
                      <a:r>
                        <a:rPr lang="en-US" sz="1700" dirty="0"/>
                        <a:t>Road Traffic Signs Recognition Using Genetic Algorithms and Neural Networks Stephen </a:t>
                      </a:r>
                      <a:r>
                        <a:rPr lang="en-US" sz="1700" dirty="0" err="1"/>
                        <a:t>Karungaru</a:t>
                      </a:r>
                      <a:r>
                        <a:rPr lang="en-US" sz="1700" dirty="0"/>
                        <a:t>, Hitoshi Nakano, and Minoru </a:t>
                      </a:r>
                      <a:r>
                        <a:rPr lang="en-US" sz="1700" dirty="0" err="1"/>
                        <a:t>Fukum</a:t>
                      </a:r>
                      <a:endParaRPr lang="en-US" sz="1700" dirty="0"/>
                    </a:p>
                  </a:txBody>
                  <a:tcPr/>
                </a:tc>
                <a:tc>
                  <a:txBody>
                    <a:bodyPr/>
                    <a:lstStyle/>
                    <a:p>
                      <a:pPr algn="ctr"/>
                      <a:r>
                        <a:rPr lang="en-US" sz="1700" dirty="0"/>
                        <a:t>2013</a:t>
                      </a:r>
                    </a:p>
                  </a:txBody>
                  <a:tcPr/>
                </a:tc>
                <a:tc>
                  <a:txBody>
                    <a:bodyPr/>
                    <a:lstStyle/>
                    <a:p>
                      <a:pPr algn="just"/>
                      <a:r>
                        <a:rPr lang="en-US" sz="1700" dirty="0"/>
                        <a:t>By using Neural Networks model </a:t>
                      </a:r>
                    </a:p>
                    <a:p>
                      <a:pPr algn="just"/>
                      <a:r>
                        <a:rPr lang="en-US" sz="1700" b="0" dirty="0"/>
                        <a:t>Extracting</a:t>
                      </a:r>
                      <a:r>
                        <a:rPr lang="en-US" sz="1700" b="0" baseline="0" dirty="0"/>
                        <a:t> </a:t>
                      </a:r>
                      <a:r>
                        <a:rPr lang="en-US" sz="1700" b="0" dirty="0"/>
                        <a:t>red regions from the image. Removing noise and isolating potential sign areas. Using genetic algorithms to find regions similar to a stop sign template. Employing a neural network to classify the detected region as a stop sign or not</a:t>
                      </a:r>
                      <a:r>
                        <a:rPr lang="en-US" sz="1700" dirty="0"/>
                        <a:t>.</a:t>
                      </a:r>
                    </a:p>
                  </a:txBody>
                  <a:tcPr/>
                </a:tc>
                <a:tc>
                  <a:txBody>
                    <a:bodyPr/>
                    <a:lstStyle/>
                    <a:p>
                      <a:r>
                        <a:rPr lang="en-US" sz="1700" b="1" dirty="0"/>
                        <a:t>Environmental Sensitivity</a:t>
                      </a:r>
                      <a:r>
                        <a:rPr lang="en-US" sz="1700" dirty="0"/>
                        <a:t>: Strong sunlight and other environmental factors can hinder detection.</a:t>
                      </a:r>
                    </a:p>
                    <a:p>
                      <a:r>
                        <a:rPr lang="en-US" sz="1700" b="1" dirty="0"/>
                        <a:t>Image Quality</a:t>
                      </a:r>
                      <a:r>
                        <a:rPr lang="en-US" sz="1700" dirty="0"/>
                        <a:t>: Poor quality or resized images may lead to incorrect identification.</a:t>
                      </a:r>
                    </a:p>
                    <a:p>
                      <a:r>
                        <a:rPr lang="en-US" sz="1700" b="1" dirty="0"/>
                        <a:t>False Positives</a:t>
                      </a:r>
                      <a:r>
                        <a:rPr lang="en-US" sz="1700" dirty="0"/>
                        <a:t>: The method sometimes misidentifies non-stop signs as stop signs. </a:t>
                      </a:r>
                      <a:r>
                        <a:rPr lang="en-US" sz="1700" b="1" dirty="0"/>
                        <a:t>Processing Time</a:t>
                      </a:r>
                      <a:r>
                        <a:rPr lang="en-US" sz="1700" dirty="0"/>
                        <a:t>: While faster than traditional methods, real-time processing remains challenging.</a:t>
                      </a:r>
                    </a:p>
                  </a:txBody>
                  <a:tcPr/>
                </a:tc>
                <a:extLst>
                  <a:ext uri="{0D108BD9-81ED-4DB2-BD59-A6C34878D82A}">
                    <a16:rowId xmlns:a16="http://schemas.microsoft.com/office/drawing/2014/main" xmlns="" val="10001"/>
                  </a:ext>
                </a:extLst>
              </a:tr>
              <a:tr h="370840">
                <a:tc>
                  <a:txBody>
                    <a:bodyPr/>
                    <a:lstStyle/>
                    <a:p>
                      <a:r>
                        <a:rPr lang="en-US" sz="1700" dirty="0"/>
                        <a:t>Traffic Signs Recognition in a mobile-based application using </a:t>
                      </a:r>
                      <a:r>
                        <a:rPr lang="en-US" sz="1700" dirty="0" err="1"/>
                        <a:t>TensorFlow</a:t>
                      </a:r>
                      <a:r>
                        <a:rPr lang="en-US" sz="1700" dirty="0"/>
                        <a:t> and Transfer Learning </a:t>
                      </a:r>
                      <a:r>
                        <a:rPr lang="en-US" sz="1700" dirty="0" err="1"/>
                        <a:t>technicsAbdallah</a:t>
                      </a:r>
                      <a:r>
                        <a:rPr lang="en-US" sz="1700" dirty="0"/>
                        <a:t> </a:t>
                      </a:r>
                      <a:r>
                        <a:rPr lang="en-US" sz="1700" dirty="0" err="1"/>
                        <a:t>Benhamida</a:t>
                      </a:r>
                      <a:r>
                        <a:rPr lang="en-US" sz="1700" dirty="0"/>
                        <a:t> , </a:t>
                      </a:r>
                      <a:r>
                        <a:rPr lang="en-US" sz="1700" dirty="0" err="1"/>
                        <a:t>Annamária</a:t>
                      </a:r>
                      <a:r>
                        <a:rPr lang="en-US" sz="1700" dirty="0"/>
                        <a:t> R. </a:t>
                      </a:r>
                      <a:r>
                        <a:rPr lang="en-US" sz="1700" dirty="0" err="1"/>
                        <a:t>Várkonyi-Kóczy,Miklos</a:t>
                      </a:r>
                      <a:r>
                        <a:rPr lang="en-US" sz="1700" dirty="0"/>
                        <a:t> </a:t>
                      </a:r>
                      <a:r>
                        <a:rPr lang="en-US" sz="1700" dirty="0" err="1"/>
                        <a:t>Kozlovszky</a:t>
                      </a:r>
                      <a:endParaRPr lang="en-US" sz="1700" dirty="0"/>
                    </a:p>
                  </a:txBody>
                  <a:tcPr/>
                </a:tc>
                <a:tc>
                  <a:txBody>
                    <a:bodyPr/>
                    <a:lstStyle/>
                    <a:p>
                      <a:pPr algn="ctr"/>
                      <a:r>
                        <a:rPr lang="en-US" sz="1700" dirty="0"/>
                        <a:t>2020</a:t>
                      </a:r>
                    </a:p>
                  </a:txBody>
                  <a:tcPr/>
                </a:tc>
                <a:tc>
                  <a:txBody>
                    <a:bodyPr/>
                    <a:lstStyle/>
                    <a:p>
                      <a:r>
                        <a:rPr lang="en-US" sz="1700" dirty="0"/>
                        <a:t>This application using TensorFlow and transfer learning techniques. the approach typically involves leveraging pre-trained models and adapting them to the specific task of traffic sign classification.</a:t>
                      </a:r>
                    </a:p>
                  </a:txBody>
                  <a:tcPr/>
                </a:tc>
                <a:tc>
                  <a:txBody>
                    <a:bodyPr/>
                    <a:lstStyle/>
                    <a:p>
                      <a:r>
                        <a:rPr lang="en-US" sz="1600" b="1" dirty="0"/>
                        <a:t>Mobile Device Constraints</a:t>
                      </a:r>
                      <a:r>
                        <a:rPr lang="en-US" sz="1600" dirty="0"/>
                        <a:t>: Limited computational capabilities affect model complexity and processing speed.</a:t>
                      </a:r>
                    </a:p>
                    <a:p>
                      <a:r>
                        <a:rPr lang="en-US" sz="1600" b="1" dirty="0"/>
                        <a:t>Image Quality and Variability</a:t>
                      </a:r>
                      <a:r>
                        <a:rPr lang="en-US" sz="1600" dirty="0"/>
                        <a:t>: Performance can be impacted by lighting, occlusions, and visibility.</a:t>
                      </a:r>
                    </a:p>
                    <a:p>
                      <a:r>
                        <a:rPr lang="en-US" sz="1600" b="1" dirty="0"/>
                        <a:t>Model Generalization</a:t>
                      </a:r>
                      <a:r>
                        <a:rPr lang="en-US" sz="1600" dirty="0"/>
                        <a:t>: Limited ability to generalize to new or varied traffic signs.</a:t>
                      </a:r>
                    </a:p>
                    <a:p>
                      <a:r>
                        <a:rPr lang="en-US" sz="1600" b="1" dirty="0"/>
                        <a:t>Real-Time Processing</a:t>
                      </a:r>
                      <a:r>
                        <a:rPr lang="en-US" sz="1600" dirty="0"/>
                        <a:t>: Challenges in maintaining FPS rates for real-time detection.</a:t>
                      </a:r>
                    </a:p>
                    <a:p>
                      <a:r>
                        <a:rPr lang="en-US" sz="1600" b="1" dirty="0"/>
                        <a:t>Specificity to Traffic Signs</a:t>
                      </a:r>
                      <a:r>
                        <a:rPr lang="en-US" sz="1600" dirty="0"/>
                        <a:t>: The model may not perform well on other objects without retraining</a:t>
                      </a:r>
                      <a:endParaRPr lang="en-US" sz="1700"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6864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96181017"/>
              </p:ext>
            </p:extLst>
          </p:nvPr>
        </p:nvGraphicFramePr>
        <p:xfrm>
          <a:off x="91440" y="170126"/>
          <a:ext cx="11988800" cy="6962194"/>
        </p:xfrm>
        <a:graphic>
          <a:graphicData uri="http://schemas.openxmlformats.org/drawingml/2006/table">
            <a:tbl>
              <a:tblPr firstRow="1" bandRow="1">
                <a:tableStyleId>{5C22544A-7EE6-4342-B048-85BDC9FD1C3A}</a:tableStyleId>
              </a:tblPr>
              <a:tblGrid>
                <a:gridCol w="2344111">
                  <a:extLst>
                    <a:ext uri="{9D8B030D-6E8A-4147-A177-3AD203B41FA5}">
                      <a16:colId xmlns:a16="http://schemas.microsoft.com/office/drawing/2014/main" xmlns="" val="20000"/>
                    </a:ext>
                  </a:extLst>
                </a:gridCol>
                <a:gridCol w="1128045">
                  <a:extLst>
                    <a:ext uri="{9D8B030D-6E8A-4147-A177-3AD203B41FA5}">
                      <a16:colId xmlns:a16="http://schemas.microsoft.com/office/drawing/2014/main" xmlns="" val="20001"/>
                    </a:ext>
                  </a:extLst>
                </a:gridCol>
                <a:gridCol w="4544084">
                  <a:extLst>
                    <a:ext uri="{9D8B030D-6E8A-4147-A177-3AD203B41FA5}">
                      <a16:colId xmlns:a16="http://schemas.microsoft.com/office/drawing/2014/main" xmlns="" val="20002"/>
                    </a:ext>
                  </a:extLst>
                </a:gridCol>
                <a:gridCol w="3972560">
                  <a:extLst>
                    <a:ext uri="{9D8B030D-6E8A-4147-A177-3AD203B41FA5}">
                      <a16:colId xmlns:a16="http://schemas.microsoft.com/office/drawing/2014/main" xmlns="" val="20003"/>
                    </a:ext>
                  </a:extLst>
                </a:gridCol>
              </a:tblGrid>
              <a:tr h="469954">
                <a:tc>
                  <a:txBody>
                    <a:bodyPr/>
                    <a:lstStyle/>
                    <a:p>
                      <a:pPr algn="ctr"/>
                      <a:r>
                        <a:rPr lang="en-US" dirty="0"/>
                        <a:t>Title</a:t>
                      </a:r>
                    </a:p>
                  </a:txBody>
                  <a:tcPr/>
                </a:tc>
                <a:tc>
                  <a:txBody>
                    <a:bodyPr/>
                    <a:lstStyle/>
                    <a:p>
                      <a:pPr algn="ctr"/>
                      <a:r>
                        <a:rPr lang="en-US" dirty="0"/>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Methodology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3053018">
                <a:tc>
                  <a:txBody>
                    <a:bodyPr/>
                    <a:lstStyle/>
                    <a:p>
                      <a:pPr algn="just"/>
                      <a:r>
                        <a:rPr lang="en-US" dirty="0"/>
                        <a:t>Support Vector Machines for Traffic Signs </a:t>
                      </a:r>
                      <a:r>
                        <a:rPr lang="en-US" dirty="0" err="1"/>
                        <a:t>RecognitionMin</a:t>
                      </a:r>
                      <a:r>
                        <a:rPr lang="en-US" dirty="0"/>
                        <a:t> </a:t>
                      </a:r>
                      <a:r>
                        <a:rPr lang="en-US" dirty="0" err="1"/>
                        <a:t>Shi,Haifeng</a:t>
                      </a:r>
                      <a:r>
                        <a:rPr lang="en-US" dirty="0"/>
                        <a:t> Wu and </a:t>
                      </a:r>
                      <a:r>
                        <a:rPr lang="en-US" dirty="0" err="1"/>
                        <a:t>Hasan</a:t>
                      </a:r>
                      <a:r>
                        <a:rPr lang="en-US" dirty="0"/>
                        <a:t> </a:t>
                      </a:r>
                      <a:r>
                        <a:rPr lang="en-US" dirty="0" err="1"/>
                        <a:t>Fleyeh</a:t>
                      </a:r>
                      <a:endParaRPr lang="en-US" dirty="0"/>
                    </a:p>
                  </a:txBody>
                  <a:tcPr/>
                </a:tc>
                <a:tc>
                  <a:txBody>
                    <a:bodyPr/>
                    <a:lstStyle/>
                    <a:p>
                      <a:pPr algn="ctr"/>
                      <a:r>
                        <a:rPr lang="en-US" dirty="0"/>
                        <a:t>2006</a:t>
                      </a:r>
                    </a:p>
                  </a:txBody>
                  <a:tcPr/>
                </a:tc>
                <a:tc>
                  <a:txBody>
                    <a:bodyPr/>
                    <a:lstStyle/>
                    <a:p>
                      <a:r>
                        <a:rPr lang="en-US" b="1" dirty="0"/>
                        <a:t>Data Collection and Preprocessing</a:t>
                      </a:r>
                      <a:r>
                        <a:rPr lang="en-US" dirty="0"/>
                        <a:t>: Collect and preprocess traffic sign images.</a:t>
                      </a:r>
                    </a:p>
                    <a:p>
                      <a:r>
                        <a:rPr lang="en-US" b="1" dirty="0"/>
                        <a:t>Feature Extraction</a:t>
                      </a:r>
                      <a:r>
                        <a:rPr lang="en-US" dirty="0"/>
                        <a:t>: Extract features from images to reduce dimensionality.</a:t>
                      </a:r>
                    </a:p>
                    <a:p>
                      <a:r>
                        <a:rPr lang="en-US" b="1" dirty="0"/>
                        <a:t>Training the SVM</a:t>
                      </a:r>
                      <a:r>
                        <a:rPr lang="en-US" dirty="0"/>
                        <a:t>: Use features to train the SVM, finding the optimal </a:t>
                      </a:r>
                      <a:r>
                        <a:rPr lang="en-US" dirty="0" err="1"/>
                        <a:t>hyperplane</a:t>
                      </a:r>
                      <a:r>
                        <a:rPr lang="en-US" dirty="0"/>
                        <a:t> for classification.</a:t>
                      </a:r>
                    </a:p>
                    <a:p>
                      <a:r>
                        <a:rPr lang="en-US" b="1" dirty="0"/>
                        <a:t>Testing and Evaluation</a:t>
                      </a:r>
                      <a:r>
                        <a:rPr lang="en-US" dirty="0"/>
                        <a:t>: Test the model on a separate dataset and evaluate using metrics like accuracy, precision, recall, and F1-score.</a:t>
                      </a:r>
                    </a:p>
                  </a:txBody>
                  <a:tcPr/>
                </a:tc>
                <a:tc>
                  <a:txBody>
                    <a:bodyPr/>
                    <a:lstStyle/>
                    <a:p>
                      <a:r>
                        <a:rPr lang="en-US" b="1" dirty="0"/>
                        <a:t>Scalability</a:t>
                      </a:r>
                      <a:r>
                        <a:rPr lang="en-US" dirty="0"/>
                        <a:t>: Computationally expensive with large datasets.</a:t>
                      </a:r>
                    </a:p>
                    <a:p>
                      <a:r>
                        <a:rPr lang="en-US" b="1" dirty="0"/>
                        <a:t>Feature Dependence</a:t>
                      </a:r>
                      <a:r>
                        <a:rPr lang="en-US" dirty="0"/>
                        <a:t>: Performance relies on quality of feature extraction.</a:t>
                      </a:r>
                    </a:p>
                    <a:p>
                      <a:r>
                        <a:rPr lang="en-US" b="1" dirty="0"/>
                        <a:t>Parameter Tuning</a:t>
                      </a:r>
                      <a:r>
                        <a:rPr lang="en-US" dirty="0"/>
                        <a:t>: Requires careful tuning of parameters.</a:t>
                      </a:r>
                    </a:p>
                    <a:p>
                      <a:r>
                        <a:rPr lang="en-US" b="1" dirty="0"/>
                        <a:t>Handling Noise</a:t>
                      </a:r>
                      <a:r>
                        <a:rPr lang="en-US" dirty="0"/>
                        <a:t>: Sensitive to noise and outliers.</a:t>
                      </a:r>
                    </a:p>
                    <a:p>
                      <a:r>
                        <a:rPr lang="en-US" b="1" dirty="0"/>
                        <a:t>Real-Time Processing</a:t>
                      </a:r>
                      <a:r>
                        <a:rPr lang="en-US" dirty="0"/>
                        <a:t>: Challenges in processing speed and resource requirements for mobile applications.</a:t>
                      </a:r>
                    </a:p>
                  </a:txBody>
                  <a:tcPr/>
                </a:tc>
                <a:extLst>
                  <a:ext uri="{0D108BD9-81ED-4DB2-BD59-A6C34878D82A}">
                    <a16:rowId xmlns:a16="http://schemas.microsoft.com/office/drawing/2014/main" xmlns="" val="10001"/>
                  </a:ext>
                </a:extLst>
              </a:tr>
              <a:tr h="3053018">
                <a:tc>
                  <a:txBody>
                    <a:bodyPr/>
                    <a:lstStyle/>
                    <a:p>
                      <a:pPr algn="just"/>
                      <a:r>
                        <a:rPr lang="en-US" dirty="0"/>
                        <a:t>An Improved Traffic Signs Recognition and Tracking Method for Driver Assistance </a:t>
                      </a:r>
                      <a:r>
                        <a:rPr lang="en-US" dirty="0" err="1"/>
                        <a:t>SystemNadra</a:t>
                      </a:r>
                      <a:r>
                        <a:rPr lang="en-US" dirty="0"/>
                        <a:t> Ben </a:t>
                      </a:r>
                      <a:r>
                        <a:rPr lang="en-US" dirty="0" err="1"/>
                        <a:t>Romdhane</a:t>
                      </a:r>
                      <a:r>
                        <a:rPr lang="en-US" dirty="0"/>
                        <a:t>, </a:t>
                      </a:r>
                      <a:r>
                        <a:rPr lang="en-US" dirty="0" err="1"/>
                        <a:t>Hazar</a:t>
                      </a:r>
                      <a:r>
                        <a:rPr lang="en-US" dirty="0"/>
                        <a:t> </a:t>
                      </a:r>
                      <a:r>
                        <a:rPr lang="en-US" dirty="0" err="1"/>
                        <a:t>Mliki</a:t>
                      </a:r>
                      <a:r>
                        <a:rPr lang="en-US" dirty="0"/>
                        <a:t> , Mohamed </a:t>
                      </a:r>
                      <a:r>
                        <a:rPr lang="en-US" dirty="0" err="1"/>
                        <a:t>Hammami</a:t>
                      </a:r>
                      <a:endParaRPr lang="en-US" dirty="0"/>
                    </a:p>
                  </a:txBody>
                  <a:tcPr/>
                </a:tc>
                <a:tc>
                  <a:txBody>
                    <a:bodyPr/>
                    <a:lstStyle/>
                    <a:p>
                      <a:pPr algn="ctr"/>
                      <a:r>
                        <a:rPr lang="en-US" dirty="0"/>
                        <a:t>2009</a:t>
                      </a:r>
                    </a:p>
                  </a:txBody>
                  <a:tcPr/>
                </a:tc>
                <a:tc>
                  <a:txBody>
                    <a:bodyPr/>
                    <a:lstStyle/>
                    <a:p>
                      <a:r>
                        <a:rPr lang="en-US" b="1" dirty="0"/>
                        <a:t>Preprocessing</a:t>
                      </a:r>
                      <a:r>
                        <a:rPr lang="en-US" dirty="0"/>
                        <a:t>: Enhance image quality and reduce noise using techniques like histogram equalization.</a:t>
                      </a:r>
                    </a:p>
                    <a:p>
                      <a:r>
                        <a:rPr lang="en-US" b="1" dirty="0"/>
                        <a:t>Detection</a:t>
                      </a:r>
                      <a:r>
                        <a:rPr lang="en-US" dirty="0"/>
                        <a:t>: Identify traffic sign regions using color segmentation and shape analysis.</a:t>
                      </a:r>
                    </a:p>
                    <a:p>
                      <a:r>
                        <a:rPr lang="en-US" b="1" dirty="0"/>
                        <a:t>Feature Extraction</a:t>
                      </a:r>
                      <a:r>
                        <a:rPr lang="en-US" dirty="0"/>
                        <a:t>: Extract features with Histogram of Oriented Gradients (HOG).</a:t>
                      </a:r>
                      <a:r>
                        <a:rPr lang="en-US" b="1" dirty="0"/>
                        <a:t>Classification</a:t>
                      </a:r>
                      <a:r>
                        <a:rPr lang="en-US" dirty="0"/>
                        <a:t>: Classify features using a Support Vector Machine (SVM).</a:t>
                      </a:r>
                    </a:p>
                    <a:p>
                      <a:r>
                        <a:rPr lang="en-US" b="1" dirty="0"/>
                        <a:t>Tracking</a:t>
                      </a:r>
                      <a:r>
                        <a:rPr lang="en-US" dirty="0"/>
                        <a:t>: Track recognized signs with the Lucas-</a:t>
                      </a:r>
                      <a:r>
                        <a:rPr lang="en-US" dirty="0" err="1"/>
                        <a:t>Kanade</a:t>
                      </a:r>
                      <a:r>
                        <a:rPr lang="en-US" dirty="0"/>
                        <a:t> tracker to maintain continuous capture.</a:t>
                      </a:r>
                    </a:p>
                  </a:txBody>
                  <a:tcPr/>
                </a:tc>
                <a:tc>
                  <a:txBody>
                    <a:bodyPr/>
                    <a:lstStyle/>
                    <a:p>
                      <a:r>
                        <a:rPr lang="en-US" b="1" dirty="0"/>
                        <a:t>Adverse Weather Conditions</a:t>
                      </a:r>
                      <a:r>
                        <a:rPr lang="en-US" dirty="0"/>
                        <a:t>: Struggles under extreme weather (e.g., heavy rain).</a:t>
                      </a:r>
                    </a:p>
                    <a:p>
                      <a:r>
                        <a:rPr lang="en-US" b="1" dirty="0"/>
                        <a:t>Occlusions and Deformations</a:t>
                      </a:r>
                      <a:r>
                        <a:rPr lang="en-US" dirty="0"/>
                        <a:t>: Issues with heavily occluded or deformed signs.</a:t>
                      </a:r>
                    </a:p>
                    <a:p>
                      <a:r>
                        <a:rPr lang="en-US" b="1" dirty="0"/>
                        <a:t>Complex Backgrounds</a:t>
                      </a:r>
                      <a:r>
                        <a:rPr lang="en-US" dirty="0"/>
                        <a:t>: Difficulties in distinguishing signs from similar backgrounds.</a:t>
                      </a:r>
                    </a:p>
                    <a:p>
                      <a:r>
                        <a:rPr lang="en-US" b="1" dirty="0"/>
                        <a:t>Lighting Variations</a:t>
                      </a:r>
                      <a:r>
                        <a:rPr lang="en-US" dirty="0"/>
                        <a:t>: Impacted by extreme lighting changes.</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88477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364053"/>
              </p:ext>
            </p:extLst>
          </p:nvPr>
        </p:nvGraphicFramePr>
        <p:xfrm>
          <a:off x="1" y="18854"/>
          <a:ext cx="12141199" cy="6858000"/>
        </p:xfrm>
        <a:graphic>
          <a:graphicData uri="http://schemas.openxmlformats.org/drawingml/2006/table">
            <a:tbl>
              <a:tblPr firstRow="1" bandRow="1">
                <a:tableStyleId>{5C22544A-7EE6-4342-B048-85BDC9FD1C3A}</a:tableStyleId>
              </a:tblPr>
              <a:tblGrid>
                <a:gridCol w="2273180">
                  <a:extLst>
                    <a:ext uri="{9D8B030D-6E8A-4147-A177-3AD203B41FA5}">
                      <a16:colId xmlns:a16="http://schemas.microsoft.com/office/drawing/2014/main" xmlns="" val="20000"/>
                    </a:ext>
                  </a:extLst>
                </a:gridCol>
                <a:gridCol w="1242179">
                  <a:extLst>
                    <a:ext uri="{9D8B030D-6E8A-4147-A177-3AD203B41FA5}">
                      <a16:colId xmlns:a16="http://schemas.microsoft.com/office/drawing/2014/main" xmlns="" val="20001"/>
                    </a:ext>
                  </a:extLst>
                </a:gridCol>
                <a:gridCol w="4370610">
                  <a:extLst>
                    <a:ext uri="{9D8B030D-6E8A-4147-A177-3AD203B41FA5}">
                      <a16:colId xmlns:a16="http://schemas.microsoft.com/office/drawing/2014/main" xmlns="" val="20002"/>
                    </a:ext>
                  </a:extLst>
                </a:gridCol>
                <a:gridCol w="4255230">
                  <a:extLst>
                    <a:ext uri="{9D8B030D-6E8A-4147-A177-3AD203B41FA5}">
                      <a16:colId xmlns:a16="http://schemas.microsoft.com/office/drawing/2014/main" xmlns="" val="20003"/>
                    </a:ext>
                  </a:extLst>
                </a:gridCol>
              </a:tblGrid>
              <a:tr h="654417">
                <a:tc>
                  <a:txBody>
                    <a:bodyPr/>
                    <a:lstStyle/>
                    <a:p>
                      <a:pPr algn="ctr"/>
                      <a:r>
                        <a:rPr lang="en-US" dirty="0"/>
                        <a:t>Title</a:t>
                      </a:r>
                    </a:p>
                  </a:txBody>
                  <a:tcPr/>
                </a:tc>
                <a:tc>
                  <a:txBody>
                    <a:bodyPr/>
                    <a:lstStyle/>
                    <a:p>
                      <a:pPr algn="ctr"/>
                      <a:r>
                        <a:rPr lang="en-US" dirty="0"/>
                        <a:t>Year</a:t>
                      </a:r>
                    </a:p>
                  </a:txBody>
                  <a:tcPr/>
                </a:tc>
                <a:tc>
                  <a:txBody>
                    <a:bodyPr/>
                    <a:lstStyle/>
                    <a:p>
                      <a:pPr algn="ctr"/>
                      <a:r>
                        <a:rPr lang="en-US" dirty="0"/>
                        <a:t>Methodology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6203583">
                <a:tc>
                  <a:txBody>
                    <a:bodyPr/>
                    <a:lstStyle/>
                    <a:p>
                      <a:r>
                        <a:rPr lang="en-US" dirty="0"/>
                        <a:t>Real-time traffic sign recognition in three stages</a:t>
                      </a:r>
                    </a:p>
                    <a:p>
                      <a:r>
                        <a:rPr lang="en-US" dirty="0" err="1"/>
                        <a:t>Fatin</a:t>
                      </a:r>
                      <a:r>
                        <a:rPr lang="en-US" dirty="0"/>
                        <a:t> </a:t>
                      </a:r>
                      <a:r>
                        <a:rPr lang="en-US" dirty="0" err="1"/>
                        <a:t>Zaklouta</a:t>
                      </a:r>
                      <a:r>
                        <a:rPr lang="en-US" dirty="0"/>
                        <a:t> ∗ , </a:t>
                      </a:r>
                      <a:r>
                        <a:rPr lang="en-US" dirty="0" err="1"/>
                        <a:t>Bogdan</a:t>
                      </a:r>
                      <a:r>
                        <a:rPr lang="en-US" dirty="0"/>
                        <a:t> </a:t>
                      </a:r>
                      <a:r>
                        <a:rPr lang="en-US" dirty="0" err="1"/>
                        <a:t>Stanciulescu</a:t>
                      </a:r>
                      <a:endParaRPr lang="en-US" dirty="0"/>
                    </a:p>
                    <a:p>
                      <a:endParaRPr lang="en-US" dirty="0"/>
                    </a:p>
                  </a:txBody>
                  <a:tcPr/>
                </a:tc>
                <a:tc>
                  <a:txBody>
                    <a:bodyPr/>
                    <a:lstStyle/>
                    <a:p>
                      <a:pPr algn="ctr"/>
                      <a:r>
                        <a:rPr lang="en-US" dirty="0"/>
                        <a:t>2014</a:t>
                      </a:r>
                    </a:p>
                  </a:txBody>
                  <a:tcPr/>
                </a:tc>
                <a:tc>
                  <a:txBody>
                    <a:bodyPr/>
                    <a:lstStyle/>
                    <a:p>
                      <a:r>
                        <a:rPr lang="en-US" b="1" dirty="0"/>
                        <a:t>Three-Stage Approach </a:t>
                      </a:r>
                      <a:r>
                        <a:rPr lang="en-US" dirty="0"/>
                        <a:t>:</a:t>
                      </a:r>
                      <a:r>
                        <a:rPr lang="en-US" b="1" dirty="0"/>
                        <a:t>Segmentation</a:t>
                      </a:r>
                      <a:r>
                        <a:rPr lang="en-US" dirty="0"/>
                        <a:t>: Uses color enhancement and adaptive thresholding to identify red regions.</a:t>
                      </a:r>
                    </a:p>
                    <a:p>
                      <a:r>
                        <a:rPr lang="en-US" b="1" dirty="0"/>
                        <a:t>Detection</a:t>
                      </a:r>
                      <a:r>
                        <a:rPr lang="en-US" dirty="0"/>
                        <a:t>: Utilizes a linear SVM with HOG features to detect traffic sign shapes.</a:t>
                      </a:r>
                    </a:p>
                    <a:p>
                      <a:r>
                        <a:rPr lang="en-US" b="1" dirty="0"/>
                        <a:t>Classification</a:t>
                      </a:r>
                      <a:r>
                        <a:rPr lang="en-US" dirty="0"/>
                        <a:t>: Employs K-d tree and Random Forest classifiers to identify traffic sign content.</a:t>
                      </a:r>
                    </a:p>
                    <a:p>
                      <a:r>
                        <a:rPr lang="en-US" b="1" dirty="0"/>
                        <a:t>Optimization Techniques</a:t>
                      </a:r>
                      <a:r>
                        <a:rPr lang="en-US" dirty="0"/>
                        <a:t>: </a:t>
                      </a:r>
                      <a:r>
                        <a:rPr lang="en-US" b="1" dirty="0"/>
                        <a:t>Red Color Enhancement</a:t>
                      </a:r>
                      <a:r>
                        <a:rPr lang="en-US" dirty="0"/>
                        <a:t>: Emphasizes red pixels to reduce search space.</a:t>
                      </a:r>
                    </a:p>
                    <a:p>
                      <a:r>
                        <a:rPr lang="en-US" b="1" dirty="0"/>
                        <a:t>Spatial Weighting</a:t>
                      </a:r>
                      <a:r>
                        <a:rPr lang="en-US" dirty="0"/>
                        <a:t>: Improves k-NN search accuracy by prioritizing central image areas.</a:t>
                      </a:r>
                    </a:p>
                    <a:p>
                      <a:r>
                        <a:rPr lang="en-US" b="1" dirty="0"/>
                        <a:t>Feature Space Reduction</a:t>
                      </a:r>
                      <a:r>
                        <a:rPr lang="en-US" dirty="0"/>
                        <a:t>: Uses Fisher’s Criterion to reduce features and speed up classification.</a:t>
                      </a:r>
                    </a:p>
                    <a:p>
                      <a:endParaRPr lang="en-US" dirty="0"/>
                    </a:p>
                  </a:txBody>
                  <a:tcPr/>
                </a:tc>
                <a:tc>
                  <a:txBody>
                    <a:bodyPr/>
                    <a:lstStyle/>
                    <a:p>
                      <a:r>
                        <a:rPr lang="en-US" b="1" dirty="0"/>
                        <a:t>Segmentation Sensitivity</a:t>
                      </a:r>
                      <a:r>
                        <a:rPr lang="en-US" dirty="0"/>
                        <a:t>: Can fail under poor contrast or illumination conditions.</a:t>
                      </a:r>
                    </a:p>
                    <a:p>
                      <a:r>
                        <a:rPr lang="en-US" b="1" dirty="0"/>
                        <a:t>Classifier Dependence</a:t>
                      </a:r>
                      <a:r>
                        <a:rPr lang="en-US" dirty="0"/>
                        <a:t>: Performance varies with training data size; Random Forests less effective with smaller datasets.</a:t>
                      </a:r>
                    </a:p>
                    <a:p>
                      <a:r>
                        <a:rPr lang="en-US" b="1" dirty="0"/>
                        <a:t>Real-Time Constraints</a:t>
                      </a:r>
                      <a:r>
                        <a:rPr lang="en-US" dirty="0"/>
                        <a:t>: Enhanced segmentation increases processing time, challenging real-time applications.</a:t>
                      </a:r>
                    </a:p>
                    <a:p>
                      <a:r>
                        <a:rPr lang="en-US" b="1" dirty="0"/>
                        <a:t>Future Work</a:t>
                      </a:r>
                      <a:r>
                        <a:rPr lang="en-US" dirty="0"/>
                        <a:t>: Suggests integrating temporal tracking, feature selection, and combining thresholds with other enhancements for improved detection.</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1045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6091706"/>
              </p:ext>
            </p:extLst>
          </p:nvPr>
        </p:nvGraphicFramePr>
        <p:xfrm>
          <a:off x="0" y="0"/>
          <a:ext cx="12192000" cy="6857999"/>
        </p:xfrm>
        <a:graphic>
          <a:graphicData uri="http://schemas.openxmlformats.org/drawingml/2006/table">
            <a:tbl>
              <a:tblPr firstRow="1" bandRow="1">
                <a:tableStyleId>{5C22544A-7EE6-4342-B048-85BDC9FD1C3A}</a:tableStyleId>
              </a:tblPr>
              <a:tblGrid>
                <a:gridCol w="2623559">
                  <a:extLst>
                    <a:ext uri="{9D8B030D-6E8A-4147-A177-3AD203B41FA5}">
                      <a16:colId xmlns:a16="http://schemas.microsoft.com/office/drawing/2014/main" xmlns="" val="20000"/>
                    </a:ext>
                  </a:extLst>
                </a:gridCol>
                <a:gridCol w="1118336">
                  <a:extLst>
                    <a:ext uri="{9D8B030D-6E8A-4147-A177-3AD203B41FA5}">
                      <a16:colId xmlns:a16="http://schemas.microsoft.com/office/drawing/2014/main" xmlns="" val="20001"/>
                    </a:ext>
                  </a:extLst>
                </a:gridCol>
                <a:gridCol w="4697929">
                  <a:extLst>
                    <a:ext uri="{9D8B030D-6E8A-4147-A177-3AD203B41FA5}">
                      <a16:colId xmlns:a16="http://schemas.microsoft.com/office/drawing/2014/main" xmlns="" val="20002"/>
                    </a:ext>
                  </a:extLst>
                </a:gridCol>
                <a:gridCol w="3752176">
                  <a:extLst>
                    <a:ext uri="{9D8B030D-6E8A-4147-A177-3AD203B41FA5}">
                      <a16:colId xmlns:a16="http://schemas.microsoft.com/office/drawing/2014/main" xmlns="" val="20003"/>
                    </a:ext>
                  </a:extLst>
                </a:gridCol>
              </a:tblGrid>
              <a:tr h="606051">
                <a:tc>
                  <a:txBody>
                    <a:bodyPr/>
                    <a:lstStyle/>
                    <a:p>
                      <a:pPr algn="ctr"/>
                      <a:r>
                        <a:rPr lang="en-US" dirty="0"/>
                        <a:t>Title</a:t>
                      </a:r>
                    </a:p>
                  </a:txBody>
                  <a:tcPr/>
                </a:tc>
                <a:tc>
                  <a:txBody>
                    <a:bodyPr/>
                    <a:lstStyle/>
                    <a:p>
                      <a:pPr algn="ctr"/>
                      <a:r>
                        <a:rPr lang="en-US" dirty="0"/>
                        <a:t>Year</a:t>
                      </a:r>
                    </a:p>
                  </a:txBody>
                  <a:tcPr/>
                </a:tc>
                <a:tc>
                  <a:txBody>
                    <a:bodyPr/>
                    <a:lstStyle/>
                    <a:p>
                      <a:pPr algn="ctr"/>
                      <a:r>
                        <a:rPr lang="en-US" dirty="0"/>
                        <a:t>Methodology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6251948">
                <a:tc>
                  <a:txBody>
                    <a:bodyPr/>
                    <a:lstStyle/>
                    <a:p>
                      <a:r>
                        <a:rPr lang="en-US" dirty="0"/>
                        <a:t>Traffic Signs Recognition and Classification based on Deep Feature Learning </a:t>
                      </a:r>
                    </a:p>
                    <a:p>
                      <a:r>
                        <a:rPr lang="en-US" dirty="0"/>
                        <a:t>Yan Lai, </a:t>
                      </a:r>
                      <a:r>
                        <a:rPr lang="en-US" dirty="0" err="1"/>
                        <a:t>Nanxin</a:t>
                      </a:r>
                      <a:r>
                        <a:rPr lang="en-US" dirty="0"/>
                        <a:t> Wang, </a:t>
                      </a:r>
                      <a:r>
                        <a:rPr lang="en-US" dirty="0" err="1"/>
                        <a:t>Yusi</a:t>
                      </a:r>
                      <a:r>
                        <a:rPr lang="en-US" dirty="0"/>
                        <a:t> Yang and </a:t>
                      </a:r>
                      <a:r>
                        <a:rPr lang="en-US" dirty="0" err="1"/>
                        <a:t>Lan</a:t>
                      </a:r>
                      <a:r>
                        <a:rPr lang="en-US" dirty="0"/>
                        <a:t> Lin</a:t>
                      </a:r>
                    </a:p>
                    <a:p>
                      <a:endParaRPr lang="en-US" dirty="0"/>
                    </a:p>
                  </a:txBody>
                  <a:tcPr/>
                </a:tc>
                <a:tc>
                  <a:txBody>
                    <a:bodyPr/>
                    <a:lstStyle/>
                    <a:p>
                      <a:pPr algn="ctr"/>
                      <a:r>
                        <a:rPr lang="en-US" dirty="0"/>
                        <a:t>2018</a:t>
                      </a:r>
                    </a:p>
                  </a:txBody>
                  <a:tcPr/>
                </a:tc>
                <a:tc>
                  <a:txBody>
                    <a:bodyPr/>
                    <a:lstStyle/>
                    <a:p>
                      <a:r>
                        <a:rPr lang="en-US" b="1" dirty="0"/>
                        <a:t>Data Collection</a:t>
                      </a:r>
                      <a:r>
                        <a:rPr lang="en-US" dirty="0"/>
                        <a:t>: Images and videos from ordinary driving.</a:t>
                      </a:r>
                    </a:p>
                    <a:p>
                      <a:r>
                        <a:rPr lang="en-US" b="1" dirty="0"/>
                        <a:t>Preprocessing</a:t>
                      </a:r>
                      <a:r>
                        <a:rPr lang="en-US" dirty="0"/>
                        <a:t>: Use </a:t>
                      </a:r>
                      <a:r>
                        <a:rPr lang="en-US" dirty="0" err="1"/>
                        <a:t>YCbCr</a:t>
                      </a:r>
                      <a:r>
                        <a:rPr lang="en-US" dirty="0"/>
                        <a:t> color space for better feature extraction.</a:t>
                      </a:r>
                    </a:p>
                    <a:p>
                      <a:r>
                        <a:rPr lang="en-US" b="1" dirty="0"/>
                        <a:t>Model Architecture</a:t>
                      </a:r>
                      <a:r>
                        <a:rPr lang="en-US" dirty="0"/>
                        <a:t>: CNN with optimized kernel sizes and connections.</a:t>
                      </a:r>
                    </a:p>
                    <a:p>
                      <a:r>
                        <a:rPr lang="en-US" b="1" dirty="0"/>
                        <a:t>Training</a:t>
                      </a:r>
                      <a:r>
                        <a:rPr lang="en-US" dirty="0"/>
                        <a:t>: SVM classifier trained with CNN-extracted features.</a:t>
                      </a:r>
                    </a:p>
                    <a:p>
                      <a:r>
                        <a:rPr lang="en-US" b="1" dirty="0"/>
                        <a:t>Evaluation</a:t>
                      </a:r>
                      <a:r>
                        <a:rPr lang="en-US" dirty="0"/>
                        <a:t>: Achieved 96.6% accuracy on real-world dataset.</a:t>
                      </a:r>
                    </a:p>
                    <a:p>
                      <a:r>
                        <a:rPr lang="en-US" b="1" dirty="0"/>
                        <a:t>An Improved Traffic Signs Recognition and Tracking Method for Driver Assistance System</a:t>
                      </a:r>
                    </a:p>
                    <a:p>
                      <a:r>
                        <a:rPr lang="en-US" b="1" dirty="0"/>
                        <a:t>Data Collection</a:t>
                      </a:r>
                      <a:r>
                        <a:rPr lang="en-US" dirty="0"/>
                        <a:t>: Vehicle-mounted camera data.</a:t>
                      </a:r>
                    </a:p>
                    <a:p>
                      <a:r>
                        <a:rPr lang="en-US" b="1" dirty="0"/>
                        <a:t>Preprocessing</a:t>
                      </a:r>
                      <a:r>
                        <a:rPr lang="en-US" dirty="0"/>
                        <a:t>: Enhance images by adjusting brightness and contrast.</a:t>
                      </a:r>
                    </a:p>
                    <a:p>
                      <a:r>
                        <a:rPr lang="en-US" b="1" dirty="0"/>
                        <a:t>Detection and Tracking</a:t>
                      </a:r>
                      <a:r>
                        <a:rPr lang="en-US" dirty="0"/>
                        <a:t>: Color-based detection and tracking algorithm.</a:t>
                      </a:r>
                    </a:p>
                    <a:p>
                      <a:r>
                        <a:rPr lang="en-US" b="1" dirty="0"/>
                        <a:t>Classification</a:t>
                      </a:r>
                      <a:r>
                        <a:rPr lang="en-US" dirty="0"/>
                        <a:t>: Machine learning model using shape and color features.</a:t>
                      </a:r>
                    </a:p>
                    <a:p>
                      <a:r>
                        <a:rPr lang="en-US" b="1" dirty="0"/>
                        <a:t>Evaluation</a:t>
                      </a:r>
                      <a:r>
                        <a:rPr lang="en-US" dirty="0"/>
                        <a:t>: Improved detection accuracy and tracking robustness.</a:t>
                      </a:r>
                    </a:p>
                    <a:p>
                      <a:endParaRPr lang="en-US" dirty="0"/>
                    </a:p>
                  </a:txBody>
                  <a:tcPr/>
                </a:tc>
                <a:tc>
                  <a:txBody>
                    <a:bodyPr/>
                    <a:lstStyle/>
                    <a:p>
                      <a:r>
                        <a:rPr lang="en-US" b="1" dirty="0"/>
                        <a:t>Traffic Signs Recognition and Classification based on Deep Feature Learning</a:t>
                      </a:r>
                    </a:p>
                    <a:p>
                      <a:r>
                        <a:rPr lang="en-US" b="1" dirty="0"/>
                        <a:t>Environmental Variability</a:t>
                      </a:r>
                      <a:r>
                        <a:rPr lang="en-US" dirty="0"/>
                        <a:t>: Struggles with lighting changes, weather.</a:t>
                      </a:r>
                    </a:p>
                    <a:p>
                      <a:r>
                        <a:rPr lang="en-US" b="1" dirty="0"/>
                        <a:t>Computational Cost</a:t>
                      </a:r>
                      <a:r>
                        <a:rPr lang="en-US" dirty="0"/>
                        <a:t>: High computational requirements for real-time deployment.</a:t>
                      </a:r>
                    </a:p>
                    <a:p>
                      <a:r>
                        <a:rPr lang="en-US" b="1" dirty="0"/>
                        <a:t>Generalization</a:t>
                      </a:r>
                      <a:r>
                        <a:rPr lang="en-US" dirty="0"/>
                        <a:t>: Risk of </a:t>
                      </a:r>
                      <a:r>
                        <a:rPr lang="en-US" dirty="0" err="1"/>
                        <a:t>overfitting</a:t>
                      </a:r>
                      <a:r>
                        <a:rPr lang="en-US" dirty="0"/>
                        <a:t> to the training dataset.</a:t>
                      </a:r>
                    </a:p>
                    <a:p>
                      <a:r>
                        <a:rPr lang="en-US" b="1" dirty="0"/>
                        <a:t>An Improved Traffic Signs Recognition and Tracking Method for Driver Assistance System</a:t>
                      </a:r>
                    </a:p>
                    <a:p>
                      <a:r>
                        <a:rPr lang="en-US" b="1" dirty="0"/>
                        <a:t>Real-time Processing</a:t>
                      </a:r>
                      <a:r>
                        <a:rPr lang="en-US" dirty="0"/>
                        <a:t>: Challenges in processing real-time data due to computational complexity.</a:t>
                      </a:r>
                    </a:p>
                    <a:p>
                      <a:r>
                        <a:rPr lang="en-US" b="1" dirty="0"/>
                        <a:t>False Positives</a:t>
                      </a:r>
                      <a:r>
                        <a:rPr lang="en-US" dirty="0"/>
                        <a:t>: Potential for false positives in complex environments.</a:t>
                      </a:r>
                    </a:p>
                    <a:p>
                      <a:r>
                        <a:rPr lang="en-US" b="1" dirty="0"/>
                        <a:t>Robustness</a:t>
                      </a:r>
                      <a:r>
                        <a:rPr lang="en-US" dirty="0"/>
                        <a:t>: Tracking algorithm can be compromised by obstructions or rapid vehicle maneuvers.</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9445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84059686"/>
              </p:ext>
            </p:extLst>
          </p:nvPr>
        </p:nvGraphicFramePr>
        <p:xfrm>
          <a:off x="0" y="0"/>
          <a:ext cx="12192000" cy="6922707"/>
        </p:xfrm>
        <a:graphic>
          <a:graphicData uri="http://schemas.openxmlformats.org/drawingml/2006/table">
            <a:tbl>
              <a:tblPr firstRow="1" bandRow="1">
                <a:tableStyleId>{5C22544A-7EE6-4342-B048-85BDC9FD1C3A}</a:tableStyleId>
              </a:tblPr>
              <a:tblGrid>
                <a:gridCol w="2315910">
                  <a:extLst>
                    <a:ext uri="{9D8B030D-6E8A-4147-A177-3AD203B41FA5}">
                      <a16:colId xmlns:a16="http://schemas.microsoft.com/office/drawing/2014/main" xmlns="" val="20000"/>
                    </a:ext>
                  </a:extLst>
                </a:gridCol>
                <a:gridCol w="1026730">
                  <a:extLst>
                    <a:ext uri="{9D8B030D-6E8A-4147-A177-3AD203B41FA5}">
                      <a16:colId xmlns:a16="http://schemas.microsoft.com/office/drawing/2014/main" xmlns="" val="20001"/>
                    </a:ext>
                  </a:extLst>
                </a:gridCol>
                <a:gridCol w="5334000">
                  <a:extLst>
                    <a:ext uri="{9D8B030D-6E8A-4147-A177-3AD203B41FA5}">
                      <a16:colId xmlns:a16="http://schemas.microsoft.com/office/drawing/2014/main" xmlns="" val="20002"/>
                    </a:ext>
                  </a:extLst>
                </a:gridCol>
                <a:gridCol w="3515360">
                  <a:extLst>
                    <a:ext uri="{9D8B030D-6E8A-4147-A177-3AD203B41FA5}">
                      <a16:colId xmlns:a16="http://schemas.microsoft.com/office/drawing/2014/main" xmlns="" val="20003"/>
                    </a:ext>
                  </a:extLst>
                </a:gridCol>
              </a:tblGrid>
              <a:tr h="1070547">
                <a:tc>
                  <a:txBody>
                    <a:bodyPr/>
                    <a:lstStyle/>
                    <a:p>
                      <a:pPr algn="ctr"/>
                      <a:r>
                        <a:rPr lang="en-US" dirty="0"/>
                        <a:t>Title</a:t>
                      </a:r>
                    </a:p>
                  </a:txBody>
                  <a:tcPr/>
                </a:tc>
                <a:tc>
                  <a:txBody>
                    <a:bodyPr/>
                    <a:lstStyle/>
                    <a:p>
                      <a:pPr algn="ctr"/>
                      <a:r>
                        <a:rPr lang="en-US" dirty="0"/>
                        <a:t>Year</a:t>
                      </a:r>
                    </a:p>
                  </a:txBody>
                  <a:tcPr/>
                </a:tc>
                <a:tc>
                  <a:txBody>
                    <a:bodyPr/>
                    <a:lstStyle/>
                    <a:p>
                      <a:pPr algn="ctr"/>
                      <a:r>
                        <a:rPr lang="en-US" dirty="0"/>
                        <a:t>Methodology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Identification</a:t>
                      </a:r>
                      <a:r>
                        <a:rPr lang="en-US" baseline="0" dirty="0"/>
                        <a:t> of gaps and Limitations</a:t>
                      </a:r>
                    </a:p>
                  </a:txBody>
                  <a:tcPr/>
                </a:tc>
                <a:extLst>
                  <a:ext uri="{0D108BD9-81ED-4DB2-BD59-A6C34878D82A}">
                    <a16:rowId xmlns:a16="http://schemas.microsoft.com/office/drawing/2014/main" xmlns="" val="10000"/>
                  </a:ext>
                </a:extLst>
              </a:tr>
              <a:tr h="5787452">
                <a:tc>
                  <a:txBody>
                    <a:bodyPr/>
                    <a:lstStyle/>
                    <a:p>
                      <a:r>
                        <a:rPr lang="en-US" dirty="0"/>
                        <a:t>Traffic signs recognition with deep learning</a:t>
                      </a:r>
                    </a:p>
                    <a:p>
                      <a:r>
                        <a:rPr lang="en-US" dirty="0" err="1"/>
                        <a:t>Djebbara</a:t>
                      </a:r>
                      <a:r>
                        <a:rPr lang="en-US" dirty="0"/>
                        <a:t> </a:t>
                      </a:r>
                      <a:r>
                        <a:rPr lang="en-US" dirty="0" err="1"/>
                        <a:t>Yasmina</a:t>
                      </a:r>
                      <a:r>
                        <a:rPr lang="en-US" dirty="0"/>
                        <a:t>, </a:t>
                      </a:r>
                      <a:r>
                        <a:rPr lang="en-US" dirty="0" err="1"/>
                        <a:t>Rebai</a:t>
                      </a:r>
                      <a:r>
                        <a:rPr lang="en-US" dirty="0"/>
                        <a:t> </a:t>
                      </a:r>
                      <a:r>
                        <a:rPr lang="en-US" dirty="0" err="1"/>
                        <a:t>Karima</a:t>
                      </a:r>
                      <a:r>
                        <a:rPr lang="en-US" dirty="0"/>
                        <a:t>, </a:t>
                      </a:r>
                      <a:r>
                        <a:rPr lang="en-US" dirty="0" err="1"/>
                        <a:t>Azouaoui</a:t>
                      </a:r>
                      <a:r>
                        <a:rPr lang="en-US" dirty="0"/>
                        <a:t> </a:t>
                      </a:r>
                      <a:r>
                        <a:rPr lang="en-US" dirty="0" err="1"/>
                        <a:t>Ouahiba</a:t>
                      </a:r>
                      <a:endParaRPr lang="en-US" dirty="0"/>
                    </a:p>
                    <a:p>
                      <a:pPr algn="just"/>
                      <a:endParaRPr lang="en-US" dirty="0"/>
                    </a:p>
                  </a:txBody>
                  <a:tcPr/>
                </a:tc>
                <a:tc>
                  <a:txBody>
                    <a:bodyPr/>
                    <a:lstStyle/>
                    <a:p>
                      <a:pPr algn="ctr"/>
                      <a:r>
                        <a:rPr lang="en-US" dirty="0"/>
                        <a:t>2018</a:t>
                      </a:r>
                    </a:p>
                  </a:txBody>
                  <a:tcPr/>
                </a:tc>
                <a:tc>
                  <a:txBody>
                    <a:bodyPr/>
                    <a:lstStyle/>
                    <a:p>
                      <a:pPr algn="just"/>
                      <a:r>
                        <a:rPr lang="en-US" b="1" dirty="0"/>
                        <a:t>Dataset Preparation</a:t>
                      </a:r>
                      <a:r>
                        <a:rPr lang="en-US" dirty="0"/>
                        <a:t>: </a:t>
                      </a:r>
                    </a:p>
                    <a:p>
                      <a:pPr algn="just"/>
                      <a:r>
                        <a:rPr lang="en-US" dirty="0"/>
                        <a:t>       Used the German Traffic Sign Benchmark (GTSB) dataset with 43 classes.</a:t>
                      </a:r>
                    </a:p>
                    <a:p>
                      <a:pPr algn="just"/>
                      <a:r>
                        <a:rPr lang="en-US" b="1" dirty="0"/>
                        <a:t>Neural Network Architecture</a:t>
                      </a:r>
                      <a:r>
                        <a:rPr lang="en-US" dirty="0"/>
                        <a:t>: </a:t>
                      </a:r>
                    </a:p>
                    <a:p>
                      <a:pPr algn="just"/>
                      <a:r>
                        <a:rPr lang="en-US" dirty="0"/>
                        <a:t>       Employed the LeNet-5 CNN, consisting of 5 convolutional layers and a fully connected network.</a:t>
                      </a:r>
                    </a:p>
                    <a:p>
                      <a:pPr algn="just"/>
                      <a:r>
                        <a:rPr lang="en-US" b="1" dirty="0"/>
                        <a:t>Training Process</a:t>
                      </a:r>
                      <a:r>
                        <a:rPr lang="en-US" dirty="0"/>
                        <a:t>: </a:t>
                      </a:r>
                    </a:p>
                    <a:p>
                      <a:pPr algn="just"/>
                      <a:r>
                        <a:rPr lang="en-US" dirty="0"/>
                        <a:t>       Utilized gradient descent with mini-batches to update network parameters.</a:t>
                      </a:r>
                    </a:p>
                    <a:p>
                      <a:pPr algn="just"/>
                      <a:r>
                        <a:rPr lang="en-US" b="1" dirty="0"/>
                        <a:t>Performance Improvements </a:t>
                      </a:r>
                      <a:r>
                        <a:rPr lang="en-US" dirty="0"/>
                        <a:t>: </a:t>
                      </a:r>
                    </a:p>
                    <a:p>
                      <a:pPr algn="just"/>
                      <a:r>
                        <a:rPr lang="en-US" b="1" dirty="0"/>
                        <a:t>Data Augmentation</a:t>
                      </a:r>
                      <a:r>
                        <a:rPr lang="en-US" dirty="0"/>
                        <a:t>: </a:t>
                      </a:r>
                    </a:p>
                    <a:p>
                      <a:pPr algn="just"/>
                      <a:r>
                        <a:rPr lang="en-US" dirty="0"/>
                        <a:t>       Applied geometric transformations to balance the dataset.</a:t>
                      </a:r>
                    </a:p>
                    <a:p>
                      <a:pPr algn="just"/>
                      <a:r>
                        <a:rPr lang="en-US" b="1" dirty="0"/>
                        <a:t>Architecture Modification</a:t>
                      </a:r>
                      <a:r>
                        <a:rPr lang="en-US" dirty="0"/>
                        <a:t>:</a:t>
                      </a:r>
                    </a:p>
                    <a:p>
                      <a:pPr algn="just"/>
                      <a:r>
                        <a:rPr lang="en-US" dirty="0"/>
                        <a:t>       Expanded the first layer of the fully connected network.</a:t>
                      </a:r>
                    </a:p>
                    <a:p>
                      <a:pPr algn="just"/>
                      <a:r>
                        <a:rPr lang="en-US" b="1" dirty="0"/>
                        <a:t>Dropout</a:t>
                      </a:r>
                      <a:r>
                        <a:rPr lang="en-US" dirty="0"/>
                        <a:t>: </a:t>
                      </a:r>
                    </a:p>
                    <a:p>
                      <a:pPr algn="just"/>
                      <a:r>
                        <a:rPr lang="en-US" dirty="0"/>
                        <a:t>       Implemented dropout to prevent overfitting, shutting down a percentage of neurons in certain layers.</a:t>
                      </a:r>
                    </a:p>
                    <a:p>
                      <a:endParaRPr lang="en-US" dirty="0"/>
                    </a:p>
                  </a:txBody>
                  <a:tcPr/>
                </a:tc>
                <a:tc>
                  <a:txBody>
                    <a:bodyPr/>
                    <a:lstStyle/>
                    <a:p>
                      <a:pPr algn="just"/>
                      <a:r>
                        <a:rPr lang="en-US" b="1" dirty="0"/>
                        <a:t>Unbalanced Dataset</a:t>
                      </a:r>
                      <a:r>
                        <a:rPr lang="en-US" dirty="0"/>
                        <a:t>:  </a:t>
                      </a:r>
                    </a:p>
                    <a:p>
                      <a:pPr algn="just"/>
                      <a:r>
                        <a:rPr lang="en-US" dirty="0"/>
                        <a:t>      Original dataset had uneven image distribution across classes.</a:t>
                      </a:r>
                    </a:p>
                    <a:p>
                      <a:pPr algn="just"/>
                      <a:r>
                        <a:rPr lang="en-US" b="1" dirty="0"/>
                        <a:t>Overfitting </a:t>
                      </a:r>
                      <a:r>
                        <a:rPr lang="en-US" dirty="0"/>
                        <a:t>: </a:t>
                      </a:r>
                    </a:p>
                    <a:p>
                      <a:pPr algn="just"/>
                      <a:r>
                        <a:rPr lang="en-US" dirty="0"/>
                        <a:t>       Risk of overfitting without proper regularization.</a:t>
                      </a:r>
                    </a:p>
                    <a:p>
                      <a:pPr algn="just"/>
                      <a:r>
                        <a:rPr lang="en-US" b="1" dirty="0"/>
                        <a:t>Dropout in Convolutional Layers</a:t>
                      </a:r>
                      <a:r>
                        <a:rPr lang="en-US" dirty="0"/>
                        <a:t>: </a:t>
                      </a:r>
                    </a:p>
                    <a:p>
                      <a:pPr algn="just"/>
                      <a:r>
                        <a:rPr lang="en-US" dirty="0"/>
                        <a:t>       Applying dropout in these layers decreased performance.</a:t>
                      </a:r>
                    </a:p>
                    <a:p>
                      <a:pPr algn="just"/>
                      <a:r>
                        <a:rPr lang="en-US" b="1" dirty="0"/>
                        <a:t>Real-world Applicability</a:t>
                      </a:r>
                      <a:r>
                        <a:rPr lang="en-US" dirty="0"/>
                        <a:t>: </a:t>
                      </a:r>
                    </a:p>
                    <a:p>
                      <a:pPr algn="just"/>
                      <a:r>
                        <a:rPr lang="en-US" dirty="0"/>
                        <a:t>       Adapting to real images that differ from training models can be challenging.</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4467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3225</Words>
  <Application>Microsoft Office PowerPoint</Application>
  <PresentationFormat>Custom</PresentationFormat>
  <Paragraphs>275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REVIEW-1 ROAD SIGNS DETECTION FOR AUTONOMOUS VEHICLES  Project Category: RESEARCH</vt:lpstr>
      <vt:lpstr>Abstract</vt:lpstr>
      <vt:lpstr>Introduction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Research Gaps</vt:lpstr>
      <vt:lpstr>Research Objectives</vt:lpstr>
      <vt:lpstr>Project SDG</vt:lpstr>
      <vt:lpstr> Plan of Action</vt:lpstr>
      <vt:lpstr>ARCHITECTURE</vt:lpstr>
      <vt:lpstr>PROPOSED METHOD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TRAFFIC-SIGNS-RECOGNITION Project Category: RESEARCH</dc:title>
  <dc:creator>senthil kumar</dc:creator>
  <cp:lastModifiedBy>ACER</cp:lastModifiedBy>
  <cp:revision>51</cp:revision>
  <dcterms:created xsi:type="dcterms:W3CDTF">2024-07-15T07:58:00Z</dcterms:created>
  <dcterms:modified xsi:type="dcterms:W3CDTF">2024-09-27T15:59:40Z</dcterms:modified>
</cp:coreProperties>
</file>