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4598" y="725054"/>
            <a:ext cx="305307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949422" y="1687398"/>
            <a:ext cx="1828800" cy="396875"/>
          </a:xfrm>
          <a:custGeom>
            <a:avLst/>
            <a:gdLst/>
            <a:ahLst/>
            <a:cxnLst/>
            <a:rect l="l" t="t" r="r" b="b"/>
            <a:pathLst>
              <a:path w="1828800" h="396875">
                <a:moveTo>
                  <a:pt x="1828798" y="0"/>
                </a:moveTo>
                <a:lnTo>
                  <a:pt x="0" y="0"/>
                </a:lnTo>
                <a:lnTo>
                  <a:pt x="0" y="396875"/>
                </a:lnTo>
                <a:lnTo>
                  <a:pt x="1828798" y="396875"/>
                </a:lnTo>
                <a:lnTo>
                  <a:pt x="1828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297" y="538048"/>
            <a:ext cx="4854573" cy="66246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4598" y="725054"/>
            <a:ext cx="422529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598" y="1982354"/>
            <a:ext cx="8001634" cy="511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dreza.leite@univasf.edu.br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3083" y="349135"/>
            <a:ext cx="9144000" cy="6858000"/>
            <a:chOff x="773083" y="349135"/>
            <a:chExt cx="9144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773083" y="349135"/>
              <a:ext cx="9144000" cy="5970905"/>
            </a:xfrm>
            <a:custGeom>
              <a:avLst/>
              <a:gdLst/>
              <a:ahLst/>
              <a:cxnLst/>
              <a:rect l="l" t="t" r="r" b="b"/>
              <a:pathLst>
                <a:path w="9144000" h="5970905">
                  <a:moveTo>
                    <a:pt x="0" y="5970586"/>
                  </a:moveTo>
                  <a:lnTo>
                    <a:pt x="9143998" y="5970586"/>
                  </a:lnTo>
                  <a:lnTo>
                    <a:pt x="9143998" y="0"/>
                  </a:lnTo>
                  <a:lnTo>
                    <a:pt x="0" y="0"/>
                  </a:lnTo>
                  <a:lnTo>
                    <a:pt x="0" y="5970586"/>
                  </a:lnTo>
                  <a:close/>
                </a:path>
              </a:pathLst>
            </a:custGeom>
            <a:solidFill>
              <a:srgbClr val="8A72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3083" y="6319722"/>
              <a:ext cx="9144000" cy="887730"/>
            </a:xfrm>
            <a:custGeom>
              <a:avLst/>
              <a:gdLst/>
              <a:ahLst/>
              <a:cxnLst/>
              <a:rect l="l" t="t" r="r" b="b"/>
              <a:pathLst>
                <a:path w="9144000" h="887729">
                  <a:moveTo>
                    <a:pt x="9143998" y="0"/>
                  </a:moveTo>
                  <a:lnTo>
                    <a:pt x="0" y="0"/>
                  </a:lnTo>
                  <a:lnTo>
                    <a:pt x="0" y="887411"/>
                  </a:lnTo>
                  <a:lnTo>
                    <a:pt x="9143998" y="887411"/>
                  </a:lnTo>
                  <a:lnTo>
                    <a:pt x="9143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3083" y="6402272"/>
              <a:ext cx="2240280" cy="713105"/>
            </a:xfrm>
            <a:custGeom>
              <a:avLst/>
              <a:gdLst/>
              <a:ahLst/>
              <a:cxnLst/>
              <a:rect l="l" t="t" r="r" b="b"/>
              <a:pathLst>
                <a:path w="2240280" h="713104">
                  <a:moveTo>
                    <a:pt x="2239962" y="0"/>
                  </a:moveTo>
                  <a:lnTo>
                    <a:pt x="0" y="0"/>
                  </a:lnTo>
                  <a:lnTo>
                    <a:pt x="0" y="712786"/>
                  </a:lnTo>
                  <a:lnTo>
                    <a:pt x="2239962" y="712786"/>
                  </a:lnTo>
                  <a:lnTo>
                    <a:pt x="2239962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32108" y="6392747"/>
              <a:ext cx="6784975" cy="714375"/>
            </a:xfrm>
            <a:custGeom>
              <a:avLst/>
              <a:gdLst/>
              <a:ahLst/>
              <a:cxnLst/>
              <a:rect l="l" t="t" r="r" b="b"/>
              <a:pathLst>
                <a:path w="6784975" h="714375">
                  <a:moveTo>
                    <a:pt x="6784973" y="0"/>
                  </a:moveTo>
                  <a:lnTo>
                    <a:pt x="0" y="0"/>
                  </a:lnTo>
                  <a:lnTo>
                    <a:pt x="0" y="714374"/>
                  </a:lnTo>
                  <a:lnTo>
                    <a:pt x="6784973" y="714374"/>
                  </a:lnTo>
                  <a:lnTo>
                    <a:pt x="6784973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191798" y="6423227"/>
            <a:ext cx="30257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solidFill>
                  <a:srgbClr val="FFFFFF"/>
                </a:solidFill>
                <a:latin typeface="Arial MT"/>
                <a:cs typeface="Arial MT"/>
              </a:rPr>
              <a:t>Andreza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leite </a:t>
            </a:r>
            <a:r>
              <a:rPr dirty="0" sz="2000" spc="-95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andreza.leite@univasf.edu.br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5808" y="1138440"/>
            <a:ext cx="534860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997585">
              <a:lnSpc>
                <a:spcPct val="100000"/>
              </a:lnSpc>
              <a:spcBef>
                <a:spcPts val="100"/>
              </a:spcBef>
            </a:pPr>
            <a:r>
              <a:rPr dirty="0" cap="small" sz="8000" spc="-960">
                <a:solidFill>
                  <a:srgbClr val="FFFFFF"/>
                </a:solidFill>
              </a:rPr>
              <a:t>Sistemas </a:t>
            </a:r>
            <a:r>
              <a:rPr dirty="0" cap="small" sz="8000" spc="-725">
                <a:solidFill>
                  <a:srgbClr val="FFFFFF"/>
                </a:solidFill>
              </a:rPr>
              <a:t>Operacionais</a:t>
            </a:r>
            <a:endParaRPr sz="8000"/>
          </a:p>
        </p:txBody>
      </p:sp>
      <p:sp>
        <p:nvSpPr>
          <p:cNvPr id="9" name="object 9" descr=""/>
          <p:cNvSpPr txBox="1"/>
          <p:nvPr/>
        </p:nvSpPr>
        <p:spPr>
          <a:xfrm>
            <a:off x="3552160" y="4293595"/>
            <a:ext cx="474281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50">
                <a:solidFill>
                  <a:srgbClr val="FFFFFF"/>
                </a:solidFill>
                <a:latin typeface="Arial MT"/>
                <a:cs typeface="Arial MT"/>
              </a:rPr>
              <a:t>Gerência</a:t>
            </a:r>
            <a:r>
              <a:rPr dirty="0" sz="33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330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75">
                <a:solidFill>
                  <a:srgbClr val="FFFFFF"/>
                </a:solidFill>
                <a:latin typeface="Arial MT"/>
                <a:cs typeface="Arial MT"/>
              </a:rPr>
              <a:t>Memória</a:t>
            </a:r>
            <a:r>
              <a:rPr dirty="0" sz="33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00">
                <a:solidFill>
                  <a:srgbClr val="FFFFFF"/>
                </a:solidFill>
                <a:latin typeface="Arial MT"/>
                <a:cs typeface="Arial MT"/>
              </a:rPr>
              <a:t>(cont)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166179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Exemplo: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59898" y="2596718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3323" y="5654243"/>
            <a:ext cx="629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1024 </a:t>
            </a:r>
            <a:r>
              <a:rPr dirty="0" sz="1600" spc="-5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49446" y="2704984"/>
            <a:ext cx="1676400" cy="663575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2171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1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Núcleo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139921" y="3359034"/>
            <a:ext cx="1695450" cy="2500630"/>
            <a:chOff x="2139921" y="3359034"/>
            <a:chExt cx="1695450" cy="2500630"/>
          </a:xfrm>
        </p:grpSpPr>
        <p:sp>
          <p:nvSpPr>
            <p:cNvPr id="9" name="object 9" descr=""/>
            <p:cNvSpPr/>
            <p:nvPr/>
          </p:nvSpPr>
          <p:spPr>
            <a:xfrm>
              <a:off x="2149446" y="3368559"/>
              <a:ext cx="1676400" cy="2481580"/>
            </a:xfrm>
            <a:custGeom>
              <a:avLst/>
              <a:gdLst/>
              <a:ahLst/>
              <a:cxnLst/>
              <a:rect l="l" t="t" r="r" b="b"/>
              <a:pathLst>
                <a:path w="1676400" h="2481579">
                  <a:moveTo>
                    <a:pt x="0" y="0"/>
                  </a:moveTo>
                  <a:lnTo>
                    <a:pt x="1676399" y="0"/>
                  </a:lnTo>
                  <a:lnTo>
                    <a:pt x="1676399" y="2481262"/>
                  </a:lnTo>
                  <a:lnTo>
                    <a:pt x="0" y="248126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49447" y="3838459"/>
              <a:ext cx="1676400" cy="268605"/>
            </a:xfrm>
            <a:custGeom>
              <a:avLst/>
              <a:gdLst/>
              <a:ahLst/>
              <a:cxnLst/>
              <a:rect l="l" t="t" r="r" b="b"/>
              <a:pathLst>
                <a:path w="1676400" h="268604">
                  <a:moveTo>
                    <a:pt x="1631683" y="0"/>
                  </a:moveTo>
                  <a:lnTo>
                    <a:pt x="44715" y="0"/>
                  </a:lnTo>
                  <a:lnTo>
                    <a:pt x="27309" y="3514"/>
                  </a:lnTo>
                  <a:lnTo>
                    <a:pt x="13096" y="13097"/>
                  </a:lnTo>
                  <a:lnTo>
                    <a:pt x="3513" y="27310"/>
                  </a:lnTo>
                  <a:lnTo>
                    <a:pt x="0" y="44716"/>
                  </a:lnTo>
                  <a:lnTo>
                    <a:pt x="0" y="223572"/>
                  </a:lnTo>
                  <a:lnTo>
                    <a:pt x="3513" y="240977"/>
                  </a:lnTo>
                  <a:lnTo>
                    <a:pt x="13096" y="255191"/>
                  </a:lnTo>
                  <a:lnTo>
                    <a:pt x="27309" y="264774"/>
                  </a:lnTo>
                  <a:lnTo>
                    <a:pt x="44715" y="268288"/>
                  </a:lnTo>
                  <a:lnTo>
                    <a:pt x="1631683" y="268288"/>
                  </a:lnTo>
                  <a:lnTo>
                    <a:pt x="1649088" y="264774"/>
                  </a:lnTo>
                  <a:lnTo>
                    <a:pt x="1663302" y="255191"/>
                  </a:lnTo>
                  <a:lnTo>
                    <a:pt x="1672884" y="240977"/>
                  </a:lnTo>
                  <a:lnTo>
                    <a:pt x="1676398" y="223572"/>
                  </a:lnTo>
                  <a:lnTo>
                    <a:pt x="1676398" y="44716"/>
                  </a:lnTo>
                  <a:lnTo>
                    <a:pt x="1672884" y="27310"/>
                  </a:lnTo>
                  <a:lnTo>
                    <a:pt x="1663302" y="13097"/>
                  </a:lnTo>
                  <a:lnTo>
                    <a:pt x="1649088" y="3514"/>
                  </a:lnTo>
                  <a:lnTo>
                    <a:pt x="1631683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49446" y="3838459"/>
              <a:ext cx="1676400" cy="268605"/>
            </a:xfrm>
            <a:custGeom>
              <a:avLst/>
              <a:gdLst/>
              <a:ahLst/>
              <a:cxnLst/>
              <a:rect l="l" t="t" r="r" b="b"/>
              <a:pathLst>
                <a:path w="1676400" h="268604">
                  <a:moveTo>
                    <a:pt x="0" y="44715"/>
                  </a:moveTo>
                  <a:lnTo>
                    <a:pt x="3514" y="27310"/>
                  </a:lnTo>
                  <a:lnTo>
                    <a:pt x="13097" y="13097"/>
                  </a:lnTo>
                  <a:lnTo>
                    <a:pt x="27310" y="3514"/>
                  </a:lnTo>
                  <a:lnTo>
                    <a:pt x="44716" y="0"/>
                  </a:lnTo>
                  <a:lnTo>
                    <a:pt x="1631683" y="0"/>
                  </a:lnTo>
                  <a:lnTo>
                    <a:pt x="1649089" y="3514"/>
                  </a:lnTo>
                  <a:lnTo>
                    <a:pt x="1663302" y="13097"/>
                  </a:lnTo>
                  <a:lnTo>
                    <a:pt x="1672885" y="27310"/>
                  </a:lnTo>
                  <a:lnTo>
                    <a:pt x="1676399" y="44715"/>
                  </a:lnTo>
                  <a:lnTo>
                    <a:pt x="1676399" y="223571"/>
                  </a:lnTo>
                  <a:lnTo>
                    <a:pt x="1672885" y="240977"/>
                  </a:lnTo>
                  <a:lnTo>
                    <a:pt x="1663302" y="255190"/>
                  </a:lnTo>
                  <a:lnTo>
                    <a:pt x="1649089" y="264773"/>
                  </a:lnTo>
                  <a:lnTo>
                    <a:pt x="1631683" y="268287"/>
                  </a:lnTo>
                  <a:lnTo>
                    <a:pt x="44716" y="268287"/>
                  </a:lnTo>
                  <a:lnTo>
                    <a:pt x="27310" y="264773"/>
                  </a:lnTo>
                  <a:lnTo>
                    <a:pt x="13097" y="255190"/>
                  </a:lnTo>
                  <a:lnTo>
                    <a:pt x="3514" y="240977"/>
                  </a:lnTo>
                  <a:lnTo>
                    <a:pt x="0" y="223571"/>
                  </a:lnTo>
                  <a:lnTo>
                    <a:pt x="0" y="44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49447" y="3368559"/>
              <a:ext cx="1676400" cy="469900"/>
            </a:xfrm>
            <a:custGeom>
              <a:avLst/>
              <a:gdLst/>
              <a:ahLst/>
              <a:cxnLst/>
              <a:rect l="l" t="t" r="r" b="b"/>
              <a:pathLst>
                <a:path w="1676400" h="469900">
                  <a:moveTo>
                    <a:pt x="1598081" y="0"/>
                  </a:moveTo>
                  <a:lnTo>
                    <a:pt x="78317" y="0"/>
                  </a:lnTo>
                  <a:lnTo>
                    <a:pt x="47832" y="6154"/>
                  </a:lnTo>
                  <a:lnTo>
                    <a:pt x="22938" y="22939"/>
                  </a:lnTo>
                  <a:lnTo>
                    <a:pt x="6154" y="47833"/>
                  </a:lnTo>
                  <a:lnTo>
                    <a:pt x="0" y="78318"/>
                  </a:lnTo>
                  <a:lnTo>
                    <a:pt x="0" y="391582"/>
                  </a:lnTo>
                  <a:lnTo>
                    <a:pt x="6154" y="422067"/>
                  </a:lnTo>
                  <a:lnTo>
                    <a:pt x="22938" y="446961"/>
                  </a:lnTo>
                  <a:lnTo>
                    <a:pt x="47832" y="463745"/>
                  </a:lnTo>
                  <a:lnTo>
                    <a:pt x="78317" y="469900"/>
                  </a:lnTo>
                  <a:lnTo>
                    <a:pt x="1598081" y="469900"/>
                  </a:lnTo>
                  <a:lnTo>
                    <a:pt x="1628566" y="463745"/>
                  </a:lnTo>
                  <a:lnTo>
                    <a:pt x="1653460" y="446961"/>
                  </a:lnTo>
                  <a:lnTo>
                    <a:pt x="1670244" y="422067"/>
                  </a:lnTo>
                  <a:lnTo>
                    <a:pt x="1676398" y="391582"/>
                  </a:lnTo>
                  <a:lnTo>
                    <a:pt x="1676398" y="78318"/>
                  </a:lnTo>
                  <a:lnTo>
                    <a:pt x="1670244" y="47833"/>
                  </a:lnTo>
                  <a:lnTo>
                    <a:pt x="1653460" y="22939"/>
                  </a:lnTo>
                  <a:lnTo>
                    <a:pt x="1628566" y="6154"/>
                  </a:lnTo>
                  <a:lnTo>
                    <a:pt x="1598081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49446" y="3368559"/>
              <a:ext cx="1676400" cy="469900"/>
            </a:xfrm>
            <a:custGeom>
              <a:avLst/>
              <a:gdLst/>
              <a:ahLst/>
              <a:cxnLst/>
              <a:rect l="l" t="t" r="r" b="b"/>
              <a:pathLst>
                <a:path w="1676400" h="469900">
                  <a:moveTo>
                    <a:pt x="0" y="78318"/>
                  </a:moveTo>
                  <a:lnTo>
                    <a:pt x="6154" y="47833"/>
                  </a:lnTo>
                  <a:lnTo>
                    <a:pt x="22938" y="22938"/>
                  </a:lnTo>
                  <a:lnTo>
                    <a:pt x="47833" y="6154"/>
                  </a:lnTo>
                  <a:lnTo>
                    <a:pt x="78317" y="0"/>
                  </a:lnTo>
                  <a:lnTo>
                    <a:pt x="1598081" y="0"/>
                  </a:lnTo>
                  <a:lnTo>
                    <a:pt x="1628566" y="6154"/>
                  </a:lnTo>
                  <a:lnTo>
                    <a:pt x="1653460" y="22938"/>
                  </a:lnTo>
                  <a:lnTo>
                    <a:pt x="1670245" y="47833"/>
                  </a:lnTo>
                  <a:lnTo>
                    <a:pt x="1676399" y="78318"/>
                  </a:lnTo>
                  <a:lnTo>
                    <a:pt x="1676399" y="391581"/>
                  </a:lnTo>
                  <a:lnTo>
                    <a:pt x="1670245" y="422066"/>
                  </a:lnTo>
                  <a:lnTo>
                    <a:pt x="1653460" y="446961"/>
                  </a:lnTo>
                  <a:lnTo>
                    <a:pt x="1628566" y="463745"/>
                  </a:lnTo>
                  <a:lnTo>
                    <a:pt x="1598081" y="469899"/>
                  </a:lnTo>
                  <a:lnTo>
                    <a:pt x="78317" y="469899"/>
                  </a:lnTo>
                  <a:lnTo>
                    <a:pt x="47833" y="463745"/>
                  </a:lnTo>
                  <a:lnTo>
                    <a:pt x="22938" y="446961"/>
                  </a:lnTo>
                  <a:lnTo>
                    <a:pt x="6154" y="422066"/>
                  </a:lnTo>
                  <a:lnTo>
                    <a:pt x="0" y="391581"/>
                  </a:lnTo>
                  <a:lnTo>
                    <a:pt x="0" y="783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49447" y="4106748"/>
              <a:ext cx="1676400" cy="536575"/>
            </a:xfrm>
            <a:custGeom>
              <a:avLst/>
              <a:gdLst/>
              <a:ahLst/>
              <a:cxnLst/>
              <a:rect l="l" t="t" r="r" b="b"/>
              <a:pathLst>
                <a:path w="1676400" h="536575">
                  <a:moveTo>
                    <a:pt x="1586967" y="0"/>
                  </a:moveTo>
                  <a:lnTo>
                    <a:pt x="89430" y="0"/>
                  </a:lnTo>
                  <a:lnTo>
                    <a:pt x="54620" y="7027"/>
                  </a:lnTo>
                  <a:lnTo>
                    <a:pt x="26193" y="26193"/>
                  </a:lnTo>
                  <a:lnTo>
                    <a:pt x="7027" y="54620"/>
                  </a:lnTo>
                  <a:lnTo>
                    <a:pt x="0" y="89430"/>
                  </a:lnTo>
                  <a:lnTo>
                    <a:pt x="0" y="447142"/>
                  </a:lnTo>
                  <a:lnTo>
                    <a:pt x="7027" y="481953"/>
                  </a:lnTo>
                  <a:lnTo>
                    <a:pt x="26193" y="510380"/>
                  </a:lnTo>
                  <a:lnTo>
                    <a:pt x="54620" y="529546"/>
                  </a:lnTo>
                  <a:lnTo>
                    <a:pt x="89430" y="536575"/>
                  </a:lnTo>
                  <a:lnTo>
                    <a:pt x="1586967" y="536575"/>
                  </a:lnTo>
                  <a:lnTo>
                    <a:pt x="1621778" y="529546"/>
                  </a:lnTo>
                  <a:lnTo>
                    <a:pt x="1650205" y="510380"/>
                  </a:lnTo>
                  <a:lnTo>
                    <a:pt x="1669370" y="481953"/>
                  </a:lnTo>
                  <a:lnTo>
                    <a:pt x="1676398" y="447142"/>
                  </a:lnTo>
                  <a:lnTo>
                    <a:pt x="1676398" y="89430"/>
                  </a:lnTo>
                  <a:lnTo>
                    <a:pt x="1669370" y="54620"/>
                  </a:lnTo>
                  <a:lnTo>
                    <a:pt x="1650205" y="26193"/>
                  </a:lnTo>
                  <a:lnTo>
                    <a:pt x="1621778" y="7027"/>
                  </a:lnTo>
                  <a:lnTo>
                    <a:pt x="1586967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49446" y="4106748"/>
              <a:ext cx="1676400" cy="536575"/>
            </a:xfrm>
            <a:custGeom>
              <a:avLst/>
              <a:gdLst/>
              <a:ahLst/>
              <a:cxnLst/>
              <a:rect l="l" t="t" r="r" b="b"/>
              <a:pathLst>
                <a:path w="1676400" h="536575">
                  <a:moveTo>
                    <a:pt x="0" y="89430"/>
                  </a:moveTo>
                  <a:lnTo>
                    <a:pt x="7027" y="54620"/>
                  </a:lnTo>
                  <a:lnTo>
                    <a:pt x="26193" y="26193"/>
                  </a:lnTo>
                  <a:lnTo>
                    <a:pt x="54620" y="7027"/>
                  </a:lnTo>
                  <a:lnTo>
                    <a:pt x="89430" y="0"/>
                  </a:lnTo>
                  <a:lnTo>
                    <a:pt x="1586968" y="0"/>
                  </a:lnTo>
                  <a:lnTo>
                    <a:pt x="1621779" y="7027"/>
                  </a:lnTo>
                  <a:lnTo>
                    <a:pt x="1650205" y="26193"/>
                  </a:lnTo>
                  <a:lnTo>
                    <a:pt x="1669371" y="54620"/>
                  </a:lnTo>
                  <a:lnTo>
                    <a:pt x="1676399" y="89430"/>
                  </a:lnTo>
                  <a:lnTo>
                    <a:pt x="1676399" y="447143"/>
                  </a:lnTo>
                  <a:lnTo>
                    <a:pt x="1669371" y="481954"/>
                  </a:lnTo>
                  <a:lnTo>
                    <a:pt x="1650205" y="510381"/>
                  </a:lnTo>
                  <a:lnTo>
                    <a:pt x="1621779" y="529547"/>
                  </a:lnTo>
                  <a:lnTo>
                    <a:pt x="1586968" y="536574"/>
                  </a:lnTo>
                  <a:lnTo>
                    <a:pt x="89430" y="536574"/>
                  </a:lnTo>
                  <a:lnTo>
                    <a:pt x="54620" y="529547"/>
                  </a:lnTo>
                  <a:lnTo>
                    <a:pt x="26193" y="510381"/>
                  </a:lnTo>
                  <a:lnTo>
                    <a:pt x="7027" y="481954"/>
                  </a:lnTo>
                  <a:lnTo>
                    <a:pt x="0" y="447143"/>
                  </a:lnTo>
                  <a:lnTo>
                    <a:pt x="0" y="894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49447" y="4978284"/>
              <a:ext cx="1676400" cy="738505"/>
            </a:xfrm>
            <a:custGeom>
              <a:avLst/>
              <a:gdLst/>
              <a:ahLst/>
              <a:cxnLst/>
              <a:rect l="l" t="t" r="r" b="b"/>
              <a:pathLst>
                <a:path w="1676400" h="738504">
                  <a:moveTo>
                    <a:pt x="1553364" y="0"/>
                  </a:moveTo>
                  <a:lnTo>
                    <a:pt x="123033" y="0"/>
                  </a:lnTo>
                  <a:lnTo>
                    <a:pt x="75143" y="9668"/>
                  </a:lnTo>
                  <a:lnTo>
                    <a:pt x="36035" y="36036"/>
                  </a:lnTo>
                  <a:lnTo>
                    <a:pt x="9668" y="75143"/>
                  </a:lnTo>
                  <a:lnTo>
                    <a:pt x="0" y="123033"/>
                  </a:lnTo>
                  <a:lnTo>
                    <a:pt x="0" y="615153"/>
                  </a:lnTo>
                  <a:lnTo>
                    <a:pt x="9668" y="663044"/>
                  </a:lnTo>
                  <a:lnTo>
                    <a:pt x="36035" y="702152"/>
                  </a:lnTo>
                  <a:lnTo>
                    <a:pt x="75143" y="728520"/>
                  </a:lnTo>
                  <a:lnTo>
                    <a:pt x="123033" y="738188"/>
                  </a:lnTo>
                  <a:lnTo>
                    <a:pt x="1553364" y="738188"/>
                  </a:lnTo>
                  <a:lnTo>
                    <a:pt x="1601255" y="728520"/>
                  </a:lnTo>
                  <a:lnTo>
                    <a:pt x="1640363" y="702152"/>
                  </a:lnTo>
                  <a:lnTo>
                    <a:pt x="1666730" y="663044"/>
                  </a:lnTo>
                  <a:lnTo>
                    <a:pt x="1676398" y="615153"/>
                  </a:lnTo>
                  <a:lnTo>
                    <a:pt x="1676398" y="123033"/>
                  </a:lnTo>
                  <a:lnTo>
                    <a:pt x="1666730" y="75143"/>
                  </a:lnTo>
                  <a:lnTo>
                    <a:pt x="1640363" y="36036"/>
                  </a:lnTo>
                  <a:lnTo>
                    <a:pt x="1601255" y="9668"/>
                  </a:lnTo>
                  <a:lnTo>
                    <a:pt x="1553364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49446" y="4978284"/>
              <a:ext cx="1676400" cy="738505"/>
            </a:xfrm>
            <a:custGeom>
              <a:avLst/>
              <a:gdLst/>
              <a:ahLst/>
              <a:cxnLst/>
              <a:rect l="l" t="t" r="r" b="b"/>
              <a:pathLst>
                <a:path w="1676400" h="738504">
                  <a:moveTo>
                    <a:pt x="0" y="123033"/>
                  </a:moveTo>
                  <a:lnTo>
                    <a:pt x="9668" y="75143"/>
                  </a:lnTo>
                  <a:lnTo>
                    <a:pt x="36035" y="36035"/>
                  </a:lnTo>
                  <a:lnTo>
                    <a:pt x="75143" y="9668"/>
                  </a:lnTo>
                  <a:lnTo>
                    <a:pt x="123033" y="0"/>
                  </a:lnTo>
                  <a:lnTo>
                    <a:pt x="1553365" y="0"/>
                  </a:lnTo>
                  <a:lnTo>
                    <a:pt x="1601256" y="9668"/>
                  </a:lnTo>
                  <a:lnTo>
                    <a:pt x="1640363" y="36035"/>
                  </a:lnTo>
                  <a:lnTo>
                    <a:pt x="1666731" y="75143"/>
                  </a:lnTo>
                  <a:lnTo>
                    <a:pt x="1676399" y="123033"/>
                  </a:lnTo>
                  <a:lnTo>
                    <a:pt x="1676399" y="615153"/>
                  </a:lnTo>
                  <a:lnTo>
                    <a:pt x="1666731" y="663044"/>
                  </a:lnTo>
                  <a:lnTo>
                    <a:pt x="1640363" y="702152"/>
                  </a:lnTo>
                  <a:lnTo>
                    <a:pt x="1601256" y="728519"/>
                  </a:lnTo>
                  <a:lnTo>
                    <a:pt x="1553365" y="738187"/>
                  </a:lnTo>
                  <a:lnTo>
                    <a:pt x="123033" y="738187"/>
                  </a:lnTo>
                  <a:lnTo>
                    <a:pt x="75143" y="728519"/>
                  </a:lnTo>
                  <a:lnTo>
                    <a:pt x="36035" y="702152"/>
                  </a:lnTo>
                  <a:lnTo>
                    <a:pt x="9668" y="663044"/>
                  </a:lnTo>
                  <a:lnTo>
                    <a:pt x="0" y="615153"/>
                  </a:lnTo>
                  <a:lnTo>
                    <a:pt x="0" y="12303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276922" y="5212758"/>
            <a:ext cx="15252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(336K)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144684" y="4638559"/>
            <a:ext cx="1685925" cy="344805"/>
            <a:chOff x="2144684" y="4638559"/>
            <a:chExt cx="1685925" cy="344805"/>
          </a:xfrm>
        </p:grpSpPr>
        <p:sp>
          <p:nvSpPr>
            <p:cNvPr id="20" name="object 20" descr=""/>
            <p:cNvSpPr/>
            <p:nvPr/>
          </p:nvSpPr>
          <p:spPr>
            <a:xfrm>
              <a:off x="2149447" y="4643322"/>
              <a:ext cx="1676400" cy="335280"/>
            </a:xfrm>
            <a:custGeom>
              <a:avLst/>
              <a:gdLst/>
              <a:ahLst/>
              <a:cxnLst/>
              <a:rect l="l" t="t" r="r" b="b"/>
              <a:pathLst>
                <a:path w="1676400" h="335279">
                  <a:moveTo>
                    <a:pt x="1620570" y="0"/>
                  </a:moveTo>
                  <a:lnTo>
                    <a:pt x="55827" y="0"/>
                  </a:lnTo>
                  <a:lnTo>
                    <a:pt x="34097" y="4387"/>
                  </a:lnTo>
                  <a:lnTo>
                    <a:pt x="16351" y="16351"/>
                  </a:lnTo>
                  <a:lnTo>
                    <a:pt x="4387" y="34097"/>
                  </a:lnTo>
                  <a:lnTo>
                    <a:pt x="0" y="55827"/>
                  </a:lnTo>
                  <a:lnTo>
                    <a:pt x="0" y="279134"/>
                  </a:lnTo>
                  <a:lnTo>
                    <a:pt x="4387" y="300865"/>
                  </a:lnTo>
                  <a:lnTo>
                    <a:pt x="16351" y="318610"/>
                  </a:lnTo>
                  <a:lnTo>
                    <a:pt x="34097" y="330575"/>
                  </a:lnTo>
                  <a:lnTo>
                    <a:pt x="55827" y="334962"/>
                  </a:lnTo>
                  <a:lnTo>
                    <a:pt x="1620570" y="334962"/>
                  </a:lnTo>
                  <a:lnTo>
                    <a:pt x="1642301" y="330575"/>
                  </a:lnTo>
                  <a:lnTo>
                    <a:pt x="1660047" y="318610"/>
                  </a:lnTo>
                  <a:lnTo>
                    <a:pt x="1672011" y="300865"/>
                  </a:lnTo>
                  <a:lnTo>
                    <a:pt x="1676398" y="279134"/>
                  </a:lnTo>
                  <a:lnTo>
                    <a:pt x="1676398" y="55827"/>
                  </a:lnTo>
                  <a:lnTo>
                    <a:pt x="1672011" y="34097"/>
                  </a:lnTo>
                  <a:lnTo>
                    <a:pt x="1660047" y="16351"/>
                  </a:lnTo>
                  <a:lnTo>
                    <a:pt x="1642301" y="4387"/>
                  </a:lnTo>
                  <a:lnTo>
                    <a:pt x="162057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49446" y="4643322"/>
              <a:ext cx="1676400" cy="335280"/>
            </a:xfrm>
            <a:custGeom>
              <a:avLst/>
              <a:gdLst/>
              <a:ahLst/>
              <a:cxnLst/>
              <a:rect l="l" t="t" r="r" b="b"/>
              <a:pathLst>
                <a:path w="1676400" h="335279">
                  <a:moveTo>
                    <a:pt x="0" y="55827"/>
                  </a:moveTo>
                  <a:lnTo>
                    <a:pt x="4387" y="34097"/>
                  </a:lnTo>
                  <a:lnTo>
                    <a:pt x="16351" y="16351"/>
                  </a:lnTo>
                  <a:lnTo>
                    <a:pt x="34097" y="4387"/>
                  </a:lnTo>
                  <a:lnTo>
                    <a:pt x="55827" y="0"/>
                  </a:lnTo>
                  <a:lnTo>
                    <a:pt x="1620571" y="0"/>
                  </a:lnTo>
                  <a:lnTo>
                    <a:pt x="1642302" y="4387"/>
                  </a:lnTo>
                  <a:lnTo>
                    <a:pt x="1660048" y="16351"/>
                  </a:lnTo>
                  <a:lnTo>
                    <a:pt x="1672012" y="34097"/>
                  </a:lnTo>
                  <a:lnTo>
                    <a:pt x="1676399" y="55827"/>
                  </a:lnTo>
                  <a:lnTo>
                    <a:pt x="1676399" y="279133"/>
                  </a:lnTo>
                  <a:lnTo>
                    <a:pt x="1672012" y="300864"/>
                  </a:lnTo>
                  <a:lnTo>
                    <a:pt x="1660048" y="318610"/>
                  </a:lnTo>
                  <a:lnTo>
                    <a:pt x="1642302" y="330574"/>
                  </a:lnTo>
                  <a:lnTo>
                    <a:pt x="1620571" y="334961"/>
                  </a:lnTo>
                  <a:lnTo>
                    <a:pt x="55827" y="334961"/>
                  </a:lnTo>
                  <a:lnTo>
                    <a:pt x="34097" y="330574"/>
                  </a:lnTo>
                  <a:lnTo>
                    <a:pt x="16351" y="318610"/>
                  </a:lnTo>
                  <a:lnTo>
                    <a:pt x="4387" y="300864"/>
                  </a:lnTo>
                  <a:lnTo>
                    <a:pt x="0" y="279133"/>
                  </a:lnTo>
                  <a:lnTo>
                    <a:pt x="0" y="55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253983" y="3343635"/>
            <a:ext cx="1538605" cy="160210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1085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(131K)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(10K)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(214K)</a:t>
            </a:r>
            <a:endParaRPr sz="160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151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4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(75K)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904587" y="3248862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200K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04587" y="3687645"/>
            <a:ext cx="421005" cy="55562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331K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341K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904587" y="4421070"/>
            <a:ext cx="421005" cy="69532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555K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630K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904587" y="5547561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966K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150898" y="2596718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614323" y="5654243"/>
            <a:ext cx="629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1024 </a:t>
            </a:r>
            <a:r>
              <a:rPr dirty="0" sz="1600" spc="-5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340445" y="2704984"/>
            <a:ext cx="1676400" cy="663575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2171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71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Núcleo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330920" y="3359034"/>
            <a:ext cx="1695450" cy="2500630"/>
            <a:chOff x="6330920" y="3359034"/>
            <a:chExt cx="1695450" cy="2500630"/>
          </a:xfrm>
        </p:grpSpPr>
        <p:sp>
          <p:nvSpPr>
            <p:cNvPr id="31" name="object 31" descr=""/>
            <p:cNvSpPr/>
            <p:nvPr/>
          </p:nvSpPr>
          <p:spPr>
            <a:xfrm>
              <a:off x="6340445" y="3368559"/>
              <a:ext cx="1676400" cy="2481580"/>
            </a:xfrm>
            <a:custGeom>
              <a:avLst/>
              <a:gdLst/>
              <a:ahLst/>
              <a:cxnLst/>
              <a:rect l="l" t="t" r="r" b="b"/>
              <a:pathLst>
                <a:path w="1676400" h="2481579">
                  <a:moveTo>
                    <a:pt x="0" y="0"/>
                  </a:moveTo>
                  <a:lnTo>
                    <a:pt x="1676399" y="0"/>
                  </a:lnTo>
                  <a:lnTo>
                    <a:pt x="1676399" y="2481262"/>
                  </a:lnTo>
                  <a:lnTo>
                    <a:pt x="0" y="248126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340445" y="3368559"/>
              <a:ext cx="1676400" cy="469900"/>
            </a:xfrm>
            <a:custGeom>
              <a:avLst/>
              <a:gdLst/>
              <a:ahLst/>
              <a:cxnLst/>
              <a:rect l="l" t="t" r="r" b="b"/>
              <a:pathLst>
                <a:path w="1676400" h="469900">
                  <a:moveTo>
                    <a:pt x="1598081" y="0"/>
                  </a:moveTo>
                  <a:lnTo>
                    <a:pt x="78318" y="0"/>
                  </a:lnTo>
                  <a:lnTo>
                    <a:pt x="47832" y="6154"/>
                  </a:lnTo>
                  <a:lnTo>
                    <a:pt x="22938" y="22939"/>
                  </a:lnTo>
                  <a:lnTo>
                    <a:pt x="6154" y="47833"/>
                  </a:lnTo>
                  <a:lnTo>
                    <a:pt x="0" y="78318"/>
                  </a:lnTo>
                  <a:lnTo>
                    <a:pt x="0" y="391582"/>
                  </a:lnTo>
                  <a:lnTo>
                    <a:pt x="6154" y="422067"/>
                  </a:lnTo>
                  <a:lnTo>
                    <a:pt x="22938" y="446961"/>
                  </a:lnTo>
                  <a:lnTo>
                    <a:pt x="47832" y="463745"/>
                  </a:lnTo>
                  <a:lnTo>
                    <a:pt x="78318" y="469900"/>
                  </a:lnTo>
                  <a:lnTo>
                    <a:pt x="1598081" y="469900"/>
                  </a:lnTo>
                  <a:lnTo>
                    <a:pt x="1628566" y="463745"/>
                  </a:lnTo>
                  <a:lnTo>
                    <a:pt x="1653460" y="446961"/>
                  </a:lnTo>
                  <a:lnTo>
                    <a:pt x="1670245" y="422067"/>
                  </a:lnTo>
                  <a:lnTo>
                    <a:pt x="1676400" y="391582"/>
                  </a:lnTo>
                  <a:lnTo>
                    <a:pt x="1676400" y="78318"/>
                  </a:lnTo>
                  <a:lnTo>
                    <a:pt x="1670245" y="47833"/>
                  </a:lnTo>
                  <a:lnTo>
                    <a:pt x="1653460" y="22939"/>
                  </a:lnTo>
                  <a:lnTo>
                    <a:pt x="1628566" y="6154"/>
                  </a:lnTo>
                  <a:lnTo>
                    <a:pt x="1598081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340445" y="3368559"/>
              <a:ext cx="1676400" cy="469900"/>
            </a:xfrm>
            <a:custGeom>
              <a:avLst/>
              <a:gdLst/>
              <a:ahLst/>
              <a:cxnLst/>
              <a:rect l="l" t="t" r="r" b="b"/>
              <a:pathLst>
                <a:path w="1676400" h="469900">
                  <a:moveTo>
                    <a:pt x="0" y="78318"/>
                  </a:moveTo>
                  <a:lnTo>
                    <a:pt x="6154" y="47833"/>
                  </a:lnTo>
                  <a:lnTo>
                    <a:pt x="22938" y="22938"/>
                  </a:lnTo>
                  <a:lnTo>
                    <a:pt x="47833" y="6154"/>
                  </a:lnTo>
                  <a:lnTo>
                    <a:pt x="78318" y="0"/>
                  </a:lnTo>
                  <a:lnTo>
                    <a:pt x="1598081" y="0"/>
                  </a:lnTo>
                  <a:lnTo>
                    <a:pt x="1628566" y="6154"/>
                  </a:lnTo>
                  <a:lnTo>
                    <a:pt x="1653460" y="22938"/>
                  </a:lnTo>
                  <a:lnTo>
                    <a:pt x="1670244" y="47833"/>
                  </a:lnTo>
                  <a:lnTo>
                    <a:pt x="1676399" y="78318"/>
                  </a:lnTo>
                  <a:lnTo>
                    <a:pt x="1676399" y="391581"/>
                  </a:lnTo>
                  <a:lnTo>
                    <a:pt x="1670244" y="422066"/>
                  </a:lnTo>
                  <a:lnTo>
                    <a:pt x="1653460" y="446961"/>
                  </a:lnTo>
                  <a:lnTo>
                    <a:pt x="1628566" y="463745"/>
                  </a:lnTo>
                  <a:lnTo>
                    <a:pt x="1598081" y="469899"/>
                  </a:lnTo>
                  <a:lnTo>
                    <a:pt x="78318" y="469899"/>
                  </a:lnTo>
                  <a:lnTo>
                    <a:pt x="47833" y="463745"/>
                  </a:lnTo>
                  <a:lnTo>
                    <a:pt x="22938" y="446961"/>
                  </a:lnTo>
                  <a:lnTo>
                    <a:pt x="6154" y="422066"/>
                  </a:lnTo>
                  <a:lnTo>
                    <a:pt x="0" y="391581"/>
                  </a:lnTo>
                  <a:lnTo>
                    <a:pt x="0" y="783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340445" y="4106748"/>
              <a:ext cx="1676400" cy="536575"/>
            </a:xfrm>
            <a:custGeom>
              <a:avLst/>
              <a:gdLst/>
              <a:ahLst/>
              <a:cxnLst/>
              <a:rect l="l" t="t" r="r" b="b"/>
              <a:pathLst>
                <a:path w="1676400" h="536575">
                  <a:moveTo>
                    <a:pt x="1586969" y="0"/>
                  </a:moveTo>
                  <a:lnTo>
                    <a:pt x="89430" y="0"/>
                  </a:lnTo>
                  <a:lnTo>
                    <a:pt x="54620" y="7027"/>
                  </a:lnTo>
                  <a:lnTo>
                    <a:pt x="26193" y="26193"/>
                  </a:lnTo>
                  <a:lnTo>
                    <a:pt x="7027" y="54620"/>
                  </a:lnTo>
                  <a:lnTo>
                    <a:pt x="0" y="89430"/>
                  </a:lnTo>
                  <a:lnTo>
                    <a:pt x="0" y="447142"/>
                  </a:lnTo>
                  <a:lnTo>
                    <a:pt x="7027" y="481953"/>
                  </a:lnTo>
                  <a:lnTo>
                    <a:pt x="26193" y="510380"/>
                  </a:lnTo>
                  <a:lnTo>
                    <a:pt x="54620" y="529546"/>
                  </a:lnTo>
                  <a:lnTo>
                    <a:pt x="89430" y="536575"/>
                  </a:lnTo>
                  <a:lnTo>
                    <a:pt x="1586969" y="536575"/>
                  </a:lnTo>
                  <a:lnTo>
                    <a:pt x="1621779" y="529546"/>
                  </a:lnTo>
                  <a:lnTo>
                    <a:pt x="1650205" y="510380"/>
                  </a:lnTo>
                  <a:lnTo>
                    <a:pt x="1669371" y="481953"/>
                  </a:lnTo>
                  <a:lnTo>
                    <a:pt x="1676400" y="447142"/>
                  </a:lnTo>
                  <a:lnTo>
                    <a:pt x="1676400" y="89430"/>
                  </a:lnTo>
                  <a:lnTo>
                    <a:pt x="1669371" y="54620"/>
                  </a:lnTo>
                  <a:lnTo>
                    <a:pt x="1650205" y="26193"/>
                  </a:lnTo>
                  <a:lnTo>
                    <a:pt x="1621779" y="7027"/>
                  </a:lnTo>
                  <a:lnTo>
                    <a:pt x="1586969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340445" y="4106748"/>
              <a:ext cx="1676400" cy="536575"/>
            </a:xfrm>
            <a:custGeom>
              <a:avLst/>
              <a:gdLst/>
              <a:ahLst/>
              <a:cxnLst/>
              <a:rect l="l" t="t" r="r" b="b"/>
              <a:pathLst>
                <a:path w="1676400" h="536575">
                  <a:moveTo>
                    <a:pt x="0" y="89430"/>
                  </a:moveTo>
                  <a:lnTo>
                    <a:pt x="7027" y="54620"/>
                  </a:lnTo>
                  <a:lnTo>
                    <a:pt x="26193" y="26193"/>
                  </a:lnTo>
                  <a:lnTo>
                    <a:pt x="54620" y="7027"/>
                  </a:lnTo>
                  <a:lnTo>
                    <a:pt x="89430" y="0"/>
                  </a:lnTo>
                  <a:lnTo>
                    <a:pt x="1586968" y="0"/>
                  </a:lnTo>
                  <a:lnTo>
                    <a:pt x="1621778" y="7027"/>
                  </a:lnTo>
                  <a:lnTo>
                    <a:pt x="1650205" y="26193"/>
                  </a:lnTo>
                  <a:lnTo>
                    <a:pt x="1669371" y="54620"/>
                  </a:lnTo>
                  <a:lnTo>
                    <a:pt x="1676399" y="89430"/>
                  </a:lnTo>
                  <a:lnTo>
                    <a:pt x="1676399" y="447143"/>
                  </a:lnTo>
                  <a:lnTo>
                    <a:pt x="1669371" y="481954"/>
                  </a:lnTo>
                  <a:lnTo>
                    <a:pt x="1650205" y="510381"/>
                  </a:lnTo>
                  <a:lnTo>
                    <a:pt x="1621778" y="529547"/>
                  </a:lnTo>
                  <a:lnTo>
                    <a:pt x="1586968" y="536574"/>
                  </a:lnTo>
                  <a:lnTo>
                    <a:pt x="89430" y="536574"/>
                  </a:lnTo>
                  <a:lnTo>
                    <a:pt x="54620" y="529547"/>
                  </a:lnTo>
                  <a:lnTo>
                    <a:pt x="26193" y="510381"/>
                  </a:lnTo>
                  <a:lnTo>
                    <a:pt x="7027" y="481954"/>
                  </a:lnTo>
                  <a:lnTo>
                    <a:pt x="0" y="447143"/>
                  </a:lnTo>
                  <a:lnTo>
                    <a:pt x="0" y="894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40445" y="4978284"/>
              <a:ext cx="1676400" cy="738505"/>
            </a:xfrm>
            <a:custGeom>
              <a:avLst/>
              <a:gdLst/>
              <a:ahLst/>
              <a:cxnLst/>
              <a:rect l="l" t="t" r="r" b="b"/>
              <a:pathLst>
                <a:path w="1676400" h="738504">
                  <a:moveTo>
                    <a:pt x="1553364" y="0"/>
                  </a:moveTo>
                  <a:lnTo>
                    <a:pt x="123033" y="0"/>
                  </a:lnTo>
                  <a:lnTo>
                    <a:pt x="75143" y="9668"/>
                  </a:lnTo>
                  <a:lnTo>
                    <a:pt x="36035" y="36036"/>
                  </a:lnTo>
                  <a:lnTo>
                    <a:pt x="9668" y="75143"/>
                  </a:lnTo>
                  <a:lnTo>
                    <a:pt x="0" y="123033"/>
                  </a:lnTo>
                  <a:lnTo>
                    <a:pt x="0" y="615153"/>
                  </a:lnTo>
                  <a:lnTo>
                    <a:pt x="9668" y="663043"/>
                  </a:lnTo>
                  <a:lnTo>
                    <a:pt x="36035" y="702151"/>
                  </a:lnTo>
                  <a:lnTo>
                    <a:pt x="75143" y="728518"/>
                  </a:lnTo>
                  <a:lnTo>
                    <a:pt x="123033" y="738187"/>
                  </a:lnTo>
                  <a:lnTo>
                    <a:pt x="1553364" y="738187"/>
                  </a:lnTo>
                  <a:lnTo>
                    <a:pt x="1601255" y="728518"/>
                  </a:lnTo>
                  <a:lnTo>
                    <a:pt x="1640363" y="702151"/>
                  </a:lnTo>
                  <a:lnTo>
                    <a:pt x="1666731" y="663043"/>
                  </a:lnTo>
                  <a:lnTo>
                    <a:pt x="1676400" y="615153"/>
                  </a:lnTo>
                  <a:lnTo>
                    <a:pt x="1676400" y="123033"/>
                  </a:lnTo>
                  <a:lnTo>
                    <a:pt x="1666731" y="75143"/>
                  </a:lnTo>
                  <a:lnTo>
                    <a:pt x="1640363" y="36036"/>
                  </a:lnTo>
                  <a:lnTo>
                    <a:pt x="1601255" y="9668"/>
                  </a:lnTo>
                  <a:lnTo>
                    <a:pt x="1553364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40445" y="4978284"/>
              <a:ext cx="1676400" cy="738505"/>
            </a:xfrm>
            <a:custGeom>
              <a:avLst/>
              <a:gdLst/>
              <a:ahLst/>
              <a:cxnLst/>
              <a:rect l="l" t="t" r="r" b="b"/>
              <a:pathLst>
                <a:path w="1676400" h="738504">
                  <a:moveTo>
                    <a:pt x="0" y="123033"/>
                  </a:moveTo>
                  <a:lnTo>
                    <a:pt x="9668" y="75143"/>
                  </a:lnTo>
                  <a:lnTo>
                    <a:pt x="36035" y="36035"/>
                  </a:lnTo>
                  <a:lnTo>
                    <a:pt x="75143" y="9668"/>
                  </a:lnTo>
                  <a:lnTo>
                    <a:pt x="123033" y="0"/>
                  </a:lnTo>
                  <a:lnTo>
                    <a:pt x="1553365" y="0"/>
                  </a:lnTo>
                  <a:lnTo>
                    <a:pt x="1601256" y="9668"/>
                  </a:lnTo>
                  <a:lnTo>
                    <a:pt x="1640363" y="36035"/>
                  </a:lnTo>
                  <a:lnTo>
                    <a:pt x="1666730" y="75143"/>
                  </a:lnTo>
                  <a:lnTo>
                    <a:pt x="1676399" y="123033"/>
                  </a:lnTo>
                  <a:lnTo>
                    <a:pt x="1676399" y="615152"/>
                  </a:lnTo>
                  <a:lnTo>
                    <a:pt x="1666730" y="663043"/>
                  </a:lnTo>
                  <a:lnTo>
                    <a:pt x="1640363" y="702151"/>
                  </a:lnTo>
                  <a:lnTo>
                    <a:pt x="1601256" y="728518"/>
                  </a:lnTo>
                  <a:lnTo>
                    <a:pt x="1553365" y="738186"/>
                  </a:lnTo>
                  <a:lnTo>
                    <a:pt x="123033" y="738186"/>
                  </a:lnTo>
                  <a:lnTo>
                    <a:pt x="75143" y="728518"/>
                  </a:lnTo>
                  <a:lnTo>
                    <a:pt x="36035" y="702151"/>
                  </a:lnTo>
                  <a:lnTo>
                    <a:pt x="9668" y="663043"/>
                  </a:lnTo>
                  <a:lnTo>
                    <a:pt x="0" y="615152"/>
                  </a:lnTo>
                  <a:lnTo>
                    <a:pt x="0" y="12303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467920" y="5212758"/>
            <a:ext cx="15252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(336K)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44983" y="3343635"/>
            <a:ext cx="1538605" cy="160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8255" indent="9525">
              <a:lnSpc>
                <a:spcPct val="1514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(131K) </a:t>
            </a:r>
            <a:r>
              <a:rPr dirty="0" sz="1600" spc="-25">
                <a:latin typeface="Times New Roman"/>
                <a:cs typeface="Times New Roman"/>
              </a:rPr>
              <a:t>10K</a:t>
            </a:r>
            <a:endParaRPr sz="1600">
              <a:latin typeface="Times New Roman"/>
              <a:cs typeface="Times New Roman"/>
            </a:endParaRPr>
          </a:p>
          <a:p>
            <a:pPr marL="3175" marR="5080" indent="9525">
              <a:lnSpc>
                <a:spcPts val="3429"/>
              </a:lnSpc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(214K) </a:t>
            </a:r>
            <a:r>
              <a:rPr dirty="0" sz="1600" spc="-25">
                <a:latin typeface="Times New Roman"/>
                <a:cs typeface="Times New Roman"/>
              </a:rPr>
              <a:t>75K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095584" y="3248862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200K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095584" y="3687645"/>
            <a:ext cx="421005" cy="55562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331K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341K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095584" y="4421070"/>
            <a:ext cx="421005" cy="69532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555K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630K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095584" y="5547561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966K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8995" y="3753196"/>
            <a:ext cx="1882832" cy="827116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4614198" y="4420119"/>
            <a:ext cx="1353185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3550" marR="5080" indent="-451484">
              <a:lnSpc>
                <a:spcPct val="128699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Fim</a:t>
            </a:r>
            <a:r>
              <a:rPr dirty="0" sz="1800" spc="-10">
                <a:latin typeface="Times New Roman"/>
                <a:cs typeface="Times New Roman"/>
              </a:rPr>
              <a:t> Processos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8002270" cy="3644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1470" indent="-318770">
              <a:lnSpc>
                <a:spcPts val="3454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Partições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105">
                <a:latin typeface="Arial MT"/>
                <a:cs typeface="Arial MT"/>
              </a:rPr>
              <a:t> </a:t>
            </a:r>
            <a:r>
              <a:rPr dirty="0" sz="2900" spc="-210">
                <a:latin typeface="Arial MT"/>
                <a:cs typeface="Arial MT"/>
              </a:rPr>
              <a:t>tamanho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V</a:t>
            </a:r>
            <a:r>
              <a:rPr dirty="0" sz="2900" spc="-75">
                <a:latin typeface="Arial MT"/>
                <a:cs typeface="Arial MT"/>
              </a:rPr>
              <a:t>ariável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25">
                <a:latin typeface="Arial MT"/>
                <a:cs typeface="Arial MT"/>
              </a:rPr>
              <a:t>(Dinâmicas)</a:t>
            </a:r>
            <a:endParaRPr sz="2900">
              <a:latin typeface="Arial MT"/>
              <a:cs typeface="Arial MT"/>
            </a:endParaRPr>
          </a:p>
          <a:p>
            <a:pPr algn="just" marL="647700" marR="10795" indent="-279400">
              <a:lnSpc>
                <a:spcPct val="80900"/>
              </a:lnSpc>
              <a:spcBef>
                <a:spcPts val="570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-12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520">
                <a:latin typeface="Arial MT"/>
                <a:cs typeface="Arial MT"/>
              </a:rPr>
              <a:t> </a:t>
            </a:r>
            <a:r>
              <a:rPr dirty="0" sz="2600" spc="-35">
                <a:latin typeface="Arial MT"/>
                <a:cs typeface="Arial MT"/>
              </a:rPr>
              <a:t>solução</a:t>
            </a:r>
            <a:r>
              <a:rPr dirty="0" sz="2600" spc="5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à</a:t>
            </a:r>
            <a:r>
              <a:rPr dirty="0" sz="2600" spc="52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fragmentação</a:t>
            </a:r>
            <a:r>
              <a:rPr dirty="0" sz="2600" spc="5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externa</a:t>
            </a:r>
            <a:r>
              <a:rPr dirty="0" sz="2600" spc="5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é</a:t>
            </a:r>
            <a:r>
              <a:rPr dirty="0" sz="2600" spc="5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agrupar</a:t>
            </a:r>
            <a:r>
              <a:rPr dirty="0" sz="2600" spc="525">
                <a:latin typeface="Arial MT"/>
                <a:cs typeface="Arial MT"/>
              </a:rPr>
              <a:t> </a:t>
            </a:r>
            <a:r>
              <a:rPr dirty="0" sz="2600" spc="-590">
                <a:latin typeface="Arial MT"/>
                <a:cs typeface="Arial MT"/>
              </a:rPr>
              <a:t>os</a:t>
            </a:r>
            <a:r>
              <a:rPr dirty="0" sz="2600" spc="-55">
                <a:latin typeface="Arial MT"/>
                <a:cs typeface="Arial MT"/>
              </a:rPr>
              <a:t> diferentes</a:t>
            </a:r>
            <a:r>
              <a:rPr dirty="0" sz="2600" spc="114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fragmentos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memória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livre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 spc="-35">
                <a:latin typeface="Arial MT"/>
                <a:cs typeface="Arial MT"/>
              </a:rPr>
              <a:t>formar </a:t>
            </a:r>
            <a:r>
              <a:rPr dirty="0" sz="2600" spc="-380">
                <a:latin typeface="Arial MT"/>
                <a:cs typeface="Arial MT"/>
              </a:rPr>
              <a:t>um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35">
                <a:latin typeface="Arial MT"/>
                <a:cs typeface="Arial MT"/>
              </a:rPr>
              <a:t>único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bloco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maior.</a:t>
            </a:r>
            <a:endParaRPr sz="2600">
              <a:latin typeface="Arial MT"/>
              <a:cs typeface="Arial MT"/>
            </a:endParaRPr>
          </a:p>
          <a:p>
            <a:pPr algn="just" marL="368300">
              <a:lnSpc>
                <a:spcPts val="2995"/>
              </a:lnSpc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2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140">
                <a:latin typeface="Arial MT"/>
                <a:cs typeface="Arial MT"/>
              </a:rPr>
              <a:t>Técnicas:</a:t>
            </a:r>
            <a:endParaRPr sz="2600">
              <a:latin typeface="Arial MT"/>
              <a:cs typeface="Arial MT"/>
            </a:endParaRPr>
          </a:p>
          <a:p>
            <a:pPr lvl="1" marL="926465" indent="-227965">
              <a:lnSpc>
                <a:spcPts val="2655"/>
              </a:lnSpc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20" b="1">
                <a:solidFill>
                  <a:srgbClr val="FF0000"/>
                </a:solidFill>
                <a:latin typeface="Arial"/>
                <a:cs typeface="Arial"/>
              </a:rPr>
              <a:t>Condensação</a:t>
            </a:r>
            <a:r>
              <a:rPr dirty="0" sz="2300" spc="-120">
                <a:latin typeface="Arial MT"/>
                <a:cs typeface="Arial MT"/>
              </a:rPr>
              <a:t>:</a:t>
            </a:r>
            <a:endParaRPr sz="2300">
              <a:latin typeface="Arial MT"/>
              <a:cs typeface="Arial MT"/>
            </a:endParaRPr>
          </a:p>
          <a:p>
            <a:pPr lvl="2" marL="1383665" indent="-227965">
              <a:lnSpc>
                <a:spcPts val="2320"/>
              </a:lnSpc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000" spc="-85">
                <a:latin typeface="Arial MT"/>
                <a:cs typeface="Arial MT"/>
              </a:rPr>
              <a:t>Agrupação</a:t>
            </a:r>
            <a:r>
              <a:rPr dirty="0" sz="2000" spc="-10">
                <a:latin typeface="Arial MT"/>
                <a:cs typeface="Arial MT"/>
              </a:rPr>
              <a:t> de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fragmentos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continuos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(trivial).</a:t>
            </a:r>
            <a:endParaRPr sz="2000">
              <a:latin typeface="Arial MT"/>
              <a:cs typeface="Arial MT"/>
            </a:endParaRPr>
          </a:p>
          <a:p>
            <a:pPr lvl="1" marL="926465" indent="-227965">
              <a:lnSpc>
                <a:spcPts val="2680"/>
              </a:lnSpc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20" b="1">
                <a:solidFill>
                  <a:srgbClr val="0066FF"/>
                </a:solidFill>
                <a:latin typeface="Arial"/>
                <a:cs typeface="Arial"/>
              </a:rPr>
              <a:t>Compactação</a:t>
            </a:r>
            <a:r>
              <a:rPr dirty="0" sz="2300" spc="-120">
                <a:latin typeface="Arial MT"/>
                <a:cs typeface="Arial MT"/>
              </a:rPr>
              <a:t>:</a:t>
            </a:r>
            <a:endParaRPr sz="2300">
              <a:latin typeface="Arial MT"/>
              <a:cs typeface="Arial MT"/>
            </a:endParaRPr>
          </a:p>
          <a:p>
            <a:pPr algn="just" lvl="2" marL="1384300" marR="5080" indent="-228600">
              <a:lnSpc>
                <a:spcPct val="813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4300" algn="l"/>
              </a:tabLst>
            </a:pPr>
            <a:r>
              <a:rPr dirty="0" sz="2000">
                <a:latin typeface="Arial MT"/>
                <a:cs typeface="Arial MT"/>
              </a:rPr>
              <a:t>Agrupação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fragmentos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separados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por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regiões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em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uso. </a:t>
            </a:r>
            <a:r>
              <a:rPr dirty="0" sz="2000" spc="-114">
                <a:latin typeface="Arial MT"/>
                <a:cs typeface="Arial MT"/>
              </a:rPr>
              <a:t>Requer</a:t>
            </a:r>
            <a:r>
              <a:rPr dirty="0" sz="2000" spc="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reorganização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das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tarefas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para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que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todo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espaço </a:t>
            </a:r>
            <a:r>
              <a:rPr dirty="0" sz="2000" spc="-40">
                <a:latin typeface="Arial MT"/>
                <a:cs typeface="Arial MT"/>
              </a:rPr>
              <a:t>livre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seja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alocado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em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95">
                <a:latin typeface="Arial MT"/>
                <a:cs typeface="Arial MT"/>
              </a:rPr>
              <a:t>um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único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fragmento.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65716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Partições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105">
                <a:latin typeface="Arial MT"/>
                <a:cs typeface="Arial MT"/>
              </a:rPr>
              <a:t> </a:t>
            </a:r>
            <a:r>
              <a:rPr dirty="0" sz="2900" spc="-210">
                <a:latin typeface="Arial MT"/>
                <a:cs typeface="Arial MT"/>
              </a:rPr>
              <a:t>tamanho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V</a:t>
            </a:r>
            <a:r>
              <a:rPr dirty="0" sz="2900" spc="-75">
                <a:latin typeface="Arial MT"/>
                <a:cs typeface="Arial MT"/>
              </a:rPr>
              <a:t>ariável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95">
                <a:latin typeface="Arial MT"/>
                <a:cs typeface="Arial MT"/>
              </a:rPr>
              <a:t>(Dinâmicas)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80448" y="5022418"/>
            <a:ext cx="5918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1024 </a:t>
            </a:r>
            <a:r>
              <a:rPr dirty="0" sz="1500" spc="-5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6572" y="2811348"/>
            <a:ext cx="1676400" cy="50038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65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Núcleo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001809" y="3306647"/>
            <a:ext cx="1685925" cy="363855"/>
            <a:chOff x="2001809" y="3306647"/>
            <a:chExt cx="1685925" cy="363855"/>
          </a:xfrm>
        </p:grpSpPr>
        <p:sp>
          <p:nvSpPr>
            <p:cNvPr id="8" name="object 8" descr=""/>
            <p:cNvSpPr/>
            <p:nvPr/>
          </p:nvSpPr>
          <p:spPr>
            <a:xfrm>
              <a:off x="2006572" y="3311409"/>
              <a:ext cx="1676400" cy="354330"/>
            </a:xfrm>
            <a:custGeom>
              <a:avLst/>
              <a:gdLst/>
              <a:ahLst/>
              <a:cxnLst/>
              <a:rect l="l" t="t" r="r" b="b"/>
              <a:pathLst>
                <a:path w="1676400" h="354329">
                  <a:moveTo>
                    <a:pt x="1617395" y="0"/>
                  </a:moveTo>
                  <a:lnTo>
                    <a:pt x="59002" y="0"/>
                  </a:lnTo>
                  <a:lnTo>
                    <a:pt x="36036" y="4636"/>
                  </a:lnTo>
                  <a:lnTo>
                    <a:pt x="17281" y="17281"/>
                  </a:lnTo>
                  <a:lnTo>
                    <a:pt x="4636" y="36036"/>
                  </a:lnTo>
                  <a:lnTo>
                    <a:pt x="0" y="59002"/>
                  </a:lnTo>
                  <a:lnTo>
                    <a:pt x="0" y="295010"/>
                  </a:lnTo>
                  <a:lnTo>
                    <a:pt x="4636" y="317977"/>
                  </a:lnTo>
                  <a:lnTo>
                    <a:pt x="17281" y="336731"/>
                  </a:lnTo>
                  <a:lnTo>
                    <a:pt x="36036" y="349376"/>
                  </a:lnTo>
                  <a:lnTo>
                    <a:pt x="59002" y="354013"/>
                  </a:lnTo>
                  <a:lnTo>
                    <a:pt x="1617395" y="354013"/>
                  </a:lnTo>
                  <a:lnTo>
                    <a:pt x="1640362" y="349376"/>
                  </a:lnTo>
                  <a:lnTo>
                    <a:pt x="1659117" y="336731"/>
                  </a:lnTo>
                  <a:lnTo>
                    <a:pt x="1671762" y="317977"/>
                  </a:lnTo>
                  <a:lnTo>
                    <a:pt x="1676398" y="295010"/>
                  </a:lnTo>
                  <a:lnTo>
                    <a:pt x="1676398" y="59002"/>
                  </a:lnTo>
                  <a:lnTo>
                    <a:pt x="1671762" y="36036"/>
                  </a:lnTo>
                  <a:lnTo>
                    <a:pt x="1659117" y="17281"/>
                  </a:lnTo>
                  <a:lnTo>
                    <a:pt x="1640362" y="4636"/>
                  </a:lnTo>
                  <a:lnTo>
                    <a:pt x="1617395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06572" y="3311409"/>
              <a:ext cx="1676400" cy="354330"/>
            </a:xfrm>
            <a:custGeom>
              <a:avLst/>
              <a:gdLst/>
              <a:ahLst/>
              <a:cxnLst/>
              <a:rect l="l" t="t" r="r" b="b"/>
              <a:pathLst>
                <a:path w="1676400" h="354329">
                  <a:moveTo>
                    <a:pt x="0" y="59002"/>
                  </a:moveTo>
                  <a:lnTo>
                    <a:pt x="4636" y="36036"/>
                  </a:lnTo>
                  <a:lnTo>
                    <a:pt x="17281" y="17281"/>
                  </a:lnTo>
                  <a:lnTo>
                    <a:pt x="36036" y="4636"/>
                  </a:lnTo>
                  <a:lnTo>
                    <a:pt x="59002" y="0"/>
                  </a:lnTo>
                  <a:lnTo>
                    <a:pt x="1617396" y="0"/>
                  </a:lnTo>
                  <a:lnTo>
                    <a:pt x="1640363" y="4636"/>
                  </a:lnTo>
                  <a:lnTo>
                    <a:pt x="1659117" y="17281"/>
                  </a:lnTo>
                  <a:lnTo>
                    <a:pt x="1671762" y="36036"/>
                  </a:lnTo>
                  <a:lnTo>
                    <a:pt x="1676399" y="59002"/>
                  </a:lnTo>
                  <a:lnTo>
                    <a:pt x="1676399" y="295009"/>
                  </a:lnTo>
                  <a:lnTo>
                    <a:pt x="1671762" y="317976"/>
                  </a:lnTo>
                  <a:lnTo>
                    <a:pt x="1659117" y="336731"/>
                  </a:lnTo>
                  <a:lnTo>
                    <a:pt x="1640363" y="349376"/>
                  </a:lnTo>
                  <a:lnTo>
                    <a:pt x="1617396" y="354012"/>
                  </a:lnTo>
                  <a:lnTo>
                    <a:pt x="59002" y="354012"/>
                  </a:lnTo>
                  <a:lnTo>
                    <a:pt x="36036" y="349376"/>
                  </a:lnTo>
                  <a:lnTo>
                    <a:pt x="17281" y="336731"/>
                  </a:lnTo>
                  <a:lnTo>
                    <a:pt x="4636" y="317976"/>
                  </a:lnTo>
                  <a:lnTo>
                    <a:pt x="0" y="295009"/>
                  </a:lnTo>
                  <a:lnTo>
                    <a:pt x="0" y="590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2001809" y="3862272"/>
            <a:ext cx="1685925" cy="414655"/>
            <a:chOff x="2001809" y="3862272"/>
            <a:chExt cx="1685925" cy="414655"/>
          </a:xfrm>
        </p:grpSpPr>
        <p:sp>
          <p:nvSpPr>
            <p:cNvPr id="11" name="object 11" descr=""/>
            <p:cNvSpPr/>
            <p:nvPr/>
          </p:nvSpPr>
          <p:spPr>
            <a:xfrm>
              <a:off x="2006572" y="3867034"/>
              <a:ext cx="1676400" cy="405130"/>
            </a:xfrm>
            <a:custGeom>
              <a:avLst/>
              <a:gdLst/>
              <a:ahLst/>
              <a:cxnLst/>
              <a:rect l="l" t="t" r="r" b="b"/>
              <a:pathLst>
                <a:path w="1676400" h="405129">
                  <a:moveTo>
                    <a:pt x="1608929" y="0"/>
                  </a:moveTo>
                  <a:lnTo>
                    <a:pt x="67468" y="0"/>
                  </a:lnTo>
                  <a:lnTo>
                    <a:pt x="41206" y="5302"/>
                  </a:lnTo>
                  <a:lnTo>
                    <a:pt x="19761" y="19761"/>
                  </a:lnTo>
                  <a:lnTo>
                    <a:pt x="5302" y="41208"/>
                  </a:lnTo>
                  <a:lnTo>
                    <a:pt x="0" y="67470"/>
                  </a:lnTo>
                  <a:lnTo>
                    <a:pt x="0" y="337343"/>
                  </a:lnTo>
                  <a:lnTo>
                    <a:pt x="5302" y="363605"/>
                  </a:lnTo>
                  <a:lnTo>
                    <a:pt x="19761" y="385051"/>
                  </a:lnTo>
                  <a:lnTo>
                    <a:pt x="41206" y="399511"/>
                  </a:lnTo>
                  <a:lnTo>
                    <a:pt x="67468" y="404813"/>
                  </a:lnTo>
                  <a:lnTo>
                    <a:pt x="1608929" y="404813"/>
                  </a:lnTo>
                  <a:lnTo>
                    <a:pt x="1635191" y="399511"/>
                  </a:lnTo>
                  <a:lnTo>
                    <a:pt x="1656637" y="385051"/>
                  </a:lnTo>
                  <a:lnTo>
                    <a:pt x="1671096" y="363605"/>
                  </a:lnTo>
                  <a:lnTo>
                    <a:pt x="1676398" y="337343"/>
                  </a:lnTo>
                  <a:lnTo>
                    <a:pt x="1676398" y="67470"/>
                  </a:lnTo>
                  <a:lnTo>
                    <a:pt x="1671096" y="41208"/>
                  </a:lnTo>
                  <a:lnTo>
                    <a:pt x="1656637" y="19761"/>
                  </a:lnTo>
                  <a:lnTo>
                    <a:pt x="1635191" y="5302"/>
                  </a:lnTo>
                  <a:lnTo>
                    <a:pt x="1608929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06572" y="3867034"/>
              <a:ext cx="1676400" cy="405130"/>
            </a:xfrm>
            <a:custGeom>
              <a:avLst/>
              <a:gdLst/>
              <a:ahLst/>
              <a:cxnLst/>
              <a:rect l="l" t="t" r="r" b="b"/>
              <a:pathLst>
                <a:path w="1676400" h="405129">
                  <a:moveTo>
                    <a:pt x="0" y="67469"/>
                  </a:moveTo>
                  <a:lnTo>
                    <a:pt x="5302" y="41207"/>
                  </a:lnTo>
                  <a:lnTo>
                    <a:pt x="19761" y="19761"/>
                  </a:lnTo>
                  <a:lnTo>
                    <a:pt x="41207" y="5302"/>
                  </a:lnTo>
                  <a:lnTo>
                    <a:pt x="67469" y="0"/>
                  </a:lnTo>
                  <a:lnTo>
                    <a:pt x="1608929" y="0"/>
                  </a:lnTo>
                  <a:lnTo>
                    <a:pt x="1635191" y="5302"/>
                  </a:lnTo>
                  <a:lnTo>
                    <a:pt x="1656637" y="19761"/>
                  </a:lnTo>
                  <a:lnTo>
                    <a:pt x="1671097" y="41207"/>
                  </a:lnTo>
                  <a:lnTo>
                    <a:pt x="1676399" y="67469"/>
                  </a:lnTo>
                  <a:lnTo>
                    <a:pt x="1676399" y="337342"/>
                  </a:lnTo>
                  <a:lnTo>
                    <a:pt x="1671097" y="363605"/>
                  </a:lnTo>
                  <a:lnTo>
                    <a:pt x="1656637" y="385051"/>
                  </a:lnTo>
                  <a:lnTo>
                    <a:pt x="1635191" y="399510"/>
                  </a:lnTo>
                  <a:lnTo>
                    <a:pt x="1608929" y="404812"/>
                  </a:lnTo>
                  <a:lnTo>
                    <a:pt x="67469" y="404812"/>
                  </a:lnTo>
                  <a:lnTo>
                    <a:pt x="41207" y="399510"/>
                  </a:lnTo>
                  <a:lnTo>
                    <a:pt x="19761" y="385051"/>
                  </a:lnTo>
                  <a:lnTo>
                    <a:pt x="5302" y="363605"/>
                  </a:lnTo>
                  <a:lnTo>
                    <a:pt x="0" y="337342"/>
                  </a:lnTo>
                  <a:lnTo>
                    <a:pt x="0" y="6746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001809" y="4519497"/>
            <a:ext cx="1685925" cy="567055"/>
            <a:chOff x="2001809" y="4519497"/>
            <a:chExt cx="1685925" cy="567055"/>
          </a:xfrm>
        </p:grpSpPr>
        <p:sp>
          <p:nvSpPr>
            <p:cNvPr id="14" name="object 14" descr=""/>
            <p:cNvSpPr/>
            <p:nvPr/>
          </p:nvSpPr>
          <p:spPr>
            <a:xfrm>
              <a:off x="2006572" y="4524259"/>
              <a:ext cx="1676400" cy="557530"/>
            </a:xfrm>
            <a:custGeom>
              <a:avLst/>
              <a:gdLst/>
              <a:ahLst/>
              <a:cxnLst/>
              <a:rect l="l" t="t" r="r" b="b"/>
              <a:pathLst>
                <a:path w="1676400" h="557529">
                  <a:moveTo>
                    <a:pt x="1583528" y="0"/>
                  </a:moveTo>
                  <a:lnTo>
                    <a:pt x="92870" y="0"/>
                  </a:lnTo>
                  <a:lnTo>
                    <a:pt x="56721" y="7298"/>
                  </a:lnTo>
                  <a:lnTo>
                    <a:pt x="27201" y="27201"/>
                  </a:lnTo>
                  <a:lnTo>
                    <a:pt x="7298" y="56721"/>
                  </a:lnTo>
                  <a:lnTo>
                    <a:pt x="0" y="92871"/>
                  </a:lnTo>
                  <a:lnTo>
                    <a:pt x="0" y="464342"/>
                  </a:lnTo>
                  <a:lnTo>
                    <a:pt x="7298" y="500492"/>
                  </a:lnTo>
                  <a:lnTo>
                    <a:pt x="27201" y="530012"/>
                  </a:lnTo>
                  <a:lnTo>
                    <a:pt x="56721" y="549915"/>
                  </a:lnTo>
                  <a:lnTo>
                    <a:pt x="92870" y="557213"/>
                  </a:lnTo>
                  <a:lnTo>
                    <a:pt x="1583528" y="557213"/>
                  </a:lnTo>
                  <a:lnTo>
                    <a:pt x="1619677" y="549915"/>
                  </a:lnTo>
                  <a:lnTo>
                    <a:pt x="1649197" y="530012"/>
                  </a:lnTo>
                  <a:lnTo>
                    <a:pt x="1669100" y="500492"/>
                  </a:lnTo>
                  <a:lnTo>
                    <a:pt x="1676398" y="464342"/>
                  </a:lnTo>
                  <a:lnTo>
                    <a:pt x="1676398" y="92871"/>
                  </a:lnTo>
                  <a:lnTo>
                    <a:pt x="1669100" y="56721"/>
                  </a:lnTo>
                  <a:lnTo>
                    <a:pt x="1649197" y="27201"/>
                  </a:lnTo>
                  <a:lnTo>
                    <a:pt x="1619677" y="7298"/>
                  </a:lnTo>
                  <a:lnTo>
                    <a:pt x="158352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06572" y="4524259"/>
              <a:ext cx="1676400" cy="557530"/>
            </a:xfrm>
            <a:custGeom>
              <a:avLst/>
              <a:gdLst/>
              <a:ahLst/>
              <a:cxnLst/>
              <a:rect l="l" t="t" r="r" b="b"/>
              <a:pathLst>
                <a:path w="1676400" h="557529">
                  <a:moveTo>
                    <a:pt x="0" y="92871"/>
                  </a:moveTo>
                  <a:lnTo>
                    <a:pt x="7298" y="56721"/>
                  </a:lnTo>
                  <a:lnTo>
                    <a:pt x="27201" y="27201"/>
                  </a:lnTo>
                  <a:lnTo>
                    <a:pt x="56721" y="7298"/>
                  </a:lnTo>
                  <a:lnTo>
                    <a:pt x="92871" y="0"/>
                  </a:lnTo>
                  <a:lnTo>
                    <a:pt x="1583528" y="0"/>
                  </a:lnTo>
                  <a:lnTo>
                    <a:pt x="1619678" y="7298"/>
                  </a:lnTo>
                  <a:lnTo>
                    <a:pt x="1649198" y="27201"/>
                  </a:lnTo>
                  <a:lnTo>
                    <a:pt x="1669101" y="56721"/>
                  </a:lnTo>
                  <a:lnTo>
                    <a:pt x="1676399" y="92871"/>
                  </a:lnTo>
                  <a:lnTo>
                    <a:pt x="1676399" y="464341"/>
                  </a:lnTo>
                  <a:lnTo>
                    <a:pt x="1669101" y="500491"/>
                  </a:lnTo>
                  <a:lnTo>
                    <a:pt x="1649198" y="530011"/>
                  </a:lnTo>
                  <a:lnTo>
                    <a:pt x="1619678" y="549914"/>
                  </a:lnTo>
                  <a:lnTo>
                    <a:pt x="1583528" y="557212"/>
                  </a:lnTo>
                  <a:lnTo>
                    <a:pt x="92871" y="557212"/>
                  </a:lnTo>
                  <a:lnTo>
                    <a:pt x="56721" y="549914"/>
                  </a:lnTo>
                  <a:lnTo>
                    <a:pt x="27201" y="530011"/>
                  </a:lnTo>
                  <a:lnTo>
                    <a:pt x="7298" y="500491"/>
                  </a:lnTo>
                  <a:lnTo>
                    <a:pt x="0" y="464341"/>
                  </a:lnTo>
                  <a:lnTo>
                    <a:pt x="0" y="9287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006572" y="3311409"/>
            <a:ext cx="1676400" cy="1870075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100965" marR="502284" indent="6985">
              <a:lnSpc>
                <a:spcPct val="121500"/>
              </a:lnSpc>
              <a:spcBef>
                <a:spcPts val="105"/>
              </a:spcBef>
            </a:pPr>
            <a:r>
              <a:rPr dirty="0" sz="1500">
                <a:latin typeface="Times New Roman"/>
                <a:cs typeface="Times New Roman"/>
              </a:rPr>
              <a:t>area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(131K) </a:t>
            </a:r>
            <a:r>
              <a:rPr dirty="0" sz="1500" spc="-25">
                <a:latin typeface="Times New Roman"/>
                <a:cs typeface="Times New Roman"/>
              </a:rPr>
              <a:t>10K</a:t>
            </a:r>
            <a:endParaRPr sz="1500">
              <a:latin typeface="Times New Roman"/>
              <a:cs typeface="Times New Roman"/>
            </a:endParaRPr>
          </a:p>
          <a:p>
            <a:pPr marL="103505" marR="499745" indent="6985">
              <a:lnSpc>
                <a:spcPts val="259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area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3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(214K) </a:t>
            </a:r>
            <a:r>
              <a:rPr dirty="0" sz="1500" spc="-25">
                <a:latin typeface="Times New Roman"/>
                <a:cs typeface="Times New Roman"/>
              </a:rPr>
              <a:t>75K</a:t>
            </a:r>
            <a:endParaRPr sz="15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1170"/>
              </a:spcBef>
            </a:pPr>
            <a:r>
              <a:rPr dirty="0" sz="1500">
                <a:latin typeface="Times New Roman"/>
                <a:cs typeface="Times New Roman"/>
              </a:rPr>
              <a:t>area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5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(336K)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817023" y="2749118"/>
            <a:ext cx="47783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9790" algn="l"/>
              </a:tabLst>
            </a:pPr>
            <a:r>
              <a:rPr dirty="0" baseline="3703" sz="2250" spc="-75">
                <a:latin typeface="Times New Roman"/>
                <a:cs typeface="Times New Roman"/>
              </a:rPr>
              <a:t>0</a:t>
            </a:r>
            <a:r>
              <a:rPr dirty="0" baseline="3703" sz="225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761712" y="3225049"/>
            <a:ext cx="421005" cy="80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200K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  <a:spcBef>
                <a:spcPts val="122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331K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341K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61712" y="4163898"/>
            <a:ext cx="421005" cy="5270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555K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630K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61712" y="4957012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966K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419435" y="2996449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200K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419435" y="3438093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331K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419435" y="4039437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545K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419435" y="4799849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891K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897" y="3828011"/>
            <a:ext cx="2231966" cy="552796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5938173" y="5033529"/>
            <a:ext cx="5918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1024 </a:t>
            </a:r>
            <a:r>
              <a:rPr dirty="0" sz="1500" spc="-5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64295" y="2822459"/>
            <a:ext cx="1676400" cy="50038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65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Núcleo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654770" y="3312998"/>
            <a:ext cx="1695450" cy="1889125"/>
            <a:chOff x="6654770" y="3312998"/>
            <a:chExt cx="1695450" cy="1889125"/>
          </a:xfrm>
        </p:grpSpPr>
        <p:sp>
          <p:nvSpPr>
            <p:cNvPr id="29" name="object 29" descr=""/>
            <p:cNvSpPr/>
            <p:nvPr/>
          </p:nvSpPr>
          <p:spPr>
            <a:xfrm>
              <a:off x="6664295" y="3322523"/>
              <a:ext cx="1676400" cy="1870075"/>
            </a:xfrm>
            <a:custGeom>
              <a:avLst/>
              <a:gdLst/>
              <a:ahLst/>
              <a:cxnLst/>
              <a:rect l="l" t="t" r="r" b="b"/>
              <a:pathLst>
                <a:path w="1676400" h="1870075">
                  <a:moveTo>
                    <a:pt x="0" y="0"/>
                  </a:moveTo>
                  <a:lnTo>
                    <a:pt x="1676399" y="0"/>
                  </a:lnTo>
                  <a:lnTo>
                    <a:pt x="1676399" y="1870074"/>
                  </a:lnTo>
                  <a:lnTo>
                    <a:pt x="0" y="18700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664295" y="3322523"/>
              <a:ext cx="1676400" cy="389255"/>
            </a:xfrm>
            <a:custGeom>
              <a:avLst/>
              <a:gdLst/>
              <a:ahLst/>
              <a:cxnLst/>
              <a:rect l="l" t="t" r="r" b="b"/>
              <a:pathLst>
                <a:path w="1676400" h="389254">
                  <a:moveTo>
                    <a:pt x="1611576" y="0"/>
                  </a:moveTo>
                  <a:lnTo>
                    <a:pt x="64824" y="0"/>
                  </a:lnTo>
                  <a:lnTo>
                    <a:pt x="39592" y="5094"/>
                  </a:lnTo>
                  <a:lnTo>
                    <a:pt x="18986" y="18986"/>
                  </a:lnTo>
                  <a:lnTo>
                    <a:pt x="5094" y="39591"/>
                  </a:lnTo>
                  <a:lnTo>
                    <a:pt x="0" y="64823"/>
                  </a:lnTo>
                  <a:lnTo>
                    <a:pt x="0" y="324112"/>
                  </a:lnTo>
                  <a:lnTo>
                    <a:pt x="5094" y="349345"/>
                  </a:lnTo>
                  <a:lnTo>
                    <a:pt x="18986" y="369950"/>
                  </a:lnTo>
                  <a:lnTo>
                    <a:pt x="39592" y="383842"/>
                  </a:lnTo>
                  <a:lnTo>
                    <a:pt x="64824" y="388936"/>
                  </a:lnTo>
                  <a:lnTo>
                    <a:pt x="1611576" y="388936"/>
                  </a:lnTo>
                  <a:lnTo>
                    <a:pt x="1636808" y="383842"/>
                  </a:lnTo>
                  <a:lnTo>
                    <a:pt x="1657413" y="369950"/>
                  </a:lnTo>
                  <a:lnTo>
                    <a:pt x="1671305" y="349345"/>
                  </a:lnTo>
                  <a:lnTo>
                    <a:pt x="1676400" y="324112"/>
                  </a:lnTo>
                  <a:lnTo>
                    <a:pt x="1676400" y="64823"/>
                  </a:lnTo>
                  <a:lnTo>
                    <a:pt x="1671305" y="39591"/>
                  </a:lnTo>
                  <a:lnTo>
                    <a:pt x="1657413" y="18986"/>
                  </a:lnTo>
                  <a:lnTo>
                    <a:pt x="1636808" y="5094"/>
                  </a:lnTo>
                  <a:lnTo>
                    <a:pt x="1611576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64295" y="3322523"/>
              <a:ext cx="1676400" cy="389255"/>
            </a:xfrm>
            <a:custGeom>
              <a:avLst/>
              <a:gdLst/>
              <a:ahLst/>
              <a:cxnLst/>
              <a:rect l="l" t="t" r="r" b="b"/>
              <a:pathLst>
                <a:path w="1676400" h="389254">
                  <a:moveTo>
                    <a:pt x="0" y="64823"/>
                  </a:moveTo>
                  <a:lnTo>
                    <a:pt x="5094" y="39591"/>
                  </a:lnTo>
                  <a:lnTo>
                    <a:pt x="18986" y="18986"/>
                  </a:lnTo>
                  <a:lnTo>
                    <a:pt x="39591" y="5094"/>
                  </a:lnTo>
                  <a:lnTo>
                    <a:pt x="64823" y="0"/>
                  </a:lnTo>
                  <a:lnTo>
                    <a:pt x="1611575" y="0"/>
                  </a:lnTo>
                  <a:lnTo>
                    <a:pt x="1636808" y="5094"/>
                  </a:lnTo>
                  <a:lnTo>
                    <a:pt x="1657413" y="18986"/>
                  </a:lnTo>
                  <a:lnTo>
                    <a:pt x="1671305" y="39591"/>
                  </a:lnTo>
                  <a:lnTo>
                    <a:pt x="1676399" y="64823"/>
                  </a:lnTo>
                  <a:lnTo>
                    <a:pt x="1676399" y="324112"/>
                  </a:lnTo>
                  <a:lnTo>
                    <a:pt x="1671305" y="349345"/>
                  </a:lnTo>
                  <a:lnTo>
                    <a:pt x="1657413" y="369950"/>
                  </a:lnTo>
                  <a:lnTo>
                    <a:pt x="1636808" y="383842"/>
                  </a:lnTo>
                  <a:lnTo>
                    <a:pt x="1611575" y="388937"/>
                  </a:lnTo>
                  <a:lnTo>
                    <a:pt x="64823" y="388937"/>
                  </a:lnTo>
                  <a:lnTo>
                    <a:pt x="39591" y="383842"/>
                  </a:lnTo>
                  <a:lnTo>
                    <a:pt x="18986" y="369950"/>
                  </a:lnTo>
                  <a:lnTo>
                    <a:pt x="5094" y="349345"/>
                  </a:lnTo>
                  <a:lnTo>
                    <a:pt x="0" y="324112"/>
                  </a:lnTo>
                  <a:lnTo>
                    <a:pt x="0" y="648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664295" y="3711459"/>
              <a:ext cx="1676400" cy="530225"/>
            </a:xfrm>
            <a:custGeom>
              <a:avLst/>
              <a:gdLst/>
              <a:ahLst/>
              <a:cxnLst/>
              <a:rect l="l" t="t" r="r" b="b"/>
              <a:pathLst>
                <a:path w="1676400" h="530225">
                  <a:moveTo>
                    <a:pt x="1588027" y="0"/>
                  </a:moveTo>
                  <a:lnTo>
                    <a:pt x="88372" y="0"/>
                  </a:lnTo>
                  <a:lnTo>
                    <a:pt x="53974" y="6944"/>
                  </a:lnTo>
                  <a:lnTo>
                    <a:pt x="25884" y="25884"/>
                  </a:lnTo>
                  <a:lnTo>
                    <a:pt x="6944" y="53974"/>
                  </a:lnTo>
                  <a:lnTo>
                    <a:pt x="0" y="88372"/>
                  </a:lnTo>
                  <a:lnTo>
                    <a:pt x="0" y="441852"/>
                  </a:lnTo>
                  <a:lnTo>
                    <a:pt x="6944" y="476250"/>
                  </a:lnTo>
                  <a:lnTo>
                    <a:pt x="25884" y="504341"/>
                  </a:lnTo>
                  <a:lnTo>
                    <a:pt x="53974" y="523280"/>
                  </a:lnTo>
                  <a:lnTo>
                    <a:pt x="88372" y="530225"/>
                  </a:lnTo>
                  <a:lnTo>
                    <a:pt x="1588027" y="530225"/>
                  </a:lnTo>
                  <a:lnTo>
                    <a:pt x="1622425" y="523280"/>
                  </a:lnTo>
                  <a:lnTo>
                    <a:pt x="1650516" y="504341"/>
                  </a:lnTo>
                  <a:lnTo>
                    <a:pt x="1669455" y="476250"/>
                  </a:lnTo>
                  <a:lnTo>
                    <a:pt x="1676400" y="441852"/>
                  </a:lnTo>
                  <a:lnTo>
                    <a:pt x="1676400" y="88372"/>
                  </a:lnTo>
                  <a:lnTo>
                    <a:pt x="1669455" y="53974"/>
                  </a:lnTo>
                  <a:lnTo>
                    <a:pt x="1650516" y="25884"/>
                  </a:lnTo>
                  <a:lnTo>
                    <a:pt x="1622425" y="6944"/>
                  </a:lnTo>
                  <a:lnTo>
                    <a:pt x="1588027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664295" y="3711459"/>
              <a:ext cx="1676400" cy="530225"/>
            </a:xfrm>
            <a:custGeom>
              <a:avLst/>
              <a:gdLst/>
              <a:ahLst/>
              <a:cxnLst/>
              <a:rect l="l" t="t" r="r" b="b"/>
              <a:pathLst>
                <a:path w="1676400" h="530225">
                  <a:moveTo>
                    <a:pt x="0" y="88372"/>
                  </a:moveTo>
                  <a:lnTo>
                    <a:pt x="6944" y="53974"/>
                  </a:lnTo>
                  <a:lnTo>
                    <a:pt x="25883" y="25883"/>
                  </a:lnTo>
                  <a:lnTo>
                    <a:pt x="53974" y="6944"/>
                  </a:lnTo>
                  <a:lnTo>
                    <a:pt x="88372" y="0"/>
                  </a:lnTo>
                  <a:lnTo>
                    <a:pt x="1588026" y="0"/>
                  </a:lnTo>
                  <a:lnTo>
                    <a:pt x="1622425" y="6944"/>
                  </a:lnTo>
                  <a:lnTo>
                    <a:pt x="1650515" y="25883"/>
                  </a:lnTo>
                  <a:lnTo>
                    <a:pt x="1669454" y="53974"/>
                  </a:lnTo>
                  <a:lnTo>
                    <a:pt x="1676399" y="88372"/>
                  </a:lnTo>
                  <a:lnTo>
                    <a:pt x="1676399" y="441852"/>
                  </a:lnTo>
                  <a:lnTo>
                    <a:pt x="1669454" y="476250"/>
                  </a:lnTo>
                  <a:lnTo>
                    <a:pt x="1650515" y="504340"/>
                  </a:lnTo>
                  <a:lnTo>
                    <a:pt x="1622425" y="523280"/>
                  </a:lnTo>
                  <a:lnTo>
                    <a:pt x="1588026" y="530224"/>
                  </a:lnTo>
                  <a:lnTo>
                    <a:pt x="88372" y="530224"/>
                  </a:lnTo>
                  <a:lnTo>
                    <a:pt x="53974" y="523280"/>
                  </a:lnTo>
                  <a:lnTo>
                    <a:pt x="25883" y="504340"/>
                  </a:lnTo>
                  <a:lnTo>
                    <a:pt x="6944" y="476250"/>
                  </a:lnTo>
                  <a:lnTo>
                    <a:pt x="0" y="441852"/>
                  </a:lnTo>
                  <a:lnTo>
                    <a:pt x="0" y="8837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774721" y="3389991"/>
            <a:ext cx="1077595" cy="713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area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(131K)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Times New Roman"/>
              <a:cs typeface="Times New Roman"/>
            </a:endParaRPr>
          </a:p>
          <a:p>
            <a:pPr marL="635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area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3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(214K)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659533" y="4236922"/>
            <a:ext cx="1685925" cy="673100"/>
            <a:chOff x="6659533" y="4236922"/>
            <a:chExt cx="1685925" cy="673100"/>
          </a:xfrm>
        </p:grpSpPr>
        <p:sp>
          <p:nvSpPr>
            <p:cNvPr id="36" name="object 36" descr=""/>
            <p:cNvSpPr/>
            <p:nvPr/>
          </p:nvSpPr>
          <p:spPr>
            <a:xfrm>
              <a:off x="6664295" y="4241684"/>
              <a:ext cx="1676400" cy="663575"/>
            </a:xfrm>
            <a:custGeom>
              <a:avLst/>
              <a:gdLst/>
              <a:ahLst/>
              <a:cxnLst/>
              <a:rect l="l" t="t" r="r" b="b"/>
              <a:pathLst>
                <a:path w="1676400" h="663575">
                  <a:moveTo>
                    <a:pt x="1565802" y="0"/>
                  </a:moveTo>
                  <a:lnTo>
                    <a:pt x="110597" y="0"/>
                  </a:lnTo>
                  <a:lnTo>
                    <a:pt x="67548" y="8691"/>
                  </a:lnTo>
                  <a:lnTo>
                    <a:pt x="32393" y="32393"/>
                  </a:lnTo>
                  <a:lnTo>
                    <a:pt x="8691" y="67548"/>
                  </a:lnTo>
                  <a:lnTo>
                    <a:pt x="0" y="110597"/>
                  </a:lnTo>
                  <a:lnTo>
                    <a:pt x="0" y="552977"/>
                  </a:lnTo>
                  <a:lnTo>
                    <a:pt x="8691" y="596026"/>
                  </a:lnTo>
                  <a:lnTo>
                    <a:pt x="32393" y="631181"/>
                  </a:lnTo>
                  <a:lnTo>
                    <a:pt x="67548" y="654883"/>
                  </a:lnTo>
                  <a:lnTo>
                    <a:pt x="110597" y="663575"/>
                  </a:lnTo>
                  <a:lnTo>
                    <a:pt x="1565802" y="663575"/>
                  </a:lnTo>
                  <a:lnTo>
                    <a:pt x="1608851" y="654883"/>
                  </a:lnTo>
                  <a:lnTo>
                    <a:pt x="1644006" y="631181"/>
                  </a:lnTo>
                  <a:lnTo>
                    <a:pt x="1667708" y="596026"/>
                  </a:lnTo>
                  <a:lnTo>
                    <a:pt x="1676400" y="552977"/>
                  </a:lnTo>
                  <a:lnTo>
                    <a:pt x="1676400" y="110597"/>
                  </a:lnTo>
                  <a:lnTo>
                    <a:pt x="1667708" y="67548"/>
                  </a:lnTo>
                  <a:lnTo>
                    <a:pt x="1644006" y="32393"/>
                  </a:lnTo>
                  <a:lnTo>
                    <a:pt x="1608851" y="8691"/>
                  </a:lnTo>
                  <a:lnTo>
                    <a:pt x="1565802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64295" y="4241684"/>
              <a:ext cx="1676400" cy="663575"/>
            </a:xfrm>
            <a:custGeom>
              <a:avLst/>
              <a:gdLst/>
              <a:ahLst/>
              <a:cxnLst/>
              <a:rect l="l" t="t" r="r" b="b"/>
              <a:pathLst>
                <a:path w="1676400" h="663575">
                  <a:moveTo>
                    <a:pt x="0" y="110597"/>
                  </a:moveTo>
                  <a:lnTo>
                    <a:pt x="8691" y="67548"/>
                  </a:lnTo>
                  <a:lnTo>
                    <a:pt x="32393" y="32393"/>
                  </a:lnTo>
                  <a:lnTo>
                    <a:pt x="67548" y="8691"/>
                  </a:lnTo>
                  <a:lnTo>
                    <a:pt x="110597" y="0"/>
                  </a:lnTo>
                  <a:lnTo>
                    <a:pt x="1565801" y="0"/>
                  </a:lnTo>
                  <a:lnTo>
                    <a:pt x="1608851" y="8691"/>
                  </a:lnTo>
                  <a:lnTo>
                    <a:pt x="1644006" y="32393"/>
                  </a:lnTo>
                  <a:lnTo>
                    <a:pt x="1667708" y="67548"/>
                  </a:lnTo>
                  <a:lnTo>
                    <a:pt x="1676399" y="110597"/>
                  </a:lnTo>
                  <a:lnTo>
                    <a:pt x="1676399" y="552976"/>
                  </a:lnTo>
                  <a:lnTo>
                    <a:pt x="1667708" y="596026"/>
                  </a:lnTo>
                  <a:lnTo>
                    <a:pt x="1644006" y="631181"/>
                  </a:lnTo>
                  <a:lnTo>
                    <a:pt x="1608851" y="654883"/>
                  </a:lnTo>
                  <a:lnTo>
                    <a:pt x="1565801" y="663574"/>
                  </a:lnTo>
                  <a:lnTo>
                    <a:pt x="110597" y="663574"/>
                  </a:lnTo>
                  <a:lnTo>
                    <a:pt x="67548" y="654883"/>
                  </a:lnTo>
                  <a:lnTo>
                    <a:pt x="32393" y="631181"/>
                  </a:lnTo>
                  <a:lnTo>
                    <a:pt x="8691" y="596026"/>
                  </a:lnTo>
                  <a:lnTo>
                    <a:pt x="0" y="552976"/>
                  </a:lnTo>
                  <a:lnTo>
                    <a:pt x="0" y="1105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788129" y="4446472"/>
            <a:ext cx="1070610" cy="71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area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5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(336K)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00">
              <a:latin typeface="Times New Roman"/>
              <a:cs typeface="Times New Roman"/>
            </a:endParaRPr>
          </a:p>
          <a:p>
            <a:pPr marL="3810">
              <a:lnSpc>
                <a:spcPct val="100000"/>
              </a:lnSpc>
            </a:pPr>
            <a:r>
              <a:rPr dirty="0" sz="1500" spc="-20">
                <a:latin typeface="Times New Roman"/>
                <a:cs typeface="Times New Roman"/>
              </a:rPr>
              <a:t>133K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65716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Partições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105">
                <a:latin typeface="Arial MT"/>
                <a:cs typeface="Arial MT"/>
              </a:rPr>
              <a:t> </a:t>
            </a:r>
            <a:r>
              <a:rPr dirty="0" sz="2900" spc="-210">
                <a:latin typeface="Arial MT"/>
                <a:cs typeface="Arial MT"/>
              </a:rPr>
              <a:t>tamanho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V</a:t>
            </a:r>
            <a:r>
              <a:rPr dirty="0" sz="2900" spc="-75">
                <a:latin typeface="Arial MT"/>
                <a:cs typeface="Arial MT"/>
              </a:rPr>
              <a:t>ariável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95">
                <a:latin typeface="Arial MT"/>
                <a:cs typeface="Arial MT"/>
              </a:rPr>
              <a:t>(Dinâmicas)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472" y="2492259"/>
            <a:ext cx="7104059" cy="45672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65716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Partições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105">
                <a:latin typeface="Arial MT"/>
                <a:cs typeface="Arial MT"/>
              </a:rPr>
              <a:t> </a:t>
            </a:r>
            <a:r>
              <a:rPr dirty="0" sz="2900" spc="-210">
                <a:latin typeface="Arial MT"/>
                <a:cs typeface="Arial MT"/>
              </a:rPr>
              <a:t>tamanho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V</a:t>
            </a:r>
            <a:r>
              <a:rPr dirty="0" sz="2900" spc="-75">
                <a:latin typeface="Arial MT"/>
                <a:cs typeface="Arial MT"/>
              </a:rPr>
              <a:t>ariável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95">
                <a:latin typeface="Arial MT"/>
                <a:cs typeface="Arial MT"/>
              </a:rPr>
              <a:t>(Dinâmicas)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949" y="2696391"/>
            <a:ext cx="9022580" cy="41855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ts val="3435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pc="-215"/>
              <a:t>Partições</a:t>
            </a:r>
            <a:r>
              <a:rPr dirty="0" spc="-10"/>
              <a:t> de</a:t>
            </a:r>
            <a:r>
              <a:rPr dirty="0" spc="-105"/>
              <a:t> </a:t>
            </a:r>
            <a:r>
              <a:rPr dirty="0" spc="-210"/>
              <a:t>tamanho</a:t>
            </a:r>
            <a:r>
              <a:rPr dirty="0" spc="-10"/>
              <a:t> </a:t>
            </a:r>
            <a:r>
              <a:rPr dirty="0" sz="2300" spc="-75"/>
              <a:t>V</a:t>
            </a:r>
            <a:r>
              <a:rPr dirty="0" spc="-75"/>
              <a:t>ariável</a:t>
            </a:r>
            <a:r>
              <a:rPr dirty="0" spc="-45"/>
              <a:t> </a:t>
            </a:r>
            <a:r>
              <a:rPr dirty="0" spc="-125"/>
              <a:t>(Dinâmicas)</a:t>
            </a:r>
            <a:endParaRPr sz="2300"/>
          </a:p>
          <a:p>
            <a:pPr marL="368300">
              <a:lnSpc>
                <a:spcPts val="3315"/>
              </a:lnSpc>
            </a:pPr>
            <a:r>
              <a:rPr dirty="0" sz="1950" spc="370">
                <a:solidFill>
                  <a:srgbClr val="94B6D2"/>
                </a:solidFill>
              </a:rPr>
              <a:t>🞑</a:t>
            </a:r>
            <a:r>
              <a:rPr dirty="0" sz="1950" spc="-140">
                <a:solidFill>
                  <a:srgbClr val="94B6D2"/>
                </a:solidFill>
              </a:rPr>
              <a:t> </a:t>
            </a:r>
            <a:r>
              <a:rPr dirty="0" sz="2800" spc="-150"/>
              <a:t>Gerenciando</a:t>
            </a:r>
            <a:r>
              <a:rPr dirty="0" sz="2800" spc="-45"/>
              <a:t> </a:t>
            </a:r>
            <a:r>
              <a:rPr dirty="0" sz="2800" spc="-210"/>
              <a:t>buracos</a:t>
            </a:r>
            <a:r>
              <a:rPr dirty="0" sz="2800" spc="-10"/>
              <a:t> </a:t>
            </a:r>
            <a:r>
              <a:rPr dirty="0" sz="2800"/>
              <a:t>e</a:t>
            </a:r>
            <a:r>
              <a:rPr dirty="0" sz="2800" spc="-65"/>
              <a:t> </a:t>
            </a:r>
            <a:r>
              <a:rPr dirty="0" sz="2800" spc="-275"/>
              <a:t>processos</a:t>
            </a:r>
            <a:endParaRPr sz="2800"/>
          </a:p>
          <a:p>
            <a:pPr lvl="1" marL="926465" indent="-227965">
              <a:lnSpc>
                <a:spcPct val="100000"/>
              </a:lnSpc>
              <a:spcBef>
                <a:spcPts val="45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dirty="0" sz="2800" spc="-150">
                <a:latin typeface="Arial MT"/>
                <a:cs typeface="Arial MT"/>
              </a:rPr>
              <a:t>Mapas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de</a:t>
            </a:r>
            <a:r>
              <a:rPr dirty="0" sz="2800" spc="-16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bits</a:t>
            </a:r>
            <a:endParaRPr sz="2800">
              <a:latin typeface="Arial MT"/>
              <a:cs typeface="Arial MT"/>
            </a:endParaRPr>
          </a:p>
          <a:p>
            <a:pPr lvl="2" marL="1384300" marR="655320" indent="-228600">
              <a:lnSpc>
                <a:spcPct val="100000"/>
              </a:lnSpc>
              <a:spcBef>
                <a:spcPts val="340"/>
              </a:spcBef>
              <a:buClr>
                <a:srgbClr val="A5AB81"/>
              </a:buClr>
              <a:buSzPct val="74000"/>
              <a:buFont typeface="Wingdings"/>
              <a:buChar char=""/>
              <a:tabLst>
                <a:tab pos="1384300" algn="l"/>
              </a:tabLst>
            </a:pPr>
            <a:r>
              <a:rPr dirty="0" sz="2500" spc="-160">
                <a:latin typeface="Arial MT"/>
                <a:cs typeface="Arial MT"/>
              </a:rPr>
              <a:t>Problema: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95">
                <a:latin typeface="Arial MT"/>
                <a:cs typeface="Arial MT"/>
              </a:rPr>
              <a:t>Busca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114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k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90">
                <a:latin typeface="Arial MT"/>
                <a:cs typeface="Arial MT"/>
              </a:rPr>
              <a:t>zeros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240">
                <a:latin typeface="Arial MT"/>
                <a:cs typeface="Arial MT"/>
              </a:rPr>
              <a:t>consecutivos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para </a:t>
            </a:r>
            <a:r>
              <a:rPr dirty="0" sz="2500" spc="-114">
                <a:latin typeface="Arial MT"/>
                <a:cs typeface="Arial MT"/>
              </a:rPr>
              <a:t>alocação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17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k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unidades.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04">
                <a:latin typeface="Arial MT"/>
                <a:cs typeface="Arial MT"/>
              </a:rPr>
              <a:t>Raramente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é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utilizado </a:t>
            </a:r>
            <a:r>
              <a:rPr dirty="0" sz="2500" spc="-150">
                <a:latin typeface="Arial MT"/>
                <a:cs typeface="Arial MT"/>
              </a:rPr>
              <a:t>atualmente.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585">
                <a:latin typeface="Arial MT"/>
                <a:cs typeface="Arial MT"/>
              </a:rPr>
              <a:t>É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185">
                <a:latin typeface="Arial MT"/>
                <a:cs typeface="Arial MT"/>
              </a:rPr>
              <a:t>muito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lenta</a:t>
            </a:r>
            <a:endParaRPr sz="25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50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dirty="0" sz="2800" spc="-254">
                <a:latin typeface="Arial MT"/>
                <a:cs typeface="Arial MT"/>
              </a:rPr>
              <a:t>Listas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encadeadas</a:t>
            </a:r>
            <a:endParaRPr sz="2800">
              <a:latin typeface="Arial MT"/>
              <a:cs typeface="Arial MT"/>
            </a:endParaRPr>
          </a:p>
          <a:p>
            <a:pPr lvl="2" marL="1384300" marR="1005840" indent="-228600">
              <a:lnSpc>
                <a:spcPct val="100000"/>
              </a:lnSpc>
              <a:spcBef>
                <a:spcPts val="440"/>
              </a:spcBef>
              <a:buClr>
                <a:srgbClr val="A5AB81"/>
              </a:buClr>
              <a:buSzPct val="74000"/>
              <a:buFont typeface="Wingdings"/>
              <a:buChar char=""/>
              <a:tabLst>
                <a:tab pos="1384300" algn="l"/>
              </a:tabLst>
            </a:pPr>
            <a:r>
              <a:rPr dirty="0" sz="2500" spc="-185">
                <a:latin typeface="Arial MT"/>
                <a:cs typeface="Arial MT"/>
              </a:rPr>
              <a:t>Lista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80">
                <a:latin typeface="Arial MT"/>
                <a:cs typeface="Arial MT"/>
              </a:rPr>
              <a:t>ordenada</a:t>
            </a:r>
            <a:r>
              <a:rPr dirty="0" sz="2500" spc="-9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por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150">
                <a:latin typeface="Arial MT"/>
                <a:cs typeface="Arial MT"/>
              </a:rPr>
              <a:t>endereço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-95">
                <a:latin typeface="Arial MT"/>
                <a:cs typeface="Arial MT"/>
              </a:rPr>
              <a:t>permite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5">
                <a:latin typeface="Arial MT"/>
                <a:cs typeface="Arial MT"/>
              </a:rPr>
              <a:t>vários </a:t>
            </a:r>
            <a:r>
              <a:rPr dirty="0" sz="2500" spc="-125">
                <a:latin typeface="Arial MT"/>
                <a:cs typeface="Arial MT"/>
              </a:rPr>
              <a:t>algoritmos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114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alocação</a:t>
            </a:r>
            <a:endParaRPr sz="2500">
              <a:latin typeface="Arial MT"/>
              <a:cs typeface="Arial MT"/>
            </a:endParaRPr>
          </a:p>
          <a:p>
            <a:pPr marL="368300">
              <a:lnSpc>
                <a:spcPts val="3650"/>
              </a:lnSpc>
            </a:pPr>
            <a:r>
              <a:rPr dirty="0" sz="2150" spc="405">
                <a:solidFill>
                  <a:srgbClr val="94B6D2"/>
                </a:solidFill>
              </a:rPr>
              <a:t>🞑</a:t>
            </a:r>
            <a:r>
              <a:rPr dirty="0" sz="2150" spc="-385">
                <a:solidFill>
                  <a:srgbClr val="94B6D2"/>
                </a:solidFill>
              </a:rPr>
              <a:t> </a:t>
            </a:r>
            <a:r>
              <a:rPr dirty="0" sz="3100" spc="-175"/>
              <a:t>Algoritmos</a:t>
            </a:r>
            <a:r>
              <a:rPr dirty="0" sz="3100" spc="-45"/>
              <a:t> </a:t>
            </a:r>
            <a:r>
              <a:rPr dirty="0" sz="3100" spc="-10"/>
              <a:t>de</a:t>
            </a:r>
            <a:r>
              <a:rPr dirty="0" sz="3100" spc="-160"/>
              <a:t> </a:t>
            </a:r>
            <a:r>
              <a:rPr dirty="0" sz="3100" spc="-10"/>
              <a:t>alocação</a:t>
            </a:r>
            <a:endParaRPr sz="3100"/>
          </a:p>
          <a:p>
            <a:pPr lvl="1" marL="927100" marR="5080" indent="-228600">
              <a:lnSpc>
                <a:spcPts val="2900"/>
              </a:lnSpc>
              <a:spcBef>
                <a:spcPts val="459"/>
              </a:spcBef>
              <a:buClr>
                <a:srgbClr val="DD8047"/>
              </a:buClr>
              <a:buSzPct val="74074"/>
              <a:buFont typeface="Wingdings"/>
              <a:buChar char=""/>
              <a:tabLst>
                <a:tab pos="927100" algn="l"/>
              </a:tabLst>
            </a:pPr>
            <a:r>
              <a:rPr dirty="0" sz="2700">
                <a:latin typeface="Arial MT"/>
                <a:cs typeface="Arial MT"/>
              </a:rPr>
              <a:t>O</a:t>
            </a:r>
            <a:r>
              <a:rPr dirty="0" sz="2700" spc="-45">
                <a:latin typeface="Arial MT"/>
                <a:cs typeface="Arial MT"/>
              </a:rPr>
              <a:t> </a:t>
            </a:r>
            <a:r>
              <a:rPr dirty="0" sz="2700" spc="-254">
                <a:latin typeface="Arial MT"/>
                <a:cs typeface="Arial MT"/>
              </a:rPr>
              <a:t>SO</a:t>
            </a:r>
            <a:r>
              <a:rPr dirty="0" sz="2700" spc="65">
                <a:latin typeface="Arial MT"/>
                <a:cs typeface="Arial MT"/>
              </a:rPr>
              <a:t> </a:t>
            </a:r>
            <a:r>
              <a:rPr dirty="0" sz="2700" spc="-65">
                <a:latin typeface="Arial MT"/>
                <a:cs typeface="Arial MT"/>
              </a:rPr>
              <a:t>deve</a:t>
            </a:r>
            <a:r>
              <a:rPr dirty="0" sz="2700" spc="15">
                <a:latin typeface="Arial MT"/>
                <a:cs typeface="Arial MT"/>
              </a:rPr>
              <a:t> </a:t>
            </a:r>
            <a:r>
              <a:rPr dirty="0" sz="2700" spc="-40">
                <a:latin typeface="Arial MT"/>
                <a:cs typeface="Arial MT"/>
              </a:rPr>
              <a:t>decidir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qual</a:t>
            </a:r>
            <a:r>
              <a:rPr dirty="0" sz="2700" spc="15">
                <a:latin typeface="Arial MT"/>
                <a:cs typeface="Arial MT"/>
              </a:rPr>
              <a:t> </a:t>
            </a:r>
            <a:r>
              <a:rPr dirty="0" sz="2700" spc="-75">
                <a:latin typeface="Arial MT"/>
                <a:cs typeface="Arial MT"/>
              </a:rPr>
              <a:t>bloco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-10">
                <a:latin typeface="Arial MT"/>
                <a:cs typeface="Arial MT"/>
              </a:rPr>
              <a:t>livre</a:t>
            </a:r>
            <a:r>
              <a:rPr dirty="0" sz="2700" spc="15">
                <a:latin typeface="Arial MT"/>
                <a:cs typeface="Arial MT"/>
              </a:rPr>
              <a:t> </a:t>
            </a:r>
            <a:r>
              <a:rPr dirty="0" sz="2700" spc="-130">
                <a:latin typeface="Arial MT"/>
                <a:cs typeface="Arial MT"/>
              </a:rPr>
              <a:t>(buraco)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a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-120">
                <a:latin typeface="Arial MT"/>
                <a:cs typeface="Arial MT"/>
              </a:rPr>
              <a:t>ser </a:t>
            </a:r>
            <a:r>
              <a:rPr dirty="0" sz="2700" spc="-90">
                <a:latin typeface="Arial MT"/>
                <a:cs typeface="Arial MT"/>
              </a:rPr>
              <a:t>alocado</a:t>
            </a:r>
            <a:r>
              <a:rPr dirty="0" sz="2700" spc="-10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ao</a:t>
            </a:r>
            <a:r>
              <a:rPr dirty="0" sz="2700" spc="-165">
                <a:latin typeface="Arial MT"/>
                <a:cs typeface="Arial MT"/>
              </a:rPr>
              <a:t> </a:t>
            </a:r>
            <a:r>
              <a:rPr dirty="0" sz="2700" spc="-235">
                <a:latin typeface="Arial MT"/>
                <a:cs typeface="Arial MT"/>
              </a:rPr>
              <a:t>processo</a:t>
            </a:r>
            <a:r>
              <a:rPr dirty="0" sz="2700" spc="-1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de</a:t>
            </a:r>
            <a:r>
              <a:rPr dirty="0" sz="2700" spc="-90">
                <a:latin typeface="Arial MT"/>
                <a:cs typeface="Arial MT"/>
              </a:rPr>
              <a:t> forma </a:t>
            </a:r>
            <a:r>
              <a:rPr dirty="0" sz="2700" spc="-10">
                <a:latin typeface="Arial MT"/>
                <a:cs typeface="Arial MT"/>
              </a:rPr>
              <a:t>eficiente.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3423" y="162358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18" y="6565896"/>
            <a:ext cx="8947042" cy="37570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0886" y="2122373"/>
            <a:ext cx="8095951" cy="36853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39198" y="1936635"/>
            <a:ext cx="7987665" cy="47371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59375"/>
              <a:buFont typeface="Wingdings"/>
              <a:buChar char=""/>
              <a:tabLst>
                <a:tab pos="356870" algn="l"/>
              </a:tabLst>
            </a:pPr>
            <a:r>
              <a:rPr dirty="0" sz="3200" spc="-270">
                <a:latin typeface="Arial MT"/>
                <a:cs typeface="Arial MT"/>
              </a:rPr>
              <a:t>Sistema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Buddy</a:t>
            </a:r>
            <a:endParaRPr sz="3200">
              <a:latin typeface="Arial MT"/>
              <a:cs typeface="Arial MT"/>
            </a:endParaRPr>
          </a:p>
          <a:p>
            <a:pPr algn="just" marL="673100" marR="284480" indent="-279400">
              <a:lnSpc>
                <a:spcPct val="89400"/>
              </a:lnSpc>
              <a:spcBef>
                <a:spcPts val="575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4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espaço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disponível</a:t>
            </a:r>
            <a:r>
              <a:rPr dirty="0" sz="2400" spc="-20">
                <a:latin typeface="Arial MT"/>
                <a:cs typeface="Arial MT"/>
              </a:rPr>
              <a:t> total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memória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tratado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como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600">
                <a:latin typeface="Arial MT"/>
                <a:cs typeface="Arial MT"/>
              </a:rPr>
              <a:t>um</a:t>
            </a:r>
            <a:r>
              <a:rPr dirty="0" sz="2400" spc="-225">
                <a:latin typeface="Arial MT"/>
                <a:cs typeface="Arial MT"/>
              </a:rPr>
              <a:t> único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bloco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65"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FF6600"/>
                </a:solidFill>
                <a:latin typeface="Arial MT"/>
                <a:cs typeface="Arial MT"/>
              </a:rPr>
              <a:t>2</a:t>
            </a:r>
            <a:r>
              <a:rPr dirty="0" baseline="24305" sz="2400" spc="-135">
                <a:solidFill>
                  <a:srgbClr val="FF7C00"/>
                </a:solidFill>
                <a:latin typeface="Arial MT"/>
                <a:cs typeface="Arial MT"/>
              </a:rPr>
              <a:t>U</a:t>
            </a:r>
            <a:r>
              <a:rPr dirty="0" baseline="24305" sz="2400" spc="-30">
                <a:solidFill>
                  <a:srgbClr val="FF7C00"/>
                </a:solidFill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(bloco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maior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tamanho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que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pode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ser </a:t>
            </a:r>
            <a:r>
              <a:rPr dirty="0" sz="2400" spc="-10">
                <a:latin typeface="Arial MT"/>
                <a:cs typeface="Arial MT"/>
              </a:rPr>
              <a:t>alocado)</a:t>
            </a:r>
            <a:endParaRPr sz="2400">
              <a:latin typeface="Arial MT"/>
              <a:cs typeface="Arial MT"/>
            </a:endParaRPr>
          </a:p>
          <a:p>
            <a:pPr algn="just" marL="393700">
              <a:lnSpc>
                <a:spcPct val="100000"/>
              </a:lnSpc>
              <a:spcBef>
                <a:spcPts val="270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4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355">
                <a:latin typeface="Arial MT"/>
                <a:cs typeface="Arial MT"/>
              </a:rPr>
              <a:t>um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pedido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tamanho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409">
                <a:solidFill>
                  <a:srgbClr val="FF6600"/>
                </a:solidFill>
                <a:latin typeface="Arial MT"/>
                <a:cs typeface="Arial MT"/>
              </a:rPr>
              <a:t>s</a:t>
            </a:r>
            <a:r>
              <a:rPr dirty="0" sz="2400" spc="-5">
                <a:solidFill>
                  <a:srgbClr val="FF66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tal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que</a:t>
            </a:r>
            <a:endParaRPr sz="2400">
              <a:latin typeface="Arial MT"/>
              <a:cs typeface="Arial MT"/>
            </a:endParaRPr>
          </a:p>
          <a:p>
            <a:pPr algn="just" marL="1246505">
              <a:lnSpc>
                <a:spcPct val="100000"/>
              </a:lnSpc>
              <a:spcBef>
                <a:spcPts val="430"/>
              </a:spcBef>
            </a:pPr>
            <a:r>
              <a:rPr dirty="0" sz="2800" spc="-65">
                <a:solidFill>
                  <a:srgbClr val="FF6600"/>
                </a:solidFill>
                <a:latin typeface="Arial MT"/>
                <a:cs typeface="Arial MT"/>
              </a:rPr>
              <a:t>2</a:t>
            </a:r>
            <a:r>
              <a:rPr dirty="0" baseline="25525" sz="2775" spc="-97">
                <a:solidFill>
                  <a:srgbClr val="FF7C00"/>
                </a:solidFill>
                <a:latin typeface="Arial MT"/>
                <a:cs typeface="Arial MT"/>
              </a:rPr>
              <a:t>U-</a:t>
            </a:r>
            <a:r>
              <a:rPr dirty="0" baseline="25525" sz="2775">
                <a:solidFill>
                  <a:srgbClr val="FF7C00"/>
                </a:solidFill>
                <a:latin typeface="Arial MT"/>
                <a:cs typeface="Arial MT"/>
              </a:rPr>
              <a:t>1</a:t>
            </a:r>
            <a:r>
              <a:rPr dirty="0" baseline="25525" sz="2775" spc="-30">
                <a:solidFill>
                  <a:srgbClr val="FF7C00"/>
                </a:solidFill>
                <a:latin typeface="Arial MT"/>
                <a:cs typeface="Arial MT"/>
              </a:rPr>
              <a:t> </a:t>
            </a:r>
            <a:r>
              <a:rPr dirty="0" sz="2800" spc="225">
                <a:solidFill>
                  <a:srgbClr val="FF6600"/>
                </a:solidFill>
                <a:latin typeface="Arial MT"/>
                <a:cs typeface="Arial MT"/>
              </a:rPr>
              <a:t>&lt;</a:t>
            </a:r>
            <a:r>
              <a:rPr dirty="0" sz="2800" spc="-15">
                <a:solidFill>
                  <a:srgbClr val="FF6600"/>
                </a:solidFill>
                <a:latin typeface="Arial MT"/>
                <a:cs typeface="Arial MT"/>
              </a:rPr>
              <a:t> </a:t>
            </a:r>
            <a:r>
              <a:rPr dirty="0" sz="2800" spc="-480">
                <a:solidFill>
                  <a:srgbClr val="FF6600"/>
                </a:solidFill>
                <a:latin typeface="Arial MT"/>
                <a:cs typeface="Arial MT"/>
              </a:rPr>
              <a:t>s</a:t>
            </a:r>
            <a:r>
              <a:rPr dirty="0" sz="2800" spc="-10">
                <a:solidFill>
                  <a:srgbClr val="FF6600"/>
                </a:solidFill>
                <a:latin typeface="Arial MT"/>
                <a:cs typeface="Arial MT"/>
              </a:rPr>
              <a:t> </a:t>
            </a:r>
            <a:r>
              <a:rPr dirty="0" sz="2800" spc="320">
                <a:solidFill>
                  <a:srgbClr val="FF7C00"/>
                </a:solidFill>
                <a:latin typeface="Arial MT"/>
                <a:cs typeface="Arial MT"/>
              </a:rPr>
              <a:t>≤</a:t>
            </a:r>
            <a:r>
              <a:rPr dirty="0" sz="2800" spc="-20">
                <a:solidFill>
                  <a:srgbClr val="FF7C0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6600"/>
                </a:solidFill>
                <a:latin typeface="Arial MT"/>
                <a:cs typeface="Arial MT"/>
              </a:rPr>
              <a:t>2</a:t>
            </a:r>
            <a:r>
              <a:rPr dirty="0" baseline="25525" sz="2775" spc="-37">
                <a:solidFill>
                  <a:srgbClr val="FF7C00"/>
                </a:solidFill>
                <a:latin typeface="Arial MT"/>
                <a:cs typeface="Arial MT"/>
              </a:rPr>
              <a:t>U</a:t>
            </a:r>
            <a:r>
              <a:rPr dirty="0" sz="2800" spc="-25"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  <a:p>
            <a:pPr lvl="1" marL="951865" indent="-227965">
              <a:lnSpc>
                <a:spcPct val="100000"/>
              </a:lnSpc>
              <a:spcBef>
                <a:spcPts val="2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51865" algn="l"/>
              </a:tabLst>
            </a:pPr>
            <a:r>
              <a:rPr dirty="0" sz="1800" spc="-95">
                <a:latin typeface="Arial MT"/>
                <a:cs typeface="Arial MT"/>
              </a:rPr>
              <a:t>Então:</a:t>
            </a:r>
            <a:r>
              <a:rPr dirty="0" sz="1800" spc="1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85">
                <a:latin typeface="Arial MT"/>
                <a:cs typeface="Arial MT"/>
              </a:rPr>
              <a:t>bloco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14">
                <a:latin typeface="Arial MT"/>
                <a:cs typeface="Arial MT"/>
              </a:rPr>
              <a:t>completo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6600"/>
                </a:solidFill>
                <a:latin typeface="Arial MT"/>
                <a:cs typeface="Arial MT"/>
              </a:rPr>
              <a:t>2</a:t>
            </a:r>
            <a:r>
              <a:rPr dirty="0" baseline="25462" sz="1800">
                <a:solidFill>
                  <a:srgbClr val="FF7C00"/>
                </a:solidFill>
                <a:latin typeface="Arial MT"/>
                <a:cs typeface="Arial MT"/>
              </a:rPr>
              <a:t>U</a:t>
            </a:r>
            <a:r>
              <a:rPr dirty="0" baseline="25462" sz="1800" spc="104">
                <a:solidFill>
                  <a:srgbClr val="FF7C0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é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alocado</a:t>
            </a:r>
            <a:endParaRPr sz="1800">
              <a:latin typeface="Arial MT"/>
              <a:cs typeface="Arial MT"/>
            </a:endParaRPr>
          </a:p>
          <a:p>
            <a:pPr lvl="1" marL="952500" marR="30480" indent="-228600">
              <a:lnSpc>
                <a:spcPts val="2000"/>
              </a:lnSpc>
              <a:spcBef>
                <a:spcPts val="4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52500" algn="l"/>
              </a:tabLst>
            </a:pPr>
            <a:r>
              <a:rPr dirty="0" sz="1800" spc="-150">
                <a:latin typeface="Arial MT"/>
                <a:cs typeface="Arial MT"/>
              </a:rPr>
              <a:t>Senão: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85">
                <a:latin typeface="Arial MT"/>
                <a:cs typeface="Arial MT"/>
              </a:rPr>
              <a:t>bloco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é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divido </a:t>
            </a:r>
            <a:r>
              <a:rPr dirty="0" sz="1800" spc="-200">
                <a:latin typeface="Arial MT"/>
                <a:cs typeface="Arial MT"/>
              </a:rPr>
              <a:t>em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“buddies”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0">
                <a:latin typeface="Arial MT"/>
                <a:cs typeface="Arial MT"/>
              </a:rPr>
              <a:t>iguais.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divisão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continua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até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10">
                <a:latin typeface="Arial MT"/>
                <a:cs typeface="Arial MT"/>
              </a:rPr>
              <a:t>que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o </a:t>
            </a:r>
            <a:r>
              <a:rPr dirty="0" sz="1800" spc="-85">
                <a:latin typeface="Arial MT"/>
                <a:cs typeface="Arial MT"/>
              </a:rPr>
              <a:t>bloco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5">
                <a:latin typeface="Arial MT"/>
                <a:cs typeface="Arial MT"/>
              </a:rPr>
              <a:t>encontrado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14">
                <a:latin typeface="Arial MT"/>
                <a:cs typeface="Arial MT"/>
              </a:rPr>
              <a:t>seja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145">
                <a:latin typeface="Arial MT"/>
                <a:cs typeface="Arial MT"/>
              </a:rPr>
              <a:t>&gt;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ou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145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310">
                <a:solidFill>
                  <a:srgbClr val="FF6600"/>
                </a:solidFill>
                <a:latin typeface="Arial MT"/>
                <a:cs typeface="Arial MT"/>
              </a:rPr>
              <a:t>s</a:t>
            </a:r>
            <a:r>
              <a:rPr dirty="0" sz="1800" spc="-5">
                <a:solidFill>
                  <a:srgbClr val="FF66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requerido.</a:t>
            </a:r>
            <a:endParaRPr sz="1800">
              <a:latin typeface="Arial MT"/>
              <a:cs typeface="Arial MT"/>
            </a:endParaRPr>
          </a:p>
          <a:p>
            <a:pPr marL="673100" marR="102870" indent="-279400">
              <a:lnSpc>
                <a:spcPct val="89700"/>
              </a:lnSpc>
              <a:spcBef>
                <a:spcPts val="484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14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 spc="-245">
                <a:latin typeface="Arial MT"/>
                <a:cs typeface="Arial MT"/>
              </a:rPr>
              <a:t>Uma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forma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modificada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deste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sistema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usada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para </a:t>
            </a:r>
            <a:r>
              <a:rPr dirty="0" sz="2400" spc="-114">
                <a:latin typeface="Arial MT"/>
                <a:cs typeface="Arial MT"/>
              </a:rPr>
              <a:t>alocação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memória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no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kernel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do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UNIX.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Também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tem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sido </a:t>
            </a:r>
            <a:r>
              <a:rPr dirty="0" sz="2400" spc="-185">
                <a:latin typeface="Arial MT"/>
                <a:cs typeface="Arial MT"/>
              </a:rPr>
              <a:t>usado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aplicações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sistemas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paralelos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(alocação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e </a:t>
            </a:r>
            <a:r>
              <a:rPr dirty="0" sz="2400" spc="-75">
                <a:latin typeface="Arial MT"/>
                <a:cs typeface="Arial MT"/>
              </a:rPr>
              <a:t>liberação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programas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paralelos).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464598" y="1795029"/>
            <a:ext cx="249237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50">
                <a:latin typeface="Arial MT"/>
                <a:cs typeface="Arial MT"/>
              </a:rPr>
              <a:t>Sistema</a:t>
            </a:r>
            <a:r>
              <a:rPr dirty="0" sz="2900" spc="25">
                <a:latin typeface="Arial MT"/>
                <a:cs typeface="Arial MT"/>
              </a:rPr>
              <a:t> </a:t>
            </a:r>
            <a:r>
              <a:rPr dirty="0" sz="2900" spc="-170">
                <a:latin typeface="Arial MT"/>
                <a:cs typeface="Arial MT"/>
              </a:rPr>
              <a:t>Buddy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53423" y="162358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733" y="2354148"/>
            <a:ext cx="8191498" cy="46688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158" y="2397009"/>
            <a:ext cx="6781798" cy="4765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64598" y="1866468"/>
            <a:ext cx="249237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50">
                <a:latin typeface="Arial MT"/>
                <a:cs typeface="Arial MT"/>
              </a:rPr>
              <a:t>Sistema</a:t>
            </a:r>
            <a:r>
              <a:rPr dirty="0" sz="2900" spc="25">
                <a:latin typeface="Arial MT"/>
                <a:cs typeface="Arial MT"/>
              </a:rPr>
              <a:t> </a:t>
            </a:r>
            <a:r>
              <a:rPr dirty="0" sz="2900" spc="-170">
                <a:latin typeface="Arial MT"/>
                <a:cs typeface="Arial MT"/>
              </a:rPr>
              <a:t>Buddy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3423" y="162358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30269" y="2184284"/>
            <a:ext cx="632206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775F55"/>
                </a:solidFill>
                <a:latin typeface="Arial MT"/>
                <a:cs typeface="Arial MT"/>
              </a:rPr>
              <a:t>O</a:t>
            </a:r>
            <a:r>
              <a:rPr dirty="0" sz="6000" spc="-120">
                <a:solidFill>
                  <a:srgbClr val="775F55"/>
                </a:solidFill>
                <a:latin typeface="Arial MT"/>
                <a:cs typeface="Arial MT"/>
              </a:rPr>
              <a:t> </a:t>
            </a:r>
            <a:r>
              <a:rPr dirty="0" sz="6000" spc="-195">
                <a:solidFill>
                  <a:srgbClr val="775F55"/>
                </a:solidFill>
                <a:latin typeface="Arial MT"/>
                <a:cs typeface="Arial MT"/>
              </a:rPr>
              <a:t>Grande</a:t>
            </a:r>
            <a:r>
              <a:rPr dirty="0" sz="6000" spc="-114">
                <a:solidFill>
                  <a:srgbClr val="775F55"/>
                </a:solidFill>
                <a:latin typeface="Arial MT"/>
                <a:cs typeface="Arial MT"/>
              </a:rPr>
              <a:t> </a:t>
            </a:r>
            <a:r>
              <a:rPr dirty="0" sz="6000" spc="-385">
                <a:solidFill>
                  <a:srgbClr val="775F55"/>
                </a:solidFill>
                <a:latin typeface="Arial MT"/>
                <a:cs typeface="Arial MT"/>
              </a:rPr>
              <a:t>Problema </a:t>
            </a:r>
            <a:r>
              <a:rPr dirty="0" sz="6000" spc="-335">
                <a:solidFill>
                  <a:srgbClr val="775F55"/>
                </a:solidFill>
                <a:latin typeface="Arial MT"/>
                <a:cs typeface="Arial MT"/>
              </a:rPr>
              <a:t>Alocação</a:t>
            </a:r>
            <a:r>
              <a:rPr dirty="0" sz="6000" spc="-5">
                <a:solidFill>
                  <a:srgbClr val="775F55"/>
                </a:solidFill>
                <a:latin typeface="Arial MT"/>
                <a:cs typeface="Arial MT"/>
              </a:rPr>
              <a:t> </a:t>
            </a:r>
            <a:r>
              <a:rPr dirty="0" sz="6000" spc="-459">
                <a:solidFill>
                  <a:srgbClr val="775F55"/>
                </a:solidFill>
                <a:latin typeface="Arial MT"/>
                <a:cs typeface="Arial MT"/>
              </a:rPr>
              <a:t>Contínua: </a:t>
            </a:r>
            <a:r>
              <a:rPr dirty="0" sz="6000" spc="-390">
                <a:solidFill>
                  <a:srgbClr val="775F55"/>
                </a:solidFill>
                <a:latin typeface="Arial MT"/>
                <a:cs typeface="Arial MT"/>
              </a:rPr>
              <a:t>Fragmentação</a:t>
            </a:r>
            <a:endParaRPr sz="6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52607"/>
            <a:ext cx="7881620" cy="474916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algn="just" marL="331470" indent="-318770">
              <a:lnSpc>
                <a:spcPct val="100000"/>
              </a:lnSpc>
              <a:spcBef>
                <a:spcPts val="334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Partições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105">
                <a:latin typeface="Arial MT"/>
                <a:cs typeface="Arial MT"/>
              </a:rPr>
              <a:t> </a:t>
            </a:r>
            <a:r>
              <a:rPr dirty="0" sz="2900" spc="-210">
                <a:latin typeface="Arial MT"/>
                <a:cs typeface="Arial MT"/>
              </a:rPr>
              <a:t>tamanho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V</a:t>
            </a:r>
            <a:r>
              <a:rPr dirty="0" sz="2900" spc="-75">
                <a:latin typeface="Arial MT"/>
                <a:cs typeface="Arial MT"/>
              </a:rPr>
              <a:t>ariável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 spc="-125">
                <a:latin typeface="Arial MT"/>
                <a:cs typeface="Arial MT"/>
              </a:rPr>
              <a:t>(Dinâmicas)</a:t>
            </a:r>
            <a:endParaRPr sz="2900">
              <a:latin typeface="Arial MT"/>
              <a:cs typeface="Arial MT"/>
            </a:endParaRPr>
          </a:p>
          <a:p>
            <a:pPr algn="just" marL="368300">
              <a:lnSpc>
                <a:spcPct val="100000"/>
              </a:lnSpc>
              <a:spcBef>
                <a:spcPts val="209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3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300">
                <a:latin typeface="Arial MT"/>
                <a:cs typeface="Arial MT"/>
              </a:rPr>
              <a:t>Três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135">
                <a:latin typeface="Arial MT"/>
                <a:cs typeface="Arial MT"/>
              </a:rPr>
              <a:t>algoritmos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podem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210">
                <a:latin typeface="Arial MT"/>
                <a:cs typeface="Arial MT"/>
              </a:rPr>
              <a:t>ser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60">
                <a:latin typeface="Arial MT"/>
                <a:cs typeface="Arial MT"/>
              </a:rPr>
              <a:t>usados:</a:t>
            </a:r>
            <a:endParaRPr sz="2600">
              <a:latin typeface="Arial MT"/>
              <a:cs typeface="Arial MT"/>
            </a:endParaRPr>
          </a:p>
          <a:p>
            <a:pPr algn="just" lvl="1" marL="927100" marR="5080" indent="-228600">
              <a:lnSpc>
                <a:spcPts val="2800"/>
              </a:lnSpc>
              <a:spcBef>
                <a:spcPts val="59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dirty="0" sz="2600" spc="-204" b="1">
                <a:latin typeface="Arial"/>
                <a:cs typeface="Arial"/>
              </a:rPr>
              <a:t>First-</a:t>
            </a:r>
            <a:r>
              <a:rPr dirty="0" sz="2600" spc="-65" b="1">
                <a:latin typeface="Arial"/>
                <a:cs typeface="Arial"/>
              </a:rPr>
              <a:t>fit</a:t>
            </a:r>
            <a:r>
              <a:rPr dirty="0" sz="2600" spc="-120" b="1">
                <a:latin typeface="Arial"/>
                <a:cs typeface="Arial"/>
              </a:rPr>
              <a:t> </a:t>
            </a:r>
            <a:r>
              <a:rPr dirty="0" sz="2600">
                <a:latin typeface="Arial MT"/>
                <a:cs typeface="Arial MT"/>
              </a:rPr>
              <a:t>:</a:t>
            </a:r>
            <a:r>
              <a:rPr dirty="0" sz="2600" spc="-150">
                <a:latin typeface="Arial MT"/>
                <a:cs typeface="Arial MT"/>
              </a:rPr>
              <a:t> </a:t>
            </a:r>
            <a:r>
              <a:rPr dirty="0" sz="2600" spc="-200">
                <a:latin typeface="Arial MT"/>
                <a:cs typeface="Arial MT"/>
              </a:rPr>
              <a:t>Procura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114">
                <a:latin typeface="Arial MT"/>
                <a:cs typeface="Arial MT"/>
              </a:rPr>
              <a:t>dentro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da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memória</a:t>
            </a:r>
            <a:r>
              <a:rPr dirty="0" sz="2600">
                <a:latin typeface="Arial MT"/>
                <a:cs typeface="Arial MT"/>
              </a:rPr>
              <a:t> a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partir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90">
                <a:latin typeface="Arial MT"/>
                <a:cs typeface="Arial MT"/>
              </a:rPr>
              <a:t>inicio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185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escolhe</a:t>
            </a:r>
            <a:r>
              <a:rPr dirty="0" sz="2600" spc="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180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primeiro</a:t>
            </a:r>
            <a:r>
              <a:rPr dirty="0" sz="2600" spc="-75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bloco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que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é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90">
                <a:latin typeface="Arial MT"/>
                <a:cs typeface="Arial MT"/>
              </a:rPr>
              <a:t>grande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suficiente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1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processo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210">
                <a:latin typeface="Arial MT"/>
                <a:cs typeface="Arial MT"/>
              </a:rPr>
              <a:t>ser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alocado;</a:t>
            </a:r>
            <a:endParaRPr sz="2600">
              <a:latin typeface="Arial MT"/>
              <a:cs typeface="Arial MT"/>
            </a:endParaRPr>
          </a:p>
          <a:p>
            <a:pPr lvl="1" marL="927100" marR="272415" indent="-228600">
              <a:lnSpc>
                <a:spcPts val="2800"/>
              </a:lnSpc>
              <a:spcBef>
                <a:spcPts val="50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dirty="0" sz="2600" spc="-145" b="1">
                <a:latin typeface="Arial"/>
                <a:cs typeface="Arial"/>
              </a:rPr>
              <a:t>Next-</a:t>
            </a:r>
            <a:r>
              <a:rPr dirty="0" sz="2600" spc="-100" b="1">
                <a:latin typeface="Arial"/>
                <a:cs typeface="Arial"/>
              </a:rPr>
              <a:t>fit</a:t>
            </a:r>
            <a:r>
              <a:rPr dirty="0" sz="2600" spc="-100">
                <a:latin typeface="Arial MT"/>
                <a:cs typeface="Arial MT"/>
              </a:rPr>
              <a:t>: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140">
                <a:latin typeface="Arial MT"/>
                <a:cs typeface="Arial MT"/>
              </a:rPr>
              <a:t>Inicia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procura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partir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do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90">
                <a:latin typeface="Arial MT"/>
                <a:cs typeface="Arial MT"/>
              </a:rPr>
              <a:t>local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onde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foi </a:t>
            </a:r>
            <a:r>
              <a:rPr dirty="0" sz="2600" spc="-20">
                <a:latin typeface="Arial MT"/>
                <a:cs typeface="Arial MT"/>
              </a:rPr>
              <a:t>feito</a:t>
            </a:r>
            <a:r>
              <a:rPr dirty="0" sz="2600" spc="-16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 spc="-135">
                <a:latin typeface="Arial MT"/>
                <a:cs typeface="Arial MT"/>
              </a:rPr>
              <a:t>ultima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locação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escolhe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bloco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que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é </a:t>
            </a:r>
            <a:r>
              <a:rPr dirty="0" sz="2600" spc="-90">
                <a:latin typeface="Arial MT"/>
                <a:cs typeface="Arial MT"/>
              </a:rPr>
              <a:t>grande</a:t>
            </a:r>
            <a:r>
              <a:rPr dirty="0" sz="2600" spc="-9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145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suficiente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processo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210">
                <a:latin typeface="Arial MT"/>
                <a:cs typeface="Arial MT"/>
              </a:rPr>
              <a:t>ser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alocado</a:t>
            </a:r>
            <a:endParaRPr sz="2600">
              <a:latin typeface="Arial MT"/>
              <a:cs typeface="Arial MT"/>
            </a:endParaRPr>
          </a:p>
          <a:p>
            <a:pPr lvl="1" marL="927100" marR="439420" indent="-228600">
              <a:lnSpc>
                <a:spcPts val="2800"/>
              </a:lnSpc>
              <a:spcBef>
                <a:spcPts val="50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dirty="0" sz="2600" spc="-265" b="1">
                <a:latin typeface="Arial"/>
                <a:cs typeface="Arial"/>
              </a:rPr>
              <a:t>Best-</a:t>
            </a:r>
            <a:r>
              <a:rPr dirty="0" sz="2600" spc="-100" b="1">
                <a:latin typeface="Arial"/>
                <a:cs typeface="Arial"/>
              </a:rPr>
              <a:t>fit</a:t>
            </a:r>
            <a:r>
              <a:rPr dirty="0" sz="2600" spc="-100">
                <a:latin typeface="Arial MT"/>
                <a:cs typeface="Arial MT"/>
              </a:rPr>
              <a:t>:</a:t>
            </a:r>
            <a:r>
              <a:rPr dirty="0" sz="2600" spc="-85">
                <a:latin typeface="Arial MT"/>
                <a:cs typeface="Arial MT"/>
              </a:rPr>
              <a:t> </a:t>
            </a:r>
            <a:r>
              <a:rPr dirty="0" sz="2600" spc="-285">
                <a:latin typeface="Arial MT"/>
                <a:cs typeface="Arial MT"/>
              </a:rPr>
              <a:t>Escolhe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bloco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que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mais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se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aproxima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do </a:t>
            </a:r>
            <a:r>
              <a:rPr dirty="0" sz="2600" spc="-190">
                <a:latin typeface="Arial MT"/>
                <a:cs typeface="Arial MT"/>
              </a:rPr>
              <a:t>tamanho</a:t>
            </a:r>
            <a:r>
              <a:rPr dirty="0" sz="2600" spc="2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requerido;</a:t>
            </a:r>
            <a:endParaRPr sz="2600">
              <a:latin typeface="Arial MT"/>
              <a:cs typeface="Arial MT"/>
            </a:endParaRPr>
          </a:p>
          <a:p>
            <a:pPr lvl="1" marL="927100" marR="523240" indent="-228600">
              <a:lnSpc>
                <a:spcPts val="2800"/>
              </a:lnSpc>
              <a:spcBef>
                <a:spcPts val="60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dirty="0" sz="2600" spc="-265" b="1">
                <a:latin typeface="Arial"/>
                <a:cs typeface="Arial"/>
              </a:rPr>
              <a:t>Worst-</a:t>
            </a:r>
            <a:r>
              <a:rPr dirty="0" sz="2600" spc="-180" b="1">
                <a:latin typeface="Arial"/>
                <a:cs typeface="Arial"/>
              </a:rPr>
              <a:t>Fit:</a:t>
            </a:r>
            <a:r>
              <a:rPr dirty="0" sz="2600" spc="-35" b="1">
                <a:latin typeface="Arial"/>
                <a:cs typeface="Arial"/>
              </a:rPr>
              <a:t> </a:t>
            </a:r>
            <a:r>
              <a:rPr dirty="0" sz="2600" spc="-285">
                <a:latin typeface="Arial MT"/>
                <a:cs typeface="Arial MT"/>
              </a:rPr>
              <a:t>Escolhe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 </a:t>
            </a:r>
            <a:r>
              <a:rPr dirty="0" sz="2600" spc="-170">
                <a:latin typeface="Arial MT"/>
                <a:cs typeface="Arial MT"/>
              </a:rPr>
              <a:t>lacuna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que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resultar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75">
                <a:latin typeface="Arial MT"/>
                <a:cs typeface="Arial MT"/>
              </a:rPr>
              <a:t>na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maior </a:t>
            </a:r>
            <a:r>
              <a:rPr dirty="0" sz="2600">
                <a:latin typeface="Arial MT"/>
                <a:cs typeface="Arial MT"/>
              </a:rPr>
              <a:t>sobra/</a:t>
            </a:r>
            <a:r>
              <a:rPr dirty="0" sz="2600" spc="-165">
                <a:latin typeface="Arial MT"/>
                <a:cs typeface="Arial MT"/>
              </a:rPr>
              <a:t> </a:t>
            </a:r>
            <a:r>
              <a:rPr dirty="0" sz="2600" spc="-45">
                <a:latin typeface="Arial MT"/>
                <a:cs typeface="Arial MT"/>
              </a:rPr>
              <a:t>Maior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190">
                <a:latin typeface="Arial MT"/>
                <a:cs typeface="Arial MT"/>
              </a:rPr>
              <a:t>espaço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possível;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3423" y="162358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30397" y="1920759"/>
            <a:ext cx="6466205" cy="5124450"/>
            <a:chOff x="2130397" y="1920759"/>
            <a:chExt cx="6466205" cy="51244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0397" y="1920759"/>
              <a:ext cx="6465884" cy="51244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773708" y="2563698"/>
              <a:ext cx="1500505" cy="214629"/>
            </a:xfrm>
            <a:custGeom>
              <a:avLst/>
              <a:gdLst/>
              <a:ahLst/>
              <a:cxnLst/>
              <a:rect l="l" t="t" r="r" b="b"/>
              <a:pathLst>
                <a:path w="1500504" h="214630">
                  <a:moveTo>
                    <a:pt x="0" y="0"/>
                  </a:moveTo>
                  <a:lnTo>
                    <a:pt x="1500187" y="0"/>
                  </a:lnTo>
                  <a:lnTo>
                    <a:pt x="1500187" y="214312"/>
                  </a:lnTo>
                  <a:lnTo>
                    <a:pt x="0" y="21431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02208" y="1992198"/>
              <a:ext cx="1500505" cy="581025"/>
            </a:xfrm>
            <a:custGeom>
              <a:avLst/>
              <a:gdLst/>
              <a:ahLst/>
              <a:cxnLst/>
              <a:rect l="l" t="t" r="r" b="b"/>
              <a:pathLst>
                <a:path w="1500504" h="581025">
                  <a:moveTo>
                    <a:pt x="1500187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1500187" y="581025"/>
                  </a:lnTo>
                  <a:lnTo>
                    <a:pt x="1500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02208" y="1992198"/>
              <a:ext cx="1500505" cy="581025"/>
            </a:xfrm>
            <a:custGeom>
              <a:avLst/>
              <a:gdLst/>
              <a:ahLst/>
              <a:cxnLst/>
              <a:rect l="l" t="t" r="r" b="b"/>
              <a:pathLst>
                <a:path w="1500504" h="581025">
                  <a:moveTo>
                    <a:pt x="0" y="0"/>
                  </a:moveTo>
                  <a:lnTo>
                    <a:pt x="1500187" y="0"/>
                  </a:lnTo>
                  <a:lnTo>
                    <a:pt x="1500187" y="581024"/>
                  </a:lnTo>
                  <a:lnTo>
                    <a:pt x="0" y="5810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73708" y="3135198"/>
              <a:ext cx="1500505" cy="214629"/>
            </a:xfrm>
            <a:custGeom>
              <a:avLst/>
              <a:gdLst/>
              <a:ahLst/>
              <a:cxnLst/>
              <a:rect l="l" t="t" r="r" b="b"/>
              <a:pathLst>
                <a:path w="1500504" h="214629">
                  <a:moveTo>
                    <a:pt x="1500187" y="0"/>
                  </a:moveTo>
                  <a:lnTo>
                    <a:pt x="0" y="0"/>
                  </a:lnTo>
                  <a:lnTo>
                    <a:pt x="0" y="214311"/>
                  </a:lnTo>
                  <a:lnTo>
                    <a:pt x="1500187" y="214311"/>
                  </a:lnTo>
                  <a:lnTo>
                    <a:pt x="1500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73708" y="3135198"/>
              <a:ext cx="1500505" cy="214629"/>
            </a:xfrm>
            <a:custGeom>
              <a:avLst/>
              <a:gdLst/>
              <a:ahLst/>
              <a:cxnLst/>
              <a:rect l="l" t="t" r="r" b="b"/>
              <a:pathLst>
                <a:path w="1500504" h="214629">
                  <a:moveTo>
                    <a:pt x="0" y="0"/>
                  </a:moveTo>
                  <a:lnTo>
                    <a:pt x="1500187" y="0"/>
                  </a:lnTo>
                  <a:lnTo>
                    <a:pt x="1500187" y="214312"/>
                  </a:lnTo>
                  <a:lnTo>
                    <a:pt x="0" y="21431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02208" y="2563698"/>
              <a:ext cx="1500505" cy="581025"/>
            </a:xfrm>
            <a:custGeom>
              <a:avLst/>
              <a:gdLst/>
              <a:ahLst/>
              <a:cxnLst/>
              <a:rect l="l" t="t" r="r" b="b"/>
              <a:pathLst>
                <a:path w="1500504" h="581025">
                  <a:moveTo>
                    <a:pt x="1500187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1500187" y="581025"/>
                  </a:lnTo>
                  <a:lnTo>
                    <a:pt x="1500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02208" y="2563698"/>
              <a:ext cx="1500505" cy="581025"/>
            </a:xfrm>
            <a:custGeom>
              <a:avLst/>
              <a:gdLst/>
              <a:ahLst/>
              <a:cxnLst/>
              <a:rect l="l" t="t" r="r" b="b"/>
              <a:pathLst>
                <a:path w="1500504" h="581025">
                  <a:moveTo>
                    <a:pt x="0" y="0"/>
                  </a:moveTo>
                  <a:lnTo>
                    <a:pt x="1500187" y="0"/>
                  </a:lnTo>
                  <a:lnTo>
                    <a:pt x="1500187" y="581024"/>
                  </a:lnTo>
                  <a:lnTo>
                    <a:pt x="0" y="58102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59458" y="5135448"/>
              <a:ext cx="1285875" cy="285750"/>
            </a:xfrm>
            <a:custGeom>
              <a:avLst/>
              <a:gdLst/>
              <a:ahLst/>
              <a:cxnLst/>
              <a:rect l="l" t="t" r="r" b="b"/>
              <a:pathLst>
                <a:path w="1285875" h="285750">
                  <a:moveTo>
                    <a:pt x="12858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285875" y="285750"/>
                  </a:lnTo>
                  <a:lnTo>
                    <a:pt x="1285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059458" y="5135448"/>
              <a:ext cx="1285875" cy="285750"/>
            </a:xfrm>
            <a:custGeom>
              <a:avLst/>
              <a:gdLst/>
              <a:ahLst/>
              <a:cxnLst/>
              <a:rect l="l" t="t" r="r" b="b"/>
              <a:pathLst>
                <a:path w="1285875" h="285750">
                  <a:moveTo>
                    <a:pt x="0" y="0"/>
                  </a:moveTo>
                  <a:lnTo>
                    <a:pt x="1285874" y="0"/>
                  </a:lnTo>
                  <a:lnTo>
                    <a:pt x="1285874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845145" y="4849698"/>
              <a:ext cx="929005" cy="367030"/>
            </a:xfrm>
            <a:custGeom>
              <a:avLst/>
              <a:gdLst/>
              <a:ahLst/>
              <a:cxnLst/>
              <a:rect l="l" t="t" r="r" b="b"/>
              <a:pathLst>
                <a:path w="929004" h="367029">
                  <a:moveTo>
                    <a:pt x="928687" y="0"/>
                  </a:moveTo>
                  <a:lnTo>
                    <a:pt x="0" y="0"/>
                  </a:lnTo>
                  <a:lnTo>
                    <a:pt x="0" y="366711"/>
                  </a:lnTo>
                  <a:lnTo>
                    <a:pt x="928687" y="366711"/>
                  </a:lnTo>
                  <a:lnTo>
                    <a:pt x="928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845145" y="4849698"/>
              <a:ext cx="929005" cy="367030"/>
            </a:xfrm>
            <a:custGeom>
              <a:avLst/>
              <a:gdLst/>
              <a:ahLst/>
              <a:cxnLst/>
              <a:rect l="l" t="t" r="r" b="b"/>
              <a:pathLst>
                <a:path w="929004" h="367029">
                  <a:moveTo>
                    <a:pt x="0" y="0"/>
                  </a:moveTo>
                  <a:lnTo>
                    <a:pt x="928687" y="0"/>
                  </a:lnTo>
                  <a:lnTo>
                    <a:pt x="928687" y="366711"/>
                  </a:lnTo>
                  <a:lnTo>
                    <a:pt x="0" y="36671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52607"/>
            <a:ext cx="7969884" cy="488505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334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75">
                <a:latin typeface="Arial MT"/>
                <a:cs typeface="Arial MT"/>
              </a:rPr>
              <a:t>Qual</a:t>
            </a:r>
            <a:r>
              <a:rPr dirty="0" sz="2900" spc="-125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deles</a:t>
            </a:r>
            <a:r>
              <a:rPr dirty="0" sz="2900" spc="-2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é</a:t>
            </a:r>
            <a:r>
              <a:rPr dirty="0" sz="2900" spc="-20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o</a:t>
            </a:r>
            <a:r>
              <a:rPr dirty="0" sz="2900" spc="-155">
                <a:latin typeface="Arial MT"/>
                <a:cs typeface="Arial MT"/>
              </a:rPr>
              <a:t> </a:t>
            </a:r>
            <a:r>
              <a:rPr dirty="0" sz="2900" spc="-265">
                <a:latin typeface="Arial MT"/>
                <a:cs typeface="Arial MT"/>
              </a:rPr>
              <a:t>melhor?</a:t>
            </a:r>
            <a:endParaRPr sz="29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209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2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204" b="1">
                <a:solidFill>
                  <a:srgbClr val="0066FF"/>
                </a:solidFill>
                <a:latin typeface="Arial"/>
                <a:cs typeface="Arial"/>
              </a:rPr>
              <a:t>First-</a:t>
            </a:r>
            <a:r>
              <a:rPr dirty="0" sz="2600" spc="-85" b="1">
                <a:solidFill>
                  <a:srgbClr val="0066FF"/>
                </a:solidFill>
                <a:latin typeface="Arial"/>
                <a:cs typeface="Arial"/>
              </a:rPr>
              <a:t>fit</a:t>
            </a:r>
            <a:r>
              <a:rPr dirty="0" sz="2600" spc="-3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600" spc="-50" b="1">
                <a:solidFill>
                  <a:srgbClr val="0066FF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lvl="1" marL="926465" indent="-227965">
              <a:lnSpc>
                <a:spcPct val="100000"/>
              </a:lnSpc>
              <a:spcBef>
                <a:spcPts val="25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45">
                <a:latin typeface="Arial MT"/>
                <a:cs typeface="Arial MT"/>
              </a:rPr>
              <a:t>Mais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rápido</a:t>
            </a:r>
            <a:r>
              <a:rPr dirty="0" sz="2300" spc="-1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</a:t>
            </a:r>
            <a:r>
              <a:rPr dirty="0" sz="2300" spc="-13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9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melhor</a:t>
            </a:r>
            <a:endParaRPr sz="2300">
              <a:latin typeface="Arial MT"/>
              <a:cs typeface="Arial MT"/>
            </a:endParaRPr>
          </a:p>
          <a:p>
            <a:pPr lvl="1" marL="927100" marR="5080" indent="-228600">
              <a:lnSpc>
                <a:spcPct val="88800"/>
              </a:lnSpc>
              <a:spcBef>
                <a:spcPts val="545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dirty="0" sz="2300" spc="-240">
                <a:latin typeface="Arial MT"/>
                <a:cs typeface="Arial MT"/>
              </a:rPr>
              <a:t>Ele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gera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210">
                <a:latin typeface="Arial MT"/>
                <a:cs typeface="Arial MT"/>
              </a:rPr>
              <a:t>no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20">
                <a:latin typeface="Arial MT"/>
                <a:cs typeface="Arial MT"/>
              </a:rPr>
              <a:t>inicio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da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memória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pequenas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5">
                <a:latin typeface="Arial MT"/>
                <a:cs typeface="Arial MT"/>
              </a:rPr>
              <a:t>partições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livres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que </a:t>
            </a:r>
            <a:r>
              <a:rPr dirty="0" sz="2300" spc="-210">
                <a:latin typeface="Arial MT"/>
                <a:cs typeface="Arial MT"/>
              </a:rPr>
              <a:t>necessitam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170">
                <a:latin typeface="Arial MT"/>
                <a:cs typeface="Arial MT"/>
              </a:rPr>
              <a:t>ser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155">
                <a:latin typeface="Arial MT"/>
                <a:cs typeface="Arial MT"/>
              </a:rPr>
              <a:t>pesquisadas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20">
                <a:latin typeface="Arial MT"/>
                <a:cs typeface="Arial MT"/>
              </a:rPr>
              <a:t> </a:t>
            </a:r>
            <a:r>
              <a:rPr dirty="0" sz="2300" spc="-60">
                <a:latin typeface="Arial MT"/>
                <a:cs typeface="Arial MT"/>
              </a:rPr>
              <a:t>cada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190">
                <a:latin typeface="Arial MT"/>
                <a:cs typeface="Arial MT"/>
              </a:rPr>
              <a:t>passo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190">
                <a:latin typeface="Arial MT"/>
                <a:cs typeface="Arial MT"/>
              </a:rPr>
              <a:t>subseqüente</a:t>
            </a:r>
            <a:r>
              <a:rPr dirty="0" sz="2300" spc="1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do </a:t>
            </a:r>
            <a:r>
              <a:rPr dirty="0" sz="2300" spc="-30">
                <a:latin typeface="Arial MT"/>
                <a:cs typeface="Arial MT"/>
              </a:rPr>
              <a:t>first-</a:t>
            </a:r>
            <a:r>
              <a:rPr dirty="0" sz="2300" spc="-25">
                <a:latin typeface="Arial MT"/>
                <a:cs typeface="Arial MT"/>
              </a:rPr>
              <a:t>fit</a:t>
            </a:r>
            <a:endParaRPr sz="23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260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7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145" b="1">
                <a:solidFill>
                  <a:srgbClr val="0066FF"/>
                </a:solidFill>
                <a:latin typeface="Arial"/>
                <a:cs typeface="Arial"/>
              </a:rPr>
              <a:t>Next-</a:t>
            </a:r>
            <a:r>
              <a:rPr dirty="0" sz="2600" spc="-20" b="1">
                <a:solidFill>
                  <a:srgbClr val="0066FF"/>
                </a:solidFill>
                <a:latin typeface="Arial"/>
                <a:cs typeface="Arial"/>
              </a:rPr>
              <a:t>fit:</a:t>
            </a:r>
            <a:endParaRPr sz="2600">
              <a:latin typeface="Arial"/>
              <a:cs typeface="Arial"/>
            </a:endParaRPr>
          </a:p>
          <a:p>
            <a:pPr lvl="1" marL="926465" indent="-227965">
              <a:lnSpc>
                <a:spcPct val="100000"/>
              </a:lnSpc>
              <a:spcBef>
                <a:spcPts val="26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80">
                <a:latin typeface="Arial MT"/>
                <a:cs typeface="Arial MT"/>
              </a:rPr>
              <a:t>Freqüentemente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80">
                <a:latin typeface="Arial MT"/>
                <a:cs typeface="Arial MT"/>
              </a:rPr>
              <a:t>aloca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blocos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10">
                <a:latin typeface="Arial MT"/>
                <a:cs typeface="Arial MT"/>
              </a:rPr>
              <a:t>livres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10">
                <a:latin typeface="Arial MT"/>
                <a:cs typeface="Arial MT"/>
              </a:rPr>
              <a:t>no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70">
                <a:latin typeface="Arial MT"/>
                <a:cs typeface="Arial MT"/>
              </a:rPr>
              <a:t>fim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memória</a:t>
            </a:r>
            <a:endParaRPr sz="2300">
              <a:latin typeface="Arial MT"/>
              <a:cs typeface="Arial MT"/>
            </a:endParaRPr>
          </a:p>
          <a:p>
            <a:pPr lvl="1" marL="927100" marR="29209" indent="-228600">
              <a:lnSpc>
                <a:spcPts val="2500"/>
              </a:lnSpc>
              <a:spcBef>
                <a:spcPts val="54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dirty="0" sz="2300" spc="-235">
                <a:latin typeface="Arial MT"/>
                <a:cs typeface="Arial MT"/>
              </a:rPr>
              <a:t>Como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20">
                <a:latin typeface="Arial MT"/>
                <a:cs typeface="Arial MT"/>
              </a:rPr>
              <a:t>resultado,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blocos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20">
                <a:latin typeface="Arial MT"/>
                <a:cs typeface="Arial MT"/>
              </a:rPr>
              <a:t>grandes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165">
                <a:latin typeface="Arial MT"/>
                <a:cs typeface="Arial MT"/>
              </a:rPr>
              <a:t>memória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80">
                <a:latin typeface="Arial MT"/>
                <a:cs typeface="Arial MT"/>
              </a:rPr>
              <a:t>são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90">
                <a:latin typeface="Arial MT"/>
                <a:cs typeface="Arial MT"/>
              </a:rPr>
              <a:t>quebrados rapidamente</a:t>
            </a:r>
            <a:r>
              <a:rPr dirty="0" sz="2300" spc="-55">
                <a:latin typeface="Arial MT"/>
                <a:cs typeface="Arial MT"/>
              </a:rPr>
              <a:t> </a:t>
            </a:r>
            <a:r>
              <a:rPr dirty="0" sz="2300" spc="-254">
                <a:latin typeface="Arial MT"/>
                <a:cs typeface="Arial MT"/>
              </a:rPr>
              <a:t>em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blocos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55">
                <a:latin typeface="Arial MT"/>
                <a:cs typeface="Arial MT"/>
              </a:rPr>
              <a:t>menores</a:t>
            </a:r>
            <a:endParaRPr sz="2300">
              <a:latin typeface="Arial MT"/>
              <a:cs typeface="Arial MT"/>
            </a:endParaRPr>
          </a:p>
          <a:p>
            <a:pPr lvl="1" marL="927100" marR="776605" indent="-228600">
              <a:lnSpc>
                <a:spcPts val="2500"/>
              </a:lnSpc>
              <a:spcBef>
                <a:spcPts val="40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dirty="0" sz="2300" spc="-145">
                <a:latin typeface="Arial MT"/>
                <a:cs typeface="Arial MT"/>
              </a:rPr>
              <a:t>Compactação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215">
                <a:latin typeface="Arial MT"/>
                <a:cs typeface="Arial MT"/>
              </a:rPr>
              <a:t>mais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90">
                <a:latin typeface="Arial MT"/>
                <a:cs typeface="Arial MT"/>
              </a:rPr>
              <a:t>freqüente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é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65">
                <a:latin typeface="Arial MT"/>
                <a:cs typeface="Arial MT"/>
              </a:rPr>
              <a:t>requerida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para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obter </a:t>
            </a:r>
            <a:r>
              <a:rPr dirty="0" sz="2300" spc="-120">
                <a:latin typeface="Arial MT"/>
                <a:cs typeface="Arial MT"/>
              </a:rPr>
              <a:t>grandes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blocos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210">
                <a:latin typeface="Arial MT"/>
                <a:cs typeface="Arial MT"/>
              </a:rPr>
              <a:t>no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70">
                <a:latin typeface="Arial MT"/>
                <a:cs typeface="Arial MT"/>
              </a:rPr>
              <a:t>fim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da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memória</a:t>
            </a:r>
            <a:endParaRPr sz="23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20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65">
                <a:latin typeface="Arial MT"/>
                <a:cs typeface="Arial MT"/>
              </a:rPr>
              <a:t>Performance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inferior</a:t>
            </a:r>
            <a:r>
              <a:rPr dirty="0" sz="2300" spc="-7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ao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185">
                <a:latin typeface="Arial MT"/>
                <a:cs typeface="Arial MT"/>
              </a:rPr>
              <a:t>Fist-</a:t>
            </a:r>
            <a:r>
              <a:rPr dirty="0" sz="2300" spc="-20">
                <a:latin typeface="Arial MT"/>
                <a:cs typeface="Arial MT"/>
              </a:rPr>
              <a:t>Fit.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544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334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pc="-75"/>
              <a:t>Qual</a:t>
            </a:r>
            <a:r>
              <a:rPr dirty="0" spc="-125"/>
              <a:t> </a:t>
            </a:r>
            <a:r>
              <a:rPr dirty="0" spc="-175"/>
              <a:t>deles</a:t>
            </a:r>
            <a:r>
              <a:rPr dirty="0" spc="-25"/>
              <a:t> </a:t>
            </a:r>
            <a:r>
              <a:rPr dirty="0"/>
              <a:t>é</a:t>
            </a:r>
            <a:r>
              <a:rPr dirty="0" spc="-200"/>
              <a:t> </a:t>
            </a:r>
            <a:r>
              <a:rPr dirty="0"/>
              <a:t>o</a:t>
            </a:r>
            <a:r>
              <a:rPr dirty="0" spc="-155"/>
              <a:t> </a:t>
            </a:r>
            <a:r>
              <a:rPr dirty="0" spc="-265"/>
              <a:t>melhor?</a:t>
            </a:r>
          </a:p>
          <a:p>
            <a:pPr marL="368300">
              <a:lnSpc>
                <a:spcPct val="100000"/>
              </a:lnSpc>
              <a:spcBef>
                <a:spcPts val="209"/>
              </a:spcBef>
            </a:pPr>
            <a:r>
              <a:rPr dirty="0" sz="1800" spc="360">
                <a:solidFill>
                  <a:srgbClr val="94B6D2"/>
                </a:solidFill>
              </a:rPr>
              <a:t>🞑</a:t>
            </a:r>
            <a:r>
              <a:rPr dirty="0" sz="1800" spc="40">
                <a:solidFill>
                  <a:srgbClr val="94B6D2"/>
                </a:solidFill>
              </a:rPr>
              <a:t> </a:t>
            </a:r>
            <a:r>
              <a:rPr dirty="0" sz="2600" spc="-265" b="1">
                <a:solidFill>
                  <a:srgbClr val="0066FF"/>
                </a:solidFill>
                <a:latin typeface="Arial"/>
                <a:cs typeface="Arial"/>
              </a:rPr>
              <a:t>Best-</a:t>
            </a:r>
            <a:r>
              <a:rPr dirty="0" sz="2600" spc="-20" b="1">
                <a:solidFill>
                  <a:srgbClr val="0066FF"/>
                </a:solidFill>
                <a:latin typeface="Arial"/>
                <a:cs typeface="Arial"/>
              </a:rPr>
              <a:t>fit:</a:t>
            </a:r>
            <a:endParaRPr sz="2600">
              <a:latin typeface="Arial"/>
              <a:cs typeface="Arial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25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370">
                <a:latin typeface="Arial MT"/>
                <a:cs typeface="Arial MT"/>
              </a:rPr>
              <a:t>Tem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-11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pior</a:t>
            </a:r>
            <a:r>
              <a:rPr dirty="0" sz="2300" spc="-5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performance</a:t>
            </a:r>
            <a:endParaRPr sz="2300">
              <a:latin typeface="Arial MT"/>
              <a:cs typeface="Arial MT"/>
            </a:endParaRPr>
          </a:p>
          <a:p>
            <a:pPr algn="just" lvl="1" marL="926465" indent="-227965">
              <a:lnSpc>
                <a:spcPct val="100000"/>
              </a:lnSpc>
              <a:spcBef>
                <a:spcPts val="24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70">
                <a:latin typeface="Arial MT"/>
                <a:cs typeface="Arial MT"/>
              </a:rPr>
              <a:t>Procura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pelo</a:t>
            </a:r>
            <a:r>
              <a:rPr dirty="0" sz="2300" spc="-90">
                <a:latin typeface="Arial MT"/>
                <a:cs typeface="Arial MT"/>
              </a:rPr>
              <a:t> </a:t>
            </a:r>
            <a:r>
              <a:rPr dirty="0" sz="2300" spc="-190">
                <a:latin typeface="Arial MT"/>
                <a:cs typeface="Arial MT"/>
              </a:rPr>
              <a:t>menor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5">
                <a:latin typeface="Arial MT"/>
                <a:cs typeface="Arial MT"/>
              </a:rPr>
              <a:t>bloco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que</a:t>
            </a:r>
            <a:r>
              <a:rPr dirty="0" sz="2300" spc="-25">
                <a:latin typeface="Arial MT"/>
                <a:cs typeface="Arial MT"/>
              </a:rPr>
              <a:t> </a:t>
            </a:r>
            <a:r>
              <a:rPr dirty="0" sz="2300" spc="-114">
                <a:latin typeface="Arial MT"/>
                <a:cs typeface="Arial MT"/>
              </a:rPr>
              <a:t>satisfaça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-3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requisito</a:t>
            </a:r>
            <a:endParaRPr sz="2300">
              <a:latin typeface="Arial MT"/>
              <a:cs typeface="Arial MT"/>
            </a:endParaRPr>
          </a:p>
          <a:p>
            <a:pPr algn="just" lvl="1" marL="927100" marR="5080" indent="-228600">
              <a:lnSpc>
                <a:spcPct val="89400"/>
              </a:lnSpc>
              <a:spcBef>
                <a:spcPts val="5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dirty="0" sz="2300">
                <a:latin typeface="Arial MT"/>
                <a:cs typeface="Arial MT"/>
              </a:rPr>
              <a:t>Como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resultado,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memória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principal</a:t>
            </a:r>
            <a:r>
              <a:rPr dirty="0" sz="2300" spc="56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é</a:t>
            </a:r>
            <a:r>
              <a:rPr dirty="0" sz="2300" spc="560">
                <a:latin typeface="Arial MT"/>
                <a:cs typeface="Arial MT"/>
              </a:rPr>
              <a:t> </a:t>
            </a:r>
            <a:r>
              <a:rPr dirty="0" sz="2300" spc="-60">
                <a:latin typeface="Arial MT"/>
                <a:cs typeface="Arial MT"/>
              </a:rPr>
              <a:t>rapidamente </a:t>
            </a:r>
            <a:r>
              <a:rPr dirty="0" sz="2300">
                <a:latin typeface="Arial MT"/>
                <a:cs typeface="Arial MT"/>
              </a:rPr>
              <a:t>quebrada</a:t>
            </a:r>
            <a:r>
              <a:rPr dirty="0" sz="2300" spc="350">
                <a:latin typeface="Arial MT"/>
                <a:cs typeface="Arial MT"/>
              </a:rPr>
              <a:t> </a:t>
            </a:r>
            <a:r>
              <a:rPr dirty="0" sz="2300" spc="-254">
                <a:latin typeface="Arial MT"/>
                <a:cs typeface="Arial MT"/>
              </a:rPr>
              <a:t>em</a:t>
            </a:r>
            <a:r>
              <a:rPr dirty="0" sz="2300" spc="35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blocos</a:t>
            </a:r>
            <a:r>
              <a:rPr dirty="0" sz="2300" spc="3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muito</a:t>
            </a:r>
            <a:r>
              <a:rPr dirty="0" sz="2300" spc="355">
                <a:latin typeface="Arial MT"/>
                <a:cs typeface="Arial MT"/>
              </a:rPr>
              <a:t> </a:t>
            </a:r>
            <a:r>
              <a:rPr dirty="0" sz="2300" spc="-40">
                <a:latin typeface="Arial MT"/>
                <a:cs typeface="Arial MT"/>
              </a:rPr>
              <a:t>pequenos</a:t>
            </a:r>
            <a:r>
              <a:rPr dirty="0" sz="2300" spc="35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que</a:t>
            </a:r>
            <a:r>
              <a:rPr dirty="0" sz="2300" spc="35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não</a:t>
            </a:r>
            <a:r>
              <a:rPr dirty="0" sz="2300" spc="355">
                <a:latin typeface="Arial MT"/>
                <a:cs typeface="Arial MT"/>
              </a:rPr>
              <a:t> </a:t>
            </a:r>
            <a:r>
              <a:rPr dirty="0" sz="2300" spc="-90">
                <a:latin typeface="Arial MT"/>
                <a:cs typeface="Arial MT"/>
              </a:rPr>
              <a:t>podem </a:t>
            </a:r>
            <a:r>
              <a:rPr dirty="0" sz="2300" spc="-20">
                <a:latin typeface="Arial MT"/>
                <a:cs typeface="Arial MT"/>
              </a:rPr>
              <a:t>satisfazer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 spc="-335">
                <a:latin typeface="Arial MT"/>
                <a:cs typeface="Arial MT"/>
              </a:rPr>
              <a:t>um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pedido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alocação,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exigindo</a:t>
            </a:r>
            <a:r>
              <a:rPr dirty="0" sz="2300" spc="229">
                <a:latin typeface="Arial MT"/>
                <a:cs typeface="Arial MT"/>
              </a:rPr>
              <a:t> </a:t>
            </a:r>
            <a:r>
              <a:rPr dirty="0" sz="2300" spc="-75">
                <a:latin typeface="Arial MT"/>
                <a:cs typeface="Arial MT"/>
              </a:rPr>
              <a:t>assim</a:t>
            </a:r>
            <a:r>
              <a:rPr dirty="0" sz="2300" spc="235">
                <a:latin typeface="Arial MT"/>
                <a:cs typeface="Arial MT"/>
              </a:rPr>
              <a:t> </a:t>
            </a:r>
            <a:r>
              <a:rPr dirty="0" sz="2300" spc="-120">
                <a:latin typeface="Arial MT"/>
                <a:cs typeface="Arial MT"/>
              </a:rPr>
              <a:t>uma </a:t>
            </a:r>
            <a:r>
              <a:rPr dirty="0" sz="2300" spc="-145">
                <a:latin typeface="Arial MT"/>
                <a:cs typeface="Arial MT"/>
              </a:rPr>
              <a:t>compactação</a:t>
            </a:r>
            <a:r>
              <a:rPr dirty="0" sz="2300" spc="3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freqüente</a:t>
            </a:r>
            <a:endParaRPr sz="23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260"/>
              </a:spcBef>
            </a:pPr>
            <a:r>
              <a:rPr dirty="0" sz="1800" spc="360">
                <a:solidFill>
                  <a:srgbClr val="94B6D2"/>
                </a:solidFill>
              </a:rPr>
              <a:t>🞑</a:t>
            </a:r>
            <a:r>
              <a:rPr dirty="0" sz="1800" spc="40">
                <a:solidFill>
                  <a:srgbClr val="94B6D2"/>
                </a:solidFill>
              </a:rPr>
              <a:t> </a:t>
            </a:r>
            <a:r>
              <a:rPr dirty="0" sz="2600" spc="-265" b="1">
                <a:solidFill>
                  <a:srgbClr val="3366FF"/>
                </a:solidFill>
                <a:latin typeface="Arial"/>
                <a:cs typeface="Arial"/>
              </a:rPr>
              <a:t>Worst-</a:t>
            </a:r>
            <a:r>
              <a:rPr dirty="0" sz="2600" spc="-20" b="1">
                <a:solidFill>
                  <a:srgbClr val="3366FF"/>
                </a:solidFill>
                <a:latin typeface="Arial"/>
                <a:cs typeface="Arial"/>
              </a:rPr>
              <a:t>Fit:</a:t>
            </a:r>
            <a:endParaRPr sz="2600">
              <a:latin typeface="Arial"/>
              <a:cs typeface="Arial"/>
            </a:endParaRPr>
          </a:p>
          <a:p>
            <a:pPr lvl="1" marL="926465" indent="-227965">
              <a:lnSpc>
                <a:spcPct val="100000"/>
              </a:lnSpc>
              <a:spcBef>
                <a:spcPts val="16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254">
                <a:latin typeface="Arial MT"/>
                <a:cs typeface="Arial MT"/>
              </a:rPr>
              <a:t>Escolhe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45">
                <a:latin typeface="Arial MT"/>
                <a:cs typeface="Arial MT"/>
              </a:rPr>
              <a:t>Maior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160">
                <a:latin typeface="Arial MT"/>
                <a:cs typeface="Arial MT"/>
              </a:rPr>
              <a:t>espaço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possível;</a:t>
            </a:r>
            <a:endParaRPr sz="23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24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254">
                <a:latin typeface="Arial MT"/>
                <a:cs typeface="Arial MT"/>
              </a:rPr>
              <a:t>Tempo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90">
                <a:latin typeface="Arial MT"/>
                <a:cs typeface="Arial MT"/>
              </a:rPr>
              <a:t> </a:t>
            </a:r>
            <a:r>
              <a:rPr dirty="0" sz="2300" spc="-200">
                <a:latin typeface="Arial MT"/>
                <a:cs typeface="Arial MT"/>
              </a:rPr>
              <a:t>busca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grande;</a:t>
            </a:r>
            <a:endParaRPr sz="23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24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60">
                <a:latin typeface="Arial MT"/>
                <a:cs typeface="Arial MT"/>
              </a:rPr>
              <a:t>Não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114">
                <a:latin typeface="Arial MT"/>
                <a:cs typeface="Arial MT"/>
              </a:rPr>
              <a:t>apresenta</a:t>
            </a:r>
            <a:r>
              <a:rPr dirty="0" sz="2300" spc="-20">
                <a:latin typeface="Arial MT"/>
                <a:cs typeface="Arial MT"/>
              </a:rPr>
              <a:t> </a:t>
            </a:r>
            <a:r>
              <a:rPr dirty="0" sz="2300" spc="-204">
                <a:latin typeface="Arial MT"/>
                <a:cs typeface="Arial MT"/>
              </a:rPr>
              <a:t>bons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35">
                <a:latin typeface="Arial MT"/>
                <a:cs typeface="Arial MT"/>
              </a:rPr>
              <a:t>resultados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08217" y="2336684"/>
            <a:ext cx="580834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5540" marR="5080" indent="-1133475">
              <a:lnSpc>
                <a:spcPct val="100000"/>
              </a:lnSpc>
              <a:spcBef>
                <a:spcPts val="100"/>
              </a:spcBef>
            </a:pPr>
            <a:r>
              <a:rPr dirty="0" sz="8000" spc="-445">
                <a:solidFill>
                  <a:srgbClr val="775F55"/>
                </a:solidFill>
                <a:latin typeface="Arial MT"/>
                <a:cs typeface="Arial MT"/>
              </a:rPr>
              <a:t>Alocação</a:t>
            </a:r>
            <a:r>
              <a:rPr dirty="0" sz="8000" spc="-15">
                <a:solidFill>
                  <a:srgbClr val="775F55"/>
                </a:solidFill>
                <a:latin typeface="Arial MT"/>
                <a:cs typeface="Arial MT"/>
              </a:rPr>
              <a:t> </a:t>
            </a:r>
            <a:r>
              <a:rPr dirty="0" sz="8000" spc="-360">
                <a:solidFill>
                  <a:srgbClr val="775F55"/>
                </a:solidFill>
                <a:latin typeface="Arial MT"/>
                <a:cs typeface="Arial MT"/>
              </a:rPr>
              <a:t>Não </a:t>
            </a:r>
            <a:r>
              <a:rPr dirty="0" sz="8000" spc="-625">
                <a:solidFill>
                  <a:srgbClr val="775F55"/>
                </a:solidFill>
                <a:latin typeface="Arial MT"/>
                <a:cs typeface="Arial MT"/>
              </a:rPr>
              <a:t>Contínua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558863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165">
                <a:latin typeface="Arial MT"/>
                <a:cs typeface="Arial MT"/>
              </a:rPr>
              <a:t>Alocação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204">
                <a:latin typeface="Arial MT"/>
                <a:cs typeface="Arial MT"/>
              </a:rPr>
              <a:t>memoria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80">
                <a:latin typeface="Arial MT"/>
                <a:cs typeface="Arial MT"/>
              </a:rPr>
              <a:t>não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continua.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99598" y="2884054"/>
            <a:ext cx="19970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3220" algn="l"/>
              </a:tabLst>
            </a:pPr>
            <a:r>
              <a:rPr dirty="0" sz="2600" spc="-10">
                <a:latin typeface="Arial MT"/>
                <a:cs typeface="Arial MT"/>
              </a:rPr>
              <a:t>ineficiente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50">
                <a:latin typeface="Arial MT"/>
                <a:cs typeface="Arial MT"/>
              </a:rPr>
              <a:t>de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20198" y="2484004"/>
            <a:ext cx="7640955" cy="821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680" algn="l"/>
                <a:tab pos="2529840" algn="l"/>
                <a:tab pos="3785870" algn="l"/>
                <a:tab pos="5833745" algn="l"/>
                <a:tab pos="7201534" algn="l"/>
              </a:tabLst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2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35">
                <a:latin typeface="Arial MT"/>
                <a:cs typeface="Arial MT"/>
              </a:rPr>
              <a:t>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métodos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vistos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anteriormente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realizam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335">
                <a:latin typeface="Arial MT"/>
                <a:cs typeface="Arial MT"/>
              </a:rPr>
              <a:t>uso</a:t>
            </a:r>
            <a:endParaRPr sz="2600">
              <a:latin typeface="Arial MT"/>
              <a:cs typeface="Arial MT"/>
            </a:endParaRPr>
          </a:p>
          <a:p>
            <a:pPr marL="2522855">
              <a:lnSpc>
                <a:spcPct val="100000"/>
              </a:lnSpc>
              <a:spcBef>
                <a:spcPts val="30"/>
              </a:spcBef>
              <a:tabLst>
                <a:tab pos="3937635" algn="l"/>
                <a:tab pos="6224270" algn="l"/>
                <a:tab pos="7462520" algn="l"/>
              </a:tabLst>
            </a:pPr>
            <a:r>
              <a:rPr dirty="0" sz="2600" spc="-10">
                <a:latin typeface="Arial MT"/>
                <a:cs typeface="Arial MT"/>
              </a:rPr>
              <a:t>memória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(</a:t>
            </a:r>
            <a:r>
              <a:rPr dirty="0" sz="2600" spc="-10" b="1">
                <a:solidFill>
                  <a:srgbClr val="00B050"/>
                </a:solidFill>
                <a:latin typeface="Arial"/>
                <a:cs typeface="Arial"/>
              </a:rPr>
              <a:t>fragmentação</a:t>
            </a:r>
            <a:r>
              <a:rPr dirty="0" sz="2600" b="1">
                <a:solidFill>
                  <a:srgbClr val="00B050"/>
                </a:solidFill>
                <a:latin typeface="Arial"/>
                <a:cs typeface="Arial"/>
              </a:rPr>
              <a:t>	</a:t>
            </a:r>
            <a:r>
              <a:rPr dirty="0" sz="2600" spc="-10" b="1">
                <a:solidFill>
                  <a:srgbClr val="0066FF"/>
                </a:solidFill>
                <a:latin typeface="Arial"/>
                <a:cs typeface="Arial"/>
              </a:rPr>
              <a:t>interna</a:t>
            </a:r>
            <a:r>
              <a:rPr dirty="0" sz="2600" b="1">
                <a:solidFill>
                  <a:srgbClr val="0066FF"/>
                </a:solidFill>
                <a:latin typeface="Arial"/>
                <a:cs typeface="Arial"/>
              </a:rPr>
              <a:t>	</a:t>
            </a:r>
            <a:r>
              <a:rPr dirty="0" sz="2600" spc="-105">
                <a:latin typeface="Arial MT"/>
                <a:cs typeface="Arial MT"/>
              </a:rPr>
              <a:t>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20198" y="3277754"/>
            <a:ext cx="7640955" cy="208533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292100" marR="5080">
              <a:lnSpc>
                <a:spcPts val="3100"/>
              </a:lnSpc>
              <a:spcBef>
                <a:spcPts val="219"/>
              </a:spcBef>
            </a:pPr>
            <a:r>
              <a:rPr dirty="0" sz="2600" spc="-85" b="1">
                <a:solidFill>
                  <a:srgbClr val="0066FF"/>
                </a:solidFill>
                <a:latin typeface="Arial"/>
                <a:cs typeface="Arial"/>
              </a:rPr>
              <a:t>externa</a:t>
            </a:r>
            <a:r>
              <a:rPr dirty="0" sz="2600" spc="-85">
                <a:latin typeface="Arial MT"/>
                <a:cs typeface="Arial MT"/>
              </a:rPr>
              <a:t>)</a:t>
            </a:r>
            <a:r>
              <a:rPr dirty="0" sz="2600" spc="2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devido</a:t>
            </a:r>
            <a:r>
              <a:rPr dirty="0" sz="2600" spc="2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260">
                <a:latin typeface="Arial MT"/>
                <a:cs typeface="Arial MT"/>
              </a:rPr>
              <a:t> </a:t>
            </a:r>
            <a:r>
              <a:rPr dirty="0" sz="2600" spc="-35">
                <a:latin typeface="Arial MT"/>
                <a:cs typeface="Arial MT"/>
              </a:rPr>
              <a:t>exigência</a:t>
            </a:r>
            <a:r>
              <a:rPr dirty="0" sz="2600" spc="26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2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que</a:t>
            </a:r>
            <a:r>
              <a:rPr dirty="0" sz="2600" spc="26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toda</a:t>
            </a:r>
            <a:r>
              <a:rPr dirty="0" sz="2600" spc="265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memória </a:t>
            </a:r>
            <a:r>
              <a:rPr dirty="0" sz="2600" spc="-75">
                <a:latin typeface="Arial MT"/>
                <a:cs typeface="Arial MT"/>
              </a:rPr>
              <a:t>alocada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380">
                <a:latin typeface="Arial MT"/>
                <a:cs typeface="Arial MT"/>
              </a:rPr>
              <a:t>um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processo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85">
                <a:latin typeface="Arial MT"/>
                <a:cs typeface="Arial MT"/>
              </a:rPr>
              <a:t>deveria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10">
                <a:latin typeface="Arial MT"/>
                <a:cs typeface="Arial MT"/>
              </a:rPr>
              <a:t>ser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continua.</a:t>
            </a:r>
            <a:endParaRPr sz="2600">
              <a:latin typeface="Arial MT"/>
              <a:cs typeface="Arial MT"/>
            </a:endParaRPr>
          </a:p>
          <a:p>
            <a:pPr algn="just" marL="292100" marR="5080" indent="-279400">
              <a:lnSpc>
                <a:spcPct val="100200"/>
              </a:lnSpc>
              <a:spcBef>
                <a:spcPts val="520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-12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195" b="1">
                <a:latin typeface="Arial"/>
                <a:cs typeface="Arial"/>
              </a:rPr>
              <a:t>Solução</a:t>
            </a:r>
            <a:r>
              <a:rPr dirty="0" sz="2600" spc="-195">
                <a:latin typeface="Arial MT"/>
                <a:cs typeface="Arial MT"/>
              </a:rPr>
              <a:t>:</a:t>
            </a:r>
            <a:r>
              <a:rPr dirty="0" sz="2600" spc="5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Utilizar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sistemas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gestão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memória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 spc="-350">
                <a:latin typeface="Arial MT"/>
                <a:cs typeface="Arial MT"/>
              </a:rPr>
              <a:t>que </a:t>
            </a:r>
            <a:r>
              <a:rPr dirty="0" sz="2600" spc="-85">
                <a:latin typeface="Arial MT"/>
                <a:cs typeface="Arial MT"/>
              </a:rPr>
              <a:t>permitam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80">
                <a:latin typeface="Arial MT"/>
                <a:cs typeface="Arial MT"/>
              </a:rPr>
              <a:t>alocação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memória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física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não</a:t>
            </a:r>
            <a:r>
              <a:rPr dirty="0" sz="26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65">
                <a:latin typeface="Arial MT"/>
                <a:cs typeface="Arial MT"/>
              </a:rPr>
              <a:t>contínua </a:t>
            </a:r>
            <a:r>
              <a:rPr dirty="0" sz="2600" spc="-220">
                <a:latin typeface="Arial MT"/>
                <a:cs typeface="Arial MT"/>
              </a:rPr>
              <a:t>aos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140">
                <a:latin typeface="Arial MT"/>
                <a:cs typeface="Arial MT"/>
              </a:rPr>
              <a:t>processos.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15777"/>
            <a:ext cx="7989570" cy="332549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165">
                <a:latin typeface="Arial MT"/>
                <a:cs typeface="Arial MT"/>
              </a:rPr>
              <a:t>Alocação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204">
                <a:latin typeface="Arial MT"/>
                <a:cs typeface="Arial MT"/>
              </a:rPr>
              <a:t>memoria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80">
                <a:latin typeface="Arial MT"/>
                <a:cs typeface="Arial MT"/>
              </a:rPr>
              <a:t>não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80">
                <a:latin typeface="Arial MT"/>
                <a:cs typeface="Arial MT"/>
              </a:rPr>
              <a:t>continua.</a:t>
            </a:r>
            <a:endParaRPr sz="2900">
              <a:latin typeface="Arial MT"/>
              <a:cs typeface="Arial MT"/>
            </a:endParaRPr>
          </a:p>
          <a:p>
            <a:pPr marL="647700" marR="5080" indent="-279400">
              <a:lnSpc>
                <a:spcPct val="101000"/>
              </a:lnSpc>
              <a:spcBef>
                <a:spcPts val="434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-12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Existem</a:t>
            </a:r>
            <a:r>
              <a:rPr dirty="0" sz="2600" spc="55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dois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sistemas</a:t>
            </a:r>
            <a:r>
              <a:rPr dirty="0" sz="2600" spc="60">
                <a:latin typeface="Arial MT"/>
                <a:cs typeface="Arial MT"/>
              </a:rPr>
              <a:t> </a:t>
            </a:r>
            <a:r>
              <a:rPr dirty="0" sz="2600" spc="-110">
                <a:latin typeface="Arial MT"/>
                <a:cs typeface="Arial MT"/>
              </a:rPr>
              <a:t>principais</a:t>
            </a:r>
            <a:r>
              <a:rPr dirty="0" sz="2600">
                <a:latin typeface="Arial MT"/>
                <a:cs typeface="Arial MT"/>
              </a:rPr>
              <a:t> de </a:t>
            </a:r>
            <a:r>
              <a:rPr dirty="0" sz="2600" spc="-114">
                <a:latin typeface="Arial MT"/>
                <a:cs typeface="Arial MT"/>
              </a:rPr>
              <a:t>gestião</a:t>
            </a:r>
            <a:r>
              <a:rPr dirty="0" sz="2600">
                <a:latin typeface="Arial MT"/>
                <a:cs typeface="Arial MT"/>
              </a:rPr>
              <a:t> de </a:t>
            </a:r>
            <a:r>
              <a:rPr dirty="0" sz="2600" spc="-265">
                <a:latin typeface="Arial MT"/>
                <a:cs typeface="Arial MT"/>
              </a:rPr>
              <a:t>memória </a:t>
            </a:r>
            <a:r>
              <a:rPr dirty="0" sz="2600" spc="-175">
                <a:latin typeface="Arial MT"/>
                <a:cs typeface="Arial MT"/>
              </a:rPr>
              <a:t>não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75">
                <a:latin typeface="Arial MT"/>
                <a:cs typeface="Arial MT"/>
              </a:rPr>
              <a:t>continua: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6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dirty="0" sz="2800" spc="-90">
                <a:latin typeface="Arial MT"/>
                <a:cs typeface="Arial MT"/>
              </a:rPr>
              <a:t>Paginação.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120"/>
              </a:spcBef>
              <a:buClr>
                <a:srgbClr val="DD8047"/>
              </a:buClr>
              <a:buFont typeface="Wingdings"/>
              <a:buChar char=""/>
            </a:pPr>
            <a:endParaRPr sz="28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dirty="0" sz="2800" spc="-125">
                <a:latin typeface="Arial MT"/>
                <a:cs typeface="Arial MT"/>
              </a:rPr>
              <a:t>Segmentação.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1210" y="2946284"/>
            <a:ext cx="428180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1100">
                <a:solidFill>
                  <a:srgbClr val="775F55"/>
                </a:solidFill>
                <a:latin typeface="Arial MT"/>
                <a:cs typeface="Arial MT"/>
              </a:rPr>
              <a:t>P</a:t>
            </a:r>
            <a:r>
              <a:rPr dirty="0" sz="8000" spc="-440">
                <a:solidFill>
                  <a:srgbClr val="775F55"/>
                </a:solidFill>
                <a:latin typeface="Arial MT"/>
                <a:cs typeface="Arial MT"/>
              </a:rPr>
              <a:t>ag</a:t>
            </a:r>
            <a:r>
              <a:rPr dirty="0" sz="8000" spc="-450">
                <a:solidFill>
                  <a:srgbClr val="775F55"/>
                </a:solidFill>
                <a:latin typeface="Arial MT"/>
                <a:cs typeface="Arial MT"/>
              </a:rPr>
              <a:t>i</a:t>
            </a:r>
            <a:r>
              <a:rPr dirty="0" sz="8000" spc="-440">
                <a:solidFill>
                  <a:srgbClr val="775F55"/>
                </a:solidFill>
                <a:latin typeface="Arial MT"/>
                <a:cs typeface="Arial MT"/>
              </a:rPr>
              <a:t>nação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03614"/>
            <a:ext cx="8002270" cy="43535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just"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165">
                <a:latin typeface="Arial MT"/>
                <a:cs typeface="Arial MT"/>
              </a:rPr>
              <a:t>Alocação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204">
                <a:latin typeface="Arial MT"/>
                <a:cs typeface="Arial MT"/>
              </a:rPr>
              <a:t>memória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80">
                <a:latin typeface="Arial MT"/>
                <a:cs typeface="Arial MT"/>
              </a:rPr>
              <a:t>não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80">
                <a:latin typeface="Arial MT"/>
                <a:cs typeface="Arial MT"/>
              </a:rPr>
              <a:t>continua.</a:t>
            </a:r>
            <a:endParaRPr sz="2900">
              <a:latin typeface="Arial MT"/>
              <a:cs typeface="Arial MT"/>
            </a:endParaRPr>
          </a:p>
          <a:p>
            <a:pPr algn="just" marL="331470" indent="-31877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75">
                <a:latin typeface="Arial MT"/>
                <a:cs typeface="Arial MT"/>
              </a:rPr>
              <a:t>Paginação</a:t>
            </a:r>
            <a:endParaRPr sz="2900">
              <a:latin typeface="Arial MT"/>
              <a:cs typeface="Arial MT"/>
            </a:endParaRPr>
          </a:p>
          <a:p>
            <a:pPr algn="just" marL="647700" marR="9525" indent="-279400">
              <a:lnSpc>
                <a:spcPct val="100200"/>
              </a:lnSpc>
              <a:spcBef>
                <a:spcPts val="560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-6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Mediante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paginação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da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75">
                <a:latin typeface="Arial MT"/>
                <a:cs typeface="Arial MT"/>
              </a:rPr>
              <a:t>memória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física,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80">
                <a:latin typeface="Arial MT"/>
                <a:cs typeface="Arial MT"/>
              </a:rPr>
              <a:t>espaço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350">
                <a:latin typeface="Arial MT"/>
                <a:cs typeface="Arial MT"/>
              </a:rPr>
              <a:t>de </a:t>
            </a:r>
            <a:r>
              <a:rPr dirty="0" sz="2600" spc="-165">
                <a:latin typeface="Arial MT"/>
                <a:cs typeface="Arial MT"/>
              </a:rPr>
              <a:t>endereçamento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dos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processos</a:t>
            </a:r>
            <a:r>
              <a:rPr dirty="0" sz="2600" spc="60">
                <a:latin typeface="Arial MT"/>
                <a:cs typeface="Arial MT"/>
              </a:rPr>
              <a:t> </a:t>
            </a:r>
            <a:r>
              <a:rPr dirty="0" sz="2600" spc="-315">
                <a:latin typeface="Arial MT"/>
                <a:cs typeface="Arial MT"/>
              </a:rPr>
              <a:t>se</a:t>
            </a:r>
            <a:r>
              <a:rPr dirty="0" sz="2600" spc="135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dividem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320">
                <a:latin typeface="Arial MT"/>
                <a:cs typeface="Arial MT"/>
              </a:rPr>
              <a:t>em</a:t>
            </a:r>
            <a:r>
              <a:rPr dirty="0" sz="2600" spc="140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blocos</a:t>
            </a:r>
            <a:r>
              <a:rPr dirty="0" sz="2600" spc="5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de </a:t>
            </a:r>
            <a:r>
              <a:rPr dirty="0" sz="2600" spc="-225">
                <a:latin typeface="Arial MT"/>
                <a:cs typeface="Arial MT"/>
              </a:rPr>
              <a:t>tamanhos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fixos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200">
                <a:latin typeface="Arial MT"/>
                <a:cs typeface="Arial MT"/>
              </a:rPr>
              <a:t>denominados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páginas.</a:t>
            </a:r>
            <a:endParaRPr sz="2600">
              <a:latin typeface="Arial MT"/>
              <a:cs typeface="Arial MT"/>
            </a:endParaRPr>
          </a:p>
          <a:p>
            <a:pPr algn="just" marL="647700" marR="10160" indent="-279400">
              <a:lnSpc>
                <a:spcPct val="100200"/>
              </a:lnSpc>
              <a:spcBef>
                <a:spcPts val="525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-114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Qualquer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página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do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espaço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 spc="-150">
                <a:latin typeface="Arial MT"/>
                <a:cs typeface="Arial MT"/>
              </a:rPr>
              <a:t>endereçamento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 spc="-140">
                <a:latin typeface="Arial MT"/>
                <a:cs typeface="Arial MT"/>
              </a:rPr>
              <a:t>pode </a:t>
            </a:r>
            <a:r>
              <a:rPr dirty="0" sz="2600" spc="-25">
                <a:latin typeface="Arial MT"/>
                <a:cs typeface="Arial MT"/>
              </a:rPr>
              <a:t>ser</a:t>
            </a:r>
            <a:r>
              <a:rPr dirty="0" sz="2600" spc="-100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mapeada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em</a:t>
            </a:r>
            <a:r>
              <a:rPr dirty="0" sz="2600" spc="12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qualquer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página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memoria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75">
                <a:latin typeface="Arial MT"/>
                <a:cs typeface="Arial MT"/>
              </a:rPr>
              <a:t>física </a:t>
            </a:r>
            <a:r>
              <a:rPr dirty="0" sz="2600" spc="-65">
                <a:latin typeface="Arial MT"/>
                <a:cs typeface="Arial MT"/>
              </a:rPr>
              <a:t>(celula/frame/moldura</a:t>
            </a:r>
            <a:r>
              <a:rPr dirty="0" sz="2600" spc="-9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paginas).</a:t>
            </a:r>
            <a:endParaRPr sz="2600">
              <a:latin typeface="Arial MT"/>
              <a:cs typeface="Arial MT"/>
            </a:endParaRPr>
          </a:p>
          <a:p>
            <a:pPr algn="just" lvl="1" marL="927100" marR="5080" indent="-228600">
              <a:lnSpc>
                <a:spcPct val="101400"/>
              </a:lnSpc>
              <a:spcBef>
                <a:spcPts val="44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dirty="0" sz="2300">
                <a:latin typeface="Arial MT"/>
                <a:cs typeface="Arial MT"/>
              </a:rPr>
              <a:t>O</a:t>
            </a:r>
            <a:r>
              <a:rPr dirty="0" sz="2300" spc="34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espaço</a:t>
            </a:r>
            <a:r>
              <a:rPr dirty="0" sz="2300" spc="3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345">
                <a:latin typeface="Arial MT"/>
                <a:cs typeface="Arial MT"/>
              </a:rPr>
              <a:t> </a:t>
            </a:r>
            <a:r>
              <a:rPr dirty="0" sz="2300" spc="-85">
                <a:latin typeface="Arial MT"/>
                <a:cs typeface="Arial MT"/>
              </a:rPr>
              <a:t>endereçamento</a:t>
            </a:r>
            <a:r>
              <a:rPr dirty="0" sz="2300" spc="34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lógico</a:t>
            </a:r>
            <a:r>
              <a:rPr dirty="0" sz="2300" spc="34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345">
                <a:latin typeface="Arial MT"/>
                <a:cs typeface="Arial MT"/>
              </a:rPr>
              <a:t> </a:t>
            </a:r>
            <a:r>
              <a:rPr dirty="0" sz="2300" spc="-335">
                <a:latin typeface="Arial MT"/>
                <a:cs typeface="Arial MT"/>
              </a:rPr>
              <a:t>um</a:t>
            </a:r>
            <a:r>
              <a:rPr dirty="0" sz="2300" spc="340">
                <a:latin typeface="Arial MT"/>
                <a:cs typeface="Arial MT"/>
              </a:rPr>
              <a:t> </a:t>
            </a:r>
            <a:r>
              <a:rPr dirty="0" sz="2300" spc="-85">
                <a:latin typeface="Arial MT"/>
                <a:cs typeface="Arial MT"/>
              </a:rPr>
              <a:t>processo</a:t>
            </a:r>
            <a:r>
              <a:rPr dirty="0" sz="2300" spc="345">
                <a:latin typeface="Arial MT"/>
                <a:cs typeface="Arial MT"/>
              </a:rPr>
              <a:t> </a:t>
            </a:r>
            <a:r>
              <a:rPr dirty="0" sz="2300" spc="-50">
                <a:latin typeface="Arial MT"/>
                <a:cs typeface="Arial MT"/>
              </a:rPr>
              <a:t>é </a:t>
            </a:r>
            <a:r>
              <a:rPr dirty="0" sz="2300" spc="-35">
                <a:latin typeface="Arial MT"/>
                <a:cs typeface="Arial MT"/>
              </a:rPr>
              <a:t>dividido</a:t>
            </a:r>
            <a:r>
              <a:rPr dirty="0" sz="2300" spc="-110">
                <a:latin typeface="Arial MT"/>
                <a:cs typeface="Arial MT"/>
              </a:rPr>
              <a:t> </a:t>
            </a:r>
            <a:r>
              <a:rPr dirty="0" sz="2300" spc="-254">
                <a:latin typeface="Arial MT"/>
                <a:cs typeface="Arial MT"/>
              </a:rPr>
              <a:t>em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0">
                <a:latin typeface="Arial MT"/>
                <a:cs typeface="Arial MT"/>
              </a:rPr>
              <a:t>páginas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 spc="-125">
                <a:latin typeface="Arial MT"/>
                <a:cs typeface="Arial MT"/>
              </a:rPr>
              <a:t>lógicas</a:t>
            </a:r>
            <a:r>
              <a:rPr dirty="0" sz="2300" spc="-3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170">
                <a:latin typeface="Arial MT"/>
                <a:cs typeface="Arial MT"/>
              </a:rPr>
              <a:t>tamanho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fixo;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28162" y="1720418"/>
            <a:ext cx="97599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25" b="1">
                <a:solidFill>
                  <a:srgbClr val="0000FF"/>
                </a:solidFill>
                <a:latin typeface="Arial"/>
                <a:cs typeface="Arial"/>
              </a:rPr>
              <a:t>Proceso</a:t>
            </a:r>
            <a:r>
              <a:rPr dirty="0" sz="2000" spc="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37637" y="5651066"/>
            <a:ext cx="2653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Espaço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70">
                <a:latin typeface="Arial MT"/>
                <a:cs typeface="Arial MT"/>
              </a:rPr>
              <a:t>Endereços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Lógicos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47635" y="5651066"/>
            <a:ext cx="2550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latin typeface="Arial MT"/>
                <a:cs typeface="Arial MT"/>
              </a:rPr>
              <a:t>Espaço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70">
                <a:latin typeface="Arial MT"/>
                <a:cs typeface="Arial MT"/>
              </a:rPr>
              <a:t>Endereços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80">
                <a:latin typeface="Arial MT"/>
                <a:cs typeface="Arial MT"/>
              </a:rPr>
              <a:t>Físicos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16022" y="1963623"/>
            <a:ext cx="6096000" cy="3359150"/>
            <a:chOff x="1416022" y="1963623"/>
            <a:chExt cx="6096000" cy="3359150"/>
          </a:xfrm>
        </p:grpSpPr>
        <p:sp>
          <p:nvSpPr>
            <p:cNvPr id="8" name="object 8" descr=""/>
            <p:cNvSpPr/>
            <p:nvPr/>
          </p:nvSpPr>
          <p:spPr>
            <a:xfrm>
              <a:off x="6064212" y="3789247"/>
              <a:ext cx="1447800" cy="1390650"/>
            </a:xfrm>
            <a:custGeom>
              <a:avLst/>
              <a:gdLst/>
              <a:ahLst/>
              <a:cxnLst/>
              <a:rect l="l" t="t" r="r" b="b"/>
              <a:pathLst>
                <a:path w="1447800" h="1390650">
                  <a:moveTo>
                    <a:pt x="1447800" y="1104900"/>
                  </a:moveTo>
                  <a:lnTo>
                    <a:pt x="0" y="1104900"/>
                  </a:lnTo>
                  <a:lnTo>
                    <a:pt x="0" y="1390650"/>
                  </a:lnTo>
                  <a:lnTo>
                    <a:pt x="1447800" y="1390650"/>
                  </a:lnTo>
                  <a:lnTo>
                    <a:pt x="1447800" y="1104900"/>
                  </a:lnTo>
                  <a:close/>
                </a:path>
                <a:path w="1447800" h="1390650">
                  <a:moveTo>
                    <a:pt x="144780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0" y="552450"/>
                  </a:lnTo>
                  <a:lnTo>
                    <a:pt x="1447800" y="552450"/>
                  </a:lnTo>
                  <a:lnTo>
                    <a:pt x="1447800" y="285750"/>
                  </a:lnTo>
                  <a:lnTo>
                    <a:pt x="1447800" y="2667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49820" y="2811348"/>
              <a:ext cx="904240" cy="1936114"/>
            </a:xfrm>
            <a:custGeom>
              <a:avLst/>
              <a:gdLst/>
              <a:ahLst/>
              <a:cxnLst/>
              <a:rect l="l" t="t" r="r" b="b"/>
              <a:pathLst>
                <a:path w="904239" h="1936114">
                  <a:moveTo>
                    <a:pt x="0" y="0"/>
                  </a:moveTo>
                  <a:lnTo>
                    <a:pt x="903656" y="1935958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97467" y="4685159"/>
              <a:ext cx="69215" cy="85725"/>
            </a:xfrm>
            <a:custGeom>
              <a:avLst/>
              <a:gdLst/>
              <a:ahLst/>
              <a:cxnLst/>
              <a:rect l="l" t="t" r="r" b="b"/>
              <a:pathLst>
                <a:path w="69214" h="85725">
                  <a:moveTo>
                    <a:pt x="69048" y="0"/>
                  </a:moveTo>
                  <a:lnTo>
                    <a:pt x="0" y="32230"/>
                  </a:lnTo>
                  <a:lnTo>
                    <a:pt x="66753" y="85163"/>
                  </a:lnTo>
                  <a:lnTo>
                    <a:pt x="69048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49820" y="2989148"/>
              <a:ext cx="899160" cy="1189990"/>
            </a:xfrm>
            <a:custGeom>
              <a:avLst/>
              <a:gdLst/>
              <a:ahLst/>
              <a:cxnLst/>
              <a:rect l="l" t="t" r="r" b="b"/>
              <a:pathLst>
                <a:path w="899160" h="1189989">
                  <a:moveTo>
                    <a:pt x="0" y="0"/>
                  </a:moveTo>
                  <a:lnTo>
                    <a:pt x="899083" y="1189412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987878" y="4115060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60787" y="0"/>
                  </a:moveTo>
                  <a:lnTo>
                    <a:pt x="0" y="45949"/>
                  </a:lnTo>
                  <a:lnTo>
                    <a:pt x="76342" y="83762"/>
                  </a:lnTo>
                  <a:lnTo>
                    <a:pt x="60787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149820" y="3166948"/>
              <a:ext cx="890269" cy="207010"/>
            </a:xfrm>
            <a:custGeom>
              <a:avLst/>
              <a:gdLst/>
              <a:ahLst/>
              <a:cxnLst/>
              <a:rect l="l" t="t" r="r" b="b"/>
              <a:pathLst>
                <a:path w="890270" h="207010">
                  <a:moveTo>
                    <a:pt x="0" y="0"/>
                  </a:moveTo>
                  <a:lnTo>
                    <a:pt x="889660" y="206969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81369" y="3325298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5" h="74295">
                  <a:moveTo>
                    <a:pt x="17266" y="0"/>
                  </a:moveTo>
                  <a:lnTo>
                    <a:pt x="0" y="74217"/>
                  </a:lnTo>
                  <a:lnTo>
                    <a:pt x="82850" y="54375"/>
                  </a:lnTo>
                  <a:lnTo>
                    <a:pt x="17266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149820" y="3333634"/>
              <a:ext cx="899160" cy="1131570"/>
            </a:xfrm>
            <a:custGeom>
              <a:avLst/>
              <a:gdLst/>
              <a:ahLst/>
              <a:cxnLst/>
              <a:rect l="l" t="t" r="r" b="b"/>
              <a:pathLst>
                <a:path w="899160" h="1131570">
                  <a:moveTo>
                    <a:pt x="0" y="0"/>
                  </a:moveTo>
                  <a:lnTo>
                    <a:pt x="898599" y="1131049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86989" y="4401209"/>
              <a:ext cx="77470" cy="83820"/>
            </a:xfrm>
            <a:custGeom>
              <a:avLst/>
              <a:gdLst/>
              <a:ahLst/>
              <a:cxnLst/>
              <a:rect l="l" t="t" r="r" b="b"/>
              <a:pathLst>
                <a:path w="77470" h="83820">
                  <a:moveTo>
                    <a:pt x="59662" y="0"/>
                  </a:moveTo>
                  <a:lnTo>
                    <a:pt x="0" y="47401"/>
                  </a:lnTo>
                  <a:lnTo>
                    <a:pt x="77231" y="83362"/>
                  </a:lnTo>
                  <a:lnTo>
                    <a:pt x="59662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49820" y="3500323"/>
              <a:ext cx="891540" cy="421005"/>
            </a:xfrm>
            <a:custGeom>
              <a:avLst/>
              <a:gdLst/>
              <a:ahLst/>
              <a:cxnLst/>
              <a:rect l="l" t="t" r="r" b="b"/>
              <a:pathLst>
                <a:path w="891539" h="421004">
                  <a:moveTo>
                    <a:pt x="0" y="0"/>
                  </a:moveTo>
                  <a:lnTo>
                    <a:pt x="891431" y="420954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79048" y="3865133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32538" y="0"/>
                  </a:moveTo>
                  <a:lnTo>
                    <a:pt x="0" y="68903"/>
                  </a:lnTo>
                  <a:lnTo>
                    <a:pt x="85172" y="66989"/>
                  </a:lnTo>
                  <a:lnTo>
                    <a:pt x="32538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149820" y="4022609"/>
              <a:ext cx="899794" cy="1279525"/>
            </a:xfrm>
            <a:custGeom>
              <a:avLst/>
              <a:gdLst/>
              <a:ahLst/>
              <a:cxnLst/>
              <a:rect l="l" t="t" r="r" b="b"/>
              <a:pathLst>
                <a:path w="899795" h="1279525">
                  <a:moveTo>
                    <a:pt x="0" y="0"/>
                  </a:moveTo>
                  <a:lnTo>
                    <a:pt x="899788" y="1279385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989220" y="5238525"/>
              <a:ext cx="75565" cy="84455"/>
            </a:xfrm>
            <a:custGeom>
              <a:avLst/>
              <a:gdLst/>
              <a:ahLst/>
              <a:cxnLst/>
              <a:rect l="l" t="t" r="r" b="b"/>
              <a:pathLst>
                <a:path w="75564" h="84454">
                  <a:moveTo>
                    <a:pt x="62329" y="0"/>
                  </a:moveTo>
                  <a:lnTo>
                    <a:pt x="0" y="43836"/>
                  </a:lnTo>
                  <a:lnTo>
                    <a:pt x="74999" y="84246"/>
                  </a:lnTo>
                  <a:lnTo>
                    <a:pt x="6232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16022" y="1963623"/>
              <a:ext cx="838200" cy="325755"/>
            </a:xfrm>
            <a:custGeom>
              <a:avLst/>
              <a:gdLst/>
              <a:ahLst/>
              <a:cxnLst/>
              <a:rect l="l" t="t" r="r" b="b"/>
              <a:pathLst>
                <a:path w="838200" h="325755">
                  <a:moveTo>
                    <a:pt x="838198" y="0"/>
                  </a:moveTo>
                  <a:lnTo>
                    <a:pt x="0" y="0"/>
                  </a:lnTo>
                  <a:lnTo>
                    <a:pt x="0" y="325437"/>
                  </a:lnTo>
                  <a:lnTo>
                    <a:pt x="838198" y="325437"/>
                  </a:lnTo>
                  <a:lnTo>
                    <a:pt x="838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916329" y="2014423"/>
            <a:ext cx="2311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Arial MT"/>
                <a:cs typeface="Arial MT"/>
              </a:rPr>
              <a:t>0H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12732" y="2220479"/>
            <a:ext cx="534670" cy="3079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580"/>
              </a:spcBef>
            </a:pPr>
            <a:r>
              <a:rPr dirty="0" sz="1400" spc="-30">
                <a:latin typeface="Arial MT"/>
                <a:cs typeface="Arial MT"/>
              </a:rPr>
              <a:t>1000H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480"/>
              </a:spcBef>
            </a:pPr>
            <a:r>
              <a:rPr dirty="0" sz="1400" spc="-30">
                <a:latin typeface="Arial MT"/>
                <a:cs typeface="Arial MT"/>
              </a:rPr>
              <a:t>2000H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420"/>
              </a:spcBef>
            </a:pPr>
            <a:r>
              <a:rPr dirty="0" sz="1400" spc="-30">
                <a:latin typeface="Arial MT"/>
                <a:cs typeface="Arial MT"/>
              </a:rPr>
              <a:t>3000H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620"/>
              </a:spcBef>
            </a:pPr>
            <a:r>
              <a:rPr dirty="0" sz="1400" spc="-30">
                <a:latin typeface="Arial MT"/>
                <a:cs typeface="Arial MT"/>
              </a:rPr>
              <a:t>4000H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420"/>
              </a:spcBef>
            </a:pPr>
            <a:r>
              <a:rPr dirty="0" sz="1400" spc="-30">
                <a:latin typeface="Arial MT"/>
                <a:cs typeface="Arial MT"/>
              </a:rPr>
              <a:t>5000H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480"/>
              </a:spcBef>
            </a:pPr>
            <a:r>
              <a:rPr dirty="0" sz="1400" spc="-30">
                <a:latin typeface="Arial MT"/>
                <a:cs typeface="Arial MT"/>
              </a:rPr>
              <a:t>6000H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425"/>
              </a:spcBef>
            </a:pPr>
            <a:r>
              <a:rPr dirty="0" sz="1400" spc="-30">
                <a:latin typeface="Arial MT"/>
                <a:cs typeface="Arial MT"/>
              </a:rPr>
              <a:t>7000H</a:t>
            </a:r>
            <a:endParaRPr sz="14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615"/>
              </a:spcBef>
            </a:pPr>
            <a:r>
              <a:rPr dirty="0" sz="1400" spc="-30">
                <a:latin typeface="Arial MT"/>
                <a:cs typeface="Arial MT"/>
              </a:rPr>
              <a:t>8000H</a:t>
            </a:r>
            <a:endParaRPr sz="1400">
              <a:latin typeface="Arial MT"/>
              <a:cs typeface="Arial MT"/>
            </a:endParaRPr>
          </a:p>
          <a:p>
            <a:pPr algn="just" marL="12700" marR="5080" indent="8890">
              <a:lnSpc>
                <a:spcPct val="131000"/>
              </a:lnSpc>
              <a:spcBef>
                <a:spcPts val="65"/>
              </a:spcBef>
            </a:pPr>
            <a:r>
              <a:rPr dirty="0" sz="1400" spc="-50">
                <a:latin typeface="Arial MT"/>
                <a:cs typeface="Arial MT"/>
              </a:rPr>
              <a:t>9000H </a:t>
            </a:r>
            <a:r>
              <a:rPr dirty="0" sz="1400" spc="-70">
                <a:latin typeface="Arial MT"/>
                <a:cs typeface="Arial MT"/>
              </a:rPr>
              <a:t>A000H B000H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416022" y="5225934"/>
            <a:ext cx="838200" cy="347980"/>
          </a:xfrm>
          <a:custGeom>
            <a:avLst/>
            <a:gdLst/>
            <a:ahLst/>
            <a:cxnLst/>
            <a:rect l="l" t="t" r="r" b="b"/>
            <a:pathLst>
              <a:path w="838200" h="347979">
                <a:moveTo>
                  <a:pt x="838198" y="0"/>
                </a:moveTo>
                <a:lnTo>
                  <a:pt x="0" y="0"/>
                </a:lnTo>
                <a:lnTo>
                  <a:pt x="0" y="347663"/>
                </a:lnTo>
                <a:lnTo>
                  <a:pt x="838198" y="347663"/>
                </a:lnTo>
                <a:lnTo>
                  <a:pt x="838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612732" y="5294514"/>
            <a:ext cx="5346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Arial MT"/>
                <a:cs typeface="Arial MT"/>
              </a:rPr>
              <a:t>C000H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553321" y="2787850"/>
            <a:ext cx="525780" cy="275272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400" spc="-25">
                <a:latin typeface="Arial MT"/>
                <a:cs typeface="Arial MT"/>
              </a:rPr>
              <a:t>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400" spc="-30">
                <a:latin typeface="Arial MT"/>
                <a:cs typeface="Arial MT"/>
              </a:rPr>
              <a:t>1000H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00" spc="-30">
                <a:latin typeface="Arial MT"/>
                <a:cs typeface="Arial MT"/>
              </a:rPr>
              <a:t>2000H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400" spc="-30">
                <a:latin typeface="Arial MT"/>
                <a:cs typeface="Arial MT"/>
              </a:rPr>
              <a:t>3000H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400" spc="-30">
                <a:latin typeface="Arial MT"/>
                <a:cs typeface="Arial MT"/>
              </a:rPr>
              <a:t>4000H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400" spc="-30">
                <a:latin typeface="Arial MT"/>
                <a:cs typeface="Arial MT"/>
              </a:rPr>
              <a:t>5000H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00" spc="-30">
                <a:latin typeface="Arial MT"/>
                <a:cs typeface="Arial MT"/>
              </a:rPr>
              <a:t>6000H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400" spc="-30">
                <a:latin typeface="Arial MT"/>
                <a:cs typeface="Arial MT"/>
              </a:rPr>
              <a:t>7000H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 spc="-30">
                <a:latin typeface="Arial MT"/>
                <a:cs typeface="Arial MT"/>
              </a:rPr>
              <a:t>8000H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400" spc="-30">
                <a:latin typeface="Arial MT"/>
                <a:cs typeface="Arial MT"/>
              </a:rPr>
              <a:t>9000H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168496" y="2093798"/>
            <a:ext cx="3895725" cy="2533650"/>
            <a:chOff x="2168496" y="2093798"/>
            <a:chExt cx="3895725" cy="2533650"/>
          </a:xfrm>
        </p:grpSpPr>
        <p:sp>
          <p:nvSpPr>
            <p:cNvPr id="28" name="object 28" descr=""/>
            <p:cNvSpPr/>
            <p:nvPr/>
          </p:nvSpPr>
          <p:spPr>
            <a:xfrm>
              <a:off x="5149820" y="3115412"/>
              <a:ext cx="901065" cy="1430020"/>
            </a:xfrm>
            <a:custGeom>
              <a:avLst/>
              <a:gdLst/>
              <a:ahLst/>
              <a:cxnLst/>
              <a:rect l="l" t="t" r="r" b="b"/>
              <a:pathLst>
                <a:path w="901064" h="1430020">
                  <a:moveTo>
                    <a:pt x="0" y="1429485"/>
                  </a:moveTo>
                  <a:lnTo>
                    <a:pt x="900857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91360" y="3093923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72859" y="0"/>
                  </a:moveTo>
                  <a:lnTo>
                    <a:pt x="0" y="44152"/>
                  </a:lnTo>
                  <a:lnTo>
                    <a:pt x="64467" y="84778"/>
                  </a:lnTo>
                  <a:lnTo>
                    <a:pt x="72859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178022" y="21033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1447798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47798" y="285750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178021" y="21033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178021" y="238907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178021" y="26748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178022" y="29415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1447798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47798" y="285750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178021" y="29415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178022" y="32082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1447798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47798" y="285750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178021" y="32082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178021" y="349397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178021" y="37797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178022" y="40464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1447798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47798" y="285750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178021" y="40464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178021" y="433217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/>
          <p:nvPr/>
        </p:nvSpPr>
        <p:spPr>
          <a:xfrm>
            <a:off x="2330421" y="5992697"/>
            <a:ext cx="1143000" cy="284480"/>
          </a:xfrm>
          <a:custGeom>
            <a:avLst/>
            <a:gdLst/>
            <a:ahLst/>
            <a:cxnLst/>
            <a:rect l="l" t="t" r="r" b="b"/>
            <a:pathLst>
              <a:path w="1143000" h="284479">
                <a:moveTo>
                  <a:pt x="0" y="0"/>
                </a:moveTo>
                <a:lnTo>
                  <a:pt x="1142999" y="0"/>
                </a:lnTo>
                <a:lnTo>
                  <a:pt x="1142999" y="284161"/>
                </a:lnTo>
                <a:lnTo>
                  <a:pt x="0" y="28416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409162" y="6007937"/>
            <a:ext cx="619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 b="1" i="1">
                <a:solidFill>
                  <a:srgbClr val="00B050"/>
                </a:solidFill>
                <a:latin typeface="Arial"/>
                <a:cs typeface="Arial"/>
              </a:rPr>
              <a:t>0A124H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292820" y="5992697"/>
            <a:ext cx="1143000" cy="28448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400" spc="-10" b="1" i="1">
                <a:solidFill>
                  <a:srgbClr val="00B050"/>
                </a:solidFill>
                <a:latin typeface="Arial"/>
                <a:cs typeface="Arial"/>
              </a:rPr>
              <a:t>00124H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3397220" y="6086359"/>
            <a:ext cx="2895600" cy="76200"/>
            <a:chOff x="3397220" y="6086359"/>
            <a:chExt cx="2895600" cy="76200"/>
          </a:xfrm>
        </p:grpSpPr>
        <p:sp>
          <p:nvSpPr>
            <p:cNvPr id="47" name="object 47" descr=""/>
            <p:cNvSpPr/>
            <p:nvPr/>
          </p:nvSpPr>
          <p:spPr>
            <a:xfrm>
              <a:off x="3397220" y="6124459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 h="0">
                  <a:moveTo>
                    <a:pt x="2895600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397220" y="6124459"/>
              <a:ext cx="2870200" cy="0"/>
            </a:xfrm>
            <a:custGeom>
              <a:avLst/>
              <a:gdLst/>
              <a:ahLst/>
              <a:cxnLst/>
              <a:rect l="l" t="t" r="r" b="b"/>
              <a:pathLst>
                <a:path w="2870200" h="0">
                  <a:moveTo>
                    <a:pt x="0" y="0"/>
                  </a:moveTo>
                  <a:lnTo>
                    <a:pt x="2870199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216620" y="60863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325524" y="4382397"/>
            <a:ext cx="112395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sz="1600" spc="-60">
                <a:latin typeface="Arial MT"/>
                <a:cs typeface="Arial MT"/>
              </a:rPr>
              <a:t>8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2168496" y="2900248"/>
            <a:ext cx="2981325" cy="2565400"/>
            <a:chOff x="2168496" y="2900248"/>
            <a:chExt cx="2981325" cy="2565400"/>
          </a:xfrm>
        </p:grpSpPr>
        <p:sp>
          <p:nvSpPr>
            <p:cNvPr id="52" name="object 52" descr=""/>
            <p:cNvSpPr/>
            <p:nvPr/>
          </p:nvSpPr>
          <p:spPr>
            <a:xfrm>
              <a:off x="2178022" y="433217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1447798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47798" y="285750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178021" y="433217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178021" y="46179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178022" y="48846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1447798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47798" y="285750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178021" y="488462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178022" y="517037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1447798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47798" y="285750"/>
                  </a:lnTo>
                  <a:lnTo>
                    <a:pt x="1447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178021" y="5170373"/>
              <a:ext cx="1447800" cy="285750"/>
            </a:xfrm>
            <a:custGeom>
              <a:avLst/>
              <a:gdLst/>
              <a:ahLst/>
              <a:cxnLst/>
              <a:rect l="l" t="t" r="r" b="b"/>
              <a:pathLst>
                <a:path w="1447800" h="285750">
                  <a:moveTo>
                    <a:pt x="0" y="0"/>
                  </a:moveTo>
                  <a:lnTo>
                    <a:pt x="1447799" y="0"/>
                  </a:lnTo>
                  <a:lnTo>
                    <a:pt x="1447799" y="285749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425912" y="2900247"/>
              <a:ext cx="723900" cy="1211580"/>
            </a:xfrm>
            <a:custGeom>
              <a:avLst/>
              <a:gdLst/>
              <a:ahLst/>
              <a:cxnLst/>
              <a:rect l="l" t="t" r="r" b="b"/>
              <a:pathLst>
                <a:path w="723900" h="1211579">
                  <a:moveTo>
                    <a:pt x="723900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0" y="344487"/>
                  </a:lnTo>
                  <a:lnTo>
                    <a:pt x="0" y="1211262"/>
                  </a:lnTo>
                  <a:lnTo>
                    <a:pt x="723900" y="1211262"/>
                  </a:lnTo>
                  <a:lnTo>
                    <a:pt x="723900" y="1778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4573423" y="4107758"/>
            <a:ext cx="112395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sz="1600" spc="-60">
                <a:latin typeface="Arial MT"/>
                <a:cs typeface="Arial MT"/>
              </a:rPr>
              <a:t>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3930612" y="4111510"/>
            <a:ext cx="1752600" cy="1484630"/>
          </a:xfrm>
          <a:custGeom>
            <a:avLst/>
            <a:gdLst/>
            <a:ahLst/>
            <a:cxnLst/>
            <a:rect l="l" t="t" r="r" b="b"/>
            <a:pathLst>
              <a:path w="1752600" h="1484629">
                <a:moveTo>
                  <a:pt x="1219200" y="0"/>
                </a:moveTo>
                <a:lnTo>
                  <a:pt x="495300" y="0"/>
                </a:lnTo>
                <a:lnTo>
                  <a:pt x="495300" y="177800"/>
                </a:lnTo>
                <a:lnTo>
                  <a:pt x="495300" y="355600"/>
                </a:lnTo>
                <a:lnTo>
                  <a:pt x="1219200" y="355600"/>
                </a:lnTo>
                <a:lnTo>
                  <a:pt x="1219200" y="177800"/>
                </a:lnTo>
                <a:lnTo>
                  <a:pt x="1219200" y="0"/>
                </a:lnTo>
                <a:close/>
              </a:path>
              <a:path w="1752600" h="1484629">
                <a:moveTo>
                  <a:pt x="1752600" y="700087"/>
                </a:moveTo>
                <a:lnTo>
                  <a:pt x="0" y="700087"/>
                </a:lnTo>
                <a:lnTo>
                  <a:pt x="0" y="1484312"/>
                </a:lnTo>
                <a:lnTo>
                  <a:pt x="1752600" y="1484312"/>
                </a:lnTo>
                <a:lnTo>
                  <a:pt x="1752600" y="700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4261643" y="4715078"/>
            <a:ext cx="108013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200"/>
              </a:lnSpc>
              <a:spcBef>
                <a:spcPts val="100"/>
              </a:spcBef>
              <a:tabLst>
                <a:tab pos="826135" algn="l"/>
              </a:tabLst>
            </a:pPr>
            <a:r>
              <a:rPr dirty="0" sz="1800" spc="-10">
                <a:latin typeface="Arial MT"/>
                <a:cs typeface="Arial MT"/>
              </a:rPr>
              <a:t>Tabela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70">
                <a:latin typeface="Arial MT"/>
                <a:cs typeface="Arial MT"/>
              </a:rPr>
              <a:t>de </a:t>
            </a:r>
            <a:r>
              <a:rPr dirty="0" sz="1800" spc="-10">
                <a:latin typeface="Arial MT"/>
                <a:cs typeface="Arial MT"/>
              </a:rPr>
              <a:t>Páginas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3616295" y="2236672"/>
            <a:ext cx="809625" cy="3086100"/>
            <a:chOff x="3616295" y="2236672"/>
            <a:chExt cx="809625" cy="3086100"/>
          </a:xfrm>
        </p:grpSpPr>
        <p:sp>
          <p:nvSpPr>
            <p:cNvPr id="64" name="object 64" descr=""/>
            <p:cNvSpPr/>
            <p:nvPr/>
          </p:nvSpPr>
          <p:spPr>
            <a:xfrm>
              <a:off x="3625820" y="2246197"/>
              <a:ext cx="779780" cy="550545"/>
            </a:xfrm>
            <a:custGeom>
              <a:avLst/>
              <a:gdLst/>
              <a:ahLst/>
              <a:cxnLst/>
              <a:rect l="l" t="t" r="r" b="b"/>
              <a:pathLst>
                <a:path w="779779" h="550544">
                  <a:moveTo>
                    <a:pt x="0" y="0"/>
                  </a:moveTo>
                  <a:lnTo>
                    <a:pt x="779353" y="550495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341700" y="2736265"/>
              <a:ext cx="84455" cy="75565"/>
            </a:xfrm>
            <a:custGeom>
              <a:avLst/>
              <a:gdLst/>
              <a:ahLst/>
              <a:cxnLst/>
              <a:rect l="l" t="t" r="r" b="b"/>
              <a:pathLst>
                <a:path w="84454" h="75564">
                  <a:moveTo>
                    <a:pt x="43962" y="0"/>
                  </a:moveTo>
                  <a:lnTo>
                    <a:pt x="0" y="62238"/>
                  </a:lnTo>
                  <a:lnTo>
                    <a:pt x="84220" y="75082"/>
                  </a:lnTo>
                  <a:lnTo>
                    <a:pt x="43962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625820" y="2531948"/>
              <a:ext cx="778510" cy="445134"/>
            </a:xfrm>
            <a:custGeom>
              <a:avLst/>
              <a:gdLst/>
              <a:ahLst/>
              <a:cxnLst/>
              <a:rect l="l" t="t" r="r" b="b"/>
              <a:pathLst>
                <a:path w="778510" h="445135">
                  <a:moveTo>
                    <a:pt x="0" y="0"/>
                  </a:moveTo>
                  <a:lnTo>
                    <a:pt x="778046" y="444597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340858" y="2918261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89" h="71119">
                  <a:moveTo>
                    <a:pt x="37805" y="0"/>
                  </a:moveTo>
                  <a:lnTo>
                    <a:pt x="0" y="66160"/>
                  </a:lnTo>
                  <a:lnTo>
                    <a:pt x="85062" y="70886"/>
                  </a:lnTo>
                  <a:lnTo>
                    <a:pt x="37805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625820" y="3084398"/>
              <a:ext cx="775970" cy="241935"/>
            </a:xfrm>
            <a:custGeom>
              <a:avLst/>
              <a:gdLst/>
              <a:ahLst/>
              <a:cxnLst/>
              <a:rect l="l" t="t" r="r" b="b"/>
              <a:pathLst>
                <a:path w="775970" h="241935">
                  <a:moveTo>
                    <a:pt x="0" y="0"/>
                  </a:moveTo>
                  <a:lnTo>
                    <a:pt x="775849" y="241683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341837" y="3274597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22663" y="0"/>
                  </a:moveTo>
                  <a:lnTo>
                    <a:pt x="0" y="72750"/>
                  </a:lnTo>
                  <a:lnTo>
                    <a:pt x="84082" y="59038"/>
                  </a:lnTo>
                  <a:lnTo>
                    <a:pt x="22663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625820" y="3351098"/>
              <a:ext cx="775335" cy="144780"/>
            </a:xfrm>
            <a:custGeom>
              <a:avLst/>
              <a:gdLst/>
              <a:ahLst/>
              <a:cxnLst/>
              <a:rect l="l" t="t" r="r" b="b"/>
              <a:pathLst>
                <a:path w="775335" h="144779">
                  <a:moveTo>
                    <a:pt x="0" y="0"/>
                  </a:moveTo>
                  <a:lnTo>
                    <a:pt x="775130" y="144567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344027" y="3448897"/>
              <a:ext cx="81915" cy="74930"/>
            </a:xfrm>
            <a:custGeom>
              <a:avLst/>
              <a:gdLst/>
              <a:ahLst/>
              <a:cxnLst/>
              <a:rect l="l" t="t" r="r" b="b"/>
              <a:pathLst>
                <a:path w="81914" h="74929">
                  <a:moveTo>
                    <a:pt x="13971" y="0"/>
                  </a:moveTo>
                  <a:lnTo>
                    <a:pt x="0" y="74908"/>
                  </a:lnTo>
                  <a:lnTo>
                    <a:pt x="81893" y="51426"/>
                  </a:lnTo>
                  <a:lnTo>
                    <a:pt x="13971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625820" y="3636848"/>
              <a:ext cx="775335" cy="40005"/>
            </a:xfrm>
            <a:custGeom>
              <a:avLst/>
              <a:gdLst/>
              <a:ahLst/>
              <a:cxnLst/>
              <a:rect l="l" t="t" r="r" b="b"/>
              <a:pathLst>
                <a:path w="775335" h="40004">
                  <a:moveTo>
                    <a:pt x="0" y="0"/>
                  </a:moveTo>
                  <a:lnTo>
                    <a:pt x="774733" y="39966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347860" y="3636148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3925" y="0"/>
                  </a:moveTo>
                  <a:lnTo>
                    <a:pt x="0" y="76098"/>
                  </a:lnTo>
                  <a:lnTo>
                    <a:pt x="78060" y="41974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625820" y="3858032"/>
              <a:ext cx="775335" cy="64769"/>
            </a:xfrm>
            <a:custGeom>
              <a:avLst/>
              <a:gdLst/>
              <a:ahLst/>
              <a:cxnLst/>
              <a:rect l="l" t="t" r="r" b="b"/>
              <a:pathLst>
                <a:path w="775335" h="64770">
                  <a:moveTo>
                    <a:pt x="0" y="64565"/>
                  </a:moveTo>
                  <a:lnTo>
                    <a:pt x="774787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346819" y="3824282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0" y="0"/>
                  </a:moveTo>
                  <a:lnTo>
                    <a:pt x="6328" y="75937"/>
                  </a:lnTo>
                  <a:lnTo>
                    <a:pt x="79100" y="31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625820" y="4027790"/>
              <a:ext cx="775335" cy="161925"/>
            </a:xfrm>
            <a:custGeom>
              <a:avLst/>
              <a:gdLst/>
              <a:ahLst/>
              <a:cxnLst/>
              <a:rect l="l" t="t" r="r" b="b"/>
              <a:pathLst>
                <a:path w="775335" h="161925">
                  <a:moveTo>
                    <a:pt x="0" y="161507"/>
                  </a:moveTo>
                  <a:lnTo>
                    <a:pt x="775233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343552" y="4000851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29">
                  <a:moveTo>
                    <a:pt x="0" y="0"/>
                  </a:moveTo>
                  <a:lnTo>
                    <a:pt x="15540" y="74598"/>
                  </a:lnTo>
                  <a:lnTo>
                    <a:pt x="82368" y="21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625820" y="4208657"/>
              <a:ext cx="776605" cy="266700"/>
            </a:xfrm>
            <a:custGeom>
              <a:avLst/>
              <a:gdLst/>
              <a:ahLst/>
              <a:cxnLst/>
              <a:rect l="l" t="t" r="r" b="b"/>
              <a:pathLst>
                <a:path w="776604" h="266700">
                  <a:moveTo>
                    <a:pt x="0" y="266391"/>
                  </a:moveTo>
                  <a:lnTo>
                    <a:pt x="776075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341479" y="4189112"/>
              <a:ext cx="84455" cy="72390"/>
            </a:xfrm>
            <a:custGeom>
              <a:avLst/>
              <a:gdLst/>
              <a:ahLst/>
              <a:cxnLst/>
              <a:rect l="l" t="t" r="r" b="b"/>
              <a:pathLst>
                <a:path w="84454" h="72389">
                  <a:moveTo>
                    <a:pt x="0" y="0"/>
                  </a:moveTo>
                  <a:lnTo>
                    <a:pt x="24738" y="72072"/>
                  </a:lnTo>
                  <a:lnTo>
                    <a:pt x="84441" y="1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625820" y="4389168"/>
              <a:ext cx="777240" cy="372110"/>
            </a:xfrm>
            <a:custGeom>
              <a:avLst/>
              <a:gdLst/>
              <a:ahLst/>
              <a:cxnLst/>
              <a:rect l="l" t="t" r="r" b="b"/>
              <a:pathLst>
                <a:path w="777239" h="372110">
                  <a:moveTo>
                    <a:pt x="0" y="371629"/>
                  </a:moveTo>
                  <a:lnTo>
                    <a:pt x="777185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340740" y="4376709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0" y="0"/>
                  </a:moveTo>
                  <a:lnTo>
                    <a:pt x="32871" y="68745"/>
                  </a:lnTo>
                  <a:lnTo>
                    <a:pt x="85180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625820" y="4558017"/>
              <a:ext cx="778510" cy="469900"/>
            </a:xfrm>
            <a:custGeom>
              <a:avLst/>
              <a:gdLst/>
              <a:ahLst/>
              <a:cxnLst/>
              <a:rect l="l" t="t" r="r" b="b"/>
              <a:pathLst>
                <a:path w="778510" h="469900">
                  <a:moveTo>
                    <a:pt x="0" y="469480"/>
                  </a:moveTo>
                  <a:lnTo>
                    <a:pt x="778350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340993" y="4544898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84927" y="0"/>
                  </a:moveTo>
                  <a:lnTo>
                    <a:pt x="0" y="6732"/>
                  </a:lnTo>
                  <a:lnTo>
                    <a:pt x="39357" y="71981"/>
                  </a:lnTo>
                  <a:lnTo>
                    <a:pt x="84927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625820" y="4737782"/>
              <a:ext cx="779780" cy="575945"/>
            </a:xfrm>
            <a:custGeom>
              <a:avLst/>
              <a:gdLst/>
              <a:ahLst/>
              <a:cxnLst/>
              <a:rect l="l" t="t" r="r" b="b"/>
              <a:pathLst>
                <a:path w="779779" h="575945">
                  <a:moveTo>
                    <a:pt x="0" y="575465"/>
                  </a:moveTo>
                  <a:lnTo>
                    <a:pt x="779663" y="0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341986" y="4722698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83934" y="0"/>
                  </a:moveTo>
                  <a:lnTo>
                    <a:pt x="0" y="14597"/>
                  </a:lnTo>
                  <a:lnTo>
                    <a:pt x="45251" y="75905"/>
                  </a:lnTo>
                  <a:lnTo>
                    <a:pt x="83934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625820" y="2817698"/>
              <a:ext cx="777240" cy="339090"/>
            </a:xfrm>
            <a:custGeom>
              <a:avLst/>
              <a:gdLst/>
              <a:ahLst/>
              <a:cxnLst/>
              <a:rect l="l" t="t" r="r" b="b"/>
              <a:pathLst>
                <a:path w="777239" h="339089">
                  <a:moveTo>
                    <a:pt x="0" y="0"/>
                  </a:moveTo>
                  <a:lnTo>
                    <a:pt x="776821" y="339088"/>
                  </a:lnTo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340842" y="3101545"/>
              <a:ext cx="85090" cy="69850"/>
            </a:xfrm>
            <a:custGeom>
              <a:avLst/>
              <a:gdLst/>
              <a:ahLst/>
              <a:cxnLst/>
              <a:rect l="l" t="t" r="r" b="b"/>
              <a:pathLst>
                <a:path w="85089" h="69850">
                  <a:moveTo>
                    <a:pt x="30485" y="0"/>
                  </a:moveTo>
                  <a:lnTo>
                    <a:pt x="0" y="69836"/>
                  </a:lnTo>
                  <a:lnTo>
                    <a:pt x="85078" y="65402"/>
                  </a:lnTo>
                  <a:lnTo>
                    <a:pt x="30485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/>
          <p:nvPr/>
        </p:nvSpPr>
        <p:spPr>
          <a:xfrm>
            <a:off x="4425920" y="4455998"/>
            <a:ext cx="723900" cy="177800"/>
          </a:xfrm>
          <a:custGeom>
            <a:avLst/>
            <a:gdLst/>
            <a:ahLst/>
            <a:cxnLst/>
            <a:rect l="l" t="t" r="r" b="b"/>
            <a:pathLst>
              <a:path w="723900" h="177800">
                <a:moveTo>
                  <a:pt x="723900" y="0"/>
                </a:moveTo>
                <a:lnTo>
                  <a:pt x="0" y="0"/>
                </a:lnTo>
                <a:lnTo>
                  <a:pt x="0" y="177800"/>
                </a:lnTo>
                <a:lnTo>
                  <a:pt x="723900" y="177800"/>
                </a:lnTo>
                <a:lnTo>
                  <a:pt x="723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9" name="object 89" descr=""/>
          <p:cNvGraphicFramePr>
            <a:graphicFrameLocks noGrp="1"/>
          </p:cNvGraphicFramePr>
          <p:nvPr/>
        </p:nvGraphicFramePr>
        <p:xfrm>
          <a:off x="4416395" y="2712923"/>
          <a:ext cx="819150" cy="2085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</a:tblGrid>
              <a:tr h="177800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marL="90805">
                        <a:lnSpc>
                          <a:spcPts val="121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marL="90805">
                        <a:lnSpc>
                          <a:spcPts val="1215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marL="90805">
                        <a:lnSpc>
                          <a:spcPts val="121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 marL="90805">
                        <a:lnSpc>
                          <a:spcPts val="1215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 i="1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object 90" descr=""/>
          <p:cNvGraphicFramePr>
            <a:graphicFrameLocks noGrp="1"/>
          </p:cNvGraphicFramePr>
          <p:nvPr/>
        </p:nvGraphicFramePr>
        <p:xfrm>
          <a:off x="6054695" y="2941523"/>
          <a:ext cx="1543050" cy="251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20" i="1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célula</a:t>
                      </a:r>
                      <a:r>
                        <a:rPr dirty="0" sz="1600" spc="15" i="1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 i="1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marL="91440">
                        <a:lnSpc>
                          <a:spcPts val="1835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91440">
                        <a:lnSpc>
                          <a:spcPts val="1835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91440">
                        <a:lnSpc>
                          <a:spcPts val="1835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544" rIns="0" bIns="0" rtlCol="0" vert="horz">
            <a:spAutoFit/>
          </a:bodyPr>
          <a:lstStyle/>
          <a:p>
            <a:pPr algn="just" marL="331470" indent="-318770">
              <a:lnSpc>
                <a:spcPct val="100000"/>
              </a:lnSpc>
              <a:spcBef>
                <a:spcPts val="334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pc="-190"/>
              <a:t>Fragmentação</a:t>
            </a:r>
            <a:r>
              <a:rPr dirty="0" spc="-10"/>
              <a:t> de</a:t>
            </a:r>
            <a:r>
              <a:rPr dirty="0" spc="-100"/>
              <a:t> </a:t>
            </a:r>
            <a:r>
              <a:rPr dirty="0" spc="-10"/>
              <a:t>Memória</a:t>
            </a:r>
          </a:p>
          <a:p>
            <a:pPr algn="just" marL="647700" marR="9525" indent="-279400">
              <a:lnSpc>
                <a:spcPct val="90500"/>
              </a:lnSpc>
              <a:spcBef>
                <a:spcPts val="505"/>
              </a:spcBef>
            </a:pPr>
            <a:r>
              <a:rPr dirty="0" sz="1800" spc="360">
                <a:solidFill>
                  <a:srgbClr val="94B6D2"/>
                </a:solidFill>
              </a:rPr>
              <a:t>🞑</a:t>
            </a:r>
            <a:r>
              <a:rPr dirty="0" sz="1800" spc="-125">
                <a:solidFill>
                  <a:srgbClr val="94B6D2"/>
                </a:solidFill>
              </a:rPr>
              <a:t> </a:t>
            </a:r>
            <a:r>
              <a:rPr dirty="0" sz="2600"/>
              <a:t>A</a:t>
            </a:r>
            <a:r>
              <a:rPr dirty="0" sz="2600" spc="-15"/>
              <a:t>  </a:t>
            </a:r>
            <a:r>
              <a:rPr dirty="0" sz="2600"/>
              <a:t>gestão</a:t>
            </a:r>
            <a:r>
              <a:rPr dirty="0" sz="2600" spc="-10"/>
              <a:t>  </a:t>
            </a:r>
            <a:r>
              <a:rPr dirty="0" sz="2600"/>
              <a:t>de</a:t>
            </a:r>
            <a:r>
              <a:rPr dirty="0" sz="2600" spc="-10"/>
              <a:t>  </a:t>
            </a:r>
            <a:r>
              <a:rPr dirty="0" sz="2600"/>
              <a:t>memória</a:t>
            </a:r>
            <a:r>
              <a:rPr dirty="0" sz="2600" spc="-10"/>
              <a:t>  </a:t>
            </a:r>
            <a:r>
              <a:rPr dirty="0" sz="2600"/>
              <a:t>mediante</a:t>
            </a:r>
            <a:r>
              <a:rPr dirty="0" sz="2600" spc="-10"/>
              <a:t>  </a:t>
            </a:r>
            <a:r>
              <a:rPr dirty="0" sz="2600"/>
              <a:t>partições</a:t>
            </a:r>
            <a:r>
              <a:rPr dirty="0" sz="2600" spc="-15"/>
              <a:t>  </a:t>
            </a:r>
            <a:r>
              <a:rPr dirty="0" sz="2600" spc="-80"/>
              <a:t>fixas </a:t>
            </a:r>
            <a:r>
              <a:rPr dirty="0" sz="2600" spc="-30"/>
              <a:t>provoca</a:t>
            </a:r>
            <a:r>
              <a:rPr dirty="0" sz="2600" spc="150"/>
              <a:t> </a:t>
            </a:r>
            <a:r>
              <a:rPr dirty="0" sz="2600"/>
              <a:t>o</a:t>
            </a:r>
            <a:r>
              <a:rPr dirty="0" sz="2600" spc="150"/>
              <a:t> </a:t>
            </a:r>
            <a:r>
              <a:rPr dirty="0" sz="2600" spc="-80"/>
              <a:t>aparecimento</a:t>
            </a:r>
            <a:r>
              <a:rPr dirty="0" sz="2600" spc="150"/>
              <a:t> </a:t>
            </a:r>
            <a:r>
              <a:rPr dirty="0" sz="2600"/>
              <a:t>de</a:t>
            </a:r>
            <a:r>
              <a:rPr dirty="0" sz="2600" spc="150"/>
              <a:t> </a:t>
            </a:r>
            <a:r>
              <a:rPr dirty="0" sz="2600"/>
              <a:t>áreas</a:t>
            </a:r>
            <a:r>
              <a:rPr dirty="0" sz="2600" spc="150"/>
              <a:t> </a:t>
            </a:r>
            <a:r>
              <a:rPr dirty="0" sz="2600"/>
              <a:t>de</a:t>
            </a:r>
            <a:r>
              <a:rPr dirty="0" sz="2600" spc="150"/>
              <a:t> </a:t>
            </a:r>
            <a:r>
              <a:rPr dirty="0" sz="2600" spc="-85"/>
              <a:t>memória</a:t>
            </a:r>
            <a:r>
              <a:rPr dirty="0" sz="2600" spc="150"/>
              <a:t> </a:t>
            </a:r>
            <a:r>
              <a:rPr dirty="0" sz="2600" spc="-65" b="1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dirty="0" sz="2600" spc="-50" b="1">
                <a:solidFill>
                  <a:srgbClr val="FF0000"/>
                </a:solidFill>
                <a:latin typeface="Arial"/>
                <a:cs typeface="Arial"/>
              </a:rPr>
              <a:t>utilizadas.</a:t>
            </a:r>
            <a:endParaRPr sz="2600">
              <a:latin typeface="Arial"/>
              <a:cs typeface="Arial"/>
            </a:endParaRPr>
          </a:p>
          <a:p>
            <a:pPr algn="just" marL="647700" marR="15875" indent="-279400">
              <a:lnSpc>
                <a:spcPts val="2850"/>
              </a:lnSpc>
              <a:spcBef>
                <a:spcPts val="550"/>
              </a:spcBef>
            </a:pPr>
            <a:r>
              <a:rPr dirty="0" sz="1800" spc="360">
                <a:solidFill>
                  <a:srgbClr val="94B6D2"/>
                </a:solidFill>
              </a:rPr>
              <a:t>🞑</a:t>
            </a:r>
            <a:r>
              <a:rPr dirty="0" sz="1800" spc="-85">
                <a:solidFill>
                  <a:srgbClr val="94B6D2"/>
                </a:solidFill>
              </a:rPr>
              <a:t> </a:t>
            </a:r>
            <a:r>
              <a:rPr dirty="0" sz="2600" spc="-315"/>
              <a:t>Este</a:t>
            </a:r>
            <a:r>
              <a:rPr dirty="0" sz="2600" spc="165"/>
              <a:t> </a:t>
            </a:r>
            <a:r>
              <a:rPr dirty="0" sz="2600"/>
              <a:t>efeito</a:t>
            </a:r>
            <a:r>
              <a:rPr dirty="0" sz="2600" spc="160"/>
              <a:t> </a:t>
            </a:r>
            <a:r>
              <a:rPr dirty="0" sz="2600" spc="-305"/>
              <a:t>se</a:t>
            </a:r>
            <a:r>
              <a:rPr dirty="0" sz="2600" spc="160"/>
              <a:t> </a:t>
            </a:r>
            <a:r>
              <a:rPr dirty="0" sz="2600" spc="-135"/>
              <a:t>denomina</a:t>
            </a:r>
            <a:r>
              <a:rPr dirty="0" sz="2600" spc="165"/>
              <a:t> </a:t>
            </a:r>
            <a:r>
              <a:rPr dirty="0" u="heavy" sz="2600" spc="-75">
                <a:uFill>
                  <a:solidFill>
                    <a:srgbClr val="000000"/>
                  </a:solidFill>
                </a:uFill>
              </a:rPr>
              <a:t>fragmentação</a:t>
            </a:r>
            <a:r>
              <a:rPr dirty="0" u="heavy" sz="2600" spc="16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</a:rPr>
              <a:t>da</a:t>
            </a:r>
            <a:r>
              <a:rPr dirty="0" u="heavy" sz="2600" spc="16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125">
                <a:uFill>
                  <a:solidFill>
                    <a:srgbClr val="000000"/>
                  </a:solidFill>
                </a:uFill>
              </a:rPr>
              <a:t>memória</a:t>
            </a:r>
            <a:r>
              <a:rPr dirty="0" sz="2600" spc="165"/>
              <a:t> </a:t>
            </a:r>
            <a:r>
              <a:rPr dirty="0" sz="2600" spc="-715"/>
              <a:t>e</a:t>
            </a:r>
            <a:r>
              <a:rPr dirty="0" sz="2600" spc="-65"/>
              <a:t> pode</a:t>
            </a:r>
            <a:r>
              <a:rPr dirty="0" sz="2600" spc="-120"/>
              <a:t> </a:t>
            </a:r>
            <a:r>
              <a:rPr dirty="0" sz="2600" spc="-210"/>
              <a:t>ser</a:t>
            </a:r>
            <a:r>
              <a:rPr dirty="0" sz="2600" spc="-5"/>
              <a:t> </a:t>
            </a:r>
            <a:r>
              <a:rPr dirty="0" sz="2600" spc="-20"/>
              <a:t>de</a:t>
            </a:r>
            <a:r>
              <a:rPr dirty="0" sz="2600" spc="-100"/>
              <a:t> </a:t>
            </a:r>
            <a:r>
              <a:rPr dirty="0" sz="2600" spc="-165"/>
              <a:t>dois</a:t>
            </a:r>
            <a:r>
              <a:rPr dirty="0" sz="2600" spc="-15"/>
              <a:t> </a:t>
            </a:r>
            <a:r>
              <a:rPr dirty="0" sz="2600" spc="-10"/>
              <a:t>tipos:</a:t>
            </a:r>
            <a:endParaRPr sz="2600"/>
          </a:p>
          <a:p>
            <a:pPr algn="just" lvl="1" marL="926465" indent="-227965">
              <a:lnSpc>
                <a:spcPct val="100000"/>
              </a:lnSpc>
              <a:spcBef>
                <a:spcPts val="16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50">
                <a:solidFill>
                  <a:srgbClr val="FF0000"/>
                </a:solidFill>
                <a:latin typeface="Arial MT"/>
                <a:cs typeface="Arial MT"/>
              </a:rPr>
              <a:t>Fragmentação</a:t>
            </a:r>
            <a:r>
              <a:rPr dirty="0" sz="2300" spc="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interna</a:t>
            </a:r>
            <a:endParaRPr sz="2300">
              <a:latin typeface="Arial MT"/>
              <a:cs typeface="Arial MT"/>
            </a:endParaRPr>
          </a:p>
          <a:p>
            <a:pPr marL="927100" marR="5080" indent="26670">
              <a:lnSpc>
                <a:spcPts val="1800"/>
              </a:lnSpc>
              <a:spcBef>
                <a:spcPts val="560"/>
              </a:spcBef>
            </a:pPr>
            <a:r>
              <a:rPr dirty="0" sz="1700" spc="-105"/>
              <a:t>Porção</a:t>
            </a:r>
            <a:r>
              <a:rPr dirty="0" sz="1700" spc="40"/>
              <a:t> </a:t>
            </a:r>
            <a:r>
              <a:rPr dirty="0" sz="1700"/>
              <a:t>de</a:t>
            </a:r>
            <a:r>
              <a:rPr dirty="0" sz="1700" spc="40"/>
              <a:t> </a:t>
            </a:r>
            <a:r>
              <a:rPr dirty="0" sz="1700" spc="-95"/>
              <a:t>memória</a:t>
            </a:r>
            <a:r>
              <a:rPr dirty="0" sz="1700" spc="40"/>
              <a:t> </a:t>
            </a:r>
            <a:r>
              <a:rPr dirty="0" sz="1700"/>
              <a:t>de</a:t>
            </a:r>
            <a:r>
              <a:rPr dirty="0" sz="1700" spc="40"/>
              <a:t> </a:t>
            </a:r>
            <a:r>
              <a:rPr dirty="0" sz="1700" spc="-95"/>
              <a:t>uma</a:t>
            </a:r>
            <a:r>
              <a:rPr dirty="0" sz="1700" spc="40"/>
              <a:t> </a:t>
            </a:r>
            <a:r>
              <a:rPr dirty="0" sz="1700" spc="-55"/>
              <a:t>determinada</a:t>
            </a:r>
            <a:r>
              <a:rPr dirty="0" sz="1700" spc="45"/>
              <a:t> </a:t>
            </a:r>
            <a:r>
              <a:rPr dirty="0" sz="1700" spc="-25"/>
              <a:t>partição</a:t>
            </a:r>
            <a:r>
              <a:rPr dirty="0" sz="1700" spc="40"/>
              <a:t> </a:t>
            </a:r>
            <a:r>
              <a:rPr dirty="0" sz="1700" spc="-40"/>
              <a:t>que</a:t>
            </a:r>
            <a:r>
              <a:rPr dirty="0" sz="1700" spc="40"/>
              <a:t> </a:t>
            </a:r>
            <a:r>
              <a:rPr dirty="0" sz="1700" spc="-40"/>
              <a:t>não</a:t>
            </a:r>
            <a:r>
              <a:rPr dirty="0" sz="1700" spc="40"/>
              <a:t> </a:t>
            </a:r>
            <a:r>
              <a:rPr dirty="0" sz="1700"/>
              <a:t>é</a:t>
            </a:r>
            <a:r>
              <a:rPr dirty="0" sz="1700" spc="40"/>
              <a:t> </a:t>
            </a:r>
            <a:r>
              <a:rPr dirty="0" sz="1700" spc="-30"/>
              <a:t>utilizada</a:t>
            </a:r>
            <a:r>
              <a:rPr dirty="0" sz="1700" spc="45"/>
              <a:t> </a:t>
            </a:r>
            <a:r>
              <a:rPr dirty="0" sz="1700" spc="-10"/>
              <a:t>devido </a:t>
            </a:r>
            <a:r>
              <a:rPr dirty="0" sz="1700" spc="-140"/>
              <a:t>aos</a:t>
            </a:r>
            <a:r>
              <a:rPr dirty="0" sz="1700" spc="20"/>
              <a:t> </a:t>
            </a:r>
            <a:r>
              <a:rPr dirty="0" sz="1700" spc="-110"/>
              <a:t>requisitos</a:t>
            </a:r>
            <a:r>
              <a:rPr dirty="0" sz="1700" spc="25"/>
              <a:t> </a:t>
            </a:r>
            <a:r>
              <a:rPr dirty="0" sz="1700" spc="-105"/>
              <a:t>reduzidos</a:t>
            </a:r>
            <a:r>
              <a:rPr dirty="0" sz="1700" spc="25"/>
              <a:t> </a:t>
            </a:r>
            <a:r>
              <a:rPr dirty="0" sz="1700" spc="-140"/>
              <a:t>dos</a:t>
            </a:r>
            <a:r>
              <a:rPr dirty="0" sz="1700" spc="25"/>
              <a:t> </a:t>
            </a:r>
            <a:r>
              <a:rPr dirty="0" sz="1700" spc="-50"/>
              <a:t>processos.</a:t>
            </a:r>
            <a:endParaRPr sz="1700"/>
          </a:p>
          <a:p>
            <a:pPr algn="just" lvl="1" marL="926465" indent="-227965">
              <a:lnSpc>
                <a:spcPct val="100000"/>
              </a:lnSpc>
              <a:spcBef>
                <a:spcPts val="18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50">
                <a:solidFill>
                  <a:srgbClr val="FF0000"/>
                </a:solidFill>
                <a:latin typeface="Arial MT"/>
                <a:cs typeface="Arial MT"/>
              </a:rPr>
              <a:t>Fragmentação</a:t>
            </a:r>
            <a:r>
              <a:rPr dirty="0" sz="2300" spc="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externa</a:t>
            </a:r>
            <a:endParaRPr sz="2300">
              <a:latin typeface="Arial MT"/>
              <a:cs typeface="Arial MT"/>
            </a:endParaRPr>
          </a:p>
          <a:p>
            <a:pPr marL="927100" marR="5080" indent="22225">
              <a:lnSpc>
                <a:spcPts val="1800"/>
              </a:lnSpc>
              <a:spcBef>
                <a:spcPts val="560"/>
              </a:spcBef>
              <a:tabLst>
                <a:tab pos="5753100" algn="l"/>
              </a:tabLst>
            </a:pPr>
            <a:r>
              <a:rPr dirty="0" sz="1700" spc="-40"/>
              <a:t>Ocorre</a:t>
            </a:r>
            <a:r>
              <a:rPr dirty="0" sz="1700" spc="10"/>
              <a:t> </a:t>
            </a:r>
            <a:r>
              <a:rPr dirty="0" sz="1700" spc="-65"/>
              <a:t>quando</a:t>
            </a:r>
            <a:r>
              <a:rPr dirty="0" sz="1700" spc="10"/>
              <a:t> </a:t>
            </a:r>
            <a:r>
              <a:rPr dirty="0" sz="1700" spc="-70"/>
              <a:t>existe</a:t>
            </a:r>
            <a:r>
              <a:rPr dirty="0" sz="1700" spc="10"/>
              <a:t> </a:t>
            </a:r>
            <a:r>
              <a:rPr dirty="0" sz="1700" spc="-95"/>
              <a:t>espaço</a:t>
            </a:r>
            <a:r>
              <a:rPr dirty="0" sz="1700" spc="15"/>
              <a:t> </a:t>
            </a:r>
            <a:r>
              <a:rPr dirty="0" sz="1700" spc="-95"/>
              <a:t>suficiente</a:t>
            </a:r>
            <a:r>
              <a:rPr dirty="0" sz="1700" spc="10"/>
              <a:t> </a:t>
            </a:r>
            <a:r>
              <a:rPr dirty="0" sz="1700"/>
              <a:t>de</a:t>
            </a:r>
            <a:r>
              <a:rPr dirty="0" sz="1700" spc="10"/>
              <a:t> </a:t>
            </a:r>
            <a:r>
              <a:rPr dirty="0" sz="1700" spc="-10"/>
              <a:t>memória</a:t>
            </a:r>
            <a:r>
              <a:rPr dirty="0" sz="1700"/>
              <a:t>	</a:t>
            </a:r>
            <a:r>
              <a:rPr dirty="0" sz="1700" spc="-10"/>
              <a:t>livre</a:t>
            </a:r>
            <a:r>
              <a:rPr dirty="0" sz="1700" spc="30"/>
              <a:t> </a:t>
            </a:r>
            <a:r>
              <a:rPr dirty="0" sz="1700"/>
              <a:t>para</a:t>
            </a:r>
            <a:r>
              <a:rPr dirty="0" sz="1700" spc="30"/>
              <a:t> </a:t>
            </a:r>
            <a:r>
              <a:rPr dirty="0" sz="1700" spc="-60"/>
              <a:t>satisfazer</a:t>
            </a:r>
            <a:r>
              <a:rPr dirty="0" sz="1700" spc="30"/>
              <a:t> </a:t>
            </a:r>
            <a:r>
              <a:rPr dirty="0" sz="1700" spc="-150"/>
              <a:t>uma </a:t>
            </a:r>
            <a:r>
              <a:rPr dirty="0" sz="1700" spc="-110"/>
              <a:t>requisição,</a:t>
            </a:r>
            <a:r>
              <a:rPr dirty="0" sz="1700" spc="-10"/>
              <a:t> </a:t>
            </a:r>
            <a:r>
              <a:rPr dirty="0" sz="1700" spc="-105"/>
              <a:t>porém</a:t>
            </a:r>
            <a:r>
              <a:rPr dirty="0" sz="1700" spc="-15"/>
              <a:t> </a:t>
            </a:r>
            <a:r>
              <a:rPr dirty="0" sz="1700" spc="-120" b="1">
                <a:solidFill>
                  <a:srgbClr val="0066FF"/>
                </a:solidFill>
                <a:latin typeface="Arial"/>
                <a:cs typeface="Arial"/>
              </a:rPr>
              <a:t>não</a:t>
            </a:r>
            <a:r>
              <a:rPr dirty="0" sz="1700" spc="-2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700" spc="-150" b="1">
                <a:solidFill>
                  <a:srgbClr val="0066FF"/>
                </a:solidFill>
                <a:latin typeface="Arial"/>
                <a:cs typeface="Arial"/>
              </a:rPr>
              <a:t>é</a:t>
            </a:r>
            <a:r>
              <a:rPr dirty="0" sz="1700" spc="-2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700" spc="-150" b="1">
                <a:solidFill>
                  <a:srgbClr val="0066FF"/>
                </a:solidFill>
                <a:latin typeface="Arial"/>
                <a:cs typeface="Arial"/>
              </a:rPr>
              <a:t>continuo</a:t>
            </a:r>
            <a:r>
              <a:rPr dirty="0" sz="1700" spc="-2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700"/>
              <a:t>e</a:t>
            </a:r>
            <a:r>
              <a:rPr dirty="0" sz="1700" spc="-30"/>
              <a:t> </a:t>
            </a:r>
            <a:r>
              <a:rPr dirty="0" sz="1700" spc="-50"/>
              <a:t>portanto</a:t>
            </a:r>
            <a:r>
              <a:rPr dirty="0" sz="1700" spc="-10"/>
              <a:t> </a:t>
            </a:r>
            <a:r>
              <a:rPr dirty="0" sz="1700" spc="-114"/>
              <a:t>não</a:t>
            </a:r>
            <a:r>
              <a:rPr dirty="0" sz="1700" spc="-5"/>
              <a:t> </a:t>
            </a:r>
            <a:r>
              <a:rPr dirty="0" sz="1700" spc="-50"/>
              <a:t>pode</a:t>
            </a:r>
            <a:r>
              <a:rPr dirty="0" sz="1700" spc="-5"/>
              <a:t> </a:t>
            </a:r>
            <a:r>
              <a:rPr dirty="0" sz="1700" spc="-135"/>
              <a:t>ser</a:t>
            </a:r>
            <a:r>
              <a:rPr dirty="0" sz="1700" spc="-5"/>
              <a:t> </a:t>
            </a:r>
            <a:r>
              <a:rPr dirty="0" sz="1700" spc="-10"/>
              <a:t>utilizado.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423" y="162358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47059"/>
            <a:ext cx="7366634" cy="8978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375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165">
                <a:latin typeface="Arial MT"/>
                <a:cs typeface="Arial MT"/>
              </a:rPr>
              <a:t>Alocação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204">
                <a:latin typeface="Arial MT"/>
                <a:cs typeface="Arial MT"/>
              </a:rPr>
              <a:t>memoria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80">
                <a:latin typeface="Arial MT"/>
                <a:cs typeface="Arial MT"/>
              </a:rPr>
              <a:t>não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80">
                <a:latin typeface="Arial MT"/>
                <a:cs typeface="Arial MT"/>
              </a:rPr>
              <a:t>continua.</a:t>
            </a:r>
            <a:endParaRPr sz="29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229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21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Endereços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lógicos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são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decompostos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duas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partes: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20198" y="3346334"/>
            <a:ext cx="7642225" cy="25273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748665" indent="-227965">
              <a:lnSpc>
                <a:spcPct val="100000"/>
              </a:lnSpc>
              <a:spcBef>
                <a:spcPts val="32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748665" algn="l"/>
              </a:tabLst>
            </a:pPr>
            <a:r>
              <a:rPr dirty="0" sz="2400" spc="-210">
                <a:latin typeface="Arial MT"/>
                <a:cs typeface="Arial MT"/>
              </a:rPr>
              <a:t>Número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página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lógica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dirty="0" sz="1800" spc="-135">
                <a:solidFill>
                  <a:srgbClr val="FF2600"/>
                </a:solidFill>
                <a:latin typeface="Arial MT"/>
                <a:cs typeface="Arial MT"/>
              </a:rPr>
              <a:t>End_log</a:t>
            </a:r>
            <a:r>
              <a:rPr dirty="0" sz="1800" spc="-5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dirty="0" sz="1800" spc="-75" b="1">
                <a:solidFill>
                  <a:srgbClr val="FF2600"/>
                </a:solidFill>
                <a:latin typeface="Arial"/>
                <a:cs typeface="Arial"/>
              </a:rPr>
              <a:t>DIV</a:t>
            </a:r>
            <a:r>
              <a:rPr dirty="0" sz="1800" spc="-2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2600"/>
                </a:solidFill>
                <a:latin typeface="Arial MT"/>
                <a:cs typeface="Arial MT"/>
              </a:rPr>
              <a:t>Tam_pág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algn="just" marL="748665" indent="-227965">
              <a:lnSpc>
                <a:spcPct val="100000"/>
              </a:lnSpc>
              <a:spcBef>
                <a:spcPts val="219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748665" algn="l"/>
              </a:tabLst>
            </a:pPr>
            <a:r>
              <a:rPr dirty="0" sz="2400" spc="-200">
                <a:latin typeface="Arial MT"/>
                <a:cs typeface="Arial MT"/>
              </a:rPr>
              <a:t>Deslocamento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dentro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página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0066FF"/>
                </a:solidFill>
                <a:latin typeface="Arial MT"/>
                <a:cs typeface="Arial MT"/>
              </a:rPr>
              <a:t>(</a:t>
            </a:r>
            <a:r>
              <a:rPr dirty="0" sz="1800" spc="-135">
                <a:solidFill>
                  <a:srgbClr val="0080FF"/>
                </a:solidFill>
                <a:latin typeface="Arial MT"/>
                <a:cs typeface="Arial MT"/>
              </a:rPr>
              <a:t>End_log</a:t>
            </a:r>
            <a:r>
              <a:rPr dirty="0" sz="1800" spc="-5">
                <a:solidFill>
                  <a:srgbClr val="0080FF"/>
                </a:solidFill>
                <a:latin typeface="Arial MT"/>
                <a:cs typeface="Arial MT"/>
              </a:rPr>
              <a:t> </a:t>
            </a:r>
            <a:r>
              <a:rPr dirty="0" sz="1800" spc="-105" b="1">
                <a:solidFill>
                  <a:srgbClr val="0080FF"/>
                </a:solidFill>
                <a:latin typeface="Arial"/>
                <a:cs typeface="Arial"/>
              </a:rPr>
              <a:t>MOD</a:t>
            </a:r>
            <a:r>
              <a:rPr dirty="0" sz="1800" spc="-10" b="1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80FF"/>
                </a:solidFill>
                <a:latin typeface="Arial MT"/>
                <a:cs typeface="Arial MT"/>
              </a:rPr>
              <a:t>Tam_pág</a:t>
            </a:r>
            <a:r>
              <a:rPr dirty="0" sz="2400" spc="-10">
                <a:solidFill>
                  <a:srgbClr val="0066FF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algn="just" marL="292100" marR="5080" indent="-279400">
              <a:lnSpc>
                <a:spcPct val="89800"/>
              </a:lnSpc>
              <a:spcBef>
                <a:spcPts val="560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12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número</a:t>
            </a:r>
            <a:r>
              <a:rPr dirty="0" sz="2400" spc="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página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(p)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395">
                <a:latin typeface="Arial MT"/>
                <a:cs typeface="Arial MT"/>
              </a:rPr>
              <a:t>se</a:t>
            </a:r>
            <a:r>
              <a:rPr dirty="0" sz="2400" spc="229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utiliza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como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índice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tabela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de </a:t>
            </a:r>
            <a:r>
              <a:rPr dirty="0" sz="2400">
                <a:latin typeface="Arial MT"/>
                <a:cs typeface="Arial MT"/>
              </a:rPr>
              <a:t>páginas</a:t>
            </a:r>
            <a:r>
              <a:rPr dirty="0" sz="2400" spc="3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do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processo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3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obter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endereço</a:t>
            </a:r>
            <a:r>
              <a:rPr dirty="0" sz="2400" spc="3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base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da </a:t>
            </a:r>
            <a:r>
              <a:rPr dirty="0" sz="2400">
                <a:latin typeface="Arial MT"/>
                <a:cs typeface="Arial MT"/>
              </a:rPr>
              <a:t>página</a:t>
            </a:r>
            <a:r>
              <a:rPr dirty="0" sz="2400" spc="459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memória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física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(célula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memoria</a:t>
            </a:r>
            <a:r>
              <a:rPr dirty="0" sz="2400" spc="459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física) </a:t>
            </a:r>
            <a:r>
              <a:rPr dirty="0" sz="2400" spc="-30">
                <a:latin typeface="Arial MT"/>
                <a:cs typeface="Arial MT"/>
              </a:rPr>
              <a:t>associada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endereço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lógico,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qual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se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soma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o </a:t>
            </a:r>
            <a:r>
              <a:rPr dirty="0" sz="2400" spc="-175">
                <a:latin typeface="Arial MT"/>
                <a:cs typeface="Arial MT"/>
              </a:rPr>
              <a:t>deslocamento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(d).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48581" y="2968509"/>
            <a:ext cx="1868170" cy="38100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0"/>
              </a:spcBef>
            </a:pPr>
            <a:r>
              <a:rPr dirty="0" sz="2400" spc="-125">
                <a:latin typeface="Arial MT"/>
                <a:cs typeface="Arial MT"/>
              </a:rPr>
              <a:t>Deslocamento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73458" y="2968509"/>
            <a:ext cx="1275715" cy="381000"/>
          </a:xfrm>
          <a:prstGeom prst="rect">
            <a:avLst/>
          </a:prstGeom>
          <a:ln w="19050">
            <a:solidFill>
              <a:srgbClr val="A4C3DB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dirty="0" sz="2400" spc="-10">
                <a:latin typeface="Arial MT"/>
                <a:cs typeface="Arial MT"/>
              </a:rPr>
              <a:t>Página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47059"/>
            <a:ext cx="7366634" cy="8978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375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165">
                <a:latin typeface="Arial MT"/>
                <a:cs typeface="Arial MT"/>
              </a:rPr>
              <a:t>Alocação</a:t>
            </a:r>
            <a:r>
              <a:rPr dirty="0" sz="2900" spc="-35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204">
                <a:latin typeface="Arial MT"/>
                <a:cs typeface="Arial MT"/>
              </a:rPr>
              <a:t>memoria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80">
                <a:latin typeface="Arial MT"/>
                <a:cs typeface="Arial MT"/>
              </a:rPr>
              <a:t>não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80">
                <a:latin typeface="Arial MT"/>
                <a:cs typeface="Arial MT"/>
              </a:rPr>
              <a:t>continua.</a:t>
            </a:r>
            <a:endParaRPr sz="29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229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21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Endereços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lógicos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são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decompostos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duas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partes: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20198" y="3346334"/>
            <a:ext cx="7642225" cy="25273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748665" indent="-227965">
              <a:lnSpc>
                <a:spcPct val="100000"/>
              </a:lnSpc>
              <a:spcBef>
                <a:spcPts val="32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748665" algn="l"/>
              </a:tabLst>
            </a:pPr>
            <a:r>
              <a:rPr dirty="0" sz="2400" spc="-210">
                <a:latin typeface="Arial MT"/>
                <a:cs typeface="Arial MT"/>
              </a:rPr>
              <a:t>Número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página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lógica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dirty="0" sz="1800" spc="-135">
                <a:solidFill>
                  <a:srgbClr val="FF2600"/>
                </a:solidFill>
                <a:latin typeface="Arial MT"/>
                <a:cs typeface="Arial MT"/>
              </a:rPr>
              <a:t>End_log</a:t>
            </a:r>
            <a:r>
              <a:rPr dirty="0" sz="1800" spc="-5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dirty="0" sz="1800" spc="-75" b="1">
                <a:solidFill>
                  <a:srgbClr val="FF2600"/>
                </a:solidFill>
                <a:latin typeface="Arial"/>
                <a:cs typeface="Arial"/>
              </a:rPr>
              <a:t>DIV</a:t>
            </a:r>
            <a:r>
              <a:rPr dirty="0" sz="1800" spc="-25" b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2600"/>
                </a:solidFill>
                <a:latin typeface="Arial MT"/>
                <a:cs typeface="Arial MT"/>
              </a:rPr>
              <a:t>Tam_pág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algn="just" marL="748665" indent="-227965">
              <a:lnSpc>
                <a:spcPct val="100000"/>
              </a:lnSpc>
              <a:spcBef>
                <a:spcPts val="219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748665" algn="l"/>
              </a:tabLst>
            </a:pPr>
            <a:r>
              <a:rPr dirty="0" sz="2400" spc="-200">
                <a:latin typeface="Arial MT"/>
                <a:cs typeface="Arial MT"/>
              </a:rPr>
              <a:t>Deslocamento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dentro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página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0066FF"/>
                </a:solidFill>
                <a:latin typeface="Arial MT"/>
                <a:cs typeface="Arial MT"/>
              </a:rPr>
              <a:t>(</a:t>
            </a:r>
            <a:r>
              <a:rPr dirty="0" sz="1800" spc="-135">
                <a:solidFill>
                  <a:srgbClr val="0080FF"/>
                </a:solidFill>
                <a:latin typeface="Arial MT"/>
                <a:cs typeface="Arial MT"/>
              </a:rPr>
              <a:t>End_log</a:t>
            </a:r>
            <a:r>
              <a:rPr dirty="0" sz="1800" spc="-5">
                <a:solidFill>
                  <a:srgbClr val="0080FF"/>
                </a:solidFill>
                <a:latin typeface="Arial MT"/>
                <a:cs typeface="Arial MT"/>
              </a:rPr>
              <a:t> </a:t>
            </a:r>
            <a:r>
              <a:rPr dirty="0" sz="1800" spc="-105" b="1">
                <a:solidFill>
                  <a:srgbClr val="0080FF"/>
                </a:solidFill>
                <a:latin typeface="Arial"/>
                <a:cs typeface="Arial"/>
              </a:rPr>
              <a:t>MOD</a:t>
            </a:r>
            <a:r>
              <a:rPr dirty="0" sz="1800" spc="-10" b="1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80FF"/>
                </a:solidFill>
                <a:latin typeface="Arial MT"/>
                <a:cs typeface="Arial MT"/>
              </a:rPr>
              <a:t>Tam_pág</a:t>
            </a:r>
            <a:r>
              <a:rPr dirty="0" sz="2400" spc="-10">
                <a:solidFill>
                  <a:srgbClr val="0066FF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algn="just" marL="292100" marR="5080" indent="-279400">
              <a:lnSpc>
                <a:spcPct val="89800"/>
              </a:lnSpc>
              <a:spcBef>
                <a:spcPts val="560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12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número</a:t>
            </a:r>
            <a:r>
              <a:rPr dirty="0" sz="2400" spc="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página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(p)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395">
                <a:latin typeface="Arial MT"/>
                <a:cs typeface="Arial MT"/>
              </a:rPr>
              <a:t>se</a:t>
            </a:r>
            <a:r>
              <a:rPr dirty="0" sz="2400" spc="229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utiliza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como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índice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tabela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de </a:t>
            </a:r>
            <a:r>
              <a:rPr dirty="0" sz="2400">
                <a:latin typeface="Arial MT"/>
                <a:cs typeface="Arial MT"/>
              </a:rPr>
              <a:t>páginas</a:t>
            </a:r>
            <a:r>
              <a:rPr dirty="0" sz="2400" spc="3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do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processo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3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obter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endereço</a:t>
            </a:r>
            <a:r>
              <a:rPr dirty="0" sz="2400" spc="3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base</a:t>
            </a:r>
            <a:r>
              <a:rPr dirty="0" sz="2400" spc="3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da </a:t>
            </a:r>
            <a:r>
              <a:rPr dirty="0" sz="2400">
                <a:latin typeface="Arial MT"/>
                <a:cs typeface="Arial MT"/>
              </a:rPr>
              <a:t>página</a:t>
            </a:r>
            <a:r>
              <a:rPr dirty="0" sz="2400" spc="459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memória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física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(célula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4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memoria</a:t>
            </a:r>
            <a:r>
              <a:rPr dirty="0" sz="2400" spc="459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física) </a:t>
            </a:r>
            <a:r>
              <a:rPr dirty="0" sz="2400" spc="-30">
                <a:latin typeface="Arial MT"/>
                <a:cs typeface="Arial MT"/>
              </a:rPr>
              <a:t>associada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endereço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lógico,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qual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se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soma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o </a:t>
            </a:r>
            <a:r>
              <a:rPr dirty="0" sz="2400" spc="-175">
                <a:latin typeface="Arial MT"/>
                <a:cs typeface="Arial MT"/>
              </a:rPr>
              <a:t>deslocamento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(d).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48581" y="2968509"/>
            <a:ext cx="1868170" cy="38100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0"/>
              </a:spcBef>
            </a:pPr>
            <a:r>
              <a:rPr dirty="0" sz="2400" spc="-125">
                <a:latin typeface="Arial MT"/>
                <a:cs typeface="Arial MT"/>
              </a:rPr>
              <a:t>Deslocamento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73458" y="2968509"/>
            <a:ext cx="1275715" cy="381000"/>
          </a:xfrm>
          <a:prstGeom prst="rect">
            <a:avLst/>
          </a:prstGeom>
          <a:ln w="19050">
            <a:solidFill>
              <a:srgbClr val="A4C3DB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dirty="0" sz="2400" spc="-10">
                <a:latin typeface="Arial MT"/>
                <a:cs typeface="Arial MT"/>
              </a:rPr>
              <a:t>Página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120746" y="5840298"/>
            <a:ext cx="8520430" cy="1090930"/>
            <a:chOff x="1120746" y="5840298"/>
            <a:chExt cx="8520430" cy="1090930"/>
          </a:xfrm>
        </p:grpSpPr>
        <p:sp>
          <p:nvSpPr>
            <p:cNvPr id="9" name="object 9" descr=""/>
            <p:cNvSpPr/>
            <p:nvPr/>
          </p:nvSpPr>
          <p:spPr>
            <a:xfrm>
              <a:off x="1130271" y="5849823"/>
              <a:ext cx="8501380" cy="1071880"/>
            </a:xfrm>
            <a:custGeom>
              <a:avLst/>
              <a:gdLst/>
              <a:ahLst/>
              <a:cxnLst/>
              <a:rect l="l" t="t" r="r" b="b"/>
              <a:pathLst>
                <a:path w="8501380" h="1071879">
                  <a:moveTo>
                    <a:pt x="8501060" y="0"/>
                  </a:moveTo>
                  <a:lnTo>
                    <a:pt x="0" y="0"/>
                  </a:lnTo>
                  <a:lnTo>
                    <a:pt x="0" y="1071561"/>
                  </a:lnTo>
                  <a:lnTo>
                    <a:pt x="8501060" y="1071561"/>
                  </a:lnTo>
                  <a:lnTo>
                    <a:pt x="850106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30271" y="5849823"/>
              <a:ext cx="8501380" cy="1071880"/>
            </a:xfrm>
            <a:custGeom>
              <a:avLst/>
              <a:gdLst/>
              <a:ahLst/>
              <a:cxnLst/>
              <a:rect l="l" t="t" r="r" b="b"/>
              <a:pathLst>
                <a:path w="8501380" h="1071879">
                  <a:moveTo>
                    <a:pt x="0" y="0"/>
                  </a:moveTo>
                  <a:lnTo>
                    <a:pt x="8501059" y="0"/>
                  </a:lnTo>
                  <a:lnTo>
                    <a:pt x="8501059" y="1071561"/>
                  </a:lnTo>
                  <a:lnTo>
                    <a:pt x="0" y="107156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203257" y="6244715"/>
            <a:ext cx="299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85">
                <a:latin typeface="Arial MT"/>
                <a:cs typeface="Arial MT"/>
              </a:rPr>
              <a:t>ou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87472" y="5858636"/>
            <a:ext cx="7099934" cy="104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9560" marR="5080" indent="-1560195">
              <a:lnSpc>
                <a:spcPct val="119000"/>
              </a:lnSpc>
              <a:spcBef>
                <a:spcPts val="100"/>
              </a:spcBef>
              <a:tabLst>
                <a:tab pos="1924050" algn="l"/>
              </a:tabLst>
            </a:pPr>
            <a:r>
              <a:rPr dirty="0" sz="2800" spc="-229">
                <a:latin typeface="Arial MT"/>
                <a:cs typeface="Arial MT"/>
              </a:rPr>
              <a:t>End_físico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 spc="175">
                <a:latin typeface="Arial MT"/>
                <a:cs typeface="Arial MT"/>
              </a:rPr>
              <a:t>=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15">
                <a:latin typeface="Arial MT"/>
                <a:cs typeface="Arial MT"/>
              </a:rPr>
              <a:t>TabelaPaginas[p].EndBase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 spc="225">
                <a:latin typeface="Arial MT"/>
                <a:cs typeface="Arial MT"/>
              </a:rPr>
              <a:t>+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d </a:t>
            </a:r>
            <a:r>
              <a:rPr dirty="0" sz="2800" spc="-165">
                <a:latin typeface="Arial MT"/>
                <a:cs typeface="Arial MT"/>
              </a:rPr>
              <a:t>TabelaPaginas[p].Célula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130">
                <a:latin typeface="Arial MT"/>
                <a:cs typeface="Arial MT"/>
              </a:rPr>
              <a:t>*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325">
                <a:latin typeface="Arial MT"/>
                <a:cs typeface="Arial MT"/>
              </a:rPr>
              <a:t>TamPag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225">
                <a:latin typeface="Arial MT"/>
                <a:cs typeface="Arial MT"/>
              </a:rPr>
              <a:t>+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422" y="2787534"/>
            <a:ext cx="6340475" cy="1162050"/>
            <a:chOff x="2076422" y="2787534"/>
            <a:chExt cx="6340475" cy="1162050"/>
          </a:xfrm>
        </p:grpSpPr>
        <p:sp>
          <p:nvSpPr>
            <p:cNvPr id="5" name="object 5" descr=""/>
            <p:cNvSpPr/>
            <p:nvPr/>
          </p:nvSpPr>
          <p:spPr>
            <a:xfrm>
              <a:off x="7807295" y="2835159"/>
              <a:ext cx="577850" cy="0"/>
            </a:xfrm>
            <a:custGeom>
              <a:avLst/>
              <a:gdLst/>
              <a:ahLst/>
              <a:cxnLst/>
              <a:rect l="l" t="t" r="r" b="b"/>
              <a:pathLst>
                <a:path w="577850" h="0">
                  <a:moveTo>
                    <a:pt x="0" y="0"/>
                  </a:moveTo>
                  <a:lnTo>
                    <a:pt x="577849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21645" y="278753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92297" y="2835159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849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33647" y="278753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495645" y="3901959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 h="0">
                  <a:moveTo>
                    <a:pt x="0" y="0"/>
                  </a:moveTo>
                  <a:lnTo>
                    <a:pt x="501649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33795" y="385433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193385" y="2997403"/>
            <a:ext cx="1351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Endereço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lógico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98187" y="3706379"/>
            <a:ext cx="3219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imes New Roman"/>
                <a:cs typeface="Times New Roman"/>
              </a:rPr>
              <a:t>Não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6496" y="2454159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0999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1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3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899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3" y="188701"/>
                </a:lnTo>
                <a:lnTo>
                  <a:pt x="658852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799" y="380999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2" y="529302"/>
                </a:lnTo>
                <a:lnTo>
                  <a:pt x="638983" y="573297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899" y="761999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3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7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0999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585669" y="2700540"/>
            <a:ext cx="3727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0">
                <a:latin typeface="Arial MT"/>
                <a:cs typeface="Arial MT"/>
              </a:rPr>
              <a:t>CPU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724120" y="2673234"/>
            <a:ext cx="2000250" cy="1466850"/>
            <a:chOff x="2724120" y="2673234"/>
            <a:chExt cx="2000250" cy="1466850"/>
          </a:xfrm>
        </p:grpSpPr>
        <p:sp>
          <p:nvSpPr>
            <p:cNvPr id="16" name="object 16" descr=""/>
            <p:cNvSpPr/>
            <p:nvPr/>
          </p:nvSpPr>
          <p:spPr>
            <a:xfrm>
              <a:off x="3419445" y="268275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0"/>
                  </a:moveTo>
                  <a:lnTo>
                    <a:pt x="1295399" y="0"/>
                  </a:lnTo>
                  <a:lnTo>
                    <a:pt x="1295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28895" y="2682759"/>
              <a:ext cx="590550" cy="304800"/>
            </a:xfrm>
            <a:custGeom>
              <a:avLst/>
              <a:gdLst/>
              <a:ahLst/>
              <a:cxnLst/>
              <a:rect l="l" t="t" r="r" b="b"/>
              <a:pathLst>
                <a:path w="590550" h="304800">
                  <a:moveTo>
                    <a:pt x="0" y="0"/>
                  </a:moveTo>
                  <a:lnTo>
                    <a:pt x="590549" y="0"/>
                  </a:lnTo>
                  <a:lnTo>
                    <a:pt x="59054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33645" y="3673359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228599"/>
                  </a:moveTo>
                  <a:lnTo>
                    <a:pt x="381000" y="0"/>
                  </a:lnTo>
                  <a:lnTo>
                    <a:pt x="761999" y="228599"/>
                  </a:lnTo>
                  <a:lnTo>
                    <a:pt x="381000" y="457199"/>
                  </a:lnTo>
                  <a:lnTo>
                    <a:pt x="0" y="228599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002885" y="3805439"/>
            <a:ext cx="1022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Symbol"/>
                <a:cs typeface="Symbol"/>
              </a:rPr>
              <a:t></a:t>
            </a:r>
            <a:endParaRPr sz="1100">
              <a:latin typeface="Symbol"/>
              <a:cs typeface="Symbo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077608" y="2978034"/>
            <a:ext cx="76200" cy="695325"/>
            <a:chOff x="3077608" y="2978034"/>
            <a:chExt cx="76200" cy="695325"/>
          </a:xfrm>
        </p:grpSpPr>
        <p:sp>
          <p:nvSpPr>
            <p:cNvPr id="21" name="object 21" descr=""/>
            <p:cNvSpPr/>
            <p:nvPr/>
          </p:nvSpPr>
          <p:spPr>
            <a:xfrm>
              <a:off x="3114998" y="2987559"/>
              <a:ext cx="9525" cy="660400"/>
            </a:xfrm>
            <a:custGeom>
              <a:avLst/>
              <a:gdLst/>
              <a:ahLst/>
              <a:cxnLst/>
              <a:rect l="l" t="t" r="r" b="b"/>
              <a:pathLst>
                <a:path w="9525" h="660400">
                  <a:moveTo>
                    <a:pt x="9172" y="0"/>
                  </a:moveTo>
                  <a:lnTo>
                    <a:pt x="0" y="66040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7608" y="3596637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037" y="76721"/>
                  </a:lnTo>
                  <a:lnTo>
                    <a:pt x="76192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406496" y="3673359"/>
            <a:ext cx="762000" cy="45720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789"/>
              </a:lnSpc>
            </a:pPr>
            <a:r>
              <a:rPr dirty="0" sz="1600" spc="-10">
                <a:latin typeface="Arial MT"/>
                <a:cs typeface="Arial MT"/>
              </a:rPr>
              <a:t>Página</a:t>
            </a:r>
            <a:endParaRPr sz="1600">
              <a:latin typeface="Arial MT"/>
              <a:cs typeface="Arial MT"/>
            </a:endParaRPr>
          </a:p>
          <a:p>
            <a:pPr marL="91440">
              <a:lnSpc>
                <a:spcPts val="1810"/>
              </a:lnSpc>
            </a:pPr>
            <a:r>
              <a:rPr dirty="0" sz="1600" spc="-10">
                <a:latin typeface="Arial MT"/>
                <a:cs typeface="Arial MT"/>
              </a:rPr>
              <a:t>límite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158970" y="2673234"/>
            <a:ext cx="5657850" cy="3743325"/>
            <a:chOff x="2158970" y="2673234"/>
            <a:chExt cx="5657850" cy="3743325"/>
          </a:xfrm>
        </p:grpSpPr>
        <p:sp>
          <p:nvSpPr>
            <p:cNvPr id="25" name="object 25" descr=""/>
            <p:cNvSpPr/>
            <p:nvPr/>
          </p:nvSpPr>
          <p:spPr>
            <a:xfrm>
              <a:off x="2168495" y="3901959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 h="0">
                  <a:moveTo>
                    <a:pt x="0" y="0"/>
                  </a:moveTo>
                  <a:lnTo>
                    <a:pt x="5397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57445" y="38638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114645" y="4130559"/>
              <a:ext cx="628650" cy="2247900"/>
            </a:xfrm>
            <a:custGeom>
              <a:avLst/>
              <a:gdLst/>
              <a:ahLst/>
              <a:cxnLst/>
              <a:rect l="l" t="t" r="r" b="b"/>
              <a:pathLst>
                <a:path w="628650" h="2247900">
                  <a:moveTo>
                    <a:pt x="0" y="0"/>
                  </a:moveTo>
                  <a:lnTo>
                    <a:pt x="0" y="2247899"/>
                  </a:lnTo>
                  <a:lnTo>
                    <a:pt x="628649" y="22478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92495" y="63403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511895" y="268275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0"/>
                  </a:moveTo>
                  <a:lnTo>
                    <a:pt x="1295399" y="0"/>
                  </a:lnTo>
                  <a:lnTo>
                    <a:pt x="1295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845145" y="2682759"/>
              <a:ext cx="666750" cy="304800"/>
            </a:xfrm>
            <a:custGeom>
              <a:avLst/>
              <a:gdLst/>
              <a:ahLst/>
              <a:cxnLst/>
              <a:rect l="l" t="t" r="r" b="b"/>
              <a:pathLst>
                <a:path w="666750" h="304800">
                  <a:moveTo>
                    <a:pt x="0" y="0"/>
                  </a:moveTo>
                  <a:lnTo>
                    <a:pt x="666749" y="0"/>
                  </a:lnTo>
                  <a:lnTo>
                    <a:pt x="66674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090323" y="3771468"/>
            <a:ext cx="11601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Exceção</a:t>
            </a:r>
            <a:r>
              <a:rPr dirty="0" sz="16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FF0000"/>
                </a:solidFill>
                <a:latin typeface="Times New Roman"/>
                <a:cs typeface="Times New Roman"/>
              </a:rPr>
              <a:t>S.O.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8416887" y="192076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1430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762000"/>
                </a:lnTo>
                <a:lnTo>
                  <a:pt x="0" y="1143000"/>
                </a:lnTo>
                <a:lnTo>
                  <a:pt x="1143000" y="1143000"/>
                </a:lnTo>
                <a:lnTo>
                  <a:pt x="1143000" y="762000"/>
                </a:lnTo>
                <a:lnTo>
                  <a:pt x="1143000" y="3810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8416887" y="367336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1430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762000"/>
                </a:lnTo>
                <a:lnTo>
                  <a:pt x="0" y="1143000"/>
                </a:lnTo>
                <a:lnTo>
                  <a:pt x="1143000" y="1143000"/>
                </a:lnTo>
                <a:lnTo>
                  <a:pt x="1143000" y="762000"/>
                </a:lnTo>
                <a:lnTo>
                  <a:pt x="1143000" y="3810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 descr=""/>
          <p:cNvGraphicFramePr>
            <a:graphicFrameLocks noGrp="1"/>
          </p:cNvGraphicFramePr>
          <p:nvPr/>
        </p:nvGraphicFramePr>
        <p:xfrm>
          <a:off x="8407370" y="1911234"/>
          <a:ext cx="1238250" cy="289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80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80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80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320040" marR="158115" indent="-152400">
                        <a:lnSpc>
                          <a:spcPts val="2100"/>
                        </a:lnSpc>
                        <a:spcBef>
                          <a:spcPts val="359"/>
                        </a:spcBef>
                      </a:pPr>
                      <a:r>
                        <a:rPr dirty="0" sz="1800" spc="-9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Memória 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Física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80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4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n-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80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4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n-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80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4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n-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 descr=""/>
          <p:cNvSpPr/>
          <p:nvPr/>
        </p:nvSpPr>
        <p:spPr>
          <a:xfrm>
            <a:off x="3768687" y="649276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1524000" y="0"/>
                </a:moveTo>
                <a:lnTo>
                  <a:pt x="1295400" y="0"/>
                </a:lnTo>
                <a:lnTo>
                  <a:pt x="0" y="0"/>
                </a:lnTo>
                <a:lnTo>
                  <a:pt x="0" y="228600"/>
                </a:lnTo>
                <a:lnTo>
                  <a:pt x="1295400" y="228600"/>
                </a:lnTo>
                <a:lnTo>
                  <a:pt x="1524000" y="228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6" name="object 36" descr=""/>
          <p:cNvGraphicFramePr>
            <a:graphicFrameLocks noGrp="1"/>
          </p:cNvGraphicFramePr>
          <p:nvPr/>
        </p:nvGraphicFramePr>
        <p:xfrm>
          <a:off x="3759170" y="4578234"/>
          <a:ext cx="3408680" cy="213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265430"/>
                <a:gridCol w="228600"/>
                <a:gridCol w="1295400"/>
                <a:gridCol w="228600"/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célula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 marR="3048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gridSpan="3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célula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 marR="3048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célula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 marR="3048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965">
                <a:tc>
                  <a:txBody>
                    <a:bodyPr/>
                    <a:lstStyle/>
                    <a:p>
                      <a:pPr marL="9144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célula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 marR="3048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2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célula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 marR="3048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 rowSpan="2">
                  <a:txBody>
                    <a:bodyPr/>
                    <a:lstStyle/>
                    <a:p>
                      <a:pPr marL="91440">
                        <a:lnSpc>
                          <a:spcPts val="1700"/>
                        </a:lnSpc>
                      </a:pPr>
                      <a:r>
                        <a:rPr dirty="0" sz="2000" spc="-25" b="1" i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02H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ts val="1700"/>
                        </a:lnSpc>
                      </a:pPr>
                      <a:r>
                        <a:rPr dirty="0" sz="2400" spc="-50">
                          <a:solidFill>
                            <a:srgbClr val="00CC9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célula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11366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9144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célula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0" marR="30480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A4C3DB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7" name="object 37" descr=""/>
          <p:cNvSpPr/>
          <p:nvPr/>
        </p:nvSpPr>
        <p:spPr>
          <a:xfrm>
            <a:off x="4416395" y="5578359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4">
                <a:moveTo>
                  <a:pt x="0" y="0"/>
                </a:moveTo>
                <a:lnTo>
                  <a:pt x="1" y="414337"/>
                </a:lnTo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178395" y="5578359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4">
                <a:moveTo>
                  <a:pt x="0" y="0"/>
                </a:moveTo>
                <a:lnTo>
                  <a:pt x="1" y="414337"/>
                </a:lnTo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6430933" y="5497397"/>
            <a:ext cx="1384300" cy="466725"/>
            <a:chOff x="6430933" y="5497397"/>
            <a:chExt cx="1384300" cy="466725"/>
          </a:xfrm>
        </p:grpSpPr>
        <p:sp>
          <p:nvSpPr>
            <p:cNvPr id="40" name="object 40" descr=""/>
            <p:cNvSpPr/>
            <p:nvPr/>
          </p:nvSpPr>
          <p:spPr>
            <a:xfrm>
              <a:off x="7426295" y="5730759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 h="0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719983" y="568313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435695" y="5502159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495300" y="0"/>
                  </a:moveTo>
                  <a:lnTo>
                    <a:pt x="0" y="228600"/>
                  </a:lnTo>
                  <a:lnTo>
                    <a:pt x="495300" y="457199"/>
                  </a:lnTo>
                  <a:lnTo>
                    <a:pt x="990600" y="2286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35695" y="5502159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0" y="228599"/>
                  </a:moveTo>
                  <a:lnTo>
                    <a:pt x="495299" y="0"/>
                  </a:lnTo>
                  <a:lnTo>
                    <a:pt x="990599" y="228599"/>
                  </a:lnTo>
                  <a:lnTo>
                    <a:pt x="495299" y="45719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762085" y="5641859"/>
            <a:ext cx="3924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Times New Roman"/>
                <a:cs typeface="Times New Roman"/>
              </a:rPr>
              <a:t>valida?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403435" y="5600268"/>
            <a:ext cx="16573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9761" sz="2100">
                <a:latin typeface="Times New Roman"/>
                <a:cs typeface="Times New Roman"/>
              </a:rPr>
              <a:t>Não</a:t>
            </a:r>
            <a:r>
              <a:rPr dirty="0" baseline="29761" sz="2100" spc="607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Exceção</a:t>
            </a:r>
            <a:r>
              <a:rPr dirty="0" sz="1600" spc="3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FF0000"/>
                </a:solidFill>
                <a:latin typeface="Times New Roman"/>
                <a:cs typeface="Times New Roman"/>
              </a:rPr>
              <a:t>S.O.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892895" y="5959359"/>
            <a:ext cx="76200" cy="304800"/>
            <a:chOff x="6892895" y="5959359"/>
            <a:chExt cx="76200" cy="304800"/>
          </a:xfrm>
        </p:grpSpPr>
        <p:sp>
          <p:nvSpPr>
            <p:cNvPr id="47" name="object 47" descr=""/>
            <p:cNvSpPr/>
            <p:nvPr/>
          </p:nvSpPr>
          <p:spPr>
            <a:xfrm>
              <a:off x="6930995" y="598475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w="0" h="279400">
                  <a:moveTo>
                    <a:pt x="0" y="2793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892895" y="59593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6140199" y="2987559"/>
            <a:ext cx="76200" cy="3286125"/>
            <a:chOff x="6140199" y="2987559"/>
            <a:chExt cx="76200" cy="3286125"/>
          </a:xfrm>
        </p:grpSpPr>
        <p:sp>
          <p:nvSpPr>
            <p:cNvPr id="50" name="object 50" descr=""/>
            <p:cNvSpPr/>
            <p:nvPr/>
          </p:nvSpPr>
          <p:spPr>
            <a:xfrm>
              <a:off x="6168995" y="3012960"/>
              <a:ext cx="9525" cy="3251200"/>
            </a:xfrm>
            <a:custGeom>
              <a:avLst/>
              <a:gdLst/>
              <a:ahLst/>
              <a:cxnLst/>
              <a:rect l="l" t="t" r="r" b="b"/>
              <a:pathLst>
                <a:path w="9525" h="3251200">
                  <a:moveTo>
                    <a:pt x="0" y="3251199"/>
                  </a:moveTo>
                  <a:lnTo>
                    <a:pt x="945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140199" y="2987559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320" y="0"/>
                  </a:moveTo>
                  <a:lnTo>
                    <a:pt x="0" y="76089"/>
                  </a:lnTo>
                  <a:lnTo>
                    <a:pt x="76200" y="76310"/>
                  </a:lnTo>
                  <a:lnTo>
                    <a:pt x="38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/>
          <p:nvPr/>
        </p:nvSpPr>
        <p:spPr>
          <a:xfrm>
            <a:off x="5445095" y="63403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2094837" y="2593224"/>
            <a:ext cx="6089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 i="1">
                <a:solidFill>
                  <a:srgbClr val="00B050"/>
                </a:solidFill>
                <a:latin typeface="Times New Roman"/>
                <a:cs typeface="Times New Roman"/>
              </a:rPr>
              <a:t>36250H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907635" y="2436378"/>
            <a:ext cx="1675130" cy="518159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60"/>
              </a:spcBef>
              <a:tabLst>
                <a:tab pos="1256665" algn="l"/>
              </a:tabLst>
            </a:pPr>
            <a:r>
              <a:rPr dirty="0" sz="1400" spc="-25" b="1" i="1">
                <a:solidFill>
                  <a:srgbClr val="00CC99"/>
                </a:solidFill>
                <a:latin typeface="Times New Roman"/>
                <a:cs typeface="Times New Roman"/>
              </a:rPr>
              <a:t>36H</a:t>
            </a:r>
            <a:r>
              <a:rPr dirty="0" sz="1400" b="1" i="1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dirty="0" sz="1400" spc="-20" b="1" i="1">
                <a:solidFill>
                  <a:srgbClr val="00B050"/>
                </a:solidFill>
                <a:latin typeface="Times New Roman"/>
                <a:cs typeface="Times New Roman"/>
              </a:rPr>
              <a:t>250H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400">
                <a:latin typeface="Arial MT"/>
                <a:cs typeface="Arial MT"/>
              </a:rPr>
              <a:t>página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deslocamento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4062383" y="2449324"/>
            <a:ext cx="3135630" cy="238760"/>
            <a:chOff x="4062383" y="2449324"/>
            <a:chExt cx="3135630" cy="238760"/>
          </a:xfrm>
        </p:grpSpPr>
        <p:sp>
          <p:nvSpPr>
            <p:cNvPr id="56" name="object 56" descr=""/>
            <p:cNvSpPr/>
            <p:nvPr/>
          </p:nvSpPr>
          <p:spPr>
            <a:xfrm>
              <a:off x="4067145" y="2454087"/>
              <a:ext cx="3092450" cy="229235"/>
            </a:xfrm>
            <a:custGeom>
              <a:avLst/>
              <a:gdLst/>
              <a:ahLst/>
              <a:cxnLst/>
              <a:rect l="l" t="t" r="r" b="b"/>
              <a:pathLst>
                <a:path w="3092450" h="229235">
                  <a:moveTo>
                    <a:pt x="0" y="228672"/>
                  </a:moveTo>
                  <a:lnTo>
                    <a:pt x="0" y="0"/>
                  </a:lnTo>
                  <a:lnTo>
                    <a:pt x="3092449" y="0"/>
                  </a:lnTo>
                  <a:lnTo>
                    <a:pt x="3092449" y="2048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121495" y="26081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5923885" y="2436378"/>
            <a:ext cx="1783080" cy="8305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57150">
              <a:lnSpc>
                <a:spcPct val="100000"/>
              </a:lnSpc>
              <a:spcBef>
                <a:spcPts val="360"/>
              </a:spcBef>
              <a:tabLst>
                <a:tab pos="1351915" algn="l"/>
              </a:tabLst>
            </a:pPr>
            <a:r>
              <a:rPr dirty="0" sz="1400" spc="-25" b="1" i="1">
                <a:solidFill>
                  <a:srgbClr val="00B050"/>
                </a:solidFill>
                <a:latin typeface="Times New Roman"/>
                <a:cs typeface="Times New Roman"/>
              </a:rPr>
              <a:t>02H</a:t>
            </a:r>
            <a:r>
              <a:rPr dirty="0" sz="1400" b="1" i="1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dirty="0" sz="1400" spc="-20" b="1" i="1">
                <a:solidFill>
                  <a:srgbClr val="00B050"/>
                </a:solidFill>
                <a:latin typeface="Times New Roman"/>
                <a:cs typeface="Times New Roman"/>
              </a:rPr>
              <a:t>250H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678815" algn="l"/>
              </a:tabLst>
            </a:pPr>
            <a:r>
              <a:rPr dirty="0" sz="1400" spc="-10">
                <a:latin typeface="Arial MT"/>
                <a:cs typeface="Arial MT"/>
              </a:rPr>
              <a:t>célula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deslocamento</a:t>
            </a:r>
            <a:endParaRPr sz="1400">
              <a:latin typeface="Arial MT"/>
              <a:cs typeface="Arial MT"/>
            </a:endParaRPr>
          </a:p>
          <a:p>
            <a:pPr algn="ctr" marL="83185">
              <a:lnSpc>
                <a:spcPct val="100000"/>
              </a:lnSpc>
              <a:spcBef>
                <a:spcPts val="535"/>
              </a:spcBef>
            </a:pPr>
            <a:r>
              <a:rPr dirty="0" sz="1600">
                <a:latin typeface="Times New Roman"/>
                <a:cs typeface="Times New Roman"/>
              </a:rPr>
              <a:t>Endereço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físico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848594" y="2593224"/>
            <a:ext cx="5200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 i="1">
                <a:solidFill>
                  <a:srgbClr val="00B050"/>
                </a:solidFill>
                <a:latin typeface="Times New Roman"/>
                <a:cs typeface="Times New Roman"/>
              </a:rPr>
              <a:t>2250H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6207095" y="5692660"/>
            <a:ext cx="228600" cy="76200"/>
            <a:chOff x="6207095" y="5692660"/>
            <a:chExt cx="228600" cy="76200"/>
          </a:xfrm>
        </p:grpSpPr>
        <p:sp>
          <p:nvSpPr>
            <p:cNvPr id="61" name="object 61" descr=""/>
            <p:cNvSpPr/>
            <p:nvPr/>
          </p:nvSpPr>
          <p:spPr>
            <a:xfrm>
              <a:off x="6232495" y="5730759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203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207095" y="56926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6243632" y="5454218"/>
            <a:ext cx="312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imes New Roman"/>
                <a:cs typeface="Times New Roman"/>
              </a:rPr>
              <a:t>Sim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2709198" y="4102303"/>
            <a:ext cx="2385695" cy="462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400" spc="-25">
                <a:latin typeface="Times New Roman"/>
                <a:cs typeface="Times New Roman"/>
              </a:rPr>
              <a:t>Sim</a:t>
            </a:r>
            <a:endParaRPr sz="1400">
              <a:latin typeface="Times New Roman"/>
              <a:cs typeface="Times New Roman"/>
            </a:endParaRPr>
          </a:p>
          <a:p>
            <a:pPr marL="1150620">
              <a:lnSpc>
                <a:spcPts val="1839"/>
              </a:lnSpc>
            </a:pPr>
            <a:r>
              <a:rPr dirty="0" sz="1600" spc="-20">
                <a:latin typeface="Times New Roman"/>
                <a:cs typeface="Times New Roman"/>
              </a:rPr>
              <a:t>Tabela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Páginas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5" name="object 6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170" y="4883034"/>
            <a:ext cx="247650" cy="247649"/>
          </a:xfrm>
          <a:prstGeom prst="rect">
            <a:avLst/>
          </a:prstGeom>
        </p:spPr>
      </p:pic>
      <p:sp>
        <p:nvSpPr>
          <p:cNvPr id="66" name="object 66" descr=""/>
          <p:cNvSpPr txBox="1"/>
          <p:nvPr/>
        </p:nvSpPr>
        <p:spPr>
          <a:xfrm>
            <a:off x="3108295" y="4917959"/>
            <a:ext cx="889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Arial MT"/>
                <a:cs typeface="Arial MT"/>
              </a:rPr>
              <a:t>x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170" y="5492634"/>
            <a:ext cx="247650" cy="247649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3108295" y="5527559"/>
            <a:ext cx="11048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5">
                <a:latin typeface="Arial MT"/>
                <a:cs typeface="Arial MT"/>
              </a:rPr>
              <a:t>+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406496" y="5349759"/>
            <a:ext cx="1079500" cy="53340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91440">
              <a:lnSpc>
                <a:spcPts val="1900"/>
              </a:lnSpc>
              <a:spcBef>
                <a:spcPts val="259"/>
              </a:spcBef>
            </a:pPr>
            <a:r>
              <a:rPr dirty="0" sz="1600" spc="-170">
                <a:latin typeface="Arial MT"/>
                <a:cs typeface="Arial MT"/>
              </a:rPr>
              <a:t>Base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tabela </a:t>
            </a:r>
            <a:r>
              <a:rPr dirty="0" sz="1600" spc="-10">
                <a:latin typeface="Arial MT"/>
                <a:cs typeface="Arial MT"/>
              </a:rPr>
              <a:t>páginas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2473295" y="5578359"/>
            <a:ext cx="533400" cy="76200"/>
            <a:chOff x="2473295" y="5578359"/>
            <a:chExt cx="533400" cy="76200"/>
          </a:xfrm>
        </p:grpSpPr>
        <p:sp>
          <p:nvSpPr>
            <p:cNvPr id="71" name="object 71" descr=""/>
            <p:cNvSpPr/>
            <p:nvPr/>
          </p:nvSpPr>
          <p:spPr>
            <a:xfrm>
              <a:off x="2473295" y="5616459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 h="0">
                  <a:moveTo>
                    <a:pt x="0" y="0"/>
                  </a:moveTo>
                  <a:lnTo>
                    <a:pt x="5079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930495" y="55783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06630"/>
            <a:ext cx="7746365" cy="42265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59722"/>
              <a:buFont typeface="Wingdings"/>
              <a:buChar char=""/>
              <a:tabLst>
                <a:tab pos="331470" algn="l"/>
              </a:tabLst>
            </a:pPr>
            <a:r>
              <a:rPr dirty="0" sz="3600" spc="-305">
                <a:latin typeface="Arial MT"/>
                <a:cs typeface="Arial MT"/>
              </a:rPr>
              <a:t>Estruturas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de</a:t>
            </a:r>
            <a:r>
              <a:rPr dirty="0" sz="3600" spc="-180">
                <a:latin typeface="Arial MT"/>
                <a:cs typeface="Arial MT"/>
              </a:rPr>
              <a:t> </a:t>
            </a:r>
            <a:r>
              <a:rPr dirty="0" sz="3600" spc="-165">
                <a:latin typeface="Arial MT"/>
                <a:cs typeface="Arial MT"/>
              </a:rPr>
              <a:t>dados</a:t>
            </a:r>
            <a:r>
              <a:rPr dirty="0" sz="3600" spc="-85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paginação</a:t>
            </a:r>
            <a:endParaRPr sz="36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30"/>
              </a:spcBef>
            </a:pPr>
            <a:r>
              <a:rPr dirty="0" sz="2200" spc="135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3200" spc="-385">
                <a:latin typeface="Arial MT"/>
                <a:cs typeface="Arial MT"/>
              </a:rPr>
              <a:t>T</a:t>
            </a:r>
            <a:r>
              <a:rPr dirty="0" sz="3200" spc="-15">
                <a:latin typeface="Arial MT"/>
                <a:cs typeface="Arial MT"/>
              </a:rPr>
              <a:t>ab</a:t>
            </a:r>
            <a:r>
              <a:rPr dirty="0" sz="3200" spc="-25">
                <a:latin typeface="Arial MT"/>
                <a:cs typeface="Arial MT"/>
              </a:rPr>
              <a:t>el</a:t>
            </a:r>
            <a:r>
              <a:rPr dirty="0" sz="3200" spc="-15">
                <a:latin typeface="Arial MT"/>
                <a:cs typeface="Arial MT"/>
              </a:rPr>
              <a:t>a</a:t>
            </a:r>
            <a:r>
              <a:rPr dirty="0" sz="3200" spc="-1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de</a:t>
            </a:r>
            <a:r>
              <a:rPr dirty="0" sz="3200" spc="-195">
                <a:latin typeface="Arial MT"/>
                <a:cs typeface="Arial MT"/>
              </a:rPr>
              <a:t> </a:t>
            </a:r>
            <a:r>
              <a:rPr dirty="0" sz="3200" spc="-25">
                <a:latin typeface="Arial MT"/>
                <a:cs typeface="Arial MT"/>
              </a:rPr>
              <a:t>páginas.</a:t>
            </a:r>
            <a:endParaRPr sz="3200">
              <a:latin typeface="Arial MT"/>
              <a:cs typeface="Arial MT"/>
            </a:endParaRPr>
          </a:p>
          <a:p>
            <a:pPr lvl="1" marL="927100" marR="826135" indent="-228600">
              <a:lnSpc>
                <a:spcPts val="3300"/>
              </a:lnSpc>
              <a:spcBef>
                <a:spcPts val="67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dirty="0" sz="2800" spc="-80">
                <a:latin typeface="Arial MT"/>
                <a:cs typeface="Arial MT"/>
              </a:rPr>
              <a:t>Cada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processo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tem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90">
                <a:latin typeface="Arial MT"/>
                <a:cs typeface="Arial MT"/>
              </a:rPr>
              <a:t>sua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própria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tabela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de páginas.</a:t>
            </a:r>
            <a:endParaRPr sz="28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4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dirty="0" sz="2800" spc="-165">
                <a:latin typeface="Arial MT"/>
                <a:cs typeface="Arial MT"/>
              </a:rPr>
              <a:t>Entrada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105">
                <a:latin typeface="Arial MT"/>
                <a:cs typeface="Arial MT"/>
              </a:rPr>
              <a:t>tabelas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de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páginas:</a:t>
            </a:r>
            <a:endParaRPr sz="2800">
              <a:latin typeface="Arial MT"/>
              <a:cs typeface="Arial MT"/>
            </a:endParaRPr>
          </a:p>
          <a:p>
            <a:pPr lvl="2" marL="1384300" marR="59690" indent="-228600">
              <a:lnSpc>
                <a:spcPct val="100699"/>
              </a:lnSpc>
              <a:spcBef>
                <a:spcPts val="32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4300" algn="l"/>
              </a:tabLst>
            </a:pPr>
            <a:r>
              <a:rPr dirty="0" sz="2400" spc="-210">
                <a:latin typeface="Arial MT"/>
                <a:cs typeface="Arial MT"/>
              </a:rPr>
              <a:t>Número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5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célula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memória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física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onde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situa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10">
                <a:latin typeface="Arial MT"/>
                <a:cs typeface="Arial MT"/>
              </a:rPr>
              <a:t>página.</a:t>
            </a:r>
            <a:endParaRPr sz="2400">
              <a:latin typeface="Arial MT"/>
              <a:cs typeface="Arial MT"/>
            </a:endParaRPr>
          </a:p>
          <a:p>
            <a:pPr lvl="2" marL="1383665" indent="-227965">
              <a:lnSpc>
                <a:spcPct val="100000"/>
              </a:lnSpc>
              <a:spcBef>
                <a:spcPts val="42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  <a:tab pos="4022090" algn="l"/>
              </a:tabLst>
            </a:pPr>
            <a:r>
              <a:rPr dirty="0" sz="2400" spc="-360">
                <a:latin typeface="Arial MT"/>
                <a:cs typeface="Arial MT"/>
              </a:rPr>
              <a:t>Um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que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indica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305">
                <a:latin typeface="Arial MT"/>
                <a:cs typeface="Arial MT"/>
              </a:rPr>
              <a:t>se</a:t>
            </a:r>
            <a:r>
              <a:rPr dirty="0" sz="2400">
                <a:latin typeface="Arial MT"/>
                <a:cs typeface="Arial MT"/>
              </a:rPr>
              <a:t>	a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página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válida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ou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inválida.</a:t>
            </a:r>
            <a:endParaRPr sz="2400">
              <a:latin typeface="Arial MT"/>
              <a:cs typeface="Arial MT"/>
            </a:endParaRPr>
          </a:p>
          <a:p>
            <a:pPr lvl="2" marL="1383665" indent="-227965">
              <a:lnSpc>
                <a:spcPct val="100000"/>
              </a:lnSpc>
              <a:spcBef>
                <a:spcPts val="42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400" spc="-225">
                <a:latin typeface="Arial MT"/>
                <a:cs typeface="Arial MT"/>
              </a:rPr>
              <a:t>Bits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1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proteção.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598" y="725054"/>
            <a:ext cx="49676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114"/>
              <a:t> </a:t>
            </a:r>
            <a:r>
              <a:rPr dirty="0"/>
              <a:t>de</a:t>
            </a:r>
            <a:r>
              <a:rPr dirty="0" spc="-28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3423" y="162358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5327" y="2035288"/>
            <a:ext cx="6300434" cy="44995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12656"/>
            <a:ext cx="7700645" cy="247523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645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1470" algn="l"/>
              </a:tabLst>
            </a:pPr>
            <a:r>
              <a:rPr dirty="0" sz="2800" spc="-245">
                <a:latin typeface="Arial MT"/>
                <a:cs typeface="Arial MT"/>
              </a:rPr>
              <a:t>Estruturas</a:t>
            </a:r>
            <a:r>
              <a:rPr dirty="0" sz="2800" spc="40">
                <a:latin typeface="Arial MT"/>
                <a:cs typeface="Arial MT"/>
              </a:rPr>
              <a:t> </a:t>
            </a:r>
            <a:r>
              <a:rPr dirty="0" sz="2800" spc="-150">
                <a:latin typeface="Arial MT"/>
                <a:cs typeface="Arial MT"/>
              </a:rPr>
              <a:t>dados</a:t>
            </a:r>
            <a:r>
              <a:rPr dirty="0" sz="2800" spc="4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paginação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dirty="0" sz="1750" spc="315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750" spc="-5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500" spc="-140">
                <a:latin typeface="Arial MT"/>
                <a:cs typeface="Arial MT"/>
              </a:rPr>
              <a:t>Tabela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80">
                <a:latin typeface="Arial MT"/>
                <a:cs typeface="Arial MT"/>
              </a:rPr>
              <a:t>células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75">
                <a:latin typeface="Arial MT"/>
                <a:cs typeface="Arial MT"/>
              </a:rPr>
              <a:t>memória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física.</a:t>
            </a:r>
            <a:endParaRPr sz="2500">
              <a:latin typeface="Arial MT"/>
              <a:cs typeface="Arial MT"/>
            </a:endParaRPr>
          </a:p>
          <a:p>
            <a:pPr lvl="1" marL="927100" marR="5080" indent="-228600">
              <a:lnSpc>
                <a:spcPts val="2600"/>
              </a:lnSpc>
              <a:spcBef>
                <a:spcPts val="67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dirty="0" sz="2200" spc="-200">
                <a:latin typeface="Arial MT"/>
                <a:cs typeface="Arial MT"/>
              </a:rPr>
              <a:t>Contém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informação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controle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5">
                <a:latin typeface="Arial MT"/>
                <a:cs typeface="Arial MT"/>
              </a:rPr>
              <a:t>gerenciar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as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células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de </a:t>
            </a:r>
            <a:r>
              <a:rPr dirty="0" sz="2200" spc="-160">
                <a:latin typeface="Arial MT"/>
                <a:cs typeface="Arial MT"/>
              </a:rPr>
              <a:t>memória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física:</a:t>
            </a:r>
            <a:endParaRPr sz="2200">
              <a:latin typeface="Arial MT"/>
              <a:cs typeface="Arial MT"/>
            </a:endParaRPr>
          </a:p>
          <a:p>
            <a:pPr lvl="2" marL="1383665" indent="-227965">
              <a:lnSpc>
                <a:spcPct val="100000"/>
              </a:lnSpc>
              <a:spcBef>
                <a:spcPts val="28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200" spc="-260">
                <a:latin typeface="Arial MT"/>
                <a:cs typeface="Arial MT"/>
              </a:rPr>
              <a:t>Se</a:t>
            </a:r>
            <a:r>
              <a:rPr dirty="0" sz="2200" spc="-11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célula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está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livre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204">
                <a:latin typeface="Arial MT"/>
                <a:cs typeface="Arial MT"/>
              </a:rPr>
              <a:t>ou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alocada.</a:t>
            </a:r>
            <a:endParaRPr sz="2200">
              <a:latin typeface="Arial MT"/>
              <a:cs typeface="Arial MT"/>
            </a:endParaRPr>
          </a:p>
          <a:p>
            <a:pPr lvl="2" marL="1383665" indent="-227965">
              <a:lnSpc>
                <a:spcPct val="100000"/>
              </a:lnSpc>
              <a:spcBef>
                <a:spcPts val="459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que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95">
                <a:latin typeface="Arial MT"/>
                <a:cs typeface="Arial MT"/>
              </a:rPr>
              <a:t>processo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que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página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está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alocada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célula.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45313"/>
            <a:ext cx="7997190" cy="42030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331470" indent="-318770">
              <a:lnSpc>
                <a:spcPct val="100000"/>
              </a:lnSpc>
              <a:spcBef>
                <a:spcPts val="39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1470" algn="l"/>
              </a:tabLst>
            </a:pPr>
            <a:r>
              <a:rPr dirty="0" sz="2800" spc="-180">
                <a:latin typeface="Arial MT"/>
                <a:cs typeface="Arial MT"/>
              </a:rPr>
              <a:t>Proteção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85">
                <a:latin typeface="Arial MT"/>
                <a:cs typeface="Arial MT"/>
              </a:rPr>
              <a:t>das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páginas</a:t>
            </a:r>
            <a:endParaRPr sz="2800">
              <a:latin typeface="Arial MT"/>
              <a:cs typeface="Arial MT"/>
            </a:endParaRPr>
          </a:p>
          <a:p>
            <a:pPr algn="just" marL="647700" marR="5080" indent="-279400">
              <a:lnSpc>
                <a:spcPct val="89400"/>
              </a:lnSpc>
              <a:spcBef>
                <a:spcPts val="555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12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proteção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memória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405">
                <a:latin typeface="Arial MT"/>
                <a:cs typeface="Arial MT"/>
              </a:rPr>
              <a:t>um</a:t>
            </a:r>
            <a:r>
              <a:rPr dirty="0" sz="2400" spc="24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ambiente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12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paginação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 spc="-600">
                <a:latin typeface="Arial MT"/>
                <a:cs typeface="Arial MT"/>
              </a:rPr>
              <a:t>é</a:t>
            </a:r>
            <a:r>
              <a:rPr dirty="0" sz="2400" spc="-170">
                <a:latin typeface="Arial MT"/>
                <a:cs typeface="Arial MT"/>
              </a:rPr>
              <a:t> conseguido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mediante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utilização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bits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proteção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ligados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cada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uma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das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entradas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tabela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páginas.</a:t>
            </a:r>
            <a:endParaRPr sz="2400">
              <a:latin typeface="Arial MT"/>
              <a:cs typeface="Arial MT"/>
            </a:endParaRPr>
          </a:p>
          <a:p>
            <a:pPr algn="just" marL="368300">
              <a:lnSpc>
                <a:spcPct val="100000"/>
              </a:lnSpc>
              <a:spcBef>
                <a:spcPts val="270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10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Formato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entrada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tabela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páginas: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4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  <a:tab pos="1254125" algn="l"/>
              </a:tabLst>
            </a:pPr>
            <a:r>
              <a:rPr dirty="0" sz="1800" spc="-50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Arial MT"/>
                <a:cs typeface="Arial MT"/>
              </a:rPr>
              <a:t>Entrada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válida.</a:t>
            </a:r>
            <a:endParaRPr sz="18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  <a:tab pos="1229995" algn="l"/>
              </a:tabLst>
            </a:pPr>
            <a:r>
              <a:rPr dirty="0" sz="1800" spc="-45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leitura</a:t>
            </a:r>
            <a:endParaRPr sz="18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1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dirty="0" sz="1800" spc="85">
                <a:latin typeface="Arial MT"/>
                <a:cs typeface="Arial MT"/>
              </a:rPr>
              <a:t>W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escrita</a:t>
            </a:r>
            <a:endParaRPr sz="18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6465" algn="l"/>
                <a:tab pos="1242060" algn="l"/>
              </a:tabLst>
            </a:pPr>
            <a:r>
              <a:rPr dirty="0" sz="1800" spc="-50">
                <a:latin typeface="Arial MT"/>
                <a:cs typeface="Arial MT"/>
              </a:rPr>
              <a:t>X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execução</a:t>
            </a:r>
            <a:endParaRPr sz="1800">
              <a:latin typeface="Arial MT"/>
              <a:cs typeface="Arial MT"/>
            </a:endParaRPr>
          </a:p>
          <a:p>
            <a:pPr lvl="2" marL="1384300" marR="521334" indent="-228600">
              <a:lnSpc>
                <a:spcPct val="100000"/>
              </a:lnSpc>
              <a:spcBef>
                <a:spcPts val="30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4300" algn="l"/>
              </a:tabLst>
            </a:pPr>
            <a:r>
              <a:rPr dirty="0" sz="2000" spc="-85">
                <a:latin typeface="Arial MT"/>
                <a:cs typeface="Arial MT"/>
              </a:rPr>
              <a:t>Mediante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estes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bits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é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possível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uma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proteção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individual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para </a:t>
            </a:r>
            <a:r>
              <a:rPr dirty="0" sz="2000" spc="-55">
                <a:latin typeface="Arial MT"/>
                <a:cs typeface="Arial MT"/>
              </a:rPr>
              <a:t>cada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uma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das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páginas.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108545" y="3921009"/>
            <a:ext cx="317500" cy="381000"/>
          </a:xfrm>
          <a:custGeom>
            <a:avLst/>
            <a:gdLst/>
            <a:ahLst/>
            <a:cxnLst/>
            <a:rect l="l" t="t" r="r" b="b"/>
            <a:pathLst>
              <a:path w="317500" h="381000">
                <a:moveTo>
                  <a:pt x="317500" y="0"/>
                </a:moveTo>
                <a:lnTo>
                  <a:pt x="0" y="0"/>
                </a:lnTo>
                <a:lnTo>
                  <a:pt x="0" y="381000"/>
                </a:lnTo>
                <a:lnTo>
                  <a:pt x="317500" y="381000"/>
                </a:lnTo>
                <a:lnTo>
                  <a:pt x="31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544733" y="3911484"/>
          <a:ext cx="360045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325"/>
                <a:gridCol w="335280"/>
                <a:gridCol w="317500"/>
                <a:gridCol w="315594"/>
                <a:gridCol w="317500"/>
              </a:tblGrid>
              <a:tr h="3803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página</a:t>
                      </a:r>
                      <a:r>
                        <a:rPr dirty="0" sz="16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física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V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409">
                          <a:latin typeface="Arial MT"/>
                          <a:cs typeface="Arial MT"/>
                        </a:rPr>
                        <a:t>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25">
                          <a:latin typeface="Arial MT"/>
                          <a:cs typeface="Arial MT"/>
                        </a:rPr>
                        <a:t>W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3441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1470" algn="l"/>
              </a:tabLst>
            </a:pPr>
            <a:r>
              <a:rPr dirty="0" sz="2800" spc="-180">
                <a:latin typeface="Arial MT"/>
                <a:cs typeface="Arial MT"/>
              </a:rPr>
              <a:t>Proteção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85">
                <a:latin typeface="Arial MT"/>
                <a:cs typeface="Arial MT"/>
              </a:rPr>
              <a:t>das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páginas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20198" y="2440824"/>
            <a:ext cx="7641590" cy="14452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just" marL="292100" marR="5080" indent="-279400">
              <a:lnSpc>
                <a:spcPct val="89400"/>
              </a:lnSpc>
              <a:spcBef>
                <a:spcPts val="405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12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proteção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 spc="-145">
                <a:latin typeface="Arial MT"/>
                <a:cs typeface="Arial MT"/>
              </a:rPr>
              <a:t>memória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405">
                <a:latin typeface="Arial MT"/>
                <a:cs typeface="Arial MT"/>
              </a:rPr>
              <a:t>um</a:t>
            </a:r>
            <a:r>
              <a:rPr dirty="0" sz="2400" spc="24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ambiente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12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paginação</a:t>
            </a:r>
            <a:r>
              <a:rPr dirty="0" sz="2400" spc="70">
                <a:latin typeface="Arial MT"/>
                <a:cs typeface="Arial MT"/>
              </a:rPr>
              <a:t> </a:t>
            </a:r>
            <a:r>
              <a:rPr dirty="0" sz="2400" spc="-600">
                <a:latin typeface="Arial MT"/>
                <a:cs typeface="Arial MT"/>
              </a:rPr>
              <a:t>é</a:t>
            </a:r>
            <a:r>
              <a:rPr dirty="0" sz="2400" spc="-170">
                <a:latin typeface="Arial MT"/>
                <a:cs typeface="Arial MT"/>
              </a:rPr>
              <a:t> conseguido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mediante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utilização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bits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proteção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ligados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cada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uma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das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entradas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tabela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páginas.</a:t>
            </a:r>
            <a:endParaRPr sz="24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270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10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Formato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entrada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tabela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páginas: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50398" y="4349634"/>
            <a:ext cx="2746375" cy="115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  <a:tab pos="568325" algn="l"/>
              </a:tabLst>
            </a:pPr>
            <a:r>
              <a:rPr dirty="0" sz="1800" spc="-50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Arial MT"/>
                <a:cs typeface="Arial MT"/>
              </a:rPr>
              <a:t>Entrada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válida.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  <a:tab pos="544195" algn="l"/>
              </a:tabLst>
            </a:pPr>
            <a:r>
              <a:rPr dirty="0" sz="1800" spc="-45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leitura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</a:tabLst>
            </a:pPr>
            <a:r>
              <a:rPr dirty="0" sz="1800" spc="85">
                <a:latin typeface="Arial MT"/>
                <a:cs typeface="Arial MT"/>
              </a:rPr>
              <a:t>W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escrita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  <a:tab pos="556260" algn="l"/>
              </a:tabLst>
            </a:pPr>
            <a:r>
              <a:rPr dirty="0" sz="1800" spc="-50">
                <a:latin typeface="Arial MT"/>
                <a:cs typeface="Arial MT"/>
              </a:rPr>
              <a:t>X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execução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07598" y="5512954"/>
            <a:ext cx="63379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dirty="0" sz="2000" spc="-85">
                <a:latin typeface="Arial MT"/>
                <a:cs typeface="Arial MT"/>
              </a:rPr>
              <a:t>Mediante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estes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bits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é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possível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uma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proteção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individual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para </a:t>
            </a:r>
            <a:r>
              <a:rPr dirty="0" sz="2000" spc="-55">
                <a:latin typeface="Arial MT"/>
                <a:cs typeface="Arial MT"/>
              </a:rPr>
              <a:t>cada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uma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das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páginas.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98970" y="3960698"/>
            <a:ext cx="317500" cy="381000"/>
          </a:xfrm>
          <a:custGeom>
            <a:avLst/>
            <a:gdLst/>
            <a:ahLst/>
            <a:cxnLst/>
            <a:rect l="l" t="t" r="r" b="b"/>
            <a:pathLst>
              <a:path w="317500" h="381000">
                <a:moveTo>
                  <a:pt x="317500" y="0"/>
                </a:moveTo>
                <a:lnTo>
                  <a:pt x="0" y="0"/>
                </a:lnTo>
                <a:lnTo>
                  <a:pt x="0" y="381000"/>
                </a:lnTo>
                <a:lnTo>
                  <a:pt x="317500" y="381000"/>
                </a:lnTo>
                <a:lnTo>
                  <a:pt x="31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135158" y="3951173"/>
          <a:ext cx="360045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325"/>
                <a:gridCol w="335280"/>
                <a:gridCol w="317500"/>
                <a:gridCol w="315594"/>
                <a:gridCol w="317500"/>
              </a:tblGrid>
              <a:tr h="3803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página</a:t>
                      </a:r>
                      <a:r>
                        <a:rPr dirty="0" sz="16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física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FFFB00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V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FFFB00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FFFB00"/>
                      </a:solidFill>
                      <a:prstDash val="solid"/>
                    </a:lnT>
                    <a:lnB w="19050">
                      <a:solidFill>
                        <a:srgbClr val="FFFB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409">
                          <a:latin typeface="Arial MT"/>
                          <a:cs typeface="Arial MT"/>
                        </a:rPr>
                        <a:t>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25">
                          <a:latin typeface="Arial MT"/>
                          <a:cs typeface="Arial MT"/>
                        </a:rPr>
                        <a:t>W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 descr=""/>
          <p:cNvGrpSpPr/>
          <p:nvPr/>
        </p:nvGrpSpPr>
        <p:grpSpPr>
          <a:xfrm>
            <a:off x="5627658" y="1058748"/>
            <a:ext cx="4294505" cy="1917700"/>
            <a:chOff x="5627658" y="1058748"/>
            <a:chExt cx="4294505" cy="1917700"/>
          </a:xfrm>
        </p:grpSpPr>
        <p:sp>
          <p:nvSpPr>
            <p:cNvPr id="11" name="object 11" descr=""/>
            <p:cNvSpPr/>
            <p:nvPr/>
          </p:nvSpPr>
          <p:spPr>
            <a:xfrm>
              <a:off x="5632420" y="1063510"/>
              <a:ext cx="4284980" cy="1908175"/>
            </a:xfrm>
            <a:custGeom>
              <a:avLst/>
              <a:gdLst/>
              <a:ahLst/>
              <a:cxnLst/>
              <a:rect l="l" t="t" r="r" b="b"/>
              <a:pathLst>
                <a:path w="4284980" h="1908175">
                  <a:moveTo>
                    <a:pt x="2142331" y="0"/>
                  </a:moveTo>
                  <a:lnTo>
                    <a:pt x="2076834" y="437"/>
                  </a:lnTo>
                  <a:lnTo>
                    <a:pt x="2011826" y="1741"/>
                  </a:lnTo>
                  <a:lnTo>
                    <a:pt x="1947335" y="3899"/>
                  </a:lnTo>
                  <a:lnTo>
                    <a:pt x="1883389" y="6898"/>
                  </a:lnTo>
                  <a:lnTo>
                    <a:pt x="1820016" y="10726"/>
                  </a:lnTo>
                  <a:lnTo>
                    <a:pt x="1757244" y="15371"/>
                  </a:lnTo>
                  <a:lnTo>
                    <a:pt x="1695101" y="20820"/>
                  </a:lnTo>
                  <a:lnTo>
                    <a:pt x="1633615" y="27061"/>
                  </a:lnTo>
                  <a:lnTo>
                    <a:pt x="1572814" y="34080"/>
                  </a:lnTo>
                  <a:lnTo>
                    <a:pt x="1512727" y="41867"/>
                  </a:lnTo>
                  <a:lnTo>
                    <a:pt x="1453380" y="50407"/>
                  </a:lnTo>
                  <a:lnTo>
                    <a:pt x="1394802" y="59690"/>
                  </a:lnTo>
                  <a:lnTo>
                    <a:pt x="1337022" y="69701"/>
                  </a:lnTo>
                  <a:lnTo>
                    <a:pt x="1280066" y="80429"/>
                  </a:lnTo>
                  <a:lnTo>
                    <a:pt x="1223964" y="91862"/>
                  </a:lnTo>
                  <a:lnTo>
                    <a:pt x="1168742" y="103986"/>
                  </a:lnTo>
                  <a:lnTo>
                    <a:pt x="1114430" y="116790"/>
                  </a:lnTo>
                  <a:lnTo>
                    <a:pt x="1061055" y="130260"/>
                  </a:lnTo>
                  <a:lnTo>
                    <a:pt x="1008646" y="144385"/>
                  </a:lnTo>
                  <a:lnTo>
                    <a:pt x="957229" y="159152"/>
                  </a:lnTo>
                  <a:lnTo>
                    <a:pt x="906833" y="174548"/>
                  </a:lnTo>
                  <a:lnTo>
                    <a:pt x="857487" y="190562"/>
                  </a:lnTo>
                  <a:lnTo>
                    <a:pt x="809218" y="207179"/>
                  </a:lnTo>
                  <a:lnTo>
                    <a:pt x="762054" y="224389"/>
                  </a:lnTo>
                  <a:lnTo>
                    <a:pt x="716024" y="242178"/>
                  </a:lnTo>
                  <a:lnTo>
                    <a:pt x="671154" y="260534"/>
                  </a:lnTo>
                  <a:lnTo>
                    <a:pt x="627474" y="279445"/>
                  </a:lnTo>
                  <a:lnTo>
                    <a:pt x="585011" y="298898"/>
                  </a:lnTo>
                  <a:lnTo>
                    <a:pt x="543793" y="318881"/>
                  </a:lnTo>
                  <a:lnTo>
                    <a:pt x="503849" y="339381"/>
                  </a:lnTo>
                  <a:lnTo>
                    <a:pt x="465206" y="360385"/>
                  </a:lnTo>
                  <a:lnTo>
                    <a:pt x="427892" y="381882"/>
                  </a:lnTo>
                  <a:lnTo>
                    <a:pt x="391936" y="403858"/>
                  </a:lnTo>
                  <a:lnTo>
                    <a:pt x="357365" y="426302"/>
                  </a:lnTo>
                  <a:lnTo>
                    <a:pt x="324207" y="449200"/>
                  </a:lnTo>
                  <a:lnTo>
                    <a:pt x="292491" y="472541"/>
                  </a:lnTo>
                  <a:lnTo>
                    <a:pt x="262244" y="496311"/>
                  </a:lnTo>
                  <a:lnTo>
                    <a:pt x="206270" y="545092"/>
                  </a:lnTo>
                  <a:lnTo>
                    <a:pt x="156509" y="595442"/>
                  </a:lnTo>
                  <a:lnTo>
                    <a:pt x="113187" y="647263"/>
                  </a:lnTo>
                  <a:lnTo>
                    <a:pt x="76526" y="700453"/>
                  </a:lnTo>
                  <a:lnTo>
                    <a:pt x="46751" y="754913"/>
                  </a:lnTo>
                  <a:lnTo>
                    <a:pt x="24086" y="810544"/>
                  </a:lnTo>
                  <a:lnTo>
                    <a:pt x="8755" y="867246"/>
                  </a:lnTo>
                  <a:lnTo>
                    <a:pt x="982" y="924918"/>
                  </a:lnTo>
                  <a:lnTo>
                    <a:pt x="0" y="954087"/>
                  </a:lnTo>
                  <a:lnTo>
                    <a:pt x="982" y="983256"/>
                  </a:lnTo>
                  <a:lnTo>
                    <a:pt x="8755" y="1040928"/>
                  </a:lnTo>
                  <a:lnTo>
                    <a:pt x="24086" y="1097630"/>
                  </a:lnTo>
                  <a:lnTo>
                    <a:pt x="46751" y="1153261"/>
                  </a:lnTo>
                  <a:lnTo>
                    <a:pt x="76526" y="1207721"/>
                  </a:lnTo>
                  <a:lnTo>
                    <a:pt x="113187" y="1260911"/>
                  </a:lnTo>
                  <a:lnTo>
                    <a:pt x="156509" y="1312732"/>
                  </a:lnTo>
                  <a:lnTo>
                    <a:pt x="206270" y="1363082"/>
                  </a:lnTo>
                  <a:lnTo>
                    <a:pt x="262244" y="1411863"/>
                  </a:lnTo>
                  <a:lnTo>
                    <a:pt x="292491" y="1435633"/>
                  </a:lnTo>
                  <a:lnTo>
                    <a:pt x="324207" y="1458974"/>
                  </a:lnTo>
                  <a:lnTo>
                    <a:pt x="357365" y="1481872"/>
                  </a:lnTo>
                  <a:lnTo>
                    <a:pt x="391936" y="1504316"/>
                  </a:lnTo>
                  <a:lnTo>
                    <a:pt x="427892" y="1526292"/>
                  </a:lnTo>
                  <a:lnTo>
                    <a:pt x="465206" y="1547789"/>
                  </a:lnTo>
                  <a:lnTo>
                    <a:pt x="503849" y="1568793"/>
                  </a:lnTo>
                  <a:lnTo>
                    <a:pt x="543793" y="1589293"/>
                  </a:lnTo>
                  <a:lnTo>
                    <a:pt x="585011" y="1609276"/>
                  </a:lnTo>
                  <a:lnTo>
                    <a:pt x="627474" y="1628729"/>
                  </a:lnTo>
                  <a:lnTo>
                    <a:pt x="671154" y="1647640"/>
                  </a:lnTo>
                  <a:lnTo>
                    <a:pt x="716024" y="1665996"/>
                  </a:lnTo>
                  <a:lnTo>
                    <a:pt x="762054" y="1683785"/>
                  </a:lnTo>
                  <a:lnTo>
                    <a:pt x="809218" y="1700995"/>
                  </a:lnTo>
                  <a:lnTo>
                    <a:pt x="857487" y="1717612"/>
                  </a:lnTo>
                  <a:lnTo>
                    <a:pt x="906833" y="1733626"/>
                  </a:lnTo>
                  <a:lnTo>
                    <a:pt x="957229" y="1749022"/>
                  </a:lnTo>
                  <a:lnTo>
                    <a:pt x="1008646" y="1763789"/>
                  </a:lnTo>
                  <a:lnTo>
                    <a:pt x="1061055" y="1777914"/>
                  </a:lnTo>
                  <a:lnTo>
                    <a:pt x="1114430" y="1791384"/>
                  </a:lnTo>
                  <a:lnTo>
                    <a:pt x="1168742" y="1804188"/>
                  </a:lnTo>
                  <a:lnTo>
                    <a:pt x="1223964" y="1816312"/>
                  </a:lnTo>
                  <a:lnTo>
                    <a:pt x="1280066" y="1827745"/>
                  </a:lnTo>
                  <a:lnTo>
                    <a:pt x="1337022" y="1838473"/>
                  </a:lnTo>
                  <a:lnTo>
                    <a:pt x="1394802" y="1848484"/>
                  </a:lnTo>
                  <a:lnTo>
                    <a:pt x="1453380" y="1857767"/>
                  </a:lnTo>
                  <a:lnTo>
                    <a:pt x="1512727" y="1866307"/>
                  </a:lnTo>
                  <a:lnTo>
                    <a:pt x="1572814" y="1874094"/>
                  </a:lnTo>
                  <a:lnTo>
                    <a:pt x="1633615" y="1881113"/>
                  </a:lnTo>
                  <a:lnTo>
                    <a:pt x="1695101" y="1887354"/>
                  </a:lnTo>
                  <a:lnTo>
                    <a:pt x="1757244" y="1892803"/>
                  </a:lnTo>
                  <a:lnTo>
                    <a:pt x="1820016" y="1897448"/>
                  </a:lnTo>
                  <a:lnTo>
                    <a:pt x="1883389" y="1901276"/>
                  </a:lnTo>
                  <a:lnTo>
                    <a:pt x="1947335" y="1904275"/>
                  </a:lnTo>
                  <a:lnTo>
                    <a:pt x="2011826" y="1906433"/>
                  </a:lnTo>
                  <a:lnTo>
                    <a:pt x="2076834" y="1907737"/>
                  </a:lnTo>
                  <a:lnTo>
                    <a:pt x="2142331" y="1908175"/>
                  </a:lnTo>
                  <a:lnTo>
                    <a:pt x="2207828" y="1907737"/>
                  </a:lnTo>
                  <a:lnTo>
                    <a:pt x="2272836" y="1906433"/>
                  </a:lnTo>
                  <a:lnTo>
                    <a:pt x="2337326" y="1904275"/>
                  </a:lnTo>
                  <a:lnTo>
                    <a:pt x="2401272" y="1901276"/>
                  </a:lnTo>
                  <a:lnTo>
                    <a:pt x="2464645" y="1897448"/>
                  </a:lnTo>
                  <a:lnTo>
                    <a:pt x="2527417" y="1892803"/>
                  </a:lnTo>
                  <a:lnTo>
                    <a:pt x="2589560" y="1887354"/>
                  </a:lnTo>
                  <a:lnTo>
                    <a:pt x="2651046" y="1881113"/>
                  </a:lnTo>
                  <a:lnTo>
                    <a:pt x="2711847" y="1874094"/>
                  </a:lnTo>
                  <a:lnTo>
                    <a:pt x="2771935" y="1866307"/>
                  </a:lnTo>
                  <a:lnTo>
                    <a:pt x="2831282" y="1857767"/>
                  </a:lnTo>
                  <a:lnTo>
                    <a:pt x="2889859" y="1848484"/>
                  </a:lnTo>
                  <a:lnTo>
                    <a:pt x="2947640" y="1838473"/>
                  </a:lnTo>
                  <a:lnTo>
                    <a:pt x="3004595" y="1827745"/>
                  </a:lnTo>
                  <a:lnTo>
                    <a:pt x="3060698" y="1816312"/>
                  </a:lnTo>
                  <a:lnTo>
                    <a:pt x="3115919" y="1804188"/>
                  </a:lnTo>
                  <a:lnTo>
                    <a:pt x="3170231" y="1791384"/>
                  </a:lnTo>
                  <a:lnTo>
                    <a:pt x="3223606" y="1777914"/>
                  </a:lnTo>
                  <a:lnTo>
                    <a:pt x="3276016" y="1763789"/>
                  </a:lnTo>
                  <a:lnTo>
                    <a:pt x="3327432" y="1749022"/>
                  </a:lnTo>
                  <a:lnTo>
                    <a:pt x="3377828" y="1733626"/>
                  </a:lnTo>
                  <a:lnTo>
                    <a:pt x="3427174" y="1717612"/>
                  </a:lnTo>
                  <a:lnTo>
                    <a:pt x="3475443" y="1700995"/>
                  </a:lnTo>
                  <a:lnTo>
                    <a:pt x="3522607" y="1683785"/>
                  </a:lnTo>
                  <a:lnTo>
                    <a:pt x="3568637" y="1665996"/>
                  </a:lnTo>
                  <a:lnTo>
                    <a:pt x="3613507" y="1647640"/>
                  </a:lnTo>
                  <a:lnTo>
                    <a:pt x="3657187" y="1628729"/>
                  </a:lnTo>
                  <a:lnTo>
                    <a:pt x="3699650" y="1609276"/>
                  </a:lnTo>
                  <a:lnTo>
                    <a:pt x="3740867" y="1589293"/>
                  </a:lnTo>
                  <a:lnTo>
                    <a:pt x="3780812" y="1568793"/>
                  </a:lnTo>
                  <a:lnTo>
                    <a:pt x="3819455" y="1547789"/>
                  </a:lnTo>
                  <a:lnTo>
                    <a:pt x="3856768" y="1526292"/>
                  </a:lnTo>
                  <a:lnTo>
                    <a:pt x="3892725" y="1504316"/>
                  </a:lnTo>
                  <a:lnTo>
                    <a:pt x="3927296" y="1481872"/>
                  </a:lnTo>
                  <a:lnTo>
                    <a:pt x="3960454" y="1458974"/>
                  </a:lnTo>
                  <a:lnTo>
                    <a:pt x="3992170" y="1435633"/>
                  </a:lnTo>
                  <a:lnTo>
                    <a:pt x="4022417" y="1411863"/>
                  </a:lnTo>
                  <a:lnTo>
                    <a:pt x="4078391" y="1363082"/>
                  </a:lnTo>
                  <a:lnTo>
                    <a:pt x="4128151" y="1312732"/>
                  </a:lnTo>
                  <a:lnTo>
                    <a:pt x="4171474" y="1260911"/>
                  </a:lnTo>
                  <a:lnTo>
                    <a:pt x="4208135" y="1207721"/>
                  </a:lnTo>
                  <a:lnTo>
                    <a:pt x="4237910" y="1153261"/>
                  </a:lnTo>
                  <a:lnTo>
                    <a:pt x="4260575" y="1097630"/>
                  </a:lnTo>
                  <a:lnTo>
                    <a:pt x="4275906" y="1040928"/>
                  </a:lnTo>
                  <a:lnTo>
                    <a:pt x="4283679" y="983256"/>
                  </a:lnTo>
                  <a:lnTo>
                    <a:pt x="4284661" y="954087"/>
                  </a:lnTo>
                  <a:lnTo>
                    <a:pt x="4283679" y="924918"/>
                  </a:lnTo>
                  <a:lnTo>
                    <a:pt x="4275906" y="867246"/>
                  </a:lnTo>
                  <a:lnTo>
                    <a:pt x="4260575" y="810544"/>
                  </a:lnTo>
                  <a:lnTo>
                    <a:pt x="4237910" y="754913"/>
                  </a:lnTo>
                  <a:lnTo>
                    <a:pt x="4208135" y="700453"/>
                  </a:lnTo>
                  <a:lnTo>
                    <a:pt x="4171474" y="647263"/>
                  </a:lnTo>
                  <a:lnTo>
                    <a:pt x="4128151" y="595442"/>
                  </a:lnTo>
                  <a:lnTo>
                    <a:pt x="4078391" y="545092"/>
                  </a:lnTo>
                  <a:lnTo>
                    <a:pt x="4022417" y="496311"/>
                  </a:lnTo>
                  <a:lnTo>
                    <a:pt x="3992170" y="472541"/>
                  </a:lnTo>
                  <a:lnTo>
                    <a:pt x="3960454" y="449200"/>
                  </a:lnTo>
                  <a:lnTo>
                    <a:pt x="3927296" y="426302"/>
                  </a:lnTo>
                  <a:lnTo>
                    <a:pt x="3892725" y="403858"/>
                  </a:lnTo>
                  <a:lnTo>
                    <a:pt x="3856768" y="381882"/>
                  </a:lnTo>
                  <a:lnTo>
                    <a:pt x="3819455" y="360385"/>
                  </a:lnTo>
                  <a:lnTo>
                    <a:pt x="3780812" y="339381"/>
                  </a:lnTo>
                  <a:lnTo>
                    <a:pt x="3740867" y="318881"/>
                  </a:lnTo>
                  <a:lnTo>
                    <a:pt x="3699650" y="298898"/>
                  </a:lnTo>
                  <a:lnTo>
                    <a:pt x="3657187" y="279445"/>
                  </a:lnTo>
                  <a:lnTo>
                    <a:pt x="3613507" y="260534"/>
                  </a:lnTo>
                  <a:lnTo>
                    <a:pt x="3568637" y="242178"/>
                  </a:lnTo>
                  <a:lnTo>
                    <a:pt x="3522607" y="224389"/>
                  </a:lnTo>
                  <a:lnTo>
                    <a:pt x="3475443" y="207179"/>
                  </a:lnTo>
                  <a:lnTo>
                    <a:pt x="3427174" y="190562"/>
                  </a:lnTo>
                  <a:lnTo>
                    <a:pt x="3377828" y="174548"/>
                  </a:lnTo>
                  <a:lnTo>
                    <a:pt x="3327432" y="159152"/>
                  </a:lnTo>
                  <a:lnTo>
                    <a:pt x="3276016" y="144385"/>
                  </a:lnTo>
                  <a:lnTo>
                    <a:pt x="3223606" y="130260"/>
                  </a:lnTo>
                  <a:lnTo>
                    <a:pt x="3170231" y="116790"/>
                  </a:lnTo>
                  <a:lnTo>
                    <a:pt x="3115919" y="103986"/>
                  </a:lnTo>
                  <a:lnTo>
                    <a:pt x="3060698" y="91862"/>
                  </a:lnTo>
                  <a:lnTo>
                    <a:pt x="3004595" y="80429"/>
                  </a:lnTo>
                  <a:lnTo>
                    <a:pt x="2947640" y="69701"/>
                  </a:lnTo>
                  <a:lnTo>
                    <a:pt x="2889859" y="59690"/>
                  </a:lnTo>
                  <a:lnTo>
                    <a:pt x="2831282" y="50407"/>
                  </a:lnTo>
                  <a:lnTo>
                    <a:pt x="2771935" y="41867"/>
                  </a:lnTo>
                  <a:lnTo>
                    <a:pt x="2711847" y="34080"/>
                  </a:lnTo>
                  <a:lnTo>
                    <a:pt x="2651046" y="27061"/>
                  </a:lnTo>
                  <a:lnTo>
                    <a:pt x="2589560" y="20820"/>
                  </a:lnTo>
                  <a:lnTo>
                    <a:pt x="2527417" y="15371"/>
                  </a:lnTo>
                  <a:lnTo>
                    <a:pt x="2464645" y="10726"/>
                  </a:lnTo>
                  <a:lnTo>
                    <a:pt x="2401272" y="6898"/>
                  </a:lnTo>
                  <a:lnTo>
                    <a:pt x="2337326" y="3899"/>
                  </a:lnTo>
                  <a:lnTo>
                    <a:pt x="2272836" y="1741"/>
                  </a:lnTo>
                  <a:lnTo>
                    <a:pt x="2207828" y="437"/>
                  </a:lnTo>
                  <a:lnTo>
                    <a:pt x="2142331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32420" y="1063510"/>
              <a:ext cx="4284980" cy="1908175"/>
            </a:xfrm>
            <a:custGeom>
              <a:avLst/>
              <a:gdLst/>
              <a:ahLst/>
              <a:cxnLst/>
              <a:rect l="l" t="t" r="r" b="b"/>
              <a:pathLst>
                <a:path w="4284980" h="1908175">
                  <a:moveTo>
                    <a:pt x="0" y="954087"/>
                  </a:moveTo>
                  <a:lnTo>
                    <a:pt x="3909" y="895967"/>
                  </a:lnTo>
                  <a:lnTo>
                    <a:pt x="15489" y="838767"/>
                  </a:lnTo>
                  <a:lnTo>
                    <a:pt x="34515" y="782589"/>
                  </a:lnTo>
                  <a:lnTo>
                    <a:pt x="60763" y="727531"/>
                  </a:lnTo>
                  <a:lnTo>
                    <a:pt x="94009" y="673693"/>
                  </a:lnTo>
                  <a:lnTo>
                    <a:pt x="134029" y="621175"/>
                  </a:lnTo>
                  <a:lnTo>
                    <a:pt x="180599" y="570077"/>
                  </a:lnTo>
                  <a:lnTo>
                    <a:pt x="233494" y="520499"/>
                  </a:lnTo>
                  <a:lnTo>
                    <a:pt x="292490" y="472541"/>
                  </a:lnTo>
                  <a:lnTo>
                    <a:pt x="324207" y="449200"/>
                  </a:lnTo>
                  <a:lnTo>
                    <a:pt x="357365" y="426302"/>
                  </a:lnTo>
                  <a:lnTo>
                    <a:pt x="391936" y="403858"/>
                  </a:lnTo>
                  <a:lnTo>
                    <a:pt x="427892" y="381882"/>
                  </a:lnTo>
                  <a:lnTo>
                    <a:pt x="465206" y="360385"/>
                  </a:lnTo>
                  <a:lnTo>
                    <a:pt x="503849" y="339381"/>
                  </a:lnTo>
                  <a:lnTo>
                    <a:pt x="543793" y="318881"/>
                  </a:lnTo>
                  <a:lnTo>
                    <a:pt x="585011" y="298898"/>
                  </a:lnTo>
                  <a:lnTo>
                    <a:pt x="627474" y="279445"/>
                  </a:lnTo>
                  <a:lnTo>
                    <a:pt x="671154" y="260534"/>
                  </a:lnTo>
                  <a:lnTo>
                    <a:pt x="716023" y="242178"/>
                  </a:lnTo>
                  <a:lnTo>
                    <a:pt x="762054" y="224389"/>
                  </a:lnTo>
                  <a:lnTo>
                    <a:pt x="809218" y="207179"/>
                  </a:lnTo>
                  <a:lnTo>
                    <a:pt x="857487" y="190562"/>
                  </a:lnTo>
                  <a:lnTo>
                    <a:pt x="906833" y="174548"/>
                  </a:lnTo>
                  <a:lnTo>
                    <a:pt x="957228" y="159152"/>
                  </a:lnTo>
                  <a:lnTo>
                    <a:pt x="1008645" y="144385"/>
                  </a:lnTo>
                  <a:lnTo>
                    <a:pt x="1061055" y="130260"/>
                  </a:lnTo>
                  <a:lnTo>
                    <a:pt x="1114430" y="116790"/>
                  </a:lnTo>
                  <a:lnTo>
                    <a:pt x="1168742" y="103986"/>
                  </a:lnTo>
                  <a:lnTo>
                    <a:pt x="1223963" y="91862"/>
                  </a:lnTo>
                  <a:lnTo>
                    <a:pt x="1280066" y="80429"/>
                  </a:lnTo>
                  <a:lnTo>
                    <a:pt x="1337021" y="69701"/>
                  </a:lnTo>
                  <a:lnTo>
                    <a:pt x="1394802" y="59690"/>
                  </a:lnTo>
                  <a:lnTo>
                    <a:pt x="1453379" y="50407"/>
                  </a:lnTo>
                  <a:lnTo>
                    <a:pt x="1512726" y="41867"/>
                  </a:lnTo>
                  <a:lnTo>
                    <a:pt x="1572814" y="34080"/>
                  </a:lnTo>
                  <a:lnTo>
                    <a:pt x="1633615" y="27061"/>
                  </a:lnTo>
                  <a:lnTo>
                    <a:pt x="1695101" y="20820"/>
                  </a:lnTo>
                  <a:lnTo>
                    <a:pt x="1757244" y="15371"/>
                  </a:lnTo>
                  <a:lnTo>
                    <a:pt x="1820015" y="10726"/>
                  </a:lnTo>
                  <a:lnTo>
                    <a:pt x="1883388" y="6898"/>
                  </a:lnTo>
                  <a:lnTo>
                    <a:pt x="1947334" y="3899"/>
                  </a:lnTo>
                  <a:lnTo>
                    <a:pt x="2011825" y="1741"/>
                  </a:lnTo>
                  <a:lnTo>
                    <a:pt x="2076833" y="437"/>
                  </a:lnTo>
                  <a:lnTo>
                    <a:pt x="2142330" y="0"/>
                  </a:lnTo>
                  <a:lnTo>
                    <a:pt x="2207827" y="437"/>
                  </a:lnTo>
                  <a:lnTo>
                    <a:pt x="2272835" y="1741"/>
                  </a:lnTo>
                  <a:lnTo>
                    <a:pt x="2337326" y="3899"/>
                  </a:lnTo>
                  <a:lnTo>
                    <a:pt x="2401272" y="6898"/>
                  </a:lnTo>
                  <a:lnTo>
                    <a:pt x="2464645" y="10726"/>
                  </a:lnTo>
                  <a:lnTo>
                    <a:pt x="2527417" y="15371"/>
                  </a:lnTo>
                  <a:lnTo>
                    <a:pt x="2589560" y="20820"/>
                  </a:lnTo>
                  <a:lnTo>
                    <a:pt x="2651046" y="27061"/>
                  </a:lnTo>
                  <a:lnTo>
                    <a:pt x="2711847" y="34080"/>
                  </a:lnTo>
                  <a:lnTo>
                    <a:pt x="2771934" y="41867"/>
                  </a:lnTo>
                  <a:lnTo>
                    <a:pt x="2831281" y="50407"/>
                  </a:lnTo>
                  <a:lnTo>
                    <a:pt x="2889859" y="59690"/>
                  </a:lnTo>
                  <a:lnTo>
                    <a:pt x="2947639" y="69701"/>
                  </a:lnTo>
                  <a:lnTo>
                    <a:pt x="3004595" y="80429"/>
                  </a:lnTo>
                  <a:lnTo>
                    <a:pt x="3060697" y="91862"/>
                  </a:lnTo>
                  <a:lnTo>
                    <a:pt x="3115918" y="103986"/>
                  </a:lnTo>
                  <a:lnTo>
                    <a:pt x="3170230" y="116790"/>
                  </a:lnTo>
                  <a:lnTo>
                    <a:pt x="3223605" y="130260"/>
                  </a:lnTo>
                  <a:lnTo>
                    <a:pt x="3276015" y="144385"/>
                  </a:lnTo>
                  <a:lnTo>
                    <a:pt x="3327432" y="159152"/>
                  </a:lnTo>
                  <a:lnTo>
                    <a:pt x="3377827" y="174548"/>
                  </a:lnTo>
                  <a:lnTo>
                    <a:pt x="3427174" y="190562"/>
                  </a:lnTo>
                  <a:lnTo>
                    <a:pt x="3475443" y="207179"/>
                  </a:lnTo>
                  <a:lnTo>
                    <a:pt x="3522606" y="224389"/>
                  </a:lnTo>
                  <a:lnTo>
                    <a:pt x="3568637" y="242178"/>
                  </a:lnTo>
                  <a:lnTo>
                    <a:pt x="3613506" y="260534"/>
                  </a:lnTo>
                  <a:lnTo>
                    <a:pt x="3657187" y="279445"/>
                  </a:lnTo>
                  <a:lnTo>
                    <a:pt x="3699649" y="298898"/>
                  </a:lnTo>
                  <a:lnTo>
                    <a:pt x="3740867" y="318881"/>
                  </a:lnTo>
                  <a:lnTo>
                    <a:pt x="3780811" y="339381"/>
                  </a:lnTo>
                  <a:lnTo>
                    <a:pt x="3819454" y="360385"/>
                  </a:lnTo>
                  <a:lnTo>
                    <a:pt x="3856768" y="381882"/>
                  </a:lnTo>
                  <a:lnTo>
                    <a:pt x="3892725" y="403858"/>
                  </a:lnTo>
                  <a:lnTo>
                    <a:pt x="3927296" y="426302"/>
                  </a:lnTo>
                  <a:lnTo>
                    <a:pt x="3960453" y="449200"/>
                  </a:lnTo>
                  <a:lnTo>
                    <a:pt x="3992170" y="472541"/>
                  </a:lnTo>
                  <a:lnTo>
                    <a:pt x="4022417" y="496311"/>
                  </a:lnTo>
                  <a:lnTo>
                    <a:pt x="4078391" y="545092"/>
                  </a:lnTo>
                  <a:lnTo>
                    <a:pt x="4128151" y="595442"/>
                  </a:lnTo>
                  <a:lnTo>
                    <a:pt x="4171474" y="647263"/>
                  </a:lnTo>
                  <a:lnTo>
                    <a:pt x="4208134" y="700453"/>
                  </a:lnTo>
                  <a:lnTo>
                    <a:pt x="4237909" y="754913"/>
                  </a:lnTo>
                  <a:lnTo>
                    <a:pt x="4260575" y="810544"/>
                  </a:lnTo>
                  <a:lnTo>
                    <a:pt x="4275906" y="867246"/>
                  </a:lnTo>
                  <a:lnTo>
                    <a:pt x="4283678" y="924918"/>
                  </a:lnTo>
                  <a:lnTo>
                    <a:pt x="4284661" y="954087"/>
                  </a:lnTo>
                  <a:lnTo>
                    <a:pt x="4283678" y="983256"/>
                  </a:lnTo>
                  <a:lnTo>
                    <a:pt x="4275906" y="1040929"/>
                  </a:lnTo>
                  <a:lnTo>
                    <a:pt x="4260575" y="1097630"/>
                  </a:lnTo>
                  <a:lnTo>
                    <a:pt x="4237909" y="1153261"/>
                  </a:lnTo>
                  <a:lnTo>
                    <a:pt x="4208134" y="1207722"/>
                  </a:lnTo>
                  <a:lnTo>
                    <a:pt x="4171474" y="1260912"/>
                  </a:lnTo>
                  <a:lnTo>
                    <a:pt x="4128151" y="1312732"/>
                  </a:lnTo>
                  <a:lnTo>
                    <a:pt x="4078391" y="1363082"/>
                  </a:lnTo>
                  <a:lnTo>
                    <a:pt x="4022417" y="1411863"/>
                  </a:lnTo>
                  <a:lnTo>
                    <a:pt x="3992170" y="1435634"/>
                  </a:lnTo>
                  <a:lnTo>
                    <a:pt x="3960453" y="1458974"/>
                  </a:lnTo>
                  <a:lnTo>
                    <a:pt x="3927296" y="1481873"/>
                  </a:lnTo>
                  <a:lnTo>
                    <a:pt x="3892725" y="1504317"/>
                  </a:lnTo>
                  <a:lnTo>
                    <a:pt x="3856768" y="1526293"/>
                  </a:lnTo>
                  <a:lnTo>
                    <a:pt x="3819454" y="1547790"/>
                  </a:lnTo>
                  <a:lnTo>
                    <a:pt x="3780811" y="1568794"/>
                  </a:lnTo>
                  <a:lnTo>
                    <a:pt x="3740867" y="1589294"/>
                  </a:lnTo>
                  <a:lnTo>
                    <a:pt x="3699649" y="1609276"/>
                  </a:lnTo>
                  <a:lnTo>
                    <a:pt x="3657187" y="1628729"/>
                  </a:lnTo>
                  <a:lnTo>
                    <a:pt x="3613506" y="1647640"/>
                  </a:lnTo>
                  <a:lnTo>
                    <a:pt x="3568637" y="1665996"/>
                  </a:lnTo>
                  <a:lnTo>
                    <a:pt x="3522606" y="1683786"/>
                  </a:lnTo>
                  <a:lnTo>
                    <a:pt x="3475443" y="1700995"/>
                  </a:lnTo>
                  <a:lnTo>
                    <a:pt x="3427174" y="1717613"/>
                  </a:lnTo>
                  <a:lnTo>
                    <a:pt x="3377827" y="1733626"/>
                  </a:lnTo>
                  <a:lnTo>
                    <a:pt x="3327432" y="1749022"/>
                  </a:lnTo>
                  <a:lnTo>
                    <a:pt x="3276015" y="1763789"/>
                  </a:lnTo>
                  <a:lnTo>
                    <a:pt x="3223605" y="1777914"/>
                  </a:lnTo>
                  <a:lnTo>
                    <a:pt x="3170230" y="1791384"/>
                  </a:lnTo>
                  <a:lnTo>
                    <a:pt x="3115918" y="1804188"/>
                  </a:lnTo>
                  <a:lnTo>
                    <a:pt x="3060697" y="1816312"/>
                  </a:lnTo>
                  <a:lnTo>
                    <a:pt x="3004595" y="1827745"/>
                  </a:lnTo>
                  <a:lnTo>
                    <a:pt x="2947639" y="1838473"/>
                  </a:lnTo>
                  <a:lnTo>
                    <a:pt x="2889859" y="1848485"/>
                  </a:lnTo>
                  <a:lnTo>
                    <a:pt x="2831281" y="1857767"/>
                  </a:lnTo>
                  <a:lnTo>
                    <a:pt x="2771934" y="1866307"/>
                  </a:lnTo>
                  <a:lnTo>
                    <a:pt x="2711847" y="1874094"/>
                  </a:lnTo>
                  <a:lnTo>
                    <a:pt x="2651046" y="1881114"/>
                  </a:lnTo>
                  <a:lnTo>
                    <a:pt x="2589560" y="1887354"/>
                  </a:lnTo>
                  <a:lnTo>
                    <a:pt x="2527417" y="1892803"/>
                  </a:lnTo>
                  <a:lnTo>
                    <a:pt x="2464645" y="1897448"/>
                  </a:lnTo>
                  <a:lnTo>
                    <a:pt x="2401272" y="1901276"/>
                  </a:lnTo>
                  <a:lnTo>
                    <a:pt x="2337326" y="1904276"/>
                  </a:lnTo>
                  <a:lnTo>
                    <a:pt x="2272835" y="1906433"/>
                  </a:lnTo>
                  <a:lnTo>
                    <a:pt x="2207827" y="1907737"/>
                  </a:lnTo>
                  <a:lnTo>
                    <a:pt x="2142330" y="1908175"/>
                  </a:lnTo>
                  <a:lnTo>
                    <a:pt x="2076833" y="1907737"/>
                  </a:lnTo>
                  <a:lnTo>
                    <a:pt x="2011825" y="1906433"/>
                  </a:lnTo>
                  <a:lnTo>
                    <a:pt x="1947334" y="1904276"/>
                  </a:lnTo>
                  <a:lnTo>
                    <a:pt x="1883388" y="1901276"/>
                  </a:lnTo>
                  <a:lnTo>
                    <a:pt x="1820015" y="1897448"/>
                  </a:lnTo>
                  <a:lnTo>
                    <a:pt x="1757244" y="1892803"/>
                  </a:lnTo>
                  <a:lnTo>
                    <a:pt x="1695101" y="1887354"/>
                  </a:lnTo>
                  <a:lnTo>
                    <a:pt x="1633615" y="1881114"/>
                  </a:lnTo>
                  <a:lnTo>
                    <a:pt x="1572814" y="1874094"/>
                  </a:lnTo>
                  <a:lnTo>
                    <a:pt x="1512726" y="1866307"/>
                  </a:lnTo>
                  <a:lnTo>
                    <a:pt x="1453379" y="1857767"/>
                  </a:lnTo>
                  <a:lnTo>
                    <a:pt x="1394802" y="1848485"/>
                  </a:lnTo>
                  <a:lnTo>
                    <a:pt x="1337021" y="1838473"/>
                  </a:lnTo>
                  <a:lnTo>
                    <a:pt x="1280066" y="1827745"/>
                  </a:lnTo>
                  <a:lnTo>
                    <a:pt x="1223963" y="1816312"/>
                  </a:lnTo>
                  <a:lnTo>
                    <a:pt x="1168742" y="1804188"/>
                  </a:lnTo>
                  <a:lnTo>
                    <a:pt x="1114430" y="1791384"/>
                  </a:lnTo>
                  <a:lnTo>
                    <a:pt x="1061055" y="1777914"/>
                  </a:lnTo>
                  <a:lnTo>
                    <a:pt x="1008645" y="1763789"/>
                  </a:lnTo>
                  <a:lnTo>
                    <a:pt x="957228" y="1749022"/>
                  </a:lnTo>
                  <a:lnTo>
                    <a:pt x="906833" y="1733626"/>
                  </a:lnTo>
                  <a:lnTo>
                    <a:pt x="857487" y="1717613"/>
                  </a:lnTo>
                  <a:lnTo>
                    <a:pt x="809218" y="1700995"/>
                  </a:lnTo>
                  <a:lnTo>
                    <a:pt x="762054" y="1683786"/>
                  </a:lnTo>
                  <a:lnTo>
                    <a:pt x="716023" y="1665996"/>
                  </a:lnTo>
                  <a:lnTo>
                    <a:pt x="671154" y="1647640"/>
                  </a:lnTo>
                  <a:lnTo>
                    <a:pt x="627474" y="1628729"/>
                  </a:lnTo>
                  <a:lnTo>
                    <a:pt x="585011" y="1609276"/>
                  </a:lnTo>
                  <a:lnTo>
                    <a:pt x="543793" y="1589294"/>
                  </a:lnTo>
                  <a:lnTo>
                    <a:pt x="503849" y="1568794"/>
                  </a:lnTo>
                  <a:lnTo>
                    <a:pt x="465206" y="1547790"/>
                  </a:lnTo>
                  <a:lnTo>
                    <a:pt x="427892" y="1526293"/>
                  </a:lnTo>
                  <a:lnTo>
                    <a:pt x="391936" y="1504317"/>
                  </a:lnTo>
                  <a:lnTo>
                    <a:pt x="357365" y="1481873"/>
                  </a:lnTo>
                  <a:lnTo>
                    <a:pt x="324207" y="1458974"/>
                  </a:lnTo>
                  <a:lnTo>
                    <a:pt x="292490" y="1435634"/>
                  </a:lnTo>
                  <a:lnTo>
                    <a:pt x="262243" y="1411863"/>
                  </a:lnTo>
                  <a:lnTo>
                    <a:pt x="206269" y="1363082"/>
                  </a:lnTo>
                  <a:lnTo>
                    <a:pt x="156509" y="1312732"/>
                  </a:lnTo>
                  <a:lnTo>
                    <a:pt x="113187" y="1260912"/>
                  </a:lnTo>
                  <a:lnTo>
                    <a:pt x="76526" y="1207722"/>
                  </a:lnTo>
                  <a:lnTo>
                    <a:pt x="46751" y="1153261"/>
                  </a:lnTo>
                  <a:lnTo>
                    <a:pt x="24086" y="1097630"/>
                  </a:lnTo>
                  <a:lnTo>
                    <a:pt x="8755" y="1040929"/>
                  </a:lnTo>
                  <a:lnTo>
                    <a:pt x="982" y="983256"/>
                  </a:lnTo>
                  <a:lnTo>
                    <a:pt x="0" y="9540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338634" y="1395298"/>
            <a:ext cx="2878455" cy="873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200"/>
              </a:lnSpc>
              <a:spcBef>
                <a:spcPts val="110"/>
              </a:spcBef>
            </a:pPr>
            <a:r>
              <a:rPr dirty="0" sz="1400">
                <a:latin typeface="Times New Roman"/>
                <a:cs typeface="Times New Roman"/>
              </a:rPr>
              <a:t>Quando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processo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tenta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acessar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uma </a:t>
            </a:r>
            <a:r>
              <a:rPr dirty="0" sz="1400">
                <a:latin typeface="Times New Roman"/>
                <a:cs typeface="Times New Roman"/>
              </a:rPr>
              <a:t>página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está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marcada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inválida,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1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MMU</a:t>
            </a:r>
            <a:r>
              <a:rPr dirty="0" sz="1400" spc="21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gera</a:t>
            </a:r>
            <a:r>
              <a:rPr dirty="0" sz="1400" spc="21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uma</a:t>
            </a:r>
            <a:r>
              <a:rPr dirty="0" sz="1400" spc="21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interrupção</a:t>
            </a:r>
            <a:r>
              <a:rPr dirty="0" sz="1400" spc="215">
                <a:latin typeface="Times New Roman"/>
                <a:cs typeface="Times New Roman"/>
              </a:rPr>
              <a:t>  </a:t>
            </a:r>
            <a:r>
              <a:rPr dirty="0" sz="1400" spc="-25">
                <a:latin typeface="Times New Roman"/>
                <a:cs typeface="Times New Roman"/>
              </a:rPr>
              <a:t>de </a:t>
            </a:r>
            <a:r>
              <a:rPr dirty="0" sz="1400">
                <a:latin typeface="Times New Roman"/>
                <a:cs typeface="Times New Roman"/>
              </a:rPr>
              <a:t>proteção,</a:t>
            </a:r>
            <a:r>
              <a:rPr dirty="0" sz="1400" spc="9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9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9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sistema</a:t>
            </a:r>
            <a:r>
              <a:rPr dirty="0" sz="1400" spc="10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operacional</a:t>
            </a:r>
            <a:r>
              <a:rPr dirty="0" sz="1400" spc="95">
                <a:latin typeface="Times New Roman"/>
                <a:cs typeface="Times New Roman"/>
              </a:rPr>
              <a:t>  </a:t>
            </a:r>
            <a:r>
              <a:rPr dirty="0" sz="1400" spc="-50">
                <a:latin typeface="Times New Roman"/>
                <a:cs typeface="Times New Roman"/>
              </a:rPr>
              <a:t>é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38634" y="2246197"/>
            <a:ext cx="743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acionado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624358" y="2547823"/>
            <a:ext cx="4958080" cy="3135630"/>
            <a:chOff x="4624358" y="2547823"/>
            <a:chExt cx="4958080" cy="3135630"/>
          </a:xfrm>
        </p:grpSpPr>
        <p:sp>
          <p:nvSpPr>
            <p:cNvPr id="16" name="object 16" descr=""/>
            <p:cNvSpPr/>
            <p:nvPr/>
          </p:nvSpPr>
          <p:spPr>
            <a:xfrm>
              <a:off x="4665756" y="2576398"/>
              <a:ext cx="1471930" cy="1400810"/>
            </a:xfrm>
            <a:custGeom>
              <a:avLst/>
              <a:gdLst/>
              <a:ahLst/>
              <a:cxnLst/>
              <a:rect l="l" t="t" r="r" b="b"/>
              <a:pathLst>
                <a:path w="1471929" h="1400810">
                  <a:moveTo>
                    <a:pt x="1471489" y="0"/>
                  </a:moveTo>
                  <a:lnTo>
                    <a:pt x="0" y="1400461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624358" y="3835963"/>
              <a:ext cx="183515" cy="180340"/>
            </a:xfrm>
            <a:custGeom>
              <a:avLst/>
              <a:gdLst/>
              <a:ahLst/>
              <a:cxnLst/>
              <a:rect l="l" t="t" r="r" b="b"/>
              <a:pathLst>
                <a:path w="183514" h="180339">
                  <a:moveTo>
                    <a:pt x="65093" y="0"/>
                  </a:moveTo>
                  <a:lnTo>
                    <a:pt x="0" y="180295"/>
                  </a:lnTo>
                  <a:lnTo>
                    <a:pt x="183292" y="124193"/>
                  </a:lnTo>
                  <a:lnTo>
                    <a:pt x="65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92783" y="4160723"/>
              <a:ext cx="3584575" cy="1517650"/>
            </a:xfrm>
            <a:custGeom>
              <a:avLst/>
              <a:gdLst/>
              <a:ahLst/>
              <a:cxnLst/>
              <a:rect l="l" t="t" r="r" b="b"/>
              <a:pathLst>
                <a:path w="3584575" h="1517650">
                  <a:moveTo>
                    <a:pt x="3331627" y="0"/>
                  </a:moveTo>
                  <a:lnTo>
                    <a:pt x="252947" y="0"/>
                  </a:lnTo>
                  <a:lnTo>
                    <a:pt x="207479" y="4075"/>
                  </a:lnTo>
                  <a:lnTo>
                    <a:pt x="164685" y="15824"/>
                  </a:lnTo>
                  <a:lnTo>
                    <a:pt x="125279" y="34534"/>
                  </a:lnTo>
                  <a:lnTo>
                    <a:pt x="89976" y="59489"/>
                  </a:lnTo>
                  <a:lnTo>
                    <a:pt x="59490" y="89976"/>
                  </a:lnTo>
                  <a:lnTo>
                    <a:pt x="34534" y="125279"/>
                  </a:lnTo>
                  <a:lnTo>
                    <a:pt x="15825" y="164685"/>
                  </a:lnTo>
                  <a:lnTo>
                    <a:pt x="4075" y="207479"/>
                  </a:lnTo>
                  <a:lnTo>
                    <a:pt x="0" y="252947"/>
                  </a:lnTo>
                  <a:lnTo>
                    <a:pt x="0" y="1264702"/>
                  </a:lnTo>
                  <a:lnTo>
                    <a:pt x="4075" y="1310170"/>
                  </a:lnTo>
                  <a:lnTo>
                    <a:pt x="15825" y="1352964"/>
                  </a:lnTo>
                  <a:lnTo>
                    <a:pt x="34534" y="1392370"/>
                  </a:lnTo>
                  <a:lnTo>
                    <a:pt x="59490" y="1427673"/>
                  </a:lnTo>
                  <a:lnTo>
                    <a:pt x="89976" y="1458159"/>
                  </a:lnTo>
                  <a:lnTo>
                    <a:pt x="125279" y="1483115"/>
                  </a:lnTo>
                  <a:lnTo>
                    <a:pt x="164685" y="1501824"/>
                  </a:lnTo>
                  <a:lnTo>
                    <a:pt x="207479" y="1513574"/>
                  </a:lnTo>
                  <a:lnTo>
                    <a:pt x="252947" y="1517650"/>
                  </a:lnTo>
                  <a:lnTo>
                    <a:pt x="3331627" y="1517650"/>
                  </a:lnTo>
                  <a:lnTo>
                    <a:pt x="3377094" y="1513574"/>
                  </a:lnTo>
                  <a:lnTo>
                    <a:pt x="3419888" y="1501824"/>
                  </a:lnTo>
                  <a:lnTo>
                    <a:pt x="3459294" y="1483115"/>
                  </a:lnTo>
                  <a:lnTo>
                    <a:pt x="3494597" y="1458159"/>
                  </a:lnTo>
                  <a:lnTo>
                    <a:pt x="3525083" y="1427673"/>
                  </a:lnTo>
                  <a:lnTo>
                    <a:pt x="3550039" y="1392370"/>
                  </a:lnTo>
                  <a:lnTo>
                    <a:pt x="3568748" y="1352964"/>
                  </a:lnTo>
                  <a:lnTo>
                    <a:pt x="3580498" y="1310170"/>
                  </a:lnTo>
                  <a:lnTo>
                    <a:pt x="3584573" y="1264702"/>
                  </a:lnTo>
                  <a:lnTo>
                    <a:pt x="3584573" y="252947"/>
                  </a:lnTo>
                  <a:lnTo>
                    <a:pt x="3580498" y="207479"/>
                  </a:lnTo>
                  <a:lnTo>
                    <a:pt x="3568748" y="164685"/>
                  </a:lnTo>
                  <a:lnTo>
                    <a:pt x="3550039" y="125279"/>
                  </a:lnTo>
                  <a:lnTo>
                    <a:pt x="3525083" y="89976"/>
                  </a:lnTo>
                  <a:lnTo>
                    <a:pt x="3494597" y="59489"/>
                  </a:lnTo>
                  <a:lnTo>
                    <a:pt x="3459294" y="34534"/>
                  </a:lnTo>
                  <a:lnTo>
                    <a:pt x="3419888" y="15824"/>
                  </a:lnTo>
                  <a:lnTo>
                    <a:pt x="3377094" y="4075"/>
                  </a:lnTo>
                  <a:lnTo>
                    <a:pt x="3331627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92783" y="4160723"/>
              <a:ext cx="3584575" cy="1517650"/>
            </a:xfrm>
            <a:custGeom>
              <a:avLst/>
              <a:gdLst/>
              <a:ahLst/>
              <a:cxnLst/>
              <a:rect l="l" t="t" r="r" b="b"/>
              <a:pathLst>
                <a:path w="3584575" h="1517650">
                  <a:moveTo>
                    <a:pt x="0" y="252946"/>
                  </a:moveTo>
                  <a:lnTo>
                    <a:pt x="4075" y="207479"/>
                  </a:lnTo>
                  <a:lnTo>
                    <a:pt x="15824" y="164685"/>
                  </a:lnTo>
                  <a:lnTo>
                    <a:pt x="34534" y="125279"/>
                  </a:lnTo>
                  <a:lnTo>
                    <a:pt x="59489" y="89976"/>
                  </a:lnTo>
                  <a:lnTo>
                    <a:pt x="89976" y="59489"/>
                  </a:lnTo>
                  <a:lnTo>
                    <a:pt x="125279" y="34534"/>
                  </a:lnTo>
                  <a:lnTo>
                    <a:pt x="164685" y="15824"/>
                  </a:lnTo>
                  <a:lnTo>
                    <a:pt x="207479" y="4075"/>
                  </a:lnTo>
                  <a:lnTo>
                    <a:pt x="252946" y="0"/>
                  </a:lnTo>
                  <a:lnTo>
                    <a:pt x="3331627" y="0"/>
                  </a:lnTo>
                  <a:lnTo>
                    <a:pt x="3377094" y="4075"/>
                  </a:lnTo>
                  <a:lnTo>
                    <a:pt x="3419888" y="15824"/>
                  </a:lnTo>
                  <a:lnTo>
                    <a:pt x="3459293" y="34534"/>
                  </a:lnTo>
                  <a:lnTo>
                    <a:pt x="3494597" y="59489"/>
                  </a:lnTo>
                  <a:lnTo>
                    <a:pt x="3525083" y="89976"/>
                  </a:lnTo>
                  <a:lnTo>
                    <a:pt x="3550039" y="125279"/>
                  </a:lnTo>
                  <a:lnTo>
                    <a:pt x="3568749" y="164685"/>
                  </a:lnTo>
                  <a:lnTo>
                    <a:pt x="3580498" y="207479"/>
                  </a:lnTo>
                  <a:lnTo>
                    <a:pt x="3584574" y="252946"/>
                  </a:lnTo>
                  <a:lnTo>
                    <a:pt x="3584574" y="1264702"/>
                  </a:lnTo>
                  <a:lnTo>
                    <a:pt x="3580498" y="1310170"/>
                  </a:lnTo>
                  <a:lnTo>
                    <a:pt x="3568749" y="1352964"/>
                  </a:lnTo>
                  <a:lnTo>
                    <a:pt x="3550039" y="1392369"/>
                  </a:lnTo>
                  <a:lnTo>
                    <a:pt x="3525083" y="1427673"/>
                  </a:lnTo>
                  <a:lnTo>
                    <a:pt x="3494597" y="1458159"/>
                  </a:lnTo>
                  <a:lnTo>
                    <a:pt x="3459293" y="1483114"/>
                  </a:lnTo>
                  <a:lnTo>
                    <a:pt x="3419888" y="1501824"/>
                  </a:lnTo>
                  <a:lnTo>
                    <a:pt x="3377094" y="1513574"/>
                  </a:lnTo>
                  <a:lnTo>
                    <a:pt x="3331627" y="1517649"/>
                  </a:lnTo>
                  <a:lnTo>
                    <a:pt x="252946" y="1517649"/>
                  </a:lnTo>
                  <a:lnTo>
                    <a:pt x="207479" y="1513574"/>
                  </a:lnTo>
                  <a:lnTo>
                    <a:pt x="164685" y="1501824"/>
                  </a:lnTo>
                  <a:lnTo>
                    <a:pt x="125279" y="1483114"/>
                  </a:lnTo>
                  <a:lnTo>
                    <a:pt x="89976" y="1458159"/>
                  </a:lnTo>
                  <a:lnTo>
                    <a:pt x="59489" y="1427673"/>
                  </a:lnTo>
                  <a:lnTo>
                    <a:pt x="34534" y="1392369"/>
                  </a:lnTo>
                  <a:lnTo>
                    <a:pt x="15824" y="1352964"/>
                  </a:lnTo>
                  <a:lnTo>
                    <a:pt x="4075" y="1310170"/>
                  </a:lnTo>
                  <a:lnTo>
                    <a:pt x="0" y="1264702"/>
                  </a:lnTo>
                  <a:lnTo>
                    <a:pt x="0" y="25294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145608" y="4373448"/>
            <a:ext cx="3288665" cy="873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200"/>
              </a:lnSpc>
              <a:spcBef>
                <a:spcPts val="110"/>
              </a:spcBef>
            </a:pPr>
            <a:r>
              <a:rPr dirty="0" sz="1400">
                <a:latin typeface="Times New Roman"/>
                <a:cs typeface="Times New Roman"/>
              </a:rPr>
              <a:t>Em</a:t>
            </a:r>
            <a:r>
              <a:rPr dirty="0" sz="1400" spc="2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geral,</a:t>
            </a:r>
            <a:r>
              <a:rPr dirty="0" sz="1400" spc="2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isso</a:t>
            </a:r>
            <a:r>
              <a:rPr dirty="0" sz="1400" spc="2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representa</a:t>
            </a:r>
            <a:r>
              <a:rPr dirty="0" sz="1400" spc="2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um</a:t>
            </a:r>
            <a:r>
              <a:rPr dirty="0" sz="1400" spc="2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erro</a:t>
            </a:r>
            <a:r>
              <a:rPr dirty="0" sz="1400" spc="235">
                <a:latin typeface="Times New Roman"/>
                <a:cs typeface="Times New Roman"/>
              </a:rPr>
              <a:t>  </a:t>
            </a:r>
            <a:r>
              <a:rPr dirty="0" sz="1400" spc="-25">
                <a:latin typeface="Times New Roman"/>
                <a:cs typeface="Times New Roman"/>
              </a:rPr>
              <a:t>de </a:t>
            </a:r>
            <a:r>
              <a:rPr dirty="0" sz="1400">
                <a:latin typeface="Times New Roman"/>
                <a:cs typeface="Times New Roman"/>
              </a:rPr>
              <a:t>programação,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pois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processo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está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tentando </a:t>
            </a:r>
            <a:r>
              <a:rPr dirty="0" sz="1400">
                <a:latin typeface="Times New Roman"/>
                <a:cs typeface="Times New Roman"/>
              </a:rPr>
              <a:t>acessar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uma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página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não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faz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sua </a:t>
            </a:r>
            <a:r>
              <a:rPr dirty="0" sz="1400">
                <a:latin typeface="Times New Roman"/>
                <a:cs typeface="Times New Roman"/>
              </a:rPr>
              <a:t>memória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lógica.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356445" y="3217747"/>
            <a:ext cx="875030" cy="875030"/>
            <a:chOff x="7356445" y="3217747"/>
            <a:chExt cx="875030" cy="875030"/>
          </a:xfrm>
        </p:grpSpPr>
        <p:sp>
          <p:nvSpPr>
            <p:cNvPr id="22" name="object 22" descr=""/>
            <p:cNvSpPr/>
            <p:nvPr/>
          </p:nvSpPr>
          <p:spPr>
            <a:xfrm>
              <a:off x="7361208" y="3222509"/>
              <a:ext cx="865505" cy="865505"/>
            </a:xfrm>
            <a:custGeom>
              <a:avLst/>
              <a:gdLst/>
              <a:ahLst/>
              <a:cxnLst/>
              <a:rect l="l" t="t" r="r" b="b"/>
              <a:pathLst>
                <a:path w="865504" h="865504">
                  <a:moveTo>
                    <a:pt x="638157" y="0"/>
                  </a:moveTo>
                  <a:lnTo>
                    <a:pt x="227030" y="0"/>
                  </a:lnTo>
                  <a:lnTo>
                    <a:pt x="227030" y="414329"/>
                  </a:lnTo>
                  <a:lnTo>
                    <a:pt x="0" y="414329"/>
                  </a:lnTo>
                  <a:lnTo>
                    <a:pt x="432593" y="865188"/>
                  </a:lnTo>
                  <a:lnTo>
                    <a:pt x="865187" y="414329"/>
                  </a:lnTo>
                  <a:lnTo>
                    <a:pt x="638157" y="414329"/>
                  </a:lnTo>
                  <a:lnTo>
                    <a:pt x="638157" y="0"/>
                  </a:lnTo>
                  <a:close/>
                </a:path>
              </a:pathLst>
            </a:custGeom>
            <a:solidFill>
              <a:srgbClr val="008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61208" y="3222509"/>
              <a:ext cx="865505" cy="865505"/>
            </a:xfrm>
            <a:custGeom>
              <a:avLst/>
              <a:gdLst/>
              <a:ahLst/>
              <a:cxnLst/>
              <a:rect l="l" t="t" r="r" b="b"/>
              <a:pathLst>
                <a:path w="865504" h="865504">
                  <a:moveTo>
                    <a:pt x="0" y="414329"/>
                  </a:moveTo>
                  <a:lnTo>
                    <a:pt x="227030" y="414329"/>
                  </a:lnTo>
                  <a:lnTo>
                    <a:pt x="227030" y="0"/>
                  </a:lnTo>
                  <a:lnTo>
                    <a:pt x="638157" y="0"/>
                  </a:lnTo>
                  <a:lnTo>
                    <a:pt x="638157" y="414329"/>
                  </a:lnTo>
                  <a:lnTo>
                    <a:pt x="865187" y="414329"/>
                  </a:lnTo>
                  <a:lnTo>
                    <a:pt x="432593" y="865187"/>
                  </a:lnTo>
                  <a:lnTo>
                    <a:pt x="0" y="414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Gerência</a:t>
            </a:r>
            <a:r>
              <a:rPr dirty="0" spc="-90"/>
              <a:t> </a:t>
            </a:r>
            <a:r>
              <a:rPr dirty="0" spc="-21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3441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1470" algn="l"/>
              </a:tabLst>
            </a:pPr>
            <a:r>
              <a:rPr dirty="0" sz="2800" spc="-180">
                <a:latin typeface="Arial MT"/>
                <a:cs typeface="Arial MT"/>
              </a:rPr>
              <a:t>Proteção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85">
                <a:latin typeface="Arial MT"/>
                <a:cs typeface="Arial MT"/>
              </a:rPr>
              <a:t>das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páginas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50398" y="4349634"/>
            <a:ext cx="6795134" cy="179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  <a:tab pos="568325" algn="l"/>
              </a:tabLst>
            </a:pPr>
            <a:r>
              <a:rPr dirty="0" sz="1800" spc="-50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Arial MT"/>
                <a:cs typeface="Arial MT"/>
              </a:rPr>
              <a:t>Entrada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válida.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  <a:tab pos="544195" algn="l"/>
              </a:tabLst>
            </a:pPr>
            <a:r>
              <a:rPr dirty="0" sz="1800" spc="-45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leitura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</a:tabLst>
            </a:pPr>
            <a:r>
              <a:rPr dirty="0" sz="1800" spc="85">
                <a:latin typeface="Arial MT"/>
                <a:cs typeface="Arial MT"/>
              </a:rPr>
              <a:t>W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escrita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240665" algn="l"/>
                <a:tab pos="556260" algn="l"/>
              </a:tabLst>
            </a:pPr>
            <a:r>
              <a:rPr dirty="0" sz="1800" spc="-50">
                <a:latin typeface="Arial MT"/>
                <a:cs typeface="Arial MT"/>
              </a:rPr>
              <a:t>X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70">
                <a:latin typeface="Arial MT"/>
                <a:cs typeface="Arial MT"/>
              </a:rPr>
              <a:t>Permissão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execução</a:t>
            </a:r>
            <a:endParaRPr sz="1800">
              <a:latin typeface="Arial MT"/>
              <a:cs typeface="Arial MT"/>
            </a:endParaRPr>
          </a:p>
          <a:p>
            <a:pPr lvl="1" marL="698500" marR="5080" indent="-228600">
              <a:lnSpc>
                <a:spcPct val="100000"/>
              </a:lnSpc>
              <a:spcBef>
                <a:spcPts val="30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698500" algn="l"/>
              </a:tabLst>
            </a:pPr>
            <a:r>
              <a:rPr dirty="0" sz="2000" spc="-85">
                <a:latin typeface="Arial MT"/>
                <a:cs typeface="Arial MT"/>
              </a:rPr>
              <a:t>Mediante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estes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bits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é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possível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uma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proteção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individual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para </a:t>
            </a:r>
            <a:r>
              <a:rPr dirty="0" sz="2000" spc="-55">
                <a:latin typeface="Arial MT"/>
                <a:cs typeface="Arial MT"/>
              </a:rPr>
              <a:t>cada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uma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das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páginas.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135158" y="3951173"/>
          <a:ext cx="360045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325"/>
                <a:gridCol w="335280"/>
                <a:gridCol w="317500"/>
                <a:gridCol w="315594"/>
                <a:gridCol w="317500"/>
              </a:tblGrid>
              <a:tr h="3803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85">
                          <a:latin typeface="Arial MT"/>
                          <a:cs typeface="Arial MT"/>
                        </a:rPr>
                        <a:t>Célula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página</a:t>
                      </a:r>
                      <a:r>
                        <a:rPr dirty="0" sz="16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física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V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409">
                          <a:latin typeface="Arial MT"/>
                          <a:cs typeface="Arial MT"/>
                        </a:rPr>
                        <a:t>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25">
                          <a:latin typeface="Arial MT"/>
                          <a:cs typeface="Arial MT"/>
                        </a:rPr>
                        <a:t>W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latin typeface="Arial MT"/>
                          <a:cs typeface="Arial MT"/>
                        </a:rPr>
                        <a:t>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A4C3DB"/>
                      </a:solidFill>
                      <a:prstDash val="solid"/>
                    </a:lnL>
                    <a:lnR w="19050">
                      <a:solidFill>
                        <a:srgbClr val="A4C3DB"/>
                      </a:solidFill>
                      <a:prstDash val="solid"/>
                    </a:lnR>
                    <a:lnT w="19050">
                      <a:solidFill>
                        <a:srgbClr val="A4C3DB"/>
                      </a:solidFill>
                      <a:prstDash val="solid"/>
                    </a:lnT>
                    <a:lnB w="19050">
                      <a:solidFill>
                        <a:srgbClr val="A4C3DB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5484783" y="1109548"/>
            <a:ext cx="4437380" cy="2865755"/>
            <a:chOff x="5484783" y="1109548"/>
            <a:chExt cx="4437380" cy="2865755"/>
          </a:xfrm>
        </p:grpSpPr>
        <p:sp>
          <p:nvSpPr>
            <p:cNvPr id="8" name="object 8" descr=""/>
            <p:cNvSpPr/>
            <p:nvPr/>
          </p:nvSpPr>
          <p:spPr>
            <a:xfrm>
              <a:off x="5489545" y="1114310"/>
              <a:ext cx="4427855" cy="2856230"/>
            </a:xfrm>
            <a:custGeom>
              <a:avLst/>
              <a:gdLst/>
              <a:ahLst/>
              <a:cxnLst/>
              <a:rect l="l" t="t" r="r" b="b"/>
              <a:pathLst>
                <a:path w="4427855" h="2856229">
                  <a:moveTo>
                    <a:pt x="2213768" y="0"/>
                  </a:moveTo>
                  <a:lnTo>
                    <a:pt x="2155726" y="481"/>
                  </a:lnTo>
                  <a:lnTo>
                    <a:pt x="2098051" y="1917"/>
                  </a:lnTo>
                  <a:lnTo>
                    <a:pt x="2040764" y="4296"/>
                  </a:lnTo>
                  <a:lnTo>
                    <a:pt x="1983880" y="7606"/>
                  </a:lnTo>
                  <a:lnTo>
                    <a:pt x="1927420" y="11835"/>
                  </a:lnTo>
                  <a:lnTo>
                    <a:pt x="1871401" y="16973"/>
                  </a:lnTo>
                  <a:lnTo>
                    <a:pt x="1815841" y="23006"/>
                  </a:lnTo>
                  <a:lnTo>
                    <a:pt x="1760758" y="29923"/>
                  </a:lnTo>
                  <a:lnTo>
                    <a:pt x="1706172" y="37713"/>
                  </a:lnTo>
                  <a:lnTo>
                    <a:pt x="1652099" y="46363"/>
                  </a:lnTo>
                  <a:lnTo>
                    <a:pt x="1598558" y="55863"/>
                  </a:lnTo>
                  <a:lnTo>
                    <a:pt x="1545568" y="66199"/>
                  </a:lnTo>
                  <a:lnTo>
                    <a:pt x="1493147" y="77361"/>
                  </a:lnTo>
                  <a:lnTo>
                    <a:pt x="1441313" y="89336"/>
                  </a:lnTo>
                  <a:lnTo>
                    <a:pt x="1390084" y="102113"/>
                  </a:lnTo>
                  <a:lnTo>
                    <a:pt x="1339478" y="115681"/>
                  </a:lnTo>
                  <a:lnTo>
                    <a:pt x="1289513" y="130026"/>
                  </a:lnTo>
                  <a:lnTo>
                    <a:pt x="1240209" y="145139"/>
                  </a:lnTo>
                  <a:lnTo>
                    <a:pt x="1191583" y="161006"/>
                  </a:lnTo>
                  <a:lnTo>
                    <a:pt x="1143653" y="177616"/>
                  </a:lnTo>
                  <a:lnTo>
                    <a:pt x="1096437" y="194957"/>
                  </a:lnTo>
                  <a:lnTo>
                    <a:pt x="1049954" y="213018"/>
                  </a:lnTo>
                  <a:lnTo>
                    <a:pt x="1004222" y="231787"/>
                  </a:lnTo>
                  <a:lnTo>
                    <a:pt x="959260" y="251252"/>
                  </a:lnTo>
                  <a:lnTo>
                    <a:pt x="915084" y="271401"/>
                  </a:lnTo>
                  <a:lnTo>
                    <a:pt x="871715" y="292223"/>
                  </a:lnTo>
                  <a:lnTo>
                    <a:pt x="829169" y="313706"/>
                  </a:lnTo>
                  <a:lnTo>
                    <a:pt x="787465" y="335837"/>
                  </a:lnTo>
                  <a:lnTo>
                    <a:pt x="746622" y="358606"/>
                  </a:lnTo>
                  <a:lnTo>
                    <a:pt x="706657" y="382000"/>
                  </a:lnTo>
                  <a:lnTo>
                    <a:pt x="667589" y="406008"/>
                  </a:lnTo>
                  <a:lnTo>
                    <a:pt x="629437" y="430618"/>
                  </a:lnTo>
                  <a:lnTo>
                    <a:pt x="592217" y="455818"/>
                  </a:lnTo>
                  <a:lnTo>
                    <a:pt x="555949" y="481596"/>
                  </a:lnTo>
                  <a:lnTo>
                    <a:pt x="520650" y="507942"/>
                  </a:lnTo>
                  <a:lnTo>
                    <a:pt x="486340" y="534842"/>
                  </a:lnTo>
                  <a:lnTo>
                    <a:pt x="453035" y="562285"/>
                  </a:lnTo>
                  <a:lnTo>
                    <a:pt x="420755" y="590260"/>
                  </a:lnTo>
                  <a:lnTo>
                    <a:pt x="389518" y="618755"/>
                  </a:lnTo>
                  <a:lnTo>
                    <a:pt x="359342" y="647757"/>
                  </a:lnTo>
                  <a:lnTo>
                    <a:pt x="330244" y="677256"/>
                  </a:lnTo>
                  <a:lnTo>
                    <a:pt x="302244" y="707239"/>
                  </a:lnTo>
                  <a:lnTo>
                    <a:pt x="275359" y="737695"/>
                  </a:lnTo>
                  <a:lnTo>
                    <a:pt x="249608" y="768611"/>
                  </a:lnTo>
                  <a:lnTo>
                    <a:pt x="225010" y="799977"/>
                  </a:lnTo>
                  <a:lnTo>
                    <a:pt x="201581" y="831780"/>
                  </a:lnTo>
                  <a:lnTo>
                    <a:pt x="179341" y="864009"/>
                  </a:lnTo>
                  <a:lnTo>
                    <a:pt x="158307" y="896651"/>
                  </a:lnTo>
                  <a:lnTo>
                    <a:pt x="138499" y="929696"/>
                  </a:lnTo>
                  <a:lnTo>
                    <a:pt x="119933" y="963131"/>
                  </a:lnTo>
                  <a:lnTo>
                    <a:pt x="86604" y="1031124"/>
                  </a:lnTo>
                  <a:lnTo>
                    <a:pt x="58467" y="1100539"/>
                  </a:lnTo>
                  <a:lnTo>
                    <a:pt x="35666" y="1171279"/>
                  </a:lnTo>
                  <a:lnTo>
                    <a:pt x="18349" y="1243251"/>
                  </a:lnTo>
                  <a:lnTo>
                    <a:pt x="6660" y="1316362"/>
                  </a:lnTo>
                  <a:lnTo>
                    <a:pt x="746" y="1390516"/>
                  </a:lnTo>
                  <a:lnTo>
                    <a:pt x="0" y="1427956"/>
                  </a:lnTo>
                  <a:lnTo>
                    <a:pt x="746" y="1465395"/>
                  </a:lnTo>
                  <a:lnTo>
                    <a:pt x="6660" y="1539550"/>
                  </a:lnTo>
                  <a:lnTo>
                    <a:pt x="18349" y="1612660"/>
                  </a:lnTo>
                  <a:lnTo>
                    <a:pt x="35666" y="1684633"/>
                  </a:lnTo>
                  <a:lnTo>
                    <a:pt x="58467" y="1755373"/>
                  </a:lnTo>
                  <a:lnTo>
                    <a:pt x="86604" y="1824787"/>
                  </a:lnTo>
                  <a:lnTo>
                    <a:pt x="119933" y="1892781"/>
                  </a:lnTo>
                  <a:lnTo>
                    <a:pt x="138499" y="1926216"/>
                  </a:lnTo>
                  <a:lnTo>
                    <a:pt x="158307" y="1959261"/>
                  </a:lnTo>
                  <a:lnTo>
                    <a:pt x="179341" y="1991903"/>
                  </a:lnTo>
                  <a:lnTo>
                    <a:pt x="201581" y="2024132"/>
                  </a:lnTo>
                  <a:lnTo>
                    <a:pt x="225010" y="2055935"/>
                  </a:lnTo>
                  <a:lnTo>
                    <a:pt x="249608" y="2087301"/>
                  </a:lnTo>
                  <a:lnTo>
                    <a:pt x="275359" y="2118217"/>
                  </a:lnTo>
                  <a:lnTo>
                    <a:pt x="302244" y="2148673"/>
                  </a:lnTo>
                  <a:lnTo>
                    <a:pt x="330244" y="2178656"/>
                  </a:lnTo>
                  <a:lnTo>
                    <a:pt x="359342" y="2208155"/>
                  </a:lnTo>
                  <a:lnTo>
                    <a:pt x="389518" y="2237157"/>
                  </a:lnTo>
                  <a:lnTo>
                    <a:pt x="420755" y="2265652"/>
                  </a:lnTo>
                  <a:lnTo>
                    <a:pt x="453035" y="2293626"/>
                  </a:lnTo>
                  <a:lnTo>
                    <a:pt x="486340" y="2321070"/>
                  </a:lnTo>
                  <a:lnTo>
                    <a:pt x="520650" y="2347970"/>
                  </a:lnTo>
                  <a:lnTo>
                    <a:pt x="555949" y="2374316"/>
                  </a:lnTo>
                  <a:lnTo>
                    <a:pt x="592217" y="2400094"/>
                  </a:lnTo>
                  <a:lnTo>
                    <a:pt x="629437" y="2425294"/>
                  </a:lnTo>
                  <a:lnTo>
                    <a:pt x="667589" y="2449904"/>
                  </a:lnTo>
                  <a:lnTo>
                    <a:pt x="706657" y="2473912"/>
                  </a:lnTo>
                  <a:lnTo>
                    <a:pt x="746622" y="2497307"/>
                  </a:lnTo>
                  <a:lnTo>
                    <a:pt x="787465" y="2520075"/>
                  </a:lnTo>
                  <a:lnTo>
                    <a:pt x="829169" y="2542207"/>
                  </a:lnTo>
                  <a:lnTo>
                    <a:pt x="871715" y="2563689"/>
                  </a:lnTo>
                  <a:lnTo>
                    <a:pt x="915084" y="2584511"/>
                  </a:lnTo>
                  <a:lnTo>
                    <a:pt x="959260" y="2604660"/>
                  </a:lnTo>
                  <a:lnTo>
                    <a:pt x="1004222" y="2624125"/>
                  </a:lnTo>
                  <a:lnTo>
                    <a:pt x="1049954" y="2642894"/>
                  </a:lnTo>
                  <a:lnTo>
                    <a:pt x="1096437" y="2660955"/>
                  </a:lnTo>
                  <a:lnTo>
                    <a:pt x="1143653" y="2678297"/>
                  </a:lnTo>
                  <a:lnTo>
                    <a:pt x="1191583" y="2694907"/>
                  </a:lnTo>
                  <a:lnTo>
                    <a:pt x="1240209" y="2710774"/>
                  </a:lnTo>
                  <a:lnTo>
                    <a:pt x="1289513" y="2725886"/>
                  </a:lnTo>
                  <a:lnTo>
                    <a:pt x="1339478" y="2740232"/>
                  </a:lnTo>
                  <a:lnTo>
                    <a:pt x="1390084" y="2753799"/>
                  </a:lnTo>
                  <a:lnTo>
                    <a:pt x="1441313" y="2766577"/>
                  </a:lnTo>
                  <a:lnTo>
                    <a:pt x="1493147" y="2778552"/>
                  </a:lnTo>
                  <a:lnTo>
                    <a:pt x="1545568" y="2789714"/>
                  </a:lnTo>
                  <a:lnTo>
                    <a:pt x="1598558" y="2800050"/>
                  </a:lnTo>
                  <a:lnTo>
                    <a:pt x="1652099" y="2809549"/>
                  </a:lnTo>
                  <a:lnTo>
                    <a:pt x="1706172" y="2818200"/>
                  </a:lnTo>
                  <a:lnTo>
                    <a:pt x="1760758" y="2825990"/>
                  </a:lnTo>
                  <a:lnTo>
                    <a:pt x="1815841" y="2832907"/>
                  </a:lnTo>
                  <a:lnTo>
                    <a:pt x="1871401" y="2838940"/>
                  </a:lnTo>
                  <a:lnTo>
                    <a:pt x="1927420" y="2844077"/>
                  </a:lnTo>
                  <a:lnTo>
                    <a:pt x="1983880" y="2848307"/>
                  </a:lnTo>
                  <a:lnTo>
                    <a:pt x="2040764" y="2851617"/>
                  </a:lnTo>
                  <a:lnTo>
                    <a:pt x="2098051" y="2853996"/>
                  </a:lnTo>
                  <a:lnTo>
                    <a:pt x="2155726" y="2855432"/>
                  </a:lnTo>
                  <a:lnTo>
                    <a:pt x="2213768" y="2855913"/>
                  </a:lnTo>
                  <a:lnTo>
                    <a:pt x="2271811" y="2855432"/>
                  </a:lnTo>
                  <a:lnTo>
                    <a:pt x="2329485" y="2853996"/>
                  </a:lnTo>
                  <a:lnTo>
                    <a:pt x="2386773" y="2851617"/>
                  </a:lnTo>
                  <a:lnTo>
                    <a:pt x="2443656" y="2848307"/>
                  </a:lnTo>
                  <a:lnTo>
                    <a:pt x="2500117" y="2844077"/>
                  </a:lnTo>
                  <a:lnTo>
                    <a:pt x="2556136" y="2838940"/>
                  </a:lnTo>
                  <a:lnTo>
                    <a:pt x="2611696" y="2832907"/>
                  </a:lnTo>
                  <a:lnTo>
                    <a:pt x="2666778" y="2825990"/>
                  </a:lnTo>
                  <a:lnTo>
                    <a:pt x="2721365" y="2818200"/>
                  </a:lnTo>
                  <a:lnTo>
                    <a:pt x="2775438" y="2809549"/>
                  </a:lnTo>
                  <a:lnTo>
                    <a:pt x="2828978" y="2800050"/>
                  </a:lnTo>
                  <a:lnTo>
                    <a:pt x="2881968" y="2789714"/>
                  </a:lnTo>
                  <a:lnTo>
                    <a:pt x="2934389" y="2778552"/>
                  </a:lnTo>
                  <a:lnTo>
                    <a:pt x="2986224" y="2766577"/>
                  </a:lnTo>
                  <a:lnTo>
                    <a:pt x="3037453" y="2753799"/>
                  </a:lnTo>
                  <a:lnTo>
                    <a:pt x="3088059" y="2740232"/>
                  </a:lnTo>
                  <a:lnTo>
                    <a:pt x="3138023" y="2725886"/>
                  </a:lnTo>
                  <a:lnTo>
                    <a:pt x="3187327" y="2710774"/>
                  </a:lnTo>
                  <a:lnTo>
                    <a:pt x="3235954" y="2694907"/>
                  </a:lnTo>
                  <a:lnTo>
                    <a:pt x="3283884" y="2678297"/>
                  </a:lnTo>
                  <a:lnTo>
                    <a:pt x="3331100" y="2660955"/>
                  </a:lnTo>
                  <a:lnTo>
                    <a:pt x="3377582" y="2642894"/>
                  </a:lnTo>
                  <a:lnTo>
                    <a:pt x="3423314" y="2624125"/>
                  </a:lnTo>
                  <a:lnTo>
                    <a:pt x="3468277" y="2604660"/>
                  </a:lnTo>
                  <a:lnTo>
                    <a:pt x="3512452" y="2584511"/>
                  </a:lnTo>
                  <a:lnTo>
                    <a:pt x="3555822" y="2563689"/>
                  </a:lnTo>
                  <a:lnTo>
                    <a:pt x="3598367" y="2542207"/>
                  </a:lnTo>
                  <a:lnTo>
                    <a:pt x="3640071" y="2520075"/>
                  </a:lnTo>
                  <a:lnTo>
                    <a:pt x="3680914" y="2497307"/>
                  </a:lnTo>
                  <a:lnTo>
                    <a:pt x="3720879" y="2473912"/>
                  </a:lnTo>
                  <a:lnTo>
                    <a:pt x="3759947" y="2449904"/>
                  </a:lnTo>
                  <a:lnTo>
                    <a:pt x="3798100" y="2425294"/>
                  </a:lnTo>
                  <a:lnTo>
                    <a:pt x="3835320" y="2400094"/>
                  </a:lnTo>
                  <a:lnTo>
                    <a:pt x="3871588" y="2374316"/>
                  </a:lnTo>
                  <a:lnTo>
                    <a:pt x="3906886" y="2347970"/>
                  </a:lnTo>
                  <a:lnTo>
                    <a:pt x="3941197" y="2321070"/>
                  </a:lnTo>
                  <a:lnTo>
                    <a:pt x="3974501" y="2293626"/>
                  </a:lnTo>
                  <a:lnTo>
                    <a:pt x="4006781" y="2265652"/>
                  </a:lnTo>
                  <a:lnTo>
                    <a:pt x="4038018" y="2237157"/>
                  </a:lnTo>
                  <a:lnTo>
                    <a:pt x="4068195" y="2208155"/>
                  </a:lnTo>
                  <a:lnTo>
                    <a:pt x="4097292" y="2178656"/>
                  </a:lnTo>
                  <a:lnTo>
                    <a:pt x="4125293" y="2148673"/>
                  </a:lnTo>
                  <a:lnTo>
                    <a:pt x="4152177" y="2118217"/>
                  </a:lnTo>
                  <a:lnTo>
                    <a:pt x="4177928" y="2087301"/>
                  </a:lnTo>
                  <a:lnTo>
                    <a:pt x="4202527" y="2055935"/>
                  </a:lnTo>
                  <a:lnTo>
                    <a:pt x="4225956" y="2024132"/>
                  </a:lnTo>
                  <a:lnTo>
                    <a:pt x="4248196" y="1991903"/>
                  </a:lnTo>
                  <a:lnTo>
                    <a:pt x="4269229" y="1959261"/>
                  </a:lnTo>
                  <a:lnTo>
                    <a:pt x="4289038" y="1926216"/>
                  </a:lnTo>
                  <a:lnTo>
                    <a:pt x="4307604" y="1892781"/>
                  </a:lnTo>
                  <a:lnTo>
                    <a:pt x="4340932" y="1824787"/>
                  </a:lnTo>
                  <a:lnTo>
                    <a:pt x="4369070" y="1755373"/>
                  </a:lnTo>
                  <a:lnTo>
                    <a:pt x="4391870" y="1684633"/>
                  </a:lnTo>
                  <a:lnTo>
                    <a:pt x="4409188" y="1612660"/>
                  </a:lnTo>
                  <a:lnTo>
                    <a:pt x="4420877" y="1539550"/>
                  </a:lnTo>
                  <a:lnTo>
                    <a:pt x="4426791" y="1465395"/>
                  </a:lnTo>
                  <a:lnTo>
                    <a:pt x="4427537" y="1427956"/>
                  </a:lnTo>
                  <a:lnTo>
                    <a:pt x="4426791" y="1390516"/>
                  </a:lnTo>
                  <a:lnTo>
                    <a:pt x="4420877" y="1316362"/>
                  </a:lnTo>
                  <a:lnTo>
                    <a:pt x="4409188" y="1243251"/>
                  </a:lnTo>
                  <a:lnTo>
                    <a:pt x="4391870" y="1171279"/>
                  </a:lnTo>
                  <a:lnTo>
                    <a:pt x="4369070" y="1100539"/>
                  </a:lnTo>
                  <a:lnTo>
                    <a:pt x="4340932" y="1031124"/>
                  </a:lnTo>
                  <a:lnTo>
                    <a:pt x="4307604" y="963131"/>
                  </a:lnTo>
                  <a:lnTo>
                    <a:pt x="4289038" y="929696"/>
                  </a:lnTo>
                  <a:lnTo>
                    <a:pt x="4269229" y="896651"/>
                  </a:lnTo>
                  <a:lnTo>
                    <a:pt x="4248196" y="864009"/>
                  </a:lnTo>
                  <a:lnTo>
                    <a:pt x="4225956" y="831780"/>
                  </a:lnTo>
                  <a:lnTo>
                    <a:pt x="4202527" y="799977"/>
                  </a:lnTo>
                  <a:lnTo>
                    <a:pt x="4177928" y="768611"/>
                  </a:lnTo>
                  <a:lnTo>
                    <a:pt x="4152177" y="737695"/>
                  </a:lnTo>
                  <a:lnTo>
                    <a:pt x="4125293" y="707239"/>
                  </a:lnTo>
                  <a:lnTo>
                    <a:pt x="4097292" y="677256"/>
                  </a:lnTo>
                  <a:lnTo>
                    <a:pt x="4068195" y="647757"/>
                  </a:lnTo>
                  <a:lnTo>
                    <a:pt x="4038018" y="618755"/>
                  </a:lnTo>
                  <a:lnTo>
                    <a:pt x="4006781" y="590260"/>
                  </a:lnTo>
                  <a:lnTo>
                    <a:pt x="3974501" y="562285"/>
                  </a:lnTo>
                  <a:lnTo>
                    <a:pt x="3941197" y="534842"/>
                  </a:lnTo>
                  <a:lnTo>
                    <a:pt x="3906886" y="507942"/>
                  </a:lnTo>
                  <a:lnTo>
                    <a:pt x="3871588" y="481596"/>
                  </a:lnTo>
                  <a:lnTo>
                    <a:pt x="3835320" y="455818"/>
                  </a:lnTo>
                  <a:lnTo>
                    <a:pt x="3798100" y="430618"/>
                  </a:lnTo>
                  <a:lnTo>
                    <a:pt x="3759947" y="406008"/>
                  </a:lnTo>
                  <a:lnTo>
                    <a:pt x="3720879" y="382000"/>
                  </a:lnTo>
                  <a:lnTo>
                    <a:pt x="3680914" y="358606"/>
                  </a:lnTo>
                  <a:lnTo>
                    <a:pt x="3640071" y="335837"/>
                  </a:lnTo>
                  <a:lnTo>
                    <a:pt x="3598367" y="313706"/>
                  </a:lnTo>
                  <a:lnTo>
                    <a:pt x="3555822" y="292223"/>
                  </a:lnTo>
                  <a:lnTo>
                    <a:pt x="3512452" y="271401"/>
                  </a:lnTo>
                  <a:lnTo>
                    <a:pt x="3468277" y="251252"/>
                  </a:lnTo>
                  <a:lnTo>
                    <a:pt x="3423314" y="231787"/>
                  </a:lnTo>
                  <a:lnTo>
                    <a:pt x="3377582" y="213018"/>
                  </a:lnTo>
                  <a:lnTo>
                    <a:pt x="3331100" y="194957"/>
                  </a:lnTo>
                  <a:lnTo>
                    <a:pt x="3283884" y="177616"/>
                  </a:lnTo>
                  <a:lnTo>
                    <a:pt x="3235954" y="161006"/>
                  </a:lnTo>
                  <a:lnTo>
                    <a:pt x="3187327" y="145139"/>
                  </a:lnTo>
                  <a:lnTo>
                    <a:pt x="3138023" y="130026"/>
                  </a:lnTo>
                  <a:lnTo>
                    <a:pt x="3088059" y="115681"/>
                  </a:lnTo>
                  <a:lnTo>
                    <a:pt x="3037453" y="102113"/>
                  </a:lnTo>
                  <a:lnTo>
                    <a:pt x="2986224" y="89336"/>
                  </a:lnTo>
                  <a:lnTo>
                    <a:pt x="2934389" y="77361"/>
                  </a:lnTo>
                  <a:lnTo>
                    <a:pt x="2881968" y="66199"/>
                  </a:lnTo>
                  <a:lnTo>
                    <a:pt x="2828978" y="55863"/>
                  </a:lnTo>
                  <a:lnTo>
                    <a:pt x="2775438" y="46363"/>
                  </a:lnTo>
                  <a:lnTo>
                    <a:pt x="2721365" y="37713"/>
                  </a:lnTo>
                  <a:lnTo>
                    <a:pt x="2666778" y="29923"/>
                  </a:lnTo>
                  <a:lnTo>
                    <a:pt x="2611696" y="23006"/>
                  </a:lnTo>
                  <a:lnTo>
                    <a:pt x="2556136" y="16973"/>
                  </a:lnTo>
                  <a:lnTo>
                    <a:pt x="2500117" y="11835"/>
                  </a:lnTo>
                  <a:lnTo>
                    <a:pt x="2443656" y="7606"/>
                  </a:lnTo>
                  <a:lnTo>
                    <a:pt x="2386773" y="4296"/>
                  </a:lnTo>
                  <a:lnTo>
                    <a:pt x="2329485" y="1917"/>
                  </a:lnTo>
                  <a:lnTo>
                    <a:pt x="2271811" y="481"/>
                  </a:lnTo>
                  <a:lnTo>
                    <a:pt x="2213768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89545" y="1114310"/>
              <a:ext cx="4427855" cy="2856230"/>
            </a:xfrm>
            <a:custGeom>
              <a:avLst/>
              <a:gdLst/>
              <a:ahLst/>
              <a:cxnLst/>
              <a:rect l="l" t="t" r="r" b="b"/>
              <a:pathLst>
                <a:path w="4427855" h="2856229">
                  <a:moveTo>
                    <a:pt x="0" y="1427956"/>
                  </a:moveTo>
                  <a:lnTo>
                    <a:pt x="2972" y="1353315"/>
                  </a:lnTo>
                  <a:lnTo>
                    <a:pt x="11792" y="1279670"/>
                  </a:lnTo>
                  <a:lnTo>
                    <a:pt x="26313" y="1207117"/>
                  </a:lnTo>
                  <a:lnTo>
                    <a:pt x="46390" y="1135749"/>
                  </a:lnTo>
                  <a:lnTo>
                    <a:pt x="71877" y="1065660"/>
                  </a:lnTo>
                  <a:lnTo>
                    <a:pt x="102629" y="996944"/>
                  </a:lnTo>
                  <a:lnTo>
                    <a:pt x="138498" y="929696"/>
                  </a:lnTo>
                  <a:lnTo>
                    <a:pt x="158307" y="896651"/>
                  </a:lnTo>
                  <a:lnTo>
                    <a:pt x="179341" y="864009"/>
                  </a:lnTo>
                  <a:lnTo>
                    <a:pt x="201581" y="831780"/>
                  </a:lnTo>
                  <a:lnTo>
                    <a:pt x="225009" y="799977"/>
                  </a:lnTo>
                  <a:lnTo>
                    <a:pt x="249608" y="768611"/>
                  </a:lnTo>
                  <a:lnTo>
                    <a:pt x="275359" y="737695"/>
                  </a:lnTo>
                  <a:lnTo>
                    <a:pt x="302244" y="707239"/>
                  </a:lnTo>
                  <a:lnTo>
                    <a:pt x="330244" y="677256"/>
                  </a:lnTo>
                  <a:lnTo>
                    <a:pt x="359341" y="647757"/>
                  </a:lnTo>
                  <a:lnTo>
                    <a:pt x="389518" y="618755"/>
                  </a:lnTo>
                  <a:lnTo>
                    <a:pt x="420755" y="590260"/>
                  </a:lnTo>
                  <a:lnTo>
                    <a:pt x="453035" y="562285"/>
                  </a:lnTo>
                  <a:lnTo>
                    <a:pt x="486339" y="534842"/>
                  </a:lnTo>
                  <a:lnTo>
                    <a:pt x="520650" y="507942"/>
                  </a:lnTo>
                  <a:lnTo>
                    <a:pt x="555948" y="481596"/>
                  </a:lnTo>
                  <a:lnTo>
                    <a:pt x="592217" y="455818"/>
                  </a:lnTo>
                  <a:lnTo>
                    <a:pt x="629436" y="430618"/>
                  </a:lnTo>
                  <a:lnTo>
                    <a:pt x="667589" y="406008"/>
                  </a:lnTo>
                  <a:lnTo>
                    <a:pt x="706657" y="382000"/>
                  </a:lnTo>
                  <a:lnTo>
                    <a:pt x="746622" y="358606"/>
                  </a:lnTo>
                  <a:lnTo>
                    <a:pt x="787465" y="335837"/>
                  </a:lnTo>
                  <a:lnTo>
                    <a:pt x="829169" y="313705"/>
                  </a:lnTo>
                  <a:lnTo>
                    <a:pt x="871714" y="292223"/>
                  </a:lnTo>
                  <a:lnTo>
                    <a:pt x="915084" y="271401"/>
                  </a:lnTo>
                  <a:lnTo>
                    <a:pt x="959259" y="251252"/>
                  </a:lnTo>
                  <a:lnTo>
                    <a:pt x="1004222" y="231787"/>
                  </a:lnTo>
                  <a:lnTo>
                    <a:pt x="1049954" y="213018"/>
                  </a:lnTo>
                  <a:lnTo>
                    <a:pt x="1096436" y="194957"/>
                  </a:lnTo>
                  <a:lnTo>
                    <a:pt x="1143652" y="177616"/>
                  </a:lnTo>
                  <a:lnTo>
                    <a:pt x="1191582" y="161006"/>
                  </a:lnTo>
                  <a:lnTo>
                    <a:pt x="1240208" y="145139"/>
                  </a:lnTo>
                  <a:lnTo>
                    <a:pt x="1289513" y="130026"/>
                  </a:lnTo>
                  <a:lnTo>
                    <a:pt x="1339477" y="115681"/>
                  </a:lnTo>
                  <a:lnTo>
                    <a:pt x="1390083" y="102113"/>
                  </a:lnTo>
                  <a:lnTo>
                    <a:pt x="1441312" y="89336"/>
                  </a:lnTo>
                  <a:lnTo>
                    <a:pt x="1493146" y="77361"/>
                  </a:lnTo>
                  <a:lnTo>
                    <a:pt x="1545568" y="66199"/>
                  </a:lnTo>
                  <a:lnTo>
                    <a:pt x="1598558" y="55862"/>
                  </a:lnTo>
                  <a:lnTo>
                    <a:pt x="1652098" y="46363"/>
                  </a:lnTo>
                  <a:lnTo>
                    <a:pt x="1706171" y="37713"/>
                  </a:lnTo>
                  <a:lnTo>
                    <a:pt x="1760757" y="29923"/>
                  </a:lnTo>
                  <a:lnTo>
                    <a:pt x="1815840" y="23006"/>
                  </a:lnTo>
                  <a:lnTo>
                    <a:pt x="1871400" y="16973"/>
                  </a:lnTo>
                  <a:lnTo>
                    <a:pt x="1927419" y="11835"/>
                  </a:lnTo>
                  <a:lnTo>
                    <a:pt x="1983879" y="7606"/>
                  </a:lnTo>
                  <a:lnTo>
                    <a:pt x="2040763" y="4296"/>
                  </a:lnTo>
                  <a:lnTo>
                    <a:pt x="2098050" y="1917"/>
                  </a:lnTo>
                  <a:lnTo>
                    <a:pt x="2155725" y="481"/>
                  </a:lnTo>
                  <a:lnTo>
                    <a:pt x="2213767" y="0"/>
                  </a:lnTo>
                  <a:lnTo>
                    <a:pt x="2271810" y="481"/>
                  </a:lnTo>
                  <a:lnTo>
                    <a:pt x="2329484" y="1917"/>
                  </a:lnTo>
                  <a:lnTo>
                    <a:pt x="2386772" y="4296"/>
                  </a:lnTo>
                  <a:lnTo>
                    <a:pt x="2443655" y="7606"/>
                  </a:lnTo>
                  <a:lnTo>
                    <a:pt x="2500116" y="11835"/>
                  </a:lnTo>
                  <a:lnTo>
                    <a:pt x="2556135" y="16973"/>
                  </a:lnTo>
                  <a:lnTo>
                    <a:pt x="2611695" y="23006"/>
                  </a:lnTo>
                  <a:lnTo>
                    <a:pt x="2666778" y="29923"/>
                  </a:lnTo>
                  <a:lnTo>
                    <a:pt x="2721364" y="37713"/>
                  </a:lnTo>
                  <a:lnTo>
                    <a:pt x="2775437" y="46363"/>
                  </a:lnTo>
                  <a:lnTo>
                    <a:pt x="2828978" y="55862"/>
                  </a:lnTo>
                  <a:lnTo>
                    <a:pt x="2881968" y="66199"/>
                  </a:lnTo>
                  <a:lnTo>
                    <a:pt x="2934389" y="77361"/>
                  </a:lnTo>
                  <a:lnTo>
                    <a:pt x="2986223" y="89336"/>
                  </a:lnTo>
                  <a:lnTo>
                    <a:pt x="3037453" y="102113"/>
                  </a:lnTo>
                  <a:lnTo>
                    <a:pt x="3088058" y="115681"/>
                  </a:lnTo>
                  <a:lnTo>
                    <a:pt x="3138023" y="130026"/>
                  </a:lnTo>
                  <a:lnTo>
                    <a:pt x="3187327" y="145139"/>
                  </a:lnTo>
                  <a:lnTo>
                    <a:pt x="3235954" y="161006"/>
                  </a:lnTo>
                  <a:lnTo>
                    <a:pt x="3283884" y="177616"/>
                  </a:lnTo>
                  <a:lnTo>
                    <a:pt x="3331099" y="194957"/>
                  </a:lnTo>
                  <a:lnTo>
                    <a:pt x="3377582" y="213018"/>
                  </a:lnTo>
                  <a:lnTo>
                    <a:pt x="3423314" y="231787"/>
                  </a:lnTo>
                  <a:lnTo>
                    <a:pt x="3468277" y="251252"/>
                  </a:lnTo>
                  <a:lnTo>
                    <a:pt x="3512452" y="271401"/>
                  </a:lnTo>
                  <a:lnTo>
                    <a:pt x="3555822" y="292223"/>
                  </a:lnTo>
                  <a:lnTo>
                    <a:pt x="3598367" y="313705"/>
                  </a:lnTo>
                  <a:lnTo>
                    <a:pt x="3640071" y="335837"/>
                  </a:lnTo>
                  <a:lnTo>
                    <a:pt x="3680914" y="358606"/>
                  </a:lnTo>
                  <a:lnTo>
                    <a:pt x="3720879" y="382000"/>
                  </a:lnTo>
                  <a:lnTo>
                    <a:pt x="3759947" y="406008"/>
                  </a:lnTo>
                  <a:lnTo>
                    <a:pt x="3798100" y="430618"/>
                  </a:lnTo>
                  <a:lnTo>
                    <a:pt x="3835319" y="455818"/>
                  </a:lnTo>
                  <a:lnTo>
                    <a:pt x="3871587" y="481596"/>
                  </a:lnTo>
                  <a:lnTo>
                    <a:pt x="3906886" y="507942"/>
                  </a:lnTo>
                  <a:lnTo>
                    <a:pt x="3941196" y="534842"/>
                  </a:lnTo>
                  <a:lnTo>
                    <a:pt x="3974501" y="562285"/>
                  </a:lnTo>
                  <a:lnTo>
                    <a:pt x="4006781" y="590260"/>
                  </a:lnTo>
                  <a:lnTo>
                    <a:pt x="4038018" y="618755"/>
                  </a:lnTo>
                  <a:lnTo>
                    <a:pt x="4068195" y="647757"/>
                  </a:lnTo>
                  <a:lnTo>
                    <a:pt x="4097292" y="677256"/>
                  </a:lnTo>
                  <a:lnTo>
                    <a:pt x="4125292" y="707239"/>
                  </a:lnTo>
                  <a:lnTo>
                    <a:pt x="4152177" y="737695"/>
                  </a:lnTo>
                  <a:lnTo>
                    <a:pt x="4177928" y="768611"/>
                  </a:lnTo>
                  <a:lnTo>
                    <a:pt x="4202527" y="799977"/>
                  </a:lnTo>
                  <a:lnTo>
                    <a:pt x="4225955" y="831780"/>
                  </a:lnTo>
                  <a:lnTo>
                    <a:pt x="4248195" y="864009"/>
                  </a:lnTo>
                  <a:lnTo>
                    <a:pt x="4269229" y="896651"/>
                  </a:lnTo>
                  <a:lnTo>
                    <a:pt x="4289038" y="929696"/>
                  </a:lnTo>
                  <a:lnTo>
                    <a:pt x="4307603" y="963131"/>
                  </a:lnTo>
                  <a:lnTo>
                    <a:pt x="4340932" y="1031124"/>
                  </a:lnTo>
                  <a:lnTo>
                    <a:pt x="4369069" y="1100539"/>
                  </a:lnTo>
                  <a:lnTo>
                    <a:pt x="4391870" y="1171279"/>
                  </a:lnTo>
                  <a:lnTo>
                    <a:pt x="4409187" y="1243251"/>
                  </a:lnTo>
                  <a:lnTo>
                    <a:pt x="4420876" y="1316362"/>
                  </a:lnTo>
                  <a:lnTo>
                    <a:pt x="4426790" y="1390516"/>
                  </a:lnTo>
                  <a:lnTo>
                    <a:pt x="4427537" y="1427956"/>
                  </a:lnTo>
                  <a:lnTo>
                    <a:pt x="4426790" y="1465395"/>
                  </a:lnTo>
                  <a:lnTo>
                    <a:pt x="4420876" y="1539550"/>
                  </a:lnTo>
                  <a:lnTo>
                    <a:pt x="4409187" y="1612660"/>
                  </a:lnTo>
                  <a:lnTo>
                    <a:pt x="4391870" y="1684633"/>
                  </a:lnTo>
                  <a:lnTo>
                    <a:pt x="4369069" y="1755373"/>
                  </a:lnTo>
                  <a:lnTo>
                    <a:pt x="4340932" y="1824787"/>
                  </a:lnTo>
                  <a:lnTo>
                    <a:pt x="4307603" y="1892781"/>
                  </a:lnTo>
                  <a:lnTo>
                    <a:pt x="4289038" y="1926216"/>
                  </a:lnTo>
                  <a:lnTo>
                    <a:pt x="4269229" y="1959261"/>
                  </a:lnTo>
                  <a:lnTo>
                    <a:pt x="4248195" y="1991903"/>
                  </a:lnTo>
                  <a:lnTo>
                    <a:pt x="4225955" y="2024132"/>
                  </a:lnTo>
                  <a:lnTo>
                    <a:pt x="4202527" y="2055935"/>
                  </a:lnTo>
                  <a:lnTo>
                    <a:pt x="4177928" y="2087301"/>
                  </a:lnTo>
                  <a:lnTo>
                    <a:pt x="4152177" y="2118217"/>
                  </a:lnTo>
                  <a:lnTo>
                    <a:pt x="4125292" y="2148673"/>
                  </a:lnTo>
                  <a:lnTo>
                    <a:pt x="4097292" y="2178656"/>
                  </a:lnTo>
                  <a:lnTo>
                    <a:pt x="4068195" y="2208155"/>
                  </a:lnTo>
                  <a:lnTo>
                    <a:pt x="4038018" y="2237157"/>
                  </a:lnTo>
                  <a:lnTo>
                    <a:pt x="4006781" y="2265652"/>
                  </a:lnTo>
                  <a:lnTo>
                    <a:pt x="3974501" y="2293626"/>
                  </a:lnTo>
                  <a:lnTo>
                    <a:pt x="3941196" y="2321070"/>
                  </a:lnTo>
                  <a:lnTo>
                    <a:pt x="3906886" y="2347970"/>
                  </a:lnTo>
                  <a:lnTo>
                    <a:pt x="3871587" y="2374315"/>
                  </a:lnTo>
                  <a:lnTo>
                    <a:pt x="3835319" y="2400094"/>
                  </a:lnTo>
                  <a:lnTo>
                    <a:pt x="3798100" y="2425294"/>
                  </a:lnTo>
                  <a:lnTo>
                    <a:pt x="3759947" y="2449904"/>
                  </a:lnTo>
                  <a:lnTo>
                    <a:pt x="3720879" y="2473912"/>
                  </a:lnTo>
                  <a:lnTo>
                    <a:pt x="3680914" y="2497306"/>
                  </a:lnTo>
                  <a:lnTo>
                    <a:pt x="3640071" y="2520075"/>
                  </a:lnTo>
                  <a:lnTo>
                    <a:pt x="3598367" y="2542206"/>
                  </a:lnTo>
                  <a:lnTo>
                    <a:pt x="3555822" y="2563689"/>
                  </a:lnTo>
                  <a:lnTo>
                    <a:pt x="3512452" y="2584511"/>
                  </a:lnTo>
                  <a:lnTo>
                    <a:pt x="3468277" y="2604660"/>
                  </a:lnTo>
                  <a:lnTo>
                    <a:pt x="3423314" y="2624125"/>
                  </a:lnTo>
                  <a:lnTo>
                    <a:pt x="3377582" y="2642894"/>
                  </a:lnTo>
                  <a:lnTo>
                    <a:pt x="3331099" y="2660955"/>
                  </a:lnTo>
                  <a:lnTo>
                    <a:pt x="3283884" y="2678296"/>
                  </a:lnTo>
                  <a:lnTo>
                    <a:pt x="3235954" y="2694906"/>
                  </a:lnTo>
                  <a:lnTo>
                    <a:pt x="3187327" y="2710773"/>
                  </a:lnTo>
                  <a:lnTo>
                    <a:pt x="3138023" y="2725886"/>
                  </a:lnTo>
                  <a:lnTo>
                    <a:pt x="3088058" y="2740231"/>
                  </a:lnTo>
                  <a:lnTo>
                    <a:pt x="3037453" y="2753799"/>
                  </a:lnTo>
                  <a:lnTo>
                    <a:pt x="2986223" y="2766576"/>
                  </a:lnTo>
                  <a:lnTo>
                    <a:pt x="2934389" y="2778551"/>
                  </a:lnTo>
                  <a:lnTo>
                    <a:pt x="2881968" y="2789713"/>
                  </a:lnTo>
                  <a:lnTo>
                    <a:pt x="2828978" y="2800049"/>
                  </a:lnTo>
                  <a:lnTo>
                    <a:pt x="2775437" y="2809549"/>
                  </a:lnTo>
                  <a:lnTo>
                    <a:pt x="2721364" y="2818199"/>
                  </a:lnTo>
                  <a:lnTo>
                    <a:pt x="2666778" y="2825989"/>
                  </a:lnTo>
                  <a:lnTo>
                    <a:pt x="2611695" y="2832906"/>
                  </a:lnTo>
                  <a:lnTo>
                    <a:pt x="2556135" y="2838939"/>
                  </a:lnTo>
                  <a:lnTo>
                    <a:pt x="2500116" y="2844077"/>
                  </a:lnTo>
                  <a:lnTo>
                    <a:pt x="2443655" y="2848306"/>
                  </a:lnTo>
                  <a:lnTo>
                    <a:pt x="2386772" y="2851616"/>
                  </a:lnTo>
                  <a:lnTo>
                    <a:pt x="2329484" y="2853995"/>
                  </a:lnTo>
                  <a:lnTo>
                    <a:pt x="2271810" y="2855431"/>
                  </a:lnTo>
                  <a:lnTo>
                    <a:pt x="2213767" y="2855912"/>
                  </a:lnTo>
                  <a:lnTo>
                    <a:pt x="2155725" y="2855431"/>
                  </a:lnTo>
                  <a:lnTo>
                    <a:pt x="2098050" y="2853995"/>
                  </a:lnTo>
                  <a:lnTo>
                    <a:pt x="2040763" y="2851616"/>
                  </a:lnTo>
                  <a:lnTo>
                    <a:pt x="1983879" y="2848306"/>
                  </a:lnTo>
                  <a:lnTo>
                    <a:pt x="1927419" y="2844077"/>
                  </a:lnTo>
                  <a:lnTo>
                    <a:pt x="1871400" y="2838939"/>
                  </a:lnTo>
                  <a:lnTo>
                    <a:pt x="1815840" y="2832906"/>
                  </a:lnTo>
                  <a:lnTo>
                    <a:pt x="1760757" y="2825989"/>
                  </a:lnTo>
                  <a:lnTo>
                    <a:pt x="1706171" y="2818199"/>
                  </a:lnTo>
                  <a:lnTo>
                    <a:pt x="1652098" y="2809549"/>
                  </a:lnTo>
                  <a:lnTo>
                    <a:pt x="1598558" y="2800049"/>
                  </a:lnTo>
                  <a:lnTo>
                    <a:pt x="1545568" y="2789713"/>
                  </a:lnTo>
                  <a:lnTo>
                    <a:pt x="1493146" y="2778551"/>
                  </a:lnTo>
                  <a:lnTo>
                    <a:pt x="1441312" y="2766576"/>
                  </a:lnTo>
                  <a:lnTo>
                    <a:pt x="1390083" y="2753799"/>
                  </a:lnTo>
                  <a:lnTo>
                    <a:pt x="1339477" y="2740231"/>
                  </a:lnTo>
                  <a:lnTo>
                    <a:pt x="1289513" y="2725886"/>
                  </a:lnTo>
                  <a:lnTo>
                    <a:pt x="1240208" y="2710773"/>
                  </a:lnTo>
                  <a:lnTo>
                    <a:pt x="1191582" y="2694906"/>
                  </a:lnTo>
                  <a:lnTo>
                    <a:pt x="1143652" y="2678296"/>
                  </a:lnTo>
                  <a:lnTo>
                    <a:pt x="1096436" y="2660955"/>
                  </a:lnTo>
                  <a:lnTo>
                    <a:pt x="1049954" y="2642894"/>
                  </a:lnTo>
                  <a:lnTo>
                    <a:pt x="1004222" y="2624125"/>
                  </a:lnTo>
                  <a:lnTo>
                    <a:pt x="959259" y="2604660"/>
                  </a:lnTo>
                  <a:lnTo>
                    <a:pt x="915084" y="2584511"/>
                  </a:lnTo>
                  <a:lnTo>
                    <a:pt x="871714" y="2563689"/>
                  </a:lnTo>
                  <a:lnTo>
                    <a:pt x="829169" y="2542206"/>
                  </a:lnTo>
                  <a:lnTo>
                    <a:pt x="787465" y="2520075"/>
                  </a:lnTo>
                  <a:lnTo>
                    <a:pt x="746622" y="2497306"/>
                  </a:lnTo>
                  <a:lnTo>
                    <a:pt x="706657" y="2473912"/>
                  </a:lnTo>
                  <a:lnTo>
                    <a:pt x="667589" y="2449904"/>
                  </a:lnTo>
                  <a:lnTo>
                    <a:pt x="629436" y="2425294"/>
                  </a:lnTo>
                  <a:lnTo>
                    <a:pt x="592217" y="2400094"/>
                  </a:lnTo>
                  <a:lnTo>
                    <a:pt x="555948" y="2374315"/>
                  </a:lnTo>
                  <a:lnTo>
                    <a:pt x="520650" y="2347970"/>
                  </a:lnTo>
                  <a:lnTo>
                    <a:pt x="486339" y="2321070"/>
                  </a:lnTo>
                  <a:lnTo>
                    <a:pt x="453035" y="2293626"/>
                  </a:lnTo>
                  <a:lnTo>
                    <a:pt x="420755" y="2265652"/>
                  </a:lnTo>
                  <a:lnTo>
                    <a:pt x="389518" y="2237157"/>
                  </a:lnTo>
                  <a:lnTo>
                    <a:pt x="359341" y="2208155"/>
                  </a:lnTo>
                  <a:lnTo>
                    <a:pt x="330244" y="2178656"/>
                  </a:lnTo>
                  <a:lnTo>
                    <a:pt x="302244" y="2148673"/>
                  </a:lnTo>
                  <a:lnTo>
                    <a:pt x="275359" y="2118217"/>
                  </a:lnTo>
                  <a:lnTo>
                    <a:pt x="249608" y="2087301"/>
                  </a:lnTo>
                  <a:lnTo>
                    <a:pt x="225009" y="2055935"/>
                  </a:lnTo>
                  <a:lnTo>
                    <a:pt x="201581" y="2024132"/>
                  </a:lnTo>
                  <a:lnTo>
                    <a:pt x="179341" y="1991903"/>
                  </a:lnTo>
                  <a:lnTo>
                    <a:pt x="158307" y="1959261"/>
                  </a:lnTo>
                  <a:lnTo>
                    <a:pt x="138498" y="1926216"/>
                  </a:lnTo>
                  <a:lnTo>
                    <a:pt x="119933" y="1892781"/>
                  </a:lnTo>
                  <a:lnTo>
                    <a:pt x="86604" y="1824787"/>
                  </a:lnTo>
                  <a:lnTo>
                    <a:pt x="58467" y="1755373"/>
                  </a:lnTo>
                  <a:lnTo>
                    <a:pt x="35666" y="1684633"/>
                  </a:lnTo>
                  <a:lnTo>
                    <a:pt x="18349" y="1612660"/>
                  </a:lnTo>
                  <a:lnTo>
                    <a:pt x="6660" y="1539550"/>
                  </a:lnTo>
                  <a:lnTo>
                    <a:pt x="746" y="1465395"/>
                  </a:lnTo>
                  <a:lnTo>
                    <a:pt x="0" y="14279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216684" y="1569446"/>
            <a:ext cx="300736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>
                <a:latin typeface="Times New Roman"/>
                <a:cs typeface="Times New Roman"/>
              </a:rPr>
              <a:t>Caso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processo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tente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acessar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 </a:t>
            </a:r>
            <a:r>
              <a:rPr dirty="0" sz="1800" spc="175">
                <a:latin typeface="Times New Roman"/>
                <a:cs typeface="Times New Roman"/>
              </a:rPr>
              <a:t>página</a:t>
            </a:r>
            <a:r>
              <a:rPr dirty="0" sz="1800" spc="335">
                <a:latin typeface="Times New Roman"/>
                <a:cs typeface="Times New Roman"/>
              </a:rPr>
              <a:t>  </a:t>
            </a:r>
            <a:r>
              <a:rPr dirty="0" sz="1800" spc="100">
                <a:latin typeface="Times New Roman"/>
                <a:cs typeface="Times New Roman"/>
              </a:rPr>
              <a:t>de</a:t>
            </a:r>
            <a:r>
              <a:rPr dirty="0" sz="1800" spc="335">
                <a:latin typeface="Times New Roman"/>
                <a:cs typeface="Times New Roman"/>
              </a:rPr>
              <a:t>  </a:t>
            </a:r>
            <a:r>
              <a:rPr dirty="0" sz="1800" spc="135">
                <a:latin typeface="Times New Roman"/>
                <a:cs typeface="Times New Roman"/>
              </a:rPr>
              <a:t>uma</a:t>
            </a:r>
            <a:r>
              <a:rPr dirty="0" sz="1800" spc="335">
                <a:latin typeface="Times New Roman"/>
                <a:cs typeface="Times New Roman"/>
              </a:rPr>
              <a:t>  </a:t>
            </a:r>
            <a:r>
              <a:rPr dirty="0" sz="1800" spc="170">
                <a:latin typeface="Times New Roman"/>
                <a:cs typeface="Times New Roman"/>
              </a:rPr>
              <a:t>maneira </a:t>
            </a:r>
            <a:r>
              <a:rPr dirty="0" sz="1800">
                <a:latin typeface="Times New Roman"/>
                <a:cs typeface="Times New Roman"/>
              </a:rPr>
              <a:t>diferente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daquela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determinada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94798" y="2440824"/>
            <a:ext cx="7685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12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proteção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memória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355">
                <a:latin typeface="Arial MT"/>
                <a:cs typeface="Arial MT"/>
              </a:rPr>
              <a:t>um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a</a:t>
            </a:r>
            <a:r>
              <a:rPr dirty="0" baseline="32407" sz="2700" spc="-1297">
                <a:latin typeface="Times New Roman"/>
                <a:cs typeface="Times New Roman"/>
              </a:rPr>
              <a:t>p</a:t>
            </a:r>
            <a:r>
              <a:rPr dirty="0" sz="2400" spc="-1005">
                <a:latin typeface="Arial MT"/>
                <a:cs typeface="Arial MT"/>
              </a:rPr>
              <a:t>m</a:t>
            </a:r>
            <a:r>
              <a:rPr dirty="0" baseline="32407" sz="2700" spc="-97">
                <a:latin typeface="Times New Roman"/>
                <a:cs typeface="Times New Roman"/>
              </a:rPr>
              <a:t>e</a:t>
            </a:r>
            <a:r>
              <a:rPr dirty="0" sz="2400" spc="-1355">
                <a:latin typeface="Arial MT"/>
                <a:cs typeface="Arial MT"/>
              </a:rPr>
              <a:t>b</a:t>
            </a:r>
            <a:r>
              <a:rPr dirty="0" baseline="32407" sz="2700" spc="-60">
                <a:latin typeface="Times New Roman"/>
                <a:cs typeface="Times New Roman"/>
              </a:rPr>
              <a:t>l</a:t>
            </a:r>
            <a:r>
              <a:rPr dirty="0" baseline="32407" sz="2700" spc="-202">
                <a:latin typeface="Times New Roman"/>
                <a:cs typeface="Times New Roman"/>
              </a:rPr>
              <a:t>o</a:t>
            </a:r>
            <a:r>
              <a:rPr dirty="0" sz="2400" spc="-480">
                <a:latin typeface="Arial MT"/>
                <a:cs typeface="Arial MT"/>
              </a:rPr>
              <a:t>i</a:t>
            </a:r>
            <a:r>
              <a:rPr dirty="0" baseline="32407" sz="2700" spc="-465">
                <a:latin typeface="Times New Roman"/>
                <a:cs typeface="Times New Roman"/>
              </a:rPr>
              <a:t>s</a:t>
            </a:r>
            <a:r>
              <a:rPr dirty="0" sz="2400" spc="-365">
                <a:latin typeface="Arial MT"/>
                <a:cs typeface="Arial MT"/>
              </a:rPr>
              <a:t>e</a:t>
            </a:r>
            <a:r>
              <a:rPr dirty="0" baseline="32407" sz="2700" spc="-975">
                <a:latin typeface="Times New Roman"/>
                <a:cs typeface="Times New Roman"/>
              </a:rPr>
              <a:t>b</a:t>
            </a:r>
            <a:r>
              <a:rPr dirty="0" sz="2400" spc="-600">
                <a:latin typeface="Arial MT"/>
                <a:cs typeface="Arial MT"/>
              </a:rPr>
              <a:t>n</a:t>
            </a:r>
            <a:r>
              <a:rPr dirty="0" baseline="32407" sz="2700" spc="-150">
                <a:latin typeface="Times New Roman"/>
                <a:cs typeface="Times New Roman"/>
              </a:rPr>
              <a:t>i</a:t>
            </a:r>
            <a:r>
              <a:rPr dirty="0" sz="2400" spc="-640">
                <a:latin typeface="Arial MT"/>
                <a:cs typeface="Arial MT"/>
              </a:rPr>
              <a:t>t</a:t>
            </a:r>
            <a:r>
              <a:rPr dirty="0" baseline="32407" sz="2700" spc="-60">
                <a:latin typeface="Times New Roman"/>
                <a:cs typeface="Times New Roman"/>
              </a:rPr>
              <a:t>t</a:t>
            </a:r>
            <a:r>
              <a:rPr dirty="0" baseline="32407" sz="2700" spc="-975">
                <a:latin typeface="Times New Roman"/>
                <a:cs typeface="Times New Roman"/>
              </a:rPr>
              <a:t>s</a:t>
            </a:r>
            <a:r>
              <a:rPr dirty="0" sz="2400" spc="20">
                <a:latin typeface="Arial MT"/>
                <a:cs typeface="Arial MT"/>
              </a:rPr>
              <a:t>e</a:t>
            </a:r>
            <a:r>
              <a:rPr dirty="0" baseline="32407" sz="2700" spc="-277">
                <a:latin typeface="Times New Roman"/>
                <a:cs typeface="Times New Roman"/>
              </a:rPr>
              <a:t>d</a:t>
            </a:r>
            <a:r>
              <a:rPr dirty="0" sz="2400" spc="-1065">
                <a:latin typeface="Arial MT"/>
                <a:cs typeface="Arial MT"/>
              </a:rPr>
              <a:t>c</a:t>
            </a:r>
            <a:r>
              <a:rPr dirty="0" baseline="32407" sz="2700" spc="-97">
                <a:latin typeface="Times New Roman"/>
                <a:cs typeface="Times New Roman"/>
              </a:rPr>
              <a:t>e</a:t>
            </a:r>
            <a:r>
              <a:rPr dirty="0" sz="2400" spc="-645">
                <a:latin typeface="Arial MT"/>
                <a:cs typeface="Arial MT"/>
              </a:rPr>
              <a:t>o</a:t>
            </a:r>
            <a:r>
              <a:rPr dirty="0" baseline="32407" sz="2700" spc="-600">
                <a:latin typeface="Times New Roman"/>
                <a:cs typeface="Times New Roman"/>
              </a:rPr>
              <a:t>p</a:t>
            </a:r>
            <a:r>
              <a:rPr dirty="0" sz="2400" spc="-1585">
                <a:latin typeface="Arial MT"/>
                <a:cs typeface="Arial MT"/>
              </a:rPr>
              <a:t>m</a:t>
            </a:r>
            <a:r>
              <a:rPr dirty="0" baseline="32407" sz="2700" spc="-52">
                <a:latin typeface="Times New Roman"/>
                <a:cs typeface="Times New Roman"/>
              </a:rPr>
              <a:t>ro</a:t>
            </a:r>
            <a:r>
              <a:rPr dirty="0" baseline="32407" sz="2700" spc="-60">
                <a:latin typeface="Times New Roman"/>
                <a:cs typeface="Times New Roman"/>
              </a:rPr>
              <a:t>t</a:t>
            </a:r>
            <a:r>
              <a:rPr dirty="0" baseline="32407" sz="2700" spc="-1207">
                <a:latin typeface="Times New Roman"/>
                <a:cs typeface="Times New Roman"/>
              </a:rPr>
              <a:t>e</a:t>
            </a:r>
            <a:r>
              <a:rPr dirty="0" sz="2400" spc="-615">
                <a:latin typeface="Arial MT"/>
                <a:cs typeface="Arial MT"/>
              </a:rPr>
              <a:t>p</a:t>
            </a:r>
            <a:r>
              <a:rPr dirty="0" baseline="32407" sz="2700" spc="-412">
                <a:latin typeface="Times New Roman"/>
                <a:cs typeface="Times New Roman"/>
              </a:rPr>
              <a:t>ç</a:t>
            </a:r>
            <a:r>
              <a:rPr dirty="0" sz="2400" spc="-1145">
                <a:latin typeface="Arial MT"/>
                <a:cs typeface="Arial MT"/>
              </a:rPr>
              <a:t>a</a:t>
            </a:r>
            <a:r>
              <a:rPr dirty="0" baseline="32407" sz="2700" spc="-67">
                <a:latin typeface="Times New Roman"/>
                <a:cs typeface="Times New Roman"/>
              </a:rPr>
              <a:t>ã</a:t>
            </a:r>
            <a:r>
              <a:rPr dirty="0" baseline="32407" sz="2700" spc="-960">
                <a:latin typeface="Times New Roman"/>
                <a:cs typeface="Times New Roman"/>
              </a:rPr>
              <a:t>o</a:t>
            </a:r>
            <a:r>
              <a:rPr dirty="0" sz="2400" spc="-765">
                <a:latin typeface="Arial MT"/>
                <a:cs typeface="Arial MT"/>
              </a:rPr>
              <a:t>g</a:t>
            </a:r>
            <a:r>
              <a:rPr dirty="0" baseline="32407" sz="2700" spc="-52">
                <a:latin typeface="Times New Roman"/>
                <a:cs typeface="Times New Roman"/>
              </a:rPr>
              <a:t>,</a:t>
            </a:r>
            <a:r>
              <a:rPr dirty="0" baseline="32407" sz="2700" spc="-277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Arial MT"/>
                <a:cs typeface="Arial MT"/>
              </a:rPr>
              <a:t>i</a:t>
            </a:r>
            <a:r>
              <a:rPr dirty="0" baseline="32407" sz="2700" spc="-1080">
                <a:latin typeface="Times New Roman"/>
                <a:cs typeface="Times New Roman"/>
              </a:rPr>
              <a:t>a</a:t>
            </a:r>
            <a:r>
              <a:rPr dirty="0" sz="2400" spc="-65">
                <a:latin typeface="Arial MT"/>
                <a:cs typeface="Arial MT"/>
              </a:rPr>
              <a:t>n</a:t>
            </a:r>
            <a:r>
              <a:rPr dirty="0" sz="2400" spc="-1175">
                <a:latin typeface="Arial MT"/>
                <a:cs typeface="Arial MT"/>
              </a:rPr>
              <a:t>a</a:t>
            </a:r>
            <a:r>
              <a:rPr dirty="0" baseline="32407" sz="2700" spc="-862">
                <a:latin typeface="Times New Roman"/>
                <a:cs typeface="Times New Roman"/>
              </a:rPr>
              <a:t>M</a:t>
            </a:r>
            <a:r>
              <a:rPr dirty="0" sz="2400" spc="-615">
                <a:latin typeface="Arial MT"/>
                <a:cs typeface="Arial MT"/>
              </a:rPr>
              <a:t>ç</a:t>
            </a:r>
            <a:r>
              <a:rPr dirty="0" baseline="32407" sz="2700" spc="-1882">
                <a:latin typeface="Times New Roman"/>
                <a:cs typeface="Times New Roman"/>
              </a:rPr>
              <a:t>M</a:t>
            </a:r>
            <a:r>
              <a:rPr dirty="0" sz="2400" spc="-210">
                <a:latin typeface="Arial MT"/>
                <a:cs typeface="Arial MT"/>
              </a:rPr>
              <a:t>ã</a:t>
            </a:r>
            <a:r>
              <a:rPr dirty="0" baseline="32407" sz="2700" spc="-1867">
                <a:latin typeface="Times New Roman"/>
                <a:cs typeface="Times New Roman"/>
              </a:rPr>
              <a:t>U</a:t>
            </a:r>
            <a:r>
              <a:rPr dirty="0" sz="2400" spc="-65">
                <a:latin typeface="Arial MT"/>
                <a:cs typeface="Arial MT"/>
              </a:rPr>
              <a:t>o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é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16684" y="2661646"/>
            <a:ext cx="2999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  <a:tab pos="1287780" algn="l"/>
                <a:tab pos="2728595" algn="l"/>
              </a:tabLst>
            </a:pPr>
            <a:r>
              <a:rPr dirty="0" sz="1800" spc="90">
                <a:latin typeface="Times New Roman"/>
                <a:cs typeface="Times New Roman"/>
              </a:rPr>
              <a:t>gera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70">
                <a:latin typeface="Times New Roman"/>
                <a:cs typeface="Times New Roman"/>
              </a:rPr>
              <a:t>uma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125">
                <a:latin typeface="Times New Roman"/>
                <a:cs typeface="Times New Roman"/>
              </a:rPr>
              <a:t>interrupção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45">
                <a:latin typeface="Times New Roman"/>
                <a:cs typeface="Times New Roman"/>
              </a:rPr>
              <a:t>de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94798" y="2777374"/>
            <a:ext cx="7692390" cy="11087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17500" marR="30480">
              <a:lnSpc>
                <a:spcPts val="2500"/>
              </a:lnSpc>
              <a:spcBef>
                <a:spcPts val="500"/>
              </a:spcBef>
            </a:pPr>
            <a:r>
              <a:rPr dirty="0" sz="2400" spc="-170">
                <a:latin typeface="Arial MT"/>
                <a:cs typeface="Arial MT"/>
              </a:rPr>
              <a:t>conseguido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mediante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utilização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d</a:t>
            </a:r>
            <a:r>
              <a:rPr dirty="0" sz="2400" spc="-1095">
                <a:latin typeface="Arial MT"/>
                <a:cs typeface="Arial MT"/>
              </a:rPr>
              <a:t>e</a:t>
            </a:r>
            <a:r>
              <a:rPr dirty="0" baseline="-18518" sz="2700" spc="-30">
                <a:latin typeface="Times New Roman"/>
                <a:cs typeface="Times New Roman"/>
              </a:rPr>
              <a:t>pr</a:t>
            </a:r>
            <a:r>
              <a:rPr dirty="0" baseline="-18518" sz="2700" spc="-1072">
                <a:latin typeface="Times New Roman"/>
                <a:cs typeface="Times New Roman"/>
              </a:rPr>
              <a:t>o</a:t>
            </a:r>
            <a:r>
              <a:rPr dirty="0" sz="2400" spc="-665">
                <a:latin typeface="Arial MT"/>
                <a:cs typeface="Arial MT"/>
              </a:rPr>
              <a:t>b</a:t>
            </a:r>
            <a:r>
              <a:rPr dirty="0" baseline="-18518" sz="2700" spc="-37">
                <a:latin typeface="Times New Roman"/>
                <a:cs typeface="Times New Roman"/>
              </a:rPr>
              <a:t>t</a:t>
            </a:r>
            <a:r>
              <a:rPr dirty="0" baseline="-18518" sz="2700" spc="-1050">
                <a:latin typeface="Times New Roman"/>
                <a:cs typeface="Times New Roman"/>
              </a:rPr>
              <a:t>e</a:t>
            </a:r>
            <a:r>
              <a:rPr dirty="0" sz="2400" spc="-30">
                <a:latin typeface="Arial MT"/>
                <a:cs typeface="Arial MT"/>
              </a:rPr>
              <a:t>i</a:t>
            </a:r>
            <a:r>
              <a:rPr dirty="0" sz="2400" spc="-550">
                <a:latin typeface="Arial MT"/>
                <a:cs typeface="Arial MT"/>
              </a:rPr>
              <a:t>t</a:t>
            </a:r>
            <a:r>
              <a:rPr dirty="0" baseline="-18518" sz="2700" spc="-472">
                <a:latin typeface="Times New Roman"/>
                <a:cs typeface="Times New Roman"/>
              </a:rPr>
              <a:t>ç</a:t>
            </a:r>
            <a:r>
              <a:rPr dirty="0" sz="2400" spc="-805">
                <a:latin typeface="Arial MT"/>
                <a:cs typeface="Arial MT"/>
              </a:rPr>
              <a:t>s</a:t>
            </a:r>
            <a:r>
              <a:rPr dirty="0" baseline="-18518" sz="2700" spc="-44">
                <a:latin typeface="Times New Roman"/>
                <a:cs typeface="Times New Roman"/>
              </a:rPr>
              <a:t>ã</a:t>
            </a:r>
            <a:r>
              <a:rPr dirty="0" baseline="-18518" sz="2700" spc="-682">
                <a:latin typeface="Times New Roman"/>
                <a:cs typeface="Times New Roman"/>
              </a:rPr>
              <a:t>o</a:t>
            </a:r>
            <a:r>
              <a:rPr dirty="0" sz="2400" spc="-20">
                <a:latin typeface="Arial MT"/>
                <a:cs typeface="Arial MT"/>
              </a:rPr>
              <a:t>d</a:t>
            </a:r>
            <a:r>
              <a:rPr dirty="0" sz="2400" spc="-900">
                <a:latin typeface="Arial MT"/>
                <a:cs typeface="Arial MT"/>
              </a:rPr>
              <a:t>e</a:t>
            </a:r>
            <a:r>
              <a:rPr dirty="0" baseline="-18518" sz="2700" spc="-30">
                <a:latin typeface="Times New Roman"/>
                <a:cs typeface="Times New Roman"/>
              </a:rPr>
              <a:t>e</a:t>
            </a:r>
            <a:r>
              <a:rPr dirty="0" baseline="-18518" sz="2700" spc="397">
                <a:latin typeface="Times New Roman"/>
                <a:cs typeface="Times New Roman"/>
              </a:rPr>
              <a:t> </a:t>
            </a:r>
            <a:r>
              <a:rPr dirty="0" sz="2400" spc="-790">
                <a:latin typeface="Arial MT"/>
                <a:cs typeface="Arial MT"/>
              </a:rPr>
              <a:t>p</a:t>
            </a:r>
            <a:r>
              <a:rPr dirty="0" baseline="-18518" sz="2700" spc="-150">
                <a:latin typeface="Times New Roman"/>
                <a:cs typeface="Times New Roman"/>
              </a:rPr>
              <a:t>a</a:t>
            </a:r>
            <a:r>
              <a:rPr dirty="0" sz="2400" spc="-790">
                <a:latin typeface="Arial MT"/>
                <a:cs typeface="Arial MT"/>
              </a:rPr>
              <a:t>r</a:t>
            </a:r>
            <a:r>
              <a:rPr dirty="0" baseline="-18518" sz="2700" spc="-217">
                <a:latin typeface="Times New Roman"/>
                <a:cs typeface="Times New Roman"/>
              </a:rPr>
              <a:t>c</a:t>
            </a:r>
            <a:r>
              <a:rPr dirty="0" sz="2400" spc="-1275">
                <a:latin typeface="Arial MT"/>
                <a:cs typeface="Arial MT"/>
              </a:rPr>
              <a:t>o</a:t>
            </a:r>
            <a:r>
              <a:rPr dirty="0" baseline="-18518" sz="2700" spc="-60">
                <a:latin typeface="Times New Roman"/>
                <a:cs typeface="Times New Roman"/>
              </a:rPr>
              <a:t>i</a:t>
            </a:r>
            <a:r>
              <a:rPr dirty="0" baseline="-18518" sz="2700" spc="-509">
                <a:latin typeface="Times New Roman"/>
                <a:cs typeface="Times New Roman"/>
              </a:rPr>
              <a:t>o</a:t>
            </a:r>
            <a:r>
              <a:rPr dirty="0" sz="2400" spc="-395">
                <a:latin typeface="Arial MT"/>
                <a:cs typeface="Arial MT"/>
              </a:rPr>
              <a:t>t</a:t>
            </a:r>
            <a:r>
              <a:rPr dirty="0" baseline="-18518" sz="2700" spc="-885">
                <a:latin typeface="Times New Roman"/>
                <a:cs typeface="Times New Roman"/>
              </a:rPr>
              <a:t>n</a:t>
            </a:r>
            <a:r>
              <a:rPr dirty="0" sz="2400" spc="-770">
                <a:latin typeface="Arial MT"/>
                <a:cs typeface="Arial MT"/>
              </a:rPr>
              <a:t>e</a:t>
            </a:r>
            <a:r>
              <a:rPr dirty="0" baseline="-18518" sz="2700" spc="-292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Arial MT"/>
                <a:cs typeface="Arial MT"/>
              </a:rPr>
              <a:t>ç</a:t>
            </a:r>
            <a:r>
              <a:rPr dirty="0" sz="2400" spc="-830">
                <a:latin typeface="Arial MT"/>
                <a:cs typeface="Arial MT"/>
              </a:rPr>
              <a:t>ã</a:t>
            </a:r>
            <a:r>
              <a:rPr dirty="0" baseline="-18518" sz="2700" spc="-232">
                <a:latin typeface="Times New Roman"/>
                <a:cs typeface="Times New Roman"/>
              </a:rPr>
              <a:t>o</a:t>
            </a:r>
            <a:r>
              <a:rPr dirty="0" sz="2400" spc="-35">
                <a:latin typeface="Arial MT"/>
                <a:cs typeface="Arial MT"/>
              </a:rPr>
              <a:t>o</a:t>
            </a:r>
            <a:r>
              <a:rPr dirty="0" sz="2400" spc="-434">
                <a:latin typeface="Arial MT"/>
                <a:cs typeface="Arial MT"/>
              </a:rPr>
              <a:t> </a:t>
            </a:r>
            <a:r>
              <a:rPr dirty="0" baseline="-18518" sz="2700" spc="-345">
                <a:latin typeface="Times New Roman"/>
                <a:cs typeface="Times New Roman"/>
              </a:rPr>
              <a:t>s</a:t>
            </a:r>
            <a:r>
              <a:rPr dirty="0" sz="2400" spc="-415">
                <a:latin typeface="Arial MT"/>
                <a:cs typeface="Arial MT"/>
              </a:rPr>
              <a:t>l</a:t>
            </a:r>
            <a:r>
              <a:rPr dirty="0" baseline="-18518" sz="2700" spc="-307">
                <a:latin typeface="Times New Roman"/>
                <a:cs typeface="Times New Roman"/>
              </a:rPr>
              <a:t>i</a:t>
            </a:r>
            <a:r>
              <a:rPr dirty="0" sz="2400" spc="-440">
                <a:latin typeface="Arial MT"/>
                <a:cs typeface="Arial MT"/>
              </a:rPr>
              <a:t>i</a:t>
            </a:r>
            <a:r>
              <a:rPr dirty="0" baseline="-18518" sz="2700" spc="-569">
                <a:latin typeface="Times New Roman"/>
                <a:cs typeface="Times New Roman"/>
              </a:rPr>
              <a:t>s</a:t>
            </a:r>
            <a:r>
              <a:rPr dirty="0" sz="2400" spc="-1065">
                <a:latin typeface="Arial MT"/>
                <a:cs typeface="Arial MT"/>
              </a:rPr>
              <a:t>g</a:t>
            </a:r>
            <a:r>
              <a:rPr dirty="0" baseline="-18518" sz="2700" spc="-82">
                <a:latin typeface="Times New Roman"/>
                <a:cs typeface="Times New Roman"/>
              </a:rPr>
              <a:t>t</a:t>
            </a:r>
            <a:r>
              <a:rPr dirty="0" baseline="-18518" sz="2700" spc="-607">
                <a:latin typeface="Times New Roman"/>
                <a:cs typeface="Times New Roman"/>
              </a:rPr>
              <a:t>e</a:t>
            </a:r>
            <a:r>
              <a:rPr dirty="0" sz="2400" spc="-1035">
                <a:latin typeface="Arial MT"/>
                <a:cs typeface="Arial MT"/>
              </a:rPr>
              <a:t>a</a:t>
            </a:r>
            <a:r>
              <a:rPr dirty="0" baseline="-18518" sz="2700" spc="-719">
                <a:latin typeface="Times New Roman"/>
                <a:cs typeface="Times New Roman"/>
              </a:rPr>
              <a:t>m</a:t>
            </a:r>
            <a:r>
              <a:rPr dirty="0" sz="2400" spc="-960">
                <a:latin typeface="Arial MT"/>
                <a:cs typeface="Arial MT"/>
              </a:rPr>
              <a:t>d</a:t>
            </a:r>
            <a:r>
              <a:rPr dirty="0" baseline="-18518" sz="2700" spc="67">
                <a:latin typeface="Times New Roman"/>
                <a:cs typeface="Times New Roman"/>
              </a:rPr>
              <a:t>a</a:t>
            </a:r>
            <a:r>
              <a:rPr dirty="0" sz="2400" spc="-50">
                <a:latin typeface="Arial MT"/>
                <a:cs typeface="Arial MT"/>
              </a:rPr>
              <a:t>os</a:t>
            </a:r>
            <a:r>
              <a:rPr dirty="0" sz="2400" spc="-409">
                <a:latin typeface="Arial MT"/>
                <a:cs typeface="Arial MT"/>
              </a:rPr>
              <a:t> </a:t>
            </a:r>
            <a:r>
              <a:rPr dirty="0" sz="2400" spc="-290">
                <a:latin typeface="Arial MT"/>
                <a:cs typeface="Arial MT"/>
              </a:rPr>
              <a:t>com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cada </a:t>
            </a:r>
            <a:r>
              <a:rPr dirty="0" sz="2400" spc="-240">
                <a:latin typeface="Arial MT"/>
                <a:cs typeface="Arial MT"/>
              </a:rPr>
              <a:t>uma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das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entradas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</a:t>
            </a:r>
            <a:r>
              <a:rPr dirty="0" sz="2400" spc="-730">
                <a:latin typeface="Arial MT"/>
                <a:cs typeface="Arial MT"/>
              </a:rPr>
              <a:t>a</a:t>
            </a:r>
            <a:r>
              <a:rPr dirty="0" baseline="-9259" sz="2700" spc="-412">
                <a:latin typeface="Times New Roman"/>
                <a:cs typeface="Times New Roman"/>
              </a:rPr>
              <a:t>o</a:t>
            </a:r>
            <a:r>
              <a:rPr dirty="0" sz="2400" spc="-1160">
                <a:latin typeface="Arial MT"/>
                <a:cs typeface="Arial MT"/>
              </a:rPr>
              <a:t>b</a:t>
            </a:r>
            <a:r>
              <a:rPr dirty="0" baseline="-9259" sz="2700" spc="-67">
                <a:latin typeface="Times New Roman"/>
                <a:cs typeface="Times New Roman"/>
              </a:rPr>
              <a:t>p</a:t>
            </a:r>
            <a:r>
              <a:rPr dirty="0" baseline="-9259" sz="2700" spc="-989">
                <a:latin typeface="Times New Roman"/>
                <a:cs typeface="Times New Roman"/>
              </a:rPr>
              <a:t>e</a:t>
            </a:r>
            <a:r>
              <a:rPr dirty="0" sz="2400" spc="-720">
                <a:latin typeface="Arial MT"/>
                <a:cs typeface="Arial MT"/>
              </a:rPr>
              <a:t>e</a:t>
            </a:r>
            <a:r>
              <a:rPr dirty="0" baseline="-9259" sz="2700" spc="-82">
                <a:latin typeface="Times New Roman"/>
                <a:cs typeface="Times New Roman"/>
              </a:rPr>
              <a:t>r</a:t>
            </a:r>
            <a:r>
              <a:rPr dirty="0" sz="2400" spc="-595">
                <a:latin typeface="Arial MT"/>
                <a:cs typeface="Arial MT"/>
              </a:rPr>
              <a:t>l</a:t>
            </a:r>
            <a:r>
              <a:rPr dirty="0" baseline="-9259" sz="2700" spc="-487">
                <a:latin typeface="Times New Roman"/>
                <a:cs typeface="Times New Roman"/>
              </a:rPr>
              <a:t>a</a:t>
            </a:r>
            <a:r>
              <a:rPr dirty="0" sz="2400" spc="-1115">
                <a:latin typeface="Arial MT"/>
                <a:cs typeface="Arial MT"/>
              </a:rPr>
              <a:t>a</a:t>
            </a:r>
            <a:r>
              <a:rPr dirty="0" baseline="-9259" sz="2700" spc="-82">
                <a:latin typeface="Times New Roman"/>
                <a:cs typeface="Times New Roman"/>
              </a:rPr>
              <a:t>c</a:t>
            </a:r>
            <a:r>
              <a:rPr dirty="0" baseline="-9259" sz="2700" spc="-75">
                <a:latin typeface="Times New Roman"/>
                <a:cs typeface="Times New Roman"/>
              </a:rPr>
              <a:t>i</a:t>
            </a:r>
            <a:r>
              <a:rPr dirty="0" baseline="-9259" sz="2700" spc="-802">
                <a:latin typeface="Times New Roman"/>
                <a:cs typeface="Times New Roman"/>
              </a:rPr>
              <a:t>o</a:t>
            </a:r>
            <a:r>
              <a:rPr dirty="0" sz="2400" spc="-894">
                <a:latin typeface="Arial MT"/>
                <a:cs typeface="Arial MT"/>
              </a:rPr>
              <a:t>d</a:t>
            </a:r>
            <a:r>
              <a:rPr dirty="0" baseline="-9259" sz="2700" spc="-165">
                <a:latin typeface="Times New Roman"/>
                <a:cs typeface="Times New Roman"/>
              </a:rPr>
              <a:t>n</a:t>
            </a:r>
            <a:r>
              <a:rPr dirty="0" sz="2400" spc="-1330">
                <a:latin typeface="Arial MT"/>
                <a:cs typeface="Arial MT"/>
              </a:rPr>
              <a:t>e</a:t>
            </a:r>
            <a:r>
              <a:rPr dirty="0" baseline="-9259" sz="2700" spc="-82">
                <a:latin typeface="Times New Roman"/>
                <a:cs typeface="Times New Roman"/>
              </a:rPr>
              <a:t>a</a:t>
            </a:r>
            <a:r>
              <a:rPr dirty="0" baseline="-9259" sz="2700" spc="-75">
                <a:latin typeface="Times New Roman"/>
                <a:cs typeface="Times New Roman"/>
              </a:rPr>
              <a:t>l</a:t>
            </a:r>
            <a:r>
              <a:rPr dirty="0" baseline="-9259" sz="2700" spc="7">
                <a:latin typeface="Times New Roman"/>
                <a:cs typeface="Times New Roman"/>
              </a:rPr>
              <a:t>.</a:t>
            </a:r>
            <a:r>
              <a:rPr dirty="0" sz="2400" spc="-45">
                <a:latin typeface="Arial MT"/>
                <a:cs typeface="Arial MT"/>
              </a:rPr>
              <a:t>pág</a:t>
            </a:r>
            <a:r>
              <a:rPr dirty="0" sz="2400" spc="-55">
                <a:latin typeface="Arial MT"/>
                <a:cs typeface="Arial MT"/>
              </a:rPr>
              <a:t>i</a:t>
            </a:r>
            <a:r>
              <a:rPr dirty="0" sz="2400" spc="-45">
                <a:latin typeface="Arial MT"/>
                <a:cs typeface="Arial MT"/>
              </a:rPr>
              <a:t>na</a:t>
            </a:r>
            <a:r>
              <a:rPr dirty="0" sz="2400" spc="-85">
                <a:latin typeface="Arial MT"/>
                <a:cs typeface="Arial MT"/>
              </a:rPr>
              <a:t>s</a:t>
            </a:r>
            <a:r>
              <a:rPr dirty="0" sz="2400" spc="-4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10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Formato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60">
                <a:latin typeface="Arial MT"/>
                <a:cs typeface="Arial MT"/>
              </a:rPr>
              <a:t>entrada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tabela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páginas: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054154" y="2820873"/>
            <a:ext cx="534035" cy="1100455"/>
            <a:chOff x="5054154" y="2820873"/>
            <a:chExt cx="534035" cy="1100455"/>
          </a:xfrm>
        </p:grpSpPr>
        <p:sp>
          <p:nvSpPr>
            <p:cNvPr id="15" name="object 15" descr=""/>
            <p:cNvSpPr/>
            <p:nvPr/>
          </p:nvSpPr>
          <p:spPr>
            <a:xfrm>
              <a:off x="5083500" y="2849448"/>
              <a:ext cx="476250" cy="1019810"/>
            </a:xfrm>
            <a:custGeom>
              <a:avLst/>
              <a:gdLst/>
              <a:ahLst/>
              <a:cxnLst/>
              <a:rect l="l" t="t" r="r" b="b"/>
              <a:pathLst>
                <a:path w="476250" h="1019810">
                  <a:moveTo>
                    <a:pt x="475894" y="0"/>
                  </a:moveTo>
                  <a:lnTo>
                    <a:pt x="0" y="1019773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054154" y="3729393"/>
              <a:ext cx="155575" cy="191770"/>
            </a:xfrm>
            <a:custGeom>
              <a:avLst/>
              <a:gdLst/>
              <a:ahLst/>
              <a:cxnLst/>
              <a:rect l="l" t="t" r="r" b="b"/>
              <a:pathLst>
                <a:path w="155575" h="191770">
                  <a:moveTo>
                    <a:pt x="0" y="0"/>
                  </a:moveTo>
                  <a:lnTo>
                    <a:pt x="5179" y="191616"/>
                  </a:lnTo>
                  <a:lnTo>
                    <a:pt x="155365" y="72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166179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Exemplo: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04997" y="3830523"/>
            <a:ext cx="2630805" cy="533400"/>
          </a:xfrm>
          <a:custGeom>
            <a:avLst/>
            <a:gdLst/>
            <a:ahLst/>
            <a:cxnLst/>
            <a:rect l="l" t="t" r="r" b="b"/>
            <a:pathLst>
              <a:path w="2630804" h="533400">
                <a:moveTo>
                  <a:pt x="2630486" y="0"/>
                </a:moveTo>
                <a:lnTo>
                  <a:pt x="0" y="0"/>
                </a:lnTo>
                <a:lnTo>
                  <a:pt x="0" y="533400"/>
                </a:lnTo>
                <a:lnTo>
                  <a:pt x="2630486" y="533400"/>
                </a:lnTo>
                <a:lnTo>
                  <a:pt x="2630486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421283" y="2763722"/>
            <a:ext cx="1905000" cy="68580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500" spc="-110">
                <a:solidFill>
                  <a:srgbClr val="0000FF"/>
                </a:solidFill>
                <a:latin typeface="Arial MT"/>
                <a:cs typeface="Arial MT"/>
              </a:rPr>
              <a:t>Região</a:t>
            </a:r>
            <a:r>
              <a:rPr dirty="0" sz="15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(64K)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95223" y="1882343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85623" y="5355793"/>
            <a:ext cx="629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1024 </a:t>
            </a:r>
            <a:r>
              <a:rPr dirty="0" sz="1600" spc="-5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21283" y="2009659"/>
            <a:ext cx="1905000" cy="75438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endParaRPr sz="1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Núcleo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421283" y="3449523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0" y="0"/>
                </a:moveTo>
                <a:lnTo>
                  <a:pt x="1904999" y="0"/>
                </a:lnTo>
                <a:lnTo>
                  <a:pt x="19049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4C3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430808" y="3665423"/>
            <a:ext cx="18859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dirty="0" sz="1500" spc="-110">
                <a:solidFill>
                  <a:srgbClr val="0000FF"/>
                </a:solidFill>
                <a:latin typeface="Arial MT"/>
                <a:cs typeface="Arial MT"/>
              </a:rPr>
              <a:t>Região</a:t>
            </a:r>
            <a:r>
              <a:rPr dirty="0" sz="15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(128K)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21283" y="4134529"/>
            <a:ext cx="1905000" cy="671195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500" spc="-110">
                <a:solidFill>
                  <a:srgbClr val="0000FF"/>
                </a:solidFill>
                <a:latin typeface="Arial MT"/>
                <a:cs typeface="Arial MT"/>
              </a:rPr>
              <a:t>Região</a:t>
            </a:r>
            <a:r>
              <a:rPr dirty="0" sz="15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(256K)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406995" y="4795723"/>
            <a:ext cx="1924050" cy="706755"/>
            <a:chOff x="5406995" y="4795723"/>
            <a:chExt cx="1924050" cy="706755"/>
          </a:xfrm>
        </p:grpSpPr>
        <p:sp>
          <p:nvSpPr>
            <p:cNvPr id="14" name="object 14" descr=""/>
            <p:cNvSpPr/>
            <p:nvPr/>
          </p:nvSpPr>
          <p:spPr>
            <a:xfrm>
              <a:off x="5416520" y="4805248"/>
              <a:ext cx="1905000" cy="687705"/>
            </a:xfrm>
            <a:custGeom>
              <a:avLst/>
              <a:gdLst/>
              <a:ahLst/>
              <a:cxnLst/>
              <a:rect l="l" t="t" r="r" b="b"/>
              <a:pathLst>
                <a:path w="1905000" h="687704">
                  <a:moveTo>
                    <a:pt x="1905000" y="0"/>
                  </a:moveTo>
                  <a:lnTo>
                    <a:pt x="0" y="0"/>
                  </a:lnTo>
                  <a:lnTo>
                    <a:pt x="0" y="687386"/>
                  </a:lnTo>
                  <a:lnTo>
                    <a:pt x="1905000" y="68738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416520" y="4805248"/>
              <a:ext cx="1905000" cy="687705"/>
            </a:xfrm>
            <a:custGeom>
              <a:avLst/>
              <a:gdLst/>
              <a:ahLst/>
              <a:cxnLst/>
              <a:rect l="l" t="t" r="r" b="b"/>
              <a:pathLst>
                <a:path w="1905000" h="687704">
                  <a:moveTo>
                    <a:pt x="0" y="0"/>
                  </a:moveTo>
                  <a:lnTo>
                    <a:pt x="1904999" y="0"/>
                  </a:lnTo>
                  <a:lnTo>
                    <a:pt x="1904999" y="687386"/>
                  </a:lnTo>
                  <a:lnTo>
                    <a:pt x="0" y="68738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430808" y="5021940"/>
            <a:ext cx="18859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dirty="0" sz="1500" spc="-110">
                <a:solidFill>
                  <a:srgbClr val="0000FF"/>
                </a:solidFill>
                <a:latin typeface="Arial MT"/>
                <a:cs typeface="Arial MT"/>
              </a:rPr>
              <a:t>Região</a:t>
            </a:r>
            <a:r>
              <a:rPr dirty="0" sz="15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(512K)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171670" y="3424844"/>
            <a:ext cx="5201920" cy="1929130"/>
            <a:chOff x="2171670" y="3424844"/>
            <a:chExt cx="5201920" cy="1929130"/>
          </a:xfrm>
        </p:grpSpPr>
        <p:sp>
          <p:nvSpPr>
            <p:cNvPr id="18" name="object 18" descr=""/>
            <p:cNvSpPr/>
            <p:nvPr/>
          </p:nvSpPr>
          <p:spPr>
            <a:xfrm>
              <a:off x="4735483" y="3802739"/>
              <a:ext cx="662940" cy="294640"/>
            </a:xfrm>
            <a:custGeom>
              <a:avLst/>
              <a:gdLst/>
              <a:ahLst/>
              <a:cxnLst/>
              <a:rect l="l" t="t" r="r" b="b"/>
              <a:pathLst>
                <a:path w="662939" h="294639">
                  <a:moveTo>
                    <a:pt x="0" y="294483"/>
                  </a:moveTo>
                  <a:lnTo>
                    <a:pt x="66258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336176" y="3788554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0" y="0"/>
                  </a:moveTo>
                  <a:lnTo>
                    <a:pt x="30947" y="69632"/>
                  </a:lnTo>
                  <a:lnTo>
                    <a:pt x="85106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176433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098" y="0"/>
                  </a:moveTo>
                  <a:lnTo>
                    <a:pt x="63501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5"/>
                  </a:lnTo>
                  <a:lnTo>
                    <a:pt x="18598" y="362400"/>
                  </a:lnTo>
                  <a:lnTo>
                    <a:pt x="38783" y="376009"/>
                  </a:lnTo>
                  <a:lnTo>
                    <a:pt x="63501" y="381000"/>
                  </a:lnTo>
                  <a:lnTo>
                    <a:pt x="546098" y="381000"/>
                  </a:lnTo>
                  <a:lnTo>
                    <a:pt x="570816" y="376009"/>
                  </a:lnTo>
                  <a:lnTo>
                    <a:pt x="591001" y="362400"/>
                  </a:lnTo>
                  <a:lnTo>
                    <a:pt x="604609" y="342215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3"/>
                  </a:lnTo>
                  <a:lnTo>
                    <a:pt x="591001" y="18598"/>
                  </a:lnTo>
                  <a:lnTo>
                    <a:pt x="570816" y="4990"/>
                  </a:lnTo>
                  <a:lnTo>
                    <a:pt x="54609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76433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0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599" y="63501"/>
                  </a:lnTo>
                  <a:lnTo>
                    <a:pt x="609599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0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95633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098" y="0"/>
                  </a:moveTo>
                  <a:lnTo>
                    <a:pt x="63501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5"/>
                  </a:lnTo>
                  <a:lnTo>
                    <a:pt x="18598" y="362400"/>
                  </a:lnTo>
                  <a:lnTo>
                    <a:pt x="38783" y="376009"/>
                  </a:lnTo>
                  <a:lnTo>
                    <a:pt x="63501" y="381000"/>
                  </a:lnTo>
                  <a:lnTo>
                    <a:pt x="546098" y="381000"/>
                  </a:lnTo>
                  <a:lnTo>
                    <a:pt x="570816" y="376009"/>
                  </a:lnTo>
                  <a:lnTo>
                    <a:pt x="591001" y="362400"/>
                  </a:lnTo>
                  <a:lnTo>
                    <a:pt x="604609" y="342215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3"/>
                  </a:lnTo>
                  <a:lnTo>
                    <a:pt x="591001" y="18598"/>
                  </a:lnTo>
                  <a:lnTo>
                    <a:pt x="570816" y="4990"/>
                  </a:lnTo>
                  <a:lnTo>
                    <a:pt x="54609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95633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599" y="63501"/>
                  </a:lnTo>
                  <a:lnTo>
                    <a:pt x="609599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4177" y="3424844"/>
              <a:ext cx="1999211" cy="55695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735483" y="4097223"/>
              <a:ext cx="671195" cy="932180"/>
            </a:xfrm>
            <a:custGeom>
              <a:avLst/>
              <a:gdLst/>
              <a:ahLst/>
              <a:cxnLst/>
              <a:rect l="l" t="t" r="r" b="b"/>
              <a:pathLst>
                <a:path w="671195" h="932179">
                  <a:moveTo>
                    <a:pt x="0" y="0"/>
                  </a:moveTo>
                  <a:lnTo>
                    <a:pt x="670958" y="93188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345840" y="4965621"/>
              <a:ext cx="75565" cy="84455"/>
            </a:xfrm>
            <a:custGeom>
              <a:avLst/>
              <a:gdLst/>
              <a:ahLst/>
              <a:cxnLst/>
              <a:rect l="l" t="t" r="r" b="b"/>
              <a:pathLst>
                <a:path w="75564" h="84454">
                  <a:moveTo>
                    <a:pt x="61838" y="0"/>
                  </a:moveTo>
                  <a:lnTo>
                    <a:pt x="0" y="44524"/>
                  </a:lnTo>
                  <a:lnTo>
                    <a:pt x="75443" y="84101"/>
                  </a:lnTo>
                  <a:lnTo>
                    <a:pt x="61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786033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098" y="0"/>
                  </a:moveTo>
                  <a:lnTo>
                    <a:pt x="63501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5"/>
                  </a:lnTo>
                  <a:lnTo>
                    <a:pt x="18598" y="362400"/>
                  </a:lnTo>
                  <a:lnTo>
                    <a:pt x="38783" y="376009"/>
                  </a:lnTo>
                  <a:lnTo>
                    <a:pt x="63501" y="381000"/>
                  </a:lnTo>
                  <a:lnTo>
                    <a:pt x="546098" y="381000"/>
                  </a:lnTo>
                  <a:lnTo>
                    <a:pt x="570816" y="376009"/>
                  </a:lnTo>
                  <a:lnTo>
                    <a:pt x="591001" y="362400"/>
                  </a:lnTo>
                  <a:lnTo>
                    <a:pt x="604609" y="342215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3"/>
                  </a:lnTo>
                  <a:lnTo>
                    <a:pt x="591001" y="18598"/>
                  </a:lnTo>
                  <a:lnTo>
                    <a:pt x="570816" y="4990"/>
                  </a:lnTo>
                  <a:lnTo>
                    <a:pt x="54609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86033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0" y="0"/>
                  </a:lnTo>
                  <a:lnTo>
                    <a:pt x="546099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599" y="63501"/>
                  </a:lnTo>
                  <a:lnTo>
                    <a:pt x="609599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9" y="380999"/>
                  </a:lnTo>
                  <a:lnTo>
                    <a:pt x="63500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4177" y="4796444"/>
              <a:ext cx="1999211" cy="55695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4019520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100" y="0"/>
                  </a:moveTo>
                  <a:lnTo>
                    <a:pt x="63501" y="0"/>
                  </a:lnTo>
                  <a:lnTo>
                    <a:pt x="38784" y="4990"/>
                  </a:lnTo>
                  <a:lnTo>
                    <a:pt x="18599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5"/>
                  </a:lnTo>
                  <a:lnTo>
                    <a:pt x="18599" y="362400"/>
                  </a:lnTo>
                  <a:lnTo>
                    <a:pt x="38784" y="376009"/>
                  </a:lnTo>
                  <a:lnTo>
                    <a:pt x="63501" y="381000"/>
                  </a:lnTo>
                  <a:lnTo>
                    <a:pt x="546100" y="381000"/>
                  </a:lnTo>
                  <a:lnTo>
                    <a:pt x="570816" y="376009"/>
                  </a:lnTo>
                  <a:lnTo>
                    <a:pt x="591001" y="362400"/>
                  </a:lnTo>
                  <a:lnTo>
                    <a:pt x="604609" y="342215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3"/>
                  </a:lnTo>
                  <a:lnTo>
                    <a:pt x="591001" y="18598"/>
                  </a:lnTo>
                  <a:lnTo>
                    <a:pt x="570816" y="499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19520" y="3906723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600" y="63501"/>
                  </a:lnTo>
                  <a:lnTo>
                    <a:pt x="609600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104997" y="3830523"/>
            <a:ext cx="2630805" cy="533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44780" rIns="0" bIns="0" rtlCol="0" vert="horz">
            <a:spAutoFit/>
          </a:bodyPr>
          <a:lstStyle/>
          <a:p>
            <a:pPr marL="180975">
              <a:lnSpc>
                <a:spcPct val="100000"/>
              </a:lnSpc>
              <a:spcBef>
                <a:spcPts val="1140"/>
              </a:spcBef>
              <a:tabLst>
                <a:tab pos="790575" algn="l"/>
                <a:tab pos="1400175" algn="l"/>
                <a:tab pos="2024380" algn="l"/>
              </a:tabLst>
            </a:pPr>
            <a:r>
              <a:rPr dirty="0" sz="1600" spc="-20">
                <a:latin typeface="Times New Roman"/>
                <a:cs typeface="Times New Roman"/>
              </a:rPr>
              <a:t>317K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266K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u="sng" baseline="3968" sz="21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264K</a:t>
            </a:r>
            <a:r>
              <a:rPr dirty="0" baseline="3968" sz="2100" i="1">
                <a:latin typeface="Times New Roman"/>
                <a:cs typeface="Times New Roman"/>
              </a:rPr>
              <a:t>	</a:t>
            </a:r>
            <a:r>
              <a:rPr dirty="0" u="sng" baseline="3968" sz="2100" spc="-3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98K</a:t>
            </a:r>
            <a:endParaRPr baseline="3968" sz="21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326282" y="3098684"/>
            <a:ext cx="228600" cy="76200"/>
            <a:chOff x="7326282" y="3098684"/>
            <a:chExt cx="228600" cy="76200"/>
          </a:xfrm>
        </p:grpSpPr>
        <p:sp>
          <p:nvSpPr>
            <p:cNvPr id="34" name="object 34" descr=""/>
            <p:cNvSpPr/>
            <p:nvPr/>
          </p:nvSpPr>
          <p:spPr>
            <a:xfrm>
              <a:off x="7326282" y="313678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478682" y="309868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557423" y="2998354"/>
            <a:ext cx="14592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FF0000"/>
                </a:solidFill>
                <a:latin typeface="Times New Roman"/>
                <a:cs typeface="Times New Roman"/>
              </a:rPr>
              <a:t>64K</a:t>
            </a:r>
            <a:r>
              <a:rPr dirty="0" sz="15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0000"/>
                </a:solidFill>
                <a:latin typeface="Times New Roman"/>
                <a:cs typeface="Times New Roman"/>
              </a:rPr>
              <a:t>frag. </a:t>
            </a:r>
            <a:r>
              <a:rPr dirty="0" sz="1500" spc="-10" b="1">
                <a:solidFill>
                  <a:srgbClr val="FF0000"/>
                </a:solidFill>
                <a:latin typeface="Times New Roman"/>
                <a:cs typeface="Times New Roman"/>
              </a:rPr>
              <a:t>externa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321519" y="4470284"/>
            <a:ext cx="233679" cy="76200"/>
            <a:chOff x="7321519" y="4470284"/>
            <a:chExt cx="233679" cy="76200"/>
          </a:xfrm>
        </p:grpSpPr>
        <p:sp>
          <p:nvSpPr>
            <p:cNvPr id="38" name="object 38" descr=""/>
            <p:cNvSpPr/>
            <p:nvPr/>
          </p:nvSpPr>
          <p:spPr>
            <a:xfrm>
              <a:off x="7326282" y="450838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478682" y="447028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557423" y="4369954"/>
            <a:ext cx="15544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FF0000"/>
                </a:solidFill>
                <a:latin typeface="Times New Roman"/>
                <a:cs typeface="Times New Roman"/>
              </a:rPr>
              <a:t>256K</a:t>
            </a:r>
            <a:r>
              <a:rPr dirty="0" sz="15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0000"/>
                </a:solidFill>
                <a:latin typeface="Times New Roman"/>
                <a:cs typeface="Times New Roman"/>
              </a:rPr>
              <a:t>frag. </a:t>
            </a:r>
            <a:r>
              <a:rPr dirty="0" sz="1500" spc="-10" b="1">
                <a:solidFill>
                  <a:srgbClr val="FF0000"/>
                </a:solidFill>
                <a:latin typeface="Times New Roman"/>
                <a:cs typeface="Times New Roman"/>
              </a:rPr>
              <a:t>externa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423448" y="5538989"/>
            <a:ext cx="568769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200"/>
              </a:lnSpc>
              <a:spcBef>
                <a:spcPts val="100"/>
              </a:spcBef>
            </a:pPr>
            <a:r>
              <a:rPr dirty="0" sz="1800">
                <a:solidFill>
                  <a:srgbClr val="0066FF"/>
                </a:solidFill>
                <a:latin typeface="Times New Roman"/>
                <a:cs typeface="Times New Roman"/>
              </a:rPr>
              <a:t>Fragmentação</a:t>
            </a:r>
            <a:r>
              <a:rPr dirty="0" sz="1800" spc="-35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66FF"/>
                </a:solidFill>
                <a:latin typeface="Times New Roman"/>
                <a:cs typeface="Times New Roman"/>
              </a:rPr>
              <a:t>Interna</a:t>
            </a:r>
            <a:r>
              <a:rPr dirty="0" sz="1800" spc="-30" b="1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30K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(Reg2)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248K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(Reg4)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278K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Fragmentação</a:t>
            </a:r>
            <a:r>
              <a:rPr dirty="0" sz="18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Externa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64K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(Reg1)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256K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(Reg3)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320K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557423" y="3751147"/>
            <a:ext cx="421005" cy="482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00" spc="-25">
                <a:solidFill>
                  <a:srgbClr val="0000FF"/>
                </a:solidFill>
                <a:latin typeface="Times New Roman"/>
                <a:cs typeface="Times New Roman"/>
              </a:rPr>
              <a:t>98K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128K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321519" y="3841634"/>
            <a:ext cx="233679" cy="1700530"/>
            <a:chOff x="7321519" y="3841634"/>
            <a:chExt cx="233679" cy="1700530"/>
          </a:xfrm>
        </p:grpSpPr>
        <p:sp>
          <p:nvSpPr>
            <p:cNvPr id="44" name="object 44" descr=""/>
            <p:cNvSpPr/>
            <p:nvPr/>
          </p:nvSpPr>
          <p:spPr>
            <a:xfrm>
              <a:off x="7326282" y="4132148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478682" y="40940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26282" y="387973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478682" y="38416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326282" y="5503747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478682" y="54656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/>
          <p:nvPr/>
        </p:nvSpPr>
        <p:spPr>
          <a:xfrm>
            <a:off x="8047008" y="3803534"/>
            <a:ext cx="193675" cy="405130"/>
          </a:xfrm>
          <a:custGeom>
            <a:avLst/>
            <a:gdLst/>
            <a:ahLst/>
            <a:cxnLst/>
            <a:rect l="l" t="t" r="r" b="b"/>
            <a:pathLst>
              <a:path w="193675" h="405129">
                <a:moveTo>
                  <a:pt x="0" y="0"/>
                </a:moveTo>
                <a:lnTo>
                  <a:pt x="37693" y="2651"/>
                </a:lnTo>
                <a:lnTo>
                  <a:pt x="68474" y="9880"/>
                </a:lnTo>
                <a:lnTo>
                  <a:pt x="89228" y="20603"/>
                </a:lnTo>
                <a:lnTo>
                  <a:pt x="96838" y="33733"/>
                </a:lnTo>
                <a:lnTo>
                  <a:pt x="96838" y="168671"/>
                </a:lnTo>
                <a:lnTo>
                  <a:pt x="104448" y="181802"/>
                </a:lnTo>
                <a:lnTo>
                  <a:pt x="125201" y="192525"/>
                </a:lnTo>
                <a:lnTo>
                  <a:pt x="155982" y="199754"/>
                </a:lnTo>
                <a:lnTo>
                  <a:pt x="193675" y="202405"/>
                </a:lnTo>
                <a:lnTo>
                  <a:pt x="155982" y="205056"/>
                </a:lnTo>
                <a:lnTo>
                  <a:pt x="125201" y="212286"/>
                </a:lnTo>
                <a:lnTo>
                  <a:pt x="104448" y="223009"/>
                </a:lnTo>
                <a:lnTo>
                  <a:pt x="96838" y="236139"/>
                </a:lnTo>
                <a:lnTo>
                  <a:pt x="96838" y="371078"/>
                </a:lnTo>
                <a:lnTo>
                  <a:pt x="89228" y="384208"/>
                </a:lnTo>
                <a:lnTo>
                  <a:pt x="68474" y="394931"/>
                </a:lnTo>
                <a:lnTo>
                  <a:pt x="37693" y="402161"/>
                </a:lnTo>
                <a:lnTo>
                  <a:pt x="0" y="4048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8319421" y="3869893"/>
            <a:ext cx="11417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00FF"/>
                </a:solidFill>
                <a:latin typeface="Times New Roman"/>
                <a:cs typeface="Times New Roman"/>
              </a:rPr>
              <a:t>30K</a:t>
            </a:r>
            <a:r>
              <a:rPr dirty="0" sz="15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Times New Roman"/>
                <a:cs typeface="Times New Roman"/>
              </a:rPr>
              <a:t>fr.</a:t>
            </a:r>
            <a:r>
              <a:rPr dirty="0" sz="15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Times New Roman"/>
                <a:cs typeface="Times New Roman"/>
              </a:rPr>
              <a:t>interna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557423" y="5122748"/>
            <a:ext cx="421005" cy="4826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264K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512K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7326282" y="5237048"/>
            <a:ext cx="228600" cy="76200"/>
            <a:chOff x="7326282" y="5237048"/>
            <a:chExt cx="228600" cy="76200"/>
          </a:xfrm>
        </p:grpSpPr>
        <p:sp>
          <p:nvSpPr>
            <p:cNvPr id="54" name="object 54" descr=""/>
            <p:cNvSpPr/>
            <p:nvPr/>
          </p:nvSpPr>
          <p:spPr>
            <a:xfrm>
              <a:off x="7326282" y="5275148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478682" y="52370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/>
          <p:nvPr/>
        </p:nvSpPr>
        <p:spPr>
          <a:xfrm>
            <a:off x="8047008" y="5198948"/>
            <a:ext cx="193675" cy="349250"/>
          </a:xfrm>
          <a:custGeom>
            <a:avLst/>
            <a:gdLst/>
            <a:ahLst/>
            <a:cxnLst/>
            <a:rect l="l" t="t" r="r" b="b"/>
            <a:pathLst>
              <a:path w="193675" h="349250">
                <a:moveTo>
                  <a:pt x="0" y="0"/>
                </a:moveTo>
                <a:lnTo>
                  <a:pt x="37693" y="2287"/>
                </a:lnTo>
                <a:lnTo>
                  <a:pt x="68474" y="8524"/>
                </a:lnTo>
                <a:lnTo>
                  <a:pt x="89228" y="17775"/>
                </a:lnTo>
                <a:lnTo>
                  <a:pt x="96838" y="29104"/>
                </a:lnTo>
                <a:lnTo>
                  <a:pt x="96838" y="145520"/>
                </a:lnTo>
                <a:lnTo>
                  <a:pt x="104448" y="156849"/>
                </a:lnTo>
                <a:lnTo>
                  <a:pt x="125201" y="166100"/>
                </a:lnTo>
                <a:lnTo>
                  <a:pt x="155982" y="172337"/>
                </a:lnTo>
                <a:lnTo>
                  <a:pt x="193675" y="174624"/>
                </a:lnTo>
                <a:lnTo>
                  <a:pt x="155982" y="176912"/>
                </a:lnTo>
                <a:lnTo>
                  <a:pt x="125201" y="183149"/>
                </a:lnTo>
                <a:lnTo>
                  <a:pt x="104448" y="192400"/>
                </a:lnTo>
                <a:lnTo>
                  <a:pt x="96838" y="203729"/>
                </a:lnTo>
                <a:lnTo>
                  <a:pt x="96838" y="320145"/>
                </a:lnTo>
                <a:lnTo>
                  <a:pt x="89228" y="331474"/>
                </a:lnTo>
                <a:lnTo>
                  <a:pt x="68474" y="340725"/>
                </a:lnTo>
                <a:lnTo>
                  <a:pt x="37693" y="346962"/>
                </a:lnTo>
                <a:lnTo>
                  <a:pt x="0" y="3492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8319421" y="5227204"/>
            <a:ext cx="12369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00FF"/>
                </a:solidFill>
                <a:latin typeface="Times New Roman"/>
                <a:cs typeface="Times New Roman"/>
              </a:rPr>
              <a:t>248K</a:t>
            </a:r>
            <a:r>
              <a:rPr dirty="0" sz="15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Times New Roman"/>
                <a:cs typeface="Times New Roman"/>
              </a:rPr>
              <a:t>fr.</a:t>
            </a:r>
            <a:r>
              <a:rPr dirty="0" sz="15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Times New Roman"/>
                <a:cs typeface="Times New Roman"/>
              </a:rPr>
              <a:t>interna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47868" y="2946284"/>
            <a:ext cx="553021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580">
                <a:solidFill>
                  <a:srgbClr val="775F55"/>
                </a:solidFill>
                <a:latin typeface="Arial MT"/>
                <a:cs typeface="Arial MT"/>
              </a:rPr>
              <a:t>Segmentação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79168" y="2362084"/>
            <a:ext cx="7279640" cy="1209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 indent="-635">
              <a:lnSpc>
                <a:spcPts val="3100"/>
              </a:lnSpc>
              <a:spcBef>
                <a:spcPts val="219"/>
              </a:spcBef>
            </a:pPr>
            <a:r>
              <a:rPr dirty="0" sz="2600" spc="-215">
                <a:latin typeface="Arial MT"/>
                <a:cs typeface="Arial MT"/>
              </a:rPr>
              <a:t>Técnica</a:t>
            </a:r>
            <a:r>
              <a:rPr dirty="0" sz="2600" spc="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gerência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memória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14">
                <a:latin typeface="Arial MT"/>
                <a:cs typeface="Arial MT"/>
              </a:rPr>
              <a:t>onde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programas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são </a:t>
            </a:r>
            <a:r>
              <a:rPr dirty="0" sz="2600" spc="-30">
                <a:latin typeface="Arial MT"/>
                <a:cs typeface="Arial MT"/>
              </a:rPr>
              <a:t>divididos</a:t>
            </a:r>
            <a:r>
              <a:rPr dirty="0" sz="2600" spc="85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em</a:t>
            </a:r>
            <a:r>
              <a:rPr dirty="0" sz="2600" spc="125">
                <a:latin typeface="Arial MT"/>
                <a:cs typeface="Arial MT"/>
              </a:rPr>
              <a:t> </a:t>
            </a:r>
            <a:r>
              <a:rPr dirty="0" sz="2600" spc="-190">
                <a:latin typeface="Arial MT"/>
                <a:cs typeface="Arial MT"/>
              </a:rPr>
              <a:t>segmentos</a:t>
            </a:r>
            <a:r>
              <a:rPr dirty="0" sz="2600" spc="1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105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tamanhos</a:t>
            </a:r>
            <a:r>
              <a:rPr dirty="0" sz="2600" spc="105">
                <a:latin typeface="Arial MT"/>
                <a:cs typeface="Arial MT"/>
              </a:rPr>
              <a:t> </a:t>
            </a:r>
            <a:r>
              <a:rPr dirty="0" sz="2600" spc="-40">
                <a:latin typeface="Arial MT"/>
                <a:cs typeface="Arial MT"/>
              </a:rPr>
              <a:t>variados</a:t>
            </a:r>
            <a:r>
              <a:rPr dirty="0" sz="2600" spc="11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cada </a:t>
            </a:r>
            <a:r>
              <a:rPr dirty="0" sz="2600" spc="-380">
                <a:latin typeface="Arial MT"/>
                <a:cs typeface="Arial MT"/>
              </a:rPr>
              <a:t>um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com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310">
                <a:latin typeface="Arial MT"/>
                <a:cs typeface="Arial MT"/>
              </a:rPr>
              <a:t>seu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40">
                <a:latin typeface="Arial MT"/>
                <a:cs typeface="Arial MT"/>
              </a:rPr>
              <a:t>próprio</a:t>
            </a:r>
            <a:r>
              <a:rPr dirty="0" sz="2600" spc="-145">
                <a:latin typeface="Arial MT"/>
                <a:cs typeface="Arial MT"/>
              </a:rPr>
              <a:t> </a:t>
            </a:r>
            <a:r>
              <a:rPr dirty="0" sz="2600" spc="-190">
                <a:latin typeface="Arial MT"/>
                <a:cs typeface="Arial MT"/>
              </a:rPr>
              <a:t>espaço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114">
                <a:latin typeface="Arial MT"/>
                <a:cs typeface="Arial MT"/>
              </a:rPr>
              <a:t> </a:t>
            </a:r>
            <a:r>
              <a:rPr dirty="0" sz="2600" spc="-90">
                <a:latin typeface="Arial MT"/>
                <a:cs typeface="Arial MT"/>
              </a:rPr>
              <a:t>endereçamento.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Segmentação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25521" y="2020773"/>
            <a:ext cx="3286125" cy="484822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dirty="0" sz="2400">
                <a:latin typeface="Arial MT"/>
                <a:cs typeface="Arial MT"/>
              </a:rPr>
              <a:t>PROGRAM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pr01;</a:t>
            </a:r>
            <a:endParaRPr sz="2400">
              <a:latin typeface="Arial MT"/>
              <a:cs typeface="Arial MT"/>
            </a:endParaRPr>
          </a:p>
          <a:p>
            <a:pPr marL="344170">
              <a:lnSpc>
                <a:spcPct val="100000"/>
              </a:lnSpc>
              <a:spcBef>
                <a:spcPts val="1360"/>
              </a:spcBef>
            </a:pPr>
            <a:r>
              <a:rPr dirty="0" sz="2400" spc="-75">
                <a:latin typeface="Arial MT"/>
                <a:cs typeface="Arial MT"/>
              </a:rPr>
              <a:t>VAR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A:ARRAY...</a:t>
            </a:r>
            <a:endParaRPr sz="2400">
              <a:latin typeface="Arial MT"/>
              <a:cs typeface="Arial MT"/>
            </a:endParaRPr>
          </a:p>
          <a:p>
            <a:pPr algn="ctr" marR="506095">
              <a:lnSpc>
                <a:spcPct val="100000"/>
              </a:lnSpc>
              <a:spcBef>
                <a:spcPts val="1520"/>
              </a:spcBef>
            </a:pPr>
            <a:r>
              <a:rPr dirty="0" sz="2400" spc="-10">
                <a:latin typeface="Arial MT"/>
                <a:cs typeface="Arial MT"/>
              </a:rPr>
              <a:t>C....</a:t>
            </a:r>
            <a:endParaRPr sz="2400">
              <a:latin typeface="Arial MT"/>
              <a:cs typeface="Arial MT"/>
            </a:endParaRPr>
          </a:p>
          <a:p>
            <a:pPr marL="90170" marR="867410">
              <a:lnSpc>
                <a:spcPct val="149300"/>
              </a:lnSpc>
            </a:pPr>
            <a:r>
              <a:rPr dirty="0" sz="2400">
                <a:latin typeface="Arial MT"/>
                <a:cs typeface="Arial MT"/>
              </a:rPr>
              <a:t>PROCEDURE</a:t>
            </a:r>
            <a:r>
              <a:rPr dirty="0" sz="2400" spc="-13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X: </a:t>
            </a:r>
            <a:r>
              <a:rPr dirty="0" sz="2400" spc="-20">
                <a:latin typeface="Arial MT"/>
                <a:cs typeface="Arial MT"/>
              </a:rPr>
              <a:t>END; </a:t>
            </a:r>
            <a:r>
              <a:rPr dirty="0" sz="2400" spc="-10">
                <a:latin typeface="Arial MT"/>
                <a:cs typeface="Arial MT"/>
              </a:rPr>
              <a:t>FUNCTION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Y; </a:t>
            </a:r>
            <a:r>
              <a:rPr dirty="0" sz="2400" spc="-20">
                <a:latin typeface="Arial MT"/>
                <a:cs typeface="Arial MT"/>
              </a:rPr>
              <a:t>END;</a:t>
            </a:r>
            <a:endParaRPr sz="2400">
              <a:latin typeface="Arial MT"/>
              <a:cs typeface="Arial MT"/>
            </a:endParaRPr>
          </a:p>
          <a:p>
            <a:pPr marL="90170" marR="2239010">
              <a:lnSpc>
                <a:spcPct val="149300"/>
              </a:lnSpc>
              <a:spcBef>
                <a:spcPts val="100"/>
              </a:spcBef>
            </a:pPr>
            <a:r>
              <a:rPr dirty="0" sz="2400" spc="-10">
                <a:latin typeface="Arial MT"/>
                <a:cs typeface="Arial MT"/>
              </a:rPr>
              <a:t>BEGIN </a:t>
            </a:r>
            <a:r>
              <a:rPr dirty="0" sz="2400" spc="-20">
                <a:latin typeface="Arial MT"/>
                <a:cs typeface="Arial MT"/>
              </a:rPr>
              <a:t>END.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171376" y="2485909"/>
          <a:ext cx="3148330" cy="4653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25"/>
              </a:tblGrid>
              <a:tr h="5187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10">
                          <a:latin typeface="Arial MT"/>
                          <a:cs typeface="Arial MT"/>
                        </a:rPr>
                        <a:t>Procedimento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 X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C5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Programa</a:t>
                      </a:r>
                      <a:r>
                        <a:rPr dirty="0" sz="2400" spc="-1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Principal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C5"/>
                    </a:solidFill>
                  </a:tcPr>
                </a:tc>
              </a:tr>
              <a:tr h="98234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>
                          <a:latin typeface="Arial MT"/>
                          <a:cs typeface="Arial MT"/>
                        </a:rPr>
                        <a:t>Função</a:t>
                      </a:r>
                      <a:r>
                        <a:rPr dirty="0" sz="2400" spc="-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C5"/>
                    </a:solidFill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C3DB"/>
                    </a:solidFill>
                  </a:tcPr>
                </a:tc>
              </a:tr>
              <a:tr h="989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20">
                          <a:latin typeface="Arial MT"/>
                          <a:cs typeface="Arial MT"/>
                        </a:rPr>
                        <a:t>Procedimento</a:t>
                      </a:r>
                      <a:r>
                        <a:rPr dirty="0" sz="2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C5"/>
                    </a:solidFill>
                  </a:tcPr>
                </a:tc>
              </a:tr>
              <a:tr h="1012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C3D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6637308" y="1952510"/>
            <a:ext cx="1278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Memória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Segmentação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746" y="1952510"/>
            <a:ext cx="8536940" cy="4498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355600" marR="5715" indent="-342900">
              <a:lnSpc>
                <a:spcPts val="3100"/>
              </a:lnSpc>
              <a:spcBef>
                <a:spcPts val="219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60">
                <a:latin typeface="Arial MT"/>
                <a:cs typeface="Arial MT"/>
              </a:rPr>
              <a:t>principal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80">
                <a:latin typeface="Arial MT"/>
                <a:cs typeface="Arial MT"/>
              </a:rPr>
              <a:t>diferença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entre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 </a:t>
            </a:r>
            <a:r>
              <a:rPr dirty="0" sz="2600" spc="-160" b="1">
                <a:latin typeface="Arial"/>
                <a:cs typeface="Arial"/>
              </a:rPr>
              <a:t>paginação</a:t>
            </a:r>
            <a:r>
              <a:rPr dirty="0" sz="2600" b="1">
                <a:latin typeface="Arial"/>
                <a:cs typeface="Arial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 </a:t>
            </a:r>
            <a:r>
              <a:rPr dirty="0" sz="2600" spc="-220" b="1">
                <a:latin typeface="Arial"/>
                <a:cs typeface="Arial"/>
              </a:rPr>
              <a:t>segmentação</a:t>
            </a:r>
            <a:r>
              <a:rPr dirty="0" sz="2600" spc="40" b="1">
                <a:latin typeface="Arial"/>
                <a:cs typeface="Arial"/>
              </a:rPr>
              <a:t> </a:t>
            </a:r>
            <a:r>
              <a:rPr dirty="0" sz="2600" spc="-50">
                <a:latin typeface="Arial MT"/>
                <a:cs typeface="Arial MT"/>
              </a:rPr>
              <a:t>é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200">
                <a:latin typeface="Arial MT"/>
                <a:cs typeface="Arial MT"/>
              </a:rPr>
              <a:t> </a:t>
            </a:r>
            <a:r>
              <a:rPr dirty="0" sz="2600" spc="-55">
                <a:latin typeface="Arial MT"/>
                <a:cs typeface="Arial MT"/>
              </a:rPr>
              <a:t>alocação</a:t>
            </a:r>
            <a:r>
              <a:rPr dirty="0" sz="2600" spc="20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da</a:t>
            </a:r>
            <a:r>
              <a:rPr dirty="0" sz="2600" spc="200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memória</a:t>
            </a:r>
            <a:r>
              <a:rPr dirty="0" sz="2600" spc="204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200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maneira</a:t>
            </a:r>
            <a:r>
              <a:rPr dirty="0" sz="2600" spc="20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não</a:t>
            </a:r>
            <a:r>
              <a:rPr dirty="0" sz="2600" spc="20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fixa,</a:t>
            </a:r>
            <a:r>
              <a:rPr dirty="0" sz="2600" spc="204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200">
                <a:latin typeface="Arial MT"/>
                <a:cs typeface="Arial MT"/>
              </a:rPr>
              <a:t> </a:t>
            </a:r>
            <a:r>
              <a:rPr dirty="0" sz="2600" spc="-80">
                <a:latin typeface="Arial MT"/>
                <a:cs typeface="Arial MT"/>
              </a:rPr>
              <a:t>alocação </a:t>
            </a:r>
            <a:r>
              <a:rPr dirty="0" sz="2600" spc="-114">
                <a:latin typeface="Arial MT"/>
                <a:cs typeface="Arial MT"/>
              </a:rPr>
              <a:t>depende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da</a:t>
            </a:r>
            <a:r>
              <a:rPr dirty="0" sz="2600" spc="-80">
                <a:latin typeface="Arial MT"/>
                <a:cs typeface="Arial MT"/>
              </a:rPr>
              <a:t> lógica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do</a:t>
            </a:r>
            <a:r>
              <a:rPr dirty="0" sz="2600" spc="58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programa.</a:t>
            </a:r>
            <a:endParaRPr sz="2600">
              <a:latin typeface="Arial MT"/>
              <a:cs typeface="Arial MT"/>
            </a:endParaRPr>
          </a:p>
          <a:p>
            <a:pPr algn="just" marL="355600" marR="5715" indent="-342900">
              <a:lnSpc>
                <a:spcPct val="101800"/>
              </a:lnSpc>
              <a:spcBef>
                <a:spcPts val="114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185" b="1">
                <a:latin typeface="Arial"/>
                <a:cs typeface="Arial"/>
              </a:rPr>
              <a:t>mapeamento</a:t>
            </a:r>
            <a:r>
              <a:rPr dirty="0" sz="2600" spc="5" b="1">
                <a:latin typeface="Arial"/>
                <a:cs typeface="Arial"/>
              </a:rPr>
              <a:t> </a:t>
            </a:r>
            <a:r>
              <a:rPr dirty="0" sz="2600">
                <a:latin typeface="Arial MT"/>
                <a:cs typeface="Arial MT"/>
              </a:rPr>
              <a:t>é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feito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90">
                <a:latin typeface="Arial MT"/>
                <a:cs typeface="Arial MT"/>
              </a:rPr>
              <a:t>através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das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tabelas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mapeamento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155">
                <a:latin typeface="Arial MT"/>
                <a:cs typeface="Arial MT"/>
              </a:rPr>
              <a:t> </a:t>
            </a:r>
            <a:r>
              <a:rPr dirty="0" sz="2600" spc="-140">
                <a:latin typeface="Arial MT"/>
                <a:cs typeface="Arial MT"/>
              </a:rPr>
              <a:t>segmentos.</a:t>
            </a:r>
            <a:endParaRPr sz="26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1800"/>
              </a:lnSpc>
              <a:spcBef>
                <a:spcPts val="125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600" spc="-305">
                <a:latin typeface="Arial MT"/>
                <a:cs typeface="Arial MT"/>
              </a:rPr>
              <a:t>os</a:t>
            </a:r>
            <a:r>
              <a:rPr dirty="0" sz="2600" spc="120">
                <a:latin typeface="Arial MT"/>
                <a:cs typeface="Arial MT"/>
              </a:rPr>
              <a:t> </a:t>
            </a:r>
            <a:r>
              <a:rPr dirty="0" sz="2600" spc="-229" b="1">
                <a:latin typeface="Arial"/>
                <a:cs typeface="Arial"/>
              </a:rPr>
              <a:t>endereços</a:t>
            </a:r>
            <a:r>
              <a:rPr dirty="0" sz="2600" spc="50" b="1">
                <a:latin typeface="Arial"/>
                <a:cs typeface="Arial"/>
              </a:rPr>
              <a:t> </a:t>
            </a:r>
            <a:r>
              <a:rPr dirty="0" sz="2600" spc="-120">
                <a:latin typeface="Arial MT"/>
                <a:cs typeface="Arial MT"/>
              </a:rPr>
              <a:t>são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compostos</a:t>
            </a:r>
            <a:r>
              <a:rPr dirty="0" sz="2600" spc="4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pelo</a:t>
            </a:r>
            <a:r>
              <a:rPr dirty="0" sz="2600" spc="45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número</a:t>
            </a:r>
            <a:r>
              <a:rPr dirty="0" sz="2600" spc="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do</a:t>
            </a:r>
            <a:r>
              <a:rPr dirty="0" sz="2600" spc="4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segmento</a:t>
            </a:r>
            <a:r>
              <a:rPr dirty="0" sz="2600" spc="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45">
                <a:latin typeface="Arial MT"/>
                <a:cs typeface="Arial MT"/>
              </a:rPr>
              <a:t> </a:t>
            </a:r>
            <a:r>
              <a:rPr dirty="0" sz="2600" spc="-405">
                <a:latin typeface="Arial MT"/>
                <a:cs typeface="Arial MT"/>
              </a:rPr>
              <a:t>um </a:t>
            </a:r>
            <a:r>
              <a:rPr dirty="0" sz="2600" spc="-190">
                <a:latin typeface="Arial MT"/>
                <a:cs typeface="Arial MT"/>
              </a:rPr>
              <a:t>deslocamento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14">
                <a:latin typeface="Arial MT"/>
                <a:cs typeface="Arial MT"/>
              </a:rPr>
              <a:t>dentro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do</a:t>
            </a:r>
            <a:r>
              <a:rPr dirty="0" sz="2600" spc="-85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segmento.</a:t>
            </a:r>
            <a:endParaRPr sz="26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600"/>
              </a:lnSpc>
              <a:spcBef>
                <a:spcPts val="128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600">
                <a:latin typeface="Arial MT"/>
                <a:cs typeface="Arial MT"/>
              </a:rPr>
              <a:t>cada</a:t>
            </a:r>
            <a:r>
              <a:rPr dirty="0" sz="2600" spc="300">
                <a:latin typeface="Arial MT"/>
                <a:cs typeface="Arial MT"/>
              </a:rPr>
              <a:t> </a:t>
            </a:r>
            <a:r>
              <a:rPr dirty="0" sz="2600" spc="-10" b="1">
                <a:latin typeface="Arial"/>
                <a:cs typeface="Arial"/>
              </a:rPr>
              <a:t>entrada</a:t>
            </a:r>
            <a:r>
              <a:rPr dirty="0" sz="2600" spc="300" b="1">
                <a:latin typeface="Arial"/>
                <a:cs typeface="Arial"/>
              </a:rPr>
              <a:t> </a:t>
            </a:r>
            <a:r>
              <a:rPr dirty="0" sz="2600">
                <a:latin typeface="Arial MT"/>
                <a:cs typeface="Arial MT"/>
              </a:rPr>
              <a:t>na</a:t>
            </a:r>
            <a:r>
              <a:rPr dirty="0" sz="2600" spc="30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tabela</a:t>
            </a:r>
            <a:r>
              <a:rPr dirty="0" sz="2600" spc="300">
                <a:latin typeface="Arial MT"/>
                <a:cs typeface="Arial MT"/>
              </a:rPr>
              <a:t> </a:t>
            </a:r>
            <a:r>
              <a:rPr dirty="0" sz="2600" spc="-45">
                <a:latin typeface="Arial MT"/>
                <a:cs typeface="Arial MT"/>
              </a:rPr>
              <a:t>mantém</a:t>
            </a:r>
            <a:r>
              <a:rPr dirty="0" sz="2600" spc="30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300">
                <a:latin typeface="Arial MT"/>
                <a:cs typeface="Arial MT"/>
              </a:rPr>
              <a:t> </a:t>
            </a:r>
            <a:r>
              <a:rPr dirty="0" sz="2600" spc="-105" b="1">
                <a:latin typeface="Arial"/>
                <a:cs typeface="Arial"/>
              </a:rPr>
              <a:t>endereço</a:t>
            </a:r>
            <a:r>
              <a:rPr dirty="0" sz="2600" spc="28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físico</a:t>
            </a:r>
            <a:r>
              <a:rPr dirty="0" sz="2600" spc="280" b="1">
                <a:latin typeface="Arial"/>
                <a:cs typeface="Arial"/>
              </a:rPr>
              <a:t> </a:t>
            </a:r>
            <a:r>
              <a:rPr dirty="0" sz="2600" spc="-25">
                <a:latin typeface="Arial MT"/>
                <a:cs typeface="Arial MT"/>
              </a:rPr>
              <a:t>do </a:t>
            </a:r>
            <a:r>
              <a:rPr dirty="0" sz="2600" spc="-165">
                <a:latin typeface="Arial MT"/>
                <a:cs typeface="Arial MT"/>
              </a:rPr>
              <a:t>segmento,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tamanho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do</a:t>
            </a:r>
            <a:r>
              <a:rPr dirty="0" sz="2600" spc="13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segmento,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se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ele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está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ou</a:t>
            </a:r>
            <a:r>
              <a:rPr dirty="0" sz="2600" spc="1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não</a:t>
            </a:r>
            <a:r>
              <a:rPr dirty="0" sz="2600" spc="130">
                <a:latin typeface="Arial MT"/>
                <a:cs typeface="Arial MT"/>
              </a:rPr>
              <a:t> </a:t>
            </a:r>
            <a:r>
              <a:rPr dirty="0" sz="2600" spc="-45">
                <a:latin typeface="Arial MT"/>
                <a:cs typeface="Arial MT"/>
              </a:rPr>
              <a:t>na </a:t>
            </a:r>
            <a:r>
              <a:rPr dirty="0" sz="2600" spc="-185">
                <a:latin typeface="Arial MT"/>
                <a:cs typeface="Arial MT"/>
              </a:rPr>
              <a:t>memória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130">
                <a:latin typeface="Arial MT"/>
                <a:cs typeface="Arial MT"/>
              </a:rPr>
              <a:t> </a:t>
            </a:r>
            <a:r>
              <a:rPr dirty="0" sz="2600" spc="-270">
                <a:latin typeface="Arial MT"/>
                <a:cs typeface="Arial MT"/>
              </a:rPr>
              <a:t>sua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proteção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4598" y="610754"/>
            <a:ext cx="3053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Segmentação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08059" y="2166823"/>
            <a:ext cx="7622540" cy="310451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buFont typeface="Wingdings"/>
              <a:buChar char=""/>
              <a:tabLst>
                <a:tab pos="355600" algn="l"/>
                <a:tab pos="709930" algn="l"/>
                <a:tab pos="1849120" algn="l"/>
                <a:tab pos="3603625" algn="l"/>
                <a:tab pos="4815205" algn="l"/>
                <a:tab pos="5551805" algn="l"/>
                <a:tab pos="6615430" algn="l"/>
                <a:tab pos="7317105" algn="l"/>
              </a:tabLst>
            </a:pPr>
            <a:r>
              <a:rPr dirty="0" sz="2600" spc="-50">
                <a:latin typeface="Arial MT"/>
                <a:cs typeface="Arial MT"/>
              </a:rPr>
              <a:t>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sistema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operacional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mantém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80">
                <a:latin typeface="Arial MT"/>
                <a:cs typeface="Arial MT"/>
              </a:rPr>
              <a:t>uma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tabela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335">
                <a:latin typeface="Arial MT"/>
                <a:cs typeface="Arial MT"/>
              </a:rPr>
              <a:t>com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0">
                <a:latin typeface="Arial MT"/>
                <a:cs typeface="Arial MT"/>
              </a:rPr>
              <a:t>as </a:t>
            </a:r>
            <a:r>
              <a:rPr dirty="0" sz="2600" spc="-125">
                <a:latin typeface="Arial MT"/>
                <a:cs typeface="Arial MT"/>
              </a:rPr>
              <a:t>áreas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130">
                <a:latin typeface="Arial MT"/>
                <a:cs typeface="Arial MT"/>
              </a:rPr>
              <a:t>livres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ocupadas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da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memória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Wingdings"/>
              <a:buChar char=""/>
            </a:pPr>
            <a:endParaRPr sz="2600">
              <a:latin typeface="Arial MT"/>
              <a:cs typeface="Arial MT"/>
            </a:endParaRPr>
          </a:p>
          <a:p>
            <a:pPr marL="355600" marR="6350" indent="-342900">
              <a:lnSpc>
                <a:spcPct val="101800"/>
              </a:lnSpc>
              <a:buFont typeface="Wingdings"/>
              <a:buChar char=""/>
              <a:tabLst>
                <a:tab pos="355600" algn="l"/>
                <a:tab pos="1671320" algn="l"/>
                <a:tab pos="3280410" algn="l"/>
                <a:tab pos="5345430" algn="l"/>
                <a:tab pos="6059170" algn="l"/>
              </a:tabLst>
            </a:pPr>
            <a:r>
              <a:rPr dirty="0" sz="2600" spc="-10">
                <a:latin typeface="Arial MT"/>
                <a:cs typeface="Arial MT"/>
              </a:rPr>
              <a:t>somente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segmentos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referenciados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25">
                <a:latin typeface="Arial MT"/>
                <a:cs typeface="Arial MT"/>
              </a:rPr>
              <a:t>são</a:t>
            </a:r>
            <a:r>
              <a:rPr dirty="0" sz="2600">
                <a:latin typeface="Arial MT"/>
                <a:cs typeface="Arial MT"/>
              </a:rPr>
              <a:t>	</a:t>
            </a:r>
            <a:r>
              <a:rPr dirty="0" sz="2600" spc="-120">
                <a:latin typeface="Arial MT"/>
                <a:cs typeface="Arial MT"/>
              </a:rPr>
              <a:t>transferidos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memória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principal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Font typeface="Wingdings"/>
              <a:buChar char=""/>
            </a:pP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600" spc="-125">
                <a:latin typeface="Arial MT"/>
                <a:cs typeface="Arial MT"/>
              </a:rPr>
              <a:t>ocorre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fragmentação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externa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4598" y="610754"/>
            <a:ext cx="3053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Segmentação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598" y="725054"/>
            <a:ext cx="5981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Paginação</a:t>
            </a:r>
            <a:r>
              <a:rPr dirty="0" spc="-10"/>
              <a:t> </a:t>
            </a:r>
            <a:r>
              <a:rPr dirty="0"/>
              <a:t>x</a:t>
            </a:r>
            <a:r>
              <a:rPr dirty="0" spc="-5"/>
              <a:t> </a:t>
            </a:r>
            <a:r>
              <a:rPr dirty="0" spc="-325"/>
              <a:t>Segmentação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3423" y="162358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46" y="2409709"/>
            <a:ext cx="8796026" cy="32988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20545" y="2946284"/>
            <a:ext cx="538353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570">
                <a:solidFill>
                  <a:srgbClr val="775F55"/>
                </a:solidFill>
                <a:latin typeface="Arial MT"/>
                <a:cs typeface="Arial MT"/>
              </a:rPr>
              <a:t>Relembrando</a:t>
            </a:r>
            <a:endParaRPr sz="8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223" y="862215"/>
            <a:ext cx="1941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5"/>
              <a:t>Paginação</a:t>
            </a:r>
            <a:endParaRPr sz="3600"/>
          </a:p>
        </p:txBody>
      </p:sp>
      <p:sp>
        <p:nvSpPr>
          <p:cNvPr id="5" name="object 5" descr=""/>
          <p:cNvSpPr txBox="1"/>
          <p:nvPr/>
        </p:nvSpPr>
        <p:spPr>
          <a:xfrm>
            <a:off x="1463012" y="1867865"/>
            <a:ext cx="7769225" cy="41459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Problemas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tanto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particionamento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fixo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quanto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dinâmico:</a:t>
            </a:r>
            <a:endParaRPr sz="24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470"/>
              </a:spcBef>
            </a:pPr>
            <a:r>
              <a:rPr dirty="0" sz="1400" spc="25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400" spc="45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Calibri"/>
                <a:cs typeface="Calibri"/>
              </a:rPr>
              <a:t>fixo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fragmentação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interna;</a:t>
            </a:r>
            <a:endParaRPr sz="20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dirty="0" sz="1400" spc="25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400" spc="43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Calibri"/>
                <a:cs typeface="Calibri"/>
              </a:rPr>
              <a:t>dinâmico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fragmentação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externa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realocação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dinâmica;</a:t>
            </a:r>
            <a:endParaRPr sz="20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65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 spc="-10">
                <a:latin typeface="Calibri"/>
                <a:cs typeface="Calibri"/>
              </a:rPr>
              <a:t>Solução:</a:t>
            </a:r>
            <a:endParaRPr sz="24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570"/>
              </a:spcBef>
            </a:pPr>
            <a:r>
              <a:rPr dirty="0" sz="1400" spc="25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400" spc="459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Processo</a:t>
            </a:r>
            <a:r>
              <a:rPr dirty="0" sz="2000" spc="-25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é</a:t>
            </a:r>
            <a:r>
              <a:rPr dirty="0" sz="2000" spc="-2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dividido</a:t>
            </a:r>
            <a:r>
              <a:rPr dirty="0" sz="2000" spc="-25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em</a:t>
            </a:r>
            <a:r>
              <a:rPr dirty="0" sz="2000" spc="-2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páginas</a:t>
            </a:r>
            <a:r>
              <a:rPr dirty="0" sz="2000" spc="-25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(blocos</a:t>
            </a:r>
            <a:r>
              <a:rPr dirty="0" sz="2000" spc="-25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de</a:t>
            </a:r>
            <a:r>
              <a:rPr dirty="0" sz="2000" spc="-2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66FF"/>
                </a:solidFill>
                <a:latin typeface="Calibri"/>
                <a:cs typeface="Calibri"/>
              </a:rPr>
              <a:t>processos)</a:t>
            </a:r>
            <a:r>
              <a:rPr dirty="0" sz="2000" spc="-10">
                <a:solidFill>
                  <a:srgbClr val="0080FF"/>
                </a:solidFill>
                <a:latin typeface="Arial MT"/>
                <a:cs typeface="Arial MT"/>
              </a:rPr>
              <a:t>;</a:t>
            </a:r>
            <a:endParaRPr sz="20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dirty="0" sz="1400" spc="25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400" spc="45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MP</a:t>
            </a:r>
            <a:r>
              <a:rPr dirty="0" sz="2000" spc="-2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é</a:t>
            </a:r>
            <a:r>
              <a:rPr dirty="0" sz="2000" spc="-25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dividida</a:t>
            </a:r>
            <a:r>
              <a:rPr dirty="0" sz="2000" spc="-2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em</a:t>
            </a:r>
            <a:r>
              <a:rPr dirty="0" sz="2000" spc="-25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quadros</a:t>
            </a:r>
            <a:r>
              <a:rPr dirty="0" sz="2000" spc="-2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de</a:t>
            </a:r>
            <a:r>
              <a:rPr dirty="0" sz="2000" spc="-25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66FF"/>
                </a:solidFill>
                <a:latin typeface="Calibri"/>
                <a:cs typeface="Calibri"/>
              </a:rPr>
              <a:t>mesmo</a:t>
            </a:r>
            <a:r>
              <a:rPr dirty="0" sz="2000" spc="-2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66FF"/>
                </a:solidFill>
                <a:latin typeface="Calibri"/>
                <a:cs typeface="Calibri"/>
              </a:rPr>
              <a:t>tamanho;</a:t>
            </a:r>
            <a:endParaRPr sz="2000">
              <a:latin typeface="Calibri"/>
              <a:cs typeface="Calibri"/>
            </a:endParaRPr>
          </a:p>
          <a:p>
            <a:pPr marL="330200" marR="878205" indent="-317500">
              <a:lnSpc>
                <a:spcPct val="100699"/>
              </a:lnSpc>
              <a:spcBef>
                <a:spcPts val="630"/>
              </a:spcBef>
              <a:buFont typeface="Wingdings"/>
              <a:buChar char=""/>
              <a:tabLst>
                <a:tab pos="330200" algn="l"/>
                <a:tab pos="331470" algn="l"/>
              </a:tabLst>
            </a:pPr>
            <a:r>
              <a:rPr dirty="0" sz="140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Calibri"/>
                <a:cs typeface="Calibri"/>
              </a:rPr>
              <a:t>Páginas/quadros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são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pequeno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tamanho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1K): </a:t>
            </a:r>
            <a:r>
              <a:rPr dirty="0" sz="2400">
                <a:latin typeface="Calibri"/>
                <a:cs typeface="Calibri"/>
              </a:rPr>
              <a:t>fragmentação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interna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pequena;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Elimina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fragmentação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externa;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mantém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uma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tabela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223" y="624566"/>
            <a:ext cx="21234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latin typeface="Calibri"/>
                <a:cs typeface="Calibri"/>
              </a:rPr>
              <a:t>Paginação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75673" y="2442729"/>
            <a:ext cx="231013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42265" marR="5080" indent="-330200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latin typeface="Comic Sans MS"/>
                <a:cs typeface="Comic Sans MS"/>
              </a:rPr>
              <a:t>Exemplo: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número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 spc="-25">
                <a:latin typeface="Comic Sans MS"/>
                <a:cs typeface="Comic Sans MS"/>
              </a:rPr>
              <a:t>de </a:t>
            </a:r>
            <a:r>
              <a:rPr dirty="0" sz="1600">
                <a:latin typeface="Comic Sans MS"/>
                <a:cs typeface="Comic Sans MS"/>
              </a:rPr>
              <a:t>páginas</a:t>
            </a:r>
            <a:r>
              <a:rPr dirty="0" sz="1600" spc="-4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por</a:t>
            </a:r>
            <a:r>
              <a:rPr dirty="0" sz="1600" spc="-40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processo</a:t>
            </a:r>
            <a:endParaRPr sz="1600">
              <a:latin typeface="Comic Sans MS"/>
              <a:cs typeface="Comic Sans MS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370051" y="3332114"/>
          <a:ext cx="1162050" cy="12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/>
                <a:gridCol w="527050"/>
              </a:tblGrid>
              <a:tr h="32194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0">
                          <a:solidFill>
                            <a:srgbClr val="0066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2614096" y="1794522"/>
            <a:ext cx="30067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mic Sans MS"/>
                <a:cs typeface="Comic Sans MS"/>
              </a:rPr>
              <a:t>Processos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A,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B,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estão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prontos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6295" y="5308484"/>
            <a:ext cx="1223963" cy="1581150"/>
          </a:xfrm>
          <a:prstGeom prst="rect">
            <a:avLst/>
          </a:prstGeom>
        </p:spPr>
      </p:pic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3602075" y="2395489"/>
          <a:ext cx="1330325" cy="4474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280"/>
              </a:tblGrid>
              <a:tr h="26352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B1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76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B2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76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B3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76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8833" y="5294198"/>
            <a:ext cx="1223962" cy="15811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8833" y="3449523"/>
            <a:ext cx="1223962" cy="790575"/>
          </a:xfrm>
          <a:prstGeom prst="rect">
            <a:avLst/>
          </a:prstGeom>
        </p:spPr>
      </p:pic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6124613" y="2381203"/>
          <a:ext cx="1330325" cy="4475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</a:tblGrid>
              <a:tr h="26352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6143107" y="1853260"/>
            <a:ext cx="9448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mic Sans MS"/>
                <a:cs typeface="Comic Sans MS"/>
              </a:rPr>
              <a:t>B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termina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27432" y="1781822"/>
            <a:ext cx="13785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mic Sans MS"/>
                <a:cs typeface="Comic Sans MS"/>
              </a:rPr>
              <a:t>D é </a:t>
            </a:r>
            <a:r>
              <a:rPr dirty="0" sz="1600" spc="-10">
                <a:latin typeface="Comic Sans MS"/>
                <a:cs typeface="Comic Sans MS"/>
              </a:rPr>
              <a:t>submetido</a:t>
            </a:r>
            <a:endParaRPr sz="1600">
              <a:latin typeface="Comic Sans MS"/>
              <a:cs typeface="Comic Sans MS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7924837" y="2381203"/>
          <a:ext cx="1330325" cy="4475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280"/>
              </a:tblGrid>
              <a:tr h="26352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A4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D1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8FF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D2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8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D3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8FF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C4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300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D4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8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 spc="-25">
                          <a:latin typeface="Comic Sans MS"/>
                          <a:cs typeface="Comic Sans MS"/>
                        </a:rPr>
                        <a:t>D5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8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223" y="831735"/>
            <a:ext cx="21234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latin typeface="Calibri"/>
                <a:cs typeface="Calibri"/>
              </a:rPr>
              <a:t>Paginação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83623" y="2284614"/>
            <a:ext cx="7360284" cy="9144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Processo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não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precisa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completamente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MP;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Processo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não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precisa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ocupar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área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contígua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memória;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83623" y="3265054"/>
            <a:ext cx="6422390" cy="16738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30200" marR="5080" indent="-317500">
              <a:lnSpc>
                <a:spcPct val="100699"/>
              </a:lnSpc>
              <a:spcBef>
                <a:spcPts val="80"/>
              </a:spcBef>
              <a:buFont typeface="Wingdings"/>
              <a:buChar char=""/>
              <a:tabLst>
                <a:tab pos="330200" algn="l"/>
                <a:tab pos="334010" algn="l"/>
                <a:tab pos="1886585" algn="l"/>
                <a:tab pos="2547620" algn="l"/>
                <a:tab pos="3790315" algn="l"/>
                <a:tab pos="6009640" algn="l"/>
              </a:tabLst>
            </a:pPr>
            <a:r>
              <a:rPr dirty="0" sz="140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Calibri"/>
                <a:cs typeface="Calibri"/>
              </a:rPr>
              <a:t>Endereços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são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gerados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dinamicamente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em </a:t>
            </a:r>
            <a:r>
              <a:rPr dirty="0" sz="2400" spc="-10">
                <a:latin typeface="Calibri"/>
                <a:cs typeface="Calibri"/>
              </a:rPr>
              <a:t>execução;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Somente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registrador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então,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não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é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suficiente;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  <a:tab pos="3319779" algn="l"/>
              </a:tabLst>
            </a:pPr>
            <a:r>
              <a:rPr dirty="0" sz="2400">
                <a:latin typeface="Calibri"/>
                <a:cs typeface="Calibri"/>
              </a:rPr>
              <a:t>Cada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sua</a:t>
            </a:r>
            <a:r>
              <a:rPr dirty="0" sz="2400">
                <a:latin typeface="Calibri"/>
                <a:cs typeface="Calibri"/>
              </a:rPr>
              <a:t>	Tabela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(TP).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06753" y="3265054"/>
            <a:ext cx="1410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690" algn="l"/>
              </a:tabLst>
            </a:pPr>
            <a:r>
              <a:rPr dirty="0" sz="2400" spc="-10">
                <a:latin typeface="Calibri"/>
                <a:cs typeface="Calibri"/>
              </a:rPr>
              <a:t>tempo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15777"/>
            <a:ext cx="7893050" cy="3824604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Partições</a:t>
            </a:r>
            <a:r>
              <a:rPr dirty="0" sz="2900" spc="-10">
                <a:latin typeface="Arial MT"/>
                <a:cs typeface="Arial MT"/>
              </a:rPr>
              <a:t> de</a:t>
            </a:r>
            <a:r>
              <a:rPr dirty="0" sz="2900" spc="-90">
                <a:latin typeface="Arial MT"/>
                <a:cs typeface="Arial MT"/>
              </a:rPr>
              <a:t> </a:t>
            </a:r>
            <a:r>
              <a:rPr dirty="0" sz="2900" spc="-210">
                <a:latin typeface="Arial MT"/>
                <a:cs typeface="Arial MT"/>
              </a:rPr>
              <a:t>tamanho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0">
                <a:latin typeface="Arial MT"/>
                <a:cs typeface="Arial MT"/>
              </a:rPr>
              <a:t>fixo</a:t>
            </a:r>
            <a:endParaRPr sz="29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70"/>
              </a:spcBef>
            </a:pPr>
            <a:r>
              <a:rPr dirty="0" sz="1800" spc="36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800" spc="15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600" spc="-155">
                <a:latin typeface="Arial MT"/>
                <a:cs typeface="Arial MT"/>
              </a:rPr>
              <a:t>Inconvenientes</a:t>
            </a:r>
            <a:endParaRPr sz="26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95">
                <a:latin typeface="Arial MT"/>
                <a:cs typeface="Arial MT"/>
              </a:rPr>
              <a:t>Nivel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de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 spc="-114">
                <a:latin typeface="Arial MT"/>
                <a:cs typeface="Arial MT"/>
              </a:rPr>
              <a:t>multiprogramação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do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 spc="-200">
                <a:latin typeface="Arial MT"/>
                <a:cs typeface="Arial MT"/>
              </a:rPr>
              <a:t>sistema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limitado</a:t>
            </a:r>
            <a:endParaRPr sz="2300">
              <a:latin typeface="Arial MT"/>
              <a:cs typeface="Arial MT"/>
            </a:endParaRPr>
          </a:p>
          <a:p>
            <a:pPr lvl="2" marL="1383665" indent="-227965">
              <a:lnSpc>
                <a:spcPct val="100000"/>
              </a:lnSpc>
              <a:spcBef>
                <a:spcPts val="61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000" spc="-100">
                <a:latin typeface="Arial MT"/>
                <a:cs typeface="Arial MT"/>
              </a:rPr>
              <a:t>Nº.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partições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especificadas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no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tempo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geração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sistema</a:t>
            </a:r>
            <a:endParaRPr sz="2000">
              <a:latin typeface="Arial MT"/>
              <a:cs typeface="Arial MT"/>
            </a:endParaRPr>
          </a:p>
          <a:p>
            <a:pPr lvl="2" marL="1383665" indent="-227965">
              <a:lnSpc>
                <a:spcPct val="100000"/>
              </a:lnSpc>
              <a:spcBef>
                <a:spcPts val="700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000" spc="-130">
                <a:latin typeface="Arial MT"/>
                <a:cs typeface="Arial MT"/>
              </a:rPr>
              <a:t>Limita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nº.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processos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ativos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dentro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sistema</a:t>
            </a:r>
            <a:endParaRPr sz="20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50">
                <a:latin typeface="Arial MT"/>
                <a:cs typeface="Arial MT"/>
              </a:rPr>
              <a:t>Fragmentação</a:t>
            </a:r>
            <a:r>
              <a:rPr dirty="0" sz="2300" spc="6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interna.</a:t>
            </a:r>
            <a:endParaRPr sz="2300">
              <a:latin typeface="Arial MT"/>
              <a:cs typeface="Arial MT"/>
            </a:endParaRPr>
          </a:p>
          <a:p>
            <a:pPr lvl="2" marL="1384300" marR="292100" indent="-228600">
              <a:lnSpc>
                <a:spcPct val="108300"/>
              </a:lnSpc>
              <a:spcBef>
                <a:spcPts val="509"/>
              </a:spcBef>
              <a:buClr>
                <a:srgbClr val="A5AB81"/>
              </a:buClr>
              <a:buSzPct val="75000"/>
              <a:buFont typeface="Wingdings"/>
              <a:buChar char=""/>
              <a:tabLst>
                <a:tab pos="1384300" algn="l"/>
              </a:tabLst>
            </a:pPr>
            <a:r>
              <a:rPr dirty="0" sz="2000" spc="-220">
                <a:latin typeface="Arial MT"/>
                <a:cs typeface="Arial MT"/>
              </a:rPr>
              <a:t>Tamanho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das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partições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são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setadas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no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tempo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 </a:t>
            </a:r>
            <a:r>
              <a:rPr dirty="0" sz="2000" spc="-80">
                <a:latin typeface="Arial MT"/>
                <a:cs typeface="Arial MT"/>
              </a:rPr>
              <a:t>geração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do </a:t>
            </a:r>
            <a:r>
              <a:rPr dirty="0" sz="2000" spc="-35">
                <a:latin typeface="Arial MT"/>
                <a:cs typeface="Arial MT"/>
              </a:rPr>
              <a:t>sistema</a:t>
            </a:r>
            <a:endParaRPr sz="2000">
              <a:latin typeface="Arial MT"/>
              <a:cs typeface="Arial MT"/>
            </a:endParaRPr>
          </a:p>
          <a:p>
            <a:pPr lvl="1" marL="926465" indent="-227965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dirty="0" sz="2300" spc="-150">
                <a:latin typeface="Arial MT"/>
                <a:cs typeface="Arial MT"/>
              </a:rPr>
              <a:t>Fragmentação</a:t>
            </a:r>
            <a:r>
              <a:rPr dirty="0" sz="2300" spc="6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externa.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3083" y="16286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0"/>
                </a:moveTo>
                <a:lnTo>
                  <a:pt x="0" y="0"/>
                </a:lnTo>
                <a:lnTo>
                  <a:pt x="0" y="228600"/>
                </a:lnTo>
                <a:lnTo>
                  <a:pt x="533399" y="228600"/>
                </a:lnTo>
                <a:lnTo>
                  <a:pt x="533399" y="0"/>
                </a:lnTo>
                <a:close/>
              </a:path>
            </a:pathLst>
          </a:custGeom>
          <a:solidFill>
            <a:srgbClr val="E59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3633" y="16286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223" y="831735"/>
            <a:ext cx="28155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latin typeface="Calibri"/>
                <a:cs typeface="Calibri"/>
              </a:rPr>
              <a:t>Segmentação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83623" y="2458604"/>
            <a:ext cx="8026400" cy="29311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30200" marR="7620" indent="-317500">
              <a:lnSpc>
                <a:spcPts val="2800"/>
              </a:lnSpc>
              <a:spcBef>
                <a:spcPts val="260"/>
              </a:spcBef>
              <a:buFont typeface="Wingdings"/>
              <a:buChar char=""/>
              <a:tabLst>
                <a:tab pos="330200" algn="l"/>
                <a:tab pos="335280" algn="l"/>
                <a:tab pos="1950085" algn="l"/>
                <a:tab pos="2619375" algn="l"/>
                <a:tab pos="4615815" algn="l"/>
                <a:tab pos="6171565" algn="l"/>
                <a:tab pos="6802755" algn="l"/>
              </a:tabLst>
            </a:pPr>
            <a:r>
              <a:rPr dirty="0" sz="140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dirty="0" sz="2400" spc="35">
                <a:latin typeface="Calibri"/>
                <a:cs typeface="Calibri"/>
              </a:rPr>
              <a:t>Programas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são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normalmente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separados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em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35">
                <a:latin typeface="Calibri"/>
                <a:cs typeface="Calibri"/>
              </a:rPr>
              <a:t>módulos: </a:t>
            </a:r>
            <a:r>
              <a:rPr dirty="0" sz="2400">
                <a:latin typeface="Calibri"/>
                <a:cs typeface="Calibri"/>
              </a:rPr>
              <a:t>unidade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lógica;</a:t>
            </a:r>
            <a:endParaRPr sz="2400">
              <a:latin typeface="Calibri"/>
              <a:cs typeface="Calibri"/>
            </a:endParaRPr>
          </a:p>
          <a:p>
            <a:pPr marL="330200" marR="5080" indent="-317500">
              <a:lnSpc>
                <a:spcPct val="100699"/>
              </a:lnSpc>
              <a:spcBef>
                <a:spcPts val="620"/>
              </a:spcBef>
              <a:buFont typeface="Wingdings"/>
              <a:buChar char=""/>
              <a:tabLst>
                <a:tab pos="330200" algn="l"/>
                <a:tab pos="331470" algn="l"/>
                <a:tab pos="1850389" algn="l"/>
                <a:tab pos="2308860" algn="l"/>
                <a:tab pos="2858770" algn="l"/>
                <a:tab pos="4217670" algn="l"/>
                <a:tab pos="4831080" algn="l"/>
                <a:tab pos="6103620" algn="l"/>
                <a:tab pos="6627495" algn="l"/>
                <a:tab pos="7094855" algn="l"/>
              </a:tabLst>
            </a:pPr>
            <a:r>
              <a:rPr dirty="0" sz="140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Calibri"/>
                <a:cs typeface="Calibri"/>
              </a:rPr>
              <a:t>Segmentos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de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um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programa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não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precisam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ser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do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mesmo tamanho;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Existe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tamanho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máximo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segmento;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Usuário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controle;</a:t>
            </a:r>
            <a:endParaRPr sz="2400">
              <a:latin typeface="Calibri"/>
              <a:cs typeface="Calibri"/>
            </a:endParaRPr>
          </a:p>
          <a:p>
            <a:pPr marL="331470" indent="-31877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58333"/>
              <a:buFont typeface="Wingdings"/>
              <a:buChar char=""/>
              <a:tabLst>
                <a:tab pos="331470" algn="l"/>
              </a:tabLst>
            </a:pPr>
            <a:r>
              <a:rPr dirty="0" sz="2400">
                <a:latin typeface="Calibri"/>
                <a:cs typeface="Calibri"/>
              </a:rPr>
              <a:t>Elimina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fragmentação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interna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(mas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haver,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externa).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7996555" cy="300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1470" algn="l"/>
              </a:tabLst>
            </a:pPr>
            <a:r>
              <a:rPr dirty="0" sz="2800" spc="-210">
                <a:latin typeface="Arial MT"/>
                <a:cs typeface="Arial MT"/>
              </a:rPr>
              <a:t>Partições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de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tamanho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V</a:t>
            </a:r>
            <a:r>
              <a:rPr dirty="0" sz="2800" spc="-75">
                <a:latin typeface="Arial MT"/>
                <a:cs typeface="Arial MT"/>
              </a:rPr>
              <a:t>ariável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20">
                <a:latin typeface="Arial MT"/>
                <a:cs typeface="Arial MT"/>
              </a:rPr>
              <a:t>(Dinâmicas)</a:t>
            </a:r>
            <a:endParaRPr sz="2800">
              <a:latin typeface="Arial MT"/>
              <a:cs typeface="Arial MT"/>
            </a:endParaRPr>
          </a:p>
          <a:p>
            <a:pPr algn="just" marL="647700" marR="5080" indent="-279400">
              <a:lnSpc>
                <a:spcPct val="80700"/>
              </a:lnSpc>
              <a:spcBef>
                <a:spcPts val="565"/>
              </a:spcBef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2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21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Principal</a:t>
            </a:r>
            <a:r>
              <a:rPr dirty="0" sz="2400" spc="210">
                <a:latin typeface="Arial MT"/>
                <a:cs typeface="Arial MT"/>
              </a:rPr>
              <a:t> </a:t>
            </a:r>
            <a:r>
              <a:rPr dirty="0" sz="2400" spc="-85" b="1">
                <a:latin typeface="Arial"/>
                <a:cs typeface="Arial"/>
              </a:rPr>
              <a:t>problema</a:t>
            </a:r>
            <a:r>
              <a:rPr dirty="0" sz="2400" spc="21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das</a:t>
            </a:r>
            <a:r>
              <a:rPr dirty="0" sz="2400" spc="215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partições</a:t>
            </a:r>
            <a:r>
              <a:rPr dirty="0" sz="2400" spc="2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</a:t>
            </a:r>
            <a:r>
              <a:rPr dirty="0" sz="2400" spc="21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tamanho</a:t>
            </a:r>
            <a:r>
              <a:rPr dirty="0" sz="2400" spc="2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fixo</a:t>
            </a:r>
            <a:r>
              <a:rPr dirty="0" sz="2400" spc="215">
                <a:latin typeface="Arial MT"/>
                <a:cs typeface="Arial MT"/>
              </a:rPr>
              <a:t> </a:t>
            </a:r>
            <a:r>
              <a:rPr dirty="0" sz="2400" spc="-565">
                <a:latin typeface="Arial MT"/>
                <a:cs typeface="Arial MT"/>
              </a:rPr>
              <a:t>é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65" b="1">
                <a:latin typeface="Arial"/>
                <a:cs typeface="Arial"/>
              </a:rPr>
              <a:t>determinar</a:t>
            </a:r>
            <a:r>
              <a:rPr dirty="0" sz="2400" spc="2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</a:t>
            </a:r>
            <a:r>
              <a:rPr dirty="0" sz="2400" spc="2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melhor</a:t>
            </a:r>
            <a:r>
              <a:rPr dirty="0" sz="2400" spc="2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tamanho</a:t>
            </a:r>
            <a:r>
              <a:rPr dirty="0" sz="2400" spc="245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2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25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regiões</a:t>
            </a:r>
            <a:r>
              <a:rPr dirty="0" sz="2400" spc="26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para </a:t>
            </a:r>
            <a:r>
              <a:rPr dirty="0" sz="2400" spc="-90">
                <a:latin typeface="Arial MT"/>
                <a:cs typeface="Arial MT"/>
              </a:rPr>
              <a:t>reduzir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fragmentação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5">
                <a:latin typeface="Arial MT"/>
                <a:cs typeface="Arial MT"/>
              </a:rPr>
              <a:t>interna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externa.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400">
              <a:latin typeface="Arial MT"/>
              <a:cs typeface="Arial MT"/>
            </a:endParaRPr>
          </a:p>
          <a:p>
            <a:pPr algn="just" marL="647700" marR="5080" indent="-279400">
              <a:lnSpc>
                <a:spcPct val="80400"/>
              </a:lnSpc>
            </a:pPr>
            <a:r>
              <a:rPr dirty="0" sz="1650" spc="33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650" spc="-4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FF0000"/>
                </a:solidFill>
                <a:latin typeface="Arial MT"/>
                <a:cs typeface="Arial MT"/>
              </a:rPr>
              <a:t>solução</a:t>
            </a:r>
            <a:r>
              <a:rPr dirty="0" sz="2400" spc="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este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55">
                <a:latin typeface="Arial MT"/>
                <a:cs typeface="Arial MT"/>
              </a:rPr>
              <a:t>problema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190">
                <a:latin typeface="Arial MT"/>
                <a:cs typeface="Arial MT"/>
              </a:rPr>
              <a:t>consiste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permitir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que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495">
                <a:latin typeface="Arial MT"/>
                <a:cs typeface="Arial MT"/>
              </a:rPr>
              <a:t>os</a:t>
            </a:r>
            <a:r>
              <a:rPr dirty="0" sz="2400" spc="-45">
                <a:latin typeface="Arial MT"/>
                <a:cs typeface="Arial MT"/>
              </a:rPr>
              <a:t> tamanhos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das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regiões</a:t>
            </a:r>
            <a:r>
              <a:rPr dirty="0" sz="2400" spc="44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possam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variar</a:t>
            </a:r>
            <a:r>
              <a:rPr dirty="0" sz="2400" spc="430">
                <a:latin typeface="Arial MT"/>
                <a:cs typeface="Arial MT"/>
              </a:rPr>
              <a:t> </a:t>
            </a:r>
            <a:r>
              <a:rPr dirty="0" sz="2400" spc="-285">
                <a:latin typeface="Arial MT"/>
                <a:cs typeface="Arial MT"/>
              </a:rPr>
              <a:t>em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função</a:t>
            </a:r>
            <a:r>
              <a:rPr dirty="0" sz="2400" spc="44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das </a:t>
            </a:r>
            <a:r>
              <a:rPr dirty="0" sz="2400" spc="-185">
                <a:latin typeface="Arial MT"/>
                <a:cs typeface="Arial MT"/>
              </a:rPr>
              <a:t>necessidades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das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tarefas, </a:t>
            </a:r>
            <a:r>
              <a:rPr dirty="0" sz="2400" spc="-60">
                <a:latin typeface="Arial MT"/>
                <a:cs typeface="Arial MT"/>
              </a:rPr>
              <a:t>portanto,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FF0000"/>
                </a:solidFill>
                <a:latin typeface="Arial MT"/>
                <a:cs typeface="Arial MT"/>
              </a:rPr>
              <a:t>utilização</a:t>
            </a:r>
            <a:r>
              <a:rPr dirty="0" sz="24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dirty="0" sz="2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75">
                <a:solidFill>
                  <a:srgbClr val="FF0000"/>
                </a:solidFill>
                <a:latin typeface="Arial MT"/>
                <a:cs typeface="Arial MT"/>
              </a:rPr>
              <a:t>partições 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variáveis</a:t>
            </a:r>
            <a:r>
              <a:rPr dirty="0" sz="2400" spc="-3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331470" indent="-318770">
              <a:lnSpc>
                <a:spcPts val="3815"/>
              </a:lnSpc>
              <a:spcBef>
                <a:spcPts val="100"/>
              </a:spcBef>
              <a:buClr>
                <a:srgbClr val="DD8047"/>
              </a:buClr>
              <a:buSzPct val="59375"/>
              <a:buFont typeface="Wingdings"/>
              <a:buChar char=""/>
              <a:tabLst>
                <a:tab pos="331470" algn="l"/>
              </a:tabLst>
            </a:pPr>
            <a:r>
              <a:rPr dirty="0" sz="3200" spc="-235"/>
              <a:t>Partições</a:t>
            </a:r>
            <a:r>
              <a:rPr dirty="0" sz="3200" spc="-10"/>
              <a:t> </a:t>
            </a:r>
            <a:r>
              <a:rPr dirty="0" sz="3200"/>
              <a:t>de</a:t>
            </a:r>
            <a:r>
              <a:rPr dirty="0" sz="3200" spc="-210"/>
              <a:t> </a:t>
            </a:r>
            <a:r>
              <a:rPr dirty="0" sz="3200" spc="-229"/>
              <a:t>tamanho</a:t>
            </a:r>
            <a:r>
              <a:rPr dirty="0" sz="3200" spc="-10"/>
              <a:t> </a:t>
            </a:r>
            <a:r>
              <a:rPr dirty="0" sz="2400" spc="-70"/>
              <a:t>V</a:t>
            </a:r>
            <a:r>
              <a:rPr dirty="0" sz="3200" spc="-70"/>
              <a:t>ariável</a:t>
            </a:r>
            <a:r>
              <a:rPr dirty="0" sz="3200" spc="-75"/>
              <a:t> </a:t>
            </a:r>
            <a:r>
              <a:rPr dirty="0" sz="3200" spc="-140"/>
              <a:t>(Dinâmicas)</a:t>
            </a:r>
            <a:endParaRPr sz="3200"/>
          </a:p>
          <a:p>
            <a:pPr algn="just" marL="647700" marR="9525" indent="-279400">
              <a:lnSpc>
                <a:spcPct val="79600"/>
              </a:lnSpc>
              <a:spcBef>
                <a:spcPts val="660"/>
              </a:spcBef>
            </a:pPr>
            <a:r>
              <a:rPr dirty="0" sz="1950" spc="360">
                <a:solidFill>
                  <a:srgbClr val="94B6D2"/>
                </a:solidFill>
              </a:rPr>
              <a:t>🞑</a:t>
            </a:r>
            <a:r>
              <a:rPr dirty="0" sz="1950" spc="-135">
                <a:solidFill>
                  <a:srgbClr val="94B6D2"/>
                </a:solidFill>
              </a:rPr>
              <a:t> </a:t>
            </a:r>
            <a:r>
              <a:rPr dirty="0" sz="2800" spc="-114"/>
              <a:t>Partições</a:t>
            </a:r>
            <a:r>
              <a:rPr dirty="0" sz="2800" spc="-25"/>
              <a:t> </a:t>
            </a:r>
            <a:r>
              <a:rPr dirty="0" sz="2800"/>
              <a:t>são</a:t>
            </a:r>
            <a:r>
              <a:rPr dirty="0" sz="2800" spc="135"/>
              <a:t> </a:t>
            </a:r>
            <a:r>
              <a:rPr dirty="0" sz="2800" spc="-10"/>
              <a:t>criadas</a:t>
            </a:r>
            <a:r>
              <a:rPr dirty="0" sz="2800" spc="140"/>
              <a:t> </a:t>
            </a:r>
            <a:r>
              <a:rPr dirty="0" sz="2800" spc="-155" b="1">
                <a:solidFill>
                  <a:srgbClr val="0066FF"/>
                </a:solidFill>
                <a:latin typeface="Arial"/>
                <a:cs typeface="Arial"/>
              </a:rPr>
              <a:t>dinamicamente</a:t>
            </a:r>
            <a:r>
              <a:rPr dirty="0" sz="2800" spc="-155"/>
              <a:t>,</a:t>
            </a:r>
            <a:r>
              <a:rPr dirty="0" sz="2800" spc="140"/>
              <a:t> </a:t>
            </a:r>
            <a:r>
              <a:rPr dirty="0" sz="2800"/>
              <a:t>de</a:t>
            </a:r>
            <a:r>
              <a:rPr dirty="0" sz="2800" spc="140"/>
              <a:t> </a:t>
            </a:r>
            <a:r>
              <a:rPr dirty="0" sz="2800" spc="-140"/>
              <a:t>forma </a:t>
            </a:r>
            <a:r>
              <a:rPr dirty="0" sz="2800"/>
              <a:t>que</a:t>
            </a:r>
            <a:r>
              <a:rPr dirty="0" sz="2800" spc="5"/>
              <a:t> </a:t>
            </a:r>
            <a:r>
              <a:rPr dirty="0" sz="2800"/>
              <a:t>cada</a:t>
            </a:r>
            <a:r>
              <a:rPr dirty="0" sz="2800" spc="5"/>
              <a:t> </a:t>
            </a:r>
            <a:r>
              <a:rPr dirty="0" sz="2800" spc="-195"/>
              <a:t>processo</a:t>
            </a:r>
            <a:r>
              <a:rPr dirty="0" sz="2800" spc="5"/>
              <a:t> </a:t>
            </a:r>
            <a:r>
              <a:rPr dirty="0" sz="2800"/>
              <a:t>é</a:t>
            </a:r>
            <a:r>
              <a:rPr dirty="0" sz="2800" spc="5"/>
              <a:t> </a:t>
            </a:r>
            <a:r>
              <a:rPr dirty="0" sz="2800" spc="-40"/>
              <a:t>alocado</a:t>
            </a:r>
            <a:r>
              <a:rPr dirty="0" sz="2800" spc="5"/>
              <a:t> </a:t>
            </a:r>
            <a:r>
              <a:rPr dirty="0" sz="2800" spc="-55"/>
              <a:t>dentro</a:t>
            </a:r>
            <a:r>
              <a:rPr dirty="0" sz="2800" spc="5"/>
              <a:t> </a:t>
            </a:r>
            <a:r>
              <a:rPr dirty="0" sz="2800"/>
              <a:t>da</a:t>
            </a:r>
            <a:r>
              <a:rPr dirty="0" sz="2800" spc="5"/>
              <a:t> </a:t>
            </a:r>
            <a:r>
              <a:rPr dirty="0" sz="2800" spc="-35"/>
              <a:t>partição </a:t>
            </a:r>
            <a:r>
              <a:rPr dirty="0" sz="2800" spc="-20"/>
              <a:t>do</a:t>
            </a:r>
            <a:r>
              <a:rPr dirty="0" sz="2800" spc="-175"/>
              <a:t> </a:t>
            </a:r>
            <a:r>
              <a:rPr dirty="0" sz="2800" spc="-350"/>
              <a:t>mesmo</a:t>
            </a:r>
            <a:r>
              <a:rPr dirty="0" sz="2800" spc="-10"/>
              <a:t> </a:t>
            </a:r>
            <a:r>
              <a:rPr dirty="0" sz="2800" spc="-204"/>
              <a:t>tamanho</a:t>
            </a:r>
            <a:r>
              <a:rPr dirty="0" sz="2800" spc="-10"/>
              <a:t> </a:t>
            </a:r>
            <a:r>
              <a:rPr dirty="0" sz="2800" spc="-20"/>
              <a:t>do</a:t>
            </a:r>
            <a:r>
              <a:rPr dirty="0" sz="2800" spc="-135"/>
              <a:t> </a:t>
            </a:r>
            <a:r>
              <a:rPr dirty="0" sz="2800" spc="-105"/>
              <a:t>processo</a:t>
            </a:r>
            <a:endParaRPr sz="2800">
              <a:latin typeface="Arial"/>
              <a:cs typeface="Arial"/>
            </a:endParaRPr>
          </a:p>
          <a:p>
            <a:pPr algn="just" lvl="1" marL="927100" marR="5080" indent="-228600">
              <a:lnSpc>
                <a:spcPct val="79900"/>
              </a:lnSpc>
              <a:spcBef>
                <a:spcPts val="50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dirty="0" sz="2400" spc="-120">
                <a:latin typeface="Arial MT"/>
                <a:cs typeface="Arial MT"/>
              </a:rPr>
              <a:t>Para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cada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processo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é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atribuido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exatamente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porção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de </a:t>
            </a:r>
            <a:r>
              <a:rPr dirty="0" sz="2400" spc="-170">
                <a:latin typeface="Arial MT"/>
                <a:cs typeface="Arial MT"/>
              </a:rPr>
              <a:t>memória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que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necessita:</a:t>
            </a:r>
            <a:endParaRPr sz="2400">
              <a:latin typeface="Arial MT"/>
              <a:cs typeface="Arial MT"/>
            </a:endParaRPr>
          </a:p>
          <a:p>
            <a:pPr lvl="2" marL="1383665" indent="-227965">
              <a:lnSpc>
                <a:spcPts val="2610"/>
              </a:lnSpc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400" spc="-160" b="1">
                <a:solidFill>
                  <a:srgbClr val="3366FF"/>
                </a:solidFill>
                <a:latin typeface="Arial"/>
                <a:cs typeface="Arial"/>
              </a:rPr>
              <a:t>Melhor</a:t>
            </a:r>
            <a:r>
              <a:rPr dirty="0" sz="2400" spc="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3366FF"/>
                </a:solidFill>
                <a:latin typeface="Arial"/>
                <a:cs typeface="Arial"/>
              </a:rPr>
              <a:t>aproveitamento</a:t>
            </a:r>
            <a:r>
              <a:rPr dirty="0" sz="2400" spc="1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3366FF"/>
                </a:solidFill>
                <a:latin typeface="Arial"/>
                <a:cs typeface="Arial"/>
              </a:rPr>
              <a:t>da</a:t>
            </a:r>
            <a:r>
              <a:rPr dirty="0" sz="2400" spc="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2400" spc="-35" b="1">
                <a:solidFill>
                  <a:srgbClr val="3366FF"/>
                </a:solidFill>
                <a:latin typeface="Arial"/>
                <a:cs typeface="Arial"/>
              </a:rPr>
              <a:t>memória</a:t>
            </a:r>
            <a:r>
              <a:rPr dirty="0" sz="2400" spc="-35">
                <a:solidFill>
                  <a:srgbClr val="4180FF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2" marL="1383665" indent="-227965">
              <a:lnSpc>
                <a:spcPts val="2735"/>
              </a:lnSpc>
              <a:buClr>
                <a:srgbClr val="A5AB81"/>
              </a:buClr>
              <a:buSzPct val="75000"/>
              <a:buFont typeface="Wingdings"/>
              <a:buChar char=""/>
              <a:tabLst>
                <a:tab pos="1383665" algn="l"/>
              </a:tabLst>
            </a:pPr>
            <a:r>
              <a:rPr dirty="0" sz="2400" spc="-200" b="1">
                <a:solidFill>
                  <a:srgbClr val="0066FF"/>
                </a:solidFill>
                <a:latin typeface="Arial"/>
                <a:cs typeface="Arial"/>
              </a:rPr>
              <a:t>Incremento</a:t>
            </a:r>
            <a:r>
              <a:rPr dirty="0" sz="240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0066FF"/>
                </a:solidFill>
                <a:latin typeface="Arial"/>
                <a:cs typeface="Arial"/>
              </a:rPr>
              <a:t>do</a:t>
            </a:r>
            <a:r>
              <a:rPr dirty="0" sz="2400" spc="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0066FF"/>
                </a:solidFill>
                <a:latin typeface="Arial"/>
                <a:cs typeface="Arial"/>
              </a:rPr>
              <a:t>número</a:t>
            </a:r>
            <a:r>
              <a:rPr dirty="0" sz="240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0066FF"/>
                </a:solidFill>
                <a:latin typeface="Arial"/>
                <a:cs typeface="Arial"/>
              </a:rPr>
              <a:t>de</a:t>
            </a:r>
            <a:r>
              <a:rPr dirty="0" sz="2400" spc="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0066FF"/>
                </a:solidFill>
                <a:latin typeface="Arial"/>
                <a:cs typeface="Arial"/>
              </a:rPr>
              <a:t>tarefas</a:t>
            </a:r>
            <a:r>
              <a:rPr dirty="0" sz="2400" spc="5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0066FF"/>
                </a:solidFill>
                <a:latin typeface="Arial"/>
                <a:cs typeface="Arial"/>
              </a:rPr>
              <a:t>em</a:t>
            </a:r>
            <a:r>
              <a:rPr dirty="0" sz="2400" b="1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66FF"/>
                </a:solidFill>
                <a:latin typeface="Arial"/>
                <a:cs typeface="Arial"/>
              </a:rPr>
              <a:t>memória.</a:t>
            </a:r>
            <a:endParaRPr sz="2400">
              <a:latin typeface="Arial"/>
              <a:cs typeface="Arial"/>
            </a:endParaRPr>
          </a:p>
          <a:p>
            <a:pPr algn="just" marL="647700" marR="9525" indent="-279400">
              <a:lnSpc>
                <a:spcPct val="79900"/>
              </a:lnSpc>
              <a:spcBef>
                <a:spcPts val="620"/>
              </a:spcBef>
            </a:pPr>
            <a:r>
              <a:rPr dirty="0" sz="1950" spc="370">
                <a:solidFill>
                  <a:srgbClr val="94B6D2"/>
                </a:solidFill>
              </a:rPr>
              <a:t>🞑</a:t>
            </a:r>
            <a:r>
              <a:rPr dirty="0" sz="1950" spc="-140">
                <a:solidFill>
                  <a:srgbClr val="94B6D2"/>
                </a:solidFill>
              </a:rPr>
              <a:t> </a:t>
            </a:r>
            <a:r>
              <a:rPr dirty="0" sz="2800" spc="-185"/>
              <a:t>Para</a:t>
            </a:r>
            <a:r>
              <a:rPr dirty="0" sz="2800" spc="930"/>
              <a:t> </a:t>
            </a:r>
            <a:r>
              <a:rPr dirty="0" sz="2800" spc="-165"/>
              <a:t>implementar</a:t>
            </a:r>
            <a:r>
              <a:rPr dirty="0" sz="2800" spc="930"/>
              <a:t> </a:t>
            </a:r>
            <a:r>
              <a:rPr dirty="0" sz="2800" spc="-215"/>
              <a:t>este</a:t>
            </a:r>
            <a:r>
              <a:rPr dirty="0" sz="2800" spc="930"/>
              <a:t> </a:t>
            </a:r>
            <a:r>
              <a:rPr dirty="0" sz="2800" spc="-280"/>
              <a:t>mecanismo,</a:t>
            </a:r>
            <a:r>
              <a:rPr dirty="0" sz="2800" spc="930"/>
              <a:t> </a:t>
            </a:r>
            <a:r>
              <a:rPr dirty="0" sz="2800" spc="-175"/>
              <a:t>o</a:t>
            </a:r>
            <a:r>
              <a:rPr dirty="0" sz="2800" spc="930"/>
              <a:t> </a:t>
            </a:r>
            <a:r>
              <a:rPr dirty="0" sz="2800" spc="-250"/>
              <a:t>S.O.</a:t>
            </a:r>
            <a:r>
              <a:rPr dirty="0" sz="2800" spc="930"/>
              <a:t> </a:t>
            </a:r>
            <a:r>
              <a:rPr dirty="0" sz="2800" spc="-275"/>
              <a:t>deve</a:t>
            </a:r>
            <a:r>
              <a:rPr dirty="0" sz="2800" spc="-90"/>
              <a:t> </a:t>
            </a:r>
            <a:r>
              <a:rPr dirty="0" sz="2800" spc="90"/>
              <a:t>manter</a:t>
            </a:r>
            <a:r>
              <a:rPr dirty="0" sz="2800" spc="1705"/>
              <a:t> </a:t>
            </a:r>
            <a:r>
              <a:rPr dirty="0" sz="2800" spc="-80"/>
              <a:t>uma</a:t>
            </a:r>
            <a:r>
              <a:rPr dirty="0" sz="2800" spc="1710"/>
              <a:t> </a:t>
            </a:r>
            <a:r>
              <a:rPr dirty="0" sz="2800" spc="114" b="1">
                <a:solidFill>
                  <a:srgbClr val="FF0000"/>
                </a:solidFill>
                <a:latin typeface="Arial"/>
                <a:cs typeface="Arial"/>
              </a:rPr>
              <a:t>tabela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dirty="0" sz="2800" spc="-120"/>
              <a:t>com</a:t>
            </a:r>
            <a:r>
              <a:rPr dirty="0" sz="2800" spc="1710"/>
              <a:t> </a:t>
            </a:r>
            <a:r>
              <a:rPr dirty="0" sz="2800" spc="-35"/>
              <a:t>a</a:t>
            </a:r>
            <a:r>
              <a:rPr dirty="0" sz="2800" spc="1710"/>
              <a:t> </a:t>
            </a:r>
            <a:r>
              <a:rPr dirty="0" sz="2800" spc="-15"/>
              <a:t>i</a:t>
            </a:r>
            <a:r>
              <a:rPr dirty="0" sz="2800" spc="-459"/>
              <a:t> </a:t>
            </a:r>
            <a:r>
              <a:rPr dirty="0" sz="2800" spc="130"/>
              <a:t>nfor</a:t>
            </a:r>
            <a:r>
              <a:rPr dirty="0" sz="2800" spc="-400"/>
              <a:t> </a:t>
            </a:r>
            <a:r>
              <a:rPr dirty="0" sz="2800" spc="40"/>
              <a:t>mação</a:t>
            </a:r>
            <a:r>
              <a:rPr dirty="0" sz="2800" spc="-90"/>
              <a:t> </a:t>
            </a:r>
            <a:r>
              <a:rPr dirty="0" sz="2800" spc="-180"/>
              <a:t>correspondente</a:t>
            </a:r>
            <a:r>
              <a:rPr dirty="0" sz="2800" spc="1325"/>
              <a:t> </a:t>
            </a:r>
            <a:r>
              <a:rPr dirty="0" sz="2800" spc="-254"/>
              <a:t>as</a:t>
            </a:r>
            <a:r>
              <a:rPr dirty="0" sz="2800" spc="1325"/>
              <a:t> </a:t>
            </a:r>
            <a:r>
              <a:rPr dirty="0" sz="2800" spc="-150"/>
              <a:t>regiões</a:t>
            </a:r>
            <a:r>
              <a:rPr dirty="0" sz="2800" spc="1325"/>
              <a:t> </a:t>
            </a:r>
            <a:r>
              <a:rPr dirty="0" sz="2800" spc="-110"/>
              <a:t>definidas</a:t>
            </a:r>
            <a:r>
              <a:rPr dirty="0" sz="2800" spc="1325"/>
              <a:t> </a:t>
            </a:r>
            <a:r>
              <a:rPr dirty="0" sz="2800" spc="-335"/>
              <a:t>em</a:t>
            </a:r>
            <a:r>
              <a:rPr dirty="0" sz="2800" spc="1325"/>
              <a:t> </a:t>
            </a:r>
            <a:r>
              <a:rPr dirty="0" sz="2800" spc="-110"/>
              <a:t>cada</a:t>
            </a:r>
            <a:r>
              <a:rPr dirty="0" sz="2800" spc="-20"/>
              <a:t> </a:t>
            </a:r>
            <a:r>
              <a:rPr dirty="0" sz="2800" spc="-180"/>
              <a:t>instante</a:t>
            </a:r>
            <a:r>
              <a:rPr dirty="0" sz="2800" spc="-10"/>
              <a:t> </a:t>
            </a:r>
            <a:r>
              <a:rPr dirty="0" sz="2800" spc="-105"/>
              <a:t>de</a:t>
            </a:r>
            <a:r>
              <a:rPr dirty="0" sz="2800" spc="-10"/>
              <a:t> </a:t>
            </a:r>
            <a:r>
              <a:rPr dirty="0" sz="2800" spc="-185"/>
              <a:t>tempo.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82354"/>
            <a:ext cx="166179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31470" algn="l"/>
              </a:tabLst>
            </a:pPr>
            <a:r>
              <a:rPr dirty="0" sz="2900" spc="-215">
                <a:latin typeface="Arial MT"/>
                <a:cs typeface="Arial MT"/>
              </a:rPr>
              <a:t>Exemplo: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82695" y="3830522"/>
            <a:ext cx="3240405" cy="542925"/>
            <a:chOff x="1482695" y="3830522"/>
            <a:chExt cx="3240405" cy="542925"/>
          </a:xfrm>
        </p:grpSpPr>
        <p:sp>
          <p:nvSpPr>
            <p:cNvPr id="6" name="object 6" descr=""/>
            <p:cNvSpPr/>
            <p:nvPr/>
          </p:nvSpPr>
          <p:spPr>
            <a:xfrm>
              <a:off x="1487458" y="3835284"/>
              <a:ext cx="3230880" cy="533400"/>
            </a:xfrm>
            <a:custGeom>
              <a:avLst/>
              <a:gdLst/>
              <a:ahLst/>
              <a:cxnLst/>
              <a:rect l="l" t="t" r="r" b="b"/>
              <a:pathLst>
                <a:path w="3230879" h="533400">
                  <a:moveTo>
                    <a:pt x="3230562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30562" y="533400"/>
                  </a:lnTo>
                  <a:lnTo>
                    <a:pt x="3230562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87458" y="3835284"/>
              <a:ext cx="3230880" cy="533400"/>
            </a:xfrm>
            <a:custGeom>
              <a:avLst/>
              <a:gdLst/>
              <a:ahLst/>
              <a:cxnLst/>
              <a:rect l="l" t="t" r="r" b="b"/>
              <a:pathLst>
                <a:path w="3230879" h="533400">
                  <a:moveTo>
                    <a:pt x="0" y="0"/>
                  </a:moveTo>
                  <a:lnTo>
                    <a:pt x="3230562" y="0"/>
                  </a:lnTo>
                  <a:lnTo>
                    <a:pt x="3230562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177760" y="1810904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68160" y="5284354"/>
            <a:ext cx="629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1024 </a:t>
            </a:r>
            <a:r>
              <a:rPr dirty="0" sz="1600" spc="-5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03820" y="1938223"/>
            <a:ext cx="1905000" cy="754380"/>
          </a:xfrm>
          <a:prstGeom prst="rect">
            <a:avLst/>
          </a:prstGeom>
          <a:ln w="19049">
            <a:solidFill>
              <a:srgbClr val="A4C3DB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endParaRPr sz="15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Núcleo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89059" y="2682759"/>
            <a:ext cx="5729605" cy="2838450"/>
            <a:chOff x="1589059" y="2682759"/>
            <a:chExt cx="5729605" cy="2838450"/>
          </a:xfrm>
        </p:grpSpPr>
        <p:sp>
          <p:nvSpPr>
            <p:cNvPr id="12" name="object 12" descr=""/>
            <p:cNvSpPr/>
            <p:nvPr/>
          </p:nvSpPr>
          <p:spPr>
            <a:xfrm>
              <a:off x="5403820" y="2692284"/>
              <a:ext cx="1905000" cy="2819400"/>
            </a:xfrm>
            <a:custGeom>
              <a:avLst/>
              <a:gdLst/>
              <a:ahLst/>
              <a:cxnLst/>
              <a:rect l="l" t="t" r="r" b="b"/>
              <a:pathLst>
                <a:path w="1905000" h="2819400">
                  <a:moveTo>
                    <a:pt x="0" y="0"/>
                  </a:moveTo>
                  <a:lnTo>
                    <a:pt x="1904999" y="0"/>
                  </a:lnTo>
                  <a:lnTo>
                    <a:pt x="1904999" y="2819399"/>
                  </a:lnTo>
                  <a:lnTo>
                    <a:pt x="0" y="281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2034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100" y="0"/>
                  </a:moveTo>
                  <a:lnTo>
                    <a:pt x="63501" y="0"/>
                  </a:lnTo>
                  <a:lnTo>
                    <a:pt x="38784" y="4990"/>
                  </a:lnTo>
                  <a:lnTo>
                    <a:pt x="18599" y="18599"/>
                  </a:lnTo>
                  <a:lnTo>
                    <a:pt x="4990" y="38784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9" y="362401"/>
                  </a:lnTo>
                  <a:lnTo>
                    <a:pt x="38784" y="376009"/>
                  </a:lnTo>
                  <a:lnTo>
                    <a:pt x="63501" y="381000"/>
                  </a:lnTo>
                  <a:lnTo>
                    <a:pt x="546100" y="381000"/>
                  </a:lnTo>
                  <a:lnTo>
                    <a:pt x="570816" y="376009"/>
                  </a:lnTo>
                  <a:lnTo>
                    <a:pt x="591001" y="362401"/>
                  </a:lnTo>
                  <a:lnTo>
                    <a:pt x="604609" y="342216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4"/>
                  </a:lnTo>
                  <a:lnTo>
                    <a:pt x="591001" y="18599"/>
                  </a:lnTo>
                  <a:lnTo>
                    <a:pt x="570816" y="499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73FA41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2034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0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599" y="63501"/>
                  </a:lnTo>
                  <a:lnTo>
                    <a:pt x="609599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0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130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100" y="0"/>
                  </a:moveTo>
                  <a:lnTo>
                    <a:pt x="63501" y="0"/>
                  </a:lnTo>
                  <a:lnTo>
                    <a:pt x="38784" y="4990"/>
                  </a:lnTo>
                  <a:lnTo>
                    <a:pt x="18599" y="18599"/>
                  </a:lnTo>
                  <a:lnTo>
                    <a:pt x="4990" y="38784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9" y="362401"/>
                  </a:lnTo>
                  <a:lnTo>
                    <a:pt x="38784" y="376009"/>
                  </a:lnTo>
                  <a:lnTo>
                    <a:pt x="63501" y="381000"/>
                  </a:lnTo>
                  <a:lnTo>
                    <a:pt x="546100" y="381000"/>
                  </a:lnTo>
                  <a:lnTo>
                    <a:pt x="570816" y="376009"/>
                  </a:lnTo>
                  <a:lnTo>
                    <a:pt x="591001" y="362401"/>
                  </a:lnTo>
                  <a:lnTo>
                    <a:pt x="604609" y="342216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4"/>
                  </a:lnTo>
                  <a:lnTo>
                    <a:pt x="591001" y="18599"/>
                  </a:lnTo>
                  <a:lnTo>
                    <a:pt x="570816" y="499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73FA41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8130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0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599" y="63501"/>
                  </a:lnTo>
                  <a:lnTo>
                    <a:pt x="609599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0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03820" y="3225684"/>
              <a:ext cx="1905000" cy="304800"/>
            </a:xfrm>
            <a:custGeom>
              <a:avLst/>
              <a:gdLst/>
              <a:ahLst/>
              <a:cxnLst/>
              <a:rect l="l" t="t" r="r" b="b"/>
              <a:pathLst>
                <a:path w="1905000" h="304800">
                  <a:moveTo>
                    <a:pt x="1854198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854198" y="304800"/>
                  </a:lnTo>
                  <a:lnTo>
                    <a:pt x="1873972" y="300807"/>
                  </a:lnTo>
                  <a:lnTo>
                    <a:pt x="1890120" y="289920"/>
                  </a:lnTo>
                  <a:lnTo>
                    <a:pt x="1901007" y="273772"/>
                  </a:lnTo>
                  <a:lnTo>
                    <a:pt x="1905000" y="253998"/>
                  </a:lnTo>
                  <a:lnTo>
                    <a:pt x="1905000" y="50801"/>
                  </a:lnTo>
                  <a:lnTo>
                    <a:pt x="1901007" y="31027"/>
                  </a:lnTo>
                  <a:lnTo>
                    <a:pt x="1890120" y="14879"/>
                  </a:lnTo>
                  <a:lnTo>
                    <a:pt x="1873972" y="3992"/>
                  </a:lnTo>
                  <a:lnTo>
                    <a:pt x="185419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403820" y="3225684"/>
              <a:ext cx="1905000" cy="304800"/>
            </a:xfrm>
            <a:custGeom>
              <a:avLst/>
              <a:gdLst/>
              <a:ahLst/>
              <a:cxnLst/>
              <a:rect l="l" t="t" r="r" b="b"/>
              <a:pathLst>
                <a:path w="1905000" h="304800">
                  <a:moveTo>
                    <a:pt x="0" y="50801"/>
                  </a:moveTo>
                  <a:lnTo>
                    <a:pt x="3992" y="31027"/>
                  </a:lnTo>
                  <a:lnTo>
                    <a:pt x="14879" y="14879"/>
                  </a:lnTo>
                  <a:lnTo>
                    <a:pt x="31027" y="3992"/>
                  </a:lnTo>
                  <a:lnTo>
                    <a:pt x="50801" y="0"/>
                  </a:lnTo>
                  <a:lnTo>
                    <a:pt x="1854198" y="0"/>
                  </a:lnTo>
                  <a:lnTo>
                    <a:pt x="1873972" y="3992"/>
                  </a:lnTo>
                  <a:lnTo>
                    <a:pt x="1890120" y="14879"/>
                  </a:lnTo>
                  <a:lnTo>
                    <a:pt x="1901007" y="31027"/>
                  </a:lnTo>
                  <a:lnTo>
                    <a:pt x="1904999" y="50801"/>
                  </a:lnTo>
                  <a:lnTo>
                    <a:pt x="1904999" y="253998"/>
                  </a:lnTo>
                  <a:lnTo>
                    <a:pt x="1901007" y="273772"/>
                  </a:lnTo>
                  <a:lnTo>
                    <a:pt x="1890120" y="289920"/>
                  </a:lnTo>
                  <a:lnTo>
                    <a:pt x="1873972" y="300807"/>
                  </a:lnTo>
                  <a:lnTo>
                    <a:pt x="1854198" y="304799"/>
                  </a:lnTo>
                  <a:lnTo>
                    <a:pt x="50801" y="304799"/>
                  </a:lnTo>
                  <a:lnTo>
                    <a:pt x="31027" y="300807"/>
                  </a:lnTo>
                  <a:lnTo>
                    <a:pt x="14879" y="289920"/>
                  </a:lnTo>
                  <a:lnTo>
                    <a:pt x="3992" y="273772"/>
                  </a:lnTo>
                  <a:lnTo>
                    <a:pt x="0" y="253998"/>
                  </a:lnTo>
                  <a:lnTo>
                    <a:pt x="0" y="508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93822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098" y="0"/>
                  </a:moveTo>
                  <a:lnTo>
                    <a:pt x="63500" y="0"/>
                  </a:lnTo>
                  <a:lnTo>
                    <a:pt x="38783" y="4990"/>
                  </a:lnTo>
                  <a:lnTo>
                    <a:pt x="18598" y="18599"/>
                  </a:lnTo>
                  <a:lnTo>
                    <a:pt x="4990" y="38784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8" y="362401"/>
                  </a:lnTo>
                  <a:lnTo>
                    <a:pt x="38783" y="376009"/>
                  </a:lnTo>
                  <a:lnTo>
                    <a:pt x="63500" y="381000"/>
                  </a:lnTo>
                  <a:lnTo>
                    <a:pt x="546098" y="381000"/>
                  </a:lnTo>
                  <a:lnTo>
                    <a:pt x="570815" y="376009"/>
                  </a:lnTo>
                  <a:lnTo>
                    <a:pt x="590999" y="362401"/>
                  </a:lnTo>
                  <a:lnTo>
                    <a:pt x="604608" y="342216"/>
                  </a:lnTo>
                  <a:lnTo>
                    <a:pt x="609598" y="317498"/>
                  </a:lnTo>
                  <a:lnTo>
                    <a:pt x="609598" y="63501"/>
                  </a:lnTo>
                  <a:lnTo>
                    <a:pt x="604608" y="38784"/>
                  </a:lnTo>
                  <a:lnTo>
                    <a:pt x="590999" y="18599"/>
                  </a:lnTo>
                  <a:lnTo>
                    <a:pt x="570815" y="4990"/>
                  </a:lnTo>
                  <a:lnTo>
                    <a:pt x="546098" y="0"/>
                  </a:lnTo>
                  <a:close/>
                </a:path>
              </a:pathLst>
            </a:custGeom>
            <a:solidFill>
              <a:srgbClr val="73FA41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93822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8" y="18599"/>
                  </a:lnTo>
                  <a:lnTo>
                    <a:pt x="38783" y="4990"/>
                  </a:lnTo>
                  <a:lnTo>
                    <a:pt x="63500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599" y="63501"/>
                  </a:lnTo>
                  <a:lnTo>
                    <a:pt x="609599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0" y="380999"/>
                  </a:lnTo>
                  <a:lnTo>
                    <a:pt x="38783" y="376009"/>
                  </a:lnTo>
                  <a:lnTo>
                    <a:pt x="18598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703859" y="3982604"/>
            <a:ext cx="9188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dirty="0" u="sng" sz="14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336K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u="sng" sz="14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75K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417858" y="3906722"/>
            <a:ext cx="619125" cy="390525"/>
            <a:chOff x="3417858" y="3906722"/>
            <a:chExt cx="619125" cy="390525"/>
          </a:xfrm>
        </p:grpSpPr>
        <p:sp>
          <p:nvSpPr>
            <p:cNvPr id="23" name="object 23" descr=""/>
            <p:cNvSpPr/>
            <p:nvPr/>
          </p:nvSpPr>
          <p:spPr>
            <a:xfrm>
              <a:off x="34226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100" y="0"/>
                  </a:moveTo>
                  <a:lnTo>
                    <a:pt x="63501" y="0"/>
                  </a:lnTo>
                  <a:lnTo>
                    <a:pt x="38784" y="4990"/>
                  </a:lnTo>
                  <a:lnTo>
                    <a:pt x="18599" y="18599"/>
                  </a:lnTo>
                  <a:lnTo>
                    <a:pt x="4990" y="38784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9" y="362401"/>
                  </a:lnTo>
                  <a:lnTo>
                    <a:pt x="38784" y="376009"/>
                  </a:lnTo>
                  <a:lnTo>
                    <a:pt x="63501" y="381000"/>
                  </a:lnTo>
                  <a:lnTo>
                    <a:pt x="546100" y="381000"/>
                  </a:lnTo>
                  <a:lnTo>
                    <a:pt x="570816" y="376009"/>
                  </a:lnTo>
                  <a:lnTo>
                    <a:pt x="591001" y="362401"/>
                  </a:lnTo>
                  <a:lnTo>
                    <a:pt x="604609" y="342216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4"/>
                  </a:lnTo>
                  <a:lnTo>
                    <a:pt x="591001" y="18599"/>
                  </a:lnTo>
                  <a:lnTo>
                    <a:pt x="570816" y="499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73FA41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226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599" y="63501"/>
                  </a:lnTo>
                  <a:lnTo>
                    <a:pt x="609599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923059" y="3982604"/>
            <a:ext cx="9188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dirty="0" u="sng" sz="14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214K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u="sng" sz="14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708495" y="2687522"/>
            <a:ext cx="2605405" cy="1457325"/>
            <a:chOff x="4708495" y="2687522"/>
            <a:chExt cx="2605405" cy="1457325"/>
          </a:xfrm>
        </p:grpSpPr>
        <p:sp>
          <p:nvSpPr>
            <p:cNvPr id="27" name="object 27" descr=""/>
            <p:cNvSpPr/>
            <p:nvPr/>
          </p:nvSpPr>
          <p:spPr>
            <a:xfrm>
              <a:off x="4718020" y="4101984"/>
              <a:ext cx="660400" cy="0"/>
            </a:xfrm>
            <a:custGeom>
              <a:avLst/>
              <a:gdLst/>
              <a:ahLst/>
              <a:cxnLst/>
              <a:rect l="l" t="t" r="r" b="b"/>
              <a:pathLst>
                <a:path w="660400" h="0">
                  <a:moveTo>
                    <a:pt x="0" y="0"/>
                  </a:moveTo>
                  <a:lnTo>
                    <a:pt x="6603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327620" y="406388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403820" y="2692284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816098" y="0"/>
                  </a:moveTo>
                  <a:lnTo>
                    <a:pt x="88902" y="0"/>
                  </a:lnTo>
                  <a:lnTo>
                    <a:pt x="54297" y="6986"/>
                  </a:lnTo>
                  <a:lnTo>
                    <a:pt x="26038" y="26038"/>
                  </a:lnTo>
                  <a:lnTo>
                    <a:pt x="6986" y="54297"/>
                  </a:lnTo>
                  <a:lnTo>
                    <a:pt x="0" y="88902"/>
                  </a:lnTo>
                  <a:lnTo>
                    <a:pt x="0" y="444498"/>
                  </a:lnTo>
                  <a:lnTo>
                    <a:pt x="6986" y="479102"/>
                  </a:lnTo>
                  <a:lnTo>
                    <a:pt x="26038" y="507361"/>
                  </a:lnTo>
                  <a:lnTo>
                    <a:pt x="54297" y="526413"/>
                  </a:lnTo>
                  <a:lnTo>
                    <a:pt x="88902" y="533400"/>
                  </a:lnTo>
                  <a:lnTo>
                    <a:pt x="1816098" y="533400"/>
                  </a:lnTo>
                  <a:lnTo>
                    <a:pt x="1850702" y="526413"/>
                  </a:lnTo>
                  <a:lnTo>
                    <a:pt x="1878961" y="507361"/>
                  </a:lnTo>
                  <a:lnTo>
                    <a:pt x="1898013" y="479102"/>
                  </a:lnTo>
                  <a:lnTo>
                    <a:pt x="1905000" y="444498"/>
                  </a:lnTo>
                  <a:lnTo>
                    <a:pt x="1905000" y="88902"/>
                  </a:lnTo>
                  <a:lnTo>
                    <a:pt x="1898013" y="54297"/>
                  </a:lnTo>
                  <a:lnTo>
                    <a:pt x="1878961" y="26038"/>
                  </a:lnTo>
                  <a:lnTo>
                    <a:pt x="1850702" y="6986"/>
                  </a:lnTo>
                  <a:lnTo>
                    <a:pt x="181609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403820" y="2692284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88901"/>
                  </a:moveTo>
                  <a:lnTo>
                    <a:pt x="6986" y="54297"/>
                  </a:lnTo>
                  <a:lnTo>
                    <a:pt x="26038" y="26038"/>
                  </a:lnTo>
                  <a:lnTo>
                    <a:pt x="54297" y="6986"/>
                  </a:lnTo>
                  <a:lnTo>
                    <a:pt x="88901" y="0"/>
                  </a:lnTo>
                  <a:lnTo>
                    <a:pt x="1816097" y="0"/>
                  </a:lnTo>
                  <a:lnTo>
                    <a:pt x="1850702" y="6986"/>
                  </a:lnTo>
                  <a:lnTo>
                    <a:pt x="1878960" y="26038"/>
                  </a:lnTo>
                  <a:lnTo>
                    <a:pt x="1898013" y="54297"/>
                  </a:lnTo>
                  <a:lnTo>
                    <a:pt x="1904999" y="88901"/>
                  </a:lnTo>
                  <a:lnTo>
                    <a:pt x="1904999" y="444498"/>
                  </a:lnTo>
                  <a:lnTo>
                    <a:pt x="1898013" y="479102"/>
                  </a:lnTo>
                  <a:lnTo>
                    <a:pt x="1878960" y="507361"/>
                  </a:lnTo>
                  <a:lnTo>
                    <a:pt x="1850702" y="526413"/>
                  </a:lnTo>
                  <a:lnTo>
                    <a:pt x="1816097" y="533399"/>
                  </a:lnTo>
                  <a:lnTo>
                    <a:pt x="88901" y="533399"/>
                  </a:lnTo>
                  <a:lnTo>
                    <a:pt x="54297" y="526413"/>
                  </a:lnTo>
                  <a:lnTo>
                    <a:pt x="26038" y="507361"/>
                  </a:lnTo>
                  <a:lnTo>
                    <a:pt x="6986" y="479102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403820" y="3530484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1803398" y="0"/>
                  </a:moveTo>
                  <a:lnTo>
                    <a:pt x="101602" y="0"/>
                  </a:lnTo>
                  <a:lnTo>
                    <a:pt x="62054" y="7984"/>
                  </a:lnTo>
                  <a:lnTo>
                    <a:pt x="29758" y="29758"/>
                  </a:lnTo>
                  <a:lnTo>
                    <a:pt x="7984" y="62054"/>
                  </a:lnTo>
                  <a:lnTo>
                    <a:pt x="0" y="101602"/>
                  </a:lnTo>
                  <a:lnTo>
                    <a:pt x="0" y="507998"/>
                  </a:lnTo>
                  <a:lnTo>
                    <a:pt x="7984" y="547546"/>
                  </a:lnTo>
                  <a:lnTo>
                    <a:pt x="29758" y="579841"/>
                  </a:lnTo>
                  <a:lnTo>
                    <a:pt x="62054" y="601615"/>
                  </a:lnTo>
                  <a:lnTo>
                    <a:pt x="101602" y="609600"/>
                  </a:lnTo>
                  <a:lnTo>
                    <a:pt x="1803398" y="609600"/>
                  </a:lnTo>
                  <a:lnTo>
                    <a:pt x="1842946" y="601615"/>
                  </a:lnTo>
                  <a:lnTo>
                    <a:pt x="1875241" y="579841"/>
                  </a:lnTo>
                  <a:lnTo>
                    <a:pt x="1897015" y="547546"/>
                  </a:lnTo>
                  <a:lnTo>
                    <a:pt x="1905000" y="507998"/>
                  </a:lnTo>
                  <a:lnTo>
                    <a:pt x="1905000" y="101602"/>
                  </a:lnTo>
                  <a:lnTo>
                    <a:pt x="1897015" y="62054"/>
                  </a:lnTo>
                  <a:lnTo>
                    <a:pt x="1875241" y="29758"/>
                  </a:lnTo>
                  <a:lnTo>
                    <a:pt x="1842946" y="7984"/>
                  </a:lnTo>
                  <a:lnTo>
                    <a:pt x="180339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403820" y="3530484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803397" y="0"/>
                  </a:lnTo>
                  <a:lnTo>
                    <a:pt x="1842945" y="7984"/>
                  </a:lnTo>
                  <a:lnTo>
                    <a:pt x="1875241" y="29758"/>
                  </a:lnTo>
                  <a:lnTo>
                    <a:pt x="1897015" y="62053"/>
                  </a:lnTo>
                  <a:lnTo>
                    <a:pt x="1904999" y="101601"/>
                  </a:lnTo>
                  <a:lnTo>
                    <a:pt x="1904999" y="507998"/>
                  </a:lnTo>
                  <a:lnTo>
                    <a:pt x="1897015" y="547546"/>
                  </a:lnTo>
                  <a:lnTo>
                    <a:pt x="1875241" y="579841"/>
                  </a:lnTo>
                  <a:lnTo>
                    <a:pt x="1842945" y="601615"/>
                  </a:lnTo>
                  <a:lnTo>
                    <a:pt x="1803397" y="609599"/>
                  </a:lnTo>
                  <a:lnTo>
                    <a:pt x="101601" y="609599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510140" y="2824364"/>
            <a:ext cx="1540510" cy="114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(131K)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(10K)</a:t>
            </a:r>
            <a:endParaRPr sz="16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168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(214K)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027458" y="3906722"/>
            <a:ext cx="619125" cy="390525"/>
            <a:chOff x="4027458" y="3906722"/>
            <a:chExt cx="619125" cy="390525"/>
          </a:xfrm>
        </p:grpSpPr>
        <p:sp>
          <p:nvSpPr>
            <p:cNvPr id="35" name="object 35" descr=""/>
            <p:cNvSpPr/>
            <p:nvPr/>
          </p:nvSpPr>
          <p:spPr>
            <a:xfrm>
              <a:off x="40322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546100" y="0"/>
                  </a:moveTo>
                  <a:lnTo>
                    <a:pt x="63501" y="0"/>
                  </a:lnTo>
                  <a:lnTo>
                    <a:pt x="38784" y="4990"/>
                  </a:lnTo>
                  <a:lnTo>
                    <a:pt x="18599" y="18599"/>
                  </a:lnTo>
                  <a:lnTo>
                    <a:pt x="4990" y="38784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9" y="362401"/>
                  </a:lnTo>
                  <a:lnTo>
                    <a:pt x="38784" y="376009"/>
                  </a:lnTo>
                  <a:lnTo>
                    <a:pt x="63501" y="381000"/>
                  </a:lnTo>
                  <a:lnTo>
                    <a:pt x="546100" y="381000"/>
                  </a:lnTo>
                  <a:lnTo>
                    <a:pt x="570816" y="376009"/>
                  </a:lnTo>
                  <a:lnTo>
                    <a:pt x="591001" y="362401"/>
                  </a:lnTo>
                  <a:lnTo>
                    <a:pt x="604609" y="342216"/>
                  </a:lnTo>
                  <a:lnTo>
                    <a:pt x="609600" y="317498"/>
                  </a:lnTo>
                  <a:lnTo>
                    <a:pt x="609600" y="63501"/>
                  </a:lnTo>
                  <a:lnTo>
                    <a:pt x="604609" y="38784"/>
                  </a:lnTo>
                  <a:lnTo>
                    <a:pt x="591001" y="18599"/>
                  </a:lnTo>
                  <a:lnTo>
                    <a:pt x="570816" y="499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73FA41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032220" y="3911484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546098" y="0"/>
                  </a:lnTo>
                  <a:lnTo>
                    <a:pt x="570816" y="4990"/>
                  </a:lnTo>
                  <a:lnTo>
                    <a:pt x="591000" y="18599"/>
                  </a:lnTo>
                  <a:lnTo>
                    <a:pt x="604609" y="38783"/>
                  </a:lnTo>
                  <a:lnTo>
                    <a:pt x="609600" y="63501"/>
                  </a:lnTo>
                  <a:lnTo>
                    <a:pt x="609600" y="317498"/>
                  </a:lnTo>
                  <a:lnTo>
                    <a:pt x="604609" y="342216"/>
                  </a:lnTo>
                  <a:lnTo>
                    <a:pt x="591000" y="362400"/>
                  </a:lnTo>
                  <a:lnTo>
                    <a:pt x="570816" y="376009"/>
                  </a:lnTo>
                  <a:lnTo>
                    <a:pt x="5460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4142259" y="3982604"/>
            <a:ext cx="398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sz="14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131K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399058" y="4135322"/>
            <a:ext cx="1914525" cy="1228725"/>
            <a:chOff x="5399058" y="4135322"/>
            <a:chExt cx="1914525" cy="1228725"/>
          </a:xfrm>
        </p:grpSpPr>
        <p:sp>
          <p:nvSpPr>
            <p:cNvPr id="39" name="object 39" descr=""/>
            <p:cNvSpPr/>
            <p:nvPr/>
          </p:nvSpPr>
          <p:spPr>
            <a:xfrm>
              <a:off x="5403820" y="4521084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765296" y="0"/>
                  </a:moveTo>
                  <a:lnTo>
                    <a:pt x="139703" y="0"/>
                  </a:lnTo>
                  <a:lnTo>
                    <a:pt x="95546" y="7122"/>
                  </a:lnTo>
                  <a:lnTo>
                    <a:pt x="57196" y="26954"/>
                  </a:lnTo>
                  <a:lnTo>
                    <a:pt x="26954" y="57196"/>
                  </a:lnTo>
                  <a:lnTo>
                    <a:pt x="7122" y="95545"/>
                  </a:lnTo>
                  <a:lnTo>
                    <a:pt x="0" y="139702"/>
                  </a:lnTo>
                  <a:lnTo>
                    <a:pt x="0" y="698497"/>
                  </a:lnTo>
                  <a:lnTo>
                    <a:pt x="7122" y="742654"/>
                  </a:lnTo>
                  <a:lnTo>
                    <a:pt x="26954" y="781003"/>
                  </a:lnTo>
                  <a:lnTo>
                    <a:pt x="57196" y="811245"/>
                  </a:lnTo>
                  <a:lnTo>
                    <a:pt x="95546" y="831077"/>
                  </a:lnTo>
                  <a:lnTo>
                    <a:pt x="139703" y="838200"/>
                  </a:lnTo>
                  <a:lnTo>
                    <a:pt x="1765296" y="838200"/>
                  </a:lnTo>
                  <a:lnTo>
                    <a:pt x="1809453" y="831077"/>
                  </a:lnTo>
                  <a:lnTo>
                    <a:pt x="1847803" y="811245"/>
                  </a:lnTo>
                  <a:lnTo>
                    <a:pt x="1878045" y="781003"/>
                  </a:lnTo>
                  <a:lnTo>
                    <a:pt x="1897877" y="742654"/>
                  </a:lnTo>
                  <a:lnTo>
                    <a:pt x="1905000" y="698497"/>
                  </a:lnTo>
                  <a:lnTo>
                    <a:pt x="1905000" y="139702"/>
                  </a:lnTo>
                  <a:lnTo>
                    <a:pt x="1897877" y="95545"/>
                  </a:lnTo>
                  <a:lnTo>
                    <a:pt x="1878045" y="57196"/>
                  </a:lnTo>
                  <a:lnTo>
                    <a:pt x="1847803" y="26954"/>
                  </a:lnTo>
                  <a:lnTo>
                    <a:pt x="1809453" y="7122"/>
                  </a:lnTo>
                  <a:lnTo>
                    <a:pt x="1765296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403820" y="4521084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0" y="139702"/>
                  </a:moveTo>
                  <a:lnTo>
                    <a:pt x="7122" y="95545"/>
                  </a:lnTo>
                  <a:lnTo>
                    <a:pt x="26954" y="57196"/>
                  </a:lnTo>
                  <a:lnTo>
                    <a:pt x="57196" y="26954"/>
                  </a:lnTo>
                  <a:lnTo>
                    <a:pt x="95546" y="7122"/>
                  </a:lnTo>
                  <a:lnTo>
                    <a:pt x="139703" y="0"/>
                  </a:lnTo>
                  <a:lnTo>
                    <a:pt x="1765295" y="0"/>
                  </a:lnTo>
                  <a:lnTo>
                    <a:pt x="1809452" y="7122"/>
                  </a:lnTo>
                  <a:lnTo>
                    <a:pt x="1847802" y="26954"/>
                  </a:lnTo>
                  <a:lnTo>
                    <a:pt x="1878044" y="57196"/>
                  </a:lnTo>
                  <a:lnTo>
                    <a:pt x="1897877" y="95545"/>
                  </a:lnTo>
                  <a:lnTo>
                    <a:pt x="1904999" y="139702"/>
                  </a:lnTo>
                  <a:lnTo>
                    <a:pt x="1904999" y="698496"/>
                  </a:lnTo>
                  <a:lnTo>
                    <a:pt x="1897877" y="742653"/>
                  </a:lnTo>
                  <a:lnTo>
                    <a:pt x="1878044" y="781003"/>
                  </a:lnTo>
                  <a:lnTo>
                    <a:pt x="1847802" y="811245"/>
                  </a:lnTo>
                  <a:lnTo>
                    <a:pt x="1809452" y="831077"/>
                  </a:lnTo>
                  <a:lnTo>
                    <a:pt x="1765295" y="838199"/>
                  </a:lnTo>
                  <a:lnTo>
                    <a:pt x="139703" y="838199"/>
                  </a:lnTo>
                  <a:lnTo>
                    <a:pt x="95546" y="831077"/>
                  </a:lnTo>
                  <a:lnTo>
                    <a:pt x="57196" y="811245"/>
                  </a:lnTo>
                  <a:lnTo>
                    <a:pt x="26954" y="781003"/>
                  </a:lnTo>
                  <a:lnTo>
                    <a:pt x="7122" y="742653"/>
                  </a:lnTo>
                  <a:lnTo>
                    <a:pt x="0" y="698496"/>
                  </a:lnTo>
                  <a:lnTo>
                    <a:pt x="0" y="1397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403820" y="4140084"/>
              <a:ext cx="1905000" cy="381000"/>
            </a:xfrm>
            <a:custGeom>
              <a:avLst/>
              <a:gdLst/>
              <a:ahLst/>
              <a:cxnLst/>
              <a:rect l="l" t="t" r="r" b="b"/>
              <a:pathLst>
                <a:path w="1905000" h="381000">
                  <a:moveTo>
                    <a:pt x="1841498" y="0"/>
                  </a:moveTo>
                  <a:lnTo>
                    <a:pt x="63501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8" y="362401"/>
                  </a:lnTo>
                  <a:lnTo>
                    <a:pt x="38783" y="376009"/>
                  </a:lnTo>
                  <a:lnTo>
                    <a:pt x="63501" y="381000"/>
                  </a:lnTo>
                  <a:lnTo>
                    <a:pt x="1841498" y="381000"/>
                  </a:lnTo>
                  <a:lnTo>
                    <a:pt x="1866216" y="376009"/>
                  </a:lnTo>
                  <a:lnTo>
                    <a:pt x="1886401" y="362401"/>
                  </a:lnTo>
                  <a:lnTo>
                    <a:pt x="1900009" y="342216"/>
                  </a:lnTo>
                  <a:lnTo>
                    <a:pt x="1905000" y="317498"/>
                  </a:lnTo>
                  <a:lnTo>
                    <a:pt x="1905000" y="63501"/>
                  </a:lnTo>
                  <a:lnTo>
                    <a:pt x="1900009" y="38783"/>
                  </a:lnTo>
                  <a:lnTo>
                    <a:pt x="1886401" y="18598"/>
                  </a:lnTo>
                  <a:lnTo>
                    <a:pt x="1866216" y="4990"/>
                  </a:lnTo>
                  <a:lnTo>
                    <a:pt x="1841498" y="0"/>
                  </a:lnTo>
                  <a:close/>
                </a:path>
              </a:pathLst>
            </a:custGeom>
            <a:solidFill>
              <a:srgbClr val="73FA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403820" y="4140084"/>
              <a:ext cx="1905000" cy="381000"/>
            </a:xfrm>
            <a:custGeom>
              <a:avLst/>
              <a:gdLst/>
              <a:ahLst/>
              <a:cxnLst/>
              <a:rect l="l" t="t" r="r" b="b"/>
              <a:pathLst>
                <a:path w="19050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1841498" y="0"/>
                  </a:lnTo>
                  <a:lnTo>
                    <a:pt x="1866216" y="4990"/>
                  </a:lnTo>
                  <a:lnTo>
                    <a:pt x="1886400" y="18599"/>
                  </a:lnTo>
                  <a:lnTo>
                    <a:pt x="1900009" y="38783"/>
                  </a:lnTo>
                  <a:lnTo>
                    <a:pt x="1904999" y="63501"/>
                  </a:lnTo>
                  <a:lnTo>
                    <a:pt x="1904999" y="317499"/>
                  </a:lnTo>
                  <a:lnTo>
                    <a:pt x="1900009" y="342216"/>
                  </a:lnTo>
                  <a:lnTo>
                    <a:pt x="1886400" y="362400"/>
                  </a:lnTo>
                  <a:lnTo>
                    <a:pt x="1866216" y="376009"/>
                  </a:lnTo>
                  <a:lnTo>
                    <a:pt x="18414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9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7387560" y="2555124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200K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387560" y="3017722"/>
            <a:ext cx="421005" cy="6350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331K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341K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387560" y="4023562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555K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513859" y="4195964"/>
            <a:ext cx="229425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78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4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(75K)</a:t>
            </a:r>
            <a:endParaRPr sz="1600">
              <a:latin typeface="Times New Roman"/>
              <a:cs typeface="Times New Roman"/>
            </a:endParaRPr>
          </a:p>
          <a:p>
            <a:pPr marL="1885950">
              <a:lnSpc>
                <a:spcPts val="1540"/>
              </a:lnSpc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630K</a:t>
            </a:r>
            <a:endParaRPr sz="14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1475"/>
              </a:spcBef>
            </a:pPr>
            <a:r>
              <a:rPr dirty="0" sz="1600">
                <a:latin typeface="Times New Roman"/>
                <a:cs typeface="Times New Roman"/>
              </a:rPr>
              <a:t>Processo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(336K)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387560" y="5166562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FF"/>
                </a:solidFill>
                <a:latin typeface="Times New Roman"/>
                <a:cs typeface="Times New Roman"/>
              </a:rPr>
              <a:t>966K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747173" y="5666624"/>
            <a:ext cx="7632065" cy="7086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30200" marR="5080" indent="-317500">
              <a:lnSpc>
                <a:spcPts val="2500"/>
              </a:lnSpc>
              <a:spcBef>
                <a:spcPts val="500"/>
              </a:spcBef>
              <a:buFont typeface="Wingdings"/>
              <a:buChar char=""/>
              <a:tabLst>
                <a:tab pos="330200" algn="l"/>
                <a:tab pos="331470" algn="l"/>
              </a:tabLst>
            </a:pPr>
            <a:r>
              <a:rPr dirty="0" sz="1400">
                <a:solidFill>
                  <a:srgbClr val="DD8047"/>
                </a:solidFill>
                <a:latin typeface="Times New Roman"/>
                <a:cs typeface="Times New Roman"/>
              </a:rPr>
              <a:t>	</a:t>
            </a:r>
            <a:r>
              <a:rPr dirty="0" sz="2400" spc="-280">
                <a:latin typeface="Arial MT"/>
                <a:cs typeface="Arial MT"/>
              </a:rPr>
              <a:t>Este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sistema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consegue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uma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melhor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utilização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70">
                <a:latin typeface="Arial MT"/>
                <a:cs typeface="Arial MT"/>
              </a:rPr>
              <a:t>memória,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já </a:t>
            </a:r>
            <a:r>
              <a:rPr dirty="0" sz="2400" spc="-150">
                <a:latin typeface="Arial MT"/>
                <a:cs typeface="Arial MT"/>
              </a:rPr>
              <a:t>que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75" b="1">
                <a:solidFill>
                  <a:srgbClr val="FF0000"/>
                </a:solidFill>
                <a:latin typeface="Arial"/>
                <a:cs typeface="Arial"/>
              </a:rPr>
              <a:t>fragmentação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interna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 nula</a:t>
            </a:r>
            <a:r>
              <a:rPr dirty="0" sz="2400" spc="-1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Memória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4598" y="1908331"/>
            <a:ext cx="8002270" cy="1999614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680"/>
              </a:spcBef>
              <a:buClr>
                <a:srgbClr val="DD8047"/>
              </a:buClr>
              <a:buSzPct val="59375"/>
              <a:buFont typeface="Wingdings"/>
              <a:buChar char=""/>
              <a:tabLst>
                <a:tab pos="331470" algn="l"/>
              </a:tabLst>
            </a:pPr>
            <a:r>
              <a:rPr dirty="0" sz="3200" spc="-235">
                <a:latin typeface="Arial MT"/>
                <a:cs typeface="Arial MT"/>
              </a:rPr>
              <a:t>Partições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de</a:t>
            </a:r>
            <a:r>
              <a:rPr dirty="0" sz="3200" spc="-210">
                <a:latin typeface="Arial MT"/>
                <a:cs typeface="Arial MT"/>
              </a:rPr>
              <a:t> </a:t>
            </a:r>
            <a:r>
              <a:rPr dirty="0" sz="3200" spc="-229">
                <a:latin typeface="Arial MT"/>
                <a:cs typeface="Arial MT"/>
              </a:rPr>
              <a:t>tamanho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V</a:t>
            </a:r>
            <a:r>
              <a:rPr dirty="0" sz="3200" spc="-70">
                <a:latin typeface="Arial MT"/>
                <a:cs typeface="Arial MT"/>
              </a:rPr>
              <a:t>ariável</a:t>
            </a:r>
            <a:r>
              <a:rPr dirty="0" sz="3200" spc="-75">
                <a:latin typeface="Arial MT"/>
                <a:cs typeface="Arial MT"/>
              </a:rPr>
              <a:t> </a:t>
            </a:r>
            <a:r>
              <a:rPr dirty="0" sz="3200" spc="-140">
                <a:latin typeface="Arial MT"/>
                <a:cs typeface="Arial MT"/>
              </a:rPr>
              <a:t>(Dinâmicas)</a:t>
            </a:r>
            <a:endParaRPr sz="32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09"/>
              </a:spcBef>
            </a:pPr>
            <a:r>
              <a:rPr dirty="0" sz="1950" spc="370">
                <a:solidFill>
                  <a:srgbClr val="94B6D2"/>
                </a:solidFill>
                <a:latin typeface="Arial MT"/>
                <a:cs typeface="Arial MT"/>
              </a:rPr>
              <a:t>🞑</a:t>
            </a:r>
            <a:r>
              <a:rPr dirty="0" sz="1950" spc="-140">
                <a:solidFill>
                  <a:srgbClr val="94B6D2"/>
                </a:solidFill>
                <a:latin typeface="Arial MT"/>
                <a:cs typeface="Arial MT"/>
              </a:rPr>
              <a:t> </a:t>
            </a:r>
            <a:r>
              <a:rPr dirty="0" sz="2800" spc="-70">
                <a:latin typeface="Arial MT"/>
                <a:cs typeface="Arial MT"/>
              </a:rPr>
              <a:t>Problema:</a:t>
            </a:r>
            <a:endParaRPr sz="2800">
              <a:latin typeface="Arial MT"/>
              <a:cs typeface="Arial MT"/>
            </a:endParaRPr>
          </a:p>
          <a:p>
            <a:pPr lvl="1" marL="927100" marR="5080" indent="-228600">
              <a:lnSpc>
                <a:spcPct val="101200"/>
              </a:lnSpc>
              <a:spcBef>
                <a:spcPts val="450"/>
              </a:spcBef>
              <a:buClr>
                <a:srgbClr val="DD8047"/>
              </a:buClr>
              <a:buSzPct val="75000"/>
              <a:buFont typeface="Wingdings"/>
              <a:buChar char=""/>
              <a:tabLst>
                <a:tab pos="927100" algn="l"/>
                <a:tab pos="2437130" algn="l"/>
                <a:tab pos="3025775" algn="l"/>
                <a:tab pos="5222240" algn="l"/>
                <a:tab pos="6514465" algn="l"/>
                <a:tab pos="6906895" algn="l"/>
              </a:tabLst>
            </a:pPr>
            <a:r>
              <a:rPr dirty="0" sz="2800" spc="-10">
                <a:latin typeface="Arial MT"/>
                <a:cs typeface="Arial MT"/>
              </a:rPr>
              <a:t>Aparição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da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fragmentação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externa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50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30">
                <a:latin typeface="Arial MT"/>
                <a:cs typeface="Arial MT"/>
              </a:rPr>
              <a:t>medida </a:t>
            </a:r>
            <a:r>
              <a:rPr dirty="0" sz="2800" spc="-175">
                <a:latin typeface="Arial MT"/>
                <a:cs typeface="Arial MT"/>
              </a:rPr>
              <a:t>que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330">
                <a:latin typeface="Arial MT"/>
                <a:cs typeface="Arial MT"/>
              </a:rPr>
              <a:t>os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processos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05">
                <a:latin typeface="Arial MT"/>
                <a:cs typeface="Arial MT"/>
              </a:rPr>
              <a:t>vão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iniciando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finalizando.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3083" y="1628660"/>
            <a:ext cx="533400" cy="228600"/>
          </a:xfrm>
          <a:prstGeom prst="rect">
            <a:avLst/>
          </a:prstGeom>
          <a:solidFill>
            <a:srgbClr val="E59358"/>
          </a:solidFill>
        </p:spPr>
        <p:txBody>
          <a:bodyPr wrap="square" lIns="0" tIns="762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2025-04-14T11:55:46Z</dcterms:created>
  <dcterms:modified xsi:type="dcterms:W3CDTF">2025-04-14T11:55:46Z</dcterms:modified>
</cp:coreProperties>
</file>