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60" y="162915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65372" y="162915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404" y="642619"/>
            <a:ext cx="7513320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8943" y="1962403"/>
            <a:ext cx="7795512" cy="3522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dreza.leite@univasf.edu.br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74060" y="348989"/>
            <a:ext cx="9144000" cy="6858000"/>
            <a:chOff x="774060" y="348989"/>
            <a:chExt cx="9144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74060" y="348989"/>
              <a:ext cx="9144000" cy="5971540"/>
            </a:xfrm>
            <a:custGeom>
              <a:avLst/>
              <a:gdLst/>
              <a:ahLst/>
              <a:cxnLst/>
              <a:rect l="l" t="t" r="r" b="b"/>
              <a:pathLst>
                <a:path w="9144000" h="5971540">
                  <a:moveTo>
                    <a:pt x="0" y="5971037"/>
                  </a:moveTo>
                  <a:lnTo>
                    <a:pt x="9143999" y="597103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5971037"/>
                  </a:lnTo>
                  <a:close/>
                </a:path>
              </a:pathLst>
            </a:custGeom>
            <a:solidFill>
              <a:srgbClr val="765F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4060" y="6320027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3999" y="886967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86967"/>
                  </a:lnTo>
                  <a:lnTo>
                    <a:pt x="9143999" y="8869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4060" y="6402323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79" y="713231"/>
                  </a:moveTo>
                  <a:lnTo>
                    <a:pt x="2240279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2240279" y="713231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33206" y="6393179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7" y="713231"/>
                  </a:moveTo>
                  <a:lnTo>
                    <a:pt x="6784847" y="0"/>
                  </a:lnTo>
                  <a:lnTo>
                    <a:pt x="0" y="0"/>
                  </a:lnTo>
                  <a:lnTo>
                    <a:pt x="0" y="713231"/>
                  </a:lnTo>
                  <a:lnTo>
                    <a:pt x="6784847" y="713231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3548" y="950467"/>
            <a:ext cx="7825105" cy="2951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80820">
              <a:lnSpc>
                <a:spcPct val="100000"/>
              </a:lnSpc>
              <a:spcBef>
                <a:spcPts val="100"/>
              </a:spcBef>
            </a:pPr>
            <a:r>
              <a:rPr dirty="0" sz="9600" spc="-1340">
                <a:solidFill>
                  <a:srgbClr val="FFFFFF"/>
                </a:solidFill>
              </a:rPr>
              <a:t>SISTEMAS </a:t>
            </a:r>
            <a:r>
              <a:rPr dirty="0" sz="9600" spc="-1005">
                <a:solidFill>
                  <a:srgbClr val="FFFFFF"/>
                </a:solidFill>
              </a:rPr>
              <a:t>OPERACIONAIS</a:t>
            </a:r>
            <a:endParaRPr sz="9600"/>
          </a:p>
        </p:txBody>
      </p:sp>
      <p:sp>
        <p:nvSpPr>
          <p:cNvPr id="8" name="object 8" descr=""/>
          <p:cNvSpPr txBox="1"/>
          <p:nvPr/>
        </p:nvSpPr>
        <p:spPr>
          <a:xfrm>
            <a:off x="3091559" y="4170678"/>
            <a:ext cx="44221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4">
                <a:solidFill>
                  <a:srgbClr val="FFFFFF"/>
                </a:solidFill>
                <a:latin typeface="Arial MT"/>
                <a:cs typeface="Arial MT"/>
              </a:rPr>
              <a:t>Comunicação</a:t>
            </a:r>
            <a:r>
              <a:rPr dirty="0" sz="3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40">
                <a:solidFill>
                  <a:srgbClr val="FFFFFF"/>
                </a:solidFill>
                <a:latin typeface="Arial MT"/>
                <a:cs typeface="Arial MT"/>
              </a:rPr>
              <a:t>Processos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4919" y="6374381"/>
            <a:ext cx="284353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Andreza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imes New Roman"/>
                <a:cs typeface="Times New Roman"/>
              </a:rPr>
              <a:t>Leite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andreza.leite@univasf.edu.br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Java</a:t>
            </a:r>
            <a:r>
              <a:rPr dirty="0" spc="-100"/>
              <a:t> </a:t>
            </a:r>
            <a:r>
              <a:rPr dirty="0" spc="-550"/>
              <a:t>RMI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3927"/>
            <a:ext cx="7989570" cy="22733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835" marR="743585" indent="-318770">
              <a:lnSpc>
                <a:spcPct val="101200"/>
              </a:lnSpc>
              <a:spcBef>
                <a:spcPts val="6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54">
                <a:latin typeface="Arial MT"/>
                <a:cs typeface="Arial MT"/>
              </a:rPr>
              <a:t>Uma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aplicação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pode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-190">
                <a:latin typeface="Arial MT"/>
                <a:cs typeface="Arial MT"/>
              </a:rPr>
              <a:t>usar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dois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270">
                <a:latin typeface="Arial MT"/>
                <a:cs typeface="Arial MT"/>
              </a:rPr>
              <a:t>mecanismos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obter </a:t>
            </a:r>
            <a:r>
              <a:rPr dirty="0" sz="2500" spc="-130">
                <a:latin typeface="Arial MT"/>
                <a:cs typeface="Arial MT"/>
              </a:rPr>
              <a:t>referências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objetos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remotos:</a:t>
            </a:r>
            <a:endParaRPr sz="2500">
              <a:latin typeface="Arial MT"/>
              <a:cs typeface="Arial MT"/>
            </a:endParaRPr>
          </a:p>
          <a:p>
            <a:pPr lvl="1" marL="652145" marR="225425" indent="-273050">
              <a:lnSpc>
                <a:spcPct val="100899"/>
              </a:lnSpc>
              <a:spcBef>
                <a:spcPts val="51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95">
                <a:latin typeface="Arial MT"/>
                <a:cs typeface="Arial MT"/>
              </a:rPr>
              <a:t>Ela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pode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registrar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objeto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remoto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com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90">
                <a:latin typeface="Arial MT"/>
                <a:cs typeface="Arial MT"/>
              </a:rPr>
              <a:t>ferramenta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270">
                <a:latin typeface="Arial MT"/>
                <a:cs typeface="Arial MT"/>
              </a:rPr>
              <a:t>nomes </a:t>
            </a:r>
            <a:r>
              <a:rPr dirty="0" sz="2200" spc="-20">
                <a:latin typeface="Arial MT"/>
                <a:cs typeface="Arial MT"/>
              </a:rPr>
              <a:t>do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 spc="-229">
                <a:latin typeface="Arial MT"/>
                <a:cs typeface="Arial MT"/>
              </a:rPr>
              <a:t>RMI,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"rmiregistry",</a:t>
            </a:r>
            <a:endParaRPr sz="2200">
              <a:latin typeface="Arial MT"/>
              <a:cs typeface="Arial MT"/>
            </a:endParaRPr>
          </a:p>
          <a:p>
            <a:pPr lvl="1" marL="652145" marR="5080" indent="-273050">
              <a:lnSpc>
                <a:spcPct val="100899"/>
              </a:lnSpc>
              <a:spcBef>
                <a:spcPts val="49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60">
                <a:latin typeface="Arial MT"/>
                <a:cs typeface="Arial MT"/>
              </a:rPr>
              <a:t>Ou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passar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retornar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referências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aos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objetos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remotos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0">
                <a:latin typeface="Arial MT"/>
                <a:cs typeface="Arial MT"/>
              </a:rPr>
              <a:t>como</a:t>
            </a:r>
            <a:r>
              <a:rPr dirty="0" sz="2200" spc="-10">
                <a:latin typeface="Arial MT"/>
                <a:cs typeface="Arial MT"/>
              </a:rPr>
              <a:t> parte </a:t>
            </a:r>
            <a:r>
              <a:rPr dirty="0" sz="2200" spc="-20">
                <a:latin typeface="Arial MT"/>
                <a:cs typeface="Arial MT"/>
              </a:rPr>
              <a:t>de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 spc="-229">
                <a:latin typeface="Arial MT"/>
                <a:cs typeface="Arial MT"/>
              </a:rPr>
              <a:t>sua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0">
                <a:latin typeface="Arial MT"/>
                <a:cs typeface="Arial MT"/>
              </a:rPr>
              <a:t>operação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normal.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563" y="4355591"/>
            <a:ext cx="5971869" cy="2727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5"/>
              <a:t>CORBA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3927"/>
            <a:ext cx="7909559" cy="401827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30835" marR="99060" indent="-318770">
              <a:lnSpc>
                <a:spcPct val="100400"/>
              </a:lnSpc>
              <a:spcBef>
                <a:spcPts val="8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05">
                <a:latin typeface="Arial MT"/>
                <a:cs typeface="Arial MT"/>
              </a:rPr>
              <a:t>CORBA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280">
                <a:latin typeface="Arial MT"/>
                <a:cs typeface="Arial MT"/>
              </a:rPr>
              <a:t>(</a:t>
            </a:r>
            <a:r>
              <a:rPr dirty="0" sz="2500" spc="-280" i="1">
                <a:latin typeface="Arial"/>
                <a:cs typeface="Arial"/>
              </a:rPr>
              <a:t>Common</a:t>
            </a:r>
            <a:r>
              <a:rPr dirty="0" sz="2500" spc="-10" i="1">
                <a:latin typeface="Arial"/>
                <a:cs typeface="Arial"/>
              </a:rPr>
              <a:t> </a:t>
            </a:r>
            <a:r>
              <a:rPr dirty="0" sz="2500" spc="-145" i="1">
                <a:latin typeface="Arial"/>
                <a:cs typeface="Arial"/>
              </a:rPr>
              <a:t>Object</a:t>
            </a:r>
            <a:r>
              <a:rPr dirty="0" sz="2500" spc="-15" i="1">
                <a:latin typeface="Arial"/>
                <a:cs typeface="Arial"/>
              </a:rPr>
              <a:t> </a:t>
            </a:r>
            <a:r>
              <a:rPr dirty="0" sz="2500" spc="-295" i="1">
                <a:latin typeface="Arial"/>
                <a:cs typeface="Arial"/>
              </a:rPr>
              <a:t>Request</a:t>
            </a:r>
            <a:r>
              <a:rPr dirty="0" sz="2500" spc="-20" i="1">
                <a:latin typeface="Arial"/>
                <a:cs typeface="Arial"/>
              </a:rPr>
              <a:t> </a:t>
            </a:r>
            <a:r>
              <a:rPr dirty="0" sz="2500" spc="-175" i="1">
                <a:latin typeface="Arial"/>
                <a:cs typeface="Arial"/>
              </a:rPr>
              <a:t>Broker</a:t>
            </a:r>
            <a:r>
              <a:rPr dirty="0" sz="2500" i="1">
                <a:latin typeface="Arial"/>
                <a:cs typeface="Arial"/>
              </a:rPr>
              <a:t> </a:t>
            </a:r>
            <a:r>
              <a:rPr dirty="0" sz="2500" spc="-180" i="1">
                <a:latin typeface="Arial"/>
                <a:cs typeface="Arial"/>
              </a:rPr>
              <a:t>Architecture</a:t>
            </a:r>
            <a:r>
              <a:rPr dirty="0" sz="2500" spc="-180">
                <a:latin typeface="Arial MT"/>
                <a:cs typeface="Arial MT"/>
              </a:rPr>
              <a:t>)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é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a </a:t>
            </a:r>
            <a:r>
              <a:rPr dirty="0" sz="2500" spc="-75">
                <a:latin typeface="Arial MT"/>
                <a:cs typeface="Arial MT"/>
              </a:rPr>
              <a:t>arquitetura</a:t>
            </a:r>
            <a:r>
              <a:rPr dirty="0" sz="2500" spc="-100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padrão</a:t>
            </a:r>
            <a:r>
              <a:rPr dirty="0" sz="2500" spc="-85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criada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pelo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140" i="1">
                <a:latin typeface="Arial"/>
                <a:cs typeface="Arial"/>
              </a:rPr>
              <a:t>Object</a:t>
            </a:r>
            <a:r>
              <a:rPr dirty="0" sz="2500" spc="-35" i="1">
                <a:latin typeface="Arial"/>
                <a:cs typeface="Arial"/>
              </a:rPr>
              <a:t> </a:t>
            </a:r>
            <a:r>
              <a:rPr dirty="0" sz="2500" spc="-225" i="1">
                <a:latin typeface="Arial"/>
                <a:cs typeface="Arial"/>
              </a:rPr>
              <a:t>Management</a:t>
            </a:r>
            <a:r>
              <a:rPr dirty="0" sz="2500" spc="-20" i="1">
                <a:latin typeface="Arial"/>
                <a:cs typeface="Arial"/>
              </a:rPr>
              <a:t> </a:t>
            </a:r>
            <a:r>
              <a:rPr dirty="0" sz="2500" spc="-100" i="1">
                <a:latin typeface="Arial"/>
                <a:cs typeface="Arial"/>
              </a:rPr>
              <a:t>Group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estabelecer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simplificar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90">
                <a:latin typeface="Arial MT"/>
                <a:cs typeface="Arial MT"/>
              </a:rPr>
              <a:t>troca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120">
                <a:latin typeface="Arial MT"/>
                <a:cs typeface="Arial MT"/>
              </a:rPr>
              <a:t>dados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entre </a:t>
            </a:r>
            <a:r>
              <a:rPr dirty="0" sz="2500" spc="-250">
                <a:latin typeface="Arial MT"/>
                <a:cs typeface="Arial MT"/>
              </a:rPr>
              <a:t>sistemas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distribuídos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75">
                <a:latin typeface="Arial MT"/>
                <a:cs typeface="Arial MT"/>
              </a:rPr>
              <a:t>heterogêneos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85">
                <a:latin typeface="Arial MT"/>
                <a:cs typeface="Arial MT"/>
              </a:rPr>
              <a:t>(hardware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 </a:t>
            </a:r>
            <a:r>
              <a:rPr dirty="0" sz="2500" spc="-10">
                <a:latin typeface="Arial MT"/>
                <a:cs typeface="Arial MT"/>
              </a:rPr>
              <a:t>software).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DD7F46"/>
              </a:buClr>
              <a:buFont typeface="Lucida Sans Unicode"/>
              <a:buChar char="□"/>
            </a:pPr>
            <a:endParaRPr sz="2500">
              <a:latin typeface="Arial MT"/>
              <a:cs typeface="Arial MT"/>
            </a:endParaRPr>
          </a:p>
          <a:p>
            <a:pPr marL="330835" marR="5080" indent="-318770">
              <a:lnSpc>
                <a:spcPct val="100299"/>
              </a:lnSpc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05">
                <a:latin typeface="Arial MT"/>
                <a:cs typeface="Arial MT"/>
              </a:rPr>
              <a:t>CORBA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65">
                <a:latin typeface="Arial MT"/>
                <a:cs typeface="Arial MT"/>
              </a:rPr>
              <a:t>atua</a:t>
            </a:r>
            <a:r>
              <a:rPr dirty="0" sz="2500" spc="-10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95">
                <a:latin typeface="Arial MT"/>
                <a:cs typeface="Arial MT"/>
              </a:rPr>
              <a:t>modo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que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85">
                <a:latin typeface="Arial MT"/>
                <a:cs typeface="Arial MT"/>
              </a:rPr>
              <a:t>os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30">
                <a:latin typeface="Arial MT"/>
                <a:cs typeface="Arial MT"/>
              </a:rPr>
              <a:t>objetos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225">
                <a:latin typeface="Arial MT"/>
                <a:cs typeface="Arial MT"/>
              </a:rPr>
              <a:t>(componentes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dos </a:t>
            </a:r>
            <a:r>
              <a:rPr dirty="0" sz="2500" spc="-140">
                <a:latin typeface="Arial MT"/>
                <a:cs typeface="Arial MT"/>
              </a:rPr>
              <a:t>softwares)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 spc="-254">
                <a:latin typeface="Arial MT"/>
                <a:cs typeface="Arial MT"/>
              </a:rPr>
              <a:t>possam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295">
                <a:latin typeface="Arial MT"/>
                <a:cs typeface="Arial MT"/>
              </a:rPr>
              <a:t>se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10">
                <a:latin typeface="Arial MT"/>
                <a:cs typeface="Arial MT"/>
              </a:rPr>
              <a:t>comunicar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85">
                <a:latin typeface="Arial MT"/>
                <a:cs typeface="Arial MT"/>
              </a:rPr>
              <a:t>forma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125">
                <a:latin typeface="Arial MT"/>
                <a:cs typeface="Arial MT"/>
              </a:rPr>
              <a:t>transparente</a:t>
            </a:r>
            <a:r>
              <a:rPr dirty="0" sz="2500" spc="-25">
                <a:latin typeface="Arial MT"/>
                <a:cs typeface="Arial MT"/>
              </a:rPr>
              <a:t> ao </a:t>
            </a:r>
            <a:r>
              <a:rPr dirty="0" sz="2500" spc="-175">
                <a:latin typeface="Arial MT"/>
                <a:cs typeface="Arial MT"/>
              </a:rPr>
              <a:t>usuário,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325">
                <a:latin typeface="Arial MT"/>
                <a:cs typeface="Arial MT"/>
              </a:rPr>
              <a:t>mesmo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que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254">
                <a:latin typeface="Arial MT"/>
                <a:cs typeface="Arial MT"/>
              </a:rPr>
              <a:t>isso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seja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necessário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interoperar </a:t>
            </a:r>
            <a:r>
              <a:rPr dirty="0" sz="2500" spc="-305">
                <a:latin typeface="Arial MT"/>
                <a:cs typeface="Arial MT"/>
              </a:rPr>
              <a:t>com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125">
                <a:latin typeface="Arial MT"/>
                <a:cs typeface="Arial MT"/>
              </a:rPr>
              <a:t>outro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software,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300">
                <a:latin typeface="Arial MT"/>
                <a:cs typeface="Arial MT"/>
              </a:rPr>
              <a:t>em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25">
                <a:latin typeface="Arial MT"/>
                <a:cs typeface="Arial MT"/>
              </a:rPr>
              <a:t>outro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235">
                <a:latin typeface="Arial MT"/>
                <a:cs typeface="Arial MT"/>
              </a:rPr>
              <a:t>SO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300">
                <a:latin typeface="Arial MT"/>
                <a:cs typeface="Arial MT"/>
              </a:rPr>
              <a:t>em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90">
                <a:latin typeface="Arial MT"/>
                <a:cs typeface="Arial MT"/>
              </a:rPr>
              <a:t>outra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0">
                <a:latin typeface="Arial MT"/>
                <a:cs typeface="Arial MT"/>
              </a:rPr>
              <a:t>ferramenta</a:t>
            </a:r>
            <a:r>
              <a:rPr dirty="0" sz="2500" spc="-25">
                <a:latin typeface="Arial MT"/>
                <a:cs typeface="Arial MT"/>
              </a:rPr>
              <a:t> de </a:t>
            </a:r>
            <a:r>
              <a:rPr dirty="0" sz="2500" spc="-114">
                <a:latin typeface="Arial MT"/>
                <a:cs typeface="Arial MT"/>
              </a:rPr>
              <a:t>desenvolvimento.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118" y="3416807"/>
            <a:ext cx="5288452" cy="37200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404" y="699007"/>
            <a:ext cx="14471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Corba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66976" y="1921255"/>
            <a:ext cx="7946390" cy="18675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30835" marR="716280" indent="-318770">
              <a:lnSpc>
                <a:spcPct val="101200"/>
              </a:lnSpc>
              <a:spcBef>
                <a:spcPts val="6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130">
                <a:latin typeface="Arial MT"/>
                <a:cs typeface="Arial MT"/>
              </a:rPr>
              <a:t>Define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o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340">
                <a:latin typeface="Arial MT"/>
                <a:cs typeface="Arial MT"/>
              </a:rPr>
              <a:t>ORB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45">
                <a:latin typeface="Arial MT"/>
                <a:cs typeface="Arial MT"/>
              </a:rPr>
              <a:t>(</a:t>
            </a:r>
            <a:r>
              <a:rPr dirty="0" sz="2500" spc="-145" i="1">
                <a:latin typeface="Arial"/>
                <a:cs typeface="Arial"/>
              </a:rPr>
              <a:t>Object</a:t>
            </a:r>
            <a:r>
              <a:rPr dirty="0" sz="2500" spc="-20" i="1">
                <a:latin typeface="Arial"/>
                <a:cs typeface="Arial"/>
              </a:rPr>
              <a:t> </a:t>
            </a:r>
            <a:r>
              <a:rPr dirty="0" sz="2500" spc="-295" i="1">
                <a:latin typeface="Arial"/>
                <a:cs typeface="Arial"/>
              </a:rPr>
              <a:t>Request</a:t>
            </a:r>
            <a:r>
              <a:rPr dirty="0" sz="2500" spc="-5" i="1">
                <a:latin typeface="Arial"/>
                <a:cs typeface="Arial"/>
              </a:rPr>
              <a:t> </a:t>
            </a:r>
            <a:r>
              <a:rPr dirty="0" sz="2500" spc="-180" i="1">
                <a:latin typeface="Arial"/>
                <a:cs typeface="Arial"/>
              </a:rPr>
              <a:t>Broker</a:t>
            </a:r>
            <a:r>
              <a:rPr dirty="0" sz="2500" spc="-180">
                <a:latin typeface="Arial MT"/>
                <a:cs typeface="Arial MT"/>
              </a:rPr>
              <a:t>)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265">
                <a:latin typeface="Arial MT"/>
                <a:cs typeface="Arial MT"/>
              </a:rPr>
              <a:t>como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375">
                <a:latin typeface="Arial MT"/>
                <a:cs typeface="Arial MT"/>
              </a:rPr>
              <a:t>um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10">
                <a:latin typeface="Arial MT"/>
                <a:cs typeface="Arial MT"/>
              </a:rPr>
              <a:t>módulo </a:t>
            </a:r>
            <a:r>
              <a:rPr dirty="0" sz="2500" spc="-105">
                <a:latin typeface="Arial MT"/>
                <a:cs typeface="Arial MT"/>
              </a:rPr>
              <a:t>intermediário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120">
                <a:latin typeface="Arial MT"/>
                <a:cs typeface="Arial MT"/>
              </a:rPr>
              <a:t>entre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cliente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objeto</a:t>
            </a:r>
            <a:endParaRPr sz="2500">
              <a:latin typeface="Arial MT"/>
              <a:cs typeface="Arial MT"/>
            </a:endParaRPr>
          </a:p>
          <a:p>
            <a:pPr marL="652145" marR="5080" indent="-273050">
              <a:lnSpc>
                <a:spcPct val="100200"/>
              </a:lnSpc>
              <a:spcBef>
                <a:spcPts val="535"/>
              </a:spcBef>
            </a:pPr>
            <a:r>
              <a:rPr dirty="0" sz="1500" spc="430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500" spc="345">
                <a:solidFill>
                  <a:srgbClr val="94B6D2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Arial MT"/>
                <a:cs typeface="Arial MT"/>
              </a:rPr>
              <a:t>Responsável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60">
                <a:latin typeface="Arial MT"/>
                <a:cs typeface="Arial MT"/>
              </a:rPr>
              <a:t>em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aceitar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25">
                <a:latin typeface="Arial MT"/>
                <a:cs typeface="Arial MT"/>
              </a:rPr>
              <a:t>requisição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do </a:t>
            </a:r>
            <a:r>
              <a:rPr dirty="0" sz="2200" spc="-125">
                <a:latin typeface="Arial MT"/>
                <a:cs typeface="Arial MT"/>
              </a:rPr>
              <a:t>cliente,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105">
                <a:latin typeface="Arial MT"/>
                <a:cs typeface="Arial MT"/>
              </a:rPr>
              <a:t>enviá-</a:t>
            </a:r>
            <a:r>
              <a:rPr dirty="0" sz="2200">
                <a:latin typeface="Arial MT"/>
                <a:cs typeface="Arial MT"/>
              </a:rPr>
              <a:t>la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o </a:t>
            </a:r>
            <a:r>
              <a:rPr dirty="0" sz="2200" spc="-65">
                <a:latin typeface="Arial MT"/>
                <a:cs typeface="Arial MT"/>
              </a:rPr>
              <a:t>objeto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competente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e,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240">
                <a:latin typeface="Arial MT"/>
                <a:cs typeface="Arial MT"/>
              </a:rPr>
              <a:t>assim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que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disponível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resposta,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entregá-</a:t>
            </a:r>
            <a:r>
              <a:rPr dirty="0" sz="2200" spc="-25">
                <a:latin typeface="Arial MT"/>
                <a:cs typeface="Arial MT"/>
              </a:rPr>
              <a:t>la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0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cliente.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976" y="699007"/>
            <a:ext cx="31680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Plano</a:t>
            </a:r>
            <a:r>
              <a:rPr dirty="0" spc="-20"/>
              <a:t> </a:t>
            </a:r>
            <a:r>
              <a:rPr dirty="0" spc="-10"/>
              <a:t>de</a:t>
            </a:r>
            <a:r>
              <a:rPr dirty="0" spc="-280"/>
              <a:t> </a:t>
            </a:r>
            <a:r>
              <a:rPr dirty="0" spc="-180"/>
              <a:t>Aula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57600" y="1648459"/>
            <a:ext cx="8042909" cy="4341495"/>
          </a:xfrm>
          <a:prstGeom prst="rect">
            <a:avLst/>
          </a:prstGeom>
        </p:spPr>
        <p:txBody>
          <a:bodyPr wrap="square" lIns="0" tIns="32639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2570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204">
                <a:latin typeface="Arial MT"/>
                <a:cs typeface="Arial MT"/>
              </a:rPr>
              <a:t>Introdução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a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 spc="-300">
                <a:latin typeface="Arial MT"/>
                <a:cs typeface="Arial MT"/>
              </a:rPr>
              <a:t>Comunicação</a:t>
            </a:r>
            <a:r>
              <a:rPr dirty="0" sz="3600" spc="-10">
                <a:latin typeface="Arial MT"/>
                <a:cs typeface="Arial MT"/>
              </a:rPr>
              <a:t> </a:t>
            </a:r>
            <a:r>
              <a:rPr dirty="0" sz="3600" spc="-170">
                <a:latin typeface="Arial MT"/>
                <a:cs typeface="Arial MT"/>
              </a:rPr>
              <a:t>entre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 spc="-400">
                <a:latin typeface="Arial MT"/>
                <a:cs typeface="Arial MT"/>
              </a:rPr>
              <a:t>Processos</a:t>
            </a:r>
            <a:endParaRPr sz="36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470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305">
                <a:latin typeface="Arial MT"/>
                <a:cs typeface="Arial MT"/>
              </a:rPr>
              <a:t>Pipes</a:t>
            </a:r>
            <a:endParaRPr sz="36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485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350">
                <a:latin typeface="Arial MT"/>
                <a:cs typeface="Arial MT"/>
              </a:rPr>
              <a:t>Sockets</a:t>
            </a:r>
            <a:endParaRPr sz="36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485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455">
                <a:latin typeface="Arial MT"/>
                <a:cs typeface="Arial MT"/>
              </a:rPr>
              <a:t>RMI</a:t>
            </a:r>
            <a:endParaRPr sz="3600">
              <a:latin typeface="Arial MT"/>
              <a:cs typeface="Arial MT"/>
            </a:endParaRPr>
          </a:p>
          <a:p>
            <a:pPr marL="330835" indent="-318135">
              <a:lnSpc>
                <a:spcPct val="100000"/>
              </a:lnSpc>
              <a:spcBef>
                <a:spcPts val="2470"/>
              </a:spcBef>
              <a:buClr>
                <a:srgbClr val="DD7F46"/>
              </a:buClr>
              <a:buSzPct val="61111"/>
              <a:buFont typeface="Lucida Sans Unicode"/>
              <a:buChar char="□"/>
              <a:tabLst>
                <a:tab pos="330835" algn="l"/>
              </a:tabLst>
            </a:pPr>
            <a:r>
              <a:rPr dirty="0" sz="3600" spc="-10">
                <a:latin typeface="Arial MT"/>
                <a:cs typeface="Arial MT"/>
              </a:rPr>
              <a:t>Corba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430"/>
              <a:t>Comunicação</a:t>
            </a:r>
            <a:r>
              <a:rPr dirty="0" sz="5100" spc="15"/>
              <a:t> </a:t>
            </a:r>
            <a:r>
              <a:rPr dirty="0" sz="5100" spc="-265"/>
              <a:t>entre</a:t>
            </a:r>
            <a:r>
              <a:rPr dirty="0" sz="5100" spc="20"/>
              <a:t> </a:t>
            </a:r>
            <a:r>
              <a:rPr dirty="0" sz="5100" spc="-570"/>
              <a:t>Processos</a:t>
            </a:r>
            <a:endParaRPr sz="5100"/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27351"/>
            <a:ext cx="7682865" cy="417131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29565" marR="561975" indent="-317500">
              <a:lnSpc>
                <a:spcPts val="3140"/>
              </a:lnSpc>
              <a:spcBef>
                <a:spcPts val="49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835" algn="l"/>
              </a:tabLst>
            </a:pPr>
            <a:r>
              <a:rPr dirty="0" sz="2900" spc="-585">
                <a:latin typeface="Arial MT"/>
                <a:cs typeface="Arial MT"/>
              </a:rPr>
              <a:t>Em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00">
                <a:latin typeface="Arial MT"/>
                <a:cs typeface="Arial MT"/>
              </a:rPr>
              <a:t>ambientes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de</a:t>
            </a:r>
            <a:r>
              <a:rPr dirty="0" sz="2900" spc="-165">
                <a:latin typeface="Arial MT"/>
                <a:cs typeface="Arial MT"/>
              </a:rPr>
              <a:t> </a:t>
            </a:r>
            <a:r>
              <a:rPr dirty="0" sz="2900" spc="-155">
                <a:latin typeface="Arial MT"/>
                <a:cs typeface="Arial MT"/>
              </a:rPr>
              <a:t>multipramação</a:t>
            </a:r>
            <a:r>
              <a:rPr dirty="0" sz="2900" spc="-4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é</a:t>
            </a:r>
            <a:r>
              <a:rPr dirty="0" sz="2900" spc="-50">
                <a:latin typeface="Arial MT"/>
                <a:cs typeface="Arial MT"/>
              </a:rPr>
              <a:t> </a:t>
            </a:r>
            <a:r>
              <a:rPr dirty="0" sz="2900" spc="-370">
                <a:latin typeface="Arial MT"/>
                <a:cs typeface="Arial MT"/>
              </a:rPr>
              <a:t>comum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80">
                <a:latin typeface="Arial MT"/>
                <a:cs typeface="Arial MT"/>
              </a:rPr>
              <a:t>que </a:t>
            </a:r>
            <a:r>
              <a:rPr dirty="0" sz="2900" spc="-80">
                <a:latin typeface="Arial MT"/>
                <a:cs typeface="Arial MT"/>
              </a:rPr>
              <a:t>	</a:t>
            </a:r>
            <a:r>
              <a:rPr dirty="0" sz="2900" spc="-265">
                <a:latin typeface="Arial MT"/>
                <a:cs typeface="Arial MT"/>
              </a:rPr>
              <a:t>processos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330">
                <a:latin typeface="Arial MT"/>
                <a:cs typeface="Arial MT"/>
              </a:rPr>
              <a:t>se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280">
                <a:latin typeface="Arial MT"/>
                <a:cs typeface="Arial MT"/>
              </a:rPr>
              <a:t>comuniquem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405">
                <a:latin typeface="Arial MT"/>
                <a:cs typeface="Arial MT"/>
              </a:rPr>
              <a:t>uns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330">
                <a:latin typeface="Arial MT"/>
                <a:cs typeface="Arial MT"/>
              </a:rPr>
              <a:t>com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330">
                <a:latin typeface="Arial MT"/>
                <a:cs typeface="Arial MT"/>
              </a:rPr>
              <a:t>os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35">
                <a:latin typeface="Arial MT"/>
                <a:cs typeface="Arial MT"/>
              </a:rPr>
              <a:t>outros.</a:t>
            </a:r>
            <a:endParaRPr sz="2900">
              <a:latin typeface="Arial MT"/>
              <a:cs typeface="Arial MT"/>
            </a:endParaRPr>
          </a:p>
          <a:p>
            <a:pPr marL="329565" marR="304800" indent="-317500">
              <a:lnSpc>
                <a:spcPts val="3140"/>
              </a:lnSpc>
              <a:spcBef>
                <a:spcPts val="67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835" algn="l"/>
              </a:tabLst>
            </a:pPr>
            <a:r>
              <a:rPr dirty="0" sz="2900" spc="-215">
                <a:latin typeface="Arial MT"/>
                <a:cs typeface="Arial MT"/>
              </a:rPr>
              <a:t>Muitos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350">
                <a:latin typeface="Arial MT"/>
                <a:cs typeface="Arial MT"/>
              </a:rPr>
              <a:t>SOs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135">
                <a:latin typeface="Arial MT"/>
                <a:cs typeface="Arial MT"/>
              </a:rPr>
              <a:t>disponibilizam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305">
                <a:latin typeface="Arial MT"/>
                <a:cs typeface="Arial MT"/>
              </a:rPr>
              <a:t>mecanismos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para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 spc="-375">
                <a:latin typeface="Arial MT"/>
                <a:cs typeface="Arial MT"/>
              </a:rPr>
              <a:t>IPC </a:t>
            </a:r>
            <a:r>
              <a:rPr dirty="0" sz="2900" spc="-375">
                <a:latin typeface="Arial MT"/>
                <a:cs typeface="Arial MT"/>
              </a:rPr>
              <a:t>	</a:t>
            </a:r>
            <a:r>
              <a:rPr dirty="0" sz="2900" spc="-240">
                <a:latin typeface="Arial MT"/>
                <a:cs typeface="Arial MT"/>
              </a:rPr>
              <a:t>(</a:t>
            </a:r>
            <a:r>
              <a:rPr dirty="0" sz="2900" spc="-240" i="1">
                <a:latin typeface="Arial"/>
                <a:cs typeface="Arial"/>
              </a:rPr>
              <a:t>Interprocess</a:t>
            </a:r>
            <a:r>
              <a:rPr dirty="0" sz="2900" spc="120" i="1">
                <a:latin typeface="Arial"/>
                <a:cs typeface="Arial"/>
              </a:rPr>
              <a:t> </a:t>
            </a:r>
            <a:r>
              <a:rPr dirty="0" sz="2900" spc="-155" i="1">
                <a:latin typeface="Arial"/>
                <a:cs typeface="Arial"/>
              </a:rPr>
              <a:t>Comunication</a:t>
            </a:r>
            <a:r>
              <a:rPr dirty="0" sz="2900" spc="-155">
                <a:latin typeface="Arial MT"/>
                <a:cs typeface="Arial MT"/>
              </a:rPr>
              <a:t>).</a:t>
            </a:r>
            <a:endParaRPr sz="2900">
              <a:latin typeface="Arial MT"/>
              <a:cs typeface="Arial MT"/>
            </a:endParaRPr>
          </a:p>
          <a:p>
            <a:pPr marL="652145" marR="5080" indent="-273050">
              <a:lnSpc>
                <a:spcPct val="90600"/>
              </a:lnSpc>
              <a:spcBef>
                <a:spcPts val="465"/>
              </a:spcBef>
            </a:pPr>
            <a:r>
              <a:rPr dirty="0" sz="1800" spc="509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800" spc="-75">
                <a:solidFill>
                  <a:srgbClr val="94B6D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latin typeface="Arial MT"/>
                <a:cs typeface="Arial MT"/>
              </a:rPr>
              <a:t>Habilitam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editor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texto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05">
                <a:latin typeface="Arial MT"/>
                <a:cs typeface="Arial MT"/>
              </a:rPr>
              <a:t>enviar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doc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para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o </a:t>
            </a:r>
            <a:r>
              <a:rPr dirty="0" sz="2600" spc="-135">
                <a:latin typeface="Arial MT"/>
                <a:cs typeface="Arial MT"/>
              </a:rPr>
              <a:t>spooler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30">
                <a:latin typeface="Arial MT"/>
                <a:cs typeface="Arial MT"/>
              </a:rPr>
              <a:t>de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260">
                <a:latin typeface="Arial MT"/>
                <a:cs typeface="Arial MT"/>
              </a:rPr>
              <a:t>uma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80">
                <a:latin typeface="Arial MT"/>
                <a:cs typeface="Arial MT"/>
              </a:rPr>
              <a:t>impressora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50">
                <a:latin typeface="Arial MT"/>
                <a:cs typeface="Arial MT"/>
              </a:rPr>
              <a:t>ou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0">
                <a:latin typeface="Arial MT"/>
                <a:cs typeface="Arial MT"/>
              </a:rPr>
              <a:t>navegador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85">
                <a:latin typeface="Arial MT"/>
                <a:cs typeface="Arial MT"/>
              </a:rPr>
              <a:t>web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 spc="-50">
                <a:latin typeface="Arial MT"/>
                <a:cs typeface="Arial MT"/>
              </a:rPr>
              <a:t>a </a:t>
            </a:r>
            <a:r>
              <a:rPr dirty="0" sz="2600" spc="-110">
                <a:latin typeface="Arial MT"/>
                <a:cs typeface="Arial MT"/>
              </a:rPr>
              <a:t>recuperar</a:t>
            </a:r>
            <a:r>
              <a:rPr dirty="0" sz="2600" spc="-75">
                <a:latin typeface="Arial MT"/>
                <a:cs typeface="Arial MT"/>
              </a:rPr>
              <a:t> </a:t>
            </a:r>
            <a:r>
              <a:rPr dirty="0" sz="2600" spc="-120">
                <a:latin typeface="Arial MT"/>
                <a:cs typeface="Arial MT"/>
              </a:rPr>
              <a:t>dados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de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 spc="-385">
                <a:latin typeface="Arial MT"/>
                <a:cs typeface="Arial MT"/>
              </a:rPr>
              <a:t>um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servidor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remoto.</a:t>
            </a:r>
            <a:endParaRPr sz="2600">
              <a:latin typeface="Arial MT"/>
              <a:cs typeface="Arial MT"/>
            </a:endParaRPr>
          </a:p>
          <a:p>
            <a:pPr marL="329565" marR="252729" indent="-317500">
              <a:lnSpc>
                <a:spcPct val="90200"/>
              </a:lnSpc>
              <a:spcBef>
                <a:spcPts val="665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835" algn="l"/>
              </a:tabLst>
            </a:pPr>
            <a:r>
              <a:rPr dirty="0" sz="2900" spc="-290">
                <a:latin typeface="Arial MT"/>
                <a:cs typeface="Arial MT"/>
              </a:rPr>
              <a:t>Essencial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para</a:t>
            </a:r>
            <a:r>
              <a:rPr dirty="0" sz="2900" spc="-40">
                <a:latin typeface="Arial MT"/>
                <a:cs typeface="Arial MT"/>
              </a:rPr>
              <a:t> </a:t>
            </a:r>
            <a:r>
              <a:rPr dirty="0" sz="2900" spc="-265">
                <a:latin typeface="Arial MT"/>
                <a:cs typeface="Arial MT"/>
              </a:rPr>
              <a:t>processos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175">
                <a:latin typeface="Arial MT"/>
                <a:cs typeface="Arial MT"/>
              </a:rPr>
              <a:t>que</a:t>
            </a:r>
            <a:r>
              <a:rPr dirty="0" sz="2900" spc="-20">
                <a:latin typeface="Arial MT"/>
                <a:cs typeface="Arial MT"/>
              </a:rPr>
              <a:t> </a:t>
            </a:r>
            <a:r>
              <a:rPr dirty="0" sz="2900" spc="-10">
                <a:latin typeface="Arial MT"/>
                <a:cs typeface="Arial MT"/>
              </a:rPr>
              <a:t>devem </a:t>
            </a:r>
            <a:r>
              <a:rPr dirty="0" sz="2900" spc="-10">
                <a:latin typeface="Arial MT"/>
                <a:cs typeface="Arial MT"/>
              </a:rPr>
              <a:t>	</a:t>
            </a:r>
            <a:r>
              <a:rPr dirty="0" sz="2900" spc="-170">
                <a:latin typeface="Arial MT"/>
                <a:cs typeface="Arial MT"/>
              </a:rPr>
              <a:t>coordenar(sincronizar)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95">
                <a:latin typeface="Arial MT"/>
                <a:cs typeface="Arial MT"/>
              </a:rPr>
              <a:t>atividades</a:t>
            </a:r>
            <a:r>
              <a:rPr dirty="0" sz="2900" spc="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para </a:t>
            </a:r>
            <a:r>
              <a:rPr dirty="0" sz="2900" spc="-100">
                <a:latin typeface="Arial MT"/>
                <a:cs typeface="Arial MT"/>
              </a:rPr>
              <a:t>alcançar </a:t>
            </a:r>
            <a:r>
              <a:rPr dirty="0" sz="2900" spc="-100">
                <a:latin typeface="Arial MT"/>
                <a:cs typeface="Arial MT"/>
              </a:rPr>
              <a:t>	</a:t>
            </a:r>
            <a:r>
              <a:rPr dirty="0" sz="2900" spc="-170">
                <a:latin typeface="Arial MT"/>
                <a:cs typeface="Arial MT"/>
              </a:rPr>
              <a:t>meta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 spc="-380">
                <a:latin typeface="Arial MT"/>
                <a:cs typeface="Arial MT"/>
              </a:rPr>
              <a:t>comum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20"/>
              <a:t>IPC</a:t>
            </a:r>
            <a:r>
              <a:rPr dirty="0" spc="-10"/>
              <a:t> </a:t>
            </a:r>
            <a:r>
              <a:rPr dirty="0" spc="-270"/>
              <a:t>–</a:t>
            </a:r>
            <a:r>
              <a:rPr dirty="0" spc="-40"/>
              <a:t> </a:t>
            </a:r>
            <a:r>
              <a:rPr dirty="0" spc="-400"/>
              <a:t>Toca</a:t>
            </a:r>
            <a:r>
              <a:rPr dirty="0" spc="-20"/>
              <a:t> </a:t>
            </a:r>
            <a:r>
              <a:rPr dirty="0" spc="-10"/>
              <a:t>de</a:t>
            </a:r>
            <a:r>
              <a:rPr dirty="0" spc="-265"/>
              <a:t> </a:t>
            </a:r>
            <a:r>
              <a:rPr dirty="0" spc="-450"/>
              <a:t>mensagens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2403"/>
            <a:ext cx="7575550" cy="4447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9565" marR="319405" indent="-317500">
              <a:lnSpc>
                <a:spcPct val="100299"/>
              </a:lnSpc>
              <a:spcBef>
                <a:spcPts val="9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835" algn="l"/>
              </a:tabLst>
            </a:pPr>
            <a:r>
              <a:rPr dirty="0" sz="2900" spc="-340">
                <a:latin typeface="Arial MT"/>
                <a:cs typeface="Arial MT"/>
              </a:rPr>
              <a:t>Com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330">
                <a:latin typeface="Arial MT"/>
                <a:cs typeface="Arial MT"/>
              </a:rPr>
              <a:t>os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459">
                <a:latin typeface="Arial MT"/>
                <a:cs typeface="Arial MT"/>
              </a:rPr>
              <a:t>SDs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70">
                <a:latin typeface="Arial MT"/>
                <a:cs typeface="Arial MT"/>
              </a:rPr>
              <a:t>cresceu</a:t>
            </a:r>
            <a:r>
              <a:rPr dirty="0" sz="2900" spc="-15">
                <a:latin typeface="Arial MT"/>
                <a:cs typeface="Arial MT"/>
              </a:rPr>
              <a:t> </a:t>
            </a:r>
            <a:r>
              <a:rPr dirty="0" sz="2900">
                <a:latin typeface="Arial MT"/>
                <a:cs typeface="Arial MT"/>
              </a:rPr>
              <a:t>o</a:t>
            </a:r>
            <a:r>
              <a:rPr dirty="0" sz="2900" spc="-70">
                <a:latin typeface="Arial MT"/>
                <a:cs typeface="Arial MT"/>
              </a:rPr>
              <a:t> </a:t>
            </a:r>
            <a:r>
              <a:rPr dirty="0" sz="2900" spc="-220">
                <a:latin typeface="Arial MT"/>
                <a:cs typeface="Arial MT"/>
              </a:rPr>
              <a:t>interesse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190">
                <a:latin typeface="Arial MT"/>
                <a:cs typeface="Arial MT"/>
              </a:rPr>
              <a:t>na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10">
                <a:latin typeface="Arial MT"/>
                <a:cs typeface="Arial MT"/>
              </a:rPr>
              <a:t>comunicação </a:t>
            </a:r>
            <a:r>
              <a:rPr dirty="0" sz="2900" spc="-210">
                <a:latin typeface="Arial MT"/>
                <a:cs typeface="Arial MT"/>
              </a:rPr>
              <a:t>	</a:t>
            </a:r>
            <a:r>
              <a:rPr dirty="0" sz="2900" spc="-100">
                <a:latin typeface="Arial MT"/>
                <a:cs typeface="Arial MT"/>
              </a:rPr>
              <a:t>baseada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325">
                <a:latin typeface="Arial MT"/>
                <a:cs typeface="Arial MT"/>
              </a:rPr>
              <a:t>em</a:t>
            </a:r>
            <a:r>
              <a:rPr dirty="0" sz="2900" spc="-10">
                <a:latin typeface="Arial MT"/>
                <a:cs typeface="Arial MT"/>
              </a:rPr>
              <a:t> </a:t>
            </a:r>
            <a:r>
              <a:rPr dirty="0" sz="2900" spc="-285">
                <a:latin typeface="Arial MT"/>
                <a:cs typeface="Arial MT"/>
              </a:rPr>
              <a:t>mensagens.</a:t>
            </a:r>
            <a:endParaRPr sz="2900">
              <a:latin typeface="Arial MT"/>
              <a:cs typeface="Arial MT"/>
            </a:endParaRPr>
          </a:p>
          <a:p>
            <a:pPr marL="329565" marR="5080" indent="-317500">
              <a:lnSpc>
                <a:spcPct val="100699"/>
              </a:lnSpc>
              <a:spcBef>
                <a:spcPts val="65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30835" algn="l"/>
              </a:tabLst>
            </a:pPr>
            <a:r>
              <a:rPr dirty="0" sz="2900" spc="-254">
                <a:latin typeface="Arial MT"/>
                <a:cs typeface="Arial MT"/>
              </a:rPr>
              <a:t>Mensagens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165">
                <a:latin typeface="Arial MT"/>
                <a:cs typeface="Arial MT"/>
              </a:rPr>
              <a:t>podem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229">
                <a:latin typeface="Arial MT"/>
                <a:cs typeface="Arial MT"/>
              </a:rPr>
              <a:t>ser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204">
                <a:latin typeface="Arial MT"/>
                <a:cs typeface="Arial MT"/>
              </a:rPr>
              <a:t>passadas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325">
                <a:latin typeface="Arial MT"/>
                <a:cs typeface="Arial MT"/>
              </a:rPr>
              <a:t>em</a:t>
            </a:r>
            <a:r>
              <a:rPr dirty="0" sz="2900">
                <a:latin typeface="Arial MT"/>
                <a:cs typeface="Arial MT"/>
              </a:rPr>
              <a:t> </a:t>
            </a:r>
            <a:r>
              <a:rPr dirty="0" sz="2900" spc="-290">
                <a:latin typeface="Arial MT"/>
                <a:cs typeface="Arial MT"/>
              </a:rPr>
              <a:t>uma</a:t>
            </a:r>
            <a:r>
              <a:rPr dirty="0" sz="2900" spc="-5">
                <a:latin typeface="Arial MT"/>
                <a:cs typeface="Arial MT"/>
              </a:rPr>
              <a:t> </a:t>
            </a:r>
            <a:r>
              <a:rPr dirty="0" sz="2900" spc="-60">
                <a:latin typeface="Arial MT"/>
                <a:cs typeface="Arial MT"/>
              </a:rPr>
              <a:t>direção </a:t>
            </a:r>
            <a:r>
              <a:rPr dirty="0" sz="2900" spc="-60">
                <a:latin typeface="Arial MT"/>
                <a:cs typeface="Arial MT"/>
              </a:rPr>
              <a:t>	</a:t>
            </a:r>
            <a:r>
              <a:rPr dirty="0" sz="2900">
                <a:latin typeface="Arial MT"/>
                <a:cs typeface="Arial MT"/>
              </a:rPr>
              <a:t>por</a:t>
            </a:r>
            <a:r>
              <a:rPr dirty="0" sz="2900" spc="-190">
                <a:latin typeface="Arial MT"/>
                <a:cs typeface="Arial MT"/>
              </a:rPr>
              <a:t> </a:t>
            </a:r>
            <a:r>
              <a:rPr dirty="0" sz="2900" spc="-25">
                <a:latin typeface="Arial MT"/>
                <a:cs typeface="Arial MT"/>
              </a:rPr>
              <a:t>vez</a:t>
            </a:r>
            <a:endParaRPr sz="29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70">
                <a:latin typeface="Arial MT"/>
                <a:cs typeface="Arial MT"/>
              </a:rPr>
              <a:t>Processo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age</a:t>
            </a:r>
            <a:r>
              <a:rPr dirty="0" sz="2600" spc="-165">
                <a:latin typeface="Arial MT"/>
                <a:cs typeface="Arial MT"/>
              </a:rPr>
              <a:t> </a:t>
            </a:r>
            <a:r>
              <a:rPr dirty="0" sz="2600" spc="-270">
                <a:latin typeface="Arial MT"/>
                <a:cs typeface="Arial MT"/>
              </a:rPr>
              <a:t>como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245">
                <a:latin typeface="Arial MT"/>
                <a:cs typeface="Arial MT"/>
              </a:rPr>
              <a:t>emissor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receptor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195">
                <a:latin typeface="Arial MT"/>
                <a:cs typeface="Arial MT"/>
              </a:rPr>
              <a:t>Troca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de</a:t>
            </a:r>
            <a:r>
              <a:rPr dirty="0" sz="2600" spc="-175">
                <a:latin typeface="Arial MT"/>
                <a:cs typeface="Arial MT"/>
              </a:rPr>
              <a:t> </a:t>
            </a:r>
            <a:r>
              <a:rPr dirty="0" sz="2600" spc="-260">
                <a:latin typeface="Arial MT"/>
                <a:cs typeface="Arial MT"/>
              </a:rPr>
              <a:t>mensagens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65">
                <a:latin typeface="Arial MT"/>
                <a:cs typeface="Arial MT"/>
              </a:rPr>
              <a:t>pode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10">
                <a:latin typeface="Arial MT"/>
                <a:cs typeface="Arial MT"/>
              </a:rPr>
              <a:t>ser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bidirecional</a:t>
            </a:r>
            <a:endParaRPr sz="2600">
              <a:latin typeface="Arial MT"/>
              <a:cs typeface="Arial MT"/>
            </a:endParaRPr>
          </a:p>
          <a:p>
            <a:pPr lvl="1" marL="651510" indent="-271780">
              <a:lnSpc>
                <a:spcPct val="100000"/>
              </a:lnSpc>
              <a:spcBef>
                <a:spcPts val="565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51510" algn="l"/>
              </a:tabLst>
            </a:pPr>
            <a:r>
              <a:rPr dirty="0" sz="2600" spc="-254">
                <a:latin typeface="Arial MT"/>
                <a:cs typeface="Arial MT"/>
              </a:rPr>
              <a:t>Fazem</a:t>
            </a:r>
            <a:r>
              <a:rPr dirty="0" sz="2600" spc="40">
                <a:latin typeface="Arial MT"/>
                <a:cs typeface="Arial MT"/>
              </a:rPr>
              <a:t> </a:t>
            </a:r>
            <a:r>
              <a:rPr dirty="0" sz="2600" spc="-204">
                <a:latin typeface="Arial MT"/>
                <a:cs typeface="Arial MT"/>
              </a:rPr>
              <a:t>chamadas</a:t>
            </a:r>
            <a:r>
              <a:rPr dirty="0" sz="2600" spc="20">
                <a:latin typeface="Arial MT"/>
                <a:cs typeface="Arial MT"/>
              </a:rPr>
              <a:t> </a:t>
            </a:r>
            <a:r>
              <a:rPr dirty="0" sz="2600" spc="-35">
                <a:latin typeface="Arial MT"/>
                <a:cs typeface="Arial MT"/>
              </a:rPr>
              <a:t>como: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600">
              <a:latin typeface="Arial MT"/>
              <a:cs typeface="Arial MT"/>
            </a:endParaRPr>
          </a:p>
          <a:p>
            <a:pPr marL="697865" marR="1955800">
              <a:lnSpc>
                <a:spcPct val="121600"/>
              </a:lnSpc>
            </a:pPr>
            <a:r>
              <a:rPr dirty="0" sz="1900">
                <a:latin typeface="Courier New"/>
                <a:cs typeface="Courier New"/>
              </a:rPr>
              <a:t>send(processoReceptor,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mensagem) </a:t>
            </a:r>
            <a:r>
              <a:rPr dirty="0" sz="1900">
                <a:latin typeface="Courier New"/>
                <a:cs typeface="Courier New"/>
              </a:rPr>
              <a:t>receive(processoEmissor,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mensagem)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Pipes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680" y="5225495"/>
            <a:ext cx="7353771" cy="15970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66976" y="1882545"/>
            <a:ext cx="7768590" cy="31591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330835" indent="-318135">
              <a:lnSpc>
                <a:spcPct val="100000"/>
              </a:lnSpc>
              <a:spcBef>
                <a:spcPts val="77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175">
                <a:latin typeface="Arial MT"/>
                <a:cs typeface="Arial MT"/>
              </a:rPr>
              <a:t>Implementação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70">
                <a:latin typeface="Arial MT"/>
                <a:cs typeface="Arial MT"/>
              </a:rPr>
              <a:t>popular</a:t>
            </a:r>
            <a:r>
              <a:rPr dirty="0" sz="2500" spc="-9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troca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20">
                <a:latin typeface="Arial MT"/>
                <a:cs typeface="Arial MT"/>
              </a:rPr>
              <a:t>mensagens.</a:t>
            </a:r>
            <a:endParaRPr sz="2500">
              <a:latin typeface="Arial MT"/>
              <a:cs typeface="Arial MT"/>
            </a:endParaRPr>
          </a:p>
          <a:p>
            <a:pPr algn="just" marL="330835" marR="436245" indent="-318770">
              <a:lnSpc>
                <a:spcPct val="101200"/>
              </a:lnSpc>
              <a:spcBef>
                <a:spcPts val="63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00">
                <a:latin typeface="Arial MT"/>
                <a:cs typeface="Arial MT"/>
              </a:rPr>
              <a:t>Uma</a:t>
            </a:r>
            <a:r>
              <a:rPr dirty="0" sz="2500" spc="125">
                <a:latin typeface="Arial MT"/>
                <a:cs typeface="Arial MT"/>
              </a:rPr>
              <a:t> </a:t>
            </a:r>
            <a:r>
              <a:rPr dirty="0" sz="2500" spc="-40">
                <a:latin typeface="Arial MT"/>
                <a:cs typeface="Arial MT"/>
              </a:rPr>
              <a:t>região</a:t>
            </a:r>
            <a:r>
              <a:rPr dirty="0" sz="2500" spc="-1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 spc="-180">
                <a:latin typeface="Arial MT"/>
                <a:cs typeface="Arial MT"/>
              </a:rPr>
              <a:t>memória</a:t>
            </a:r>
            <a:r>
              <a:rPr dirty="0" sz="2500" spc="30">
                <a:latin typeface="Arial MT"/>
                <a:cs typeface="Arial MT"/>
              </a:rPr>
              <a:t> </a:t>
            </a:r>
            <a:r>
              <a:rPr dirty="0" sz="2500" spc="-185">
                <a:latin typeface="Arial MT"/>
                <a:cs typeface="Arial MT"/>
              </a:rPr>
              <a:t>serve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-295">
                <a:latin typeface="Arial MT"/>
                <a:cs typeface="Arial MT"/>
              </a:rPr>
              <a:t>como</a:t>
            </a:r>
            <a:r>
              <a:rPr dirty="0" sz="2500" spc="120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buffer</a:t>
            </a:r>
            <a:r>
              <a:rPr dirty="0" sz="2500" spc="35">
                <a:latin typeface="Arial MT"/>
                <a:cs typeface="Arial MT"/>
              </a:rPr>
              <a:t> </a:t>
            </a:r>
            <a:r>
              <a:rPr dirty="0" sz="2500" spc="-370">
                <a:latin typeface="Arial MT"/>
                <a:cs typeface="Arial MT"/>
              </a:rPr>
              <a:t>com</a:t>
            </a:r>
            <a:r>
              <a:rPr dirty="0" sz="2500" spc="195">
                <a:latin typeface="Arial MT"/>
                <a:cs typeface="Arial MT"/>
              </a:rPr>
              <a:t> </a:t>
            </a:r>
            <a:r>
              <a:rPr dirty="0" sz="2500" spc="-180">
                <a:latin typeface="Arial MT"/>
                <a:cs typeface="Arial MT"/>
              </a:rPr>
              <a:t>acesso </a:t>
            </a:r>
            <a:r>
              <a:rPr dirty="0" sz="2500" spc="-160">
                <a:latin typeface="Arial MT"/>
                <a:cs typeface="Arial MT"/>
              </a:rPr>
              <a:t>sincronizado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pelo</a:t>
            </a:r>
            <a:r>
              <a:rPr dirty="0" sz="2500" spc="-25">
                <a:latin typeface="Arial MT"/>
                <a:cs typeface="Arial MT"/>
              </a:rPr>
              <a:t> SO.</a:t>
            </a:r>
            <a:endParaRPr sz="2500">
              <a:latin typeface="Arial MT"/>
              <a:cs typeface="Arial MT"/>
            </a:endParaRPr>
          </a:p>
          <a:p>
            <a:pPr algn="just" lvl="1" marL="652145" marR="5080" indent="-273050">
              <a:lnSpc>
                <a:spcPct val="100899"/>
              </a:lnSpc>
              <a:spcBef>
                <a:spcPts val="50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520">
                <a:latin typeface="Arial MT"/>
                <a:cs typeface="Arial MT"/>
              </a:rPr>
              <a:t>Um</a:t>
            </a:r>
            <a:r>
              <a:rPr dirty="0" sz="2200" spc="36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processo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escritor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escreve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355">
                <a:latin typeface="Arial MT"/>
                <a:cs typeface="Arial MT"/>
              </a:rPr>
              <a:t>os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dados.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SO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pausa</a:t>
            </a:r>
            <a:r>
              <a:rPr dirty="0" sz="2200" spc="114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sua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execução </a:t>
            </a:r>
            <a:r>
              <a:rPr dirty="0" sz="2200" spc="-105">
                <a:latin typeface="Arial MT"/>
                <a:cs typeface="Arial MT"/>
              </a:rPr>
              <a:t>permitindo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45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leitor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leia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os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dados.</a:t>
            </a:r>
            <a:endParaRPr sz="2200">
              <a:latin typeface="Arial MT"/>
              <a:cs typeface="Arial MT"/>
            </a:endParaRPr>
          </a:p>
          <a:p>
            <a:pPr algn="just" lvl="1" marL="652145" marR="15875" indent="-273050">
              <a:lnSpc>
                <a:spcPct val="100200"/>
              </a:lnSpc>
              <a:spcBef>
                <a:spcPts val="52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leitor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vai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fazendo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leitura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90">
                <a:latin typeface="Arial MT"/>
                <a:cs typeface="Arial MT"/>
              </a:rPr>
              <a:t>dos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110">
                <a:latin typeface="Arial MT"/>
                <a:cs typeface="Arial MT"/>
              </a:rPr>
              <a:t>dados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(esvaziando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buffer). </a:t>
            </a:r>
            <a:r>
              <a:rPr dirty="0" sz="2200" spc="-265">
                <a:latin typeface="Arial MT"/>
                <a:cs typeface="Arial MT"/>
              </a:rPr>
              <a:t>SO</a:t>
            </a:r>
            <a:r>
              <a:rPr dirty="0" sz="2200" spc="11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pausa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50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execução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do</a:t>
            </a:r>
            <a:r>
              <a:rPr dirty="0" sz="2200" spc="-145">
                <a:latin typeface="Arial MT"/>
                <a:cs typeface="Arial MT"/>
              </a:rPr>
              <a:t> </a:t>
            </a:r>
            <a:r>
              <a:rPr dirty="0" sz="2200" spc="-35">
                <a:latin typeface="Arial MT"/>
                <a:cs typeface="Arial MT"/>
              </a:rPr>
              <a:t>leitor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permite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que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escritor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volte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50">
                <a:latin typeface="Arial MT"/>
                <a:cs typeface="Arial MT"/>
              </a:rPr>
              <a:t>a </a:t>
            </a:r>
            <a:r>
              <a:rPr dirty="0" sz="2200" spc="-45">
                <a:latin typeface="Arial MT"/>
                <a:cs typeface="Arial MT"/>
              </a:rPr>
              <a:t>escrever.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Socket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63927"/>
            <a:ext cx="7918450" cy="30594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30835" marR="5080" indent="-318770">
              <a:lnSpc>
                <a:spcPct val="100600"/>
              </a:lnSpc>
              <a:spcBef>
                <a:spcPts val="7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10">
                <a:latin typeface="Arial MT"/>
                <a:cs typeface="Arial MT"/>
              </a:rPr>
              <a:t>Componente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25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software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85">
                <a:latin typeface="Arial MT"/>
                <a:cs typeface="Arial MT"/>
              </a:rPr>
              <a:t>disponibilizado</a:t>
            </a:r>
            <a:r>
              <a:rPr dirty="0" sz="2500" spc="-55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pelo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235">
                <a:latin typeface="Arial MT"/>
                <a:cs typeface="Arial MT"/>
              </a:rPr>
              <a:t>SO</a:t>
            </a:r>
            <a:r>
              <a:rPr dirty="0" sz="2500" spc="-20">
                <a:latin typeface="Arial MT"/>
                <a:cs typeface="Arial MT"/>
              </a:rPr>
              <a:t> para </a:t>
            </a:r>
            <a:r>
              <a:rPr dirty="0" sz="2500" spc="-80">
                <a:latin typeface="Arial MT"/>
                <a:cs typeface="Arial MT"/>
              </a:rPr>
              <a:t>permitir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que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375">
                <a:latin typeface="Arial MT"/>
                <a:cs typeface="Arial MT"/>
              </a:rPr>
              <a:t>um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80">
                <a:latin typeface="Arial MT"/>
                <a:cs typeface="Arial MT"/>
              </a:rPr>
              <a:t>programa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receba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50">
                <a:latin typeface="Arial MT"/>
                <a:cs typeface="Arial MT"/>
              </a:rPr>
              <a:t>corretamente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65">
                <a:latin typeface="Arial MT"/>
                <a:cs typeface="Arial MT"/>
              </a:rPr>
              <a:t>pacotes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de </a:t>
            </a:r>
            <a:r>
              <a:rPr dirty="0" sz="2500" spc="-120">
                <a:latin typeface="Arial MT"/>
                <a:cs typeface="Arial MT"/>
              </a:rPr>
              <a:t>dados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direcionados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ele.</a:t>
            </a:r>
            <a:endParaRPr sz="2500">
              <a:latin typeface="Arial MT"/>
              <a:cs typeface="Arial MT"/>
            </a:endParaRPr>
          </a:p>
          <a:p>
            <a:pPr lvl="1" marL="652145" marR="733425" indent="-273050">
              <a:lnSpc>
                <a:spcPct val="100899"/>
              </a:lnSpc>
              <a:spcBef>
                <a:spcPts val="52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330">
                <a:latin typeface="Arial MT"/>
                <a:cs typeface="Arial MT"/>
              </a:rPr>
              <a:t>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programa</a:t>
            </a:r>
            <a:r>
              <a:rPr dirty="0" sz="2200" spc="-80">
                <a:latin typeface="Arial MT"/>
                <a:cs typeface="Arial MT"/>
              </a:rPr>
              <a:t> </a:t>
            </a:r>
            <a:r>
              <a:rPr dirty="0" sz="2200" spc="-55">
                <a:latin typeface="Arial MT"/>
                <a:cs typeface="Arial MT"/>
              </a:rPr>
              <a:t>cria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Socket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Server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ativa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poder </a:t>
            </a:r>
            <a:r>
              <a:rPr dirty="0" sz="2200" spc="-95">
                <a:latin typeface="Arial MT"/>
                <a:cs typeface="Arial MT"/>
              </a:rPr>
              <a:t>receber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solicitações.</a:t>
            </a:r>
            <a:endParaRPr sz="2200">
              <a:latin typeface="Arial MT"/>
              <a:cs typeface="Arial MT"/>
            </a:endParaRPr>
          </a:p>
          <a:p>
            <a:pPr marL="379730">
              <a:lnSpc>
                <a:spcPct val="100000"/>
              </a:lnSpc>
              <a:spcBef>
                <a:spcPts val="540"/>
              </a:spcBef>
            </a:pPr>
            <a:r>
              <a:rPr dirty="0" sz="1500" spc="430">
                <a:solidFill>
                  <a:srgbClr val="94B6D2"/>
                </a:solidFill>
                <a:latin typeface="Microsoft Sans Serif"/>
                <a:cs typeface="Microsoft Sans Serif"/>
              </a:rPr>
              <a:t>□</a:t>
            </a:r>
            <a:r>
              <a:rPr dirty="0" sz="1500" spc="250">
                <a:solidFill>
                  <a:srgbClr val="94B6D2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65">
                <a:latin typeface="Arial MT"/>
                <a:cs typeface="Arial MT"/>
              </a:rPr>
              <a:t>Este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Socket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Server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é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caracterizado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por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335">
                <a:latin typeface="Arial MT"/>
                <a:cs typeface="Arial MT"/>
              </a:rPr>
              <a:t>um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endereço</a:t>
            </a:r>
            <a:endParaRPr sz="2200">
              <a:latin typeface="Arial MT"/>
              <a:cs typeface="Arial MT"/>
            </a:endParaRPr>
          </a:p>
          <a:p>
            <a:pPr lvl="1" marL="652145" marR="746125" indent="-273050">
              <a:lnSpc>
                <a:spcPct val="100899"/>
              </a:lnSpc>
              <a:spcBef>
                <a:spcPts val="500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40">
                <a:latin typeface="Arial MT"/>
                <a:cs typeface="Arial MT"/>
              </a:rPr>
              <a:t>Outros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programas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que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225">
                <a:latin typeface="Arial MT"/>
                <a:cs typeface="Arial MT"/>
              </a:rPr>
              <a:t>conheçam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esse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endereço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podem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85">
                <a:latin typeface="Arial MT"/>
                <a:cs typeface="Arial MT"/>
              </a:rPr>
              <a:t>se </a:t>
            </a:r>
            <a:r>
              <a:rPr dirty="0" sz="2200" spc="-190">
                <a:latin typeface="Arial MT"/>
                <a:cs typeface="Arial MT"/>
              </a:rPr>
              <a:t>comunicar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65">
                <a:latin typeface="Arial MT"/>
                <a:cs typeface="Arial MT"/>
              </a:rPr>
              <a:t>com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75">
                <a:latin typeface="Arial MT"/>
                <a:cs typeface="Arial MT"/>
              </a:rPr>
              <a:t>programa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servidor.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Socket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47345" marR="5080" indent="-317500">
              <a:lnSpc>
                <a:spcPct val="100299"/>
              </a:lnSpc>
              <a:spcBef>
                <a:spcPts val="90"/>
              </a:spcBef>
              <a:buClr>
                <a:srgbClr val="DD7F46"/>
              </a:buClr>
              <a:buSzPct val="58620"/>
              <a:buFont typeface="Lucida Sans Unicode"/>
              <a:buChar char="□"/>
              <a:tabLst>
                <a:tab pos="348615" algn="l"/>
              </a:tabLst>
            </a:pPr>
            <a:r>
              <a:rPr dirty="0" spc="-425"/>
              <a:t>Um</a:t>
            </a:r>
            <a:r>
              <a:rPr dirty="0"/>
              <a:t> </a:t>
            </a:r>
            <a:r>
              <a:rPr dirty="0" spc="-145"/>
              <a:t>exemplo</a:t>
            </a:r>
            <a:r>
              <a:rPr dirty="0"/>
              <a:t> </a:t>
            </a:r>
            <a:r>
              <a:rPr dirty="0" spc="-285"/>
              <a:t>passos</a:t>
            </a:r>
            <a:r>
              <a:rPr dirty="0" spc="5"/>
              <a:t> </a:t>
            </a:r>
            <a:r>
              <a:rPr dirty="0" spc="-185"/>
              <a:t>envolvidos</a:t>
            </a:r>
            <a:r>
              <a:rPr dirty="0" spc="15"/>
              <a:t> </a:t>
            </a:r>
            <a:r>
              <a:rPr dirty="0" spc="-265"/>
              <a:t>no</a:t>
            </a:r>
            <a:r>
              <a:rPr dirty="0"/>
              <a:t> </a:t>
            </a:r>
            <a:r>
              <a:rPr dirty="0" spc="-160"/>
              <a:t>estabelecimento </a:t>
            </a:r>
            <a:r>
              <a:rPr dirty="0" spc="-160"/>
              <a:t>	</a:t>
            </a:r>
            <a:r>
              <a:rPr dirty="0"/>
              <a:t>de</a:t>
            </a:r>
            <a:r>
              <a:rPr dirty="0" spc="-170"/>
              <a:t> </a:t>
            </a:r>
            <a:r>
              <a:rPr dirty="0" spc="-425"/>
              <a:t>um</a:t>
            </a:r>
            <a:r>
              <a:rPr dirty="0" spc="-20"/>
              <a:t> </a:t>
            </a:r>
            <a:r>
              <a:rPr dirty="0" spc="-85"/>
              <a:t>socket:</a:t>
            </a:r>
          </a:p>
          <a:p>
            <a:pPr lvl="1" marL="669290" indent="-271780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69290" algn="l"/>
              </a:tabLst>
            </a:pPr>
            <a:r>
              <a:rPr dirty="0" sz="2600" spc="-45">
                <a:latin typeface="Arial MT"/>
                <a:cs typeface="Arial MT"/>
              </a:rPr>
              <a:t>Criar</a:t>
            </a:r>
            <a:r>
              <a:rPr dirty="0" sz="2600" spc="-120">
                <a:latin typeface="Arial MT"/>
                <a:cs typeface="Arial MT"/>
              </a:rPr>
              <a:t>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socket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com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chamada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sistema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70">
                <a:latin typeface="Arial MT"/>
                <a:cs typeface="Arial MT"/>
              </a:rPr>
              <a:t>socket().</a:t>
            </a:r>
            <a:endParaRPr sz="2600">
              <a:latin typeface="Arial MT"/>
              <a:cs typeface="Arial MT"/>
            </a:endParaRPr>
          </a:p>
          <a:p>
            <a:pPr lvl="1" marL="668655" marR="205740" indent="-271780">
              <a:lnSpc>
                <a:spcPct val="100800"/>
              </a:lnSpc>
              <a:spcBef>
                <a:spcPts val="50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69925" algn="l"/>
              </a:tabLst>
            </a:pPr>
            <a:r>
              <a:rPr dirty="0" sz="2600" spc="-85">
                <a:latin typeface="Arial MT"/>
                <a:cs typeface="Arial MT"/>
              </a:rPr>
              <a:t>Amarrar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60">
                <a:latin typeface="Arial MT"/>
                <a:cs typeface="Arial MT"/>
              </a:rPr>
              <a:t>o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220">
                <a:latin typeface="Arial MT"/>
                <a:cs typeface="Arial MT"/>
              </a:rPr>
              <a:t>socket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380">
                <a:latin typeface="Arial MT"/>
                <a:cs typeface="Arial MT"/>
              </a:rPr>
              <a:t>um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endereço</a:t>
            </a:r>
            <a:r>
              <a:rPr dirty="0" sz="2600">
                <a:latin typeface="Arial MT"/>
                <a:cs typeface="Arial MT"/>
              </a:rPr>
              <a:t> </a:t>
            </a:r>
            <a:r>
              <a:rPr dirty="0" sz="2600" spc="-225">
                <a:latin typeface="Arial MT"/>
                <a:cs typeface="Arial MT"/>
              </a:rPr>
              <a:t>usando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chamada </a:t>
            </a:r>
            <a:r>
              <a:rPr dirty="0" sz="2600" spc="-125">
                <a:latin typeface="Arial MT"/>
                <a:cs typeface="Arial MT"/>
              </a:rPr>
              <a:t>	</a:t>
            </a:r>
            <a:r>
              <a:rPr dirty="0" sz="2600" spc="-10">
                <a:latin typeface="Arial MT"/>
                <a:cs typeface="Arial MT"/>
              </a:rPr>
              <a:t>ao</a:t>
            </a:r>
            <a:r>
              <a:rPr dirty="0" sz="2600" spc="-105">
                <a:latin typeface="Arial MT"/>
                <a:cs typeface="Arial MT"/>
              </a:rPr>
              <a:t> </a:t>
            </a:r>
            <a:r>
              <a:rPr dirty="0" sz="2600" spc="-229">
                <a:latin typeface="Arial MT"/>
                <a:cs typeface="Arial MT"/>
              </a:rPr>
              <a:t>sistema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bind().</a:t>
            </a:r>
            <a:endParaRPr sz="2600">
              <a:latin typeface="Arial MT"/>
              <a:cs typeface="Arial MT"/>
            </a:endParaRPr>
          </a:p>
          <a:p>
            <a:pPr lvl="2" marL="943610" indent="-227965">
              <a:lnSpc>
                <a:spcPct val="100000"/>
              </a:lnSpc>
              <a:spcBef>
                <a:spcPts val="515"/>
              </a:spcBef>
              <a:buClr>
                <a:srgbClr val="DD7F46"/>
              </a:buClr>
              <a:buSzPct val="73913"/>
              <a:buFont typeface="Lucida Sans Unicode"/>
              <a:buChar char="■"/>
              <a:tabLst>
                <a:tab pos="943610" algn="l"/>
              </a:tabLst>
            </a:pPr>
            <a:r>
              <a:rPr dirty="0" sz="2300">
                <a:latin typeface="Arial MT"/>
                <a:cs typeface="Arial MT"/>
              </a:rPr>
              <a:t>Na</a:t>
            </a:r>
            <a:r>
              <a:rPr dirty="0" sz="2300" spc="-45">
                <a:latin typeface="Arial MT"/>
                <a:cs typeface="Arial MT"/>
              </a:rPr>
              <a:t> </a:t>
            </a:r>
            <a:r>
              <a:rPr dirty="0" sz="2300" spc="-130">
                <a:latin typeface="Arial MT"/>
                <a:cs typeface="Arial MT"/>
              </a:rPr>
              <a:t>Internet,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330">
                <a:latin typeface="Arial MT"/>
                <a:cs typeface="Arial MT"/>
              </a:rPr>
              <a:t>um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135">
                <a:latin typeface="Arial MT"/>
                <a:cs typeface="Arial MT"/>
              </a:rPr>
              <a:t>endereço</a:t>
            </a:r>
            <a:r>
              <a:rPr dirty="0" sz="2300" spc="-15">
                <a:latin typeface="Arial MT"/>
                <a:cs typeface="Arial MT"/>
              </a:rPr>
              <a:t> </a:t>
            </a:r>
            <a:r>
              <a:rPr dirty="0" sz="2300" spc="-210">
                <a:latin typeface="Arial MT"/>
                <a:cs typeface="Arial MT"/>
              </a:rPr>
              <a:t>consiste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 spc="-310">
                <a:latin typeface="Arial MT"/>
                <a:cs typeface="Arial MT"/>
              </a:rPr>
              <a:t>num</a:t>
            </a:r>
            <a:r>
              <a:rPr dirty="0" sz="2300" spc="-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par</a:t>
            </a:r>
            <a:r>
              <a:rPr dirty="0" sz="2300" spc="-10">
                <a:latin typeface="Arial MT"/>
                <a:cs typeface="Arial MT"/>
              </a:rPr>
              <a:t> IP/porta.</a:t>
            </a:r>
            <a:endParaRPr sz="2300">
              <a:latin typeface="Arial MT"/>
              <a:cs typeface="Arial MT"/>
            </a:endParaRPr>
          </a:p>
          <a:p>
            <a:pPr lvl="1" marL="668655" marR="638175" indent="-271780">
              <a:lnSpc>
                <a:spcPct val="1012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Microsoft Sans Serif"/>
              <a:buChar char="□"/>
              <a:tabLst>
                <a:tab pos="669925" algn="l"/>
              </a:tabLst>
            </a:pPr>
            <a:r>
              <a:rPr dirty="0" sz="2600" spc="-195">
                <a:latin typeface="Arial MT"/>
                <a:cs typeface="Arial MT"/>
              </a:rPr>
              <a:t>Enviar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160">
                <a:latin typeface="Arial MT"/>
                <a:cs typeface="Arial MT"/>
              </a:rPr>
              <a:t> </a:t>
            </a:r>
            <a:r>
              <a:rPr dirty="0" sz="2600" spc="-114">
                <a:latin typeface="Arial MT"/>
                <a:cs typeface="Arial MT"/>
              </a:rPr>
              <a:t>receber</a:t>
            </a:r>
            <a:r>
              <a:rPr dirty="0" sz="2600" spc="-55">
                <a:latin typeface="Arial MT"/>
                <a:cs typeface="Arial MT"/>
              </a:rPr>
              <a:t> </a:t>
            </a:r>
            <a:r>
              <a:rPr dirty="0" sz="2600" spc="-125">
                <a:latin typeface="Arial MT"/>
                <a:cs typeface="Arial MT"/>
              </a:rPr>
              <a:t>dados</a:t>
            </a:r>
            <a:r>
              <a:rPr dirty="0" sz="2600" spc="-60">
                <a:latin typeface="Arial MT"/>
                <a:cs typeface="Arial MT"/>
              </a:rPr>
              <a:t> </a:t>
            </a:r>
            <a:r>
              <a:rPr dirty="0" sz="2600" spc="-300">
                <a:latin typeface="Arial MT"/>
                <a:cs typeface="Arial MT"/>
              </a:rPr>
              <a:t>com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165">
                <a:latin typeface="Arial MT"/>
                <a:cs typeface="Arial MT"/>
              </a:rPr>
              <a:t>chamada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ao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 spc="-185">
                <a:latin typeface="Arial MT"/>
                <a:cs typeface="Arial MT"/>
              </a:rPr>
              <a:t>sistema </a:t>
            </a:r>
            <a:r>
              <a:rPr dirty="0" sz="2600" spc="-185">
                <a:latin typeface="Arial MT"/>
                <a:cs typeface="Arial MT"/>
              </a:rPr>
              <a:t>	</a:t>
            </a:r>
            <a:r>
              <a:rPr dirty="0" sz="2600" spc="-150">
                <a:latin typeface="Arial MT"/>
                <a:cs typeface="Arial MT"/>
              </a:rPr>
              <a:t>recvfrom()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</a:t>
            </a:r>
            <a:r>
              <a:rPr dirty="0" sz="2600" spc="-110">
                <a:latin typeface="Arial MT"/>
                <a:cs typeface="Arial MT"/>
              </a:rPr>
              <a:t> </a:t>
            </a:r>
            <a:r>
              <a:rPr dirty="0" sz="2600" spc="-55">
                <a:latin typeface="Arial MT"/>
                <a:cs typeface="Arial MT"/>
              </a:rPr>
              <a:t>sendto()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088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Socket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754" y="2025395"/>
            <a:ext cx="6456115" cy="4044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9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0"/>
              <a:t>Java</a:t>
            </a:r>
            <a:r>
              <a:rPr dirty="0" sz="4000" spc="-25"/>
              <a:t> </a:t>
            </a:r>
            <a:r>
              <a:rPr dirty="0" sz="4000" spc="-470"/>
              <a:t>RMI</a:t>
            </a:r>
            <a:r>
              <a:rPr dirty="0" sz="4000" spc="-10"/>
              <a:t> </a:t>
            </a:r>
            <a:r>
              <a:rPr dirty="0" sz="4000" spc="-450"/>
              <a:t>(</a:t>
            </a:r>
            <a:r>
              <a:rPr dirty="0" sz="4000" spc="-450" i="1">
                <a:latin typeface="Arial"/>
                <a:cs typeface="Arial"/>
              </a:rPr>
              <a:t>Remote</a:t>
            </a:r>
            <a:r>
              <a:rPr dirty="0" sz="4000" spc="-10" i="1">
                <a:latin typeface="Arial"/>
                <a:cs typeface="Arial"/>
              </a:rPr>
              <a:t> </a:t>
            </a:r>
            <a:r>
              <a:rPr dirty="0" sz="4000" spc="-300" i="1">
                <a:latin typeface="Arial"/>
                <a:cs typeface="Arial"/>
              </a:rPr>
              <a:t>Method</a:t>
            </a:r>
            <a:r>
              <a:rPr dirty="0" sz="4000" spc="-5" i="1">
                <a:latin typeface="Arial"/>
                <a:cs typeface="Arial"/>
              </a:rPr>
              <a:t> </a:t>
            </a:r>
            <a:r>
              <a:rPr dirty="0" sz="4000" spc="-265" i="1">
                <a:latin typeface="Arial"/>
                <a:cs typeface="Arial"/>
              </a:rPr>
              <a:t>Invocation</a:t>
            </a:r>
            <a:r>
              <a:rPr dirty="0" sz="4000" spc="-265"/>
              <a:t>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66976" y="1902967"/>
            <a:ext cx="7894955" cy="4292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30835" marR="893444" indent="-318770">
              <a:lnSpc>
                <a:spcPts val="2440"/>
              </a:lnSpc>
              <a:spcBef>
                <a:spcPts val="64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00">
                <a:latin typeface="Arial MT"/>
                <a:cs typeface="Arial MT"/>
              </a:rPr>
              <a:t>RMI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é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 spc="-254">
                <a:latin typeface="Arial MT"/>
                <a:cs typeface="Arial MT"/>
              </a:rPr>
              <a:t>uma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interface</a:t>
            </a:r>
            <a:r>
              <a:rPr dirty="0" sz="2500" spc="-8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0">
                <a:latin typeface="Arial MT"/>
                <a:cs typeface="Arial MT"/>
              </a:rPr>
              <a:t>programação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que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10">
                <a:latin typeface="Arial MT"/>
                <a:cs typeface="Arial MT"/>
              </a:rPr>
              <a:t>permite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a </a:t>
            </a:r>
            <a:r>
              <a:rPr dirty="0" sz="2500" spc="-180">
                <a:latin typeface="Arial MT"/>
                <a:cs typeface="Arial MT"/>
              </a:rPr>
              <a:t>execução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-200">
                <a:latin typeface="Arial MT"/>
                <a:cs typeface="Arial MT"/>
              </a:rPr>
              <a:t>chamadas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80">
                <a:latin typeface="Arial MT"/>
                <a:cs typeface="Arial MT"/>
              </a:rPr>
              <a:t>remotas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40">
                <a:latin typeface="Arial MT"/>
                <a:cs typeface="Arial MT"/>
              </a:rPr>
              <a:t>no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25">
                <a:latin typeface="Arial MT"/>
                <a:cs typeface="Arial MT"/>
              </a:rPr>
              <a:t>estilo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385">
                <a:latin typeface="Arial MT"/>
                <a:cs typeface="Arial MT"/>
              </a:rPr>
              <a:t>RPC.</a:t>
            </a:r>
            <a:endParaRPr sz="2500">
              <a:latin typeface="Arial MT"/>
              <a:cs typeface="Arial MT"/>
            </a:endParaRPr>
          </a:p>
          <a:p>
            <a:pPr marL="330835" marR="5080" indent="-318770">
              <a:lnSpc>
                <a:spcPts val="2440"/>
              </a:lnSpc>
              <a:spcBef>
                <a:spcPts val="63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254">
                <a:latin typeface="Arial MT"/>
                <a:cs typeface="Arial MT"/>
              </a:rPr>
              <a:t>Uma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das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114">
                <a:latin typeface="Arial MT"/>
                <a:cs typeface="Arial MT"/>
              </a:rPr>
              <a:t>abordagens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plataforma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 spc="-120">
                <a:latin typeface="Arial MT"/>
                <a:cs typeface="Arial MT"/>
              </a:rPr>
              <a:t>Java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75">
                <a:latin typeface="Arial MT"/>
                <a:cs typeface="Arial MT"/>
              </a:rPr>
              <a:t>prover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as </a:t>
            </a:r>
            <a:r>
              <a:rPr dirty="0" sz="2500" spc="-125">
                <a:latin typeface="Arial MT"/>
                <a:cs typeface="Arial MT"/>
              </a:rPr>
              <a:t>funcionalidades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</a:t>
            </a:r>
            <a:r>
              <a:rPr dirty="0" sz="2500" spc="-175">
                <a:latin typeface="Arial MT"/>
                <a:cs typeface="Arial MT"/>
              </a:rPr>
              <a:t> </a:t>
            </a:r>
            <a:r>
              <a:rPr dirty="0" sz="2500" spc="-254">
                <a:latin typeface="Arial MT"/>
                <a:cs typeface="Arial MT"/>
              </a:rPr>
              <a:t>uma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plataforma</a:t>
            </a:r>
            <a:r>
              <a:rPr dirty="0" sz="2500" spc="-12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de</a:t>
            </a:r>
            <a:r>
              <a:rPr dirty="0" sz="2500" spc="-105">
                <a:latin typeface="Arial MT"/>
                <a:cs typeface="Arial MT"/>
              </a:rPr>
              <a:t> </a:t>
            </a:r>
            <a:r>
              <a:rPr dirty="0" sz="2500" spc="-130">
                <a:latin typeface="Arial MT"/>
                <a:cs typeface="Arial MT"/>
              </a:rPr>
              <a:t>objetos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-105">
                <a:latin typeface="Arial MT"/>
                <a:cs typeface="Arial MT"/>
              </a:rPr>
              <a:t>distribuídos.</a:t>
            </a:r>
            <a:endParaRPr sz="2500">
              <a:latin typeface="Arial MT"/>
              <a:cs typeface="Arial MT"/>
            </a:endParaRPr>
          </a:p>
          <a:p>
            <a:pPr marL="330835" marR="685800" indent="-318770">
              <a:lnSpc>
                <a:spcPts val="2440"/>
              </a:lnSpc>
              <a:spcBef>
                <a:spcPts val="615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>
                <a:latin typeface="Arial MT"/>
                <a:cs typeface="Arial MT"/>
              </a:rPr>
              <a:t>O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190">
                <a:latin typeface="Arial MT"/>
                <a:cs typeface="Arial MT"/>
              </a:rPr>
              <a:t>funcionamento</a:t>
            </a:r>
            <a:r>
              <a:rPr dirty="0" sz="2500" spc="-10">
                <a:latin typeface="Arial MT"/>
                <a:cs typeface="Arial MT"/>
              </a:rPr>
              <a:t> de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95">
                <a:latin typeface="Arial MT"/>
                <a:cs typeface="Arial MT"/>
              </a:rPr>
              <a:t>RMI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229">
                <a:latin typeface="Arial MT"/>
                <a:cs typeface="Arial MT"/>
              </a:rPr>
              <a:t>consiste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175">
                <a:latin typeface="Arial MT"/>
                <a:cs typeface="Arial MT"/>
              </a:rPr>
              <a:t>basicamente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300">
                <a:latin typeface="Arial MT"/>
                <a:cs typeface="Arial MT"/>
              </a:rPr>
              <a:t>em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45">
                <a:latin typeface="Arial MT"/>
                <a:cs typeface="Arial MT"/>
              </a:rPr>
              <a:t>dois </a:t>
            </a:r>
            <a:r>
              <a:rPr dirty="0" sz="2500" spc="-125">
                <a:latin typeface="Arial MT"/>
                <a:cs typeface="Arial MT"/>
              </a:rPr>
              <a:t>programas,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204">
                <a:latin typeface="Arial MT"/>
                <a:cs typeface="Arial MT"/>
              </a:rPr>
              <a:t>segundo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75">
                <a:latin typeface="Arial MT"/>
                <a:cs typeface="Arial MT"/>
              </a:rPr>
              <a:t>arquitetura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30">
                <a:latin typeface="Arial MT"/>
                <a:cs typeface="Arial MT"/>
              </a:rPr>
              <a:t>cliente-</a:t>
            </a:r>
            <a:r>
              <a:rPr dirty="0" sz="2500" spc="-10">
                <a:latin typeface="Arial MT"/>
                <a:cs typeface="Arial MT"/>
              </a:rPr>
              <a:t>servidor.</a:t>
            </a:r>
            <a:endParaRPr sz="2500">
              <a:latin typeface="Arial MT"/>
              <a:cs typeface="Arial MT"/>
            </a:endParaRPr>
          </a:p>
          <a:p>
            <a:pPr algn="just" lvl="1" marL="652145" marR="117475" indent="-273050">
              <a:lnSpc>
                <a:spcPct val="80500"/>
              </a:lnSpc>
              <a:spcBef>
                <a:spcPts val="525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00">
                <a:latin typeface="Arial MT"/>
                <a:cs typeface="Arial MT"/>
              </a:rPr>
              <a:t>servidor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45">
                <a:latin typeface="Arial MT"/>
                <a:cs typeface="Arial MT"/>
              </a:rPr>
              <a:t>instancia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objetos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 spc="-170">
                <a:latin typeface="Arial MT"/>
                <a:cs typeface="Arial MT"/>
              </a:rPr>
              <a:t>remotos,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65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referencia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 spc="-320">
                <a:latin typeface="Arial MT"/>
                <a:cs typeface="Arial MT"/>
              </a:rPr>
              <a:t>com</a:t>
            </a:r>
            <a:r>
              <a:rPr dirty="0" sz="2200" spc="165">
                <a:latin typeface="Arial MT"/>
                <a:cs typeface="Arial MT"/>
              </a:rPr>
              <a:t> </a:t>
            </a:r>
            <a:r>
              <a:rPr dirty="0" sz="2200" spc="-525">
                <a:latin typeface="Arial MT"/>
                <a:cs typeface="Arial MT"/>
              </a:rPr>
              <a:t>um</a:t>
            </a:r>
            <a:r>
              <a:rPr dirty="0" sz="2200" spc="375">
                <a:latin typeface="Arial MT"/>
                <a:cs typeface="Arial MT"/>
              </a:rPr>
              <a:t> </a:t>
            </a:r>
            <a:r>
              <a:rPr dirty="0" sz="2200" spc="-130">
                <a:latin typeface="Arial MT"/>
                <a:cs typeface="Arial MT"/>
              </a:rPr>
              <a:t>nome </a:t>
            </a:r>
            <a:r>
              <a:rPr dirty="0" sz="2200">
                <a:latin typeface="Arial MT"/>
                <a:cs typeface="Arial MT"/>
              </a:rPr>
              <a:t>e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faz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515">
                <a:latin typeface="Arial MT"/>
                <a:cs typeface="Arial MT"/>
              </a:rPr>
              <a:t>um</a:t>
            </a:r>
            <a:r>
              <a:rPr dirty="0" sz="2200" spc="365">
                <a:latin typeface="Arial MT"/>
                <a:cs typeface="Arial MT"/>
              </a:rPr>
              <a:t> </a:t>
            </a:r>
            <a:r>
              <a:rPr dirty="0" sz="2200" spc="-160">
                <a:latin typeface="Arial MT"/>
                <a:cs typeface="Arial MT"/>
              </a:rPr>
              <a:t>"BIND"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60">
                <a:latin typeface="Arial MT"/>
                <a:cs typeface="Arial MT"/>
              </a:rPr>
              <a:t>dele</a:t>
            </a:r>
            <a:r>
              <a:rPr dirty="0" sz="2200" spc="-95">
                <a:latin typeface="Arial MT"/>
                <a:cs typeface="Arial MT"/>
              </a:rPr>
              <a:t> </a:t>
            </a:r>
            <a:r>
              <a:rPr dirty="0" sz="2200" spc="-275">
                <a:latin typeface="Arial MT"/>
                <a:cs typeface="Arial MT"/>
              </a:rPr>
              <a:t>numa</a:t>
            </a:r>
            <a:r>
              <a:rPr dirty="0" sz="2200" spc="125">
                <a:latin typeface="Arial MT"/>
                <a:cs typeface="Arial MT"/>
              </a:rPr>
              <a:t> </a:t>
            </a:r>
            <a:r>
              <a:rPr dirty="0" sz="2200" spc="-40">
                <a:latin typeface="Arial MT"/>
                <a:cs typeface="Arial MT"/>
              </a:rPr>
              <a:t>porta,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40">
                <a:latin typeface="Arial MT"/>
                <a:cs typeface="Arial MT"/>
              </a:rPr>
              <a:t>onde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175">
                <a:latin typeface="Arial MT"/>
                <a:cs typeface="Arial MT"/>
              </a:rPr>
              <a:t>este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objeto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espera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por </a:t>
            </a:r>
            <a:r>
              <a:rPr dirty="0" sz="2200" spc="-155">
                <a:latin typeface="Arial MT"/>
                <a:cs typeface="Arial MT"/>
              </a:rPr>
              <a:t>clientes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135">
                <a:latin typeface="Arial MT"/>
                <a:cs typeface="Arial MT"/>
              </a:rPr>
              <a:t>que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invoquem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90">
                <a:latin typeface="Arial MT"/>
                <a:cs typeface="Arial MT"/>
              </a:rPr>
              <a:t>seus</a:t>
            </a:r>
            <a:r>
              <a:rPr dirty="0" sz="2200" spc="4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métodos.</a:t>
            </a:r>
            <a:endParaRPr sz="2200">
              <a:latin typeface="Arial MT"/>
              <a:cs typeface="Arial MT"/>
            </a:endParaRPr>
          </a:p>
          <a:p>
            <a:pPr algn="just" lvl="1" marL="652145" marR="151765" indent="-273050">
              <a:lnSpc>
                <a:spcPts val="2140"/>
              </a:lnSpc>
              <a:spcBef>
                <a:spcPts val="484"/>
              </a:spcBef>
              <a:buClr>
                <a:srgbClr val="94B6D2"/>
              </a:buClr>
              <a:buSzPct val="68181"/>
              <a:buFont typeface="Microsoft Sans Serif"/>
              <a:buChar char="□"/>
              <a:tabLst>
                <a:tab pos="652145" algn="l"/>
              </a:tabLst>
            </a:pPr>
            <a:r>
              <a:rPr dirty="0" sz="2200" spc="-150">
                <a:latin typeface="Arial MT"/>
                <a:cs typeface="Arial MT"/>
              </a:rPr>
              <a:t>Já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155">
                <a:latin typeface="Arial MT"/>
                <a:cs typeface="Arial MT"/>
              </a:rPr>
              <a:t> </a:t>
            </a:r>
            <a:r>
              <a:rPr dirty="0" sz="2200" spc="-120">
                <a:latin typeface="Arial MT"/>
                <a:cs typeface="Arial MT"/>
              </a:rPr>
              <a:t>cliente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85">
                <a:latin typeface="Arial MT"/>
                <a:cs typeface="Arial MT"/>
              </a:rPr>
              <a:t>referencia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55">
                <a:latin typeface="Arial MT"/>
                <a:cs typeface="Arial MT"/>
              </a:rPr>
              <a:t>remotamente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515">
                <a:latin typeface="Arial MT"/>
                <a:cs typeface="Arial MT"/>
              </a:rPr>
              <a:t>um</a:t>
            </a:r>
            <a:r>
              <a:rPr dirty="0" sz="2200" spc="365">
                <a:latin typeface="Arial MT"/>
                <a:cs typeface="Arial MT"/>
              </a:rPr>
              <a:t> </a:t>
            </a:r>
            <a:r>
              <a:rPr dirty="0" sz="2200" spc="-270">
                <a:latin typeface="Arial MT"/>
                <a:cs typeface="Arial MT"/>
              </a:rPr>
              <a:t>ou</a:t>
            </a:r>
            <a:r>
              <a:rPr dirty="0" sz="2200" spc="114">
                <a:latin typeface="Arial MT"/>
                <a:cs typeface="Arial MT"/>
              </a:rPr>
              <a:t> </a:t>
            </a:r>
            <a:r>
              <a:rPr dirty="0" sz="2200" spc="-220">
                <a:latin typeface="Arial MT"/>
                <a:cs typeface="Arial MT"/>
              </a:rPr>
              <a:t>mais</a:t>
            </a:r>
            <a:r>
              <a:rPr dirty="0" sz="2200" spc="65">
                <a:latin typeface="Arial MT"/>
                <a:cs typeface="Arial MT"/>
              </a:rPr>
              <a:t> </a:t>
            </a:r>
            <a:r>
              <a:rPr dirty="0" sz="2200" spc="-180">
                <a:latin typeface="Arial MT"/>
                <a:cs typeface="Arial MT"/>
              </a:rPr>
              <a:t>métodos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</a:t>
            </a:r>
            <a:r>
              <a:rPr dirty="0" sz="2200" spc="55">
                <a:latin typeface="Arial MT"/>
                <a:cs typeface="Arial MT"/>
              </a:rPr>
              <a:t> </a:t>
            </a:r>
            <a:r>
              <a:rPr dirty="0" sz="2200" spc="-360">
                <a:latin typeface="Arial MT"/>
                <a:cs typeface="Arial MT"/>
              </a:rPr>
              <a:t>um </a:t>
            </a:r>
            <a:r>
              <a:rPr dirty="0" sz="2200" spc="-70">
                <a:latin typeface="Arial MT"/>
                <a:cs typeface="Arial MT"/>
              </a:rPr>
              <a:t>objeto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remoto.</a:t>
            </a:r>
            <a:endParaRPr sz="2200">
              <a:latin typeface="Arial MT"/>
              <a:cs typeface="Arial MT"/>
            </a:endParaRPr>
          </a:p>
          <a:p>
            <a:pPr algn="just" marL="330835" marR="189865" indent="-318770">
              <a:lnSpc>
                <a:spcPts val="2440"/>
              </a:lnSpc>
              <a:spcBef>
                <a:spcPts val="620"/>
              </a:spcBef>
              <a:buClr>
                <a:srgbClr val="DD7F46"/>
              </a:buClr>
              <a:buSzPct val="60000"/>
              <a:buFont typeface="Lucida Sans Unicode"/>
              <a:buChar char="□"/>
              <a:tabLst>
                <a:tab pos="330835" algn="l"/>
              </a:tabLst>
            </a:pPr>
            <a:r>
              <a:rPr dirty="0" sz="2500" spc="-365">
                <a:latin typeface="Arial MT"/>
                <a:cs typeface="Arial MT"/>
              </a:rPr>
              <a:t>RMI</a:t>
            </a:r>
            <a:r>
              <a:rPr dirty="0" sz="2500" spc="190">
                <a:latin typeface="Arial MT"/>
                <a:cs typeface="Arial MT"/>
              </a:rPr>
              <a:t> </a:t>
            </a:r>
            <a:r>
              <a:rPr dirty="0" sz="2500" spc="-130">
                <a:latin typeface="Arial MT"/>
                <a:cs typeface="Arial MT"/>
              </a:rPr>
              <a:t>fornece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-415">
                <a:latin typeface="Arial MT"/>
                <a:cs typeface="Arial MT"/>
              </a:rPr>
              <a:t>os</a:t>
            </a:r>
            <a:r>
              <a:rPr dirty="0" sz="2500" spc="240">
                <a:latin typeface="Arial MT"/>
                <a:cs typeface="Arial MT"/>
              </a:rPr>
              <a:t> </a:t>
            </a:r>
            <a:r>
              <a:rPr dirty="0" sz="2500" spc="-280">
                <a:latin typeface="Arial MT"/>
                <a:cs typeface="Arial MT"/>
              </a:rPr>
              <a:t>mecanismos</a:t>
            </a:r>
            <a:r>
              <a:rPr dirty="0" sz="2500" spc="10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para</a:t>
            </a:r>
            <a:r>
              <a:rPr dirty="0" sz="2500" spc="-150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que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</a:t>
            </a:r>
            <a:r>
              <a:rPr dirty="0" sz="2500" spc="65">
                <a:latin typeface="Arial MT"/>
                <a:cs typeface="Arial MT"/>
              </a:rPr>
              <a:t> </a:t>
            </a:r>
            <a:r>
              <a:rPr dirty="0" sz="2500" spc="-220">
                <a:latin typeface="Arial MT"/>
                <a:cs typeface="Arial MT"/>
              </a:rPr>
              <a:t>comunicação</a:t>
            </a:r>
            <a:r>
              <a:rPr dirty="0" sz="2500" spc="60">
                <a:latin typeface="Arial MT"/>
                <a:cs typeface="Arial MT"/>
              </a:rPr>
              <a:t> </a:t>
            </a:r>
            <a:r>
              <a:rPr dirty="0" sz="2500" spc="-45">
                <a:latin typeface="Arial MT"/>
                <a:cs typeface="Arial MT"/>
              </a:rPr>
              <a:t>entre </a:t>
            </a:r>
            <a:r>
              <a:rPr dirty="0" sz="2500" spc="-135">
                <a:latin typeface="Arial MT"/>
                <a:cs typeface="Arial MT"/>
              </a:rPr>
              <a:t>cliente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</a:t>
            </a:r>
            <a:r>
              <a:rPr dirty="0" sz="2500" spc="-80">
                <a:latin typeface="Arial MT"/>
                <a:cs typeface="Arial MT"/>
              </a:rPr>
              <a:t> </a:t>
            </a:r>
            <a:r>
              <a:rPr dirty="0" sz="2500" spc="-114">
                <a:latin typeface="Arial MT"/>
                <a:cs typeface="Arial MT"/>
              </a:rPr>
              <a:t>servidor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55">
                <a:latin typeface="Arial MT"/>
                <a:cs typeface="Arial MT"/>
              </a:rPr>
              <a:t>seja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60">
                <a:latin typeface="Arial MT"/>
                <a:cs typeface="Arial MT"/>
              </a:rPr>
              <a:t>possível.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andreza.leite</dc:creator>
  <dc:title>Microsoft PowerPoint - Aula_004(Processos-04-Comunicacao</dc:title>
  <dcterms:created xsi:type="dcterms:W3CDTF">2025-04-14T11:31:57Z</dcterms:created>
  <dcterms:modified xsi:type="dcterms:W3CDTF">2025-04-14T11:31:57Z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2025-04-14T00:00:00Z</vt:filetime>
  </property>
  <property fmtid="{D5CDD505-2E9C-101B-9397-08002B2CF9AE}" pid="5" name="Producer">
    <vt:lpwstr>GPL Ghostscript 8.15</vt:lpwstr>
  </property>
</Properties>
</file>