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x="10693400" cy="7556500"/>
  <p:notesSz cx="10693400" cy="7556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66976" y="699007"/>
            <a:ext cx="3260725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765E54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765E54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765E54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765E54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74060" y="1629155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399" y="228599"/>
                </a:moveTo>
                <a:lnTo>
                  <a:pt x="533399" y="0"/>
                </a:lnTo>
                <a:lnTo>
                  <a:pt x="0" y="0"/>
                </a:lnTo>
                <a:lnTo>
                  <a:pt x="0" y="228599"/>
                </a:lnTo>
                <a:lnTo>
                  <a:pt x="533399" y="228599"/>
                </a:lnTo>
                <a:close/>
              </a:path>
            </a:pathLst>
          </a:custGeom>
          <a:solidFill>
            <a:srgbClr val="DD7F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365372" y="1629155"/>
            <a:ext cx="8552815" cy="228600"/>
          </a:xfrm>
          <a:custGeom>
            <a:avLst/>
            <a:gdLst/>
            <a:ahLst/>
            <a:cxnLst/>
            <a:rect l="l" t="t" r="r" b="b"/>
            <a:pathLst>
              <a:path w="8552815" h="228600">
                <a:moveTo>
                  <a:pt x="8552687" y="228599"/>
                </a:moveTo>
                <a:lnTo>
                  <a:pt x="8552687" y="0"/>
                </a:lnTo>
                <a:lnTo>
                  <a:pt x="0" y="0"/>
                </a:lnTo>
                <a:lnTo>
                  <a:pt x="0" y="228599"/>
                </a:lnTo>
                <a:lnTo>
                  <a:pt x="8552687" y="228599"/>
                </a:lnTo>
                <a:close/>
              </a:path>
            </a:pathLst>
          </a:custGeom>
          <a:solidFill>
            <a:srgbClr val="93B5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62404" y="421633"/>
            <a:ext cx="7768591" cy="1250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765E54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66976" y="1889650"/>
            <a:ext cx="7976870" cy="4293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ndreza.leite@univasf.edu.br" TargetMode="Externa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40.pn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image" Target="../media/image47.png"/><Relationship Id="rId10" Type="http://schemas.openxmlformats.org/officeDocument/2006/relationships/image" Target="../media/image48.pn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0.pn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1.png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3" Type="http://schemas.openxmlformats.org/officeDocument/2006/relationships/image" Target="../media/image48.png"/><Relationship Id="rId4" Type="http://schemas.openxmlformats.org/officeDocument/2006/relationships/image" Target="../media/image47.png"/><Relationship Id="rId5" Type="http://schemas.openxmlformats.org/officeDocument/2006/relationships/image" Target="../media/image4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74060" y="348989"/>
            <a:ext cx="9144000" cy="6858000"/>
            <a:chOff x="774060" y="348989"/>
            <a:chExt cx="9144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774060" y="348989"/>
              <a:ext cx="9144000" cy="5971540"/>
            </a:xfrm>
            <a:custGeom>
              <a:avLst/>
              <a:gdLst/>
              <a:ahLst/>
              <a:cxnLst/>
              <a:rect l="l" t="t" r="r" b="b"/>
              <a:pathLst>
                <a:path w="9144000" h="5971540">
                  <a:moveTo>
                    <a:pt x="0" y="5971037"/>
                  </a:moveTo>
                  <a:lnTo>
                    <a:pt x="9143999" y="5971037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5971037"/>
                  </a:lnTo>
                  <a:close/>
                </a:path>
              </a:pathLst>
            </a:custGeom>
            <a:solidFill>
              <a:srgbClr val="765F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774060" y="6320027"/>
              <a:ext cx="9144000" cy="887094"/>
            </a:xfrm>
            <a:custGeom>
              <a:avLst/>
              <a:gdLst/>
              <a:ahLst/>
              <a:cxnLst/>
              <a:rect l="l" t="t" r="r" b="b"/>
              <a:pathLst>
                <a:path w="9144000" h="887095">
                  <a:moveTo>
                    <a:pt x="9143999" y="886967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86967"/>
                  </a:lnTo>
                  <a:lnTo>
                    <a:pt x="9143999" y="88696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74060" y="6402323"/>
              <a:ext cx="2240280" cy="713740"/>
            </a:xfrm>
            <a:custGeom>
              <a:avLst/>
              <a:gdLst/>
              <a:ahLst/>
              <a:cxnLst/>
              <a:rect l="l" t="t" r="r" b="b"/>
              <a:pathLst>
                <a:path w="2240280" h="713740">
                  <a:moveTo>
                    <a:pt x="2240279" y="713231"/>
                  </a:moveTo>
                  <a:lnTo>
                    <a:pt x="2240279" y="0"/>
                  </a:lnTo>
                  <a:lnTo>
                    <a:pt x="0" y="0"/>
                  </a:lnTo>
                  <a:lnTo>
                    <a:pt x="0" y="713231"/>
                  </a:lnTo>
                  <a:lnTo>
                    <a:pt x="2240279" y="713231"/>
                  </a:lnTo>
                  <a:close/>
                </a:path>
              </a:pathLst>
            </a:custGeom>
            <a:solidFill>
              <a:srgbClr val="DD7F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133206" y="6393179"/>
              <a:ext cx="6784975" cy="713740"/>
            </a:xfrm>
            <a:custGeom>
              <a:avLst/>
              <a:gdLst/>
              <a:ahLst/>
              <a:cxnLst/>
              <a:rect l="l" t="t" r="r" b="b"/>
              <a:pathLst>
                <a:path w="6784975" h="713740">
                  <a:moveTo>
                    <a:pt x="6784847" y="713231"/>
                  </a:moveTo>
                  <a:lnTo>
                    <a:pt x="6784847" y="0"/>
                  </a:lnTo>
                  <a:lnTo>
                    <a:pt x="0" y="0"/>
                  </a:lnTo>
                  <a:lnTo>
                    <a:pt x="0" y="713231"/>
                  </a:lnTo>
                  <a:lnTo>
                    <a:pt x="6784847" y="713231"/>
                  </a:lnTo>
                  <a:close/>
                </a:path>
              </a:pathLst>
            </a:custGeom>
            <a:solidFill>
              <a:srgbClr val="93B5D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03548" y="878839"/>
            <a:ext cx="7825105" cy="2953385"/>
          </a:xfrm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12700" marR="5080" indent="1480820">
              <a:lnSpc>
                <a:spcPct val="100099"/>
              </a:lnSpc>
              <a:spcBef>
                <a:spcPts val="85"/>
              </a:spcBef>
            </a:pPr>
            <a:r>
              <a:rPr dirty="0" sz="9600" spc="-1340">
                <a:solidFill>
                  <a:srgbClr val="FFFFFF"/>
                </a:solidFill>
              </a:rPr>
              <a:t>SISTEMAS </a:t>
            </a:r>
            <a:r>
              <a:rPr dirty="0" sz="9600" spc="-1005">
                <a:solidFill>
                  <a:srgbClr val="FFFFFF"/>
                </a:solidFill>
              </a:rPr>
              <a:t>OPERACIONAIS</a:t>
            </a:r>
            <a:endParaRPr sz="9600"/>
          </a:p>
        </p:txBody>
      </p:sp>
      <p:sp>
        <p:nvSpPr>
          <p:cNvPr id="8" name="object 8" descr=""/>
          <p:cNvSpPr txBox="1"/>
          <p:nvPr/>
        </p:nvSpPr>
        <p:spPr>
          <a:xfrm>
            <a:off x="2925443" y="4143246"/>
            <a:ext cx="454025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280">
                <a:solidFill>
                  <a:srgbClr val="FFFFFF"/>
                </a:solidFill>
                <a:latin typeface="Arial MT"/>
                <a:cs typeface="Arial MT"/>
              </a:rPr>
              <a:t>Escalonamento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dirty="0" sz="3200" spc="-1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360">
                <a:solidFill>
                  <a:srgbClr val="FFFFFF"/>
                </a:solidFill>
                <a:latin typeface="Arial MT"/>
                <a:cs typeface="Arial MT"/>
              </a:rPr>
              <a:t>Processos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304919" y="6374381"/>
            <a:ext cx="2843530" cy="642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77265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Andreza</a:t>
            </a:r>
            <a:r>
              <a:rPr dirty="0" sz="2400" spc="-7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20" b="1">
                <a:solidFill>
                  <a:srgbClr val="FFFFFF"/>
                </a:solidFill>
                <a:latin typeface="Times New Roman"/>
                <a:cs typeface="Times New Roman"/>
              </a:rPr>
              <a:t>Leite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andreza.leite@univasf.edu.br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32155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100"/>
              </a:spcBef>
            </a:pPr>
            <a:r>
              <a:rPr dirty="0" spc="-375"/>
              <a:t>Tipos</a:t>
            </a:r>
            <a:r>
              <a:rPr dirty="0" spc="-10"/>
              <a:t> </a:t>
            </a:r>
            <a:r>
              <a:rPr dirty="0" spc="-415"/>
              <a:t>processos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65680" y="2268727"/>
            <a:ext cx="7406005" cy="280670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330835" marR="5080" indent="-318770">
              <a:lnSpc>
                <a:spcPct val="100800"/>
              </a:lnSpc>
              <a:spcBef>
                <a:spcPts val="75"/>
              </a:spcBef>
              <a:buClr>
                <a:srgbClr val="DD7F46"/>
              </a:buClr>
              <a:buSzPct val="58333"/>
              <a:buFont typeface="Lucida Sans Unicode"/>
              <a:buChar char="□"/>
              <a:tabLst>
                <a:tab pos="330835" algn="l"/>
              </a:tabLst>
            </a:pPr>
            <a:r>
              <a:rPr dirty="0" sz="2400" spc="-229">
                <a:latin typeface="Arial MT"/>
                <a:cs typeface="Arial MT"/>
              </a:rPr>
              <a:t>Do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120">
                <a:latin typeface="Arial MT"/>
                <a:cs typeface="Arial MT"/>
              </a:rPr>
              <a:t>ponto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de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 spc="-120">
                <a:latin typeface="Arial MT"/>
                <a:cs typeface="Arial MT"/>
              </a:rPr>
              <a:t>vista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do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 spc="-145">
                <a:latin typeface="Arial MT"/>
                <a:cs typeface="Arial MT"/>
              </a:rPr>
              <a:t>escalonador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285">
                <a:latin typeface="Arial MT"/>
                <a:cs typeface="Arial MT"/>
              </a:rPr>
              <a:t>os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229">
                <a:latin typeface="Arial MT"/>
                <a:cs typeface="Arial MT"/>
              </a:rPr>
              <a:t>processos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150">
                <a:latin typeface="Arial MT"/>
                <a:cs typeface="Arial MT"/>
              </a:rPr>
              <a:t>podem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 spc="-50">
                <a:latin typeface="Arial MT"/>
                <a:cs typeface="Arial MT"/>
              </a:rPr>
              <a:t>ser </a:t>
            </a:r>
            <a:r>
              <a:rPr dirty="0" sz="2400" spc="-145">
                <a:latin typeface="Arial MT"/>
                <a:cs typeface="Arial MT"/>
              </a:rPr>
              <a:t>representados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254">
                <a:latin typeface="Arial MT"/>
                <a:cs typeface="Arial MT"/>
              </a:rPr>
              <a:t>como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245">
                <a:latin typeface="Arial MT"/>
                <a:cs typeface="Arial MT"/>
              </a:rPr>
              <a:t>uma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270">
                <a:latin typeface="Arial MT"/>
                <a:cs typeface="Arial MT"/>
              </a:rPr>
              <a:t>sucessão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de etapas:</a:t>
            </a:r>
            <a:endParaRPr sz="2400">
              <a:latin typeface="Arial MT"/>
              <a:cs typeface="Arial MT"/>
            </a:endParaRPr>
          </a:p>
          <a:p>
            <a:pPr lvl="1" marL="831215" indent="-27305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833"/>
              <a:buFont typeface="Microsoft Sans Serif"/>
              <a:buChar char="□"/>
              <a:tabLst>
                <a:tab pos="831215" algn="l"/>
              </a:tabLst>
            </a:pPr>
            <a:r>
              <a:rPr dirty="0" sz="2400" spc="-180">
                <a:latin typeface="Arial MT"/>
                <a:cs typeface="Arial MT"/>
              </a:rPr>
              <a:t>Etapas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de</a:t>
            </a:r>
            <a:r>
              <a:rPr dirty="0" sz="2400" spc="-120">
                <a:latin typeface="Arial MT"/>
                <a:cs typeface="Arial MT"/>
              </a:rPr>
              <a:t> </a:t>
            </a:r>
            <a:r>
              <a:rPr dirty="0" sz="2400" spc="-305">
                <a:latin typeface="Arial MT"/>
                <a:cs typeface="Arial MT"/>
              </a:rPr>
              <a:t>CPU.</a:t>
            </a:r>
            <a:endParaRPr sz="2400">
              <a:latin typeface="Arial MT"/>
              <a:cs typeface="Arial MT"/>
            </a:endParaRPr>
          </a:p>
          <a:p>
            <a:pPr marL="832485">
              <a:lnSpc>
                <a:spcPct val="100000"/>
              </a:lnSpc>
              <a:spcBef>
                <a:spcPts val="570"/>
              </a:spcBef>
            </a:pPr>
            <a:r>
              <a:rPr dirty="0" sz="2000" spc="-210">
                <a:latin typeface="Arial MT"/>
                <a:cs typeface="Arial MT"/>
              </a:rPr>
              <a:t>Processo</a:t>
            </a:r>
            <a:r>
              <a:rPr dirty="0" sz="2000" spc="30">
                <a:latin typeface="Arial MT"/>
                <a:cs typeface="Arial MT"/>
              </a:rPr>
              <a:t> </a:t>
            </a:r>
            <a:r>
              <a:rPr dirty="0" sz="2000" spc="-135">
                <a:latin typeface="Arial MT"/>
                <a:cs typeface="Arial MT"/>
              </a:rPr>
              <a:t>esta</a:t>
            </a:r>
            <a:r>
              <a:rPr dirty="0" sz="2000" spc="30">
                <a:latin typeface="Arial MT"/>
                <a:cs typeface="Arial MT"/>
              </a:rPr>
              <a:t> </a:t>
            </a:r>
            <a:r>
              <a:rPr dirty="0" sz="2000" spc="-114">
                <a:latin typeface="Arial MT"/>
                <a:cs typeface="Arial MT"/>
              </a:rPr>
              <a:t>executando</a:t>
            </a:r>
            <a:r>
              <a:rPr dirty="0" sz="2000" spc="30">
                <a:latin typeface="Arial MT"/>
                <a:cs typeface="Arial MT"/>
              </a:rPr>
              <a:t> </a:t>
            </a:r>
            <a:r>
              <a:rPr dirty="0" sz="2000" spc="-70">
                <a:latin typeface="Arial MT"/>
                <a:cs typeface="Arial MT"/>
              </a:rPr>
              <a:t>instruções</a:t>
            </a:r>
            <a:endParaRPr sz="2000">
              <a:latin typeface="Arial MT"/>
              <a:cs typeface="Arial MT"/>
            </a:endParaRPr>
          </a:p>
          <a:p>
            <a:pPr lvl="1" marL="831215" indent="-273050">
              <a:lnSpc>
                <a:spcPct val="100000"/>
              </a:lnSpc>
              <a:spcBef>
                <a:spcPts val="525"/>
              </a:spcBef>
              <a:buClr>
                <a:srgbClr val="94B6D2"/>
              </a:buClr>
              <a:buSzPct val="70833"/>
              <a:buFont typeface="Microsoft Sans Serif"/>
              <a:buChar char="□"/>
              <a:tabLst>
                <a:tab pos="831215" algn="l"/>
              </a:tabLst>
            </a:pPr>
            <a:r>
              <a:rPr dirty="0" sz="2400" spc="-180">
                <a:latin typeface="Arial MT"/>
                <a:cs typeface="Arial MT"/>
              </a:rPr>
              <a:t>Etapas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de</a:t>
            </a:r>
            <a:r>
              <a:rPr dirty="0" sz="2400" spc="-120">
                <a:latin typeface="Arial MT"/>
                <a:cs typeface="Arial MT"/>
              </a:rPr>
              <a:t> </a:t>
            </a:r>
            <a:r>
              <a:rPr dirty="0" sz="2400" spc="-20">
                <a:latin typeface="Arial MT"/>
                <a:cs typeface="Arial MT"/>
              </a:rPr>
              <a:t>E/S.</a:t>
            </a:r>
            <a:endParaRPr sz="2400">
              <a:latin typeface="Arial MT"/>
              <a:cs typeface="Arial MT"/>
            </a:endParaRPr>
          </a:p>
          <a:p>
            <a:pPr marL="832485">
              <a:lnSpc>
                <a:spcPct val="100000"/>
              </a:lnSpc>
              <a:spcBef>
                <a:spcPts val="565"/>
              </a:spcBef>
            </a:pPr>
            <a:r>
              <a:rPr dirty="0" sz="2000" spc="-210">
                <a:latin typeface="Arial MT"/>
                <a:cs typeface="Arial MT"/>
              </a:rPr>
              <a:t>Processo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60">
                <a:latin typeface="Arial MT"/>
                <a:cs typeface="Arial MT"/>
              </a:rPr>
              <a:t>utiliza</a:t>
            </a:r>
            <a:r>
              <a:rPr dirty="0" sz="2000" spc="-70">
                <a:latin typeface="Arial MT"/>
                <a:cs typeface="Arial MT"/>
              </a:rPr>
              <a:t> </a:t>
            </a:r>
            <a:r>
              <a:rPr dirty="0" sz="2000" spc="-180">
                <a:latin typeface="Arial MT"/>
                <a:cs typeface="Arial MT"/>
              </a:rPr>
              <a:t>ou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100">
                <a:latin typeface="Arial MT"/>
                <a:cs typeface="Arial MT"/>
              </a:rPr>
              <a:t>espera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 spc="-20">
                <a:latin typeface="Arial MT"/>
                <a:cs typeface="Arial MT"/>
              </a:rPr>
              <a:t>por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 spc="-20">
                <a:latin typeface="Arial MT"/>
                <a:cs typeface="Arial MT"/>
              </a:rPr>
              <a:t>E/S.</a:t>
            </a:r>
            <a:endParaRPr sz="2000">
              <a:latin typeface="Arial MT"/>
              <a:cs typeface="Arial MT"/>
            </a:endParaRPr>
          </a:p>
          <a:p>
            <a:pPr marL="2452370">
              <a:lnSpc>
                <a:spcPct val="100000"/>
              </a:lnSpc>
              <a:spcBef>
                <a:spcPts val="1420"/>
              </a:spcBef>
              <a:tabLst>
                <a:tab pos="6871970" algn="l"/>
              </a:tabLst>
            </a:pPr>
            <a:r>
              <a:rPr dirty="0" sz="1600" spc="-10">
                <a:latin typeface="Times New Roman"/>
                <a:cs typeface="Times New Roman"/>
              </a:rPr>
              <a:t>Inicio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25">
                <a:latin typeface="Times New Roman"/>
                <a:cs typeface="Times New Roman"/>
              </a:rPr>
              <a:t>Fim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224404" y="5126225"/>
            <a:ext cx="11931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Execução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processo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4426892" y="5077777"/>
            <a:ext cx="4352925" cy="390525"/>
            <a:chOff x="4426892" y="5077777"/>
            <a:chExt cx="4352925" cy="390525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31654" y="5082539"/>
              <a:ext cx="1371599" cy="380999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4431654" y="5082539"/>
              <a:ext cx="1371600" cy="381000"/>
            </a:xfrm>
            <a:custGeom>
              <a:avLst/>
              <a:gdLst/>
              <a:ahLst/>
              <a:cxnLst/>
              <a:rect l="l" t="t" r="r" b="b"/>
              <a:pathLst>
                <a:path w="1371600" h="381000">
                  <a:moveTo>
                    <a:pt x="64007" y="0"/>
                  </a:moveTo>
                  <a:lnTo>
                    <a:pt x="39219" y="5072"/>
                  </a:lnTo>
                  <a:lnTo>
                    <a:pt x="18859" y="18859"/>
                  </a:lnTo>
                  <a:lnTo>
                    <a:pt x="5072" y="39219"/>
                  </a:lnTo>
                  <a:lnTo>
                    <a:pt x="0" y="64007"/>
                  </a:lnTo>
                  <a:lnTo>
                    <a:pt x="0" y="318515"/>
                  </a:lnTo>
                  <a:lnTo>
                    <a:pt x="5072" y="343066"/>
                  </a:lnTo>
                  <a:lnTo>
                    <a:pt x="18859" y="362902"/>
                  </a:lnTo>
                  <a:lnTo>
                    <a:pt x="39219" y="376166"/>
                  </a:lnTo>
                  <a:lnTo>
                    <a:pt x="64007" y="380999"/>
                  </a:lnTo>
                  <a:lnTo>
                    <a:pt x="1307591" y="380999"/>
                  </a:lnTo>
                  <a:lnTo>
                    <a:pt x="1332380" y="376166"/>
                  </a:lnTo>
                  <a:lnTo>
                    <a:pt x="1352740" y="362902"/>
                  </a:lnTo>
                  <a:lnTo>
                    <a:pt x="1366527" y="343066"/>
                  </a:lnTo>
                  <a:lnTo>
                    <a:pt x="1371599" y="318515"/>
                  </a:lnTo>
                  <a:lnTo>
                    <a:pt x="1371599" y="64007"/>
                  </a:lnTo>
                  <a:lnTo>
                    <a:pt x="1366527" y="39219"/>
                  </a:lnTo>
                  <a:lnTo>
                    <a:pt x="1352740" y="18859"/>
                  </a:lnTo>
                  <a:lnTo>
                    <a:pt x="1332380" y="5072"/>
                  </a:lnTo>
                  <a:lnTo>
                    <a:pt x="1307591" y="0"/>
                  </a:lnTo>
                  <a:lnTo>
                    <a:pt x="64007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03254" y="5082539"/>
              <a:ext cx="838199" cy="380999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5803254" y="5082539"/>
              <a:ext cx="838200" cy="381000"/>
            </a:xfrm>
            <a:custGeom>
              <a:avLst/>
              <a:gdLst/>
              <a:ahLst/>
              <a:cxnLst/>
              <a:rect l="l" t="t" r="r" b="b"/>
              <a:pathLst>
                <a:path w="838200" h="381000">
                  <a:moveTo>
                    <a:pt x="64007" y="0"/>
                  </a:moveTo>
                  <a:lnTo>
                    <a:pt x="39219" y="5072"/>
                  </a:lnTo>
                  <a:lnTo>
                    <a:pt x="18859" y="18859"/>
                  </a:lnTo>
                  <a:lnTo>
                    <a:pt x="5072" y="39219"/>
                  </a:lnTo>
                  <a:lnTo>
                    <a:pt x="0" y="64007"/>
                  </a:lnTo>
                  <a:lnTo>
                    <a:pt x="0" y="318515"/>
                  </a:lnTo>
                  <a:lnTo>
                    <a:pt x="5072" y="343066"/>
                  </a:lnTo>
                  <a:lnTo>
                    <a:pt x="18859" y="362902"/>
                  </a:lnTo>
                  <a:lnTo>
                    <a:pt x="39219" y="376166"/>
                  </a:lnTo>
                  <a:lnTo>
                    <a:pt x="64007" y="380999"/>
                  </a:lnTo>
                  <a:lnTo>
                    <a:pt x="774191" y="380999"/>
                  </a:lnTo>
                  <a:lnTo>
                    <a:pt x="798980" y="376166"/>
                  </a:lnTo>
                  <a:lnTo>
                    <a:pt x="819340" y="362902"/>
                  </a:lnTo>
                  <a:lnTo>
                    <a:pt x="833127" y="343066"/>
                  </a:lnTo>
                  <a:lnTo>
                    <a:pt x="838199" y="318515"/>
                  </a:lnTo>
                  <a:lnTo>
                    <a:pt x="838199" y="64007"/>
                  </a:lnTo>
                  <a:lnTo>
                    <a:pt x="833127" y="39219"/>
                  </a:lnTo>
                  <a:lnTo>
                    <a:pt x="819340" y="18859"/>
                  </a:lnTo>
                  <a:lnTo>
                    <a:pt x="798980" y="5072"/>
                  </a:lnTo>
                  <a:lnTo>
                    <a:pt x="774191" y="0"/>
                  </a:lnTo>
                  <a:lnTo>
                    <a:pt x="64007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41454" y="5082539"/>
              <a:ext cx="533399" cy="380999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6641454" y="5082539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64007" y="0"/>
                  </a:moveTo>
                  <a:lnTo>
                    <a:pt x="39219" y="5072"/>
                  </a:lnTo>
                  <a:lnTo>
                    <a:pt x="18859" y="18859"/>
                  </a:lnTo>
                  <a:lnTo>
                    <a:pt x="5072" y="39219"/>
                  </a:lnTo>
                  <a:lnTo>
                    <a:pt x="0" y="64007"/>
                  </a:lnTo>
                  <a:lnTo>
                    <a:pt x="0" y="318515"/>
                  </a:lnTo>
                  <a:lnTo>
                    <a:pt x="5072" y="343066"/>
                  </a:lnTo>
                  <a:lnTo>
                    <a:pt x="18859" y="362902"/>
                  </a:lnTo>
                  <a:lnTo>
                    <a:pt x="39219" y="376166"/>
                  </a:lnTo>
                  <a:lnTo>
                    <a:pt x="64007" y="380999"/>
                  </a:lnTo>
                  <a:lnTo>
                    <a:pt x="469391" y="380999"/>
                  </a:lnTo>
                  <a:lnTo>
                    <a:pt x="494180" y="376166"/>
                  </a:lnTo>
                  <a:lnTo>
                    <a:pt x="514540" y="362902"/>
                  </a:lnTo>
                  <a:lnTo>
                    <a:pt x="528327" y="343066"/>
                  </a:lnTo>
                  <a:lnTo>
                    <a:pt x="533399" y="318515"/>
                  </a:lnTo>
                  <a:lnTo>
                    <a:pt x="533399" y="64007"/>
                  </a:lnTo>
                  <a:lnTo>
                    <a:pt x="528327" y="39219"/>
                  </a:lnTo>
                  <a:lnTo>
                    <a:pt x="514540" y="18859"/>
                  </a:lnTo>
                  <a:lnTo>
                    <a:pt x="494180" y="5072"/>
                  </a:lnTo>
                  <a:lnTo>
                    <a:pt x="469391" y="0"/>
                  </a:lnTo>
                  <a:lnTo>
                    <a:pt x="64007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74854" y="5082539"/>
              <a:ext cx="533399" cy="380999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7174854" y="5082539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64007" y="0"/>
                  </a:moveTo>
                  <a:lnTo>
                    <a:pt x="39219" y="5072"/>
                  </a:lnTo>
                  <a:lnTo>
                    <a:pt x="18859" y="18859"/>
                  </a:lnTo>
                  <a:lnTo>
                    <a:pt x="5072" y="39219"/>
                  </a:lnTo>
                  <a:lnTo>
                    <a:pt x="0" y="64007"/>
                  </a:lnTo>
                  <a:lnTo>
                    <a:pt x="0" y="318515"/>
                  </a:lnTo>
                  <a:lnTo>
                    <a:pt x="5072" y="343066"/>
                  </a:lnTo>
                  <a:lnTo>
                    <a:pt x="18859" y="362902"/>
                  </a:lnTo>
                  <a:lnTo>
                    <a:pt x="39219" y="376166"/>
                  </a:lnTo>
                  <a:lnTo>
                    <a:pt x="64007" y="380999"/>
                  </a:lnTo>
                  <a:lnTo>
                    <a:pt x="469391" y="380999"/>
                  </a:lnTo>
                  <a:lnTo>
                    <a:pt x="494180" y="376166"/>
                  </a:lnTo>
                  <a:lnTo>
                    <a:pt x="514540" y="362902"/>
                  </a:lnTo>
                  <a:lnTo>
                    <a:pt x="528327" y="343066"/>
                  </a:lnTo>
                  <a:lnTo>
                    <a:pt x="533399" y="318515"/>
                  </a:lnTo>
                  <a:lnTo>
                    <a:pt x="533399" y="64007"/>
                  </a:lnTo>
                  <a:lnTo>
                    <a:pt x="528327" y="39219"/>
                  </a:lnTo>
                  <a:lnTo>
                    <a:pt x="514540" y="18859"/>
                  </a:lnTo>
                  <a:lnTo>
                    <a:pt x="494180" y="5072"/>
                  </a:lnTo>
                  <a:lnTo>
                    <a:pt x="469391" y="0"/>
                  </a:lnTo>
                  <a:lnTo>
                    <a:pt x="64007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08254" y="5082539"/>
              <a:ext cx="1066799" cy="380999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7708254" y="5082539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64007" y="0"/>
                  </a:moveTo>
                  <a:lnTo>
                    <a:pt x="39219" y="5072"/>
                  </a:lnTo>
                  <a:lnTo>
                    <a:pt x="18859" y="18859"/>
                  </a:lnTo>
                  <a:lnTo>
                    <a:pt x="5072" y="39219"/>
                  </a:lnTo>
                  <a:lnTo>
                    <a:pt x="0" y="64007"/>
                  </a:lnTo>
                  <a:lnTo>
                    <a:pt x="0" y="318515"/>
                  </a:lnTo>
                  <a:lnTo>
                    <a:pt x="5072" y="343066"/>
                  </a:lnTo>
                  <a:lnTo>
                    <a:pt x="18859" y="362902"/>
                  </a:lnTo>
                  <a:lnTo>
                    <a:pt x="39219" y="376166"/>
                  </a:lnTo>
                  <a:lnTo>
                    <a:pt x="64007" y="380999"/>
                  </a:lnTo>
                  <a:lnTo>
                    <a:pt x="1002791" y="380999"/>
                  </a:lnTo>
                  <a:lnTo>
                    <a:pt x="1027580" y="376166"/>
                  </a:lnTo>
                  <a:lnTo>
                    <a:pt x="1047940" y="362902"/>
                  </a:lnTo>
                  <a:lnTo>
                    <a:pt x="1061727" y="343066"/>
                  </a:lnTo>
                  <a:lnTo>
                    <a:pt x="1066799" y="318515"/>
                  </a:lnTo>
                  <a:lnTo>
                    <a:pt x="1066799" y="64007"/>
                  </a:lnTo>
                  <a:lnTo>
                    <a:pt x="1061727" y="39219"/>
                  </a:lnTo>
                  <a:lnTo>
                    <a:pt x="1047940" y="18859"/>
                  </a:lnTo>
                  <a:lnTo>
                    <a:pt x="1027580" y="5072"/>
                  </a:lnTo>
                  <a:lnTo>
                    <a:pt x="1002791" y="0"/>
                  </a:lnTo>
                  <a:lnTo>
                    <a:pt x="64007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5054470" y="5132322"/>
            <a:ext cx="32512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16965" algn="l"/>
                <a:tab pos="1802764" algn="l"/>
                <a:tab pos="2336165" algn="l"/>
                <a:tab pos="3136265" algn="l"/>
              </a:tabLst>
            </a:pPr>
            <a:r>
              <a:rPr dirty="0" sz="1600" spc="-50" b="1">
                <a:latin typeface="Times New Roman"/>
                <a:cs typeface="Times New Roman"/>
              </a:rPr>
              <a:t>5</a:t>
            </a:r>
            <a:r>
              <a:rPr dirty="0" sz="1600" b="1">
                <a:latin typeface="Times New Roman"/>
                <a:cs typeface="Times New Roman"/>
              </a:rPr>
              <a:t>	</a:t>
            </a:r>
            <a:r>
              <a:rPr dirty="0" sz="1600" spc="-50" b="1">
                <a:latin typeface="Times New Roman"/>
                <a:cs typeface="Times New Roman"/>
              </a:rPr>
              <a:t>3</a:t>
            </a:r>
            <a:r>
              <a:rPr dirty="0" sz="1600" b="1">
                <a:latin typeface="Times New Roman"/>
                <a:cs typeface="Times New Roman"/>
              </a:rPr>
              <a:t>	</a:t>
            </a:r>
            <a:r>
              <a:rPr dirty="0" sz="1600" spc="-50" b="1">
                <a:latin typeface="Times New Roman"/>
                <a:cs typeface="Times New Roman"/>
              </a:rPr>
              <a:t>2</a:t>
            </a:r>
            <a:r>
              <a:rPr dirty="0" sz="1600" b="1">
                <a:latin typeface="Times New Roman"/>
                <a:cs typeface="Times New Roman"/>
              </a:rPr>
              <a:t>	</a:t>
            </a:r>
            <a:r>
              <a:rPr dirty="0" sz="1600" spc="-50" b="1">
                <a:latin typeface="Times New Roman"/>
                <a:cs typeface="Times New Roman"/>
              </a:rPr>
              <a:t>2</a:t>
            </a:r>
            <a:r>
              <a:rPr dirty="0" sz="1600" b="1">
                <a:latin typeface="Times New Roman"/>
                <a:cs typeface="Times New Roman"/>
              </a:rPr>
              <a:t>	</a:t>
            </a:r>
            <a:r>
              <a:rPr dirty="0" sz="1600" spc="-50" b="1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4426892" y="5687377"/>
            <a:ext cx="542925" cy="390525"/>
            <a:chOff x="4426892" y="5687377"/>
            <a:chExt cx="542925" cy="390525"/>
          </a:xfrm>
        </p:grpSpPr>
        <p:pic>
          <p:nvPicPr>
            <p:cNvPr id="18" name="object 1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31654" y="5692139"/>
              <a:ext cx="533399" cy="380999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4431654" y="5692139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64007" y="0"/>
                  </a:moveTo>
                  <a:lnTo>
                    <a:pt x="39219" y="5072"/>
                  </a:lnTo>
                  <a:lnTo>
                    <a:pt x="18859" y="18859"/>
                  </a:lnTo>
                  <a:lnTo>
                    <a:pt x="5072" y="39219"/>
                  </a:lnTo>
                  <a:lnTo>
                    <a:pt x="0" y="64007"/>
                  </a:lnTo>
                  <a:lnTo>
                    <a:pt x="0" y="318515"/>
                  </a:lnTo>
                  <a:lnTo>
                    <a:pt x="5072" y="343066"/>
                  </a:lnTo>
                  <a:lnTo>
                    <a:pt x="18859" y="362902"/>
                  </a:lnTo>
                  <a:lnTo>
                    <a:pt x="39219" y="376166"/>
                  </a:lnTo>
                  <a:lnTo>
                    <a:pt x="64007" y="380999"/>
                  </a:lnTo>
                  <a:lnTo>
                    <a:pt x="469391" y="380999"/>
                  </a:lnTo>
                  <a:lnTo>
                    <a:pt x="494180" y="376166"/>
                  </a:lnTo>
                  <a:lnTo>
                    <a:pt x="514540" y="362902"/>
                  </a:lnTo>
                  <a:lnTo>
                    <a:pt x="528327" y="343066"/>
                  </a:lnTo>
                  <a:lnTo>
                    <a:pt x="533399" y="318515"/>
                  </a:lnTo>
                  <a:lnTo>
                    <a:pt x="533399" y="64007"/>
                  </a:lnTo>
                  <a:lnTo>
                    <a:pt x="528327" y="39219"/>
                  </a:lnTo>
                  <a:lnTo>
                    <a:pt x="514540" y="18859"/>
                  </a:lnTo>
                  <a:lnTo>
                    <a:pt x="494180" y="5072"/>
                  </a:lnTo>
                  <a:lnTo>
                    <a:pt x="469391" y="0"/>
                  </a:lnTo>
                  <a:lnTo>
                    <a:pt x="64007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4612511" y="5741921"/>
            <a:ext cx="1720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0" b="1">
                <a:latin typeface="Times New Roman"/>
                <a:cs typeface="Times New Roman"/>
              </a:rPr>
              <a:t>X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4426892" y="6144577"/>
            <a:ext cx="542925" cy="390525"/>
            <a:chOff x="4426892" y="6144577"/>
            <a:chExt cx="542925" cy="390525"/>
          </a:xfrm>
        </p:grpSpPr>
        <p:pic>
          <p:nvPicPr>
            <p:cNvPr id="22" name="object 2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31654" y="6149339"/>
              <a:ext cx="533399" cy="380999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4431654" y="6149339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64007" y="0"/>
                  </a:moveTo>
                  <a:lnTo>
                    <a:pt x="39219" y="5072"/>
                  </a:lnTo>
                  <a:lnTo>
                    <a:pt x="18859" y="18859"/>
                  </a:lnTo>
                  <a:lnTo>
                    <a:pt x="5072" y="39219"/>
                  </a:lnTo>
                  <a:lnTo>
                    <a:pt x="0" y="64007"/>
                  </a:lnTo>
                  <a:lnTo>
                    <a:pt x="0" y="318515"/>
                  </a:lnTo>
                  <a:lnTo>
                    <a:pt x="5072" y="343066"/>
                  </a:lnTo>
                  <a:lnTo>
                    <a:pt x="18859" y="362902"/>
                  </a:lnTo>
                  <a:lnTo>
                    <a:pt x="39219" y="376166"/>
                  </a:lnTo>
                  <a:lnTo>
                    <a:pt x="64007" y="380999"/>
                  </a:lnTo>
                  <a:lnTo>
                    <a:pt x="469391" y="380999"/>
                  </a:lnTo>
                  <a:lnTo>
                    <a:pt x="494180" y="376166"/>
                  </a:lnTo>
                  <a:lnTo>
                    <a:pt x="514540" y="362902"/>
                  </a:lnTo>
                  <a:lnTo>
                    <a:pt x="528327" y="343066"/>
                  </a:lnTo>
                  <a:lnTo>
                    <a:pt x="533399" y="318515"/>
                  </a:lnTo>
                  <a:lnTo>
                    <a:pt x="533399" y="64007"/>
                  </a:lnTo>
                  <a:lnTo>
                    <a:pt x="528327" y="39219"/>
                  </a:lnTo>
                  <a:lnTo>
                    <a:pt x="514540" y="18859"/>
                  </a:lnTo>
                  <a:lnTo>
                    <a:pt x="494180" y="5072"/>
                  </a:lnTo>
                  <a:lnTo>
                    <a:pt x="469391" y="0"/>
                  </a:lnTo>
                  <a:lnTo>
                    <a:pt x="64007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4635371" y="6199121"/>
            <a:ext cx="127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0" b="1">
                <a:latin typeface="Times New Roman"/>
                <a:cs typeface="Times New Roman"/>
              </a:rPr>
              <a:t>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5043804" y="5799833"/>
            <a:ext cx="24701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Etapa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de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CPU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com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duração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50">
                <a:latin typeface="Times New Roman"/>
                <a:cs typeface="Times New Roman"/>
              </a:rPr>
              <a:t>X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5043804" y="6257033"/>
            <a:ext cx="23247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Etapa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de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E/S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com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duração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0">
                <a:latin typeface="Times New Roman"/>
                <a:cs typeface="Times New Roman"/>
              </a:rPr>
              <a:t>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2224404" y="5659625"/>
            <a:ext cx="147066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Tempo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total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execução: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16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32155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100"/>
              </a:spcBef>
            </a:pPr>
            <a:r>
              <a:rPr dirty="0" spc="-375"/>
              <a:t>Tipos</a:t>
            </a:r>
            <a:r>
              <a:rPr dirty="0" spc="-30"/>
              <a:t> </a:t>
            </a:r>
            <a:r>
              <a:rPr dirty="0" spc="-10"/>
              <a:t>de</a:t>
            </a:r>
            <a:r>
              <a:rPr dirty="0" spc="-275"/>
              <a:t> </a:t>
            </a:r>
            <a:r>
              <a:rPr dirty="0" spc="-415"/>
              <a:t>processos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65680" y="2177495"/>
            <a:ext cx="6921500" cy="1076325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marL="330200" indent="-317500">
              <a:lnSpc>
                <a:spcPct val="100000"/>
              </a:lnSpc>
              <a:spcBef>
                <a:spcPts val="835"/>
              </a:spcBef>
              <a:buClr>
                <a:srgbClr val="DD7F46"/>
              </a:buClr>
              <a:buSzPct val="58620"/>
              <a:buFont typeface="Lucida Sans Unicode"/>
              <a:buChar char="□"/>
              <a:tabLst>
                <a:tab pos="330200" algn="l"/>
              </a:tabLst>
            </a:pPr>
            <a:r>
              <a:rPr dirty="0" sz="2900" spc="-265">
                <a:latin typeface="Arial MT"/>
                <a:cs typeface="Arial MT"/>
              </a:rPr>
              <a:t>processos</a:t>
            </a:r>
            <a:r>
              <a:rPr dirty="0" sz="2900" spc="15">
                <a:latin typeface="Arial MT"/>
                <a:cs typeface="Arial MT"/>
              </a:rPr>
              <a:t> </a:t>
            </a:r>
            <a:r>
              <a:rPr dirty="0" sz="2900" spc="-235">
                <a:latin typeface="Arial MT"/>
                <a:cs typeface="Arial MT"/>
              </a:rPr>
              <a:t>intensivos</a:t>
            </a:r>
            <a:r>
              <a:rPr dirty="0" sz="2900" spc="5">
                <a:latin typeface="Arial MT"/>
                <a:cs typeface="Arial MT"/>
              </a:rPr>
              <a:t> </a:t>
            </a:r>
            <a:r>
              <a:rPr dirty="0" sz="2900" spc="-325">
                <a:latin typeface="Arial MT"/>
                <a:cs typeface="Arial MT"/>
              </a:rPr>
              <a:t>em</a:t>
            </a:r>
            <a:r>
              <a:rPr dirty="0" sz="2900" spc="20">
                <a:latin typeface="Arial MT"/>
                <a:cs typeface="Arial MT"/>
              </a:rPr>
              <a:t> </a:t>
            </a:r>
            <a:r>
              <a:rPr dirty="0" sz="2900" spc="-434">
                <a:latin typeface="Arial MT"/>
                <a:cs typeface="Arial MT"/>
              </a:rPr>
              <a:t>CPU</a:t>
            </a:r>
            <a:endParaRPr sz="2900">
              <a:latin typeface="Arial MT"/>
              <a:cs typeface="Arial MT"/>
            </a:endParaRPr>
          </a:p>
          <a:p>
            <a:pPr marL="330835">
              <a:lnSpc>
                <a:spcPct val="100000"/>
              </a:lnSpc>
              <a:spcBef>
                <a:spcPts val="700"/>
              </a:spcBef>
            </a:pPr>
            <a:r>
              <a:rPr dirty="0" sz="2800" spc="-254">
                <a:latin typeface="Arial MT"/>
                <a:cs typeface="Arial MT"/>
              </a:rPr>
              <a:t>as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 spc="-114">
                <a:latin typeface="Arial MT"/>
                <a:cs typeface="Arial MT"/>
              </a:rPr>
              <a:t>etapas</a:t>
            </a:r>
            <a:r>
              <a:rPr dirty="0" sz="2800" spc="-8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de</a:t>
            </a:r>
            <a:r>
              <a:rPr dirty="0" sz="2800" spc="-185">
                <a:latin typeface="Arial MT"/>
                <a:cs typeface="Arial MT"/>
              </a:rPr>
              <a:t> </a:t>
            </a:r>
            <a:r>
              <a:rPr dirty="0" sz="2800" spc="-385">
                <a:latin typeface="Arial MT"/>
                <a:cs typeface="Arial MT"/>
              </a:rPr>
              <a:t>CPU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 spc="-225">
                <a:latin typeface="Arial MT"/>
                <a:cs typeface="Arial MT"/>
              </a:rPr>
              <a:t>são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200">
                <a:latin typeface="Arial MT"/>
                <a:cs typeface="Arial MT"/>
              </a:rPr>
              <a:t>maiores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180">
                <a:latin typeface="Arial MT"/>
                <a:cs typeface="Arial MT"/>
              </a:rPr>
              <a:t>que</a:t>
            </a:r>
            <a:r>
              <a:rPr dirty="0" sz="2800" spc="-15">
                <a:latin typeface="Arial MT"/>
                <a:cs typeface="Arial MT"/>
              </a:rPr>
              <a:t> </a:t>
            </a:r>
            <a:r>
              <a:rPr dirty="0" sz="2800" spc="-254">
                <a:latin typeface="Arial MT"/>
                <a:cs typeface="Arial MT"/>
              </a:rPr>
              <a:t>as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de</a:t>
            </a:r>
            <a:r>
              <a:rPr dirty="0" sz="2800" spc="-95">
                <a:latin typeface="Arial MT"/>
                <a:cs typeface="Arial MT"/>
              </a:rPr>
              <a:t> </a:t>
            </a:r>
            <a:r>
              <a:rPr dirty="0" sz="2800" spc="-65">
                <a:latin typeface="Arial MT"/>
                <a:cs typeface="Arial MT"/>
              </a:rPr>
              <a:t>E/S.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765680" y="4073350"/>
            <a:ext cx="6923405" cy="1076325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marL="330200" indent="-317500">
              <a:lnSpc>
                <a:spcPct val="100000"/>
              </a:lnSpc>
              <a:spcBef>
                <a:spcPts val="835"/>
              </a:spcBef>
              <a:buClr>
                <a:srgbClr val="DD7F46"/>
              </a:buClr>
              <a:buSzPct val="58620"/>
              <a:buFont typeface="Lucida Sans Unicode"/>
              <a:buChar char="□"/>
              <a:tabLst>
                <a:tab pos="330200" algn="l"/>
              </a:tabLst>
            </a:pPr>
            <a:r>
              <a:rPr dirty="0" sz="2900" spc="-265">
                <a:latin typeface="Arial MT"/>
                <a:cs typeface="Arial MT"/>
              </a:rPr>
              <a:t>processos</a:t>
            </a:r>
            <a:r>
              <a:rPr dirty="0" sz="2900" spc="20">
                <a:latin typeface="Arial MT"/>
                <a:cs typeface="Arial MT"/>
              </a:rPr>
              <a:t> </a:t>
            </a:r>
            <a:r>
              <a:rPr dirty="0" sz="2900" spc="-235">
                <a:latin typeface="Arial MT"/>
                <a:cs typeface="Arial MT"/>
              </a:rPr>
              <a:t>intensivos</a:t>
            </a:r>
            <a:r>
              <a:rPr dirty="0" sz="2900" spc="5">
                <a:latin typeface="Arial MT"/>
                <a:cs typeface="Arial MT"/>
              </a:rPr>
              <a:t> </a:t>
            </a:r>
            <a:r>
              <a:rPr dirty="0" sz="2900" spc="-265">
                <a:latin typeface="Arial MT"/>
                <a:cs typeface="Arial MT"/>
              </a:rPr>
              <a:t>en</a:t>
            </a:r>
            <a:r>
              <a:rPr dirty="0" sz="2900" spc="25">
                <a:latin typeface="Arial MT"/>
                <a:cs typeface="Arial MT"/>
              </a:rPr>
              <a:t> </a:t>
            </a:r>
            <a:r>
              <a:rPr dirty="0" sz="2900" spc="-25">
                <a:latin typeface="Arial MT"/>
                <a:cs typeface="Arial MT"/>
              </a:rPr>
              <a:t>E/S</a:t>
            </a:r>
            <a:endParaRPr sz="2900">
              <a:latin typeface="Arial MT"/>
              <a:cs typeface="Arial MT"/>
            </a:endParaRPr>
          </a:p>
          <a:p>
            <a:pPr marL="330835">
              <a:lnSpc>
                <a:spcPct val="100000"/>
              </a:lnSpc>
              <a:spcBef>
                <a:spcPts val="700"/>
              </a:spcBef>
            </a:pPr>
            <a:r>
              <a:rPr dirty="0" sz="2800" spc="-254">
                <a:latin typeface="Arial MT"/>
                <a:cs typeface="Arial MT"/>
              </a:rPr>
              <a:t>as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 spc="-114">
                <a:latin typeface="Arial MT"/>
                <a:cs typeface="Arial MT"/>
              </a:rPr>
              <a:t>etapas</a:t>
            </a:r>
            <a:r>
              <a:rPr dirty="0" sz="2800" spc="-8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de</a:t>
            </a:r>
            <a:r>
              <a:rPr dirty="0" sz="2800" spc="-185">
                <a:latin typeface="Arial MT"/>
                <a:cs typeface="Arial MT"/>
              </a:rPr>
              <a:t> </a:t>
            </a:r>
            <a:r>
              <a:rPr dirty="0" sz="2800" spc="-155">
                <a:latin typeface="Arial MT"/>
                <a:cs typeface="Arial MT"/>
              </a:rPr>
              <a:t>E/S</a:t>
            </a:r>
            <a:r>
              <a:rPr dirty="0" sz="2800" spc="-40">
                <a:latin typeface="Arial MT"/>
                <a:cs typeface="Arial MT"/>
              </a:rPr>
              <a:t> </a:t>
            </a:r>
            <a:r>
              <a:rPr dirty="0" sz="2800" spc="-229">
                <a:latin typeface="Arial MT"/>
                <a:cs typeface="Arial MT"/>
              </a:rPr>
              <a:t>são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200">
                <a:latin typeface="Arial MT"/>
                <a:cs typeface="Arial MT"/>
              </a:rPr>
              <a:t>maiores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180">
                <a:latin typeface="Arial MT"/>
                <a:cs typeface="Arial MT"/>
              </a:rPr>
              <a:t>que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 spc="-254">
                <a:latin typeface="Arial MT"/>
                <a:cs typeface="Arial MT"/>
              </a:rPr>
              <a:t>as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de</a:t>
            </a:r>
            <a:r>
              <a:rPr dirty="0" sz="2800" spc="-80">
                <a:latin typeface="Arial MT"/>
                <a:cs typeface="Arial MT"/>
              </a:rPr>
              <a:t> </a:t>
            </a:r>
            <a:r>
              <a:rPr dirty="0" sz="2800" spc="-350">
                <a:latin typeface="Arial MT"/>
                <a:cs typeface="Arial MT"/>
              </a:rPr>
              <a:t>CPU.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148204" y="3577842"/>
            <a:ext cx="20389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processo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CPU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intensivo: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4960292" y="3530917"/>
            <a:ext cx="4200525" cy="390525"/>
            <a:chOff x="4960292" y="3530917"/>
            <a:chExt cx="4200525" cy="390525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65054" y="3535679"/>
              <a:ext cx="1676399" cy="380999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4965054" y="3535679"/>
              <a:ext cx="1676400" cy="381000"/>
            </a:xfrm>
            <a:custGeom>
              <a:avLst/>
              <a:gdLst/>
              <a:ahLst/>
              <a:cxnLst/>
              <a:rect l="l" t="t" r="r" b="b"/>
              <a:pathLst>
                <a:path w="1676400" h="381000">
                  <a:moveTo>
                    <a:pt x="64007" y="0"/>
                  </a:moveTo>
                  <a:lnTo>
                    <a:pt x="39219" y="4833"/>
                  </a:lnTo>
                  <a:lnTo>
                    <a:pt x="18859" y="18097"/>
                  </a:lnTo>
                  <a:lnTo>
                    <a:pt x="5072" y="37933"/>
                  </a:lnTo>
                  <a:lnTo>
                    <a:pt x="0" y="62483"/>
                  </a:lnTo>
                  <a:lnTo>
                    <a:pt x="0" y="316991"/>
                  </a:lnTo>
                  <a:lnTo>
                    <a:pt x="5072" y="341780"/>
                  </a:lnTo>
                  <a:lnTo>
                    <a:pt x="18859" y="362140"/>
                  </a:lnTo>
                  <a:lnTo>
                    <a:pt x="39219" y="375927"/>
                  </a:lnTo>
                  <a:lnTo>
                    <a:pt x="64007" y="380999"/>
                  </a:lnTo>
                  <a:lnTo>
                    <a:pt x="1612391" y="380999"/>
                  </a:lnTo>
                  <a:lnTo>
                    <a:pt x="1637180" y="375927"/>
                  </a:lnTo>
                  <a:lnTo>
                    <a:pt x="1657540" y="362140"/>
                  </a:lnTo>
                  <a:lnTo>
                    <a:pt x="1671327" y="341780"/>
                  </a:lnTo>
                  <a:lnTo>
                    <a:pt x="1676399" y="316991"/>
                  </a:lnTo>
                  <a:lnTo>
                    <a:pt x="1676399" y="62483"/>
                  </a:lnTo>
                  <a:lnTo>
                    <a:pt x="1671327" y="37933"/>
                  </a:lnTo>
                  <a:lnTo>
                    <a:pt x="1657540" y="18097"/>
                  </a:lnTo>
                  <a:lnTo>
                    <a:pt x="1637180" y="4833"/>
                  </a:lnTo>
                  <a:lnTo>
                    <a:pt x="1612391" y="0"/>
                  </a:lnTo>
                  <a:lnTo>
                    <a:pt x="64007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41454" y="3535679"/>
              <a:ext cx="380999" cy="380999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6641454" y="353567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64007" y="0"/>
                  </a:moveTo>
                  <a:lnTo>
                    <a:pt x="39219" y="4833"/>
                  </a:lnTo>
                  <a:lnTo>
                    <a:pt x="18859" y="18097"/>
                  </a:lnTo>
                  <a:lnTo>
                    <a:pt x="5072" y="37933"/>
                  </a:lnTo>
                  <a:lnTo>
                    <a:pt x="0" y="62483"/>
                  </a:lnTo>
                  <a:lnTo>
                    <a:pt x="0" y="316991"/>
                  </a:lnTo>
                  <a:lnTo>
                    <a:pt x="5072" y="341780"/>
                  </a:lnTo>
                  <a:lnTo>
                    <a:pt x="18859" y="362140"/>
                  </a:lnTo>
                  <a:lnTo>
                    <a:pt x="39219" y="375927"/>
                  </a:lnTo>
                  <a:lnTo>
                    <a:pt x="64007" y="380999"/>
                  </a:lnTo>
                  <a:lnTo>
                    <a:pt x="316991" y="380999"/>
                  </a:lnTo>
                  <a:lnTo>
                    <a:pt x="341780" y="375927"/>
                  </a:lnTo>
                  <a:lnTo>
                    <a:pt x="362140" y="362140"/>
                  </a:lnTo>
                  <a:lnTo>
                    <a:pt x="375927" y="341780"/>
                  </a:lnTo>
                  <a:lnTo>
                    <a:pt x="380999" y="316991"/>
                  </a:lnTo>
                  <a:lnTo>
                    <a:pt x="380999" y="62483"/>
                  </a:lnTo>
                  <a:lnTo>
                    <a:pt x="375927" y="37933"/>
                  </a:lnTo>
                  <a:lnTo>
                    <a:pt x="362140" y="18097"/>
                  </a:lnTo>
                  <a:lnTo>
                    <a:pt x="341780" y="4833"/>
                  </a:lnTo>
                  <a:lnTo>
                    <a:pt x="316991" y="0"/>
                  </a:lnTo>
                  <a:lnTo>
                    <a:pt x="64007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22454" y="3535679"/>
              <a:ext cx="2133599" cy="380999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7022454" y="3535679"/>
              <a:ext cx="2133600" cy="381000"/>
            </a:xfrm>
            <a:custGeom>
              <a:avLst/>
              <a:gdLst/>
              <a:ahLst/>
              <a:cxnLst/>
              <a:rect l="l" t="t" r="r" b="b"/>
              <a:pathLst>
                <a:path w="2133600" h="381000">
                  <a:moveTo>
                    <a:pt x="64007" y="0"/>
                  </a:moveTo>
                  <a:lnTo>
                    <a:pt x="39219" y="4833"/>
                  </a:lnTo>
                  <a:lnTo>
                    <a:pt x="18859" y="18097"/>
                  </a:lnTo>
                  <a:lnTo>
                    <a:pt x="5072" y="37933"/>
                  </a:lnTo>
                  <a:lnTo>
                    <a:pt x="0" y="62483"/>
                  </a:lnTo>
                  <a:lnTo>
                    <a:pt x="0" y="316991"/>
                  </a:lnTo>
                  <a:lnTo>
                    <a:pt x="5072" y="341780"/>
                  </a:lnTo>
                  <a:lnTo>
                    <a:pt x="18859" y="362140"/>
                  </a:lnTo>
                  <a:lnTo>
                    <a:pt x="39219" y="375927"/>
                  </a:lnTo>
                  <a:lnTo>
                    <a:pt x="64007" y="380999"/>
                  </a:lnTo>
                  <a:lnTo>
                    <a:pt x="2069591" y="380999"/>
                  </a:lnTo>
                  <a:lnTo>
                    <a:pt x="2094380" y="375927"/>
                  </a:lnTo>
                  <a:lnTo>
                    <a:pt x="2114740" y="362140"/>
                  </a:lnTo>
                  <a:lnTo>
                    <a:pt x="2128527" y="341780"/>
                  </a:lnTo>
                  <a:lnTo>
                    <a:pt x="2133599" y="316991"/>
                  </a:lnTo>
                  <a:lnTo>
                    <a:pt x="2133599" y="62483"/>
                  </a:lnTo>
                  <a:lnTo>
                    <a:pt x="2128527" y="37933"/>
                  </a:lnTo>
                  <a:lnTo>
                    <a:pt x="2114740" y="18097"/>
                  </a:lnTo>
                  <a:lnTo>
                    <a:pt x="2094380" y="4833"/>
                  </a:lnTo>
                  <a:lnTo>
                    <a:pt x="2069591" y="0"/>
                  </a:lnTo>
                  <a:lnTo>
                    <a:pt x="64007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5726554" y="3553458"/>
            <a:ext cx="2439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0765" algn="l"/>
                <a:tab pos="2298065" algn="l"/>
              </a:tabLst>
            </a:pPr>
            <a:r>
              <a:rPr dirty="0" sz="2000" spc="-50" b="1">
                <a:latin typeface="Times New Roman"/>
                <a:cs typeface="Times New Roman"/>
              </a:rPr>
              <a:t>5</a:t>
            </a:r>
            <a:r>
              <a:rPr dirty="0" sz="2000" b="1">
                <a:latin typeface="Times New Roman"/>
                <a:cs typeface="Times New Roman"/>
              </a:rPr>
              <a:t>	</a:t>
            </a:r>
            <a:r>
              <a:rPr dirty="0" sz="2000" spc="-50" b="1">
                <a:latin typeface="Times New Roman"/>
                <a:cs typeface="Times New Roman"/>
              </a:rPr>
              <a:t>1</a:t>
            </a:r>
            <a:r>
              <a:rPr dirty="0" sz="2000" b="1">
                <a:latin typeface="Times New Roman"/>
                <a:cs typeface="Times New Roman"/>
              </a:rPr>
              <a:t>	</a:t>
            </a:r>
            <a:r>
              <a:rPr dirty="0" sz="2000" spc="-50" b="1">
                <a:latin typeface="Times New Roman"/>
                <a:cs typeface="Times New Roman"/>
              </a:rPr>
              <a:t>7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148204" y="5940041"/>
            <a:ext cx="19380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processo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E/S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intensivo: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4884092" y="5893117"/>
            <a:ext cx="542925" cy="390525"/>
            <a:chOff x="4884092" y="5893117"/>
            <a:chExt cx="542925" cy="390525"/>
          </a:xfrm>
        </p:grpSpPr>
        <p:pic>
          <p:nvPicPr>
            <p:cNvPr id="16" name="object 1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88854" y="5897879"/>
              <a:ext cx="533399" cy="380999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4888854" y="5897879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64007" y="0"/>
                  </a:moveTo>
                  <a:lnTo>
                    <a:pt x="39219" y="4833"/>
                  </a:lnTo>
                  <a:lnTo>
                    <a:pt x="18859" y="18097"/>
                  </a:lnTo>
                  <a:lnTo>
                    <a:pt x="5072" y="37933"/>
                  </a:lnTo>
                  <a:lnTo>
                    <a:pt x="0" y="62483"/>
                  </a:lnTo>
                  <a:lnTo>
                    <a:pt x="0" y="316991"/>
                  </a:lnTo>
                  <a:lnTo>
                    <a:pt x="5072" y="341780"/>
                  </a:lnTo>
                  <a:lnTo>
                    <a:pt x="18859" y="362140"/>
                  </a:lnTo>
                  <a:lnTo>
                    <a:pt x="39219" y="375927"/>
                  </a:lnTo>
                  <a:lnTo>
                    <a:pt x="64007" y="380999"/>
                  </a:lnTo>
                  <a:lnTo>
                    <a:pt x="469391" y="380999"/>
                  </a:lnTo>
                  <a:lnTo>
                    <a:pt x="494180" y="375927"/>
                  </a:lnTo>
                  <a:lnTo>
                    <a:pt x="514540" y="362140"/>
                  </a:lnTo>
                  <a:lnTo>
                    <a:pt x="528327" y="341780"/>
                  </a:lnTo>
                  <a:lnTo>
                    <a:pt x="533399" y="316991"/>
                  </a:lnTo>
                  <a:lnTo>
                    <a:pt x="533399" y="62483"/>
                  </a:lnTo>
                  <a:lnTo>
                    <a:pt x="528327" y="37933"/>
                  </a:lnTo>
                  <a:lnTo>
                    <a:pt x="514540" y="18097"/>
                  </a:lnTo>
                  <a:lnTo>
                    <a:pt x="494180" y="4833"/>
                  </a:lnTo>
                  <a:lnTo>
                    <a:pt x="469391" y="0"/>
                  </a:lnTo>
                  <a:lnTo>
                    <a:pt x="64007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5078855" y="5915657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0" b="1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5417492" y="5893117"/>
            <a:ext cx="1533525" cy="390525"/>
            <a:chOff x="5417492" y="5893117"/>
            <a:chExt cx="1533525" cy="390525"/>
          </a:xfrm>
        </p:grpSpPr>
        <p:pic>
          <p:nvPicPr>
            <p:cNvPr id="20" name="object 2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22254" y="5897879"/>
              <a:ext cx="1523999" cy="380999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5422254" y="5897879"/>
              <a:ext cx="1524000" cy="381000"/>
            </a:xfrm>
            <a:custGeom>
              <a:avLst/>
              <a:gdLst/>
              <a:ahLst/>
              <a:cxnLst/>
              <a:rect l="l" t="t" r="r" b="b"/>
              <a:pathLst>
                <a:path w="1524000" h="381000">
                  <a:moveTo>
                    <a:pt x="64007" y="0"/>
                  </a:moveTo>
                  <a:lnTo>
                    <a:pt x="39219" y="4833"/>
                  </a:lnTo>
                  <a:lnTo>
                    <a:pt x="18859" y="18097"/>
                  </a:lnTo>
                  <a:lnTo>
                    <a:pt x="5072" y="37933"/>
                  </a:lnTo>
                  <a:lnTo>
                    <a:pt x="0" y="62483"/>
                  </a:lnTo>
                  <a:lnTo>
                    <a:pt x="0" y="316991"/>
                  </a:lnTo>
                  <a:lnTo>
                    <a:pt x="5072" y="341780"/>
                  </a:lnTo>
                  <a:lnTo>
                    <a:pt x="18859" y="362140"/>
                  </a:lnTo>
                  <a:lnTo>
                    <a:pt x="39219" y="375927"/>
                  </a:lnTo>
                  <a:lnTo>
                    <a:pt x="64007" y="380999"/>
                  </a:lnTo>
                  <a:lnTo>
                    <a:pt x="1459991" y="380999"/>
                  </a:lnTo>
                  <a:lnTo>
                    <a:pt x="1484780" y="375927"/>
                  </a:lnTo>
                  <a:lnTo>
                    <a:pt x="1505140" y="362140"/>
                  </a:lnTo>
                  <a:lnTo>
                    <a:pt x="1518927" y="341780"/>
                  </a:lnTo>
                  <a:lnTo>
                    <a:pt x="1523999" y="316991"/>
                  </a:lnTo>
                  <a:lnTo>
                    <a:pt x="1523999" y="62483"/>
                  </a:lnTo>
                  <a:lnTo>
                    <a:pt x="1518927" y="37933"/>
                  </a:lnTo>
                  <a:lnTo>
                    <a:pt x="1505140" y="18097"/>
                  </a:lnTo>
                  <a:lnTo>
                    <a:pt x="1484780" y="4833"/>
                  </a:lnTo>
                  <a:lnTo>
                    <a:pt x="1459991" y="0"/>
                  </a:lnTo>
                  <a:lnTo>
                    <a:pt x="64007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6107554" y="5915657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0" b="1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6941491" y="5893117"/>
            <a:ext cx="466725" cy="390525"/>
            <a:chOff x="6941491" y="5893117"/>
            <a:chExt cx="466725" cy="390525"/>
          </a:xfrm>
        </p:grpSpPr>
        <p:pic>
          <p:nvPicPr>
            <p:cNvPr id="24" name="object 2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46254" y="5897879"/>
              <a:ext cx="457199" cy="380999"/>
            </a:xfrm>
            <a:prstGeom prst="rect">
              <a:avLst/>
            </a:prstGeom>
          </p:spPr>
        </p:pic>
        <p:sp>
          <p:nvSpPr>
            <p:cNvPr id="25" name="object 25" descr=""/>
            <p:cNvSpPr/>
            <p:nvPr/>
          </p:nvSpPr>
          <p:spPr>
            <a:xfrm>
              <a:off x="6946254" y="5897879"/>
              <a:ext cx="457200" cy="381000"/>
            </a:xfrm>
            <a:custGeom>
              <a:avLst/>
              <a:gdLst/>
              <a:ahLst/>
              <a:cxnLst/>
              <a:rect l="l" t="t" r="r" b="b"/>
              <a:pathLst>
                <a:path w="457200" h="381000">
                  <a:moveTo>
                    <a:pt x="64007" y="0"/>
                  </a:moveTo>
                  <a:lnTo>
                    <a:pt x="39219" y="4833"/>
                  </a:lnTo>
                  <a:lnTo>
                    <a:pt x="18859" y="18097"/>
                  </a:lnTo>
                  <a:lnTo>
                    <a:pt x="5072" y="37933"/>
                  </a:lnTo>
                  <a:lnTo>
                    <a:pt x="0" y="62483"/>
                  </a:lnTo>
                  <a:lnTo>
                    <a:pt x="0" y="316991"/>
                  </a:lnTo>
                  <a:lnTo>
                    <a:pt x="5072" y="341780"/>
                  </a:lnTo>
                  <a:lnTo>
                    <a:pt x="18859" y="362140"/>
                  </a:lnTo>
                  <a:lnTo>
                    <a:pt x="39219" y="375927"/>
                  </a:lnTo>
                  <a:lnTo>
                    <a:pt x="64007" y="380999"/>
                  </a:lnTo>
                  <a:lnTo>
                    <a:pt x="393191" y="380999"/>
                  </a:lnTo>
                  <a:lnTo>
                    <a:pt x="417980" y="375927"/>
                  </a:lnTo>
                  <a:lnTo>
                    <a:pt x="438340" y="362140"/>
                  </a:lnTo>
                  <a:lnTo>
                    <a:pt x="452127" y="341780"/>
                  </a:lnTo>
                  <a:lnTo>
                    <a:pt x="457199" y="316991"/>
                  </a:lnTo>
                  <a:lnTo>
                    <a:pt x="457199" y="62483"/>
                  </a:lnTo>
                  <a:lnTo>
                    <a:pt x="452127" y="37933"/>
                  </a:lnTo>
                  <a:lnTo>
                    <a:pt x="438340" y="18097"/>
                  </a:lnTo>
                  <a:lnTo>
                    <a:pt x="417980" y="4833"/>
                  </a:lnTo>
                  <a:lnTo>
                    <a:pt x="393191" y="0"/>
                  </a:lnTo>
                  <a:lnTo>
                    <a:pt x="64007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7098154" y="5914133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0" b="1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7398691" y="5893117"/>
            <a:ext cx="1304925" cy="390525"/>
            <a:chOff x="7398691" y="5893117"/>
            <a:chExt cx="1304925" cy="390525"/>
          </a:xfrm>
        </p:grpSpPr>
        <p:pic>
          <p:nvPicPr>
            <p:cNvPr id="28" name="object 28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03454" y="5897879"/>
              <a:ext cx="1295399" cy="380999"/>
            </a:xfrm>
            <a:prstGeom prst="rect">
              <a:avLst/>
            </a:prstGeom>
          </p:spPr>
        </p:pic>
        <p:sp>
          <p:nvSpPr>
            <p:cNvPr id="29" name="object 29" descr=""/>
            <p:cNvSpPr/>
            <p:nvPr/>
          </p:nvSpPr>
          <p:spPr>
            <a:xfrm>
              <a:off x="7403454" y="5897879"/>
              <a:ext cx="1295400" cy="381000"/>
            </a:xfrm>
            <a:custGeom>
              <a:avLst/>
              <a:gdLst/>
              <a:ahLst/>
              <a:cxnLst/>
              <a:rect l="l" t="t" r="r" b="b"/>
              <a:pathLst>
                <a:path w="1295400" h="381000">
                  <a:moveTo>
                    <a:pt x="64007" y="0"/>
                  </a:moveTo>
                  <a:lnTo>
                    <a:pt x="39219" y="4833"/>
                  </a:lnTo>
                  <a:lnTo>
                    <a:pt x="18859" y="18097"/>
                  </a:lnTo>
                  <a:lnTo>
                    <a:pt x="5072" y="37933"/>
                  </a:lnTo>
                  <a:lnTo>
                    <a:pt x="0" y="62483"/>
                  </a:lnTo>
                  <a:lnTo>
                    <a:pt x="0" y="316991"/>
                  </a:lnTo>
                  <a:lnTo>
                    <a:pt x="5072" y="341780"/>
                  </a:lnTo>
                  <a:lnTo>
                    <a:pt x="18859" y="362140"/>
                  </a:lnTo>
                  <a:lnTo>
                    <a:pt x="39219" y="375927"/>
                  </a:lnTo>
                  <a:lnTo>
                    <a:pt x="64007" y="380999"/>
                  </a:lnTo>
                  <a:lnTo>
                    <a:pt x="1231391" y="380999"/>
                  </a:lnTo>
                  <a:lnTo>
                    <a:pt x="1256180" y="375927"/>
                  </a:lnTo>
                  <a:lnTo>
                    <a:pt x="1276540" y="362140"/>
                  </a:lnTo>
                  <a:lnTo>
                    <a:pt x="1290327" y="341780"/>
                  </a:lnTo>
                  <a:lnTo>
                    <a:pt x="1295399" y="316991"/>
                  </a:lnTo>
                  <a:lnTo>
                    <a:pt x="1295399" y="62483"/>
                  </a:lnTo>
                  <a:lnTo>
                    <a:pt x="1290327" y="37933"/>
                  </a:lnTo>
                  <a:lnTo>
                    <a:pt x="1276540" y="18097"/>
                  </a:lnTo>
                  <a:lnTo>
                    <a:pt x="1256180" y="4833"/>
                  </a:lnTo>
                  <a:lnTo>
                    <a:pt x="1231391" y="0"/>
                  </a:lnTo>
                  <a:lnTo>
                    <a:pt x="64007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7974453" y="5915657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0" b="1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8694091" y="5893117"/>
            <a:ext cx="466725" cy="390525"/>
            <a:chOff x="8694091" y="5893117"/>
            <a:chExt cx="466725" cy="390525"/>
          </a:xfrm>
        </p:grpSpPr>
        <p:pic>
          <p:nvPicPr>
            <p:cNvPr id="32" name="object 3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98854" y="5897879"/>
              <a:ext cx="457199" cy="380999"/>
            </a:xfrm>
            <a:prstGeom prst="rect">
              <a:avLst/>
            </a:prstGeom>
          </p:spPr>
        </p:pic>
        <p:sp>
          <p:nvSpPr>
            <p:cNvPr id="33" name="object 33" descr=""/>
            <p:cNvSpPr/>
            <p:nvPr/>
          </p:nvSpPr>
          <p:spPr>
            <a:xfrm>
              <a:off x="8698854" y="5897879"/>
              <a:ext cx="457200" cy="381000"/>
            </a:xfrm>
            <a:custGeom>
              <a:avLst/>
              <a:gdLst/>
              <a:ahLst/>
              <a:cxnLst/>
              <a:rect l="l" t="t" r="r" b="b"/>
              <a:pathLst>
                <a:path w="457200" h="381000">
                  <a:moveTo>
                    <a:pt x="64007" y="0"/>
                  </a:moveTo>
                  <a:lnTo>
                    <a:pt x="39219" y="4833"/>
                  </a:lnTo>
                  <a:lnTo>
                    <a:pt x="18859" y="18097"/>
                  </a:lnTo>
                  <a:lnTo>
                    <a:pt x="5072" y="37933"/>
                  </a:lnTo>
                  <a:lnTo>
                    <a:pt x="0" y="62483"/>
                  </a:lnTo>
                  <a:lnTo>
                    <a:pt x="0" y="316991"/>
                  </a:lnTo>
                  <a:lnTo>
                    <a:pt x="5072" y="341780"/>
                  </a:lnTo>
                  <a:lnTo>
                    <a:pt x="18859" y="362140"/>
                  </a:lnTo>
                  <a:lnTo>
                    <a:pt x="39219" y="375927"/>
                  </a:lnTo>
                  <a:lnTo>
                    <a:pt x="64007" y="380999"/>
                  </a:lnTo>
                  <a:lnTo>
                    <a:pt x="393191" y="380999"/>
                  </a:lnTo>
                  <a:lnTo>
                    <a:pt x="417980" y="375927"/>
                  </a:lnTo>
                  <a:lnTo>
                    <a:pt x="438340" y="362140"/>
                  </a:lnTo>
                  <a:lnTo>
                    <a:pt x="452127" y="341780"/>
                  </a:lnTo>
                  <a:lnTo>
                    <a:pt x="457199" y="316991"/>
                  </a:lnTo>
                  <a:lnTo>
                    <a:pt x="457199" y="62483"/>
                  </a:lnTo>
                  <a:lnTo>
                    <a:pt x="452127" y="37933"/>
                  </a:lnTo>
                  <a:lnTo>
                    <a:pt x="438340" y="18097"/>
                  </a:lnTo>
                  <a:lnTo>
                    <a:pt x="417980" y="4833"/>
                  </a:lnTo>
                  <a:lnTo>
                    <a:pt x="393191" y="0"/>
                  </a:lnTo>
                  <a:lnTo>
                    <a:pt x="64007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8850753" y="5914133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0" b="1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32155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100"/>
              </a:spcBef>
            </a:pPr>
            <a:r>
              <a:rPr dirty="0" spc="-375"/>
              <a:t>Tipos</a:t>
            </a:r>
            <a:r>
              <a:rPr dirty="0" spc="-30"/>
              <a:t> </a:t>
            </a:r>
            <a:r>
              <a:rPr dirty="0" spc="-10"/>
              <a:t>de</a:t>
            </a:r>
            <a:r>
              <a:rPr dirty="0" spc="-275"/>
              <a:t> </a:t>
            </a:r>
            <a:r>
              <a:rPr dirty="0" spc="-415"/>
              <a:t>processos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65680" y="2151958"/>
            <a:ext cx="7144384" cy="1224915"/>
          </a:xfrm>
          <a:prstGeom prst="rect">
            <a:avLst/>
          </a:prstGeom>
        </p:spPr>
        <p:txBody>
          <a:bodyPr wrap="square" lIns="0" tIns="127635" rIns="0" bIns="0" rtlCol="0" vert="horz">
            <a:spAutoFit/>
          </a:bodyPr>
          <a:lstStyle/>
          <a:p>
            <a:pPr marL="330835" indent="-318135">
              <a:lnSpc>
                <a:spcPct val="100000"/>
              </a:lnSpc>
              <a:spcBef>
                <a:spcPts val="1005"/>
              </a:spcBef>
              <a:buClr>
                <a:srgbClr val="DD7F46"/>
              </a:buClr>
              <a:buSzPct val="61111"/>
              <a:buFont typeface="Lucida Sans Unicode"/>
              <a:buChar char="□"/>
              <a:tabLst>
                <a:tab pos="330835" algn="l"/>
              </a:tabLst>
            </a:pPr>
            <a:r>
              <a:rPr dirty="0" sz="3600" spc="-325">
                <a:latin typeface="Arial MT"/>
                <a:cs typeface="Arial MT"/>
              </a:rPr>
              <a:t>processos</a:t>
            </a:r>
            <a:r>
              <a:rPr dirty="0" sz="3600">
                <a:latin typeface="Arial MT"/>
                <a:cs typeface="Arial MT"/>
              </a:rPr>
              <a:t> </a:t>
            </a:r>
            <a:r>
              <a:rPr dirty="0" sz="3600" spc="-285">
                <a:latin typeface="Arial MT"/>
                <a:cs typeface="Arial MT"/>
              </a:rPr>
              <a:t>intensivos</a:t>
            </a:r>
            <a:r>
              <a:rPr dirty="0" sz="3600">
                <a:latin typeface="Arial MT"/>
                <a:cs typeface="Arial MT"/>
              </a:rPr>
              <a:t> </a:t>
            </a:r>
            <a:r>
              <a:rPr dirty="0" sz="3600" spc="-405">
                <a:latin typeface="Arial MT"/>
                <a:cs typeface="Arial MT"/>
              </a:rPr>
              <a:t>em</a:t>
            </a:r>
            <a:r>
              <a:rPr dirty="0" sz="3600" spc="-30">
                <a:latin typeface="Arial MT"/>
                <a:cs typeface="Arial MT"/>
              </a:rPr>
              <a:t> </a:t>
            </a:r>
            <a:r>
              <a:rPr dirty="0" sz="3600" spc="-525">
                <a:latin typeface="Arial MT"/>
                <a:cs typeface="Arial MT"/>
              </a:rPr>
              <a:t>CPU</a:t>
            </a:r>
            <a:endParaRPr sz="3600">
              <a:latin typeface="Arial MT"/>
              <a:cs typeface="Arial MT"/>
            </a:endParaRPr>
          </a:p>
          <a:p>
            <a:pPr marL="330835">
              <a:lnSpc>
                <a:spcPct val="100000"/>
              </a:lnSpc>
              <a:spcBef>
                <a:spcPts val="735"/>
              </a:spcBef>
            </a:pPr>
            <a:r>
              <a:rPr dirty="0" sz="2900" spc="-254">
                <a:latin typeface="Arial MT"/>
                <a:cs typeface="Arial MT"/>
              </a:rPr>
              <a:t>as</a:t>
            </a:r>
            <a:r>
              <a:rPr dirty="0" sz="2900" spc="-10">
                <a:latin typeface="Arial MT"/>
                <a:cs typeface="Arial MT"/>
              </a:rPr>
              <a:t> </a:t>
            </a:r>
            <a:r>
              <a:rPr dirty="0" sz="2900" spc="-114">
                <a:latin typeface="Arial MT"/>
                <a:cs typeface="Arial MT"/>
              </a:rPr>
              <a:t>etapas</a:t>
            </a:r>
            <a:r>
              <a:rPr dirty="0" sz="2900" spc="-85">
                <a:latin typeface="Arial MT"/>
                <a:cs typeface="Arial MT"/>
              </a:rPr>
              <a:t> </a:t>
            </a:r>
            <a:r>
              <a:rPr dirty="0" sz="2900">
                <a:latin typeface="Arial MT"/>
                <a:cs typeface="Arial MT"/>
              </a:rPr>
              <a:t>de</a:t>
            </a:r>
            <a:r>
              <a:rPr dirty="0" sz="2900" spc="-200">
                <a:latin typeface="Arial MT"/>
                <a:cs typeface="Arial MT"/>
              </a:rPr>
              <a:t> </a:t>
            </a:r>
            <a:r>
              <a:rPr dirty="0" sz="2900" spc="-415">
                <a:latin typeface="Arial MT"/>
                <a:cs typeface="Arial MT"/>
              </a:rPr>
              <a:t>CPU</a:t>
            </a:r>
            <a:r>
              <a:rPr dirty="0" sz="2900" spc="-20">
                <a:latin typeface="Arial MT"/>
                <a:cs typeface="Arial MT"/>
              </a:rPr>
              <a:t> </a:t>
            </a:r>
            <a:r>
              <a:rPr dirty="0" sz="2900" spc="-235">
                <a:latin typeface="Arial MT"/>
                <a:cs typeface="Arial MT"/>
              </a:rPr>
              <a:t>são</a:t>
            </a:r>
            <a:r>
              <a:rPr dirty="0" sz="2900" spc="-5">
                <a:latin typeface="Arial MT"/>
                <a:cs typeface="Arial MT"/>
              </a:rPr>
              <a:t> </a:t>
            </a:r>
            <a:r>
              <a:rPr dirty="0" sz="2900" spc="-200">
                <a:latin typeface="Arial MT"/>
                <a:cs typeface="Arial MT"/>
              </a:rPr>
              <a:t>maiores</a:t>
            </a:r>
            <a:r>
              <a:rPr dirty="0" sz="2900" spc="-10">
                <a:latin typeface="Arial MT"/>
                <a:cs typeface="Arial MT"/>
              </a:rPr>
              <a:t> </a:t>
            </a:r>
            <a:r>
              <a:rPr dirty="0" sz="2900" spc="-175">
                <a:latin typeface="Arial MT"/>
                <a:cs typeface="Arial MT"/>
              </a:rPr>
              <a:t>que</a:t>
            </a:r>
            <a:r>
              <a:rPr dirty="0" sz="2900" spc="-25">
                <a:latin typeface="Arial MT"/>
                <a:cs typeface="Arial MT"/>
              </a:rPr>
              <a:t> </a:t>
            </a:r>
            <a:r>
              <a:rPr dirty="0" sz="2900" spc="-254">
                <a:latin typeface="Arial MT"/>
                <a:cs typeface="Arial MT"/>
              </a:rPr>
              <a:t>as</a:t>
            </a:r>
            <a:r>
              <a:rPr dirty="0" sz="2900" spc="-10">
                <a:latin typeface="Arial MT"/>
                <a:cs typeface="Arial MT"/>
              </a:rPr>
              <a:t> de</a:t>
            </a:r>
            <a:r>
              <a:rPr dirty="0" sz="2900" spc="-65">
                <a:latin typeface="Arial MT"/>
                <a:cs typeface="Arial MT"/>
              </a:rPr>
              <a:t> </a:t>
            </a:r>
            <a:r>
              <a:rPr dirty="0" sz="2900" spc="-75">
                <a:latin typeface="Arial MT"/>
                <a:cs typeface="Arial MT"/>
              </a:rPr>
              <a:t>E/S.</a:t>
            </a:r>
            <a:endParaRPr sz="29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765680" y="4488249"/>
            <a:ext cx="7144384" cy="1224915"/>
          </a:xfrm>
          <a:prstGeom prst="rect">
            <a:avLst/>
          </a:prstGeom>
        </p:spPr>
        <p:txBody>
          <a:bodyPr wrap="square" lIns="0" tIns="127635" rIns="0" bIns="0" rtlCol="0" vert="horz">
            <a:spAutoFit/>
          </a:bodyPr>
          <a:lstStyle/>
          <a:p>
            <a:pPr marL="330835" indent="-318135">
              <a:lnSpc>
                <a:spcPct val="100000"/>
              </a:lnSpc>
              <a:spcBef>
                <a:spcPts val="1005"/>
              </a:spcBef>
              <a:buClr>
                <a:srgbClr val="DD7F46"/>
              </a:buClr>
              <a:buSzPct val="61111"/>
              <a:buFont typeface="Lucida Sans Unicode"/>
              <a:buChar char="□"/>
              <a:tabLst>
                <a:tab pos="330835" algn="l"/>
              </a:tabLst>
            </a:pPr>
            <a:r>
              <a:rPr dirty="0" sz="3600" spc="-325">
                <a:latin typeface="Arial MT"/>
                <a:cs typeface="Arial MT"/>
              </a:rPr>
              <a:t>processos</a:t>
            </a:r>
            <a:r>
              <a:rPr dirty="0" sz="3600">
                <a:latin typeface="Arial MT"/>
                <a:cs typeface="Arial MT"/>
              </a:rPr>
              <a:t> </a:t>
            </a:r>
            <a:r>
              <a:rPr dirty="0" sz="3600" spc="-285">
                <a:latin typeface="Arial MT"/>
                <a:cs typeface="Arial MT"/>
              </a:rPr>
              <a:t>intensivos</a:t>
            </a:r>
            <a:r>
              <a:rPr dirty="0" sz="3600">
                <a:latin typeface="Arial MT"/>
                <a:cs typeface="Arial MT"/>
              </a:rPr>
              <a:t> </a:t>
            </a:r>
            <a:r>
              <a:rPr dirty="0" sz="3600" spc="-325">
                <a:latin typeface="Arial MT"/>
                <a:cs typeface="Arial MT"/>
              </a:rPr>
              <a:t>en</a:t>
            </a:r>
            <a:r>
              <a:rPr dirty="0" sz="3600" spc="-20">
                <a:latin typeface="Arial MT"/>
                <a:cs typeface="Arial MT"/>
              </a:rPr>
              <a:t> </a:t>
            </a:r>
            <a:r>
              <a:rPr dirty="0" sz="3600" spc="-25">
                <a:latin typeface="Arial MT"/>
                <a:cs typeface="Arial MT"/>
              </a:rPr>
              <a:t>E/S</a:t>
            </a:r>
            <a:endParaRPr sz="3600">
              <a:latin typeface="Arial MT"/>
              <a:cs typeface="Arial MT"/>
            </a:endParaRPr>
          </a:p>
          <a:p>
            <a:pPr marL="330835">
              <a:lnSpc>
                <a:spcPct val="100000"/>
              </a:lnSpc>
              <a:spcBef>
                <a:spcPts val="735"/>
              </a:spcBef>
            </a:pPr>
            <a:r>
              <a:rPr dirty="0" sz="2900" spc="-254">
                <a:latin typeface="Arial MT"/>
                <a:cs typeface="Arial MT"/>
              </a:rPr>
              <a:t>as</a:t>
            </a:r>
            <a:r>
              <a:rPr dirty="0" sz="2900" spc="-10">
                <a:latin typeface="Arial MT"/>
                <a:cs typeface="Arial MT"/>
              </a:rPr>
              <a:t> </a:t>
            </a:r>
            <a:r>
              <a:rPr dirty="0" sz="2900" spc="-114">
                <a:latin typeface="Arial MT"/>
                <a:cs typeface="Arial MT"/>
              </a:rPr>
              <a:t>etapas</a:t>
            </a:r>
            <a:r>
              <a:rPr dirty="0" sz="2900" spc="-85">
                <a:latin typeface="Arial MT"/>
                <a:cs typeface="Arial MT"/>
              </a:rPr>
              <a:t> </a:t>
            </a:r>
            <a:r>
              <a:rPr dirty="0" sz="2900">
                <a:latin typeface="Arial MT"/>
                <a:cs typeface="Arial MT"/>
              </a:rPr>
              <a:t>de</a:t>
            </a:r>
            <a:r>
              <a:rPr dirty="0" sz="2900" spc="-200">
                <a:latin typeface="Arial MT"/>
                <a:cs typeface="Arial MT"/>
              </a:rPr>
              <a:t> </a:t>
            </a:r>
            <a:r>
              <a:rPr dirty="0" sz="2900" spc="-180">
                <a:latin typeface="Arial MT"/>
                <a:cs typeface="Arial MT"/>
              </a:rPr>
              <a:t>E/S</a:t>
            </a:r>
            <a:r>
              <a:rPr dirty="0" sz="2900" spc="-20">
                <a:latin typeface="Arial MT"/>
                <a:cs typeface="Arial MT"/>
              </a:rPr>
              <a:t> </a:t>
            </a:r>
            <a:r>
              <a:rPr dirty="0" sz="2900" spc="-240">
                <a:latin typeface="Arial MT"/>
                <a:cs typeface="Arial MT"/>
              </a:rPr>
              <a:t>são</a:t>
            </a:r>
            <a:r>
              <a:rPr dirty="0" sz="2900" spc="-5">
                <a:latin typeface="Arial MT"/>
                <a:cs typeface="Arial MT"/>
              </a:rPr>
              <a:t> </a:t>
            </a:r>
            <a:r>
              <a:rPr dirty="0" sz="2900" spc="-200">
                <a:latin typeface="Arial MT"/>
                <a:cs typeface="Arial MT"/>
              </a:rPr>
              <a:t>maiores</a:t>
            </a:r>
            <a:r>
              <a:rPr dirty="0" sz="2900" spc="-10">
                <a:latin typeface="Arial MT"/>
                <a:cs typeface="Arial MT"/>
              </a:rPr>
              <a:t> </a:t>
            </a:r>
            <a:r>
              <a:rPr dirty="0" sz="2900" spc="-175">
                <a:latin typeface="Arial MT"/>
                <a:cs typeface="Arial MT"/>
              </a:rPr>
              <a:t>que</a:t>
            </a:r>
            <a:r>
              <a:rPr dirty="0" sz="2900" spc="-25">
                <a:latin typeface="Arial MT"/>
                <a:cs typeface="Arial MT"/>
              </a:rPr>
              <a:t> </a:t>
            </a:r>
            <a:r>
              <a:rPr dirty="0" sz="2900" spc="-254">
                <a:latin typeface="Arial MT"/>
                <a:cs typeface="Arial MT"/>
              </a:rPr>
              <a:t>as</a:t>
            </a:r>
            <a:r>
              <a:rPr dirty="0" sz="2900" spc="-10">
                <a:latin typeface="Arial MT"/>
                <a:cs typeface="Arial MT"/>
              </a:rPr>
              <a:t> de</a:t>
            </a:r>
            <a:r>
              <a:rPr dirty="0" sz="2900" spc="-70">
                <a:latin typeface="Arial MT"/>
                <a:cs typeface="Arial MT"/>
              </a:rPr>
              <a:t> </a:t>
            </a:r>
            <a:r>
              <a:rPr dirty="0" sz="2900" spc="-375">
                <a:latin typeface="Arial MT"/>
                <a:cs typeface="Arial MT"/>
              </a:rPr>
              <a:t>CPU.</a:t>
            </a:r>
            <a:endParaRPr sz="2900">
              <a:latin typeface="Arial MT"/>
              <a:cs typeface="Arial MT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4960292" y="3818953"/>
            <a:ext cx="4200525" cy="390525"/>
            <a:chOff x="4960292" y="3818953"/>
            <a:chExt cx="4200525" cy="390525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65054" y="3823715"/>
              <a:ext cx="1676399" cy="380999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4965054" y="3823715"/>
              <a:ext cx="1676400" cy="381000"/>
            </a:xfrm>
            <a:custGeom>
              <a:avLst/>
              <a:gdLst/>
              <a:ahLst/>
              <a:cxnLst/>
              <a:rect l="l" t="t" r="r" b="b"/>
              <a:pathLst>
                <a:path w="1676400" h="381000">
                  <a:moveTo>
                    <a:pt x="64007" y="0"/>
                  </a:moveTo>
                  <a:lnTo>
                    <a:pt x="39219" y="5072"/>
                  </a:lnTo>
                  <a:lnTo>
                    <a:pt x="18859" y="18859"/>
                  </a:lnTo>
                  <a:lnTo>
                    <a:pt x="5072" y="39219"/>
                  </a:lnTo>
                  <a:lnTo>
                    <a:pt x="0" y="64007"/>
                  </a:lnTo>
                  <a:lnTo>
                    <a:pt x="0" y="318515"/>
                  </a:lnTo>
                  <a:lnTo>
                    <a:pt x="5072" y="343066"/>
                  </a:lnTo>
                  <a:lnTo>
                    <a:pt x="18859" y="362902"/>
                  </a:lnTo>
                  <a:lnTo>
                    <a:pt x="39219" y="376166"/>
                  </a:lnTo>
                  <a:lnTo>
                    <a:pt x="64007" y="380999"/>
                  </a:lnTo>
                  <a:lnTo>
                    <a:pt x="1612391" y="380999"/>
                  </a:lnTo>
                  <a:lnTo>
                    <a:pt x="1637180" y="376166"/>
                  </a:lnTo>
                  <a:lnTo>
                    <a:pt x="1657540" y="362902"/>
                  </a:lnTo>
                  <a:lnTo>
                    <a:pt x="1671327" y="343066"/>
                  </a:lnTo>
                  <a:lnTo>
                    <a:pt x="1676399" y="318515"/>
                  </a:lnTo>
                  <a:lnTo>
                    <a:pt x="1676399" y="64007"/>
                  </a:lnTo>
                  <a:lnTo>
                    <a:pt x="1671327" y="39219"/>
                  </a:lnTo>
                  <a:lnTo>
                    <a:pt x="1657540" y="18859"/>
                  </a:lnTo>
                  <a:lnTo>
                    <a:pt x="1637180" y="5072"/>
                  </a:lnTo>
                  <a:lnTo>
                    <a:pt x="1612391" y="0"/>
                  </a:lnTo>
                  <a:lnTo>
                    <a:pt x="64007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41454" y="3823715"/>
              <a:ext cx="380999" cy="380999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6641454" y="3823715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64007" y="0"/>
                  </a:moveTo>
                  <a:lnTo>
                    <a:pt x="39219" y="5072"/>
                  </a:lnTo>
                  <a:lnTo>
                    <a:pt x="18859" y="18859"/>
                  </a:lnTo>
                  <a:lnTo>
                    <a:pt x="5072" y="39219"/>
                  </a:lnTo>
                  <a:lnTo>
                    <a:pt x="0" y="64007"/>
                  </a:lnTo>
                  <a:lnTo>
                    <a:pt x="0" y="318515"/>
                  </a:lnTo>
                  <a:lnTo>
                    <a:pt x="5072" y="343066"/>
                  </a:lnTo>
                  <a:lnTo>
                    <a:pt x="18859" y="362902"/>
                  </a:lnTo>
                  <a:lnTo>
                    <a:pt x="39219" y="376166"/>
                  </a:lnTo>
                  <a:lnTo>
                    <a:pt x="64007" y="380999"/>
                  </a:lnTo>
                  <a:lnTo>
                    <a:pt x="316991" y="380999"/>
                  </a:lnTo>
                  <a:lnTo>
                    <a:pt x="341780" y="376166"/>
                  </a:lnTo>
                  <a:lnTo>
                    <a:pt x="362140" y="362902"/>
                  </a:lnTo>
                  <a:lnTo>
                    <a:pt x="375927" y="343066"/>
                  </a:lnTo>
                  <a:lnTo>
                    <a:pt x="380999" y="318515"/>
                  </a:lnTo>
                  <a:lnTo>
                    <a:pt x="380999" y="64007"/>
                  </a:lnTo>
                  <a:lnTo>
                    <a:pt x="375927" y="39219"/>
                  </a:lnTo>
                  <a:lnTo>
                    <a:pt x="362140" y="18859"/>
                  </a:lnTo>
                  <a:lnTo>
                    <a:pt x="341780" y="5072"/>
                  </a:lnTo>
                  <a:lnTo>
                    <a:pt x="316991" y="0"/>
                  </a:lnTo>
                  <a:lnTo>
                    <a:pt x="64007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22454" y="3823715"/>
              <a:ext cx="2133599" cy="380999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7022454" y="3823715"/>
              <a:ext cx="2133600" cy="381000"/>
            </a:xfrm>
            <a:custGeom>
              <a:avLst/>
              <a:gdLst/>
              <a:ahLst/>
              <a:cxnLst/>
              <a:rect l="l" t="t" r="r" b="b"/>
              <a:pathLst>
                <a:path w="2133600" h="381000">
                  <a:moveTo>
                    <a:pt x="64007" y="0"/>
                  </a:moveTo>
                  <a:lnTo>
                    <a:pt x="39219" y="5072"/>
                  </a:lnTo>
                  <a:lnTo>
                    <a:pt x="18859" y="18859"/>
                  </a:lnTo>
                  <a:lnTo>
                    <a:pt x="5072" y="39219"/>
                  </a:lnTo>
                  <a:lnTo>
                    <a:pt x="0" y="64007"/>
                  </a:lnTo>
                  <a:lnTo>
                    <a:pt x="0" y="318515"/>
                  </a:lnTo>
                  <a:lnTo>
                    <a:pt x="5072" y="343066"/>
                  </a:lnTo>
                  <a:lnTo>
                    <a:pt x="18859" y="362902"/>
                  </a:lnTo>
                  <a:lnTo>
                    <a:pt x="39219" y="376166"/>
                  </a:lnTo>
                  <a:lnTo>
                    <a:pt x="64007" y="380999"/>
                  </a:lnTo>
                  <a:lnTo>
                    <a:pt x="2069591" y="380999"/>
                  </a:lnTo>
                  <a:lnTo>
                    <a:pt x="2094380" y="376166"/>
                  </a:lnTo>
                  <a:lnTo>
                    <a:pt x="2114740" y="362902"/>
                  </a:lnTo>
                  <a:lnTo>
                    <a:pt x="2128527" y="343066"/>
                  </a:lnTo>
                  <a:lnTo>
                    <a:pt x="2133599" y="318515"/>
                  </a:lnTo>
                  <a:lnTo>
                    <a:pt x="2133599" y="64007"/>
                  </a:lnTo>
                  <a:lnTo>
                    <a:pt x="2128527" y="39219"/>
                  </a:lnTo>
                  <a:lnTo>
                    <a:pt x="2114740" y="18859"/>
                  </a:lnTo>
                  <a:lnTo>
                    <a:pt x="2094380" y="5072"/>
                  </a:lnTo>
                  <a:lnTo>
                    <a:pt x="2069591" y="0"/>
                  </a:lnTo>
                  <a:lnTo>
                    <a:pt x="64007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5714362" y="3809490"/>
            <a:ext cx="24644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0765" algn="l"/>
                <a:tab pos="2298065" algn="l"/>
              </a:tabLst>
            </a:pPr>
            <a:r>
              <a:rPr dirty="0" sz="2400" spc="-50" b="1">
                <a:latin typeface="Times New Roman"/>
                <a:cs typeface="Times New Roman"/>
              </a:rPr>
              <a:t>5</a:t>
            </a:r>
            <a:r>
              <a:rPr dirty="0" sz="2400" b="1">
                <a:latin typeface="Times New Roman"/>
                <a:cs typeface="Times New Roman"/>
              </a:rPr>
              <a:t>	</a:t>
            </a:r>
            <a:r>
              <a:rPr dirty="0" sz="2400" spc="-50" b="1">
                <a:latin typeface="Times New Roman"/>
                <a:cs typeface="Times New Roman"/>
              </a:rPr>
              <a:t>1</a:t>
            </a:r>
            <a:r>
              <a:rPr dirty="0" sz="2400" b="1">
                <a:latin typeface="Times New Roman"/>
                <a:cs typeface="Times New Roman"/>
              </a:rPr>
              <a:t>	</a:t>
            </a:r>
            <a:r>
              <a:rPr dirty="0" sz="2400" spc="-50" b="1"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4884092" y="6011989"/>
            <a:ext cx="4276725" cy="390525"/>
            <a:chOff x="4884092" y="6011989"/>
            <a:chExt cx="4276725" cy="390525"/>
          </a:xfrm>
        </p:grpSpPr>
        <p:pic>
          <p:nvPicPr>
            <p:cNvPr id="14" name="object 1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88854" y="6016751"/>
              <a:ext cx="533399" cy="380999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4888854" y="6016751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64007" y="0"/>
                  </a:moveTo>
                  <a:lnTo>
                    <a:pt x="39219" y="4833"/>
                  </a:lnTo>
                  <a:lnTo>
                    <a:pt x="18859" y="18097"/>
                  </a:lnTo>
                  <a:lnTo>
                    <a:pt x="5072" y="37933"/>
                  </a:lnTo>
                  <a:lnTo>
                    <a:pt x="0" y="62483"/>
                  </a:lnTo>
                  <a:lnTo>
                    <a:pt x="0" y="316991"/>
                  </a:lnTo>
                  <a:lnTo>
                    <a:pt x="5072" y="341780"/>
                  </a:lnTo>
                  <a:lnTo>
                    <a:pt x="18859" y="362140"/>
                  </a:lnTo>
                  <a:lnTo>
                    <a:pt x="39219" y="375927"/>
                  </a:lnTo>
                  <a:lnTo>
                    <a:pt x="64007" y="380999"/>
                  </a:lnTo>
                  <a:lnTo>
                    <a:pt x="469391" y="380999"/>
                  </a:lnTo>
                  <a:lnTo>
                    <a:pt x="494180" y="375927"/>
                  </a:lnTo>
                  <a:lnTo>
                    <a:pt x="514540" y="362140"/>
                  </a:lnTo>
                  <a:lnTo>
                    <a:pt x="528327" y="341780"/>
                  </a:lnTo>
                  <a:lnTo>
                    <a:pt x="533399" y="316991"/>
                  </a:lnTo>
                  <a:lnTo>
                    <a:pt x="533399" y="62483"/>
                  </a:lnTo>
                  <a:lnTo>
                    <a:pt x="528327" y="37933"/>
                  </a:lnTo>
                  <a:lnTo>
                    <a:pt x="514540" y="18097"/>
                  </a:lnTo>
                  <a:lnTo>
                    <a:pt x="494180" y="4833"/>
                  </a:lnTo>
                  <a:lnTo>
                    <a:pt x="469391" y="0"/>
                  </a:lnTo>
                  <a:lnTo>
                    <a:pt x="64007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22254" y="6016751"/>
              <a:ext cx="1523999" cy="380999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5422254" y="6016751"/>
              <a:ext cx="1524000" cy="381000"/>
            </a:xfrm>
            <a:custGeom>
              <a:avLst/>
              <a:gdLst/>
              <a:ahLst/>
              <a:cxnLst/>
              <a:rect l="l" t="t" r="r" b="b"/>
              <a:pathLst>
                <a:path w="1524000" h="381000">
                  <a:moveTo>
                    <a:pt x="64007" y="0"/>
                  </a:moveTo>
                  <a:lnTo>
                    <a:pt x="39219" y="4833"/>
                  </a:lnTo>
                  <a:lnTo>
                    <a:pt x="18859" y="18097"/>
                  </a:lnTo>
                  <a:lnTo>
                    <a:pt x="5072" y="37933"/>
                  </a:lnTo>
                  <a:lnTo>
                    <a:pt x="0" y="62483"/>
                  </a:lnTo>
                  <a:lnTo>
                    <a:pt x="0" y="316991"/>
                  </a:lnTo>
                  <a:lnTo>
                    <a:pt x="5072" y="341780"/>
                  </a:lnTo>
                  <a:lnTo>
                    <a:pt x="18859" y="362140"/>
                  </a:lnTo>
                  <a:lnTo>
                    <a:pt x="39219" y="375927"/>
                  </a:lnTo>
                  <a:lnTo>
                    <a:pt x="64007" y="380999"/>
                  </a:lnTo>
                  <a:lnTo>
                    <a:pt x="1459991" y="380999"/>
                  </a:lnTo>
                  <a:lnTo>
                    <a:pt x="1484780" y="375927"/>
                  </a:lnTo>
                  <a:lnTo>
                    <a:pt x="1505140" y="362140"/>
                  </a:lnTo>
                  <a:lnTo>
                    <a:pt x="1518927" y="341780"/>
                  </a:lnTo>
                  <a:lnTo>
                    <a:pt x="1523999" y="316991"/>
                  </a:lnTo>
                  <a:lnTo>
                    <a:pt x="1523999" y="62483"/>
                  </a:lnTo>
                  <a:lnTo>
                    <a:pt x="1518927" y="37933"/>
                  </a:lnTo>
                  <a:lnTo>
                    <a:pt x="1505140" y="18097"/>
                  </a:lnTo>
                  <a:lnTo>
                    <a:pt x="1484780" y="4833"/>
                  </a:lnTo>
                  <a:lnTo>
                    <a:pt x="1459991" y="0"/>
                  </a:lnTo>
                  <a:lnTo>
                    <a:pt x="64007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46254" y="6016751"/>
              <a:ext cx="457199" cy="380999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6946254" y="6016751"/>
              <a:ext cx="457200" cy="381000"/>
            </a:xfrm>
            <a:custGeom>
              <a:avLst/>
              <a:gdLst/>
              <a:ahLst/>
              <a:cxnLst/>
              <a:rect l="l" t="t" r="r" b="b"/>
              <a:pathLst>
                <a:path w="457200" h="381000">
                  <a:moveTo>
                    <a:pt x="64007" y="0"/>
                  </a:moveTo>
                  <a:lnTo>
                    <a:pt x="39219" y="4833"/>
                  </a:lnTo>
                  <a:lnTo>
                    <a:pt x="18859" y="18097"/>
                  </a:lnTo>
                  <a:lnTo>
                    <a:pt x="5072" y="37933"/>
                  </a:lnTo>
                  <a:lnTo>
                    <a:pt x="0" y="62483"/>
                  </a:lnTo>
                  <a:lnTo>
                    <a:pt x="0" y="316991"/>
                  </a:lnTo>
                  <a:lnTo>
                    <a:pt x="5072" y="341780"/>
                  </a:lnTo>
                  <a:lnTo>
                    <a:pt x="18859" y="362140"/>
                  </a:lnTo>
                  <a:lnTo>
                    <a:pt x="39219" y="375927"/>
                  </a:lnTo>
                  <a:lnTo>
                    <a:pt x="64007" y="380999"/>
                  </a:lnTo>
                  <a:lnTo>
                    <a:pt x="393191" y="380999"/>
                  </a:lnTo>
                  <a:lnTo>
                    <a:pt x="417980" y="375927"/>
                  </a:lnTo>
                  <a:lnTo>
                    <a:pt x="438340" y="362140"/>
                  </a:lnTo>
                  <a:lnTo>
                    <a:pt x="452127" y="341780"/>
                  </a:lnTo>
                  <a:lnTo>
                    <a:pt x="457199" y="316991"/>
                  </a:lnTo>
                  <a:lnTo>
                    <a:pt x="457199" y="62483"/>
                  </a:lnTo>
                  <a:lnTo>
                    <a:pt x="452127" y="37933"/>
                  </a:lnTo>
                  <a:lnTo>
                    <a:pt x="438340" y="18097"/>
                  </a:lnTo>
                  <a:lnTo>
                    <a:pt x="417980" y="4833"/>
                  </a:lnTo>
                  <a:lnTo>
                    <a:pt x="393191" y="0"/>
                  </a:lnTo>
                  <a:lnTo>
                    <a:pt x="64007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03454" y="6016751"/>
              <a:ext cx="1295399" cy="380999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7403454" y="6016751"/>
              <a:ext cx="1295400" cy="381000"/>
            </a:xfrm>
            <a:custGeom>
              <a:avLst/>
              <a:gdLst/>
              <a:ahLst/>
              <a:cxnLst/>
              <a:rect l="l" t="t" r="r" b="b"/>
              <a:pathLst>
                <a:path w="1295400" h="381000">
                  <a:moveTo>
                    <a:pt x="64007" y="0"/>
                  </a:moveTo>
                  <a:lnTo>
                    <a:pt x="39219" y="4833"/>
                  </a:lnTo>
                  <a:lnTo>
                    <a:pt x="18859" y="18097"/>
                  </a:lnTo>
                  <a:lnTo>
                    <a:pt x="5072" y="37933"/>
                  </a:lnTo>
                  <a:lnTo>
                    <a:pt x="0" y="62483"/>
                  </a:lnTo>
                  <a:lnTo>
                    <a:pt x="0" y="316991"/>
                  </a:lnTo>
                  <a:lnTo>
                    <a:pt x="5072" y="341780"/>
                  </a:lnTo>
                  <a:lnTo>
                    <a:pt x="18859" y="362140"/>
                  </a:lnTo>
                  <a:lnTo>
                    <a:pt x="39219" y="375927"/>
                  </a:lnTo>
                  <a:lnTo>
                    <a:pt x="64007" y="380999"/>
                  </a:lnTo>
                  <a:lnTo>
                    <a:pt x="1231391" y="380999"/>
                  </a:lnTo>
                  <a:lnTo>
                    <a:pt x="1256180" y="375927"/>
                  </a:lnTo>
                  <a:lnTo>
                    <a:pt x="1276540" y="362140"/>
                  </a:lnTo>
                  <a:lnTo>
                    <a:pt x="1290327" y="341780"/>
                  </a:lnTo>
                  <a:lnTo>
                    <a:pt x="1295399" y="316991"/>
                  </a:lnTo>
                  <a:lnTo>
                    <a:pt x="1295399" y="62483"/>
                  </a:lnTo>
                  <a:lnTo>
                    <a:pt x="1290327" y="37933"/>
                  </a:lnTo>
                  <a:lnTo>
                    <a:pt x="1276540" y="18097"/>
                  </a:lnTo>
                  <a:lnTo>
                    <a:pt x="1256180" y="4833"/>
                  </a:lnTo>
                  <a:lnTo>
                    <a:pt x="1231391" y="0"/>
                  </a:lnTo>
                  <a:lnTo>
                    <a:pt x="64007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98854" y="6016751"/>
              <a:ext cx="457199" cy="380999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8698854" y="6016751"/>
              <a:ext cx="457200" cy="381000"/>
            </a:xfrm>
            <a:custGeom>
              <a:avLst/>
              <a:gdLst/>
              <a:ahLst/>
              <a:cxnLst/>
              <a:rect l="l" t="t" r="r" b="b"/>
              <a:pathLst>
                <a:path w="457200" h="381000">
                  <a:moveTo>
                    <a:pt x="64007" y="0"/>
                  </a:moveTo>
                  <a:lnTo>
                    <a:pt x="39219" y="4833"/>
                  </a:lnTo>
                  <a:lnTo>
                    <a:pt x="18859" y="18097"/>
                  </a:lnTo>
                  <a:lnTo>
                    <a:pt x="5072" y="37933"/>
                  </a:lnTo>
                  <a:lnTo>
                    <a:pt x="0" y="62483"/>
                  </a:lnTo>
                  <a:lnTo>
                    <a:pt x="0" y="316991"/>
                  </a:lnTo>
                  <a:lnTo>
                    <a:pt x="5072" y="341780"/>
                  </a:lnTo>
                  <a:lnTo>
                    <a:pt x="18859" y="362140"/>
                  </a:lnTo>
                  <a:lnTo>
                    <a:pt x="39219" y="375927"/>
                  </a:lnTo>
                  <a:lnTo>
                    <a:pt x="64007" y="380999"/>
                  </a:lnTo>
                  <a:lnTo>
                    <a:pt x="393191" y="380999"/>
                  </a:lnTo>
                  <a:lnTo>
                    <a:pt x="417980" y="375927"/>
                  </a:lnTo>
                  <a:lnTo>
                    <a:pt x="438340" y="362140"/>
                  </a:lnTo>
                  <a:lnTo>
                    <a:pt x="452127" y="341780"/>
                  </a:lnTo>
                  <a:lnTo>
                    <a:pt x="457199" y="316991"/>
                  </a:lnTo>
                  <a:lnTo>
                    <a:pt x="457199" y="62483"/>
                  </a:lnTo>
                  <a:lnTo>
                    <a:pt x="452127" y="37933"/>
                  </a:lnTo>
                  <a:lnTo>
                    <a:pt x="438340" y="18097"/>
                  </a:lnTo>
                  <a:lnTo>
                    <a:pt x="417980" y="4833"/>
                  </a:lnTo>
                  <a:lnTo>
                    <a:pt x="393191" y="0"/>
                  </a:lnTo>
                  <a:lnTo>
                    <a:pt x="64007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5066662" y="6002525"/>
            <a:ext cx="39503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0765" algn="l"/>
                <a:tab pos="2031364" algn="l"/>
                <a:tab pos="2907665" algn="l"/>
                <a:tab pos="3783965" algn="l"/>
              </a:tabLst>
            </a:pPr>
            <a:r>
              <a:rPr dirty="0" sz="2400" spc="-50" b="1">
                <a:latin typeface="Times New Roman"/>
                <a:cs typeface="Times New Roman"/>
              </a:rPr>
              <a:t>1</a:t>
            </a:r>
            <a:r>
              <a:rPr dirty="0" sz="2400" b="1">
                <a:latin typeface="Times New Roman"/>
                <a:cs typeface="Times New Roman"/>
              </a:rPr>
              <a:t>	</a:t>
            </a:r>
            <a:r>
              <a:rPr dirty="0" sz="2400" spc="-50" b="1">
                <a:latin typeface="Times New Roman"/>
                <a:cs typeface="Times New Roman"/>
              </a:rPr>
              <a:t>5</a:t>
            </a:r>
            <a:r>
              <a:rPr dirty="0" sz="2400" b="1">
                <a:latin typeface="Times New Roman"/>
                <a:cs typeface="Times New Roman"/>
              </a:rPr>
              <a:t>	</a:t>
            </a:r>
            <a:r>
              <a:rPr dirty="0" sz="2400" spc="-50" b="1">
                <a:latin typeface="Times New Roman"/>
                <a:cs typeface="Times New Roman"/>
              </a:rPr>
              <a:t>1</a:t>
            </a:r>
            <a:r>
              <a:rPr dirty="0" sz="2400" b="1">
                <a:latin typeface="Times New Roman"/>
                <a:cs typeface="Times New Roman"/>
              </a:rPr>
              <a:t>	</a:t>
            </a:r>
            <a:r>
              <a:rPr dirty="0" sz="2400" spc="-50" b="1">
                <a:latin typeface="Times New Roman"/>
                <a:cs typeface="Times New Roman"/>
              </a:rPr>
              <a:t>4</a:t>
            </a:r>
            <a:r>
              <a:rPr dirty="0" sz="2400" b="1">
                <a:latin typeface="Times New Roman"/>
                <a:cs typeface="Times New Roman"/>
              </a:rPr>
              <a:t>	</a:t>
            </a:r>
            <a:r>
              <a:rPr dirty="0" sz="2400" spc="-50" b="1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1956488" y="3697033"/>
            <a:ext cx="2818765" cy="586105"/>
            <a:chOff x="1956488" y="3697033"/>
            <a:chExt cx="2818765" cy="586105"/>
          </a:xfrm>
        </p:grpSpPr>
        <p:sp>
          <p:nvSpPr>
            <p:cNvPr id="26" name="object 26" descr=""/>
            <p:cNvSpPr/>
            <p:nvPr/>
          </p:nvSpPr>
          <p:spPr>
            <a:xfrm>
              <a:off x="1961250" y="3701795"/>
              <a:ext cx="2809240" cy="576580"/>
            </a:xfrm>
            <a:custGeom>
              <a:avLst/>
              <a:gdLst/>
              <a:ahLst/>
              <a:cxnLst/>
              <a:rect l="l" t="t" r="r" b="b"/>
              <a:pathLst>
                <a:path w="2809240" h="576579">
                  <a:moveTo>
                    <a:pt x="2808731" y="480059"/>
                  </a:moveTo>
                  <a:lnTo>
                    <a:pt x="2808731" y="96011"/>
                  </a:lnTo>
                  <a:lnTo>
                    <a:pt x="2801230" y="58507"/>
                  </a:lnTo>
                  <a:lnTo>
                    <a:pt x="2780728" y="28003"/>
                  </a:lnTo>
                  <a:lnTo>
                    <a:pt x="2750224" y="7500"/>
                  </a:lnTo>
                  <a:lnTo>
                    <a:pt x="2712719" y="0"/>
                  </a:lnTo>
                  <a:lnTo>
                    <a:pt x="96011" y="0"/>
                  </a:lnTo>
                  <a:lnTo>
                    <a:pt x="58507" y="7500"/>
                  </a:lnTo>
                  <a:lnTo>
                    <a:pt x="28003" y="28003"/>
                  </a:lnTo>
                  <a:lnTo>
                    <a:pt x="7500" y="58507"/>
                  </a:lnTo>
                  <a:lnTo>
                    <a:pt x="0" y="96011"/>
                  </a:lnTo>
                  <a:lnTo>
                    <a:pt x="0" y="480059"/>
                  </a:lnTo>
                  <a:lnTo>
                    <a:pt x="7500" y="517564"/>
                  </a:lnTo>
                  <a:lnTo>
                    <a:pt x="28003" y="548068"/>
                  </a:lnTo>
                  <a:lnTo>
                    <a:pt x="58507" y="568571"/>
                  </a:lnTo>
                  <a:lnTo>
                    <a:pt x="96011" y="576071"/>
                  </a:lnTo>
                  <a:lnTo>
                    <a:pt x="2712719" y="576071"/>
                  </a:lnTo>
                  <a:lnTo>
                    <a:pt x="2750224" y="568571"/>
                  </a:lnTo>
                  <a:lnTo>
                    <a:pt x="2780728" y="548068"/>
                  </a:lnTo>
                  <a:lnTo>
                    <a:pt x="2801230" y="517564"/>
                  </a:lnTo>
                  <a:lnTo>
                    <a:pt x="2808731" y="480059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961250" y="3701795"/>
              <a:ext cx="2809240" cy="576580"/>
            </a:xfrm>
            <a:custGeom>
              <a:avLst/>
              <a:gdLst/>
              <a:ahLst/>
              <a:cxnLst/>
              <a:rect l="l" t="t" r="r" b="b"/>
              <a:pathLst>
                <a:path w="2809240" h="576579">
                  <a:moveTo>
                    <a:pt x="96011" y="0"/>
                  </a:moveTo>
                  <a:lnTo>
                    <a:pt x="58507" y="7500"/>
                  </a:lnTo>
                  <a:lnTo>
                    <a:pt x="28003" y="28003"/>
                  </a:lnTo>
                  <a:lnTo>
                    <a:pt x="7500" y="58507"/>
                  </a:lnTo>
                  <a:lnTo>
                    <a:pt x="0" y="96011"/>
                  </a:lnTo>
                  <a:lnTo>
                    <a:pt x="0" y="480059"/>
                  </a:lnTo>
                  <a:lnTo>
                    <a:pt x="7500" y="517564"/>
                  </a:lnTo>
                  <a:lnTo>
                    <a:pt x="28003" y="548068"/>
                  </a:lnTo>
                  <a:lnTo>
                    <a:pt x="58507" y="568571"/>
                  </a:lnTo>
                  <a:lnTo>
                    <a:pt x="96011" y="576071"/>
                  </a:lnTo>
                  <a:lnTo>
                    <a:pt x="2712719" y="576071"/>
                  </a:lnTo>
                  <a:lnTo>
                    <a:pt x="2750224" y="568571"/>
                  </a:lnTo>
                  <a:lnTo>
                    <a:pt x="2780728" y="548068"/>
                  </a:lnTo>
                  <a:lnTo>
                    <a:pt x="2801230" y="517564"/>
                  </a:lnTo>
                  <a:lnTo>
                    <a:pt x="2808731" y="480059"/>
                  </a:lnTo>
                  <a:lnTo>
                    <a:pt x="2808731" y="96011"/>
                  </a:lnTo>
                  <a:lnTo>
                    <a:pt x="2801230" y="58507"/>
                  </a:lnTo>
                  <a:lnTo>
                    <a:pt x="2780728" y="28003"/>
                  </a:lnTo>
                  <a:lnTo>
                    <a:pt x="2750224" y="7500"/>
                  </a:lnTo>
                  <a:lnTo>
                    <a:pt x="2712719" y="0"/>
                  </a:lnTo>
                  <a:lnTo>
                    <a:pt x="96011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2148204" y="3769866"/>
            <a:ext cx="228663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800" spc="-10">
                <a:latin typeface="Times New Roman"/>
                <a:cs typeface="Times New Roman"/>
              </a:rPr>
              <a:t>p</a:t>
            </a:r>
            <a:r>
              <a:rPr dirty="0" sz="1800" spc="-5">
                <a:latin typeface="Times New Roman"/>
                <a:cs typeface="Times New Roman"/>
              </a:rPr>
              <a:t>r</a:t>
            </a:r>
            <a:r>
              <a:rPr dirty="0" sz="1800" spc="-894">
                <a:latin typeface="Times New Roman"/>
                <a:cs typeface="Times New Roman"/>
              </a:rPr>
              <a:t>o</a:t>
            </a:r>
            <a:r>
              <a:rPr dirty="0" baseline="1984" sz="4200" spc="-1477" i="1">
                <a:latin typeface="Times New Roman"/>
                <a:cs typeface="Times New Roman"/>
              </a:rPr>
              <a:t>C</a:t>
            </a:r>
            <a:r>
              <a:rPr dirty="0" sz="1800" spc="-5">
                <a:latin typeface="Times New Roman"/>
                <a:cs typeface="Times New Roman"/>
              </a:rPr>
              <a:t>c</a:t>
            </a:r>
            <a:r>
              <a:rPr dirty="0" sz="1800" spc="-650">
                <a:latin typeface="Times New Roman"/>
                <a:cs typeface="Times New Roman"/>
              </a:rPr>
              <a:t>e</a:t>
            </a:r>
            <a:r>
              <a:rPr dirty="0" baseline="1984" sz="4200" spc="-1642" i="1">
                <a:latin typeface="Times New Roman"/>
                <a:cs typeface="Times New Roman"/>
              </a:rPr>
              <a:t>P</a:t>
            </a:r>
            <a:r>
              <a:rPr dirty="0" sz="1800" spc="-10">
                <a:latin typeface="Times New Roman"/>
                <a:cs typeface="Times New Roman"/>
              </a:rPr>
              <a:t>s</a:t>
            </a:r>
            <a:r>
              <a:rPr dirty="0" sz="1800" spc="-325">
                <a:latin typeface="Times New Roman"/>
                <a:cs typeface="Times New Roman"/>
              </a:rPr>
              <a:t>s</a:t>
            </a:r>
            <a:r>
              <a:rPr dirty="0" baseline="1984" sz="4200" spc="-2602" i="1">
                <a:latin typeface="Times New Roman"/>
                <a:cs typeface="Times New Roman"/>
              </a:rPr>
              <a:t>U</a:t>
            </a:r>
            <a:r>
              <a:rPr dirty="0" sz="1800" spc="-5">
                <a:latin typeface="Times New Roman"/>
                <a:cs typeface="Times New Roman"/>
              </a:rPr>
              <a:t>o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160">
                <a:latin typeface="Times New Roman"/>
                <a:cs typeface="Times New Roman"/>
              </a:rPr>
              <a:t>C</a:t>
            </a:r>
            <a:r>
              <a:rPr dirty="0" baseline="1984" sz="4200" spc="-2400" i="1">
                <a:latin typeface="Times New Roman"/>
                <a:cs typeface="Times New Roman"/>
              </a:rPr>
              <a:t>B</a:t>
            </a:r>
            <a:r>
              <a:rPr dirty="0" sz="1800" spc="-20">
                <a:latin typeface="Times New Roman"/>
                <a:cs typeface="Times New Roman"/>
              </a:rPr>
              <a:t>P</a:t>
            </a:r>
            <a:r>
              <a:rPr dirty="0" sz="1800" spc="-750">
                <a:latin typeface="Times New Roman"/>
                <a:cs typeface="Times New Roman"/>
              </a:rPr>
              <a:t>U</a:t>
            </a:r>
            <a:r>
              <a:rPr dirty="0" baseline="1984" sz="4200" spc="-1282" i="1">
                <a:latin typeface="Times New Roman"/>
                <a:cs typeface="Times New Roman"/>
              </a:rPr>
              <a:t>O</a:t>
            </a:r>
            <a:r>
              <a:rPr dirty="0" sz="1800" spc="-10">
                <a:latin typeface="Times New Roman"/>
                <a:cs typeface="Times New Roman"/>
              </a:rPr>
              <a:t>i</a:t>
            </a:r>
            <a:r>
              <a:rPr dirty="0" sz="1800" spc="-575">
                <a:latin typeface="Times New Roman"/>
                <a:cs typeface="Times New Roman"/>
              </a:rPr>
              <a:t>n</a:t>
            </a:r>
            <a:r>
              <a:rPr dirty="0" baseline="1984" sz="4200" spc="-2242" i="1">
                <a:latin typeface="Times New Roman"/>
                <a:cs typeface="Times New Roman"/>
              </a:rPr>
              <a:t>U</a:t>
            </a:r>
            <a:r>
              <a:rPr dirty="0" sz="1800" spc="-10">
                <a:latin typeface="Times New Roman"/>
                <a:cs typeface="Times New Roman"/>
              </a:rPr>
              <a:t>te</a:t>
            </a:r>
            <a:r>
              <a:rPr dirty="0" sz="1800" spc="-745">
                <a:latin typeface="Times New Roman"/>
                <a:cs typeface="Times New Roman"/>
              </a:rPr>
              <a:t>n</a:t>
            </a:r>
            <a:r>
              <a:rPr dirty="0" baseline="1984" sz="4200" spc="-1717" i="1">
                <a:latin typeface="Times New Roman"/>
                <a:cs typeface="Times New Roman"/>
              </a:rPr>
              <a:t>N</a:t>
            </a:r>
            <a:r>
              <a:rPr dirty="0" sz="1800" spc="-15">
                <a:latin typeface="Times New Roman"/>
                <a:cs typeface="Times New Roman"/>
              </a:rPr>
              <a:t>s</a:t>
            </a:r>
            <a:r>
              <a:rPr dirty="0" sz="1800" spc="-80">
                <a:latin typeface="Times New Roman"/>
                <a:cs typeface="Times New Roman"/>
              </a:rPr>
              <a:t>i</a:t>
            </a:r>
            <a:r>
              <a:rPr dirty="0" baseline="1984" sz="4200" spc="-2970" i="1">
                <a:latin typeface="Times New Roman"/>
                <a:cs typeface="Times New Roman"/>
              </a:rPr>
              <a:t>D</a:t>
            </a:r>
            <a:r>
              <a:rPr dirty="0" sz="1800" spc="-15">
                <a:latin typeface="Times New Roman"/>
                <a:cs typeface="Times New Roman"/>
              </a:rPr>
              <a:t>vo</a:t>
            </a:r>
            <a:r>
              <a:rPr dirty="0" sz="1800" spc="-1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2028116" y="6021133"/>
            <a:ext cx="2747010" cy="514350"/>
            <a:chOff x="2028116" y="6021133"/>
            <a:chExt cx="2747010" cy="514350"/>
          </a:xfrm>
        </p:grpSpPr>
        <p:sp>
          <p:nvSpPr>
            <p:cNvPr id="30" name="object 30" descr=""/>
            <p:cNvSpPr/>
            <p:nvPr/>
          </p:nvSpPr>
          <p:spPr>
            <a:xfrm>
              <a:off x="2032878" y="6025895"/>
              <a:ext cx="2737485" cy="504825"/>
            </a:xfrm>
            <a:custGeom>
              <a:avLst/>
              <a:gdLst/>
              <a:ahLst/>
              <a:cxnLst/>
              <a:rect l="l" t="t" r="r" b="b"/>
              <a:pathLst>
                <a:path w="2737485" h="504825">
                  <a:moveTo>
                    <a:pt x="2737103" y="420623"/>
                  </a:moveTo>
                  <a:lnTo>
                    <a:pt x="2737103" y="83819"/>
                  </a:lnTo>
                  <a:lnTo>
                    <a:pt x="2730436" y="51434"/>
                  </a:lnTo>
                  <a:lnTo>
                    <a:pt x="2712338" y="24764"/>
                  </a:lnTo>
                  <a:lnTo>
                    <a:pt x="2685668" y="6667"/>
                  </a:lnTo>
                  <a:lnTo>
                    <a:pt x="2653283" y="0"/>
                  </a:lnTo>
                  <a:lnTo>
                    <a:pt x="83819" y="0"/>
                  </a:lnTo>
                  <a:lnTo>
                    <a:pt x="51434" y="6667"/>
                  </a:lnTo>
                  <a:lnTo>
                    <a:pt x="24764" y="24764"/>
                  </a:lnTo>
                  <a:lnTo>
                    <a:pt x="6667" y="51434"/>
                  </a:lnTo>
                  <a:lnTo>
                    <a:pt x="0" y="83819"/>
                  </a:lnTo>
                  <a:lnTo>
                    <a:pt x="0" y="420623"/>
                  </a:lnTo>
                  <a:lnTo>
                    <a:pt x="6667" y="453008"/>
                  </a:lnTo>
                  <a:lnTo>
                    <a:pt x="24764" y="479678"/>
                  </a:lnTo>
                  <a:lnTo>
                    <a:pt x="51434" y="497776"/>
                  </a:lnTo>
                  <a:lnTo>
                    <a:pt x="83819" y="504443"/>
                  </a:lnTo>
                  <a:lnTo>
                    <a:pt x="2653283" y="504443"/>
                  </a:lnTo>
                  <a:lnTo>
                    <a:pt x="2685668" y="497776"/>
                  </a:lnTo>
                  <a:lnTo>
                    <a:pt x="2712338" y="479678"/>
                  </a:lnTo>
                  <a:lnTo>
                    <a:pt x="2730436" y="453008"/>
                  </a:lnTo>
                  <a:lnTo>
                    <a:pt x="2737103" y="420623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2032878" y="6025895"/>
              <a:ext cx="2737485" cy="504825"/>
            </a:xfrm>
            <a:custGeom>
              <a:avLst/>
              <a:gdLst/>
              <a:ahLst/>
              <a:cxnLst/>
              <a:rect l="l" t="t" r="r" b="b"/>
              <a:pathLst>
                <a:path w="2737485" h="504825">
                  <a:moveTo>
                    <a:pt x="83819" y="0"/>
                  </a:moveTo>
                  <a:lnTo>
                    <a:pt x="51434" y="6667"/>
                  </a:lnTo>
                  <a:lnTo>
                    <a:pt x="24764" y="24764"/>
                  </a:lnTo>
                  <a:lnTo>
                    <a:pt x="6667" y="51434"/>
                  </a:lnTo>
                  <a:lnTo>
                    <a:pt x="0" y="83819"/>
                  </a:lnTo>
                  <a:lnTo>
                    <a:pt x="0" y="420623"/>
                  </a:lnTo>
                  <a:lnTo>
                    <a:pt x="6667" y="453008"/>
                  </a:lnTo>
                  <a:lnTo>
                    <a:pt x="24764" y="479678"/>
                  </a:lnTo>
                  <a:lnTo>
                    <a:pt x="51434" y="497776"/>
                  </a:lnTo>
                  <a:lnTo>
                    <a:pt x="83819" y="504443"/>
                  </a:lnTo>
                  <a:lnTo>
                    <a:pt x="2653283" y="504443"/>
                  </a:lnTo>
                  <a:lnTo>
                    <a:pt x="2685668" y="497776"/>
                  </a:lnTo>
                  <a:lnTo>
                    <a:pt x="2712338" y="479678"/>
                  </a:lnTo>
                  <a:lnTo>
                    <a:pt x="2730436" y="453008"/>
                  </a:lnTo>
                  <a:lnTo>
                    <a:pt x="2737103" y="420623"/>
                  </a:lnTo>
                  <a:lnTo>
                    <a:pt x="2737103" y="83819"/>
                  </a:lnTo>
                  <a:lnTo>
                    <a:pt x="2730436" y="51434"/>
                  </a:lnTo>
                  <a:lnTo>
                    <a:pt x="2712338" y="24764"/>
                  </a:lnTo>
                  <a:lnTo>
                    <a:pt x="2685668" y="6667"/>
                  </a:lnTo>
                  <a:lnTo>
                    <a:pt x="2653283" y="0"/>
                  </a:lnTo>
                  <a:lnTo>
                    <a:pt x="83819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2148204" y="6043673"/>
            <a:ext cx="217233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1543" sz="2700" spc="-15">
                <a:latin typeface="Times New Roman"/>
                <a:cs typeface="Times New Roman"/>
              </a:rPr>
              <a:t>p</a:t>
            </a:r>
            <a:r>
              <a:rPr dirty="0" baseline="1543" sz="2700" spc="-7">
                <a:latin typeface="Times New Roman"/>
                <a:cs typeface="Times New Roman"/>
              </a:rPr>
              <a:t>r</a:t>
            </a:r>
            <a:r>
              <a:rPr dirty="0" baseline="1543" sz="2700" spc="-15">
                <a:latin typeface="Times New Roman"/>
                <a:cs typeface="Times New Roman"/>
              </a:rPr>
              <a:t>o</a:t>
            </a:r>
            <a:r>
              <a:rPr dirty="0" baseline="1543" sz="2700" spc="-135">
                <a:latin typeface="Times New Roman"/>
                <a:cs typeface="Times New Roman"/>
              </a:rPr>
              <a:t>c</a:t>
            </a:r>
            <a:r>
              <a:rPr dirty="0" sz="2800" spc="-865" i="1">
                <a:latin typeface="Times New Roman"/>
                <a:cs typeface="Times New Roman"/>
              </a:rPr>
              <a:t>I</a:t>
            </a:r>
            <a:r>
              <a:rPr dirty="0" baseline="1543" sz="2700" spc="-7">
                <a:latin typeface="Times New Roman"/>
                <a:cs typeface="Times New Roman"/>
              </a:rPr>
              <a:t>e</a:t>
            </a:r>
            <a:r>
              <a:rPr dirty="0" baseline="1543" sz="2700" spc="-989">
                <a:latin typeface="Times New Roman"/>
                <a:cs typeface="Times New Roman"/>
              </a:rPr>
              <a:t>s</a:t>
            </a:r>
            <a:r>
              <a:rPr dirty="0" sz="2800" spc="-1395" i="1">
                <a:latin typeface="Times New Roman"/>
                <a:cs typeface="Times New Roman"/>
              </a:rPr>
              <a:t>O</a:t>
            </a:r>
            <a:r>
              <a:rPr dirty="0" baseline="1543" sz="2700" spc="-15">
                <a:latin typeface="Times New Roman"/>
                <a:cs typeface="Times New Roman"/>
              </a:rPr>
              <a:t>s</a:t>
            </a:r>
            <a:r>
              <a:rPr dirty="0" baseline="1543" sz="2700" spc="-7">
                <a:latin typeface="Times New Roman"/>
                <a:cs typeface="Times New Roman"/>
              </a:rPr>
              <a:t>o</a:t>
            </a:r>
            <a:r>
              <a:rPr dirty="0" baseline="1543" sz="2700" spc="44">
                <a:latin typeface="Times New Roman"/>
                <a:cs typeface="Times New Roman"/>
              </a:rPr>
              <a:t> </a:t>
            </a:r>
            <a:r>
              <a:rPr dirty="0" baseline="1543" sz="2700" spc="-1642">
                <a:latin typeface="Times New Roman"/>
                <a:cs typeface="Times New Roman"/>
              </a:rPr>
              <a:t>E</a:t>
            </a:r>
            <a:r>
              <a:rPr dirty="0" sz="2800" spc="-655" i="1">
                <a:latin typeface="Times New Roman"/>
                <a:cs typeface="Times New Roman"/>
              </a:rPr>
              <a:t>B</a:t>
            </a:r>
            <a:r>
              <a:rPr dirty="0" baseline="1543" sz="2700" spc="-22">
                <a:latin typeface="Times New Roman"/>
                <a:cs typeface="Times New Roman"/>
              </a:rPr>
              <a:t>/</a:t>
            </a:r>
            <a:r>
              <a:rPr dirty="0" baseline="1543" sz="2700" spc="-1327">
                <a:latin typeface="Times New Roman"/>
                <a:cs typeface="Times New Roman"/>
              </a:rPr>
              <a:t>S</a:t>
            </a:r>
            <a:r>
              <a:rPr dirty="0" sz="2800" spc="-740" i="1">
                <a:latin typeface="Times New Roman"/>
                <a:cs typeface="Times New Roman"/>
              </a:rPr>
              <a:t>O</a:t>
            </a:r>
            <a:r>
              <a:rPr dirty="0" baseline="1543" sz="2700" spc="-22">
                <a:latin typeface="Times New Roman"/>
                <a:cs typeface="Times New Roman"/>
              </a:rPr>
              <a:t>i</a:t>
            </a:r>
            <a:r>
              <a:rPr dirty="0" baseline="1543" sz="2700" spc="-1072">
                <a:latin typeface="Times New Roman"/>
                <a:cs typeface="Times New Roman"/>
              </a:rPr>
              <a:t>n</a:t>
            </a:r>
            <a:r>
              <a:rPr dirty="0" sz="2800" spc="-1355" i="1">
                <a:latin typeface="Times New Roman"/>
                <a:cs typeface="Times New Roman"/>
              </a:rPr>
              <a:t>U</a:t>
            </a:r>
            <a:r>
              <a:rPr dirty="0" baseline="1543" sz="2700" spc="-37">
                <a:latin typeface="Times New Roman"/>
                <a:cs typeface="Times New Roman"/>
              </a:rPr>
              <a:t>t</a:t>
            </a:r>
            <a:r>
              <a:rPr dirty="0" baseline="1543" sz="2700" spc="-22">
                <a:latin typeface="Times New Roman"/>
                <a:cs typeface="Times New Roman"/>
              </a:rPr>
              <a:t>e</a:t>
            </a:r>
            <a:r>
              <a:rPr dirty="0" baseline="1543" sz="2700" spc="-1320">
                <a:latin typeface="Times New Roman"/>
                <a:cs typeface="Times New Roman"/>
              </a:rPr>
              <a:t>n</a:t>
            </a:r>
            <a:r>
              <a:rPr dirty="0" sz="2800" spc="-1019" i="1">
                <a:latin typeface="Times New Roman"/>
                <a:cs typeface="Times New Roman"/>
              </a:rPr>
              <a:t>N</a:t>
            </a:r>
            <a:r>
              <a:rPr dirty="0" baseline="1543" sz="2700" spc="-30">
                <a:latin typeface="Times New Roman"/>
                <a:cs typeface="Times New Roman"/>
              </a:rPr>
              <a:t>s</a:t>
            </a:r>
            <a:r>
              <a:rPr dirty="0" baseline="1543" sz="2700" spc="-307">
                <a:latin typeface="Times New Roman"/>
                <a:cs typeface="Times New Roman"/>
              </a:rPr>
              <a:t>i</a:t>
            </a:r>
            <a:r>
              <a:rPr dirty="0" sz="2800" spc="-1864" i="1">
                <a:latin typeface="Times New Roman"/>
                <a:cs typeface="Times New Roman"/>
              </a:rPr>
              <a:t>D</a:t>
            </a:r>
            <a:r>
              <a:rPr dirty="0" baseline="1543" sz="2700" spc="-30">
                <a:latin typeface="Times New Roman"/>
                <a:cs typeface="Times New Roman"/>
              </a:rPr>
              <a:t>vo</a:t>
            </a:r>
            <a:r>
              <a:rPr dirty="0" baseline="1543" sz="2700" spc="-22">
                <a:latin typeface="Times New Roman"/>
                <a:cs typeface="Times New Roman"/>
              </a:rPr>
              <a:t>:</a:t>
            </a:r>
            <a:endParaRPr baseline="1543"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365372" y="1629155"/>
            <a:ext cx="8552815" cy="228600"/>
          </a:xfrm>
          <a:custGeom>
            <a:avLst/>
            <a:gdLst/>
            <a:ahLst/>
            <a:cxnLst/>
            <a:rect l="l" t="t" r="r" b="b"/>
            <a:pathLst>
              <a:path w="8552815" h="228600">
                <a:moveTo>
                  <a:pt x="8552687" y="228599"/>
                </a:moveTo>
                <a:lnTo>
                  <a:pt x="8552687" y="0"/>
                </a:lnTo>
                <a:lnTo>
                  <a:pt x="0" y="0"/>
                </a:lnTo>
                <a:lnTo>
                  <a:pt x="0" y="228599"/>
                </a:lnTo>
                <a:lnTo>
                  <a:pt x="8552687" y="228599"/>
                </a:lnTo>
                <a:close/>
              </a:path>
            </a:pathLst>
          </a:custGeom>
          <a:solidFill>
            <a:srgbClr val="93B5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0074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dirty="0" spc="-405"/>
              <a:t>Escalonamento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774060" y="1629155"/>
            <a:ext cx="533400" cy="228600"/>
          </a:xfrm>
          <a:prstGeom prst="rect">
            <a:avLst/>
          </a:prstGeom>
          <a:solidFill>
            <a:srgbClr val="DD7F46"/>
          </a:solidFill>
        </p:spPr>
        <p:txBody>
          <a:bodyPr wrap="square" lIns="0" tIns="57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dirty="0" sz="1200" spc="-25" b="1">
                <a:solidFill>
                  <a:srgbClr val="FFFFFF"/>
                </a:solidFill>
                <a:latin typeface="Times New Roman"/>
                <a:cs typeface="Times New Roman"/>
              </a:rPr>
              <a:t>13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466976" y="1886251"/>
            <a:ext cx="7762240" cy="4709795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algn="just" marL="330200" indent="-317500">
              <a:lnSpc>
                <a:spcPct val="100000"/>
              </a:lnSpc>
              <a:spcBef>
                <a:spcPts val="725"/>
              </a:spcBef>
              <a:buClr>
                <a:srgbClr val="DD7F46"/>
              </a:buClr>
              <a:buSzPct val="58620"/>
              <a:buFont typeface="Lucida Sans Unicode"/>
              <a:buChar char="□"/>
              <a:tabLst>
                <a:tab pos="330200" algn="l"/>
              </a:tabLst>
            </a:pPr>
            <a:r>
              <a:rPr dirty="0" sz="2900" spc="-50">
                <a:latin typeface="Arial MT"/>
                <a:cs typeface="Arial MT"/>
              </a:rPr>
              <a:t>Escalonar...</a:t>
            </a:r>
            <a:endParaRPr sz="2900">
              <a:latin typeface="Arial MT"/>
              <a:cs typeface="Arial MT"/>
            </a:endParaRPr>
          </a:p>
          <a:p>
            <a:pPr algn="just" lvl="1" marL="651510" indent="-271780">
              <a:lnSpc>
                <a:spcPct val="100000"/>
              </a:lnSpc>
              <a:spcBef>
                <a:spcPts val="565"/>
              </a:spcBef>
              <a:buClr>
                <a:srgbClr val="94B6D2"/>
              </a:buClr>
              <a:buSzPct val="69230"/>
              <a:buFont typeface="Microsoft Sans Serif"/>
              <a:buChar char="□"/>
              <a:tabLst>
                <a:tab pos="651510" algn="l"/>
              </a:tabLst>
            </a:pPr>
            <a:r>
              <a:rPr dirty="0" sz="2600" spc="-165">
                <a:latin typeface="Arial MT"/>
                <a:cs typeface="Arial MT"/>
              </a:rPr>
              <a:t>Divisão</a:t>
            </a:r>
            <a:r>
              <a:rPr dirty="0" sz="2600" spc="-20">
                <a:latin typeface="Arial MT"/>
                <a:cs typeface="Arial MT"/>
              </a:rPr>
              <a:t> </a:t>
            </a:r>
            <a:r>
              <a:rPr dirty="0" sz="2600" spc="-70">
                <a:latin typeface="Arial MT"/>
                <a:cs typeface="Arial MT"/>
              </a:rPr>
              <a:t>equitativa</a:t>
            </a:r>
            <a:r>
              <a:rPr dirty="0" sz="2600" spc="-110">
                <a:latin typeface="Arial MT"/>
                <a:cs typeface="Arial MT"/>
              </a:rPr>
              <a:t> </a:t>
            </a:r>
            <a:r>
              <a:rPr dirty="0" sz="2600" spc="-10">
                <a:latin typeface="Arial MT"/>
                <a:cs typeface="Arial MT"/>
              </a:rPr>
              <a:t>do</a:t>
            </a:r>
            <a:r>
              <a:rPr dirty="0" sz="2600" spc="-125">
                <a:latin typeface="Arial MT"/>
                <a:cs typeface="Arial MT"/>
              </a:rPr>
              <a:t> </a:t>
            </a:r>
            <a:r>
              <a:rPr dirty="0" sz="2600" spc="-65">
                <a:latin typeface="Arial MT"/>
                <a:cs typeface="Arial MT"/>
              </a:rPr>
              <a:t>processador</a:t>
            </a:r>
            <a:endParaRPr sz="2600">
              <a:latin typeface="Arial MT"/>
              <a:cs typeface="Arial MT"/>
            </a:endParaRPr>
          </a:p>
          <a:p>
            <a:pPr algn="just" lvl="1" marL="651510" indent="-27178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69230"/>
              <a:buFont typeface="Microsoft Sans Serif"/>
              <a:buChar char="□"/>
              <a:tabLst>
                <a:tab pos="651510" algn="l"/>
              </a:tabLst>
            </a:pPr>
            <a:r>
              <a:rPr dirty="0" sz="2600" spc="-85">
                <a:latin typeface="Arial MT"/>
                <a:cs typeface="Arial MT"/>
              </a:rPr>
              <a:t>Otimizar</a:t>
            </a:r>
            <a:r>
              <a:rPr dirty="0" sz="2600" spc="-10">
                <a:latin typeface="Arial MT"/>
                <a:cs typeface="Arial MT"/>
              </a:rPr>
              <a:t> </a:t>
            </a:r>
            <a:r>
              <a:rPr dirty="0" sz="2600" spc="-195">
                <a:latin typeface="Arial MT"/>
                <a:cs typeface="Arial MT"/>
              </a:rPr>
              <a:t>alguns</a:t>
            </a:r>
            <a:r>
              <a:rPr dirty="0" sz="2600" spc="5">
                <a:latin typeface="Arial MT"/>
                <a:cs typeface="Arial MT"/>
              </a:rPr>
              <a:t> </a:t>
            </a:r>
            <a:r>
              <a:rPr dirty="0" sz="2600" spc="-30">
                <a:latin typeface="Arial MT"/>
                <a:cs typeface="Arial MT"/>
              </a:rPr>
              <a:t>critérios:</a:t>
            </a:r>
            <a:endParaRPr sz="2600">
              <a:latin typeface="Arial MT"/>
              <a:cs typeface="Arial MT"/>
            </a:endParaRPr>
          </a:p>
          <a:p>
            <a:pPr algn="just" lvl="2" marL="925830" indent="-227965">
              <a:lnSpc>
                <a:spcPct val="100000"/>
              </a:lnSpc>
              <a:spcBef>
                <a:spcPts val="520"/>
              </a:spcBef>
              <a:buClr>
                <a:srgbClr val="DD7F46"/>
              </a:buClr>
              <a:buSzPct val="73913"/>
              <a:buFont typeface="Lucida Sans Unicode"/>
              <a:buChar char="■"/>
              <a:tabLst>
                <a:tab pos="925830" algn="l"/>
              </a:tabLst>
            </a:pPr>
            <a:r>
              <a:rPr dirty="0" sz="2300" spc="-55">
                <a:latin typeface="Arial MT"/>
                <a:cs typeface="Arial MT"/>
              </a:rPr>
              <a:t>Grau</a:t>
            </a:r>
            <a:r>
              <a:rPr dirty="0" sz="2300" spc="-95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de</a:t>
            </a:r>
            <a:r>
              <a:rPr dirty="0" sz="2300" spc="-85">
                <a:latin typeface="Arial MT"/>
                <a:cs typeface="Arial MT"/>
              </a:rPr>
              <a:t> utilização</a:t>
            </a:r>
            <a:r>
              <a:rPr dirty="0" sz="2300" spc="-75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da</a:t>
            </a:r>
            <a:r>
              <a:rPr dirty="0" sz="2300" spc="-80">
                <a:latin typeface="Arial MT"/>
                <a:cs typeface="Arial MT"/>
              </a:rPr>
              <a:t> </a:t>
            </a:r>
            <a:r>
              <a:rPr dirty="0" sz="2300" spc="-295">
                <a:latin typeface="Arial MT"/>
                <a:cs typeface="Arial MT"/>
              </a:rPr>
              <a:t>CPU.</a:t>
            </a:r>
            <a:endParaRPr sz="2300">
              <a:latin typeface="Arial MT"/>
              <a:cs typeface="Arial MT"/>
            </a:endParaRPr>
          </a:p>
          <a:p>
            <a:pPr algn="just" lvl="2" marL="925830" indent="-227965">
              <a:lnSpc>
                <a:spcPct val="100000"/>
              </a:lnSpc>
              <a:spcBef>
                <a:spcPts val="500"/>
              </a:spcBef>
              <a:buClr>
                <a:srgbClr val="DD7F46"/>
              </a:buClr>
              <a:buSzPct val="73913"/>
              <a:buFont typeface="Lucida Sans Unicode"/>
              <a:buChar char="■"/>
              <a:tabLst>
                <a:tab pos="925830" algn="l"/>
              </a:tabLst>
            </a:pPr>
            <a:r>
              <a:rPr dirty="0" sz="2300" spc="-90">
                <a:latin typeface="Arial MT"/>
                <a:cs typeface="Arial MT"/>
              </a:rPr>
              <a:t>Produtividade</a:t>
            </a:r>
            <a:r>
              <a:rPr dirty="0" sz="2300" spc="-35">
                <a:latin typeface="Arial MT"/>
                <a:cs typeface="Arial MT"/>
              </a:rPr>
              <a:t> </a:t>
            </a:r>
            <a:r>
              <a:rPr dirty="0" sz="2300" spc="-75">
                <a:latin typeface="Arial MT"/>
                <a:cs typeface="Arial MT"/>
              </a:rPr>
              <a:t>(</a:t>
            </a:r>
            <a:r>
              <a:rPr dirty="0" sz="2300" spc="-75" i="1">
                <a:latin typeface="Arial"/>
                <a:cs typeface="Arial"/>
              </a:rPr>
              <a:t>throughput</a:t>
            </a:r>
            <a:r>
              <a:rPr dirty="0" sz="2300" spc="-75">
                <a:latin typeface="Arial MT"/>
                <a:cs typeface="Arial MT"/>
              </a:rPr>
              <a:t>).</a:t>
            </a:r>
            <a:endParaRPr sz="2300">
              <a:latin typeface="Arial MT"/>
              <a:cs typeface="Arial MT"/>
            </a:endParaRPr>
          </a:p>
          <a:p>
            <a:pPr algn="just" lvl="3" marL="1383030" indent="-227965">
              <a:lnSpc>
                <a:spcPct val="100000"/>
              </a:lnSpc>
              <a:spcBef>
                <a:spcPts val="409"/>
              </a:spcBef>
              <a:buClr>
                <a:srgbClr val="A5AB81"/>
              </a:buClr>
              <a:buSzPct val="75000"/>
              <a:buFont typeface="Lucida Sans Unicode"/>
              <a:buChar char="■"/>
              <a:tabLst>
                <a:tab pos="1383030" algn="l"/>
              </a:tabLst>
            </a:pPr>
            <a:r>
              <a:rPr dirty="0" sz="2000" spc="-165">
                <a:latin typeface="Arial MT"/>
                <a:cs typeface="Arial MT"/>
              </a:rPr>
              <a:t>Número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de</a:t>
            </a:r>
            <a:r>
              <a:rPr dirty="0" sz="2000" spc="-120">
                <a:latin typeface="Arial MT"/>
                <a:cs typeface="Arial MT"/>
              </a:rPr>
              <a:t> </a:t>
            </a:r>
            <a:r>
              <a:rPr dirty="0" sz="2000" spc="-190">
                <a:latin typeface="Arial MT"/>
                <a:cs typeface="Arial MT"/>
              </a:rPr>
              <a:t>processos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130">
                <a:latin typeface="Arial MT"/>
                <a:cs typeface="Arial MT"/>
              </a:rPr>
              <a:t>terminados</a:t>
            </a:r>
            <a:r>
              <a:rPr dirty="0" sz="2000" spc="-10">
                <a:latin typeface="Arial MT"/>
                <a:cs typeface="Arial MT"/>
              </a:rPr>
              <a:t> por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 spc="-100">
                <a:latin typeface="Arial MT"/>
                <a:cs typeface="Arial MT"/>
              </a:rPr>
              <a:t>unidade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de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tempo</a:t>
            </a:r>
            <a:endParaRPr sz="2000">
              <a:latin typeface="Arial MT"/>
              <a:cs typeface="Arial MT"/>
            </a:endParaRPr>
          </a:p>
          <a:p>
            <a:pPr algn="just" lvl="2" marL="925830" indent="-227965">
              <a:lnSpc>
                <a:spcPct val="100000"/>
              </a:lnSpc>
              <a:spcBef>
                <a:spcPts val="490"/>
              </a:spcBef>
              <a:buClr>
                <a:srgbClr val="DD7F46"/>
              </a:buClr>
              <a:buSzPct val="73913"/>
              <a:buFont typeface="Lucida Sans Unicode"/>
              <a:buChar char="■"/>
              <a:tabLst>
                <a:tab pos="925830" algn="l"/>
              </a:tabLst>
            </a:pPr>
            <a:r>
              <a:rPr dirty="0" sz="2300" spc="-150">
                <a:solidFill>
                  <a:srgbClr val="006FC0"/>
                </a:solidFill>
                <a:latin typeface="Arial MT"/>
                <a:cs typeface="Arial MT"/>
              </a:rPr>
              <a:t>Tempo</a:t>
            </a:r>
            <a:r>
              <a:rPr dirty="0" sz="2300" spc="-1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dirty="0" sz="2300" spc="-114">
                <a:solidFill>
                  <a:srgbClr val="006FC0"/>
                </a:solidFill>
                <a:latin typeface="Arial MT"/>
                <a:cs typeface="Arial MT"/>
              </a:rPr>
              <a:t>de</a:t>
            </a:r>
            <a:r>
              <a:rPr dirty="0" sz="2300" spc="-1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dirty="0" sz="2300" spc="-75">
                <a:solidFill>
                  <a:srgbClr val="006FC0"/>
                </a:solidFill>
                <a:latin typeface="Arial MT"/>
                <a:cs typeface="Arial MT"/>
              </a:rPr>
              <a:t>retorno</a:t>
            </a:r>
            <a:r>
              <a:rPr dirty="0" sz="2300" spc="-1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dirty="0" sz="2300" spc="-195">
                <a:solidFill>
                  <a:srgbClr val="006FC0"/>
                </a:solidFill>
                <a:latin typeface="Arial MT"/>
                <a:cs typeface="Arial MT"/>
              </a:rPr>
              <a:t>(</a:t>
            </a:r>
            <a:r>
              <a:rPr dirty="0" sz="2300" spc="-195" i="1">
                <a:solidFill>
                  <a:srgbClr val="006FC0"/>
                </a:solidFill>
                <a:latin typeface="Arial"/>
                <a:cs typeface="Arial"/>
              </a:rPr>
              <a:t>Turnaround</a:t>
            </a:r>
            <a:r>
              <a:rPr dirty="0" sz="2300" spc="-5" i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z="2300" spc="-10" i="1">
                <a:solidFill>
                  <a:srgbClr val="006FC0"/>
                </a:solidFill>
                <a:latin typeface="Arial"/>
                <a:cs typeface="Arial"/>
              </a:rPr>
              <a:t>time</a:t>
            </a:r>
            <a:r>
              <a:rPr dirty="0" sz="2300" spc="-10">
                <a:solidFill>
                  <a:srgbClr val="006FC0"/>
                </a:solidFill>
                <a:latin typeface="Arial MT"/>
                <a:cs typeface="Arial MT"/>
              </a:rPr>
              <a:t>).</a:t>
            </a:r>
            <a:endParaRPr sz="2300">
              <a:latin typeface="Arial MT"/>
              <a:cs typeface="Arial MT"/>
            </a:endParaRPr>
          </a:p>
          <a:p>
            <a:pPr algn="just" lvl="3" marL="1383665" marR="111760" indent="-228600">
              <a:lnSpc>
                <a:spcPct val="101000"/>
              </a:lnSpc>
              <a:spcBef>
                <a:spcPts val="375"/>
              </a:spcBef>
              <a:buClr>
                <a:srgbClr val="A5AB81"/>
              </a:buClr>
              <a:buSzPct val="75000"/>
              <a:buFont typeface="Lucida Sans Unicode"/>
              <a:buChar char="■"/>
              <a:tabLst>
                <a:tab pos="1383665" algn="l"/>
              </a:tabLst>
            </a:pPr>
            <a:r>
              <a:rPr dirty="0" sz="2000" spc="-210">
                <a:latin typeface="Arial MT"/>
                <a:cs typeface="Arial MT"/>
              </a:rPr>
              <a:t>Tempo</a:t>
            </a:r>
            <a:r>
              <a:rPr dirty="0" sz="2000" spc="70">
                <a:latin typeface="Arial MT"/>
                <a:cs typeface="Arial MT"/>
              </a:rPr>
              <a:t> </a:t>
            </a:r>
            <a:r>
              <a:rPr dirty="0" sz="2000" spc="-95">
                <a:latin typeface="Arial MT"/>
                <a:cs typeface="Arial MT"/>
              </a:rPr>
              <a:t>transcorrido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 spc="-125">
                <a:latin typeface="Arial MT"/>
                <a:cs typeface="Arial MT"/>
              </a:rPr>
              <a:t>desde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130">
                <a:latin typeface="Arial MT"/>
                <a:cs typeface="Arial MT"/>
              </a:rPr>
              <a:t>que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330">
                <a:latin typeface="Arial MT"/>
                <a:cs typeface="Arial MT"/>
              </a:rPr>
              <a:t>se</a:t>
            </a:r>
            <a:r>
              <a:rPr dirty="0" sz="2000" spc="190">
                <a:latin typeface="Arial MT"/>
                <a:cs typeface="Arial MT"/>
              </a:rPr>
              <a:t> </a:t>
            </a:r>
            <a:r>
              <a:rPr dirty="0" sz="2000" spc="-105">
                <a:latin typeface="Arial MT"/>
                <a:cs typeface="Arial MT"/>
              </a:rPr>
              <a:t>lança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 spc="-459">
                <a:latin typeface="Arial MT"/>
                <a:cs typeface="Arial MT"/>
              </a:rPr>
              <a:t>um</a:t>
            </a:r>
            <a:r>
              <a:rPr dirty="0" sz="2000" spc="320">
                <a:latin typeface="Arial MT"/>
                <a:cs typeface="Arial MT"/>
              </a:rPr>
              <a:t> </a:t>
            </a:r>
            <a:r>
              <a:rPr dirty="0" sz="2000" spc="-170">
                <a:latin typeface="Arial MT"/>
                <a:cs typeface="Arial MT"/>
              </a:rPr>
              <a:t>processo</a:t>
            </a:r>
            <a:r>
              <a:rPr dirty="0" sz="2000" spc="70">
                <a:latin typeface="Arial MT"/>
                <a:cs typeface="Arial MT"/>
              </a:rPr>
              <a:t> </a:t>
            </a:r>
            <a:r>
              <a:rPr dirty="0" sz="2000" spc="-90">
                <a:latin typeface="Arial MT"/>
                <a:cs typeface="Arial MT"/>
              </a:rPr>
              <a:t>(entra</a:t>
            </a:r>
            <a:r>
              <a:rPr dirty="0" sz="2000" spc="55">
                <a:latin typeface="Arial MT"/>
                <a:cs typeface="Arial MT"/>
              </a:rPr>
              <a:t> </a:t>
            </a:r>
            <a:r>
              <a:rPr dirty="0" sz="2000" spc="-25">
                <a:latin typeface="Arial MT"/>
                <a:cs typeface="Arial MT"/>
              </a:rPr>
              <a:t>na </a:t>
            </a:r>
            <a:r>
              <a:rPr dirty="0" sz="2000">
                <a:latin typeface="Arial MT"/>
                <a:cs typeface="Arial MT"/>
              </a:rPr>
              <a:t>fila</a:t>
            </a:r>
            <a:r>
              <a:rPr dirty="0" sz="2000" spc="-9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de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 spc="-130">
                <a:latin typeface="Arial MT"/>
                <a:cs typeface="Arial MT"/>
              </a:rPr>
              <a:t>prontos)</a:t>
            </a:r>
            <a:r>
              <a:rPr dirty="0" sz="2000" spc="-20">
                <a:latin typeface="Arial MT"/>
                <a:cs typeface="Arial MT"/>
              </a:rPr>
              <a:t> até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 spc="-130">
                <a:latin typeface="Arial MT"/>
                <a:cs typeface="Arial MT"/>
              </a:rPr>
              <a:t>que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0">
                <a:latin typeface="Arial MT"/>
                <a:cs typeface="Arial MT"/>
              </a:rPr>
              <a:t>finalize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 spc="-210">
                <a:latin typeface="Arial MT"/>
                <a:cs typeface="Arial MT"/>
              </a:rPr>
              <a:t>sua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execução.</a:t>
            </a:r>
            <a:endParaRPr sz="2000">
              <a:latin typeface="Arial MT"/>
              <a:cs typeface="Arial MT"/>
            </a:endParaRPr>
          </a:p>
          <a:p>
            <a:pPr algn="just" lvl="3" marL="1383665" marR="5080" indent="-228600">
              <a:lnSpc>
                <a:spcPct val="100499"/>
              </a:lnSpc>
              <a:spcBef>
                <a:spcPts val="360"/>
              </a:spcBef>
              <a:buClr>
                <a:srgbClr val="A5AB81"/>
              </a:buClr>
              <a:buSzPct val="75000"/>
              <a:buFont typeface="Lucida Sans Unicode"/>
              <a:buChar char="■"/>
              <a:tabLst>
                <a:tab pos="1383665" algn="l"/>
              </a:tabLst>
            </a:pPr>
            <a:r>
              <a:rPr dirty="0" sz="2000" spc="-470">
                <a:latin typeface="Arial MT"/>
                <a:cs typeface="Arial MT"/>
              </a:rPr>
              <a:t>É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5">
                <a:latin typeface="Arial MT"/>
                <a:cs typeface="Arial MT"/>
              </a:rPr>
              <a:t>a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200">
                <a:latin typeface="Arial MT"/>
                <a:cs typeface="Arial MT"/>
              </a:rPr>
              <a:t>soma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65">
                <a:latin typeface="Arial MT"/>
                <a:cs typeface="Arial MT"/>
              </a:rPr>
              <a:t>do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25">
                <a:latin typeface="Arial MT"/>
                <a:cs typeface="Arial MT"/>
              </a:rPr>
              <a:t>tempo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70">
                <a:latin typeface="Arial MT"/>
                <a:cs typeface="Arial MT"/>
              </a:rPr>
              <a:t>de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05">
                <a:latin typeface="Arial MT"/>
                <a:cs typeface="Arial MT"/>
              </a:rPr>
              <a:t>espera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15">
                <a:latin typeface="Arial MT"/>
                <a:cs typeface="Arial MT"/>
              </a:rPr>
              <a:t>para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ir</a:t>
            </a:r>
            <a:r>
              <a:rPr dirty="0" sz="2000" spc="-15">
                <a:latin typeface="Arial MT"/>
                <a:cs typeface="Arial MT"/>
              </a:rPr>
              <a:t> para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 spc="-15">
                <a:latin typeface="Arial MT"/>
                <a:cs typeface="Arial MT"/>
              </a:rPr>
              <a:t>a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35">
                <a:latin typeface="Arial MT"/>
                <a:cs typeface="Arial MT"/>
              </a:rPr>
              <a:t>memória,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125">
                <a:latin typeface="Arial MT"/>
                <a:cs typeface="Arial MT"/>
              </a:rPr>
              <a:t>tempo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 spc="-65">
                <a:latin typeface="Arial MT"/>
                <a:cs typeface="Arial MT"/>
              </a:rPr>
              <a:t>de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05">
                <a:latin typeface="Arial MT"/>
                <a:cs typeface="Arial MT"/>
              </a:rPr>
              <a:t>espera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35">
                <a:latin typeface="Arial MT"/>
                <a:cs typeface="Arial MT"/>
              </a:rPr>
              <a:t>na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15">
                <a:latin typeface="Arial MT"/>
                <a:cs typeface="Arial MT"/>
              </a:rPr>
              <a:t>fila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160">
                <a:latin typeface="Arial MT"/>
                <a:cs typeface="Arial MT"/>
              </a:rPr>
              <a:t>dos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125">
                <a:latin typeface="Arial MT"/>
                <a:cs typeface="Arial MT"/>
              </a:rPr>
              <a:t>prontos,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125">
                <a:latin typeface="Arial MT"/>
                <a:cs typeface="Arial MT"/>
              </a:rPr>
              <a:t>tempo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220">
                <a:latin typeface="Arial MT"/>
                <a:cs typeface="Arial MT"/>
              </a:rPr>
              <a:t>em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 spc="-140">
                <a:latin typeface="Arial MT"/>
                <a:cs typeface="Arial MT"/>
              </a:rPr>
              <a:t>execução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35">
                <a:latin typeface="Arial MT"/>
                <a:cs typeface="Arial MT"/>
              </a:rPr>
              <a:t>na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280">
                <a:latin typeface="Arial MT"/>
                <a:cs typeface="Arial MT"/>
              </a:rPr>
              <a:t>CPU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114">
                <a:latin typeface="Arial MT"/>
                <a:cs typeface="Arial MT"/>
              </a:rPr>
              <a:t>e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14">
                <a:latin typeface="Arial MT"/>
                <a:cs typeface="Arial MT"/>
              </a:rPr>
              <a:t>o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 spc="-120">
                <a:latin typeface="Arial MT"/>
                <a:cs typeface="Arial MT"/>
              </a:rPr>
              <a:t>tempo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70">
                <a:latin typeface="Arial MT"/>
                <a:cs typeface="Arial MT"/>
              </a:rPr>
              <a:t>de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5">
                <a:latin typeface="Arial MT"/>
                <a:cs typeface="Arial MT"/>
              </a:rPr>
              <a:t>espera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50">
                <a:latin typeface="Arial MT"/>
                <a:cs typeface="Arial MT"/>
              </a:rPr>
              <a:t>por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175">
                <a:latin typeface="Arial MT"/>
                <a:cs typeface="Arial MT"/>
              </a:rPr>
              <a:t>recursos.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365372" y="1629155"/>
            <a:ext cx="8552815" cy="228600"/>
          </a:xfrm>
          <a:custGeom>
            <a:avLst/>
            <a:gdLst/>
            <a:ahLst/>
            <a:cxnLst/>
            <a:rect l="l" t="t" r="r" b="b"/>
            <a:pathLst>
              <a:path w="8552815" h="228600">
                <a:moveTo>
                  <a:pt x="8552687" y="228599"/>
                </a:moveTo>
                <a:lnTo>
                  <a:pt x="8552687" y="0"/>
                </a:lnTo>
                <a:lnTo>
                  <a:pt x="0" y="0"/>
                </a:lnTo>
                <a:lnTo>
                  <a:pt x="0" y="228599"/>
                </a:lnTo>
                <a:lnTo>
                  <a:pt x="8552687" y="228599"/>
                </a:lnTo>
                <a:close/>
              </a:path>
            </a:pathLst>
          </a:custGeom>
          <a:solidFill>
            <a:srgbClr val="93B5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0074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dirty="0" spc="-405"/>
              <a:t>Escalonamento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774060" y="1629155"/>
            <a:ext cx="533400" cy="228600"/>
          </a:xfrm>
          <a:prstGeom prst="rect">
            <a:avLst/>
          </a:prstGeom>
          <a:solidFill>
            <a:srgbClr val="DD7F46"/>
          </a:solidFill>
        </p:spPr>
        <p:txBody>
          <a:bodyPr wrap="square" lIns="0" tIns="57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dirty="0" sz="1200" spc="-25" b="1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2075" rIns="0" bIns="0" rtlCol="0" vert="horz">
            <a:spAutoFit/>
          </a:bodyPr>
          <a:lstStyle/>
          <a:p>
            <a:pPr marL="330200" indent="-317500">
              <a:lnSpc>
                <a:spcPct val="100000"/>
              </a:lnSpc>
              <a:spcBef>
                <a:spcPts val="725"/>
              </a:spcBef>
              <a:buClr>
                <a:srgbClr val="DD7F46"/>
              </a:buClr>
              <a:buSzPct val="58620"/>
              <a:buFont typeface="Lucida Sans Unicode"/>
              <a:buChar char="□"/>
              <a:tabLst>
                <a:tab pos="330200" algn="l"/>
              </a:tabLst>
            </a:pPr>
            <a:r>
              <a:rPr dirty="0" spc="-50"/>
              <a:t>Escalonar...</a:t>
            </a:r>
          </a:p>
          <a:p>
            <a:pPr lvl="1" marL="651510" indent="-271780">
              <a:lnSpc>
                <a:spcPct val="100000"/>
              </a:lnSpc>
              <a:spcBef>
                <a:spcPts val="565"/>
              </a:spcBef>
              <a:buClr>
                <a:srgbClr val="94B6D2"/>
              </a:buClr>
              <a:buSzPct val="69230"/>
              <a:buFont typeface="Microsoft Sans Serif"/>
              <a:buChar char="□"/>
              <a:tabLst>
                <a:tab pos="651510" algn="l"/>
              </a:tabLst>
            </a:pPr>
            <a:r>
              <a:rPr dirty="0" sz="2600" spc="-165">
                <a:latin typeface="Arial MT"/>
                <a:cs typeface="Arial MT"/>
              </a:rPr>
              <a:t>Divisão</a:t>
            </a:r>
            <a:r>
              <a:rPr dirty="0" sz="2600" spc="-20">
                <a:latin typeface="Arial MT"/>
                <a:cs typeface="Arial MT"/>
              </a:rPr>
              <a:t> </a:t>
            </a:r>
            <a:r>
              <a:rPr dirty="0" sz="2600" spc="-70">
                <a:latin typeface="Arial MT"/>
                <a:cs typeface="Arial MT"/>
              </a:rPr>
              <a:t>equitativa</a:t>
            </a:r>
            <a:r>
              <a:rPr dirty="0" sz="2600" spc="-110">
                <a:latin typeface="Arial MT"/>
                <a:cs typeface="Arial MT"/>
              </a:rPr>
              <a:t> </a:t>
            </a:r>
            <a:r>
              <a:rPr dirty="0" sz="2600" spc="-10">
                <a:latin typeface="Arial MT"/>
                <a:cs typeface="Arial MT"/>
              </a:rPr>
              <a:t>do</a:t>
            </a:r>
            <a:r>
              <a:rPr dirty="0" sz="2600" spc="-125">
                <a:latin typeface="Arial MT"/>
                <a:cs typeface="Arial MT"/>
              </a:rPr>
              <a:t> </a:t>
            </a:r>
            <a:r>
              <a:rPr dirty="0" sz="2600" spc="-65">
                <a:latin typeface="Arial MT"/>
                <a:cs typeface="Arial MT"/>
              </a:rPr>
              <a:t>processador</a:t>
            </a:r>
            <a:endParaRPr sz="2600">
              <a:latin typeface="Arial MT"/>
              <a:cs typeface="Arial MT"/>
            </a:endParaRPr>
          </a:p>
          <a:p>
            <a:pPr lvl="1" marL="651510" indent="-27178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69230"/>
              <a:buFont typeface="Microsoft Sans Serif"/>
              <a:buChar char="□"/>
              <a:tabLst>
                <a:tab pos="651510" algn="l"/>
              </a:tabLst>
            </a:pPr>
            <a:r>
              <a:rPr dirty="0" sz="2600" spc="-85">
                <a:latin typeface="Arial MT"/>
                <a:cs typeface="Arial MT"/>
              </a:rPr>
              <a:t>Otimizar</a:t>
            </a:r>
            <a:r>
              <a:rPr dirty="0" sz="2600" spc="-10">
                <a:latin typeface="Arial MT"/>
                <a:cs typeface="Arial MT"/>
              </a:rPr>
              <a:t> </a:t>
            </a:r>
            <a:r>
              <a:rPr dirty="0" sz="2600" spc="-195">
                <a:latin typeface="Arial MT"/>
                <a:cs typeface="Arial MT"/>
              </a:rPr>
              <a:t>alguns</a:t>
            </a:r>
            <a:r>
              <a:rPr dirty="0" sz="2600" spc="5">
                <a:latin typeface="Arial MT"/>
                <a:cs typeface="Arial MT"/>
              </a:rPr>
              <a:t> </a:t>
            </a:r>
            <a:r>
              <a:rPr dirty="0" sz="2600" spc="-30">
                <a:latin typeface="Arial MT"/>
                <a:cs typeface="Arial MT"/>
              </a:rPr>
              <a:t>critérios:</a:t>
            </a:r>
            <a:endParaRPr sz="2600">
              <a:latin typeface="Arial MT"/>
              <a:cs typeface="Arial MT"/>
            </a:endParaRPr>
          </a:p>
          <a:p>
            <a:pPr lvl="2" marL="925830" indent="-227965">
              <a:lnSpc>
                <a:spcPct val="100000"/>
              </a:lnSpc>
              <a:spcBef>
                <a:spcPts val="520"/>
              </a:spcBef>
              <a:buClr>
                <a:srgbClr val="DD7F46"/>
              </a:buClr>
              <a:buSzPct val="73913"/>
              <a:buFont typeface="Lucida Sans Unicode"/>
              <a:buChar char="■"/>
              <a:tabLst>
                <a:tab pos="925830" algn="l"/>
              </a:tabLst>
            </a:pPr>
            <a:r>
              <a:rPr dirty="0" sz="2300" spc="-150">
                <a:solidFill>
                  <a:srgbClr val="006FC0"/>
                </a:solidFill>
                <a:latin typeface="Arial MT"/>
                <a:cs typeface="Arial MT"/>
              </a:rPr>
              <a:t>Tempo</a:t>
            </a:r>
            <a:r>
              <a:rPr dirty="0" sz="2300" spc="-25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dirty="0" sz="2300" spc="-114">
                <a:solidFill>
                  <a:srgbClr val="006FC0"/>
                </a:solidFill>
                <a:latin typeface="Arial MT"/>
                <a:cs typeface="Arial MT"/>
              </a:rPr>
              <a:t>de</a:t>
            </a:r>
            <a:r>
              <a:rPr dirty="0" sz="2300" spc="-25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dirty="0" sz="2300" spc="-10">
                <a:solidFill>
                  <a:srgbClr val="006FC0"/>
                </a:solidFill>
                <a:latin typeface="Arial MT"/>
                <a:cs typeface="Arial MT"/>
              </a:rPr>
              <a:t>espera.</a:t>
            </a:r>
            <a:endParaRPr sz="2300">
              <a:latin typeface="Arial MT"/>
              <a:cs typeface="Arial MT"/>
            </a:endParaRPr>
          </a:p>
          <a:p>
            <a:pPr lvl="3" marL="1383030" indent="-227965">
              <a:lnSpc>
                <a:spcPct val="100000"/>
              </a:lnSpc>
              <a:spcBef>
                <a:spcPts val="420"/>
              </a:spcBef>
              <a:buClr>
                <a:srgbClr val="A5AB81"/>
              </a:buClr>
              <a:buSzPct val="75000"/>
              <a:buFont typeface="Lucida Sans Unicode"/>
              <a:buChar char="■"/>
              <a:tabLst>
                <a:tab pos="1383030" algn="l"/>
              </a:tabLst>
            </a:pPr>
            <a:r>
              <a:rPr dirty="0" sz="2000" spc="-195">
                <a:latin typeface="Arial MT"/>
                <a:cs typeface="Arial MT"/>
              </a:rPr>
              <a:t>Tempo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25">
                <a:latin typeface="Arial MT"/>
                <a:cs typeface="Arial MT"/>
              </a:rPr>
              <a:t>que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70">
                <a:latin typeface="Arial MT"/>
                <a:cs typeface="Arial MT"/>
              </a:rPr>
              <a:t>processo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40">
                <a:latin typeface="Arial MT"/>
                <a:cs typeface="Arial MT"/>
              </a:rPr>
              <a:t>permanece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40">
                <a:latin typeface="Arial MT"/>
                <a:cs typeface="Arial MT"/>
              </a:rPr>
              <a:t>na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fila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de prontos.</a:t>
            </a:r>
            <a:endParaRPr sz="2000">
              <a:latin typeface="Arial MT"/>
              <a:cs typeface="Arial MT"/>
            </a:endParaRPr>
          </a:p>
          <a:p>
            <a:pPr lvl="3" marL="1383665" marR="5080" indent="-228600">
              <a:lnSpc>
                <a:spcPct val="101000"/>
              </a:lnSpc>
              <a:spcBef>
                <a:spcPts val="345"/>
              </a:spcBef>
              <a:buClr>
                <a:srgbClr val="A5AB81"/>
              </a:buClr>
              <a:buSzPct val="75000"/>
              <a:buFont typeface="Lucida Sans Unicode"/>
              <a:buChar char="■"/>
              <a:tabLst>
                <a:tab pos="1383665" algn="l"/>
              </a:tabLst>
            </a:pPr>
            <a:r>
              <a:rPr dirty="0" sz="2000" spc="-470">
                <a:latin typeface="Arial MT"/>
                <a:cs typeface="Arial MT"/>
              </a:rPr>
              <a:t>É</a:t>
            </a:r>
            <a:r>
              <a:rPr dirty="0" sz="2000" spc="3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</a:t>
            </a:r>
            <a:r>
              <a:rPr dirty="0" sz="2000" spc="15">
                <a:latin typeface="Arial MT"/>
                <a:cs typeface="Arial MT"/>
              </a:rPr>
              <a:t> </a:t>
            </a:r>
            <a:r>
              <a:rPr dirty="0" sz="2000" spc="-135">
                <a:latin typeface="Arial MT"/>
                <a:cs typeface="Arial MT"/>
              </a:rPr>
              <a:t>soma</a:t>
            </a:r>
            <a:r>
              <a:rPr dirty="0" sz="2000" spc="20">
                <a:latin typeface="Arial MT"/>
                <a:cs typeface="Arial MT"/>
              </a:rPr>
              <a:t> </a:t>
            </a:r>
            <a:r>
              <a:rPr dirty="0" sz="2000" spc="-70">
                <a:latin typeface="Arial MT"/>
                <a:cs typeface="Arial MT"/>
              </a:rPr>
              <a:t>dos</a:t>
            </a:r>
            <a:r>
              <a:rPr dirty="0" sz="2000" spc="85">
                <a:latin typeface="Arial MT"/>
                <a:cs typeface="Arial MT"/>
              </a:rPr>
              <a:t> </a:t>
            </a:r>
            <a:r>
              <a:rPr dirty="0" sz="2000" spc="-75">
                <a:latin typeface="Arial MT"/>
                <a:cs typeface="Arial MT"/>
              </a:rPr>
              <a:t>períodos</a:t>
            </a:r>
            <a:r>
              <a:rPr dirty="0" sz="2000" spc="120">
                <a:latin typeface="Arial MT"/>
                <a:cs typeface="Arial MT"/>
              </a:rPr>
              <a:t> </a:t>
            </a:r>
            <a:r>
              <a:rPr dirty="0" sz="2000" spc="-75">
                <a:latin typeface="Arial MT"/>
                <a:cs typeface="Arial MT"/>
              </a:rPr>
              <a:t>utilizados</a:t>
            </a:r>
            <a:r>
              <a:rPr dirty="0" sz="2000" spc="10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pelo</a:t>
            </a:r>
            <a:r>
              <a:rPr dirty="0" sz="2000" spc="110">
                <a:latin typeface="Arial MT"/>
                <a:cs typeface="Arial MT"/>
              </a:rPr>
              <a:t> </a:t>
            </a:r>
            <a:r>
              <a:rPr dirty="0" sz="2000" spc="-130">
                <a:latin typeface="Arial MT"/>
                <a:cs typeface="Arial MT"/>
              </a:rPr>
              <a:t>processo</a:t>
            </a:r>
            <a:r>
              <a:rPr dirty="0" sz="2000" spc="125">
                <a:latin typeface="Arial MT"/>
                <a:cs typeface="Arial MT"/>
              </a:rPr>
              <a:t> </a:t>
            </a:r>
            <a:r>
              <a:rPr dirty="0" sz="2000" spc="-35">
                <a:latin typeface="Arial MT"/>
                <a:cs typeface="Arial MT"/>
              </a:rPr>
              <a:t>no</a:t>
            </a:r>
            <a:r>
              <a:rPr dirty="0" sz="2000" spc="125">
                <a:latin typeface="Arial MT"/>
                <a:cs typeface="Arial MT"/>
              </a:rPr>
              <a:t> </a:t>
            </a:r>
            <a:r>
              <a:rPr dirty="0" sz="2000" spc="-65">
                <a:latin typeface="Arial MT"/>
                <a:cs typeface="Arial MT"/>
              </a:rPr>
              <a:t>estado</a:t>
            </a:r>
            <a:r>
              <a:rPr dirty="0" sz="2000" spc="125">
                <a:latin typeface="Arial MT"/>
                <a:cs typeface="Arial MT"/>
              </a:rPr>
              <a:t> </a:t>
            </a:r>
            <a:r>
              <a:rPr dirty="0" sz="2000" spc="-25">
                <a:latin typeface="Arial MT"/>
                <a:cs typeface="Arial MT"/>
              </a:rPr>
              <a:t>de </a:t>
            </a:r>
            <a:r>
              <a:rPr dirty="0" sz="2000" spc="-10">
                <a:latin typeface="Arial MT"/>
                <a:cs typeface="Arial MT"/>
              </a:rPr>
              <a:t>Pronto.</a:t>
            </a:r>
            <a:endParaRPr sz="2000">
              <a:latin typeface="Arial MT"/>
              <a:cs typeface="Arial MT"/>
            </a:endParaRPr>
          </a:p>
          <a:p>
            <a:pPr lvl="2" marL="925830" indent="-227965">
              <a:lnSpc>
                <a:spcPct val="100000"/>
              </a:lnSpc>
              <a:spcBef>
                <a:spcPts val="495"/>
              </a:spcBef>
              <a:buClr>
                <a:srgbClr val="DD7F46"/>
              </a:buClr>
              <a:buSzPct val="73913"/>
              <a:buFont typeface="Lucida Sans Unicode"/>
              <a:buChar char="■"/>
              <a:tabLst>
                <a:tab pos="925830" algn="l"/>
              </a:tabLst>
            </a:pPr>
            <a:r>
              <a:rPr dirty="0" sz="2300" spc="-150">
                <a:solidFill>
                  <a:srgbClr val="006FC0"/>
                </a:solidFill>
                <a:latin typeface="Arial MT"/>
                <a:cs typeface="Arial MT"/>
              </a:rPr>
              <a:t>Tempo</a:t>
            </a:r>
            <a:r>
              <a:rPr dirty="0" sz="2300" spc="-3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dirty="0" sz="2300" spc="-60">
                <a:solidFill>
                  <a:srgbClr val="006FC0"/>
                </a:solidFill>
                <a:latin typeface="Arial MT"/>
                <a:cs typeface="Arial MT"/>
              </a:rPr>
              <a:t>médio</a:t>
            </a:r>
            <a:r>
              <a:rPr dirty="0" sz="2300" spc="-55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dirty="0" sz="2300" spc="-114">
                <a:solidFill>
                  <a:srgbClr val="006FC0"/>
                </a:solidFill>
                <a:latin typeface="Arial MT"/>
                <a:cs typeface="Arial MT"/>
              </a:rPr>
              <a:t>de</a:t>
            </a:r>
            <a:r>
              <a:rPr dirty="0" sz="2300" spc="-4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dirty="0" sz="2300" spc="-10">
                <a:solidFill>
                  <a:srgbClr val="006FC0"/>
                </a:solidFill>
                <a:latin typeface="Arial MT"/>
                <a:cs typeface="Arial MT"/>
              </a:rPr>
              <a:t>espera.</a:t>
            </a:r>
            <a:endParaRPr sz="2300">
              <a:latin typeface="Arial MT"/>
              <a:cs typeface="Arial MT"/>
            </a:endParaRPr>
          </a:p>
          <a:p>
            <a:pPr lvl="3" marL="1383030" indent="-227965">
              <a:lnSpc>
                <a:spcPct val="100000"/>
              </a:lnSpc>
              <a:spcBef>
                <a:spcPts val="405"/>
              </a:spcBef>
              <a:buClr>
                <a:srgbClr val="A5AB81"/>
              </a:buClr>
              <a:buSzPct val="75000"/>
              <a:buFont typeface="Lucida Sans Unicode"/>
              <a:buChar char="■"/>
              <a:tabLst>
                <a:tab pos="1383030" algn="l"/>
              </a:tabLst>
            </a:pPr>
            <a:r>
              <a:rPr dirty="0" sz="2000" spc="-195">
                <a:latin typeface="Arial MT"/>
                <a:cs typeface="Arial MT"/>
              </a:rPr>
              <a:t>Tempo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125">
                <a:latin typeface="Arial MT"/>
                <a:cs typeface="Arial MT"/>
              </a:rPr>
              <a:t>médio</a:t>
            </a:r>
            <a:r>
              <a:rPr dirty="0" sz="2000" spc="15">
                <a:latin typeface="Arial MT"/>
                <a:cs typeface="Arial MT"/>
              </a:rPr>
              <a:t> </a:t>
            </a:r>
            <a:r>
              <a:rPr dirty="0" sz="2000" spc="-120">
                <a:latin typeface="Arial MT"/>
                <a:cs typeface="Arial MT"/>
              </a:rPr>
              <a:t>que</a:t>
            </a:r>
            <a:r>
              <a:rPr dirty="0" sz="2000" spc="25">
                <a:latin typeface="Arial MT"/>
                <a:cs typeface="Arial MT"/>
              </a:rPr>
              <a:t> </a:t>
            </a:r>
            <a:r>
              <a:rPr dirty="0" sz="2000" spc="-130">
                <a:latin typeface="Arial MT"/>
                <a:cs typeface="Arial MT"/>
              </a:rPr>
              <a:t>todos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240">
                <a:latin typeface="Arial MT"/>
                <a:cs typeface="Arial MT"/>
              </a:rPr>
              <a:t>os</a:t>
            </a:r>
            <a:r>
              <a:rPr dirty="0" sz="2000" spc="25">
                <a:latin typeface="Arial MT"/>
                <a:cs typeface="Arial MT"/>
              </a:rPr>
              <a:t> </a:t>
            </a:r>
            <a:r>
              <a:rPr dirty="0" sz="2000" spc="-190">
                <a:latin typeface="Arial MT"/>
                <a:cs typeface="Arial MT"/>
              </a:rPr>
              <a:t>processos</a:t>
            </a:r>
            <a:r>
              <a:rPr dirty="0" sz="2000" spc="25">
                <a:latin typeface="Arial MT"/>
                <a:cs typeface="Arial MT"/>
              </a:rPr>
              <a:t> </a:t>
            </a:r>
            <a:r>
              <a:rPr dirty="0" sz="2000" spc="-150">
                <a:latin typeface="Arial MT"/>
                <a:cs typeface="Arial MT"/>
              </a:rPr>
              <a:t>devem</a:t>
            </a:r>
            <a:r>
              <a:rPr dirty="0" sz="2000" spc="1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esperar...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365372" y="1629155"/>
            <a:ext cx="8552815" cy="228600"/>
          </a:xfrm>
          <a:custGeom>
            <a:avLst/>
            <a:gdLst/>
            <a:ahLst/>
            <a:cxnLst/>
            <a:rect l="l" t="t" r="r" b="b"/>
            <a:pathLst>
              <a:path w="8552815" h="228600">
                <a:moveTo>
                  <a:pt x="8552687" y="228599"/>
                </a:moveTo>
                <a:lnTo>
                  <a:pt x="8552687" y="0"/>
                </a:lnTo>
                <a:lnTo>
                  <a:pt x="0" y="0"/>
                </a:lnTo>
                <a:lnTo>
                  <a:pt x="0" y="228599"/>
                </a:lnTo>
                <a:lnTo>
                  <a:pt x="8552687" y="228599"/>
                </a:lnTo>
                <a:close/>
              </a:path>
            </a:pathLst>
          </a:custGeom>
          <a:solidFill>
            <a:srgbClr val="93B5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0074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dirty="0" spc="-405"/>
              <a:t>Escalonamento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774060" y="1629155"/>
            <a:ext cx="533400" cy="228600"/>
          </a:xfrm>
          <a:prstGeom prst="rect">
            <a:avLst/>
          </a:prstGeom>
          <a:solidFill>
            <a:srgbClr val="DD7F46"/>
          </a:solidFill>
        </p:spPr>
        <p:txBody>
          <a:bodyPr wrap="square" lIns="0" tIns="57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dirty="0" sz="1200" spc="-25" b="1">
                <a:solidFill>
                  <a:srgbClr val="FFFFFF"/>
                </a:solidFill>
                <a:latin typeface="Times New Roman"/>
                <a:cs typeface="Times New Roman"/>
              </a:rPr>
              <a:t>15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466976" y="1886251"/>
            <a:ext cx="7995284" cy="4759960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330200" indent="-317500">
              <a:lnSpc>
                <a:spcPct val="100000"/>
              </a:lnSpc>
              <a:spcBef>
                <a:spcPts val="725"/>
              </a:spcBef>
              <a:buClr>
                <a:srgbClr val="DD7F46"/>
              </a:buClr>
              <a:buSzPct val="58620"/>
              <a:buFont typeface="Lucida Sans Unicode"/>
              <a:buChar char="□"/>
              <a:tabLst>
                <a:tab pos="330200" algn="l"/>
              </a:tabLst>
            </a:pPr>
            <a:r>
              <a:rPr dirty="0" sz="2900" spc="-50">
                <a:latin typeface="Arial MT"/>
                <a:cs typeface="Arial MT"/>
              </a:rPr>
              <a:t>Escalonar...</a:t>
            </a:r>
            <a:endParaRPr sz="2900">
              <a:latin typeface="Arial MT"/>
              <a:cs typeface="Arial MT"/>
            </a:endParaRPr>
          </a:p>
          <a:p>
            <a:pPr lvl="1" marL="651510" indent="-271780">
              <a:lnSpc>
                <a:spcPct val="100000"/>
              </a:lnSpc>
              <a:spcBef>
                <a:spcPts val="565"/>
              </a:spcBef>
              <a:buClr>
                <a:srgbClr val="94B6D2"/>
              </a:buClr>
              <a:buSzPct val="69230"/>
              <a:buFont typeface="Microsoft Sans Serif"/>
              <a:buChar char="□"/>
              <a:tabLst>
                <a:tab pos="651510" algn="l"/>
              </a:tabLst>
            </a:pPr>
            <a:r>
              <a:rPr dirty="0" sz="2600" spc="-165">
                <a:latin typeface="Arial MT"/>
                <a:cs typeface="Arial MT"/>
              </a:rPr>
              <a:t>Divisão</a:t>
            </a:r>
            <a:r>
              <a:rPr dirty="0" sz="2600" spc="-20">
                <a:latin typeface="Arial MT"/>
                <a:cs typeface="Arial MT"/>
              </a:rPr>
              <a:t> </a:t>
            </a:r>
            <a:r>
              <a:rPr dirty="0" sz="2600" spc="-70">
                <a:latin typeface="Arial MT"/>
                <a:cs typeface="Arial MT"/>
              </a:rPr>
              <a:t>equitativa</a:t>
            </a:r>
            <a:r>
              <a:rPr dirty="0" sz="2600" spc="-110">
                <a:latin typeface="Arial MT"/>
                <a:cs typeface="Arial MT"/>
              </a:rPr>
              <a:t> </a:t>
            </a:r>
            <a:r>
              <a:rPr dirty="0" sz="2600" spc="-10">
                <a:latin typeface="Arial MT"/>
                <a:cs typeface="Arial MT"/>
              </a:rPr>
              <a:t>do</a:t>
            </a:r>
            <a:r>
              <a:rPr dirty="0" sz="2600" spc="-125">
                <a:latin typeface="Arial MT"/>
                <a:cs typeface="Arial MT"/>
              </a:rPr>
              <a:t> </a:t>
            </a:r>
            <a:r>
              <a:rPr dirty="0" sz="2600" spc="-25">
                <a:latin typeface="Arial MT"/>
                <a:cs typeface="Arial MT"/>
              </a:rPr>
              <a:t>procesador</a:t>
            </a:r>
            <a:endParaRPr sz="2600">
              <a:latin typeface="Arial MT"/>
              <a:cs typeface="Arial MT"/>
            </a:endParaRPr>
          </a:p>
          <a:p>
            <a:pPr lvl="1" marL="651510" indent="-27178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69230"/>
              <a:buFont typeface="Microsoft Sans Serif"/>
              <a:buChar char="□"/>
              <a:tabLst>
                <a:tab pos="651510" algn="l"/>
              </a:tabLst>
            </a:pPr>
            <a:r>
              <a:rPr dirty="0" sz="2600" spc="-85">
                <a:latin typeface="Arial MT"/>
                <a:cs typeface="Arial MT"/>
              </a:rPr>
              <a:t>Otimizar</a:t>
            </a:r>
            <a:r>
              <a:rPr dirty="0" sz="2600" spc="-10">
                <a:latin typeface="Arial MT"/>
                <a:cs typeface="Arial MT"/>
              </a:rPr>
              <a:t> </a:t>
            </a:r>
            <a:r>
              <a:rPr dirty="0" sz="2600" spc="-195">
                <a:latin typeface="Arial MT"/>
                <a:cs typeface="Arial MT"/>
              </a:rPr>
              <a:t>alguns</a:t>
            </a:r>
            <a:r>
              <a:rPr dirty="0" sz="2600" spc="5">
                <a:latin typeface="Arial MT"/>
                <a:cs typeface="Arial MT"/>
              </a:rPr>
              <a:t> </a:t>
            </a:r>
            <a:r>
              <a:rPr dirty="0" sz="2600" spc="-30">
                <a:latin typeface="Arial MT"/>
                <a:cs typeface="Arial MT"/>
              </a:rPr>
              <a:t>critérios:</a:t>
            </a:r>
            <a:endParaRPr sz="2600">
              <a:latin typeface="Arial MT"/>
              <a:cs typeface="Arial MT"/>
            </a:endParaRPr>
          </a:p>
          <a:p>
            <a:pPr lvl="2" marL="925830" indent="-227965">
              <a:lnSpc>
                <a:spcPct val="100000"/>
              </a:lnSpc>
              <a:spcBef>
                <a:spcPts val="520"/>
              </a:spcBef>
              <a:buClr>
                <a:srgbClr val="DD7F46"/>
              </a:buClr>
              <a:buSzPct val="73913"/>
              <a:buFont typeface="Lucida Sans Unicode"/>
              <a:buChar char="■"/>
              <a:tabLst>
                <a:tab pos="925830" algn="l"/>
              </a:tabLst>
            </a:pPr>
            <a:r>
              <a:rPr dirty="0" sz="2300" spc="-150">
                <a:solidFill>
                  <a:srgbClr val="006FC0"/>
                </a:solidFill>
                <a:latin typeface="Arial MT"/>
                <a:cs typeface="Arial MT"/>
              </a:rPr>
              <a:t>Tempo</a:t>
            </a:r>
            <a:r>
              <a:rPr dirty="0" sz="2300" spc="-25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dirty="0" sz="2300" spc="-114">
                <a:solidFill>
                  <a:srgbClr val="006FC0"/>
                </a:solidFill>
                <a:latin typeface="Arial MT"/>
                <a:cs typeface="Arial MT"/>
              </a:rPr>
              <a:t>de</a:t>
            </a:r>
            <a:r>
              <a:rPr dirty="0" sz="2300" spc="-25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dirty="0" sz="2300" spc="-10">
                <a:solidFill>
                  <a:srgbClr val="006FC0"/>
                </a:solidFill>
                <a:latin typeface="Arial MT"/>
                <a:cs typeface="Arial MT"/>
              </a:rPr>
              <a:t>resposta.</a:t>
            </a:r>
            <a:endParaRPr sz="2300">
              <a:latin typeface="Arial MT"/>
              <a:cs typeface="Arial MT"/>
            </a:endParaRPr>
          </a:p>
          <a:p>
            <a:pPr lvl="3" marL="1383665" marR="196850" indent="-228600">
              <a:lnSpc>
                <a:spcPct val="101000"/>
              </a:lnSpc>
              <a:spcBef>
                <a:spcPts val="370"/>
              </a:spcBef>
              <a:buClr>
                <a:srgbClr val="A5AB81"/>
              </a:buClr>
              <a:buSzPct val="75000"/>
              <a:buFont typeface="Lucida Sans Unicode"/>
              <a:buChar char="■"/>
              <a:tabLst>
                <a:tab pos="1383665" algn="l"/>
              </a:tabLst>
            </a:pPr>
            <a:r>
              <a:rPr dirty="0" sz="2000" spc="-195">
                <a:latin typeface="Arial MT"/>
                <a:cs typeface="Arial MT"/>
              </a:rPr>
              <a:t>Tempo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25">
                <a:latin typeface="Arial MT"/>
                <a:cs typeface="Arial MT"/>
              </a:rPr>
              <a:t>que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114">
                <a:latin typeface="Arial MT"/>
                <a:cs typeface="Arial MT"/>
              </a:rPr>
              <a:t>transcorre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125">
                <a:latin typeface="Arial MT"/>
                <a:cs typeface="Arial MT"/>
              </a:rPr>
              <a:t>desde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125">
                <a:latin typeface="Arial MT"/>
                <a:cs typeface="Arial MT"/>
              </a:rPr>
              <a:t>que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</a:t>
            </a:r>
            <a:r>
              <a:rPr dirty="0" sz="2000" spc="-114">
                <a:latin typeface="Arial MT"/>
                <a:cs typeface="Arial MT"/>
              </a:rPr>
              <a:t> </a:t>
            </a:r>
            <a:r>
              <a:rPr dirty="0" sz="2000" spc="-170">
                <a:latin typeface="Arial MT"/>
                <a:cs typeface="Arial MT"/>
              </a:rPr>
              <a:t>processo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é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 spc="-95">
                <a:latin typeface="Arial MT"/>
                <a:cs typeface="Arial MT"/>
              </a:rPr>
              <a:t>lançado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 spc="-20">
                <a:latin typeface="Arial MT"/>
                <a:cs typeface="Arial MT"/>
              </a:rPr>
              <a:t>até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 spc="-25">
                <a:latin typeface="Arial MT"/>
                <a:cs typeface="Arial MT"/>
              </a:rPr>
              <a:t>que </a:t>
            </a:r>
            <a:r>
              <a:rPr dirty="0" sz="2000" spc="-80">
                <a:latin typeface="Arial MT"/>
                <a:cs typeface="Arial MT"/>
              </a:rPr>
              <a:t>exista</a:t>
            </a:r>
            <a:r>
              <a:rPr dirty="0" sz="2000" spc="15">
                <a:latin typeface="Arial MT"/>
                <a:cs typeface="Arial MT"/>
              </a:rPr>
              <a:t> </a:t>
            </a:r>
            <a:r>
              <a:rPr dirty="0" sz="2000" spc="-210">
                <a:latin typeface="Arial MT"/>
                <a:cs typeface="Arial MT"/>
              </a:rPr>
              <a:t>uma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130">
                <a:latin typeface="Arial MT"/>
                <a:cs typeface="Arial MT"/>
              </a:rPr>
              <a:t>resposta.</a:t>
            </a:r>
            <a:r>
              <a:rPr dirty="0" sz="2000" spc="30">
                <a:latin typeface="Arial MT"/>
                <a:cs typeface="Arial MT"/>
              </a:rPr>
              <a:t> </a:t>
            </a:r>
            <a:r>
              <a:rPr dirty="0" sz="2000" spc="-195">
                <a:latin typeface="Arial MT"/>
                <a:cs typeface="Arial MT"/>
              </a:rPr>
              <a:t>(Sistemas</a:t>
            </a:r>
            <a:r>
              <a:rPr dirty="0" sz="2000" spc="15">
                <a:latin typeface="Arial MT"/>
                <a:cs typeface="Arial MT"/>
              </a:rPr>
              <a:t> </a:t>
            </a:r>
            <a:r>
              <a:rPr dirty="0" sz="2000" spc="-20">
                <a:latin typeface="Arial MT"/>
                <a:cs typeface="Arial MT"/>
              </a:rPr>
              <a:t>Interativos)</a:t>
            </a:r>
            <a:endParaRPr sz="2000">
              <a:latin typeface="Arial MT"/>
              <a:cs typeface="Arial MT"/>
            </a:endParaRPr>
          </a:p>
          <a:p>
            <a:pPr lvl="2" marL="925830" indent="-227965">
              <a:lnSpc>
                <a:spcPct val="100000"/>
              </a:lnSpc>
              <a:spcBef>
                <a:spcPts val="480"/>
              </a:spcBef>
              <a:buClr>
                <a:srgbClr val="DD7F46"/>
              </a:buClr>
              <a:buSzPct val="73913"/>
              <a:buFont typeface="Lucida Sans Unicode"/>
              <a:buChar char="■"/>
              <a:tabLst>
                <a:tab pos="925830" algn="l"/>
              </a:tabLst>
            </a:pPr>
            <a:r>
              <a:rPr dirty="0" sz="2300" spc="-150">
                <a:solidFill>
                  <a:srgbClr val="006FC0"/>
                </a:solidFill>
                <a:latin typeface="Arial MT"/>
                <a:cs typeface="Arial MT"/>
              </a:rPr>
              <a:t>Tempo</a:t>
            </a:r>
            <a:r>
              <a:rPr dirty="0" sz="2300" spc="-25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dirty="0" sz="2300" spc="-114">
                <a:solidFill>
                  <a:srgbClr val="006FC0"/>
                </a:solidFill>
                <a:latin typeface="Arial MT"/>
                <a:cs typeface="Arial MT"/>
              </a:rPr>
              <a:t>de</a:t>
            </a:r>
            <a:r>
              <a:rPr dirty="0" sz="2300" spc="-25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dirty="0" sz="2300" spc="-10">
                <a:solidFill>
                  <a:srgbClr val="006FC0"/>
                </a:solidFill>
                <a:latin typeface="Arial MT"/>
                <a:cs typeface="Arial MT"/>
              </a:rPr>
              <a:t>serviço.</a:t>
            </a:r>
            <a:endParaRPr sz="2300">
              <a:latin typeface="Arial MT"/>
              <a:cs typeface="Arial MT"/>
            </a:endParaRPr>
          </a:p>
          <a:p>
            <a:pPr lvl="3" marL="1383030" indent="-227965">
              <a:lnSpc>
                <a:spcPct val="100000"/>
              </a:lnSpc>
              <a:spcBef>
                <a:spcPts val="420"/>
              </a:spcBef>
              <a:buClr>
                <a:srgbClr val="A5AB81"/>
              </a:buClr>
              <a:buSzPct val="75000"/>
              <a:buFont typeface="Lucida Sans Unicode"/>
              <a:buChar char="■"/>
              <a:tabLst>
                <a:tab pos="1383030" algn="l"/>
              </a:tabLst>
            </a:pPr>
            <a:r>
              <a:rPr dirty="0" sz="2000" spc="-195">
                <a:latin typeface="Arial MT"/>
                <a:cs typeface="Arial MT"/>
              </a:rPr>
              <a:t>Tempo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95">
                <a:latin typeface="Arial MT"/>
                <a:cs typeface="Arial MT"/>
              </a:rPr>
              <a:t>esperado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para</a:t>
            </a:r>
            <a:r>
              <a:rPr dirty="0" sz="2000" spc="-6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 spc="-60">
                <a:latin typeface="Arial MT"/>
                <a:cs typeface="Arial MT"/>
              </a:rPr>
              <a:t>finalização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do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 spc="-170">
                <a:latin typeface="Arial MT"/>
                <a:cs typeface="Arial MT"/>
              </a:rPr>
              <a:t>processo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25">
                <a:latin typeface="Arial MT"/>
                <a:cs typeface="Arial MT"/>
              </a:rPr>
              <a:t>(CPU+E/S)</a:t>
            </a:r>
            <a:endParaRPr sz="2000">
              <a:latin typeface="Arial MT"/>
              <a:cs typeface="Arial MT"/>
            </a:endParaRPr>
          </a:p>
          <a:p>
            <a:pPr lvl="2" marL="925830" indent="-227965">
              <a:lnSpc>
                <a:spcPct val="100000"/>
              </a:lnSpc>
              <a:spcBef>
                <a:spcPts val="490"/>
              </a:spcBef>
              <a:buClr>
                <a:srgbClr val="DD7F46"/>
              </a:buClr>
              <a:buSzPct val="73913"/>
              <a:buFont typeface="Lucida Sans Unicode"/>
              <a:buChar char="■"/>
              <a:tabLst>
                <a:tab pos="925830" algn="l"/>
              </a:tabLst>
            </a:pPr>
            <a:r>
              <a:rPr dirty="0" sz="2300" spc="-150">
                <a:solidFill>
                  <a:srgbClr val="006FC0"/>
                </a:solidFill>
                <a:latin typeface="Arial MT"/>
                <a:cs typeface="Arial MT"/>
              </a:rPr>
              <a:t>Tempo</a:t>
            </a:r>
            <a:r>
              <a:rPr dirty="0" sz="2300" spc="-3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dirty="0" sz="2300" spc="-114">
                <a:solidFill>
                  <a:srgbClr val="006FC0"/>
                </a:solidFill>
                <a:latin typeface="Arial MT"/>
                <a:cs typeface="Arial MT"/>
              </a:rPr>
              <a:t>de</a:t>
            </a:r>
            <a:r>
              <a:rPr dirty="0" sz="2300" spc="-3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dirty="0" sz="2300" spc="-75">
                <a:solidFill>
                  <a:srgbClr val="006FC0"/>
                </a:solidFill>
                <a:latin typeface="Arial MT"/>
                <a:cs typeface="Arial MT"/>
              </a:rPr>
              <a:t>retorno</a:t>
            </a:r>
            <a:r>
              <a:rPr dirty="0" sz="2300" spc="-25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dirty="0" sz="2300" spc="-10">
                <a:solidFill>
                  <a:srgbClr val="006FC0"/>
                </a:solidFill>
                <a:latin typeface="Arial MT"/>
                <a:cs typeface="Arial MT"/>
              </a:rPr>
              <a:t>normalizado.</a:t>
            </a:r>
            <a:endParaRPr sz="2300">
              <a:latin typeface="Arial MT"/>
              <a:cs typeface="Arial MT"/>
            </a:endParaRPr>
          </a:p>
          <a:p>
            <a:pPr lvl="3" marL="1383030" indent="-227965">
              <a:lnSpc>
                <a:spcPct val="100000"/>
              </a:lnSpc>
              <a:spcBef>
                <a:spcPts val="409"/>
              </a:spcBef>
              <a:buClr>
                <a:srgbClr val="A5AB81"/>
              </a:buClr>
              <a:buSzPct val="75000"/>
              <a:buFont typeface="Lucida Sans Unicode"/>
              <a:buChar char="■"/>
              <a:tabLst>
                <a:tab pos="1383030" algn="l"/>
              </a:tabLst>
            </a:pPr>
            <a:r>
              <a:rPr dirty="0" sz="2000" spc="-155">
                <a:latin typeface="Arial MT"/>
                <a:cs typeface="Arial MT"/>
              </a:rPr>
              <a:t>Razão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00">
                <a:latin typeface="Arial MT"/>
                <a:cs typeface="Arial MT"/>
              </a:rPr>
              <a:t>entre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</a:t>
            </a:r>
            <a:r>
              <a:rPr dirty="0" sz="2000" spc="-135">
                <a:latin typeface="Arial MT"/>
                <a:cs typeface="Arial MT"/>
              </a:rPr>
              <a:t> </a:t>
            </a:r>
            <a:r>
              <a:rPr dirty="0" sz="2000" spc="-120">
                <a:latin typeface="Arial MT"/>
                <a:cs typeface="Arial MT"/>
              </a:rPr>
              <a:t>tempo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de</a:t>
            </a:r>
            <a:r>
              <a:rPr dirty="0" sz="2000" spc="-125">
                <a:latin typeface="Arial MT"/>
                <a:cs typeface="Arial MT"/>
              </a:rPr>
              <a:t> </a:t>
            </a:r>
            <a:r>
              <a:rPr dirty="0" sz="2000" spc="-90">
                <a:latin typeface="Arial MT"/>
                <a:cs typeface="Arial MT"/>
              </a:rPr>
              <a:t>retorno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e</a:t>
            </a:r>
            <a:r>
              <a:rPr dirty="0" sz="2000" spc="-10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</a:t>
            </a:r>
            <a:r>
              <a:rPr dirty="0" sz="2000" spc="-60">
                <a:latin typeface="Arial MT"/>
                <a:cs typeface="Arial MT"/>
              </a:rPr>
              <a:t> </a:t>
            </a:r>
            <a:r>
              <a:rPr dirty="0" sz="2000" spc="-120">
                <a:latin typeface="Arial MT"/>
                <a:cs typeface="Arial MT"/>
              </a:rPr>
              <a:t>tempo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de</a:t>
            </a:r>
            <a:r>
              <a:rPr dirty="0" sz="2000" spc="-6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serviço</a:t>
            </a:r>
            <a:endParaRPr sz="2000">
              <a:latin typeface="Arial MT"/>
              <a:cs typeface="Arial MT"/>
            </a:endParaRPr>
          </a:p>
          <a:p>
            <a:pPr lvl="3" marL="1383665" marR="5080" indent="-228600">
              <a:lnSpc>
                <a:spcPct val="101000"/>
              </a:lnSpc>
              <a:spcBef>
                <a:spcPts val="350"/>
              </a:spcBef>
              <a:buClr>
                <a:srgbClr val="A5AB81"/>
              </a:buClr>
              <a:buSzPct val="75000"/>
              <a:buFont typeface="Lucida Sans Unicode"/>
              <a:buChar char="■"/>
              <a:tabLst>
                <a:tab pos="1383665" algn="l"/>
                <a:tab pos="2120265" algn="l"/>
                <a:tab pos="2394585" algn="l"/>
                <a:tab pos="3315335" algn="l"/>
                <a:tab pos="3716020" algn="l"/>
                <a:tab pos="4130675" algn="l"/>
                <a:tab pos="5135245" algn="l"/>
                <a:tab pos="5565140" algn="l"/>
                <a:tab pos="6470015" algn="l"/>
                <a:tab pos="6744970" algn="l"/>
                <a:tab pos="7715884" algn="l"/>
              </a:tabLst>
            </a:pPr>
            <a:r>
              <a:rPr dirty="0" sz="2000" spc="-10">
                <a:latin typeface="Arial MT"/>
                <a:cs typeface="Arial MT"/>
              </a:rPr>
              <a:t>Indica</a:t>
            </a:r>
            <a:r>
              <a:rPr dirty="0" sz="2000">
                <a:latin typeface="Arial MT"/>
                <a:cs typeface="Arial MT"/>
              </a:rPr>
              <a:t>	</a:t>
            </a:r>
            <a:r>
              <a:rPr dirty="0" sz="2000" spc="-50">
                <a:latin typeface="Arial MT"/>
                <a:cs typeface="Arial MT"/>
              </a:rPr>
              <a:t>a</a:t>
            </a:r>
            <a:r>
              <a:rPr dirty="0" sz="2000">
                <a:latin typeface="Arial MT"/>
                <a:cs typeface="Arial MT"/>
              </a:rPr>
              <a:t>	</a:t>
            </a:r>
            <a:r>
              <a:rPr dirty="0" sz="2000" spc="-10">
                <a:latin typeface="Arial MT"/>
                <a:cs typeface="Arial MT"/>
              </a:rPr>
              <a:t>demora</a:t>
            </a:r>
            <a:r>
              <a:rPr dirty="0" sz="2000">
                <a:latin typeface="Arial MT"/>
                <a:cs typeface="Arial MT"/>
              </a:rPr>
              <a:t>	</a:t>
            </a:r>
            <a:r>
              <a:rPr dirty="0" sz="2000" spc="-25">
                <a:latin typeface="Arial MT"/>
                <a:cs typeface="Arial MT"/>
              </a:rPr>
              <a:t>de</a:t>
            </a:r>
            <a:r>
              <a:rPr dirty="0" sz="2000">
                <a:latin typeface="Arial MT"/>
                <a:cs typeface="Arial MT"/>
              </a:rPr>
              <a:t>	</a:t>
            </a:r>
            <a:r>
              <a:rPr dirty="0" sz="2000" spc="-320">
                <a:latin typeface="Arial MT"/>
                <a:cs typeface="Arial MT"/>
              </a:rPr>
              <a:t>um</a:t>
            </a:r>
            <a:r>
              <a:rPr dirty="0" sz="2000">
                <a:latin typeface="Arial MT"/>
                <a:cs typeface="Arial MT"/>
              </a:rPr>
              <a:t>	</a:t>
            </a:r>
            <a:r>
              <a:rPr dirty="0" sz="2000" spc="-40">
                <a:latin typeface="Arial MT"/>
                <a:cs typeface="Arial MT"/>
              </a:rPr>
              <a:t>processo</a:t>
            </a:r>
            <a:r>
              <a:rPr dirty="0" sz="2000">
                <a:latin typeface="Arial MT"/>
                <a:cs typeface="Arial MT"/>
              </a:rPr>
              <a:t>	</a:t>
            </a:r>
            <a:r>
              <a:rPr dirty="0" sz="2000" spc="-25">
                <a:latin typeface="Arial MT"/>
                <a:cs typeface="Arial MT"/>
              </a:rPr>
              <a:t>em</a:t>
            </a:r>
            <a:r>
              <a:rPr dirty="0" sz="2000">
                <a:latin typeface="Arial MT"/>
                <a:cs typeface="Arial MT"/>
              </a:rPr>
              <a:t>	</a:t>
            </a:r>
            <a:r>
              <a:rPr dirty="0" sz="2000" spc="-10">
                <a:latin typeface="Arial MT"/>
                <a:cs typeface="Arial MT"/>
              </a:rPr>
              <a:t>relação</a:t>
            </a:r>
            <a:r>
              <a:rPr dirty="0" sz="2000">
                <a:latin typeface="Arial MT"/>
                <a:cs typeface="Arial MT"/>
              </a:rPr>
              <a:t>	</a:t>
            </a:r>
            <a:r>
              <a:rPr dirty="0" sz="2000" spc="-50">
                <a:latin typeface="Arial MT"/>
                <a:cs typeface="Arial MT"/>
              </a:rPr>
              <a:t>à</a:t>
            </a:r>
            <a:r>
              <a:rPr dirty="0" sz="2000">
                <a:latin typeface="Arial MT"/>
                <a:cs typeface="Arial MT"/>
              </a:rPr>
              <a:t>	</a:t>
            </a:r>
            <a:r>
              <a:rPr dirty="0" sz="2000" spc="-10">
                <a:latin typeface="Arial MT"/>
                <a:cs typeface="Arial MT"/>
              </a:rPr>
              <a:t>duração</a:t>
            </a:r>
            <a:r>
              <a:rPr dirty="0" sz="2000">
                <a:latin typeface="Arial MT"/>
                <a:cs typeface="Arial MT"/>
              </a:rPr>
              <a:t>	</a:t>
            </a:r>
            <a:r>
              <a:rPr dirty="0" sz="2000" spc="-90">
                <a:latin typeface="Arial MT"/>
                <a:cs typeface="Arial MT"/>
              </a:rPr>
              <a:t>do </a:t>
            </a:r>
            <a:r>
              <a:rPr dirty="0" sz="2000" spc="-70">
                <a:latin typeface="Arial MT"/>
                <a:cs typeface="Arial MT"/>
              </a:rPr>
              <a:t>mesmo.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365372" y="1629155"/>
            <a:ext cx="8552815" cy="228600"/>
          </a:xfrm>
          <a:custGeom>
            <a:avLst/>
            <a:gdLst/>
            <a:ahLst/>
            <a:cxnLst/>
            <a:rect l="l" t="t" r="r" b="b"/>
            <a:pathLst>
              <a:path w="8552815" h="228600">
                <a:moveTo>
                  <a:pt x="8552687" y="228599"/>
                </a:moveTo>
                <a:lnTo>
                  <a:pt x="8552687" y="0"/>
                </a:lnTo>
                <a:lnTo>
                  <a:pt x="0" y="0"/>
                </a:lnTo>
                <a:lnTo>
                  <a:pt x="0" y="228599"/>
                </a:lnTo>
                <a:lnTo>
                  <a:pt x="8552687" y="228599"/>
                </a:lnTo>
                <a:close/>
              </a:path>
            </a:pathLst>
          </a:custGeom>
          <a:solidFill>
            <a:srgbClr val="93B5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0074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dirty="0" spc="-405"/>
              <a:t>Escalonamento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774060" y="1629155"/>
            <a:ext cx="533400" cy="228600"/>
          </a:xfrm>
          <a:prstGeom prst="rect">
            <a:avLst/>
          </a:prstGeom>
          <a:solidFill>
            <a:srgbClr val="DD7F46"/>
          </a:solidFill>
        </p:spPr>
        <p:txBody>
          <a:bodyPr wrap="square" lIns="0" tIns="57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dirty="0" sz="1200" spc="-25" b="1">
                <a:solidFill>
                  <a:srgbClr val="FFFFFF"/>
                </a:solidFill>
                <a:latin typeface="Times New Roman"/>
                <a:cs typeface="Times New Roman"/>
              </a:rPr>
              <a:t>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466976" y="1886251"/>
            <a:ext cx="7832725" cy="4488815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330200" indent="-317500">
              <a:lnSpc>
                <a:spcPct val="100000"/>
              </a:lnSpc>
              <a:spcBef>
                <a:spcPts val="725"/>
              </a:spcBef>
              <a:buClr>
                <a:srgbClr val="DD7F46"/>
              </a:buClr>
              <a:buSzPct val="58620"/>
              <a:buFont typeface="Lucida Sans Unicode"/>
              <a:buChar char="□"/>
              <a:tabLst>
                <a:tab pos="330200" algn="l"/>
              </a:tabLst>
            </a:pPr>
            <a:r>
              <a:rPr dirty="0" sz="2900">
                <a:latin typeface="Arial MT"/>
                <a:cs typeface="Arial MT"/>
              </a:rPr>
              <a:t>O</a:t>
            </a:r>
            <a:r>
              <a:rPr dirty="0" sz="2900" spc="-85">
                <a:latin typeface="Arial MT"/>
                <a:cs typeface="Arial MT"/>
              </a:rPr>
              <a:t> </a:t>
            </a:r>
            <a:r>
              <a:rPr dirty="0" sz="2900" spc="-114">
                <a:latin typeface="Arial MT"/>
                <a:cs typeface="Arial MT"/>
              </a:rPr>
              <a:t>escalonador</a:t>
            </a:r>
            <a:r>
              <a:rPr dirty="0" sz="2900" spc="-75">
                <a:latin typeface="Arial MT"/>
                <a:cs typeface="Arial MT"/>
              </a:rPr>
              <a:t> </a:t>
            </a:r>
            <a:r>
              <a:rPr dirty="0" sz="2900" spc="-10">
                <a:latin typeface="Arial MT"/>
                <a:cs typeface="Arial MT"/>
              </a:rPr>
              <a:t>ideal</a:t>
            </a:r>
            <a:endParaRPr sz="2900">
              <a:latin typeface="Arial MT"/>
              <a:cs typeface="Arial MT"/>
            </a:endParaRPr>
          </a:p>
          <a:p>
            <a:pPr lvl="1" marL="651510" indent="-271780">
              <a:lnSpc>
                <a:spcPct val="100000"/>
              </a:lnSpc>
              <a:spcBef>
                <a:spcPts val="565"/>
              </a:spcBef>
              <a:buClr>
                <a:srgbClr val="94B6D2"/>
              </a:buClr>
              <a:buSzPct val="69230"/>
              <a:buFont typeface="Microsoft Sans Serif"/>
              <a:buChar char="□"/>
              <a:tabLst>
                <a:tab pos="651510" algn="l"/>
              </a:tabLst>
            </a:pPr>
            <a:r>
              <a:rPr dirty="0" sz="2600" spc="-610">
                <a:latin typeface="Arial MT"/>
                <a:cs typeface="Arial MT"/>
              </a:rPr>
              <a:t>É</a:t>
            </a:r>
            <a:r>
              <a:rPr dirty="0" sz="2600" spc="-5">
                <a:latin typeface="Arial MT"/>
                <a:cs typeface="Arial MT"/>
              </a:rPr>
              <a:t> </a:t>
            </a:r>
            <a:r>
              <a:rPr dirty="0" sz="2600" spc="-110">
                <a:latin typeface="Arial MT"/>
                <a:cs typeface="Arial MT"/>
              </a:rPr>
              <a:t>aquele</a:t>
            </a:r>
            <a:r>
              <a:rPr dirty="0" sz="2600" spc="-75">
                <a:latin typeface="Arial MT"/>
                <a:cs typeface="Arial MT"/>
              </a:rPr>
              <a:t> </a:t>
            </a:r>
            <a:r>
              <a:rPr dirty="0" sz="2600" spc="-170">
                <a:latin typeface="Arial MT"/>
                <a:cs typeface="Arial MT"/>
              </a:rPr>
              <a:t>que</a:t>
            </a:r>
            <a:r>
              <a:rPr dirty="0" sz="2600" spc="-10">
                <a:latin typeface="Arial MT"/>
                <a:cs typeface="Arial MT"/>
              </a:rPr>
              <a:t> </a:t>
            </a:r>
            <a:r>
              <a:rPr dirty="0" sz="2600" spc="-245">
                <a:latin typeface="Arial MT"/>
                <a:cs typeface="Arial MT"/>
              </a:rPr>
              <a:t>consegue</a:t>
            </a:r>
            <a:r>
              <a:rPr dirty="0" sz="2600" spc="-10">
                <a:latin typeface="Arial MT"/>
                <a:cs typeface="Arial MT"/>
              </a:rPr>
              <a:t> deixar</a:t>
            </a:r>
            <a:r>
              <a:rPr dirty="0" sz="2600" spc="-15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a</a:t>
            </a:r>
            <a:r>
              <a:rPr dirty="0" sz="2600" spc="-55">
                <a:latin typeface="Arial MT"/>
                <a:cs typeface="Arial MT"/>
              </a:rPr>
              <a:t> </a:t>
            </a:r>
            <a:r>
              <a:rPr dirty="0" sz="2600" spc="-365">
                <a:latin typeface="Arial MT"/>
                <a:cs typeface="Arial MT"/>
              </a:rPr>
              <a:t>CPU</a:t>
            </a:r>
            <a:r>
              <a:rPr dirty="0" sz="2600" spc="-5">
                <a:latin typeface="Arial MT"/>
                <a:cs typeface="Arial MT"/>
              </a:rPr>
              <a:t> </a:t>
            </a:r>
            <a:r>
              <a:rPr dirty="0" sz="2600" spc="-20">
                <a:latin typeface="Arial MT"/>
                <a:cs typeface="Arial MT"/>
              </a:rPr>
              <a:t>100%</a:t>
            </a:r>
            <a:r>
              <a:rPr dirty="0" sz="2600" spc="-45">
                <a:latin typeface="Arial MT"/>
                <a:cs typeface="Arial MT"/>
              </a:rPr>
              <a:t> </a:t>
            </a:r>
            <a:r>
              <a:rPr dirty="0" sz="2600" spc="-80">
                <a:latin typeface="Arial MT"/>
                <a:cs typeface="Arial MT"/>
              </a:rPr>
              <a:t>ocupada.</a:t>
            </a:r>
            <a:endParaRPr sz="2600">
              <a:latin typeface="Arial MT"/>
              <a:cs typeface="Arial MT"/>
            </a:endParaRPr>
          </a:p>
          <a:p>
            <a:pPr lvl="1" marL="651510" indent="-27178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69230"/>
              <a:buFont typeface="Microsoft Sans Serif"/>
              <a:buChar char="□"/>
              <a:tabLst>
                <a:tab pos="651510" algn="l"/>
              </a:tabLst>
            </a:pPr>
            <a:r>
              <a:rPr dirty="0" sz="2600" spc="-10">
                <a:latin typeface="Arial MT"/>
                <a:cs typeface="Arial MT"/>
              </a:rPr>
              <a:t>Objetivo</a:t>
            </a:r>
            <a:endParaRPr sz="2600">
              <a:latin typeface="Arial MT"/>
              <a:cs typeface="Arial MT"/>
            </a:endParaRPr>
          </a:p>
          <a:p>
            <a:pPr lvl="2" marL="925830" indent="-227965">
              <a:lnSpc>
                <a:spcPct val="100000"/>
              </a:lnSpc>
              <a:spcBef>
                <a:spcPts val="520"/>
              </a:spcBef>
              <a:buClr>
                <a:srgbClr val="DD7F46"/>
              </a:buClr>
              <a:buSzPct val="73913"/>
              <a:buFont typeface="Lucida Sans Unicode"/>
              <a:buChar char="■"/>
              <a:tabLst>
                <a:tab pos="925830" algn="l"/>
              </a:tabLst>
            </a:pPr>
            <a:r>
              <a:rPr dirty="0" sz="2300" spc="-85">
                <a:latin typeface="Arial MT"/>
                <a:cs typeface="Arial MT"/>
              </a:rPr>
              <a:t>Maximizar</a:t>
            </a:r>
            <a:r>
              <a:rPr dirty="0" sz="2300" spc="-10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a</a:t>
            </a:r>
            <a:r>
              <a:rPr dirty="0" sz="2300" spc="-10">
                <a:latin typeface="Arial MT"/>
                <a:cs typeface="Arial MT"/>
              </a:rPr>
              <a:t> produtividade</a:t>
            </a:r>
            <a:endParaRPr sz="2300">
              <a:latin typeface="Arial MT"/>
              <a:cs typeface="Arial MT"/>
            </a:endParaRPr>
          </a:p>
          <a:p>
            <a:pPr lvl="2" marL="925830" indent="-227965">
              <a:lnSpc>
                <a:spcPct val="100000"/>
              </a:lnSpc>
              <a:spcBef>
                <a:spcPts val="500"/>
              </a:spcBef>
              <a:buClr>
                <a:srgbClr val="DD7F46"/>
              </a:buClr>
              <a:buSzPct val="73913"/>
              <a:buFont typeface="Lucida Sans Unicode"/>
              <a:buChar char="■"/>
              <a:tabLst>
                <a:tab pos="925830" algn="l"/>
              </a:tabLst>
            </a:pPr>
            <a:r>
              <a:rPr dirty="0" sz="2300" spc="-114">
                <a:latin typeface="Arial MT"/>
                <a:cs typeface="Arial MT"/>
              </a:rPr>
              <a:t>Minimizar</a:t>
            </a:r>
            <a:r>
              <a:rPr dirty="0" sz="2300" spc="-45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o</a:t>
            </a:r>
            <a:r>
              <a:rPr dirty="0" sz="2300" spc="-160">
                <a:latin typeface="Arial MT"/>
                <a:cs typeface="Arial MT"/>
              </a:rPr>
              <a:t> </a:t>
            </a:r>
            <a:r>
              <a:rPr dirty="0" sz="2300" spc="-135">
                <a:latin typeface="Arial MT"/>
                <a:cs typeface="Arial MT"/>
              </a:rPr>
              <a:t>tempo</a:t>
            </a:r>
            <a:r>
              <a:rPr dirty="0" sz="2300" spc="-25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de</a:t>
            </a:r>
            <a:r>
              <a:rPr dirty="0" sz="2300" spc="-60">
                <a:latin typeface="Arial MT"/>
                <a:cs typeface="Arial MT"/>
              </a:rPr>
              <a:t> </a:t>
            </a:r>
            <a:r>
              <a:rPr dirty="0" sz="2300" spc="-100">
                <a:latin typeface="Arial MT"/>
                <a:cs typeface="Arial MT"/>
              </a:rPr>
              <a:t>retorno,</a:t>
            </a:r>
            <a:r>
              <a:rPr dirty="0" sz="2300" spc="-60">
                <a:latin typeface="Arial MT"/>
                <a:cs typeface="Arial MT"/>
              </a:rPr>
              <a:t> </a:t>
            </a:r>
            <a:r>
              <a:rPr dirty="0" sz="2300" spc="-145">
                <a:latin typeface="Arial MT"/>
                <a:cs typeface="Arial MT"/>
              </a:rPr>
              <a:t>resposta</a:t>
            </a:r>
            <a:r>
              <a:rPr dirty="0" sz="2300" spc="-15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e</a:t>
            </a:r>
            <a:r>
              <a:rPr dirty="0" sz="2300" spc="-60">
                <a:latin typeface="Arial MT"/>
                <a:cs typeface="Arial MT"/>
              </a:rPr>
              <a:t> </a:t>
            </a:r>
            <a:r>
              <a:rPr dirty="0" sz="2300" spc="-10">
                <a:latin typeface="Arial MT"/>
                <a:cs typeface="Arial MT"/>
              </a:rPr>
              <a:t>espera.</a:t>
            </a:r>
            <a:endParaRPr sz="2300">
              <a:latin typeface="Arial MT"/>
              <a:cs typeface="Arial MT"/>
            </a:endParaRPr>
          </a:p>
          <a:p>
            <a:pPr lvl="1" marL="651510" indent="-271780">
              <a:lnSpc>
                <a:spcPct val="100000"/>
              </a:lnSpc>
              <a:spcBef>
                <a:spcPts val="540"/>
              </a:spcBef>
              <a:buClr>
                <a:srgbClr val="94B6D2"/>
              </a:buClr>
              <a:buSzPct val="69230"/>
              <a:buFont typeface="Microsoft Sans Serif"/>
              <a:buChar char="□"/>
              <a:tabLst>
                <a:tab pos="651510" algn="l"/>
              </a:tabLst>
            </a:pPr>
            <a:r>
              <a:rPr dirty="0" sz="2600" spc="-85">
                <a:latin typeface="Arial MT"/>
                <a:cs typeface="Arial MT"/>
              </a:rPr>
              <a:t>Não</a:t>
            </a:r>
            <a:r>
              <a:rPr dirty="0" sz="2600" spc="-100">
                <a:latin typeface="Arial MT"/>
                <a:cs typeface="Arial MT"/>
              </a:rPr>
              <a:t> </a:t>
            </a:r>
            <a:r>
              <a:rPr dirty="0" sz="2600" spc="-135">
                <a:latin typeface="Arial MT"/>
                <a:cs typeface="Arial MT"/>
              </a:rPr>
              <a:t>existe</a:t>
            </a:r>
            <a:r>
              <a:rPr dirty="0" sz="2600" spc="-45">
                <a:latin typeface="Arial MT"/>
                <a:cs typeface="Arial MT"/>
              </a:rPr>
              <a:t> </a:t>
            </a:r>
            <a:r>
              <a:rPr dirty="0" sz="2600" spc="-275">
                <a:latin typeface="Arial MT"/>
                <a:cs typeface="Arial MT"/>
              </a:rPr>
              <a:t>nenhuma</a:t>
            </a:r>
            <a:r>
              <a:rPr dirty="0" sz="2600" spc="-15">
                <a:latin typeface="Arial MT"/>
                <a:cs typeface="Arial MT"/>
              </a:rPr>
              <a:t> </a:t>
            </a:r>
            <a:r>
              <a:rPr dirty="0" sz="2600" spc="-75">
                <a:latin typeface="Arial MT"/>
                <a:cs typeface="Arial MT"/>
              </a:rPr>
              <a:t>política</a:t>
            </a:r>
            <a:r>
              <a:rPr dirty="0" sz="2600" spc="-50">
                <a:latin typeface="Arial MT"/>
                <a:cs typeface="Arial MT"/>
              </a:rPr>
              <a:t> </a:t>
            </a:r>
            <a:r>
              <a:rPr dirty="0" sz="2600" spc="-20">
                <a:latin typeface="Arial MT"/>
                <a:cs typeface="Arial MT"/>
              </a:rPr>
              <a:t>de</a:t>
            </a:r>
            <a:r>
              <a:rPr dirty="0" sz="2600" spc="-45">
                <a:latin typeface="Arial MT"/>
                <a:cs typeface="Arial MT"/>
              </a:rPr>
              <a:t> </a:t>
            </a:r>
            <a:r>
              <a:rPr dirty="0" sz="2600" spc="-204">
                <a:latin typeface="Arial MT"/>
                <a:cs typeface="Arial MT"/>
              </a:rPr>
              <a:t>escalonamento</a:t>
            </a:r>
            <a:r>
              <a:rPr dirty="0" sz="2600" spc="-25">
                <a:latin typeface="Arial MT"/>
                <a:cs typeface="Arial MT"/>
              </a:rPr>
              <a:t> </a:t>
            </a:r>
            <a:r>
              <a:rPr dirty="0" sz="2600" spc="-10">
                <a:latin typeface="Arial MT"/>
                <a:cs typeface="Arial MT"/>
              </a:rPr>
              <a:t>ótima:</a:t>
            </a:r>
            <a:endParaRPr sz="2600">
              <a:latin typeface="Arial MT"/>
              <a:cs typeface="Arial MT"/>
            </a:endParaRPr>
          </a:p>
          <a:p>
            <a:pPr lvl="2" marL="925830" indent="-227965">
              <a:lnSpc>
                <a:spcPct val="100000"/>
              </a:lnSpc>
              <a:spcBef>
                <a:spcPts val="520"/>
              </a:spcBef>
              <a:buClr>
                <a:srgbClr val="DD7F46"/>
              </a:buClr>
              <a:buSzPct val="73913"/>
              <a:buFont typeface="Lucida Sans Unicode"/>
              <a:buChar char="■"/>
              <a:tabLst>
                <a:tab pos="925830" algn="l"/>
              </a:tabLst>
            </a:pPr>
            <a:r>
              <a:rPr dirty="0" sz="2300" spc="-140">
                <a:latin typeface="Arial MT"/>
                <a:cs typeface="Arial MT"/>
              </a:rPr>
              <a:t>Cumprir</a:t>
            </a:r>
            <a:r>
              <a:rPr dirty="0" sz="2300" spc="-15">
                <a:latin typeface="Arial MT"/>
                <a:cs typeface="Arial MT"/>
              </a:rPr>
              <a:t> </a:t>
            </a:r>
            <a:r>
              <a:rPr dirty="0" sz="2300" spc="-260">
                <a:latin typeface="Arial MT"/>
                <a:cs typeface="Arial MT"/>
              </a:rPr>
              <a:t>com</a:t>
            </a:r>
            <a:r>
              <a:rPr dirty="0" sz="2300" spc="-20">
                <a:latin typeface="Arial MT"/>
                <a:cs typeface="Arial MT"/>
              </a:rPr>
              <a:t> </a:t>
            </a:r>
            <a:r>
              <a:rPr dirty="0" sz="2300" spc="-135">
                <a:latin typeface="Arial MT"/>
                <a:cs typeface="Arial MT"/>
              </a:rPr>
              <a:t>todos</a:t>
            </a:r>
            <a:r>
              <a:rPr dirty="0" sz="2300" spc="-10">
                <a:latin typeface="Arial MT"/>
                <a:cs typeface="Arial MT"/>
              </a:rPr>
              <a:t> </a:t>
            </a:r>
            <a:r>
              <a:rPr dirty="0" sz="2300" spc="-110">
                <a:latin typeface="Arial MT"/>
                <a:cs typeface="Arial MT"/>
              </a:rPr>
              <a:t>critérios</a:t>
            </a:r>
            <a:r>
              <a:rPr dirty="0" sz="2300" spc="-10">
                <a:latin typeface="Arial MT"/>
                <a:cs typeface="Arial MT"/>
              </a:rPr>
              <a:t> anteriores</a:t>
            </a:r>
            <a:endParaRPr sz="2300">
              <a:latin typeface="Arial MT"/>
              <a:cs typeface="Arial MT"/>
            </a:endParaRPr>
          </a:p>
          <a:p>
            <a:pPr lvl="1" marL="651510" indent="-271780">
              <a:lnSpc>
                <a:spcPct val="100000"/>
              </a:lnSpc>
              <a:spcBef>
                <a:spcPts val="540"/>
              </a:spcBef>
              <a:buClr>
                <a:srgbClr val="94B6D2"/>
              </a:buClr>
              <a:buSzPct val="69230"/>
              <a:buFont typeface="Microsoft Sans Serif"/>
              <a:buChar char="□"/>
              <a:tabLst>
                <a:tab pos="651510" algn="l"/>
              </a:tabLst>
            </a:pPr>
            <a:r>
              <a:rPr dirty="0" sz="2600">
                <a:latin typeface="Arial MT"/>
                <a:cs typeface="Arial MT"/>
              </a:rPr>
              <a:t>A</a:t>
            </a:r>
            <a:r>
              <a:rPr dirty="0" sz="2600" spc="-75">
                <a:latin typeface="Arial MT"/>
                <a:cs typeface="Arial MT"/>
              </a:rPr>
              <a:t> </a:t>
            </a:r>
            <a:r>
              <a:rPr dirty="0" sz="2600" spc="-85">
                <a:latin typeface="Arial MT"/>
                <a:cs typeface="Arial MT"/>
              </a:rPr>
              <a:t>política</a:t>
            </a:r>
            <a:r>
              <a:rPr dirty="0" sz="2600" spc="-35">
                <a:latin typeface="Arial MT"/>
                <a:cs typeface="Arial MT"/>
              </a:rPr>
              <a:t> </a:t>
            </a:r>
            <a:r>
              <a:rPr dirty="0" sz="2600" spc="-20">
                <a:latin typeface="Arial MT"/>
                <a:cs typeface="Arial MT"/>
              </a:rPr>
              <a:t>de</a:t>
            </a:r>
            <a:r>
              <a:rPr dirty="0" sz="2600" spc="-30">
                <a:latin typeface="Arial MT"/>
                <a:cs typeface="Arial MT"/>
              </a:rPr>
              <a:t> </a:t>
            </a:r>
            <a:r>
              <a:rPr dirty="0" sz="2600" spc="-204">
                <a:latin typeface="Arial MT"/>
                <a:cs typeface="Arial MT"/>
              </a:rPr>
              <a:t>escalonamento</a:t>
            </a:r>
            <a:r>
              <a:rPr dirty="0" sz="2600" spc="-10">
                <a:latin typeface="Arial MT"/>
                <a:cs typeface="Arial MT"/>
              </a:rPr>
              <a:t> </a:t>
            </a:r>
            <a:r>
              <a:rPr dirty="0" sz="2600" spc="-204">
                <a:latin typeface="Arial MT"/>
                <a:cs typeface="Arial MT"/>
              </a:rPr>
              <a:t>conveniente</a:t>
            </a:r>
            <a:r>
              <a:rPr dirty="0" sz="2600" spc="-10">
                <a:latin typeface="Arial MT"/>
                <a:cs typeface="Arial MT"/>
              </a:rPr>
              <a:t> depende:</a:t>
            </a:r>
            <a:endParaRPr sz="2600">
              <a:latin typeface="Arial MT"/>
              <a:cs typeface="Arial MT"/>
            </a:endParaRPr>
          </a:p>
          <a:p>
            <a:pPr lvl="2" marL="925830" indent="-227965">
              <a:lnSpc>
                <a:spcPct val="100000"/>
              </a:lnSpc>
              <a:spcBef>
                <a:spcPts val="515"/>
              </a:spcBef>
              <a:buClr>
                <a:srgbClr val="DD7F46"/>
              </a:buClr>
              <a:buSzPct val="73913"/>
              <a:buFont typeface="Lucida Sans Unicode"/>
              <a:buChar char="■"/>
              <a:tabLst>
                <a:tab pos="925830" algn="l"/>
              </a:tabLst>
            </a:pPr>
            <a:r>
              <a:rPr dirty="0" sz="2300" spc="-140">
                <a:latin typeface="Arial MT"/>
                <a:cs typeface="Arial MT"/>
              </a:rPr>
              <a:t>Tipo</a:t>
            </a:r>
            <a:r>
              <a:rPr dirty="0" sz="2300" spc="-20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de</a:t>
            </a:r>
            <a:r>
              <a:rPr dirty="0" sz="2300" spc="-125">
                <a:latin typeface="Arial MT"/>
                <a:cs typeface="Arial MT"/>
              </a:rPr>
              <a:t> </a:t>
            </a:r>
            <a:r>
              <a:rPr dirty="0" sz="2300" spc="-70">
                <a:latin typeface="Arial MT"/>
                <a:cs typeface="Arial MT"/>
              </a:rPr>
              <a:t>processo.</a:t>
            </a:r>
            <a:endParaRPr sz="2300">
              <a:latin typeface="Arial MT"/>
              <a:cs typeface="Arial MT"/>
            </a:endParaRPr>
          </a:p>
          <a:p>
            <a:pPr lvl="2" marL="925830" indent="-227965">
              <a:lnSpc>
                <a:spcPct val="100000"/>
              </a:lnSpc>
              <a:spcBef>
                <a:spcPts val="505"/>
              </a:spcBef>
              <a:buClr>
                <a:srgbClr val="DD7F46"/>
              </a:buClr>
              <a:buSzPct val="73913"/>
              <a:buFont typeface="Lucida Sans Unicode"/>
              <a:buChar char="■"/>
              <a:tabLst>
                <a:tab pos="925830" algn="l"/>
              </a:tabLst>
            </a:pPr>
            <a:r>
              <a:rPr dirty="0" sz="2300" spc="-75">
                <a:latin typeface="Arial MT"/>
                <a:cs typeface="Arial MT"/>
              </a:rPr>
              <a:t>Critério</a:t>
            </a:r>
            <a:r>
              <a:rPr dirty="0" sz="2300" spc="-55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de</a:t>
            </a:r>
            <a:r>
              <a:rPr dirty="0" sz="2300" spc="-55">
                <a:latin typeface="Arial MT"/>
                <a:cs typeface="Arial MT"/>
              </a:rPr>
              <a:t> </a:t>
            </a:r>
            <a:r>
              <a:rPr dirty="0" sz="2300" spc="-90">
                <a:latin typeface="Arial MT"/>
                <a:cs typeface="Arial MT"/>
              </a:rPr>
              <a:t>otimizarão</a:t>
            </a:r>
            <a:r>
              <a:rPr dirty="0" sz="2300" spc="-50">
                <a:latin typeface="Arial MT"/>
                <a:cs typeface="Arial MT"/>
              </a:rPr>
              <a:t> </a:t>
            </a:r>
            <a:r>
              <a:rPr dirty="0" sz="2300" spc="-10">
                <a:latin typeface="Arial MT"/>
                <a:cs typeface="Arial MT"/>
              </a:rPr>
              <a:t>desejado.</a:t>
            </a:r>
            <a:endParaRPr sz="2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365372" y="1629155"/>
            <a:ext cx="8552815" cy="228600"/>
          </a:xfrm>
          <a:custGeom>
            <a:avLst/>
            <a:gdLst/>
            <a:ahLst/>
            <a:cxnLst/>
            <a:rect l="l" t="t" r="r" b="b"/>
            <a:pathLst>
              <a:path w="8552815" h="228600">
                <a:moveTo>
                  <a:pt x="8552687" y="228599"/>
                </a:moveTo>
                <a:lnTo>
                  <a:pt x="8552687" y="0"/>
                </a:lnTo>
                <a:lnTo>
                  <a:pt x="0" y="0"/>
                </a:lnTo>
                <a:lnTo>
                  <a:pt x="0" y="228599"/>
                </a:lnTo>
                <a:lnTo>
                  <a:pt x="8552687" y="228599"/>
                </a:lnTo>
                <a:close/>
              </a:path>
            </a:pathLst>
          </a:custGeom>
          <a:solidFill>
            <a:srgbClr val="93B5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0074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dirty="0" spc="-405"/>
              <a:t>Escalonamento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774060" y="1629155"/>
            <a:ext cx="533400" cy="228600"/>
          </a:xfrm>
          <a:prstGeom prst="rect">
            <a:avLst/>
          </a:prstGeom>
          <a:solidFill>
            <a:srgbClr val="DD7F46"/>
          </a:solidFill>
        </p:spPr>
        <p:txBody>
          <a:bodyPr wrap="square" lIns="0" tIns="57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dirty="0" sz="1200" spc="-25" b="1">
                <a:solidFill>
                  <a:srgbClr val="FFFFFF"/>
                </a:solidFill>
                <a:latin typeface="Times New Roman"/>
                <a:cs typeface="Times New Roman"/>
              </a:rPr>
              <a:t>17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466976" y="1889650"/>
            <a:ext cx="7995920" cy="390906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30200" indent="-317500">
              <a:lnSpc>
                <a:spcPct val="100000"/>
              </a:lnSpc>
              <a:spcBef>
                <a:spcPts val="700"/>
              </a:spcBef>
              <a:buClr>
                <a:srgbClr val="DD7F46"/>
              </a:buClr>
              <a:buSzPct val="58620"/>
              <a:buFont typeface="Lucida Sans Unicode"/>
              <a:buChar char="□"/>
              <a:tabLst>
                <a:tab pos="330200" algn="l"/>
              </a:tabLst>
            </a:pPr>
            <a:r>
              <a:rPr dirty="0" sz="2900" spc="-40">
                <a:latin typeface="Arial MT"/>
                <a:cs typeface="Arial MT"/>
              </a:rPr>
              <a:t>Algoritmos</a:t>
            </a:r>
            <a:r>
              <a:rPr dirty="0" sz="2900" spc="-95">
                <a:latin typeface="Arial MT"/>
                <a:cs typeface="Arial MT"/>
              </a:rPr>
              <a:t> </a:t>
            </a:r>
            <a:r>
              <a:rPr dirty="0" sz="2900" spc="-165">
                <a:latin typeface="Arial MT"/>
                <a:cs typeface="Arial MT"/>
              </a:rPr>
              <a:t>de</a:t>
            </a:r>
            <a:r>
              <a:rPr dirty="0" sz="2900" spc="-40">
                <a:latin typeface="Arial MT"/>
                <a:cs typeface="Arial MT"/>
              </a:rPr>
              <a:t> </a:t>
            </a:r>
            <a:r>
              <a:rPr dirty="0" sz="2900" spc="-70">
                <a:latin typeface="Arial MT"/>
                <a:cs typeface="Arial MT"/>
              </a:rPr>
              <a:t>Escalonamento:</a:t>
            </a:r>
            <a:endParaRPr sz="2900">
              <a:latin typeface="Arial MT"/>
              <a:cs typeface="Arial MT"/>
            </a:endParaRPr>
          </a:p>
          <a:p>
            <a:pPr lvl="1" marL="650875" marR="5080" indent="-271780">
              <a:lnSpc>
                <a:spcPct val="100800"/>
              </a:lnSpc>
              <a:spcBef>
                <a:spcPts val="515"/>
              </a:spcBef>
              <a:buClr>
                <a:srgbClr val="94B6D2"/>
              </a:buClr>
              <a:buSzPct val="69230"/>
              <a:buFont typeface="Microsoft Sans Serif"/>
              <a:buChar char="□"/>
              <a:tabLst>
                <a:tab pos="652145" algn="l"/>
                <a:tab pos="1914525" algn="l"/>
                <a:tab pos="3138170" algn="l"/>
                <a:tab pos="3633470" algn="l"/>
                <a:tab pos="5716905" algn="l"/>
                <a:tab pos="6782434" algn="l"/>
              </a:tabLst>
            </a:pPr>
            <a:r>
              <a:rPr dirty="0" sz="2600" spc="-40">
                <a:latin typeface="Arial MT"/>
                <a:cs typeface="Arial MT"/>
              </a:rPr>
              <a:t>Algumas</a:t>
            </a:r>
            <a:r>
              <a:rPr dirty="0" sz="2600">
                <a:latin typeface="Arial MT"/>
                <a:cs typeface="Arial MT"/>
              </a:rPr>
              <a:t>	</a:t>
            </a:r>
            <a:r>
              <a:rPr dirty="0" sz="2600" spc="-10">
                <a:latin typeface="Arial MT"/>
                <a:cs typeface="Arial MT"/>
              </a:rPr>
              <a:t>políticas</a:t>
            </a:r>
            <a:r>
              <a:rPr dirty="0" sz="2600">
                <a:latin typeface="Arial MT"/>
                <a:cs typeface="Arial MT"/>
              </a:rPr>
              <a:t>	</a:t>
            </a:r>
            <a:r>
              <a:rPr dirty="0" sz="2600" spc="-25">
                <a:latin typeface="Arial MT"/>
                <a:cs typeface="Arial MT"/>
              </a:rPr>
              <a:t>de</a:t>
            </a:r>
            <a:r>
              <a:rPr dirty="0" sz="2600">
                <a:latin typeface="Arial MT"/>
                <a:cs typeface="Arial MT"/>
              </a:rPr>
              <a:t>	</a:t>
            </a:r>
            <a:r>
              <a:rPr dirty="0" sz="2600" spc="-110">
                <a:latin typeface="Arial MT"/>
                <a:cs typeface="Arial MT"/>
              </a:rPr>
              <a:t>escalonamento</a:t>
            </a:r>
            <a:r>
              <a:rPr dirty="0" sz="2600">
                <a:latin typeface="Arial MT"/>
                <a:cs typeface="Arial MT"/>
              </a:rPr>
              <a:t>	</a:t>
            </a:r>
            <a:r>
              <a:rPr dirty="0" sz="2600" spc="-10">
                <a:latin typeface="Arial MT"/>
                <a:cs typeface="Arial MT"/>
              </a:rPr>
              <a:t>podem</a:t>
            </a:r>
            <a:r>
              <a:rPr dirty="0" sz="2600">
                <a:latin typeface="Arial MT"/>
                <a:cs typeface="Arial MT"/>
              </a:rPr>
              <a:t>	</a:t>
            </a:r>
            <a:r>
              <a:rPr dirty="0" sz="2600" spc="-150">
                <a:latin typeface="Arial MT"/>
                <a:cs typeface="Arial MT"/>
              </a:rPr>
              <a:t>funcionar </a:t>
            </a:r>
            <a:r>
              <a:rPr dirty="0" sz="2600" spc="-150">
                <a:latin typeface="Arial MT"/>
                <a:cs typeface="Arial MT"/>
              </a:rPr>
              <a:t>	</a:t>
            </a:r>
            <a:r>
              <a:rPr dirty="0" sz="2600" spc="-295">
                <a:latin typeface="Arial MT"/>
                <a:cs typeface="Arial MT"/>
              </a:rPr>
              <a:t>em</a:t>
            </a:r>
            <a:r>
              <a:rPr dirty="0" sz="2600" spc="-15">
                <a:latin typeface="Arial MT"/>
                <a:cs typeface="Arial MT"/>
              </a:rPr>
              <a:t> </a:t>
            </a:r>
            <a:r>
              <a:rPr dirty="0" sz="2600" spc="-195">
                <a:latin typeface="Arial MT"/>
                <a:cs typeface="Arial MT"/>
              </a:rPr>
              <a:t>modo</a:t>
            </a:r>
            <a:r>
              <a:rPr dirty="0" sz="2600" spc="-15">
                <a:latin typeface="Arial MT"/>
                <a:cs typeface="Arial MT"/>
              </a:rPr>
              <a:t> </a:t>
            </a:r>
            <a:r>
              <a:rPr dirty="0" sz="2600" spc="-55">
                <a:solidFill>
                  <a:srgbClr val="006FC0"/>
                </a:solidFill>
                <a:latin typeface="Arial MT"/>
                <a:cs typeface="Arial MT"/>
              </a:rPr>
              <a:t>não</a:t>
            </a:r>
            <a:r>
              <a:rPr dirty="0" sz="2600" spc="-12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dirty="0" sz="2600" spc="-65">
                <a:solidFill>
                  <a:srgbClr val="006FC0"/>
                </a:solidFill>
                <a:latin typeface="Arial MT"/>
                <a:cs typeface="Arial MT"/>
              </a:rPr>
              <a:t>preemptivo </a:t>
            </a:r>
            <a:r>
              <a:rPr dirty="0" sz="2600" spc="-240">
                <a:latin typeface="Arial MT"/>
                <a:cs typeface="Arial MT"/>
              </a:rPr>
              <a:t>ou</a:t>
            </a:r>
            <a:r>
              <a:rPr dirty="0" sz="2600" spc="-20">
                <a:latin typeface="Arial MT"/>
                <a:cs typeface="Arial MT"/>
              </a:rPr>
              <a:t> </a:t>
            </a:r>
            <a:r>
              <a:rPr dirty="0" sz="2600" spc="-305">
                <a:latin typeface="Arial MT"/>
                <a:cs typeface="Arial MT"/>
              </a:rPr>
              <a:t>em</a:t>
            </a:r>
            <a:r>
              <a:rPr dirty="0" sz="2600" spc="-15">
                <a:latin typeface="Arial MT"/>
                <a:cs typeface="Arial MT"/>
              </a:rPr>
              <a:t> </a:t>
            </a:r>
            <a:r>
              <a:rPr dirty="0" sz="2600" spc="-195">
                <a:latin typeface="Arial MT"/>
                <a:cs typeface="Arial MT"/>
              </a:rPr>
              <a:t>modo</a:t>
            </a:r>
            <a:r>
              <a:rPr dirty="0" sz="2600" spc="-15">
                <a:latin typeface="Arial MT"/>
                <a:cs typeface="Arial MT"/>
              </a:rPr>
              <a:t> </a:t>
            </a:r>
            <a:r>
              <a:rPr dirty="0" sz="2600" spc="-10">
                <a:solidFill>
                  <a:srgbClr val="006FC0"/>
                </a:solidFill>
                <a:latin typeface="Arial MT"/>
                <a:cs typeface="Arial MT"/>
              </a:rPr>
              <a:t>preemptivo</a:t>
            </a:r>
            <a:r>
              <a:rPr dirty="0" sz="2600" spc="-10">
                <a:latin typeface="Arial MT"/>
                <a:cs typeface="Arial MT"/>
              </a:rPr>
              <a:t>.</a:t>
            </a:r>
            <a:endParaRPr sz="2600">
              <a:latin typeface="Arial MT"/>
              <a:cs typeface="Arial MT"/>
            </a:endParaRPr>
          </a:p>
          <a:p>
            <a:pPr lvl="2" marL="925830" indent="-227965">
              <a:lnSpc>
                <a:spcPct val="100000"/>
              </a:lnSpc>
              <a:spcBef>
                <a:spcPts val="515"/>
              </a:spcBef>
              <a:buClr>
                <a:srgbClr val="DD7F46"/>
              </a:buClr>
              <a:buSzPct val="73913"/>
              <a:buFont typeface="Lucida Sans Unicode"/>
              <a:buChar char="■"/>
              <a:tabLst>
                <a:tab pos="925830" algn="l"/>
              </a:tabLst>
            </a:pPr>
            <a:r>
              <a:rPr dirty="0" sz="2300" spc="-95">
                <a:latin typeface="Arial MT"/>
                <a:cs typeface="Arial MT"/>
              </a:rPr>
              <a:t>Modo</a:t>
            </a:r>
            <a:r>
              <a:rPr dirty="0" sz="2300" spc="-55">
                <a:latin typeface="Arial MT"/>
                <a:cs typeface="Arial MT"/>
              </a:rPr>
              <a:t> </a:t>
            </a:r>
            <a:r>
              <a:rPr dirty="0" sz="2300" spc="-130">
                <a:latin typeface="Arial MT"/>
                <a:cs typeface="Arial MT"/>
              </a:rPr>
              <a:t>não</a:t>
            </a:r>
            <a:r>
              <a:rPr dirty="0" sz="2300" spc="-30">
                <a:latin typeface="Arial MT"/>
                <a:cs typeface="Arial MT"/>
              </a:rPr>
              <a:t> </a:t>
            </a:r>
            <a:r>
              <a:rPr dirty="0" sz="2300" spc="-10">
                <a:latin typeface="Arial MT"/>
                <a:cs typeface="Arial MT"/>
              </a:rPr>
              <a:t>preemptivo:</a:t>
            </a:r>
            <a:endParaRPr sz="2300">
              <a:latin typeface="Arial MT"/>
              <a:cs typeface="Arial MT"/>
            </a:endParaRPr>
          </a:p>
          <a:p>
            <a:pPr lvl="3" marL="1383665" marR="5080" indent="-228600">
              <a:lnSpc>
                <a:spcPct val="101000"/>
              </a:lnSpc>
              <a:spcBef>
                <a:spcPts val="370"/>
              </a:spcBef>
              <a:buClr>
                <a:srgbClr val="A5AB81"/>
              </a:buClr>
              <a:buSzPct val="75000"/>
              <a:buFont typeface="Lucida Sans Unicode"/>
              <a:buChar char="■"/>
              <a:tabLst>
                <a:tab pos="1383665" algn="l"/>
                <a:tab pos="5685155" algn="l"/>
              </a:tabLst>
            </a:pPr>
            <a:r>
              <a:rPr dirty="0" sz="2000">
                <a:latin typeface="Arial MT"/>
                <a:cs typeface="Arial MT"/>
              </a:rPr>
              <a:t>O</a:t>
            </a:r>
            <a:r>
              <a:rPr dirty="0" sz="2000" spc="155">
                <a:latin typeface="Arial MT"/>
                <a:cs typeface="Arial MT"/>
              </a:rPr>
              <a:t> </a:t>
            </a:r>
            <a:r>
              <a:rPr dirty="0" sz="2000" spc="-135">
                <a:latin typeface="Arial MT"/>
                <a:cs typeface="Arial MT"/>
              </a:rPr>
              <a:t>processo</a:t>
            </a:r>
            <a:r>
              <a:rPr dirty="0" sz="2000" spc="155">
                <a:latin typeface="Arial MT"/>
                <a:cs typeface="Arial MT"/>
              </a:rPr>
              <a:t> </a:t>
            </a:r>
            <a:r>
              <a:rPr dirty="0" sz="2000" spc="-40">
                <a:latin typeface="Arial MT"/>
                <a:cs typeface="Arial MT"/>
              </a:rPr>
              <a:t>que</a:t>
            </a:r>
            <a:r>
              <a:rPr dirty="0" sz="2000" spc="170">
                <a:latin typeface="Arial MT"/>
                <a:cs typeface="Arial MT"/>
              </a:rPr>
              <a:t> </a:t>
            </a:r>
            <a:r>
              <a:rPr dirty="0" sz="2000" spc="-145">
                <a:latin typeface="Arial MT"/>
                <a:cs typeface="Arial MT"/>
              </a:rPr>
              <a:t>possui</a:t>
            </a:r>
            <a:r>
              <a:rPr dirty="0" sz="2000" spc="16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</a:t>
            </a:r>
            <a:r>
              <a:rPr dirty="0" sz="2000" spc="160">
                <a:latin typeface="Arial MT"/>
                <a:cs typeface="Arial MT"/>
              </a:rPr>
              <a:t> </a:t>
            </a:r>
            <a:r>
              <a:rPr dirty="0" sz="2000" spc="-285">
                <a:latin typeface="Arial MT"/>
                <a:cs typeface="Arial MT"/>
              </a:rPr>
              <a:t>CPU</a:t>
            </a:r>
            <a:r>
              <a:rPr dirty="0" sz="2000" spc="17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somente</a:t>
            </a:r>
            <a:r>
              <a:rPr dirty="0" sz="2000">
                <a:latin typeface="Arial MT"/>
                <a:cs typeface="Arial MT"/>
              </a:rPr>
              <a:t>	a</a:t>
            </a:r>
            <a:r>
              <a:rPr dirty="0" sz="2000" spc="1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libera</a:t>
            </a:r>
            <a:r>
              <a:rPr dirty="0" sz="2000" spc="135">
                <a:latin typeface="Arial MT"/>
                <a:cs typeface="Arial MT"/>
              </a:rPr>
              <a:t> </a:t>
            </a:r>
            <a:r>
              <a:rPr dirty="0" sz="2000" spc="-70">
                <a:latin typeface="Arial MT"/>
                <a:cs typeface="Arial MT"/>
              </a:rPr>
              <a:t>quando</a:t>
            </a:r>
            <a:r>
              <a:rPr dirty="0" sz="2000" spc="140">
                <a:latin typeface="Arial MT"/>
                <a:cs typeface="Arial MT"/>
              </a:rPr>
              <a:t> </a:t>
            </a:r>
            <a:r>
              <a:rPr dirty="0" sz="2000" spc="-75">
                <a:latin typeface="Arial MT"/>
                <a:cs typeface="Arial MT"/>
              </a:rPr>
              <a:t>quer </a:t>
            </a:r>
            <a:r>
              <a:rPr dirty="0" sz="2000" spc="-114">
                <a:latin typeface="Arial MT"/>
                <a:cs typeface="Arial MT"/>
              </a:rPr>
              <a:t>(quando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 spc="-45">
                <a:latin typeface="Arial MT"/>
                <a:cs typeface="Arial MT"/>
              </a:rPr>
              <a:t>acaba </a:t>
            </a:r>
            <a:r>
              <a:rPr dirty="0" sz="2000" spc="-210">
                <a:latin typeface="Arial MT"/>
                <a:cs typeface="Arial MT"/>
              </a:rPr>
              <a:t>sua</a:t>
            </a:r>
            <a:r>
              <a:rPr dirty="0" sz="2000" spc="-20">
                <a:latin typeface="Arial MT"/>
                <a:cs typeface="Arial MT"/>
              </a:rPr>
              <a:t> execução)</a:t>
            </a:r>
            <a:endParaRPr sz="2000">
              <a:latin typeface="Arial MT"/>
              <a:cs typeface="Arial MT"/>
            </a:endParaRPr>
          </a:p>
          <a:p>
            <a:pPr lvl="3" marL="1383030" indent="-227965">
              <a:lnSpc>
                <a:spcPct val="100000"/>
              </a:lnSpc>
              <a:spcBef>
                <a:spcPts val="400"/>
              </a:spcBef>
              <a:buClr>
                <a:srgbClr val="A5AB81"/>
              </a:buClr>
              <a:buSzPct val="75000"/>
              <a:buFont typeface="Lucida Sans Unicode"/>
              <a:buChar char="■"/>
              <a:tabLst>
                <a:tab pos="1383030" algn="l"/>
              </a:tabLst>
            </a:pPr>
            <a:r>
              <a:rPr dirty="0" sz="2000" spc="-60">
                <a:latin typeface="Arial MT"/>
                <a:cs typeface="Arial MT"/>
              </a:rPr>
              <a:t>Não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 spc="-170">
                <a:latin typeface="Arial MT"/>
                <a:cs typeface="Arial MT"/>
              </a:rPr>
              <a:t>necessita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130">
                <a:latin typeface="Arial MT"/>
                <a:cs typeface="Arial MT"/>
              </a:rPr>
              <a:t>suporte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de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70">
                <a:latin typeface="Arial MT"/>
                <a:cs typeface="Arial MT"/>
              </a:rPr>
              <a:t>hardware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adicional</a:t>
            </a:r>
            <a:endParaRPr sz="2000">
              <a:latin typeface="Arial MT"/>
              <a:cs typeface="Arial MT"/>
            </a:endParaRPr>
          </a:p>
          <a:p>
            <a:pPr lvl="3" marL="1383030" indent="-227965">
              <a:lnSpc>
                <a:spcPct val="100000"/>
              </a:lnSpc>
              <a:spcBef>
                <a:spcPts val="395"/>
              </a:spcBef>
              <a:buClr>
                <a:srgbClr val="A5AB81"/>
              </a:buClr>
              <a:buSzPct val="75000"/>
              <a:buFont typeface="Lucida Sans Unicode"/>
              <a:buChar char="■"/>
              <a:tabLst>
                <a:tab pos="1383030" algn="l"/>
              </a:tabLst>
            </a:pPr>
            <a:r>
              <a:rPr dirty="0" sz="2000" spc="-290">
                <a:latin typeface="Arial MT"/>
                <a:cs typeface="Arial MT"/>
              </a:rPr>
              <a:t>Um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70">
                <a:latin typeface="Arial MT"/>
                <a:cs typeface="Arial MT"/>
              </a:rPr>
              <a:t>processo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50">
                <a:latin typeface="Arial MT"/>
                <a:cs typeface="Arial MT"/>
              </a:rPr>
              <a:t>pode</a:t>
            </a:r>
            <a:r>
              <a:rPr dirty="0" sz="2000" spc="15">
                <a:latin typeface="Arial MT"/>
                <a:cs typeface="Arial MT"/>
              </a:rPr>
              <a:t> </a:t>
            </a:r>
            <a:r>
              <a:rPr dirty="0" sz="2000" spc="-110">
                <a:latin typeface="Arial MT"/>
                <a:cs typeface="Arial MT"/>
              </a:rPr>
              <a:t>monopolizar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305">
                <a:latin typeface="Arial MT"/>
                <a:cs typeface="Arial MT"/>
              </a:rPr>
              <a:t>CPU</a:t>
            </a:r>
            <a:endParaRPr sz="2000">
              <a:latin typeface="Arial MT"/>
              <a:cs typeface="Arial MT"/>
            </a:endParaRPr>
          </a:p>
          <a:p>
            <a:pPr lvl="3" marL="1383030" indent="-227965">
              <a:lnSpc>
                <a:spcPct val="100000"/>
              </a:lnSpc>
              <a:spcBef>
                <a:spcPts val="405"/>
              </a:spcBef>
              <a:buClr>
                <a:srgbClr val="A5AB81"/>
              </a:buClr>
              <a:buSzPct val="75000"/>
              <a:buFont typeface="Lucida Sans Unicode"/>
              <a:buChar char="■"/>
              <a:tabLst>
                <a:tab pos="1383030" algn="l"/>
              </a:tabLst>
            </a:pPr>
            <a:r>
              <a:rPr dirty="0" sz="2000" spc="-65">
                <a:latin typeface="Arial MT"/>
                <a:cs typeface="Arial MT"/>
              </a:rPr>
              <a:t>Não</a:t>
            </a:r>
            <a:r>
              <a:rPr dirty="0" sz="2000" spc="-75">
                <a:latin typeface="Arial MT"/>
                <a:cs typeface="Arial MT"/>
              </a:rPr>
              <a:t> </a:t>
            </a:r>
            <a:r>
              <a:rPr dirty="0" sz="2000" spc="-160">
                <a:latin typeface="Arial MT"/>
                <a:cs typeface="Arial MT"/>
              </a:rPr>
              <a:t>são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70">
                <a:latin typeface="Arial MT"/>
                <a:cs typeface="Arial MT"/>
              </a:rPr>
              <a:t>convenientes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para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 spc="-145">
                <a:latin typeface="Arial MT"/>
                <a:cs typeface="Arial MT"/>
              </a:rPr>
              <a:t>ambientes</a:t>
            </a:r>
            <a:r>
              <a:rPr dirty="0" sz="2000">
                <a:latin typeface="Arial MT"/>
                <a:cs typeface="Arial MT"/>
              </a:rPr>
              <a:t> de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125">
                <a:latin typeface="Arial MT"/>
                <a:cs typeface="Arial MT"/>
              </a:rPr>
              <a:t>tempo</a:t>
            </a:r>
            <a:r>
              <a:rPr dirty="0" sz="2000" spc="-10">
                <a:latin typeface="Arial MT"/>
                <a:cs typeface="Arial MT"/>
              </a:rPr>
              <a:t> compartilhado.</a:t>
            </a:r>
            <a:endParaRPr sz="2000">
              <a:latin typeface="Arial MT"/>
              <a:cs typeface="Arial MT"/>
            </a:endParaRPr>
          </a:p>
          <a:p>
            <a:pPr lvl="4" marL="1840230" indent="-227965">
              <a:lnSpc>
                <a:spcPct val="100000"/>
              </a:lnSpc>
              <a:spcBef>
                <a:spcPts val="400"/>
              </a:spcBef>
              <a:buClr>
                <a:srgbClr val="D8B25B"/>
              </a:buClr>
              <a:buSzPct val="65000"/>
              <a:buFont typeface="Lucida Sans Unicode"/>
              <a:buChar char="■"/>
              <a:tabLst>
                <a:tab pos="1840230" algn="l"/>
              </a:tabLst>
            </a:pPr>
            <a:r>
              <a:rPr dirty="0" sz="2000" spc="-155">
                <a:latin typeface="Arial MT"/>
                <a:cs typeface="Arial MT"/>
              </a:rPr>
              <a:t>Exemplo: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110">
                <a:latin typeface="Arial MT"/>
                <a:cs typeface="Arial MT"/>
              </a:rPr>
              <a:t>Windows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 spc="-20">
                <a:latin typeface="Arial MT"/>
                <a:cs typeface="Arial MT"/>
              </a:rPr>
              <a:t>3.1</a:t>
            </a:r>
            <a:r>
              <a:rPr dirty="0" sz="2000" spc="-9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e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55">
                <a:latin typeface="Arial MT"/>
                <a:cs typeface="Arial MT"/>
              </a:rPr>
              <a:t>Apple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 spc="-160">
                <a:latin typeface="Arial MT"/>
                <a:cs typeface="Arial MT"/>
              </a:rPr>
              <a:t>Macintosh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25">
                <a:latin typeface="Arial MT"/>
                <a:cs typeface="Arial MT"/>
              </a:rPr>
              <a:t>OS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365372" y="1629155"/>
            <a:ext cx="8552815" cy="228600"/>
          </a:xfrm>
          <a:custGeom>
            <a:avLst/>
            <a:gdLst/>
            <a:ahLst/>
            <a:cxnLst/>
            <a:rect l="l" t="t" r="r" b="b"/>
            <a:pathLst>
              <a:path w="8552815" h="228600">
                <a:moveTo>
                  <a:pt x="8552687" y="228599"/>
                </a:moveTo>
                <a:lnTo>
                  <a:pt x="8552687" y="0"/>
                </a:lnTo>
                <a:lnTo>
                  <a:pt x="0" y="0"/>
                </a:lnTo>
                <a:lnTo>
                  <a:pt x="0" y="228599"/>
                </a:lnTo>
                <a:lnTo>
                  <a:pt x="8552687" y="228599"/>
                </a:lnTo>
                <a:close/>
              </a:path>
            </a:pathLst>
          </a:custGeom>
          <a:solidFill>
            <a:srgbClr val="93B5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0074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dirty="0" spc="-405"/>
              <a:t>Escalonamento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774060" y="1629155"/>
            <a:ext cx="533400" cy="228600"/>
          </a:xfrm>
          <a:prstGeom prst="rect">
            <a:avLst/>
          </a:prstGeom>
          <a:solidFill>
            <a:srgbClr val="DD7F46"/>
          </a:solidFill>
        </p:spPr>
        <p:txBody>
          <a:bodyPr wrap="square" lIns="0" tIns="57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dirty="0" sz="1200" spc="-25" b="1">
                <a:solidFill>
                  <a:srgbClr val="FFFFFF"/>
                </a:solidFill>
                <a:latin typeface="Times New Roman"/>
                <a:cs typeface="Times New Roman"/>
              </a:rPr>
              <a:t>18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466976" y="1889650"/>
            <a:ext cx="7996555" cy="314706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30200" indent="-317500">
              <a:lnSpc>
                <a:spcPct val="100000"/>
              </a:lnSpc>
              <a:spcBef>
                <a:spcPts val="700"/>
              </a:spcBef>
              <a:buClr>
                <a:srgbClr val="DD7F46"/>
              </a:buClr>
              <a:buSzPct val="58620"/>
              <a:buFont typeface="Lucida Sans Unicode"/>
              <a:buChar char="□"/>
              <a:tabLst>
                <a:tab pos="330200" algn="l"/>
              </a:tabLst>
            </a:pPr>
            <a:r>
              <a:rPr dirty="0" sz="2900" spc="-40">
                <a:latin typeface="Arial MT"/>
                <a:cs typeface="Arial MT"/>
              </a:rPr>
              <a:t>Algoritmos</a:t>
            </a:r>
            <a:r>
              <a:rPr dirty="0" sz="2900" spc="-95">
                <a:latin typeface="Arial MT"/>
                <a:cs typeface="Arial MT"/>
              </a:rPr>
              <a:t> </a:t>
            </a:r>
            <a:r>
              <a:rPr dirty="0" sz="2900" spc="-165">
                <a:latin typeface="Arial MT"/>
                <a:cs typeface="Arial MT"/>
              </a:rPr>
              <a:t>de</a:t>
            </a:r>
            <a:r>
              <a:rPr dirty="0" sz="2900" spc="-40">
                <a:latin typeface="Arial MT"/>
                <a:cs typeface="Arial MT"/>
              </a:rPr>
              <a:t> </a:t>
            </a:r>
            <a:r>
              <a:rPr dirty="0" sz="2900" spc="-70">
                <a:latin typeface="Arial MT"/>
                <a:cs typeface="Arial MT"/>
              </a:rPr>
              <a:t>Escalonamento:</a:t>
            </a:r>
            <a:endParaRPr sz="2900">
              <a:latin typeface="Arial MT"/>
              <a:cs typeface="Arial MT"/>
            </a:endParaRPr>
          </a:p>
          <a:p>
            <a:pPr lvl="1" marL="650875" marR="5715" indent="-271780">
              <a:lnSpc>
                <a:spcPct val="100800"/>
              </a:lnSpc>
              <a:spcBef>
                <a:spcPts val="515"/>
              </a:spcBef>
              <a:buClr>
                <a:srgbClr val="94B6D2"/>
              </a:buClr>
              <a:buSzPct val="69230"/>
              <a:buFont typeface="Microsoft Sans Serif"/>
              <a:buChar char="□"/>
              <a:tabLst>
                <a:tab pos="652145" algn="l"/>
                <a:tab pos="1914525" algn="l"/>
                <a:tab pos="3138170" algn="l"/>
                <a:tab pos="3633470" algn="l"/>
                <a:tab pos="5716905" algn="l"/>
                <a:tab pos="6782434" algn="l"/>
              </a:tabLst>
            </a:pPr>
            <a:r>
              <a:rPr dirty="0" sz="2600" spc="-40">
                <a:latin typeface="Arial MT"/>
                <a:cs typeface="Arial MT"/>
              </a:rPr>
              <a:t>Algumas</a:t>
            </a:r>
            <a:r>
              <a:rPr dirty="0" sz="2600">
                <a:latin typeface="Arial MT"/>
                <a:cs typeface="Arial MT"/>
              </a:rPr>
              <a:t>	</a:t>
            </a:r>
            <a:r>
              <a:rPr dirty="0" sz="2600" spc="-10">
                <a:latin typeface="Arial MT"/>
                <a:cs typeface="Arial MT"/>
              </a:rPr>
              <a:t>políticas</a:t>
            </a:r>
            <a:r>
              <a:rPr dirty="0" sz="2600">
                <a:latin typeface="Arial MT"/>
                <a:cs typeface="Arial MT"/>
              </a:rPr>
              <a:t>	</a:t>
            </a:r>
            <a:r>
              <a:rPr dirty="0" sz="2600" spc="-25">
                <a:latin typeface="Arial MT"/>
                <a:cs typeface="Arial MT"/>
              </a:rPr>
              <a:t>de</a:t>
            </a:r>
            <a:r>
              <a:rPr dirty="0" sz="2600">
                <a:latin typeface="Arial MT"/>
                <a:cs typeface="Arial MT"/>
              </a:rPr>
              <a:t>	</a:t>
            </a:r>
            <a:r>
              <a:rPr dirty="0" sz="2600" spc="-110">
                <a:latin typeface="Arial MT"/>
                <a:cs typeface="Arial MT"/>
              </a:rPr>
              <a:t>escalonamento</a:t>
            </a:r>
            <a:r>
              <a:rPr dirty="0" sz="2600">
                <a:latin typeface="Arial MT"/>
                <a:cs typeface="Arial MT"/>
              </a:rPr>
              <a:t>	</a:t>
            </a:r>
            <a:r>
              <a:rPr dirty="0" sz="2600" spc="-10">
                <a:latin typeface="Arial MT"/>
                <a:cs typeface="Arial MT"/>
              </a:rPr>
              <a:t>podem</a:t>
            </a:r>
            <a:r>
              <a:rPr dirty="0" sz="2600">
                <a:latin typeface="Arial MT"/>
                <a:cs typeface="Arial MT"/>
              </a:rPr>
              <a:t>	</a:t>
            </a:r>
            <a:r>
              <a:rPr dirty="0" sz="2600" spc="-150">
                <a:latin typeface="Arial MT"/>
                <a:cs typeface="Arial MT"/>
              </a:rPr>
              <a:t>funcionar </a:t>
            </a:r>
            <a:r>
              <a:rPr dirty="0" sz="2600" spc="-150">
                <a:latin typeface="Arial MT"/>
                <a:cs typeface="Arial MT"/>
              </a:rPr>
              <a:t>	</a:t>
            </a:r>
            <a:r>
              <a:rPr dirty="0" sz="2600" spc="-295">
                <a:latin typeface="Arial MT"/>
                <a:cs typeface="Arial MT"/>
              </a:rPr>
              <a:t>em</a:t>
            </a:r>
            <a:r>
              <a:rPr dirty="0" sz="2600" spc="-15">
                <a:latin typeface="Arial MT"/>
                <a:cs typeface="Arial MT"/>
              </a:rPr>
              <a:t> </a:t>
            </a:r>
            <a:r>
              <a:rPr dirty="0" sz="2600" spc="-195">
                <a:latin typeface="Arial MT"/>
                <a:cs typeface="Arial MT"/>
              </a:rPr>
              <a:t>modo</a:t>
            </a:r>
            <a:r>
              <a:rPr dirty="0" sz="2600" spc="-15">
                <a:latin typeface="Arial MT"/>
                <a:cs typeface="Arial MT"/>
              </a:rPr>
              <a:t> </a:t>
            </a:r>
            <a:r>
              <a:rPr dirty="0" sz="2600" spc="-55">
                <a:solidFill>
                  <a:srgbClr val="006FC0"/>
                </a:solidFill>
                <a:latin typeface="Arial MT"/>
                <a:cs typeface="Arial MT"/>
              </a:rPr>
              <a:t>não</a:t>
            </a:r>
            <a:r>
              <a:rPr dirty="0" sz="2600" spc="-12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dirty="0" sz="2600" spc="-65">
                <a:solidFill>
                  <a:srgbClr val="006FC0"/>
                </a:solidFill>
                <a:latin typeface="Arial MT"/>
                <a:cs typeface="Arial MT"/>
              </a:rPr>
              <a:t>preemptivo </a:t>
            </a:r>
            <a:r>
              <a:rPr dirty="0" sz="2600" spc="-240">
                <a:latin typeface="Arial MT"/>
                <a:cs typeface="Arial MT"/>
              </a:rPr>
              <a:t>ou</a:t>
            </a:r>
            <a:r>
              <a:rPr dirty="0" sz="2600" spc="-20">
                <a:latin typeface="Arial MT"/>
                <a:cs typeface="Arial MT"/>
              </a:rPr>
              <a:t> </a:t>
            </a:r>
            <a:r>
              <a:rPr dirty="0" sz="2600" spc="-305">
                <a:latin typeface="Arial MT"/>
                <a:cs typeface="Arial MT"/>
              </a:rPr>
              <a:t>em</a:t>
            </a:r>
            <a:r>
              <a:rPr dirty="0" sz="2600" spc="-15">
                <a:latin typeface="Arial MT"/>
                <a:cs typeface="Arial MT"/>
              </a:rPr>
              <a:t> </a:t>
            </a:r>
            <a:r>
              <a:rPr dirty="0" sz="2600" spc="-195">
                <a:latin typeface="Arial MT"/>
                <a:cs typeface="Arial MT"/>
              </a:rPr>
              <a:t>modo</a:t>
            </a:r>
            <a:r>
              <a:rPr dirty="0" sz="2600" spc="-15">
                <a:latin typeface="Arial MT"/>
                <a:cs typeface="Arial MT"/>
              </a:rPr>
              <a:t> </a:t>
            </a:r>
            <a:r>
              <a:rPr dirty="0" sz="2600" spc="-10">
                <a:solidFill>
                  <a:srgbClr val="006FC0"/>
                </a:solidFill>
                <a:latin typeface="Arial MT"/>
                <a:cs typeface="Arial MT"/>
              </a:rPr>
              <a:t>preemptivo</a:t>
            </a:r>
            <a:r>
              <a:rPr dirty="0" sz="2600" spc="-10">
                <a:latin typeface="Arial MT"/>
                <a:cs typeface="Arial MT"/>
              </a:rPr>
              <a:t>.</a:t>
            </a:r>
            <a:endParaRPr sz="2600">
              <a:latin typeface="Arial MT"/>
              <a:cs typeface="Arial MT"/>
            </a:endParaRPr>
          </a:p>
          <a:p>
            <a:pPr lvl="2" marL="925830" indent="-227965">
              <a:lnSpc>
                <a:spcPct val="100000"/>
              </a:lnSpc>
              <a:spcBef>
                <a:spcPts val="515"/>
              </a:spcBef>
              <a:buClr>
                <a:srgbClr val="DD7F46"/>
              </a:buClr>
              <a:buSzPct val="73913"/>
              <a:buFont typeface="Lucida Sans Unicode"/>
              <a:buChar char="■"/>
              <a:tabLst>
                <a:tab pos="925830" algn="l"/>
              </a:tabLst>
            </a:pPr>
            <a:r>
              <a:rPr dirty="0" sz="2300" spc="-95">
                <a:latin typeface="Arial MT"/>
                <a:cs typeface="Arial MT"/>
              </a:rPr>
              <a:t>Modo</a:t>
            </a:r>
            <a:r>
              <a:rPr dirty="0" sz="2300" spc="-60">
                <a:latin typeface="Arial MT"/>
                <a:cs typeface="Arial MT"/>
              </a:rPr>
              <a:t> </a:t>
            </a:r>
            <a:r>
              <a:rPr dirty="0" sz="2300" spc="-10">
                <a:latin typeface="Arial MT"/>
                <a:cs typeface="Arial MT"/>
              </a:rPr>
              <a:t>preemptivo:</a:t>
            </a:r>
            <a:endParaRPr sz="2300">
              <a:latin typeface="Arial MT"/>
              <a:cs typeface="Arial MT"/>
            </a:endParaRPr>
          </a:p>
          <a:p>
            <a:pPr lvl="3" marL="1383665" marR="5080" indent="-228600">
              <a:lnSpc>
                <a:spcPct val="101000"/>
              </a:lnSpc>
              <a:spcBef>
                <a:spcPts val="370"/>
              </a:spcBef>
              <a:buClr>
                <a:srgbClr val="A5AB81"/>
              </a:buClr>
              <a:buSzPct val="75000"/>
              <a:buFont typeface="Lucida Sans Unicode"/>
              <a:buChar char="■"/>
              <a:tabLst>
                <a:tab pos="1383665" algn="l"/>
                <a:tab pos="1764664" algn="l"/>
                <a:tab pos="3185795" algn="l"/>
                <a:tab pos="3903345" algn="l"/>
                <a:tab pos="5083175" algn="l"/>
                <a:tab pos="5546725" algn="l"/>
                <a:tab pos="6604634" algn="l"/>
                <a:tab pos="7067550" algn="l"/>
                <a:tab pos="7684770" algn="l"/>
              </a:tabLst>
            </a:pPr>
            <a:r>
              <a:rPr dirty="0" sz="2000" spc="-50">
                <a:latin typeface="Arial MT"/>
                <a:cs typeface="Arial MT"/>
              </a:rPr>
              <a:t>O</a:t>
            </a:r>
            <a:r>
              <a:rPr dirty="0" sz="2000">
                <a:latin typeface="Arial MT"/>
                <a:cs typeface="Arial MT"/>
              </a:rPr>
              <a:t>	</a:t>
            </a:r>
            <a:r>
              <a:rPr dirty="0" sz="2000" spc="-10">
                <a:latin typeface="Arial MT"/>
                <a:cs typeface="Arial MT"/>
              </a:rPr>
              <a:t>escalonador</a:t>
            </a:r>
            <a:r>
              <a:rPr dirty="0" sz="2000">
                <a:latin typeface="Arial MT"/>
                <a:cs typeface="Arial MT"/>
              </a:rPr>
              <a:t>	</a:t>
            </a:r>
            <a:r>
              <a:rPr dirty="0" sz="2000" spc="-20">
                <a:latin typeface="Arial MT"/>
                <a:cs typeface="Arial MT"/>
              </a:rPr>
              <a:t>pode</a:t>
            </a:r>
            <a:r>
              <a:rPr dirty="0" sz="2000">
                <a:latin typeface="Arial MT"/>
                <a:cs typeface="Arial MT"/>
              </a:rPr>
              <a:t>	</a:t>
            </a:r>
            <a:r>
              <a:rPr dirty="0" sz="2000" spc="-10">
                <a:latin typeface="Arial MT"/>
                <a:cs typeface="Arial MT"/>
              </a:rPr>
              <a:t>desalocar</a:t>
            </a:r>
            <a:r>
              <a:rPr dirty="0" sz="2000">
                <a:latin typeface="Arial MT"/>
                <a:cs typeface="Arial MT"/>
              </a:rPr>
              <a:t>	</a:t>
            </a:r>
            <a:r>
              <a:rPr dirty="0" sz="2000" spc="-320">
                <a:latin typeface="Arial MT"/>
                <a:cs typeface="Arial MT"/>
              </a:rPr>
              <a:t>um</a:t>
            </a:r>
            <a:r>
              <a:rPr dirty="0" sz="2000">
                <a:latin typeface="Arial MT"/>
                <a:cs typeface="Arial MT"/>
              </a:rPr>
              <a:t>	</a:t>
            </a:r>
            <a:r>
              <a:rPr dirty="0" sz="2000" spc="-10">
                <a:latin typeface="Arial MT"/>
                <a:cs typeface="Arial MT"/>
              </a:rPr>
              <a:t>processo</a:t>
            </a:r>
            <a:r>
              <a:rPr dirty="0" sz="2000">
                <a:latin typeface="Arial MT"/>
                <a:cs typeface="Arial MT"/>
              </a:rPr>
              <a:t>	</a:t>
            </a:r>
            <a:r>
              <a:rPr dirty="0" sz="2000" spc="-25">
                <a:latin typeface="Arial MT"/>
                <a:cs typeface="Arial MT"/>
              </a:rPr>
              <a:t>da</a:t>
            </a:r>
            <a:r>
              <a:rPr dirty="0" sz="2000">
                <a:latin typeface="Arial MT"/>
                <a:cs typeface="Arial MT"/>
              </a:rPr>
              <a:t>	</a:t>
            </a:r>
            <a:r>
              <a:rPr dirty="0" sz="2000" spc="-310">
                <a:latin typeface="Arial MT"/>
                <a:cs typeface="Arial MT"/>
              </a:rPr>
              <a:t>CPU</a:t>
            </a:r>
            <a:r>
              <a:rPr dirty="0" sz="2000">
                <a:latin typeface="Arial MT"/>
                <a:cs typeface="Arial MT"/>
              </a:rPr>
              <a:t>	</a:t>
            </a:r>
            <a:r>
              <a:rPr dirty="0" sz="2000" spc="-240">
                <a:latin typeface="Arial MT"/>
                <a:cs typeface="Arial MT"/>
              </a:rPr>
              <a:t>em </a:t>
            </a:r>
            <a:r>
              <a:rPr dirty="0" sz="2000" spc="-90">
                <a:latin typeface="Arial MT"/>
                <a:cs typeface="Arial MT"/>
              </a:rPr>
              <a:t>qualquer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 spc="-135">
                <a:latin typeface="Arial MT"/>
                <a:cs typeface="Arial MT"/>
              </a:rPr>
              <a:t>instante</a:t>
            </a:r>
            <a:r>
              <a:rPr dirty="0" sz="2000">
                <a:latin typeface="Arial MT"/>
                <a:cs typeface="Arial MT"/>
              </a:rPr>
              <a:t> de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tempo.</a:t>
            </a:r>
            <a:endParaRPr sz="2000">
              <a:latin typeface="Arial MT"/>
              <a:cs typeface="Arial MT"/>
            </a:endParaRPr>
          </a:p>
          <a:p>
            <a:pPr lvl="3" marL="1383665" marR="5080" indent="-228600">
              <a:lnSpc>
                <a:spcPct val="101000"/>
              </a:lnSpc>
              <a:spcBef>
                <a:spcPts val="350"/>
              </a:spcBef>
              <a:buClr>
                <a:srgbClr val="A5AB81"/>
              </a:buClr>
              <a:buSzPct val="75000"/>
              <a:buFont typeface="Lucida Sans Unicode"/>
              <a:buChar char="■"/>
              <a:tabLst>
                <a:tab pos="1383665" algn="l"/>
              </a:tabLst>
            </a:pPr>
            <a:r>
              <a:rPr dirty="0" sz="2000">
                <a:latin typeface="Arial MT"/>
                <a:cs typeface="Arial MT"/>
              </a:rPr>
              <a:t>Maior</a:t>
            </a:r>
            <a:r>
              <a:rPr dirty="0" sz="2000" spc="25">
                <a:latin typeface="Arial MT"/>
                <a:cs typeface="Arial MT"/>
              </a:rPr>
              <a:t> </a:t>
            </a:r>
            <a:r>
              <a:rPr dirty="0" sz="2000" spc="-140">
                <a:latin typeface="Arial MT"/>
                <a:cs typeface="Arial MT"/>
              </a:rPr>
              <a:t>custo,</a:t>
            </a:r>
            <a:r>
              <a:rPr dirty="0" sz="2000" spc="90">
                <a:latin typeface="Arial MT"/>
                <a:cs typeface="Arial MT"/>
              </a:rPr>
              <a:t> </a:t>
            </a:r>
            <a:r>
              <a:rPr dirty="0" sz="2000" spc="-65">
                <a:latin typeface="Arial MT"/>
                <a:cs typeface="Arial MT"/>
              </a:rPr>
              <a:t>porém</a:t>
            </a:r>
            <a:r>
              <a:rPr dirty="0" sz="2000" spc="85">
                <a:latin typeface="Arial MT"/>
                <a:cs typeface="Arial MT"/>
              </a:rPr>
              <a:t> </a:t>
            </a:r>
            <a:r>
              <a:rPr dirty="0" sz="2000" spc="-60">
                <a:latin typeface="Arial MT"/>
                <a:cs typeface="Arial MT"/>
              </a:rPr>
              <a:t>evita-</a:t>
            </a:r>
            <a:r>
              <a:rPr dirty="0" sz="2000" spc="-85">
                <a:latin typeface="Arial MT"/>
                <a:cs typeface="Arial MT"/>
              </a:rPr>
              <a:t>se</a:t>
            </a:r>
            <a:r>
              <a:rPr dirty="0" sz="2000" spc="95">
                <a:latin typeface="Arial MT"/>
                <a:cs typeface="Arial MT"/>
              </a:rPr>
              <a:t> </a:t>
            </a:r>
            <a:r>
              <a:rPr dirty="0" sz="2000" spc="-30">
                <a:latin typeface="Arial MT"/>
                <a:cs typeface="Arial MT"/>
              </a:rPr>
              <a:t>que</a:t>
            </a:r>
            <a:r>
              <a:rPr dirty="0" sz="2000" spc="100">
                <a:latin typeface="Arial MT"/>
                <a:cs typeface="Arial MT"/>
              </a:rPr>
              <a:t> </a:t>
            </a:r>
            <a:r>
              <a:rPr dirty="0" sz="2000" spc="-295">
                <a:latin typeface="Arial MT"/>
                <a:cs typeface="Arial MT"/>
              </a:rPr>
              <a:t>um</a:t>
            </a:r>
            <a:r>
              <a:rPr dirty="0" sz="2000" spc="160">
                <a:latin typeface="Arial MT"/>
                <a:cs typeface="Arial MT"/>
              </a:rPr>
              <a:t> </a:t>
            </a:r>
            <a:r>
              <a:rPr dirty="0" sz="2000" spc="-130">
                <a:latin typeface="Arial MT"/>
                <a:cs typeface="Arial MT"/>
              </a:rPr>
              <a:t>processo</a:t>
            </a:r>
            <a:r>
              <a:rPr dirty="0" sz="2000" spc="90">
                <a:latin typeface="Arial MT"/>
                <a:cs typeface="Arial MT"/>
              </a:rPr>
              <a:t> </a:t>
            </a:r>
            <a:r>
              <a:rPr dirty="0" sz="2000" spc="-75">
                <a:latin typeface="Arial MT"/>
                <a:cs typeface="Arial MT"/>
              </a:rPr>
              <a:t>tenha</a:t>
            </a:r>
            <a:r>
              <a:rPr dirty="0" sz="2000" spc="10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100%</a:t>
            </a:r>
            <a:r>
              <a:rPr dirty="0" sz="2000" spc="95">
                <a:latin typeface="Arial MT"/>
                <a:cs typeface="Arial MT"/>
              </a:rPr>
              <a:t> </a:t>
            </a:r>
            <a:r>
              <a:rPr dirty="0" sz="2000" spc="-25">
                <a:latin typeface="Arial MT"/>
                <a:cs typeface="Arial MT"/>
              </a:rPr>
              <a:t>da </a:t>
            </a:r>
            <a:r>
              <a:rPr dirty="0" sz="2000" spc="-305">
                <a:latin typeface="Arial MT"/>
                <a:cs typeface="Arial MT"/>
              </a:rPr>
              <a:t>CPU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365372" y="1629155"/>
            <a:ext cx="8552815" cy="228600"/>
          </a:xfrm>
          <a:custGeom>
            <a:avLst/>
            <a:gdLst/>
            <a:ahLst/>
            <a:cxnLst/>
            <a:rect l="l" t="t" r="r" b="b"/>
            <a:pathLst>
              <a:path w="8552815" h="228600">
                <a:moveTo>
                  <a:pt x="8552687" y="228599"/>
                </a:moveTo>
                <a:lnTo>
                  <a:pt x="8552687" y="0"/>
                </a:lnTo>
                <a:lnTo>
                  <a:pt x="0" y="0"/>
                </a:lnTo>
                <a:lnTo>
                  <a:pt x="0" y="228599"/>
                </a:lnTo>
                <a:lnTo>
                  <a:pt x="8552687" y="228599"/>
                </a:lnTo>
                <a:close/>
              </a:path>
            </a:pathLst>
          </a:custGeom>
          <a:solidFill>
            <a:srgbClr val="93B5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0074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dirty="0" spc="-405"/>
              <a:t>Escalonamento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774060" y="1629155"/>
            <a:ext cx="533400" cy="228600"/>
          </a:xfrm>
          <a:prstGeom prst="rect">
            <a:avLst/>
          </a:prstGeom>
          <a:solidFill>
            <a:srgbClr val="DD7F46"/>
          </a:solidFill>
        </p:spPr>
        <p:txBody>
          <a:bodyPr wrap="square" lIns="0" tIns="57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dirty="0" sz="1200" spc="-25" b="1">
                <a:solidFill>
                  <a:srgbClr val="FFFFFF"/>
                </a:solidFill>
                <a:latin typeface="Times New Roman"/>
                <a:cs typeface="Times New Roman"/>
              </a:rPr>
              <a:t>19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466976" y="1965451"/>
            <a:ext cx="5547360" cy="4546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0200" indent="-317500">
              <a:lnSpc>
                <a:spcPct val="100000"/>
              </a:lnSpc>
              <a:spcBef>
                <a:spcPts val="100"/>
              </a:spcBef>
              <a:buClr>
                <a:srgbClr val="DD7F46"/>
              </a:buClr>
              <a:buSzPct val="58620"/>
              <a:buFont typeface="Lucida Sans Unicode"/>
              <a:buChar char="□"/>
              <a:tabLst>
                <a:tab pos="330200" algn="l"/>
              </a:tabLst>
            </a:pPr>
            <a:r>
              <a:rPr dirty="0" sz="2900" spc="-40">
                <a:latin typeface="Arial MT"/>
                <a:cs typeface="Arial MT"/>
              </a:rPr>
              <a:t>Algoritmos</a:t>
            </a:r>
            <a:r>
              <a:rPr dirty="0" sz="2900" spc="-95">
                <a:latin typeface="Arial MT"/>
                <a:cs typeface="Arial MT"/>
              </a:rPr>
              <a:t> </a:t>
            </a:r>
            <a:r>
              <a:rPr dirty="0" sz="2900" spc="-165">
                <a:latin typeface="Arial MT"/>
                <a:cs typeface="Arial MT"/>
              </a:rPr>
              <a:t>de</a:t>
            </a:r>
            <a:r>
              <a:rPr dirty="0" sz="2900" spc="-40">
                <a:latin typeface="Arial MT"/>
                <a:cs typeface="Arial MT"/>
              </a:rPr>
              <a:t> </a:t>
            </a:r>
            <a:r>
              <a:rPr dirty="0" sz="2900" spc="-70">
                <a:latin typeface="Arial MT"/>
                <a:cs typeface="Arial MT"/>
              </a:rPr>
              <a:t>Escalonamento:</a:t>
            </a:r>
            <a:endParaRPr sz="2900">
              <a:latin typeface="Arial MT"/>
              <a:cs typeface="Arial MT"/>
            </a:endParaRPr>
          </a:p>
          <a:p>
            <a:pPr lvl="1" marL="651510" indent="-271780">
              <a:lnSpc>
                <a:spcPct val="100000"/>
              </a:lnSpc>
              <a:spcBef>
                <a:spcPts val="2460"/>
              </a:spcBef>
              <a:buClr>
                <a:srgbClr val="94B6D2"/>
              </a:buClr>
              <a:buSzPct val="69230"/>
              <a:buFont typeface="Microsoft Sans Serif"/>
              <a:buChar char="□"/>
              <a:tabLst>
                <a:tab pos="651510" algn="l"/>
              </a:tabLst>
            </a:pPr>
            <a:r>
              <a:rPr dirty="0" sz="2600" spc="-60">
                <a:latin typeface="Arial MT"/>
                <a:cs typeface="Arial MT"/>
              </a:rPr>
              <a:t>Não</a:t>
            </a:r>
            <a:r>
              <a:rPr dirty="0" sz="2600" spc="-120">
                <a:latin typeface="Arial MT"/>
                <a:cs typeface="Arial MT"/>
              </a:rPr>
              <a:t> </a:t>
            </a:r>
            <a:r>
              <a:rPr dirty="0" sz="2600" spc="-20">
                <a:latin typeface="Arial MT"/>
                <a:cs typeface="Arial MT"/>
              </a:rPr>
              <a:t>Preemptivos</a:t>
            </a:r>
            <a:endParaRPr sz="2600">
              <a:latin typeface="Arial MT"/>
              <a:cs typeface="Arial MT"/>
            </a:endParaRPr>
          </a:p>
          <a:p>
            <a:pPr lvl="2" marL="925830" indent="-227965">
              <a:lnSpc>
                <a:spcPct val="100000"/>
              </a:lnSpc>
              <a:spcBef>
                <a:spcPts val="520"/>
              </a:spcBef>
              <a:buClr>
                <a:srgbClr val="DD7F46"/>
              </a:buClr>
              <a:buSzPct val="73913"/>
              <a:buFont typeface="Lucida Sans Unicode"/>
              <a:buChar char="■"/>
              <a:tabLst>
                <a:tab pos="925830" algn="l"/>
              </a:tabLst>
            </a:pPr>
            <a:r>
              <a:rPr dirty="0" sz="2300" spc="-150" i="1">
                <a:latin typeface="Arial"/>
                <a:cs typeface="Arial"/>
              </a:rPr>
              <a:t>Fisrt-</a:t>
            </a:r>
            <a:r>
              <a:rPr dirty="0" sz="2300" spc="-225" i="1">
                <a:latin typeface="Arial"/>
                <a:cs typeface="Arial"/>
              </a:rPr>
              <a:t>Came,</a:t>
            </a:r>
            <a:r>
              <a:rPr dirty="0" sz="2300" spc="10" i="1">
                <a:latin typeface="Arial"/>
                <a:cs typeface="Arial"/>
              </a:rPr>
              <a:t> </a:t>
            </a:r>
            <a:r>
              <a:rPr dirty="0" sz="2300" spc="-145" i="1">
                <a:latin typeface="Arial"/>
                <a:cs typeface="Arial"/>
              </a:rPr>
              <a:t>Fisrt-</a:t>
            </a:r>
            <a:r>
              <a:rPr dirty="0" sz="2300" spc="-215" i="1">
                <a:latin typeface="Arial"/>
                <a:cs typeface="Arial"/>
              </a:rPr>
              <a:t>Served</a:t>
            </a:r>
            <a:r>
              <a:rPr dirty="0" sz="2300" spc="10" i="1">
                <a:latin typeface="Arial"/>
                <a:cs typeface="Arial"/>
              </a:rPr>
              <a:t> </a:t>
            </a:r>
            <a:r>
              <a:rPr dirty="0" sz="2300" i="1">
                <a:latin typeface="Arial"/>
                <a:cs typeface="Arial"/>
              </a:rPr>
              <a:t>–</a:t>
            </a:r>
            <a:r>
              <a:rPr dirty="0" sz="2300" spc="15" i="1">
                <a:latin typeface="Arial"/>
                <a:cs typeface="Arial"/>
              </a:rPr>
              <a:t> </a:t>
            </a:r>
            <a:r>
              <a:rPr dirty="0" sz="2300" spc="-375">
                <a:latin typeface="Arial MT"/>
                <a:cs typeface="Arial MT"/>
              </a:rPr>
              <a:t>FCFS</a:t>
            </a:r>
            <a:r>
              <a:rPr dirty="0" sz="2300" spc="10">
                <a:latin typeface="Arial MT"/>
                <a:cs typeface="Arial MT"/>
              </a:rPr>
              <a:t> </a:t>
            </a:r>
            <a:r>
              <a:rPr dirty="0" sz="2300" spc="-25">
                <a:latin typeface="Arial MT"/>
                <a:cs typeface="Arial MT"/>
              </a:rPr>
              <a:t>(FIFO)</a:t>
            </a:r>
            <a:endParaRPr sz="2300">
              <a:latin typeface="Arial MT"/>
              <a:cs typeface="Arial MT"/>
            </a:endParaRPr>
          </a:p>
          <a:p>
            <a:pPr lvl="2" marL="925830" indent="-227965">
              <a:lnSpc>
                <a:spcPct val="100000"/>
              </a:lnSpc>
              <a:spcBef>
                <a:spcPts val="500"/>
              </a:spcBef>
              <a:buClr>
                <a:srgbClr val="DD7F46"/>
              </a:buClr>
              <a:buSzPct val="73913"/>
              <a:buFont typeface="Lucida Sans Unicode"/>
              <a:buChar char="■"/>
              <a:tabLst>
                <a:tab pos="925830" algn="l"/>
              </a:tabLst>
            </a:pPr>
            <a:r>
              <a:rPr dirty="0" sz="2300" spc="-180" i="1">
                <a:latin typeface="Arial"/>
                <a:cs typeface="Arial"/>
              </a:rPr>
              <a:t>Shortest-</a:t>
            </a:r>
            <a:r>
              <a:rPr dirty="0" sz="2300" spc="-145" i="1">
                <a:latin typeface="Arial"/>
                <a:cs typeface="Arial"/>
              </a:rPr>
              <a:t>Job-</a:t>
            </a:r>
            <a:r>
              <a:rPr dirty="0" sz="2300" spc="-165" i="1">
                <a:latin typeface="Arial"/>
                <a:cs typeface="Arial"/>
              </a:rPr>
              <a:t>First</a:t>
            </a:r>
            <a:r>
              <a:rPr dirty="0" sz="2300" spc="-5" i="1">
                <a:latin typeface="Arial"/>
                <a:cs typeface="Arial"/>
              </a:rPr>
              <a:t> </a:t>
            </a:r>
            <a:r>
              <a:rPr dirty="0" sz="2300" i="1">
                <a:latin typeface="Arial"/>
                <a:cs typeface="Arial"/>
              </a:rPr>
              <a:t>–</a:t>
            </a:r>
            <a:r>
              <a:rPr dirty="0" sz="2300" spc="-25" i="1">
                <a:latin typeface="Arial"/>
                <a:cs typeface="Arial"/>
              </a:rPr>
              <a:t> </a:t>
            </a:r>
            <a:r>
              <a:rPr dirty="0" sz="2300" spc="-380">
                <a:latin typeface="Arial MT"/>
                <a:cs typeface="Arial MT"/>
              </a:rPr>
              <a:t>SJF</a:t>
            </a:r>
            <a:endParaRPr sz="2300">
              <a:latin typeface="Arial MT"/>
              <a:cs typeface="Arial MT"/>
            </a:endParaRPr>
          </a:p>
          <a:p>
            <a:pPr lvl="2">
              <a:lnSpc>
                <a:spcPct val="100000"/>
              </a:lnSpc>
              <a:spcBef>
                <a:spcPts val="1160"/>
              </a:spcBef>
              <a:buClr>
                <a:srgbClr val="DD7F46"/>
              </a:buClr>
              <a:buFont typeface="Lucida Sans Unicode"/>
              <a:buChar char="■"/>
            </a:pPr>
            <a:endParaRPr sz="2300">
              <a:latin typeface="Arial MT"/>
              <a:cs typeface="Arial MT"/>
            </a:endParaRPr>
          </a:p>
          <a:p>
            <a:pPr lvl="1" marL="651510" indent="-271780">
              <a:lnSpc>
                <a:spcPct val="100000"/>
              </a:lnSpc>
              <a:buClr>
                <a:srgbClr val="94B6D2"/>
              </a:buClr>
              <a:buSzPct val="69230"/>
              <a:buFont typeface="Microsoft Sans Serif"/>
              <a:buChar char="□"/>
              <a:tabLst>
                <a:tab pos="651510" algn="l"/>
              </a:tabLst>
            </a:pPr>
            <a:r>
              <a:rPr dirty="0" sz="2600" spc="-25">
                <a:latin typeface="Arial MT"/>
                <a:cs typeface="Arial MT"/>
              </a:rPr>
              <a:t>Preemptivos</a:t>
            </a:r>
            <a:endParaRPr sz="2600">
              <a:latin typeface="Arial MT"/>
              <a:cs typeface="Arial MT"/>
            </a:endParaRPr>
          </a:p>
          <a:p>
            <a:pPr lvl="2" marL="925830" indent="-227965">
              <a:lnSpc>
                <a:spcPct val="100000"/>
              </a:lnSpc>
              <a:spcBef>
                <a:spcPts val="520"/>
              </a:spcBef>
              <a:buClr>
                <a:srgbClr val="DD7F46"/>
              </a:buClr>
              <a:buSzPct val="73913"/>
              <a:buFont typeface="Lucida Sans Unicode"/>
              <a:buChar char="■"/>
              <a:tabLst>
                <a:tab pos="925830" algn="l"/>
              </a:tabLst>
            </a:pPr>
            <a:r>
              <a:rPr dirty="0" sz="2300" spc="-185">
                <a:latin typeface="Arial MT"/>
                <a:cs typeface="Arial MT"/>
              </a:rPr>
              <a:t>Por</a:t>
            </a:r>
            <a:r>
              <a:rPr dirty="0" sz="2300" spc="10">
                <a:latin typeface="Arial MT"/>
                <a:cs typeface="Arial MT"/>
              </a:rPr>
              <a:t> </a:t>
            </a:r>
            <a:r>
              <a:rPr dirty="0" sz="2300" spc="-10">
                <a:latin typeface="Arial MT"/>
                <a:cs typeface="Arial MT"/>
              </a:rPr>
              <a:t>prioridades</a:t>
            </a:r>
            <a:endParaRPr sz="2300">
              <a:latin typeface="Arial MT"/>
              <a:cs typeface="Arial MT"/>
            </a:endParaRPr>
          </a:p>
          <a:p>
            <a:pPr lvl="2" marL="925830" indent="-227965">
              <a:lnSpc>
                <a:spcPct val="100000"/>
              </a:lnSpc>
              <a:spcBef>
                <a:spcPts val="500"/>
              </a:spcBef>
              <a:buClr>
                <a:srgbClr val="DD7F46"/>
              </a:buClr>
              <a:buSzPct val="73913"/>
              <a:buFont typeface="Lucida Sans Unicode"/>
              <a:buChar char="■"/>
              <a:tabLst>
                <a:tab pos="925830" algn="l"/>
              </a:tabLst>
            </a:pPr>
            <a:r>
              <a:rPr dirty="0" sz="2300" spc="-220">
                <a:latin typeface="Arial MT"/>
                <a:cs typeface="Arial MT"/>
              </a:rPr>
              <a:t>Turno</a:t>
            </a:r>
            <a:r>
              <a:rPr dirty="0" sz="2300">
                <a:latin typeface="Arial MT"/>
                <a:cs typeface="Arial MT"/>
              </a:rPr>
              <a:t> </a:t>
            </a:r>
            <a:r>
              <a:rPr dirty="0" sz="2300" spc="-50">
                <a:latin typeface="Arial MT"/>
                <a:cs typeface="Arial MT"/>
              </a:rPr>
              <a:t>rotativo</a:t>
            </a:r>
            <a:r>
              <a:rPr dirty="0" sz="2300">
                <a:latin typeface="Arial MT"/>
                <a:cs typeface="Arial MT"/>
              </a:rPr>
              <a:t> </a:t>
            </a:r>
            <a:r>
              <a:rPr dirty="0" sz="2300" spc="-210">
                <a:latin typeface="Arial MT"/>
                <a:cs typeface="Arial MT"/>
              </a:rPr>
              <a:t>ou</a:t>
            </a:r>
            <a:r>
              <a:rPr dirty="0" sz="2300">
                <a:latin typeface="Arial MT"/>
                <a:cs typeface="Arial MT"/>
              </a:rPr>
              <a:t> </a:t>
            </a:r>
            <a:r>
              <a:rPr dirty="0" sz="2300" spc="-110">
                <a:latin typeface="Arial MT"/>
                <a:cs typeface="Arial MT"/>
              </a:rPr>
              <a:t>Circular</a:t>
            </a:r>
            <a:r>
              <a:rPr dirty="0" sz="2300" spc="-10">
                <a:latin typeface="Arial MT"/>
                <a:cs typeface="Arial MT"/>
              </a:rPr>
              <a:t> </a:t>
            </a:r>
            <a:r>
              <a:rPr dirty="0" sz="2300" spc="-220">
                <a:latin typeface="Arial MT"/>
                <a:cs typeface="Arial MT"/>
              </a:rPr>
              <a:t>(</a:t>
            </a:r>
            <a:r>
              <a:rPr dirty="0" sz="2300" spc="-220" i="1">
                <a:latin typeface="Arial"/>
                <a:cs typeface="Arial"/>
              </a:rPr>
              <a:t>Round-</a:t>
            </a:r>
            <a:r>
              <a:rPr dirty="0" sz="2300" spc="-155" i="1">
                <a:latin typeface="Arial"/>
                <a:cs typeface="Arial"/>
              </a:rPr>
              <a:t>Robin</a:t>
            </a:r>
            <a:r>
              <a:rPr dirty="0" sz="2300" spc="-155">
                <a:latin typeface="Arial MT"/>
                <a:cs typeface="Arial MT"/>
              </a:rPr>
              <a:t>)</a:t>
            </a:r>
            <a:endParaRPr sz="2300">
              <a:latin typeface="Arial MT"/>
              <a:cs typeface="Arial MT"/>
            </a:endParaRPr>
          </a:p>
          <a:p>
            <a:pPr lvl="2" marL="925830" indent="-227965">
              <a:lnSpc>
                <a:spcPct val="100000"/>
              </a:lnSpc>
              <a:spcBef>
                <a:spcPts val="505"/>
              </a:spcBef>
              <a:buClr>
                <a:srgbClr val="DD7F46"/>
              </a:buClr>
              <a:buSzPct val="73913"/>
              <a:buFont typeface="Lucida Sans Unicode"/>
              <a:buChar char="■"/>
              <a:tabLst>
                <a:tab pos="925830" algn="l"/>
              </a:tabLst>
            </a:pPr>
            <a:r>
              <a:rPr dirty="0" sz="2300" spc="-170">
                <a:latin typeface="Arial MT"/>
                <a:cs typeface="Arial MT"/>
              </a:rPr>
              <a:t>Filas</a:t>
            </a:r>
            <a:r>
              <a:rPr dirty="0" sz="2300" spc="45">
                <a:latin typeface="Arial MT"/>
                <a:cs typeface="Arial MT"/>
              </a:rPr>
              <a:t> </a:t>
            </a:r>
            <a:r>
              <a:rPr dirty="0" sz="2300" spc="-125">
                <a:latin typeface="Arial MT"/>
                <a:cs typeface="Arial MT"/>
              </a:rPr>
              <a:t>multi-</a:t>
            </a:r>
            <a:r>
              <a:rPr dirty="0" sz="2300" spc="-20">
                <a:latin typeface="Arial MT"/>
                <a:cs typeface="Arial MT"/>
              </a:rPr>
              <a:t>nivel</a:t>
            </a:r>
            <a:endParaRPr sz="2300">
              <a:latin typeface="Arial MT"/>
              <a:cs typeface="Arial MT"/>
            </a:endParaRPr>
          </a:p>
          <a:p>
            <a:pPr lvl="2" marL="925830" indent="-227965">
              <a:lnSpc>
                <a:spcPct val="100000"/>
              </a:lnSpc>
              <a:spcBef>
                <a:spcPts val="505"/>
              </a:spcBef>
              <a:buClr>
                <a:srgbClr val="DD7F46"/>
              </a:buClr>
              <a:buSzPct val="73913"/>
              <a:buFont typeface="Lucida Sans Unicode"/>
              <a:buChar char="■"/>
              <a:tabLst>
                <a:tab pos="925830" algn="l"/>
              </a:tabLst>
            </a:pPr>
            <a:r>
              <a:rPr dirty="0" sz="2300" spc="-220">
                <a:latin typeface="Arial MT"/>
                <a:cs typeface="Arial MT"/>
              </a:rPr>
              <a:t>Tempo</a:t>
            </a:r>
            <a:r>
              <a:rPr dirty="0" sz="2300" spc="35">
                <a:latin typeface="Arial MT"/>
                <a:cs typeface="Arial MT"/>
              </a:rPr>
              <a:t> </a:t>
            </a:r>
            <a:r>
              <a:rPr dirty="0" sz="2300" spc="-20">
                <a:latin typeface="Arial MT"/>
                <a:cs typeface="Arial MT"/>
              </a:rPr>
              <a:t>Real</a:t>
            </a:r>
            <a:endParaRPr sz="2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365372" y="1629155"/>
            <a:ext cx="8552815" cy="228600"/>
          </a:xfrm>
          <a:custGeom>
            <a:avLst/>
            <a:gdLst/>
            <a:ahLst/>
            <a:cxnLst/>
            <a:rect l="l" t="t" r="r" b="b"/>
            <a:pathLst>
              <a:path w="8552815" h="228600">
                <a:moveTo>
                  <a:pt x="8552687" y="228599"/>
                </a:moveTo>
                <a:lnTo>
                  <a:pt x="8552687" y="0"/>
                </a:lnTo>
                <a:lnTo>
                  <a:pt x="0" y="0"/>
                </a:lnTo>
                <a:lnTo>
                  <a:pt x="0" y="228599"/>
                </a:lnTo>
                <a:lnTo>
                  <a:pt x="8552687" y="228599"/>
                </a:lnTo>
                <a:close/>
              </a:path>
            </a:pathLst>
          </a:custGeom>
          <a:solidFill>
            <a:srgbClr val="93B5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66976" y="699007"/>
            <a:ext cx="319659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25"/>
              <a:t>Plano</a:t>
            </a:r>
            <a:r>
              <a:rPr dirty="0" spc="-20"/>
              <a:t> </a:t>
            </a:r>
            <a:r>
              <a:rPr dirty="0"/>
              <a:t>da</a:t>
            </a:r>
            <a:r>
              <a:rPr dirty="0" spc="-65"/>
              <a:t> </a:t>
            </a:r>
            <a:r>
              <a:rPr dirty="0" spc="-180"/>
              <a:t>Aula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774060" y="1629155"/>
            <a:ext cx="533400" cy="228600"/>
          </a:xfrm>
          <a:prstGeom prst="rect">
            <a:avLst/>
          </a:prstGeom>
          <a:solidFill>
            <a:srgbClr val="DD7F46"/>
          </a:solidFill>
        </p:spPr>
        <p:txBody>
          <a:bodyPr wrap="square" lIns="0" tIns="57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dirty="0" sz="1200" spc="-50" b="1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466976" y="1886251"/>
            <a:ext cx="4495165" cy="2675255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330200" indent="-317500">
              <a:lnSpc>
                <a:spcPct val="100000"/>
              </a:lnSpc>
              <a:spcBef>
                <a:spcPts val="725"/>
              </a:spcBef>
              <a:buClr>
                <a:srgbClr val="DD7F46"/>
              </a:buClr>
              <a:buSzPct val="58620"/>
              <a:buFont typeface="Lucida Sans Unicode"/>
              <a:buChar char="□"/>
              <a:tabLst>
                <a:tab pos="330200" algn="l"/>
              </a:tabLst>
            </a:pPr>
            <a:r>
              <a:rPr dirty="0" sz="2900" spc="-254">
                <a:latin typeface="Arial MT"/>
                <a:cs typeface="Arial MT"/>
              </a:rPr>
              <a:t>Componentes</a:t>
            </a:r>
            <a:r>
              <a:rPr dirty="0" sz="2900" spc="35">
                <a:latin typeface="Arial MT"/>
                <a:cs typeface="Arial MT"/>
              </a:rPr>
              <a:t> </a:t>
            </a:r>
            <a:r>
              <a:rPr dirty="0" sz="2900" spc="-80">
                <a:latin typeface="Arial MT"/>
                <a:cs typeface="Arial MT"/>
              </a:rPr>
              <a:t>básicos</a:t>
            </a:r>
            <a:endParaRPr sz="2900">
              <a:latin typeface="Arial MT"/>
              <a:cs typeface="Arial MT"/>
            </a:endParaRPr>
          </a:p>
          <a:p>
            <a:pPr lvl="1" marL="651510" indent="-271780">
              <a:lnSpc>
                <a:spcPct val="100000"/>
              </a:lnSpc>
              <a:spcBef>
                <a:spcPts val="565"/>
              </a:spcBef>
              <a:buClr>
                <a:srgbClr val="94B6D2"/>
              </a:buClr>
              <a:buSzPct val="69230"/>
              <a:buFont typeface="Microsoft Sans Serif"/>
              <a:buChar char="□"/>
              <a:tabLst>
                <a:tab pos="651510" algn="l"/>
              </a:tabLst>
            </a:pPr>
            <a:r>
              <a:rPr dirty="0" sz="2600" spc="-150">
                <a:latin typeface="Arial MT"/>
                <a:cs typeface="Arial MT"/>
              </a:rPr>
              <a:t>Algoritmos</a:t>
            </a:r>
            <a:r>
              <a:rPr dirty="0" sz="2600" spc="-35">
                <a:latin typeface="Arial MT"/>
                <a:cs typeface="Arial MT"/>
              </a:rPr>
              <a:t> </a:t>
            </a:r>
            <a:r>
              <a:rPr dirty="0" sz="2600" spc="-10">
                <a:latin typeface="Arial MT"/>
                <a:cs typeface="Arial MT"/>
              </a:rPr>
              <a:t>de</a:t>
            </a:r>
            <a:r>
              <a:rPr dirty="0" sz="2600" spc="-90">
                <a:latin typeface="Arial MT"/>
                <a:cs typeface="Arial MT"/>
              </a:rPr>
              <a:t> </a:t>
            </a:r>
            <a:r>
              <a:rPr dirty="0" sz="2600" spc="-215">
                <a:latin typeface="Arial MT"/>
                <a:cs typeface="Arial MT"/>
              </a:rPr>
              <a:t>Escalonamento</a:t>
            </a:r>
            <a:endParaRPr sz="2600">
              <a:latin typeface="Arial MT"/>
              <a:cs typeface="Arial MT"/>
            </a:endParaRPr>
          </a:p>
          <a:p>
            <a:pPr lvl="2" marL="925830" indent="-227965">
              <a:lnSpc>
                <a:spcPct val="100000"/>
              </a:lnSpc>
              <a:spcBef>
                <a:spcPts val="515"/>
              </a:spcBef>
              <a:buClr>
                <a:srgbClr val="DD7F46"/>
              </a:buClr>
              <a:buSzPct val="73913"/>
              <a:buFont typeface="Lucida Sans Unicode"/>
              <a:buChar char="■"/>
              <a:tabLst>
                <a:tab pos="925830" algn="l"/>
              </a:tabLst>
            </a:pPr>
            <a:r>
              <a:rPr dirty="0" sz="2300" spc="-160">
                <a:latin typeface="Arial MT"/>
                <a:cs typeface="Arial MT"/>
              </a:rPr>
              <a:t>Conceito</a:t>
            </a:r>
            <a:r>
              <a:rPr dirty="0" sz="2300" spc="15">
                <a:latin typeface="Arial MT"/>
                <a:cs typeface="Arial MT"/>
              </a:rPr>
              <a:t> </a:t>
            </a:r>
            <a:r>
              <a:rPr dirty="0" sz="2300" spc="-95">
                <a:latin typeface="Arial MT"/>
                <a:cs typeface="Arial MT"/>
              </a:rPr>
              <a:t>escalonamento</a:t>
            </a:r>
            <a:endParaRPr sz="2300">
              <a:latin typeface="Arial MT"/>
              <a:cs typeface="Arial MT"/>
            </a:endParaRPr>
          </a:p>
          <a:p>
            <a:pPr lvl="2" marL="925830" indent="-227965">
              <a:lnSpc>
                <a:spcPct val="100000"/>
              </a:lnSpc>
              <a:spcBef>
                <a:spcPts val="505"/>
              </a:spcBef>
              <a:buClr>
                <a:srgbClr val="DD7F46"/>
              </a:buClr>
              <a:buSzPct val="73913"/>
              <a:buFont typeface="Lucida Sans Unicode"/>
              <a:buChar char="■"/>
              <a:tabLst>
                <a:tab pos="925830" algn="l"/>
              </a:tabLst>
            </a:pPr>
            <a:r>
              <a:rPr dirty="0" sz="2300" spc="-195">
                <a:latin typeface="Arial MT"/>
                <a:cs typeface="Arial MT"/>
              </a:rPr>
              <a:t>Tipos</a:t>
            </a:r>
            <a:r>
              <a:rPr dirty="0" sz="2300" spc="-5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de</a:t>
            </a:r>
            <a:r>
              <a:rPr dirty="0" sz="2300" spc="-120">
                <a:latin typeface="Arial MT"/>
                <a:cs typeface="Arial MT"/>
              </a:rPr>
              <a:t> </a:t>
            </a:r>
            <a:r>
              <a:rPr dirty="0" sz="2300" spc="-75">
                <a:latin typeface="Arial MT"/>
                <a:cs typeface="Arial MT"/>
              </a:rPr>
              <a:t>escalonadores</a:t>
            </a:r>
            <a:endParaRPr sz="2300">
              <a:latin typeface="Arial MT"/>
              <a:cs typeface="Arial MT"/>
            </a:endParaRPr>
          </a:p>
          <a:p>
            <a:pPr lvl="2" marL="925830" indent="-227965">
              <a:lnSpc>
                <a:spcPct val="100000"/>
              </a:lnSpc>
              <a:spcBef>
                <a:spcPts val="505"/>
              </a:spcBef>
              <a:buClr>
                <a:srgbClr val="DD7F46"/>
              </a:buClr>
              <a:buSzPct val="73913"/>
              <a:buFont typeface="Lucida Sans Unicode"/>
              <a:buChar char="■"/>
              <a:tabLst>
                <a:tab pos="925830" algn="l"/>
              </a:tabLst>
            </a:pPr>
            <a:r>
              <a:rPr dirty="0" sz="2300" spc="-114">
                <a:latin typeface="Arial MT"/>
                <a:cs typeface="Arial MT"/>
              </a:rPr>
              <a:t>Critérios</a:t>
            </a:r>
            <a:r>
              <a:rPr dirty="0" sz="2300" spc="-45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de</a:t>
            </a:r>
            <a:r>
              <a:rPr dirty="0" sz="2300" spc="-90">
                <a:latin typeface="Arial MT"/>
                <a:cs typeface="Arial MT"/>
              </a:rPr>
              <a:t> </a:t>
            </a:r>
            <a:r>
              <a:rPr dirty="0" sz="2300" spc="-40">
                <a:latin typeface="Arial MT"/>
                <a:cs typeface="Arial MT"/>
              </a:rPr>
              <a:t>rendimento</a:t>
            </a:r>
            <a:endParaRPr sz="2300">
              <a:latin typeface="Arial MT"/>
              <a:cs typeface="Arial MT"/>
            </a:endParaRPr>
          </a:p>
          <a:p>
            <a:pPr lvl="2" marL="925830" indent="-227965">
              <a:lnSpc>
                <a:spcPct val="100000"/>
              </a:lnSpc>
              <a:spcBef>
                <a:spcPts val="505"/>
              </a:spcBef>
              <a:buClr>
                <a:srgbClr val="DD7F46"/>
              </a:buClr>
              <a:buSzPct val="73913"/>
              <a:buFont typeface="Lucida Sans Unicode"/>
              <a:buChar char="■"/>
              <a:tabLst>
                <a:tab pos="925830" algn="l"/>
              </a:tabLst>
            </a:pPr>
            <a:r>
              <a:rPr dirty="0" sz="2300" spc="-130">
                <a:latin typeface="Arial MT"/>
                <a:cs typeface="Arial MT"/>
              </a:rPr>
              <a:t>Algoritmos</a:t>
            </a:r>
            <a:r>
              <a:rPr dirty="0" sz="2300" spc="-30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de</a:t>
            </a:r>
            <a:r>
              <a:rPr dirty="0" sz="2300" spc="-100">
                <a:latin typeface="Arial MT"/>
                <a:cs typeface="Arial MT"/>
              </a:rPr>
              <a:t> </a:t>
            </a:r>
            <a:r>
              <a:rPr dirty="0" sz="2300" spc="-90">
                <a:latin typeface="Arial MT"/>
                <a:cs typeface="Arial MT"/>
              </a:rPr>
              <a:t>escalonamento</a:t>
            </a:r>
            <a:endParaRPr sz="2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6976" y="238753"/>
            <a:ext cx="3260725" cy="1365885"/>
          </a:xfrm>
          <a:prstGeom prst="rect"/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5270"/>
              </a:lnSpc>
              <a:spcBef>
                <a:spcPts val="210"/>
              </a:spcBef>
            </a:pPr>
            <a:r>
              <a:rPr dirty="0" spc="-405"/>
              <a:t>Escalonamento </a:t>
            </a:r>
            <a:r>
              <a:rPr dirty="0" spc="-340"/>
              <a:t>Exemplo</a:t>
            </a:r>
            <a:r>
              <a:rPr dirty="0" spc="-5"/>
              <a:t> </a:t>
            </a:r>
            <a:r>
              <a:rPr dirty="0" spc="-310"/>
              <a:t>(I)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2123559" y="3993641"/>
          <a:ext cx="6353175" cy="19234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0370"/>
                <a:gridCol w="1523365"/>
                <a:gridCol w="3044190"/>
              </a:tblGrid>
              <a:tr h="581660">
                <a:tc>
                  <a:txBody>
                    <a:bodyPr/>
                    <a:lstStyle/>
                    <a:p>
                      <a:pPr marL="399415">
                        <a:lnSpc>
                          <a:spcPts val="2255"/>
                        </a:lnSpc>
                      </a:pPr>
                      <a:r>
                        <a:rPr dirty="0" sz="1900" spc="-10" b="1">
                          <a:latin typeface="Times New Roman"/>
                          <a:cs typeface="Times New Roman"/>
                        </a:rPr>
                        <a:t>Processo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1630" marR="249554" indent="-86995">
                        <a:lnSpc>
                          <a:spcPts val="2200"/>
                        </a:lnSpc>
                        <a:spcBef>
                          <a:spcPts val="80"/>
                        </a:spcBef>
                      </a:pPr>
                      <a:r>
                        <a:rPr dirty="0" sz="1900" b="1">
                          <a:latin typeface="Times New Roman"/>
                          <a:cs typeface="Times New Roman"/>
                        </a:rPr>
                        <a:t>Tempo</a:t>
                      </a:r>
                      <a:r>
                        <a:rPr dirty="0" sz="1900" spc="-114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900" spc="-25" b="1">
                          <a:latin typeface="Times New Roman"/>
                          <a:cs typeface="Times New Roman"/>
                        </a:rPr>
                        <a:t>de </a:t>
                      </a:r>
                      <a:r>
                        <a:rPr dirty="0" sz="1900" spc="-10" b="1">
                          <a:latin typeface="Times New Roman"/>
                          <a:cs typeface="Times New Roman"/>
                        </a:rPr>
                        <a:t>chegada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16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55"/>
                        </a:lnSpc>
                      </a:pPr>
                      <a:r>
                        <a:rPr dirty="0" sz="1900" b="1">
                          <a:latin typeface="Times New Roman"/>
                          <a:cs typeface="Times New Roman"/>
                        </a:rPr>
                        <a:t>Etapas</a:t>
                      </a:r>
                      <a:r>
                        <a:rPr dirty="0" sz="1900" spc="-9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900" b="1">
                          <a:latin typeface="Times New Roman"/>
                          <a:cs typeface="Times New Roman"/>
                        </a:rPr>
                        <a:t>do</a:t>
                      </a:r>
                      <a:r>
                        <a:rPr dirty="0" sz="1900" spc="-8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900" spc="-10" b="1">
                          <a:latin typeface="Times New Roman"/>
                          <a:cs typeface="Times New Roman"/>
                        </a:rPr>
                        <a:t>proceso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6405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900">
                          <a:latin typeface="Times New Roman"/>
                          <a:cs typeface="Times New Roman"/>
                        </a:rPr>
                        <a:t>Processo</a:t>
                      </a:r>
                      <a:r>
                        <a:rPr dirty="0" sz="1900" spc="-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900" spc="-50">
                          <a:latin typeface="Times New Roman"/>
                          <a:cs typeface="Times New Roman"/>
                        </a:rPr>
                        <a:t>A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0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900" spc="-50">
                          <a:latin typeface="Times New Roman"/>
                          <a:cs typeface="Times New Roman"/>
                        </a:rPr>
                        <a:t>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0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dirty="0" baseline="8771" sz="2850" spc="-30"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dirty="0" sz="1250" spc="-20">
                          <a:latin typeface="Times New Roman"/>
                          <a:cs typeface="Times New Roman"/>
                        </a:rPr>
                        <a:t>CPU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350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6405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900">
                          <a:latin typeface="Times New Roman"/>
                          <a:cs typeface="Times New Roman"/>
                        </a:rPr>
                        <a:t>Proceso</a:t>
                      </a:r>
                      <a:r>
                        <a:rPr dirty="0" sz="1900" spc="-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900" spc="-50">
                          <a:latin typeface="Times New Roman"/>
                          <a:cs typeface="Times New Roman"/>
                        </a:rPr>
                        <a:t>B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540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900" spc="-50">
                          <a:latin typeface="Times New Roman"/>
                          <a:cs typeface="Times New Roman"/>
                        </a:rPr>
                        <a:t>2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540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dirty="0" baseline="8771" sz="2850" spc="-3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dirty="0" sz="1250" spc="-20">
                          <a:latin typeface="Times New Roman"/>
                          <a:cs typeface="Times New Roman"/>
                        </a:rPr>
                        <a:t>CPU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350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8945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900">
                          <a:latin typeface="Times New Roman"/>
                          <a:cs typeface="Times New Roman"/>
                        </a:rPr>
                        <a:t>Processo</a:t>
                      </a:r>
                      <a:r>
                        <a:rPr dirty="0" sz="1900" spc="-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900" spc="-50">
                          <a:latin typeface="Times New Roman"/>
                          <a:cs typeface="Times New Roman"/>
                        </a:rPr>
                        <a:t>C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540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900" spc="-50">
                          <a:latin typeface="Times New Roman"/>
                          <a:cs typeface="Times New Roman"/>
                        </a:rPr>
                        <a:t>3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540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dirty="0" baseline="8771" sz="2850" spc="-3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1250" spc="-20">
                          <a:latin typeface="Times New Roman"/>
                          <a:cs typeface="Times New Roman"/>
                        </a:rPr>
                        <a:t>CPU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350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1354200" y="2268727"/>
            <a:ext cx="8074659" cy="131000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just" marL="329565" marR="5080" indent="-317500">
              <a:lnSpc>
                <a:spcPct val="100499"/>
              </a:lnSpc>
              <a:spcBef>
                <a:spcPts val="80"/>
              </a:spcBef>
              <a:buClr>
                <a:srgbClr val="DD7F46"/>
              </a:buClr>
              <a:buSzPct val="60714"/>
              <a:buFont typeface="Lucida Sans Unicode"/>
              <a:buChar char="□"/>
              <a:tabLst>
                <a:tab pos="330835" algn="l"/>
              </a:tabLst>
            </a:pPr>
            <a:r>
              <a:rPr dirty="0" sz="2800">
                <a:latin typeface="Arial MT"/>
                <a:cs typeface="Arial MT"/>
              </a:rPr>
              <a:t>Para</a:t>
            </a:r>
            <a:r>
              <a:rPr dirty="0" sz="2800" spc="40">
                <a:latin typeface="Arial MT"/>
                <a:cs typeface="Arial MT"/>
              </a:rPr>
              <a:t> </a:t>
            </a:r>
            <a:r>
              <a:rPr dirty="0" sz="2800" spc="-325">
                <a:latin typeface="Arial MT"/>
                <a:cs typeface="Arial MT"/>
              </a:rPr>
              <a:t>os</a:t>
            </a:r>
            <a:r>
              <a:rPr dirty="0" sz="2800" spc="135">
                <a:latin typeface="Arial MT"/>
                <a:cs typeface="Arial MT"/>
              </a:rPr>
              <a:t> </a:t>
            </a:r>
            <a:r>
              <a:rPr dirty="0" sz="2800" spc="-125">
                <a:latin typeface="Arial MT"/>
                <a:cs typeface="Arial MT"/>
              </a:rPr>
              <a:t>exemplos</a:t>
            </a:r>
            <a:r>
              <a:rPr dirty="0" sz="2800" spc="8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dos</a:t>
            </a:r>
            <a:r>
              <a:rPr dirty="0" sz="2800" spc="90">
                <a:latin typeface="Arial MT"/>
                <a:cs typeface="Arial MT"/>
              </a:rPr>
              <a:t> </a:t>
            </a:r>
            <a:r>
              <a:rPr dirty="0" sz="2800" spc="-90">
                <a:latin typeface="Arial MT"/>
                <a:cs typeface="Arial MT"/>
              </a:rPr>
              <a:t>algoritmos</a:t>
            </a:r>
            <a:r>
              <a:rPr dirty="0" sz="2800" spc="8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de</a:t>
            </a:r>
            <a:r>
              <a:rPr dirty="0" sz="2800" spc="90">
                <a:latin typeface="Arial MT"/>
                <a:cs typeface="Arial MT"/>
              </a:rPr>
              <a:t> </a:t>
            </a:r>
            <a:r>
              <a:rPr dirty="0" sz="2800" spc="-185">
                <a:latin typeface="Arial MT"/>
                <a:cs typeface="Arial MT"/>
              </a:rPr>
              <a:t>escalonamento </a:t>
            </a:r>
            <a:r>
              <a:rPr dirty="0" sz="2800" spc="-185">
                <a:latin typeface="Arial MT"/>
                <a:cs typeface="Arial MT"/>
              </a:rPr>
              <a:t>	</a:t>
            </a:r>
            <a:r>
              <a:rPr dirty="0" sz="2800" spc="-275">
                <a:latin typeface="Arial MT"/>
                <a:cs typeface="Arial MT"/>
              </a:rPr>
              <a:t>vamos</a:t>
            </a:r>
            <a:r>
              <a:rPr dirty="0" sz="2800" spc="61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supor</a:t>
            </a:r>
            <a:r>
              <a:rPr dirty="0" sz="2800" spc="62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</a:t>
            </a:r>
            <a:r>
              <a:rPr dirty="0" sz="2800" spc="620">
                <a:latin typeface="Arial MT"/>
                <a:cs typeface="Arial MT"/>
              </a:rPr>
              <a:t> </a:t>
            </a:r>
            <a:r>
              <a:rPr dirty="0" sz="2800" spc="-65">
                <a:latin typeface="Arial MT"/>
                <a:cs typeface="Arial MT"/>
              </a:rPr>
              <a:t>existência</a:t>
            </a:r>
            <a:r>
              <a:rPr dirty="0" sz="2800" spc="61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de</a:t>
            </a:r>
            <a:r>
              <a:rPr dirty="0" sz="2800" spc="63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3</a:t>
            </a:r>
            <a:r>
              <a:rPr dirty="0" sz="2800" spc="620">
                <a:latin typeface="Arial MT"/>
                <a:cs typeface="Arial MT"/>
              </a:rPr>
              <a:t> </a:t>
            </a:r>
            <a:r>
              <a:rPr dirty="0" sz="2800" spc="-254">
                <a:latin typeface="Arial MT"/>
                <a:cs typeface="Arial MT"/>
              </a:rPr>
              <a:t>processos</a:t>
            </a:r>
            <a:r>
              <a:rPr dirty="0" sz="2800" spc="615">
                <a:latin typeface="Arial MT"/>
                <a:cs typeface="Arial MT"/>
              </a:rPr>
              <a:t> </a:t>
            </a:r>
            <a:r>
              <a:rPr dirty="0" sz="2800" spc="-335">
                <a:latin typeface="Arial MT"/>
                <a:cs typeface="Arial MT"/>
              </a:rPr>
              <a:t>com</a:t>
            </a:r>
            <a:r>
              <a:rPr dirty="0" sz="2800" spc="620">
                <a:latin typeface="Arial MT"/>
                <a:cs typeface="Arial MT"/>
              </a:rPr>
              <a:t> </a:t>
            </a:r>
            <a:r>
              <a:rPr dirty="0" sz="2800" spc="-280">
                <a:latin typeface="Arial MT"/>
                <a:cs typeface="Arial MT"/>
              </a:rPr>
              <a:t>as </a:t>
            </a:r>
            <a:r>
              <a:rPr dirty="0" sz="2800" spc="-280">
                <a:latin typeface="Arial MT"/>
                <a:cs typeface="Arial MT"/>
              </a:rPr>
              <a:t>	</a:t>
            </a:r>
            <a:r>
              <a:rPr dirty="0" sz="2800" spc="-235">
                <a:latin typeface="Arial MT"/>
                <a:cs typeface="Arial MT"/>
              </a:rPr>
              <a:t>seguintes</a:t>
            </a:r>
            <a:r>
              <a:rPr dirty="0" sz="2800" spc="45">
                <a:latin typeface="Arial MT"/>
                <a:cs typeface="Arial MT"/>
              </a:rPr>
              <a:t> </a:t>
            </a:r>
            <a:r>
              <a:rPr dirty="0" sz="2800" spc="-100">
                <a:latin typeface="Arial MT"/>
                <a:cs typeface="Arial MT"/>
              </a:rPr>
              <a:t>características: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393824" y="6241793"/>
            <a:ext cx="7905115" cy="88138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329565" marR="5080" indent="-317500">
              <a:lnSpc>
                <a:spcPct val="100699"/>
              </a:lnSpc>
              <a:spcBef>
                <a:spcPts val="70"/>
              </a:spcBef>
              <a:buClr>
                <a:srgbClr val="DD7F46"/>
              </a:buClr>
              <a:buSzPct val="60714"/>
              <a:buFont typeface="Lucida Sans Unicode"/>
              <a:buChar char="□"/>
              <a:tabLst>
                <a:tab pos="330835" algn="l"/>
                <a:tab pos="1202690" algn="l"/>
                <a:tab pos="2781300" algn="l"/>
                <a:tab pos="3241675" algn="l"/>
                <a:tab pos="4269105" algn="l"/>
                <a:tab pos="4927600" algn="l"/>
                <a:tab pos="6094730" algn="l"/>
                <a:tab pos="6634480" algn="l"/>
              </a:tabLst>
            </a:pPr>
            <a:r>
              <a:rPr dirty="0" sz="2800" spc="-300">
                <a:latin typeface="Arial MT"/>
                <a:cs typeface="Arial MT"/>
              </a:rPr>
              <a:t>OBS:</a:t>
            </a:r>
            <a:r>
              <a:rPr dirty="0" sz="2800">
                <a:latin typeface="Arial MT"/>
                <a:cs typeface="Arial MT"/>
              </a:rPr>
              <a:t>	</a:t>
            </a:r>
            <a:r>
              <a:rPr dirty="0" sz="2800" spc="-55">
                <a:latin typeface="Arial MT"/>
                <a:cs typeface="Arial MT"/>
              </a:rPr>
              <a:t>Considere</a:t>
            </a:r>
            <a:r>
              <a:rPr dirty="0" sz="2800">
                <a:latin typeface="Arial MT"/>
                <a:cs typeface="Arial MT"/>
              </a:rPr>
              <a:t>	</a:t>
            </a:r>
            <a:r>
              <a:rPr dirty="0" sz="2800" spc="-350">
                <a:latin typeface="Arial MT"/>
                <a:cs typeface="Arial MT"/>
              </a:rPr>
              <a:t>os</a:t>
            </a:r>
            <a:r>
              <a:rPr dirty="0" sz="2800">
                <a:latin typeface="Arial MT"/>
                <a:cs typeface="Arial MT"/>
              </a:rPr>
              <a:t>	</a:t>
            </a:r>
            <a:r>
              <a:rPr dirty="0" sz="2800" spc="-20" i="1">
                <a:latin typeface="Arial"/>
                <a:cs typeface="Arial"/>
              </a:rPr>
              <a:t>delays</a:t>
            </a:r>
            <a:r>
              <a:rPr dirty="0" sz="2800" i="1">
                <a:latin typeface="Arial"/>
                <a:cs typeface="Arial"/>
              </a:rPr>
              <a:t>	</a:t>
            </a:r>
            <a:r>
              <a:rPr dirty="0" sz="2800" spc="-25">
                <a:latin typeface="Arial MT"/>
                <a:cs typeface="Arial MT"/>
              </a:rPr>
              <a:t>dos</a:t>
            </a:r>
            <a:r>
              <a:rPr dirty="0" sz="2800">
                <a:latin typeface="Arial MT"/>
                <a:cs typeface="Arial MT"/>
              </a:rPr>
              <a:t>	</a:t>
            </a:r>
            <a:r>
              <a:rPr dirty="0" sz="2800" spc="-10">
                <a:latin typeface="Arial MT"/>
                <a:cs typeface="Arial MT"/>
              </a:rPr>
              <a:t>tempos</a:t>
            </a:r>
            <a:r>
              <a:rPr dirty="0" sz="2800">
                <a:latin typeface="Arial MT"/>
                <a:cs typeface="Arial MT"/>
              </a:rPr>
              <a:t>	</a:t>
            </a:r>
            <a:r>
              <a:rPr dirty="0" sz="2800" spc="-25">
                <a:latin typeface="Arial MT"/>
                <a:cs typeface="Arial MT"/>
              </a:rPr>
              <a:t>de</a:t>
            </a:r>
            <a:r>
              <a:rPr dirty="0" sz="2800">
                <a:latin typeface="Arial MT"/>
                <a:cs typeface="Arial MT"/>
              </a:rPr>
              <a:t>	</a:t>
            </a:r>
            <a:r>
              <a:rPr dirty="0" sz="2800" spc="-140">
                <a:latin typeface="Arial MT"/>
                <a:cs typeface="Arial MT"/>
              </a:rPr>
              <a:t>chegada </a:t>
            </a:r>
            <a:r>
              <a:rPr dirty="0" sz="2800" spc="-140">
                <a:latin typeface="Arial MT"/>
                <a:cs typeface="Arial MT"/>
              </a:rPr>
              <a:t>	</a:t>
            </a:r>
            <a:r>
              <a:rPr dirty="0" sz="2800" spc="-10">
                <a:latin typeface="Arial MT"/>
                <a:cs typeface="Arial MT"/>
              </a:rPr>
              <a:t>de</a:t>
            </a:r>
            <a:r>
              <a:rPr dirty="0" sz="2800" spc="-175">
                <a:latin typeface="Arial MT"/>
                <a:cs typeface="Arial MT"/>
              </a:rPr>
              <a:t> </a:t>
            </a:r>
            <a:r>
              <a:rPr dirty="0" sz="2800" spc="-80">
                <a:latin typeface="Arial MT"/>
                <a:cs typeface="Arial MT"/>
              </a:rPr>
              <a:t>cada</a:t>
            </a:r>
            <a:r>
              <a:rPr dirty="0" sz="2800" spc="-114">
                <a:latin typeface="Arial MT"/>
                <a:cs typeface="Arial MT"/>
              </a:rPr>
              <a:t> </a:t>
            </a:r>
            <a:r>
              <a:rPr dirty="0" sz="2800" spc="-105">
                <a:latin typeface="Arial MT"/>
                <a:cs typeface="Arial MT"/>
              </a:rPr>
              <a:t>processo.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5"/>
              <a:t>Escalonamento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25472" y="2899662"/>
            <a:ext cx="6943725" cy="1245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8000" spc="-340">
                <a:solidFill>
                  <a:srgbClr val="0099FF"/>
                </a:solidFill>
                <a:uFill>
                  <a:solidFill>
                    <a:srgbClr val="0099FF"/>
                  </a:solidFill>
                </a:uFill>
                <a:latin typeface="Arial MT"/>
                <a:cs typeface="Arial MT"/>
              </a:rPr>
              <a:t>Não</a:t>
            </a:r>
            <a:r>
              <a:rPr dirty="0" u="heavy" sz="8000" spc="-10">
                <a:solidFill>
                  <a:srgbClr val="0099FF"/>
                </a:solidFill>
                <a:uFill>
                  <a:solidFill>
                    <a:srgbClr val="0099FF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8000" spc="-580">
                <a:solidFill>
                  <a:srgbClr val="0099FF"/>
                </a:solidFill>
                <a:uFill>
                  <a:solidFill>
                    <a:srgbClr val="0099FF"/>
                  </a:solidFill>
                </a:uFill>
                <a:latin typeface="Arial MT"/>
                <a:cs typeface="Arial MT"/>
              </a:rPr>
              <a:t>Preemptivos</a:t>
            </a:r>
            <a:endParaRPr sz="8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5"/>
              <a:t>Escalonamento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118991" y="2290063"/>
            <a:ext cx="3952240" cy="2464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70915" marR="5080" indent="-958850">
              <a:lnSpc>
                <a:spcPct val="100000"/>
              </a:lnSpc>
              <a:spcBef>
                <a:spcPts val="100"/>
              </a:spcBef>
            </a:pPr>
            <a:r>
              <a:rPr dirty="0" sz="8000" spc="-355">
                <a:solidFill>
                  <a:srgbClr val="765E54"/>
                </a:solidFill>
                <a:latin typeface="Arial MT"/>
                <a:cs typeface="Arial MT"/>
              </a:rPr>
              <a:t>Algoritmo </a:t>
            </a:r>
            <a:r>
              <a:rPr dirty="0" sz="8000" spc="-1320">
                <a:solidFill>
                  <a:srgbClr val="765E54"/>
                </a:solidFill>
                <a:latin typeface="Arial MT"/>
                <a:cs typeface="Arial MT"/>
              </a:rPr>
              <a:t>FCFS</a:t>
            </a:r>
            <a:endParaRPr sz="8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6976" y="613657"/>
            <a:ext cx="8007984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80"/>
              <a:t>Algoritmo</a:t>
            </a:r>
            <a:r>
              <a:rPr dirty="0"/>
              <a:t> </a:t>
            </a:r>
            <a:r>
              <a:rPr dirty="0" spc="-715"/>
              <a:t>FCFS</a:t>
            </a:r>
            <a:r>
              <a:rPr dirty="0" spc="5"/>
              <a:t> </a:t>
            </a:r>
            <a:r>
              <a:rPr dirty="0" spc="-240"/>
              <a:t>(</a:t>
            </a:r>
            <a:r>
              <a:rPr dirty="0" sz="3600" spc="-240" i="1">
                <a:latin typeface="Arial"/>
                <a:cs typeface="Arial"/>
              </a:rPr>
              <a:t>First-</a:t>
            </a:r>
            <a:r>
              <a:rPr dirty="0" sz="3600" spc="-434" i="1">
                <a:latin typeface="Arial"/>
                <a:cs typeface="Arial"/>
              </a:rPr>
              <a:t>Come</a:t>
            </a:r>
            <a:r>
              <a:rPr dirty="0" sz="3600" spc="5" i="1">
                <a:latin typeface="Arial"/>
                <a:cs typeface="Arial"/>
              </a:rPr>
              <a:t> </a:t>
            </a:r>
            <a:r>
              <a:rPr dirty="0" sz="3600" spc="-229" i="1">
                <a:latin typeface="Arial"/>
                <a:cs typeface="Arial"/>
              </a:rPr>
              <a:t>First-</a:t>
            </a:r>
            <a:r>
              <a:rPr dirty="0" sz="3600" spc="-330" i="1">
                <a:latin typeface="Arial"/>
                <a:cs typeface="Arial"/>
              </a:rPr>
              <a:t>Served</a:t>
            </a:r>
            <a:r>
              <a:rPr dirty="0" spc="-330"/>
              <a:t>)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466976" y="1899003"/>
            <a:ext cx="7920355" cy="3470910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330200" indent="-317500">
              <a:lnSpc>
                <a:spcPct val="100000"/>
              </a:lnSpc>
              <a:spcBef>
                <a:spcPts val="365"/>
              </a:spcBef>
              <a:buClr>
                <a:srgbClr val="DD7F46"/>
              </a:buClr>
              <a:buSzPct val="60714"/>
              <a:buFont typeface="Lucida Sans Unicode"/>
              <a:buChar char="□"/>
              <a:tabLst>
                <a:tab pos="330200" algn="l"/>
              </a:tabLst>
            </a:pPr>
            <a:r>
              <a:rPr dirty="0" sz="2800" spc="-50">
                <a:solidFill>
                  <a:srgbClr val="0000FF"/>
                </a:solidFill>
                <a:latin typeface="Arial MT"/>
                <a:cs typeface="Arial MT"/>
              </a:rPr>
              <a:t>Funcionamento:</a:t>
            </a:r>
            <a:endParaRPr sz="2800">
              <a:latin typeface="Arial MT"/>
              <a:cs typeface="Arial MT"/>
            </a:endParaRPr>
          </a:p>
          <a:p>
            <a:pPr lvl="1" marL="650875" marR="401320" indent="-271780">
              <a:lnSpc>
                <a:spcPts val="2620"/>
              </a:lnSpc>
              <a:spcBef>
                <a:spcPts val="535"/>
              </a:spcBef>
              <a:buClr>
                <a:srgbClr val="94B6D2"/>
              </a:buClr>
              <a:buSzPct val="70833"/>
              <a:buFont typeface="Microsoft Sans Serif"/>
              <a:buChar char="□"/>
              <a:tabLst>
                <a:tab pos="652145" algn="l"/>
              </a:tabLst>
            </a:pPr>
            <a:r>
              <a:rPr dirty="0" sz="2400">
                <a:latin typeface="Arial MT"/>
                <a:cs typeface="Arial MT"/>
              </a:rPr>
              <a:t>O</a:t>
            </a:r>
            <a:r>
              <a:rPr dirty="0" sz="2400" spc="-100">
                <a:latin typeface="Arial MT"/>
                <a:cs typeface="Arial MT"/>
              </a:rPr>
              <a:t> </a:t>
            </a:r>
            <a:r>
              <a:rPr dirty="0" sz="2400" spc="-125">
                <a:latin typeface="Arial MT"/>
                <a:cs typeface="Arial MT"/>
              </a:rPr>
              <a:t>procesador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é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 spc="-90">
                <a:latin typeface="Arial MT"/>
                <a:cs typeface="Arial MT"/>
              </a:rPr>
              <a:t>alocado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 spc="-175">
                <a:latin typeface="Arial MT"/>
                <a:cs typeface="Arial MT"/>
              </a:rPr>
              <a:t>seguindo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 spc="-145">
                <a:latin typeface="Arial MT"/>
                <a:cs typeface="Arial MT"/>
              </a:rPr>
              <a:t>ordem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de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 spc="-70">
                <a:latin typeface="Arial MT"/>
                <a:cs typeface="Arial MT"/>
              </a:rPr>
              <a:t>chegada </a:t>
            </a:r>
            <a:r>
              <a:rPr dirty="0" sz="2400" spc="-70">
                <a:latin typeface="Arial MT"/>
                <a:cs typeface="Arial MT"/>
              </a:rPr>
              <a:t>	</a:t>
            </a:r>
            <a:r>
              <a:rPr dirty="0" sz="2400" spc="-200">
                <a:latin typeface="Arial MT"/>
                <a:cs typeface="Arial MT"/>
              </a:rPr>
              <a:t>dos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229">
                <a:latin typeface="Arial MT"/>
                <a:cs typeface="Arial MT"/>
              </a:rPr>
              <a:t>processos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à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fila </a:t>
            </a:r>
            <a:r>
              <a:rPr dirty="0" sz="2400" spc="-10">
                <a:latin typeface="Arial MT"/>
                <a:cs typeface="Arial MT"/>
              </a:rPr>
              <a:t>de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229">
                <a:latin typeface="Arial MT"/>
                <a:cs typeface="Arial MT"/>
              </a:rPr>
              <a:t>processos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prontos.</a:t>
            </a:r>
            <a:endParaRPr sz="2400">
              <a:latin typeface="Arial MT"/>
              <a:cs typeface="Arial MT"/>
            </a:endParaRPr>
          </a:p>
          <a:p>
            <a:pPr lvl="1" marL="650875" marR="5080" indent="-271780">
              <a:lnSpc>
                <a:spcPct val="90400"/>
              </a:lnSpc>
              <a:spcBef>
                <a:spcPts val="459"/>
              </a:spcBef>
              <a:buClr>
                <a:srgbClr val="94B6D2"/>
              </a:buClr>
              <a:buSzPct val="70833"/>
              <a:buFont typeface="Microsoft Sans Serif"/>
              <a:buChar char="□"/>
              <a:tabLst>
                <a:tab pos="652145" algn="l"/>
              </a:tabLst>
            </a:pPr>
            <a:r>
              <a:rPr dirty="0" sz="2400">
                <a:latin typeface="Arial MT"/>
                <a:cs typeface="Arial MT"/>
              </a:rPr>
              <a:t>O</a:t>
            </a:r>
            <a:r>
              <a:rPr dirty="0" sz="2400" spc="-114">
                <a:latin typeface="Arial MT"/>
                <a:cs typeface="Arial MT"/>
              </a:rPr>
              <a:t> </a:t>
            </a:r>
            <a:r>
              <a:rPr dirty="0" sz="2400" spc="-204">
                <a:latin typeface="Arial MT"/>
                <a:cs typeface="Arial MT"/>
              </a:rPr>
              <a:t>processo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160">
                <a:latin typeface="Arial MT"/>
                <a:cs typeface="Arial MT"/>
              </a:rPr>
              <a:t>que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200">
                <a:latin typeface="Arial MT"/>
                <a:cs typeface="Arial MT"/>
              </a:rPr>
              <a:t>tem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 spc="-330">
                <a:latin typeface="Arial MT"/>
                <a:cs typeface="Arial MT"/>
              </a:rPr>
              <a:t>CPU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160">
                <a:latin typeface="Arial MT"/>
                <a:cs typeface="Arial MT"/>
              </a:rPr>
              <a:t>não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 spc="-20">
                <a:latin typeface="Arial MT"/>
                <a:cs typeface="Arial MT"/>
              </a:rPr>
              <a:t>libera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 spc="-20">
                <a:latin typeface="Arial MT"/>
                <a:cs typeface="Arial MT"/>
              </a:rPr>
              <a:t>até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 spc="-155">
                <a:latin typeface="Arial MT"/>
                <a:cs typeface="Arial MT"/>
              </a:rPr>
              <a:t>que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85">
                <a:latin typeface="Arial MT"/>
                <a:cs typeface="Arial MT"/>
              </a:rPr>
              <a:t>acabe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 spc="-114">
                <a:latin typeface="Arial MT"/>
                <a:cs typeface="Arial MT"/>
              </a:rPr>
              <a:t>sua </a:t>
            </a:r>
            <a:r>
              <a:rPr dirty="0" sz="2400" spc="-114">
                <a:latin typeface="Arial MT"/>
                <a:cs typeface="Arial MT"/>
              </a:rPr>
              <a:t>	</a:t>
            </a:r>
            <a:r>
              <a:rPr dirty="0" sz="2400" spc="-175">
                <a:latin typeface="Arial MT"/>
                <a:cs typeface="Arial MT"/>
              </a:rPr>
              <a:t>execução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229">
                <a:latin typeface="Arial MT"/>
                <a:cs typeface="Arial MT"/>
              </a:rPr>
              <a:t>ou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20">
                <a:latin typeface="Arial MT"/>
                <a:cs typeface="Arial MT"/>
              </a:rPr>
              <a:t>até</a:t>
            </a:r>
            <a:r>
              <a:rPr dirty="0" sz="2400" spc="-150">
                <a:latin typeface="Arial MT"/>
                <a:cs typeface="Arial MT"/>
              </a:rPr>
              <a:t> </a:t>
            </a:r>
            <a:r>
              <a:rPr dirty="0" sz="2400" spc="-160">
                <a:latin typeface="Arial MT"/>
                <a:cs typeface="Arial MT"/>
              </a:rPr>
              <a:t>que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45">
                <a:latin typeface="Arial MT"/>
                <a:cs typeface="Arial MT"/>
              </a:rPr>
              <a:t>fique</a:t>
            </a:r>
            <a:r>
              <a:rPr dirty="0" sz="2400" spc="-90">
                <a:latin typeface="Arial MT"/>
                <a:cs typeface="Arial MT"/>
              </a:rPr>
              <a:t> bloqueado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por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 spc="-245">
                <a:latin typeface="Arial MT"/>
                <a:cs typeface="Arial MT"/>
              </a:rPr>
              <a:t>uma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operação 	de</a:t>
            </a:r>
            <a:r>
              <a:rPr dirty="0" sz="2400" spc="-160">
                <a:latin typeface="Arial MT"/>
                <a:cs typeface="Arial MT"/>
              </a:rPr>
              <a:t> </a:t>
            </a:r>
            <a:r>
              <a:rPr dirty="0" sz="2400" spc="-20">
                <a:latin typeface="Arial MT"/>
                <a:cs typeface="Arial MT"/>
              </a:rPr>
              <a:t>E/S.</a:t>
            </a:r>
            <a:endParaRPr sz="2400">
              <a:latin typeface="Arial MT"/>
              <a:cs typeface="Arial MT"/>
            </a:endParaRPr>
          </a:p>
          <a:p>
            <a:pPr marL="330200" indent="-317500">
              <a:lnSpc>
                <a:spcPct val="100000"/>
              </a:lnSpc>
              <a:spcBef>
                <a:spcPts val="365"/>
              </a:spcBef>
              <a:buClr>
                <a:srgbClr val="DD7F46"/>
              </a:buClr>
              <a:buSzPct val="60714"/>
              <a:buFont typeface="Lucida Sans Unicode"/>
              <a:buChar char="□"/>
              <a:tabLst>
                <a:tab pos="330200" algn="l"/>
              </a:tabLst>
            </a:pPr>
            <a:r>
              <a:rPr dirty="0" sz="2800" spc="-45">
                <a:solidFill>
                  <a:srgbClr val="0000FF"/>
                </a:solidFill>
                <a:latin typeface="Arial MT"/>
                <a:cs typeface="Arial MT"/>
              </a:rPr>
              <a:t>Implementação:</a:t>
            </a:r>
            <a:endParaRPr sz="2800">
              <a:latin typeface="Arial MT"/>
              <a:cs typeface="Arial MT"/>
            </a:endParaRPr>
          </a:p>
          <a:p>
            <a:pPr lvl="1" marL="650875" marR="117475" indent="-271780">
              <a:lnSpc>
                <a:spcPts val="2630"/>
              </a:lnSpc>
              <a:spcBef>
                <a:spcPts val="515"/>
              </a:spcBef>
              <a:buClr>
                <a:srgbClr val="94B6D2"/>
              </a:buClr>
              <a:buSzPct val="70833"/>
              <a:buFont typeface="Microsoft Sans Serif"/>
              <a:buChar char="□"/>
              <a:tabLst>
                <a:tab pos="652145" algn="l"/>
              </a:tabLst>
            </a:pP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13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fila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de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 spc="-220">
                <a:latin typeface="Arial MT"/>
                <a:cs typeface="Arial MT"/>
              </a:rPr>
              <a:t>processos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155">
                <a:latin typeface="Arial MT"/>
                <a:cs typeface="Arial MT"/>
              </a:rPr>
              <a:t>prontos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é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 spc="-130">
                <a:latin typeface="Arial MT"/>
                <a:cs typeface="Arial MT"/>
              </a:rPr>
              <a:t>implementada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 spc="-135">
                <a:latin typeface="Arial MT"/>
                <a:cs typeface="Arial MT"/>
              </a:rPr>
              <a:t>mediante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 spc="-114">
                <a:latin typeface="Arial MT"/>
                <a:cs typeface="Arial MT"/>
              </a:rPr>
              <a:t>uma </a:t>
            </a:r>
            <a:r>
              <a:rPr dirty="0" sz="2400" spc="-114">
                <a:latin typeface="Arial MT"/>
                <a:cs typeface="Arial MT"/>
              </a:rPr>
              <a:t>	</a:t>
            </a:r>
            <a:r>
              <a:rPr dirty="0" sz="2400">
                <a:latin typeface="Arial MT"/>
                <a:cs typeface="Arial MT"/>
              </a:rPr>
              <a:t>fila</a:t>
            </a:r>
            <a:r>
              <a:rPr dirty="0" sz="2400" spc="60">
                <a:latin typeface="Arial MT"/>
                <a:cs typeface="Arial MT"/>
              </a:rPr>
              <a:t> </a:t>
            </a:r>
            <a:r>
              <a:rPr dirty="0" sz="2400" spc="-254">
                <a:latin typeface="Arial MT"/>
                <a:cs typeface="Arial MT"/>
              </a:rPr>
              <a:t>FIFO</a:t>
            </a:r>
            <a:r>
              <a:rPr dirty="0" sz="2400" spc="65">
                <a:latin typeface="Arial MT"/>
                <a:cs typeface="Arial MT"/>
              </a:rPr>
              <a:t> </a:t>
            </a:r>
            <a:r>
              <a:rPr dirty="0" sz="2400" spc="-160">
                <a:latin typeface="Arial MT"/>
                <a:cs typeface="Arial MT"/>
              </a:rPr>
              <a:t>(</a:t>
            </a:r>
            <a:r>
              <a:rPr dirty="0" sz="2400" spc="-160" i="1">
                <a:latin typeface="Arial"/>
                <a:cs typeface="Arial"/>
              </a:rPr>
              <a:t>First-</a:t>
            </a:r>
            <a:r>
              <a:rPr dirty="0" sz="2400" spc="-165" i="1">
                <a:latin typeface="Arial"/>
                <a:cs typeface="Arial"/>
              </a:rPr>
              <a:t>In</a:t>
            </a:r>
            <a:r>
              <a:rPr dirty="0" sz="2400" spc="65" i="1">
                <a:latin typeface="Arial"/>
                <a:cs typeface="Arial"/>
              </a:rPr>
              <a:t> </a:t>
            </a:r>
            <a:r>
              <a:rPr dirty="0" sz="2400" spc="-155" i="1">
                <a:latin typeface="Arial"/>
                <a:cs typeface="Arial"/>
              </a:rPr>
              <a:t>First-</a:t>
            </a:r>
            <a:r>
              <a:rPr dirty="0" sz="2400" spc="-10" i="1">
                <a:latin typeface="Arial"/>
                <a:cs typeface="Arial"/>
              </a:rPr>
              <a:t>Out</a:t>
            </a:r>
            <a:r>
              <a:rPr dirty="0" sz="2400" spc="-10">
                <a:latin typeface="Arial MT"/>
                <a:cs typeface="Arial MT"/>
              </a:rPr>
              <a:t>).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03790" rIns="0" bIns="0" rtlCol="0" vert="horz">
            <a:spAutoFit/>
          </a:bodyPr>
          <a:lstStyle/>
          <a:p>
            <a:pPr marL="45720">
              <a:lnSpc>
                <a:spcPct val="100000"/>
              </a:lnSpc>
              <a:spcBef>
                <a:spcPts val="100"/>
              </a:spcBef>
            </a:pPr>
            <a:r>
              <a:rPr dirty="0" spc="-165"/>
              <a:t>Diagrama</a:t>
            </a:r>
            <a:r>
              <a:rPr dirty="0" spc="-145"/>
              <a:t> </a:t>
            </a:r>
            <a:r>
              <a:rPr dirty="0" spc="-10"/>
              <a:t>de</a:t>
            </a:r>
            <a:r>
              <a:rPr dirty="0" spc="-254"/>
              <a:t> </a:t>
            </a:r>
            <a:r>
              <a:rPr dirty="0" spc="-135"/>
              <a:t>Gant</a:t>
            </a:r>
            <a:r>
              <a:rPr dirty="0" spc="-170"/>
              <a:t> </a:t>
            </a:r>
            <a:r>
              <a:rPr dirty="0" spc="-735"/>
              <a:t>FCFS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14804" y="2600958"/>
            <a:ext cx="4699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Times New Roman"/>
                <a:cs typeface="Times New Roman"/>
              </a:rPr>
              <a:t>CPU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2369492" y="2554033"/>
            <a:ext cx="1609725" cy="390525"/>
            <a:chOff x="2369492" y="2554033"/>
            <a:chExt cx="1609725" cy="39052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74254" y="2558795"/>
              <a:ext cx="1600199" cy="380999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2374254" y="2558795"/>
              <a:ext cx="1600200" cy="381000"/>
            </a:xfrm>
            <a:custGeom>
              <a:avLst/>
              <a:gdLst/>
              <a:ahLst/>
              <a:cxnLst/>
              <a:rect l="l" t="t" r="r" b="b"/>
              <a:pathLst>
                <a:path w="1600200" h="381000">
                  <a:moveTo>
                    <a:pt x="64007" y="0"/>
                  </a:moveTo>
                  <a:lnTo>
                    <a:pt x="39219" y="5072"/>
                  </a:lnTo>
                  <a:lnTo>
                    <a:pt x="18859" y="18859"/>
                  </a:lnTo>
                  <a:lnTo>
                    <a:pt x="5072" y="39219"/>
                  </a:lnTo>
                  <a:lnTo>
                    <a:pt x="0" y="64007"/>
                  </a:lnTo>
                  <a:lnTo>
                    <a:pt x="0" y="316991"/>
                  </a:lnTo>
                  <a:lnTo>
                    <a:pt x="5072" y="341780"/>
                  </a:lnTo>
                  <a:lnTo>
                    <a:pt x="18859" y="362140"/>
                  </a:lnTo>
                  <a:lnTo>
                    <a:pt x="39219" y="375927"/>
                  </a:lnTo>
                  <a:lnTo>
                    <a:pt x="64007" y="380999"/>
                  </a:lnTo>
                  <a:lnTo>
                    <a:pt x="1536191" y="380999"/>
                  </a:lnTo>
                  <a:lnTo>
                    <a:pt x="1560980" y="375927"/>
                  </a:lnTo>
                  <a:lnTo>
                    <a:pt x="1581340" y="362140"/>
                  </a:lnTo>
                  <a:lnTo>
                    <a:pt x="1595127" y="341780"/>
                  </a:lnTo>
                  <a:lnTo>
                    <a:pt x="1600199" y="316991"/>
                  </a:lnTo>
                  <a:lnTo>
                    <a:pt x="1600199" y="64007"/>
                  </a:lnTo>
                  <a:lnTo>
                    <a:pt x="1595127" y="39219"/>
                  </a:lnTo>
                  <a:lnTo>
                    <a:pt x="1581340" y="18859"/>
                  </a:lnTo>
                  <a:lnTo>
                    <a:pt x="1560980" y="5072"/>
                  </a:lnTo>
                  <a:lnTo>
                    <a:pt x="1536191" y="0"/>
                  </a:lnTo>
                  <a:lnTo>
                    <a:pt x="64007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3051935" y="2544571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 b="1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3969692" y="2554033"/>
            <a:ext cx="1381125" cy="390525"/>
            <a:chOff x="3969692" y="2554033"/>
            <a:chExt cx="1381125" cy="390525"/>
          </a:xfrm>
        </p:grpSpPr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74454" y="2558795"/>
              <a:ext cx="914399" cy="380999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3974454" y="2558795"/>
              <a:ext cx="914400" cy="381000"/>
            </a:xfrm>
            <a:custGeom>
              <a:avLst/>
              <a:gdLst/>
              <a:ahLst/>
              <a:cxnLst/>
              <a:rect l="l" t="t" r="r" b="b"/>
              <a:pathLst>
                <a:path w="914400" h="381000">
                  <a:moveTo>
                    <a:pt x="64007" y="0"/>
                  </a:moveTo>
                  <a:lnTo>
                    <a:pt x="39219" y="5072"/>
                  </a:lnTo>
                  <a:lnTo>
                    <a:pt x="18859" y="18859"/>
                  </a:lnTo>
                  <a:lnTo>
                    <a:pt x="5072" y="39219"/>
                  </a:lnTo>
                  <a:lnTo>
                    <a:pt x="0" y="64007"/>
                  </a:lnTo>
                  <a:lnTo>
                    <a:pt x="0" y="316991"/>
                  </a:lnTo>
                  <a:lnTo>
                    <a:pt x="5072" y="341780"/>
                  </a:lnTo>
                  <a:lnTo>
                    <a:pt x="18859" y="362140"/>
                  </a:lnTo>
                  <a:lnTo>
                    <a:pt x="39219" y="375927"/>
                  </a:lnTo>
                  <a:lnTo>
                    <a:pt x="64007" y="380999"/>
                  </a:lnTo>
                  <a:lnTo>
                    <a:pt x="850391" y="380999"/>
                  </a:lnTo>
                  <a:lnTo>
                    <a:pt x="875180" y="375927"/>
                  </a:lnTo>
                  <a:lnTo>
                    <a:pt x="895540" y="362140"/>
                  </a:lnTo>
                  <a:lnTo>
                    <a:pt x="909327" y="341780"/>
                  </a:lnTo>
                  <a:lnTo>
                    <a:pt x="914399" y="316991"/>
                  </a:lnTo>
                  <a:lnTo>
                    <a:pt x="914399" y="64007"/>
                  </a:lnTo>
                  <a:lnTo>
                    <a:pt x="909327" y="39219"/>
                  </a:lnTo>
                  <a:lnTo>
                    <a:pt x="895540" y="18859"/>
                  </a:lnTo>
                  <a:lnTo>
                    <a:pt x="875180" y="5072"/>
                  </a:lnTo>
                  <a:lnTo>
                    <a:pt x="850391" y="0"/>
                  </a:lnTo>
                  <a:lnTo>
                    <a:pt x="64007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88854" y="2558795"/>
              <a:ext cx="457199" cy="380999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4888854" y="2558795"/>
              <a:ext cx="457200" cy="381000"/>
            </a:xfrm>
            <a:custGeom>
              <a:avLst/>
              <a:gdLst/>
              <a:ahLst/>
              <a:cxnLst/>
              <a:rect l="l" t="t" r="r" b="b"/>
              <a:pathLst>
                <a:path w="457200" h="381000">
                  <a:moveTo>
                    <a:pt x="64007" y="0"/>
                  </a:moveTo>
                  <a:lnTo>
                    <a:pt x="39219" y="5072"/>
                  </a:lnTo>
                  <a:lnTo>
                    <a:pt x="18859" y="18859"/>
                  </a:lnTo>
                  <a:lnTo>
                    <a:pt x="5072" y="39219"/>
                  </a:lnTo>
                  <a:lnTo>
                    <a:pt x="0" y="64007"/>
                  </a:lnTo>
                  <a:lnTo>
                    <a:pt x="0" y="316991"/>
                  </a:lnTo>
                  <a:lnTo>
                    <a:pt x="5072" y="341780"/>
                  </a:lnTo>
                  <a:lnTo>
                    <a:pt x="18859" y="362140"/>
                  </a:lnTo>
                  <a:lnTo>
                    <a:pt x="39219" y="375927"/>
                  </a:lnTo>
                  <a:lnTo>
                    <a:pt x="64007" y="380999"/>
                  </a:lnTo>
                  <a:lnTo>
                    <a:pt x="393191" y="380999"/>
                  </a:lnTo>
                  <a:lnTo>
                    <a:pt x="417980" y="375927"/>
                  </a:lnTo>
                  <a:lnTo>
                    <a:pt x="438340" y="362140"/>
                  </a:lnTo>
                  <a:lnTo>
                    <a:pt x="452127" y="341780"/>
                  </a:lnTo>
                  <a:lnTo>
                    <a:pt x="457199" y="316991"/>
                  </a:lnTo>
                  <a:lnTo>
                    <a:pt x="457199" y="64007"/>
                  </a:lnTo>
                  <a:lnTo>
                    <a:pt x="452127" y="39219"/>
                  </a:lnTo>
                  <a:lnTo>
                    <a:pt x="438340" y="18859"/>
                  </a:lnTo>
                  <a:lnTo>
                    <a:pt x="417980" y="5072"/>
                  </a:lnTo>
                  <a:lnTo>
                    <a:pt x="393191" y="0"/>
                  </a:lnTo>
                  <a:lnTo>
                    <a:pt x="64007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4316855" y="2544571"/>
            <a:ext cx="9226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8975" algn="l"/>
              </a:tabLst>
            </a:pPr>
            <a:r>
              <a:rPr dirty="0" sz="2400" spc="-50" b="1">
                <a:latin typeface="Times New Roman"/>
                <a:cs typeface="Times New Roman"/>
              </a:rPr>
              <a:t>B</a:t>
            </a:r>
            <a:r>
              <a:rPr dirty="0" sz="2400" b="1">
                <a:latin typeface="Times New Roman"/>
                <a:cs typeface="Times New Roman"/>
              </a:rPr>
              <a:t>	</a:t>
            </a:r>
            <a:r>
              <a:rPr dirty="0" sz="2400" spc="-50" b="1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2369492" y="3168395"/>
            <a:ext cx="5796280" cy="228600"/>
            <a:chOff x="2369492" y="3168395"/>
            <a:chExt cx="5796280" cy="228600"/>
          </a:xfrm>
        </p:grpSpPr>
        <p:sp>
          <p:nvSpPr>
            <p:cNvPr id="15" name="object 15" descr=""/>
            <p:cNvSpPr/>
            <p:nvPr/>
          </p:nvSpPr>
          <p:spPr>
            <a:xfrm>
              <a:off x="2369682" y="3206496"/>
              <a:ext cx="5796280" cy="76200"/>
            </a:xfrm>
            <a:custGeom>
              <a:avLst/>
              <a:gdLst/>
              <a:ahLst/>
              <a:cxnLst/>
              <a:rect l="l" t="t" r="r" b="b"/>
              <a:pathLst>
                <a:path w="5796280" h="76200">
                  <a:moveTo>
                    <a:pt x="5736336" y="41148"/>
                  </a:moveTo>
                  <a:lnTo>
                    <a:pt x="5736336" y="35052"/>
                  </a:lnTo>
                  <a:lnTo>
                    <a:pt x="5731764" y="33528"/>
                  </a:lnTo>
                  <a:lnTo>
                    <a:pt x="4572" y="33528"/>
                  </a:lnTo>
                  <a:lnTo>
                    <a:pt x="1524" y="35052"/>
                  </a:lnTo>
                  <a:lnTo>
                    <a:pt x="0" y="38100"/>
                  </a:lnTo>
                  <a:lnTo>
                    <a:pt x="1524" y="41148"/>
                  </a:lnTo>
                  <a:lnTo>
                    <a:pt x="4572" y="42672"/>
                  </a:lnTo>
                  <a:lnTo>
                    <a:pt x="5731764" y="42672"/>
                  </a:lnTo>
                  <a:lnTo>
                    <a:pt x="5736336" y="41148"/>
                  </a:lnTo>
                  <a:close/>
                </a:path>
                <a:path w="5796280" h="76200">
                  <a:moveTo>
                    <a:pt x="5795772" y="38100"/>
                  </a:moveTo>
                  <a:lnTo>
                    <a:pt x="5719572" y="0"/>
                  </a:lnTo>
                  <a:lnTo>
                    <a:pt x="5719572" y="33528"/>
                  </a:lnTo>
                  <a:lnTo>
                    <a:pt x="5731764" y="33528"/>
                  </a:lnTo>
                  <a:lnTo>
                    <a:pt x="5736336" y="35052"/>
                  </a:lnTo>
                  <a:lnTo>
                    <a:pt x="5736336" y="67818"/>
                  </a:lnTo>
                  <a:lnTo>
                    <a:pt x="5795772" y="38100"/>
                  </a:lnTo>
                  <a:close/>
                </a:path>
                <a:path w="5796280" h="76200">
                  <a:moveTo>
                    <a:pt x="5736336" y="67818"/>
                  </a:moveTo>
                  <a:lnTo>
                    <a:pt x="5736336" y="41148"/>
                  </a:lnTo>
                  <a:lnTo>
                    <a:pt x="5731764" y="42672"/>
                  </a:lnTo>
                  <a:lnTo>
                    <a:pt x="5719572" y="42672"/>
                  </a:lnTo>
                  <a:lnTo>
                    <a:pt x="5719572" y="76200"/>
                  </a:lnTo>
                  <a:lnTo>
                    <a:pt x="5736336" y="678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2374254" y="3168395"/>
              <a:ext cx="4572000" cy="228600"/>
            </a:xfrm>
            <a:custGeom>
              <a:avLst/>
              <a:gdLst/>
              <a:ahLst/>
              <a:cxnLst/>
              <a:rect l="l" t="t" r="r" b="b"/>
              <a:pathLst>
                <a:path w="4572000" h="228600">
                  <a:moveTo>
                    <a:pt x="0" y="0"/>
                  </a:moveTo>
                  <a:lnTo>
                    <a:pt x="0" y="152399"/>
                  </a:lnTo>
                </a:path>
                <a:path w="4572000" h="228600">
                  <a:moveTo>
                    <a:pt x="228599" y="0"/>
                  </a:moveTo>
                  <a:lnTo>
                    <a:pt x="228599" y="152399"/>
                  </a:lnTo>
                </a:path>
                <a:path w="4572000" h="228600">
                  <a:moveTo>
                    <a:pt x="457199" y="0"/>
                  </a:moveTo>
                  <a:lnTo>
                    <a:pt x="457199" y="152399"/>
                  </a:lnTo>
                </a:path>
                <a:path w="4572000" h="228600">
                  <a:moveTo>
                    <a:pt x="685799" y="0"/>
                  </a:moveTo>
                  <a:lnTo>
                    <a:pt x="685799" y="152399"/>
                  </a:lnTo>
                </a:path>
                <a:path w="4572000" h="228600">
                  <a:moveTo>
                    <a:pt x="914399" y="0"/>
                  </a:moveTo>
                  <a:lnTo>
                    <a:pt x="914399" y="152399"/>
                  </a:lnTo>
                </a:path>
                <a:path w="4572000" h="228600">
                  <a:moveTo>
                    <a:pt x="1142999" y="0"/>
                  </a:moveTo>
                  <a:lnTo>
                    <a:pt x="1142999" y="228599"/>
                  </a:lnTo>
                </a:path>
                <a:path w="4572000" h="228600">
                  <a:moveTo>
                    <a:pt x="1371599" y="0"/>
                  </a:moveTo>
                  <a:lnTo>
                    <a:pt x="1371599" y="152399"/>
                  </a:lnTo>
                </a:path>
                <a:path w="4572000" h="228600">
                  <a:moveTo>
                    <a:pt x="1600199" y="0"/>
                  </a:moveTo>
                  <a:lnTo>
                    <a:pt x="1600199" y="152399"/>
                  </a:lnTo>
                </a:path>
                <a:path w="4572000" h="228600">
                  <a:moveTo>
                    <a:pt x="1828799" y="0"/>
                  </a:moveTo>
                  <a:lnTo>
                    <a:pt x="1828799" y="152399"/>
                  </a:lnTo>
                </a:path>
                <a:path w="4572000" h="228600">
                  <a:moveTo>
                    <a:pt x="2057399" y="0"/>
                  </a:moveTo>
                  <a:lnTo>
                    <a:pt x="2057399" y="152399"/>
                  </a:lnTo>
                </a:path>
                <a:path w="4572000" h="228600">
                  <a:moveTo>
                    <a:pt x="2285999" y="0"/>
                  </a:moveTo>
                  <a:lnTo>
                    <a:pt x="2285999" y="228599"/>
                  </a:lnTo>
                </a:path>
                <a:path w="4572000" h="228600">
                  <a:moveTo>
                    <a:pt x="2514599" y="0"/>
                  </a:moveTo>
                  <a:lnTo>
                    <a:pt x="2514599" y="152399"/>
                  </a:lnTo>
                </a:path>
                <a:path w="4572000" h="228600">
                  <a:moveTo>
                    <a:pt x="2743199" y="0"/>
                  </a:moveTo>
                  <a:lnTo>
                    <a:pt x="2743199" y="152399"/>
                  </a:lnTo>
                </a:path>
                <a:path w="4572000" h="228600">
                  <a:moveTo>
                    <a:pt x="2971799" y="0"/>
                  </a:moveTo>
                  <a:lnTo>
                    <a:pt x="2971799" y="152399"/>
                  </a:lnTo>
                </a:path>
                <a:path w="4572000" h="228600">
                  <a:moveTo>
                    <a:pt x="3200399" y="0"/>
                  </a:moveTo>
                  <a:lnTo>
                    <a:pt x="3200399" y="152399"/>
                  </a:lnTo>
                </a:path>
                <a:path w="4572000" h="228600">
                  <a:moveTo>
                    <a:pt x="3428999" y="0"/>
                  </a:moveTo>
                  <a:lnTo>
                    <a:pt x="3428999" y="228599"/>
                  </a:lnTo>
                </a:path>
                <a:path w="4572000" h="228600">
                  <a:moveTo>
                    <a:pt x="3657599" y="0"/>
                  </a:moveTo>
                  <a:lnTo>
                    <a:pt x="3657599" y="152399"/>
                  </a:lnTo>
                </a:path>
                <a:path w="4572000" h="228600">
                  <a:moveTo>
                    <a:pt x="3886199" y="0"/>
                  </a:moveTo>
                  <a:lnTo>
                    <a:pt x="3886199" y="152399"/>
                  </a:lnTo>
                </a:path>
                <a:path w="4572000" h="228600">
                  <a:moveTo>
                    <a:pt x="4114799" y="0"/>
                  </a:moveTo>
                  <a:lnTo>
                    <a:pt x="4114799" y="152399"/>
                  </a:lnTo>
                </a:path>
                <a:path w="4572000" h="228600">
                  <a:moveTo>
                    <a:pt x="4343399" y="0"/>
                  </a:moveTo>
                  <a:lnTo>
                    <a:pt x="4343399" y="152399"/>
                  </a:lnTo>
                </a:path>
                <a:path w="4572000" h="228600">
                  <a:moveTo>
                    <a:pt x="4571999" y="0"/>
                  </a:moveTo>
                  <a:lnTo>
                    <a:pt x="4571999" y="2285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3443603" y="3419346"/>
            <a:ext cx="1784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559177" y="3419346"/>
            <a:ext cx="3308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latin typeface="Times New Roman"/>
                <a:cs typeface="Times New Roman"/>
              </a:rPr>
              <a:t>10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5702183" y="3419346"/>
            <a:ext cx="3308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latin typeface="Times New Roman"/>
                <a:cs typeface="Times New Roman"/>
              </a:rPr>
              <a:t>15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6819788" y="3266946"/>
            <a:ext cx="14224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22605" algn="l"/>
              </a:tabLst>
            </a:pPr>
            <a:r>
              <a:rPr dirty="0" baseline="-27777" sz="3600" spc="-37">
                <a:latin typeface="Times New Roman"/>
                <a:cs typeface="Times New Roman"/>
              </a:rPr>
              <a:t>20</a:t>
            </a:r>
            <a:r>
              <a:rPr dirty="0" baseline="-27777" sz="36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Tempo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5914518" y="4022576"/>
            <a:ext cx="3835400" cy="4679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ts val="1739"/>
              </a:lnSpc>
              <a:spcBef>
                <a:spcPts val="105"/>
              </a:spcBef>
            </a:pPr>
            <a:r>
              <a:rPr dirty="0" sz="1750" spc="-10">
                <a:latin typeface="Times New Roman"/>
                <a:cs typeface="Times New Roman"/>
              </a:rPr>
              <a:t>Pr</a:t>
            </a:r>
            <a:r>
              <a:rPr dirty="0" sz="1750" spc="-160">
                <a:latin typeface="Times New Roman"/>
                <a:cs typeface="Times New Roman"/>
              </a:rPr>
              <a:t> </a:t>
            </a:r>
            <a:r>
              <a:rPr dirty="0" sz="1750" i="1">
                <a:latin typeface="Times New Roman"/>
                <a:cs typeface="Times New Roman"/>
              </a:rPr>
              <a:t>odutividade</a:t>
            </a:r>
            <a:r>
              <a:rPr dirty="0" sz="1750" spc="-35" i="1">
                <a:latin typeface="Times New Roman"/>
                <a:cs typeface="Times New Roman"/>
              </a:rPr>
              <a:t> </a:t>
            </a:r>
            <a:r>
              <a:rPr dirty="0" sz="1750">
                <a:latin typeface="Symbol"/>
                <a:cs typeface="Symbol"/>
              </a:rPr>
              <a:t></a:t>
            </a:r>
            <a:r>
              <a:rPr dirty="0" sz="1750" spc="-5">
                <a:latin typeface="Times New Roman"/>
                <a:cs typeface="Times New Roman"/>
              </a:rPr>
              <a:t> </a:t>
            </a:r>
            <a:r>
              <a:rPr dirty="0" u="sng" baseline="34920" sz="2625" spc="-48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4920" sz="262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u="sng" baseline="34920" sz="26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º</a:t>
            </a:r>
            <a:r>
              <a:rPr dirty="0" u="sng" baseline="34920" sz="2625" spc="104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4920" sz="262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processos</a:t>
            </a:r>
            <a:r>
              <a:rPr dirty="0" baseline="34920" sz="2625" spc="209" i="1">
                <a:latin typeface="Times New Roman"/>
                <a:cs typeface="Times New Roman"/>
              </a:rPr>
              <a:t> </a:t>
            </a:r>
            <a:r>
              <a:rPr dirty="0" sz="1750">
                <a:latin typeface="Symbol"/>
                <a:cs typeface="Symbol"/>
              </a:rPr>
              <a:t></a:t>
            </a:r>
            <a:r>
              <a:rPr dirty="0" sz="1750">
                <a:latin typeface="Times New Roman"/>
                <a:cs typeface="Times New Roman"/>
              </a:rPr>
              <a:t> </a:t>
            </a:r>
            <a:r>
              <a:rPr dirty="0" u="sng" baseline="34920" sz="2625" spc="-7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4920" sz="26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</a:t>
            </a:r>
            <a:r>
              <a:rPr dirty="0" baseline="34920" sz="2625" spc="637">
                <a:latin typeface="Times New Roman"/>
                <a:cs typeface="Times New Roman"/>
              </a:rPr>
              <a:t> </a:t>
            </a:r>
            <a:r>
              <a:rPr dirty="0" sz="1750">
                <a:latin typeface="Symbol"/>
                <a:cs typeface="Symbol"/>
              </a:rPr>
              <a:t></a:t>
            </a:r>
            <a:r>
              <a:rPr dirty="0" sz="1750" spc="-55">
                <a:latin typeface="Times New Roman"/>
                <a:cs typeface="Times New Roman"/>
              </a:rPr>
              <a:t> </a:t>
            </a:r>
            <a:r>
              <a:rPr dirty="0" sz="1750" spc="-20">
                <a:latin typeface="Times New Roman"/>
                <a:cs typeface="Times New Roman"/>
              </a:rPr>
              <a:t>0,23</a:t>
            </a:r>
            <a:endParaRPr sz="1750">
              <a:latin typeface="Times New Roman"/>
              <a:cs typeface="Times New Roman"/>
            </a:endParaRPr>
          </a:p>
          <a:p>
            <a:pPr marL="1858645">
              <a:lnSpc>
                <a:spcPts val="1739"/>
              </a:lnSpc>
              <a:tabLst>
                <a:tab pos="2939415" algn="l"/>
              </a:tabLst>
            </a:pPr>
            <a:r>
              <a:rPr dirty="0" sz="1750" spc="-10" i="1">
                <a:latin typeface="Times New Roman"/>
                <a:cs typeface="Times New Roman"/>
              </a:rPr>
              <a:t>tempo</a:t>
            </a:r>
            <a:r>
              <a:rPr dirty="0" sz="1750" i="1">
                <a:latin typeface="Times New Roman"/>
                <a:cs typeface="Times New Roman"/>
              </a:rPr>
              <a:t>	</a:t>
            </a:r>
            <a:r>
              <a:rPr dirty="0" sz="1750" spc="-25">
                <a:latin typeface="Times New Roman"/>
                <a:cs typeface="Times New Roman"/>
              </a:rPr>
              <a:t>13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3146922" y="4224527"/>
            <a:ext cx="1074420" cy="0"/>
          </a:xfrm>
          <a:custGeom>
            <a:avLst/>
            <a:gdLst/>
            <a:ahLst/>
            <a:cxnLst/>
            <a:rect l="l" t="t" r="r" b="b"/>
            <a:pathLst>
              <a:path w="1074420" h="0">
                <a:moveTo>
                  <a:pt x="0" y="0"/>
                </a:moveTo>
                <a:lnTo>
                  <a:pt x="1074419" y="0"/>
                </a:lnTo>
              </a:path>
            </a:pathLst>
          </a:custGeom>
          <a:ln w="92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/>
          <p:nvPr/>
        </p:nvSpPr>
        <p:spPr>
          <a:xfrm>
            <a:off x="4256916" y="4046151"/>
            <a:ext cx="1477010" cy="4660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ts val="1735"/>
              </a:lnSpc>
              <a:spcBef>
                <a:spcPts val="95"/>
              </a:spcBef>
            </a:pPr>
            <a:r>
              <a:rPr dirty="0" sz="1750">
                <a:latin typeface="Symbol"/>
                <a:cs typeface="Symbol"/>
              </a:rPr>
              <a:t></a:t>
            </a:r>
            <a:r>
              <a:rPr dirty="0" sz="1750" spc="-100">
                <a:latin typeface="Times New Roman"/>
                <a:cs typeface="Times New Roman"/>
              </a:rPr>
              <a:t> </a:t>
            </a:r>
            <a:r>
              <a:rPr dirty="0" u="sng" baseline="34920" sz="26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13</a:t>
            </a:r>
            <a:r>
              <a:rPr dirty="0" baseline="34920" sz="2625" spc="44">
                <a:latin typeface="Times New Roman"/>
                <a:cs typeface="Times New Roman"/>
              </a:rPr>
              <a:t> </a:t>
            </a:r>
            <a:r>
              <a:rPr dirty="0" sz="1750" spc="-10">
                <a:latin typeface="Symbol"/>
                <a:cs typeface="Symbol"/>
              </a:rPr>
              <a:t></a:t>
            </a:r>
            <a:r>
              <a:rPr dirty="0" sz="1750" spc="-210">
                <a:latin typeface="Times New Roman"/>
                <a:cs typeface="Times New Roman"/>
              </a:rPr>
              <a:t> </a:t>
            </a:r>
            <a:r>
              <a:rPr dirty="0" sz="1750" spc="-10">
                <a:latin typeface="Times New Roman"/>
                <a:cs typeface="Times New Roman"/>
              </a:rPr>
              <a:t>1</a:t>
            </a:r>
            <a:r>
              <a:rPr dirty="0" sz="1750" spc="-200">
                <a:latin typeface="Times New Roman"/>
                <a:cs typeface="Times New Roman"/>
              </a:rPr>
              <a:t> </a:t>
            </a:r>
            <a:r>
              <a:rPr dirty="0" sz="1750" spc="-10">
                <a:latin typeface="Symbol"/>
                <a:cs typeface="Symbol"/>
              </a:rPr>
              <a:t></a:t>
            </a:r>
            <a:r>
              <a:rPr dirty="0" sz="1750" spc="-210">
                <a:latin typeface="Times New Roman"/>
                <a:cs typeface="Times New Roman"/>
              </a:rPr>
              <a:t> </a:t>
            </a:r>
            <a:r>
              <a:rPr dirty="0" sz="1750" spc="-20">
                <a:latin typeface="Times New Roman"/>
                <a:cs typeface="Times New Roman"/>
              </a:rPr>
              <a:t>100%</a:t>
            </a:r>
            <a:endParaRPr sz="1750">
              <a:latin typeface="Times New Roman"/>
              <a:cs typeface="Times New Roman"/>
            </a:endParaRPr>
          </a:p>
          <a:p>
            <a:pPr marL="192405">
              <a:lnSpc>
                <a:spcPts val="1735"/>
              </a:lnSpc>
            </a:pPr>
            <a:r>
              <a:rPr dirty="0" sz="1750" spc="-25">
                <a:latin typeface="Times New Roman"/>
                <a:cs typeface="Times New Roman"/>
              </a:rPr>
              <a:t>13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773818" y="4046151"/>
            <a:ext cx="942340" cy="2921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750" spc="-10" i="1">
                <a:latin typeface="Times New Roman"/>
                <a:cs typeface="Times New Roman"/>
              </a:rPr>
              <a:t>Utilização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2943229" y="3916386"/>
            <a:ext cx="1283970" cy="595630"/>
          </a:xfrm>
          <a:prstGeom prst="rect">
            <a:avLst/>
          </a:prstGeom>
        </p:spPr>
        <p:txBody>
          <a:bodyPr wrap="square" lIns="0" tIns="3111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r>
              <a:rPr dirty="0" baseline="-28571" sz="2625">
                <a:latin typeface="Symbol"/>
                <a:cs typeface="Symbol"/>
              </a:rPr>
              <a:t></a:t>
            </a:r>
            <a:r>
              <a:rPr dirty="0" baseline="-28571" sz="2625" spc="7">
                <a:latin typeface="Times New Roman"/>
                <a:cs typeface="Times New Roman"/>
              </a:rPr>
              <a:t> </a:t>
            </a:r>
            <a:r>
              <a:rPr dirty="0" baseline="14285" sz="2625" spc="-15" i="1">
                <a:latin typeface="Times New Roman"/>
                <a:cs typeface="Times New Roman"/>
              </a:rPr>
              <a:t>TCPU</a:t>
            </a:r>
            <a:r>
              <a:rPr dirty="0" sz="1000" spc="-10" i="1">
                <a:latin typeface="Times New Roman"/>
                <a:cs typeface="Times New Roman"/>
              </a:rPr>
              <a:t>ocupada</a:t>
            </a:r>
            <a:endParaRPr sz="1000">
              <a:latin typeface="Times New Roman"/>
              <a:cs typeface="Times New Roman"/>
            </a:endParaRPr>
          </a:p>
          <a:p>
            <a:pPr marL="433705">
              <a:lnSpc>
                <a:spcPct val="100000"/>
              </a:lnSpc>
              <a:spcBef>
                <a:spcPts val="140"/>
              </a:spcBef>
            </a:pPr>
            <a:r>
              <a:rPr dirty="0" sz="1750" spc="-10" i="1">
                <a:latin typeface="Times New Roman"/>
                <a:cs typeface="Times New Roman"/>
              </a:rPr>
              <a:t>Tempo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2701926" y="4193538"/>
            <a:ext cx="201295" cy="1809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000" spc="-25" i="1">
                <a:latin typeface="Times New Roman"/>
                <a:cs typeface="Times New Roman"/>
              </a:rPr>
              <a:t>cpu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7" name="object 27" descr=""/>
          <p:cNvSpPr/>
          <p:nvPr/>
        </p:nvSpPr>
        <p:spPr>
          <a:xfrm>
            <a:off x="2628762" y="5178551"/>
            <a:ext cx="3124200" cy="0"/>
          </a:xfrm>
          <a:custGeom>
            <a:avLst/>
            <a:gdLst/>
            <a:ahLst/>
            <a:cxnLst/>
            <a:rect l="l" t="t" r="r" b="b"/>
            <a:pathLst>
              <a:path w="3124200" h="0">
                <a:moveTo>
                  <a:pt x="0" y="0"/>
                </a:moveTo>
                <a:lnTo>
                  <a:pt x="3124199" y="0"/>
                </a:lnTo>
              </a:path>
            </a:pathLst>
          </a:custGeom>
          <a:ln w="99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 txBox="1"/>
          <p:nvPr/>
        </p:nvSpPr>
        <p:spPr>
          <a:xfrm>
            <a:off x="2387472" y="4782660"/>
            <a:ext cx="7129145" cy="705485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495"/>
              </a:spcBef>
            </a:pPr>
            <a:r>
              <a:rPr dirty="0" baseline="-35087" sz="2850">
                <a:latin typeface="Symbol"/>
                <a:cs typeface="Symbol"/>
              </a:rPr>
              <a:t></a:t>
            </a:r>
            <a:r>
              <a:rPr dirty="0" baseline="-35087" sz="2850" spc="-7">
                <a:latin typeface="Times New Roman"/>
                <a:cs typeface="Times New Roman"/>
              </a:rPr>
              <a:t> </a:t>
            </a:r>
            <a:r>
              <a:rPr dirty="0" sz="1900" spc="-20" i="1">
                <a:latin typeface="Times New Roman"/>
                <a:cs typeface="Times New Roman"/>
              </a:rPr>
              <a:t>TEspera</a:t>
            </a:r>
            <a:r>
              <a:rPr dirty="0" sz="1900" spc="-229" i="1">
                <a:latin typeface="Times New Roman"/>
                <a:cs typeface="Times New Roman"/>
              </a:rPr>
              <a:t> </a:t>
            </a:r>
            <a:r>
              <a:rPr dirty="0" baseline="-22727" sz="1650" i="1">
                <a:latin typeface="Times New Roman"/>
                <a:cs typeface="Times New Roman"/>
              </a:rPr>
              <a:t>A</a:t>
            </a:r>
            <a:r>
              <a:rPr dirty="0" baseline="-22727" sz="1650" spc="-202" i="1">
                <a:latin typeface="Times New Roman"/>
                <a:cs typeface="Times New Roman"/>
              </a:rPr>
              <a:t> </a:t>
            </a:r>
            <a:r>
              <a:rPr dirty="0" sz="1900" spc="-20">
                <a:latin typeface="Symbol"/>
                <a:cs typeface="Symbol"/>
              </a:rPr>
              <a:t></a:t>
            </a:r>
            <a:r>
              <a:rPr dirty="0" sz="1900" spc="-20" i="1">
                <a:latin typeface="Times New Roman"/>
                <a:cs typeface="Times New Roman"/>
              </a:rPr>
              <a:t>TEspera</a:t>
            </a:r>
            <a:r>
              <a:rPr dirty="0" sz="1900" spc="-290" i="1">
                <a:latin typeface="Times New Roman"/>
                <a:cs typeface="Times New Roman"/>
              </a:rPr>
              <a:t> </a:t>
            </a:r>
            <a:r>
              <a:rPr dirty="0" baseline="-22727" sz="1650" i="1">
                <a:latin typeface="Times New Roman"/>
                <a:cs typeface="Times New Roman"/>
              </a:rPr>
              <a:t>B</a:t>
            </a:r>
            <a:r>
              <a:rPr dirty="0" baseline="-22727" sz="1650" spc="-135" i="1">
                <a:latin typeface="Times New Roman"/>
                <a:cs typeface="Times New Roman"/>
              </a:rPr>
              <a:t> </a:t>
            </a:r>
            <a:r>
              <a:rPr dirty="0" sz="1900">
                <a:latin typeface="Symbol"/>
                <a:cs typeface="Symbol"/>
              </a:rPr>
              <a:t></a:t>
            </a:r>
            <a:r>
              <a:rPr dirty="0" sz="1900" i="1">
                <a:latin typeface="Times New Roman"/>
                <a:cs typeface="Times New Roman"/>
              </a:rPr>
              <a:t>TEspera</a:t>
            </a:r>
            <a:r>
              <a:rPr dirty="0" baseline="-22727" sz="1650" i="1">
                <a:latin typeface="Times New Roman"/>
                <a:cs typeface="Times New Roman"/>
              </a:rPr>
              <a:t>C</a:t>
            </a:r>
            <a:r>
              <a:rPr dirty="0" baseline="-22727" sz="1650" spc="232" i="1">
                <a:latin typeface="Times New Roman"/>
                <a:cs typeface="Times New Roman"/>
              </a:rPr>
              <a:t>  </a:t>
            </a:r>
            <a:r>
              <a:rPr dirty="0" baseline="-35087" sz="2850">
                <a:latin typeface="Symbol"/>
                <a:cs typeface="Symbol"/>
              </a:rPr>
              <a:t></a:t>
            </a:r>
            <a:r>
              <a:rPr dirty="0" baseline="-35087" sz="2850" spc="165">
                <a:latin typeface="Times New Roman"/>
                <a:cs typeface="Times New Roman"/>
              </a:rPr>
              <a:t> </a:t>
            </a:r>
            <a:r>
              <a:rPr dirty="0" u="sng" sz="19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</a:t>
            </a:r>
            <a:r>
              <a:rPr dirty="0" u="sng" sz="1900" spc="-18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90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dirty="0" u="sng" sz="1900" spc="-1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9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(7</a:t>
            </a:r>
            <a:r>
              <a:rPr dirty="0" u="sng" sz="1900" spc="-1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90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dirty="0" u="sng" sz="1900" spc="-14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900" spc="-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2)</a:t>
            </a:r>
            <a:r>
              <a:rPr dirty="0" u="sng" sz="1900" spc="-16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90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dirty="0" u="sng" sz="1900" spc="-14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900" spc="-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(11</a:t>
            </a:r>
            <a:r>
              <a:rPr dirty="0" u="sng" sz="1900" spc="-2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dirty="0" u="sng" sz="1900" spc="-2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9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3)</a:t>
            </a:r>
            <a:r>
              <a:rPr dirty="0" sz="1900" spc="125">
                <a:latin typeface="Times New Roman"/>
                <a:cs typeface="Times New Roman"/>
              </a:rPr>
              <a:t> </a:t>
            </a:r>
            <a:r>
              <a:rPr dirty="0" baseline="-35087" sz="2850">
                <a:latin typeface="Symbol"/>
                <a:cs typeface="Symbol"/>
              </a:rPr>
              <a:t></a:t>
            </a:r>
            <a:r>
              <a:rPr dirty="0" baseline="-35087" sz="2850" spc="142">
                <a:latin typeface="Times New Roman"/>
                <a:cs typeface="Times New Roman"/>
              </a:rPr>
              <a:t> </a:t>
            </a:r>
            <a:r>
              <a:rPr dirty="0" u="sng" sz="19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</a:t>
            </a:r>
            <a:r>
              <a:rPr dirty="0" u="sng" sz="1900" spc="-17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90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dirty="0" u="sng" sz="1900" spc="-18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9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5</a:t>
            </a:r>
            <a:r>
              <a:rPr dirty="0" u="sng" sz="1900" spc="-19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90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dirty="0" u="sng" sz="1900" spc="-2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9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8</a:t>
            </a:r>
            <a:r>
              <a:rPr dirty="0" sz="1900" spc="80">
                <a:latin typeface="Times New Roman"/>
                <a:cs typeface="Times New Roman"/>
              </a:rPr>
              <a:t> </a:t>
            </a:r>
            <a:r>
              <a:rPr dirty="0" baseline="-35087" sz="2850">
                <a:latin typeface="Symbol"/>
                <a:cs typeface="Symbol"/>
              </a:rPr>
              <a:t></a:t>
            </a:r>
            <a:r>
              <a:rPr dirty="0" baseline="-35087" sz="2850" spc="-37">
                <a:latin typeface="Times New Roman"/>
                <a:cs typeface="Times New Roman"/>
              </a:rPr>
              <a:t> 4,3</a:t>
            </a:r>
            <a:endParaRPr baseline="-35087" sz="2850">
              <a:latin typeface="Times New Roman"/>
              <a:cs typeface="Times New Roman"/>
            </a:endParaRPr>
          </a:p>
          <a:p>
            <a:pPr algn="ctr" marL="267970">
              <a:lnSpc>
                <a:spcPct val="100000"/>
              </a:lnSpc>
              <a:spcBef>
                <a:spcPts val="395"/>
              </a:spcBef>
              <a:tabLst>
                <a:tab pos="3573145" algn="l"/>
                <a:tab pos="5156835" algn="l"/>
              </a:tabLst>
            </a:pPr>
            <a:r>
              <a:rPr dirty="0" sz="1900" i="1">
                <a:latin typeface="Times New Roman"/>
                <a:cs typeface="Times New Roman"/>
              </a:rPr>
              <a:t>n</a:t>
            </a:r>
            <a:r>
              <a:rPr dirty="0" sz="1900">
                <a:latin typeface="Times New Roman"/>
                <a:cs typeface="Times New Roman"/>
              </a:rPr>
              <a:t>º</a:t>
            </a:r>
            <a:r>
              <a:rPr dirty="0" sz="1900" spc="105">
                <a:latin typeface="Times New Roman"/>
                <a:cs typeface="Times New Roman"/>
              </a:rPr>
              <a:t> </a:t>
            </a:r>
            <a:r>
              <a:rPr dirty="0" sz="1900" spc="-10" i="1">
                <a:latin typeface="Times New Roman"/>
                <a:cs typeface="Times New Roman"/>
              </a:rPr>
              <a:t>processos</a:t>
            </a:r>
            <a:r>
              <a:rPr dirty="0" sz="1900" i="1">
                <a:latin typeface="Times New Roman"/>
                <a:cs typeface="Times New Roman"/>
              </a:rPr>
              <a:t>	</a:t>
            </a:r>
            <a:r>
              <a:rPr dirty="0" sz="1900" spc="-50">
                <a:latin typeface="Times New Roman"/>
                <a:cs typeface="Times New Roman"/>
              </a:rPr>
              <a:t>3</a:t>
            </a:r>
            <a:r>
              <a:rPr dirty="0" sz="1900">
                <a:latin typeface="Times New Roman"/>
                <a:cs typeface="Times New Roman"/>
              </a:rPr>
              <a:t>	</a:t>
            </a:r>
            <a:r>
              <a:rPr dirty="0" sz="1900" spc="-50">
                <a:latin typeface="Times New Roman"/>
                <a:cs typeface="Times New Roman"/>
              </a:rPr>
              <a:t>3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1178952" y="4986298"/>
            <a:ext cx="840740" cy="3143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900" spc="-10" i="1">
                <a:latin typeface="Times New Roman"/>
                <a:cs typeface="Times New Roman"/>
              </a:rPr>
              <a:t>TEspera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2000393" y="5145947"/>
            <a:ext cx="368935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10" i="1">
                <a:latin typeface="Times New Roman"/>
                <a:cs typeface="Times New Roman"/>
              </a:rPr>
              <a:t>medio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1" name="object 31" descr=""/>
          <p:cNvSpPr/>
          <p:nvPr/>
        </p:nvSpPr>
        <p:spPr>
          <a:xfrm>
            <a:off x="2819262" y="6330695"/>
            <a:ext cx="3708400" cy="0"/>
          </a:xfrm>
          <a:custGeom>
            <a:avLst/>
            <a:gdLst/>
            <a:ahLst/>
            <a:cxnLst/>
            <a:rect l="l" t="t" r="r" b="b"/>
            <a:pathLst>
              <a:path w="3708400" h="0">
                <a:moveTo>
                  <a:pt x="0" y="0"/>
                </a:moveTo>
                <a:lnTo>
                  <a:pt x="3707891" y="0"/>
                </a:lnTo>
              </a:path>
            </a:pathLst>
          </a:custGeom>
          <a:ln w="99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 txBox="1"/>
          <p:nvPr/>
        </p:nvSpPr>
        <p:spPr>
          <a:xfrm>
            <a:off x="2577971" y="5934803"/>
            <a:ext cx="5995035" cy="705485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495"/>
              </a:spcBef>
            </a:pPr>
            <a:r>
              <a:rPr dirty="0" baseline="-35087" sz="2850">
                <a:latin typeface="Symbol"/>
                <a:cs typeface="Symbol"/>
              </a:rPr>
              <a:t></a:t>
            </a:r>
            <a:r>
              <a:rPr dirty="0" baseline="-35087" sz="2850">
                <a:latin typeface="Times New Roman"/>
                <a:cs typeface="Times New Roman"/>
              </a:rPr>
              <a:t> </a:t>
            </a:r>
            <a:r>
              <a:rPr dirty="0" sz="1900" i="1">
                <a:latin typeface="Times New Roman"/>
                <a:cs typeface="Times New Roman"/>
              </a:rPr>
              <a:t>T</a:t>
            </a:r>
            <a:r>
              <a:rPr dirty="0" sz="1900" spc="20" i="1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Re</a:t>
            </a:r>
            <a:r>
              <a:rPr dirty="0" sz="1900" spc="-260">
                <a:latin typeface="Times New Roman"/>
                <a:cs typeface="Times New Roman"/>
              </a:rPr>
              <a:t> </a:t>
            </a:r>
            <a:r>
              <a:rPr dirty="0" sz="1900" spc="-10" i="1">
                <a:latin typeface="Times New Roman"/>
                <a:cs typeface="Times New Roman"/>
              </a:rPr>
              <a:t>torno</a:t>
            </a:r>
            <a:r>
              <a:rPr dirty="0" sz="1900" spc="-270" i="1">
                <a:latin typeface="Times New Roman"/>
                <a:cs typeface="Times New Roman"/>
              </a:rPr>
              <a:t> </a:t>
            </a:r>
            <a:r>
              <a:rPr dirty="0" baseline="-22727" sz="1650" i="1">
                <a:latin typeface="Times New Roman"/>
                <a:cs typeface="Times New Roman"/>
              </a:rPr>
              <a:t>A</a:t>
            </a:r>
            <a:r>
              <a:rPr dirty="0" baseline="-22727" sz="1650" spc="-172" i="1">
                <a:latin typeface="Times New Roman"/>
                <a:cs typeface="Times New Roman"/>
              </a:rPr>
              <a:t> </a:t>
            </a:r>
            <a:r>
              <a:rPr dirty="0" sz="1900">
                <a:latin typeface="Symbol"/>
                <a:cs typeface="Symbol"/>
              </a:rPr>
              <a:t></a:t>
            </a:r>
            <a:r>
              <a:rPr dirty="0" sz="1900" i="1">
                <a:latin typeface="Times New Roman"/>
                <a:cs typeface="Times New Roman"/>
              </a:rPr>
              <a:t>T</a:t>
            </a:r>
            <a:r>
              <a:rPr dirty="0" sz="1900" spc="25" i="1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Re</a:t>
            </a:r>
            <a:r>
              <a:rPr dirty="0" sz="1900" spc="-265">
                <a:latin typeface="Times New Roman"/>
                <a:cs typeface="Times New Roman"/>
              </a:rPr>
              <a:t> </a:t>
            </a:r>
            <a:r>
              <a:rPr dirty="0" sz="1900" i="1">
                <a:latin typeface="Times New Roman"/>
                <a:cs typeface="Times New Roman"/>
              </a:rPr>
              <a:t>torno</a:t>
            </a:r>
            <a:r>
              <a:rPr dirty="0" baseline="-22727" sz="1650" i="1">
                <a:latin typeface="Times New Roman"/>
                <a:cs typeface="Times New Roman"/>
              </a:rPr>
              <a:t>B</a:t>
            </a:r>
            <a:r>
              <a:rPr dirty="0" baseline="-22727" sz="1650" spc="-75" i="1">
                <a:latin typeface="Times New Roman"/>
                <a:cs typeface="Times New Roman"/>
              </a:rPr>
              <a:t> </a:t>
            </a:r>
            <a:r>
              <a:rPr dirty="0" sz="1900">
                <a:latin typeface="Symbol"/>
                <a:cs typeface="Symbol"/>
              </a:rPr>
              <a:t></a:t>
            </a:r>
            <a:r>
              <a:rPr dirty="0" sz="1900" i="1">
                <a:latin typeface="Times New Roman"/>
                <a:cs typeface="Times New Roman"/>
              </a:rPr>
              <a:t>T</a:t>
            </a:r>
            <a:r>
              <a:rPr dirty="0" sz="1900" spc="20" i="1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Re</a:t>
            </a:r>
            <a:r>
              <a:rPr dirty="0" sz="1900" spc="-270">
                <a:latin typeface="Times New Roman"/>
                <a:cs typeface="Times New Roman"/>
              </a:rPr>
              <a:t> </a:t>
            </a:r>
            <a:r>
              <a:rPr dirty="0" sz="1900" i="1">
                <a:latin typeface="Times New Roman"/>
                <a:cs typeface="Times New Roman"/>
              </a:rPr>
              <a:t>torno</a:t>
            </a:r>
            <a:r>
              <a:rPr dirty="0" baseline="-22727" sz="1650" i="1">
                <a:latin typeface="Times New Roman"/>
                <a:cs typeface="Times New Roman"/>
              </a:rPr>
              <a:t>C</a:t>
            </a:r>
            <a:r>
              <a:rPr dirty="0" baseline="-22727" sz="1650" spc="240" i="1">
                <a:latin typeface="Times New Roman"/>
                <a:cs typeface="Times New Roman"/>
              </a:rPr>
              <a:t>  </a:t>
            </a:r>
            <a:r>
              <a:rPr dirty="0" baseline="-35087" sz="2850">
                <a:latin typeface="Symbol"/>
                <a:cs typeface="Symbol"/>
              </a:rPr>
              <a:t></a:t>
            </a:r>
            <a:r>
              <a:rPr dirty="0" baseline="-35087" sz="2850" spc="157">
                <a:latin typeface="Times New Roman"/>
                <a:cs typeface="Times New Roman"/>
              </a:rPr>
              <a:t> </a:t>
            </a:r>
            <a:r>
              <a:rPr dirty="0" u="sng" sz="19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7</a:t>
            </a:r>
            <a:r>
              <a:rPr dirty="0" u="sng" sz="1900" spc="-1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900" spc="65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dirty="0" u="sng" sz="1900" spc="6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11</a:t>
            </a:r>
            <a:r>
              <a:rPr dirty="0" u="sng" sz="1900" spc="65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dirty="0" u="sng" sz="1900" spc="6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13</a:t>
            </a:r>
            <a:r>
              <a:rPr dirty="0" sz="1900" spc="50">
                <a:latin typeface="Times New Roman"/>
                <a:cs typeface="Times New Roman"/>
              </a:rPr>
              <a:t> </a:t>
            </a:r>
            <a:r>
              <a:rPr dirty="0" baseline="-35087" sz="2850">
                <a:latin typeface="Symbol"/>
                <a:cs typeface="Symbol"/>
              </a:rPr>
              <a:t></a:t>
            </a:r>
            <a:r>
              <a:rPr dirty="0" baseline="-35087" sz="2850" spc="-345">
                <a:latin typeface="Times New Roman"/>
                <a:cs typeface="Times New Roman"/>
              </a:rPr>
              <a:t> </a:t>
            </a:r>
            <a:r>
              <a:rPr dirty="0" baseline="-35087" sz="2850" spc="-15">
                <a:latin typeface="Times New Roman"/>
                <a:cs typeface="Times New Roman"/>
              </a:rPr>
              <a:t>10,33</a:t>
            </a:r>
            <a:endParaRPr baseline="-35087" sz="2850">
              <a:latin typeface="Times New Roman"/>
              <a:cs typeface="Times New Roman"/>
            </a:endParaRPr>
          </a:p>
          <a:p>
            <a:pPr algn="ctr" marL="248285">
              <a:lnSpc>
                <a:spcPct val="100000"/>
              </a:lnSpc>
              <a:spcBef>
                <a:spcPts val="395"/>
              </a:spcBef>
              <a:tabLst>
                <a:tab pos="3401060" algn="l"/>
              </a:tabLst>
            </a:pPr>
            <a:r>
              <a:rPr dirty="0" sz="1900" i="1">
                <a:latin typeface="Times New Roman"/>
                <a:cs typeface="Times New Roman"/>
              </a:rPr>
              <a:t>n</a:t>
            </a:r>
            <a:r>
              <a:rPr dirty="0" sz="1900">
                <a:latin typeface="Times New Roman"/>
                <a:cs typeface="Times New Roman"/>
              </a:rPr>
              <a:t>º</a:t>
            </a:r>
            <a:r>
              <a:rPr dirty="0" sz="1900" spc="100">
                <a:latin typeface="Times New Roman"/>
                <a:cs typeface="Times New Roman"/>
              </a:rPr>
              <a:t> </a:t>
            </a:r>
            <a:r>
              <a:rPr dirty="0" sz="1900" spc="-10" i="1">
                <a:latin typeface="Times New Roman"/>
                <a:cs typeface="Times New Roman"/>
              </a:rPr>
              <a:t>processos</a:t>
            </a:r>
            <a:r>
              <a:rPr dirty="0" sz="1900" i="1">
                <a:latin typeface="Times New Roman"/>
                <a:cs typeface="Times New Roman"/>
              </a:rPr>
              <a:t>	</a:t>
            </a:r>
            <a:r>
              <a:rPr dirty="0" sz="1900" spc="-50">
                <a:latin typeface="Times New Roman"/>
                <a:cs typeface="Times New Roman"/>
              </a:rPr>
              <a:t>3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1177417" y="6138442"/>
            <a:ext cx="1036319" cy="3143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900" i="1">
                <a:latin typeface="Times New Roman"/>
                <a:cs typeface="Times New Roman"/>
              </a:rPr>
              <a:t>T</a:t>
            </a:r>
            <a:r>
              <a:rPr dirty="0" sz="1900" spc="15" i="1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Re</a:t>
            </a:r>
            <a:r>
              <a:rPr dirty="0" sz="1900" spc="-275">
                <a:latin typeface="Times New Roman"/>
                <a:cs typeface="Times New Roman"/>
              </a:rPr>
              <a:t> </a:t>
            </a:r>
            <a:r>
              <a:rPr dirty="0" sz="1900" spc="-20" i="1">
                <a:latin typeface="Times New Roman"/>
                <a:cs typeface="Times New Roman"/>
              </a:rPr>
              <a:t>torno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2190893" y="6298091"/>
            <a:ext cx="368935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10" i="1">
                <a:latin typeface="Times New Roman"/>
                <a:cs typeface="Times New Roman"/>
              </a:rPr>
              <a:t>medio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5" name="object 35" descr=""/>
          <p:cNvSpPr/>
          <p:nvPr/>
        </p:nvSpPr>
        <p:spPr>
          <a:xfrm>
            <a:off x="1702170" y="3849623"/>
            <a:ext cx="4069079" cy="721360"/>
          </a:xfrm>
          <a:custGeom>
            <a:avLst/>
            <a:gdLst/>
            <a:ahLst/>
            <a:cxnLst/>
            <a:rect l="l" t="t" r="r" b="b"/>
            <a:pathLst>
              <a:path w="4069079" h="721360">
                <a:moveTo>
                  <a:pt x="0" y="0"/>
                </a:moveTo>
                <a:lnTo>
                  <a:pt x="0" y="720851"/>
                </a:lnTo>
                <a:lnTo>
                  <a:pt x="4069079" y="720851"/>
                </a:lnTo>
                <a:lnTo>
                  <a:pt x="4069079" y="0"/>
                </a:lnTo>
                <a:lnTo>
                  <a:pt x="0" y="0"/>
                </a:lnTo>
                <a:close/>
              </a:path>
            </a:pathLst>
          </a:custGeom>
          <a:ln w="317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/>
          <p:nvPr/>
        </p:nvSpPr>
        <p:spPr>
          <a:xfrm>
            <a:off x="5922126" y="3849623"/>
            <a:ext cx="3888104" cy="684530"/>
          </a:xfrm>
          <a:custGeom>
            <a:avLst/>
            <a:gdLst/>
            <a:ahLst/>
            <a:cxnLst/>
            <a:rect l="l" t="t" r="r" b="b"/>
            <a:pathLst>
              <a:path w="3888104" h="684529">
                <a:moveTo>
                  <a:pt x="0" y="0"/>
                </a:moveTo>
                <a:lnTo>
                  <a:pt x="0" y="684275"/>
                </a:lnTo>
                <a:lnTo>
                  <a:pt x="3887723" y="684275"/>
                </a:lnTo>
                <a:lnTo>
                  <a:pt x="3887723" y="0"/>
                </a:lnTo>
                <a:lnTo>
                  <a:pt x="0" y="0"/>
                </a:lnTo>
                <a:close/>
              </a:path>
            </a:pathLst>
          </a:custGeom>
          <a:ln w="317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03790" rIns="0" bIns="0" rtlCol="0" vert="horz">
            <a:spAutoFit/>
          </a:bodyPr>
          <a:lstStyle/>
          <a:p>
            <a:pPr marL="45720">
              <a:lnSpc>
                <a:spcPct val="100000"/>
              </a:lnSpc>
              <a:spcBef>
                <a:spcPts val="100"/>
              </a:spcBef>
            </a:pPr>
            <a:r>
              <a:rPr dirty="0" spc="-260"/>
              <a:t>Características</a:t>
            </a:r>
            <a:r>
              <a:rPr dirty="0" spc="25"/>
              <a:t> </a:t>
            </a:r>
            <a:r>
              <a:rPr dirty="0" spc="-735"/>
              <a:t>FCFS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39188" y="2203195"/>
            <a:ext cx="7520305" cy="3168015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900" spc="290">
                <a:solidFill>
                  <a:srgbClr val="DD7F46"/>
                </a:solidFill>
                <a:latin typeface="Lucida Sans Unicode"/>
                <a:cs typeface="Lucida Sans Unicode"/>
              </a:rPr>
              <a:t>  </a:t>
            </a:r>
            <a:r>
              <a:rPr dirty="0" sz="2400" spc="-210">
                <a:latin typeface="Arial MT"/>
                <a:cs typeface="Arial MT"/>
              </a:rPr>
              <a:t>Simples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de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 spc="-50">
                <a:latin typeface="Arial MT"/>
                <a:cs typeface="Arial MT"/>
              </a:rPr>
              <a:t>implementar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40"/>
              </a:spcBef>
            </a:pP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900" spc="290">
                <a:solidFill>
                  <a:srgbClr val="DD7F46"/>
                </a:solidFill>
                <a:latin typeface="Lucida Sans Unicode"/>
                <a:cs typeface="Lucida Sans Unicode"/>
              </a:rPr>
              <a:t>  </a:t>
            </a:r>
            <a:r>
              <a:rPr dirty="0" sz="2400" spc="-160">
                <a:latin typeface="Arial MT"/>
                <a:cs typeface="Arial MT"/>
              </a:rPr>
              <a:t>Dependente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da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 spc="-145">
                <a:latin typeface="Arial MT"/>
                <a:cs typeface="Arial MT"/>
              </a:rPr>
              <a:t>ordem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de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 spc="-110">
                <a:latin typeface="Arial MT"/>
                <a:cs typeface="Arial MT"/>
              </a:rPr>
              <a:t>chegada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200">
                <a:latin typeface="Arial MT"/>
                <a:cs typeface="Arial MT"/>
              </a:rPr>
              <a:t>dos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100">
                <a:latin typeface="Arial MT"/>
                <a:cs typeface="Arial MT"/>
              </a:rPr>
              <a:t>processos.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735"/>
              </a:spcBef>
            </a:pPr>
            <a:r>
              <a:rPr dirty="0" sz="2900" spc="290">
                <a:solidFill>
                  <a:srgbClr val="DD7F46"/>
                </a:solidFill>
                <a:latin typeface="Lucida Sans Unicode"/>
                <a:cs typeface="Lucida Sans Unicode"/>
              </a:rPr>
              <a:t>  </a:t>
            </a:r>
            <a:r>
              <a:rPr dirty="0" sz="2400" spc="-150">
                <a:latin typeface="Arial MT"/>
                <a:cs typeface="Arial MT"/>
              </a:rPr>
              <a:t>Altos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200">
                <a:latin typeface="Arial MT"/>
                <a:cs typeface="Arial MT"/>
              </a:rPr>
              <a:t>tempos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de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espera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95"/>
              </a:spcBef>
            </a:pPr>
            <a:endParaRPr sz="2400">
              <a:latin typeface="Arial MT"/>
              <a:cs typeface="Arial MT"/>
            </a:endParaRPr>
          </a:p>
          <a:p>
            <a:pPr marL="330835" marR="5080" indent="-318770">
              <a:lnSpc>
                <a:spcPts val="2630"/>
              </a:lnSpc>
            </a:pPr>
            <a:r>
              <a:rPr dirty="0" sz="2900" spc="330">
                <a:solidFill>
                  <a:srgbClr val="DD7F46"/>
                </a:solidFill>
                <a:latin typeface="Lucida Sans Unicode"/>
                <a:cs typeface="Lucida Sans Unicode"/>
              </a:rPr>
              <a:t>  </a:t>
            </a:r>
            <a:r>
              <a:rPr dirty="0" sz="2400" spc="-215">
                <a:latin typeface="Arial MT"/>
                <a:cs typeface="Arial MT"/>
              </a:rPr>
              <a:t>Tende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90">
                <a:latin typeface="Arial MT"/>
                <a:cs typeface="Arial MT"/>
              </a:rPr>
              <a:t>favorecer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200">
                <a:latin typeface="Arial MT"/>
                <a:cs typeface="Arial MT"/>
              </a:rPr>
              <a:t>aos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229">
                <a:latin typeface="Arial MT"/>
                <a:cs typeface="Arial MT"/>
              </a:rPr>
              <a:t>processos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290">
                <a:latin typeface="Arial MT"/>
                <a:cs typeface="Arial MT"/>
              </a:rPr>
              <a:t>com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 spc="-160">
                <a:latin typeface="Arial MT"/>
                <a:cs typeface="Arial MT"/>
              </a:rPr>
              <a:t>muita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0">
                <a:latin typeface="Arial MT"/>
                <a:cs typeface="Arial MT"/>
              </a:rPr>
              <a:t>carga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20">
                <a:latin typeface="Arial MT"/>
                <a:cs typeface="Arial MT"/>
              </a:rPr>
              <a:t>de </a:t>
            </a:r>
            <a:r>
              <a:rPr dirty="0" sz="2400" spc="-305">
                <a:latin typeface="Arial MT"/>
                <a:cs typeface="Arial MT"/>
              </a:rPr>
              <a:t>CPU, </a:t>
            </a:r>
            <a:r>
              <a:rPr dirty="0" sz="2400" spc="-110">
                <a:latin typeface="Arial MT"/>
                <a:cs typeface="Arial MT"/>
              </a:rPr>
              <a:t>prejudicando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200">
                <a:latin typeface="Arial MT"/>
                <a:cs typeface="Arial MT"/>
              </a:rPr>
              <a:t>aos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229">
                <a:latin typeface="Arial MT"/>
                <a:cs typeface="Arial MT"/>
              </a:rPr>
              <a:t>processos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204">
                <a:latin typeface="Arial MT"/>
                <a:cs typeface="Arial MT"/>
              </a:rPr>
              <a:t>intensivos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de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E/S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5"/>
              <a:t>Escalonamento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118991" y="2290063"/>
            <a:ext cx="3952240" cy="2464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04925" marR="5080" indent="-1292860">
              <a:lnSpc>
                <a:spcPct val="100000"/>
              </a:lnSpc>
              <a:spcBef>
                <a:spcPts val="100"/>
              </a:spcBef>
            </a:pPr>
            <a:r>
              <a:rPr dirty="0" sz="8000" spc="-355">
                <a:solidFill>
                  <a:srgbClr val="765E54"/>
                </a:solidFill>
                <a:latin typeface="Arial MT"/>
                <a:cs typeface="Arial MT"/>
              </a:rPr>
              <a:t>Algoritmo </a:t>
            </a:r>
            <a:r>
              <a:rPr dirty="0" sz="8000" spc="-1255">
                <a:solidFill>
                  <a:srgbClr val="765E54"/>
                </a:solidFill>
                <a:latin typeface="Arial MT"/>
                <a:cs typeface="Arial MT"/>
              </a:rPr>
              <a:t>SJF</a:t>
            </a:r>
            <a:endParaRPr sz="8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09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 spc="-180"/>
              <a:t>Algoritmo</a:t>
            </a:r>
            <a:r>
              <a:rPr dirty="0" spc="-85"/>
              <a:t> </a:t>
            </a:r>
            <a:r>
              <a:rPr dirty="0" spc="-675"/>
              <a:t>SJF</a:t>
            </a:r>
            <a:r>
              <a:rPr dirty="0" spc="-20"/>
              <a:t> </a:t>
            </a:r>
            <a:r>
              <a:rPr dirty="0" spc="-360"/>
              <a:t>(</a:t>
            </a:r>
            <a:r>
              <a:rPr dirty="0" spc="-360" i="1">
                <a:latin typeface="Arial"/>
                <a:cs typeface="Arial"/>
              </a:rPr>
              <a:t>Shortest</a:t>
            </a:r>
            <a:r>
              <a:rPr dirty="0" spc="-20" i="1">
                <a:latin typeface="Arial"/>
                <a:cs typeface="Arial"/>
              </a:rPr>
              <a:t> </a:t>
            </a:r>
            <a:r>
              <a:rPr dirty="0" spc="-355" i="1">
                <a:latin typeface="Arial"/>
                <a:cs typeface="Arial"/>
              </a:rPr>
              <a:t>Job</a:t>
            </a:r>
            <a:r>
              <a:rPr dirty="0" spc="-20" i="1">
                <a:latin typeface="Arial"/>
                <a:cs typeface="Arial"/>
              </a:rPr>
              <a:t> </a:t>
            </a:r>
            <a:r>
              <a:rPr dirty="0" spc="-325" i="1">
                <a:latin typeface="Arial"/>
                <a:cs typeface="Arial"/>
              </a:rPr>
              <a:t>First</a:t>
            </a:r>
            <a:r>
              <a:rPr dirty="0" spc="-325"/>
              <a:t>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431924" y="1905100"/>
            <a:ext cx="8225155" cy="441579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330835" indent="-318135">
              <a:lnSpc>
                <a:spcPct val="100000"/>
              </a:lnSpc>
              <a:spcBef>
                <a:spcPts val="409"/>
              </a:spcBef>
              <a:buClr>
                <a:srgbClr val="DD7F46"/>
              </a:buClr>
              <a:buSzPct val="60000"/>
              <a:buFont typeface="Lucida Sans Unicode"/>
              <a:buChar char="□"/>
              <a:tabLst>
                <a:tab pos="330835" algn="l"/>
              </a:tabLst>
            </a:pPr>
            <a:r>
              <a:rPr dirty="0" sz="2000" spc="-10">
                <a:solidFill>
                  <a:srgbClr val="0000FF"/>
                </a:solidFill>
                <a:latin typeface="Arial MT"/>
                <a:cs typeface="Arial MT"/>
              </a:rPr>
              <a:t>Funcionamento:</a:t>
            </a:r>
            <a:endParaRPr sz="2000">
              <a:latin typeface="Arial MT"/>
              <a:cs typeface="Arial MT"/>
            </a:endParaRPr>
          </a:p>
          <a:p>
            <a:pPr lvl="1" marL="652780" indent="-273050">
              <a:lnSpc>
                <a:spcPct val="100000"/>
              </a:lnSpc>
              <a:spcBef>
                <a:spcPts val="310"/>
              </a:spcBef>
              <a:buClr>
                <a:srgbClr val="94B6D2"/>
              </a:buClr>
              <a:buSzPct val="70000"/>
              <a:buFont typeface="Microsoft Sans Serif"/>
              <a:buChar char="□"/>
              <a:tabLst>
                <a:tab pos="652780" algn="l"/>
              </a:tabLst>
            </a:pPr>
            <a:r>
              <a:rPr dirty="0" sz="2000">
                <a:latin typeface="Arial MT"/>
                <a:cs typeface="Arial MT"/>
              </a:rPr>
              <a:t>O</a:t>
            </a:r>
            <a:r>
              <a:rPr dirty="0" sz="2000" spc="-135">
                <a:latin typeface="Arial MT"/>
                <a:cs typeface="Arial MT"/>
              </a:rPr>
              <a:t> </a:t>
            </a:r>
            <a:r>
              <a:rPr dirty="0" sz="2000" spc="-130">
                <a:latin typeface="Arial MT"/>
                <a:cs typeface="Arial MT"/>
              </a:rPr>
              <a:t>processador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é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75">
                <a:latin typeface="Arial MT"/>
                <a:cs typeface="Arial MT"/>
              </a:rPr>
              <a:t>alocado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 spc="-20">
                <a:latin typeface="Arial MT"/>
                <a:cs typeface="Arial MT"/>
              </a:rPr>
              <a:t>ao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 spc="-170">
                <a:latin typeface="Arial MT"/>
                <a:cs typeface="Arial MT"/>
              </a:rPr>
              <a:t>processo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229">
                <a:latin typeface="Arial MT"/>
                <a:cs typeface="Arial MT"/>
              </a:rPr>
              <a:t>com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 spc="-20">
                <a:latin typeface="Arial MT"/>
                <a:cs typeface="Arial MT"/>
              </a:rPr>
              <a:t>etapa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de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 spc="-280">
                <a:latin typeface="Arial MT"/>
                <a:cs typeface="Arial MT"/>
              </a:rPr>
              <a:t>CPU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 spc="-185">
                <a:latin typeface="Arial MT"/>
                <a:cs typeface="Arial MT"/>
              </a:rPr>
              <a:t>mais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breve.</a:t>
            </a:r>
            <a:endParaRPr sz="2000">
              <a:latin typeface="Arial MT"/>
              <a:cs typeface="Arial MT"/>
            </a:endParaRPr>
          </a:p>
          <a:p>
            <a:pPr lvl="1" marL="652780" indent="-273050">
              <a:lnSpc>
                <a:spcPct val="100000"/>
              </a:lnSpc>
              <a:spcBef>
                <a:spcPts val="315"/>
              </a:spcBef>
              <a:buClr>
                <a:srgbClr val="94B6D2"/>
              </a:buClr>
              <a:buSzPct val="70000"/>
              <a:buFont typeface="Microsoft Sans Serif"/>
              <a:buChar char="□"/>
              <a:tabLst>
                <a:tab pos="652780" algn="l"/>
              </a:tabLst>
            </a:pPr>
            <a:r>
              <a:rPr dirty="0" sz="2000" spc="-405">
                <a:latin typeface="Arial MT"/>
                <a:cs typeface="Arial MT"/>
              </a:rPr>
              <a:t>Em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85">
                <a:latin typeface="Arial MT"/>
                <a:cs typeface="Arial MT"/>
              </a:rPr>
              <a:t>caso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de</a:t>
            </a:r>
            <a:r>
              <a:rPr dirty="0" sz="2000" spc="-135">
                <a:latin typeface="Arial MT"/>
                <a:cs typeface="Arial MT"/>
              </a:rPr>
              <a:t> </a:t>
            </a:r>
            <a:r>
              <a:rPr dirty="0" sz="2000" spc="-105">
                <a:latin typeface="Arial MT"/>
                <a:cs typeface="Arial MT"/>
              </a:rPr>
              <a:t>empate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 spc="-235">
                <a:latin typeface="Arial MT"/>
                <a:cs typeface="Arial MT"/>
              </a:rPr>
              <a:t>se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40">
                <a:latin typeface="Arial MT"/>
                <a:cs typeface="Arial MT"/>
              </a:rPr>
              <a:t>aplica </a:t>
            </a:r>
            <a:r>
              <a:rPr dirty="0" sz="2000" spc="-95">
                <a:latin typeface="Arial MT"/>
                <a:cs typeface="Arial MT"/>
              </a:rPr>
              <a:t>outro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 spc="-70">
                <a:latin typeface="Arial MT"/>
                <a:cs typeface="Arial MT"/>
              </a:rPr>
              <a:t>algoritmo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 spc="-150">
                <a:latin typeface="Arial MT"/>
                <a:cs typeface="Arial MT"/>
              </a:rPr>
              <a:t>(normalmente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FIFO).</a:t>
            </a:r>
            <a:endParaRPr sz="2000">
              <a:latin typeface="Arial MT"/>
              <a:cs typeface="Arial MT"/>
            </a:endParaRPr>
          </a:p>
          <a:p>
            <a:pPr lvl="1" marL="652780" indent="-273050">
              <a:lnSpc>
                <a:spcPct val="100000"/>
              </a:lnSpc>
              <a:spcBef>
                <a:spcPts val="310"/>
              </a:spcBef>
              <a:buClr>
                <a:srgbClr val="94B6D2"/>
              </a:buClr>
              <a:buSzPct val="70000"/>
              <a:buFont typeface="Microsoft Sans Serif"/>
              <a:buChar char="□"/>
              <a:tabLst>
                <a:tab pos="652780" algn="l"/>
              </a:tabLst>
            </a:pPr>
            <a:r>
              <a:rPr dirty="0" sz="2000" spc="-60">
                <a:latin typeface="Arial MT"/>
                <a:cs typeface="Arial MT"/>
              </a:rPr>
              <a:t>Não</a:t>
            </a:r>
            <a:r>
              <a:rPr dirty="0" sz="2000" spc="-7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preemptivo</a:t>
            </a:r>
            <a:endParaRPr sz="2000">
              <a:latin typeface="Arial MT"/>
              <a:cs typeface="Arial MT"/>
            </a:endParaRPr>
          </a:p>
          <a:p>
            <a:pPr lvl="2" marL="924560" marR="5080" indent="-226695">
              <a:lnSpc>
                <a:spcPts val="2080"/>
              </a:lnSpc>
              <a:spcBef>
                <a:spcPts val="495"/>
              </a:spcBef>
              <a:buClr>
                <a:srgbClr val="DD7F46"/>
              </a:buClr>
              <a:buSzPct val="73684"/>
              <a:buFont typeface="Lucida Sans Unicode"/>
              <a:buChar char="■"/>
              <a:tabLst>
                <a:tab pos="926465" algn="l"/>
              </a:tabLst>
            </a:pPr>
            <a:r>
              <a:rPr dirty="0" sz="1900">
                <a:latin typeface="Arial MT"/>
                <a:cs typeface="Arial MT"/>
              </a:rPr>
              <a:t>O </a:t>
            </a:r>
            <a:r>
              <a:rPr dirty="0" sz="1900" spc="-165">
                <a:latin typeface="Arial MT"/>
                <a:cs typeface="Arial MT"/>
              </a:rPr>
              <a:t>processo</a:t>
            </a:r>
            <a:r>
              <a:rPr dirty="0" sz="1900" spc="-5">
                <a:latin typeface="Arial MT"/>
                <a:cs typeface="Arial MT"/>
              </a:rPr>
              <a:t> </a:t>
            </a:r>
            <a:r>
              <a:rPr dirty="0" sz="1900" spc="-120">
                <a:latin typeface="Arial MT"/>
                <a:cs typeface="Arial MT"/>
              </a:rPr>
              <a:t>que</a:t>
            </a:r>
            <a:r>
              <a:rPr dirty="0" sz="1900" spc="15">
                <a:latin typeface="Arial MT"/>
                <a:cs typeface="Arial MT"/>
              </a:rPr>
              <a:t> </a:t>
            </a:r>
            <a:r>
              <a:rPr dirty="0" sz="1900" spc="-180">
                <a:latin typeface="Arial MT"/>
                <a:cs typeface="Arial MT"/>
              </a:rPr>
              <a:t>possui</a:t>
            </a:r>
            <a:r>
              <a:rPr dirty="0" sz="1900">
                <a:latin typeface="Arial MT"/>
                <a:cs typeface="Arial MT"/>
              </a:rPr>
              <a:t> a</a:t>
            </a:r>
            <a:r>
              <a:rPr dirty="0" sz="1900" spc="15">
                <a:latin typeface="Arial MT"/>
                <a:cs typeface="Arial MT"/>
              </a:rPr>
              <a:t> </a:t>
            </a:r>
            <a:r>
              <a:rPr dirty="0" sz="1900" spc="-265">
                <a:latin typeface="Arial MT"/>
                <a:cs typeface="Arial MT"/>
              </a:rPr>
              <a:t>CPU</a:t>
            </a:r>
            <a:r>
              <a:rPr dirty="0" sz="1900" spc="-10">
                <a:latin typeface="Arial MT"/>
                <a:cs typeface="Arial MT"/>
              </a:rPr>
              <a:t> </a:t>
            </a:r>
            <a:r>
              <a:rPr dirty="0" sz="1900" spc="-190">
                <a:latin typeface="Arial MT"/>
                <a:cs typeface="Arial MT"/>
              </a:rPr>
              <a:t>somente</a:t>
            </a:r>
            <a:r>
              <a:rPr dirty="0" sz="1900">
                <a:latin typeface="Arial MT"/>
                <a:cs typeface="Arial MT"/>
              </a:rPr>
              <a:t> a</a:t>
            </a:r>
            <a:r>
              <a:rPr dirty="0" sz="1900" spc="-5">
                <a:latin typeface="Arial MT"/>
                <a:cs typeface="Arial MT"/>
              </a:rPr>
              <a:t> </a:t>
            </a:r>
            <a:r>
              <a:rPr dirty="0" sz="1900" spc="-20">
                <a:latin typeface="Arial MT"/>
                <a:cs typeface="Arial MT"/>
              </a:rPr>
              <a:t>libera</a:t>
            </a:r>
            <a:r>
              <a:rPr dirty="0" sz="1900" spc="10">
                <a:latin typeface="Arial MT"/>
                <a:cs typeface="Arial MT"/>
              </a:rPr>
              <a:t> </a:t>
            </a:r>
            <a:r>
              <a:rPr dirty="0" sz="1900" spc="-110">
                <a:latin typeface="Arial MT"/>
                <a:cs typeface="Arial MT"/>
              </a:rPr>
              <a:t>quando</a:t>
            </a:r>
            <a:r>
              <a:rPr dirty="0" sz="1900" spc="-5">
                <a:latin typeface="Arial MT"/>
                <a:cs typeface="Arial MT"/>
              </a:rPr>
              <a:t> </a:t>
            </a:r>
            <a:r>
              <a:rPr dirty="0" sz="1900" spc="-105">
                <a:latin typeface="Arial MT"/>
                <a:cs typeface="Arial MT"/>
              </a:rPr>
              <a:t>quando</a:t>
            </a:r>
            <a:r>
              <a:rPr dirty="0" sz="1900" spc="-5">
                <a:latin typeface="Arial MT"/>
                <a:cs typeface="Arial MT"/>
              </a:rPr>
              <a:t> </a:t>
            </a:r>
            <a:r>
              <a:rPr dirty="0" sz="1900" spc="-110">
                <a:latin typeface="Arial MT"/>
                <a:cs typeface="Arial MT"/>
              </a:rPr>
              <a:t>termina</a:t>
            </a:r>
            <a:r>
              <a:rPr dirty="0" sz="1900">
                <a:latin typeface="Arial MT"/>
                <a:cs typeface="Arial MT"/>
              </a:rPr>
              <a:t> </a:t>
            </a:r>
            <a:r>
              <a:rPr dirty="0" sz="1900" spc="-50">
                <a:latin typeface="Arial MT"/>
                <a:cs typeface="Arial MT"/>
              </a:rPr>
              <a:t>sua </a:t>
            </a:r>
            <a:r>
              <a:rPr dirty="0" sz="1900" spc="-50">
                <a:latin typeface="Arial MT"/>
                <a:cs typeface="Arial MT"/>
              </a:rPr>
              <a:t>	</a:t>
            </a:r>
            <a:r>
              <a:rPr dirty="0" sz="1900" spc="-145">
                <a:latin typeface="Arial MT"/>
                <a:cs typeface="Arial MT"/>
              </a:rPr>
              <a:t>execução</a:t>
            </a:r>
            <a:r>
              <a:rPr dirty="0" sz="1900" spc="20">
                <a:latin typeface="Arial MT"/>
                <a:cs typeface="Arial MT"/>
              </a:rPr>
              <a:t> </a:t>
            </a:r>
            <a:r>
              <a:rPr dirty="0" sz="1900" spc="-185">
                <a:latin typeface="Arial MT"/>
                <a:cs typeface="Arial MT"/>
              </a:rPr>
              <a:t>ou</a:t>
            </a:r>
            <a:r>
              <a:rPr dirty="0" sz="1900" spc="30">
                <a:latin typeface="Arial MT"/>
                <a:cs typeface="Arial MT"/>
              </a:rPr>
              <a:t> </a:t>
            </a:r>
            <a:r>
              <a:rPr dirty="0" sz="1900" spc="-110">
                <a:latin typeface="Arial MT"/>
                <a:cs typeface="Arial MT"/>
              </a:rPr>
              <a:t>quando</a:t>
            </a:r>
            <a:r>
              <a:rPr dirty="0" sz="1900" spc="20">
                <a:latin typeface="Arial MT"/>
                <a:cs typeface="Arial MT"/>
              </a:rPr>
              <a:t> </a:t>
            </a:r>
            <a:r>
              <a:rPr dirty="0" sz="1900" spc="-225">
                <a:latin typeface="Arial MT"/>
                <a:cs typeface="Arial MT"/>
              </a:rPr>
              <a:t>se</a:t>
            </a:r>
            <a:r>
              <a:rPr dirty="0" sz="1900" spc="25">
                <a:latin typeface="Arial MT"/>
                <a:cs typeface="Arial MT"/>
              </a:rPr>
              <a:t> </a:t>
            </a:r>
            <a:r>
              <a:rPr dirty="0" sz="1900" spc="-10">
                <a:latin typeface="Arial MT"/>
                <a:cs typeface="Arial MT"/>
              </a:rPr>
              <a:t>bloqueia</a:t>
            </a:r>
            <a:endParaRPr sz="1900">
              <a:latin typeface="Arial MT"/>
              <a:cs typeface="Arial MT"/>
            </a:endParaRPr>
          </a:p>
          <a:p>
            <a:pPr lvl="1" marL="652145" indent="-272415">
              <a:lnSpc>
                <a:spcPct val="100000"/>
              </a:lnSpc>
              <a:spcBef>
                <a:spcPts val="240"/>
              </a:spcBef>
              <a:buClr>
                <a:srgbClr val="94B6D2"/>
              </a:buClr>
              <a:buSzPct val="71428"/>
              <a:buFont typeface="Microsoft Sans Serif"/>
              <a:buChar char="□"/>
              <a:tabLst>
                <a:tab pos="652145" algn="l"/>
              </a:tabLst>
            </a:pPr>
            <a:r>
              <a:rPr dirty="0" sz="2100" spc="-250">
                <a:latin typeface="Arial MT"/>
                <a:cs typeface="Arial MT"/>
              </a:rPr>
              <a:t>Com</a:t>
            </a:r>
            <a:r>
              <a:rPr dirty="0" sz="2100" spc="10">
                <a:latin typeface="Arial MT"/>
                <a:cs typeface="Arial MT"/>
              </a:rPr>
              <a:t> </a:t>
            </a:r>
            <a:r>
              <a:rPr dirty="0" sz="2100" spc="-10">
                <a:latin typeface="Arial MT"/>
                <a:cs typeface="Arial MT"/>
              </a:rPr>
              <a:t>preempção</a:t>
            </a:r>
            <a:endParaRPr sz="2100">
              <a:latin typeface="Arial MT"/>
              <a:cs typeface="Arial MT"/>
            </a:endParaRPr>
          </a:p>
          <a:p>
            <a:pPr lvl="2" marL="924560" marR="288925" indent="-226695">
              <a:lnSpc>
                <a:spcPct val="90300"/>
              </a:lnSpc>
              <a:spcBef>
                <a:spcPts val="490"/>
              </a:spcBef>
              <a:buClr>
                <a:srgbClr val="DD7F46"/>
              </a:buClr>
              <a:buSzPct val="73684"/>
              <a:buFont typeface="Lucida Sans Unicode"/>
              <a:buChar char="■"/>
              <a:tabLst>
                <a:tab pos="926465" algn="l"/>
              </a:tabLst>
            </a:pPr>
            <a:r>
              <a:rPr dirty="0" sz="1900" spc="-225">
                <a:latin typeface="Arial MT"/>
                <a:cs typeface="Arial MT"/>
              </a:rPr>
              <a:t>Se</a:t>
            </a:r>
            <a:r>
              <a:rPr dirty="0" sz="1900" spc="-5">
                <a:latin typeface="Arial MT"/>
                <a:cs typeface="Arial MT"/>
              </a:rPr>
              <a:t> </a:t>
            </a:r>
            <a:r>
              <a:rPr dirty="0" sz="1900" spc="-290">
                <a:latin typeface="Arial MT"/>
                <a:cs typeface="Arial MT"/>
              </a:rPr>
              <a:t>um</a:t>
            </a:r>
            <a:r>
              <a:rPr dirty="0" sz="1900" spc="-5">
                <a:latin typeface="Arial MT"/>
                <a:cs typeface="Arial MT"/>
              </a:rPr>
              <a:t> </a:t>
            </a:r>
            <a:r>
              <a:rPr dirty="0" sz="1900" spc="-95">
                <a:latin typeface="Arial MT"/>
                <a:cs typeface="Arial MT"/>
              </a:rPr>
              <a:t>outro</a:t>
            </a:r>
            <a:r>
              <a:rPr dirty="0" sz="1900" spc="-40">
                <a:latin typeface="Arial MT"/>
                <a:cs typeface="Arial MT"/>
              </a:rPr>
              <a:t> </a:t>
            </a:r>
            <a:r>
              <a:rPr dirty="0" sz="1900" spc="-165">
                <a:latin typeface="Arial MT"/>
                <a:cs typeface="Arial MT"/>
              </a:rPr>
              <a:t>processo</a:t>
            </a:r>
            <a:r>
              <a:rPr dirty="0" sz="1900" spc="-5">
                <a:latin typeface="Arial MT"/>
                <a:cs typeface="Arial MT"/>
              </a:rPr>
              <a:t> </a:t>
            </a:r>
            <a:r>
              <a:rPr dirty="0" sz="1900" spc="-110">
                <a:latin typeface="Arial MT"/>
                <a:cs typeface="Arial MT"/>
              </a:rPr>
              <a:t>chegar</a:t>
            </a:r>
            <a:r>
              <a:rPr dirty="0" sz="1900" spc="-20">
                <a:latin typeface="Arial MT"/>
                <a:cs typeface="Arial MT"/>
              </a:rPr>
              <a:t> </a:t>
            </a:r>
            <a:r>
              <a:rPr dirty="0" sz="1900" spc="-85">
                <a:latin typeface="Arial MT"/>
                <a:cs typeface="Arial MT"/>
              </a:rPr>
              <a:t>pico</a:t>
            </a:r>
            <a:r>
              <a:rPr dirty="0" sz="1900" spc="-45">
                <a:latin typeface="Arial MT"/>
                <a:cs typeface="Arial MT"/>
              </a:rPr>
              <a:t> </a:t>
            </a:r>
            <a:r>
              <a:rPr dirty="0" sz="1900" spc="-20">
                <a:latin typeface="Arial MT"/>
                <a:cs typeface="Arial MT"/>
              </a:rPr>
              <a:t>de</a:t>
            </a:r>
            <a:r>
              <a:rPr dirty="0" sz="1900" spc="-55">
                <a:latin typeface="Arial MT"/>
                <a:cs typeface="Arial MT"/>
              </a:rPr>
              <a:t> </a:t>
            </a:r>
            <a:r>
              <a:rPr dirty="0" sz="1900" spc="-265">
                <a:latin typeface="Arial MT"/>
                <a:cs typeface="Arial MT"/>
              </a:rPr>
              <a:t>CPU</a:t>
            </a:r>
            <a:r>
              <a:rPr dirty="0" sz="1900" spc="-10">
                <a:latin typeface="Arial MT"/>
                <a:cs typeface="Arial MT"/>
              </a:rPr>
              <a:t> </a:t>
            </a:r>
            <a:r>
              <a:rPr dirty="0" sz="1900" spc="-170">
                <a:latin typeface="Arial MT"/>
                <a:cs typeface="Arial MT"/>
              </a:rPr>
              <a:t>menor</a:t>
            </a:r>
            <a:r>
              <a:rPr dirty="0" sz="1900">
                <a:latin typeface="Arial MT"/>
                <a:cs typeface="Arial MT"/>
              </a:rPr>
              <a:t> </a:t>
            </a:r>
            <a:r>
              <a:rPr dirty="0" sz="1900" spc="-20">
                <a:latin typeface="Arial MT"/>
                <a:cs typeface="Arial MT"/>
              </a:rPr>
              <a:t>do</a:t>
            </a:r>
            <a:r>
              <a:rPr dirty="0" sz="1900" spc="-15">
                <a:latin typeface="Arial MT"/>
                <a:cs typeface="Arial MT"/>
              </a:rPr>
              <a:t> </a:t>
            </a:r>
            <a:r>
              <a:rPr dirty="0" sz="1900" spc="-130">
                <a:latin typeface="Arial MT"/>
                <a:cs typeface="Arial MT"/>
              </a:rPr>
              <a:t>que</a:t>
            </a:r>
            <a:r>
              <a:rPr dirty="0" sz="1900" spc="-5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o</a:t>
            </a:r>
            <a:r>
              <a:rPr dirty="0" sz="1900" spc="-20">
                <a:latin typeface="Arial MT"/>
                <a:cs typeface="Arial MT"/>
              </a:rPr>
              <a:t> </a:t>
            </a:r>
            <a:r>
              <a:rPr dirty="0" sz="1900" spc="-110">
                <a:latin typeface="Arial MT"/>
                <a:cs typeface="Arial MT"/>
              </a:rPr>
              <a:t>restante</a:t>
            </a:r>
            <a:r>
              <a:rPr dirty="0" sz="1900" spc="-20">
                <a:latin typeface="Arial MT"/>
                <a:cs typeface="Arial MT"/>
              </a:rPr>
              <a:t> </a:t>
            </a:r>
            <a:r>
              <a:rPr dirty="0" sz="1900" spc="-35">
                <a:latin typeface="Arial MT"/>
                <a:cs typeface="Arial MT"/>
              </a:rPr>
              <a:t>do </a:t>
            </a:r>
            <a:r>
              <a:rPr dirty="0" sz="1900" spc="-35">
                <a:latin typeface="Arial MT"/>
                <a:cs typeface="Arial MT"/>
              </a:rPr>
              <a:t>	</a:t>
            </a:r>
            <a:r>
              <a:rPr dirty="0" sz="1900" spc="-165">
                <a:latin typeface="Arial MT"/>
                <a:cs typeface="Arial MT"/>
              </a:rPr>
              <a:t>processo</a:t>
            </a:r>
            <a:r>
              <a:rPr dirty="0" sz="1900">
                <a:latin typeface="Arial MT"/>
                <a:cs typeface="Arial MT"/>
              </a:rPr>
              <a:t> </a:t>
            </a:r>
            <a:r>
              <a:rPr dirty="0" sz="1900" spc="-65">
                <a:latin typeface="Arial MT"/>
                <a:cs typeface="Arial MT"/>
              </a:rPr>
              <a:t>atual,</a:t>
            </a:r>
            <a:r>
              <a:rPr dirty="0" sz="1900" spc="10">
                <a:latin typeface="Arial MT"/>
                <a:cs typeface="Arial MT"/>
              </a:rPr>
              <a:t> </a:t>
            </a:r>
            <a:r>
              <a:rPr dirty="0" sz="1900" spc="-125">
                <a:latin typeface="Arial MT"/>
                <a:cs typeface="Arial MT"/>
              </a:rPr>
              <a:t>há</a:t>
            </a:r>
            <a:r>
              <a:rPr dirty="0" sz="1900" spc="15">
                <a:latin typeface="Arial MT"/>
                <a:cs typeface="Arial MT"/>
              </a:rPr>
              <a:t> </a:t>
            </a:r>
            <a:r>
              <a:rPr dirty="0" sz="1900" spc="-114">
                <a:latin typeface="Arial MT"/>
                <a:cs typeface="Arial MT"/>
              </a:rPr>
              <a:t>preempção.</a:t>
            </a:r>
            <a:r>
              <a:rPr dirty="0" sz="1900" spc="10">
                <a:latin typeface="Arial MT"/>
                <a:cs typeface="Arial MT"/>
              </a:rPr>
              <a:t> </a:t>
            </a:r>
            <a:r>
              <a:rPr dirty="0" sz="1900" spc="-305">
                <a:latin typeface="Arial MT"/>
                <a:cs typeface="Arial MT"/>
              </a:rPr>
              <a:t>Esse</a:t>
            </a:r>
            <a:r>
              <a:rPr dirty="0" sz="1900">
                <a:latin typeface="Arial MT"/>
                <a:cs typeface="Arial MT"/>
              </a:rPr>
              <a:t> </a:t>
            </a:r>
            <a:r>
              <a:rPr dirty="0" sz="1900" spc="-175">
                <a:latin typeface="Arial MT"/>
                <a:cs typeface="Arial MT"/>
              </a:rPr>
              <a:t>esquema</a:t>
            </a:r>
            <a:r>
              <a:rPr dirty="0" sz="1900" spc="5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é</a:t>
            </a:r>
            <a:r>
              <a:rPr dirty="0" sz="1900" spc="20">
                <a:latin typeface="Arial MT"/>
                <a:cs typeface="Arial MT"/>
              </a:rPr>
              <a:t> </a:t>
            </a:r>
            <a:r>
              <a:rPr dirty="0" sz="1900" spc="-155">
                <a:latin typeface="Arial MT"/>
                <a:cs typeface="Arial MT"/>
              </a:rPr>
              <a:t>conhecido</a:t>
            </a:r>
            <a:r>
              <a:rPr dirty="0" sz="1900" spc="5">
                <a:latin typeface="Arial MT"/>
                <a:cs typeface="Arial MT"/>
              </a:rPr>
              <a:t> </a:t>
            </a:r>
            <a:r>
              <a:rPr dirty="0" sz="1900" spc="-210">
                <a:latin typeface="Arial MT"/>
                <a:cs typeface="Arial MT"/>
              </a:rPr>
              <a:t>como</a:t>
            </a:r>
            <a:r>
              <a:rPr dirty="0" sz="1900">
                <a:latin typeface="Arial MT"/>
                <a:cs typeface="Arial MT"/>
              </a:rPr>
              <a:t> </a:t>
            </a:r>
            <a:r>
              <a:rPr dirty="0" sz="1900" spc="-90">
                <a:latin typeface="Arial MT"/>
                <a:cs typeface="Arial MT"/>
              </a:rPr>
              <a:t>“</a:t>
            </a:r>
            <a:r>
              <a:rPr dirty="0" sz="1900" spc="-90" i="1">
                <a:latin typeface="Arial"/>
                <a:cs typeface="Arial"/>
              </a:rPr>
              <a:t>Shortest </a:t>
            </a:r>
            <a:r>
              <a:rPr dirty="0" sz="1900" spc="-90" i="1">
                <a:latin typeface="Arial"/>
                <a:cs typeface="Arial"/>
              </a:rPr>
              <a:t>	</a:t>
            </a:r>
            <a:r>
              <a:rPr dirty="0" sz="1900" spc="-195" i="1">
                <a:latin typeface="Arial"/>
                <a:cs typeface="Arial"/>
              </a:rPr>
              <a:t>Remaining</a:t>
            </a:r>
            <a:r>
              <a:rPr dirty="0" sz="1900" spc="25" i="1">
                <a:latin typeface="Arial"/>
                <a:cs typeface="Arial"/>
              </a:rPr>
              <a:t> </a:t>
            </a:r>
            <a:r>
              <a:rPr dirty="0" sz="1900" spc="-240" i="1">
                <a:latin typeface="Arial"/>
                <a:cs typeface="Arial"/>
              </a:rPr>
              <a:t>Time</a:t>
            </a:r>
            <a:r>
              <a:rPr dirty="0" sz="1900" spc="40" i="1">
                <a:latin typeface="Arial"/>
                <a:cs typeface="Arial"/>
              </a:rPr>
              <a:t> </a:t>
            </a:r>
            <a:r>
              <a:rPr dirty="0" sz="1900" spc="-100" i="1">
                <a:latin typeface="Arial"/>
                <a:cs typeface="Arial"/>
              </a:rPr>
              <a:t>First</a:t>
            </a:r>
            <a:r>
              <a:rPr dirty="0" sz="1900" spc="-100">
                <a:latin typeface="Arial MT"/>
                <a:cs typeface="Arial MT"/>
              </a:rPr>
              <a:t>”</a:t>
            </a:r>
            <a:r>
              <a:rPr dirty="0" sz="1900" spc="30">
                <a:latin typeface="Arial MT"/>
                <a:cs typeface="Arial MT"/>
              </a:rPr>
              <a:t> </a:t>
            </a:r>
            <a:r>
              <a:rPr dirty="0" sz="1900" spc="-270">
                <a:latin typeface="Arial MT"/>
                <a:cs typeface="Arial MT"/>
              </a:rPr>
              <a:t>(SRTF).</a:t>
            </a:r>
            <a:endParaRPr sz="1900">
              <a:latin typeface="Arial MT"/>
              <a:cs typeface="Arial MT"/>
            </a:endParaRPr>
          </a:p>
          <a:p>
            <a:pPr lvl="2">
              <a:lnSpc>
                <a:spcPct val="100000"/>
              </a:lnSpc>
              <a:spcBef>
                <a:spcPts val="620"/>
              </a:spcBef>
              <a:buClr>
                <a:srgbClr val="DD7F46"/>
              </a:buClr>
              <a:buFont typeface="Lucida Sans Unicode"/>
              <a:buChar char="■"/>
            </a:pPr>
            <a:endParaRPr sz="1900">
              <a:latin typeface="Arial MT"/>
              <a:cs typeface="Arial MT"/>
            </a:endParaRPr>
          </a:p>
          <a:p>
            <a:pPr marL="330835" indent="-318135">
              <a:lnSpc>
                <a:spcPct val="100000"/>
              </a:lnSpc>
              <a:buClr>
                <a:srgbClr val="DD7F46"/>
              </a:buClr>
              <a:buSzPct val="60000"/>
              <a:buFont typeface="Lucida Sans Unicode"/>
              <a:buChar char="□"/>
              <a:tabLst>
                <a:tab pos="330835" algn="l"/>
              </a:tabLst>
            </a:pPr>
            <a:r>
              <a:rPr dirty="0" sz="2000" spc="-10">
                <a:solidFill>
                  <a:srgbClr val="0000FF"/>
                </a:solidFill>
                <a:latin typeface="Arial MT"/>
                <a:cs typeface="Arial MT"/>
              </a:rPr>
              <a:t>Implementação:</a:t>
            </a:r>
            <a:endParaRPr sz="2000">
              <a:latin typeface="Arial MT"/>
              <a:cs typeface="Arial MT"/>
            </a:endParaRPr>
          </a:p>
          <a:p>
            <a:pPr lvl="1" marL="652145" marR="129539" indent="-273050">
              <a:lnSpc>
                <a:spcPts val="1970"/>
              </a:lnSpc>
              <a:spcBef>
                <a:spcPts val="530"/>
              </a:spcBef>
              <a:buSzPct val="72222"/>
              <a:buFont typeface="Microsoft Sans Serif"/>
              <a:buChar char="□"/>
              <a:tabLst>
                <a:tab pos="652145" algn="l"/>
                <a:tab pos="653415" algn="l"/>
              </a:tabLst>
            </a:pPr>
            <a:r>
              <a:rPr dirty="0" sz="1800">
                <a:solidFill>
                  <a:srgbClr val="94B6D2"/>
                </a:solidFill>
                <a:latin typeface="Arial MT"/>
                <a:cs typeface="Arial MT"/>
              </a:rPr>
              <a:t>	</a:t>
            </a:r>
            <a:r>
              <a:rPr dirty="0" sz="1800" spc="-60">
                <a:latin typeface="Arial MT"/>
                <a:cs typeface="Arial MT"/>
              </a:rPr>
              <a:t>Ordena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fila</a:t>
            </a:r>
            <a:r>
              <a:rPr dirty="0" sz="1800" spc="-10">
                <a:latin typeface="Arial MT"/>
                <a:cs typeface="Arial MT"/>
              </a:rPr>
              <a:t> de </a:t>
            </a:r>
            <a:r>
              <a:rPr dirty="0" sz="1800" spc="-170">
                <a:latin typeface="Arial MT"/>
                <a:cs typeface="Arial MT"/>
              </a:rPr>
              <a:t>processos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114">
                <a:latin typeface="Arial MT"/>
                <a:cs typeface="Arial MT"/>
              </a:rPr>
              <a:t>prontos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210">
                <a:latin typeface="Arial MT"/>
                <a:cs typeface="Arial MT"/>
              </a:rPr>
              <a:t>em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114">
                <a:latin typeface="Arial MT"/>
                <a:cs typeface="Arial MT"/>
              </a:rPr>
              <a:t>função</a:t>
            </a:r>
            <a:r>
              <a:rPr dirty="0" sz="1800" spc="-10">
                <a:latin typeface="Arial MT"/>
                <a:cs typeface="Arial MT"/>
              </a:rPr>
              <a:t> do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110">
                <a:latin typeface="Arial MT"/>
                <a:cs typeface="Arial MT"/>
              </a:rPr>
              <a:t>tempo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110">
                <a:latin typeface="Arial MT"/>
                <a:cs typeface="Arial MT"/>
              </a:rPr>
              <a:t>das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145">
                <a:latin typeface="Arial MT"/>
                <a:cs typeface="Arial MT"/>
              </a:rPr>
              <a:t>seguintes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80">
                <a:latin typeface="Arial MT"/>
                <a:cs typeface="Arial MT"/>
              </a:rPr>
              <a:t>etapas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de </a:t>
            </a:r>
            <a:r>
              <a:rPr dirty="0" sz="1800" spc="-254">
                <a:latin typeface="Arial MT"/>
                <a:cs typeface="Arial MT"/>
              </a:rPr>
              <a:t>CPU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145">
                <a:latin typeface="Arial MT"/>
                <a:cs typeface="Arial MT"/>
              </a:rPr>
              <a:t>dos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65">
                <a:latin typeface="Arial MT"/>
                <a:cs typeface="Arial MT"/>
              </a:rPr>
              <a:t>processos.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75418" rIns="0" bIns="0" rtlCol="0" vert="horz">
            <a:spAutoFit/>
          </a:bodyPr>
          <a:lstStyle/>
          <a:p>
            <a:pPr marL="45720">
              <a:lnSpc>
                <a:spcPct val="100000"/>
              </a:lnSpc>
              <a:spcBef>
                <a:spcPts val="100"/>
              </a:spcBef>
            </a:pPr>
            <a:r>
              <a:rPr dirty="0" spc="-165"/>
              <a:t>Diagrama</a:t>
            </a:r>
            <a:r>
              <a:rPr dirty="0" spc="-145"/>
              <a:t> </a:t>
            </a:r>
            <a:r>
              <a:rPr dirty="0" spc="-10"/>
              <a:t>de</a:t>
            </a:r>
            <a:r>
              <a:rPr dirty="0" spc="-254"/>
              <a:t> </a:t>
            </a:r>
            <a:r>
              <a:rPr dirty="0" spc="-135"/>
              <a:t>Gant</a:t>
            </a:r>
            <a:r>
              <a:rPr dirty="0" spc="-170"/>
              <a:t> </a:t>
            </a:r>
            <a:r>
              <a:rPr dirty="0" spc="-705"/>
              <a:t>SJF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14804" y="2248915"/>
            <a:ext cx="4699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Times New Roman"/>
                <a:cs typeface="Times New Roman"/>
              </a:rPr>
              <a:t>CPU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4480232" y="2206561"/>
            <a:ext cx="1609725" cy="390525"/>
            <a:chOff x="4480232" y="2206561"/>
            <a:chExt cx="1609725" cy="39052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84994" y="2211323"/>
              <a:ext cx="1600199" cy="380999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4484994" y="2211323"/>
              <a:ext cx="1600200" cy="381000"/>
            </a:xfrm>
            <a:custGeom>
              <a:avLst/>
              <a:gdLst/>
              <a:ahLst/>
              <a:cxnLst/>
              <a:rect l="l" t="t" r="r" b="b"/>
              <a:pathLst>
                <a:path w="1600200" h="381000">
                  <a:moveTo>
                    <a:pt x="64007" y="0"/>
                  </a:moveTo>
                  <a:lnTo>
                    <a:pt x="39219" y="5072"/>
                  </a:lnTo>
                  <a:lnTo>
                    <a:pt x="18859" y="18859"/>
                  </a:lnTo>
                  <a:lnTo>
                    <a:pt x="5072" y="39219"/>
                  </a:lnTo>
                  <a:lnTo>
                    <a:pt x="0" y="64007"/>
                  </a:lnTo>
                  <a:lnTo>
                    <a:pt x="0" y="316991"/>
                  </a:lnTo>
                  <a:lnTo>
                    <a:pt x="5072" y="341780"/>
                  </a:lnTo>
                  <a:lnTo>
                    <a:pt x="18859" y="362140"/>
                  </a:lnTo>
                  <a:lnTo>
                    <a:pt x="39219" y="375927"/>
                  </a:lnTo>
                  <a:lnTo>
                    <a:pt x="64007" y="380999"/>
                  </a:lnTo>
                  <a:lnTo>
                    <a:pt x="1537715" y="380999"/>
                  </a:lnTo>
                  <a:lnTo>
                    <a:pt x="1562266" y="375927"/>
                  </a:lnTo>
                  <a:lnTo>
                    <a:pt x="1582102" y="362140"/>
                  </a:lnTo>
                  <a:lnTo>
                    <a:pt x="1595366" y="341780"/>
                  </a:lnTo>
                  <a:lnTo>
                    <a:pt x="1600199" y="316991"/>
                  </a:lnTo>
                  <a:lnTo>
                    <a:pt x="1600199" y="64007"/>
                  </a:lnTo>
                  <a:lnTo>
                    <a:pt x="1595366" y="39219"/>
                  </a:lnTo>
                  <a:lnTo>
                    <a:pt x="1582102" y="18859"/>
                  </a:lnTo>
                  <a:lnTo>
                    <a:pt x="1562266" y="5072"/>
                  </a:lnTo>
                  <a:lnTo>
                    <a:pt x="1537715" y="0"/>
                  </a:lnTo>
                  <a:lnTo>
                    <a:pt x="64007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5164198" y="2197099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 b="1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3108632" y="2201989"/>
            <a:ext cx="1381125" cy="390525"/>
            <a:chOff x="3108632" y="2201989"/>
            <a:chExt cx="1381125" cy="390525"/>
          </a:xfrm>
        </p:grpSpPr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70594" y="2206751"/>
              <a:ext cx="914399" cy="380999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3570594" y="2206751"/>
              <a:ext cx="914400" cy="381000"/>
            </a:xfrm>
            <a:custGeom>
              <a:avLst/>
              <a:gdLst/>
              <a:ahLst/>
              <a:cxnLst/>
              <a:rect l="l" t="t" r="r" b="b"/>
              <a:pathLst>
                <a:path w="914400" h="381000">
                  <a:moveTo>
                    <a:pt x="64007" y="0"/>
                  </a:moveTo>
                  <a:lnTo>
                    <a:pt x="39219" y="4833"/>
                  </a:lnTo>
                  <a:lnTo>
                    <a:pt x="18859" y="18097"/>
                  </a:lnTo>
                  <a:lnTo>
                    <a:pt x="5072" y="37933"/>
                  </a:lnTo>
                  <a:lnTo>
                    <a:pt x="0" y="62483"/>
                  </a:lnTo>
                  <a:lnTo>
                    <a:pt x="0" y="316991"/>
                  </a:lnTo>
                  <a:lnTo>
                    <a:pt x="5072" y="341780"/>
                  </a:lnTo>
                  <a:lnTo>
                    <a:pt x="18859" y="362140"/>
                  </a:lnTo>
                  <a:lnTo>
                    <a:pt x="39219" y="375927"/>
                  </a:lnTo>
                  <a:lnTo>
                    <a:pt x="64007" y="380999"/>
                  </a:lnTo>
                  <a:lnTo>
                    <a:pt x="851915" y="380999"/>
                  </a:lnTo>
                  <a:lnTo>
                    <a:pt x="876466" y="375927"/>
                  </a:lnTo>
                  <a:lnTo>
                    <a:pt x="896302" y="362140"/>
                  </a:lnTo>
                  <a:lnTo>
                    <a:pt x="909566" y="341780"/>
                  </a:lnTo>
                  <a:lnTo>
                    <a:pt x="914399" y="316991"/>
                  </a:lnTo>
                  <a:lnTo>
                    <a:pt x="914399" y="62483"/>
                  </a:lnTo>
                  <a:lnTo>
                    <a:pt x="909566" y="37933"/>
                  </a:lnTo>
                  <a:lnTo>
                    <a:pt x="896302" y="18097"/>
                  </a:lnTo>
                  <a:lnTo>
                    <a:pt x="876466" y="4833"/>
                  </a:lnTo>
                  <a:lnTo>
                    <a:pt x="851915" y="0"/>
                  </a:lnTo>
                  <a:lnTo>
                    <a:pt x="64007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13394" y="2206751"/>
              <a:ext cx="457199" cy="380999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3113394" y="2206751"/>
              <a:ext cx="457200" cy="381000"/>
            </a:xfrm>
            <a:custGeom>
              <a:avLst/>
              <a:gdLst/>
              <a:ahLst/>
              <a:cxnLst/>
              <a:rect l="l" t="t" r="r" b="b"/>
              <a:pathLst>
                <a:path w="457200" h="381000">
                  <a:moveTo>
                    <a:pt x="64007" y="0"/>
                  </a:moveTo>
                  <a:lnTo>
                    <a:pt x="39219" y="4833"/>
                  </a:lnTo>
                  <a:lnTo>
                    <a:pt x="18859" y="18097"/>
                  </a:lnTo>
                  <a:lnTo>
                    <a:pt x="5072" y="37933"/>
                  </a:lnTo>
                  <a:lnTo>
                    <a:pt x="0" y="62483"/>
                  </a:lnTo>
                  <a:lnTo>
                    <a:pt x="0" y="316991"/>
                  </a:lnTo>
                  <a:lnTo>
                    <a:pt x="5072" y="341780"/>
                  </a:lnTo>
                  <a:lnTo>
                    <a:pt x="18859" y="362140"/>
                  </a:lnTo>
                  <a:lnTo>
                    <a:pt x="39219" y="375927"/>
                  </a:lnTo>
                  <a:lnTo>
                    <a:pt x="64007" y="380999"/>
                  </a:lnTo>
                  <a:lnTo>
                    <a:pt x="394715" y="380999"/>
                  </a:lnTo>
                  <a:lnTo>
                    <a:pt x="419266" y="375927"/>
                  </a:lnTo>
                  <a:lnTo>
                    <a:pt x="439102" y="362140"/>
                  </a:lnTo>
                  <a:lnTo>
                    <a:pt x="452366" y="341780"/>
                  </a:lnTo>
                  <a:lnTo>
                    <a:pt x="457199" y="316991"/>
                  </a:lnTo>
                  <a:lnTo>
                    <a:pt x="457199" y="62483"/>
                  </a:lnTo>
                  <a:lnTo>
                    <a:pt x="452366" y="37933"/>
                  </a:lnTo>
                  <a:lnTo>
                    <a:pt x="439102" y="18097"/>
                  </a:lnTo>
                  <a:lnTo>
                    <a:pt x="419266" y="4833"/>
                  </a:lnTo>
                  <a:lnTo>
                    <a:pt x="394715" y="0"/>
                  </a:lnTo>
                  <a:lnTo>
                    <a:pt x="64007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3219575" y="2192527"/>
            <a:ext cx="923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07390" algn="l"/>
              </a:tabLst>
            </a:pPr>
            <a:r>
              <a:rPr dirty="0" sz="2400" spc="-50" b="1">
                <a:latin typeface="Times New Roman"/>
                <a:cs typeface="Times New Roman"/>
              </a:rPr>
              <a:t>C</a:t>
            </a:r>
            <a:r>
              <a:rPr dirty="0" sz="2400" b="1">
                <a:latin typeface="Times New Roman"/>
                <a:cs typeface="Times New Roman"/>
              </a:rPr>
              <a:t>	</a:t>
            </a:r>
            <a:r>
              <a:rPr dirty="0" sz="2400" spc="-50" b="1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2369492" y="2816351"/>
            <a:ext cx="5796280" cy="228600"/>
            <a:chOff x="2369492" y="2816351"/>
            <a:chExt cx="5796280" cy="228600"/>
          </a:xfrm>
        </p:grpSpPr>
        <p:sp>
          <p:nvSpPr>
            <p:cNvPr id="15" name="object 15" descr=""/>
            <p:cNvSpPr/>
            <p:nvPr/>
          </p:nvSpPr>
          <p:spPr>
            <a:xfrm>
              <a:off x="2369682" y="2854452"/>
              <a:ext cx="5796280" cy="76200"/>
            </a:xfrm>
            <a:custGeom>
              <a:avLst/>
              <a:gdLst/>
              <a:ahLst/>
              <a:cxnLst/>
              <a:rect l="l" t="t" r="r" b="b"/>
              <a:pathLst>
                <a:path w="5796280" h="76200">
                  <a:moveTo>
                    <a:pt x="5736336" y="41148"/>
                  </a:moveTo>
                  <a:lnTo>
                    <a:pt x="5736336" y="35052"/>
                  </a:lnTo>
                  <a:lnTo>
                    <a:pt x="5731764" y="33528"/>
                  </a:lnTo>
                  <a:lnTo>
                    <a:pt x="4572" y="33528"/>
                  </a:lnTo>
                  <a:lnTo>
                    <a:pt x="1524" y="35052"/>
                  </a:lnTo>
                  <a:lnTo>
                    <a:pt x="0" y="38100"/>
                  </a:lnTo>
                  <a:lnTo>
                    <a:pt x="1524" y="41148"/>
                  </a:lnTo>
                  <a:lnTo>
                    <a:pt x="4572" y="42672"/>
                  </a:lnTo>
                  <a:lnTo>
                    <a:pt x="5731764" y="42672"/>
                  </a:lnTo>
                  <a:lnTo>
                    <a:pt x="5736336" y="41148"/>
                  </a:lnTo>
                  <a:close/>
                </a:path>
                <a:path w="5796280" h="76200">
                  <a:moveTo>
                    <a:pt x="5795772" y="38100"/>
                  </a:moveTo>
                  <a:lnTo>
                    <a:pt x="5719572" y="0"/>
                  </a:lnTo>
                  <a:lnTo>
                    <a:pt x="5719572" y="33528"/>
                  </a:lnTo>
                  <a:lnTo>
                    <a:pt x="5731764" y="33528"/>
                  </a:lnTo>
                  <a:lnTo>
                    <a:pt x="5736336" y="35052"/>
                  </a:lnTo>
                  <a:lnTo>
                    <a:pt x="5736336" y="67818"/>
                  </a:lnTo>
                  <a:lnTo>
                    <a:pt x="5795772" y="38100"/>
                  </a:lnTo>
                  <a:close/>
                </a:path>
                <a:path w="5796280" h="76200">
                  <a:moveTo>
                    <a:pt x="5736336" y="67818"/>
                  </a:moveTo>
                  <a:lnTo>
                    <a:pt x="5736336" y="41148"/>
                  </a:lnTo>
                  <a:lnTo>
                    <a:pt x="5731764" y="42672"/>
                  </a:lnTo>
                  <a:lnTo>
                    <a:pt x="5719572" y="42672"/>
                  </a:lnTo>
                  <a:lnTo>
                    <a:pt x="5719572" y="76200"/>
                  </a:lnTo>
                  <a:lnTo>
                    <a:pt x="5736336" y="678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2374254" y="2816351"/>
              <a:ext cx="4572000" cy="228600"/>
            </a:xfrm>
            <a:custGeom>
              <a:avLst/>
              <a:gdLst/>
              <a:ahLst/>
              <a:cxnLst/>
              <a:rect l="l" t="t" r="r" b="b"/>
              <a:pathLst>
                <a:path w="4572000" h="228600">
                  <a:moveTo>
                    <a:pt x="0" y="0"/>
                  </a:moveTo>
                  <a:lnTo>
                    <a:pt x="0" y="152399"/>
                  </a:lnTo>
                </a:path>
                <a:path w="4572000" h="228600">
                  <a:moveTo>
                    <a:pt x="228599" y="0"/>
                  </a:moveTo>
                  <a:lnTo>
                    <a:pt x="228599" y="152399"/>
                  </a:lnTo>
                </a:path>
                <a:path w="4572000" h="228600">
                  <a:moveTo>
                    <a:pt x="457199" y="0"/>
                  </a:moveTo>
                  <a:lnTo>
                    <a:pt x="457199" y="152399"/>
                  </a:lnTo>
                </a:path>
                <a:path w="4572000" h="228600">
                  <a:moveTo>
                    <a:pt x="685799" y="0"/>
                  </a:moveTo>
                  <a:lnTo>
                    <a:pt x="685799" y="152399"/>
                  </a:lnTo>
                </a:path>
                <a:path w="4572000" h="228600">
                  <a:moveTo>
                    <a:pt x="914399" y="0"/>
                  </a:moveTo>
                  <a:lnTo>
                    <a:pt x="914399" y="152399"/>
                  </a:lnTo>
                </a:path>
                <a:path w="4572000" h="228600">
                  <a:moveTo>
                    <a:pt x="1142999" y="0"/>
                  </a:moveTo>
                  <a:lnTo>
                    <a:pt x="1142999" y="228599"/>
                  </a:lnTo>
                </a:path>
                <a:path w="4572000" h="228600">
                  <a:moveTo>
                    <a:pt x="1371599" y="0"/>
                  </a:moveTo>
                  <a:lnTo>
                    <a:pt x="1371599" y="152399"/>
                  </a:lnTo>
                </a:path>
                <a:path w="4572000" h="228600">
                  <a:moveTo>
                    <a:pt x="1600199" y="0"/>
                  </a:moveTo>
                  <a:lnTo>
                    <a:pt x="1600199" y="152399"/>
                  </a:lnTo>
                </a:path>
                <a:path w="4572000" h="228600">
                  <a:moveTo>
                    <a:pt x="1828799" y="0"/>
                  </a:moveTo>
                  <a:lnTo>
                    <a:pt x="1828799" y="152399"/>
                  </a:lnTo>
                </a:path>
                <a:path w="4572000" h="228600">
                  <a:moveTo>
                    <a:pt x="2057399" y="0"/>
                  </a:moveTo>
                  <a:lnTo>
                    <a:pt x="2057399" y="152399"/>
                  </a:lnTo>
                </a:path>
                <a:path w="4572000" h="228600">
                  <a:moveTo>
                    <a:pt x="2285999" y="0"/>
                  </a:moveTo>
                  <a:lnTo>
                    <a:pt x="2285999" y="228599"/>
                  </a:lnTo>
                </a:path>
                <a:path w="4572000" h="228600">
                  <a:moveTo>
                    <a:pt x="2514599" y="0"/>
                  </a:moveTo>
                  <a:lnTo>
                    <a:pt x="2514599" y="152399"/>
                  </a:lnTo>
                </a:path>
                <a:path w="4572000" h="228600">
                  <a:moveTo>
                    <a:pt x="2743199" y="0"/>
                  </a:moveTo>
                  <a:lnTo>
                    <a:pt x="2743199" y="152399"/>
                  </a:lnTo>
                </a:path>
                <a:path w="4572000" h="228600">
                  <a:moveTo>
                    <a:pt x="2971799" y="0"/>
                  </a:moveTo>
                  <a:lnTo>
                    <a:pt x="2971799" y="152399"/>
                  </a:lnTo>
                </a:path>
                <a:path w="4572000" h="228600">
                  <a:moveTo>
                    <a:pt x="3200399" y="0"/>
                  </a:moveTo>
                  <a:lnTo>
                    <a:pt x="3200399" y="152399"/>
                  </a:lnTo>
                </a:path>
                <a:path w="4572000" h="228600">
                  <a:moveTo>
                    <a:pt x="3428999" y="0"/>
                  </a:moveTo>
                  <a:lnTo>
                    <a:pt x="3428999" y="228599"/>
                  </a:lnTo>
                </a:path>
                <a:path w="4572000" h="228600">
                  <a:moveTo>
                    <a:pt x="3657599" y="0"/>
                  </a:moveTo>
                  <a:lnTo>
                    <a:pt x="3657599" y="152399"/>
                  </a:lnTo>
                </a:path>
                <a:path w="4572000" h="228600">
                  <a:moveTo>
                    <a:pt x="3886199" y="0"/>
                  </a:moveTo>
                  <a:lnTo>
                    <a:pt x="3886199" y="152399"/>
                  </a:lnTo>
                </a:path>
                <a:path w="4572000" h="228600">
                  <a:moveTo>
                    <a:pt x="4114799" y="0"/>
                  </a:moveTo>
                  <a:lnTo>
                    <a:pt x="4114799" y="152399"/>
                  </a:lnTo>
                </a:path>
                <a:path w="4572000" h="228600">
                  <a:moveTo>
                    <a:pt x="4343399" y="0"/>
                  </a:moveTo>
                  <a:lnTo>
                    <a:pt x="4343399" y="152399"/>
                  </a:lnTo>
                </a:path>
                <a:path w="4572000" h="228600">
                  <a:moveTo>
                    <a:pt x="4571999" y="0"/>
                  </a:moveTo>
                  <a:lnTo>
                    <a:pt x="4571999" y="2285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5702183" y="3067302"/>
            <a:ext cx="3308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latin typeface="Times New Roman"/>
                <a:cs typeface="Times New Roman"/>
              </a:rPr>
              <a:t>15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6819788" y="2914902"/>
            <a:ext cx="14224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22605" algn="l"/>
              </a:tabLst>
            </a:pPr>
            <a:r>
              <a:rPr dirty="0" baseline="-27777" sz="3600" spc="-37">
                <a:latin typeface="Times New Roman"/>
                <a:cs typeface="Times New Roman"/>
              </a:rPr>
              <a:t>20</a:t>
            </a:r>
            <a:r>
              <a:rPr dirty="0" baseline="-27777" sz="36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Tempo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2418450" y="4962144"/>
            <a:ext cx="3126105" cy="0"/>
          </a:xfrm>
          <a:custGeom>
            <a:avLst/>
            <a:gdLst/>
            <a:ahLst/>
            <a:cxnLst/>
            <a:rect l="l" t="t" r="r" b="b"/>
            <a:pathLst>
              <a:path w="3126104" h="0">
                <a:moveTo>
                  <a:pt x="0" y="0"/>
                </a:moveTo>
                <a:lnTo>
                  <a:pt x="3125723" y="0"/>
                </a:lnTo>
              </a:path>
            </a:pathLst>
          </a:custGeom>
          <a:ln w="99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5570090" y="4617491"/>
            <a:ext cx="3944620" cy="3143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-35087" sz="2850">
                <a:latin typeface="Symbol"/>
                <a:cs typeface="Symbol"/>
              </a:rPr>
              <a:t></a:t>
            </a:r>
            <a:r>
              <a:rPr dirty="0" baseline="-35087" sz="2850" spc="142">
                <a:latin typeface="Times New Roman"/>
                <a:cs typeface="Times New Roman"/>
              </a:rPr>
              <a:t> </a:t>
            </a:r>
            <a:r>
              <a:rPr dirty="0" u="sng" sz="1900" spc="-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(9</a:t>
            </a:r>
            <a:r>
              <a:rPr dirty="0" u="sng" sz="1900" spc="-19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90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dirty="0" u="sng" sz="1900" spc="-17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900" spc="-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0)</a:t>
            </a:r>
            <a:r>
              <a:rPr dirty="0" u="sng" sz="1900" spc="-16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90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dirty="0" u="sng" sz="1900" spc="-1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900" spc="-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(5</a:t>
            </a:r>
            <a:r>
              <a:rPr dirty="0" u="sng" sz="1900" spc="-2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90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dirty="0" u="sng" sz="1900" spc="-1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900" spc="-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2)</a:t>
            </a:r>
            <a:r>
              <a:rPr dirty="0" u="sng" sz="1900" spc="-16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90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dirty="0" u="sng" sz="1900" spc="-1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900" spc="-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(3</a:t>
            </a:r>
            <a:r>
              <a:rPr dirty="0" u="sng" sz="1900" spc="-23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90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dirty="0" u="sng" sz="1900" spc="-2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9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3)</a:t>
            </a:r>
            <a:r>
              <a:rPr dirty="0" sz="1900" spc="114">
                <a:latin typeface="Times New Roman"/>
                <a:cs typeface="Times New Roman"/>
              </a:rPr>
              <a:t> </a:t>
            </a:r>
            <a:r>
              <a:rPr dirty="0" baseline="-35087" sz="2850">
                <a:latin typeface="Symbol"/>
                <a:cs typeface="Symbol"/>
              </a:rPr>
              <a:t></a:t>
            </a:r>
            <a:r>
              <a:rPr dirty="0" baseline="-35087" sz="2850" spc="97">
                <a:latin typeface="Times New Roman"/>
                <a:cs typeface="Times New Roman"/>
              </a:rPr>
              <a:t> </a:t>
            </a:r>
            <a:r>
              <a:rPr dirty="0" u="sng" sz="19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9</a:t>
            </a:r>
            <a:r>
              <a:rPr dirty="0" u="sng" sz="1900" spc="-17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90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dirty="0" u="sng" sz="1900" spc="-18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9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</a:t>
            </a:r>
            <a:r>
              <a:rPr dirty="0" u="sng" sz="1900" spc="-23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90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dirty="0" u="sng" sz="1900" spc="-1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9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</a:t>
            </a:r>
            <a:r>
              <a:rPr dirty="0" sz="1900" spc="100">
                <a:latin typeface="Times New Roman"/>
                <a:cs typeface="Times New Roman"/>
              </a:rPr>
              <a:t> </a:t>
            </a:r>
            <a:r>
              <a:rPr dirty="0" baseline="-35087" sz="2850">
                <a:latin typeface="Symbol"/>
                <a:cs typeface="Symbol"/>
              </a:rPr>
              <a:t></a:t>
            </a:r>
            <a:r>
              <a:rPr dirty="0" baseline="-35087" sz="2850" spc="-60">
                <a:latin typeface="Times New Roman"/>
                <a:cs typeface="Times New Roman"/>
              </a:rPr>
              <a:t> </a:t>
            </a:r>
            <a:r>
              <a:rPr dirty="0" baseline="-35087" sz="2850" spc="-75">
                <a:latin typeface="Times New Roman"/>
                <a:cs typeface="Times New Roman"/>
              </a:rPr>
              <a:t>4</a:t>
            </a:r>
            <a:endParaRPr baseline="-35087" sz="285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2189860" y="4617491"/>
            <a:ext cx="3347720" cy="3143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-35087" sz="2850">
                <a:latin typeface="Symbol"/>
                <a:cs typeface="Symbol"/>
              </a:rPr>
              <a:t></a:t>
            </a:r>
            <a:r>
              <a:rPr dirty="0" baseline="-35087" sz="2850" spc="67">
                <a:latin typeface="Times New Roman"/>
                <a:cs typeface="Times New Roman"/>
              </a:rPr>
              <a:t> </a:t>
            </a:r>
            <a:r>
              <a:rPr dirty="0" sz="1900" spc="-20" i="1">
                <a:latin typeface="Times New Roman"/>
                <a:cs typeface="Times New Roman"/>
              </a:rPr>
              <a:t>TEspera</a:t>
            </a:r>
            <a:r>
              <a:rPr dirty="0" sz="1900" spc="-210" i="1">
                <a:latin typeface="Times New Roman"/>
                <a:cs typeface="Times New Roman"/>
              </a:rPr>
              <a:t> </a:t>
            </a:r>
            <a:r>
              <a:rPr dirty="0" baseline="-22727" sz="1650" i="1">
                <a:latin typeface="Times New Roman"/>
                <a:cs typeface="Times New Roman"/>
              </a:rPr>
              <a:t>A</a:t>
            </a:r>
            <a:r>
              <a:rPr dirty="0" baseline="-22727" sz="1650" spc="-209" i="1">
                <a:latin typeface="Times New Roman"/>
                <a:cs typeface="Times New Roman"/>
              </a:rPr>
              <a:t> </a:t>
            </a:r>
            <a:r>
              <a:rPr dirty="0" sz="1900" spc="-20">
                <a:latin typeface="Symbol"/>
                <a:cs typeface="Symbol"/>
              </a:rPr>
              <a:t></a:t>
            </a:r>
            <a:r>
              <a:rPr dirty="0" sz="1900" spc="-20" i="1">
                <a:latin typeface="Times New Roman"/>
                <a:cs typeface="Times New Roman"/>
              </a:rPr>
              <a:t>TEspera</a:t>
            </a:r>
            <a:r>
              <a:rPr dirty="0" sz="1900" spc="-265" i="1">
                <a:latin typeface="Times New Roman"/>
                <a:cs typeface="Times New Roman"/>
              </a:rPr>
              <a:t> </a:t>
            </a:r>
            <a:r>
              <a:rPr dirty="0" baseline="-22727" sz="1650" i="1">
                <a:latin typeface="Times New Roman"/>
                <a:cs typeface="Times New Roman"/>
              </a:rPr>
              <a:t>B</a:t>
            </a:r>
            <a:r>
              <a:rPr dirty="0" baseline="-22727" sz="1650" spc="-112" i="1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Symbol"/>
                <a:cs typeface="Symbol"/>
              </a:rPr>
              <a:t></a:t>
            </a:r>
            <a:r>
              <a:rPr dirty="0" sz="1900" spc="-10" i="1">
                <a:latin typeface="Times New Roman"/>
                <a:cs typeface="Times New Roman"/>
              </a:rPr>
              <a:t>TEspera</a:t>
            </a:r>
            <a:r>
              <a:rPr dirty="0" baseline="-22727" sz="1650" spc="-15" i="1">
                <a:latin typeface="Times New Roman"/>
                <a:cs typeface="Times New Roman"/>
              </a:rPr>
              <a:t>C</a:t>
            </a:r>
            <a:endParaRPr baseline="-22727" sz="1650">
              <a:latin typeface="Times New Roman"/>
              <a:cs typeface="Times New Roman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968629" y="4769890"/>
            <a:ext cx="840740" cy="3143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900" spc="-10" i="1">
                <a:latin typeface="Times New Roman"/>
                <a:cs typeface="Times New Roman"/>
              </a:rPr>
              <a:t>TEspera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790080" y="4929539"/>
            <a:ext cx="368935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10" i="1">
                <a:latin typeface="Times New Roman"/>
                <a:cs typeface="Times New Roman"/>
              </a:rPr>
              <a:t>medio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3078342" y="5969507"/>
            <a:ext cx="3708400" cy="0"/>
          </a:xfrm>
          <a:custGeom>
            <a:avLst/>
            <a:gdLst/>
            <a:ahLst/>
            <a:cxnLst/>
            <a:rect l="l" t="t" r="r" b="b"/>
            <a:pathLst>
              <a:path w="3708400" h="0">
                <a:moveTo>
                  <a:pt x="0" y="0"/>
                </a:moveTo>
                <a:lnTo>
                  <a:pt x="3707891" y="0"/>
                </a:lnTo>
              </a:path>
            </a:pathLst>
          </a:custGeom>
          <a:ln w="99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/>
          <p:nvPr/>
        </p:nvSpPr>
        <p:spPr>
          <a:xfrm>
            <a:off x="1436498" y="5777254"/>
            <a:ext cx="1036319" cy="3143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900" i="1">
                <a:latin typeface="Times New Roman"/>
                <a:cs typeface="Times New Roman"/>
              </a:rPr>
              <a:t>T</a:t>
            </a:r>
            <a:r>
              <a:rPr dirty="0" sz="1900" spc="15" i="1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Re</a:t>
            </a:r>
            <a:r>
              <a:rPr dirty="0" sz="1900" spc="-275">
                <a:latin typeface="Times New Roman"/>
                <a:cs typeface="Times New Roman"/>
              </a:rPr>
              <a:t> </a:t>
            </a:r>
            <a:r>
              <a:rPr dirty="0" sz="1900" spc="-20" i="1">
                <a:latin typeface="Times New Roman"/>
                <a:cs typeface="Times New Roman"/>
              </a:rPr>
              <a:t>torno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2811651" y="4957342"/>
            <a:ext cx="6011545" cy="13214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606425">
              <a:lnSpc>
                <a:spcPct val="100000"/>
              </a:lnSpc>
              <a:spcBef>
                <a:spcPts val="90"/>
              </a:spcBef>
              <a:tabLst>
                <a:tab pos="4060825" algn="l"/>
                <a:tab pos="5839460" algn="l"/>
              </a:tabLst>
            </a:pPr>
            <a:r>
              <a:rPr dirty="0" sz="1900" i="1">
                <a:latin typeface="Times New Roman"/>
                <a:cs typeface="Times New Roman"/>
              </a:rPr>
              <a:t>n</a:t>
            </a:r>
            <a:r>
              <a:rPr dirty="0" sz="1900">
                <a:latin typeface="Times New Roman"/>
                <a:cs typeface="Times New Roman"/>
              </a:rPr>
              <a:t>º</a:t>
            </a:r>
            <a:r>
              <a:rPr dirty="0" sz="1900" spc="105">
                <a:latin typeface="Times New Roman"/>
                <a:cs typeface="Times New Roman"/>
              </a:rPr>
              <a:t> </a:t>
            </a:r>
            <a:r>
              <a:rPr dirty="0" sz="1900" spc="-10" i="1">
                <a:latin typeface="Times New Roman"/>
                <a:cs typeface="Times New Roman"/>
              </a:rPr>
              <a:t>procesos</a:t>
            </a:r>
            <a:r>
              <a:rPr dirty="0" sz="1900" i="1">
                <a:latin typeface="Times New Roman"/>
                <a:cs typeface="Times New Roman"/>
              </a:rPr>
              <a:t>	</a:t>
            </a:r>
            <a:r>
              <a:rPr dirty="0" sz="1900" spc="-50">
                <a:latin typeface="Times New Roman"/>
                <a:cs typeface="Times New Roman"/>
              </a:rPr>
              <a:t>3</a:t>
            </a:r>
            <a:r>
              <a:rPr dirty="0" sz="1900">
                <a:latin typeface="Times New Roman"/>
                <a:cs typeface="Times New Roman"/>
              </a:rPr>
              <a:t>	</a:t>
            </a:r>
            <a:r>
              <a:rPr dirty="0" sz="1900" spc="-50">
                <a:latin typeface="Times New Roman"/>
                <a:cs typeface="Times New Roman"/>
              </a:rPr>
              <a:t>3</a:t>
            </a: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9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</a:pPr>
            <a:r>
              <a:rPr dirty="0" baseline="-35087" sz="2850">
                <a:latin typeface="Symbol"/>
                <a:cs typeface="Symbol"/>
              </a:rPr>
              <a:t></a:t>
            </a:r>
            <a:r>
              <a:rPr dirty="0" baseline="-35087" sz="2850" spc="15">
                <a:latin typeface="Times New Roman"/>
                <a:cs typeface="Times New Roman"/>
              </a:rPr>
              <a:t> </a:t>
            </a:r>
            <a:r>
              <a:rPr dirty="0" sz="1900" i="1">
                <a:latin typeface="Times New Roman"/>
                <a:cs typeface="Times New Roman"/>
              </a:rPr>
              <a:t>T</a:t>
            </a:r>
            <a:r>
              <a:rPr dirty="0" sz="1900" spc="10" i="1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Re</a:t>
            </a:r>
            <a:r>
              <a:rPr dirty="0" sz="1900" spc="-265">
                <a:latin typeface="Times New Roman"/>
                <a:cs typeface="Times New Roman"/>
              </a:rPr>
              <a:t> </a:t>
            </a:r>
            <a:r>
              <a:rPr dirty="0" sz="1900" spc="-10" i="1">
                <a:latin typeface="Times New Roman"/>
                <a:cs typeface="Times New Roman"/>
              </a:rPr>
              <a:t>torno</a:t>
            </a:r>
            <a:r>
              <a:rPr dirty="0" sz="1900" spc="-270" i="1">
                <a:latin typeface="Times New Roman"/>
                <a:cs typeface="Times New Roman"/>
              </a:rPr>
              <a:t> </a:t>
            </a:r>
            <a:r>
              <a:rPr dirty="0" baseline="-22727" sz="1650" i="1">
                <a:latin typeface="Times New Roman"/>
                <a:cs typeface="Times New Roman"/>
              </a:rPr>
              <a:t>A</a:t>
            </a:r>
            <a:r>
              <a:rPr dirty="0" baseline="-22727" sz="1650" spc="-172" i="1">
                <a:latin typeface="Times New Roman"/>
                <a:cs typeface="Times New Roman"/>
              </a:rPr>
              <a:t> </a:t>
            </a:r>
            <a:r>
              <a:rPr dirty="0" sz="1900">
                <a:latin typeface="Symbol"/>
                <a:cs typeface="Symbol"/>
              </a:rPr>
              <a:t></a:t>
            </a:r>
            <a:r>
              <a:rPr dirty="0" sz="1900" i="1">
                <a:latin typeface="Times New Roman"/>
                <a:cs typeface="Times New Roman"/>
              </a:rPr>
              <a:t>T</a:t>
            </a:r>
            <a:r>
              <a:rPr dirty="0" sz="1900" spc="20" i="1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Re</a:t>
            </a:r>
            <a:r>
              <a:rPr dirty="0" sz="1900" spc="-260">
                <a:latin typeface="Times New Roman"/>
                <a:cs typeface="Times New Roman"/>
              </a:rPr>
              <a:t> </a:t>
            </a:r>
            <a:r>
              <a:rPr dirty="0" sz="1900" i="1">
                <a:latin typeface="Times New Roman"/>
                <a:cs typeface="Times New Roman"/>
              </a:rPr>
              <a:t>torno</a:t>
            </a:r>
            <a:r>
              <a:rPr dirty="0" baseline="-22727" sz="1650" i="1">
                <a:latin typeface="Times New Roman"/>
                <a:cs typeface="Times New Roman"/>
              </a:rPr>
              <a:t>B</a:t>
            </a:r>
            <a:r>
              <a:rPr dirty="0" baseline="-22727" sz="1650" spc="-97" i="1">
                <a:latin typeface="Times New Roman"/>
                <a:cs typeface="Times New Roman"/>
              </a:rPr>
              <a:t> </a:t>
            </a:r>
            <a:r>
              <a:rPr dirty="0" sz="1900">
                <a:latin typeface="Symbol"/>
                <a:cs typeface="Symbol"/>
              </a:rPr>
              <a:t></a:t>
            </a:r>
            <a:r>
              <a:rPr dirty="0" sz="1900" i="1">
                <a:latin typeface="Times New Roman"/>
                <a:cs typeface="Times New Roman"/>
              </a:rPr>
              <a:t>T</a:t>
            </a:r>
            <a:r>
              <a:rPr dirty="0" sz="1900" spc="20" i="1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Re</a:t>
            </a:r>
            <a:r>
              <a:rPr dirty="0" sz="1900" spc="-260">
                <a:latin typeface="Times New Roman"/>
                <a:cs typeface="Times New Roman"/>
              </a:rPr>
              <a:t> </a:t>
            </a:r>
            <a:r>
              <a:rPr dirty="0" sz="1900" i="1">
                <a:latin typeface="Times New Roman"/>
                <a:cs typeface="Times New Roman"/>
              </a:rPr>
              <a:t>torno</a:t>
            </a:r>
            <a:r>
              <a:rPr dirty="0" baseline="-22727" sz="1650" i="1">
                <a:latin typeface="Times New Roman"/>
                <a:cs typeface="Times New Roman"/>
              </a:rPr>
              <a:t>C</a:t>
            </a:r>
            <a:r>
              <a:rPr dirty="0" baseline="-22727" sz="1650" spc="247" i="1">
                <a:latin typeface="Times New Roman"/>
                <a:cs typeface="Times New Roman"/>
              </a:rPr>
              <a:t>  </a:t>
            </a:r>
            <a:r>
              <a:rPr dirty="0" baseline="-35087" sz="2850">
                <a:latin typeface="Symbol"/>
                <a:cs typeface="Symbol"/>
              </a:rPr>
              <a:t></a:t>
            </a:r>
            <a:r>
              <a:rPr dirty="0" baseline="-35087" sz="2850" spc="-127">
                <a:latin typeface="Times New Roman"/>
                <a:cs typeface="Times New Roman"/>
              </a:rPr>
              <a:t> </a:t>
            </a:r>
            <a:r>
              <a:rPr dirty="0" u="sng" sz="19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16</a:t>
            </a:r>
            <a:r>
              <a:rPr dirty="0" u="sng" sz="1900" spc="-17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90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dirty="0" u="sng" sz="1900" spc="-18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9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9</a:t>
            </a:r>
            <a:r>
              <a:rPr dirty="0" u="sng" sz="1900" spc="-17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90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dirty="0" u="sng" sz="1900" spc="-18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9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5</a:t>
            </a:r>
            <a:r>
              <a:rPr dirty="0" sz="1900" spc="80">
                <a:latin typeface="Times New Roman"/>
                <a:cs typeface="Times New Roman"/>
              </a:rPr>
              <a:t> </a:t>
            </a:r>
            <a:r>
              <a:rPr dirty="0" baseline="-35087" sz="2850">
                <a:latin typeface="Symbol"/>
                <a:cs typeface="Symbol"/>
              </a:rPr>
              <a:t></a:t>
            </a:r>
            <a:r>
              <a:rPr dirty="0" baseline="-35087" sz="2850" spc="-359">
                <a:latin typeface="Times New Roman"/>
                <a:cs typeface="Times New Roman"/>
              </a:rPr>
              <a:t> </a:t>
            </a:r>
            <a:r>
              <a:rPr dirty="0" baseline="-35087" sz="2850" spc="-37">
                <a:latin typeface="Times New Roman"/>
                <a:cs typeface="Times New Roman"/>
              </a:rPr>
              <a:t>10</a:t>
            </a:r>
            <a:endParaRPr baseline="-35087" sz="2850">
              <a:latin typeface="Times New Roman"/>
              <a:cs typeface="Times New Roman"/>
            </a:endParaRPr>
          </a:p>
          <a:p>
            <a:pPr algn="ctr" marL="288925">
              <a:lnSpc>
                <a:spcPct val="100000"/>
              </a:lnSpc>
              <a:spcBef>
                <a:spcPts val="395"/>
              </a:spcBef>
              <a:tabLst>
                <a:tab pos="3350260" algn="l"/>
              </a:tabLst>
            </a:pPr>
            <a:r>
              <a:rPr dirty="0" sz="1900" i="1">
                <a:latin typeface="Times New Roman"/>
                <a:cs typeface="Times New Roman"/>
              </a:rPr>
              <a:t>n</a:t>
            </a:r>
            <a:r>
              <a:rPr dirty="0" sz="1900">
                <a:latin typeface="Times New Roman"/>
                <a:cs typeface="Times New Roman"/>
              </a:rPr>
              <a:t>º</a:t>
            </a:r>
            <a:r>
              <a:rPr dirty="0" sz="1900" spc="105">
                <a:latin typeface="Times New Roman"/>
                <a:cs typeface="Times New Roman"/>
              </a:rPr>
              <a:t> </a:t>
            </a:r>
            <a:r>
              <a:rPr dirty="0" sz="1900" spc="-10" i="1">
                <a:latin typeface="Times New Roman"/>
                <a:cs typeface="Times New Roman"/>
              </a:rPr>
              <a:t>procesos</a:t>
            </a:r>
            <a:r>
              <a:rPr dirty="0" sz="1900" i="1">
                <a:latin typeface="Times New Roman"/>
                <a:cs typeface="Times New Roman"/>
              </a:rPr>
              <a:t>	</a:t>
            </a:r>
            <a:r>
              <a:rPr dirty="0" sz="1900" spc="-50">
                <a:latin typeface="Times New Roman"/>
                <a:cs typeface="Times New Roman"/>
              </a:rPr>
              <a:t>3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2449971" y="5936903"/>
            <a:ext cx="368935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10" i="1">
                <a:latin typeface="Times New Roman"/>
                <a:cs typeface="Times New Roman"/>
              </a:rPr>
              <a:t>medio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8" name="object 28" descr=""/>
          <p:cNvSpPr/>
          <p:nvPr/>
        </p:nvSpPr>
        <p:spPr>
          <a:xfrm>
            <a:off x="7110846" y="3916679"/>
            <a:ext cx="1617345" cy="0"/>
          </a:xfrm>
          <a:custGeom>
            <a:avLst/>
            <a:gdLst/>
            <a:ahLst/>
            <a:cxnLst/>
            <a:rect l="l" t="t" r="r" b="b"/>
            <a:pathLst>
              <a:path w="1617345" h="0">
                <a:moveTo>
                  <a:pt x="0" y="0"/>
                </a:moveTo>
                <a:lnTo>
                  <a:pt x="1158239" y="0"/>
                </a:lnTo>
              </a:path>
              <a:path w="1617345" h="0">
                <a:moveTo>
                  <a:pt x="1395983" y="0"/>
                </a:moveTo>
                <a:lnTo>
                  <a:pt x="1616963" y="0"/>
                </a:lnTo>
              </a:path>
            </a:pathLst>
          </a:custGeom>
          <a:ln w="92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 txBox="1"/>
          <p:nvPr/>
        </p:nvSpPr>
        <p:spPr>
          <a:xfrm>
            <a:off x="5557899" y="3737588"/>
            <a:ext cx="3816985" cy="4679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ts val="1739"/>
              </a:lnSpc>
              <a:spcBef>
                <a:spcPts val="105"/>
              </a:spcBef>
            </a:pPr>
            <a:r>
              <a:rPr dirty="0" sz="1750" spc="-10">
                <a:latin typeface="Times New Roman"/>
                <a:cs typeface="Times New Roman"/>
              </a:rPr>
              <a:t>Pr</a:t>
            </a:r>
            <a:r>
              <a:rPr dirty="0" sz="1750" spc="-160">
                <a:latin typeface="Times New Roman"/>
                <a:cs typeface="Times New Roman"/>
              </a:rPr>
              <a:t> </a:t>
            </a:r>
            <a:r>
              <a:rPr dirty="0" sz="1750" i="1">
                <a:latin typeface="Times New Roman"/>
                <a:cs typeface="Times New Roman"/>
              </a:rPr>
              <a:t>odutividade</a:t>
            </a:r>
            <a:r>
              <a:rPr dirty="0" sz="1750" spc="-35" i="1">
                <a:latin typeface="Times New Roman"/>
                <a:cs typeface="Times New Roman"/>
              </a:rPr>
              <a:t> </a:t>
            </a:r>
            <a:r>
              <a:rPr dirty="0" sz="1750">
                <a:latin typeface="Symbol"/>
                <a:cs typeface="Symbol"/>
              </a:rPr>
              <a:t></a:t>
            </a:r>
            <a:r>
              <a:rPr dirty="0" sz="1750" spc="114">
                <a:latin typeface="Times New Roman"/>
                <a:cs typeface="Times New Roman"/>
              </a:rPr>
              <a:t> </a:t>
            </a:r>
            <a:r>
              <a:rPr dirty="0" baseline="34920" sz="2625" i="1">
                <a:latin typeface="Times New Roman"/>
                <a:cs typeface="Times New Roman"/>
              </a:rPr>
              <a:t>n</a:t>
            </a:r>
            <a:r>
              <a:rPr dirty="0" baseline="34920" sz="2625">
                <a:latin typeface="Times New Roman"/>
                <a:cs typeface="Times New Roman"/>
              </a:rPr>
              <a:t>º</a:t>
            </a:r>
            <a:r>
              <a:rPr dirty="0" baseline="34920" sz="2625" spc="104">
                <a:latin typeface="Times New Roman"/>
                <a:cs typeface="Times New Roman"/>
              </a:rPr>
              <a:t> </a:t>
            </a:r>
            <a:r>
              <a:rPr dirty="0" baseline="34920" sz="2625" i="1">
                <a:latin typeface="Times New Roman"/>
                <a:cs typeface="Times New Roman"/>
              </a:rPr>
              <a:t>processos</a:t>
            </a:r>
            <a:r>
              <a:rPr dirty="0" baseline="34920" sz="2625" spc="209" i="1">
                <a:latin typeface="Times New Roman"/>
                <a:cs typeface="Times New Roman"/>
              </a:rPr>
              <a:t> </a:t>
            </a:r>
            <a:r>
              <a:rPr dirty="0" sz="1750">
                <a:latin typeface="Symbol"/>
                <a:cs typeface="Symbol"/>
              </a:rPr>
              <a:t></a:t>
            </a:r>
            <a:r>
              <a:rPr dirty="0" sz="1750" spc="470">
                <a:latin typeface="Times New Roman"/>
                <a:cs typeface="Times New Roman"/>
              </a:rPr>
              <a:t> </a:t>
            </a:r>
            <a:r>
              <a:rPr dirty="0" baseline="34920" sz="2625">
                <a:latin typeface="Times New Roman"/>
                <a:cs typeface="Times New Roman"/>
              </a:rPr>
              <a:t>3</a:t>
            </a:r>
            <a:r>
              <a:rPr dirty="0" baseline="34920" sz="2625" spc="667">
                <a:latin typeface="Times New Roman"/>
                <a:cs typeface="Times New Roman"/>
              </a:rPr>
              <a:t> </a:t>
            </a:r>
            <a:r>
              <a:rPr dirty="0" sz="1750">
                <a:latin typeface="Symbol"/>
                <a:cs typeface="Symbol"/>
              </a:rPr>
              <a:t></a:t>
            </a:r>
            <a:r>
              <a:rPr dirty="0" sz="1750" spc="-55">
                <a:latin typeface="Times New Roman"/>
                <a:cs typeface="Times New Roman"/>
              </a:rPr>
              <a:t> </a:t>
            </a:r>
            <a:r>
              <a:rPr dirty="0" sz="1750" spc="-20">
                <a:latin typeface="Times New Roman"/>
                <a:cs typeface="Times New Roman"/>
              </a:rPr>
              <a:t>0,17</a:t>
            </a:r>
            <a:endParaRPr sz="1750">
              <a:latin typeface="Times New Roman"/>
              <a:cs typeface="Times New Roman"/>
            </a:endParaRPr>
          </a:p>
          <a:p>
            <a:pPr marL="1859280">
              <a:lnSpc>
                <a:spcPts val="1739"/>
              </a:lnSpc>
              <a:tabLst>
                <a:tab pos="2939415" algn="l"/>
              </a:tabLst>
            </a:pPr>
            <a:r>
              <a:rPr dirty="0" sz="1750" spc="-10" i="1">
                <a:latin typeface="Times New Roman"/>
                <a:cs typeface="Times New Roman"/>
              </a:rPr>
              <a:t>tempo</a:t>
            </a:r>
            <a:r>
              <a:rPr dirty="0" sz="1750" i="1">
                <a:latin typeface="Times New Roman"/>
                <a:cs typeface="Times New Roman"/>
              </a:rPr>
              <a:t>	</a:t>
            </a:r>
            <a:r>
              <a:rPr dirty="0" sz="1750" spc="-25">
                <a:latin typeface="Times New Roman"/>
                <a:cs typeface="Times New Roman"/>
              </a:rPr>
              <a:t>16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30" name="object 30" descr=""/>
          <p:cNvSpPr/>
          <p:nvPr/>
        </p:nvSpPr>
        <p:spPr>
          <a:xfrm>
            <a:off x="2227952" y="3922774"/>
            <a:ext cx="1021080" cy="0"/>
          </a:xfrm>
          <a:custGeom>
            <a:avLst/>
            <a:gdLst/>
            <a:ahLst/>
            <a:cxnLst/>
            <a:rect l="l" t="t" r="r" b="b"/>
            <a:pathLst>
              <a:path w="1021080" h="0">
                <a:moveTo>
                  <a:pt x="0" y="0"/>
                </a:moveTo>
                <a:lnTo>
                  <a:pt x="1021081" y="0"/>
                </a:lnTo>
              </a:path>
            </a:pathLst>
          </a:custGeom>
          <a:ln w="86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 txBox="1"/>
          <p:nvPr/>
        </p:nvSpPr>
        <p:spPr>
          <a:xfrm>
            <a:off x="3268841" y="3067302"/>
            <a:ext cx="2091689" cy="1128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7325">
              <a:lnSpc>
                <a:spcPct val="100000"/>
              </a:lnSpc>
              <a:spcBef>
                <a:spcPts val="100"/>
              </a:spcBef>
              <a:tabLst>
                <a:tab pos="1302385" algn="l"/>
              </a:tabLst>
            </a:pPr>
            <a:r>
              <a:rPr dirty="0" sz="2400" spc="-50">
                <a:latin typeface="Times New Roman"/>
                <a:cs typeface="Times New Roman"/>
              </a:rPr>
              <a:t>5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10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ts val="1639"/>
              </a:lnSpc>
              <a:spcBef>
                <a:spcPts val="2525"/>
              </a:spcBef>
            </a:pPr>
            <a:r>
              <a:rPr dirty="0" sz="1650">
                <a:latin typeface="Symbol"/>
                <a:cs typeface="Symbol"/>
              </a:rPr>
              <a:t></a:t>
            </a:r>
            <a:r>
              <a:rPr dirty="0" sz="1650" spc="-45">
                <a:latin typeface="Times New Roman"/>
                <a:cs typeface="Times New Roman"/>
              </a:rPr>
              <a:t> </a:t>
            </a:r>
            <a:r>
              <a:rPr dirty="0" u="sng" baseline="35353" sz="247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13</a:t>
            </a:r>
            <a:r>
              <a:rPr dirty="0" baseline="35353" sz="2475" spc="97">
                <a:latin typeface="Times New Roman"/>
                <a:cs typeface="Times New Roman"/>
              </a:rPr>
              <a:t> </a:t>
            </a:r>
            <a:r>
              <a:rPr dirty="0" sz="1650">
                <a:latin typeface="Symbol"/>
                <a:cs typeface="Symbol"/>
              </a:rPr>
              <a:t></a:t>
            </a:r>
            <a:r>
              <a:rPr dirty="0" sz="1650" spc="-45">
                <a:latin typeface="Times New Roman"/>
                <a:cs typeface="Times New Roman"/>
              </a:rPr>
              <a:t> </a:t>
            </a:r>
            <a:r>
              <a:rPr dirty="0" sz="1650" spc="-10">
                <a:latin typeface="Times New Roman"/>
                <a:cs typeface="Times New Roman"/>
              </a:rPr>
              <a:t>0,8125</a:t>
            </a:r>
            <a:r>
              <a:rPr dirty="0" sz="1650" spc="-55">
                <a:latin typeface="Times New Roman"/>
                <a:cs typeface="Times New Roman"/>
              </a:rPr>
              <a:t> </a:t>
            </a:r>
            <a:r>
              <a:rPr dirty="0" sz="1650">
                <a:latin typeface="Symbol"/>
                <a:cs typeface="Symbol"/>
              </a:rPr>
              <a:t></a:t>
            </a:r>
            <a:r>
              <a:rPr dirty="0" sz="1650" spc="-100">
                <a:latin typeface="Times New Roman"/>
                <a:cs typeface="Times New Roman"/>
              </a:rPr>
              <a:t> </a:t>
            </a:r>
            <a:r>
              <a:rPr dirty="0" sz="1650" spc="-10">
                <a:latin typeface="Times New Roman"/>
                <a:cs typeface="Times New Roman"/>
              </a:rPr>
              <a:t>81,25%</a:t>
            </a:r>
            <a:endParaRPr sz="1650">
              <a:latin typeface="Times New Roman"/>
              <a:cs typeface="Times New Roman"/>
            </a:endParaRPr>
          </a:p>
          <a:p>
            <a:pPr marL="198120">
              <a:lnSpc>
                <a:spcPts val="1639"/>
              </a:lnSpc>
            </a:pPr>
            <a:r>
              <a:rPr dirty="0" sz="1650" spc="-25">
                <a:latin typeface="Times New Roman"/>
                <a:cs typeface="Times New Roman"/>
              </a:rPr>
              <a:t>16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1423270" y="3753363"/>
            <a:ext cx="399415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650" spc="-10" i="1">
                <a:latin typeface="Times New Roman"/>
                <a:cs typeface="Times New Roman"/>
              </a:rPr>
              <a:t>Util</a:t>
            </a:r>
            <a:r>
              <a:rPr dirty="0" sz="1650" spc="-10">
                <a:latin typeface="Times New Roman"/>
                <a:cs typeface="Times New Roman"/>
              </a:rPr>
              <a:t>.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2034904" y="3630520"/>
            <a:ext cx="1214755" cy="56515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40"/>
              </a:spcBef>
            </a:pPr>
            <a:r>
              <a:rPr dirty="0" baseline="-28619" sz="2475">
                <a:latin typeface="Symbol"/>
                <a:cs typeface="Symbol"/>
              </a:rPr>
              <a:t></a:t>
            </a:r>
            <a:r>
              <a:rPr dirty="0" baseline="-28619" sz="2475" spc="15">
                <a:latin typeface="Times New Roman"/>
                <a:cs typeface="Times New Roman"/>
              </a:rPr>
              <a:t> </a:t>
            </a:r>
            <a:r>
              <a:rPr dirty="0" baseline="13468" sz="2475" spc="-15" i="1">
                <a:latin typeface="Times New Roman"/>
                <a:cs typeface="Times New Roman"/>
              </a:rPr>
              <a:t>TCPU</a:t>
            </a:r>
            <a:r>
              <a:rPr dirty="0" sz="950" spc="-10" i="1">
                <a:latin typeface="Times New Roman"/>
                <a:cs typeface="Times New Roman"/>
              </a:rPr>
              <a:t>ocupada</a:t>
            </a:r>
            <a:endParaRPr sz="950">
              <a:latin typeface="Times New Roman"/>
              <a:cs typeface="Times New Roman"/>
            </a:endParaRPr>
          </a:p>
          <a:p>
            <a:pPr marL="412115">
              <a:lnSpc>
                <a:spcPct val="100000"/>
              </a:lnSpc>
              <a:spcBef>
                <a:spcPts val="145"/>
              </a:spcBef>
            </a:pPr>
            <a:r>
              <a:rPr dirty="0" sz="1650" spc="-10" i="1">
                <a:latin typeface="Times New Roman"/>
                <a:cs typeface="Times New Roman"/>
              </a:rPr>
              <a:t>Tempo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1805816" y="3894227"/>
            <a:ext cx="189865" cy="17272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dirty="0" sz="950" spc="-25" i="1">
                <a:latin typeface="Times New Roman"/>
                <a:cs typeface="Times New Roman"/>
              </a:rPr>
              <a:t>cpu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5" name="object 35" descr=""/>
          <p:cNvSpPr/>
          <p:nvPr/>
        </p:nvSpPr>
        <p:spPr>
          <a:xfrm>
            <a:off x="1345560" y="3563111"/>
            <a:ext cx="4069079" cy="721360"/>
          </a:xfrm>
          <a:custGeom>
            <a:avLst/>
            <a:gdLst/>
            <a:ahLst/>
            <a:cxnLst/>
            <a:rect l="l" t="t" r="r" b="b"/>
            <a:pathLst>
              <a:path w="4069079" h="721360">
                <a:moveTo>
                  <a:pt x="0" y="0"/>
                </a:moveTo>
                <a:lnTo>
                  <a:pt x="0" y="720851"/>
                </a:lnTo>
                <a:lnTo>
                  <a:pt x="4069079" y="720851"/>
                </a:lnTo>
                <a:lnTo>
                  <a:pt x="4069079" y="0"/>
                </a:lnTo>
                <a:lnTo>
                  <a:pt x="0" y="0"/>
                </a:lnTo>
                <a:close/>
              </a:path>
            </a:pathLst>
          </a:custGeom>
          <a:ln w="317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/>
          <p:nvPr/>
        </p:nvSpPr>
        <p:spPr>
          <a:xfrm>
            <a:off x="5563986" y="3563111"/>
            <a:ext cx="3889375" cy="684530"/>
          </a:xfrm>
          <a:custGeom>
            <a:avLst/>
            <a:gdLst/>
            <a:ahLst/>
            <a:cxnLst/>
            <a:rect l="l" t="t" r="r" b="b"/>
            <a:pathLst>
              <a:path w="3889375" h="684529">
                <a:moveTo>
                  <a:pt x="0" y="0"/>
                </a:moveTo>
                <a:lnTo>
                  <a:pt x="0" y="684275"/>
                </a:lnTo>
                <a:lnTo>
                  <a:pt x="3889247" y="684275"/>
                </a:lnTo>
                <a:lnTo>
                  <a:pt x="3889247" y="0"/>
                </a:lnTo>
                <a:lnTo>
                  <a:pt x="0" y="0"/>
                </a:lnTo>
                <a:close/>
              </a:path>
            </a:pathLst>
          </a:custGeom>
          <a:ln w="317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0379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pc="-260"/>
              <a:t>Características</a:t>
            </a:r>
            <a:r>
              <a:rPr dirty="0" spc="25"/>
              <a:t> </a:t>
            </a:r>
            <a:r>
              <a:rPr dirty="0" spc="-705"/>
              <a:t>SJF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65680" y="2162047"/>
            <a:ext cx="7677784" cy="3188970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3400" spc="60">
                <a:solidFill>
                  <a:srgbClr val="DD7F46"/>
                </a:solidFill>
                <a:latin typeface="Lucida Sans Unicode"/>
                <a:cs typeface="Lucida Sans Unicode"/>
              </a:rPr>
              <a:t>  </a:t>
            </a:r>
            <a:r>
              <a:rPr dirty="0" sz="2800" spc="-270">
                <a:latin typeface="Arial MT"/>
                <a:cs typeface="Arial MT"/>
              </a:rPr>
              <a:t>Reduz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o</a:t>
            </a:r>
            <a:r>
              <a:rPr dirty="0" sz="2800" spc="-50">
                <a:latin typeface="Arial MT"/>
                <a:cs typeface="Arial MT"/>
              </a:rPr>
              <a:t> </a:t>
            </a:r>
            <a:r>
              <a:rPr dirty="0" sz="2800" spc="-175">
                <a:latin typeface="Arial MT"/>
                <a:cs typeface="Arial MT"/>
              </a:rPr>
              <a:t>tempo</a:t>
            </a:r>
            <a:r>
              <a:rPr dirty="0" sz="2800" spc="-2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de</a:t>
            </a:r>
            <a:r>
              <a:rPr dirty="0" sz="2800" spc="-50">
                <a:latin typeface="Arial MT"/>
                <a:cs typeface="Arial MT"/>
              </a:rPr>
              <a:t> </a:t>
            </a:r>
            <a:r>
              <a:rPr dirty="0" sz="2800" spc="-140">
                <a:latin typeface="Arial MT"/>
                <a:cs typeface="Arial MT"/>
              </a:rPr>
              <a:t>espera</a:t>
            </a:r>
            <a:r>
              <a:rPr dirty="0" sz="2800" spc="-5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médio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44"/>
              </a:spcBef>
            </a:pPr>
            <a:endParaRPr sz="2800">
              <a:latin typeface="Arial MT"/>
              <a:cs typeface="Arial MT"/>
            </a:endParaRPr>
          </a:p>
          <a:p>
            <a:pPr marL="12700">
              <a:lnSpc>
                <a:spcPts val="3204"/>
              </a:lnSpc>
              <a:spcBef>
                <a:spcPts val="5"/>
              </a:spcBef>
            </a:pPr>
            <a:r>
              <a:rPr dirty="0" sz="3400">
                <a:solidFill>
                  <a:srgbClr val="DD7F46"/>
                </a:solidFill>
                <a:latin typeface="Lucida Sans Unicode"/>
                <a:cs typeface="Lucida Sans Unicode"/>
              </a:rPr>
              <a:t>  </a:t>
            </a:r>
            <a:r>
              <a:rPr dirty="0" sz="2800" spc="-165">
                <a:latin typeface="Arial MT"/>
                <a:cs typeface="Arial MT"/>
              </a:rPr>
              <a:t>Minimiza</a:t>
            </a:r>
            <a:r>
              <a:rPr dirty="0" sz="2800" spc="-3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o</a:t>
            </a:r>
            <a:r>
              <a:rPr dirty="0" sz="2800" spc="-70">
                <a:latin typeface="Arial MT"/>
                <a:cs typeface="Arial MT"/>
              </a:rPr>
              <a:t> </a:t>
            </a:r>
            <a:r>
              <a:rPr dirty="0" sz="2800" spc="-50">
                <a:latin typeface="Arial MT"/>
                <a:cs typeface="Arial MT"/>
              </a:rPr>
              <a:t>efeito</a:t>
            </a:r>
            <a:r>
              <a:rPr dirty="0" sz="2800" spc="-7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de</a:t>
            </a:r>
            <a:r>
              <a:rPr dirty="0" sz="2800" spc="-65">
                <a:latin typeface="Arial MT"/>
                <a:cs typeface="Arial MT"/>
              </a:rPr>
              <a:t> </a:t>
            </a:r>
            <a:r>
              <a:rPr dirty="0" sz="2800" spc="-40">
                <a:latin typeface="Arial MT"/>
                <a:cs typeface="Arial MT"/>
              </a:rPr>
              <a:t>priorizar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 spc="-254">
                <a:latin typeface="Arial MT"/>
                <a:cs typeface="Arial MT"/>
              </a:rPr>
              <a:t>processos</a:t>
            </a:r>
            <a:r>
              <a:rPr dirty="0" sz="2800" spc="-10">
                <a:latin typeface="Arial MT"/>
                <a:cs typeface="Arial MT"/>
              </a:rPr>
              <a:t> do</a:t>
            </a:r>
            <a:r>
              <a:rPr dirty="0" sz="2800" spc="-75">
                <a:latin typeface="Arial MT"/>
                <a:cs typeface="Arial MT"/>
              </a:rPr>
              <a:t> </a:t>
            </a:r>
            <a:r>
              <a:rPr dirty="0" sz="2800" spc="-20">
                <a:latin typeface="Arial MT"/>
                <a:cs typeface="Arial MT"/>
              </a:rPr>
              <a:t>tipo</a:t>
            </a:r>
            <a:endParaRPr sz="2800">
              <a:latin typeface="Arial MT"/>
              <a:cs typeface="Arial MT"/>
            </a:endParaRPr>
          </a:p>
          <a:p>
            <a:pPr marL="330835">
              <a:lnSpc>
                <a:spcPts val="3204"/>
              </a:lnSpc>
            </a:pPr>
            <a:r>
              <a:rPr dirty="0" sz="2800" spc="-225" i="1">
                <a:latin typeface="Arial"/>
                <a:cs typeface="Arial"/>
              </a:rPr>
              <a:t>cpu-</a:t>
            </a:r>
            <a:r>
              <a:rPr dirty="0" sz="2800" spc="-45" i="1">
                <a:latin typeface="Arial"/>
                <a:cs typeface="Arial"/>
              </a:rPr>
              <a:t>bound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5"/>
              </a:spcBef>
            </a:pPr>
            <a:endParaRPr sz="2800">
              <a:latin typeface="Arial"/>
              <a:cs typeface="Arial"/>
            </a:endParaRPr>
          </a:p>
          <a:p>
            <a:pPr marL="330835" marR="5080" indent="-318770">
              <a:lnSpc>
                <a:spcPts val="3050"/>
              </a:lnSpc>
            </a:pPr>
            <a:r>
              <a:rPr dirty="0" sz="3400" spc="95">
                <a:solidFill>
                  <a:srgbClr val="DD7F46"/>
                </a:solidFill>
                <a:latin typeface="Lucida Sans Unicode"/>
                <a:cs typeface="Lucida Sans Unicode"/>
              </a:rPr>
              <a:t>  </a:t>
            </a:r>
            <a:r>
              <a:rPr dirty="0" sz="2800" spc="-655">
                <a:latin typeface="Arial MT"/>
                <a:cs typeface="Arial MT"/>
              </a:rPr>
              <a:t>É</a:t>
            </a:r>
            <a:r>
              <a:rPr dirty="0" sz="2800" spc="-15">
                <a:latin typeface="Arial MT"/>
                <a:cs typeface="Arial MT"/>
              </a:rPr>
              <a:t> </a:t>
            </a:r>
            <a:r>
              <a:rPr dirty="0" sz="2800" spc="-50">
                <a:latin typeface="Arial MT"/>
                <a:cs typeface="Arial MT"/>
              </a:rPr>
              <a:t>difícil</a:t>
            </a:r>
            <a:r>
              <a:rPr dirty="0" sz="2800" spc="-45">
                <a:latin typeface="Arial MT"/>
                <a:cs typeface="Arial MT"/>
              </a:rPr>
              <a:t> </a:t>
            </a:r>
            <a:r>
              <a:rPr dirty="0" sz="2800" spc="-125">
                <a:latin typeface="Arial MT"/>
                <a:cs typeface="Arial MT"/>
              </a:rPr>
              <a:t>determinar</a:t>
            </a:r>
            <a:r>
              <a:rPr dirty="0" sz="2800" spc="-3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</a:t>
            </a:r>
            <a:r>
              <a:rPr dirty="0" sz="2800" spc="-30">
                <a:latin typeface="Arial MT"/>
                <a:cs typeface="Arial MT"/>
              </a:rPr>
              <a:t> </a:t>
            </a:r>
            <a:r>
              <a:rPr dirty="0" sz="2800" spc="-20">
                <a:latin typeface="Arial MT"/>
                <a:cs typeface="Arial MT"/>
              </a:rPr>
              <a:t>priori</a:t>
            </a:r>
            <a:r>
              <a:rPr dirty="0" sz="2800" spc="-45">
                <a:latin typeface="Arial MT"/>
                <a:cs typeface="Arial MT"/>
              </a:rPr>
              <a:t> </a:t>
            </a:r>
            <a:r>
              <a:rPr dirty="0" sz="2800" spc="-75">
                <a:latin typeface="Arial MT"/>
                <a:cs typeface="Arial MT"/>
              </a:rPr>
              <a:t>qual</a:t>
            </a:r>
            <a:r>
              <a:rPr dirty="0" sz="2800" spc="-50">
                <a:latin typeface="Arial MT"/>
                <a:cs typeface="Arial MT"/>
              </a:rPr>
              <a:t> </a:t>
            </a:r>
            <a:r>
              <a:rPr dirty="0" sz="2800" spc="-170">
                <a:latin typeface="Arial MT"/>
                <a:cs typeface="Arial MT"/>
              </a:rPr>
              <a:t>será</a:t>
            </a:r>
            <a:r>
              <a:rPr dirty="0" sz="2800" spc="-2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</a:t>
            </a:r>
            <a:r>
              <a:rPr dirty="0" sz="2800" spc="-30">
                <a:latin typeface="Arial MT"/>
                <a:cs typeface="Arial MT"/>
              </a:rPr>
              <a:t> </a:t>
            </a:r>
            <a:r>
              <a:rPr dirty="0" sz="2800" spc="-130">
                <a:latin typeface="Arial MT"/>
                <a:cs typeface="Arial MT"/>
              </a:rPr>
              <a:t>duração</a:t>
            </a:r>
            <a:r>
              <a:rPr dirty="0" sz="2800" spc="-40">
                <a:latin typeface="Arial MT"/>
                <a:cs typeface="Arial MT"/>
              </a:rPr>
              <a:t> </a:t>
            </a:r>
            <a:r>
              <a:rPr dirty="0" sz="2800" spc="-25">
                <a:latin typeface="Arial MT"/>
                <a:cs typeface="Arial MT"/>
              </a:rPr>
              <a:t>da </a:t>
            </a:r>
            <a:r>
              <a:rPr dirty="0" sz="2800" spc="-204">
                <a:latin typeface="Arial MT"/>
                <a:cs typeface="Arial MT"/>
              </a:rPr>
              <a:t>seguinte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25">
                <a:latin typeface="Arial MT"/>
                <a:cs typeface="Arial MT"/>
              </a:rPr>
              <a:t>etapa</a:t>
            </a:r>
            <a:r>
              <a:rPr dirty="0" sz="2800" spc="-17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de</a:t>
            </a:r>
            <a:r>
              <a:rPr dirty="0" sz="2800" spc="-100">
                <a:latin typeface="Arial MT"/>
                <a:cs typeface="Arial MT"/>
              </a:rPr>
              <a:t> </a:t>
            </a:r>
            <a:r>
              <a:rPr dirty="0" sz="2800" spc="-380">
                <a:latin typeface="Arial MT"/>
                <a:cs typeface="Arial MT"/>
              </a:rPr>
              <a:t>CPU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 spc="-225">
                <a:latin typeface="Arial MT"/>
                <a:cs typeface="Arial MT"/>
              </a:rPr>
              <a:t>dos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 spc="-135">
                <a:latin typeface="Arial MT"/>
                <a:cs typeface="Arial MT"/>
              </a:rPr>
              <a:t>processos.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365372" y="1629155"/>
            <a:ext cx="8552815" cy="228600"/>
          </a:xfrm>
          <a:custGeom>
            <a:avLst/>
            <a:gdLst/>
            <a:ahLst/>
            <a:cxnLst/>
            <a:rect l="l" t="t" r="r" b="b"/>
            <a:pathLst>
              <a:path w="8552815" h="228600">
                <a:moveTo>
                  <a:pt x="8552687" y="228599"/>
                </a:moveTo>
                <a:lnTo>
                  <a:pt x="8552687" y="0"/>
                </a:lnTo>
                <a:lnTo>
                  <a:pt x="0" y="0"/>
                </a:lnTo>
                <a:lnTo>
                  <a:pt x="0" y="228599"/>
                </a:lnTo>
                <a:lnTo>
                  <a:pt x="8552687" y="228599"/>
                </a:lnTo>
                <a:close/>
              </a:path>
            </a:pathLst>
          </a:custGeom>
          <a:solidFill>
            <a:srgbClr val="93B5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0074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dirty="0" spc="-405"/>
              <a:t>Escalonamento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774060" y="1629155"/>
            <a:ext cx="533400" cy="228600"/>
          </a:xfrm>
          <a:prstGeom prst="rect">
            <a:avLst/>
          </a:prstGeom>
          <a:solidFill>
            <a:srgbClr val="DD7F46"/>
          </a:solidFill>
        </p:spPr>
        <p:txBody>
          <a:bodyPr wrap="square" lIns="0" tIns="57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dirty="0" sz="1200" spc="-50" b="1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466976" y="1889650"/>
            <a:ext cx="7760970" cy="480377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1700" spc="160">
                <a:solidFill>
                  <a:srgbClr val="DD7F46"/>
                </a:solidFill>
                <a:latin typeface="Lucida Sans Unicode"/>
                <a:cs typeface="Lucida Sans Unicode"/>
              </a:rPr>
              <a:t>□</a:t>
            </a:r>
            <a:r>
              <a:rPr dirty="0" sz="1700" spc="445">
                <a:solidFill>
                  <a:srgbClr val="DD7F46"/>
                </a:solidFill>
                <a:latin typeface="Lucida Sans Unicode"/>
                <a:cs typeface="Lucida Sans Unicode"/>
              </a:rPr>
              <a:t> </a:t>
            </a:r>
            <a:r>
              <a:rPr dirty="0" sz="2900" spc="-10">
                <a:latin typeface="Arial MT"/>
                <a:cs typeface="Arial MT"/>
              </a:rPr>
              <a:t>Definição:</a:t>
            </a:r>
            <a:endParaRPr sz="2900">
              <a:latin typeface="Arial MT"/>
              <a:cs typeface="Arial MT"/>
            </a:endParaRPr>
          </a:p>
          <a:p>
            <a:pPr marL="650875" marR="5080" indent="-271780">
              <a:lnSpc>
                <a:spcPct val="100800"/>
              </a:lnSpc>
              <a:spcBef>
                <a:spcPts val="515"/>
              </a:spcBef>
              <a:buClr>
                <a:srgbClr val="94B6D2"/>
              </a:buClr>
              <a:buSzPct val="69230"/>
              <a:buFont typeface="Microsoft Sans Serif"/>
              <a:buChar char="□"/>
              <a:tabLst>
                <a:tab pos="652145" algn="l"/>
              </a:tabLst>
            </a:pPr>
            <a:r>
              <a:rPr dirty="0" sz="2600">
                <a:latin typeface="Arial MT"/>
                <a:cs typeface="Arial MT"/>
              </a:rPr>
              <a:t>O</a:t>
            </a:r>
            <a:r>
              <a:rPr dirty="0" sz="2600" spc="-65">
                <a:latin typeface="Arial MT"/>
                <a:cs typeface="Arial MT"/>
              </a:rPr>
              <a:t> </a:t>
            </a:r>
            <a:r>
              <a:rPr dirty="0" sz="2600" spc="-204">
                <a:latin typeface="Arial MT"/>
                <a:cs typeface="Arial MT"/>
              </a:rPr>
              <a:t>escalonamento</a:t>
            </a:r>
            <a:r>
              <a:rPr dirty="0" sz="2600" spc="-10">
                <a:latin typeface="Arial MT"/>
                <a:cs typeface="Arial MT"/>
              </a:rPr>
              <a:t> </a:t>
            </a:r>
            <a:r>
              <a:rPr dirty="0" sz="2600" spc="-245">
                <a:latin typeface="Arial MT"/>
                <a:cs typeface="Arial MT"/>
              </a:rPr>
              <a:t>consiste</a:t>
            </a:r>
            <a:r>
              <a:rPr dirty="0" sz="2600" spc="-25">
                <a:latin typeface="Arial MT"/>
                <a:cs typeface="Arial MT"/>
              </a:rPr>
              <a:t> </a:t>
            </a:r>
            <a:r>
              <a:rPr dirty="0" sz="2600" spc="-295">
                <a:latin typeface="Arial MT"/>
                <a:cs typeface="Arial MT"/>
              </a:rPr>
              <a:t>em</a:t>
            </a:r>
            <a:r>
              <a:rPr dirty="0" sz="2600" spc="-15">
                <a:latin typeface="Arial MT"/>
                <a:cs typeface="Arial MT"/>
              </a:rPr>
              <a:t> </a:t>
            </a:r>
            <a:r>
              <a:rPr dirty="0" sz="2600" spc="-80">
                <a:latin typeface="Arial MT"/>
                <a:cs typeface="Arial MT"/>
              </a:rPr>
              <a:t>distribuir</a:t>
            </a:r>
            <a:r>
              <a:rPr dirty="0" sz="2600" spc="-2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o</a:t>
            </a:r>
            <a:r>
              <a:rPr dirty="0" sz="2600" spc="-20">
                <a:latin typeface="Arial MT"/>
                <a:cs typeface="Arial MT"/>
              </a:rPr>
              <a:t> </a:t>
            </a:r>
            <a:r>
              <a:rPr dirty="0" sz="2600" spc="-260">
                <a:latin typeface="Arial MT"/>
                <a:cs typeface="Arial MT"/>
              </a:rPr>
              <a:t>acesso</a:t>
            </a:r>
            <a:r>
              <a:rPr dirty="0" sz="2600" spc="-10">
                <a:latin typeface="Arial MT"/>
                <a:cs typeface="Arial MT"/>
              </a:rPr>
              <a:t> </a:t>
            </a:r>
            <a:r>
              <a:rPr dirty="0" sz="2600" spc="-25">
                <a:latin typeface="Arial MT"/>
                <a:cs typeface="Arial MT"/>
              </a:rPr>
              <a:t>aos </a:t>
            </a:r>
            <a:r>
              <a:rPr dirty="0" sz="2600" spc="-25">
                <a:latin typeface="Arial MT"/>
                <a:cs typeface="Arial MT"/>
              </a:rPr>
              <a:t>	</a:t>
            </a:r>
            <a:r>
              <a:rPr dirty="0" sz="2600" spc="-240">
                <a:latin typeface="Arial MT"/>
                <a:cs typeface="Arial MT"/>
              </a:rPr>
              <a:t>recursos</a:t>
            </a:r>
            <a:r>
              <a:rPr dirty="0" sz="2600" spc="-20">
                <a:latin typeface="Arial MT"/>
                <a:cs typeface="Arial MT"/>
              </a:rPr>
              <a:t> </a:t>
            </a:r>
            <a:r>
              <a:rPr dirty="0" sz="2600" spc="-10">
                <a:latin typeface="Arial MT"/>
                <a:cs typeface="Arial MT"/>
              </a:rPr>
              <a:t>do</a:t>
            </a:r>
            <a:r>
              <a:rPr dirty="0" sz="2600" spc="-145">
                <a:latin typeface="Arial MT"/>
                <a:cs typeface="Arial MT"/>
              </a:rPr>
              <a:t> </a:t>
            </a:r>
            <a:r>
              <a:rPr dirty="0" sz="2600" spc="-229">
                <a:latin typeface="Arial MT"/>
                <a:cs typeface="Arial MT"/>
              </a:rPr>
              <a:t>sistema</a:t>
            </a:r>
            <a:r>
              <a:rPr dirty="0" sz="2600" spc="-15">
                <a:latin typeface="Arial MT"/>
                <a:cs typeface="Arial MT"/>
              </a:rPr>
              <a:t> </a:t>
            </a:r>
            <a:r>
              <a:rPr dirty="0" sz="2600" spc="-130">
                <a:latin typeface="Arial MT"/>
                <a:cs typeface="Arial MT"/>
              </a:rPr>
              <a:t>entre</a:t>
            </a:r>
            <a:r>
              <a:rPr dirty="0" sz="2600" spc="-35">
                <a:latin typeface="Arial MT"/>
                <a:cs typeface="Arial MT"/>
              </a:rPr>
              <a:t> </a:t>
            </a:r>
            <a:r>
              <a:rPr dirty="0" sz="2600" spc="-300">
                <a:latin typeface="Arial MT"/>
                <a:cs typeface="Arial MT"/>
              </a:rPr>
              <a:t>os</a:t>
            </a:r>
            <a:r>
              <a:rPr dirty="0" sz="2600" spc="-20">
                <a:latin typeface="Arial MT"/>
                <a:cs typeface="Arial MT"/>
              </a:rPr>
              <a:t> </a:t>
            </a:r>
            <a:r>
              <a:rPr dirty="0" sz="2600" spc="-245">
                <a:latin typeface="Arial MT"/>
                <a:cs typeface="Arial MT"/>
              </a:rPr>
              <a:t>processos</a:t>
            </a:r>
            <a:r>
              <a:rPr dirty="0" sz="2600" spc="-20">
                <a:latin typeface="Arial MT"/>
                <a:cs typeface="Arial MT"/>
              </a:rPr>
              <a:t> </a:t>
            </a:r>
            <a:r>
              <a:rPr dirty="0" sz="2600" spc="-170">
                <a:latin typeface="Arial MT"/>
                <a:cs typeface="Arial MT"/>
              </a:rPr>
              <a:t>que</a:t>
            </a:r>
            <a:r>
              <a:rPr dirty="0" sz="2600" spc="-1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o</a:t>
            </a:r>
            <a:r>
              <a:rPr dirty="0" sz="2600" spc="-30">
                <a:latin typeface="Arial MT"/>
                <a:cs typeface="Arial MT"/>
              </a:rPr>
              <a:t> </a:t>
            </a:r>
            <a:r>
              <a:rPr dirty="0" sz="2600" spc="-125">
                <a:latin typeface="Arial MT"/>
                <a:cs typeface="Arial MT"/>
              </a:rPr>
              <a:t>solicitam.</a:t>
            </a:r>
            <a:endParaRPr sz="2600">
              <a:latin typeface="Arial MT"/>
              <a:cs typeface="Arial MT"/>
            </a:endParaRPr>
          </a:p>
          <a:p>
            <a:pPr marL="330200" indent="-317500">
              <a:lnSpc>
                <a:spcPct val="100000"/>
              </a:lnSpc>
              <a:spcBef>
                <a:spcPts val="685"/>
              </a:spcBef>
              <a:buClr>
                <a:srgbClr val="DD7F46"/>
              </a:buClr>
              <a:buSzPct val="58620"/>
              <a:buFont typeface="Lucida Sans Unicode"/>
              <a:buChar char="□"/>
              <a:tabLst>
                <a:tab pos="330200" algn="l"/>
              </a:tabLst>
            </a:pPr>
            <a:r>
              <a:rPr dirty="0" sz="2900" spc="-10">
                <a:latin typeface="Arial MT"/>
                <a:cs typeface="Arial MT"/>
              </a:rPr>
              <a:t>Objetivo:</a:t>
            </a:r>
            <a:endParaRPr sz="2900">
              <a:latin typeface="Arial MT"/>
              <a:cs typeface="Arial MT"/>
            </a:endParaRPr>
          </a:p>
          <a:p>
            <a:pPr lvl="1" marL="651510" indent="-271780">
              <a:lnSpc>
                <a:spcPct val="100000"/>
              </a:lnSpc>
              <a:spcBef>
                <a:spcPts val="575"/>
              </a:spcBef>
              <a:buClr>
                <a:srgbClr val="94B6D2"/>
              </a:buClr>
              <a:buSzPct val="69230"/>
              <a:buFont typeface="Microsoft Sans Serif"/>
              <a:buChar char="□"/>
              <a:tabLst>
                <a:tab pos="651510" algn="l"/>
              </a:tabLst>
            </a:pPr>
            <a:r>
              <a:rPr dirty="0" sz="2600" spc="-85">
                <a:latin typeface="Arial MT"/>
                <a:cs typeface="Arial MT"/>
              </a:rPr>
              <a:t>Otimizar</a:t>
            </a:r>
            <a:r>
              <a:rPr dirty="0" sz="2600" spc="-5">
                <a:latin typeface="Arial MT"/>
                <a:cs typeface="Arial MT"/>
              </a:rPr>
              <a:t> </a:t>
            </a:r>
            <a:r>
              <a:rPr dirty="0" sz="2600" spc="-160">
                <a:latin typeface="Arial MT"/>
                <a:cs typeface="Arial MT"/>
              </a:rPr>
              <a:t>o</a:t>
            </a:r>
            <a:r>
              <a:rPr dirty="0" sz="2600" spc="-10">
                <a:latin typeface="Arial MT"/>
                <a:cs typeface="Arial MT"/>
              </a:rPr>
              <a:t> </a:t>
            </a:r>
            <a:r>
              <a:rPr dirty="0" sz="2600" spc="-170">
                <a:latin typeface="Arial MT"/>
                <a:cs typeface="Arial MT"/>
              </a:rPr>
              <a:t>rendimento</a:t>
            </a:r>
            <a:r>
              <a:rPr dirty="0" sz="2600" spc="5">
                <a:latin typeface="Arial MT"/>
                <a:cs typeface="Arial MT"/>
              </a:rPr>
              <a:t> </a:t>
            </a:r>
            <a:r>
              <a:rPr dirty="0" sz="2600" spc="-204">
                <a:latin typeface="Arial MT"/>
                <a:cs typeface="Arial MT"/>
              </a:rPr>
              <a:t>dos</a:t>
            </a:r>
            <a:r>
              <a:rPr dirty="0" sz="2600" spc="-5">
                <a:latin typeface="Arial MT"/>
                <a:cs typeface="Arial MT"/>
              </a:rPr>
              <a:t> </a:t>
            </a:r>
            <a:r>
              <a:rPr dirty="0" sz="2600" spc="-105">
                <a:latin typeface="Arial MT"/>
                <a:cs typeface="Arial MT"/>
              </a:rPr>
              <a:t>recursos.</a:t>
            </a:r>
            <a:endParaRPr sz="2600">
              <a:latin typeface="Arial MT"/>
              <a:cs typeface="Arial MT"/>
            </a:endParaRPr>
          </a:p>
          <a:p>
            <a:pPr lvl="1" marL="651510" indent="-27178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69230"/>
              <a:buFont typeface="Microsoft Sans Serif"/>
              <a:buChar char="□"/>
              <a:tabLst>
                <a:tab pos="651510" algn="l"/>
              </a:tabLst>
            </a:pPr>
            <a:r>
              <a:rPr dirty="0" sz="2600" spc="-90">
                <a:latin typeface="Arial MT"/>
                <a:cs typeface="Arial MT"/>
              </a:rPr>
              <a:t>Priorizar</a:t>
            </a:r>
            <a:r>
              <a:rPr dirty="0" sz="2600" spc="-7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o</a:t>
            </a:r>
            <a:r>
              <a:rPr dirty="0" sz="2600" spc="-20">
                <a:latin typeface="Arial MT"/>
                <a:cs typeface="Arial MT"/>
              </a:rPr>
              <a:t> </a:t>
            </a:r>
            <a:r>
              <a:rPr dirty="0" sz="2600" spc="-260">
                <a:latin typeface="Arial MT"/>
                <a:cs typeface="Arial MT"/>
              </a:rPr>
              <a:t>acesso</a:t>
            </a:r>
            <a:r>
              <a:rPr dirty="0" sz="2600" spc="-10">
                <a:latin typeface="Arial MT"/>
                <a:cs typeface="Arial MT"/>
              </a:rPr>
              <a:t> </a:t>
            </a:r>
            <a:r>
              <a:rPr dirty="0" sz="2600" spc="-215">
                <a:latin typeface="Arial MT"/>
                <a:cs typeface="Arial MT"/>
              </a:rPr>
              <a:t>aos</a:t>
            </a:r>
            <a:r>
              <a:rPr dirty="0" sz="2600" spc="-30">
                <a:latin typeface="Arial MT"/>
                <a:cs typeface="Arial MT"/>
              </a:rPr>
              <a:t> </a:t>
            </a:r>
            <a:r>
              <a:rPr dirty="0" sz="2600" spc="-240">
                <a:latin typeface="Arial MT"/>
                <a:cs typeface="Arial MT"/>
              </a:rPr>
              <a:t>recursos</a:t>
            </a:r>
            <a:r>
              <a:rPr dirty="0" sz="2600" spc="-20">
                <a:latin typeface="Arial MT"/>
                <a:cs typeface="Arial MT"/>
              </a:rPr>
              <a:t> </a:t>
            </a:r>
            <a:r>
              <a:rPr dirty="0" sz="2600" spc="-80">
                <a:latin typeface="Arial MT"/>
                <a:cs typeface="Arial MT"/>
              </a:rPr>
              <a:t>disponíveis.</a:t>
            </a:r>
            <a:endParaRPr sz="2600">
              <a:latin typeface="Arial MT"/>
              <a:cs typeface="Arial MT"/>
            </a:endParaRPr>
          </a:p>
          <a:p>
            <a:pPr marL="330200" indent="-317500">
              <a:lnSpc>
                <a:spcPct val="100000"/>
              </a:lnSpc>
              <a:spcBef>
                <a:spcPts val="685"/>
              </a:spcBef>
              <a:buClr>
                <a:srgbClr val="DD7F46"/>
              </a:buClr>
              <a:buSzPct val="58620"/>
              <a:buFont typeface="Lucida Sans Unicode"/>
              <a:buChar char="□"/>
              <a:tabLst>
                <a:tab pos="330200" algn="l"/>
              </a:tabLst>
            </a:pPr>
            <a:r>
              <a:rPr dirty="0" sz="2900" spc="-210">
                <a:latin typeface="Arial MT"/>
                <a:cs typeface="Arial MT"/>
              </a:rPr>
              <a:t>Recursos</a:t>
            </a:r>
            <a:r>
              <a:rPr dirty="0" sz="2900" spc="-25">
                <a:latin typeface="Arial MT"/>
                <a:cs typeface="Arial MT"/>
              </a:rPr>
              <a:t> </a:t>
            </a:r>
            <a:r>
              <a:rPr dirty="0" sz="2900" spc="-120">
                <a:latin typeface="Arial MT"/>
                <a:cs typeface="Arial MT"/>
              </a:rPr>
              <a:t>que</a:t>
            </a:r>
            <a:r>
              <a:rPr dirty="0" sz="2900" spc="-15">
                <a:latin typeface="Arial MT"/>
                <a:cs typeface="Arial MT"/>
              </a:rPr>
              <a:t> </a:t>
            </a:r>
            <a:r>
              <a:rPr dirty="0" sz="2900" spc="-150">
                <a:latin typeface="Arial MT"/>
                <a:cs typeface="Arial MT"/>
              </a:rPr>
              <a:t>necessitam</a:t>
            </a:r>
            <a:r>
              <a:rPr dirty="0" sz="2900" spc="-15">
                <a:latin typeface="Arial MT"/>
                <a:cs typeface="Arial MT"/>
              </a:rPr>
              <a:t> </a:t>
            </a:r>
            <a:r>
              <a:rPr dirty="0" sz="2900" spc="-40">
                <a:latin typeface="Arial MT"/>
                <a:cs typeface="Arial MT"/>
              </a:rPr>
              <a:t>escalonamento:</a:t>
            </a:r>
            <a:endParaRPr sz="2900">
              <a:latin typeface="Arial MT"/>
              <a:cs typeface="Arial MT"/>
            </a:endParaRPr>
          </a:p>
          <a:p>
            <a:pPr lvl="1" marL="651510" indent="-271780">
              <a:lnSpc>
                <a:spcPct val="100000"/>
              </a:lnSpc>
              <a:spcBef>
                <a:spcPts val="565"/>
              </a:spcBef>
              <a:buClr>
                <a:srgbClr val="94B6D2"/>
              </a:buClr>
              <a:buSzPct val="69230"/>
              <a:buFont typeface="Microsoft Sans Serif"/>
              <a:buChar char="□"/>
              <a:tabLst>
                <a:tab pos="651510" algn="l"/>
              </a:tabLst>
            </a:pPr>
            <a:r>
              <a:rPr dirty="0" sz="2600" spc="-190">
                <a:latin typeface="Arial MT"/>
                <a:cs typeface="Arial MT"/>
              </a:rPr>
              <a:t>Dispositivos</a:t>
            </a:r>
            <a:r>
              <a:rPr dirty="0" sz="2600" spc="10">
                <a:latin typeface="Arial MT"/>
                <a:cs typeface="Arial MT"/>
              </a:rPr>
              <a:t> </a:t>
            </a:r>
            <a:r>
              <a:rPr dirty="0" sz="2600" spc="-165">
                <a:latin typeface="Arial MT"/>
                <a:cs typeface="Arial MT"/>
              </a:rPr>
              <a:t>E/S</a:t>
            </a:r>
            <a:r>
              <a:rPr dirty="0" sz="2600" spc="20">
                <a:latin typeface="Arial MT"/>
                <a:cs typeface="Arial MT"/>
              </a:rPr>
              <a:t> </a:t>
            </a:r>
            <a:r>
              <a:rPr dirty="0" sz="2600" spc="-85">
                <a:latin typeface="Arial MT"/>
                <a:cs typeface="Arial MT"/>
              </a:rPr>
              <a:t>(discos)</a:t>
            </a:r>
            <a:endParaRPr sz="2600">
              <a:latin typeface="Arial MT"/>
              <a:cs typeface="Arial MT"/>
            </a:endParaRPr>
          </a:p>
          <a:p>
            <a:pPr lvl="1" marL="651510" indent="-27178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69230"/>
              <a:buFont typeface="Microsoft Sans Serif"/>
              <a:buChar char="□"/>
              <a:tabLst>
                <a:tab pos="651510" algn="l"/>
              </a:tabLst>
            </a:pPr>
            <a:r>
              <a:rPr dirty="0" sz="2600" spc="-110">
                <a:latin typeface="Arial MT"/>
                <a:cs typeface="Arial MT"/>
              </a:rPr>
              <a:t>Processador</a:t>
            </a:r>
            <a:endParaRPr sz="2600">
              <a:latin typeface="Arial MT"/>
              <a:cs typeface="Arial MT"/>
            </a:endParaRPr>
          </a:p>
          <a:p>
            <a:pPr lvl="1" marL="651510" indent="-271780">
              <a:lnSpc>
                <a:spcPct val="100000"/>
              </a:lnSpc>
              <a:spcBef>
                <a:spcPts val="565"/>
              </a:spcBef>
              <a:buClr>
                <a:srgbClr val="94B6D2"/>
              </a:buClr>
              <a:buSzPct val="69230"/>
              <a:buFont typeface="Microsoft Sans Serif"/>
              <a:buChar char="□"/>
              <a:tabLst>
                <a:tab pos="651510" algn="l"/>
              </a:tabLst>
            </a:pPr>
            <a:r>
              <a:rPr dirty="0" sz="2600" spc="-10">
                <a:latin typeface="Arial MT"/>
                <a:cs typeface="Arial MT"/>
              </a:rPr>
              <a:t>Memória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5"/>
              <a:t>Escalonamento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638931" y="2899662"/>
            <a:ext cx="4914900" cy="1245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8000" spc="-580">
                <a:solidFill>
                  <a:srgbClr val="0099FF"/>
                </a:solidFill>
                <a:uFill>
                  <a:solidFill>
                    <a:srgbClr val="0099FF"/>
                  </a:solidFill>
                </a:uFill>
                <a:latin typeface="Arial MT"/>
                <a:cs typeface="Arial MT"/>
              </a:rPr>
              <a:t>Preemptivos</a:t>
            </a:r>
            <a:endParaRPr sz="8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5"/>
              <a:t>Escalonamento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933323" y="2290063"/>
            <a:ext cx="6326505" cy="2464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185545">
              <a:lnSpc>
                <a:spcPct val="100000"/>
              </a:lnSpc>
              <a:spcBef>
                <a:spcPts val="100"/>
              </a:spcBef>
            </a:pPr>
            <a:r>
              <a:rPr dirty="0" sz="8000" spc="-355">
                <a:solidFill>
                  <a:srgbClr val="765E54"/>
                </a:solidFill>
                <a:latin typeface="Arial MT"/>
                <a:cs typeface="Arial MT"/>
              </a:rPr>
              <a:t>Algoritmo </a:t>
            </a:r>
            <a:r>
              <a:rPr dirty="0" sz="8000" spc="-610">
                <a:solidFill>
                  <a:srgbClr val="765E54"/>
                </a:solidFill>
                <a:latin typeface="Arial MT"/>
                <a:cs typeface="Arial MT"/>
              </a:rPr>
              <a:t>Por</a:t>
            </a:r>
            <a:r>
              <a:rPr dirty="0" sz="8000" spc="-25">
                <a:solidFill>
                  <a:srgbClr val="765E54"/>
                </a:solidFill>
                <a:latin typeface="Arial MT"/>
                <a:cs typeface="Arial MT"/>
              </a:rPr>
              <a:t> </a:t>
            </a:r>
            <a:r>
              <a:rPr dirty="0" sz="8000" spc="-370">
                <a:solidFill>
                  <a:srgbClr val="765E54"/>
                </a:solidFill>
                <a:latin typeface="Arial MT"/>
                <a:cs typeface="Arial MT"/>
              </a:rPr>
              <a:t>Prioridades</a:t>
            </a:r>
            <a:endParaRPr sz="8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3215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pc="-180"/>
              <a:t>Algoritmo</a:t>
            </a:r>
            <a:r>
              <a:rPr dirty="0" spc="-140"/>
              <a:t> </a:t>
            </a:r>
            <a:r>
              <a:rPr dirty="0" spc="-20"/>
              <a:t>por</a:t>
            </a:r>
            <a:r>
              <a:rPr dirty="0" spc="-220"/>
              <a:t> </a:t>
            </a:r>
            <a:r>
              <a:rPr dirty="0" spc="-110"/>
              <a:t>prioridades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424304" y="1869439"/>
            <a:ext cx="7794625" cy="50907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30200" indent="-317500">
              <a:lnSpc>
                <a:spcPct val="100000"/>
              </a:lnSpc>
              <a:spcBef>
                <a:spcPts val="95"/>
              </a:spcBef>
              <a:buClr>
                <a:srgbClr val="DD7F46"/>
              </a:buClr>
              <a:buSzPct val="60714"/>
              <a:buFont typeface="Lucida Sans Unicode"/>
              <a:buChar char="□"/>
              <a:tabLst>
                <a:tab pos="330200" algn="l"/>
              </a:tabLst>
            </a:pPr>
            <a:r>
              <a:rPr dirty="0" sz="2800" spc="-50">
                <a:solidFill>
                  <a:srgbClr val="0000FF"/>
                </a:solidFill>
                <a:latin typeface="Arial MT"/>
                <a:cs typeface="Arial MT"/>
              </a:rPr>
              <a:t>Funcionamento:</a:t>
            </a:r>
            <a:endParaRPr sz="2800">
              <a:latin typeface="Arial MT"/>
              <a:cs typeface="Arial MT"/>
            </a:endParaRPr>
          </a:p>
          <a:p>
            <a:pPr lvl="1" marL="652145" marR="222250" indent="-273050">
              <a:lnSpc>
                <a:spcPts val="2140"/>
              </a:lnSpc>
              <a:spcBef>
                <a:spcPts val="484"/>
              </a:spcBef>
              <a:buClr>
                <a:srgbClr val="94B6D2"/>
              </a:buClr>
              <a:buSzPct val="68181"/>
              <a:buFont typeface="Microsoft Sans Serif"/>
              <a:buChar char="□"/>
              <a:tabLst>
                <a:tab pos="652145" algn="l"/>
              </a:tabLst>
            </a:pPr>
            <a:r>
              <a:rPr dirty="0" sz="2200" spc="-70">
                <a:latin typeface="Arial MT"/>
                <a:cs typeface="Arial MT"/>
              </a:rPr>
              <a:t>Cada</a:t>
            </a:r>
            <a:r>
              <a:rPr dirty="0" sz="2200" spc="-65">
                <a:latin typeface="Arial MT"/>
                <a:cs typeface="Arial MT"/>
              </a:rPr>
              <a:t> </a:t>
            </a:r>
            <a:r>
              <a:rPr dirty="0" sz="2200" spc="-185">
                <a:latin typeface="Arial MT"/>
                <a:cs typeface="Arial MT"/>
              </a:rPr>
              <a:t>processo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185">
                <a:latin typeface="Arial MT"/>
                <a:cs typeface="Arial MT"/>
              </a:rPr>
              <a:t>tem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155">
                <a:latin typeface="Arial MT"/>
                <a:cs typeface="Arial MT"/>
              </a:rPr>
              <a:t>associado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335">
                <a:latin typeface="Arial MT"/>
                <a:cs typeface="Arial MT"/>
              </a:rPr>
              <a:t>um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40">
                <a:latin typeface="Arial MT"/>
                <a:cs typeface="Arial MT"/>
              </a:rPr>
              <a:t>valor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80">
                <a:latin typeface="Arial MT"/>
                <a:cs typeface="Arial MT"/>
              </a:rPr>
              <a:t>inteiro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140">
                <a:latin typeface="Arial MT"/>
                <a:cs typeface="Arial MT"/>
              </a:rPr>
              <a:t>que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75">
                <a:latin typeface="Arial MT"/>
                <a:cs typeface="Arial MT"/>
              </a:rPr>
              <a:t>representa </a:t>
            </a:r>
            <a:r>
              <a:rPr dirty="0" sz="2200" spc="-229">
                <a:latin typeface="Arial MT"/>
                <a:cs typeface="Arial MT"/>
              </a:rPr>
              <a:t>sua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30">
                <a:latin typeface="Arial MT"/>
                <a:cs typeface="Arial MT"/>
              </a:rPr>
              <a:t>prioridade</a:t>
            </a:r>
            <a:r>
              <a:rPr dirty="0" sz="2200" spc="-125">
                <a:latin typeface="Arial MT"/>
                <a:cs typeface="Arial MT"/>
              </a:rPr>
              <a:t> </a:t>
            </a:r>
            <a:r>
              <a:rPr dirty="0" sz="2200" spc="-20">
                <a:latin typeface="Arial MT"/>
                <a:cs typeface="Arial MT"/>
              </a:rPr>
              <a:t>de</a:t>
            </a:r>
            <a:r>
              <a:rPr dirty="0" sz="2200" spc="-75">
                <a:latin typeface="Arial MT"/>
                <a:cs typeface="Arial MT"/>
              </a:rPr>
              <a:t> </a:t>
            </a:r>
            <a:r>
              <a:rPr dirty="0" sz="2200" spc="-10">
                <a:latin typeface="Arial MT"/>
                <a:cs typeface="Arial MT"/>
              </a:rPr>
              <a:t>execução</a:t>
            </a:r>
            <a:endParaRPr sz="2200">
              <a:latin typeface="Arial MT"/>
              <a:cs typeface="Arial MT"/>
            </a:endParaRPr>
          </a:p>
          <a:p>
            <a:pPr lvl="1" marL="652145" marR="25400" indent="-273050">
              <a:lnSpc>
                <a:spcPts val="2140"/>
              </a:lnSpc>
              <a:spcBef>
                <a:spcPts val="500"/>
              </a:spcBef>
              <a:buClr>
                <a:srgbClr val="94B6D2"/>
              </a:buClr>
              <a:buSzPct val="68181"/>
              <a:buFont typeface="Microsoft Sans Serif"/>
              <a:buChar char="□"/>
              <a:tabLst>
                <a:tab pos="652145" algn="l"/>
                <a:tab pos="2459990" algn="l"/>
              </a:tabLst>
            </a:pPr>
            <a:r>
              <a:rPr dirty="0" sz="2200">
                <a:latin typeface="Arial MT"/>
                <a:cs typeface="Arial MT"/>
              </a:rPr>
              <a:t>O</a:t>
            </a:r>
            <a:r>
              <a:rPr dirty="0" sz="2200" spc="-40">
                <a:latin typeface="Arial MT"/>
                <a:cs typeface="Arial MT"/>
              </a:rPr>
              <a:t> </a:t>
            </a:r>
            <a:r>
              <a:rPr dirty="0" sz="2200" spc="-10">
                <a:latin typeface="Arial MT"/>
                <a:cs typeface="Arial MT"/>
              </a:rPr>
              <a:t>escalonador</a:t>
            </a:r>
            <a:r>
              <a:rPr dirty="0" sz="2200">
                <a:latin typeface="Arial MT"/>
                <a:cs typeface="Arial MT"/>
              </a:rPr>
              <a:t>	</a:t>
            </a:r>
            <a:r>
              <a:rPr dirty="0" sz="2200" spc="-195">
                <a:latin typeface="Arial MT"/>
                <a:cs typeface="Arial MT"/>
              </a:rPr>
              <a:t>escolhe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o</a:t>
            </a:r>
            <a:r>
              <a:rPr dirty="0" sz="2200" spc="-35">
                <a:latin typeface="Arial MT"/>
                <a:cs typeface="Arial MT"/>
              </a:rPr>
              <a:t> </a:t>
            </a:r>
            <a:r>
              <a:rPr dirty="0" sz="2200" spc="-185">
                <a:latin typeface="Arial MT"/>
                <a:cs typeface="Arial MT"/>
              </a:rPr>
              <a:t>processo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da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fila</a:t>
            </a:r>
            <a:r>
              <a:rPr dirty="0" sz="2200" spc="-10">
                <a:latin typeface="Arial MT"/>
                <a:cs typeface="Arial MT"/>
              </a:rPr>
              <a:t> de </a:t>
            </a:r>
            <a:r>
              <a:rPr dirty="0" sz="2200" spc="-204">
                <a:latin typeface="Arial MT"/>
                <a:cs typeface="Arial MT"/>
              </a:rPr>
              <a:t>processos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100">
                <a:latin typeface="Arial MT"/>
                <a:cs typeface="Arial MT"/>
              </a:rPr>
              <a:t>prontos </a:t>
            </a:r>
            <a:r>
              <a:rPr dirty="0" sz="2200" spc="-145">
                <a:latin typeface="Arial MT"/>
                <a:cs typeface="Arial MT"/>
              </a:rPr>
              <a:t>que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145">
                <a:latin typeface="Arial MT"/>
                <a:cs typeface="Arial MT"/>
              </a:rPr>
              <a:t>tenha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a</a:t>
            </a:r>
            <a:r>
              <a:rPr dirty="0" sz="2200" spc="-30">
                <a:latin typeface="Arial MT"/>
                <a:cs typeface="Arial MT"/>
              </a:rPr>
              <a:t> </a:t>
            </a:r>
            <a:r>
              <a:rPr dirty="0" sz="2200" spc="-105">
                <a:latin typeface="Arial MT"/>
                <a:cs typeface="Arial MT"/>
              </a:rPr>
              <a:t>maior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10">
                <a:latin typeface="Arial MT"/>
                <a:cs typeface="Arial MT"/>
              </a:rPr>
              <a:t>prioridade.</a:t>
            </a:r>
            <a:endParaRPr sz="2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65"/>
              </a:spcBef>
              <a:buClr>
                <a:srgbClr val="94B6D2"/>
              </a:buClr>
              <a:buFont typeface="Microsoft Sans Serif"/>
              <a:buChar char="□"/>
            </a:pPr>
            <a:endParaRPr sz="2200">
              <a:latin typeface="Arial MT"/>
              <a:cs typeface="Arial MT"/>
            </a:endParaRPr>
          </a:p>
          <a:p>
            <a:pPr marL="330200" indent="-317500">
              <a:lnSpc>
                <a:spcPct val="100000"/>
              </a:lnSpc>
              <a:buClr>
                <a:srgbClr val="DD7F46"/>
              </a:buClr>
              <a:buSzPct val="60714"/>
              <a:buFont typeface="Lucida Sans Unicode"/>
              <a:buChar char="□"/>
              <a:tabLst>
                <a:tab pos="330200" algn="l"/>
              </a:tabLst>
            </a:pPr>
            <a:r>
              <a:rPr dirty="0" sz="2800" spc="-45">
                <a:solidFill>
                  <a:srgbClr val="0000FF"/>
                </a:solidFill>
                <a:latin typeface="Arial MT"/>
                <a:cs typeface="Arial MT"/>
              </a:rPr>
              <a:t>Implementação:</a:t>
            </a:r>
            <a:endParaRPr sz="2800">
              <a:latin typeface="Arial MT"/>
              <a:cs typeface="Arial MT"/>
            </a:endParaRPr>
          </a:p>
          <a:p>
            <a:pPr lvl="1" marL="652145" marR="372745" indent="-273050">
              <a:lnSpc>
                <a:spcPts val="2140"/>
              </a:lnSpc>
              <a:spcBef>
                <a:spcPts val="489"/>
              </a:spcBef>
              <a:buClr>
                <a:srgbClr val="94B6D2"/>
              </a:buClr>
              <a:buSzPct val="68181"/>
              <a:buFont typeface="Microsoft Sans Serif"/>
              <a:buChar char="□"/>
              <a:tabLst>
                <a:tab pos="652145" algn="l"/>
              </a:tabLst>
            </a:pPr>
            <a:r>
              <a:rPr dirty="0" sz="2200" spc="-150">
                <a:latin typeface="Arial MT"/>
                <a:cs typeface="Arial MT"/>
              </a:rPr>
              <a:t>A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fila</a:t>
            </a:r>
            <a:r>
              <a:rPr dirty="0" sz="2200" spc="-155">
                <a:latin typeface="Arial MT"/>
                <a:cs typeface="Arial MT"/>
              </a:rPr>
              <a:t> </a:t>
            </a:r>
            <a:r>
              <a:rPr dirty="0" sz="2200" spc="-10">
                <a:latin typeface="Arial MT"/>
                <a:cs typeface="Arial MT"/>
              </a:rPr>
              <a:t>de</a:t>
            </a:r>
            <a:r>
              <a:rPr dirty="0" sz="2200" spc="-60">
                <a:latin typeface="Arial MT"/>
                <a:cs typeface="Arial MT"/>
              </a:rPr>
              <a:t> </a:t>
            </a:r>
            <a:r>
              <a:rPr dirty="0" sz="2200" spc="-204">
                <a:latin typeface="Arial MT"/>
                <a:cs typeface="Arial MT"/>
              </a:rPr>
              <a:t>processos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140">
                <a:latin typeface="Arial MT"/>
                <a:cs typeface="Arial MT"/>
              </a:rPr>
              <a:t>prontos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é</a:t>
            </a:r>
            <a:r>
              <a:rPr dirty="0" sz="2200" spc="-40">
                <a:latin typeface="Arial MT"/>
                <a:cs typeface="Arial MT"/>
              </a:rPr>
              <a:t> </a:t>
            </a:r>
            <a:r>
              <a:rPr dirty="0" sz="2200" spc="-70">
                <a:latin typeface="Arial MT"/>
                <a:cs typeface="Arial MT"/>
              </a:rPr>
              <a:t>ordenada</a:t>
            </a:r>
            <a:r>
              <a:rPr dirty="0" sz="2200" spc="-45">
                <a:latin typeface="Arial MT"/>
                <a:cs typeface="Arial MT"/>
              </a:rPr>
              <a:t> </a:t>
            </a:r>
            <a:r>
              <a:rPr dirty="0" sz="2200" spc="-20">
                <a:latin typeface="Arial MT"/>
                <a:cs typeface="Arial MT"/>
              </a:rPr>
              <a:t>pela</a:t>
            </a:r>
            <a:r>
              <a:rPr dirty="0" sz="2200" spc="-40">
                <a:latin typeface="Arial MT"/>
                <a:cs typeface="Arial MT"/>
              </a:rPr>
              <a:t> </a:t>
            </a:r>
            <a:r>
              <a:rPr dirty="0" sz="2200" spc="-30">
                <a:latin typeface="Arial MT"/>
                <a:cs typeface="Arial MT"/>
              </a:rPr>
              <a:t>prioridade</a:t>
            </a:r>
            <a:r>
              <a:rPr dirty="0" sz="2200" spc="-55">
                <a:latin typeface="Arial MT"/>
                <a:cs typeface="Arial MT"/>
              </a:rPr>
              <a:t> </a:t>
            </a:r>
            <a:r>
              <a:rPr dirty="0" sz="2200" spc="-45">
                <a:latin typeface="Arial MT"/>
                <a:cs typeface="Arial MT"/>
              </a:rPr>
              <a:t>dos </a:t>
            </a:r>
            <a:r>
              <a:rPr dirty="0" sz="2200" spc="-100">
                <a:latin typeface="Arial MT"/>
                <a:cs typeface="Arial MT"/>
              </a:rPr>
              <a:t>processos.</a:t>
            </a:r>
            <a:endParaRPr sz="2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75"/>
              </a:spcBef>
              <a:buClr>
                <a:srgbClr val="94B6D2"/>
              </a:buClr>
              <a:buFont typeface="Microsoft Sans Serif"/>
              <a:buChar char="□"/>
            </a:pPr>
            <a:endParaRPr sz="2200">
              <a:latin typeface="Arial MT"/>
              <a:cs typeface="Arial MT"/>
            </a:endParaRPr>
          </a:p>
          <a:p>
            <a:pPr marL="330200" indent="-317500">
              <a:lnSpc>
                <a:spcPct val="100000"/>
              </a:lnSpc>
              <a:buClr>
                <a:srgbClr val="DD7F46"/>
              </a:buClr>
              <a:buSzPct val="60714"/>
              <a:buFont typeface="Lucida Sans Unicode"/>
              <a:buChar char="□"/>
              <a:tabLst>
                <a:tab pos="330200" algn="l"/>
              </a:tabLst>
            </a:pPr>
            <a:r>
              <a:rPr dirty="0" sz="2800" spc="-20">
                <a:solidFill>
                  <a:srgbClr val="0000FF"/>
                </a:solidFill>
                <a:latin typeface="Arial MT"/>
                <a:cs typeface="Arial MT"/>
              </a:rPr>
              <a:t>Opcões:</a:t>
            </a:r>
            <a:endParaRPr sz="2800">
              <a:latin typeface="Arial MT"/>
              <a:cs typeface="Arial MT"/>
            </a:endParaRPr>
          </a:p>
          <a:p>
            <a:pPr lvl="1" marL="652145" indent="-272415">
              <a:lnSpc>
                <a:spcPct val="100000"/>
              </a:lnSpc>
              <a:spcBef>
                <a:spcPts val="15"/>
              </a:spcBef>
              <a:buClr>
                <a:srgbClr val="94B6D2"/>
              </a:buClr>
              <a:buSzPct val="68181"/>
              <a:buFont typeface="Microsoft Sans Serif"/>
              <a:buChar char="□"/>
              <a:tabLst>
                <a:tab pos="652145" algn="l"/>
              </a:tabLst>
            </a:pPr>
            <a:r>
              <a:rPr dirty="0" sz="2200" spc="-150">
                <a:latin typeface="Arial MT"/>
                <a:cs typeface="Arial MT"/>
              </a:rPr>
              <a:t>A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120">
                <a:latin typeface="Arial MT"/>
                <a:cs typeface="Arial MT"/>
              </a:rPr>
              <a:t>Política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60">
                <a:latin typeface="Arial MT"/>
                <a:cs typeface="Arial MT"/>
              </a:rPr>
              <a:t>pode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180">
                <a:latin typeface="Arial MT"/>
                <a:cs typeface="Arial MT"/>
              </a:rPr>
              <a:t>ser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90">
                <a:latin typeface="Arial MT"/>
                <a:cs typeface="Arial MT"/>
              </a:rPr>
              <a:t>preemptiva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204">
                <a:latin typeface="Arial MT"/>
                <a:cs typeface="Arial MT"/>
              </a:rPr>
              <a:t>ou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20">
                <a:latin typeface="Arial MT"/>
                <a:cs typeface="Arial MT"/>
              </a:rPr>
              <a:t>não.</a:t>
            </a:r>
            <a:endParaRPr sz="2200">
              <a:latin typeface="Arial MT"/>
              <a:cs typeface="Arial MT"/>
            </a:endParaRPr>
          </a:p>
          <a:p>
            <a:pPr lvl="1" marL="652145" marR="5080" indent="-273050">
              <a:lnSpc>
                <a:spcPts val="2140"/>
              </a:lnSpc>
              <a:spcBef>
                <a:spcPts val="484"/>
              </a:spcBef>
              <a:buClr>
                <a:srgbClr val="94B6D2"/>
              </a:buClr>
              <a:buSzPct val="68181"/>
              <a:buFont typeface="Microsoft Sans Serif"/>
              <a:buChar char="□"/>
              <a:tabLst>
                <a:tab pos="652145" algn="l"/>
              </a:tabLst>
            </a:pPr>
            <a:r>
              <a:rPr dirty="0" sz="2200" spc="-265">
                <a:latin typeface="Arial MT"/>
                <a:cs typeface="Arial MT"/>
              </a:rPr>
              <a:t>As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60">
                <a:latin typeface="Arial MT"/>
                <a:cs typeface="Arial MT"/>
              </a:rPr>
              <a:t>prioridades</a:t>
            </a:r>
            <a:r>
              <a:rPr dirty="0" sz="2200" spc="-95">
                <a:latin typeface="Arial MT"/>
                <a:cs typeface="Arial MT"/>
              </a:rPr>
              <a:t> </a:t>
            </a:r>
            <a:r>
              <a:rPr dirty="0" sz="2200" spc="-140">
                <a:latin typeface="Arial MT"/>
                <a:cs typeface="Arial MT"/>
              </a:rPr>
              <a:t>podem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175">
                <a:latin typeface="Arial MT"/>
                <a:cs typeface="Arial MT"/>
              </a:rPr>
              <a:t>ser</a:t>
            </a:r>
            <a:r>
              <a:rPr dirty="0" sz="2200" spc="10">
                <a:latin typeface="Arial MT"/>
                <a:cs typeface="Arial MT"/>
              </a:rPr>
              <a:t> </a:t>
            </a:r>
            <a:r>
              <a:rPr dirty="0" sz="2200" spc="-85">
                <a:latin typeface="Arial MT"/>
                <a:cs typeface="Arial MT"/>
              </a:rPr>
              <a:t>definidas</a:t>
            </a:r>
            <a:r>
              <a:rPr dirty="0" sz="2200" spc="-7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de</a:t>
            </a:r>
            <a:r>
              <a:rPr dirty="0" sz="2200" spc="-50">
                <a:latin typeface="Arial MT"/>
                <a:cs typeface="Arial MT"/>
              </a:rPr>
              <a:t> </a:t>
            </a:r>
            <a:r>
              <a:rPr dirty="0" sz="2200" spc="-75">
                <a:latin typeface="Arial MT"/>
                <a:cs typeface="Arial MT"/>
              </a:rPr>
              <a:t>forma</a:t>
            </a:r>
            <a:r>
              <a:rPr dirty="0" sz="2200" spc="-40">
                <a:latin typeface="Arial MT"/>
                <a:cs typeface="Arial MT"/>
              </a:rPr>
              <a:t> </a:t>
            </a:r>
            <a:r>
              <a:rPr dirty="0" sz="2200" spc="-105">
                <a:latin typeface="Arial MT"/>
                <a:cs typeface="Arial MT"/>
              </a:rPr>
              <a:t>interna</a:t>
            </a:r>
            <a:r>
              <a:rPr dirty="0" sz="2200" spc="-40">
                <a:latin typeface="Arial MT"/>
                <a:cs typeface="Arial MT"/>
              </a:rPr>
              <a:t> </a:t>
            </a:r>
            <a:r>
              <a:rPr dirty="0" sz="2200" spc="-75">
                <a:latin typeface="Arial MT"/>
                <a:cs typeface="Arial MT"/>
              </a:rPr>
              <a:t>(pelo</a:t>
            </a:r>
            <a:r>
              <a:rPr dirty="0" sz="2200" spc="-35">
                <a:latin typeface="Arial MT"/>
                <a:cs typeface="Arial MT"/>
              </a:rPr>
              <a:t> </a:t>
            </a:r>
            <a:r>
              <a:rPr dirty="0" sz="2200" spc="-45">
                <a:latin typeface="Arial MT"/>
                <a:cs typeface="Arial MT"/>
              </a:rPr>
              <a:t>SO) </a:t>
            </a:r>
            <a:r>
              <a:rPr dirty="0" sz="2200" spc="-204">
                <a:latin typeface="Arial MT"/>
                <a:cs typeface="Arial MT"/>
              </a:rPr>
              <a:t>ou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10">
                <a:latin typeface="Arial MT"/>
                <a:cs typeface="Arial MT"/>
              </a:rPr>
              <a:t>de</a:t>
            </a:r>
            <a:r>
              <a:rPr dirty="0" sz="2200" spc="-130">
                <a:latin typeface="Arial MT"/>
                <a:cs typeface="Arial MT"/>
              </a:rPr>
              <a:t> </a:t>
            </a:r>
            <a:r>
              <a:rPr dirty="0" sz="2200" spc="-70">
                <a:latin typeface="Arial MT"/>
                <a:cs typeface="Arial MT"/>
              </a:rPr>
              <a:t>forma</a:t>
            </a:r>
            <a:r>
              <a:rPr dirty="0" sz="2200" spc="-55">
                <a:latin typeface="Arial MT"/>
                <a:cs typeface="Arial MT"/>
              </a:rPr>
              <a:t> </a:t>
            </a:r>
            <a:r>
              <a:rPr dirty="0" sz="2200" spc="-80">
                <a:latin typeface="Arial MT"/>
                <a:cs typeface="Arial MT"/>
              </a:rPr>
              <a:t>externa</a:t>
            </a:r>
            <a:r>
              <a:rPr dirty="0" sz="2200" spc="-75">
                <a:latin typeface="Arial MT"/>
                <a:cs typeface="Arial MT"/>
              </a:rPr>
              <a:t> (pelo</a:t>
            </a:r>
            <a:r>
              <a:rPr dirty="0" sz="2200" spc="-60">
                <a:latin typeface="Arial MT"/>
                <a:cs typeface="Arial MT"/>
              </a:rPr>
              <a:t> </a:t>
            </a:r>
            <a:r>
              <a:rPr dirty="0" sz="2200" spc="-30">
                <a:latin typeface="Arial MT"/>
                <a:cs typeface="Arial MT"/>
              </a:rPr>
              <a:t>usuário).</a:t>
            </a:r>
            <a:endParaRPr sz="2200">
              <a:latin typeface="Arial MT"/>
              <a:cs typeface="Arial MT"/>
            </a:endParaRPr>
          </a:p>
          <a:p>
            <a:pPr lvl="1" marL="652145" indent="-272415">
              <a:lnSpc>
                <a:spcPct val="100000"/>
              </a:lnSpc>
              <a:spcBef>
                <a:spcPts val="35"/>
              </a:spcBef>
              <a:buClr>
                <a:srgbClr val="94B6D2"/>
              </a:buClr>
              <a:buSzPct val="68181"/>
              <a:buFont typeface="Microsoft Sans Serif"/>
              <a:buChar char="□"/>
              <a:tabLst>
                <a:tab pos="652145" algn="l"/>
              </a:tabLst>
            </a:pPr>
            <a:r>
              <a:rPr dirty="0" sz="2200" spc="-95">
                <a:latin typeface="Arial MT"/>
                <a:cs typeface="Arial MT"/>
              </a:rPr>
              <a:t>Prioridades</a:t>
            </a:r>
            <a:r>
              <a:rPr dirty="0" sz="2200" spc="-20">
                <a:latin typeface="Arial MT"/>
                <a:cs typeface="Arial MT"/>
              </a:rPr>
              <a:t> </a:t>
            </a:r>
            <a:r>
              <a:rPr dirty="0" sz="2200" spc="-140">
                <a:latin typeface="Arial MT"/>
                <a:cs typeface="Arial MT"/>
              </a:rPr>
              <a:t>estáticas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204">
                <a:latin typeface="Arial MT"/>
                <a:cs typeface="Arial MT"/>
              </a:rPr>
              <a:t>ou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40">
                <a:latin typeface="Arial MT"/>
                <a:cs typeface="Arial MT"/>
              </a:rPr>
              <a:t>dinâmicas.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0074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dirty="0" spc="-180"/>
              <a:t>Algoritmo</a:t>
            </a:r>
            <a:r>
              <a:rPr dirty="0" spc="-140"/>
              <a:t> </a:t>
            </a:r>
            <a:r>
              <a:rPr dirty="0" spc="-20"/>
              <a:t>por</a:t>
            </a:r>
            <a:r>
              <a:rPr dirty="0" spc="-220"/>
              <a:t> </a:t>
            </a:r>
            <a:r>
              <a:rPr dirty="0" spc="-110"/>
              <a:t>prioridades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14804" y="3820158"/>
            <a:ext cx="4699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Times New Roman"/>
                <a:cs typeface="Times New Roman"/>
              </a:rPr>
              <a:t>CPU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2369492" y="3773233"/>
            <a:ext cx="1381125" cy="390525"/>
            <a:chOff x="2369492" y="3773233"/>
            <a:chExt cx="1381125" cy="39052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74254" y="3777995"/>
              <a:ext cx="457199" cy="380999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2374254" y="3777995"/>
              <a:ext cx="457200" cy="381000"/>
            </a:xfrm>
            <a:custGeom>
              <a:avLst/>
              <a:gdLst/>
              <a:ahLst/>
              <a:cxnLst/>
              <a:rect l="l" t="t" r="r" b="b"/>
              <a:pathLst>
                <a:path w="457200" h="381000">
                  <a:moveTo>
                    <a:pt x="64007" y="0"/>
                  </a:moveTo>
                  <a:lnTo>
                    <a:pt x="39219" y="5072"/>
                  </a:lnTo>
                  <a:lnTo>
                    <a:pt x="18859" y="18859"/>
                  </a:lnTo>
                  <a:lnTo>
                    <a:pt x="5072" y="39219"/>
                  </a:lnTo>
                  <a:lnTo>
                    <a:pt x="0" y="64007"/>
                  </a:lnTo>
                  <a:lnTo>
                    <a:pt x="0" y="316991"/>
                  </a:lnTo>
                  <a:lnTo>
                    <a:pt x="5072" y="341780"/>
                  </a:lnTo>
                  <a:lnTo>
                    <a:pt x="18859" y="362140"/>
                  </a:lnTo>
                  <a:lnTo>
                    <a:pt x="39219" y="375927"/>
                  </a:lnTo>
                  <a:lnTo>
                    <a:pt x="64007" y="380999"/>
                  </a:lnTo>
                  <a:lnTo>
                    <a:pt x="393191" y="380999"/>
                  </a:lnTo>
                  <a:lnTo>
                    <a:pt x="417980" y="375927"/>
                  </a:lnTo>
                  <a:lnTo>
                    <a:pt x="438340" y="362140"/>
                  </a:lnTo>
                  <a:lnTo>
                    <a:pt x="452127" y="341780"/>
                  </a:lnTo>
                  <a:lnTo>
                    <a:pt x="457199" y="316991"/>
                  </a:lnTo>
                  <a:lnTo>
                    <a:pt x="457199" y="64007"/>
                  </a:lnTo>
                  <a:lnTo>
                    <a:pt x="452127" y="39219"/>
                  </a:lnTo>
                  <a:lnTo>
                    <a:pt x="438340" y="18859"/>
                  </a:lnTo>
                  <a:lnTo>
                    <a:pt x="417980" y="5072"/>
                  </a:lnTo>
                  <a:lnTo>
                    <a:pt x="393191" y="0"/>
                  </a:lnTo>
                  <a:lnTo>
                    <a:pt x="64007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31454" y="3777995"/>
              <a:ext cx="914399" cy="380999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2831454" y="3777995"/>
              <a:ext cx="914400" cy="381000"/>
            </a:xfrm>
            <a:custGeom>
              <a:avLst/>
              <a:gdLst/>
              <a:ahLst/>
              <a:cxnLst/>
              <a:rect l="l" t="t" r="r" b="b"/>
              <a:pathLst>
                <a:path w="914400" h="381000">
                  <a:moveTo>
                    <a:pt x="64007" y="0"/>
                  </a:moveTo>
                  <a:lnTo>
                    <a:pt x="39219" y="5072"/>
                  </a:lnTo>
                  <a:lnTo>
                    <a:pt x="18859" y="18859"/>
                  </a:lnTo>
                  <a:lnTo>
                    <a:pt x="5072" y="39219"/>
                  </a:lnTo>
                  <a:lnTo>
                    <a:pt x="0" y="64007"/>
                  </a:lnTo>
                  <a:lnTo>
                    <a:pt x="0" y="316991"/>
                  </a:lnTo>
                  <a:lnTo>
                    <a:pt x="5072" y="341780"/>
                  </a:lnTo>
                  <a:lnTo>
                    <a:pt x="18859" y="362140"/>
                  </a:lnTo>
                  <a:lnTo>
                    <a:pt x="39219" y="375927"/>
                  </a:lnTo>
                  <a:lnTo>
                    <a:pt x="64007" y="380999"/>
                  </a:lnTo>
                  <a:lnTo>
                    <a:pt x="850391" y="380999"/>
                  </a:lnTo>
                  <a:lnTo>
                    <a:pt x="875180" y="375927"/>
                  </a:lnTo>
                  <a:lnTo>
                    <a:pt x="895540" y="362140"/>
                  </a:lnTo>
                  <a:lnTo>
                    <a:pt x="909327" y="341780"/>
                  </a:lnTo>
                  <a:lnTo>
                    <a:pt x="914399" y="316991"/>
                  </a:lnTo>
                  <a:lnTo>
                    <a:pt x="914399" y="64007"/>
                  </a:lnTo>
                  <a:lnTo>
                    <a:pt x="909327" y="39219"/>
                  </a:lnTo>
                  <a:lnTo>
                    <a:pt x="895540" y="18859"/>
                  </a:lnTo>
                  <a:lnTo>
                    <a:pt x="875180" y="5072"/>
                  </a:lnTo>
                  <a:lnTo>
                    <a:pt x="850391" y="0"/>
                  </a:lnTo>
                  <a:lnTo>
                    <a:pt x="64007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2478912" y="3763770"/>
            <a:ext cx="923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07390" algn="l"/>
              </a:tabLst>
            </a:pPr>
            <a:r>
              <a:rPr dirty="0" sz="2400" spc="-50" b="1">
                <a:latin typeface="Times New Roman"/>
                <a:cs typeface="Times New Roman"/>
              </a:rPr>
              <a:t>A</a:t>
            </a:r>
            <a:r>
              <a:rPr dirty="0" sz="2400" b="1">
                <a:latin typeface="Times New Roman"/>
                <a:cs typeface="Times New Roman"/>
              </a:rPr>
              <a:t>	</a:t>
            </a:r>
            <a:r>
              <a:rPr dirty="0" sz="2400" spc="-50" b="1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4884092" y="3773233"/>
            <a:ext cx="466725" cy="390525"/>
            <a:chOff x="4884092" y="3773233"/>
            <a:chExt cx="466725" cy="390525"/>
          </a:xfrm>
        </p:grpSpPr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88854" y="3777995"/>
              <a:ext cx="457199" cy="380999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4888854" y="3777995"/>
              <a:ext cx="457200" cy="381000"/>
            </a:xfrm>
            <a:custGeom>
              <a:avLst/>
              <a:gdLst/>
              <a:ahLst/>
              <a:cxnLst/>
              <a:rect l="l" t="t" r="r" b="b"/>
              <a:pathLst>
                <a:path w="457200" h="381000">
                  <a:moveTo>
                    <a:pt x="64007" y="0"/>
                  </a:moveTo>
                  <a:lnTo>
                    <a:pt x="39219" y="5072"/>
                  </a:lnTo>
                  <a:lnTo>
                    <a:pt x="18859" y="18859"/>
                  </a:lnTo>
                  <a:lnTo>
                    <a:pt x="5072" y="39219"/>
                  </a:lnTo>
                  <a:lnTo>
                    <a:pt x="0" y="64007"/>
                  </a:lnTo>
                  <a:lnTo>
                    <a:pt x="0" y="316991"/>
                  </a:lnTo>
                  <a:lnTo>
                    <a:pt x="5072" y="341780"/>
                  </a:lnTo>
                  <a:lnTo>
                    <a:pt x="18859" y="362140"/>
                  </a:lnTo>
                  <a:lnTo>
                    <a:pt x="39219" y="375927"/>
                  </a:lnTo>
                  <a:lnTo>
                    <a:pt x="64007" y="380999"/>
                  </a:lnTo>
                  <a:lnTo>
                    <a:pt x="393191" y="380999"/>
                  </a:lnTo>
                  <a:lnTo>
                    <a:pt x="417980" y="375927"/>
                  </a:lnTo>
                  <a:lnTo>
                    <a:pt x="438340" y="362140"/>
                  </a:lnTo>
                  <a:lnTo>
                    <a:pt x="452127" y="341780"/>
                  </a:lnTo>
                  <a:lnTo>
                    <a:pt x="457199" y="316991"/>
                  </a:lnTo>
                  <a:lnTo>
                    <a:pt x="457199" y="64007"/>
                  </a:lnTo>
                  <a:lnTo>
                    <a:pt x="452127" y="39219"/>
                  </a:lnTo>
                  <a:lnTo>
                    <a:pt x="438340" y="18859"/>
                  </a:lnTo>
                  <a:lnTo>
                    <a:pt x="417980" y="5072"/>
                  </a:lnTo>
                  <a:lnTo>
                    <a:pt x="393191" y="0"/>
                  </a:lnTo>
                  <a:lnTo>
                    <a:pt x="64007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4993511" y="3762246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 b="1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2369492" y="4387595"/>
            <a:ext cx="5796280" cy="228600"/>
            <a:chOff x="2369492" y="4387595"/>
            <a:chExt cx="5796280" cy="228600"/>
          </a:xfrm>
        </p:grpSpPr>
        <p:sp>
          <p:nvSpPr>
            <p:cNvPr id="15" name="object 15" descr=""/>
            <p:cNvSpPr/>
            <p:nvPr/>
          </p:nvSpPr>
          <p:spPr>
            <a:xfrm>
              <a:off x="2369682" y="4425695"/>
              <a:ext cx="5796280" cy="76200"/>
            </a:xfrm>
            <a:custGeom>
              <a:avLst/>
              <a:gdLst/>
              <a:ahLst/>
              <a:cxnLst/>
              <a:rect l="l" t="t" r="r" b="b"/>
              <a:pathLst>
                <a:path w="5796280" h="76200">
                  <a:moveTo>
                    <a:pt x="5736336" y="41148"/>
                  </a:moveTo>
                  <a:lnTo>
                    <a:pt x="5736336" y="35052"/>
                  </a:lnTo>
                  <a:lnTo>
                    <a:pt x="5731764" y="33528"/>
                  </a:lnTo>
                  <a:lnTo>
                    <a:pt x="4572" y="33528"/>
                  </a:lnTo>
                  <a:lnTo>
                    <a:pt x="1524" y="35052"/>
                  </a:lnTo>
                  <a:lnTo>
                    <a:pt x="0" y="38100"/>
                  </a:lnTo>
                  <a:lnTo>
                    <a:pt x="1524" y="41148"/>
                  </a:lnTo>
                  <a:lnTo>
                    <a:pt x="4572" y="42672"/>
                  </a:lnTo>
                  <a:lnTo>
                    <a:pt x="5731764" y="42672"/>
                  </a:lnTo>
                  <a:lnTo>
                    <a:pt x="5736336" y="41148"/>
                  </a:lnTo>
                  <a:close/>
                </a:path>
                <a:path w="5796280" h="76200">
                  <a:moveTo>
                    <a:pt x="5795772" y="38100"/>
                  </a:moveTo>
                  <a:lnTo>
                    <a:pt x="5719572" y="0"/>
                  </a:lnTo>
                  <a:lnTo>
                    <a:pt x="5719572" y="33528"/>
                  </a:lnTo>
                  <a:lnTo>
                    <a:pt x="5731764" y="33528"/>
                  </a:lnTo>
                  <a:lnTo>
                    <a:pt x="5736336" y="35052"/>
                  </a:lnTo>
                  <a:lnTo>
                    <a:pt x="5736336" y="67818"/>
                  </a:lnTo>
                  <a:lnTo>
                    <a:pt x="5795772" y="38100"/>
                  </a:lnTo>
                  <a:close/>
                </a:path>
                <a:path w="5796280" h="76200">
                  <a:moveTo>
                    <a:pt x="5736336" y="67818"/>
                  </a:moveTo>
                  <a:lnTo>
                    <a:pt x="5736336" y="41148"/>
                  </a:lnTo>
                  <a:lnTo>
                    <a:pt x="5731764" y="42672"/>
                  </a:lnTo>
                  <a:lnTo>
                    <a:pt x="5719572" y="42672"/>
                  </a:lnTo>
                  <a:lnTo>
                    <a:pt x="5719572" y="76200"/>
                  </a:lnTo>
                  <a:lnTo>
                    <a:pt x="5736336" y="678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2374254" y="4387595"/>
              <a:ext cx="4572000" cy="228600"/>
            </a:xfrm>
            <a:custGeom>
              <a:avLst/>
              <a:gdLst/>
              <a:ahLst/>
              <a:cxnLst/>
              <a:rect l="l" t="t" r="r" b="b"/>
              <a:pathLst>
                <a:path w="4572000" h="228600">
                  <a:moveTo>
                    <a:pt x="0" y="0"/>
                  </a:moveTo>
                  <a:lnTo>
                    <a:pt x="0" y="152399"/>
                  </a:lnTo>
                </a:path>
                <a:path w="4572000" h="228600">
                  <a:moveTo>
                    <a:pt x="228599" y="0"/>
                  </a:moveTo>
                  <a:lnTo>
                    <a:pt x="228599" y="152399"/>
                  </a:lnTo>
                </a:path>
                <a:path w="4572000" h="228600">
                  <a:moveTo>
                    <a:pt x="457199" y="0"/>
                  </a:moveTo>
                  <a:lnTo>
                    <a:pt x="457199" y="152399"/>
                  </a:lnTo>
                </a:path>
                <a:path w="4572000" h="228600">
                  <a:moveTo>
                    <a:pt x="685799" y="0"/>
                  </a:moveTo>
                  <a:lnTo>
                    <a:pt x="685799" y="152399"/>
                  </a:lnTo>
                </a:path>
                <a:path w="4572000" h="228600">
                  <a:moveTo>
                    <a:pt x="914399" y="0"/>
                  </a:moveTo>
                  <a:lnTo>
                    <a:pt x="914399" y="152399"/>
                  </a:lnTo>
                </a:path>
                <a:path w="4572000" h="228600">
                  <a:moveTo>
                    <a:pt x="1142999" y="0"/>
                  </a:moveTo>
                  <a:lnTo>
                    <a:pt x="1142999" y="228599"/>
                  </a:lnTo>
                </a:path>
                <a:path w="4572000" h="228600">
                  <a:moveTo>
                    <a:pt x="1371599" y="0"/>
                  </a:moveTo>
                  <a:lnTo>
                    <a:pt x="1371599" y="152399"/>
                  </a:lnTo>
                </a:path>
                <a:path w="4572000" h="228600">
                  <a:moveTo>
                    <a:pt x="1600199" y="0"/>
                  </a:moveTo>
                  <a:lnTo>
                    <a:pt x="1600199" y="152399"/>
                  </a:lnTo>
                </a:path>
                <a:path w="4572000" h="228600">
                  <a:moveTo>
                    <a:pt x="1828799" y="0"/>
                  </a:moveTo>
                  <a:lnTo>
                    <a:pt x="1828799" y="152399"/>
                  </a:lnTo>
                </a:path>
                <a:path w="4572000" h="228600">
                  <a:moveTo>
                    <a:pt x="2057399" y="0"/>
                  </a:moveTo>
                  <a:lnTo>
                    <a:pt x="2057399" y="152399"/>
                  </a:lnTo>
                </a:path>
                <a:path w="4572000" h="228600">
                  <a:moveTo>
                    <a:pt x="2285999" y="0"/>
                  </a:moveTo>
                  <a:lnTo>
                    <a:pt x="2285999" y="228599"/>
                  </a:lnTo>
                </a:path>
                <a:path w="4572000" h="228600">
                  <a:moveTo>
                    <a:pt x="2514599" y="0"/>
                  </a:moveTo>
                  <a:lnTo>
                    <a:pt x="2514599" y="152399"/>
                  </a:lnTo>
                </a:path>
                <a:path w="4572000" h="228600">
                  <a:moveTo>
                    <a:pt x="2743199" y="0"/>
                  </a:moveTo>
                  <a:lnTo>
                    <a:pt x="2743199" y="152399"/>
                  </a:lnTo>
                </a:path>
                <a:path w="4572000" h="228600">
                  <a:moveTo>
                    <a:pt x="2971799" y="0"/>
                  </a:moveTo>
                  <a:lnTo>
                    <a:pt x="2971799" y="152399"/>
                  </a:lnTo>
                </a:path>
                <a:path w="4572000" h="228600">
                  <a:moveTo>
                    <a:pt x="3200399" y="0"/>
                  </a:moveTo>
                  <a:lnTo>
                    <a:pt x="3200399" y="152399"/>
                  </a:lnTo>
                </a:path>
                <a:path w="4572000" h="228600">
                  <a:moveTo>
                    <a:pt x="3428999" y="0"/>
                  </a:moveTo>
                  <a:lnTo>
                    <a:pt x="3428999" y="228599"/>
                  </a:lnTo>
                </a:path>
                <a:path w="4572000" h="228600">
                  <a:moveTo>
                    <a:pt x="3657599" y="0"/>
                  </a:moveTo>
                  <a:lnTo>
                    <a:pt x="3657599" y="152399"/>
                  </a:lnTo>
                </a:path>
                <a:path w="4572000" h="228600">
                  <a:moveTo>
                    <a:pt x="3886199" y="0"/>
                  </a:moveTo>
                  <a:lnTo>
                    <a:pt x="3886199" y="152399"/>
                  </a:lnTo>
                </a:path>
                <a:path w="4572000" h="228600">
                  <a:moveTo>
                    <a:pt x="4114799" y="0"/>
                  </a:moveTo>
                  <a:lnTo>
                    <a:pt x="4114799" y="152399"/>
                  </a:lnTo>
                </a:path>
                <a:path w="4572000" h="228600">
                  <a:moveTo>
                    <a:pt x="4343399" y="0"/>
                  </a:moveTo>
                  <a:lnTo>
                    <a:pt x="4343399" y="152399"/>
                  </a:lnTo>
                </a:path>
                <a:path w="4572000" h="228600">
                  <a:moveTo>
                    <a:pt x="4571999" y="0"/>
                  </a:moveTo>
                  <a:lnTo>
                    <a:pt x="4571999" y="2285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3443603" y="4638545"/>
            <a:ext cx="25888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27760" algn="l"/>
                <a:tab pos="2270760" algn="l"/>
              </a:tabLst>
            </a:pPr>
            <a:r>
              <a:rPr dirty="0" sz="2400" spc="-50">
                <a:latin typeface="Times New Roman"/>
                <a:cs typeface="Times New Roman"/>
              </a:rPr>
              <a:t>5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10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15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6819788" y="4486146"/>
            <a:ext cx="14224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22605" algn="l"/>
              </a:tabLst>
            </a:pPr>
            <a:r>
              <a:rPr dirty="0" baseline="-27777" sz="3600" spc="-37">
                <a:latin typeface="Times New Roman"/>
                <a:cs typeface="Times New Roman"/>
              </a:rPr>
              <a:t>20</a:t>
            </a:r>
            <a:r>
              <a:rPr dirty="0" baseline="-27777" sz="36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Tempo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2948802" y="5452871"/>
            <a:ext cx="3126105" cy="0"/>
          </a:xfrm>
          <a:custGeom>
            <a:avLst/>
            <a:gdLst/>
            <a:ahLst/>
            <a:cxnLst/>
            <a:rect l="l" t="t" r="r" b="b"/>
            <a:pathLst>
              <a:path w="3126104" h="0">
                <a:moveTo>
                  <a:pt x="0" y="0"/>
                </a:moveTo>
                <a:lnTo>
                  <a:pt x="3125723" y="0"/>
                </a:lnTo>
              </a:path>
            </a:pathLst>
          </a:custGeom>
          <a:ln w="99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2707511" y="5056980"/>
            <a:ext cx="6761480" cy="705485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495"/>
              </a:spcBef>
            </a:pPr>
            <a:r>
              <a:rPr dirty="0" baseline="-35087" sz="2850">
                <a:latin typeface="Symbol"/>
                <a:cs typeface="Symbol"/>
              </a:rPr>
              <a:t></a:t>
            </a:r>
            <a:r>
              <a:rPr dirty="0" baseline="-35087" sz="2850" spc="7">
                <a:latin typeface="Times New Roman"/>
                <a:cs typeface="Times New Roman"/>
              </a:rPr>
              <a:t> </a:t>
            </a:r>
            <a:r>
              <a:rPr dirty="0" sz="1900" spc="-20" i="1">
                <a:latin typeface="Times New Roman"/>
                <a:cs typeface="Times New Roman"/>
              </a:rPr>
              <a:t>TEspera</a:t>
            </a:r>
            <a:r>
              <a:rPr dirty="0" sz="1900" spc="-229" i="1">
                <a:latin typeface="Times New Roman"/>
                <a:cs typeface="Times New Roman"/>
              </a:rPr>
              <a:t> </a:t>
            </a:r>
            <a:r>
              <a:rPr dirty="0" baseline="-22727" sz="1650" i="1">
                <a:latin typeface="Times New Roman"/>
                <a:cs typeface="Times New Roman"/>
              </a:rPr>
              <a:t>A</a:t>
            </a:r>
            <a:r>
              <a:rPr dirty="0" baseline="-22727" sz="1650" spc="-225" i="1">
                <a:latin typeface="Times New Roman"/>
                <a:cs typeface="Times New Roman"/>
              </a:rPr>
              <a:t> </a:t>
            </a:r>
            <a:r>
              <a:rPr dirty="0" sz="1900" spc="-20">
                <a:latin typeface="Symbol"/>
                <a:cs typeface="Symbol"/>
              </a:rPr>
              <a:t></a:t>
            </a:r>
            <a:r>
              <a:rPr dirty="0" sz="1900" spc="-20" i="1">
                <a:latin typeface="Times New Roman"/>
                <a:cs typeface="Times New Roman"/>
              </a:rPr>
              <a:t>TEspera</a:t>
            </a:r>
            <a:r>
              <a:rPr dirty="0" sz="1900" spc="-295" i="1">
                <a:latin typeface="Times New Roman"/>
                <a:cs typeface="Times New Roman"/>
              </a:rPr>
              <a:t> </a:t>
            </a:r>
            <a:r>
              <a:rPr dirty="0" baseline="-22727" sz="1650" i="1">
                <a:latin typeface="Times New Roman"/>
                <a:cs typeface="Times New Roman"/>
              </a:rPr>
              <a:t>B</a:t>
            </a:r>
            <a:r>
              <a:rPr dirty="0" baseline="-22727" sz="1650" spc="-104" i="1">
                <a:latin typeface="Times New Roman"/>
                <a:cs typeface="Times New Roman"/>
              </a:rPr>
              <a:t> </a:t>
            </a:r>
            <a:r>
              <a:rPr dirty="0" sz="1900">
                <a:latin typeface="Symbol"/>
                <a:cs typeface="Symbol"/>
              </a:rPr>
              <a:t></a:t>
            </a:r>
            <a:r>
              <a:rPr dirty="0" sz="1900" i="1">
                <a:latin typeface="Times New Roman"/>
                <a:cs typeface="Times New Roman"/>
              </a:rPr>
              <a:t>TEspera</a:t>
            </a:r>
            <a:r>
              <a:rPr dirty="0" baseline="-22727" sz="1650" i="1">
                <a:latin typeface="Times New Roman"/>
                <a:cs typeface="Times New Roman"/>
              </a:rPr>
              <a:t>C</a:t>
            </a:r>
            <a:r>
              <a:rPr dirty="0" baseline="-22727" sz="1650" spc="232" i="1">
                <a:latin typeface="Times New Roman"/>
                <a:cs typeface="Times New Roman"/>
              </a:rPr>
              <a:t>  </a:t>
            </a:r>
            <a:r>
              <a:rPr dirty="0" baseline="-35087" sz="2850">
                <a:latin typeface="Symbol"/>
                <a:cs typeface="Symbol"/>
              </a:rPr>
              <a:t></a:t>
            </a:r>
            <a:r>
              <a:rPr dirty="0" baseline="-35087" sz="2850" spc="142">
                <a:latin typeface="Times New Roman"/>
                <a:cs typeface="Times New Roman"/>
              </a:rPr>
              <a:t> </a:t>
            </a:r>
            <a:r>
              <a:rPr dirty="0" u="sng" sz="19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6</a:t>
            </a:r>
            <a:r>
              <a:rPr dirty="0" u="sng" sz="1900" spc="-17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90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dirty="0" u="sng" sz="1900" spc="-14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9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</a:t>
            </a:r>
            <a:r>
              <a:rPr dirty="0" u="sng" sz="1900" spc="-17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90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dirty="0" u="sng" sz="1900" spc="-1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900" spc="-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(11</a:t>
            </a:r>
            <a:r>
              <a:rPr dirty="0" u="sng" sz="1900" spc="-2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dirty="0" u="sng" sz="1900" spc="-204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9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3)</a:t>
            </a:r>
            <a:r>
              <a:rPr dirty="0" sz="1900" spc="120">
                <a:latin typeface="Times New Roman"/>
                <a:cs typeface="Times New Roman"/>
              </a:rPr>
              <a:t> </a:t>
            </a:r>
            <a:r>
              <a:rPr dirty="0" baseline="-35087" sz="2850">
                <a:latin typeface="Symbol"/>
                <a:cs typeface="Symbol"/>
              </a:rPr>
              <a:t></a:t>
            </a:r>
            <a:r>
              <a:rPr dirty="0" baseline="-35087" sz="2850" spc="135">
                <a:latin typeface="Times New Roman"/>
                <a:cs typeface="Times New Roman"/>
              </a:rPr>
              <a:t> </a:t>
            </a:r>
            <a:r>
              <a:rPr dirty="0" u="sng" sz="19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6</a:t>
            </a:r>
            <a:r>
              <a:rPr dirty="0" u="sng" sz="1900" spc="-17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90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dirty="0" u="sng" sz="1900" spc="-14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9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</a:t>
            </a:r>
            <a:r>
              <a:rPr dirty="0" u="sng" sz="1900" spc="-17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90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dirty="0" u="sng" sz="1900" spc="-2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9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8</a:t>
            </a:r>
            <a:r>
              <a:rPr dirty="0" sz="1900" spc="70">
                <a:latin typeface="Times New Roman"/>
                <a:cs typeface="Times New Roman"/>
              </a:rPr>
              <a:t> </a:t>
            </a:r>
            <a:r>
              <a:rPr dirty="0" baseline="-35087" sz="2850">
                <a:latin typeface="Symbol"/>
                <a:cs typeface="Symbol"/>
              </a:rPr>
              <a:t></a:t>
            </a:r>
            <a:r>
              <a:rPr dirty="0" baseline="-35087" sz="2850" spc="-37">
                <a:latin typeface="Times New Roman"/>
                <a:cs typeface="Times New Roman"/>
              </a:rPr>
              <a:t> </a:t>
            </a:r>
            <a:r>
              <a:rPr dirty="0" baseline="-35087" sz="2850" spc="-30">
                <a:latin typeface="Times New Roman"/>
                <a:cs typeface="Times New Roman"/>
              </a:rPr>
              <a:t>4,66</a:t>
            </a:r>
            <a:endParaRPr baseline="-35087" sz="2850">
              <a:latin typeface="Times New Roman"/>
              <a:cs typeface="Times New Roman"/>
            </a:endParaRPr>
          </a:p>
          <a:p>
            <a:pPr algn="ctr" marL="139700">
              <a:lnSpc>
                <a:spcPct val="100000"/>
              </a:lnSpc>
              <a:spcBef>
                <a:spcPts val="395"/>
              </a:spcBef>
              <a:tabLst>
                <a:tab pos="3197225" algn="l"/>
                <a:tab pos="4533265" algn="l"/>
              </a:tabLst>
            </a:pPr>
            <a:r>
              <a:rPr dirty="0" sz="1900" i="1">
                <a:latin typeface="Times New Roman"/>
                <a:cs typeface="Times New Roman"/>
              </a:rPr>
              <a:t>n</a:t>
            </a:r>
            <a:r>
              <a:rPr dirty="0" sz="1900">
                <a:latin typeface="Times New Roman"/>
                <a:cs typeface="Times New Roman"/>
              </a:rPr>
              <a:t>º</a:t>
            </a:r>
            <a:r>
              <a:rPr dirty="0" sz="1900" spc="105">
                <a:latin typeface="Times New Roman"/>
                <a:cs typeface="Times New Roman"/>
              </a:rPr>
              <a:t> </a:t>
            </a:r>
            <a:r>
              <a:rPr dirty="0" sz="1900" spc="-10" i="1">
                <a:latin typeface="Times New Roman"/>
                <a:cs typeface="Times New Roman"/>
              </a:rPr>
              <a:t>processos</a:t>
            </a:r>
            <a:r>
              <a:rPr dirty="0" sz="1900" i="1">
                <a:latin typeface="Times New Roman"/>
                <a:cs typeface="Times New Roman"/>
              </a:rPr>
              <a:t>	</a:t>
            </a:r>
            <a:r>
              <a:rPr dirty="0" sz="1900" spc="-50">
                <a:latin typeface="Times New Roman"/>
                <a:cs typeface="Times New Roman"/>
              </a:rPr>
              <a:t>3</a:t>
            </a:r>
            <a:r>
              <a:rPr dirty="0" sz="1900">
                <a:latin typeface="Times New Roman"/>
                <a:cs typeface="Times New Roman"/>
              </a:rPr>
              <a:t>	</a:t>
            </a:r>
            <a:r>
              <a:rPr dirty="0" sz="1900" spc="-50">
                <a:latin typeface="Times New Roman"/>
                <a:cs typeface="Times New Roman"/>
              </a:rPr>
              <a:t>3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498992" y="5260618"/>
            <a:ext cx="840740" cy="3143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900" spc="-10" i="1">
                <a:latin typeface="Times New Roman"/>
                <a:cs typeface="Times New Roman"/>
              </a:rPr>
              <a:t>TEspera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2320432" y="5420267"/>
            <a:ext cx="368935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10" i="1">
                <a:latin typeface="Times New Roman"/>
                <a:cs typeface="Times New Roman"/>
              </a:rPr>
              <a:t>medio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3271890" y="6545579"/>
            <a:ext cx="3708400" cy="0"/>
          </a:xfrm>
          <a:custGeom>
            <a:avLst/>
            <a:gdLst/>
            <a:ahLst/>
            <a:cxnLst/>
            <a:rect l="l" t="t" r="r" b="b"/>
            <a:pathLst>
              <a:path w="3708400" h="0">
                <a:moveTo>
                  <a:pt x="0" y="0"/>
                </a:moveTo>
                <a:lnTo>
                  <a:pt x="3707891" y="0"/>
                </a:lnTo>
              </a:path>
            </a:pathLst>
          </a:custGeom>
          <a:ln w="99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3029075" y="6149687"/>
            <a:ext cx="5701030" cy="705485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495"/>
              </a:spcBef>
            </a:pPr>
            <a:r>
              <a:rPr dirty="0" baseline="-35087" sz="2850">
                <a:latin typeface="Symbol"/>
                <a:cs typeface="Symbol"/>
              </a:rPr>
              <a:t></a:t>
            </a:r>
            <a:r>
              <a:rPr dirty="0" baseline="-35087" sz="2850" spc="44">
                <a:latin typeface="Times New Roman"/>
                <a:cs typeface="Times New Roman"/>
              </a:rPr>
              <a:t> </a:t>
            </a:r>
            <a:r>
              <a:rPr dirty="0" sz="1900" i="1">
                <a:latin typeface="Times New Roman"/>
                <a:cs typeface="Times New Roman"/>
              </a:rPr>
              <a:t>T</a:t>
            </a:r>
            <a:r>
              <a:rPr dirty="0" sz="1900" spc="35" i="1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Re</a:t>
            </a:r>
            <a:r>
              <a:rPr dirty="0" sz="1900" spc="-250">
                <a:latin typeface="Times New Roman"/>
                <a:cs typeface="Times New Roman"/>
              </a:rPr>
              <a:t> </a:t>
            </a:r>
            <a:r>
              <a:rPr dirty="0" sz="1900" spc="-10" i="1">
                <a:latin typeface="Times New Roman"/>
                <a:cs typeface="Times New Roman"/>
              </a:rPr>
              <a:t>torno</a:t>
            </a:r>
            <a:r>
              <a:rPr dirty="0" sz="1900" spc="-250" i="1">
                <a:latin typeface="Times New Roman"/>
                <a:cs typeface="Times New Roman"/>
              </a:rPr>
              <a:t> </a:t>
            </a:r>
            <a:r>
              <a:rPr dirty="0" baseline="-22727" sz="1650" i="1">
                <a:latin typeface="Times New Roman"/>
                <a:cs typeface="Times New Roman"/>
              </a:rPr>
              <a:t>A</a:t>
            </a:r>
            <a:r>
              <a:rPr dirty="0" baseline="-22727" sz="1650" spc="-157" i="1">
                <a:latin typeface="Times New Roman"/>
                <a:cs typeface="Times New Roman"/>
              </a:rPr>
              <a:t> </a:t>
            </a:r>
            <a:r>
              <a:rPr dirty="0" sz="1900">
                <a:latin typeface="Symbol"/>
                <a:cs typeface="Symbol"/>
              </a:rPr>
              <a:t></a:t>
            </a:r>
            <a:r>
              <a:rPr dirty="0" sz="1900" i="1">
                <a:latin typeface="Times New Roman"/>
                <a:cs typeface="Times New Roman"/>
              </a:rPr>
              <a:t>T</a:t>
            </a:r>
            <a:r>
              <a:rPr dirty="0" sz="1900" spc="45" i="1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Re</a:t>
            </a:r>
            <a:r>
              <a:rPr dirty="0" sz="1900" spc="-265">
                <a:latin typeface="Times New Roman"/>
                <a:cs typeface="Times New Roman"/>
              </a:rPr>
              <a:t> </a:t>
            </a:r>
            <a:r>
              <a:rPr dirty="0" sz="1900" i="1">
                <a:latin typeface="Times New Roman"/>
                <a:cs typeface="Times New Roman"/>
              </a:rPr>
              <a:t>torno</a:t>
            </a:r>
            <a:r>
              <a:rPr dirty="0" baseline="-22727" sz="1650" i="1">
                <a:latin typeface="Times New Roman"/>
                <a:cs typeface="Times New Roman"/>
              </a:rPr>
              <a:t>B</a:t>
            </a:r>
            <a:r>
              <a:rPr dirty="0" baseline="-22727" sz="1650" spc="-60" i="1">
                <a:latin typeface="Times New Roman"/>
                <a:cs typeface="Times New Roman"/>
              </a:rPr>
              <a:t> </a:t>
            </a:r>
            <a:r>
              <a:rPr dirty="0" sz="1900">
                <a:latin typeface="Symbol"/>
                <a:cs typeface="Symbol"/>
              </a:rPr>
              <a:t></a:t>
            </a:r>
            <a:r>
              <a:rPr dirty="0" sz="1900" i="1">
                <a:latin typeface="Times New Roman"/>
                <a:cs typeface="Times New Roman"/>
              </a:rPr>
              <a:t>T</a:t>
            </a:r>
            <a:r>
              <a:rPr dirty="0" sz="1900" spc="45" i="1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Re</a:t>
            </a:r>
            <a:r>
              <a:rPr dirty="0" sz="1900" spc="-254">
                <a:latin typeface="Times New Roman"/>
                <a:cs typeface="Times New Roman"/>
              </a:rPr>
              <a:t> </a:t>
            </a:r>
            <a:r>
              <a:rPr dirty="0" sz="1900" i="1">
                <a:latin typeface="Times New Roman"/>
                <a:cs typeface="Times New Roman"/>
              </a:rPr>
              <a:t>torno</a:t>
            </a:r>
            <a:r>
              <a:rPr dirty="0" baseline="-22727" sz="1650" i="1">
                <a:latin typeface="Times New Roman"/>
                <a:cs typeface="Times New Roman"/>
              </a:rPr>
              <a:t>C</a:t>
            </a:r>
            <a:r>
              <a:rPr dirty="0" baseline="-22727" sz="1650" spc="277" i="1">
                <a:latin typeface="Times New Roman"/>
                <a:cs typeface="Times New Roman"/>
              </a:rPr>
              <a:t>  </a:t>
            </a:r>
            <a:r>
              <a:rPr dirty="0" baseline="-35087" sz="2850">
                <a:latin typeface="Symbol"/>
                <a:cs typeface="Symbol"/>
              </a:rPr>
              <a:t></a:t>
            </a:r>
            <a:r>
              <a:rPr dirty="0" baseline="-35087" sz="2850" spc="-97">
                <a:latin typeface="Times New Roman"/>
                <a:cs typeface="Times New Roman"/>
              </a:rPr>
              <a:t> </a:t>
            </a:r>
            <a:r>
              <a:rPr dirty="0" u="sng" sz="19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11</a:t>
            </a:r>
            <a:r>
              <a:rPr dirty="0" u="sng" sz="190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dirty="0" u="sng" sz="1900" spc="-13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9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6</a:t>
            </a:r>
            <a:r>
              <a:rPr dirty="0" u="sng" sz="1900" spc="-17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90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dirty="0" u="sng" sz="19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13</a:t>
            </a:r>
            <a:r>
              <a:rPr dirty="0" sz="1900" spc="80">
                <a:latin typeface="Times New Roman"/>
                <a:cs typeface="Times New Roman"/>
              </a:rPr>
              <a:t> </a:t>
            </a:r>
            <a:r>
              <a:rPr dirty="0" baseline="-35087" sz="2850">
                <a:latin typeface="Symbol"/>
                <a:cs typeface="Symbol"/>
              </a:rPr>
              <a:t></a:t>
            </a:r>
            <a:r>
              <a:rPr dirty="0" baseline="-35087" sz="2850" spc="-345">
                <a:latin typeface="Times New Roman"/>
                <a:cs typeface="Times New Roman"/>
              </a:rPr>
              <a:t> </a:t>
            </a:r>
            <a:r>
              <a:rPr dirty="0" baseline="-35087" sz="2850" spc="-37">
                <a:latin typeface="Times New Roman"/>
                <a:cs typeface="Times New Roman"/>
              </a:rPr>
              <a:t>10</a:t>
            </a:r>
            <a:endParaRPr baseline="-35087" sz="2850">
              <a:latin typeface="Times New Roman"/>
              <a:cs typeface="Times New Roman"/>
            </a:endParaRPr>
          </a:p>
          <a:p>
            <a:pPr marL="1485900">
              <a:lnSpc>
                <a:spcPct val="100000"/>
              </a:lnSpc>
              <a:spcBef>
                <a:spcPts val="395"/>
              </a:spcBef>
              <a:tabLst>
                <a:tab pos="4639310" algn="l"/>
              </a:tabLst>
            </a:pPr>
            <a:r>
              <a:rPr dirty="0" sz="1900" i="1">
                <a:latin typeface="Times New Roman"/>
                <a:cs typeface="Times New Roman"/>
              </a:rPr>
              <a:t>n</a:t>
            </a:r>
            <a:r>
              <a:rPr dirty="0" sz="1900">
                <a:latin typeface="Times New Roman"/>
                <a:cs typeface="Times New Roman"/>
              </a:rPr>
              <a:t>º</a:t>
            </a:r>
            <a:r>
              <a:rPr dirty="0" sz="1900" spc="105">
                <a:latin typeface="Times New Roman"/>
                <a:cs typeface="Times New Roman"/>
              </a:rPr>
              <a:t> </a:t>
            </a:r>
            <a:r>
              <a:rPr dirty="0" sz="1900" spc="-10" i="1">
                <a:latin typeface="Times New Roman"/>
                <a:cs typeface="Times New Roman"/>
              </a:rPr>
              <a:t>processos</a:t>
            </a:r>
            <a:r>
              <a:rPr dirty="0" sz="1900" i="1">
                <a:latin typeface="Times New Roman"/>
                <a:cs typeface="Times New Roman"/>
              </a:rPr>
              <a:t>	</a:t>
            </a:r>
            <a:r>
              <a:rPr dirty="0" sz="1900" spc="-50">
                <a:latin typeface="Times New Roman"/>
                <a:cs typeface="Times New Roman"/>
              </a:rPr>
              <a:t>3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628511" y="6353326"/>
            <a:ext cx="1037590" cy="3143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900" i="1">
                <a:latin typeface="Times New Roman"/>
                <a:cs typeface="Times New Roman"/>
              </a:rPr>
              <a:t>T</a:t>
            </a:r>
            <a:r>
              <a:rPr dirty="0" sz="1900" spc="15" i="1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Re</a:t>
            </a:r>
            <a:r>
              <a:rPr dirty="0" sz="1900" spc="-265">
                <a:latin typeface="Times New Roman"/>
                <a:cs typeface="Times New Roman"/>
              </a:rPr>
              <a:t> </a:t>
            </a:r>
            <a:r>
              <a:rPr dirty="0" sz="1900" spc="-10" i="1">
                <a:latin typeface="Times New Roman"/>
                <a:cs typeface="Times New Roman"/>
              </a:rPr>
              <a:t>torno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2641996" y="6512975"/>
            <a:ext cx="368935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10" i="1">
                <a:latin typeface="Times New Roman"/>
                <a:cs typeface="Times New Roman"/>
              </a:rPr>
              <a:t>medio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1466976" y="1963927"/>
            <a:ext cx="7163434" cy="112585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330835" marR="5080" indent="-318770">
              <a:lnSpc>
                <a:spcPct val="100400"/>
              </a:lnSpc>
              <a:spcBef>
                <a:spcPts val="85"/>
              </a:spcBef>
              <a:buClr>
                <a:srgbClr val="DD7F46"/>
              </a:buClr>
              <a:buSzPct val="58333"/>
              <a:buFont typeface="Lucida Sans Unicode"/>
              <a:buChar char="□"/>
              <a:tabLst>
                <a:tab pos="330835" algn="l"/>
              </a:tabLst>
            </a:pPr>
            <a:r>
              <a:rPr dirty="0" sz="2400" spc="-235">
                <a:latin typeface="Arial MT"/>
                <a:cs typeface="Arial MT"/>
              </a:rPr>
              <a:t>Vamos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180">
                <a:latin typeface="Arial MT"/>
                <a:cs typeface="Arial MT"/>
              </a:rPr>
              <a:t>supor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160">
                <a:latin typeface="Arial MT"/>
                <a:cs typeface="Arial MT"/>
              </a:rPr>
              <a:t>que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285">
                <a:latin typeface="Arial MT"/>
                <a:cs typeface="Arial MT"/>
              </a:rPr>
              <a:t>os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229">
                <a:latin typeface="Arial MT"/>
                <a:cs typeface="Arial MT"/>
              </a:rPr>
              <a:t>processos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265">
                <a:latin typeface="Arial MT"/>
                <a:cs typeface="Arial MT"/>
              </a:rPr>
              <a:t>possuem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220">
                <a:latin typeface="Arial MT"/>
                <a:cs typeface="Arial MT"/>
              </a:rPr>
              <a:t>as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65">
                <a:latin typeface="Arial MT"/>
                <a:cs typeface="Arial MT"/>
              </a:rPr>
              <a:t>seguintes </a:t>
            </a:r>
            <a:r>
              <a:rPr dirty="0" sz="2400" spc="-70">
                <a:latin typeface="Arial MT"/>
                <a:cs typeface="Arial MT"/>
              </a:rPr>
              <a:t>prioridades</a:t>
            </a:r>
            <a:r>
              <a:rPr dirty="0" sz="2400" spc="-10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A=5,</a:t>
            </a:r>
            <a:r>
              <a:rPr dirty="0" sz="2400" spc="-160">
                <a:latin typeface="Arial MT"/>
                <a:cs typeface="Arial MT"/>
              </a:rPr>
              <a:t> </a:t>
            </a:r>
            <a:r>
              <a:rPr dirty="0" sz="2400" spc="-45">
                <a:latin typeface="Arial MT"/>
                <a:cs typeface="Arial MT"/>
              </a:rPr>
              <a:t>B=1</a:t>
            </a:r>
            <a:r>
              <a:rPr dirty="0" sz="2400" spc="-9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e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 spc="-50">
                <a:latin typeface="Arial MT"/>
                <a:cs typeface="Arial MT"/>
              </a:rPr>
              <a:t>C=6</a:t>
            </a:r>
            <a:r>
              <a:rPr dirty="0" sz="2400" spc="-9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(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 spc="-160">
                <a:latin typeface="Arial MT"/>
                <a:cs typeface="Arial MT"/>
              </a:rPr>
              <a:t>Considerando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145">
                <a:latin typeface="Arial MT"/>
                <a:cs typeface="Arial MT"/>
              </a:rPr>
              <a:t>que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1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é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 spc="-50">
                <a:latin typeface="Arial MT"/>
                <a:cs typeface="Arial MT"/>
              </a:rPr>
              <a:t>a </a:t>
            </a:r>
            <a:r>
              <a:rPr dirty="0" sz="2400" spc="-35">
                <a:latin typeface="Arial MT"/>
                <a:cs typeface="Arial MT"/>
              </a:rPr>
              <a:t>prioridade</a:t>
            </a:r>
            <a:r>
              <a:rPr dirty="0" sz="2400" spc="-110">
                <a:latin typeface="Arial MT"/>
                <a:cs typeface="Arial MT"/>
              </a:rPr>
              <a:t> </a:t>
            </a:r>
            <a:r>
              <a:rPr dirty="0" sz="2400" spc="-220">
                <a:latin typeface="Arial MT"/>
                <a:cs typeface="Arial MT"/>
              </a:rPr>
              <a:t>mais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alta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e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9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 spc="-220">
                <a:latin typeface="Arial MT"/>
                <a:cs typeface="Arial MT"/>
              </a:rPr>
              <a:t>mais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baixa).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3741092" y="3773233"/>
            <a:ext cx="1152525" cy="390525"/>
            <a:chOff x="3741092" y="3773233"/>
            <a:chExt cx="1152525" cy="390525"/>
          </a:xfrm>
        </p:grpSpPr>
        <p:pic>
          <p:nvPicPr>
            <p:cNvPr id="29" name="object 2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45854" y="3777995"/>
              <a:ext cx="1142999" cy="380999"/>
            </a:xfrm>
            <a:prstGeom prst="rect">
              <a:avLst/>
            </a:prstGeom>
          </p:spPr>
        </p:pic>
        <p:sp>
          <p:nvSpPr>
            <p:cNvPr id="30" name="object 30" descr=""/>
            <p:cNvSpPr/>
            <p:nvPr/>
          </p:nvSpPr>
          <p:spPr>
            <a:xfrm>
              <a:off x="3745854" y="3777995"/>
              <a:ext cx="1143000" cy="381000"/>
            </a:xfrm>
            <a:custGeom>
              <a:avLst/>
              <a:gdLst/>
              <a:ahLst/>
              <a:cxnLst/>
              <a:rect l="l" t="t" r="r" b="b"/>
              <a:pathLst>
                <a:path w="1143000" h="381000">
                  <a:moveTo>
                    <a:pt x="64007" y="0"/>
                  </a:moveTo>
                  <a:lnTo>
                    <a:pt x="39219" y="5072"/>
                  </a:lnTo>
                  <a:lnTo>
                    <a:pt x="18859" y="18859"/>
                  </a:lnTo>
                  <a:lnTo>
                    <a:pt x="5072" y="39219"/>
                  </a:lnTo>
                  <a:lnTo>
                    <a:pt x="0" y="64007"/>
                  </a:lnTo>
                  <a:lnTo>
                    <a:pt x="0" y="316991"/>
                  </a:lnTo>
                  <a:lnTo>
                    <a:pt x="5072" y="341780"/>
                  </a:lnTo>
                  <a:lnTo>
                    <a:pt x="18859" y="362140"/>
                  </a:lnTo>
                  <a:lnTo>
                    <a:pt x="39219" y="375927"/>
                  </a:lnTo>
                  <a:lnTo>
                    <a:pt x="64007" y="380999"/>
                  </a:lnTo>
                  <a:lnTo>
                    <a:pt x="1078991" y="380999"/>
                  </a:lnTo>
                  <a:lnTo>
                    <a:pt x="1103780" y="375927"/>
                  </a:lnTo>
                  <a:lnTo>
                    <a:pt x="1124140" y="362140"/>
                  </a:lnTo>
                  <a:lnTo>
                    <a:pt x="1137927" y="341780"/>
                  </a:lnTo>
                  <a:lnTo>
                    <a:pt x="1142999" y="316991"/>
                  </a:lnTo>
                  <a:lnTo>
                    <a:pt x="1142999" y="64007"/>
                  </a:lnTo>
                  <a:lnTo>
                    <a:pt x="1137927" y="39219"/>
                  </a:lnTo>
                  <a:lnTo>
                    <a:pt x="1124140" y="18859"/>
                  </a:lnTo>
                  <a:lnTo>
                    <a:pt x="1103780" y="5072"/>
                  </a:lnTo>
                  <a:lnTo>
                    <a:pt x="1078991" y="0"/>
                  </a:lnTo>
                  <a:lnTo>
                    <a:pt x="64007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4194935" y="3763770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 b="1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0074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dirty="0" spc="-405"/>
              <a:t>Escalonamento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641980" y="2290063"/>
            <a:ext cx="4906645" cy="2464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8000" spc="-355">
                <a:solidFill>
                  <a:srgbClr val="765E54"/>
                </a:solidFill>
                <a:latin typeface="Arial MT"/>
                <a:cs typeface="Arial MT"/>
              </a:rPr>
              <a:t>Algoritmo</a:t>
            </a:r>
            <a:endParaRPr sz="80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dirty="0" sz="8000" spc="-944" i="1">
                <a:solidFill>
                  <a:srgbClr val="765E54"/>
                </a:solidFill>
                <a:latin typeface="Arial"/>
                <a:cs typeface="Arial"/>
              </a:rPr>
              <a:t>Round</a:t>
            </a:r>
            <a:r>
              <a:rPr dirty="0" sz="8000" spc="-15" i="1">
                <a:solidFill>
                  <a:srgbClr val="765E54"/>
                </a:solidFill>
                <a:latin typeface="Arial"/>
                <a:cs typeface="Arial"/>
              </a:rPr>
              <a:t> </a:t>
            </a:r>
            <a:r>
              <a:rPr dirty="0" sz="8000" spc="-775" i="1">
                <a:solidFill>
                  <a:srgbClr val="765E54"/>
                </a:solidFill>
                <a:latin typeface="Arial"/>
                <a:cs typeface="Arial"/>
              </a:rPr>
              <a:t>Robin</a:t>
            </a:r>
            <a:endParaRPr sz="8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6976" y="542029"/>
            <a:ext cx="8338184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80"/>
              <a:t>Algoritmo</a:t>
            </a:r>
            <a:r>
              <a:rPr dirty="0" spc="-30"/>
              <a:t> </a:t>
            </a:r>
            <a:r>
              <a:rPr dirty="0" spc="-445" i="1">
                <a:latin typeface="Arial"/>
                <a:cs typeface="Arial"/>
              </a:rPr>
              <a:t>Round-</a:t>
            </a:r>
            <a:r>
              <a:rPr dirty="0" spc="-350" i="1">
                <a:latin typeface="Arial"/>
                <a:cs typeface="Arial"/>
              </a:rPr>
              <a:t>Robin</a:t>
            </a:r>
            <a:r>
              <a:rPr dirty="0" spc="-350"/>
              <a:t>(turno</a:t>
            </a:r>
            <a:r>
              <a:rPr dirty="0" spc="-10"/>
              <a:t> </a:t>
            </a:r>
            <a:r>
              <a:rPr dirty="0" spc="-85"/>
              <a:t>rotativo)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65680" y="1925827"/>
            <a:ext cx="7633334" cy="438467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330835" marR="96520" indent="-318770">
              <a:lnSpc>
                <a:spcPct val="101000"/>
              </a:lnSpc>
              <a:spcBef>
                <a:spcPts val="75"/>
              </a:spcBef>
              <a:buClr>
                <a:srgbClr val="DD7F46"/>
              </a:buClr>
              <a:buSzPct val="61904"/>
              <a:buFont typeface="Lucida Sans Unicode"/>
              <a:buChar char="□"/>
              <a:tabLst>
                <a:tab pos="330835" algn="l"/>
              </a:tabLst>
            </a:pPr>
            <a:r>
              <a:rPr dirty="0" sz="2100" spc="-65">
                <a:latin typeface="Arial MT"/>
                <a:cs typeface="Arial MT"/>
              </a:rPr>
              <a:t>Atribui-</a:t>
            </a:r>
            <a:r>
              <a:rPr dirty="0" sz="2100" spc="-245">
                <a:latin typeface="Arial MT"/>
                <a:cs typeface="Arial MT"/>
              </a:rPr>
              <a:t>se</a:t>
            </a:r>
            <a:r>
              <a:rPr dirty="0" sz="2100" spc="-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a</a:t>
            </a:r>
            <a:r>
              <a:rPr dirty="0" sz="2100" spc="-95">
                <a:latin typeface="Arial MT"/>
                <a:cs typeface="Arial MT"/>
              </a:rPr>
              <a:t> </a:t>
            </a:r>
            <a:r>
              <a:rPr dirty="0" sz="2100" spc="-50">
                <a:latin typeface="Arial MT"/>
                <a:cs typeface="Arial MT"/>
              </a:rPr>
              <a:t>cada</a:t>
            </a:r>
            <a:r>
              <a:rPr dirty="0" sz="2100" spc="-25">
                <a:latin typeface="Arial MT"/>
                <a:cs typeface="Arial MT"/>
              </a:rPr>
              <a:t> </a:t>
            </a:r>
            <a:r>
              <a:rPr dirty="0" sz="2100" spc="-175">
                <a:latin typeface="Arial MT"/>
                <a:cs typeface="Arial MT"/>
              </a:rPr>
              <a:t>processo</a:t>
            </a:r>
            <a:r>
              <a:rPr dirty="0" sz="2100" spc="-5">
                <a:latin typeface="Arial MT"/>
                <a:cs typeface="Arial MT"/>
              </a:rPr>
              <a:t> </a:t>
            </a:r>
            <a:r>
              <a:rPr dirty="0" sz="2100" spc="-90">
                <a:latin typeface="Arial MT"/>
                <a:cs typeface="Arial MT"/>
              </a:rPr>
              <a:t>durante</a:t>
            </a:r>
            <a:r>
              <a:rPr dirty="0" sz="2100" spc="-20">
                <a:latin typeface="Arial MT"/>
                <a:cs typeface="Arial MT"/>
              </a:rPr>
              <a:t> </a:t>
            </a:r>
            <a:r>
              <a:rPr dirty="0" sz="2100" spc="-300">
                <a:latin typeface="Arial MT"/>
                <a:cs typeface="Arial MT"/>
              </a:rPr>
              <a:t>um</a:t>
            </a:r>
            <a:r>
              <a:rPr dirty="0" sz="2100" spc="-5">
                <a:latin typeface="Arial MT"/>
                <a:cs typeface="Arial MT"/>
              </a:rPr>
              <a:t> </a:t>
            </a:r>
            <a:r>
              <a:rPr dirty="0" sz="2100" spc="-65">
                <a:latin typeface="Arial MT"/>
                <a:cs typeface="Arial MT"/>
              </a:rPr>
              <a:t>intervalo</a:t>
            </a:r>
            <a:r>
              <a:rPr dirty="0" sz="2100" spc="-2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de</a:t>
            </a:r>
            <a:r>
              <a:rPr dirty="0" sz="2100" spc="-30">
                <a:latin typeface="Arial MT"/>
                <a:cs typeface="Arial MT"/>
              </a:rPr>
              <a:t> </a:t>
            </a:r>
            <a:r>
              <a:rPr dirty="0" sz="2100" spc="-125">
                <a:latin typeface="Arial MT"/>
                <a:cs typeface="Arial MT"/>
              </a:rPr>
              <a:t>tempo</a:t>
            </a:r>
            <a:r>
              <a:rPr dirty="0" sz="2100" spc="-20">
                <a:latin typeface="Arial MT"/>
                <a:cs typeface="Arial MT"/>
              </a:rPr>
              <a:t> </a:t>
            </a:r>
            <a:r>
              <a:rPr dirty="0" sz="2100" spc="-300">
                <a:latin typeface="Arial MT"/>
                <a:cs typeface="Arial MT"/>
              </a:rPr>
              <a:t>um</a:t>
            </a:r>
            <a:r>
              <a:rPr dirty="0" sz="2100" spc="-5">
                <a:latin typeface="Arial MT"/>
                <a:cs typeface="Arial MT"/>
              </a:rPr>
              <a:t> </a:t>
            </a:r>
            <a:r>
              <a:rPr dirty="0" sz="2100" spc="-10">
                <a:latin typeface="Arial MT"/>
                <a:cs typeface="Arial MT"/>
              </a:rPr>
              <a:t>valor </a:t>
            </a:r>
            <a:r>
              <a:rPr dirty="0" sz="2100">
                <a:latin typeface="Arial MT"/>
                <a:cs typeface="Arial MT"/>
              </a:rPr>
              <a:t>pré</a:t>
            </a:r>
            <a:r>
              <a:rPr dirty="0" sz="2100" spc="-12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fixado</a:t>
            </a:r>
            <a:r>
              <a:rPr dirty="0" sz="2100" spc="-6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de</a:t>
            </a:r>
            <a:r>
              <a:rPr dirty="0" sz="2100" spc="-75">
                <a:latin typeface="Arial MT"/>
                <a:cs typeface="Arial MT"/>
              </a:rPr>
              <a:t> </a:t>
            </a:r>
            <a:r>
              <a:rPr dirty="0" sz="2100" spc="-65">
                <a:latin typeface="Arial MT"/>
                <a:cs typeface="Arial MT"/>
              </a:rPr>
              <a:t>forma</a:t>
            </a:r>
            <a:r>
              <a:rPr dirty="0" sz="2100" spc="-70">
                <a:latin typeface="Arial MT"/>
                <a:cs typeface="Arial MT"/>
              </a:rPr>
              <a:t> </a:t>
            </a:r>
            <a:r>
              <a:rPr dirty="0" sz="2100" spc="-45">
                <a:latin typeface="Arial MT"/>
                <a:cs typeface="Arial MT"/>
              </a:rPr>
              <a:t>rotativa,</a:t>
            </a:r>
            <a:r>
              <a:rPr dirty="0" sz="2100" spc="-75">
                <a:latin typeface="Arial MT"/>
                <a:cs typeface="Arial MT"/>
              </a:rPr>
              <a:t> </a:t>
            </a:r>
            <a:r>
              <a:rPr dirty="0" sz="2100" spc="-125">
                <a:latin typeface="Arial MT"/>
                <a:cs typeface="Arial MT"/>
              </a:rPr>
              <a:t>denominado</a:t>
            </a:r>
            <a:r>
              <a:rPr dirty="0" sz="2100" spc="-20">
                <a:latin typeface="Arial MT"/>
                <a:cs typeface="Arial MT"/>
              </a:rPr>
              <a:t> </a:t>
            </a:r>
            <a:r>
              <a:rPr dirty="0" sz="2100" spc="-40" i="1">
                <a:latin typeface="Arial"/>
                <a:cs typeface="Arial"/>
              </a:rPr>
              <a:t>quantum</a:t>
            </a:r>
            <a:r>
              <a:rPr dirty="0" sz="2100" spc="-40">
                <a:latin typeface="Arial MT"/>
                <a:cs typeface="Arial MT"/>
              </a:rPr>
              <a:t>.</a:t>
            </a:r>
            <a:endParaRPr sz="2100">
              <a:latin typeface="Arial MT"/>
              <a:cs typeface="Arial MT"/>
            </a:endParaRPr>
          </a:p>
          <a:p>
            <a:pPr marL="330835" indent="-318135">
              <a:lnSpc>
                <a:spcPct val="100000"/>
              </a:lnSpc>
              <a:spcBef>
                <a:spcPts val="690"/>
              </a:spcBef>
              <a:buClr>
                <a:srgbClr val="DD7F46"/>
              </a:buClr>
              <a:buSzPct val="59090"/>
              <a:buFont typeface="Lucida Sans Unicode"/>
              <a:buChar char="□"/>
              <a:tabLst>
                <a:tab pos="330835" algn="l"/>
              </a:tabLst>
            </a:pPr>
            <a:r>
              <a:rPr dirty="0" sz="2200" spc="-125">
                <a:solidFill>
                  <a:srgbClr val="0000FF"/>
                </a:solidFill>
                <a:latin typeface="Arial MT"/>
                <a:cs typeface="Arial MT"/>
              </a:rPr>
              <a:t>Funcionamento:</a:t>
            </a:r>
            <a:endParaRPr sz="2200">
              <a:latin typeface="Arial MT"/>
              <a:cs typeface="Arial MT"/>
            </a:endParaRPr>
          </a:p>
          <a:p>
            <a:pPr lvl="1" marL="652780" indent="-273050">
              <a:lnSpc>
                <a:spcPct val="100000"/>
              </a:lnSpc>
              <a:spcBef>
                <a:spcPts val="560"/>
              </a:spcBef>
              <a:buClr>
                <a:srgbClr val="94B6D2"/>
              </a:buClr>
              <a:buSzPct val="70000"/>
              <a:buFont typeface="Microsoft Sans Serif"/>
              <a:buChar char="□"/>
              <a:tabLst>
                <a:tab pos="652780" algn="l"/>
              </a:tabLst>
            </a:pPr>
            <a:r>
              <a:rPr dirty="0" sz="2000" spc="-165">
                <a:latin typeface="Arial MT"/>
                <a:cs typeface="Arial MT"/>
              </a:rPr>
              <a:t>Semelhante</a:t>
            </a:r>
            <a:r>
              <a:rPr dirty="0" sz="2000" spc="-10">
                <a:latin typeface="Arial MT"/>
                <a:cs typeface="Arial MT"/>
              </a:rPr>
              <a:t> ao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 spc="-350">
                <a:latin typeface="Arial MT"/>
                <a:cs typeface="Arial MT"/>
              </a:rPr>
              <a:t>FCFS</a:t>
            </a:r>
            <a:endParaRPr sz="2000">
              <a:latin typeface="Arial MT"/>
              <a:cs typeface="Arial MT"/>
            </a:endParaRPr>
          </a:p>
          <a:p>
            <a:pPr lvl="1" marL="652780" indent="-27305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Microsoft Sans Serif"/>
              <a:buChar char="□"/>
              <a:tabLst>
                <a:tab pos="652780" algn="l"/>
              </a:tabLst>
            </a:pPr>
            <a:r>
              <a:rPr dirty="0" sz="2000" spc="-95">
                <a:latin typeface="Arial MT"/>
                <a:cs typeface="Arial MT"/>
              </a:rPr>
              <a:t>Fila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de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 spc="-130">
                <a:latin typeface="Arial MT"/>
                <a:cs typeface="Arial MT"/>
              </a:rPr>
              <a:t>prontos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é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210">
                <a:latin typeface="Arial MT"/>
                <a:cs typeface="Arial MT"/>
              </a:rPr>
              <a:t>uma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fila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 spc="-225">
                <a:latin typeface="Arial MT"/>
                <a:cs typeface="Arial MT"/>
              </a:rPr>
              <a:t>FIFO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circular</a:t>
            </a:r>
            <a:endParaRPr sz="2000">
              <a:latin typeface="Arial MT"/>
              <a:cs typeface="Arial MT"/>
            </a:endParaRPr>
          </a:p>
          <a:p>
            <a:pPr lvl="1" marL="652145" marR="570865" indent="-273050">
              <a:lnSpc>
                <a:spcPct val="101000"/>
              </a:lnSpc>
              <a:spcBef>
                <a:spcPts val="505"/>
              </a:spcBef>
              <a:buClr>
                <a:srgbClr val="94B6D2"/>
              </a:buClr>
              <a:buSzPct val="70000"/>
              <a:buFont typeface="Microsoft Sans Serif"/>
              <a:buChar char="□"/>
              <a:tabLst>
                <a:tab pos="652145" algn="l"/>
              </a:tabLst>
            </a:pPr>
            <a:r>
              <a:rPr dirty="0" sz="2000" spc="-155">
                <a:latin typeface="Arial MT"/>
                <a:cs typeface="Arial MT"/>
              </a:rPr>
              <a:t>Escalonador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70">
                <a:latin typeface="Arial MT"/>
                <a:cs typeface="Arial MT"/>
              </a:rPr>
              <a:t>percorre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fila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105">
                <a:latin typeface="Arial MT"/>
                <a:cs typeface="Arial MT"/>
              </a:rPr>
              <a:t>alocando,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para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60">
                <a:latin typeface="Arial MT"/>
                <a:cs typeface="Arial MT"/>
              </a:rPr>
              <a:t>cada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165">
                <a:latin typeface="Arial MT"/>
                <a:cs typeface="Arial MT"/>
              </a:rPr>
              <a:t>processo,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20">
                <a:latin typeface="Arial MT"/>
                <a:cs typeface="Arial MT"/>
              </a:rPr>
              <a:t>até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0">
                <a:latin typeface="Arial MT"/>
                <a:cs typeface="Arial MT"/>
              </a:rPr>
              <a:t>1 </a:t>
            </a:r>
            <a:r>
              <a:rPr dirty="0" sz="2000" spc="-25">
                <a:latin typeface="Arial MT"/>
                <a:cs typeface="Arial MT"/>
              </a:rPr>
              <a:t>quantum</a:t>
            </a:r>
            <a:endParaRPr sz="2000">
              <a:latin typeface="Arial MT"/>
              <a:cs typeface="Arial MT"/>
            </a:endParaRPr>
          </a:p>
          <a:p>
            <a:pPr marL="330835" indent="-318135">
              <a:lnSpc>
                <a:spcPct val="100000"/>
              </a:lnSpc>
              <a:spcBef>
                <a:spcPts val="690"/>
              </a:spcBef>
              <a:buClr>
                <a:srgbClr val="DD7F46"/>
              </a:buClr>
              <a:buSzPct val="59090"/>
              <a:buFont typeface="Lucida Sans Unicode"/>
              <a:buChar char="□"/>
              <a:tabLst>
                <a:tab pos="330835" algn="l"/>
              </a:tabLst>
            </a:pPr>
            <a:r>
              <a:rPr dirty="0" sz="2200" spc="-80">
                <a:solidFill>
                  <a:srgbClr val="0000FF"/>
                </a:solidFill>
                <a:latin typeface="Arial MT"/>
                <a:cs typeface="Arial MT"/>
              </a:rPr>
              <a:t>Implementação:</a:t>
            </a:r>
            <a:endParaRPr sz="2200">
              <a:latin typeface="Arial MT"/>
              <a:cs typeface="Arial MT"/>
            </a:endParaRPr>
          </a:p>
          <a:p>
            <a:pPr lvl="1" marL="652780" indent="-273050">
              <a:lnSpc>
                <a:spcPct val="100000"/>
              </a:lnSpc>
              <a:spcBef>
                <a:spcPts val="560"/>
              </a:spcBef>
              <a:buClr>
                <a:srgbClr val="94B6D2"/>
              </a:buClr>
              <a:buSzPct val="70000"/>
              <a:buFont typeface="Microsoft Sans Serif"/>
              <a:buChar char="□"/>
              <a:tabLst>
                <a:tab pos="652780" algn="l"/>
              </a:tabLst>
            </a:pPr>
            <a:r>
              <a:rPr dirty="0" sz="2000" spc="-145">
                <a:latin typeface="Arial MT"/>
                <a:cs typeface="Arial MT"/>
              </a:rPr>
              <a:t>Neste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85">
                <a:latin typeface="Arial MT"/>
                <a:cs typeface="Arial MT"/>
              </a:rPr>
              <a:t>algorimo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é</a:t>
            </a:r>
            <a:r>
              <a:rPr dirty="0" sz="2000" spc="-135">
                <a:latin typeface="Arial MT"/>
                <a:cs typeface="Arial MT"/>
              </a:rPr>
              <a:t> </a:t>
            </a:r>
            <a:r>
              <a:rPr dirty="0" sz="2000" spc="-75">
                <a:latin typeface="Arial MT"/>
                <a:cs typeface="Arial MT"/>
              </a:rPr>
              <a:t>requerido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 spc="-300">
                <a:latin typeface="Arial MT"/>
                <a:cs typeface="Arial MT"/>
              </a:rPr>
              <a:t>um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0">
                <a:latin typeface="Arial MT"/>
                <a:cs typeface="Arial MT"/>
              </a:rPr>
              <a:t>valor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 spc="-80">
                <a:latin typeface="Arial MT"/>
                <a:cs typeface="Arial MT"/>
              </a:rPr>
              <a:t>temporal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de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 spc="-70">
                <a:latin typeface="Arial MT"/>
                <a:cs typeface="Arial MT"/>
              </a:rPr>
              <a:t>troca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de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 spc="-65">
                <a:latin typeface="Arial MT"/>
                <a:cs typeface="Arial MT"/>
              </a:rPr>
              <a:t>contexto.</a:t>
            </a:r>
            <a:endParaRPr sz="2000">
              <a:latin typeface="Arial MT"/>
              <a:cs typeface="Arial MT"/>
            </a:endParaRPr>
          </a:p>
          <a:p>
            <a:pPr marL="330835" indent="-318135">
              <a:lnSpc>
                <a:spcPct val="100000"/>
              </a:lnSpc>
              <a:spcBef>
                <a:spcPts val="685"/>
              </a:spcBef>
              <a:buClr>
                <a:srgbClr val="DD7F46"/>
              </a:buClr>
              <a:buSzPct val="59090"/>
              <a:buFont typeface="Lucida Sans Unicode"/>
              <a:buChar char="□"/>
              <a:tabLst>
                <a:tab pos="330835" algn="l"/>
              </a:tabLst>
            </a:pPr>
            <a:r>
              <a:rPr dirty="0" sz="2200" spc="-70">
                <a:solidFill>
                  <a:srgbClr val="0000FF"/>
                </a:solidFill>
                <a:latin typeface="Arial MT"/>
                <a:cs typeface="Arial MT"/>
              </a:rPr>
              <a:t>Características:</a:t>
            </a:r>
            <a:endParaRPr sz="2200">
              <a:latin typeface="Arial MT"/>
              <a:cs typeface="Arial MT"/>
            </a:endParaRPr>
          </a:p>
          <a:p>
            <a:pPr lvl="1" marL="652780" indent="-273050">
              <a:lnSpc>
                <a:spcPct val="100000"/>
              </a:lnSpc>
              <a:spcBef>
                <a:spcPts val="180"/>
              </a:spcBef>
              <a:buClr>
                <a:srgbClr val="94B6D2"/>
              </a:buClr>
              <a:buSzPct val="70000"/>
              <a:buFont typeface="Microsoft Sans Serif"/>
              <a:buChar char="□"/>
              <a:tabLst>
                <a:tab pos="652780" algn="l"/>
                <a:tab pos="3587750" algn="l"/>
              </a:tabLst>
            </a:pPr>
            <a:r>
              <a:rPr dirty="0" sz="2000" spc="-145">
                <a:latin typeface="Arial MT"/>
                <a:cs typeface="Arial MT"/>
              </a:rPr>
              <a:t>Permite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90">
                <a:latin typeface="Arial MT"/>
                <a:cs typeface="Arial MT"/>
              </a:rPr>
              <a:t>esgotar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ao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máximo</a:t>
            </a:r>
            <a:r>
              <a:rPr dirty="0" sz="2000">
                <a:latin typeface="Arial MT"/>
                <a:cs typeface="Arial MT"/>
              </a:rPr>
              <a:t>	o</a:t>
            </a:r>
            <a:r>
              <a:rPr dirty="0" sz="2000" spc="-130">
                <a:latin typeface="Arial MT"/>
                <a:cs typeface="Arial MT"/>
              </a:rPr>
              <a:t> </a:t>
            </a:r>
            <a:r>
              <a:rPr dirty="0" sz="2000" spc="-120">
                <a:latin typeface="Arial MT"/>
                <a:cs typeface="Arial MT"/>
              </a:rPr>
              <a:t>tempo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de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 spc="-130">
                <a:latin typeface="Arial MT"/>
                <a:cs typeface="Arial MT"/>
              </a:rPr>
              <a:t>resposta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160">
                <a:latin typeface="Arial MT"/>
                <a:cs typeface="Arial MT"/>
              </a:rPr>
              <a:t>dos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80">
                <a:latin typeface="Arial MT"/>
                <a:cs typeface="Arial MT"/>
              </a:rPr>
              <a:t>processos.</a:t>
            </a:r>
            <a:endParaRPr sz="2000">
              <a:latin typeface="Arial MT"/>
              <a:cs typeface="Arial MT"/>
            </a:endParaRPr>
          </a:p>
          <a:p>
            <a:pPr lvl="1" marL="652780" indent="-273050">
              <a:lnSpc>
                <a:spcPct val="100000"/>
              </a:lnSpc>
              <a:spcBef>
                <a:spcPts val="70"/>
              </a:spcBef>
              <a:buClr>
                <a:srgbClr val="94B6D2"/>
              </a:buClr>
              <a:buSzPct val="70000"/>
              <a:buFont typeface="Microsoft Sans Serif"/>
              <a:buChar char="□"/>
              <a:tabLst>
                <a:tab pos="652780" algn="l"/>
              </a:tabLst>
            </a:pPr>
            <a:r>
              <a:rPr dirty="0" sz="2000" spc="-90">
                <a:latin typeface="Arial MT"/>
                <a:cs typeface="Arial MT"/>
              </a:rPr>
              <a:t>Algoritmo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 spc="-20">
                <a:latin typeface="Arial MT"/>
                <a:cs typeface="Arial MT"/>
              </a:rPr>
              <a:t>ideal</a:t>
            </a:r>
            <a:r>
              <a:rPr dirty="0" sz="2000" spc="-7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para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 spc="-200">
                <a:latin typeface="Arial MT"/>
                <a:cs typeface="Arial MT"/>
              </a:rPr>
              <a:t>sistemas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de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 spc="-120">
                <a:latin typeface="Arial MT"/>
                <a:cs typeface="Arial MT"/>
              </a:rPr>
              <a:t>tempo</a:t>
            </a:r>
            <a:r>
              <a:rPr dirty="0" sz="2000" spc="-20">
                <a:latin typeface="Arial MT"/>
                <a:cs typeface="Arial MT"/>
              </a:rPr>
              <a:t> compartilhado.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007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80"/>
              <a:t>Algoritmo</a:t>
            </a:r>
            <a:r>
              <a:rPr dirty="0" spc="-70"/>
              <a:t> </a:t>
            </a:r>
            <a:r>
              <a:rPr dirty="0" spc="-445" i="1">
                <a:latin typeface="Arial"/>
                <a:cs typeface="Arial"/>
              </a:rPr>
              <a:t>Round-</a:t>
            </a:r>
            <a:r>
              <a:rPr dirty="0" spc="-430" i="1">
                <a:latin typeface="Arial"/>
                <a:cs typeface="Arial"/>
              </a:rPr>
              <a:t>Robin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466976" y="1898395"/>
            <a:ext cx="7927340" cy="4321175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330835" indent="-318135">
              <a:lnSpc>
                <a:spcPct val="100000"/>
              </a:lnSpc>
              <a:spcBef>
                <a:spcPts val="280"/>
              </a:spcBef>
              <a:buClr>
                <a:srgbClr val="DD7F46"/>
              </a:buClr>
              <a:buSzPct val="61904"/>
              <a:buFont typeface="Lucida Sans Unicode"/>
              <a:buChar char="□"/>
              <a:tabLst>
                <a:tab pos="330835" algn="l"/>
              </a:tabLst>
            </a:pPr>
            <a:r>
              <a:rPr dirty="0" sz="2100" spc="-240">
                <a:latin typeface="Arial MT"/>
                <a:cs typeface="Arial MT"/>
              </a:rPr>
              <a:t>Se</a:t>
            </a:r>
            <a:r>
              <a:rPr dirty="0" sz="2100" spc="-5">
                <a:latin typeface="Arial MT"/>
                <a:cs typeface="Arial MT"/>
              </a:rPr>
              <a:t> </a:t>
            </a:r>
            <a:r>
              <a:rPr dirty="0" sz="2100" spc="-175">
                <a:latin typeface="Arial MT"/>
                <a:cs typeface="Arial MT"/>
              </a:rPr>
              <a:t>processo</a:t>
            </a:r>
            <a:r>
              <a:rPr dirty="0" sz="2100" spc="-5">
                <a:latin typeface="Arial MT"/>
                <a:cs typeface="Arial MT"/>
              </a:rPr>
              <a:t> </a:t>
            </a:r>
            <a:r>
              <a:rPr dirty="0" sz="2100" spc="-120">
                <a:latin typeface="Arial MT"/>
                <a:cs typeface="Arial MT"/>
              </a:rPr>
              <a:t>não</a:t>
            </a:r>
            <a:r>
              <a:rPr dirty="0" sz="2100" spc="-30">
                <a:latin typeface="Arial MT"/>
                <a:cs typeface="Arial MT"/>
              </a:rPr>
              <a:t> </a:t>
            </a:r>
            <a:r>
              <a:rPr dirty="0" sz="2100" spc="-10">
                <a:latin typeface="Arial MT"/>
                <a:cs typeface="Arial MT"/>
              </a:rPr>
              <a:t>deixar</a:t>
            </a:r>
            <a:r>
              <a:rPr dirty="0" sz="2100" spc="-13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a</a:t>
            </a:r>
            <a:r>
              <a:rPr dirty="0" sz="2100" spc="-45">
                <a:latin typeface="Arial MT"/>
                <a:cs typeface="Arial MT"/>
              </a:rPr>
              <a:t> </a:t>
            </a:r>
            <a:r>
              <a:rPr dirty="0" sz="2100" spc="-290">
                <a:latin typeface="Arial MT"/>
                <a:cs typeface="Arial MT"/>
              </a:rPr>
              <a:t>CPU</a:t>
            </a:r>
            <a:r>
              <a:rPr dirty="0" sz="2100" spc="-20">
                <a:latin typeface="Arial MT"/>
                <a:cs typeface="Arial MT"/>
              </a:rPr>
              <a:t> </a:t>
            </a:r>
            <a:r>
              <a:rPr dirty="0" sz="2100" spc="-80">
                <a:latin typeface="Arial MT"/>
                <a:cs typeface="Arial MT"/>
              </a:rPr>
              <a:t>dentro</a:t>
            </a:r>
            <a:r>
              <a:rPr dirty="0" sz="2100" spc="-3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do</a:t>
            </a:r>
            <a:r>
              <a:rPr dirty="0" sz="2100" spc="-40">
                <a:latin typeface="Arial MT"/>
                <a:cs typeface="Arial MT"/>
              </a:rPr>
              <a:t> </a:t>
            </a:r>
            <a:r>
              <a:rPr dirty="0" sz="2100" spc="-165">
                <a:latin typeface="Arial MT"/>
                <a:cs typeface="Arial MT"/>
              </a:rPr>
              <a:t>quantum,</a:t>
            </a:r>
            <a:r>
              <a:rPr dirty="0" sz="2100" spc="-1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é</a:t>
            </a:r>
            <a:r>
              <a:rPr dirty="0" sz="2100" spc="-30">
                <a:latin typeface="Arial MT"/>
                <a:cs typeface="Arial MT"/>
              </a:rPr>
              <a:t> </a:t>
            </a:r>
            <a:r>
              <a:rPr dirty="0" sz="2100" spc="-10">
                <a:latin typeface="Arial MT"/>
                <a:cs typeface="Arial MT"/>
              </a:rPr>
              <a:t>preemptado</a:t>
            </a:r>
            <a:endParaRPr sz="2100">
              <a:latin typeface="Arial MT"/>
              <a:cs typeface="Arial MT"/>
            </a:endParaRPr>
          </a:p>
          <a:p>
            <a:pPr marL="330835" marR="123825" indent="-318770">
              <a:lnSpc>
                <a:spcPts val="2050"/>
              </a:lnSpc>
              <a:spcBef>
                <a:spcPts val="640"/>
              </a:spcBef>
              <a:buClr>
                <a:srgbClr val="DD7F46"/>
              </a:buClr>
              <a:buSzPct val="61904"/>
              <a:buFont typeface="Lucida Sans Unicode"/>
              <a:buChar char="□"/>
              <a:tabLst>
                <a:tab pos="330835" algn="l"/>
                <a:tab pos="6998334" algn="l"/>
              </a:tabLst>
            </a:pPr>
            <a:r>
              <a:rPr dirty="0" sz="2100" spc="-240">
                <a:latin typeface="Arial MT"/>
                <a:cs typeface="Arial MT"/>
              </a:rPr>
              <a:t>Se</a:t>
            </a:r>
            <a:r>
              <a:rPr dirty="0" sz="2100" spc="-5">
                <a:latin typeface="Arial MT"/>
                <a:cs typeface="Arial MT"/>
              </a:rPr>
              <a:t> </a:t>
            </a:r>
            <a:r>
              <a:rPr dirty="0" sz="2100" spc="-175">
                <a:latin typeface="Arial MT"/>
                <a:cs typeface="Arial MT"/>
              </a:rPr>
              <a:t>houverem</a:t>
            </a:r>
            <a:r>
              <a:rPr dirty="0" sz="2100" spc="-5">
                <a:latin typeface="Arial MT"/>
                <a:cs typeface="Arial MT"/>
              </a:rPr>
              <a:t> </a:t>
            </a:r>
            <a:r>
              <a:rPr dirty="0" sz="2100" spc="-250">
                <a:latin typeface="Arial MT"/>
                <a:cs typeface="Arial MT"/>
              </a:rPr>
              <a:t>n</a:t>
            </a:r>
            <a:r>
              <a:rPr dirty="0" sz="2100" spc="-20">
                <a:latin typeface="Arial MT"/>
                <a:cs typeface="Arial MT"/>
              </a:rPr>
              <a:t> </a:t>
            </a:r>
            <a:r>
              <a:rPr dirty="0" sz="2100" spc="-195">
                <a:latin typeface="Arial MT"/>
                <a:cs typeface="Arial MT"/>
              </a:rPr>
              <a:t>processos</a:t>
            </a:r>
            <a:r>
              <a:rPr dirty="0" sz="2100" spc="-1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e</a:t>
            </a:r>
            <a:r>
              <a:rPr dirty="0" sz="2100" spc="-7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o</a:t>
            </a:r>
            <a:r>
              <a:rPr dirty="0" sz="2100" spc="-25">
                <a:latin typeface="Arial MT"/>
                <a:cs typeface="Arial MT"/>
              </a:rPr>
              <a:t> </a:t>
            </a:r>
            <a:r>
              <a:rPr dirty="0" sz="2100" spc="-170">
                <a:latin typeface="Arial MT"/>
                <a:cs typeface="Arial MT"/>
              </a:rPr>
              <a:t>quantum</a:t>
            </a:r>
            <a:r>
              <a:rPr dirty="0" sz="2100" spc="-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for</a:t>
            </a:r>
            <a:r>
              <a:rPr dirty="0" sz="2100" spc="-20">
                <a:latin typeface="Arial MT"/>
                <a:cs typeface="Arial MT"/>
              </a:rPr>
              <a:t> </a:t>
            </a:r>
            <a:r>
              <a:rPr dirty="0" sz="2100" spc="-10">
                <a:latin typeface="Arial MT"/>
                <a:cs typeface="Arial MT"/>
              </a:rPr>
              <a:t>q,</a:t>
            </a:r>
            <a:r>
              <a:rPr dirty="0" sz="2100" spc="-25">
                <a:latin typeface="Arial MT"/>
                <a:cs typeface="Arial MT"/>
              </a:rPr>
              <a:t> </a:t>
            </a:r>
            <a:r>
              <a:rPr dirty="0" sz="2100" spc="-55">
                <a:latin typeface="Arial MT"/>
                <a:cs typeface="Arial MT"/>
              </a:rPr>
              <a:t>cada</a:t>
            </a:r>
            <a:r>
              <a:rPr dirty="0" sz="2100" spc="-15">
                <a:latin typeface="Arial MT"/>
                <a:cs typeface="Arial MT"/>
              </a:rPr>
              <a:t> </a:t>
            </a:r>
            <a:r>
              <a:rPr dirty="0" sz="2100" spc="-175">
                <a:latin typeface="Arial MT"/>
                <a:cs typeface="Arial MT"/>
              </a:rPr>
              <a:t>processo</a:t>
            </a:r>
            <a:r>
              <a:rPr dirty="0" sz="2100" spc="-5">
                <a:latin typeface="Arial MT"/>
                <a:cs typeface="Arial MT"/>
              </a:rPr>
              <a:t> </a:t>
            </a:r>
            <a:r>
              <a:rPr dirty="0" sz="2100" spc="-190">
                <a:latin typeface="Arial MT"/>
                <a:cs typeface="Arial MT"/>
              </a:rPr>
              <a:t>possui</a:t>
            </a:r>
            <a:r>
              <a:rPr dirty="0" sz="2100" spc="-15">
                <a:latin typeface="Arial MT"/>
                <a:cs typeface="Arial MT"/>
              </a:rPr>
              <a:t> </a:t>
            </a:r>
            <a:r>
              <a:rPr dirty="0" sz="2100" spc="45">
                <a:latin typeface="Arial MT"/>
                <a:cs typeface="Arial MT"/>
              </a:rPr>
              <a:t>1/n </a:t>
            </a:r>
            <a:r>
              <a:rPr dirty="0" sz="2100" spc="-120">
                <a:latin typeface="Arial MT"/>
                <a:cs typeface="Arial MT"/>
              </a:rPr>
              <a:t>tempo</a:t>
            </a:r>
            <a:r>
              <a:rPr dirty="0" sz="2100" spc="-3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de</a:t>
            </a:r>
            <a:r>
              <a:rPr dirty="0" sz="2100" spc="-145">
                <a:latin typeface="Arial MT"/>
                <a:cs typeface="Arial MT"/>
              </a:rPr>
              <a:t> </a:t>
            </a:r>
            <a:r>
              <a:rPr dirty="0" sz="2100" spc="-254">
                <a:latin typeface="Arial MT"/>
                <a:cs typeface="Arial MT"/>
              </a:rPr>
              <a:t>CPU,</a:t>
            </a:r>
            <a:r>
              <a:rPr dirty="0" sz="2100" spc="-15">
                <a:latin typeface="Arial MT"/>
                <a:cs typeface="Arial MT"/>
              </a:rPr>
              <a:t> </a:t>
            </a:r>
            <a:r>
              <a:rPr dirty="0" sz="2100" spc="-100">
                <a:latin typeface="Arial MT"/>
                <a:cs typeface="Arial MT"/>
              </a:rPr>
              <a:t>executado</a:t>
            </a:r>
            <a:r>
              <a:rPr dirty="0" sz="2100" spc="-50">
                <a:latin typeface="Arial MT"/>
                <a:cs typeface="Arial MT"/>
              </a:rPr>
              <a:t> </a:t>
            </a:r>
            <a:r>
              <a:rPr dirty="0" sz="2100" spc="-245">
                <a:latin typeface="Arial MT"/>
                <a:cs typeface="Arial MT"/>
              </a:rPr>
              <a:t>em</a:t>
            </a:r>
            <a:r>
              <a:rPr dirty="0" sz="2100" spc="-5">
                <a:latin typeface="Arial MT"/>
                <a:cs typeface="Arial MT"/>
              </a:rPr>
              <a:t> </a:t>
            </a:r>
            <a:r>
              <a:rPr dirty="0" sz="2100" spc="-145">
                <a:latin typeface="Arial MT"/>
                <a:cs typeface="Arial MT"/>
              </a:rPr>
              <a:t>porções</a:t>
            </a:r>
            <a:r>
              <a:rPr dirty="0" sz="2100" spc="-1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de</a:t>
            </a:r>
            <a:r>
              <a:rPr dirty="0" sz="2100" spc="-70">
                <a:latin typeface="Arial MT"/>
                <a:cs typeface="Arial MT"/>
              </a:rPr>
              <a:t> </a:t>
            </a:r>
            <a:r>
              <a:rPr dirty="0" sz="2100" spc="-120">
                <a:latin typeface="Arial MT"/>
                <a:cs typeface="Arial MT"/>
              </a:rPr>
              <a:t>tempo</a:t>
            </a:r>
            <a:r>
              <a:rPr dirty="0" sz="2100" spc="-3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de</a:t>
            </a:r>
            <a:r>
              <a:rPr dirty="0" sz="2100" spc="-40">
                <a:latin typeface="Arial MT"/>
                <a:cs typeface="Arial MT"/>
              </a:rPr>
              <a:t> </a:t>
            </a:r>
            <a:r>
              <a:rPr dirty="0" sz="2100" spc="-10">
                <a:latin typeface="Arial MT"/>
                <a:cs typeface="Arial MT"/>
              </a:rPr>
              <a:t>tamanho</a:t>
            </a:r>
            <a:r>
              <a:rPr dirty="0" sz="2100">
                <a:latin typeface="Arial MT"/>
                <a:cs typeface="Arial MT"/>
              </a:rPr>
              <a:t>	</a:t>
            </a:r>
            <a:r>
              <a:rPr dirty="0" sz="2100" spc="-10">
                <a:latin typeface="Arial MT"/>
                <a:cs typeface="Arial MT"/>
              </a:rPr>
              <a:t>até</a:t>
            </a:r>
            <a:r>
              <a:rPr dirty="0" sz="2100" spc="-135">
                <a:latin typeface="Arial MT"/>
                <a:cs typeface="Arial MT"/>
              </a:rPr>
              <a:t> </a:t>
            </a:r>
            <a:r>
              <a:rPr dirty="0" sz="2100" spc="-50">
                <a:latin typeface="Arial MT"/>
                <a:cs typeface="Arial MT"/>
              </a:rPr>
              <a:t>q</a:t>
            </a:r>
            <a:endParaRPr sz="2100">
              <a:latin typeface="Arial MT"/>
              <a:cs typeface="Arial MT"/>
            </a:endParaRPr>
          </a:p>
          <a:p>
            <a:pPr marL="330835" indent="-318135">
              <a:lnSpc>
                <a:spcPct val="100000"/>
              </a:lnSpc>
              <a:spcBef>
                <a:spcPts val="215"/>
              </a:spcBef>
              <a:buClr>
                <a:srgbClr val="DD7F46"/>
              </a:buClr>
              <a:buSzPct val="61904"/>
              <a:buFont typeface="Lucida Sans Unicode"/>
              <a:buChar char="□"/>
              <a:tabLst>
                <a:tab pos="330835" algn="l"/>
              </a:tabLst>
            </a:pPr>
            <a:r>
              <a:rPr dirty="0" sz="2100" spc="-225">
                <a:latin typeface="Arial MT"/>
                <a:cs typeface="Arial MT"/>
              </a:rPr>
              <a:t>Nenhum</a:t>
            </a:r>
            <a:r>
              <a:rPr dirty="0" sz="2100" spc="-5">
                <a:latin typeface="Arial MT"/>
                <a:cs typeface="Arial MT"/>
              </a:rPr>
              <a:t> </a:t>
            </a:r>
            <a:r>
              <a:rPr dirty="0" sz="2100" spc="-175">
                <a:latin typeface="Arial MT"/>
                <a:cs typeface="Arial MT"/>
              </a:rPr>
              <a:t>processo</a:t>
            </a:r>
            <a:r>
              <a:rPr dirty="0" sz="2100" spc="-5">
                <a:latin typeface="Arial MT"/>
                <a:cs typeface="Arial MT"/>
              </a:rPr>
              <a:t> </a:t>
            </a:r>
            <a:r>
              <a:rPr dirty="0" sz="2100" spc="-100">
                <a:latin typeface="Arial MT"/>
                <a:cs typeface="Arial MT"/>
              </a:rPr>
              <a:t>espera</a:t>
            </a:r>
            <a:r>
              <a:rPr dirty="0" sz="2100" spc="-50">
                <a:latin typeface="Arial MT"/>
                <a:cs typeface="Arial MT"/>
              </a:rPr>
              <a:t> </a:t>
            </a:r>
            <a:r>
              <a:rPr dirty="0" sz="2100" spc="-195">
                <a:latin typeface="Arial MT"/>
                <a:cs typeface="Arial MT"/>
              </a:rPr>
              <a:t>mais</a:t>
            </a:r>
            <a:r>
              <a:rPr dirty="0" sz="2100" spc="-1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do</a:t>
            </a:r>
            <a:r>
              <a:rPr dirty="0" sz="2100" spc="-120">
                <a:latin typeface="Arial MT"/>
                <a:cs typeface="Arial MT"/>
              </a:rPr>
              <a:t> que</a:t>
            </a:r>
            <a:r>
              <a:rPr dirty="0" sz="2100" spc="-25">
                <a:latin typeface="Arial MT"/>
                <a:cs typeface="Arial MT"/>
              </a:rPr>
              <a:t> </a:t>
            </a:r>
            <a:r>
              <a:rPr dirty="0" sz="2100" spc="-140">
                <a:latin typeface="Arial MT"/>
                <a:cs typeface="Arial MT"/>
              </a:rPr>
              <a:t>(n-</a:t>
            </a:r>
            <a:r>
              <a:rPr dirty="0" sz="2100">
                <a:latin typeface="Arial MT"/>
                <a:cs typeface="Arial MT"/>
              </a:rPr>
              <a:t>1)q</a:t>
            </a:r>
            <a:r>
              <a:rPr dirty="0" sz="2100" spc="-3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para</a:t>
            </a:r>
            <a:r>
              <a:rPr dirty="0" sz="2100" spc="-35">
                <a:latin typeface="Arial MT"/>
                <a:cs typeface="Arial MT"/>
              </a:rPr>
              <a:t> </a:t>
            </a:r>
            <a:r>
              <a:rPr dirty="0" sz="2100" spc="-45">
                <a:latin typeface="Arial MT"/>
                <a:cs typeface="Arial MT"/>
              </a:rPr>
              <a:t>utilizar</a:t>
            </a:r>
            <a:r>
              <a:rPr dirty="0" sz="2100" spc="-30">
                <a:latin typeface="Arial MT"/>
                <a:cs typeface="Arial MT"/>
              </a:rPr>
              <a:t> </a:t>
            </a:r>
            <a:r>
              <a:rPr dirty="0" sz="2100" spc="-320">
                <a:latin typeface="Arial MT"/>
                <a:cs typeface="Arial MT"/>
              </a:rPr>
              <a:t>CPU</a:t>
            </a:r>
            <a:endParaRPr sz="2100">
              <a:latin typeface="Arial MT"/>
              <a:cs typeface="Arial MT"/>
            </a:endParaRPr>
          </a:p>
          <a:p>
            <a:pPr lvl="1" marL="652780" indent="-273050">
              <a:lnSpc>
                <a:spcPct val="100000"/>
              </a:lnSpc>
              <a:spcBef>
                <a:spcPts val="65"/>
              </a:spcBef>
              <a:buClr>
                <a:srgbClr val="94B6D2"/>
              </a:buClr>
              <a:buSzPct val="70000"/>
              <a:buFont typeface="Microsoft Sans Serif"/>
              <a:buChar char="□"/>
              <a:tabLst>
                <a:tab pos="652780" algn="l"/>
              </a:tabLst>
            </a:pPr>
            <a:r>
              <a:rPr dirty="0" sz="2000" spc="-60">
                <a:latin typeface="Arial MT"/>
                <a:cs typeface="Arial MT"/>
              </a:rPr>
              <a:t>Não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0">
                <a:latin typeface="Arial MT"/>
                <a:cs typeface="Arial MT"/>
              </a:rPr>
              <a:t>ocorre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00">
                <a:latin typeface="Arial MT"/>
                <a:cs typeface="Arial MT"/>
              </a:rPr>
              <a:t>starvation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35">
                <a:latin typeface="Arial MT"/>
                <a:cs typeface="Arial MT"/>
              </a:rPr>
              <a:t>(estagnação)</a:t>
            </a:r>
            <a:endParaRPr sz="2000">
              <a:latin typeface="Arial MT"/>
              <a:cs typeface="Arial MT"/>
            </a:endParaRPr>
          </a:p>
          <a:p>
            <a:pPr marL="330835" indent="-318135">
              <a:lnSpc>
                <a:spcPct val="100000"/>
              </a:lnSpc>
              <a:spcBef>
                <a:spcPts val="210"/>
              </a:spcBef>
              <a:buClr>
                <a:srgbClr val="DD7F46"/>
              </a:buClr>
              <a:buSzPct val="61904"/>
              <a:buFont typeface="Lucida Sans Unicode"/>
              <a:buChar char="□"/>
              <a:tabLst>
                <a:tab pos="330835" algn="l"/>
              </a:tabLst>
            </a:pPr>
            <a:r>
              <a:rPr dirty="0" sz="2100" spc="-100">
                <a:latin typeface="Arial MT"/>
                <a:cs typeface="Arial MT"/>
              </a:rPr>
              <a:t>Desempenho</a:t>
            </a:r>
            <a:endParaRPr sz="2100">
              <a:latin typeface="Arial MT"/>
              <a:cs typeface="Arial MT"/>
            </a:endParaRPr>
          </a:p>
          <a:p>
            <a:pPr lvl="1" marL="652780" indent="-273050">
              <a:lnSpc>
                <a:spcPct val="100000"/>
              </a:lnSpc>
              <a:spcBef>
                <a:spcPts val="65"/>
              </a:spcBef>
              <a:buClr>
                <a:srgbClr val="94B6D2"/>
              </a:buClr>
              <a:buSzPct val="70000"/>
              <a:buFont typeface="Microsoft Sans Serif"/>
              <a:buChar char="□"/>
              <a:tabLst>
                <a:tab pos="652780" algn="l"/>
              </a:tabLst>
            </a:pPr>
            <a:r>
              <a:rPr dirty="0" sz="2000" spc="-170">
                <a:latin typeface="Arial MT"/>
                <a:cs typeface="Arial MT"/>
              </a:rPr>
              <a:t>Quantum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155">
                <a:latin typeface="Arial MT"/>
                <a:cs typeface="Arial MT"/>
              </a:rPr>
              <a:t>muito</a:t>
            </a:r>
            <a:r>
              <a:rPr dirty="0" sz="2000" spc="15">
                <a:latin typeface="Arial MT"/>
                <a:cs typeface="Arial MT"/>
              </a:rPr>
              <a:t> </a:t>
            </a:r>
            <a:r>
              <a:rPr dirty="0" sz="2000" spc="-75">
                <a:latin typeface="Arial MT"/>
                <a:cs typeface="Arial MT"/>
              </a:rPr>
              <a:t>grande: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140">
                <a:latin typeface="Arial MT"/>
                <a:cs typeface="Arial MT"/>
              </a:rPr>
              <a:t>execução</a:t>
            </a:r>
            <a:r>
              <a:rPr dirty="0" sz="2000" spc="25">
                <a:latin typeface="Arial MT"/>
                <a:cs typeface="Arial MT"/>
              </a:rPr>
              <a:t> </a:t>
            </a:r>
            <a:r>
              <a:rPr dirty="0" sz="2000" spc="-330">
                <a:latin typeface="Arial MT"/>
                <a:cs typeface="Arial MT"/>
              </a:rPr>
              <a:t>FCFS</a:t>
            </a:r>
            <a:r>
              <a:rPr dirty="0" sz="2000" spc="1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(FIFO)</a:t>
            </a:r>
            <a:endParaRPr sz="2000">
              <a:latin typeface="Arial MT"/>
              <a:cs typeface="Arial MT"/>
            </a:endParaRPr>
          </a:p>
          <a:p>
            <a:pPr lvl="1" marL="652780" indent="-273050">
              <a:lnSpc>
                <a:spcPct val="100000"/>
              </a:lnSpc>
              <a:spcBef>
                <a:spcPts val="85"/>
              </a:spcBef>
              <a:buClr>
                <a:srgbClr val="94B6D2"/>
              </a:buClr>
              <a:buSzPct val="70000"/>
              <a:buFont typeface="Microsoft Sans Serif"/>
              <a:buChar char="□"/>
              <a:tabLst>
                <a:tab pos="652780" algn="l"/>
              </a:tabLst>
            </a:pPr>
            <a:r>
              <a:rPr dirty="0" sz="2000" spc="-170">
                <a:latin typeface="Arial MT"/>
                <a:cs typeface="Arial MT"/>
              </a:rPr>
              <a:t>Quantum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55">
                <a:latin typeface="Arial MT"/>
                <a:cs typeface="Arial MT"/>
              </a:rPr>
              <a:t>muito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30">
                <a:latin typeface="Arial MT"/>
                <a:cs typeface="Arial MT"/>
              </a:rPr>
              <a:t>pequeno: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175">
                <a:latin typeface="Arial MT"/>
                <a:cs typeface="Arial MT"/>
              </a:rPr>
              <a:t>muitas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25">
                <a:latin typeface="Arial MT"/>
                <a:cs typeface="Arial MT"/>
              </a:rPr>
              <a:t>trocas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de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contexto</a:t>
            </a:r>
            <a:endParaRPr sz="2000">
              <a:latin typeface="Arial MT"/>
              <a:cs typeface="Arial MT"/>
            </a:endParaRPr>
          </a:p>
          <a:p>
            <a:pPr lvl="2" marL="924560" indent="-226695">
              <a:lnSpc>
                <a:spcPct val="100000"/>
              </a:lnSpc>
              <a:spcBef>
                <a:spcPts val="65"/>
              </a:spcBef>
              <a:buClr>
                <a:srgbClr val="DD7F46"/>
              </a:buClr>
              <a:buSzPct val="77777"/>
              <a:buFont typeface="Lucida Sans Unicode"/>
              <a:buChar char="■"/>
              <a:tabLst>
                <a:tab pos="924560" algn="l"/>
              </a:tabLst>
            </a:pPr>
            <a:r>
              <a:rPr dirty="0" sz="1800" spc="-50">
                <a:latin typeface="Arial MT"/>
                <a:cs typeface="Arial MT"/>
              </a:rPr>
              <a:t>Alto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custo</a:t>
            </a:r>
            <a:endParaRPr sz="1800">
              <a:latin typeface="Arial MT"/>
              <a:cs typeface="Arial MT"/>
            </a:endParaRPr>
          </a:p>
          <a:p>
            <a:pPr lvl="1" marL="652145" marR="1109980" indent="-273050">
              <a:lnSpc>
                <a:spcPts val="1939"/>
              </a:lnSpc>
              <a:spcBef>
                <a:spcPts val="500"/>
              </a:spcBef>
              <a:buClr>
                <a:srgbClr val="94B6D2"/>
              </a:buClr>
              <a:buSzPct val="70000"/>
              <a:buFont typeface="Microsoft Sans Serif"/>
              <a:buChar char="□"/>
              <a:tabLst>
                <a:tab pos="652145" algn="l"/>
              </a:tabLst>
            </a:pPr>
            <a:r>
              <a:rPr dirty="0" sz="2000" spc="-170">
                <a:latin typeface="Arial MT"/>
                <a:cs typeface="Arial MT"/>
              </a:rPr>
              <a:t>Quantum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85">
                <a:latin typeface="Arial MT"/>
                <a:cs typeface="Arial MT"/>
              </a:rPr>
              <a:t>deve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 spc="-155">
                <a:latin typeface="Arial MT"/>
                <a:cs typeface="Arial MT"/>
              </a:rPr>
              <a:t>ser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130">
                <a:latin typeface="Arial MT"/>
                <a:cs typeface="Arial MT"/>
              </a:rPr>
              <a:t>pequeno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30">
                <a:latin typeface="Arial MT"/>
                <a:cs typeface="Arial MT"/>
              </a:rPr>
              <a:t>suficiente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para</a:t>
            </a:r>
            <a:r>
              <a:rPr dirty="0" sz="2000" spc="-85">
                <a:latin typeface="Arial MT"/>
                <a:cs typeface="Arial MT"/>
              </a:rPr>
              <a:t> </a:t>
            </a:r>
            <a:r>
              <a:rPr dirty="0" sz="2000" spc="-35">
                <a:latin typeface="Arial MT"/>
                <a:cs typeface="Arial MT"/>
              </a:rPr>
              <a:t>garantir </a:t>
            </a:r>
            <a:r>
              <a:rPr dirty="0" sz="2000">
                <a:latin typeface="Arial MT"/>
                <a:cs typeface="Arial MT"/>
              </a:rPr>
              <a:t>o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 spc="-55">
                <a:latin typeface="Arial MT"/>
                <a:cs typeface="Arial MT"/>
              </a:rPr>
              <a:t>tempo </a:t>
            </a:r>
            <a:r>
              <a:rPr dirty="0" sz="2000" spc="-20">
                <a:latin typeface="Arial MT"/>
                <a:cs typeface="Arial MT"/>
              </a:rPr>
              <a:t>compartilhado</a:t>
            </a:r>
            <a:endParaRPr sz="2000">
              <a:latin typeface="Arial MT"/>
              <a:cs typeface="Arial MT"/>
            </a:endParaRPr>
          </a:p>
          <a:p>
            <a:pPr lvl="1" marL="652780" indent="-273050">
              <a:lnSpc>
                <a:spcPct val="100000"/>
              </a:lnSpc>
              <a:spcBef>
                <a:spcPts val="90"/>
              </a:spcBef>
              <a:buClr>
                <a:srgbClr val="94B6D2"/>
              </a:buClr>
              <a:buSzPct val="70000"/>
              <a:buFont typeface="Microsoft Sans Serif"/>
              <a:buChar char="□"/>
              <a:tabLst>
                <a:tab pos="652780" algn="l"/>
              </a:tabLst>
            </a:pPr>
            <a:r>
              <a:rPr dirty="0" sz="2000" spc="-170">
                <a:latin typeface="Arial MT"/>
                <a:cs typeface="Arial MT"/>
              </a:rPr>
              <a:t>Quantum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85">
                <a:latin typeface="Arial MT"/>
                <a:cs typeface="Arial MT"/>
              </a:rPr>
              <a:t>deve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 spc="-155">
                <a:latin typeface="Arial MT"/>
                <a:cs typeface="Arial MT"/>
              </a:rPr>
              <a:t>ser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65">
                <a:latin typeface="Arial MT"/>
                <a:cs typeface="Arial MT"/>
              </a:rPr>
              <a:t>grande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 spc="-105">
                <a:latin typeface="Arial MT"/>
                <a:cs typeface="Arial MT"/>
              </a:rPr>
              <a:t>bastante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para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 spc="-165">
                <a:latin typeface="Arial MT"/>
                <a:cs typeface="Arial MT"/>
              </a:rPr>
              <a:t>compensar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30">
                <a:latin typeface="Arial MT"/>
                <a:cs typeface="Arial MT"/>
              </a:rPr>
              <a:t>trocas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de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0">
                <a:latin typeface="Arial MT"/>
                <a:cs typeface="Arial MT"/>
              </a:rPr>
              <a:t>contexto</a:t>
            </a:r>
            <a:endParaRPr sz="2000">
              <a:latin typeface="Arial MT"/>
              <a:cs typeface="Arial MT"/>
            </a:endParaRPr>
          </a:p>
          <a:p>
            <a:pPr lvl="1" marL="652145" marR="599440" indent="-273050">
              <a:lnSpc>
                <a:spcPts val="1939"/>
              </a:lnSpc>
              <a:spcBef>
                <a:spcPts val="505"/>
              </a:spcBef>
              <a:buClr>
                <a:srgbClr val="94B6D2"/>
              </a:buClr>
              <a:buSzPct val="70000"/>
              <a:buFont typeface="Microsoft Sans Serif"/>
              <a:buChar char="□"/>
              <a:tabLst>
                <a:tab pos="652145" algn="l"/>
              </a:tabLst>
            </a:pPr>
            <a:r>
              <a:rPr dirty="0" sz="2000" spc="-265">
                <a:latin typeface="Arial MT"/>
                <a:cs typeface="Arial MT"/>
              </a:rPr>
              <a:t>Bom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70">
                <a:latin typeface="Arial MT"/>
                <a:cs typeface="Arial MT"/>
              </a:rPr>
              <a:t>desempenho: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20">
                <a:latin typeface="Arial MT"/>
                <a:cs typeface="Arial MT"/>
              </a:rPr>
              <a:t>80%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 spc="-165">
                <a:latin typeface="Arial MT"/>
                <a:cs typeface="Arial MT"/>
              </a:rPr>
              <a:t>dos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50">
                <a:latin typeface="Arial MT"/>
                <a:cs typeface="Arial MT"/>
              </a:rPr>
              <a:t>picos</a:t>
            </a:r>
            <a:r>
              <a:rPr dirty="0" sz="2000">
                <a:latin typeface="Arial MT"/>
                <a:cs typeface="Arial MT"/>
              </a:rPr>
              <a:t> de </a:t>
            </a:r>
            <a:r>
              <a:rPr dirty="0" sz="2000" spc="-285">
                <a:latin typeface="Arial MT"/>
                <a:cs typeface="Arial MT"/>
              </a:rPr>
              <a:t>CPU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50">
                <a:latin typeface="Arial MT"/>
                <a:cs typeface="Arial MT"/>
              </a:rPr>
              <a:t>devem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65">
                <a:latin typeface="Arial MT"/>
                <a:cs typeface="Arial MT"/>
              </a:rPr>
              <a:t>ser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90">
                <a:latin typeface="Arial MT"/>
                <a:cs typeface="Arial MT"/>
              </a:rPr>
              <a:t>menores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25">
                <a:latin typeface="Arial MT"/>
                <a:cs typeface="Arial MT"/>
              </a:rPr>
              <a:t>que quantum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0074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dirty="0" spc="-165"/>
              <a:t>Diagrama</a:t>
            </a:r>
            <a:r>
              <a:rPr dirty="0" spc="-145"/>
              <a:t> </a:t>
            </a:r>
            <a:r>
              <a:rPr dirty="0" spc="-20"/>
              <a:t>de</a:t>
            </a:r>
            <a:r>
              <a:rPr dirty="0" spc="-229"/>
              <a:t> </a:t>
            </a:r>
            <a:r>
              <a:rPr dirty="0" spc="-345" i="1">
                <a:latin typeface="Arial"/>
                <a:cs typeface="Arial"/>
              </a:rPr>
              <a:t>Gant</a:t>
            </a:r>
            <a:r>
              <a:rPr dirty="0" spc="-30" i="1">
                <a:latin typeface="Arial"/>
                <a:cs typeface="Arial"/>
              </a:rPr>
              <a:t> </a:t>
            </a:r>
            <a:r>
              <a:rPr dirty="0" spc="-445" i="1">
                <a:latin typeface="Arial"/>
                <a:cs typeface="Arial"/>
              </a:rPr>
              <a:t>Round-</a:t>
            </a:r>
            <a:r>
              <a:rPr dirty="0" spc="-434" i="1">
                <a:latin typeface="Arial"/>
                <a:cs typeface="Arial"/>
              </a:rPr>
              <a:t>Robin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2647050" y="5020055"/>
            <a:ext cx="3126105" cy="0"/>
          </a:xfrm>
          <a:custGeom>
            <a:avLst/>
            <a:gdLst/>
            <a:ahLst/>
            <a:cxnLst/>
            <a:rect l="l" t="t" r="r" b="b"/>
            <a:pathLst>
              <a:path w="3126104" h="0">
                <a:moveTo>
                  <a:pt x="0" y="0"/>
                </a:moveTo>
                <a:lnTo>
                  <a:pt x="3125723" y="0"/>
                </a:lnTo>
              </a:path>
            </a:pathLst>
          </a:custGeom>
          <a:ln w="99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2405759" y="4624164"/>
            <a:ext cx="7056120" cy="705485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495"/>
              </a:spcBef>
            </a:pPr>
            <a:r>
              <a:rPr dirty="0" baseline="-35087" sz="2850">
                <a:latin typeface="Symbol"/>
                <a:cs typeface="Symbol"/>
              </a:rPr>
              <a:t></a:t>
            </a:r>
            <a:r>
              <a:rPr dirty="0" baseline="-35087" sz="2850" spc="7">
                <a:latin typeface="Times New Roman"/>
                <a:cs typeface="Times New Roman"/>
              </a:rPr>
              <a:t> </a:t>
            </a:r>
            <a:r>
              <a:rPr dirty="0" sz="1900" spc="-20" i="1">
                <a:latin typeface="Times New Roman"/>
                <a:cs typeface="Times New Roman"/>
              </a:rPr>
              <a:t>TEspera</a:t>
            </a:r>
            <a:r>
              <a:rPr dirty="0" sz="1900" spc="-229" i="1">
                <a:latin typeface="Times New Roman"/>
                <a:cs typeface="Times New Roman"/>
              </a:rPr>
              <a:t> </a:t>
            </a:r>
            <a:r>
              <a:rPr dirty="0" baseline="-22727" sz="1650" i="1">
                <a:latin typeface="Times New Roman"/>
                <a:cs typeface="Times New Roman"/>
              </a:rPr>
              <a:t>A</a:t>
            </a:r>
            <a:r>
              <a:rPr dirty="0" baseline="-22727" sz="1650" spc="-225" i="1">
                <a:latin typeface="Times New Roman"/>
                <a:cs typeface="Times New Roman"/>
              </a:rPr>
              <a:t> </a:t>
            </a:r>
            <a:r>
              <a:rPr dirty="0" sz="1900" spc="-20">
                <a:latin typeface="Symbol"/>
                <a:cs typeface="Symbol"/>
              </a:rPr>
              <a:t></a:t>
            </a:r>
            <a:r>
              <a:rPr dirty="0" sz="1900" spc="-20" i="1">
                <a:latin typeface="Times New Roman"/>
                <a:cs typeface="Times New Roman"/>
              </a:rPr>
              <a:t>TEspera</a:t>
            </a:r>
            <a:r>
              <a:rPr dirty="0" sz="1900" spc="-285" i="1">
                <a:latin typeface="Times New Roman"/>
                <a:cs typeface="Times New Roman"/>
              </a:rPr>
              <a:t> </a:t>
            </a:r>
            <a:r>
              <a:rPr dirty="0" baseline="-22727" sz="1650" i="1">
                <a:latin typeface="Times New Roman"/>
                <a:cs typeface="Times New Roman"/>
              </a:rPr>
              <a:t>B</a:t>
            </a:r>
            <a:r>
              <a:rPr dirty="0" baseline="-22727" sz="1650" spc="-135" i="1">
                <a:latin typeface="Times New Roman"/>
                <a:cs typeface="Times New Roman"/>
              </a:rPr>
              <a:t> </a:t>
            </a:r>
            <a:r>
              <a:rPr dirty="0" sz="1900">
                <a:latin typeface="Symbol"/>
                <a:cs typeface="Symbol"/>
              </a:rPr>
              <a:t></a:t>
            </a:r>
            <a:r>
              <a:rPr dirty="0" sz="1900" i="1">
                <a:latin typeface="Times New Roman"/>
                <a:cs typeface="Times New Roman"/>
              </a:rPr>
              <a:t>TEspera</a:t>
            </a:r>
            <a:r>
              <a:rPr dirty="0" baseline="-22727" sz="1650" i="1">
                <a:latin typeface="Times New Roman"/>
                <a:cs typeface="Times New Roman"/>
              </a:rPr>
              <a:t>C</a:t>
            </a:r>
            <a:r>
              <a:rPr dirty="0" baseline="-22727" sz="1650" spc="232" i="1">
                <a:latin typeface="Times New Roman"/>
                <a:cs typeface="Times New Roman"/>
              </a:rPr>
              <a:t>  </a:t>
            </a:r>
            <a:r>
              <a:rPr dirty="0" baseline="-35087" sz="2850">
                <a:latin typeface="Symbol"/>
                <a:cs typeface="Symbol"/>
              </a:rPr>
              <a:t></a:t>
            </a:r>
            <a:r>
              <a:rPr dirty="0" baseline="-35087" sz="2850" spc="157">
                <a:latin typeface="Times New Roman"/>
                <a:cs typeface="Times New Roman"/>
              </a:rPr>
              <a:t> </a:t>
            </a:r>
            <a:r>
              <a:rPr dirty="0" u="sng" sz="19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6</a:t>
            </a:r>
            <a:r>
              <a:rPr dirty="0" u="sng" sz="1900" spc="-18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90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dirty="0" u="sng" sz="1900" spc="-1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9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(7</a:t>
            </a:r>
            <a:r>
              <a:rPr dirty="0" u="sng" sz="1900" spc="-15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90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dirty="0" u="sng" sz="1900" spc="-14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900" spc="-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2)</a:t>
            </a:r>
            <a:r>
              <a:rPr dirty="0" u="sng" sz="1900" spc="-16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90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dirty="0" u="sng" sz="1900" spc="-14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9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(6</a:t>
            </a:r>
            <a:r>
              <a:rPr dirty="0" u="sng" sz="1900" spc="-17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90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dirty="0" u="sng" sz="1900" spc="-204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9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3)</a:t>
            </a:r>
            <a:r>
              <a:rPr dirty="0" sz="1900" spc="114">
                <a:latin typeface="Times New Roman"/>
                <a:cs typeface="Times New Roman"/>
              </a:rPr>
              <a:t> </a:t>
            </a:r>
            <a:r>
              <a:rPr dirty="0" baseline="-35087" sz="2850">
                <a:latin typeface="Symbol"/>
                <a:cs typeface="Symbol"/>
              </a:rPr>
              <a:t></a:t>
            </a:r>
            <a:r>
              <a:rPr dirty="0" baseline="-35087" sz="2850" spc="157">
                <a:latin typeface="Times New Roman"/>
                <a:cs typeface="Times New Roman"/>
              </a:rPr>
              <a:t> </a:t>
            </a:r>
            <a:r>
              <a:rPr dirty="0" u="sng" sz="19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6</a:t>
            </a:r>
            <a:r>
              <a:rPr dirty="0" u="sng" sz="1900" spc="-18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90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dirty="0" u="sng" sz="1900" spc="-17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9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5</a:t>
            </a:r>
            <a:r>
              <a:rPr dirty="0" u="sng" sz="1900" spc="-2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90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dirty="0" u="sng" sz="1900" spc="-18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9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</a:t>
            </a:r>
            <a:r>
              <a:rPr dirty="0" sz="1900" spc="40">
                <a:latin typeface="Times New Roman"/>
                <a:cs typeface="Times New Roman"/>
              </a:rPr>
              <a:t> </a:t>
            </a:r>
            <a:r>
              <a:rPr dirty="0" baseline="-35087" sz="2850">
                <a:latin typeface="Symbol"/>
                <a:cs typeface="Symbol"/>
              </a:rPr>
              <a:t></a:t>
            </a:r>
            <a:r>
              <a:rPr dirty="0" baseline="-35087" sz="2850" spc="-37">
                <a:latin typeface="Times New Roman"/>
                <a:cs typeface="Times New Roman"/>
              </a:rPr>
              <a:t> 4,6</a:t>
            </a:r>
            <a:endParaRPr baseline="-35087" sz="2850">
              <a:latin typeface="Times New Roman"/>
              <a:cs typeface="Times New Roman"/>
            </a:endParaRPr>
          </a:p>
          <a:p>
            <a:pPr algn="ctr" marL="263525">
              <a:lnSpc>
                <a:spcPct val="100000"/>
              </a:lnSpc>
              <a:spcBef>
                <a:spcPts val="395"/>
              </a:spcBef>
              <a:tabLst>
                <a:tab pos="3530600" algn="l"/>
                <a:tab pos="5074285" algn="l"/>
              </a:tabLst>
            </a:pPr>
            <a:r>
              <a:rPr dirty="0" sz="1900" i="1">
                <a:latin typeface="Times New Roman"/>
                <a:cs typeface="Times New Roman"/>
              </a:rPr>
              <a:t>n</a:t>
            </a:r>
            <a:r>
              <a:rPr dirty="0" sz="1900">
                <a:latin typeface="Times New Roman"/>
                <a:cs typeface="Times New Roman"/>
              </a:rPr>
              <a:t>º</a:t>
            </a:r>
            <a:r>
              <a:rPr dirty="0" sz="1900" spc="105">
                <a:latin typeface="Times New Roman"/>
                <a:cs typeface="Times New Roman"/>
              </a:rPr>
              <a:t> </a:t>
            </a:r>
            <a:r>
              <a:rPr dirty="0" sz="1900" spc="-10" i="1">
                <a:latin typeface="Times New Roman"/>
                <a:cs typeface="Times New Roman"/>
              </a:rPr>
              <a:t>processos</a:t>
            </a:r>
            <a:r>
              <a:rPr dirty="0" sz="1900" i="1">
                <a:latin typeface="Times New Roman"/>
                <a:cs typeface="Times New Roman"/>
              </a:rPr>
              <a:t>	</a:t>
            </a:r>
            <a:r>
              <a:rPr dirty="0" sz="1900" spc="-50">
                <a:latin typeface="Times New Roman"/>
                <a:cs typeface="Times New Roman"/>
              </a:rPr>
              <a:t>3</a:t>
            </a:r>
            <a:r>
              <a:rPr dirty="0" sz="1900">
                <a:latin typeface="Times New Roman"/>
                <a:cs typeface="Times New Roman"/>
              </a:rPr>
              <a:t>	</a:t>
            </a:r>
            <a:r>
              <a:rPr dirty="0" sz="1900" spc="-50">
                <a:latin typeface="Times New Roman"/>
                <a:cs typeface="Times New Roman"/>
              </a:rPr>
              <a:t>3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197240" y="4827802"/>
            <a:ext cx="840740" cy="3143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900" spc="-10" i="1">
                <a:latin typeface="Times New Roman"/>
                <a:cs typeface="Times New Roman"/>
              </a:rPr>
              <a:t>TEspera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018680" y="4987451"/>
            <a:ext cx="368935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10" i="1">
                <a:latin typeface="Times New Roman"/>
                <a:cs typeface="Times New Roman"/>
              </a:rPr>
              <a:t>medio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3314562" y="6245351"/>
            <a:ext cx="3710940" cy="0"/>
          </a:xfrm>
          <a:custGeom>
            <a:avLst/>
            <a:gdLst/>
            <a:ahLst/>
            <a:cxnLst/>
            <a:rect l="l" t="t" r="r" b="b"/>
            <a:pathLst>
              <a:path w="3710940" h="0">
                <a:moveTo>
                  <a:pt x="0" y="0"/>
                </a:moveTo>
                <a:lnTo>
                  <a:pt x="3710939" y="0"/>
                </a:lnTo>
              </a:path>
            </a:pathLst>
          </a:custGeom>
          <a:ln w="99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3071747" y="5849460"/>
            <a:ext cx="5990590" cy="705485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495"/>
              </a:spcBef>
            </a:pPr>
            <a:r>
              <a:rPr dirty="0" baseline="-35087" sz="2850">
                <a:latin typeface="Symbol"/>
                <a:cs typeface="Symbol"/>
              </a:rPr>
              <a:t></a:t>
            </a:r>
            <a:r>
              <a:rPr dirty="0" baseline="-35087" sz="2850" spc="15">
                <a:latin typeface="Times New Roman"/>
                <a:cs typeface="Times New Roman"/>
              </a:rPr>
              <a:t> </a:t>
            </a:r>
            <a:r>
              <a:rPr dirty="0" sz="1900" i="1">
                <a:latin typeface="Times New Roman"/>
                <a:cs typeface="Times New Roman"/>
              </a:rPr>
              <a:t>T</a:t>
            </a:r>
            <a:r>
              <a:rPr dirty="0" sz="1900" spc="25" i="1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Re</a:t>
            </a:r>
            <a:r>
              <a:rPr dirty="0" sz="1900" spc="-265">
                <a:latin typeface="Times New Roman"/>
                <a:cs typeface="Times New Roman"/>
              </a:rPr>
              <a:t> </a:t>
            </a:r>
            <a:r>
              <a:rPr dirty="0" sz="1900" spc="-10" i="1">
                <a:latin typeface="Times New Roman"/>
                <a:cs typeface="Times New Roman"/>
              </a:rPr>
              <a:t>torno</a:t>
            </a:r>
            <a:r>
              <a:rPr dirty="0" sz="1900" spc="-254" i="1">
                <a:latin typeface="Times New Roman"/>
                <a:cs typeface="Times New Roman"/>
              </a:rPr>
              <a:t> </a:t>
            </a:r>
            <a:r>
              <a:rPr dirty="0" baseline="-22727" sz="1650" i="1">
                <a:latin typeface="Times New Roman"/>
                <a:cs typeface="Times New Roman"/>
              </a:rPr>
              <a:t>A</a:t>
            </a:r>
            <a:r>
              <a:rPr dirty="0" baseline="-22727" sz="1650" spc="-172" i="1">
                <a:latin typeface="Times New Roman"/>
                <a:cs typeface="Times New Roman"/>
              </a:rPr>
              <a:t> </a:t>
            </a:r>
            <a:r>
              <a:rPr dirty="0" sz="1900">
                <a:latin typeface="Symbol"/>
                <a:cs typeface="Symbol"/>
              </a:rPr>
              <a:t></a:t>
            </a:r>
            <a:r>
              <a:rPr dirty="0" sz="1900" i="1">
                <a:latin typeface="Times New Roman"/>
                <a:cs typeface="Times New Roman"/>
              </a:rPr>
              <a:t>T</a:t>
            </a:r>
            <a:r>
              <a:rPr dirty="0" sz="1900" spc="25" i="1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Re</a:t>
            </a:r>
            <a:r>
              <a:rPr dirty="0" sz="1900" spc="-260">
                <a:latin typeface="Times New Roman"/>
                <a:cs typeface="Times New Roman"/>
              </a:rPr>
              <a:t> </a:t>
            </a:r>
            <a:r>
              <a:rPr dirty="0" sz="1900" i="1">
                <a:latin typeface="Times New Roman"/>
                <a:cs typeface="Times New Roman"/>
              </a:rPr>
              <a:t>torno</a:t>
            </a:r>
            <a:r>
              <a:rPr dirty="0" baseline="-22727" sz="1650" i="1">
                <a:latin typeface="Times New Roman"/>
                <a:cs typeface="Times New Roman"/>
              </a:rPr>
              <a:t>B</a:t>
            </a:r>
            <a:r>
              <a:rPr dirty="0" baseline="-22727" sz="1650" spc="-97" i="1">
                <a:latin typeface="Times New Roman"/>
                <a:cs typeface="Times New Roman"/>
              </a:rPr>
              <a:t> </a:t>
            </a:r>
            <a:r>
              <a:rPr dirty="0" sz="1900">
                <a:latin typeface="Symbol"/>
                <a:cs typeface="Symbol"/>
              </a:rPr>
              <a:t></a:t>
            </a:r>
            <a:r>
              <a:rPr dirty="0" sz="1900" i="1">
                <a:latin typeface="Times New Roman"/>
                <a:cs typeface="Times New Roman"/>
              </a:rPr>
              <a:t>T</a:t>
            </a:r>
            <a:r>
              <a:rPr dirty="0" sz="1900" spc="25" i="1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Re</a:t>
            </a:r>
            <a:r>
              <a:rPr dirty="0" sz="1900" spc="-260">
                <a:latin typeface="Times New Roman"/>
                <a:cs typeface="Times New Roman"/>
              </a:rPr>
              <a:t> </a:t>
            </a:r>
            <a:r>
              <a:rPr dirty="0" sz="1900" i="1">
                <a:latin typeface="Times New Roman"/>
                <a:cs typeface="Times New Roman"/>
              </a:rPr>
              <a:t>torno</a:t>
            </a:r>
            <a:r>
              <a:rPr dirty="0" baseline="-22727" sz="1650" i="1">
                <a:latin typeface="Times New Roman"/>
                <a:cs typeface="Times New Roman"/>
              </a:rPr>
              <a:t>C</a:t>
            </a:r>
            <a:r>
              <a:rPr dirty="0" baseline="-22727" sz="1650" spc="232" i="1">
                <a:latin typeface="Times New Roman"/>
                <a:cs typeface="Times New Roman"/>
              </a:rPr>
              <a:t>  </a:t>
            </a:r>
            <a:r>
              <a:rPr dirty="0" baseline="-35087" sz="2850">
                <a:latin typeface="Symbol"/>
                <a:cs typeface="Symbol"/>
              </a:rPr>
              <a:t></a:t>
            </a:r>
            <a:r>
              <a:rPr dirty="0" baseline="-35087" sz="2850" spc="-97">
                <a:latin typeface="Times New Roman"/>
                <a:cs typeface="Times New Roman"/>
              </a:rPr>
              <a:t> </a:t>
            </a:r>
            <a:r>
              <a:rPr dirty="0" u="sng" sz="19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13</a:t>
            </a:r>
            <a:r>
              <a:rPr dirty="0" u="sng" sz="1900" spc="-23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900" spc="7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dirty="0" u="sng" sz="1900" spc="7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11</a:t>
            </a:r>
            <a:r>
              <a:rPr dirty="0" u="sng" sz="1900" spc="7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dirty="0" u="sng" sz="1900" spc="-204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9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8</a:t>
            </a:r>
            <a:r>
              <a:rPr dirty="0" sz="1900" spc="75">
                <a:latin typeface="Times New Roman"/>
                <a:cs typeface="Times New Roman"/>
              </a:rPr>
              <a:t> </a:t>
            </a:r>
            <a:r>
              <a:rPr dirty="0" baseline="-35087" sz="2850">
                <a:latin typeface="Symbol"/>
                <a:cs typeface="Symbol"/>
              </a:rPr>
              <a:t></a:t>
            </a:r>
            <a:r>
              <a:rPr dirty="0" baseline="-35087" sz="2850" spc="-345">
                <a:latin typeface="Times New Roman"/>
                <a:cs typeface="Times New Roman"/>
              </a:rPr>
              <a:t> </a:t>
            </a:r>
            <a:r>
              <a:rPr dirty="0" baseline="-35087" sz="2850" spc="-15">
                <a:latin typeface="Times New Roman"/>
                <a:cs typeface="Times New Roman"/>
              </a:rPr>
              <a:t>10,66</a:t>
            </a:r>
            <a:endParaRPr baseline="-35087" sz="2850">
              <a:latin typeface="Times New Roman"/>
              <a:cs typeface="Times New Roman"/>
            </a:endParaRPr>
          </a:p>
          <a:p>
            <a:pPr algn="ctr" marL="254000">
              <a:lnSpc>
                <a:spcPct val="100000"/>
              </a:lnSpc>
              <a:spcBef>
                <a:spcPts val="395"/>
              </a:spcBef>
              <a:tabLst>
                <a:tab pos="3402965" algn="l"/>
              </a:tabLst>
            </a:pPr>
            <a:r>
              <a:rPr dirty="0" sz="1900" i="1">
                <a:latin typeface="Times New Roman"/>
                <a:cs typeface="Times New Roman"/>
              </a:rPr>
              <a:t>n</a:t>
            </a:r>
            <a:r>
              <a:rPr dirty="0" sz="1900">
                <a:latin typeface="Times New Roman"/>
                <a:cs typeface="Times New Roman"/>
              </a:rPr>
              <a:t>º</a:t>
            </a:r>
            <a:r>
              <a:rPr dirty="0" sz="1900" spc="105">
                <a:latin typeface="Times New Roman"/>
                <a:cs typeface="Times New Roman"/>
              </a:rPr>
              <a:t> </a:t>
            </a:r>
            <a:r>
              <a:rPr dirty="0" sz="1900" spc="-10" i="1">
                <a:latin typeface="Times New Roman"/>
                <a:cs typeface="Times New Roman"/>
              </a:rPr>
              <a:t>processos</a:t>
            </a:r>
            <a:r>
              <a:rPr dirty="0" sz="1900" i="1">
                <a:latin typeface="Times New Roman"/>
                <a:cs typeface="Times New Roman"/>
              </a:rPr>
              <a:t>	</a:t>
            </a:r>
            <a:r>
              <a:rPr dirty="0" sz="1900" spc="-50">
                <a:latin typeface="Times New Roman"/>
                <a:cs typeface="Times New Roman"/>
              </a:rPr>
              <a:t>3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671181" y="6053098"/>
            <a:ext cx="1037590" cy="3143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900" i="1">
                <a:latin typeface="Times New Roman"/>
                <a:cs typeface="Times New Roman"/>
              </a:rPr>
              <a:t>T</a:t>
            </a:r>
            <a:r>
              <a:rPr dirty="0" sz="1900" spc="15" i="1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Re</a:t>
            </a:r>
            <a:r>
              <a:rPr dirty="0" sz="1900" spc="-265">
                <a:latin typeface="Times New Roman"/>
                <a:cs typeface="Times New Roman"/>
              </a:rPr>
              <a:t> </a:t>
            </a:r>
            <a:r>
              <a:rPr dirty="0" sz="1900" spc="-10" i="1">
                <a:latin typeface="Times New Roman"/>
                <a:cs typeface="Times New Roman"/>
              </a:rPr>
              <a:t>torno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684666" y="6212747"/>
            <a:ext cx="368935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10" i="1">
                <a:latin typeface="Times New Roman"/>
                <a:cs typeface="Times New Roman"/>
              </a:rPr>
              <a:t>medio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608708" y="1997455"/>
            <a:ext cx="51320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0835" indent="-318135">
              <a:lnSpc>
                <a:spcPct val="100000"/>
              </a:lnSpc>
              <a:spcBef>
                <a:spcPts val="100"/>
              </a:spcBef>
              <a:buClr>
                <a:srgbClr val="DD7F46"/>
              </a:buClr>
              <a:buSzPct val="58333"/>
              <a:buFont typeface="Lucida Sans Unicode"/>
              <a:buChar char="□"/>
              <a:tabLst>
                <a:tab pos="330835" algn="l"/>
              </a:tabLst>
            </a:pPr>
            <a:r>
              <a:rPr dirty="0" sz="2400" spc="-220">
                <a:latin typeface="Arial MT"/>
                <a:cs typeface="Arial MT"/>
              </a:rPr>
              <a:t>Suponha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165">
                <a:latin typeface="Arial MT"/>
                <a:cs typeface="Arial MT"/>
              </a:rPr>
              <a:t>que</a:t>
            </a:r>
            <a:r>
              <a:rPr dirty="0" sz="2400" spc="30">
                <a:latin typeface="Arial MT"/>
                <a:cs typeface="Arial MT"/>
              </a:rPr>
              <a:t> </a:t>
            </a:r>
            <a:r>
              <a:rPr dirty="0" sz="2400" spc="-225">
                <a:latin typeface="Arial MT"/>
                <a:cs typeface="Arial MT"/>
              </a:rPr>
              <a:t>tenhamos</a:t>
            </a:r>
            <a:r>
              <a:rPr dirty="0" sz="2400" spc="30">
                <a:latin typeface="Arial MT"/>
                <a:cs typeface="Arial MT"/>
              </a:rPr>
              <a:t> </a:t>
            </a:r>
            <a:r>
              <a:rPr dirty="0" sz="2400" spc="-350">
                <a:latin typeface="Arial MT"/>
                <a:cs typeface="Arial MT"/>
              </a:rPr>
              <a:t>um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quantum=1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614804" y="3134358"/>
            <a:ext cx="4699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Times New Roman"/>
                <a:cs typeface="Times New Roman"/>
              </a:rPr>
              <a:t>CPU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2369492" y="3052381"/>
            <a:ext cx="3007360" cy="442595"/>
            <a:chOff x="2369492" y="3052381"/>
            <a:chExt cx="3007360" cy="442595"/>
          </a:xfrm>
        </p:grpSpPr>
        <p:pic>
          <p:nvPicPr>
            <p:cNvPr id="14" name="object 1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74254" y="3092196"/>
              <a:ext cx="457199" cy="380999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2374254" y="3092196"/>
              <a:ext cx="457200" cy="381000"/>
            </a:xfrm>
            <a:custGeom>
              <a:avLst/>
              <a:gdLst/>
              <a:ahLst/>
              <a:cxnLst/>
              <a:rect l="l" t="t" r="r" b="b"/>
              <a:pathLst>
                <a:path w="457200" h="381000">
                  <a:moveTo>
                    <a:pt x="64007" y="0"/>
                  </a:moveTo>
                  <a:lnTo>
                    <a:pt x="39219" y="5072"/>
                  </a:lnTo>
                  <a:lnTo>
                    <a:pt x="18859" y="18859"/>
                  </a:lnTo>
                  <a:lnTo>
                    <a:pt x="5072" y="39219"/>
                  </a:lnTo>
                  <a:lnTo>
                    <a:pt x="0" y="64007"/>
                  </a:lnTo>
                  <a:lnTo>
                    <a:pt x="0" y="316991"/>
                  </a:lnTo>
                  <a:lnTo>
                    <a:pt x="5072" y="341780"/>
                  </a:lnTo>
                  <a:lnTo>
                    <a:pt x="18859" y="362140"/>
                  </a:lnTo>
                  <a:lnTo>
                    <a:pt x="39219" y="375927"/>
                  </a:lnTo>
                  <a:lnTo>
                    <a:pt x="64007" y="380999"/>
                  </a:lnTo>
                  <a:lnTo>
                    <a:pt x="393191" y="380999"/>
                  </a:lnTo>
                  <a:lnTo>
                    <a:pt x="417980" y="375927"/>
                  </a:lnTo>
                  <a:lnTo>
                    <a:pt x="438340" y="362140"/>
                  </a:lnTo>
                  <a:lnTo>
                    <a:pt x="452127" y="341780"/>
                  </a:lnTo>
                  <a:lnTo>
                    <a:pt x="457199" y="316991"/>
                  </a:lnTo>
                  <a:lnTo>
                    <a:pt x="457199" y="64007"/>
                  </a:lnTo>
                  <a:lnTo>
                    <a:pt x="452127" y="39219"/>
                  </a:lnTo>
                  <a:lnTo>
                    <a:pt x="438340" y="18859"/>
                  </a:lnTo>
                  <a:lnTo>
                    <a:pt x="417980" y="5072"/>
                  </a:lnTo>
                  <a:lnTo>
                    <a:pt x="393191" y="0"/>
                  </a:lnTo>
                  <a:lnTo>
                    <a:pt x="64007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31454" y="3092196"/>
              <a:ext cx="228599" cy="380999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2831454" y="3092196"/>
              <a:ext cx="228600" cy="381000"/>
            </a:xfrm>
            <a:custGeom>
              <a:avLst/>
              <a:gdLst/>
              <a:ahLst/>
              <a:cxnLst/>
              <a:rect l="l" t="t" r="r" b="b"/>
              <a:pathLst>
                <a:path w="228600" h="381000">
                  <a:moveTo>
                    <a:pt x="38099" y="0"/>
                  </a:moveTo>
                  <a:lnTo>
                    <a:pt x="23145" y="2952"/>
                  </a:lnTo>
                  <a:lnTo>
                    <a:pt x="11048" y="11048"/>
                  </a:lnTo>
                  <a:lnTo>
                    <a:pt x="2952" y="23145"/>
                  </a:lnTo>
                  <a:lnTo>
                    <a:pt x="0" y="38099"/>
                  </a:lnTo>
                  <a:lnTo>
                    <a:pt x="0" y="342899"/>
                  </a:lnTo>
                  <a:lnTo>
                    <a:pt x="2952" y="357854"/>
                  </a:lnTo>
                  <a:lnTo>
                    <a:pt x="11048" y="369950"/>
                  </a:lnTo>
                  <a:lnTo>
                    <a:pt x="23145" y="378047"/>
                  </a:lnTo>
                  <a:lnTo>
                    <a:pt x="38099" y="380999"/>
                  </a:lnTo>
                  <a:lnTo>
                    <a:pt x="190499" y="380999"/>
                  </a:lnTo>
                  <a:lnTo>
                    <a:pt x="205454" y="378047"/>
                  </a:lnTo>
                  <a:lnTo>
                    <a:pt x="217550" y="369950"/>
                  </a:lnTo>
                  <a:lnTo>
                    <a:pt x="225647" y="357854"/>
                  </a:lnTo>
                  <a:lnTo>
                    <a:pt x="228599" y="342899"/>
                  </a:lnTo>
                  <a:lnTo>
                    <a:pt x="228599" y="38099"/>
                  </a:lnTo>
                  <a:lnTo>
                    <a:pt x="225647" y="23145"/>
                  </a:lnTo>
                  <a:lnTo>
                    <a:pt x="217550" y="11048"/>
                  </a:lnTo>
                  <a:lnTo>
                    <a:pt x="205454" y="2952"/>
                  </a:lnTo>
                  <a:lnTo>
                    <a:pt x="190499" y="0"/>
                  </a:lnTo>
                  <a:lnTo>
                    <a:pt x="38099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29802" y="3108960"/>
              <a:ext cx="228599" cy="380999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3329802" y="3108960"/>
              <a:ext cx="228600" cy="381000"/>
            </a:xfrm>
            <a:custGeom>
              <a:avLst/>
              <a:gdLst/>
              <a:ahLst/>
              <a:cxnLst/>
              <a:rect l="l" t="t" r="r" b="b"/>
              <a:pathLst>
                <a:path w="228600" h="381000">
                  <a:moveTo>
                    <a:pt x="38099" y="0"/>
                  </a:moveTo>
                  <a:lnTo>
                    <a:pt x="23145" y="3167"/>
                  </a:lnTo>
                  <a:lnTo>
                    <a:pt x="11048" y="11620"/>
                  </a:lnTo>
                  <a:lnTo>
                    <a:pt x="2952" y="23788"/>
                  </a:lnTo>
                  <a:lnTo>
                    <a:pt x="0" y="38099"/>
                  </a:lnTo>
                  <a:lnTo>
                    <a:pt x="0" y="342899"/>
                  </a:lnTo>
                  <a:lnTo>
                    <a:pt x="2952" y="357854"/>
                  </a:lnTo>
                  <a:lnTo>
                    <a:pt x="11048" y="369950"/>
                  </a:lnTo>
                  <a:lnTo>
                    <a:pt x="23145" y="378047"/>
                  </a:lnTo>
                  <a:lnTo>
                    <a:pt x="38099" y="380999"/>
                  </a:lnTo>
                  <a:lnTo>
                    <a:pt x="190499" y="380999"/>
                  </a:lnTo>
                  <a:lnTo>
                    <a:pt x="205454" y="378047"/>
                  </a:lnTo>
                  <a:lnTo>
                    <a:pt x="217550" y="369950"/>
                  </a:lnTo>
                  <a:lnTo>
                    <a:pt x="225647" y="357854"/>
                  </a:lnTo>
                  <a:lnTo>
                    <a:pt x="228599" y="342899"/>
                  </a:lnTo>
                  <a:lnTo>
                    <a:pt x="228599" y="38099"/>
                  </a:lnTo>
                  <a:lnTo>
                    <a:pt x="225647" y="23788"/>
                  </a:lnTo>
                  <a:lnTo>
                    <a:pt x="217550" y="11620"/>
                  </a:lnTo>
                  <a:lnTo>
                    <a:pt x="205454" y="3167"/>
                  </a:lnTo>
                  <a:lnTo>
                    <a:pt x="190499" y="0"/>
                  </a:lnTo>
                  <a:lnTo>
                    <a:pt x="38099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46210" y="3092196"/>
              <a:ext cx="228599" cy="380999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3546210" y="3092196"/>
              <a:ext cx="228600" cy="381000"/>
            </a:xfrm>
            <a:custGeom>
              <a:avLst/>
              <a:gdLst/>
              <a:ahLst/>
              <a:cxnLst/>
              <a:rect l="l" t="t" r="r" b="b"/>
              <a:pathLst>
                <a:path w="228600" h="381000">
                  <a:moveTo>
                    <a:pt x="38099" y="0"/>
                  </a:moveTo>
                  <a:lnTo>
                    <a:pt x="23145" y="2952"/>
                  </a:lnTo>
                  <a:lnTo>
                    <a:pt x="11048" y="11048"/>
                  </a:lnTo>
                  <a:lnTo>
                    <a:pt x="2952" y="23145"/>
                  </a:lnTo>
                  <a:lnTo>
                    <a:pt x="0" y="38099"/>
                  </a:lnTo>
                  <a:lnTo>
                    <a:pt x="0" y="342899"/>
                  </a:lnTo>
                  <a:lnTo>
                    <a:pt x="2952" y="357854"/>
                  </a:lnTo>
                  <a:lnTo>
                    <a:pt x="11048" y="369950"/>
                  </a:lnTo>
                  <a:lnTo>
                    <a:pt x="23145" y="378047"/>
                  </a:lnTo>
                  <a:lnTo>
                    <a:pt x="38099" y="380999"/>
                  </a:lnTo>
                  <a:lnTo>
                    <a:pt x="190499" y="380999"/>
                  </a:lnTo>
                  <a:lnTo>
                    <a:pt x="205454" y="378047"/>
                  </a:lnTo>
                  <a:lnTo>
                    <a:pt x="217550" y="369950"/>
                  </a:lnTo>
                  <a:lnTo>
                    <a:pt x="225647" y="357854"/>
                  </a:lnTo>
                  <a:lnTo>
                    <a:pt x="228599" y="342899"/>
                  </a:lnTo>
                  <a:lnTo>
                    <a:pt x="228599" y="38099"/>
                  </a:lnTo>
                  <a:lnTo>
                    <a:pt x="225647" y="23145"/>
                  </a:lnTo>
                  <a:lnTo>
                    <a:pt x="217550" y="11048"/>
                  </a:lnTo>
                  <a:lnTo>
                    <a:pt x="205454" y="2952"/>
                  </a:lnTo>
                  <a:lnTo>
                    <a:pt x="190499" y="0"/>
                  </a:lnTo>
                  <a:lnTo>
                    <a:pt x="38099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13394" y="3057144"/>
              <a:ext cx="228599" cy="380999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3113394" y="3057144"/>
              <a:ext cx="228600" cy="381000"/>
            </a:xfrm>
            <a:custGeom>
              <a:avLst/>
              <a:gdLst/>
              <a:ahLst/>
              <a:cxnLst/>
              <a:rect l="l" t="t" r="r" b="b"/>
              <a:pathLst>
                <a:path w="228600" h="381000">
                  <a:moveTo>
                    <a:pt x="38099" y="0"/>
                  </a:moveTo>
                  <a:lnTo>
                    <a:pt x="23788" y="2952"/>
                  </a:lnTo>
                  <a:lnTo>
                    <a:pt x="11620" y="11048"/>
                  </a:lnTo>
                  <a:lnTo>
                    <a:pt x="3167" y="23145"/>
                  </a:lnTo>
                  <a:lnTo>
                    <a:pt x="0" y="38099"/>
                  </a:lnTo>
                  <a:lnTo>
                    <a:pt x="0" y="342899"/>
                  </a:lnTo>
                  <a:lnTo>
                    <a:pt x="3167" y="357854"/>
                  </a:lnTo>
                  <a:lnTo>
                    <a:pt x="11620" y="369950"/>
                  </a:lnTo>
                  <a:lnTo>
                    <a:pt x="23788" y="378047"/>
                  </a:lnTo>
                  <a:lnTo>
                    <a:pt x="38099" y="380999"/>
                  </a:lnTo>
                  <a:lnTo>
                    <a:pt x="190499" y="380999"/>
                  </a:lnTo>
                  <a:lnTo>
                    <a:pt x="205454" y="378047"/>
                  </a:lnTo>
                  <a:lnTo>
                    <a:pt x="217550" y="369950"/>
                  </a:lnTo>
                  <a:lnTo>
                    <a:pt x="225647" y="357854"/>
                  </a:lnTo>
                  <a:lnTo>
                    <a:pt x="228599" y="342899"/>
                  </a:lnTo>
                  <a:lnTo>
                    <a:pt x="228599" y="38099"/>
                  </a:lnTo>
                  <a:lnTo>
                    <a:pt x="225647" y="23145"/>
                  </a:lnTo>
                  <a:lnTo>
                    <a:pt x="217550" y="11048"/>
                  </a:lnTo>
                  <a:lnTo>
                    <a:pt x="205454" y="2952"/>
                  </a:lnTo>
                  <a:lnTo>
                    <a:pt x="190499" y="0"/>
                  </a:lnTo>
                  <a:lnTo>
                    <a:pt x="38099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06102" y="3092196"/>
              <a:ext cx="228599" cy="380999"/>
            </a:xfrm>
            <a:prstGeom prst="rect">
              <a:avLst/>
            </a:prstGeom>
          </p:spPr>
        </p:pic>
        <p:sp>
          <p:nvSpPr>
            <p:cNvPr id="25" name="object 25" descr=""/>
            <p:cNvSpPr/>
            <p:nvPr/>
          </p:nvSpPr>
          <p:spPr>
            <a:xfrm>
              <a:off x="4206102" y="3092196"/>
              <a:ext cx="228600" cy="381000"/>
            </a:xfrm>
            <a:custGeom>
              <a:avLst/>
              <a:gdLst/>
              <a:ahLst/>
              <a:cxnLst/>
              <a:rect l="l" t="t" r="r" b="b"/>
              <a:pathLst>
                <a:path w="228600" h="381000">
                  <a:moveTo>
                    <a:pt x="38099" y="0"/>
                  </a:moveTo>
                  <a:lnTo>
                    <a:pt x="23145" y="2952"/>
                  </a:lnTo>
                  <a:lnTo>
                    <a:pt x="11048" y="11048"/>
                  </a:lnTo>
                  <a:lnTo>
                    <a:pt x="2952" y="23145"/>
                  </a:lnTo>
                  <a:lnTo>
                    <a:pt x="0" y="38099"/>
                  </a:lnTo>
                  <a:lnTo>
                    <a:pt x="0" y="342899"/>
                  </a:lnTo>
                  <a:lnTo>
                    <a:pt x="2952" y="357854"/>
                  </a:lnTo>
                  <a:lnTo>
                    <a:pt x="11048" y="369950"/>
                  </a:lnTo>
                  <a:lnTo>
                    <a:pt x="23145" y="378047"/>
                  </a:lnTo>
                  <a:lnTo>
                    <a:pt x="38099" y="380999"/>
                  </a:lnTo>
                  <a:lnTo>
                    <a:pt x="190499" y="380999"/>
                  </a:lnTo>
                  <a:lnTo>
                    <a:pt x="205454" y="378047"/>
                  </a:lnTo>
                  <a:lnTo>
                    <a:pt x="217550" y="369950"/>
                  </a:lnTo>
                  <a:lnTo>
                    <a:pt x="225647" y="357854"/>
                  </a:lnTo>
                  <a:lnTo>
                    <a:pt x="228599" y="342899"/>
                  </a:lnTo>
                  <a:lnTo>
                    <a:pt x="228599" y="38099"/>
                  </a:lnTo>
                  <a:lnTo>
                    <a:pt x="225647" y="23145"/>
                  </a:lnTo>
                  <a:lnTo>
                    <a:pt x="217550" y="11048"/>
                  </a:lnTo>
                  <a:lnTo>
                    <a:pt x="205454" y="2952"/>
                  </a:lnTo>
                  <a:lnTo>
                    <a:pt x="190499" y="0"/>
                  </a:lnTo>
                  <a:lnTo>
                    <a:pt x="38099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61094" y="3092196"/>
              <a:ext cx="228599" cy="380999"/>
            </a:xfrm>
            <a:prstGeom prst="rect">
              <a:avLst/>
            </a:prstGeom>
          </p:spPr>
        </p:pic>
        <p:sp>
          <p:nvSpPr>
            <p:cNvPr id="27" name="object 27" descr=""/>
            <p:cNvSpPr/>
            <p:nvPr/>
          </p:nvSpPr>
          <p:spPr>
            <a:xfrm>
              <a:off x="3761094" y="3092196"/>
              <a:ext cx="228600" cy="381000"/>
            </a:xfrm>
            <a:custGeom>
              <a:avLst/>
              <a:gdLst/>
              <a:ahLst/>
              <a:cxnLst/>
              <a:rect l="l" t="t" r="r" b="b"/>
              <a:pathLst>
                <a:path w="228600" h="381000">
                  <a:moveTo>
                    <a:pt x="38099" y="0"/>
                  </a:moveTo>
                  <a:lnTo>
                    <a:pt x="23788" y="2952"/>
                  </a:lnTo>
                  <a:lnTo>
                    <a:pt x="11620" y="11048"/>
                  </a:lnTo>
                  <a:lnTo>
                    <a:pt x="3167" y="23145"/>
                  </a:lnTo>
                  <a:lnTo>
                    <a:pt x="0" y="38099"/>
                  </a:lnTo>
                  <a:lnTo>
                    <a:pt x="0" y="342899"/>
                  </a:lnTo>
                  <a:lnTo>
                    <a:pt x="3167" y="357854"/>
                  </a:lnTo>
                  <a:lnTo>
                    <a:pt x="11620" y="369950"/>
                  </a:lnTo>
                  <a:lnTo>
                    <a:pt x="23788" y="378047"/>
                  </a:lnTo>
                  <a:lnTo>
                    <a:pt x="38099" y="380999"/>
                  </a:lnTo>
                  <a:lnTo>
                    <a:pt x="190499" y="380999"/>
                  </a:lnTo>
                  <a:lnTo>
                    <a:pt x="205454" y="378047"/>
                  </a:lnTo>
                  <a:lnTo>
                    <a:pt x="217550" y="369950"/>
                  </a:lnTo>
                  <a:lnTo>
                    <a:pt x="225647" y="357854"/>
                  </a:lnTo>
                  <a:lnTo>
                    <a:pt x="228599" y="342899"/>
                  </a:lnTo>
                  <a:lnTo>
                    <a:pt x="228599" y="38099"/>
                  </a:lnTo>
                  <a:lnTo>
                    <a:pt x="225647" y="23145"/>
                  </a:lnTo>
                  <a:lnTo>
                    <a:pt x="217550" y="11048"/>
                  </a:lnTo>
                  <a:lnTo>
                    <a:pt x="205454" y="2952"/>
                  </a:lnTo>
                  <a:lnTo>
                    <a:pt x="190499" y="0"/>
                  </a:lnTo>
                  <a:lnTo>
                    <a:pt x="38099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14762" y="3108960"/>
              <a:ext cx="457199" cy="380999"/>
            </a:xfrm>
            <a:prstGeom prst="rect">
              <a:avLst/>
            </a:prstGeom>
          </p:spPr>
        </p:pic>
        <p:sp>
          <p:nvSpPr>
            <p:cNvPr id="29" name="object 29" descr=""/>
            <p:cNvSpPr/>
            <p:nvPr/>
          </p:nvSpPr>
          <p:spPr>
            <a:xfrm>
              <a:off x="4914762" y="3108960"/>
              <a:ext cx="457200" cy="381000"/>
            </a:xfrm>
            <a:custGeom>
              <a:avLst/>
              <a:gdLst/>
              <a:ahLst/>
              <a:cxnLst/>
              <a:rect l="l" t="t" r="r" b="b"/>
              <a:pathLst>
                <a:path w="457200" h="381000">
                  <a:moveTo>
                    <a:pt x="62483" y="0"/>
                  </a:moveTo>
                  <a:lnTo>
                    <a:pt x="37933" y="5072"/>
                  </a:lnTo>
                  <a:lnTo>
                    <a:pt x="18097" y="18859"/>
                  </a:lnTo>
                  <a:lnTo>
                    <a:pt x="4833" y="39219"/>
                  </a:lnTo>
                  <a:lnTo>
                    <a:pt x="0" y="64007"/>
                  </a:lnTo>
                  <a:lnTo>
                    <a:pt x="0" y="318515"/>
                  </a:lnTo>
                  <a:lnTo>
                    <a:pt x="4833" y="343066"/>
                  </a:lnTo>
                  <a:lnTo>
                    <a:pt x="18097" y="362902"/>
                  </a:lnTo>
                  <a:lnTo>
                    <a:pt x="37933" y="376166"/>
                  </a:lnTo>
                  <a:lnTo>
                    <a:pt x="62483" y="380999"/>
                  </a:lnTo>
                  <a:lnTo>
                    <a:pt x="393191" y="380999"/>
                  </a:lnTo>
                  <a:lnTo>
                    <a:pt x="417980" y="376166"/>
                  </a:lnTo>
                  <a:lnTo>
                    <a:pt x="438340" y="362902"/>
                  </a:lnTo>
                  <a:lnTo>
                    <a:pt x="452127" y="343066"/>
                  </a:lnTo>
                  <a:lnTo>
                    <a:pt x="457199" y="318515"/>
                  </a:lnTo>
                  <a:lnTo>
                    <a:pt x="457199" y="64007"/>
                  </a:lnTo>
                  <a:lnTo>
                    <a:pt x="452127" y="39219"/>
                  </a:lnTo>
                  <a:lnTo>
                    <a:pt x="438340" y="18859"/>
                  </a:lnTo>
                  <a:lnTo>
                    <a:pt x="417980" y="5072"/>
                  </a:lnTo>
                  <a:lnTo>
                    <a:pt x="393191" y="0"/>
                  </a:lnTo>
                  <a:lnTo>
                    <a:pt x="62483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77502" y="3108960"/>
              <a:ext cx="228599" cy="347471"/>
            </a:xfrm>
            <a:prstGeom prst="rect">
              <a:avLst/>
            </a:prstGeom>
          </p:spPr>
        </p:pic>
        <p:sp>
          <p:nvSpPr>
            <p:cNvPr id="31" name="object 31" descr=""/>
            <p:cNvSpPr/>
            <p:nvPr/>
          </p:nvSpPr>
          <p:spPr>
            <a:xfrm>
              <a:off x="3977502" y="3108960"/>
              <a:ext cx="228600" cy="347980"/>
            </a:xfrm>
            <a:custGeom>
              <a:avLst/>
              <a:gdLst/>
              <a:ahLst/>
              <a:cxnLst/>
              <a:rect l="l" t="t" r="r" b="b"/>
              <a:pathLst>
                <a:path w="228600" h="347979">
                  <a:moveTo>
                    <a:pt x="38099" y="0"/>
                  </a:moveTo>
                  <a:lnTo>
                    <a:pt x="23145" y="3167"/>
                  </a:lnTo>
                  <a:lnTo>
                    <a:pt x="11048" y="11620"/>
                  </a:lnTo>
                  <a:lnTo>
                    <a:pt x="2952" y="23788"/>
                  </a:lnTo>
                  <a:lnTo>
                    <a:pt x="0" y="38099"/>
                  </a:lnTo>
                  <a:lnTo>
                    <a:pt x="0" y="309371"/>
                  </a:lnTo>
                  <a:lnTo>
                    <a:pt x="2952" y="323683"/>
                  </a:lnTo>
                  <a:lnTo>
                    <a:pt x="11048" y="335851"/>
                  </a:lnTo>
                  <a:lnTo>
                    <a:pt x="23145" y="344304"/>
                  </a:lnTo>
                  <a:lnTo>
                    <a:pt x="38099" y="347471"/>
                  </a:lnTo>
                  <a:lnTo>
                    <a:pt x="190499" y="347471"/>
                  </a:lnTo>
                  <a:lnTo>
                    <a:pt x="205454" y="344304"/>
                  </a:lnTo>
                  <a:lnTo>
                    <a:pt x="217550" y="335851"/>
                  </a:lnTo>
                  <a:lnTo>
                    <a:pt x="225647" y="323683"/>
                  </a:lnTo>
                  <a:lnTo>
                    <a:pt x="228599" y="309371"/>
                  </a:lnTo>
                  <a:lnTo>
                    <a:pt x="228599" y="38099"/>
                  </a:lnTo>
                  <a:lnTo>
                    <a:pt x="225647" y="23788"/>
                  </a:lnTo>
                  <a:lnTo>
                    <a:pt x="217550" y="11620"/>
                  </a:lnTo>
                  <a:lnTo>
                    <a:pt x="205454" y="3167"/>
                  </a:lnTo>
                  <a:lnTo>
                    <a:pt x="190499" y="0"/>
                  </a:lnTo>
                  <a:lnTo>
                    <a:pt x="38099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86162" y="3108960"/>
              <a:ext cx="228599" cy="380999"/>
            </a:xfrm>
            <a:prstGeom prst="rect">
              <a:avLst/>
            </a:prstGeom>
          </p:spPr>
        </p:pic>
        <p:sp>
          <p:nvSpPr>
            <p:cNvPr id="33" name="object 33" descr=""/>
            <p:cNvSpPr/>
            <p:nvPr/>
          </p:nvSpPr>
          <p:spPr>
            <a:xfrm>
              <a:off x="4686162" y="3108960"/>
              <a:ext cx="228600" cy="381000"/>
            </a:xfrm>
            <a:custGeom>
              <a:avLst/>
              <a:gdLst/>
              <a:ahLst/>
              <a:cxnLst/>
              <a:rect l="l" t="t" r="r" b="b"/>
              <a:pathLst>
                <a:path w="228600" h="381000">
                  <a:moveTo>
                    <a:pt x="38099" y="0"/>
                  </a:moveTo>
                  <a:lnTo>
                    <a:pt x="23145" y="3167"/>
                  </a:lnTo>
                  <a:lnTo>
                    <a:pt x="11048" y="11620"/>
                  </a:lnTo>
                  <a:lnTo>
                    <a:pt x="2952" y="23788"/>
                  </a:lnTo>
                  <a:lnTo>
                    <a:pt x="0" y="38099"/>
                  </a:lnTo>
                  <a:lnTo>
                    <a:pt x="0" y="342899"/>
                  </a:lnTo>
                  <a:lnTo>
                    <a:pt x="2952" y="357854"/>
                  </a:lnTo>
                  <a:lnTo>
                    <a:pt x="11048" y="369950"/>
                  </a:lnTo>
                  <a:lnTo>
                    <a:pt x="23145" y="378047"/>
                  </a:lnTo>
                  <a:lnTo>
                    <a:pt x="38099" y="380999"/>
                  </a:lnTo>
                  <a:lnTo>
                    <a:pt x="190499" y="380999"/>
                  </a:lnTo>
                  <a:lnTo>
                    <a:pt x="204811" y="378047"/>
                  </a:lnTo>
                  <a:lnTo>
                    <a:pt x="216979" y="369950"/>
                  </a:lnTo>
                  <a:lnTo>
                    <a:pt x="225432" y="357854"/>
                  </a:lnTo>
                  <a:lnTo>
                    <a:pt x="228599" y="342899"/>
                  </a:lnTo>
                  <a:lnTo>
                    <a:pt x="228599" y="38099"/>
                  </a:lnTo>
                  <a:lnTo>
                    <a:pt x="225432" y="23788"/>
                  </a:lnTo>
                  <a:lnTo>
                    <a:pt x="216979" y="11620"/>
                  </a:lnTo>
                  <a:lnTo>
                    <a:pt x="204811" y="3167"/>
                  </a:lnTo>
                  <a:lnTo>
                    <a:pt x="190499" y="0"/>
                  </a:lnTo>
                  <a:lnTo>
                    <a:pt x="38099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57562" y="3108960"/>
              <a:ext cx="228599" cy="380999"/>
            </a:xfrm>
            <a:prstGeom prst="rect">
              <a:avLst/>
            </a:prstGeom>
          </p:spPr>
        </p:pic>
        <p:sp>
          <p:nvSpPr>
            <p:cNvPr id="35" name="object 35" descr=""/>
            <p:cNvSpPr/>
            <p:nvPr/>
          </p:nvSpPr>
          <p:spPr>
            <a:xfrm>
              <a:off x="4457562" y="3108960"/>
              <a:ext cx="228600" cy="381000"/>
            </a:xfrm>
            <a:custGeom>
              <a:avLst/>
              <a:gdLst/>
              <a:ahLst/>
              <a:cxnLst/>
              <a:rect l="l" t="t" r="r" b="b"/>
              <a:pathLst>
                <a:path w="228600" h="381000">
                  <a:moveTo>
                    <a:pt x="38099" y="0"/>
                  </a:moveTo>
                  <a:lnTo>
                    <a:pt x="23145" y="3167"/>
                  </a:lnTo>
                  <a:lnTo>
                    <a:pt x="11048" y="11620"/>
                  </a:lnTo>
                  <a:lnTo>
                    <a:pt x="2952" y="23788"/>
                  </a:lnTo>
                  <a:lnTo>
                    <a:pt x="0" y="38099"/>
                  </a:lnTo>
                  <a:lnTo>
                    <a:pt x="0" y="342899"/>
                  </a:lnTo>
                  <a:lnTo>
                    <a:pt x="2952" y="357854"/>
                  </a:lnTo>
                  <a:lnTo>
                    <a:pt x="11048" y="369950"/>
                  </a:lnTo>
                  <a:lnTo>
                    <a:pt x="23145" y="378047"/>
                  </a:lnTo>
                  <a:lnTo>
                    <a:pt x="38099" y="380999"/>
                  </a:lnTo>
                  <a:lnTo>
                    <a:pt x="190499" y="380999"/>
                  </a:lnTo>
                  <a:lnTo>
                    <a:pt x="204811" y="378047"/>
                  </a:lnTo>
                  <a:lnTo>
                    <a:pt x="216979" y="369950"/>
                  </a:lnTo>
                  <a:lnTo>
                    <a:pt x="225432" y="357854"/>
                  </a:lnTo>
                  <a:lnTo>
                    <a:pt x="228599" y="342899"/>
                  </a:lnTo>
                  <a:lnTo>
                    <a:pt x="228599" y="38099"/>
                  </a:lnTo>
                  <a:lnTo>
                    <a:pt x="225432" y="23788"/>
                  </a:lnTo>
                  <a:lnTo>
                    <a:pt x="216979" y="11620"/>
                  </a:lnTo>
                  <a:lnTo>
                    <a:pt x="204811" y="3167"/>
                  </a:lnTo>
                  <a:lnTo>
                    <a:pt x="190499" y="0"/>
                  </a:lnTo>
                  <a:lnTo>
                    <a:pt x="38099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6" name="object 36" descr=""/>
          <p:cNvGrpSpPr/>
          <p:nvPr/>
        </p:nvGrpSpPr>
        <p:grpSpPr>
          <a:xfrm>
            <a:off x="2369492" y="3697033"/>
            <a:ext cx="5796280" cy="233679"/>
            <a:chOff x="2369492" y="3697033"/>
            <a:chExt cx="5796280" cy="233679"/>
          </a:xfrm>
        </p:grpSpPr>
        <p:sp>
          <p:nvSpPr>
            <p:cNvPr id="37" name="object 37" descr=""/>
            <p:cNvSpPr/>
            <p:nvPr/>
          </p:nvSpPr>
          <p:spPr>
            <a:xfrm>
              <a:off x="2369682" y="3739895"/>
              <a:ext cx="5796280" cy="76200"/>
            </a:xfrm>
            <a:custGeom>
              <a:avLst/>
              <a:gdLst/>
              <a:ahLst/>
              <a:cxnLst/>
              <a:rect l="l" t="t" r="r" b="b"/>
              <a:pathLst>
                <a:path w="5796280" h="76200">
                  <a:moveTo>
                    <a:pt x="5736336" y="41148"/>
                  </a:moveTo>
                  <a:lnTo>
                    <a:pt x="5736336" y="35052"/>
                  </a:lnTo>
                  <a:lnTo>
                    <a:pt x="5731764" y="33528"/>
                  </a:lnTo>
                  <a:lnTo>
                    <a:pt x="4572" y="33528"/>
                  </a:lnTo>
                  <a:lnTo>
                    <a:pt x="1524" y="35052"/>
                  </a:lnTo>
                  <a:lnTo>
                    <a:pt x="0" y="38100"/>
                  </a:lnTo>
                  <a:lnTo>
                    <a:pt x="1524" y="41148"/>
                  </a:lnTo>
                  <a:lnTo>
                    <a:pt x="4572" y="42672"/>
                  </a:lnTo>
                  <a:lnTo>
                    <a:pt x="5731764" y="42672"/>
                  </a:lnTo>
                  <a:lnTo>
                    <a:pt x="5736336" y="41148"/>
                  </a:lnTo>
                  <a:close/>
                </a:path>
                <a:path w="5796280" h="76200">
                  <a:moveTo>
                    <a:pt x="5795772" y="38100"/>
                  </a:moveTo>
                  <a:lnTo>
                    <a:pt x="5719572" y="0"/>
                  </a:lnTo>
                  <a:lnTo>
                    <a:pt x="5719572" y="33528"/>
                  </a:lnTo>
                  <a:lnTo>
                    <a:pt x="5731764" y="33528"/>
                  </a:lnTo>
                  <a:lnTo>
                    <a:pt x="5736336" y="35052"/>
                  </a:lnTo>
                  <a:lnTo>
                    <a:pt x="5736336" y="67818"/>
                  </a:lnTo>
                  <a:lnTo>
                    <a:pt x="5795772" y="38100"/>
                  </a:lnTo>
                  <a:close/>
                </a:path>
                <a:path w="5796280" h="76200">
                  <a:moveTo>
                    <a:pt x="5736336" y="67818"/>
                  </a:moveTo>
                  <a:lnTo>
                    <a:pt x="5736336" y="41148"/>
                  </a:lnTo>
                  <a:lnTo>
                    <a:pt x="5731764" y="42672"/>
                  </a:lnTo>
                  <a:lnTo>
                    <a:pt x="5719572" y="42672"/>
                  </a:lnTo>
                  <a:lnTo>
                    <a:pt x="5719572" y="76200"/>
                  </a:lnTo>
                  <a:lnTo>
                    <a:pt x="5736336" y="678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2374254" y="3701795"/>
              <a:ext cx="4572000" cy="228600"/>
            </a:xfrm>
            <a:custGeom>
              <a:avLst/>
              <a:gdLst/>
              <a:ahLst/>
              <a:cxnLst/>
              <a:rect l="l" t="t" r="r" b="b"/>
              <a:pathLst>
                <a:path w="4572000" h="228600">
                  <a:moveTo>
                    <a:pt x="0" y="0"/>
                  </a:moveTo>
                  <a:lnTo>
                    <a:pt x="0" y="152399"/>
                  </a:lnTo>
                </a:path>
                <a:path w="4572000" h="228600">
                  <a:moveTo>
                    <a:pt x="228599" y="0"/>
                  </a:moveTo>
                  <a:lnTo>
                    <a:pt x="234695" y="220979"/>
                  </a:lnTo>
                </a:path>
                <a:path w="4572000" h="228600">
                  <a:moveTo>
                    <a:pt x="457199" y="0"/>
                  </a:moveTo>
                  <a:lnTo>
                    <a:pt x="457199" y="152399"/>
                  </a:lnTo>
                </a:path>
                <a:path w="4572000" h="228600">
                  <a:moveTo>
                    <a:pt x="685799" y="0"/>
                  </a:moveTo>
                  <a:lnTo>
                    <a:pt x="685799" y="152399"/>
                  </a:lnTo>
                </a:path>
                <a:path w="4572000" h="228600">
                  <a:moveTo>
                    <a:pt x="914399" y="0"/>
                  </a:moveTo>
                  <a:lnTo>
                    <a:pt x="914399" y="152399"/>
                  </a:lnTo>
                </a:path>
                <a:path w="4572000" h="228600">
                  <a:moveTo>
                    <a:pt x="1142999" y="0"/>
                  </a:moveTo>
                  <a:lnTo>
                    <a:pt x="1142999" y="228599"/>
                  </a:lnTo>
                </a:path>
                <a:path w="4572000" h="228600">
                  <a:moveTo>
                    <a:pt x="1371599" y="0"/>
                  </a:moveTo>
                  <a:lnTo>
                    <a:pt x="1371599" y="152399"/>
                  </a:lnTo>
                </a:path>
                <a:path w="4572000" h="228600">
                  <a:moveTo>
                    <a:pt x="1600199" y="0"/>
                  </a:moveTo>
                  <a:lnTo>
                    <a:pt x="1600199" y="152399"/>
                  </a:lnTo>
                </a:path>
                <a:path w="4572000" h="228600">
                  <a:moveTo>
                    <a:pt x="1828799" y="0"/>
                  </a:moveTo>
                  <a:lnTo>
                    <a:pt x="1828799" y="152399"/>
                  </a:lnTo>
                </a:path>
                <a:path w="4572000" h="228600">
                  <a:moveTo>
                    <a:pt x="2057399" y="0"/>
                  </a:moveTo>
                  <a:lnTo>
                    <a:pt x="2057399" y="152399"/>
                  </a:lnTo>
                </a:path>
                <a:path w="4572000" h="228600">
                  <a:moveTo>
                    <a:pt x="2285999" y="0"/>
                  </a:moveTo>
                  <a:lnTo>
                    <a:pt x="2285999" y="228599"/>
                  </a:lnTo>
                </a:path>
                <a:path w="4572000" h="228600">
                  <a:moveTo>
                    <a:pt x="2514599" y="0"/>
                  </a:moveTo>
                  <a:lnTo>
                    <a:pt x="2514599" y="152399"/>
                  </a:lnTo>
                </a:path>
                <a:path w="4572000" h="228600">
                  <a:moveTo>
                    <a:pt x="2743199" y="0"/>
                  </a:moveTo>
                  <a:lnTo>
                    <a:pt x="2743199" y="152399"/>
                  </a:lnTo>
                </a:path>
                <a:path w="4572000" h="228600">
                  <a:moveTo>
                    <a:pt x="2971799" y="0"/>
                  </a:moveTo>
                  <a:lnTo>
                    <a:pt x="2971799" y="152399"/>
                  </a:lnTo>
                </a:path>
                <a:path w="4572000" h="228600">
                  <a:moveTo>
                    <a:pt x="3200399" y="0"/>
                  </a:moveTo>
                  <a:lnTo>
                    <a:pt x="3200399" y="152399"/>
                  </a:lnTo>
                </a:path>
                <a:path w="4572000" h="228600">
                  <a:moveTo>
                    <a:pt x="3428999" y="0"/>
                  </a:moveTo>
                  <a:lnTo>
                    <a:pt x="3428999" y="228599"/>
                  </a:lnTo>
                </a:path>
                <a:path w="4572000" h="228600">
                  <a:moveTo>
                    <a:pt x="3657599" y="0"/>
                  </a:moveTo>
                  <a:lnTo>
                    <a:pt x="3657599" y="152399"/>
                  </a:lnTo>
                </a:path>
                <a:path w="4572000" h="228600">
                  <a:moveTo>
                    <a:pt x="3886199" y="0"/>
                  </a:moveTo>
                  <a:lnTo>
                    <a:pt x="3886199" y="152399"/>
                  </a:lnTo>
                </a:path>
                <a:path w="4572000" h="228600">
                  <a:moveTo>
                    <a:pt x="4114799" y="0"/>
                  </a:moveTo>
                  <a:lnTo>
                    <a:pt x="4114799" y="152399"/>
                  </a:lnTo>
                </a:path>
                <a:path w="4572000" h="228600">
                  <a:moveTo>
                    <a:pt x="4343399" y="0"/>
                  </a:moveTo>
                  <a:lnTo>
                    <a:pt x="4343399" y="152399"/>
                  </a:lnTo>
                </a:path>
                <a:path w="4572000" h="228600">
                  <a:moveTo>
                    <a:pt x="4571999" y="0"/>
                  </a:moveTo>
                  <a:lnTo>
                    <a:pt x="4571999" y="2285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/>
          <p:nvPr/>
        </p:nvSpPr>
        <p:spPr>
          <a:xfrm>
            <a:off x="6819788" y="3800346"/>
            <a:ext cx="14224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22605" algn="l"/>
              </a:tabLst>
            </a:pPr>
            <a:r>
              <a:rPr dirty="0" baseline="-27777" sz="3600" spc="-37">
                <a:latin typeface="Times New Roman"/>
                <a:cs typeface="Times New Roman"/>
              </a:rPr>
              <a:t>20</a:t>
            </a:r>
            <a:r>
              <a:rPr dirty="0" baseline="-27777" sz="36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Tempo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2428112" y="3076446"/>
            <a:ext cx="3630295" cy="1267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415290" algn="l"/>
                <a:tab pos="2603500" algn="l"/>
              </a:tabLst>
            </a:pPr>
            <a:r>
              <a:rPr dirty="0" sz="2400" spc="-50" b="1">
                <a:latin typeface="Times New Roman"/>
                <a:cs typeface="Times New Roman"/>
              </a:rPr>
              <a:t>A</a:t>
            </a:r>
            <a:r>
              <a:rPr dirty="0" sz="2400" b="1">
                <a:latin typeface="Times New Roman"/>
                <a:cs typeface="Times New Roman"/>
              </a:rPr>
              <a:t>	B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baseline="6944" sz="3600" b="1">
                <a:latin typeface="Times New Roman"/>
                <a:cs typeface="Times New Roman"/>
              </a:rPr>
              <a:t>A</a:t>
            </a:r>
            <a:r>
              <a:rPr dirty="0" baseline="-3472" sz="3600" b="1">
                <a:latin typeface="Times New Roman"/>
                <a:cs typeface="Times New Roman"/>
              </a:rPr>
              <a:t>C</a:t>
            </a:r>
            <a:r>
              <a:rPr dirty="0" sz="2400" b="1">
                <a:latin typeface="Times New Roman"/>
                <a:cs typeface="Times New Roman"/>
              </a:rPr>
              <a:t>BACB</a:t>
            </a:r>
            <a:r>
              <a:rPr dirty="0" sz="2400" spc="-270" b="1">
                <a:latin typeface="Times New Roman"/>
                <a:cs typeface="Times New Roman"/>
              </a:rPr>
              <a:t> </a:t>
            </a:r>
            <a:r>
              <a:rPr dirty="0" baseline="-3472" sz="3600" spc="37" b="1">
                <a:latin typeface="Times New Roman"/>
                <a:cs typeface="Times New Roman"/>
              </a:rPr>
              <a:t>AB</a:t>
            </a:r>
            <a:r>
              <a:rPr dirty="0" baseline="-3472" sz="3600" b="1">
                <a:latin typeface="Times New Roman"/>
                <a:cs typeface="Times New Roman"/>
              </a:rPr>
              <a:t>	</a:t>
            </a:r>
            <a:r>
              <a:rPr dirty="0" baseline="-3472" sz="3600" spc="-75" b="1">
                <a:latin typeface="Times New Roman"/>
                <a:cs typeface="Times New Roman"/>
              </a:rPr>
              <a:t>A</a:t>
            </a:r>
            <a:endParaRPr baseline="-3472"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60"/>
              </a:spcBef>
            </a:pPr>
            <a:endParaRPr sz="2400">
              <a:latin typeface="Times New Roman"/>
              <a:cs typeface="Times New Roman"/>
            </a:endParaRPr>
          </a:p>
          <a:p>
            <a:pPr marL="81280">
              <a:lnSpc>
                <a:spcPct val="100000"/>
              </a:lnSpc>
              <a:tabLst>
                <a:tab pos="1028065" algn="l"/>
                <a:tab pos="2143125" algn="l"/>
                <a:tab pos="3286125" algn="l"/>
              </a:tabLst>
            </a:pPr>
            <a:r>
              <a:rPr dirty="0" baseline="1157" sz="3600" spc="-75">
                <a:latin typeface="Times New Roman"/>
                <a:cs typeface="Times New Roman"/>
              </a:rPr>
              <a:t>1</a:t>
            </a:r>
            <a:r>
              <a:rPr dirty="0" baseline="1157" sz="3600">
                <a:latin typeface="Times New Roman"/>
                <a:cs typeface="Times New Roman"/>
              </a:rPr>
              <a:t>	</a:t>
            </a:r>
            <a:r>
              <a:rPr dirty="0" sz="2400" spc="-50">
                <a:latin typeface="Times New Roman"/>
                <a:cs typeface="Times New Roman"/>
              </a:rPr>
              <a:t>5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10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15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5"/>
              <a:t>Escalonamento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985136" y="2899662"/>
            <a:ext cx="6221730" cy="1245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0" spc="-590">
                <a:solidFill>
                  <a:srgbClr val="765E54"/>
                </a:solidFill>
                <a:latin typeface="Arial MT"/>
                <a:cs typeface="Arial MT"/>
              </a:rPr>
              <a:t>Filas</a:t>
            </a:r>
            <a:r>
              <a:rPr dirty="0" sz="8000" spc="-5">
                <a:solidFill>
                  <a:srgbClr val="765E54"/>
                </a:solidFill>
                <a:latin typeface="Arial MT"/>
                <a:cs typeface="Arial MT"/>
              </a:rPr>
              <a:t> </a:t>
            </a:r>
            <a:r>
              <a:rPr dirty="0" sz="8000" spc="-525">
                <a:solidFill>
                  <a:srgbClr val="765E54"/>
                </a:solidFill>
                <a:latin typeface="Arial MT"/>
                <a:cs typeface="Arial MT"/>
              </a:rPr>
              <a:t>Multiníveis</a:t>
            </a:r>
            <a:endParaRPr sz="8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007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25"/>
              <a:t>Filas</a:t>
            </a:r>
            <a:r>
              <a:rPr dirty="0" spc="5"/>
              <a:t> </a:t>
            </a:r>
            <a:r>
              <a:rPr dirty="0" spc="-290"/>
              <a:t>Multiníveis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466976" y="1921255"/>
            <a:ext cx="7732395" cy="4298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0835" indent="-318135">
              <a:lnSpc>
                <a:spcPct val="100000"/>
              </a:lnSpc>
              <a:spcBef>
                <a:spcPts val="100"/>
              </a:spcBef>
              <a:buClr>
                <a:srgbClr val="DD7F46"/>
              </a:buClr>
              <a:buSzPct val="61904"/>
              <a:buFont typeface="Lucida Sans Unicode"/>
              <a:buChar char="□"/>
              <a:tabLst>
                <a:tab pos="330835" algn="l"/>
              </a:tabLst>
            </a:pPr>
            <a:r>
              <a:rPr dirty="0" sz="2100" spc="-100">
                <a:latin typeface="Arial MT"/>
                <a:cs typeface="Arial MT"/>
              </a:rPr>
              <a:t>Fila</a:t>
            </a:r>
            <a:r>
              <a:rPr dirty="0" sz="2100" spc="-5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de</a:t>
            </a:r>
            <a:r>
              <a:rPr dirty="0" sz="2100" spc="-145">
                <a:latin typeface="Arial MT"/>
                <a:cs typeface="Arial MT"/>
              </a:rPr>
              <a:t> </a:t>
            </a:r>
            <a:r>
              <a:rPr dirty="0" sz="2100" spc="-130">
                <a:latin typeface="Arial MT"/>
                <a:cs typeface="Arial MT"/>
              </a:rPr>
              <a:t>prontos</a:t>
            </a:r>
            <a:r>
              <a:rPr dirty="0" sz="2100" spc="-2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é</a:t>
            </a:r>
            <a:r>
              <a:rPr dirty="0" sz="2100" spc="-75">
                <a:latin typeface="Arial MT"/>
                <a:cs typeface="Arial MT"/>
              </a:rPr>
              <a:t> </a:t>
            </a:r>
            <a:r>
              <a:rPr dirty="0" sz="2100" spc="-10">
                <a:latin typeface="Arial MT"/>
                <a:cs typeface="Arial MT"/>
              </a:rPr>
              <a:t>dividida</a:t>
            </a:r>
            <a:r>
              <a:rPr dirty="0" sz="2100" spc="-55">
                <a:latin typeface="Arial MT"/>
                <a:cs typeface="Arial MT"/>
              </a:rPr>
              <a:t> </a:t>
            </a:r>
            <a:r>
              <a:rPr dirty="0" sz="2100" spc="-240">
                <a:latin typeface="Arial MT"/>
                <a:cs typeface="Arial MT"/>
              </a:rPr>
              <a:t>em</a:t>
            </a:r>
            <a:r>
              <a:rPr dirty="0" sz="2100" spc="-5">
                <a:latin typeface="Arial MT"/>
                <a:cs typeface="Arial MT"/>
              </a:rPr>
              <a:t> </a:t>
            </a:r>
            <a:r>
              <a:rPr dirty="0" sz="2100" spc="-85">
                <a:latin typeface="Arial MT"/>
                <a:cs typeface="Arial MT"/>
              </a:rPr>
              <a:t>várias</a:t>
            </a:r>
            <a:r>
              <a:rPr dirty="0" sz="2100" spc="-65">
                <a:latin typeface="Arial MT"/>
                <a:cs typeface="Arial MT"/>
              </a:rPr>
              <a:t> </a:t>
            </a:r>
            <a:r>
              <a:rPr dirty="0" sz="2100" spc="-10">
                <a:latin typeface="Arial MT"/>
                <a:cs typeface="Arial MT"/>
              </a:rPr>
              <a:t>filas</a:t>
            </a:r>
            <a:endParaRPr sz="2100">
              <a:latin typeface="Arial MT"/>
              <a:cs typeface="Arial MT"/>
            </a:endParaRPr>
          </a:p>
          <a:p>
            <a:pPr lvl="1" marL="652780" indent="-273050">
              <a:lnSpc>
                <a:spcPct val="100000"/>
              </a:lnSpc>
              <a:spcBef>
                <a:spcPts val="60"/>
              </a:spcBef>
              <a:buClr>
                <a:srgbClr val="94B6D2"/>
              </a:buClr>
              <a:buSzPct val="70000"/>
              <a:buFont typeface="Microsoft Sans Serif"/>
              <a:buChar char="□"/>
              <a:tabLst>
                <a:tab pos="652780" algn="l"/>
              </a:tabLst>
            </a:pPr>
            <a:r>
              <a:rPr dirty="0" sz="2000" spc="-185">
                <a:latin typeface="Arial MT"/>
                <a:cs typeface="Arial MT"/>
              </a:rPr>
              <a:t>Ex.: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2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filas</a:t>
            </a:r>
            <a:endParaRPr sz="2000">
              <a:latin typeface="Arial MT"/>
              <a:cs typeface="Arial MT"/>
            </a:endParaRPr>
          </a:p>
          <a:p>
            <a:pPr lvl="2" marL="924560" indent="-226695">
              <a:lnSpc>
                <a:spcPct val="100000"/>
              </a:lnSpc>
              <a:spcBef>
                <a:spcPts val="80"/>
              </a:spcBef>
              <a:buClr>
                <a:srgbClr val="DD7F46"/>
              </a:buClr>
              <a:buSzPct val="77777"/>
              <a:buFont typeface="Lucida Sans Unicode"/>
              <a:buChar char="■"/>
              <a:tabLst>
                <a:tab pos="924560" algn="l"/>
              </a:tabLst>
            </a:pPr>
            <a:r>
              <a:rPr dirty="0" sz="1800" spc="-204">
                <a:latin typeface="Arial MT"/>
                <a:cs typeface="Arial MT"/>
              </a:rPr>
              <a:t>Processos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210">
                <a:latin typeface="Arial MT"/>
                <a:cs typeface="Arial MT"/>
              </a:rPr>
              <a:t>em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70">
                <a:latin typeface="Arial MT"/>
                <a:cs typeface="Arial MT"/>
              </a:rPr>
              <a:t>primeiro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65">
                <a:latin typeface="Arial MT"/>
                <a:cs typeface="Arial MT"/>
              </a:rPr>
              <a:t>plano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20">
                <a:latin typeface="Arial MT"/>
                <a:cs typeface="Arial MT"/>
              </a:rPr>
              <a:t>(interativos/foreground);</a:t>
            </a:r>
            <a:endParaRPr sz="1800">
              <a:latin typeface="Arial MT"/>
              <a:cs typeface="Arial MT"/>
            </a:endParaRPr>
          </a:p>
          <a:p>
            <a:pPr lvl="2" marL="924560" indent="-226695">
              <a:lnSpc>
                <a:spcPct val="100000"/>
              </a:lnSpc>
              <a:spcBef>
                <a:spcPts val="60"/>
              </a:spcBef>
              <a:buClr>
                <a:srgbClr val="DD7F46"/>
              </a:buClr>
              <a:buSzPct val="77777"/>
              <a:buFont typeface="Lucida Sans Unicode"/>
              <a:buChar char="■"/>
              <a:tabLst>
                <a:tab pos="924560" algn="l"/>
              </a:tabLst>
            </a:pPr>
            <a:r>
              <a:rPr dirty="0" sz="1800" spc="-204">
                <a:latin typeface="Arial MT"/>
                <a:cs typeface="Arial MT"/>
              </a:rPr>
              <a:t>Processos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 spc="-210">
                <a:latin typeface="Arial MT"/>
                <a:cs typeface="Arial MT"/>
              </a:rPr>
              <a:t>em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 spc="-145">
                <a:latin typeface="Arial MT"/>
                <a:cs typeface="Arial MT"/>
              </a:rPr>
              <a:t>segundo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65">
                <a:latin typeface="Arial MT"/>
                <a:cs typeface="Arial MT"/>
              </a:rPr>
              <a:t>plano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 spc="-20">
                <a:latin typeface="Arial MT"/>
                <a:cs typeface="Arial MT"/>
              </a:rPr>
              <a:t>(background/batch);</a:t>
            </a:r>
            <a:endParaRPr sz="1800">
              <a:latin typeface="Arial MT"/>
              <a:cs typeface="Arial MT"/>
            </a:endParaRPr>
          </a:p>
          <a:p>
            <a:pPr marL="330835" indent="-318135">
              <a:lnSpc>
                <a:spcPct val="100000"/>
              </a:lnSpc>
              <a:spcBef>
                <a:spcPts val="204"/>
              </a:spcBef>
              <a:buClr>
                <a:srgbClr val="DD7F46"/>
              </a:buClr>
              <a:buSzPct val="61904"/>
              <a:buFont typeface="Lucida Sans Unicode"/>
              <a:buChar char="□"/>
              <a:tabLst>
                <a:tab pos="330835" algn="l"/>
              </a:tabLst>
            </a:pPr>
            <a:r>
              <a:rPr dirty="0" sz="2100" spc="-55">
                <a:latin typeface="Arial MT"/>
                <a:cs typeface="Arial MT"/>
              </a:rPr>
              <a:t>Cada</a:t>
            </a:r>
            <a:r>
              <a:rPr dirty="0" sz="2100" spc="-7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fila</a:t>
            </a:r>
            <a:r>
              <a:rPr dirty="0" sz="2100" spc="-25">
                <a:latin typeface="Arial MT"/>
                <a:cs typeface="Arial MT"/>
              </a:rPr>
              <a:t> </a:t>
            </a:r>
            <a:r>
              <a:rPr dirty="0" sz="2100" spc="-190">
                <a:latin typeface="Arial MT"/>
                <a:cs typeface="Arial MT"/>
              </a:rPr>
              <a:t>possui</a:t>
            </a:r>
            <a:r>
              <a:rPr dirty="0" sz="2100" spc="-15">
                <a:latin typeface="Arial MT"/>
                <a:cs typeface="Arial MT"/>
              </a:rPr>
              <a:t> </a:t>
            </a:r>
            <a:r>
              <a:rPr dirty="0" sz="2100" spc="-245">
                <a:latin typeface="Arial MT"/>
                <a:cs typeface="Arial MT"/>
              </a:rPr>
              <a:t>seu</a:t>
            </a:r>
            <a:r>
              <a:rPr dirty="0" sz="2100" spc="-5">
                <a:latin typeface="Arial MT"/>
                <a:cs typeface="Arial MT"/>
              </a:rPr>
              <a:t> </a:t>
            </a:r>
            <a:r>
              <a:rPr dirty="0" sz="2100" spc="-25">
                <a:latin typeface="Arial MT"/>
                <a:cs typeface="Arial MT"/>
              </a:rPr>
              <a:t>próprio</a:t>
            </a:r>
            <a:r>
              <a:rPr dirty="0" sz="2100" spc="-15">
                <a:latin typeface="Arial MT"/>
                <a:cs typeface="Arial MT"/>
              </a:rPr>
              <a:t> </a:t>
            </a:r>
            <a:r>
              <a:rPr dirty="0" sz="2100" spc="-75">
                <a:latin typeface="Arial MT"/>
                <a:cs typeface="Arial MT"/>
              </a:rPr>
              <a:t>algoritmo</a:t>
            </a:r>
            <a:r>
              <a:rPr dirty="0" sz="2100" spc="-2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de</a:t>
            </a:r>
            <a:r>
              <a:rPr dirty="0" sz="2100" spc="-25">
                <a:latin typeface="Arial MT"/>
                <a:cs typeface="Arial MT"/>
              </a:rPr>
              <a:t> </a:t>
            </a:r>
            <a:r>
              <a:rPr dirty="0" sz="2100" spc="-70">
                <a:latin typeface="Arial MT"/>
                <a:cs typeface="Arial MT"/>
              </a:rPr>
              <a:t>escalonamento:</a:t>
            </a:r>
            <a:endParaRPr sz="2100">
              <a:latin typeface="Arial MT"/>
              <a:cs typeface="Arial MT"/>
            </a:endParaRPr>
          </a:p>
          <a:p>
            <a:pPr lvl="1" marL="652780" indent="-273050">
              <a:lnSpc>
                <a:spcPct val="100000"/>
              </a:lnSpc>
              <a:spcBef>
                <a:spcPts val="65"/>
              </a:spcBef>
              <a:buClr>
                <a:srgbClr val="94B6D2"/>
              </a:buClr>
              <a:buSzPct val="70000"/>
              <a:buFont typeface="Microsoft Sans Serif"/>
              <a:buChar char="□"/>
              <a:tabLst>
                <a:tab pos="652780" algn="l"/>
              </a:tabLst>
            </a:pPr>
            <a:r>
              <a:rPr dirty="0" sz="2000" spc="-20">
                <a:latin typeface="Arial MT"/>
                <a:cs typeface="Arial MT"/>
              </a:rPr>
              <a:t>Ex.:</a:t>
            </a:r>
            <a:endParaRPr sz="2000">
              <a:latin typeface="Arial MT"/>
              <a:cs typeface="Arial MT"/>
            </a:endParaRPr>
          </a:p>
          <a:p>
            <a:pPr lvl="2" marL="924560" indent="-226695">
              <a:lnSpc>
                <a:spcPct val="100000"/>
              </a:lnSpc>
              <a:spcBef>
                <a:spcPts val="80"/>
              </a:spcBef>
              <a:buClr>
                <a:srgbClr val="DD7F46"/>
              </a:buClr>
              <a:buSzPct val="77777"/>
              <a:buFont typeface="Lucida Sans Unicode"/>
              <a:buChar char="■"/>
              <a:tabLst>
                <a:tab pos="924560" algn="l"/>
              </a:tabLst>
            </a:pPr>
            <a:r>
              <a:rPr dirty="0" sz="1800" spc="-204">
                <a:latin typeface="Arial MT"/>
                <a:cs typeface="Arial MT"/>
              </a:rPr>
              <a:t>Processos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210">
                <a:latin typeface="Arial MT"/>
                <a:cs typeface="Arial MT"/>
              </a:rPr>
              <a:t>em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70">
                <a:latin typeface="Arial MT"/>
                <a:cs typeface="Arial MT"/>
              </a:rPr>
              <a:t>primeiro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75">
                <a:latin typeface="Arial MT"/>
                <a:cs typeface="Arial MT"/>
              </a:rPr>
              <a:t>plano: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409">
                <a:latin typeface="Arial MT"/>
                <a:cs typeface="Arial MT"/>
              </a:rPr>
              <a:t>RR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(para </a:t>
            </a:r>
            <a:r>
              <a:rPr dirty="0" sz="1800" spc="-114">
                <a:latin typeface="Arial MT"/>
                <a:cs typeface="Arial MT"/>
              </a:rPr>
              <a:t>manter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110">
                <a:latin typeface="Arial MT"/>
                <a:cs typeface="Arial MT"/>
              </a:rPr>
              <a:t>tempo</a:t>
            </a:r>
            <a:r>
              <a:rPr dirty="0" sz="1800" spc="-10">
                <a:latin typeface="Arial MT"/>
                <a:cs typeface="Arial MT"/>
              </a:rPr>
              <a:t> compartilhado);</a:t>
            </a:r>
            <a:endParaRPr sz="1800">
              <a:latin typeface="Arial MT"/>
              <a:cs typeface="Arial MT"/>
            </a:endParaRPr>
          </a:p>
          <a:p>
            <a:pPr lvl="2" marL="924560" indent="-226695">
              <a:lnSpc>
                <a:spcPct val="100000"/>
              </a:lnSpc>
              <a:spcBef>
                <a:spcPts val="60"/>
              </a:spcBef>
              <a:buClr>
                <a:srgbClr val="DD7F46"/>
              </a:buClr>
              <a:buSzPct val="77777"/>
              <a:buFont typeface="Lucida Sans Unicode"/>
              <a:buChar char="■"/>
              <a:tabLst>
                <a:tab pos="924560" algn="l"/>
              </a:tabLst>
            </a:pPr>
            <a:r>
              <a:rPr dirty="0" sz="1800" spc="-204">
                <a:latin typeface="Arial MT"/>
                <a:cs typeface="Arial MT"/>
              </a:rPr>
              <a:t>Processos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210">
                <a:latin typeface="Arial MT"/>
                <a:cs typeface="Arial MT"/>
              </a:rPr>
              <a:t>em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95">
                <a:latin typeface="Arial MT"/>
                <a:cs typeface="Arial MT"/>
              </a:rPr>
              <a:t>background: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 spc="-30">
                <a:latin typeface="Arial MT"/>
                <a:cs typeface="Arial MT"/>
              </a:rPr>
              <a:t>FCFS;</a:t>
            </a:r>
            <a:endParaRPr sz="1800">
              <a:latin typeface="Arial MT"/>
              <a:cs typeface="Arial MT"/>
            </a:endParaRPr>
          </a:p>
          <a:p>
            <a:pPr marL="330835" indent="-318135">
              <a:lnSpc>
                <a:spcPct val="100000"/>
              </a:lnSpc>
              <a:spcBef>
                <a:spcPts val="204"/>
              </a:spcBef>
              <a:buClr>
                <a:srgbClr val="DD7F46"/>
              </a:buClr>
              <a:buSzPct val="61904"/>
              <a:buFont typeface="Lucida Sans Unicode"/>
              <a:buChar char="□"/>
              <a:tabLst>
                <a:tab pos="330835" algn="l"/>
              </a:tabLst>
            </a:pPr>
            <a:r>
              <a:rPr dirty="0" sz="2100" spc="-490">
                <a:latin typeface="Arial MT"/>
                <a:cs typeface="Arial MT"/>
              </a:rPr>
              <a:t>É</a:t>
            </a:r>
            <a:r>
              <a:rPr dirty="0" sz="2100" spc="15">
                <a:latin typeface="Arial MT"/>
                <a:cs typeface="Arial MT"/>
              </a:rPr>
              <a:t> </a:t>
            </a:r>
            <a:r>
              <a:rPr dirty="0" sz="2100" spc="-165">
                <a:latin typeface="Arial MT"/>
                <a:cs typeface="Arial MT"/>
              </a:rPr>
              <a:t>necessário</a:t>
            </a:r>
            <a:r>
              <a:rPr dirty="0" sz="2100" spc="20">
                <a:latin typeface="Arial MT"/>
                <a:cs typeface="Arial MT"/>
              </a:rPr>
              <a:t> </a:t>
            </a:r>
            <a:r>
              <a:rPr dirty="0" sz="2100" spc="-95">
                <a:latin typeface="Arial MT"/>
                <a:cs typeface="Arial MT"/>
              </a:rPr>
              <a:t>haver</a:t>
            </a:r>
            <a:r>
              <a:rPr dirty="0" sz="2100" spc="10">
                <a:latin typeface="Arial MT"/>
                <a:cs typeface="Arial MT"/>
              </a:rPr>
              <a:t> </a:t>
            </a:r>
            <a:r>
              <a:rPr dirty="0" sz="2100" spc="-160">
                <a:latin typeface="Arial MT"/>
                <a:cs typeface="Arial MT"/>
              </a:rPr>
              <a:t>escalonamento</a:t>
            </a:r>
            <a:r>
              <a:rPr dirty="0" sz="2100" spc="20">
                <a:latin typeface="Arial MT"/>
                <a:cs typeface="Arial MT"/>
              </a:rPr>
              <a:t> </a:t>
            </a:r>
            <a:r>
              <a:rPr dirty="0" sz="2100" spc="-100">
                <a:latin typeface="Arial MT"/>
                <a:cs typeface="Arial MT"/>
              </a:rPr>
              <a:t>entre</a:t>
            </a:r>
            <a:r>
              <a:rPr dirty="0" sz="2100" spc="20">
                <a:latin typeface="Arial MT"/>
                <a:cs typeface="Arial MT"/>
              </a:rPr>
              <a:t> </a:t>
            </a:r>
            <a:r>
              <a:rPr dirty="0" sz="2100" spc="-190">
                <a:latin typeface="Arial MT"/>
                <a:cs typeface="Arial MT"/>
              </a:rPr>
              <a:t>as</a:t>
            </a:r>
            <a:r>
              <a:rPr dirty="0" sz="2100" spc="10">
                <a:latin typeface="Arial MT"/>
                <a:cs typeface="Arial MT"/>
              </a:rPr>
              <a:t> </a:t>
            </a:r>
            <a:r>
              <a:rPr dirty="0" sz="2100" spc="-10">
                <a:latin typeface="Arial MT"/>
                <a:cs typeface="Arial MT"/>
              </a:rPr>
              <a:t>filas:</a:t>
            </a:r>
            <a:endParaRPr sz="2100">
              <a:latin typeface="Arial MT"/>
              <a:cs typeface="Arial MT"/>
            </a:endParaRPr>
          </a:p>
          <a:p>
            <a:pPr lvl="1" marL="652780" indent="-273050">
              <a:lnSpc>
                <a:spcPct val="100000"/>
              </a:lnSpc>
              <a:spcBef>
                <a:spcPts val="75"/>
              </a:spcBef>
              <a:buClr>
                <a:srgbClr val="94B6D2"/>
              </a:buClr>
              <a:buSzPct val="70000"/>
              <a:buFont typeface="Microsoft Sans Serif"/>
              <a:buChar char="□"/>
              <a:tabLst>
                <a:tab pos="652780" algn="l"/>
              </a:tabLst>
            </a:pPr>
            <a:r>
              <a:rPr dirty="0" sz="2000" spc="-90">
                <a:latin typeface="Arial MT"/>
                <a:cs typeface="Arial MT"/>
              </a:rPr>
              <a:t>Para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 spc="-155">
                <a:latin typeface="Arial MT"/>
                <a:cs typeface="Arial MT"/>
              </a:rPr>
              <a:t>escolher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</a:t>
            </a:r>
            <a:r>
              <a:rPr dirty="0" sz="2000" spc="-60">
                <a:latin typeface="Arial MT"/>
                <a:cs typeface="Arial MT"/>
              </a:rPr>
              <a:t> </a:t>
            </a:r>
            <a:r>
              <a:rPr dirty="0" sz="2000" spc="-170">
                <a:latin typeface="Arial MT"/>
                <a:cs typeface="Arial MT"/>
              </a:rPr>
              <a:t>processo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de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 spc="-60">
                <a:latin typeface="Arial MT"/>
                <a:cs typeface="Arial MT"/>
              </a:rPr>
              <a:t>qual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fila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 spc="-120">
                <a:latin typeface="Arial MT"/>
                <a:cs typeface="Arial MT"/>
              </a:rPr>
              <a:t>será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executado;</a:t>
            </a:r>
            <a:endParaRPr sz="2000">
              <a:latin typeface="Arial MT"/>
              <a:cs typeface="Arial MT"/>
            </a:endParaRPr>
          </a:p>
          <a:p>
            <a:pPr lvl="1" marL="652145" marR="795655" indent="-273050">
              <a:lnSpc>
                <a:spcPts val="1930"/>
              </a:lnSpc>
              <a:spcBef>
                <a:spcPts val="515"/>
              </a:spcBef>
              <a:buClr>
                <a:srgbClr val="94B6D2"/>
              </a:buClr>
              <a:buSzPct val="70000"/>
              <a:buFont typeface="Microsoft Sans Serif"/>
              <a:buChar char="□"/>
              <a:tabLst>
                <a:tab pos="652145" algn="l"/>
              </a:tabLst>
            </a:pPr>
            <a:r>
              <a:rPr dirty="0" sz="2000" spc="-235">
                <a:latin typeface="Arial MT"/>
                <a:cs typeface="Arial MT"/>
              </a:rPr>
              <a:t>Se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60">
                <a:latin typeface="Arial MT"/>
                <a:cs typeface="Arial MT"/>
              </a:rPr>
              <a:t>usar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70">
                <a:latin typeface="Arial MT"/>
                <a:cs typeface="Arial MT"/>
              </a:rPr>
              <a:t>algoritmo </a:t>
            </a:r>
            <a:r>
              <a:rPr dirty="0" sz="2000">
                <a:latin typeface="Arial MT"/>
                <a:cs typeface="Arial MT"/>
              </a:rPr>
              <a:t>de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 spc="-30">
                <a:latin typeface="Arial MT"/>
                <a:cs typeface="Arial MT"/>
              </a:rPr>
              <a:t>prioridade </a:t>
            </a:r>
            <a:r>
              <a:rPr dirty="0" sz="2000">
                <a:latin typeface="Arial MT"/>
                <a:cs typeface="Arial MT"/>
              </a:rPr>
              <a:t>fixa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de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210">
                <a:latin typeface="Arial MT"/>
                <a:cs typeface="Arial MT"/>
              </a:rPr>
              <a:t>uma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fila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 spc="-120">
                <a:latin typeface="Arial MT"/>
                <a:cs typeface="Arial MT"/>
              </a:rPr>
              <a:t>sobre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30">
                <a:latin typeface="Arial MT"/>
                <a:cs typeface="Arial MT"/>
              </a:rPr>
              <a:t>outra: </a:t>
            </a:r>
            <a:r>
              <a:rPr dirty="0" sz="2000" spc="-10">
                <a:latin typeface="Arial MT"/>
                <a:cs typeface="Arial MT"/>
              </a:rPr>
              <a:t>starvation;</a:t>
            </a:r>
            <a:endParaRPr sz="2000">
              <a:latin typeface="Arial MT"/>
              <a:cs typeface="Arial MT"/>
            </a:endParaRPr>
          </a:p>
          <a:p>
            <a:pPr lvl="1" marL="652780" indent="-273050">
              <a:lnSpc>
                <a:spcPct val="100000"/>
              </a:lnSpc>
              <a:spcBef>
                <a:spcPts val="90"/>
              </a:spcBef>
              <a:buClr>
                <a:srgbClr val="94B6D2"/>
              </a:buClr>
              <a:buSzPct val="70000"/>
              <a:buFont typeface="Microsoft Sans Serif"/>
              <a:buChar char="□"/>
              <a:tabLst>
                <a:tab pos="652780" algn="l"/>
              </a:tabLst>
            </a:pPr>
            <a:r>
              <a:rPr dirty="0" sz="2000" spc="-55">
                <a:latin typeface="Arial MT"/>
                <a:cs typeface="Arial MT"/>
              </a:rPr>
              <a:t>Outra</a:t>
            </a:r>
            <a:r>
              <a:rPr dirty="0" sz="2000" spc="-85">
                <a:latin typeface="Arial MT"/>
                <a:cs typeface="Arial MT"/>
              </a:rPr>
              <a:t> </a:t>
            </a:r>
            <a:r>
              <a:rPr dirty="0" sz="2000" spc="-105">
                <a:latin typeface="Arial MT"/>
                <a:cs typeface="Arial MT"/>
              </a:rPr>
              <a:t>opção: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 spc="-25">
                <a:latin typeface="Arial MT"/>
                <a:cs typeface="Arial MT"/>
              </a:rPr>
              <a:t>dividir</a:t>
            </a:r>
            <a:r>
              <a:rPr dirty="0" sz="2000" spc="-114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 spc="-125">
                <a:latin typeface="Arial MT"/>
                <a:cs typeface="Arial MT"/>
              </a:rPr>
              <a:t>tempo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de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 spc="-140">
                <a:latin typeface="Arial MT"/>
                <a:cs typeface="Arial MT"/>
              </a:rPr>
              <a:t>execução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95">
                <a:latin typeface="Arial MT"/>
                <a:cs typeface="Arial MT"/>
              </a:rPr>
              <a:t>entre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 spc="-190">
                <a:latin typeface="Arial MT"/>
                <a:cs typeface="Arial MT"/>
              </a:rPr>
              <a:t>as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filas:</a:t>
            </a:r>
            <a:endParaRPr sz="2000">
              <a:latin typeface="Arial MT"/>
              <a:cs typeface="Arial MT"/>
            </a:endParaRPr>
          </a:p>
          <a:p>
            <a:pPr lvl="1" marL="652780" indent="-273050">
              <a:lnSpc>
                <a:spcPct val="100000"/>
              </a:lnSpc>
              <a:spcBef>
                <a:spcPts val="85"/>
              </a:spcBef>
              <a:buClr>
                <a:srgbClr val="94B6D2"/>
              </a:buClr>
              <a:buSzPct val="70000"/>
              <a:buFont typeface="Microsoft Sans Serif"/>
              <a:buChar char="□"/>
              <a:tabLst>
                <a:tab pos="652780" algn="l"/>
              </a:tabLst>
            </a:pPr>
            <a:r>
              <a:rPr dirty="0" sz="2000" spc="-130">
                <a:latin typeface="Arial MT"/>
                <a:cs typeface="Arial MT"/>
              </a:rPr>
              <a:t>Foreground</a:t>
            </a:r>
            <a:r>
              <a:rPr dirty="0" sz="2000" spc="-10">
                <a:latin typeface="Arial MT"/>
                <a:cs typeface="Arial MT"/>
              </a:rPr>
              <a:t> fica</a:t>
            </a:r>
            <a:r>
              <a:rPr dirty="0" sz="2000" spc="-130">
                <a:latin typeface="Arial MT"/>
                <a:cs typeface="Arial MT"/>
              </a:rPr>
              <a:t> </a:t>
            </a:r>
            <a:r>
              <a:rPr dirty="0" sz="2000" spc="-229">
                <a:latin typeface="Arial MT"/>
                <a:cs typeface="Arial MT"/>
              </a:rPr>
              <a:t>com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20">
                <a:latin typeface="Arial MT"/>
                <a:cs typeface="Arial MT"/>
              </a:rPr>
              <a:t>80%</a:t>
            </a:r>
            <a:r>
              <a:rPr dirty="0" sz="2000" spc="-114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e</a:t>
            </a:r>
            <a:r>
              <a:rPr dirty="0" sz="2000" spc="-140">
                <a:latin typeface="Arial MT"/>
                <a:cs typeface="Arial MT"/>
              </a:rPr>
              <a:t> </a:t>
            </a:r>
            <a:r>
              <a:rPr dirty="0" sz="2000" spc="-110">
                <a:latin typeface="Arial MT"/>
                <a:cs typeface="Arial MT"/>
              </a:rPr>
              <a:t>background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 spc="-235">
                <a:latin typeface="Arial MT"/>
                <a:cs typeface="Arial MT"/>
              </a:rPr>
              <a:t>com</a:t>
            </a:r>
            <a:r>
              <a:rPr dirty="0" sz="2000" spc="-10">
                <a:latin typeface="Arial MT"/>
                <a:cs typeface="Arial MT"/>
              </a:rPr>
              <a:t> 20%</a:t>
            </a:r>
            <a:r>
              <a:rPr dirty="0" sz="2000" spc="-10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do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 spc="-125">
                <a:latin typeface="Arial MT"/>
                <a:cs typeface="Arial MT"/>
              </a:rPr>
              <a:t>tempo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de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 spc="-130">
                <a:latin typeface="Arial MT"/>
                <a:cs typeface="Arial MT"/>
              </a:rPr>
              <a:t>CPU.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365372" y="1629155"/>
            <a:ext cx="8552815" cy="228600"/>
          </a:xfrm>
          <a:custGeom>
            <a:avLst/>
            <a:gdLst/>
            <a:ahLst/>
            <a:cxnLst/>
            <a:rect l="l" t="t" r="r" b="b"/>
            <a:pathLst>
              <a:path w="8552815" h="228600">
                <a:moveTo>
                  <a:pt x="8552687" y="228599"/>
                </a:moveTo>
                <a:lnTo>
                  <a:pt x="8552687" y="0"/>
                </a:lnTo>
                <a:lnTo>
                  <a:pt x="0" y="0"/>
                </a:lnTo>
                <a:lnTo>
                  <a:pt x="0" y="228599"/>
                </a:lnTo>
                <a:lnTo>
                  <a:pt x="8552687" y="228599"/>
                </a:lnTo>
                <a:close/>
              </a:path>
            </a:pathLst>
          </a:custGeom>
          <a:solidFill>
            <a:srgbClr val="93B5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0074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dirty="0" spc="-405"/>
              <a:t>Escalonamento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774060" y="1629155"/>
            <a:ext cx="533400" cy="228600"/>
          </a:xfrm>
          <a:prstGeom prst="rect">
            <a:avLst/>
          </a:prstGeom>
          <a:solidFill>
            <a:srgbClr val="DD7F46"/>
          </a:solidFill>
        </p:spPr>
        <p:txBody>
          <a:bodyPr wrap="square" lIns="0" tIns="57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dirty="0" sz="1200" spc="-50" b="1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466976" y="1889650"/>
            <a:ext cx="3249930" cy="100901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30200" indent="-317500">
              <a:lnSpc>
                <a:spcPct val="100000"/>
              </a:lnSpc>
              <a:spcBef>
                <a:spcPts val="700"/>
              </a:spcBef>
              <a:buClr>
                <a:srgbClr val="DD7F46"/>
              </a:buClr>
              <a:buSzPct val="58620"/>
              <a:buFont typeface="Lucida Sans Unicode"/>
              <a:buChar char="□"/>
              <a:tabLst>
                <a:tab pos="330200" algn="l"/>
              </a:tabLst>
            </a:pPr>
            <a:r>
              <a:rPr dirty="0" sz="2900" spc="-70">
                <a:latin typeface="Arial MT"/>
                <a:cs typeface="Arial MT"/>
              </a:rPr>
              <a:t>Multiprogramação:</a:t>
            </a:r>
            <a:endParaRPr sz="2900">
              <a:latin typeface="Arial MT"/>
              <a:cs typeface="Arial MT"/>
            </a:endParaRPr>
          </a:p>
          <a:p>
            <a:pPr marL="379730">
              <a:lnSpc>
                <a:spcPct val="100000"/>
              </a:lnSpc>
              <a:spcBef>
                <a:spcPts val="540"/>
              </a:spcBef>
              <a:tabLst>
                <a:tab pos="1161415" algn="l"/>
                <a:tab pos="1981200" algn="l"/>
              </a:tabLst>
            </a:pPr>
            <a:r>
              <a:rPr dirty="0" sz="1800" spc="509">
                <a:solidFill>
                  <a:srgbClr val="94B6D2"/>
                </a:solidFill>
                <a:latin typeface="Microsoft Sans Serif"/>
                <a:cs typeface="Microsoft Sans Serif"/>
              </a:rPr>
              <a:t>□</a:t>
            </a:r>
            <a:r>
              <a:rPr dirty="0" sz="1800" spc="65">
                <a:solidFill>
                  <a:srgbClr val="94B6D2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50">
                <a:latin typeface="Arial MT"/>
                <a:cs typeface="Arial MT"/>
              </a:rPr>
              <a:t>O</a:t>
            </a:r>
            <a:r>
              <a:rPr dirty="0" sz="2600">
                <a:latin typeface="Arial MT"/>
                <a:cs typeface="Arial MT"/>
              </a:rPr>
              <a:t>	</a:t>
            </a:r>
            <a:r>
              <a:rPr dirty="0" sz="2600" spc="-20">
                <a:latin typeface="Arial MT"/>
                <a:cs typeface="Arial MT"/>
              </a:rPr>
              <a:t>S.O.</a:t>
            </a:r>
            <a:r>
              <a:rPr dirty="0" sz="2600">
                <a:latin typeface="Arial MT"/>
                <a:cs typeface="Arial MT"/>
              </a:rPr>
              <a:t>	</a:t>
            </a:r>
            <a:r>
              <a:rPr dirty="0" sz="2600" spc="-10">
                <a:latin typeface="Arial MT"/>
                <a:cs typeface="Arial MT"/>
              </a:rPr>
              <a:t>gerencia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839679" y="2475990"/>
            <a:ext cx="4623435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95730" algn="l"/>
                <a:tab pos="2893060" algn="l"/>
                <a:tab pos="3473450" algn="l"/>
              </a:tabLst>
            </a:pPr>
            <a:r>
              <a:rPr dirty="0" sz="2600" spc="-10">
                <a:latin typeface="Arial MT"/>
                <a:cs typeface="Arial MT"/>
              </a:rPr>
              <a:t>múltiplos</a:t>
            </a:r>
            <a:r>
              <a:rPr dirty="0" sz="2600">
                <a:latin typeface="Arial MT"/>
                <a:cs typeface="Arial MT"/>
              </a:rPr>
              <a:t>	</a:t>
            </a:r>
            <a:r>
              <a:rPr dirty="0" sz="2600" spc="-20">
                <a:latin typeface="Arial MT"/>
                <a:cs typeface="Arial MT"/>
              </a:rPr>
              <a:t>processos</a:t>
            </a:r>
            <a:r>
              <a:rPr dirty="0" sz="2600">
                <a:latin typeface="Arial MT"/>
                <a:cs typeface="Arial MT"/>
              </a:rPr>
              <a:t>	</a:t>
            </a:r>
            <a:r>
              <a:rPr dirty="0" sz="2600" spc="-35">
                <a:latin typeface="Arial MT"/>
                <a:cs typeface="Arial MT"/>
              </a:rPr>
              <a:t>na</a:t>
            </a:r>
            <a:r>
              <a:rPr dirty="0" sz="2600">
                <a:latin typeface="Arial MT"/>
                <a:cs typeface="Arial MT"/>
              </a:rPr>
              <a:t>	</a:t>
            </a:r>
            <a:r>
              <a:rPr dirty="0" sz="2600" spc="-165">
                <a:latin typeface="Arial MT"/>
                <a:cs typeface="Arial MT"/>
              </a:rPr>
              <a:t>memória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466976" y="2807308"/>
            <a:ext cx="7997825" cy="359664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652145">
              <a:lnSpc>
                <a:spcPct val="100000"/>
              </a:lnSpc>
              <a:spcBef>
                <a:spcPts val="640"/>
              </a:spcBef>
            </a:pPr>
            <a:r>
              <a:rPr dirty="0" sz="2600" spc="-75">
                <a:latin typeface="Arial MT"/>
                <a:cs typeface="Arial MT"/>
              </a:rPr>
              <a:t>principal</a:t>
            </a:r>
            <a:r>
              <a:rPr dirty="0" sz="2600" spc="-100">
                <a:latin typeface="Arial MT"/>
                <a:cs typeface="Arial MT"/>
              </a:rPr>
              <a:t> </a:t>
            </a:r>
            <a:r>
              <a:rPr dirty="0" sz="2600" spc="-10">
                <a:latin typeface="Arial MT"/>
                <a:cs typeface="Arial MT"/>
              </a:rPr>
              <a:t>de</a:t>
            </a:r>
            <a:r>
              <a:rPr dirty="0" sz="2600" spc="-85">
                <a:latin typeface="Arial MT"/>
                <a:cs typeface="Arial MT"/>
              </a:rPr>
              <a:t> forma</a:t>
            </a:r>
            <a:r>
              <a:rPr dirty="0" sz="2600" spc="-90">
                <a:latin typeface="Arial MT"/>
                <a:cs typeface="Arial MT"/>
              </a:rPr>
              <a:t> </a:t>
            </a:r>
            <a:r>
              <a:rPr dirty="0" sz="2600" spc="-85">
                <a:latin typeface="Arial MT"/>
                <a:cs typeface="Arial MT"/>
              </a:rPr>
              <a:t>simultânea.</a:t>
            </a:r>
            <a:endParaRPr sz="2600">
              <a:latin typeface="Arial MT"/>
              <a:cs typeface="Arial MT"/>
            </a:endParaRPr>
          </a:p>
          <a:p>
            <a:pPr marL="650875" marR="5080" indent="-271780">
              <a:lnSpc>
                <a:spcPct val="100800"/>
              </a:lnSpc>
              <a:spcBef>
                <a:spcPts val="515"/>
              </a:spcBef>
              <a:buClr>
                <a:srgbClr val="94B6D2"/>
              </a:buClr>
              <a:buSzPct val="69230"/>
              <a:buFont typeface="Microsoft Sans Serif"/>
              <a:buChar char="□"/>
              <a:tabLst>
                <a:tab pos="652145" algn="l"/>
                <a:tab pos="1320165" algn="l"/>
                <a:tab pos="2867025" algn="l"/>
                <a:tab pos="4048125" algn="l"/>
                <a:tab pos="6008370" algn="l"/>
                <a:tab pos="6474460" algn="l"/>
                <a:tab pos="7635875" algn="l"/>
              </a:tabLst>
            </a:pPr>
            <a:r>
              <a:rPr dirty="0" sz="2600" spc="-25">
                <a:latin typeface="Arial MT"/>
                <a:cs typeface="Arial MT"/>
              </a:rPr>
              <a:t>Os</a:t>
            </a:r>
            <a:r>
              <a:rPr dirty="0" sz="2600">
                <a:latin typeface="Arial MT"/>
                <a:cs typeface="Arial MT"/>
              </a:rPr>
              <a:t>	</a:t>
            </a:r>
            <a:r>
              <a:rPr dirty="0" sz="2600" spc="-10">
                <a:latin typeface="Arial MT"/>
                <a:cs typeface="Arial MT"/>
              </a:rPr>
              <a:t>processos</a:t>
            </a:r>
            <a:r>
              <a:rPr dirty="0" sz="2600">
                <a:latin typeface="Arial MT"/>
                <a:cs typeface="Arial MT"/>
              </a:rPr>
              <a:t>	</a:t>
            </a:r>
            <a:r>
              <a:rPr dirty="0" sz="2600" spc="-20">
                <a:latin typeface="Arial MT"/>
                <a:cs typeface="Arial MT"/>
              </a:rPr>
              <a:t>devem</a:t>
            </a:r>
            <a:r>
              <a:rPr dirty="0" sz="2600">
                <a:latin typeface="Arial MT"/>
                <a:cs typeface="Arial MT"/>
              </a:rPr>
              <a:t>	</a:t>
            </a:r>
            <a:r>
              <a:rPr dirty="0" sz="2600" spc="-10">
                <a:latin typeface="Arial MT"/>
                <a:cs typeface="Arial MT"/>
              </a:rPr>
              <a:t>compartilhar</a:t>
            </a:r>
            <a:r>
              <a:rPr dirty="0" sz="2600">
                <a:latin typeface="Arial MT"/>
                <a:cs typeface="Arial MT"/>
              </a:rPr>
              <a:t>	</a:t>
            </a:r>
            <a:r>
              <a:rPr dirty="0" sz="2600" spc="-50">
                <a:latin typeface="Arial MT"/>
                <a:cs typeface="Arial MT"/>
              </a:rPr>
              <a:t>o</a:t>
            </a:r>
            <a:r>
              <a:rPr dirty="0" sz="2600">
                <a:latin typeface="Arial MT"/>
                <a:cs typeface="Arial MT"/>
              </a:rPr>
              <a:t>	</a:t>
            </a:r>
            <a:r>
              <a:rPr dirty="0" sz="2600" spc="-270">
                <a:latin typeface="Arial MT"/>
                <a:cs typeface="Arial MT"/>
              </a:rPr>
              <a:t>acesso</a:t>
            </a:r>
            <a:r>
              <a:rPr dirty="0" sz="2600">
                <a:latin typeface="Arial MT"/>
                <a:cs typeface="Arial MT"/>
              </a:rPr>
              <a:t>	</a:t>
            </a:r>
            <a:r>
              <a:rPr dirty="0" sz="2600" spc="-95">
                <a:latin typeface="Arial MT"/>
                <a:cs typeface="Arial MT"/>
              </a:rPr>
              <a:t>ao </a:t>
            </a:r>
            <a:r>
              <a:rPr dirty="0" sz="2600" spc="-95">
                <a:latin typeface="Arial MT"/>
                <a:cs typeface="Arial MT"/>
              </a:rPr>
              <a:t>	</a:t>
            </a:r>
            <a:r>
              <a:rPr dirty="0" sz="2600" spc="-80">
                <a:latin typeface="Arial MT"/>
                <a:cs typeface="Arial MT"/>
              </a:rPr>
              <a:t>processador.</a:t>
            </a:r>
            <a:endParaRPr sz="2600">
              <a:latin typeface="Arial MT"/>
              <a:cs typeface="Arial MT"/>
            </a:endParaRPr>
          </a:p>
          <a:p>
            <a:pPr marL="330200" indent="-317500">
              <a:lnSpc>
                <a:spcPct val="100000"/>
              </a:lnSpc>
              <a:spcBef>
                <a:spcPts val="680"/>
              </a:spcBef>
              <a:buClr>
                <a:srgbClr val="DD7F46"/>
              </a:buClr>
              <a:buSzPct val="58620"/>
              <a:buFont typeface="Lucida Sans Unicode"/>
              <a:buChar char="□"/>
              <a:tabLst>
                <a:tab pos="330200" algn="l"/>
              </a:tabLst>
            </a:pPr>
            <a:r>
              <a:rPr dirty="0" sz="2900" spc="-150">
                <a:latin typeface="Arial MT"/>
                <a:cs typeface="Arial MT"/>
              </a:rPr>
              <a:t>Escalonamento</a:t>
            </a:r>
            <a:r>
              <a:rPr dirty="0" sz="2900" spc="-15">
                <a:latin typeface="Arial MT"/>
                <a:cs typeface="Arial MT"/>
              </a:rPr>
              <a:t> </a:t>
            </a:r>
            <a:r>
              <a:rPr dirty="0" sz="2900" spc="-165">
                <a:latin typeface="Arial MT"/>
                <a:cs typeface="Arial MT"/>
              </a:rPr>
              <a:t>de</a:t>
            </a:r>
            <a:r>
              <a:rPr dirty="0" sz="2900" spc="-5">
                <a:latin typeface="Arial MT"/>
                <a:cs typeface="Arial MT"/>
              </a:rPr>
              <a:t> </a:t>
            </a:r>
            <a:r>
              <a:rPr dirty="0" sz="2900" spc="-60">
                <a:latin typeface="Arial MT"/>
                <a:cs typeface="Arial MT"/>
              </a:rPr>
              <a:t>processos:</a:t>
            </a:r>
            <a:endParaRPr sz="2900">
              <a:latin typeface="Arial MT"/>
              <a:cs typeface="Arial MT"/>
            </a:endParaRPr>
          </a:p>
          <a:p>
            <a:pPr lvl="1" marL="651510" indent="-271780">
              <a:lnSpc>
                <a:spcPct val="100000"/>
              </a:lnSpc>
              <a:spcBef>
                <a:spcPts val="565"/>
              </a:spcBef>
              <a:buClr>
                <a:srgbClr val="94B6D2"/>
              </a:buClr>
              <a:buSzPct val="69230"/>
              <a:buFont typeface="Microsoft Sans Serif"/>
              <a:buChar char="□"/>
              <a:tabLst>
                <a:tab pos="651510" algn="l"/>
              </a:tabLst>
            </a:pPr>
            <a:r>
              <a:rPr dirty="0" sz="2600" spc="-110">
                <a:latin typeface="Arial MT"/>
                <a:cs typeface="Arial MT"/>
              </a:rPr>
              <a:t>Decidir</a:t>
            </a:r>
            <a:r>
              <a:rPr dirty="0" sz="2600" spc="-55">
                <a:latin typeface="Arial MT"/>
                <a:cs typeface="Arial MT"/>
              </a:rPr>
              <a:t> </a:t>
            </a:r>
            <a:r>
              <a:rPr dirty="0" sz="2600" spc="-10">
                <a:latin typeface="Arial MT"/>
                <a:cs typeface="Arial MT"/>
              </a:rPr>
              <a:t>sobre:</a:t>
            </a:r>
            <a:endParaRPr sz="2600">
              <a:latin typeface="Arial MT"/>
              <a:cs typeface="Arial MT"/>
            </a:endParaRPr>
          </a:p>
          <a:p>
            <a:pPr lvl="2" marL="925830" indent="-227965">
              <a:lnSpc>
                <a:spcPct val="100000"/>
              </a:lnSpc>
              <a:spcBef>
                <a:spcPts val="515"/>
              </a:spcBef>
              <a:buClr>
                <a:srgbClr val="DD7F46"/>
              </a:buClr>
              <a:buSzPct val="73913"/>
              <a:buFont typeface="Lucida Sans Unicode"/>
              <a:buChar char="■"/>
              <a:tabLst>
                <a:tab pos="925830" algn="l"/>
              </a:tabLst>
            </a:pPr>
            <a:r>
              <a:rPr dirty="0" sz="2300" spc="-135">
                <a:latin typeface="Arial MT"/>
                <a:cs typeface="Arial MT"/>
              </a:rPr>
              <a:t>Que</a:t>
            </a:r>
            <a:r>
              <a:rPr dirty="0" sz="2300" spc="-25">
                <a:latin typeface="Arial MT"/>
                <a:cs typeface="Arial MT"/>
              </a:rPr>
              <a:t> </a:t>
            </a:r>
            <a:r>
              <a:rPr dirty="0" sz="2300" spc="-95">
                <a:latin typeface="Arial MT"/>
                <a:cs typeface="Arial MT"/>
              </a:rPr>
              <a:t>trabalhos</a:t>
            </a:r>
            <a:r>
              <a:rPr dirty="0" sz="2300" spc="-40">
                <a:latin typeface="Arial MT"/>
                <a:cs typeface="Arial MT"/>
              </a:rPr>
              <a:t> </a:t>
            </a:r>
            <a:r>
              <a:rPr dirty="0" sz="2300" spc="-130">
                <a:latin typeface="Arial MT"/>
                <a:cs typeface="Arial MT"/>
              </a:rPr>
              <a:t>serão</a:t>
            </a:r>
            <a:r>
              <a:rPr dirty="0" sz="2300" spc="-30">
                <a:latin typeface="Arial MT"/>
                <a:cs typeface="Arial MT"/>
              </a:rPr>
              <a:t> </a:t>
            </a:r>
            <a:r>
              <a:rPr dirty="0" sz="2300" spc="-110">
                <a:latin typeface="Arial MT"/>
                <a:cs typeface="Arial MT"/>
              </a:rPr>
              <a:t>admitidos</a:t>
            </a:r>
            <a:r>
              <a:rPr dirty="0" sz="2300" spc="-30">
                <a:latin typeface="Arial MT"/>
                <a:cs typeface="Arial MT"/>
              </a:rPr>
              <a:t> </a:t>
            </a:r>
            <a:r>
              <a:rPr dirty="0" sz="2300" spc="-55">
                <a:latin typeface="Arial MT"/>
                <a:cs typeface="Arial MT"/>
              </a:rPr>
              <a:t>pelo</a:t>
            </a:r>
            <a:r>
              <a:rPr dirty="0" sz="2300" spc="-45">
                <a:latin typeface="Arial MT"/>
                <a:cs typeface="Arial MT"/>
              </a:rPr>
              <a:t> </a:t>
            </a:r>
            <a:r>
              <a:rPr dirty="0" sz="2300" spc="-30">
                <a:latin typeface="Arial MT"/>
                <a:cs typeface="Arial MT"/>
              </a:rPr>
              <a:t>sistema</a:t>
            </a:r>
            <a:endParaRPr sz="2300">
              <a:latin typeface="Arial MT"/>
              <a:cs typeface="Arial MT"/>
            </a:endParaRPr>
          </a:p>
          <a:p>
            <a:pPr lvl="2" marL="925830" indent="-227965">
              <a:lnSpc>
                <a:spcPct val="100000"/>
              </a:lnSpc>
              <a:spcBef>
                <a:spcPts val="505"/>
              </a:spcBef>
              <a:buClr>
                <a:srgbClr val="DD7F46"/>
              </a:buClr>
              <a:buSzPct val="73913"/>
              <a:buFont typeface="Lucida Sans Unicode"/>
              <a:buChar char="■"/>
              <a:tabLst>
                <a:tab pos="925830" algn="l"/>
              </a:tabLst>
            </a:pPr>
            <a:r>
              <a:rPr dirty="0" sz="2300" spc="-135">
                <a:latin typeface="Arial MT"/>
                <a:cs typeface="Arial MT"/>
              </a:rPr>
              <a:t>Que</a:t>
            </a:r>
            <a:r>
              <a:rPr dirty="0" sz="2300" spc="5">
                <a:latin typeface="Arial MT"/>
                <a:cs typeface="Arial MT"/>
              </a:rPr>
              <a:t> </a:t>
            </a:r>
            <a:r>
              <a:rPr dirty="0" sz="2300" spc="-215">
                <a:latin typeface="Arial MT"/>
                <a:cs typeface="Arial MT"/>
              </a:rPr>
              <a:t>processos</a:t>
            </a:r>
            <a:r>
              <a:rPr dirty="0" sz="2300" spc="5">
                <a:latin typeface="Arial MT"/>
                <a:cs typeface="Arial MT"/>
              </a:rPr>
              <a:t> </a:t>
            </a:r>
            <a:r>
              <a:rPr dirty="0" sz="2300" spc="-130">
                <a:latin typeface="Arial MT"/>
                <a:cs typeface="Arial MT"/>
              </a:rPr>
              <a:t>serão</a:t>
            </a:r>
            <a:r>
              <a:rPr dirty="0" sz="2300" spc="10">
                <a:latin typeface="Arial MT"/>
                <a:cs typeface="Arial MT"/>
              </a:rPr>
              <a:t> </a:t>
            </a:r>
            <a:r>
              <a:rPr dirty="0" sz="2300" spc="-160">
                <a:latin typeface="Arial MT"/>
                <a:cs typeface="Arial MT"/>
              </a:rPr>
              <a:t>mantidos</a:t>
            </a:r>
            <a:r>
              <a:rPr dirty="0" sz="2300" spc="5">
                <a:latin typeface="Arial MT"/>
                <a:cs typeface="Arial MT"/>
              </a:rPr>
              <a:t> </a:t>
            </a:r>
            <a:r>
              <a:rPr dirty="0" sz="2300" spc="-140">
                <a:latin typeface="Arial MT"/>
                <a:cs typeface="Arial MT"/>
              </a:rPr>
              <a:t>na</a:t>
            </a:r>
            <a:r>
              <a:rPr dirty="0" sz="2300" spc="10">
                <a:latin typeface="Arial MT"/>
                <a:cs typeface="Arial MT"/>
              </a:rPr>
              <a:t> </a:t>
            </a:r>
            <a:r>
              <a:rPr dirty="0" sz="2300" spc="-155">
                <a:latin typeface="Arial MT"/>
                <a:cs typeface="Arial MT"/>
              </a:rPr>
              <a:t>memória</a:t>
            </a:r>
            <a:r>
              <a:rPr dirty="0" sz="2300" spc="5">
                <a:latin typeface="Arial MT"/>
                <a:cs typeface="Arial MT"/>
              </a:rPr>
              <a:t> </a:t>
            </a:r>
            <a:r>
              <a:rPr dirty="0" sz="2300" spc="-10">
                <a:latin typeface="Arial MT"/>
                <a:cs typeface="Arial MT"/>
              </a:rPr>
              <a:t>principal</a:t>
            </a:r>
            <a:endParaRPr sz="2300">
              <a:latin typeface="Arial MT"/>
              <a:cs typeface="Arial MT"/>
            </a:endParaRPr>
          </a:p>
          <a:p>
            <a:pPr lvl="2" marL="925830" indent="-227965">
              <a:lnSpc>
                <a:spcPct val="100000"/>
              </a:lnSpc>
              <a:spcBef>
                <a:spcPts val="505"/>
              </a:spcBef>
              <a:buClr>
                <a:srgbClr val="DD7F46"/>
              </a:buClr>
              <a:buSzPct val="73913"/>
              <a:buFont typeface="Lucida Sans Unicode"/>
              <a:buChar char="■"/>
              <a:tabLst>
                <a:tab pos="925830" algn="l"/>
              </a:tabLst>
            </a:pPr>
            <a:r>
              <a:rPr dirty="0" sz="2300" spc="-135">
                <a:latin typeface="Arial MT"/>
                <a:cs typeface="Arial MT"/>
              </a:rPr>
              <a:t>Que</a:t>
            </a:r>
            <a:r>
              <a:rPr dirty="0" sz="2300" spc="-25">
                <a:latin typeface="Arial MT"/>
                <a:cs typeface="Arial MT"/>
              </a:rPr>
              <a:t> </a:t>
            </a:r>
            <a:r>
              <a:rPr dirty="0" sz="2300" spc="-190">
                <a:latin typeface="Arial MT"/>
                <a:cs typeface="Arial MT"/>
              </a:rPr>
              <a:t>processo</a:t>
            </a:r>
            <a:r>
              <a:rPr dirty="0" sz="2300" spc="-5">
                <a:latin typeface="Arial MT"/>
                <a:cs typeface="Arial MT"/>
              </a:rPr>
              <a:t> </a:t>
            </a:r>
            <a:r>
              <a:rPr dirty="0" sz="2300" spc="-50">
                <a:latin typeface="Arial MT"/>
                <a:cs typeface="Arial MT"/>
              </a:rPr>
              <a:t>utilizará</a:t>
            </a:r>
            <a:r>
              <a:rPr dirty="0" sz="2300" spc="-95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a</a:t>
            </a:r>
            <a:r>
              <a:rPr dirty="0" sz="2300" spc="-30">
                <a:latin typeface="Arial MT"/>
                <a:cs typeface="Arial MT"/>
              </a:rPr>
              <a:t> </a:t>
            </a:r>
            <a:r>
              <a:rPr dirty="0" sz="2300" spc="-325">
                <a:latin typeface="Arial MT"/>
                <a:cs typeface="Arial MT"/>
              </a:rPr>
              <a:t>CPU</a:t>
            </a:r>
            <a:r>
              <a:rPr dirty="0" sz="2300" spc="-5">
                <a:latin typeface="Arial MT"/>
                <a:cs typeface="Arial MT"/>
              </a:rPr>
              <a:t> </a:t>
            </a:r>
            <a:r>
              <a:rPr dirty="0" sz="2300" spc="-114">
                <a:latin typeface="Arial MT"/>
                <a:cs typeface="Arial MT"/>
              </a:rPr>
              <a:t>quando</a:t>
            </a:r>
            <a:r>
              <a:rPr dirty="0" sz="2300" spc="-20">
                <a:latin typeface="Arial MT"/>
                <a:cs typeface="Arial MT"/>
              </a:rPr>
              <a:t> </a:t>
            </a:r>
            <a:r>
              <a:rPr dirty="0" sz="2300" spc="-10">
                <a:latin typeface="Arial MT"/>
                <a:cs typeface="Arial MT"/>
              </a:rPr>
              <a:t>ela</a:t>
            </a:r>
            <a:r>
              <a:rPr dirty="0" sz="2300" spc="-35">
                <a:latin typeface="Arial MT"/>
                <a:cs typeface="Arial MT"/>
              </a:rPr>
              <a:t> </a:t>
            </a:r>
            <a:r>
              <a:rPr dirty="0" sz="2300" spc="-120">
                <a:latin typeface="Arial MT"/>
                <a:cs typeface="Arial MT"/>
              </a:rPr>
              <a:t>estiver</a:t>
            </a:r>
            <a:r>
              <a:rPr dirty="0" sz="2300" spc="-30">
                <a:latin typeface="Arial MT"/>
                <a:cs typeface="Arial MT"/>
              </a:rPr>
              <a:t> </a:t>
            </a:r>
            <a:r>
              <a:rPr dirty="0" sz="2300" spc="-10">
                <a:latin typeface="Arial MT"/>
                <a:cs typeface="Arial MT"/>
              </a:rPr>
              <a:t>livre</a:t>
            </a:r>
            <a:endParaRPr sz="2300">
              <a:latin typeface="Arial MT"/>
              <a:cs typeface="Arial MT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3097" y="3406140"/>
            <a:ext cx="5035296" cy="1961388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007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25"/>
              <a:t>Filas</a:t>
            </a:r>
            <a:r>
              <a:rPr dirty="0" spc="-15"/>
              <a:t> </a:t>
            </a:r>
            <a:r>
              <a:rPr dirty="0" spc="-280"/>
              <a:t>Multiníveis</a:t>
            </a:r>
            <a:r>
              <a:rPr dirty="0" spc="-30"/>
              <a:t> </a:t>
            </a:r>
            <a:r>
              <a:rPr dirty="0" spc="-270"/>
              <a:t>e</a:t>
            </a:r>
            <a:r>
              <a:rPr dirty="0" spc="-40"/>
              <a:t> </a:t>
            </a:r>
            <a:r>
              <a:rPr dirty="0" spc="-135"/>
              <a:t>Prioridade</a:t>
            </a:r>
            <a:r>
              <a:rPr dirty="0" spc="-50"/>
              <a:t> </a:t>
            </a:r>
            <a:r>
              <a:rPr dirty="0" spc="-20"/>
              <a:t>fixa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2336490" y="1920575"/>
            <a:ext cx="5427980" cy="4363085"/>
            <a:chOff x="2336490" y="1920575"/>
            <a:chExt cx="5427980" cy="436308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94082" y="1978152"/>
              <a:ext cx="5312664" cy="4247387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2365110" y="1949195"/>
              <a:ext cx="5370830" cy="4305300"/>
            </a:xfrm>
            <a:custGeom>
              <a:avLst/>
              <a:gdLst/>
              <a:ahLst/>
              <a:cxnLst/>
              <a:rect l="l" t="t" r="r" b="b"/>
              <a:pathLst>
                <a:path w="5370830" h="4305300">
                  <a:moveTo>
                    <a:pt x="0" y="0"/>
                  </a:moveTo>
                  <a:lnTo>
                    <a:pt x="0" y="4305299"/>
                  </a:lnTo>
                  <a:lnTo>
                    <a:pt x="5370575" y="4305299"/>
                  </a:lnTo>
                  <a:lnTo>
                    <a:pt x="5370575" y="0"/>
                  </a:lnTo>
                  <a:lnTo>
                    <a:pt x="0" y="0"/>
                  </a:lnTo>
                  <a:close/>
                </a:path>
              </a:pathLst>
            </a:custGeom>
            <a:ln w="57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4161906" y="5248655"/>
              <a:ext cx="1905000" cy="762000"/>
            </a:xfrm>
            <a:custGeom>
              <a:avLst/>
              <a:gdLst/>
              <a:ahLst/>
              <a:cxnLst/>
              <a:rect l="l" t="t" r="r" b="b"/>
              <a:pathLst>
                <a:path w="1905000" h="762000">
                  <a:moveTo>
                    <a:pt x="952499" y="0"/>
                  </a:moveTo>
                  <a:lnTo>
                    <a:pt x="887317" y="871"/>
                  </a:lnTo>
                  <a:lnTo>
                    <a:pt x="823308" y="3451"/>
                  </a:lnTo>
                  <a:lnTo>
                    <a:pt x="760615" y="7682"/>
                  </a:lnTo>
                  <a:lnTo>
                    <a:pt x="699381" y="13511"/>
                  </a:lnTo>
                  <a:lnTo>
                    <a:pt x="639748" y="20882"/>
                  </a:lnTo>
                  <a:lnTo>
                    <a:pt x="581858" y="29741"/>
                  </a:lnTo>
                  <a:lnTo>
                    <a:pt x="525853" y="40033"/>
                  </a:lnTo>
                  <a:lnTo>
                    <a:pt x="471875" y="51703"/>
                  </a:lnTo>
                  <a:lnTo>
                    <a:pt x="420067" y="64695"/>
                  </a:lnTo>
                  <a:lnTo>
                    <a:pt x="370570" y="78956"/>
                  </a:lnTo>
                  <a:lnTo>
                    <a:pt x="323528" y="94429"/>
                  </a:lnTo>
                  <a:lnTo>
                    <a:pt x="279082" y="111061"/>
                  </a:lnTo>
                  <a:lnTo>
                    <a:pt x="237374" y="128796"/>
                  </a:lnTo>
                  <a:lnTo>
                    <a:pt x="198547" y="147580"/>
                  </a:lnTo>
                  <a:lnTo>
                    <a:pt x="162743" y="167357"/>
                  </a:lnTo>
                  <a:lnTo>
                    <a:pt x="130104" y="188072"/>
                  </a:lnTo>
                  <a:lnTo>
                    <a:pt x="74890" y="232100"/>
                  </a:lnTo>
                  <a:lnTo>
                    <a:pt x="34043" y="279223"/>
                  </a:lnTo>
                  <a:lnTo>
                    <a:pt x="8700" y="329003"/>
                  </a:lnTo>
                  <a:lnTo>
                    <a:pt x="0" y="380999"/>
                  </a:lnTo>
                  <a:lnTo>
                    <a:pt x="2198" y="407073"/>
                  </a:lnTo>
                  <a:lnTo>
                    <a:pt x="19362" y="457753"/>
                  </a:lnTo>
                  <a:lnTo>
                    <a:pt x="52599" y="506100"/>
                  </a:lnTo>
                  <a:lnTo>
                    <a:pt x="100772" y="551658"/>
                  </a:lnTo>
                  <a:lnTo>
                    <a:pt x="162743" y="593973"/>
                  </a:lnTo>
                  <a:lnTo>
                    <a:pt x="198547" y="613771"/>
                  </a:lnTo>
                  <a:lnTo>
                    <a:pt x="237374" y="632588"/>
                  </a:lnTo>
                  <a:lnTo>
                    <a:pt x="279082" y="650366"/>
                  </a:lnTo>
                  <a:lnTo>
                    <a:pt x="323528" y="667050"/>
                  </a:lnTo>
                  <a:lnTo>
                    <a:pt x="370570" y="682580"/>
                  </a:lnTo>
                  <a:lnTo>
                    <a:pt x="420067" y="696902"/>
                  </a:lnTo>
                  <a:lnTo>
                    <a:pt x="471875" y="709958"/>
                  </a:lnTo>
                  <a:lnTo>
                    <a:pt x="525853" y="721690"/>
                  </a:lnTo>
                  <a:lnTo>
                    <a:pt x="581858" y="732043"/>
                  </a:lnTo>
                  <a:lnTo>
                    <a:pt x="639748" y="740960"/>
                  </a:lnTo>
                  <a:lnTo>
                    <a:pt x="699381" y="748382"/>
                  </a:lnTo>
                  <a:lnTo>
                    <a:pt x="760615" y="754254"/>
                  </a:lnTo>
                  <a:lnTo>
                    <a:pt x="823308" y="758519"/>
                  </a:lnTo>
                  <a:lnTo>
                    <a:pt x="887317" y="761120"/>
                  </a:lnTo>
                  <a:lnTo>
                    <a:pt x="952499" y="761999"/>
                  </a:lnTo>
                  <a:lnTo>
                    <a:pt x="1017682" y="761120"/>
                  </a:lnTo>
                  <a:lnTo>
                    <a:pt x="1081691" y="758519"/>
                  </a:lnTo>
                  <a:lnTo>
                    <a:pt x="1144384" y="754254"/>
                  </a:lnTo>
                  <a:lnTo>
                    <a:pt x="1205618" y="748382"/>
                  </a:lnTo>
                  <a:lnTo>
                    <a:pt x="1265251" y="740960"/>
                  </a:lnTo>
                  <a:lnTo>
                    <a:pt x="1323141" y="732043"/>
                  </a:lnTo>
                  <a:lnTo>
                    <a:pt x="1379146" y="721690"/>
                  </a:lnTo>
                  <a:lnTo>
                    <a:pt x="1433124" y="709958"/>
                  </a:lnTo>
                  <a:lnTo>
                    <a:pt x="1484932" y="696902"/>
                  </a:lnTo>
                  <a:lnTo>
                    <a:pt x="1534428" y="682580"/>
                  </a:lnTo>
                  <a:lnTo>
                    <a:pt x="1581471" y="667050"/>
                  </a:lnTo>
                  <a:lnTo>
                    <a:pt x="1625917" y="650366"/>
                  </a:lnTo>
                  <a:lnTo>
                    <a:pt x="1667625" y="632588"/>
                  </a:lnTo>
                  <a:lnTo>
                    <a:pt x="1706452" y="613771"/>
                  </a:lnTo>
                  <a:lnTo>
                    <a:pt x="1742256" y="593973"/>
                  </a:lnTo>
                  <a:lnTo>
                    <a:pt x="1774895" y="573249"/>
                  </a:lnTo>
                  <a:lnTo>
                    <a:pt x="1830109" y="529256"/>
                  </a:lnTo>
                  <a:lnTo>
                    <a:pt x="1870956" y="482247"/>
                  </a:lnTo>
                  <a:lnTo>
                    <a:pt x="1896299" y="432676"/>
                  </a:lnTo>
                  <a:lnTo>
                    <a:pt x="1904999" y="380999"/>
                  </a:lnTo>
                  <a:lnTo>
                    <a:pt x="1902801" y="354751"/>
                  </a:lnTo>
                  <a:lnTo>
                    <a:pt x="1885637" y="303808"/>
                  </a:lnTo>
                  <a:lnTo>
                    <a:pt x="1852400" y="255302"/>
                  </a:lnTo>
                  <a:lnTo>
                    <a:pt x="1804227" y="209672"/>
                  </a:lnTo>
                  <a:lnTo>
                    <a:pt x="1742256" y="167357"/>
                  </a:lnTo>
                  <a:lnTo>
                    <a:pt x="1706452" y="147580"/>
                  </a:lnTo>
                  <a:lnTo>
                    <a:pt x="1667625" y="128796"/>
                  </a:lnTo>
                  <a:lnTo>
                    <a:pt x="1625917" y="111061"/>
                  </a:lnTo>
                  <a:lnTo>
                    <a:pt x="1581471" y="94429"/>
                  </a:lnTo>
                  <a:lnTo>
                    <a:pt x="1534428" y="78956"/>
                  </a:lnTo>
                  <a:lnTo>
                    <a:pt x="1484932" y="64695"/>
                  </a:lnTo>
                  <a:lnTo>
                    <a:pt x="1433124" y="51703"/>
                  </a:lnTo>
                  <a:lnTo>
                    <a:pt x="1379146" y="40033"/>
                  </a:lnTo>
                  <a:lnTo>
                    <a:pt x="1323141" y="29741"/>
                  </a:lnTo>
                  <a:lnTo>
                    <a:pt x="1265251" y="20882"/>
                  </a:lnTo>
                  <a:lnTo>
                    <a:pt x="1205618" y="13511"/>
                  </a:lnTo>
                  <a:lnTo>
                    <a:pt x="1144384" y="7682"/>
                  </a:lnTo>
                  <a:lnTo>
                    <a:pt x="1081691" y="3451"/>
                  </a:lnTo>
                  <a:lnTo>
                    <a:pt x="1017682" y="871"/>
                  </a:lnTo>
                  <a:lnTo>
                    <a:pt x="952499" y="0"/>
                  </a:lnTo>
                  <a:close/>
                </a:path>
              </a:pathLst>
            </a:custGeom>
            <a:ln w="253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6720202" y="6295133"/>
            <a:ext cx="19348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FF3200"/>
                </a:solidFill>
                <a:latin typeface="Times New Roman"/>
                <a:cs typeface="Times New Roman"/>
              </a:rPr>
              <a:t>Discriminação?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229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295"/>
              <a:t>Filas</a:t>
            </a:r>
            <a:r>
              <a:rPr dirty="0" sz="4000"/>
              <a:t> </a:t>
            </a:r>
            <a:r>
              <a:rPr dirty="0" sz="4000" spc="-254"/>
              <a:t>Multiníveis</a:t>
            </a:r>
            <a:r>
              <a:rPr dirty="0" sz="4000" spc="5"/>
              <a:t> </a:t>
            </a:r>
            <a:r>
              <a:rPr dirty="0" sz="4000" spc="-480"/>
              <a:t>com</a:t>
            </a:r>
            <a:r>
              <a:rPr dirty="0" sz="4000"/>
              <a:t> </a:t>
            </a:r>
            <a:r>
              <a:rPr dirty="0" sz="4000" spc="-204"/>
              <a:t>Retroalimentação</a:t>
            </a:r>
            <a:endParaRPr sz="4000"/>
          </a:p>
        </p:txBody>
      </p:sp>
      <p:sp>
        <p:nvSpPr>
          <p:cNvPr id="3" name="object 3" descr=""/>
          <p:cNvSpPr txBox="1"/>
          <p:nvPr/>
        </p:nvSpPr>
        <p:spPr>
          <a:xfrm>
            <a:off x="1466976" y="1877973"/>
            <a:ext cx="7925434" cy="4144010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330835" indent="-318135">
              <a:lnSpc>
                <a:spcPct val="100000"/>
              </a:lnSpc>
              <a:spcBef>
                <a:spcPts val="805"/>
              </a:spcBef>
              <a:buClr>
                <a:srgbClr val="DD7F46"/>
              </a:buClr>
              <a:buSzPct val="60000"/>
              <a:buFont typeface="Lucida Sans Unicode"/>
              <a:buChar char="□"/>
              <a:tabLst>
                <a:tab pos="330835" algn="l"/>
              </a:tabLst>
            </a:pPr>
            <a:r>
              <a:rPr dirty="0" sz="2500" spc="-340">
                <a:latin typeface="Arial MT"/>
                <a:cs typeface="Arial MT"/>
              </a:rPr>
              <a:t>Sem</a:t>
            </a:r>
            <a:r>
              <a:rPr dirty="0" sz="2500" spc="-10">
                <a:latin typeface="Arial MT"/>
                <a:cs typeface="Arial MT"/>
              </a:rPr>
              <a:t> </a:t>
            </a:r>
            <a:r>
              <a:rPr dirty="0" sz="2500" spc="-114">
                <a:latin typeface="Arial MT"/>
                <a:cs typeface="Arial MT"/>
              </a:rPr>
              <a:t>retroalimentação:</a:t>
            </a:r>
            <a:r>
              <a:rPr dirty="0" sz="2500" spc="-60">
                <a:latin typeface="Arial MT"/>
                <a:cs typeface="Arial MT"/>
              </a:rPr>
              <a:t> </a:t>
            </a:r>
            <a:r>
              <a:rPr dirty="0" sz="2500" spc="-210">
                <a:latin typeface="Arial MT"/>
                <a:cs typeface="Arial MT"/>
              </a:rPr>
              <a:t>processo</a:t>
            </a:r>
            <a:r>
              <a:rPr dirty="0" sz="2500">
                <a:latin typeface="Arial MT"/>
                <a:cs typeface="Arial MT"/>
              </a:rPr>
              <a:t> </a:t>
            </a:r>
            <a:r>
              <a:rPr dirty="0" sz="2500" spc="-250">
                <a:latin typeface="Arial MT"/>
                <a:cs typeface="Arial MT"/>
              </a:rPr>
              <a:t>nunca</a:t>
            </a:r>
            <a:r>
              <a:rPr dirty="0" sz="2500" spc="-10">
                <a:latin typeface="Arial MT"/>
                <a:cs typeface="Arial MT"/>
              </a:rPr>
              <a:t> </a:t>
            </a:r>
            <a:r>
              <a:rPr dirty="0" sz="2500">
                <a:latin typeface="Arial MT"/>
                <a:cs typeface="Arial MT"/>
              </a:rPr>
              <a:t>é</a:t>
            </a:r>
            <a:r>
              <a:rPr dirty="0" sz="2500" spc="-150">
                <a:latin typeface="Arial MT"/>
                <a:cs typeface="Arial MT"/>
              </a:rPr>
              <a:t> </a:t>
            </a:r>
            <a:r>
              <a:rPr dirty="0" sz="2500" spc="-90">
                <a:latin typeface="Arial MT"/>
                <a:cs typeface="Arial MT"/>
              </a:rPr>
              <a:t>trocado</a:t>
            </a:r>
            <a:r>
              <a:rPr dirty="0" sz="2500" spc="-55">
                <a:latin typeface="Arial MT"/>
                <a:cs typeface="Arial MT"/>
              </a:rPr>
              <a:t> </a:t>
            </a:r>
            <a:r>
              <a:rPr dirty="0" sz="2500" spc="-10">
                <a:latin typeface="Arial MT"/>
                <a:cs typeface="Arial MT"/>
              </a:rPr>
              <a:t>de</a:t>
            </a:r>
            <a:r>
              <a:rPr dirty="0" sz="2500" spc="-50">
                <a:latin typeface="Arial MT"/>
                <a:cs typeface="Arial MT"/>
              </a:rPr>
              <a:t> </a:t>
            </a:r>
            <a:r>
              <a:rPr dirty="0" sz="2500" spc="-10">
                <a:latin typeface="Arial MT"/>
                <a:cs typeface="Arial MT"/>
              </a:rPr>
              <a:t>fila;</a:t>
            </a:r>
            <a:endParaRPr sz="2500">
              <a:latin typeface="Arial MT"/>
              <a:cs typeface="Arial MT"/>
            </a:endParaRPr>
          </a:p>
          <a:p>
            <a:pPr marL="330835" indent="-318135">
              <a:lnSpc>
                <a:spcPct val="100000"/>
              </a:lnSpc>
              <a:spcBef>
                <a:spcPts val="710"/>
              </a:spcBef>
              <a:buClr>
                <a:srgbClr val="DD7F46"/>
              </a:buClr>
              <a:buSzPct val="60000"/>
              <a:buFont typeface="Lucida Sans Unicode"/>
              <a:buChar char="□"/>
              <a:tabLst>
                <a:tab pos="330835" algn="l"/>
              </a:tabLst>
            </a:pPr>
            <a:r>
              <a:rPr dirty="0" sz="2500" spc="-305">
                <a:latin typeface="Arial MT"/>
                <a:cs typeface="Arial MT"/>
              </a:rPr>
              <a:t>Com</a:t>
            </a:r>
            <a:r>
              <a:rPr dirty="0" sz="2500" spc="-10">
                <a:latin typeface="Arial MT"/>
                <a:cs typeface="Arial MT"/>
              </a:rPr>
              <a:t> </a:t>
            </a:r>
            <a:r>
              <a:rPr dirty="0" sz="2500" spc="-114">
                <a:latin typeface="Arial MT"/>
                <a:cs typeface="Arial MT"/>
              </a:rPr>
              <a:t>retroalimentação:</a:t>
            </a:r>
            <a:r>
              <a:rPr dirty="0" sz="2500" spc="-60">
                <a:latin typeface="Arial MT"/>
                <a:cs typeface="Arial MT"/>
              </a:rPr>
              <a:t> </a:t>
            </a:r>
            <a:r>
              <a:rPr dirty="0" sz="2500" spc="-210">
                <a:latin typeface="Arial MT"/>
                <a:cs typeface="Arial MT"/>
              </a:rPr>
              <a:t>processo</a:t>
            </a:r>
            <a:r>
              <a:rPr dirty="0" sz="2500" spc="-15">
                <a:latin typeface="Arial MT"/>
                <a:cs typeface="Arial MT"/>
              </a:rPr>
              <a:t> </a:t>
            </a:r>
            <a:r>
              <a:rPr dirty="0" sz="2500" spc="-60">
                <a:latin typeface="Arial MT"/>
                <a:cs typeface="Arial MT"/>
              </a:rPr>
              <a:t>pode</a:t>
            </a:r>
            <a:r>
              <a:rPr dirty="0" sz="2500" spc="-105">
                <a:latin typeface="Arial MT"/>
                <a:cs typeface="Arial MT"/>
              </a:rPr>
              <a:t> </a:t>
            </a:r>
            <a:r>
              <a:rPr dirty="0" sz="2500" spc="-195">
                <a:latin typeface="Arial MT"/>
                <a:cs typeface="Arial MT"/>
              </a:rPr>
              <a:t>ser</a:t>
            </a:r>
            <a:r>
              <a:rPr dirty="0" sz="2500" spc="-15">
                <a:latin typeface="Arial MT"/>
                <a:cs typeface="Arial MT"/>
              </a:rPr>
              <a:t> </a:t>
            </a:r>
            <a:r>
              <a:rPr dirty="0" sz="2500" spc="-90">
                <a:latin typeface="Arial MT"/>
                <a:cs typeface="Arial MT"/>
              </a:rPr>
              <a:t>trocado</a:t>
            </a:r>
            <a:r>
              <a:rPr dirty="0" sz="2500" spc="-40">
                <a:latin typeface="Arial MT"/>
                <a:cs typeface="Arial MT"/>
              </a:rPr>
              <a:t> </a:t>
            </a:r>
            <a:r>
              <a:rPr dirty="0" sz="2500" spc="-20">
                <a:latin typeface="Arial MT"/>
                <a:cs typeface="Arial MT"/>
              </a:rPr>
              <a:t>de</a:t>
            </a:r>
            <a:r>
              <a:rPr dirty="0" sz="2500" spc="-50">
                <a:latin typeface="Arial MT"/>
                <a:cs typeface="Arial MT"/>
              </a:rPr>
              <a:t> </a:t>
            </a:r>
            <a:r>
              <a:rPr dirty="0" sz="2500" spc="-10">
                <a:latin typeface="Arial MT"/>
                <a:cs typeface="Arial MT"/>
              </a:rPr>
              <a:t>fila;</a:t>
            </a:r>
            <a:endParaRPr sz="2500">
              <a:latin typeface="Arial MT"/>
              <a:cs typeface="Arial MT"/>
            </a:endParaRPr>
          </a:p>
          <a:p>
            <a:pPr lvl="1" marL="652145" marR="237490" indent="-273050">
              <a:lnSpc>
                <a:spcPct val="100899"/>
              </a:lnSpc>
              <a:spcBef>
                <a:spcPts val="505"/>
              </a:spcBef>
              <a:buClr>
                <a:srgbClr val="94B6D2"/>
              </a:buClr>
              <a:buSzPct val="68181"/>
              <a:buFont typeface="Microsoft Sans Serif"/>
              <a:buChar char="□"/>
              <a:tabLst>
                <a:tab pos="652145" algn="l"/>
              </a:tabLst>
            </a:pPr>
            <a:r>
              <a:rPr dirty="0" sz="2200" spc="-155">
                <a:latin typeface="Arial MT"/>
                <a:cs typeface="Arial MT"/>
              </a:rPr>
              <a:t>Permite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75">
                <a:latin typeface="Arial MT"/>
                <a:cs typeface="Arial MT"/>
              </a:rPr>
              <a:t>separar</a:t>
            </a:r>
            <a:r>
              <a:rPr dirty="0" sz="2200" spc="-50">
                <a:latin typeface="Arial MT"/>
                <a:cs typeface="Arial MT"/>
              </a:rPr>
              <a:t> </a:t>
            </a:r>
            <a:r>
              <a:rPr dirty="0" sz="2200" spc="-210">
                <a:latin typeface="Arial MT"/>
                <a:cs typeface="Arial MT"/>
              </a:rPr>
              <a:t>processos</a:t>
            </a:r>
            <a:r>
              <a:rPr dirty="0" sz="2200" spc="10">
                <a:latin typeface="Arial MT"/>
                <a:cs typeface="Arial MT"/>
              </a:rPr>
              <a:t> </a:t>
            </a:r>
            <a:r>
              <a:rPr dirty="0" sz="2200" spc="-265">
                <a:latin typeface="Arial MT"/>
                <a:cs typeface="Arial MT"/>
              </a:rPr>
              <a:t>com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135">
                <a:latin typeface="Arial MT"/>
                <a:cs typeface="Arial MT"/>
              </a:rPr>
              <a:t>características</a:t>
            </a:r>
            <a:r>
              <a:rPr dirty="0" sz="2200" spc="-10">
                <a:latin typeface="Arial MT"/>
                <a:cs typeface="Arial MT"/>
              </a:rPr>
              <a:t> de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160">
                <a:latin typeface="Arial MT"/>
                <a:cs typeface="Arial MT"/>
              </a:rPr>
              <a:t>picos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20">
                <a:latin typeface="Arial MT"/>
                <a:cs typeface="Arial MT"/>
              </a:rPr>
              <a:t>de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330">
                <a:latin typeface="Arial MT"/>
                <a:cs typeface="Arial MT"/>
              </a:rPr>
              <a:t>CPU </a:t>
            </a:r>
            <a:r>
              <a:rPr dirty="0" sz="2200" spc="-100">
                <a:latin typeface="Arial MT"/>
                <a:cs typeface="Arial MT"/>
              </a:rPr>
              <a:t>semelhantes;</a:t>
            </a:r>
            <a:endParaRPr sz="2200">
              <a:latin typeface="Arial MT"/>
              <a:cs typeface="Arial MT"/>
            </a:endParaRPr>
          </a:p>
          <a:p>
            <a:pPr lvl="2" marL="926465" marR="5080" indent="-228600">
              <a:lnSpc>
                <a:spcPct val="101000"/>
              </a:lnSpc>
              <a:spcBef>
                <a:spcPts val="459"/>
              </a:spcBef>
              <a:buClr>
                <a:srgbClr val="DD7F46"/>
              </a:buClr>
              <a:buSzPct val="76190"/>
              <a:buFont typeface="Lucida Sans Unicode"/>
              <a:buChar char="■"/>
              <a:tabLst>
                <a:tab pos="926465" algn="l"/>
                <a:tab pos="5026660" algn="l"/>
              </a:tabLst>
            </a:pPr>
            <a:r>
              <a:rPr dirty="0" sz="2100" spc="-305">
                <a:latin typeface="Arial MT"/>
                <a:cs typeface="Arial MT"/>
              </a:rPr>
              <a:t>Um</a:t>
            </a:r>
            <a:r>
              <a:rPr dirty="0" sz="2100" spc="5">
                <a:latin typeface="Arial MT"/>
                <a:cs typeface="Arial MT"/>
              </a:rPr>
              <a:t> </a:t>
            </a:r>
            <a:r>
              <a:rPr dirty="0" sz="2100" spc="-175">
                <a:latin typeface="Arial MT"/>
                <a:cs typeface="Arial MT"/>
              </a:rPr>
              <a:t>processo</a:t>
            </a:r>
            <a:r>
              <a:rPr dirty="0" sz="2100" spc="10">
                <a:latin typeface="Arial MT"/>
                <a:cs typeface="Arial MT"/>
              </a:rPr>
              <a:t> </a:t>
            </a:r>
            <a:r>
              <a:rPr dirty="0" sz="2100" spc="-120">
                <a:latin typeface="Arial MT"/>
                <a:cs typeface="Arial MT"/>
              </a:rPr>
              <a:t>que</a:t>
            </a:r>
            <a:r>
              <a:rPr dirty="0" sz="2100" spc="10">
                <a:latin typeface="Arial MT"/>
                <a:cs typeface="Arial MT"/>
              </a:rPr>
              <a:t> </a:t>
            </a:r>
            <a:r>
              <a:rPr dirty="0" sz="2100" spc="-215">
                <a:latin typeface="Arial MT"/>
                <a:cs typeface="Arial MT"/>
              </a:rPr>
              <a:t>usa</a:t>
            </a:r>
            <a:r>
              <a:rPr dirty="0" sz="2100" spc="10">
                <a:latin typeface="Arial MT"/>
                <a:cs typeface="Arial MT"/>
              </a:rPr>
              <a:t> </a:t>
            </a:r>
            <a:r>
              <a:rPr dirty="0" sz="2100" spc="-155">
                <a:latin typeface="Arial MT"/>
                <a:cs typeface="Arial MT"/>
              </a:rPr>
              <a:t>muito</a:t>
            </a:r>
            <a:r>
              <a:rPr dirty="0" sz="2100" spc="5">
                <a:latin typeface="Arial MT"/>
                <a:cs typeface="Arial MT"/>
              </a:rPr>
              <a:t> </a:t>
            </a:r>
            <a:r>
              <a:rPr dirty="0" sz="2100" spc="-120">
                <a:latin typeface="Arial MT"/>
                <a:cs typeface="Arial MT"/>
              </a:rPr>
              <a:t>tempo</a:t>
            </a:r>
            <a:r>
              <a:rPr dirty="0" sz="2100">
                <a:latin typeface="Arial MT"/>
                <a:cs typeface="Arial MT"/>
              </a:rPr>
              <a:t> </a:t>
            </a:r>
            <a:r>
              <a:rPr dirty="0" sz="2100" spc="-25">
                <a:latin typeface="Arial MT"/>
                <a:cs typeface="Arial MT"/>
              </a:rPr>
              <a:t>de</a:t>
            </a:r>
            <a:r>
              <a:rPr dirty="0" sz="2100">
                <a:latin typeface="Arial MT"/>
                <a:cs typeface="Arial MT"/>
              </a:rPr>
              <a:t>	</a:t>
            </a:r>
            <a:r>
              <a:rPr dirty="0" sz="2100" spc="-290">
                <a:latin typeface="Arial MT"/>
                <a:cs typeface="Arial MT"/>
              </a:rPr>
              <a:t>CPU</a:t>
            </a:r>
            <a:r>
              <a:rPr dirty="0" sz="2100" spc="-2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é</a:t>
            </a:r>
            <a:r>
              <a:rPr dirty="0" sz="2100" spc="-50">
                <a:latin typeface="Arial MT"/>
                <a:cs typeface="Arial MT"/>
              </a:rPr>
              <a:t> </a:t>
            </a:r>
            <a:r>
              <a:rPr dirty="0" sz="2100" spc="-125">
                <a:latin typeface="Arial MT"/>
                <a:cs typeface="Arial MT"/>
              </a:rPr>
              <a:t>movido</a:t>
            </a:r>
            <a:r>
              <a:rPr dirty="0" sz="2100" spc="-2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para</a:t>
            </a:r>
            <a:r>
              <a:rPr dirty="0" sz="2100" spc="-2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fila</a:t>
            </a:r>
            <a:r>
              <a:rPr dirty="0" sz="2100" spc="-25">
                <a:latin typeface="Arial MT"/>
                <a:cs typeface="Arial MT"/>
              </a:rPr>
              <a:t> de </a:t>
            </a:r>
            <a:r>
              <a:rPr dirty="0" sz="2100" spc="-190">
                <a:latin typeface="Arial MT"/>
                <a:cs typeface="Arial MT"/>
              </a:rPr>
              <a:t>mais</a:t>
            </a:r>
            <a:r>
              <a:rPr dirty="0" sz="2100" spc="-1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baixa</a:t>
            </a:r>
            <a:r>
              <a:rPr dirty="0" sz="2100" spc="-10">
                <a:latin typeface="Arial MT"/>
                <a:cs typeface="Arial MT"/>
              </a:rPr>
              <a:t> prioridade;</a:t>
            </a:r>
            <a:endParaRPr sz="2100">
              <a:latin typeface="Arial MT"/>
              <a:cs typeface="Arial MT"/>
            </a:endParaRPr>
          </a:p>
          <a:p>
            <a:pPr lvl="2" marL="926465" marR="408305" indent="-228600">
              <a:lnSpc>
                <a:spcPct val="101000"/>
              </a:lnSpc>
              <a:spcBef>
                <a:spcPts val="465"/>
              </a:spcBef>
              <a:buClr>
                <a:srgbClr val="DD7F46"/>
              </a:buClr>
              <a:buSzPct val="76190"/>
              <a:buFont typeface="Lucida Sans Unicode"/>
              <a:buChar char="■"/>
              <a:tabLst>
                <a:tab pos="926465" algn="l"/>
              </a:tabLst>
            </a:pPr>
            <a:r>
              <a:rPr dirty="0" sz="2100" spc="-229">
                <a:latin typeface="Arial MT"/>
                <a:cs typeface="Arial MT"/>
              </a:rPr>
              <a:t>Dessa</a:t>
            </a:r>
            <a:r>
              <a:rPr dirty="0" sz="2100" spc="-5">
                <a:latin typeface="Arial MT"/>
                <a:cs typeface="Arial MT"/>
              </a:rPr>
              <a:t> </a:t>
            </a:r>
            <a:r>
              <a:rPr dirty="0" sz="2100" spc="-80">
                <a:latin typeface="Arial MT"/>
                <a:cs typeface="Arial MT"/>
              </a:rPr>
              <a:t>forma:</a:t>
            </a:r>
            <a:r>
              <a:rPr dirty="0" sz="2100" spc="-20">
                <a:latin typeface="Arial MT"/>
                <a:cs typeface="Arial MT"/>
              </a:rPr>
              <a:t> </a:t>
            </a:r>
            <a:r>
              <a:rPr dirty="0" sz="2100" spc="-195">
                <a:latin typeface="Arial MT"/>
                <a:cs typeface="Arial MT"/>
              </a:rPr>
              <a:t>processos</a:t>
            </a:r>
            <a:r>
              <a:rPr dirty="0" sz="2100" spc="-10">
                <a:latin typeface="Arial MT"/>
                <a:cs typeface="Arial MT"/>
              </a:rPr>
              <a:t> </a:t>
            </a:r>
            <a:r>
              <a:rPr dirty="0" sz="2100" spc="-60">
                <a:latin typeface="Arial MT"/>
                <a:cs typeface="Arial MT"/>
              </a:rPr>
              <a:t>IO-</a:t>
            </a:r>
            <a:r>
              <a:rPr dirty="0" sz="2100" spc="-120">
                <a:latin typeface="Arial MT"/>
                <a:cs typeface="Arial MT"/>
              </a:rPr>
              <a:t>bound</a:t>
            </a:r>
            <a:r>
              <a:rPr dirty="0" sz="2100" spc="-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e </a:t>
            </a:r>
            <a:r>
              <a:rPr dirty="0" sz="2100" spc="-100">
                <a:latin typeface="Arial MT"/>
                <a:cs typeface="Arial MT"/>
              </a:rPr>
              <a:t>interativos</a:t>
            </a:r>
            <a:r>
              <a:rPr dirty="0" sz="2100" spc="5">
                <a:latin typeface="Arial MT"/>
                <a:cs typeface="Arial MT"/>
              </a:rPr>
              <a:t> </a:t>
            </a:r>
            <a:r>
              <a:rPr dirty="0" sz="2100" spc="-125">
                <a:latin typeface="Arial MT"/>
                <a:cs typeface="Arial MT"/>
              </a:rPr>
              <a:t>(dependem</a:t>
            </a:r>
            <a:r>
              <a:rPr dirty="0" sz="2100" spc="-5">
                <a:latin typeface="Arial MT"/>
                <a:cs typeface="Arial MT"/>
              </a:rPr>
              <a:t> </a:t>
            </a:r>
            <a:r>
              <a:rPr dirty="0" sz="2100" spc="-25">
                <a:latin typeface="Arial MT"/>
                <a:cs typeface="Arial MT"/>
              </a:rPr>
              <a:t>da </a:t>
            </a:r>
            <a:r>
              <a:rPr dirty="0" sz="2100" spc="-90">
                <a:latin typeface="Arial MT"/>
                <a:cs typeface="Arial MT"/>
              </a:rPr>
              <a:t>interação</a:t>
            </a:r>
            <a:r>
              <a:rPr dirty="0" sz="2100" spc="-6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do</a:t>
            </a:r>
            <a:r>
              <a:rPr dirty="0" sz="2100" spc="-40">
                <a:latin typeface="Arial MT"/>
                <a:cs typeface="Arial MT"/>
              </a:rPr>
              <a:t> </a:t>
            </a:r>
            <a:r>
              <a:rPr dirty="0" sz="2100" spc="-145">
                <a:latin typeface="Arial MT"/>
                <a:cs typeface="Arial MT"/>
              </a:rPr>
              <a:t>usuário)</a:t>
            </a:r>
            <a:r>
              <a:rPr dirty="0" sz="2100" spc="-15">
                <a:latin typeface="Arial MT"/>
                <a:cs typeface="Arial MT"/>
              </a:rPr>
              <a:t> </a:t>
            </a:r>
            <a:r>
              <a:rPr dirty="0" sz="2100" spc="-95">
                <a:latin typeface="Arial MT"/>
                <a:cs typeface="Arial MT"/>
              </a:rPr>
              <a:t>ficam</a:t>
            </a:r>
            <a:r>
              <a:rPr dirty="0" sz="2100" spc="-20">
                <a:latin typeface="Arial MT"/>
                <a:cs typeface="Arial MT"/>
              </a:rPr>
              <a:t> </a:t>
            </a:r>
            <a:r>
              <a:rPr dirty="0" sz="2100" spc="-204">
                <a:latin typeface="Arial MT"/>
                <a:cs typeface="Arial MT"/>
              </a:rPr>
              <a:t>nas</a:t>
            </a:r>
            <a:r>
              <a:rPr dirty="0" sz="2100" spc="-15">
                <a:latin typeface="Arial MT"/>
                <a:cs typeface="Arial MT"/>
              </a:rPr>
              <a:t> </a:t>
            </a:r>
            <a:r>
              <a:rPr dirty="0" sz="2100" spc="-35">
                <a:latin typeface="Arial MT"/>
                <a:cs typeface="Arial MT"/>
              </a:rPr>
              <a:t>filas</a:t>
            </a:r>
            <a:r>
              <a:rPr dirty="0" sz="2100" spc="-25">
                <a:latin typeface="Arial MT"/>
                <a:cs typeface="Arial MT"/>
              </a:rPr>
              <a:t> </a:t>
            </a:r>
            <a:r>
              <a:rPr dirty="0" sz="2100" spc="-245">
                <a:latin typeface="Arial MT"/>
                <a:cs typeface="Arial MT"/>
              </a:rPr>
              <a:t>com</a:t>
            </a:r>
            <a:r>
              <a:rPr dirty="0" sz="2100" spc="-5">
                <a:latin typeface="Arial MT"/>
                <a:cs typeface="Arial MT"/>
              </a:rPr>
              <a:t> </a:t>
            </a:r>
            <a:r>
              <a:rPr dirty="0" sz="2100" spc="-190">
                <a:latin typeface="Arial MT"/>
                <a:cs typeface="Arial MT"/>
              </a:rPr>
              <a:t>mais</a:t>
            </a:r>
            <a:r>
              <a:rPr dirty="0" sz="2100" spc="-15">
                <a:latin typeface="Arial MT"/>
                <a:cs typeface="Arial MT"/>
              </a:rPr>
              <a:t> </a:t>
            </a:r>
            <a:r>
              <a:rPr dirty="0" sz="2100" spc="-10">
                <a:latin typeface="Arial MT"/>
                <a:cs typeface="Arial MT"/>
              </a:rPr>
              <a:t>prioridade;</a:t>
            </a:r>
            <a:endParaRPr sz="2100">
              <a:latin typeface="Arial MT"/>
              <a:cs typeface="Arial MT"/>
            </a:endParaRPr>
          </a:p>
          <a:p>
            <a:pPr lvl="2" marL="926465" marR="222250" indent="-228600">
              <a:lnSpc>
                <a:spcPct val="100699"/>
              </a:lnSpc>
              <a:spcBef>
                <a:spcPts val="459"/>
              </a:spcBef>
              <a:buClr>
                <a:srgbClr val="DD7F46"/>
              </a:buClr>
              <a:buSzPct val="76190"/>
              <a:buFont typeface="Lucida Sans Unicode"/>
              <a:buChar char="■"/>
              <a:tabLst>
                <a:tab pos="926465" algn="l"/>
              </a:tabLst>
            </a:pPr>
            <a:r>
              <a:rPr dirty="0" sz="2100" spc="-235">
                <a:latin typeface="Arial MT"/>
                <a:cs typeface="Arial MT"/>
              </a:rPr>
              <a:t>Processos</a:t>
            </a:r>
            <a:r>
              <a:rPr dirty="0" sz="2100" spc="-15">
                <a:latin typeface="Arial MT"/>
                <a:cs typeface="Arial MT"/>
              </a:rPr>
              <a:t> </a:t>
            </a:r>
            <a:r>
              <a:rPr dirty="0" sz="2100" spc="-120">
                <a:latin typeface="Arial MT"/>
                <a:cs typeface="Arial MT"/>
              </a:rPr>
              <a:t>que</a:t>
            </a:r>
            <a:r>
              <a:rPr dirty="0" sz="2100" spc="-30">
                <a:latin typeface="Arial MT"/>
                <a:cs typeface="Arial MT"/>
              </a:rPr>
              <a:t> </a:t>
            </a:r>
            <a:r>
              <a:rPr dirty="0" sz="2100" spc="-95">
                <a:latin typeface="Arial MT"/>
                <a:cs typeface="Arial MT"/>
              </a:rPr>
              <a:t>ficam</a:t>
            </a:r>
            <a:r>
              <a:rPr dirty="0" sz="2100" spc="-50">
                <a:latin typeface="Arial MT"/>
                <a:cs typeface="Arial MT"/>
              </a:rPr>
              <a:t> </a:t>
            </a:r>
            <a:r>
              <a:rPr dirty="0" sz="2100" spc="-60">
                <a:latin typeface="Arial MT"/>
                <a:cs typeface="Arial MT"/>
              </a:rPr>
              <a:t>aguardando</a:t>
            </a:r>
            <a:r>
              <a:rPr dirty="0" sz="2100" spc="-35">
                <a:latin typeface="Arial MT"/>
                <a:cs typeface="Arial MT"/>
              </a:rPr>
              <a:t> </a:t>
            </a:r>
            <a:r>
              <a:rPr dirty="0" sz="2100" spc="-155">
                <a:latin typeface="Arial MT"/>
                <a:cs typeface="Arial MT"/>
              </a:rPr>
              <a:t>muito</a:t>
            </a:r>
            <a:r>
              <a:rPr dirty="0" sz="2100" spc="-5">
                <a:latin typeface="Arial MT"/>
                <a:cs typeface="Arial MT"/>
              </a:rPr>
              <a:t> </a:t>
            </a:r>
            <a:r>
              <a:rPr dirty="0" sz="2100" spc="-120">
                <a:latin typeface="Arial MT"/>
                <a:cs typeface="Arial MT"/>
              </a:rPr>
              <a:t>tempo</a:t>
            </a:r>
            <a:r>
              <a:rPr dirty="0" sz="2100" spc="-20">
                <a:latin typeface="Arial MT"/>
                <a:cs typeface="Arial MT"/>
              </a:rPr>
              <a:t> </a:t>
            </a:r>
            <a:r>
              <a:rPr dirty="0" sz="2100" spc="-10">
                <a:latin typeface="Arial MT"/>
                <a:cs typeface="Arial MT"/>
              </a:rPr>
              <a:t>por</a:t>
            </a:r>
            <a:r>
              <a:rPr dirty="0" sz="2100" spc="-30">
                <a:latin typeface="Arial MT"/>
                <a:cs typeface="Arial MT"/>
              </a:rPr>
              <a:t> </a:t>
            </a:r>
            <a:r>
              <a:rPr dirty="0" sz="2100" spc="-295">
                <a:latin typeface="Arial MT"/>
                <a:cs typeface="Arial MT"/>
              </a:rPr>
              <a:t>CPU</a:t>
            </a:r>
            <a:r>
              <a:rPr dirty="0" sz="2100" spc="-25">
                <a:latin typeface="Arial MT"/>
                <a:cs typeface="Arial MT"/>
              </a:rPr>
              <a:t> </a:t>
            </a:r>
            <a:r>
              <a:rPr dirty="0" sz="2100" spc="-10">
                <a:latin typeface="Arial MT"/>
                <a:cs typeface="Arial MT"/>
              </a:rPr>
              <a:t>podem </a:t>
            </a:r>
            <a:r>
              <a:rPr dirty="0" sz="2100" spc="-170">
                <a:latin typeface="Arial MT"/>
                <a:cs typeface="Arial MT"/>
              </a:rPr>
              <a:t>ser</a:t>
            </a:r>
            <a:r>
              <a:rPr dirty="0" sz="2100" spc="-15">
                <a:latin typeface="Arial MT"/>
                <a:cs typeface="Arial MT"/>
              </a:rPr>
              <a:t> </a:t>
            </a:r>
            <a:r>
              <a:rPr dirty="0" sz="2100" spc="-165">
                <a:latin typeface="Arial MT"/>
                <a:cs typeface="Arial MT"/>
              </a:rPr>
              <a:t>movidos</a:t>
            </a:r>
            <a:r>
              <a:rPr dirty="0" sz="2100" spc="-1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para</a:t>
            </a:r>
            <a:r>
              <a:rPr dirty="0" sz="2100" spc="-110">
                <a:latin typeface="Arial MT"/>
                <a:cs typeface="Arial MT"/>
              </a:rPr>
              <a:t> </a:t>
            </a:r>
            <a:r>
              <a:rPr dirty="0" sz="2100" spc="-45">
                <a:latin typeface="Arial MT"/>
                <a:cs typeface="Arial MT"/>
              </a:rPr>
              <a:t>filas </a:t>
            </a:r>
            <a:r>
              <a:rPr dirty="0" sz="2100">
                <a:latin typeface="Arial MT"/>
                <a:cs typeface="Arial MT"/>
              </a:rPr>
              <a:t>de</a:t>
            </a:r>
            <a:r>
              <a:rPr dirty="0" sz="2100" spc="-30">
                <a:latin typeface="Arial MT"/>
                <a:cs typeface="Arial MT"/>
              </a:rPr>
              <a:t> </a:t>
            </a:r>
            <a:r>
              <a:rPr dirty="0" sz="2100" spc="-190">
                <a:latin typeface="Arial MT"/>
                <a:cs typeface="Arial MT"/>
              </a:rPr>
              <a:t>mais</a:t>
            </a:r>
            <a:r>
              <a:rPr dirty="0" sz="2100" spc="-1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alta</a:t>
            </a:r>
            <a:r>
              <a:rPr dirty="0" sz="2100" spc="-30">
                <a:latin typeface="Arial MT"/>
                <a:cs typeface="Arial MT"/>
              </a:rPr>
              <a:t> </a:t>
            </a:r>
            <a:r>
              <a:rPr dirty="0" sz="2100" spc="-35">
                <a:latin typeface="Arial MT"/>
                <a:cs typeface="Arial MT"/>
              </a:rPr>
              <a:t>prioridade:</a:t>
            </a:r>
            <a:r>
              <a:rPr dirty="0" sz="2100" spc="-45">
                <a:latin typeface="Arial MT"/>
                <a:cs typeface="Arial MT"/>
              </a:rPr>
              <a:t> </a:t>
            </a:r>
            <a:r>
              <a:rPr dirty="0" sz="2100" spc="-50">
                <a:latin typeface="Arial MT"/>
                <a:cs typeface="Arial MT"/>
              </a:rPr>
              <a:t>evita</a:t>
            </a:r>
            <a:r>
              <a:rPr dirty="0" sz="2100" spc="-30">
                <a:latin typeface="Arial MT"/>
                <a:cs typeface="Arial MT"/>
              </a:rPr>
              <a:t> </a:t>
            </a:r>
            <a:r>
              <a:rPr dirty="0" sz="2100" spc="-65">
                <a:latin typeface="Arial MT"/>
                <a:cs typeface="Arial MT"/>
              </a:rPr>
              <a:t>starvation </a:t>
            </a:r>
            <a:r>
              <a:rPr dirty="0" sz="2100" spc="-40">
                <a:latin typeface="Arial MT"/>
                <a:cs typeface="Arial MT"/>
              </a:rPr>
              <a:t>(estagnação)</a:t>
            </a:r>
            <a:endParaRPr sz="2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229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295"/>
              <a:t>Filas</a:t>
            </a:r>
            <a:r>
              <a:rPr dirty="0" sz="4000"/>
              <a:t> </a:t>
            </a:r>
            <a:r>
              <a:rPr dirty="0" sz="4000" spc="-254"/>
              <a:t>Multiníveis</a:t>
            </a:r>
            <a:r>
              <a:rPr dirty="0" sz="4000" spc="5"/>
              <a:t> </a:t>
            </a:r>
            <a:r>
              <a:rPr dirty="0" sz="4000" spc="-480"/>
              <a:t>com</a:t>
            </a:r>
            <a:r>
              <a:rPr dirty="0" sz="4000"/>
              <a:t> </a:t>
            </a:r>
            <a:r>
              <a:rPr dirty="0" sz="4000" spc="-204"/>
              <a:t>Retroalimentação</a:t>
            </a:r>
            <a:endParaRPr sz="4000"/>
          </a:p>
        </p:txBody>
      </p:sp>
      <p:sp>
        <p:nvSpPr>
          <p:cNvPr id="3" name="object 3" descr=""/>
          <p:cNvSpPr txBox="1"/>
          <p:nvPr/>
        </p:nvSpPr>
        <p:spPr>
          <a:xfrm>
            <a:off x="1466976" y="1886251"/>
            <a:ext cx="7891780" cy="4470400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330200" indent="-317500">
              <a:lnSpc>
                <a:spcPct val="100000"/>
              </a:lnSpc>
              <a:spcBef>
                <a:spcPts val="725"/>
              </a:spcBef>
              <a:buClr>
                <a:srgbClr val="DD7F46"/>
              </a:buClr>
              <a:buSzPct val="58620"/>
              <a:buFont typeface="Lucida Sans Unicode"/>
              <a:buChar char="□"/>
              <a:tabLst>
                <a:tab pos="330200" algn="l"/>
              </a:tabLst>
            </a:pPr>
            <a:r>
              <a:rPr dirty="0" sz="2900" spc="-215">
                <a:latin typeface="Arial MT"/>
                <a:cs typeface="Arial MT"/>
              </a:rPr>
              <a:t>Escalonador</a:t>
            </a:r>
            <a:r>
              <a:rPr dirty="0" sz="2900">
                <a:latin typeface="Arial MT"/>
                <a:cs typeface="Arial MT"/>
              </a:rPr>
              <a:t> é</a:t>
            </a:r>
            <a:r>
              <a:rPr dirty="0" sz="2900" spc="-80">
                <a:latin typeface="Arial MT"/>
                <a:cs typeface="Arial MT"/>
              </a:rPr>
              <a:t> </a:t>
            </a:r>
            <a:r>
              <a:rPr dirty="0" sz="2900" spc="-70">
                <a:latin typeface="Arial MT"/>
                <a:cs typeface="Arial MT"/>
              </a:rPr>
              <a:t>definido</a:t>
            </a:r>
            <a:r>
              <a:rPr dirty="0" sz="2900" spc="-35">
                <a:latin typeface="Arial MT"/>
                <a:cs typeface="Arial MT"/>
              </a:rPr>
              <a:t> </a:t>
            </a:r>
            <a:r>
              <a:rPr dirty="0" sz="2900" spc="-170">
                <a:latin typeface="Arial MT"/>
                <a:cs typeface="Arial MT"/>
              </a:rPr>
              <a:t>pelos</a:t>
            </a:r>
            <a:r>
              <a:rPr dirty="0" sz="2900" spc="-30">
                <a:latin typeface="Arial MT"/>
                <a:cs typeface="Arial MT"/>
              </a:rPr>
              <a:t> </a:t>
            </a:r>
            <a:r>
              <a:rPr dirty="0" sz="2900" spc="-240">
                <a:latin typeface="Arial MT"/>
                <a:cs typeface="Arial MT"/>
              </a:rPr>
              <a:t>seguintes</a:t>
            </a:r>
            <a:r>
              <a:rPr dirty="0" sz="2900" spc="-10">
                <a:latin typeface="Arial MT"/>
                <a:cs typeface="Arial MT"/>
              </a:rPr>
              <a:t> </a:t>
            </a:r>
            <a:r>
              <a:rPr dirty="0" sz="2900" spc="-110">
                <a:latin typeface="Arial MT"/>
                <a:cs typeface="Arial MT"/>
              </a:rPr>
              <a:t>parâmetros:</a:t>
            </a:r>
            <a:endParaRPr sz="2900">
              <a:latin typeface="Arial MT"/>
              <a:cs typeface="Arial MT"/>
            </a:endParaRPr>
          </a:p>
          <a:p>
            <a:pPr lvl="1" marL="651510" indent="-271780">
              <a:lnSpc>
                <a:spcPct val="100000"/>
              </a:lnSpc>
              <a:spcBef>
                <a:spcPts val="565"/>
              </a:spcBef>
              <a:buClr>
                <a:srgbClr val="94B6D2"/>
              </a:buClr>
              <a:buSzPct val="69230"/>
              <a:buFont typeface="Microsoft Sans Serif"/>
              <a:buChar char="□"/>
              <a:tabLst>
                <a:tab pos="651510" algn="l"/>
              </a:tabLst>
            </a:pPr>
            <a:r>
              <a:rPr dirty="0" sz="2600" spc="-245">
                <a:latin typeface="Arial MT"/>
                <a:cs typeface="Arial MT"/>
              </a:rPr>
              <a:t>número</a:t>
            </a:r>
            <a:r>
              <a:rPr dirty="0" sz="2600" spc="-10">
                <a:latin typeface="Arial MT"/>
                <a:cs typeface="Arial MT"/>
              </a:rPr>
              <a:t> </a:t>
            </a:r>
            <a:r>
              <a:rPr dirty="0" sz="2600" spc="-20">
                <a:latin typeface="Arial MT"/>
                <a:cs typeface="Arial MT"/>
              </a:rPr>
              <a:t>de</a:t>
            </a:r>
            <a:r>
              <a:rPr dirty="0" sz="2600" spc="-100">
                <a:latin typeface="Arial MT"/>
                <a:cs typeface="Arial MT"/>
              </a:rPr>
              <a:t> </a:t>
            </a:r>
            <a:r>
              <a:rPr dirty="0" sz="2600" spc="-10">
                <a:latin typeface="Arial MT"/>
                <a:cs typeface="Arial MT"/>
              </a:rPr>
              <a:t>filas;</a:t>
            </a:r>
            <a:endParaRPr sz="2600">
              <a:latin typeface="Arial MT"/>
              <a:cs typeface="Arial MT"/>
            </a:endParaRPr>
          </a:p>
          <a:p>
            <a:pPr lvl="1" marL="651510" indent="-27178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69230"/>
              <a:buFont typeface="Microsoft Sans Serif"/>
              <a:buChar char="□"/>
              <a:tabLst>
                <a:tab pos="651510" algn="l"/>
              </a:tabLst>
            </a:pPr>
            <a:r>
              <a:rPr dirty="0" sz="2600" spc="-130">
                <a:latin typeface="Arial MT"/>
                <a:cs typeface="Arial MT"/>
              </a:rPr>
              <a:t>algoritmos</a:t>
            </a:r>
            <a:r>
              <a:rPr dirty="0" sz="2600" spc="-55">
                <a:latin typeface="Arial MT"/>
                <a:cs typeface="Arial MT"/>
              </a:rPr>
              <a:t> </a:t>
            </a:r>
            <a:r>
              <a:rPr dirty="0" sz="2600" spc="-10">
                <a:latin typeface="Arial MT"/>
                <a:cs typeface="Arial MT"/>
              </a:rPr>
              <a:t>de</a:t>
            </a:r>
            <a:r>
              <a:rPr dirty="0" sz="2600" spc="-100">
                <a:latin typeface="Arial MT"/>
                <a:cs typeface="Arial MT"/>
              </a:rPr>
              <a:t> </a:t>
            </a:r>
            <a:r>
              <a:rPr dirty="0" sz="2600" spc="-204">
                <a:latin typeface="Arial MT"/>
                <a:cs typeface="Arial MT"/>
              </a:rPr>
              <a:t>escalonamento</a:t>
            </a:r>
            <a:r>
              <a:rPr dirty="0" sz="2600">
                <a:latin typeface="Arial MT"/>
                <a:cs typeface="Arial MT"/>
              </a:rPr>
              <a:t> para</a:t>
            </a:r>
            <a:r>
              <a:rPr dirty="0" sz="2600" spc="-35">
                <a:latin typeface="Arial MT"/>
                <a:cs typeface="Arial MT"/>
              </a:rPr>
              <a:t> </a:t>
            </a:r>
            <a:r>
              <a:rPr dirty="0" sz="2600" spc="-65">
                <a:latin typeface="Arial MT"/>
                <a:cs typeface="Arial MT"/>
              </a:rPr>
              <a:t>cada</a:t>
            </a:r>
            <a:r>
              <a:rPr dirty="0" sz="2600" spc="-55">
                <a:latin typeface="Arial MT"/>
                <a:cs typeface="Arial MT"/>
              </a:rPr>
              <a:t> </a:t>
            </a:r>
            <a:r>
              <a:rPr dirty="0" sz="2600" spc="-10">
                <a:latin typeface="Arial MT"/>
                <a:cs typeface="Arial MT"/>
              </a:rPr>
              <a:t>fila;</a:t>
            </a:r>
            <a:endParaRPr sz="2600">
              <a:latin typeface="Arial MT"/>
              <a:cs typeface="Arial MT"/>
            </a:endParaRPr>
          </a:p>
          <a:p>
            <a:pPr lvl="1" marL="650875" marR="608330" indent="-271780">
              <a:lnSpc>
                <a:spcPct val="100800"/>
              </a:lnSpc>
              <a:spcBef>
                <a:spcPts val="515"/>
              </a:spcBef>
              <a:buClr>
                <a:srgbClr val="94B6D2"/>
              </a:buClr>
              <a:buSzPct val="69230"/>
              <a:buFont typeface="Microsoft Sans Serif"/>
              <a:buChar char="□"/>
              <a:tabLst>
                <a:tab pos="652145" algn="l"/>
              </a:tabLst>
            </a:pPr>
            <a:r>
              <a:rPr dirty="0" sz="2600" spc="-160">
                <a:latin typeface="Arial MT"/>
                <a:cs typeface="Arial MT"/>
              </a:rPr>
              <a:t>método</a:t>
            </a:r>
            <a:r>
              <a:rPr dirty="0" sz="2600" spc="-25">
                <a:latin typeface="Arial MT"/>
                <a:cs typeface="Arial MT"/>
              </a:rPr>
              <a:t> </a:t>
            </a:r>
            <a:r>
              <a:rPr dirty="0" sz="2600" spc="-200">
                <a:latin typeface="Arial MT"/>
                <a:cs typeface="Arial MT"/>
              </a:rPr>
              <a:t>usado</a:t>
            </a:r>
            <a:r>
              <a:rPr dirty="0" sz="2600" spc="-1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para</a:t>
            </a:r>
            <a:r>
              <a:rPr dirty="0" sz="2600" spc="-30">
                <a:latin typeface="Arial MT"/>
                <a:cs typeface="Arial MT"/>
              </a:rPr>
              <a:t> </a:t>
            </a:r>
            <a:r>
              <a:rPr dirty="0" sz="2600" spc="-120">
                <a:latin typeface="Arial MT"/>
                <a:cs typeface="Arial MT"/>
              </a:rPr>
              <a:t>determinar</a:t>
            </a:r>
            <a:r>
              <a:rPr dirty="0" sz="2600" spc="-30">
                <a:latin typeface="Arial MT"/>
                <a:cs typeface="Arial MT"/>
              </a:rPr>
              <a:t> </a:t>
            </a:r>
            <a:r>
              <a:rPr dirty="0" sz="2600" spc="-145">
                <a:latin typeface="Arial MT"/>
                <a:cs typeface="Arial MT"/>
              </a:rPr>
              <a:t>quando</a:t>
            </a:r>
            <a:r>
              <a:rPr dirty="0" sz="2600" spc="-35">
                <a:latin typeface="Arial MT"/>
                <a:cs typeface="Arial MT"/>
              </a:rPr>
              <a:t> </a:t>
            </a:r>
            <a:r>
              <a:rPr dirty="0" sz="2600" spc="-75">
                <a:latin typeface="Arial MT"/>
                <a:cs typeface="Arial MT"/>
              </a:rPr>
              <a:t>elevar</a:t>
            </a:r>
            <a:r>
              <a:rPr dirty="0" sz="2600" spc="-20">
                <a:latin typeface="Arial MT"/>
                <a:cs typeface="Arial MT"/>
              </a:rPr>
              <a:t> </a:t>
            </a:r>
            <a:r>
              <a:rPr dirty="0" sz="2600" spc="-405">
                <a:latin typeface="Arial MT"/>
                <a:cs typeface="Arial MT"/>
              </a:rPr>
              <a:t>um </a:t>
            </a:r>
            <a:r>
              <a:rPr dirty="0" sz="2600" spc="-405">
                <a:latin typeface="Arial MT"/>
                <a:cs typeface="Arial MT"/>
              </a:rPr>
              <a:t>	</a:t>
            </a:r>
            <a:r>
              <a:rPr dirty="0" sz="2600" spc="-90">
                <a:latin typeface="Arial MT"/>
                <a:cs typeface="Arial MT"/>
              </a:rPr>
              <a:t>processo;</a:t>
            </a:r>
            <a:endParaRPr sz="2600">
              <a:latin typeface="Arial MT"/>
              <a:cs typeface="Arial MT"/>
            </a:endParaRPr>
          </a:p>
          <a:p>
            <a:pPr lvl="1" marL="650875" marR="277495" indent="-271780">
              <a:lnSpc>
                <a:spcPct val="101200"/>
              </a:lnSpc>
              <a:spcBef>
                <a:spcPts val="495"/>
              </a:spcBef>
              <a:buClr>
                <a:srgbClr val="94B6D2"/>
              </a:buClr>
              <a:buSzPct val="69230"/>
              <a:buFont typeface="Microsoft Sans Serif"/>
              <a:buChar char="□"/>
              <a:tabLst>
                <a:tab pos="652145" algn="l"/>
              </a:tabLst>
            </a:pPr>
            <a:r>
              <a:rPr dirty="0" sz="2600" spc="-160">
                <a:latin typeface="Arial MT"/>
                <a:cs typeface="Arial MT"/>
              </a:rPr>
              <a:t>método</a:t>
            </a:r>
            <a:r>
              <a:rPr dirty="0" sz="2600" spc="-25">
                <a:latin typeface="Arial MT"/>
                <a:cs typeface="Arial MT"/>
              </a:rPr>
              <a:t> </a:t>
            </a:r>
            <a:r>
              <a:rPr dirty="0" sz="2600" spc="-200">
                <a:latin typeface="Arial MT"/>
                <a:cs typeface="Arial MT"/>
              </a:rPr>
              <a:t>usado</a:t>
            </a:r>
            <a:r>
              <a:rPr dirty="0" sz="2600" spc="-1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para</a:t>
            </a:r>
            <a:r>
              <a:rPr dirty="0" sz="2600" spc="-80">
                <a:latin typeface="Arial MT"/>
                <a:cs typeface="Arial MT"/>
              </a:rPr>
              <a:t> </a:t>
            </a:r>
            <a:r>
              <a:rPr dirty="0" sz="2600" spc="-120">
                <a:latin typeface="Arial MT"/>
                <a:cs typeface="Arial MT"/>
              </a:rPr>
              <a:t>determinar</a:t>
            </a:r>
            <a:r>
              <a:rPr dirty="0" sz="2600" spc="-45">
                <a:latin typeface="Arial MT"/>
                <a:cs typeface="Arial MT"/>
              </a:rPr>
              <a:t> </a:t>
            </a:r>
            <a:r>
              <a:rPr dirty="0" sz="2600" spc="-140">
                <a:latin typeface="Arial MT"/>
                <a:cs typeface="Arial MT"/>
              </a:rPr>
              <a:t>quando</a:t>
            </a:r>
            <a:r>
              <a:rPr dirty="0" sz="2600" spc="-40">
                <a:latin typeface="Arial MT"/>
                <a:cs typeface="Arial MT"/>
              </a:rPr>
              <a:t> </a:t>
            </a:r>
            <a:r>
              <a:rPr dirty="0" sz="2600" spc="-10">
                <a:latin typeface="Arial MT"/>
                <a:cs typeface="Arial MT"/>
              </a:rPr>
              <a:t>rebaixar</a:t>
            </a:r>
            <a:r>
              <a:rPr dirty="0" sz="2600" spc="-45">
                <a:latin typeface="Arial MT"/>
                <a:cs typeface="Arial MT"/>
              </a:rPr>
              <a:t> </a:t>
            </a:r>
            <a:r>
              <a:rPr dirty="0" sz="2600" spc="-405">
                <a:latin typeface="Arial MT"/>
                <a:cs typeface="Arial MT"/>
              </a:rPr>
              <a:t>um </a:t>
            </a:r>
            <a:r>
              <a:rPr dirty="0" sz="2600" spc="-405">
                <a:latin typeface="Arial MT"/>
                <a:cs typeface="Arial MT"/>
              </a:rPr>
              <a:t>	</a:t>
            </a:r>
            <a:r>
              <a:rPr dirty="0" sz="2600" spc="-90">
                <a:latin typeface="Arial MT"/>
                <a:cs typeface="Arial MT"/>
              </a:rPr>
              <a:t>processo;</a:t>
            </a:r>
            <a:endParaRPr sz="2600">
              <a:latin typeface="Arial MT"/>
              <a:cs typeface="Arial MT"/>
            </a:endParaRPr>
          </a:p>
          <a:p>
            <a:pPr lvl="1" marL="650875" marR="480695" indent="-271780">
              <a:lnSpc>
                <a:spcPct val="100600"/>
              </a:lnSpc>
              <a:spcBef>
                <a:spcPts val="505"/>
              </a:spcBef>
              <a:buClr>
                <a:srgbClr val="94B6D2"/>
              </a:buClr>
              <a:buSzPct val="69230"/>
              <a:buFont typeface="Microsoft Sans Serif"/>
              <a:buChar char="□"/>
              <a:tabLst>
                <a:tab pos="652145" algn="l"/>
              </a:tabLst>
            </a:pPr>
            <a:r>
              <a:rPr dirty="0" sz="2600" spc="-160">
                <a:latin typeface="Arial MT"/>
                <a:cs typeface="Arial MT"/>
              </a:rPr>
              <a:t>método</a:t>
            </a:r>
            <a:r>
              <a:rPr dirty="0" sz="2600" spc="5">
                <a:latin typeface="Arial MT"/>
                <a:cs typeface="Arial MT"/>
              </a:rPr>
              <a:t> </a:t>
            </a:r>
            <a:r>
              <a:rPr dirty="0" sz="2600" spc="-200">
                <a:latin typeface="Arial MT"/>
                <a:cs typeface="Arial MT"/>
              </a:rPr>
              <a:t>usado</a:t>
            </a:r>
            <a:r>
              <a:rPr dirty="0" sz="2600" spc="1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para</a:t>
            </a:r>
            <a:r>
              <a:rPr dirty="0" sz="2600" spc="5">
                <a:latin typeface="Arial MT"/>
                <a:cs typeface="Arial MT"/>
              </a:rPr>
              <a:t> </a:t>
            </a:r>
            <a:r>
              <a:rPr dirty="0" sz="2600" spc="-120">
                <a:latin typeface="Arial MT"/>
                <a:cs typeface="Arial MT"/>
              </a:rPr>
              <a:t>determinar</a:t>
            </a:r>
            <a:r>
              <a:rPr dirty="0" sz="2600" spc="-15">
                <a:latin typeface="Arial MT"/>
                <a:cs typeface="Arial MT"/>
              </a:rPr>
              <a:t> </a:t>
            </a:r>
            <a:r>
              <a:rPr dirty="0" sz="2600" spc="-305">
                <a:latin typeface="Arial MT"/>
                <a:cs typeface="Arial MT"/>
              </a:rPr>
              <a:t>em</a:t>
            </a:r>
            <a:r>
              <a:rPr dirty="0" sz="2600" spc="20">
                <a:latin typeface="Arial MT"/>
                <a:cs typeface="Arial MT"/>
              </a:rPr>
              <a:t> </a:t>
            </a:r>
            <a:r>
              <a:rPr dirty="0" sz="2600" spc="-170">
                <a:latin typeface="Arial MT"/>
                <a:cs typeface="Arial MT"/>
              </a:rPr>
              <a:t>que</a:t>
            </a:r>
            <a:r>
              <a:rPr dirty="0" sz="2600" spc="1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fila</a:t>
            </a:r>
            <a:r>
              <a:rPr dirty="0" sz="2600" spc="-10">
                <a:latin typeface="Arial MT"/>
                <a:cs typeface="Arial MT"/>
              </a:rPr>
              <a:t> </a:t>
            </a:r>
            <a:r>
              <a:rPr dirty="0" sz="2600" spc="-405">
                <a:latin typeface="Arial MT"/>
                <a:cs typeface="Arial MT"/>
              </a:rPr>
              <a:t>um </a:t>
            </a:r>
            <a:r>
              <a:rPr dirty="0" sz="2600" spc="-405">
                <a:latin typeface="Arial MT"/>
                <a:cs typeface="Arial MT"/>
              </a:rPr>
              <a:t>	</a:t>
            </a:r>
            <a:r>
              <a:rPr dirty="0" sz="2600" spc="-220">
                <a:latin typeface="Arial MT"/>
                <a:cs typeface="Arial MT"/>
              </a:rPr>
              <a:t>processo</a:t>
            </a:r>
            <a:r>
              <a:rPr dirty="0" sz="2600" spc="-15">
                <a:latin typeface="Arial MT"/>
                <a:cs typeface="Arial MT"/>
              </a:rPr>
              <a:t> </a:t>
            </a:r>
            <a:r>
              <a:rPr dirty="0" sz="2600" spc="-70">
                <a:latin typeface="Arial MT"/>
                <a:cs typeface="Arial MT"/>
              </a:rPr>
              <a:t>entrará</a:t>
            </a:r>
            <a:r>
              <a:rPr dirty="0" sz="2600" spc="-5">
                <a:latin typeface="Arial MT"/>
                <a:cs typeface="Arial MT"/>
              </a:rPr>
              <a:t> </a:t>
            </a:r>
            <a:r>
              <a:rPr dirty="0" sz="2600" spc="-145">
                <a:latin typeface="Arial MT"/>
                <a:cs typeface="Arial MT"/>
              </a:rPr>
              <a:t>quando</a:t>
            </a:r>
            <a:r>
              <a:rPr dirty="0" sz="2600">
                <a:latin typeface="Arial MT"/>
                <a:cs typeface="Arial MT"/>
              </a:rPr>
              <a:t> </a:t>
            </a:r>
            <a:r>
              <a:rPr dirty="0" sz="2600" spc="-310">
                <a:latin typeface="Arial MT"/>
                <a:cs typeface="Arial MT"/>
              </a:rPr>
              <a:t>esse</a:t>
            </a:r>
            <a:r>
              <a:rPr dirty="0" sz="2600" spc="5">
                <a:latin typeface="Arial MT"/>
                <a:cs typeface="Arial MT"/>
              </a:rPr>
              <a:t> </a:t>
            </a:r>
            <a:r>
              <a:rPr dirty="0" sz="2600" spc="-225">
                <a:latin typeface="Arial MT"/>
                <a:cs typeface="Arial MT"/>
              </a:rPr>
              <a:t>processo</a:t>
            </a:r>
            <a:r>
              <a:rPr dirty="0" sz="2600">
                <a:latin typeface="Arial MT"/>
                <a:cs typeface="Arial MT"/>
              </a:rPr>
              <a:t> </a:t>
            </a:r>
            <a:r>
              <a:rPr dirty="0" sz="2600" spc="-120">
                <a:latin typeface="Arial MT"/>
                <a:cs typeface="Arial MT"/>
              </a:rPr>
              <a:t>precisar</a:t>
            </a:r>
            <a:r>
              <a:rPr dirty="0" sz="2600">
                <a:latin typeface="Arial MT"/>
                <a:cs typeface="Arial MT"/>
              </a:rPr>
              <a:t> </a:t>
            </a:r>
            <a:r>
              <a:rPr dirty="0" sz="2600" spc="-25">
                <a:latin typeface="Arial MT"/>
                <a:cs typeface="Arial MT"/>
              </a:rPr>
              <a:t>de </a:t>
            </a:r>
            <a:r>
              <a:rPr dirty="0" sz="2600" spc="-25">
                <a:latin typeface="Arial MT"/>
                <a:cs typeface="Arial MT"/>
              </a:rPr>
              <a:t>	</a:t>
            </a:r>
            <a:r>
              <a:rPr dirty="0" sz="2600" spc="-65">
                <a:latin typeface="Arial MT"/>
                <a:cs typeface="Arial MT"/>
              </a:rPr>
              <a:t>atendimento;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229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295"/>
              <a:t>Filas</a:t>
            </a:r>
            <a:r>
              <a:rPr dirty="0" sz="4000"/>
              <a:t> </a:t>
            </a:r>
            <a:r>
              <a:rPr dirty="0" sz="4000" spc="-254"/>
              <a:t>Multiníveis</a:t>
            </a:r>
            <a:r>
              <a:rPr dirty="0" sz="4000" spc="5"/>
              <a:t> </a:t>
            </a:r>
            <a:r>
              <a:rPr dirty="0" sz="4000" spc="-480"/>
              <a:t>com</a:t>
            </a:r>
            <a:r>
              <a:rPr dirty="0" sz="4000"/>
              <a:t> </a:t>
            </a:r>
            <a:r>
              <a:rPr dirty="0" sz="4000" spc="-204"/>
              <a:t>Retroalimentação</a:t>
            </a:r>
            <a:endParaRPr sz="4000"/>
          </a:p>
        </p:txBody>
      </p:sp>
      <p:sp>
        <p:nvSpPr>
          <p:cNvPr id="3" name="object 3" descr=""/>
          <p:cNvSpPr txBox="1"/>
          <p:nvPr/>
        </p:nvSpPr>
        <p:spPr>
          <a:xfrm>
            <a:off x="1466976" y="1885593"/>
            <a:ext cx="7992745" cy="4385945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330835" indent="-318135">
              <a:lnSpc>
                <a:spcPct val="100000"/>
              </a:lnSpc>
              <a:spcBef>
                <a:spcPts val="505"/>
              </a:spcBef>
              <a:buClr>
                <a:srgbClr val="DD7F46"/>
              </a:buClr>
              <a:buSzPct val="60000"/>
              <a:buFont typeface="Lucida Sans Unicode"/>
              <a:buChar char="□"/>
              <a:tabLst>
                <a:tab pos="330835" algn="l"/>
              </a:tabLst>
            </a:pPr>
            <a:r>
              <a:rPr dirty="0" sz="2500" spc="-375">
                <a:latin typeface="Arial MT"/>
                <a:cs typeface="Arial MT"/>
              </a:rPr>
              <a:t>EX:</a:t>
            </a:r>
            <a:endParaRPr sz="2500">
              <a:latin typeface="Arial MT"/>
              <a:cs typeface="Arial MT"/>
            </a:endParaRPr>
          </a:p>
          <a:p>
            <a:pPr marL="330835" indent="-318135">
              <a:lnSpc>
                <a:spcPct val="100000"/>
              </a:lnSpc>
              <a:spcBef>
                <a:spcPts val="409"/>
              </a:spcBef>
              <a:buClr>
                <a:srgbClr val="DD7F46"/>
              </a:buClr>
              <a:buSzPct val="60000"/>
              <a:buFont typeface="Lucida Sans Unicode"/>
              <a:buChar char="□"/>
              <a:tabLst>
                <a:tab pos="330835" algn="l"/>
              </a:tabLst>
            </a:pPr>
            <a:r>
              <a:rPr dirty="0" sz="2500" spc="-260">
                <a:latin typeface="Arial MT"/>
                <a:cs typeface="Arial MT"/>
              </a:rPr>
              <a:t>Três</a:t>
            </a:r>
            <a:r>
              <a:rPr dirty="0" sz="2500" spc="-5">
                <a:latin typeface="Arial MT"/>
                <a:cs typeface="Arial MT"/>
              </a:rPr>
              <a:t> </a:t>
            </a:r>
            <a:r>
              <a:rPr dirty="0" sz="2500" spc="-40">
                <a:latin typeface="Arial MT"/>
                <a:cs typeface="Arial MT"/>
              </a:rPr>
              <a:t>filas</a:t>
            </a:r>
            <a:r>
              <a:rPr dirty="0" sz="2500" spc="-135">
                <a:latin typeface="Arial MT"/>
                <a:cs typeface="Arial MT"/>
              </a:rPr>
              <a:t> </a:t>
            </a:r>
            <a:r>
              <a:rPr dirty="0" sz="2500" spc="-265">
                <a:latin typeface="Arial MT"/>
                <a:cs typeface="Arial MT"/>
              </a:rPr>
              <a:t>(com</a:t>
            </a:r>
            <a:r>
              <a:rPr dirty="0" sz="2500" spc="-10">
                <a:latin typeface="Arial MT"/>
                <a:cs typeface="Arial MT"/>
              </a:rPr>
              <a:t> </a:t>
            </a:r>
            <a:r>
              <a:rPr dirty="0" sz="2500" spc="-30">
                <a:latin typeface="Arial MT"/>
                <a:cs typeface="Arial MT"/>
              </a:rPr>
              <a:t>prioridade</a:t>
            </a:r>
            <a:r>
              <a:rPr dirty="0" sz="2500" spc="-110">
                <a:latin typeface="Arial MT"/>
                <a:cs typeface="Arial MT"/>
              </a:rPr>
              <a:t> </a:t>
            </a:r>
            <a:r>
              <a:rPr dirty="0" sz="2500" spc="-10">
                <a:latin typeface="Arial MT"/>
                <a:cs typeface="Arial MT"/>
              </a:rPr>
              <a:t>fixa):</a:t>
            </a:r>
            <a:endParaRPr sz="2500">
              <a:latin typeface="Arial MT"/>
              <a:cs typeface="Arial MT"/>
            </a:endParaRPr>
          </a:p>
          <a:p>
            <a:pPr lvl="1" marL="652145" indent="-272415">
              <a:lnSpc>
                <a:spcPct val="100000"/>
              </a:lnSpc>
              <a:spcBef>
                <a:spcPts val="275"/>
              </a:spcBef>
              <a:buClr>
                <a:srgbClr val="94B6D2"/>
              </a:buClr>
              <a:buSzPct val="68181"/>
              <a:buFont typeface="Microsoft Sans Serif"/>
              <a:buChar char="□"/>
              <a:tabLst>
                <a:tab pos="652145" algn="l"/>
              </a:tabLst>
            </a:pPr>
            <a:r>
              <a:rPr dirty="0" sz="2200">
                <a:latin typeface="Arial MT"/>
                <a:cs typeface="Arial MT"/>
              </a:rPr>
              <a:t>Q0</a:t>
            </a:r>
            <a:r>
              <a:rPr dirty="0" sz="2200" spc="-14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–</a:t>
            </a:r>
            <a:r>
              <a:rPr dirty="0" sz="2200" spc="-55">
                <a:latin typeface="Arial MT"/>
                <a:cs typeface="Arial MT"/>
              </a:rPr>
              <a:t> </a:t>
            </a:r>
            <a:r>
              <a:rPr dirty="0" sz="2200" spc="-185">
                <a:latin typeface="Arial MT"/>
                <a:cs typeface="Arial MT"/>
              </a:rPr>
              <a:t>quantum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10">
                <a:latin typeface="Arial MT"/>
                <a:cs typeface="Arial MT"/>
              </a:rPr>
              <a:t>de</a:t>
            </a:r>
            <a:r>
              <a:rPr dirty="0" sz="2200" spc="-50">
                <a:latin typeface="Arial MT"/>
                <a:cs typeface="Arial MT"/>
              </a:rPr>
              <a:t> </a:t>
            </a:r>
            <a:r>
              <a:rPr dirty="0" sz="2200" spc="-145">
                <a:latin typeface="Arial MT"/>
                <a:cs typeface="Arial MT"/>
              </a:rPr>
              <a:t>tempo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8</a:t>
            </a:r>
            <a:r>
              <a:rPr dirty="0" sz="2200" spc="-65">
                <a:latin typeface="Arial MT"/>
                <a:cs typeface="Arial MT"/>
              </a:rPr>
              <a:t> </a:t>
            </a:r>
            <a:r>
              <a:rPr dirty="0" sz="2200" spc="-95">
                <a:latin typeface="Arial MT"/>
                <a:cs typeface="Arial MT"/>
              </a:rPr>
              <a:t>milissegundos</a:t>
            </a:r>
            <a:endParaRPr sz="2200">
              <a:latin typeface="Arial MT"/>
              <a:cs typeface="Arial MT"/>
            </a:endParaRPr>
          </a:p>
          <a:p>
            <a:pPr lvl="1" marL="652145" indent="-272415">
              <a:lnSpc>
                <a:spcPct val="100000"/>
              </a:lnSpc>
              <a:spcBef>
                <a:spcPts val="290"/>
              </a:spcBef>
              <a:buClr>
                <a:srgbClr val="94B6D2"/>
              </a:buClr>
              <a:buSzPct val="68181"/>
              <a:buFont typeface="Microsoft Sans Serif"/>
              <a:buChar char="□"/>
              <a:tabLst>
                <a:tab pos="652145" algn="l"/>
              </a:tabLst>
            </a:pPr>
            <a:r>
              <a:rPr dirty="0" sz="2200">
                <a:latin typeface="Arial MT"/>
                <a:cs typeface="Arial MT"/>
              </a:rPr>
              <a:t>Q1</a:t>
            </a:r>
            <a:r>
              <a:rPr dirty="0" sz="2200" spc="-15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–</a:t>
            </a:r>
            <a:r>
              <a:rPr dirty="0" sz="2200" spc="-65">
                <a:latin typeface="Arial MT"/>
                <a:cs typeface="Arial MT"/>
              </a:rPr>
              <a:t> </a:t>
            </a:r>
            <a:r>
              <a:rPr dirty="0" sz="2200" spc="-185">
                <a:latin typeface="Arial MT"/>
                <a:cs typeface="Arial MT"/>
              </a:rPr>
              <a:t>quantum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10">
                <a:latin typeface="Arial MT"/>
                <a:cs typeface="Arial MT"/>
              </a:rPr>
              <a:t>de</a:t>
            </a:r>
            <a:r>
              <a:rPr dirty="0" sz="2200" spc="-50">
                <a:latin typeface="Arial MT"/>
                <a:cs typeface="Arial MT"/>
              </a:rPr>
              <a:t> </a:t>
            </a:r>
            <a:r>
              <a:rPr dirty="0" sz="2200" spc="-145">
                <a:latin typeface="Arial MT"/>
                <a:cs typeface="Arial MT"/>
              </a:rPr>
              <a:t>tempo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16</a:t>
            </a:r>
            <a:r>
              <a:rPr dirty="0" sz="2200" spc="-70">
                <a:latin typeface="Arial MT"/>
                <a:cs typeface="Arial MT"/>
              </a:rPr>
              <a:t> </a:t>
            </a:r>
            <a:r>
              <a:rPr dirty="0" sz="2200" spc="-95">
                <a:latin typeface="Arial MT"/>
                <a:cs typeface="Arial MT"/>
              </a:rPr>
              <a:t>milissegundos</a:t>
            </a:r>
            <a:endParaRPr sz="2200">
              <a:latin typeface="Arial MT"/>
              <a:cs typeface="Arial MT"/>
            </a:endParaRPr>
          </a:p>
          <a:p>
            <a:pPr lvl="1" marL="652145" indent="-272415">
              <a:lnSpc>
                <a:spcPct val="100000"/>
              </a:lnSpc>
              <a:spcBef>
                <a:spcPts val="285"/>
              </a:spcBef>
              <a:buClr>
                <a:srgbClr val="94B6D2"/>
              </a:buClr>
              <a:buSzPct val="68181"/>
              <a:buFont typeface="Microsoft Sans Serif"/>
              <a:buChar char="□"/>
              <a:tabLst>
                <a:tab pos="652145" algn="l"/>
              </a:tabLst>
            </a:pPr>
            <a:r>
              <a:rPr dirty="0" sz="2200">
                <a:latin typeface="Arial MT"/>
                <a:cs typeface="Arial MT"/>
              </a:rPr>
              <a:t>Q2</a:t>
            </a:r>
            <a:r>
              <a:rPr dirty="0" sz="2200" spc="-10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–</a:t>
            </a:r>
            <a:r>
              <a:rPr dirty="0" sz="2200" spc="-95">
                <a:latin typeface="Arial MT"/>
                <a:cs typeface="Arial MT"/>
              </a:rPr>
              <a:t> </a:t>
            </a:r>
            <a:r>
              <a:rPr dirty="0" sz="2200" spc="-380">
                <a:latin typeface="Arial MT"/>
                <a:cs typeface="Arial MT"/>
              </a:rPr>
              <a:t>FCFS</a:t>
            </a:r>
            <a:endParaRPr sz="2200">
              <a:latin typeface="Arial MT"/>
              <a:cs typeface="Arial MT"/>
            </a:endParaRPr>
          </a:p>
          <a:p>
            <a:pPr marL="330835" indent="-318135">
              <a:lnSpc>
                <a:spcPct val="100000"/>
              </a:lnSpc>
              <a:spcBef>
                <a:spcPts val="400"/>
              </a:spcBef>
              <a:buClr>
                <a:srgbClr val="DD7F46"/>
              </a:buClr>
              <a:buSzPct val="60000"/>
              <a:buFont typeface="Lucida Sans Unicode"/>
              <a:buChar char="□"/>
              <a:tabLst>
                <a:tab pos="330835" algn="l"/>
              </a:tabLst>
            </a:pPr>
            <a:r>
              <a:rPr dirty="0" sz="2500" spc="-150">
                <a:latin typeface="Arial MT"/>
                <a:cs typeface="Arial MT"/>
              </a:rPr>
              <a:t>Escalonamento</a:t>
            </a:r>
            <a:endParaRPr sz="2500">
              <a:latin typeface="Arial MT"/>
              <a:cs typeface="Arial MT"/>
            </a:endParaRPr>
          </a:p>
          <a:p>
            <a:pPr lvl="1" marL="652145" indent="-272415">
              <a:lnSpc>
                <a:spcPts val="2510"/>
              </a:lnSpc>
              <a:spcBef>
                <a:spcPts val="260"/>
              </a:spcBef>
              <a:buClr>
                <a:srgbClr val="94B6D2"/>
              </a:buClr>
              <a:buSzPct val="68181"/>
              <a:buFont typeface="Microsoft Sans Serif"/>
              <a:buChar char="□"/>
              <a:tabLst>
                <a:tab pos="652145" algn="l"/>
              </a:tabLst>
            </a:pPr>
            <a:r>
              <a:rPr dirty="0" sz="2200" spc="-235">
                <a:latin typeface="Arial MT"/>
                <a:cs typeface="Arial MT"/>
              </a:rPr>
              <a:t>Uma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150">
                <a:latin typeface="Arial MT"/>
                <a:cs typeface="Arial MT"/>
              </a:rPr>
              <a:t>nova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tarefa</a:t>
            </a:r>
            <a:r>
              <a:rPr dirty="0" sz="2200" spc="-155">
                <a:latin typeface="Arial MT"/>
                <a:cs typeface="Arial MT"/>
              </a:rPr>
              <a:t> </a:t>
            </a:r>
            <a:r>
              <a:rPr dirty="0" sz="2200" spc="-75">
                <a:latin typeface="Arial MT"/>
                <a:cs typeface="Arial MT"/>
              </a:rPr>
              <a:t>entra </a:t>
            </a:r>
            <a:r>
              <a:rPr dirty="0" sz="2200" spc="-145">
                <a:latin typeface="Arial MT"/>
                <a:cs typeface="Arial MT"/>
              </a:rPr>
              <a:t>na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fila</a:t>
            </a:r>
            <a:r>
              <a:rPr dirty="0" sz="2200" spc="-4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Q0</a:t>
            </a:r>
            <a:r>
              <a:rPr dirty="0" sz="2200" spc="-2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,</a:t>
            </a:r>
            <a:r>
              <a:rPr dirty="0" sz="2200" spc="-45">
                <a:latin typeface="Arial MT"/>
                <a:cs typeface="Arial MT"/>
              </a:rPr>
              <a:t> </a:t>
            </a:r>
            <a:r>
              <a:rPr dirty="0" sz="2200" spc="-135">
                <a:latin typeface="Arial MT"/>
                <a:cs typeface="Arial MT"/>
              </a:rPr>
              <a:t>que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é</a:t>
            </a:r>
            <a:r>
              <a:rPr dirty="0" sz="2200" spc="-50">
                <a:latin typeface="Arial MT"/>
                <a:cs typeface="Arial MT"/>
              </a:rPr>
              <a:t> </a:t>
            </a:r>
            <a:r>
              <a:rPr dirty="0" sz="2200" spc="-55">
                <a:latin typeface="Arial MT"/>
                <a:cs typeface="Arial MT"/>
              </a:rPr>
              <a:t>atendida</a:t>
            </a:r>
            <a:r>
              <a:rPr dirty="0" sz="2200" spc="-25">
                <a:latin typeface="Arial MT"/>
                <a:cs typeface="Arial MT"/>
              </a:rPr>
              <a:t> </a:t>
            </a:r>
            <a:r>
              <a:rPr dirty="0" sz="2200" spc="-265">
                <a:latin typeface="Arial MT"/>
                <a:cs typeface="Arial MT"/>
              </a:rPr>
              <a:t>com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140">
                <a:latin typeface="Arial MT"/>
                <a:cs typeface="Arial MT"/>
              </a:rPr>
              <a:t>base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25">
                <a:latin typeface="Arial MT"/>
                <a:cs typeface="Arial MT"/>
              </a:rPr>
              <a:t>no</a:t>
            </a:r>
            <a:endParaRPr sz="2200">
              <a:latin typeface="Arial MT"/>
              <a:cs typeface="Arial MT"/>
            </a:endParaRPr>
          </a:p>
          <a:p>
            <a:pPr marL="652145" marR="288290">
              <a:lnSpc>
                <a:spcPts val="2400"/>
              </a:lnSpc>
              <a:spcBef>
                <a:spcPts val="150"/>
              </a:spcBef>
            </a:pPr>
            <a:r>
              <a:rPr dirty="0" sz="2200" spc="-370">
                <a:latin typeface="Arial MT"/>
                <a:cs typeface="Arial MT"/>
              </a:rPr>
              <a:t>RR.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125">
                <a:latin typeface="Arial MT"/>
                <a:cs typeface="Arial MT"/>
              </a:rPr>
              <a:t>Quando</a:t>
            </a:r>
            <a:r>
              <a:rPr dirty="0" sz="2200" spc="-25">
                <a:latin typeface="Arial MT"/>
                <a:cs typeface="Arial MT"/>
              </a:rPr>
              <a:t> </a:t>
            </a:r>
            <a:r>
              <a:rPr dirty="0" sz="2200" spc="-114">
                <a:latin typeface="Arial MT"/>
                <a:cs typeface="Arial MT"/>
              </a:rPr>
              <a:t>ganha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a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260">
                <a:latin typeface="Arial MT"/>
                <a:cs typeface="Arial MT"/>
              </a:rPr>
              <a:t>CPU,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a</a:t>
            </a:r>
            <a:r>
              <a:rPr dirty="0" sz="2200" spc="-2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tarefa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114">
                <a:latin typeface="Arial MT"/>
                <a:cs typeface="Arial MT"/>
              </a:rPr>
              <a:t>recebe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8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190">
                <a:latin typeface="Arial MT"/>
                <a:cs typeface="Arial MT"/>
              </a:rPr>
              <a:t>milissegundos.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45">
                <a:latin typeface="Arial MT"/>
                <a:cs typeface="Arial MT"/>
              </a:rPr>
              <a:t>Se </a:t>
            </a:r>
            <a:r>
              <a:rPr dirty="0" sz="2200" spc="-145">
                <a:latin typeface="Arial MT"/>
                <a:cs typeface="Arial MT"/>
              </a:rPr>
              <a:t>não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105">
                <a:latin typeface="Arial MT"/>
                <a:cs typeface="Arial MT"/>
              </a:rPr>
              <a:t>terminar</a:t>
            </a:r>
            <a:r>
              <a:rPr dirty="0" sz="2200" spc="-50">
                <a:latin typeface="Arial MT"/>
                <a:cs typeface="Arial MT"/>
              </a:rPr>
              <a:t> </a:t>
            </a:r>
            <a:r>
              <a:rPr dirty="0" sz="2200" spc="-260">
                <a:latin typeface="Arial MT"/>
                <a:cs typeface="Arial MT"/>
              </a:rPr>
              <a:t>nesse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135">
                <a:latin typeface="Arial MT"/>
                <a:cs typeface="Arial MT"/>
              </a:rPr>
              <a:t>tempo,</a:t>
            </a:r>
            <a:r>
              <a:rPr dirty="0" sz="2200" spc="-2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a</a:t>
            </a:r>
            <a:r>
              <a:rPr dirty="0" sz="2200" spc="-7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tarefa</a:t>
            </a:r>
            <a:r>
              <a:rPr dirty="0" sz="2200" spc="-2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é</a:t>
            </a:r>
            <a:r>
              <a:rPr dirty="0" sz="2200" spc="-40">
                <a:latin typeface="Arial MT"/>
                <a:cs typeface="Arial MT"/>
              </a:rPr>
              <a:t> </a:t>
            </a:r>
            <a:r>
              <a:rPr dirty="0" sz="2200" spc="-114">
                <a:latin typeface="Arial MT"/>
                <a:cs typeface="Arial MT"/>
              </a:rPr>
              <a:t>movida</a:t>
            </a:r>
            <a:r>
              <a:rPr dirty="0" sz="2200" spc="-2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para</a:t>
            </a:r>
            <a:r>
              <a:rPr dirty="0" sz="2200" spc="-3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a</a:t>
            </a:r>
            <a:r>
              <a:rPr dirty="0" sz="2200" spc="-3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fila</a:t>
            </a:r>
            <a:r>
              <a:rPr dirty="0" sz="2200" spc="-25">
                <a:latin typeface="Arial MT"/>
                <a:cs typeface="Arial MT"/>
              </a:rPr>
              <a:t> Q1.</a:t>
            </a:r>
            <a:endParaRPr sz="2200">
              <a:latin typeface="Arial MT"/>
              <a:cs typeface="Arial MT"/>
            </a:endParaRPr>
          </a:p>
          <a:p>
            <a:pPr lvl="1" marL="652145" marR="5080" indent="-273050">
              <a:lnSpc>
                <a:spcPct val="90500"/>
              </a:lnSpc>
              <a:spcBef>
                <a:spcPts val="464"/>
              </a:spcBef>
              <a:buClr>
                <a:srgbClr val="94B6D2"/>
              </a:buClr>
              <a:buSzPct val="68181"/>
              <a:buFont typeface="Microsoft Sans Serif"/>
              <a:buChar char="□"/>
              <a:tabLst>
                <a:tab pos="652145" algn="l"/>
              </a:tabLst>
            </a:pPr>
            <a:r>
              <a:rPr dirty="0" sz="2200" spc="-455">
                <a:latin typeface="Arial MT"/>
                <a:cs typeface="Arial MT"/>
              </a:rPr>
              <a:t>Em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20">
                <a:latin typeface="Arial MT"/>
                <a:cs typeface="Arial MT"/>
              </a:rPr>
              <a:t>Q1,</a:t>
            </a:r>
            <a:r>
              <a:rPr dirty="0" sz="2200" spc="-13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a</a:t>
            </a:r>
            <a:r>
              <a:rPr dirty="0" sz="2200" spc="-15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tarefa</a:t>
            </a:r>
            <a:r>
              <a:rPr dirty="0" sz="2200" spc="-9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é</a:t>
            </a:r>
            <a:r>
              <a:rPr dirty="0" sz="2200" spc="-40">
                <a:latin typeface="Arial MT"/>
                <a:cs typeface="Arial MT"/>
              </a:rPr>
              <a:t> </a:t>
            </a:r>
            <a:r>
              <a:rPr dirty="0" sz="2200" spc="-55">
                <a:latin typeface="Arial MT"/>
                <a:cs typeface="Arial MT"/>
              </a:rPr>
              <a:t>atendida</a:t>
            </a:r>
            <a:r>
              <a:rPr dirty="0" sz="2200" spc="-60">
                <a:latin typeface="Arial MT"/>
                <a:cs typeface="Arial MT"/>
              </a:rPr>
              <a:t> </a:t>
            </a:r>
            <a:r>
              <a:rPr dirty="0" sz="2200" spc="-175">
                <a:latin typeface="Arial MT"/>
                <a:cs typeface="Arial MT"/>
              </a:rPr>
              <a:t>novamente</a:t>
            </a:r>
            <a:r>
              <a:rPr dirty="0" sz="2200" spc="15">
                <a:latin typeface="Arial MT"/>
                <a:cs typeface="Arial MT"/>
              </a:rPr>
              <a:t> </a:t>
            </a:r>
            <a:r>
              <a:rPr dirty="0" sz="2200" spc="-265">
                <a:latin typeface="Arial MT"/>
                <a:cs typeface="Arial MT"/>
              </a:rPr>
              <a:t>com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130">
                <a:latin typeface="Arial MT"/>
                <a:cs typeface="Arial MT"/>
              </a:rPr>
              <a:t>base</a:t>
            </a:r>
            <a:r>
              <a:rPr dirty="0" sz="2200" spc="-20">
                <a:latin typeface="Arial MT"/>
                <a:cs typeface="Arial MT"/>
              </a:rPr>
              <a:t> </a:t>
            </a:r>
            <a:r>
              <a:rPr dirty="0" sz="2200" spc="-210">
                <a:latin typeface="Arial MT"/>
                <a:cs typeface="Arial MT"/>
              </a:rPr>
              <a:t>no</a:t>
            </a:r>
            <a:r>
              <a:rPr dirty="0" sz="2200" spc="15">
                <a:latin typeface="Arial MT"/>
                <a:cs typeface="Arial MT"/>
              </a:rPr>
              <a:t> </a:t>
            </a:r>
            <a:r>
              <a:rPr dirty="0" sz="2200" spc="-490">
                <a:latin typeface="Arial MT"/>
                <a:cs typeface="Arial MT"/>
              </a:rPr>
              <a:t>RR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e</a:t>
            </a:r>
            <a:r>
              <a:rPr dirty="0" sz="2200" spc="-40">
                <a:latin typeface="Arial MT"/>
                <a:cs typeface="Arial MT"/>
              </a:rPr>
              <a:t> </a:t>
            </a:r>
            <a:r>
              <a:rPr dirty="0" sz="2200" spc="-50">
                <a:latin typeface="Arial MT"/>
                <a:cs typeface="Arial MT"/>
              </a:rPr>
              <a:t>recebe </a:t>
            </a:r>
            <a:r>
              <a:rPr dirty="0" sz="2200">
                <a:latin typeface="Arial MT"/>
                <a:cs typeface="Arial MT"/>
              </a:rPr>
              <a:t>16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190">
                <a:latin typeface="Arial MT"/>
                <a:cs typeface="Arial MT"/>
              </a:rPr>
              <a:t>milissegundos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120">
                <a:latin typeface="Arial MT"/>
                <a:cs typeface="Arial MT"/>
              </a:rPr>
              <a:t>adicionais.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254">
                <a:latin typeface="Arial MT"/>
                <a:cs typeface="Arial MT"/>
              </a:rPr>
              <a:t>Se</a:t>
            </a:r>
            <a:r>
              <a:rPr dirty="0" sz="2200" spc="15">
                <a:latin typeface="Arial MT"/>
                <a:cs typeface="Arial MT"/>
              </a:rPr>
              <a:t> </a:t>
            </a:r>
            <a:r>
              <a:rPr dirty="0" sz="2200" spc="-55">
                <a:latin typeface="Arial MT"/>
                <a:cs typeface="Arial MT"/>
              </a:rPr>
              <a:t>ainda</a:t>
            </a:r>
            <a:r>
              <a:rPr dirty="0" sz="2200" spc="20">
                <a:latin typeface="Arial MT"/>
                <a:cs typeface="Arial MT"/>
              </a:rPr>
              <a:t> </a:t>
            </a:r>
            <a:r>
              <a:rPr dirty="0" sz="2200" spc="-150">
                <a:latin typeface="Arial MT"/>
                <a:cs typeface="Arial MT"/>
              </a:rPr>
              <a:t>não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114">
                <a:latin typeface="Arial MT"/>
                <a:cs typeface="Arial MT"/>
              </a:rPr>
              <a:t>estiver</a:t>
            </a:r>
            <a:r>
              <a:rPr dirty="0" sz="2200" spc="25">
                <a:latin typeface="Arial MT"/>
                <a:cs typeface="Arial MT"/>
              </a:rPr>
              <a:t> </a:t>
            </a:r>
            <a:r>
              <a:rPr dirty="0" sz="2200" spc="-130">
                <a:latin typeface="Arial MT"/>
                <a:cs typeface="Arial MT"/>
              </a:rPr>
              <a:t>completa,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50">
                <a:latin typeface="Arial MT"/>
                <a:cs typeface="Arial MT"/>
              </a:rPr>
              <a:t>a </a:t>
            </a:r>
            <a:r>
              <a:rPr dirty="0" sz="2200">
                <a:latin typeface="Arial MT"/>
                <a:cs typeface="Arial MT"/>
              </a:rPr>
              <a:t>tarefa</a:t>
            </a:r>
            <a:r>
              <a:rPr dirty="0" sz="2200" spc="-9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é</a:t>
            </a:r>
            <a:r>
              <a:rPr dirty="0" sz="2200" spc="-70">
                <a:latin typeface="Arial MT"/>
                <a:cs typeface="Arial MT"/>
              </a:rPr>
              <a:t> </a:t>
            </a:r>
            <a:r>
              <a:rPr dirty="0" sz="2200" spc="-20">
                <a:latin typeface="Arial MT"/>
                <a:cs typeface="Arial MT"/>
              </a:rPr>
              <a:t>apropriada</a:t>
            </a:r>
            <a:r>
              <a:rPr dirty="0" sz="2200" spc="-6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e</a:t>
            </a:r>
            <a:r>
              <a:rPr dirty="0" sz="2200" spc="-55">
                <a:latin typeface="Arial MT"/>
                <a:cs typeface="Arial MT"/>
              </a:rPr>
              <a:t> </a:t>
            </a:r>
            <a:r>
              <a:rPr dirty="0" sz="2200" spc="-114">
                <a:latin typeface="Arial MT"/>
                <a:cs typeface="Arial MT"/>
              </a:rPr>
              <a:t>movida</a:t>
            </a:r>
            <a:r>
              <a:rPr dirty="0" sz="2200" spc="-4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para</a:t>
            </a:r>
            <a:r>
              <a:rPr dirty="0" sz="2200" spc="-6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a</a:t>
            </a:r>
            <a:r>
              <a:rPr dirty="0" sz="2200" spc="-5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fila</a:t>
            </a:r>
            <a:r>
              <a:rPr dirty="0" sz="2200" spc="-60">
                <a:latin typeface="Arial MT"/>
                <a:cs typeface="Arial MT"/>
              </a:rPr>
              <a:t> </a:t>
            </a:r>
            <a:r>
              <a:rPr dirty="0" sz="2200" spc="-25">
                <a:latin typeface="Arial MT"/>
                <a:cs typeface="Arial MT"/>
              </a:rPr>
              <a:t>Q2.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229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295"/>
              <a:t>Filas</a:t>
            </a:r>
            <a:r>
              <a:rPr dirty="0" sz="4000"/>
              <a:t> </a:t>
            </a:r>
            <a:r>
              <a:rPr dirty="0" sz="4000" spc="-254"/>
              <a:t>Multiníveis</a:t>
            </a:r>
            <a:r>
              <a:rPr dirty="0" sz="4000" spc="5"/>
              <a:t> </a:t>
            </a:r>
            <a:r>
              <a:rPr dirty="0" sz="4000" spc="-480"/>
              <a:t>com</a:t>
            </a:r>
            <a:r>
              <a:rPr dirty="0" sz="4000"/>
              <a:t> </a:t>
            </a:r>
            <a:r>
              <a:rPr dirty="0" sz="4000" spc="-204"/>
              <a:t>Retroalimentação</a:t>
            </a:r>
            <a:endParaRPr sz="4000"/>
          </a:p>
        </p:txBody>
      </p:sp>
      <p:grpSp>
        <p:nvGrpSpPr>
          <p:cNvPr id="3" name="object 3" descr=""/>
          <p:cNvGrpSpPr/>
          <p:nvPr/>
        </p:nvGrpSpPr>
        <p:grpSpPr>
          <a:xfrm>
            <a:off x="2696154" y="2135459"/>
            <a:ext cx="5926455" cy="4763770"/>
            <a:chOff x="2696154" y="2135459"/>
            <a:chExt cx="5926455" cy="476377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53746" y="2211005"/>
              <a:ext cx="5811011" cy="4630230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2724774" y="2164079"/>
              <a:ext cx="5869305" cy="4706620"/>
            </a:xfrm>
            <a:custGeom>
              <a:avLst/>
              <a:gdLst/>
              <a:ahLst/>
              <a:cxnLst/>
              <a:rect l="l" t="t" r="r" b="b"/>
              <a:pathLst>
                <a:path w="5869305" h="4706620">
                  <a:moveTo>
                    <a:pt x="0" y="0"/>
                  </a:moveTo>
                  <a:lnTo>
                    <a:pt x="0" y="4706111"/>
                  </a:lnTo>
                  <a:lnTo>
                    <a:pt x="5868923" y="4706111"/>
                  </a:lnTo>
                  <a:lnTo>
                    <a:pt x="5868923" y="0"/>
                  </a:lnTo>
                  <a:lnTo>
                    <a:pt x="0" y="0"/>
                  </a:lnTo>
                  <a:close/>
                </a:path>
              </a:pathLst>
            </a:custGeom>
            <a:ln w="57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5"/>
              <a:t>Escalonamento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407540" y="2279395"/>
            <a:ext cx="7376795" cy="247523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98575" marR="5080" indent="-1286510">
              <a:lnSpc>
                <a:spcPct val="100899"/>
              </a:lnSpc>
              <a:spcBef>
                <a:spcPts val="15"/>
              </a:spcBef>
            </a:pPr>
            <a:r>
              <a:rPr dirty="0" sz="8000" spc="-710">
                <a:solidFill>
                  <a:srgbClr val="765E54"/>
                </a:solidFill>
                <a:latin typeface="Arial MT"/>
                <a:cs typeface="Arial MT"/>
              </a:rPr>
              <a:t>Escalonamento</a:t>
            </a:r>
            <a:r>
              <a:rPr dirty="0" sz="8000" spc="20">
                <a:solidFill>
                  <a:srgbClr val="765E54"/>
                </a:solidFill>
                <a:latin typeface="Arial MT"/>
                <a:cs typeface="Arial MT"/>
              </a:rPr>
              <a:t> </a:t>
            </a:r>
            <a:r>
              <a:rPr dirty="0" sz="8000" spc="-940">
                <a:solidFill>
                  <a:srgbClr val="765E54"/>
                </a:solidFill>
                <a:latin typeface="Arial MT"/>
                <a:cs typeface="Arial MT"/>
              </a:rPr>
              <a:t>em </a:t>
            </a:r>
            <a:r>
              <a:rPr dirty="0" sz="8000" spc="-765">
                <a:solidFill>
                  <a:srgbClr val="765E54"/>
                </a:solidFill>
                <a:latin typeface="Arial MT"/>
                <a:cs typeface="Arial MT"/>
              </a:rPr>
              <a:t>Tempo</a:t>
            </a:r>
            <a:r>
              <a:rPr dirty="0" sz="8000" spc="5">
                <a:solidFill>
                  <a:srgbClr val="765E54"/>
                </a:solidFill>
                <a:latin typeface="Arial MT"/>
                <a:cs typeface="Arial MT"/>
              </a:rPr>
              <a:t> </a:t>
            </a:r>
            <a:r>
              <a:rPr dirty="0" sz="8000" spc="-615">
                <a:solidFill>
                  <a:srgbClr val="765E54"/>
                </a:solidFill>
                <a:latin typeface="Arial MT"/>
                <a:cs typeface="Arial MT"/>
              </a:rPr>
              <a:t>Real</a:t>
            </a:r>
            <a:endParaRPr sz="8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365372" y="1629155"/>
            <a:ext cx="8552815" cy="228600"/>
          </a:xfrm>
          <a:custGeom>
            <a:avLst/>
            <a:gdLst/>
            <a:ahLst/>
            <a:cxnLst/>
            <a:rect l="l" t="t" r="r" b="b"/>
            <a:pathLst>
              <a:path w="8552815" h="228600">
                <a:moveTo>
                  <a:pt x="8552687" y="228599"/>
                </a:moveTo>
                <a:lnTo>
                  <a:pt x="8552687" y="0"/>
                </a:lnTo>
                <a:lnTo>
                  <a:pt x="0" y="0"/>
                </a:lnTo>
                <a:lnTo>
                  <a:pt x="0" y="228599"/>
                </a:lnTo>
                <a:lnTo>
                  <a:pt x="8552687" y="228599"/>
                </a:lnTo>
                <a:close/>
              </a:path>
            </a:pathLst>
          </a:custGeom>
          <a:solidFill>
            <a:srgbClr val="93B5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0074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dirty="0" spc="-405"/>
              <a:t>Escalonamento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774060" y="1629155"/>
            <a:ext cx="533400" cy="228600"/>
          </a:xfrm>
          <a:prstGeom prst="rect">
            <a:avLst/>
          </a:prstGeom>
          <a:solidFill>
            <a:srgbClr val="DD7F46"/>
          </a:solidFill>
        </p:spPr>
        <p:txBody>
          <a:bodyPr wrap="square" lIns="0" tIns="57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dirty="0" sz="1200" spc="-25" b="1">
                <a:solidFill>
                  <a:srgbClr val="FFFFFF"/>
                </a:solidFill>
                <a:latin typeface="Times New Roman"/>
                <a:cs typeface="Times New Roman"/>
              </a:rPr>
              <a:t>46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466976" y="1886251"/>
            <a:ext cx="5181600" cy="3970654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330200" indent="-317500">
              <a:lnSpc>
                <a:spcPct val="100000"/>
              </a:lnSpc>
              <a:spcBef>
                <a:spcPts val="725"/>
              </a:spcBef>
              <a:buClr>
                <a:srgbClr val="DD7F46"/>
              </a:buClr>
              <a:buSzPct val="58620"/>
              <a:buFont typeface="Lucida Sans Unicode"/>
              <a:buChar char="□"/>
              <a:tabLst>
                <a:tab pos="330200" algn="l"/>
              </a:tabLst>
            </a:pPr>
            <a:r>
              <a:rPr dirty="0" sz="2900" spc="-215">
                <a:latin typeface="Arial MT"/>
                <a:cs typeface="Arial MT"/>
              </a:rPr>
              <a:t>Escalonador</a:t>
            </a:r>
            <a:r>
              <a:rPr dirty="0" sz="2900" spc="-10">
                <a:latin typeface="Arial MT"/>
                <a:cs typeface="Arial MT"/>
              </a:rPr>
              <a:t> </a:t>
            </a:r>
            <a:r>
              <a:rPr dirty="0" sz="2900">
                <a:latin typeface="Arial MT"/>
                <a:cs typeface="Arial MT"/>
              </a:rPr>
              <a:t>de</a:t>
            </a:r>
            <a:r>
              <a:rPr dirty="0" sz="2900" spc="-110">
                <a:latin typeface="Arial MT"/>
                <a:cs typeface="Arial MT"/>
              </a:rPr>
              <a:t> </a:t>
            </a:r>
            <a:r>
              <a:rPr dirty="0" sz="2900" spc="-390">
                <a:latin typeface="Arial MT"/>
                <a:cs typeface="Arial MT"/>
              </a:rPr>
              <a:t>TEMPO</a:t>
            </a:r>
            <a:r>
              <a:rPr dirty="0" sz="2900">
                <a:latin typeface="Arial MT"/>
                <a:cs typeface="Arial MT"/>
              </a:rPr>
              <a:t> </a:t>
            </a:r>
            <a:r>
              <a:rPr dirty="0" sz="2900" spc="-530">
                <a:latin typeface="Arial MT"/>
                <a:cs typeface="Arial MT"/>
              </a:rPr>
              <a:t>REAL</a:t>
            </a:r>
            <a:endParaRPr sz="2900">
              <a:latin typeface="Arial MT"/>
              <a:cs typeface="Arial MT"/>
            </a:endParaRPr>
          </a:p>
          <a:p>
            <a:pPr lvl="1" marL="651510" indent="-271780">
              <a:lnSpc>
                <a:spcPct val="100000"/>
              </a:lnSpc>
              <a:spcBef>
                <a:spcPts val="565"/>
              </a:spcBef>
              <a:buClr>
                <a:srgbClr val="94B6D2"/>
              </a:buClr>
              <a:buSzPct val="69230"/>
              <a:buFont typeface="Microsoft Sans Serif"/>
              <a:buChar char="□"/>
              <a:tabLst>
                <a:tab pos="651510" algn="l"/>
              </a:tabLst>
            </a:pPr>
            <a:r>
              <a:rPr dirty="0" sz="2600" spc="-225">
                <a:latin typeface="Arial MT"/>
                <a:cs typeface="Arial MT"/>
              </a:rPr>
              <a:t>Tipos</a:t>
            </a:r>
            <a:r>
              <a:rPr dirty="0" sz="2600" spc="-20">
                <a:latin typeface="Arial MT"/>
                <a:cs typeface="Arial MT"/>
              </a:rPr>
              <a:t> de</a:t>
            </a:r>
            <a:r>
              <a:rPr dirty="0" sz="2600" spc="-114">
                <a:latin typeface="Arial MT"/>
                <a:cs typeface="Arial MT"/>
              </a:rPr>
              <a:t> </a:t>
            </a:r>
            <a:r>
              <a:rPr dirty="0" sz="2600" spc="-45">
                <a:latin typeface="Arial MT"/>
                <a:cs typeface="Arial MT"/>
              </a:rPr>
              <a:t>aplicações</a:t>
            </a:r>
            <a:endParaRPr sz="2600">
              <a:latin typeface="Arial MT"/>
              <a:cs typeface="Arial MT"/>
            </a:endParaRPr>
          </a:p>
          <a:p>
            <a:pPr lvl="2" marL="925830" indent="-227965">
              <a:lnSpc>
                <a:spcPct val="100000"/>
              </a:lnSpc>
              <a:spcBef>
                <a:spcPts val="515"/>
              </a:spcBef>
              <a:buClr>
                <a:srgbClr val="DD7F46"/>
              </a:buClr>
              <a:buSzPct val="73913"/>
              <a:buFont typeface="Lucida Sans Unicode"/>
              <a:buChar char="■"/>
              <a:tabLst>
                <a:tab pos="925830" algn="l"/>
              </a:tabLst>
            </a:pPr>
            <a:r>
              <a:rPr dirty="0" sz="2300" spc="-55">
                <a:latin typeface="Arial MT"/>
                <a:cs typeface="Arial MT"/>
              </a:rPr>
              <a:t>Industriais</a:t>
            </a:r>
            <a:endParaRPr sz="2300">
              <a:latin typeface="Arial MT"/>
              <a:cs typeface="Arial MT"/>
            </a:endParaRPr>
          </a:p>
          <a:p>
            <a:pPr lvl="2" marL="925830" indent="-227965">
              <a:lnSpc>
                <a:spcPct val="100000"/>
              </a:lnSpc>
              <a:spcBef>
                <a:spcPts val="505"/>
              </a:spcBef>
              <a:buClr>
                <a:srgbClr val="DD7F46"/>
              </a:buClr>
              <a:buSzPct val="73913"/>
              <a:buFont typeface="Lucida Sans Unicode"/>
              <a:buChar char="■"/>
              <a:tabLst>
                <a:tab pos="925830" algn="l"/>
              </a:tabLst>
            </a:pPr>
            <a:r>
              <a:rPr dirty="0" sz="2300" spc="-85">
                <a:latin typeface="Arial MT"/>
                <a:cs typeface="Arial MT"/>
              </a:rPr>
              <a:t>Automóveis</a:t>
            </a:r>
            <a:endParaRPr sz="2300">
              <a:latin typeface="Arial MT"/>
              <a:cs typeface="Arial MT"/>
            </a:endParaRPr>
          </a:p>
          <a:p>
            <a:pPr lvl="2" marL="925830" indent="-227965">
              <a:lnSpc>
                <a:spcPct val="100000"/>
              </a:lnSpc>
              <a:spcBef>
                <a:spcPts val="505"/>
              </a:spcBef>
              <a:buClr>
                <a:srgbClr val="DD7F46"/>
              </a:buClr>
              <a:buSzPct val="73913"/>
              <a:buFont typeface="Lucida Sans Unicode"/>
              <a:buChar char="■"/>
              <a:tabLst>
                <a:tab pos="925830" algn="l"/>
              </a:tabLst>
            </a:pPr>
            <a:r>
              <a:rPr dirty="0" sz="2300" spc="-10">
                <a:latin typeface="Arial MT"/>
                <a:cs typeface="Arial MT"/>
              </a:rPr>
              <a:t>Multimídia</a:t>
            </a:r>
            <a:endParaRPr sz="2300">
              <a:latin typeface="Arial MT"/>
              <a:cs typeface="Arial MT"/>
            </a:endParaRPr>
          </a:p>
          <a:p>
            <a:pPr lvl="2">
              <a:lnSpc>
                <a:spcPct val="100000"/>
              </a:lnSpc>
              <a:spcBef>
                <a:spcPts val="1155"/>
              </a:spcBef>
              <a:buClr>
                <a:srgbClr val="DD7F46"/>
              </a:buClr>
              <a:buFont typeface="Lucida Sans Unicode"/>
              <a:buChar char="■"/>
            </a:pPr>
            <a:endParaRPr sz="2300">
              <a:latin typeface="Arial MT"/>
              <a:cs typeface="Arial MT"/>
            </a:endParaRPr>
          </a:p>
          <a:p>
            <a:pPr lvl="1" marL="651510" indent="-271780">
              <a:lnSpc>
                <a:spcPct val="100000"/>
              </a:lnSpc>
              <a:spcBef>
                <a:spcPts val="5"/>
              </a:spcBef>
              <a:buClr>
                <a:srgbClr val="94B6D2"/>
              </a:buClr>
              <a:buSzPct val="69230"/>
              <a:buFont typeface="Microsoft Sans Serif"/>
              <a:buChar char="□"/>
              <a:tabLst>
                <a:tab pos="651510" algn="l"/>
              </a:tabLst>
            </a:pPr>
            <a:r>
              <a:rPr dirty="0" sz="2600" spc="-225">
                <a:latin typeface="Arial MT"/>
                <a:cs typeface="Arial MT"/>
              </a:rPr>
              <a:t>Tipos</a:t>
            </a:r>
            <a:r>
              <a:rPr dirty="0" sz="2600" spc="-20">
                <a:latin typeface="Arial MT"/>
                <a:cs typeface="Arial MT"/>
              </a:rPr>
              <a:t> de</a:t>
            </a:r>
            <a:r>
              <a:rPr dirty="0" sz="2600" spc="-60">
                <a:latin typeface="Arial MT"/>
                <a:cs typeface="Arial MT"/>
              </a:rPr>
              <a:t> </a:t>
            </a:r>
            <a:r>
              <a:rPr dirty="0" sz="2600" spc="-254">
                <a:latin typeface="Arial MT"/>
                <a:cs typeface="Arial MT"/>
              </a:rPr>
              <a:t>sistemas</a:t>
            </a:r>
            <a:r>
              <a:rPr dirty="0" sz="2600" spc="-20">
                <a:latin typeface="Arial MT"/>
                <a:cs typeface="Arial MT"/>
              </a:rPr>
              <a:t> </a:t>
            </a:r>
            <a:r>
              <a:rPr dirty="0" sz="2600" spc="-160">
                <a:latin typeface="Arial MT"/>
                <a:cs typeface="Arial MT"/>
              </a:rPr>
              <a:t>tempo</a:t>
            </a:r>
            <a:r>
              <a:rPr dirty="0" sz="2600" spc="-15">
                <a:latin typeface="Arial MT"/>
                <a:cs typeface="Arial MT"/>
              </a:rPr>
              <a:t> </a:t>
            </a:r>
            <a:r>
              <a:rPr dirty="0" sz="2600" spc="-20">
                <a:latin typeface="Arial MT"/>
                <a:cs typeface="Arial MT"/>
              </a:rPr>
              <a:t>real</a:t>
            </a:r>
            <a:endParaRPr sz="2600">
              <a:latin typeface="Arial MT"/>
              <a:cs typeface="Arial MT"/>
            </a:endParaRPr>
          </a:p>
          <a:p>
            <a:pPr lvl="2" marL="925830" indent="-227965">
              <a:lnSpc>
                <a:spcPct val="100000"/>
              </a:lnSpc>
              <a:spcBef>
                <a:spcPts val="515"/>
              </a:spcBef>
              <a:buClr>
                <a:srgbClr val="DD7F46"/>
              </a:buClr>
              <a:buSzPct val="73913"/>
              <a:buFont typeface="Lucida Sans Unicode"/>
              <a:buChar char="■"/>
              <a:tabLst>
                <a:tab pos="925830" algn="l"/>
              </a:tabLst>
            </a:pPr>
            <a:r>
              <a:rPr dirty="0" sz="2300" spc="-225">
                <a:latin typeface="Arial MT"/>
                <a:cs typeface="Arial MT"/>
              </a:rPr>
              <a:t>Sistemas</a:t>
            </a:r>
            <a:r>
              <a:rPr dirty="0" sz="2300" spc="20">
                <a:latin typeface="Arial MT"/>
                <a:cs typeface="Arial MT"/>
              </a:rPr>
              <a:t> </a:t>
            </a:r>
            <a:r>
              <a:rPr dirty="0" sz="2300" spc="-160">
                <a:latin typeface="Arial MT"/>
                <a:cs typeface="Arial MT"/>
              </a:rPr>
              <a:t>críticos</a:t>
            </a:r>
            <a:r>
              <a:rPr dirty="0" sz="2300" spc="25">
                <a:latin typeface="Arial MT"/>
                <a:cs typeface="Arial MT"/>
              </a:rPr>
              <a:t> </a:t>
            </a:r>
            <a:r>
              <a:rPr dirty="0" sz="2300" spc="-140">
                <a:latin typeface="Arial MT"/>
                <a:cs typeface="Arial MT"/>
              </a:rPr>
              <a:t>(</a:t>
            </a:r>
            <a:r>
              <a:rPr dirty="0" sz="2300" spc="-140" i="1">
                <a:latin typeface="Arial"/>
                <a:cs typeface="Arial"/>
              </a:rPr>
              <a:t>Hard</a:t>
            </a:r>
            <a:r>
              <a:rPr dirty="0" sz="2300" spc="25" i="1">
                <a:latin typeface="Arial"/>
                <a:cs typeface="Arial"/>
              </a:rPr>
              <a:t> </a:t>
            </a:r>
            <a:r>
              <a:rPr dirty="0" sz="2300" spc="-195" i="1">
                <a:latin typeface="Arial"/>
                <a:cs typeface="Arial"/>
              </a:rPr>
              <a:t>Real-</a:t>
            </a:r>
            <a:r>
              <a:rPr dirty="0" sz="2300" spc="-25" i="1">
                <a:latin typeface="Arial"/>
                <a:cs typeface="Arial"/>
              </a:rPr>
              <a:t>Time</a:t>
            </a:r>
            <a:r>
              <a:rPr dirty="0" sz="2300" spc="-25">
                <a:latin typeface="Arial MT"/>
                <a:cs typeface="Arial MT"/>
              </a:rPr>
              <a:t>)</a:t>
            </a:r>
            <a:endParaRPr sz="2300">
              <a:latin typeface="Arial MT"/>
              <a:cs typeface="Arial MT"/>
            </a:endParaRPr>
          </a:p>
          <a:p>
            <a:pPr lvl="2" marL="925830" indent="-227965">
              <a:lnSpc>
                <a:spcPct val="100000"/>
              </a:lnSpc>
              <a:spcBef>
                <a:spcPts val="505"/>
              </a:spcBef>
              <a:buClr>
                <a:srgbClr val="DD7F46"/>
              </a:buClr>
              <a:buSzPct val="73913"/>
              <a:buFont typeface="Lucida Sans Unicode"/>
              <a:buChar char="■"/>
              <a:tabLst>
                <a:tab pos="925830" algn="l"/>
              </a:tabLst>
            </a:pPr>
            <a:r>
              <a:rPr dirty="0" sz="2300" spc="-225">
                <a:latin typeface="Arial MT"/>
                <a:cs typeface="Arial MT"/>
              </a:rPr>
              <a:t>Sistemas</a:t>
            </a:r>
            <a:r>
              <a:rPr dirty="0" sz="2300" spc="15">
                <a:latin typeface="Arial MT"/>
                <a:cs typeface="Arial MT"/>
              </a:rPr>
              <a:t> </a:t>
            </a:r>
            <a:r>
              <a:rPr dirty="0" sz="2300" spc="-140">
                <a:latin typeface="Arial MT"/>
                <a:cs typeface="Arial MT"/>
              </a:rPr>
              <a:t>não</a:t>
            </a:r>
            <a:r>
              <a:rPr dirty="0" sz="2300" spc="5">
                <a:latin typeface="Arial MT"/>
                <a:cs typeface="Arial MT"/>
              </a:rPr>
              <a:t> </a:t>
            </a:r>
            <a:r>
              <a:rPr dirty="0" sz="2300" spc="-160">
                <a:latin typeface="Arial MT"/>
                <a:cs typeface="Arial MT"/>
              </a:rPr>
              <a:t>críticos</a:t>
            </a:r>
            <a:r>
              <a:rPr dirty="0" sz="2300" spc="15">
                <a:latin typeface="Arial MT"/>
                <a:cs typeface="Arial MT"/>
              </a:rPr>
              <a:t> </a:t>
            </a:r>
            <a:r>
              <a:rPr dirty="0" sz="2300" spc="-110">
                <a:latin typeface="Arial MT"/>
                <a:cs typeface="Arial MT"/>
              </a:rPr>
              <a:t>(</a:t>
            </a:r>
            <a:r>
              <a:rPr dirty="0" sz="2300" spc="-110" i="1">
                <a:latin typeface="Arial"/>
                <a:cs typeface="Arial"/>
              </a:rPr>
              <a:t>Soft</a:t>
            </a:r>
            <a:r>
              <a:rPr dirty="0" sz="2300" spc="5" i="1">
                <a:latin typeface="Arial"/>
                <a:cs typeface="Arial"/>
              </a:rPr>
              <a:t> </a:t>
            </a:r>
            <a:r>
              <a:rPr dirty="0" sz="2300" spc="-195" i="1">
                <a:latin typeface="Arial"/>
                <a:cs typeface="Arial"/>
              </a:rPr>
              <a:t>Real-</a:t>
            </a:r>
            <a:r>
              <a:rPr dirty="0" sz="2300" spc="-180" i="1">
                <a:latin typeface="Arial"/>
                <a:cs typeface="Arial"/>
              </a:rPr>
              <a:t>Time</a:t>
            </a:r>
            <a:r>
              <a:rPr dirty="0" sz="2300" spc="-180">
                <a:latin typeface="Arial MT"/>
                <a:cs typeface="Arial MT"/>
              </a:rPr>
              <a:t>)</a:t>
            </a:r>
            <a:endParaRPr sz="2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365372" y="1629155"/>
            <a:ext cx="8552815" cy="228600"/>
          </a:xfrm>
          <a:custGeom>
            <a:avLst/>
            <a:gdLst/>
            <a:ahLst/>
            <a:cxnLst/>
            <a:rect l="l" t="t" r="r" b="b"/>
            <a:pathLst>
              <a:path w="8552815" h="228600">
                <a:moveTo>
                  <a:pt x="8552687" y="228599"/>
                </a:moveTo>
                <a:lnTo>
                  <a:pt x="8552687" y="0"/>
                </a:lnTo>
                <a:lnTo>
                  <a:pt x="0" y="0"/>
                </a:lnTo>
                <a:lnTo>
                  <a:pt x="0" y="228599"/>
                </a:lnTo>
                <a:lnTo>
                  <a:pt x="8552687" y="228599"/>
                </a:lnTo>
                <a:close/>
              </a:path>
            </a:pathLst>
          </a:custGeom>
          <a:solidFill>
            <a:srgbClr val="93B5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0074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dirty="0" spc="-405"/>
              <a:t>Escalonamento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774060" y="1629155"/>
            <a:ext cx="533400" cy="228600"/>
          </a:xfrm>
          <a:prstGeom prst="rect">
            <a:avLst/>
          </a:prstGeom>
          <a:solidFill>
            <a:srgbClr val="DD7F46"/>
          </a:solidFill>
        </p:spPr>
        <p:txBody>
          <a:bodyPr wrap="square" lIns="0" tIns="57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dirty="0" sz="1200" spc="-25" b="1">
                <a:solidFill>
                  <a:srgbClr val="FFFFFF"/>
                </a:solidFill>
                <a:latin typeface="Times New Roman"/>
                <a:cs typeface="Times New Roman"/>
              </a:rPr>
              <a:t>47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466976" y="1886251"/>
            <a:ext cx="7994650" cy="4380230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330200" indent="-317500">
              <a:lnSpc>
                <a:spcPct val="100000"/>
              </a:lnSpc>
              <a:spcBef>
                <a:spcPts val="725"/>
              </a:spcBef>
              <a:buClr>
                <a:srgbClr val="DD7F46"/>
              </a:buClr>
              <a:buSzPct val="58620"/>
              <a:buFont typeface="Lucida Sans Unicode"/>
              <a:buChar char="□"/>
              <a:tabLst>
                <a:tab pos="330200" algn="l"/>
              </a:tabLst>
            </a:pPr>
            <a:r>
              <a:rPr dirty="0" sz="2900" spc="-215">
                <a:latin typeface="Arial MT"/>
                <a:cs typeface="Arial MT"/>
              </a:rPr>
              <a:t>Escalonador</a:t>
            </a:r>
            <a:r>
              <a:rPr dirty="0" sz="2900" spc="-10">
                <a:latin typeface="Arial MT"/>
                <a:cs typeface="Arial MT"/>
              </a:rPr>
              <a:t> </a:t>
            </a:r>
            <a:r>
              <a:rPr dirty="0" sz="2900">
                <a:latin typeface="Arial MT"/>
                <a:cs typeface="Arial MT"/>
              </a:rPr>
              <a:t>de</a:t>
            </a:r>
            <a:r>
              <a:rPr dirty="0" sz="2900" spc="-110">
                <a:latin typeface="Arial MT"/>
                <a:cs typeface="Arial MT"/>
              </a:rPr>
              <a:t> </a:t>
            </a:r>
            <a:r>
              <a:rPr dirty="0" sz="2900" spc="-390">
                <a:latin typeface="Arial MT"/>
                <a:cs typeface="Arial MT"/>
              </a:rPr>
              <a:t>TEMPO</a:t>
            </a:r>
            <a:r>
              <a:rPr dirty="0" sz="2900">
                <a:latin typeface="Arial MT"/>
                <a:cs typeface="Arial MT"/>
              </a:rPr>
              <a:t> </a:t>
            </a:r>
            <a:r>
              <a:rPr dirty="0" sz="2900" spc="-530">
                <a:latin typeface="Arial MT"/>
                <a:cs typeface="Arial MT"/>
              </a:rPr>
              <a:t>REAL</a:t>
            </a:r>
            <a:endParaRPr sz="2900">
              <a:latin typeface="Arial MT"/>
              <a:cs typeface="Arial MT"/>
            </a:endParaRPr>
          </a:p>
          <a:p>
            <a:pPr algn="just" lvl="1" marL="651510" indent="-271780">
              <a:lnSpc>
                <a:spcPct val="100000"/>
              </a:lnSpc>
              <a:spcBef>
                <a:spcPts val="565"/>
              </a:spcBef>
              <a:buClr>
                <a:srgbClr val="94B6D2"/>
              </a:buClr>
              <a:buSzPct val="69230"/>
              <a:buFont typeface="Microsoft Sans Serif"/>
              <a:buChar char="□"/>
              <a:tabLst>
                <a:tab pos="651510" algn="l"/>
              </a:tabLst>
            </a:pPr>
            <a:r>
              <a:rPr dirty="0" sz="2600" spc="-254">
                <a:latin typeface="Arial MT"/>
                <a:cs typeface="Arial MT"/>
              </a:rPr>
              <a:t>Sistemas</a:t>
            </a:r>
            <a:r>
              <a:rPr dirty="0" sz="2600" spc="45">
                <a:latin typeface="Arial MT"/>
                <a:cs typeface="Arial MT"/>
              </a:rPr>
              <a:t> </a:t>
            </a:r>
            <a:r>
              <a:rPr dirty="0" sz="2600" spc="-185">
                <a:latin typeface="Arial MT"/>
                <a:cs typeface="Arial MT"/>
              </a:rPr>
              <a:t>críticos</a:t>
            </a:r>
            <a:r>
              <a:rPr dirty="0" sz="2600" spc="25">
                <a:latin typeface="Arial MT"/>
                <a:cs typeface="Arial MT"/>
              </a:rPr>
              <a:t> </a:t>
            </a:r>
            <a:r>
              <a:rPr dirty="0" sz="2600" spc="-165">
                <a:latin typeface="Arial MT"/>
                <a:cs typeface="Arial MT"/>
              </a:rPr>
              <a:t>(</a:t>
            </a:r>
            <a:r>
              <a:rPr dirty="0" sz="2600" spc="-165" i="1">
                <a:latin typeface="Arial"/>
                <a:cs typeface="Arial"/>
              </a:rPr>
              <a:t>Hard</a:t>
            </a:r>
            <a:r>
              <a:rPr dirty="0" sz="2600" spc="45" i="1">
                <a:latin typeface="Arial"/>
                <a:cs typeface="Arial"/>
              </a:rPr>
              <a:t> </a:t>
            </a:r>
            <a:r>
              <a:rPr dirty="0" sz="2600" spc="-225" i="1">
                <a:latin typeface="Arial"/>
                <a:cs typeface="Arial"/>
              </a:rPr>
              <a:t>Real-</a:t>
            </a:r>
            <a:r>
              <a:rPr dirty="0" sz="2600" spc="-305" i="1">
                <a:latin typeface="Arial"/>
                <a:cs typeface="Arial"/>
              </a:rPr>
              <a:t>Time</a:t>
            </a:r>
            <a:r>
              <a:rPr dirty="0" sz="2600" spc="-305">
                <a:latin typeface="Arial MT"/>
                <a:cs typeface="Arial MT"/>
              </a:rPr>
              <a:t>)</a:t>
            </a:r>
            <a:endParaRPr sz="2600">
              <a:latin typeface="Arial MT"/>
              <a:cs typeface="Arial MT"/>
            </a:endParaRPr>
          </a:p>
          <a:p>
            <a:pPr algn="just" lvl="2" marL="926465" marR="5080" indent="-228600">
              <a:lnSpc>
                <a:spcPct val="100600"/>
              </a:lnSpc>
              <a:spcBef>
                <a:spcPts val="465"/>
              </a:spcBef>
              <a:buClr>
                <a:srgbClr val="DD7F46"/>
              </a:buClr>
              <a:buSzPct val="73913"/>
              <a:buFont typeface="Lucida Sans Unicode"/>
              <a:buChar char="■"/>
              <a:tabLst>
                <a:tab pos="926465" algn="l"/>
              </a:tabLst>
            </a:pPr>
            <a:r>
              <a:rPr dirty="0" sz="2300" spc="-540">
                <a:latin typeface="Arial MT"/>
                <a:cs typeface="Arial MT"/>
              </a:rPr>
              <a:t>É</a:t>
            </a:r>
            <a:r>
              <a:rPr dirty="0" sz="2300" spc="30">
                <a:latin typeface="Arial MT"/>
                <a:cs typeface="Arial MT"/>
              </a:rPr>
              <a:t> </a:t>
            </a:r>
            <a:r>
              <a:rPr dirty="0" sz="2300" spc="-175">
                <a:latin typeface="Arial MT"/>
                <a:cs typeface="Arial MT"/>
              </a:rPr>
              <a:t>necessário</a:t>
            </a:r>
            <a:r>
              <a:rPr dirty="0" sz="2300" spc="20">
                <a:latin typeface="Arial MT"/>
                <a:cs typeface="Arial MT"/>
              </a:rPr>
              <a:t> </a:t>
            </a:r>
            <a:r>
              <a:rPr dirty="0" sz="2300" spc="-45">
                <a:latin typeface="Arial MT"/>
                <a:cs typeface="Arial MT"/>
              </a:rPr>
              <a:t>garantir</a:t>
            </a:r>
            <a:r>
              <a:rPr dirty="0" sz="2300" spc="30">
                <a:latin typeface="Arial MT"/>
                <a:cs typeface="Arial MT"/>
              </a:rPr>
              <a:t> </a:t>
            </a:r>
            <a:r>
              <a:rPr dirty="0" sz="2300" spc="-140">
                <a:latin typeface="Arial MT"/>
                <a:cs typeface="Arial MT"/>
              </a:rPr>
              <a:t>que</a:t>
            </a:r>
            <a:r>
              <a:rPr dirty="0" sz="2300" spc="40">
                <a:latin typeface="Arial MT"/>
                <a:cs typeface="Arial MT"/>
              </a:rPr>
              <a:t> </a:t>
            </a:r>
            <a:r>
              <a:rPr dirty="0" sz="2300" spc="-175">
                <a:latin typeface="Arial MT"/>
                <a:cs typeface="Arial MT"/>
              </a:rPr>
              <a:t>a(s)</a:t>
            </a:r>
            <a:r>
              <a:rPr dirty="0" sz="2300" spc="40">
                <a:latin typeface="Arial MT"/>
                <a:cs typeface="Arial MT"/>
              </a:rPr>
              <a:t> </a:t>
            </a:r>
            <a:r>
              <a:rPr dirty="0" sz="2300" spc="-85">
                <a:latin typeface="Arial MT"/>
                <a:cs typeface="Arial MT"/>
              </a:rPr>
              <a:t>tarefa(s)</a:t>
            </a:r>
            <a:r>
              <a:rPr dirty="0" sz="2300" spc="30">
                <a:latin typeface="Arial MT"/>
                <a:cs typeface="Arial MT"/>
              </a:rPr>
              <a:t> </a:t>
            </a:r>
            <a:r>
              <a:rPr dirty="0" sz="2300" spc="-140">
                <a:latin typeface="Arial MT"/>
                <a:cs typeface="Arial MT"/>
              </a:rPr>
              <a:t>consideradas</a:t>
            </a:r>
            <a:r>
              <a:rPr dirty="0" sz="2300" spc="45">
                <a:latin typeface="Arial MT"/>
                <a:cs typeface="Arial MT"/>
              </a:rPr>
              <a:t> </a:t>
            </a:r>
            <a:r>
              <a:rPr dirty="0" sz="2300" spc="-145">
                <a:latin typeface="Arial MT"/>
                <a:cs typeface="Arial MT"/>
              </a:rPr>
              <a:t>críticas</a:t>
            </a:r>
            <a:r>
              <a:rPr dirty="0" sz="2300" spc="-220">
                <a:latin typeface="Arial MT"/>
                <a:cs typeface="Arial MT"/>
              </a:rPr>
              <a:t> </a:t>
            </a:r>
            <a:r>
              <a:rPr dirty="0" sz="2300" spc="-170">
                <a:latin typeface="Arial MT"/>
                <a:cs typeface="Arial MT"/>
              </a:rPr>
              <a:t>terminem</a:t>
            </a:r>
            <a:r>
              <a:rPr dirty="0" sz="2300" spc="305">
                <a:latin typeface="Arial MT"/>
                <a:cs typeface="Arial MT"/>
              </a:rPr>
              <a:t> </a:t>
            </a:r>
            <a:r>
              <a:rPr dirty="0" sz="2300" spc="-170">
                <a:latin typeface="Arial MT"/>
                <a:cs typeface="Arial MT"/>
              </a:rPr>
              <a:t>antes</a:t>
            </a:r>
            <a:r>
              <a:rPr dirty="0" sz="2300" spc="315">
                <a:latin typeface="Arial MT"/>
                <a:cs typeface="Arial MT"/>
              </a:rPr>
              <a:t> </a:t>
            </a:r>
            <a:r>
              <a:rPr dirty="0" sz="2300" spc="-75">
                <a:latin typeface="Arial MT"/>
                <a:cs typeface="Arial MT"/>
              </a:rPr>
              <a:t>de</a:t>
            </a:r>
            <a:r>
              <a:rPr dirty="0" sz="2300" spc="315">
                <a:latin typeface="Arial MT"/>
                <a:cs typeface="Arial MT"/>
              </a:rPr>
              <a:t> </a:t>
            </a:r>
            <a:r>
              <a:rPr dirty="0" sz="2300" spc="-330">
                <a:latin typeface="Arial MT"/>
                <a:cs typeface="Arial MT"/>
              </a:rPr>
              <a:t>um</a:t>
            </a:r>
            <a:r>
              <a:rPr dirty="0" sz="2300" spc="315">
                <a:latin typeface="Arial MT"/>
                <a:cs typeface="Arial MT"/>
              </a:rPr>
              <a:t> </a:t>
            </a:r>
            <a:r>
              <a:rPr dirty="0" sz="2300" spc="-105">
                <a:latin typeface="Arial MT"/>
                <a:cs typeface="Arial MT"/>
              </a:rPr>
              <a:t>determinado</a:t>
            </a:r>
            <a:r>
              <a:rPr dirty="0" sz="2300" spc="315">
                <a:latin typeface="Arial MT"/>
                <a:cs typeface="Arial MT"/>
              </a:rPr>
              <a:t> </a:t>
            </a:r>
            <a:r>
              <a:rPr dirty="0" sz="2300" spc="-140">
                <a:latin typeface="Arial MT"/>
                <a:cs typeface="Arial MT"/>
              </a:rPr>
              <a:t>tempo</a:t>
            </a:r>
            <a:r>
              <a:rPr dirty="0" sz="2300" spc="315">
                <a:latin typeface="Arial MT"/>
                <a:cs typeface="Arial MT"/>
              </a:rPr>
              <a:t> </a:t>
            </a:r>
            <a:r>
              <a:rPr dirty="0" sz="2300" spc="-155">
                <a:latin typeface="Arial MT"/>
                <a:cs typeface="Arial MT"/>
              </a:rPr>
              <a:t>(</a:t>
            </a:r>
            <a:r>
              <a:rPr dirty="0" sz="2300" spc="-155" i="1">
                <a:latin typeface="Arial"/>
                <a:cs typeface="Arial"/>
              </a:rPr>
              <a:t>deadline</a:t>
            </a:r>
            <a:r>
              <a:rPr dirty="0" sz="2300" spc="-155">
                <a:latin typeface="Arial MT"/>
                <a:cs typeface="Arial MT"/>
              </a:rPr>
              <a:t>),</a:t>
            </a:r>
            <a:r>
              <a:rPr dirty="0" sz="2300" spc="315">
                <a:latin typeface="Arial MT"/>
                <a:cs typeface="Arial MT"/>
              </a:rPr>
              <a:t> </a:t>
            </a:r>
            <a:r>
              <a:rPr dirty="0" sz="2300" spc="-200">
                <a:latin typeface="Arial MT"/>
                <a:cs typeface="Arial MT"/>
              </a:rPr>
              <a:t>caso</a:t>
            </a:r>
            <a:r>
              <a:rPr dirty="0" sz="2300" spc="-65">
                <a:latin typeface="Arial MT"/>
                <a:cs typeface="Arial MT"/>
              </a:rPr>
              <a:t> </a:t>
            </a:r>
            <a:r>
              <a:rPr dirty="0" sz="2300" spc="-95">
                <a:latin typeface="Arial MT"/>
                <a:cs typeface="Arial MT"/>
              </a:rPr>
              <a:t>contrário</a:t>
            </a:r>
            <a:r>
              <a:rPr dirty="0" sz="2300" spc="325">
                <a:latin typeface="Arial MT"/>
                <a:cs typeface="Arial MT"/>
              </a:rPr>
              <a:t> </a:t>
            </a:r>
            <a:r>
              <a:rPr dirty="0" sz="2300" spc="-130">
                <a:latin typeface="Arial MT"/>
                <a:cs typeface="Arial MT"/>
              </a:rPr>
              <a:t>o</a:t>
            </a:r>
            <a:r>
              <a:rPr dirty="0" sz="2300" spc="325">
                <a:latin typeface="Arial MT"/>
                <a:cs typeface="Arial MT"/>
              </a:rPr>
              <a:t> </a:t>
            </a:r>
            <a:r>
              <a:rPr dirty="0" sz="2300" spc="-270">
                <a:latin typeface="Arial MT"/>
                <a:cs typeface="Arial MT"/>
              </a:rPr>
              <a:t>seu</a:t>
            </a:r>
            <a:r>
              <a:rPr dirty="0" sz="2300" spc="325">
                <a:latin typeface="Arial MT"/>
                <a:cs typeface="Arial MT"/>
              </a:rPr>
              <a:t> </a:t>
            </a:r>
            <a:r>
              <a:rPr dirty="0" sz="2300" spc="-140">
                <a:latin typeface="Arial MT"/>
                <a:cs typeface="Arial MT"/>
              </a:rPr>
              <a:t>não</a:t>
            </a:r>
            <a:r>
              <a:rPr dirty="0" sz="2300" spc="325">
                <a:latin typeface="Arial MT"/>
                <a:cs typeface="Arial MT"/>
              </a:rPr>
              <a:t> </a:t>
            </a:r>
            <a:r>
              <a:rPr dirty="0" sz="2300" spc="-175">
                <a:latin typeface="Arial MT"/>
                <a:cs typeface="Arial MT"/>
              </a:rPr>
              <a:t>cumprimento</a:t>
            </a:r>
            <a:r>
              <a:rPr dirty="0" sz="2300" spc="325">
                <a:latin typeface="Arial MT"/>
                <a:cs typeface="Arial MT"/>
              </a:rPr>
              <a:t> </a:t>
            </a:r>
            <a:r>
              <a:rPr dirty="0" sz="2300" spc="-75">
                <a:latin typeface="Arial MT"/>
                <a:cs typeface="Arial MT"/>
              </a:rPr>
              <a:t>pode</a:t>
            </a:r>
            <a:r>
              <a:rPr dirty="0" sz="2300" spc="340">
                <a:latin typeface="Arial MT"/>
                <a:cs typeface="Arial MT"/>
              </a:rPr>
              <a:t> </a:t>
            </a:r>
            <a:r>
              <a:rPr dirty="0" sz="2300" spc="-110">
                <a:latin typeface="Arial MT"/>
                <a:cs typeface="Arial MT"/>
              </a:rPr>
              <a:t>resultar</a:t>
            </a:r>
            <a:r>
              <a:rPr dirty="0" sz="2300" spc="340">
                <a:latin typeface="Arial MT"/>
                <a:cs typeface="Arial MT"/>
              </a:rPr>
              <a:t> </a:t>
            </a:r>
            <a:r>
              <a:rPr dirty="0" sz="2300" spc="-265">
                <a:latin typeface="Arial MT"/>
                <a:cs typeface="Arial MT"/>
              </a:rPr>
              <a:t>em</a:t>
            </a:r>
            <a:r>
              <a:rPr dirty="0" sz="2300" spc="335">
                <a:latin typeface="Arial MT"/>
                <a:cs typeface="Arial MT"/>
              </a:rPr>
              <a:t> </a:t>
            </a:r>
            <a:r>
              <a:rPr dirty="0" sz="2300" spc="-120">
                <a:latin typeface="Arial MT"/>
                <a:cs typeface="Arial MT"/>
              </a:rPr>
              <a:t>graves</a:t>
            </a:r>
            <a:r>
              <a:rPr dirty="0" sz="2300" spc="-220">
                <a:latin typeface="Arial MT"/>
                <a:cs typeface="Arial MT"/>
              </a:rPr>
              <a:t> </a:t>
            </a:r>
            <a:r>
              <a:rPr dirty="0" sz="2300" spc="-165">
                <a:latin typeface="Arial MT"/>
                <a:cs typeface="Arial MT"/>
              </a:rPr>
              <a:t>danos</a:t>
            </a:r>
            <a:r>
              <a:rPr dirty="0" sz="2300" spc="-5">
                <a:latin typeface="Arial MT"/>
                <a:cs typeface="Arial MT"/>
              </a:rPr>
              <a:t> </a:t>
            </a:r>
            <a:r>
              <a:rPr dirty="0" sz="2300" spc="-10">
                <a:latin typeface="Arial MT"/>
                <a:cs typeface="Arial MT"/>
              </a:rPr>
              <a:t>para</a:t>
            </a:r>
            <a:r>
              <a:rPr dirty="0" sz="2300" spc="5">
                <a:latin typeface="Arial MT"/>
                <a:cs typeface="Arial MT"/>
              </a:rPr>
              <a:t> </a:t>
            </a:r>
            <a:r>
              <a:rPr dirty="0" sz="2300" spc="-130">
                <a:latin typeface="Arial MT"/>
                <a:cs typeface="Arial MT"/>
              </a:rPr>
              <a:t>o</a:t>
            </a:r>
            <a:r>
              <a:rPr dirty="0" sz="2300" spc="-5">
                <a:latin typeface="Arial MT"/>
                <a:cs typeface="Arial MT"/>
              </a:rPr>
              <a:t> </a:t>
            </a:r>
            <a:r>
              <a:rPr dirty="0" sz="2300" spc="-190">
                <a:latin typeface="Arial MT"/>
                <a:cs typeface="Arial MT"/>
              </a:rPr>
              <a:t>sistema.</a:t>
            </a:r>
            <a:endParaRPr sz="2300">
              <a:latin typeface="Arial MT"/>
              <a:cs typeface="Arial MT"/>
            </a:endParaRPr>
          </a:p>
          <a:p>
            <a:pPr lvl="2">
              <a:lnSpc>
                <a:spcPct val="100000"/>
              </a:lnSpc>
              <a:spcBef>
                <a:spcPts val="1110"/>
              </a:spcBef>
              <a:buClr>
                <a:srgbClr val="DD7F46"/>
              </a:buClr>
              <a:buFont typeface="Lucida Sans Unicode"/>
              <a:buChar char="■"/>
            </a:pPr>
            <a:endParaRPr sz="2300">
              <a:latin typeface="Arial MT"/>
              <a:cs typeface="Arial MT"/>
            </a:endParaRPr>
          </a:p>
          <a:p>
            <a:pPr lvl="2" marL="925830" indent="-227965">
              <a:lnSpc>
                <a:spcPct val="100000"/>
              </a:lnSpc>
              <a:buClr>
                <a:srgbClr val="DD7F46"/>
              </a:buClr>
              <a:buSzPct val="73913"/>
              <a:buFont typeface="Lucida Sans Unicode"/>
              <a:buChar char="■"/>
              <a:tabLst>
                <a:tab pos="925830" algn="l"/>
              </a:tabLst>
            </a:pPr>
            <a:r>
              <a:rPr dirty="0" sz="2300" spc="-90">
                <a:latin typeface="Arial MT"/>
                <a:cs typeface="Arial MT"/>
              </a:rPr>
              <a:t>Exemplos:</a:t>
            </a:r>
            <a:endParaRPr sz="2300">
              <a:latin typeface="Arial MT"/>
              <a:cs typeface="Arial MT"/>
            </a:endParaRPr>
          </a:p>
          <a:p>
            <a:pPr lvl="3" marL="1383030" indent="-227965">
              <a:lnSpc>
                <a:spcPct val="100000"/>
              </a:lnSpc>
              <a:spcBef>
                <a:spcPts val="420"/>
              </a:spcBef>
              <a:buClr>
                <a:srgbClr val="A5AB81"/>
              </a:buClr>
              <a:buSzPct val="75000"/>
              <a:buFont typeface="Lucida Sans Unicode"/>
              <a:buChar char="■"/>
              <a:tabLst>
                <a:tab pos="1383030" algn="l"/>
              </a:tabLst>
            </a:pPr>
            <a:r>
              <a:rPr dirty="0" sz="2000" spc="-130">
                <a:latin typeface="Arial MT"/>
                <a:cs typeface="Arial MT"/>
              </a:rPr>
              <a:t>Aplicações</a:t>
            </a:r>
            <a:r>
              <a:rPr dirty="0" sz="2000" spc="50">
                <a:latin typeface="Arial MT"/>
                <a:cs typeface="Arial MT"/>
              </a:rPr>
              <a:t> </a:t>
            </a:r>
            <a:r>
              <a:rPr dirty="0" sz="2000" spc="-35">
                <a:latin typeface="Arial MT"/>
                <a:cs typeface="Arial MT"/>
              </a:rPr>
              <a:t>aeroespaciais</a:t>
            </a:r>
            <a:endParaRPr sz="2000">
              <a:latin typeface="Arial MT"/>
              <a:cs typeface="Arial MT"/>
            </a:endParaRPr>
          </a:p>
          <a:p>
            <a:pPr lvl="3" marL="1383030" indent="-227965">
              <a:lnSpc>
                <a:spcPct val="100000"/>
              </a:lnSpc>
              <a:spcBef>
                <a:spcPts val="395"/>
              </a:spcBef>
              <a:buClr>
                <a:srgbClr val="A5AB81"/>
              </a:buClr>
              <a:buSzPct val="75000"/>
              <a:buFont typeface="Lucida Sans Unicode"/>
              <a:buChar char="■"/>
              <a:tabLst>
                <a:tab pos="1383030" algn="l"/>
              </a:tabLst>
            </a:pPr>
            <a:r>
              <a:rPr dirty="0" sz="2000" spc="-275">
                <a:latin typeface="Arial MT"/>
                <a:cs typeface="Arial MT"/>
              </a:rPr>
              <a:t>ABS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de</a:t>
            </a:r>
            <a:r>
              <a:rPr dirty="0" sz="2000" spc="-130">
                <a:latin typeface="Arial MT"/>
                <a:cs typeface="Arial MT"/>
              </a:rPr>
              <a:t> </a:t>
            </a:r>
            <a:r>
              <a:rPr dirty="0" sz="2000" spc="-295">
                <a:latin typeface="Arial MT"/>
                <a:cs typeface="Arial MT"/>
              </a:rPr>
              <a:t>um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20">
                <a:latin typeface="Arial MT"/>
                <a:cs typeface="Arial MT"/>
              </a:rPr>
              <a:t>carro</a:t>
            </a:r>
            <a:endParaRPr sz="2000">
              <a:latin typeface="Arial MT"/>
              <a:cs typeface="Arial MT"/>
            </a:endParaRPr>
          </a:p>
          <a:p>
            <a:pPr lvl="3" marL="1383030" indent="-227965">
              <a:lnSpc>
                <a:spcPct val="100000"/>
              </a:lnSpc>
              <a:spcBef>
                <a:spcPts val="395"/>
              </a:spcBef>
              <a:buClr>
                <a:srgbClr val="A5AB81"/>
              </a:buClr>
              <a:buSzPct val="75000"/>
              <a:buFont typeface="Lucida Sans Unicode"/>
              <a:buChar char="■"/>
              <a:tabLst>
                <a:tab pos="1383030" algn="l"/>
              </a:tabLst>
            </a:pPr>
            <a:r>
              <a:rPr dirty="0" sz="2000" spc="-180">
                <a:latin typeface="Arial MT"/>
                <a:cs typeface="Arial MT"/>
              </a:rPr>
              <a:t>Sistema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de</a:t>
            </a:r>
            <a:r>
              <a:rPr dirty="0" sz="2000" spc="-75">
                <a:latin typeface="Arial MT"/>
                <a:cs typeface="Arial MT"/>
              </a:rPr>
              <a:t> </a:t>
            </a:r>
            <a:r>
              <a:rPr dirty="0" sz="2000" spc="-20">
                <a:latin typeface="Arial MT"/>
                <a:cs typeface="Arial MT"/>
              </a:rPr>
              <a:t>automação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365372" y="1629155"/>
            <a:ext cx="8552815" cy="228600"/>
          </a:xfrm>
          <a:custGeom>
            <a:avLst/>
            <a:gdLst/>
            <a:ahLst/>
            <a:cxnLst/>
            <a:rect l="l" t="t" r="r" b="b"/>
            <a:pathLst>
              <a:path w="8552815" h="228600">
                <a:moveTo>
                  <a:pt x="8552687" y="228599"/>
                </a:moveTo>
                <a:lnTo>
                  <a:pt x="8552687" y="0"/>
                </a:lnTo>
                <a:lnTo>
                  <a:pt x="0" y="0"/>
                </a:lnTo>
                <a:lnTo>
                  <a:pt x="0" y="228599"/>
                </a:lnTo>
                <a:lnTo>
                  <a:pt x="8552687" y="228599"/>
                </a:lnTo>
                <a:close/>
              </a:path>
            </a:pathLst>
          </a:custGeom>
          <a:solidFill>
            <a:srgbClr val="93B5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0074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dirty="0" spc="-405"/>
              <a:t>Escalonamento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774060" y="1629155"/>
            <a:ext cx="533400" cy="228600"/>
          </a:xfrm>
          <a:prstGeom prst="rect">
            <a:avLst/>
          </a:prstGeom>
          <a:solidFill>
            <a:srgbClr val="DD7F46"/>
          </a:solidFill>
        </p:spPr>
        <p:txBody>
          <a:bodyPr wrap="square" lIns="0" tIns="57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dirty="0" sz="1200" spc="-25" b="1">
                <a:solidFill>
                  <a:srgbClr val="FFFFFF"/>
                </a:solidFill>
                <a:latin typeface="Times New Roman"/>
                <a:cs typeface="Times New Roman"/>
              </a:rPr>
              <a:t>48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466976" y="1886251"/>
            <a:ext cx="7993380" cy="3324225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330200" indent="-317500">
              <a:lnSpc>
                <a:spcPct val="100000"/>
              </a:lnSpc>
              <a:spcBef>
                <a:spcPts val="725"/>
              </a:spcBef>
              <a:buClr>
                <a:srgbClr val="DD7F46"/>
              </a:buClr>
              <a:buSzPct val="58620"/>
              <a:buFont typeface="Lucida Sans Unicode"/>
              <a:buChar char="□"/>
              <a:tabLst>
                <a:tab pos="330200" algn="l"/>
              </a:tabLst>
            </a:pPr>
            <a:r>
              <a:rPr dirty="0" sz="2900" spc="-215">
                <a:latin typeface="Arial MT"/>
                <a:cs typeface="Arial MT"/>
              </a:rPr>
              <a:t>Escalonador</a:t>
            </a:r>
            <a:r>
              <a:rPr dirty="0" sz="2900" spc="-10">
                <a:latin typeface="Arial MT"/>
                <a:cs typeface="Arial MT"/>
              </a:rPr>
              <a:t> </a:t>
            </a:r>
            <a:r>
              <a:rPr dirty="0" sz="2900">
                <a:latin typeface="Arial MT"/>
                <a:cs typeface="Arial MT"/>
              </a:rPr>
              <a:t>de</a:t>
            </a:r>
            <a:r>
              <a:rPr dirty="0" sz="2900" spc="-110">
                <a:latin typeface="Arial MT"/>
                <a:cs typeface="Arial MT"/>
              </a:rPr>
              <a:t> </a:t>
            </a:r>
            <a:r>
              <a:rPr dirty="0" sz="2900" spc="-390">
                <a:latin typeface="Arial MT"/>
                <a:cs typeface="Arial MT"/>
              </a:rPr>
              <a:t>TEMPO</a:t>
            </a:r>
            <a:r>
              <a:rPr dirty="0" sz="2900">
                <a:latin typeface="Arial MT"/>
                <a:cs typeface="Arial MT"/>
              </a:rPr>
              <a:t> </a:t>
            </a:r>
            <a:r>
              <a:rPr dirty="0" sz="2900" spc="-530">
                <a:latin typeface="Arial MT"/>
                <a:cs typeface="Arial MT"/>
              </a:rPr>
              <a:t>REAL</a:t>
            </a:r>
            <a:endParaRPr sz="2900">
              <a:latin typeface="Arial MT"/>
              <a:cs typeface="Arial MT"/>
            </a:endParaRPr>
          </a:p>
          <a:p>
            <a:pPr lvl="1" marL="651510" indent="-271780">
              <a:lnSpc>
                <a:spcPct val="100000"/>
              </a:lnSpc>
              <a:spcBef>
                <a:spcPts val="565"/>
              </a:spcBef>
              <a:buClr>
                <a:srgbClr val="94B6D2"/>
              </a:buClr>
              <a:buSzPct val="69230"/>
              <a:buFont typeface="Microsoft Sans Serif"/>
              <a:buChar char="□"/>
              <a:tabLst>
                <a:tab pos="651510" algn="l"/>
              </a:tabLst>
            </a:pPr>
            <a:r>
              <a:rPr dirty="0" sz="2600" spc="-254">
                <a:latin typeface="Arial MT"/>
                <a:cs typeface="Arial MT"/>
              </a:rPr>
              <a:t>Sistemas</a:t>
            </a:r>
            <a:r>
              <a:rPr dirty="0" sz="2600" spc="10">
                <a:latin typeface="Arial MT"/>
                <a:cs typeface="Arial MT"/>
              </a:rPr>
              <a:t> </a:t>
            </a:r>
            <a:r>
              <a:rPr dirty="0" sz="2600" spc="-165">
                <a:latin typeface="Arial MT"/>
                <a:cs typeface="Arial MT"/>
              </a:rPr>
              <a:t>não</a:t>
            </a:r>
            <a:r>
              <a:rPr dirty="0" sz="2600" spc="35">
                <a:latin typeface="Arial MT"/>
                <a:cs typeface="Arial MT"/>
              </a:rPr>
              <a:t> </a:t>
            </a:r>
            <a:r>
              <a:rPr dirty="0" sz="2600" spc="-185">
                <a:latin typeface="Arial MT"/>
                <a:cs typeface="Arial MT"/>
              </a:rPr>
              <a:t>críticos</a:t>
            </a:r>
            <a:r>
              <a:rPr dirty="0" sz="2600">
                <a:latin typeface="Arial MT"/>
                <a:cs typeface="Arial MT"/>
              </a:rPr>
              <a:t> </a:t>
            </a:r>
            <a:r>
              <a:rPr dirty="0" sz="2600" spc="-130">
                <a:latin typeface="Arial MT"/>
                <a:cs typeface="Arial MT"/>
              </a:rPr>
              <a:t>(</a:t>
            </a:r>
            <a:r>
              <a:rPr dirty="0" sz="2600" spc="-130" i="1">
                <a:latin typeface="Arial"/>
                <a:cs typeface="Arial"/>
              </a:rPr>
              <a:t>Soft</a:t>
            </a:r>
            <a:r>
              <a:rPr dirty="0" sz="2600" spc="10" i="1">
                <a:latin typeface="Arial"/>
                <a:cs typeface="Arial"/>
              </a:rPr>
              <a:t> </a:t>
            </a:r>
            <a:r>
              <a:rPr dirty="0" sz="2600" spc="-225" i="1">
                <a:latin typeface="Arial"/>
                <a:cs typeface="Arial"/>
              </a:rPr>
              <a:t>Real-</a:t>
            </a:r>
            <a:r>
              <a:rPr dirty="0" sz="2600" spc="-300" i="1">
                <a:latin typeface="Arial"/>
                <a:cs typeface="Arial"/>
              </a:rPr>
              <a:t>Time</a:t>
            </a:r>
            <a:r>
              <a:rPr dirty="0" sz="2600" spc="-300">
                <a:latin typeface="Arial MT"/>
                <a:cs typeface="Arial MT"/>
              </a:rPr>
              <a:t>)</a:t>
            </a:r>
            <a:endParaRPr sz="2600">
              <a:latin typeface="Arial MT"/>
              <a:cs typeface="Arial MT"/>
            </a:endParaRPr>
          </a:p>
          <a:p>
            <a:pPr lvl="2" marL="926465" marR="5080" indent="-228600">
              <a:lnSpc>
                <a:spcPct val="101299"/>
              </a:lnSpc>
              <a:spcBef>
                <a:spcPts val="445"/>
              </a:spcBef>
              <a:buClr>
                <a:srgbClr val="DD7F46"/>
              </a:buClr>
              <a:buSzPct val="73913"/>
              <a:buFont typeface="Lucida Sans Unicode"/>
              <a:buChar char="■"/>
              <a:tabLst>
                <a:tab pos="926465" algn="l"/>
              </a:tabLst>
            </a:pPr>
            <a:r>
              <a:rPr dirty="0" sz="2300">
                <a:latin typeface="Arial MT"/>
                <a:cs typeface="Arial MT"/>
              </a:rPr>
              <a:t>O</a:t>
            </a:r>
            <a:r>
              <a:rPr dirty="0" sz="2300" spc="-65">
                <a:latin typeface="Arial MT"/>
                <a:cs typeface="Arial MT"/>
              </a:rPr>
              <a:t> </a:t>
            </a:r>
            <a:r>
              <a:rPr dirty="0" sz="2300" spc="-160">
                <a:latin typeface="Arial MT"/>
                <a:cs typeface="Arial MT"/>
              </a:rPr>
              <a:t>funcionamento</a:t>
            </a:r>
            <a:r>
              <a:rPr dirty="0" sz="2300">
                <a:latin typeface="Arial MT"/>
                <a:cs typeface="Arial MT"/>
              </a:rPr>
              <a:t> do</a:t>
            </a:r>
            <a:r>
              <a:rPr dirty="0" sz="2300" spc="-5">
                <a:latin typeface="Arial MT"/>
                <a:cs typeface="Arial MT"/>
              </a:rPr>
              <a:t> </a:t>
            </a:r>
            <a:r>
              <a:rPr dirty="0" sz="2300" spc="-195">
                <a:latin typeface="Arial MT"/>
                <a:cs typeface="Arial MT"/>
              </a:rPr>
              <a:t>sistema</a:t>
            </a:r>
            <a:r>
              <a:rPr dirty="0" sz="2300" spc="35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é</a:t>
            </a:r>
            <a:r>
              <a:rPr dirty="0" sz="2300" spc="-5">
                <a:latin typeface="Arial MT"/>
                <a:cs typeface="Arial MT"/>
              </a:rPr>
              <a:t> </a:t>
            </a:r>
            <a:r>
              <a:rPr dirty="0" sz="2300" spc="-125">
                <a:latin typeface="Arial MT"/>
                <a:cs typeface="Arial MT"/>
              </a:rPr>
              <a:t>apenas</a:t>
            </a:r>
            <a:r>
              <a:rPr dirty="0" sz="2300" spc="-5">
                <a:latin typeface="Arial MT"/>
                <a:cs typeface="Arial MT"/>
              </a:rPr>
              <a:t> </a:t>
            </a:r>
            <a:r>
              <a:rPr dirty="0" sz="2300" spc="-95">
                <a:latin typeface="Arial MT"/>
                <a:cs typeface="Arial MT"/>
              </a:rPr>
              <a:t>ligeiramente</a:t>
            </a:r>
            <a:r>
              <a:rPr dirty="0" sz="2300" spc="-15">
                <a:latin typeface="Arial MT"/>
                <a:cs typeface="Arial MT"/>
              </a:rPr>
              <a:t> </a:t>
            </a:r>
            <a:r>
              <a:rPr dirty="0" sz="2300" spc="-10">
                <a:latin typeface="Arial MT"/>
                <a:cs typeface="Arial MT"/>
              </a:rPr>
              <a:t>afetado </a:t>
            </a:r>
            <a:r>
              <a:rPr dirty="0" sz="2300" spc="-204">
                <a:latin typeface="Arial MT"/>
                <a:cs typeface="Arial MT"/>
              </a:rPr>
              <a:t>caso</a:t>
            </a:r>
            <a:r>
              <a:rPr dirty="0" sz="2300" spc="5">
                <a:latin typeface="Arial MT"/>
                <a:cs typeface="Arial MT"/>
              </a:rPr>
              <a:t> </a:t>
            </a:r>
            <a:r>
              <a:rPr dirty="0" sz="2300" spc="-130">
                <a:latin typeface="Arial MT"/>
                <a:cs typeface="Arial MT"/>
              </a:rPr>
              <a:t>não</a:t>
            </a:r>
            <a:r>
              <a:rPr dirty="0" sz="2300" spc="5">
                <a:latin typeface="Arial MT"/>
                <a:cs typeface="Arial MT"/>
              </a:rPr>
              <a:t> </a:t>
            </a:r>
            <a:r>
              <a:rPr dirty="0" sz="2300" spc="-145">
                <a:latin typeface="Arial MT"/>
                <a:cs typeface="Arial MT"/>
              </a:rPr>
              <a:t>seja</a:t>
            </a:r>
            <a:r>
              <a:rPr dirty="0" sz="2300" spc="5">
                <a:latin typeface="Arial MT"/>
                <a:cs typeface="Arial MT"/>
              </a:rPr>
              <a:t> </a:t>
            </a:r>
            <a:r>
              <a:rPr dirty="0" sz="2300" spc="-175">
                <a:latin typeface="Arial MT"/>
                <a:cs typeface="Arial MT"/>
              </a:rPr>
              <a:t>possível</a:t>
            </a:r>
            <a:r>
              <a:rPr dirty="0" sz="2300" spc="5">
                <a:latin typeface="Arial MT"/>
                <a:cs typeface="Arial MT"/>
              </a:rPr>
              <a:t> </a:t>
            </a:r>
            <a:r>
              <a:rPr dirty="0" sz="2300" spc="-135">
                <a:latin typeface="Arial MT"/>
                <a:cs typeface="Arial MT"/>
              </a:rPr>
              <a:t>cumprir</a:t>
            </a:r>
            <a:r>
              <a:rPr dirty="0" sz="2300" spc="10">
                <a:latin typeface="Arial MT"/>
                <a:cs typeface="Arial MT"/>
              </a:rPr>
              <a:t> </a:t>
            </a:r>
            <a:r>
              <a:rPr dirty="0" sz="2300" spc="-330">
                <a:latin typeface="Arial MT"/>
                <a:cs typeface="Arial MT"/>
              </a:rPr>
              <a:t>um</a:t>
            </a:r>
            <a:r>
              <a:rPr dirty="0" sz="2300" spc="5">
                <a:latin typeface="Arial MT"/>
                <a:cs typeface="Arial MT"/>
              </a:rPr>
              <a:t> </a:t>
            </a:r>
            <a:r>
              <a:rPr dirty="0" sz="2300" spc="-105">
                <a:latin typeface="Arial MT"/>
                <a:cs typeface="Arial MT"/>
              </a:rPr>
              <a:t>determinado</a:t>
            </a:r>
            <a:r>
              <a:rPr dirty="0" sz="2300">
                <a:latin typeface="Arial MT"/>
                <a:cs typeface="Arial MT"/>
              </a:rPr>
              <a:t> </a:t>
            </a:r>
            <a:r>
              <a:rPr dirty="0" sz="2300" spc="-25" i="1">
                <a:latin typeface="Arial"/>
                <a:cs typeface="Arial"/>
              </a:rPr>
              <a:t>deadline</a:t>
            </a:r>
            <a:r>
              <a:rPr dirty="0" sz="2300" spc="-25">
                <a:latin typeface="Arial MT"/>
                <a:cs typeface="Arial MT"/>
              </a:rPr>
              <a:t>.</a:t>
            </a:r>
            <a:endParaRPr sz="2300">
              <a:latin typeface="Arial MT"/>
              <a:cs typeface="Arial MT"/>
            </a:endParaRPr>
          </a:p>
          <a:p>
            <a:pPr lvl="2">
              <a:lnSpc>
                <a:spcPct val="100000"/>
              </a:lnSpc>
              <a:spcBef>
                <a:spcPts val="1120"/>
              </a:spcBef>
              <a:buClr>
                <a:srgbClr val="DD7F46"/>
              </a:buClr>
              <a:buFont typeface="Lucida Sans Unicode"/>
              <a:buChar char="■"/>
            </a:pPr>
            <a:endParaRPr sz="2300">
              <a:latin typeface="Arial MT"/>
              <a:cs typeface="Arial MT"/>
            </a:endParaRPr>
          </a:p>
          <a:p>
            <a:pPr lvl="2" marL="925830" indent="-227965">
              <a:lnSpc>
                <a:spcPct val="100000"/>
              </a:lnSpc>
              <a:buClr>
                <a:srgbClr val="DD7F46"/>
              </a:buClr>
              <a:buSzPct val="73913"/>
              <a:buFont typeface="Lucida Sans Unicode"/>
              <a:buChar char="■"/>
              <a:tabLst>
                <a:tab pos="925830" algn="l"/>
              </a:tabLst>
            </a:pPr>
            <a:r>
              <a:rPr dirty="0" sz="2300" spc="-90">
                <a:latin typeface="Arial MT"/>
                <a:cs typeface="Arial MT"/>
              </a:rPr>
              <a:t>Exemplos:</a:t>
            </a:r>
            <a:endParaRPr sz="2300">
              <a:latin typeface="Arial MT"/>
              <a:cs typeface="Arial MT"/>
            </a:endParaRPr>
          </a:p>
          <a:p>
            <a:pPr lvl="3" marL="1383030" indent="-227965">
              <a:lnSpc>
                <a:spcPct val="100000"/>
              </a:lnSpc>
              <a:spcBef>
                <a:spcPts val="409"/>
              </a:spcBef>
              <a:buClr>
                <a:srgbClr val="A5AB81"/>
              </a:buClr>
              <a:buSzPct val="75000"/>
              <a:buFont typeface="Lucida Sans Unicode"/>
              <a:buChar char="■"/>
              <a:tabLst>
                <a:tab pos="1383030" algn="l"/>
              </a:tabLst>
            </a:pPr>
            <a:r>
              <a:rPr dirty="0" sz="2000" spc="-130">
                <a:latin typeface="Arial MT"/>
                <a:cs typeface="Arial MT"/>
              </a:rPr>
              <a:t>Aplicações</a:t>
            </a:r>
            <a:r>
              <a:rPr dirty="0" sz="2000" spc="50">
                <a:latin typeface="Arial MT"/>
                <a:cs typeface="Arial MT"/>
              </a:rPr>
              <a:t> </a:t>
            </a:r>
            <a:r>
              <a:rPr dirty="0" sz="2000" spc="-20">
                <a:latin typeface="Arial MT"/>
                <a:cs typeface="Arial MT"/>
              </a:rPr>
              <a:t>multimídia</a:t>
            </a:r>
            <a:endParaRPr sz="2000">
              <a:latin typeface="Arial MT"/>
              <a:cs typeface="Arial MT"/>
            </a:endParaRPr>
          </a:p>
          <a:p>
            <a:pPr lvl="3" marL="1383030" indent="-227965">
              <a:lnSpc>
                <a:spcPct val="100000"/>
              </a:lnSpc>
              <a:spcBef>
                <a:spcPts val="409"/>
              </a:spcBef>
              <a:buClr>
                <a:srgbClr val="A5AB81"/>
              </a:buClr>
              <a:buSzPct val="75000"/>
              <a:buFont typeface="Lucida Sans Unicode"/>
              <a:buChar char="■"/>
              <a:tabLst>
                <a:tab pos="1383030" algn="l"/>
              </a:tabLst>
            </a:pPr>
            <a:r>
              <a:rPr dirty="0" sz="2000" spc="-170">
                <a:latin typeface="Arial MT"/>
                <a:cs typeface="Arial MT"/>
              </a:rPr>
              <a:t>Jogos</a:t>
            </a:r>
            <a:r>
              <a:rPr dirty="0" sz="2000">
                <a:latin typeface="Arial MT"/>
                <a:cs typeface="Arial MT"/>
              </a:rPr>
              <a:t> de</a:t>
            </a:r>
            <a:r>
              <a:rPr dirty="0" sz="2000" spc="-110">
                <a:latin typeface="Arial MT"/>
                <a:cs typeface="Arial MT"/>
              </a:rPr>
              <a:t> </a:t>
            </a:r>
            <a:r>
              <a:rPr dirty="0" sz="2000" spc="-20">
                <a:latin typeface="Arial MT"/>
                <a:cs typeface="Arial MT"/>
              </a:rPr>
              <a:t>computador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365372" y="1629155"/>
            <a:ext cx="8552815" cy="228600"/>
          </a:xfrm>
          <a:custGeom>
            <a:avLst/>
            <a:gdLst/>
            <a:ahLst/>
            <a:cxnLst/>
            <a:rect l="l" t="t" r="r" b="b"/>
            <a:pathLst>
              <a:path w="8552815" h="228600">
                <a:moveTo>
                  <a:pt x="8552687" y="228599"/>
                </a:moveTo>
                <a:lnTo>
                  <a:pt x="8552687" y="0"/>
                </a:lnTo>
                <a:lnTo>
                  <a:pt x="0" y="0"/>
                </a:lnTo>
                <a:lnTo>
                  <a:pt x="0" y="228599"/>
                </a:lnTo>
                <a:lnTo>
                  <a:pt x="8552687" y="228599"/>
                </a:lnTo>
                <a:close/>
              </a:path>
            </a:pathLst>
          </a:custGeom>
          <a:solidFill>
            <a:srgbClr val="93B5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0074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dirty="0" spc="-405"/>
              <a:t>Escalonamento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774060" y="1629155"/>
            <a:ext cx="533400" cy="228600"/>
          </a:xfrm>
          <a:prstGeom prst="rect">
            <a:avLst/>
          </a:prstGeom>
          <a:solidFill>
            <a:srgbClr val="DD7F46"/>
          </a:solidFill>
        </p:spPr>
        <p:txBody>
          <a:bodyPr wrap="square" lIns="0" tIns="57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dirty="0" sz="1200" spc="-25" b="1">
                <a:solidFill>
                  <a:srgbClr val="FFFFFF"/>
                </a:solidFill>
                <a:latin typeface="Times New Roman"/>
                <a:cs typeface="Times New Roman"/>
              </a:rPr>
              <a:t>49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466976" y="1889650"/>
            <a:ext cx="7996555" cy="401447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30200" indent="-317500">
              <a:lnSpc>
                <a:spcPct val="100000"/>
              </a:lnSpc>
              <a:spcBef>
                <a:spcPts val="700"/>
              </a:spcBef>
              <a:buClr>
                <a:srgbClr val="DD7F46"/>
              </a:buClr>
              <a:buSzPct val="58620"/>
              <a:buFont typeface="Lucida Sans Unicode"/>
              <a:buChar char="□"/>
              <a:tabLst>
                <a:tab pos="330200" algn="l"/>
              </a:tabLst>
            </a:pPr>
            <a:r>
              <a:rPr dirty="0" sz="2900" spc="-215">
                <a:latin typeface="Arial MT"/>
                <a:cs typeface="Arial MT"/>
              </a:rPr>
              <a:t>Escalonador</a:t>
            </a:r>
            <a:r>
              <a:rPr dirty="0" sz="2900" spc="-10">
                <a:latin typeface="Arial MT"/>
                <a:cs typeface="Arial MT"/>
              </a:rPr>
              <a:t> </a:t>
            </a:r>
            <a:r>
              <a:rPr dirty="0" sz="2900">
                <a:latin typeface="Arial MT"/>
                <a:cs typeface="Arial MT"/>
              </a:rPr>
              <a:t>de</a:t>
            </a:r>
            <a:r>
              <a:rPr dirty="0" sz="2900" spc="-110">
                <a:latin typeface="Arial MT"/>
                <a:cs typeface="Arial MT"/>
              </a:rPr>
              <a:t> </a:t>
            </a:r>
            <a:r>
              <a:rPr dirty="0" sz="2900" spc="-390">
                <a:latin typeface="Arial MT"/>
                <a:cs typeface="Arial MT"/>
              </a:rPr>
              <a:t>TEMPO</a:t>
            </a:r>
            <a:r>
              <a:rPr dirty="0" sz="2900">
                <a:latin typeface="Arial MT"/>
                <a:cs typeface="Arial MT"/>
              </a:rPr>
              <a:t> </a:t>
            </a:r>
            <a:r>
              <a:rPr dirty="0" sz="2900" spc="-530">
                <a:latin typeface="Arial MT"/>
                <a:cs typeface="Arial MT"/>
              </a:rPr>
              <a:t>REAL</a:t>
            </a:r>
            <a:endParaRPr sz="2900">
              <a:latin typeface="Arial MT"/>
              <a:cs typeface="Arial MT"/>
            </a:endParaRPr>
          </a:p>
          <a:p>
            <a:pPr lvl="1" marL="650875" marR="5080" indent="-271780">
              <a:lnSpc>
                <a:spcPct val="100800"/>
              </a:lnSpc>
              <a:spcBef>
                <a:spcPts val="515"/>
              </a:spcBef>
              <a:buClr>
                <a:srgbClr val="94B6D2"/>
              </a:buClr>
              <a:buSzPct val="69230"/>
              <a:buFont typeface="Microsoft Sans Serif"/>
              <a:buChar char="□"/>
              <a:tabLst>
                <a:tab pos="652145" algn="l"/>
              </a:tabLst>
            </a:pPr>
            <a:r>
              <a:rPr dirty="0" sz="2600" spc="-190">
                <a:latin typeface="Arial MT"/>
                <a:cs typeface="Arial MT"/>
              </a:rPr>
              <a:t>Os</a:t>
            </a:r>
            <a:r>
              <a:rPr dirty="0" sz="2600" spc="5">
                <a:latin typeface="Arial MT"/>
                <a:cs typeface="Arial MT"/>
              </a:rPr>
              <a:t> </a:t>
            </a:r>
            <a:r>
              <a:rPr dirty="0" sz="2600" spc="-195">
                <a:latin typeface="Arial MT"/>
                <a:cs typeface="Arial MT"/>
              </a:rPr>
              <a:t>métodos</a:t>
            </a:r>
            <a:r>
              <a:rPr dirty="0" sz="2600" spc="1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de</a:t>
            </a:r>
            <a:r>
              <a:rPr dirty="0" sz="2600" spc="-15">
                <a:latin typeface="Arial MT"/>
                <a:cs typeface="Arial MT"/>
              </a:rPr>
              <a:t> </a:t>
            </a:r>
            <a:r>
              <a:rPr dirty="0" sz="2600" spc="-195">
                <a:latin typeface="Arial MT"/>
                <a:cs typeface="Arial MT"/>
              </a:rPr>
              <a:t>escalonamento</a:t>
            </a:r>
            <a:r>
              <a:rPr dirty="0" sz="2600" spc="15">
                <a:latin typeface="Arial MT"/>
                <a:cs typeface="Arial MT"/>
              </a:rPr>
              <a:t> </a:t>
            </a:r>
            <a:r>
              <a:rPr dirty="0" sz="2600" spc="-165">
                <a:latin typeface="Arial MT"/>
                <a:cs typeface="Arial MT"/>
              </a:rPr>
              <a:t>devem</a:t>
            </a:r>
            <a:r>
              <a:rPr dirty="0" sz="2600" spc="15">
                <a:latin typeface="Arial MT"/>
                <a:cs typeface="Arial MT"/>
              </a:rPr>
              <a:t> </a:t>
            </a:r>
            <a:r>
              <a:rPr dirty="0" sz="2600" spc="-25">
                <a:latin typeface="Arial MT"/>
                <a:cs typeface="Arial MT"/>
              </a:rPr>
              <a:t>garantir</a:t>
            </a:r>
            <a:r>
              <a:rPr dirty="0" sz="2600">
                <a:latin typeface="Arial MT"/>
                <a:cs typeface="Arial MT"/>
              </a:rPr>
              <a:t> à</a:t>
            </a:r>
            <a:r>
              <a:rPr dirty="0" sz="2600" spc="15">
                <a:latin typeface="Arial MT"/>
                <a:cs typeface="Arial MT"/>
              </a:rPr>
              <a:t> </a:t>
            </a:r>
            <a:r>
              <a:rPr dirty="0" sz="2600" spc="-10">
                <a:latin typeface="Arial MT"/>
                <a:cs typeface="Arial MT"/>
              </a:rPr>
              <a:t>priori </a:t>
            </a:r>
            <a:r>
              <a:rPr dirty="0" sz="2600" spc="-10">
                <a:latin typeface="Arial MT"/>
                <a:cs typeface="Arial MT"/>
              </a:rPr>
              <a:t>	</a:t>
            </a:r>
            <a:r>
              <a:rPr dirty="0" sz="2600" spc="-165">
                <a:latin typeface="Arial MT"/>
                <a:cs typeface="Arial MT"/>
              </a:rPr>
              <a:t>que</a:t>
            </a:r>
            <a:r>
              <a:rPr dirty="0" sz="2600" spc="-2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o</a:t>
            </a:r>
            <a:r>
              <a:rPr dirty="0" sz="2600" spc="-30">
                <a:latin typeface="Arial MT"/>
                <a:cs typeface="Arial MT"/>
              </a:rPr>
              <a:t> </a:t>
            </a:r>
            <a:r>
              <a:rPr dirty="0" sz="2600" spc="-229">
                <a:latin typeface="Arial MT"/>
                <a:cs typeface="Arial MT"/>
              </a:rPr>
              <a:t>sistema</a:t>
            </a:r>
            <a:r>
              <a:rPr dirty="0" sz="2600">
                <a:latin typeface="Arial MT"/>
                <a:cs typeface="Arial MT"/>
              </a:rPr>
              <a:t> </a:t>
            </a:r>
            <a:r>
              <a:rPr dirty="0" sz="2600" spc="-215">
                <a:latin typeface="Arial MT"/>
                <a:cs typeface="Arial MT"/>
              </a:rPr>
              <a:t>cumpre</a:t>
            </a:r>
            <a:r>
              <a:rPr dirty="0" sz="2600" spc="-25">
                <a:latin typeface="Arial MT"/>
                <a:cs typeface="Arial MT"/>
              </a:rPr>
              <a:t> </a:t>
            </a:r>
            <a:r>
              <a:rPr dirty="0" sz="2600" spc="-235">
                <a:latin typeface="Arial MT"/>
                <a:cs typeface="Arial MT"/>
              </a:rPr>
              <a:t>as</a:t>
            </a:r>
            <a:r>
              <a:rPr dirty="0" sz="2600" spc="-10">
                <a:latin typeface="Arial MT"/>
                <a:cs typeface="Arial MT"/>
              </a:rPr>
              <a:t> </a:t>
            </a:r>
            <a:r>
              <a:rPr dirty="0" sz="2600" spc="-310">
                <a:latin typeface="Arial MT"/>
                <a:cs typeface="Arial MT"/>
              </a:rPr>
              <a:t>suas</a:t>
            </a:r>
            <a:r>
              <a:rPr dirty="0" sz="2600" spc="-10">
                <a:latin typeface="Arial MT"/>
                <a:cs typeface="Arial MT"/>
              </a:rPr>
              <a:t> </a:t>
            </a:r>
            <a:r>
              <a:rPr dirty="0" sz="2600" spc="-229">
                <a:latin typeface="Arial MT"/>
                <a:cs typeface="Arial MT"/>
              </a:rPr>
              <a:t>metas</a:t>
            </a:r>
            <a:r>
              <a:rPr dirty="0" sz="2600" spc="-20">
                <a:latin typeface="Arial MT"/>
                <a:cs typeface="Arial MT"/>
              </a:rPr>
              <a:t> </a:t>
            </a:r>
            <a:r>
              <a:rPr dirty="0" sz="2600" spc="-10">
                <a:latin typeface="Arial MT"/>
                <a:cs typeface="Arial MT"/>
              </a:rPr>
              <a:t>temporais</a:t>
            </a:r>
            <a:endParaRPr sz="2600">
              <a:latin typeface="Arial MT"/>
              <a:cs typeface="Arial MT"/>
            </a:endParaRPr>
          </a:p>
          <a:p>
            <a:pPr lvl="2" marL="926465" marR="5080" indent="-228600">
              <a:lnSpc>
                <a:spcPct val="101699"/>
              </a:lnSpc>
              <a:spcBef>
                <a:spcPts val="430"/>
              </a:spcBef>
              <a:buClr>
                <a:srgbClr val="DD7F46"/>
              </a:buClr>
              <a:buSzPct val="73913"/>
              <a:buFont typeface="Lucida Sans Unicode"/>
              <a:buChar char="■"/>
              <a:tabLst>
                <a:tab pos="926465" algn="l"/>
                <a:tab pos="1187450" algn="l"/>
                <a:tab pos="2810510" algn="l"/>
                <a:tab pos="4140835" algn="l"/>
                <a:tab pos="5293360" algn="l"/>
                <a:tab pos="5575300" algn="l"/>
                <a:tab pos="6438265" algn="l"/>
                <a:tab pos="6883400" algn="l"/>
              </a:tabLst>
            </a:pPr>
            <a:r>
              <a:rPr dirty="0" sz="2300" spc="-590">
                <a:latin typeface="Arial MT"/>
                <a:cs typeface="Arial MT"/>
              </a:rPr>
              <a:t>É</a:t>
            </a:r>
            <a:r>
              <a:rPr dirty="0" sz="2300">
                <a:latin typeface="Arial MT"/>
                <a:cs typeface="Arial MT"/>
              </a:rPr>
              <a:t>	</a:t>
            </a:r>
            <a:r>
              <a:rPr dirty="0" sz="2300" spc="-65">
                <a:latin typeface="Arial MT"/>
                <a:cs typeface="Arial MT"/>
              </a:rPr>
              <a:t>normalmente</a:t>
            </a:r>
            <a:r>
              <a:rPr dirty="0" sz="2300">
                <a:latin typeface="Arial MT"/>
                <a:cs typeface="Arial MT"/>
              </a:rPr>
              <a:t>	</a:t>
            </a:r>
            <a:r>
              <a:rPr dirty="0" sz="2300" spc="-75">
                <a:latin typeface="Arial MT"/>
                <a:cs typeface="Arial MT"/>
              </a:rPr>
              <a:t>necessário</a:t>
            </a:r>
            <a:r>
              <a:rPr dirty="0" sz="2300">
                <a:latin typeface="Arial MT"/>
                <a:cs typeface="Arial MT"/>
              </a:rPr>
              <a:t>	</a:t>
            </a:r>
            <a:r>
              <a:rPr dirty="0" sz="2300" spc="-60">
                <a:latin typeface="Arial MT"/>
                <a:cs typeface="Arial MT"/>
              </a:rPr>
              <a:t>conhecer</a:t>
            </a:r>
            <a:r>
              <a:rPr dirty="0" sz="2300">
                <a:latin typeface="Arial MT"/>
                <a:cs typeface="Arial MT"/>
              </a:rPr>
              <a:t>	</a:t>
            </a:r>
            <a:r>
              <a:rPr dirty="0" sz="2300" spc="-50">
                <a:latin typeface="Arial MT"/>
                <a:cs typeface="Arial MT"/>
              </a:rPr>
              <a:t>o</a:t>
            </a:r>
            <a:r>
              <a:rPr dirty="0" sz="2300">
                <a:latin typeface="Arial MT"/>
                <a:cs typeface="Arial MT"/>
              </a:rPr>
              <a:t>	</a:t>
            </a:r>
            <a:r>
              <a:rPr dirty="0" sz="2300" spc="-10">
                <a:latin typeface="Arial MT"/>
                <a:cs typeface="Arial MT"/>
              </a:rPr>
              <a:t>tempo</a:t>
            </a:r>
            <a:r>
              <a:rPr dirty="0" sz="2300">
                <a:latin typeface="Arial MT"/>
                <a:cs typeface="Arial MT"/>
              </a:rPr>
              <a:t>	</a:t>
            </a:r>
            <a:r>
              <a:rPr dirty="0" sz="2300" spc="-25">
                <a:latin typeface="Arial MT"/>
                <a:cs typeface="Arial MT"/>
              </a:rPr>
              <a:t>de</a:t>
            </a:r>
            <a:r>
              <a:rPr dirty="0" sz="2300">
                <a:latin typeface="Arial MT"/>
                <a:cs typeface="Arial MT"/>
              </a:rPr>
              <a:t>	</a:t>
            </a:r>
            <a:r>
              <a:rPr dirty="0" sz="2300" spc="-150">
                <a:latin typeface="Arial MT"/>
                <a:cs typeface="Arial MT"/>
              </a:rPr>
              <a:t>execução </a:t>
            </a:r>
            <a:r>
              <a:rPr dirty="0" sz="2300" spc="-135">
                <a:latin typeface="Arial MT"/>
                <a:cs typeface="Arial MT"/>
              </a:rPr>
              <a:t>das</a:t>
            </a:r>
            <a:r>
              <a:rPr dirty="0" sz="2300" spc="-20">
                <a:latin typeface="Arial MT"/>
                <a:cs typeface="Arial MT"/>
              </a:rPr>
              <a:t> </a:t>
            </a:r>
            <a:r>
              <a:rPr dirty="0" sz="2300" spc="-10">
                <a:latin typeface="Arial MT"/>
                <a:cs typeface="Arial MT"/>
              </a:rPr>
              <a:t>tarefas</a:t>
            </a:r>
            <a:endParaRPr sz="2300">
              <a:latin typeface="Arial MT"/>
              <a:cs typeface="Arial MT"/>
            </a:endParaRPr>
          </a:p>
          <a:p>
            <a:pPr lvl="3" marL="1383030" indent="-227965">
              <a:lnSpc>
                <a:spcPct val="100000"/>
              </a:lnSpc>
              <a:spcBef>
                <a:spcPts val="409"/>
              </a:spcBef>
              <a:buClr>
                <a:srgbClr val="A5AB81"/>
              </a:buClr>
              <a:buSzPct val="75000"/>
              <a:buFont typeface="Lucida Sans Unicode"/>
              <a:buChar char="■"/>
              <a:tabLst>
                <a:tab pos="1383030" algn="l"/>
              </a:tabLst>
            </a:pPr>
            <a:r>
              <a:rPr dirty="0" sz="2000" spc="-130">
                <a:latin typeface="Arial MT"/>
                <a:cs typeface="Arial MT"/>
              </a:rPr>
              <a:t>Periódicas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55">
                <a:latin typeface="Arial MT"/>
                <a:cs typeface="Arial MT"/>
              </a:rPr>
              <a:t>(por</a:t>
            </a:r>
            <a:r>
              <a:rPr dirty="0" sz="2000" spc="-80">
                <a:latin typeface="Arial MT"/>
                <a:cs typeface="Arial MT"/>
              </a:rPr>
              <a:t> </a:t>
            </a:r>
            <a:r>
              <a:rPr dirty="0" sz="2000" spc="-55">
                <a:latin typeface="Arial MT"/>
                <a:cs typeface="Arial MT"/>
              </a:rPr>
              <a:t>ex.</a:t>
            </a:r>
            <a:r>
              <a:rPr dirty="0" sz="2000" spc="-7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para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 spc="-114">
                <a:latin typeface="Arial MT"/>
                <a:cs typeface="Arial MT"/>
              </a:rPr>
              <a:t>aquisição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de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dados)</a:t>
            </a:r>
            <a:endParaRPr sz="2000">
              <a:latin typeface="Arial MT"/>
              <a:cs typeface="Arial MT"/>
            </a:endParaRPr>
          </a:p>
          <a:p>
            <a:pPr lvl="3" marL="1383030" indent="-227965">
              <a:lnSpc>
                <a:spcPct val="100000"/>
              </a:lnSpc>
              <a:spcBef>
                <a:spcPts val="395"/>
              </a:spcBef>
              <a:buClr>
                <a:srgbClr val="A5AB81"/>
              </a:buClr>
              <a:buSzPct val="75000"/>
              <a:buFont typeface="Lucida Sans Unicode"/>
              <a:buChar char="■"/>
              <a:tabLst>
                <a:tab pos="1383030" algn="l"/>
              </a:tabLst>
            </a:pPr>
            <a:r>
              <a:rPr dirty="0" sz="2000" spc="-155">
                <a:latin typeface="Arial MT"/>
                <a:cs typeface="Arial MT"/>
              </a:rPr>
              <a:t>Esporádicas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0">
                <a:latin typeface="Arial MT"/>
                <a:cs typeface="Arial MT"/>
              </a:rPr>
              <a:t>(por</a:t>
            </a:r>
            <a:r>
              <a:rPr dirty="0" sz="2000" spc="-90">
                <a:latin typeface="Arial MT"/>
                <a:cs typeface="Arial MT"/>
              </a:rPr>
              <a:t> </a:t>
            </a:r>
            <a:r>
              <a:rPr dirty="0" sz="2000" spc="-55">
                <a:latin typeface="Arial MT"/>
                <a:cs typeface="Arial MT"/>
              </a:rPr>
              <a:t>ex.</a:t>
            </a:r>
            <a:r>
              <a:rPr dirty="0" sz="2000" spc="-6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para</a:t>
            </a:r>
            <a:r>
              <a:rPr dirty="0" sz="2000" spc="-6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 spc="-95">
                <a:latin typeface="Arial MT"/>
                <a:cs typeface="Arial MT"/>
              </a:rPr>
              <a:t>tratamento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de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alarmes)</a:t>
            </a:r>
            <a:endParaRPr sz="2000">
              <a:latin typeface="Arial MT"/>
              <a:cs typeface="Arial MT"/>
            </a:endParaRPr>
          </a:p>
          <a:p>
            <a:pPr lvl="2" marL="925830" indent="-227965">
              <a:lnSpc>
                <a:spcPct val="100000"/>
              </a:lnSpc>
              <a:spcBef>
                <a:spcPts val="495"/>
              </a:spcBef>
              <a:buClr>
                <a:srgbClr val="DD7F46"/>
              </a:buClr>
              <a:buSzPct val="73913"/>
              <a:buFont typeface="Lucida Sans Unicode"/>
              <a:buChar char="■"/>
              <a:tabLst>
                <a:tab pos="925830" algn="l"/>
              </a:tabLst>
            </a:pPr>
            <a:r>
              <a:rPr dirty="0" sz="2300">
                <a:latin typeface="Arial MT"/>
                <a:cs typeface="Arial MT"/>
              </a:rPr>
              <a:t>O</a:t>
            </a:r>
            <a:r>
              <a:rPr dirty="0" sz="2300" spc="-70">
                <a:latin typeface="Arial MT"/>
                <a:cs typeface="Arial MT"/>
              </a:rPr>
              <a:t> </a:t>
            </a:r>
            <a:r>
              <a:rPr dirty="0" sz="2300" spc="-200">
                <a:latin typeface="Arial MT"/>
                <a:cs typeface="Arial MT"/>
              </a:rPr>
              <a:t>sistema</a:t>
            </a:r>
            <a:r>
              <a:rPr dirty="0" sz="2300" spc="-5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é</a:t>
            </a:r>
            <a:r>
              <a:rPr dirty="0" sz="2300" spc="-40">
                <a:latin typeface="Arial MT"/>
                <a:cs typeface="Arial MT"/>
              </a:rPr>
              <a:t> </a:t>
            </a:r>
            <a:r>
              <a:rPr dirty="0" sz="2300" spc="-165">
                <a:latin typeface="Arial MT"/>
                <a:cs typeface="Arial MT"/>
              </a:rPr>
              <a:t>pouco</a:t>
            </a:r>
            <a:r>
              <a:rPr dirty="0" sz="2300" spc="-5">
                <a:latin typeface="Arial MT"/>
                <a:cs typeface="Arial MT"/>
              </a:rPr>
              <a:t> </a:t>
            </a:r>
            <a:r>
              <a:rPr dirty="0" sz="2300" spc="-10">
                <a:latin typeface="Arial MT"/>
                <a:cs typeface="Arial MT"/>
              </a:rPr>
              <a:t>dinâmico</a:t>
            </a:r>
            <a:endParaRPr sz="2300">
              <a:latin typeface="Arial MT"/>
              <a:cs typeface="Arial MT"/>
            </a:endParaRPr>
          </a:p>
          <a:p>
            <a:pPr lvl="3" marL="1383030" indent="-227965">
              <a:lnSpc>
                <a:spcPct val="100000"/>
              </a:lnSpc>
              <a:spcBef>
                <a:spcPts val="405"/>
              </a:spcBef>
              <a:buClr>
                <a:srgbClr val="A5AB81"/>
              </a:buClr>
              <a:buSzPct val="75000"/>
              <a:buFont typeface="Lucida Sans Unicode"/>
              <a:buChar char="■"/>
              <a:tabLst>
                <a:tab pos="1383030" algn="l"/>
              </a:tabLst>
            </a:pPr>
            <a:r>
              <a:rPr dirty="0" sz="2000" spc="-185">
                <a:latin typeface="Arial MT"/>
                <a:cs typeface="Arial MT"/>
              </a:rPr>
              <a:t>Escalonamento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por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prioridades</a:t>
            </a:r>
            <a:endParaRPr sz="2000">
              <a:latin typeface="Arial MT"/>
              <a:cs typeface="Arial MT"/>
            </a:endParaRPr>
          </a:p>
          <a:p>
            <a:pPr lvl="3" marL="1383030" indent="-227965">
              <a:lnSpc>
                <a:spcPct val="100000"/>
              </a:lnSpc>
              <a:spcBef>
                <a:spcPts val="409"/>
              </a:spcBef>
              <a:buClr>
                <a:srgbClr val="A5AB81"/>
              </a:buClr>
              <a:buSzPct val="75000"/>
              <a:buFont typeface="Lucida Sans Unicode"/>
              <a:buChar char="■"/>
              <a:tabLst>
                <a:tab pos="1383030" algn="l"/>
              </a:tabLst>
            </a:pPr>
            <a:r>
              <a:rPr dirty="0" sz="2000" spc="-185">
                <a:latin typeface="Arial MT"/>
                <a:cs typeface="Arial MT"/>
              </a:rPr>
              <a:t>Escalonamento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90">
                <a:latin typeface="Arial MT"/>
                <a:cs typeface="Arial MT"/>
              </a:rPr>
              <a:t>utilizando</a:t>
            </a:r>
            <a:r>
              <a:rPr dirty="0" sz="2000" spc="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</a:t>
            </a:r>
            <a:r>
              <a:rPr dirty="0" sz="2000" spc="20">
                <a:latin typeface="Arial MT"/>
                <a:cs typeface="Arial MT"/>
              </a:rPr>
              <a:t> </a:t>
            </a:r>
            <a:r>
              <a:rPr dirty="0" sz="2000" spc="-75">
                <a:latin typeface="Arial MT"/>
                <a:cs typeface="Arial MT"/>
              </a:rPr>
              <a:t>algoritmo</a:t>
            </a:r>
            <a:r>
              <a:rPr dirty="0" sz="2000" spc="30">
                <a:latin typeface="Arial MT"/>
                <a:cs typeface="Arial MT"/>
              </a:rPr>
              <a:t> </a:t>
            </a:r>
            <a:r>
              <a:rPr dirty="0" sz="2000" spc="-165" i="1">
                <a:latin typeface="Arial"/>
                <a:cs typeface="Arial"/>
              </a:rPr>
              <a:t>Earliest</a:t>
            </a:r>
            <a:r>
              <a:rPr dirty="0" sz="2000" spc="10" i="1">
                <a:latin typeface="Arial"/>
                <a:cs typeface="Arial"/>
              </a:rPr>
              <a:t> </a:t>
            </a:r>
            <a:r>
              <a:rPr dirty="0" sz="2000" spc="-165" i="1">
                <a:latin typeface="Arial"/>
                <a:cs typeface="Arial"/>
              </a:rPr>
              <a:t>Deadline</a:t>
            </a:r>
            <a:r>
              <a:rPr dirty="0" sz="2000" spc="25" i="1">
                <a:latin typeface="Arial"/>
                <a:cs typeface="Arial"/>
              </a:rPr>
              <a:t> </a:t>
            </a:r>
            <a:r>
              <a:rPr dirty="0" sz="2000" spc="-155" i="1">
                <a:latin typeface="Arial"/>
                <a:cs typeface="Arial"/>
              </a:rPr>
              <a:t>First</a:t>
            </a:r>
            <a:r>
              <a:rPr dirty="0" sz="2000" spc="10" i="1">
                <a:latin typeface="Arial"/>
                <a:cs typeface="Arial"/>
              </a:rPr>
              <a:t> </a:t>
            </a:r>
            <a:r>
              <a:rPr dirty="0" sz="2000" spc="-280">
                <a:latin typeface="Arial MT"/>
                <a:cs typeface="Arial MT"/>
              </a:rPr>
              <a:t>(EDF)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365372" y="1629155"/>
            <a:ext cx="8552815" cy="228600"/>
          </a:xfrm>
          <a:custGeom>
            <a:avLst/>
            <a:gdLst/>
            <a:ahLst/>
            <a:cxnLst/>
            <a:rect l="l" t="t" r="r" b="b"/>
            <a:pathLst>
              <a:path w="8552815" h="228600">
                <a:moveTo>
                  <a:pt x="8552687" y="228599"/>
                </a:moveTo>
                <a:lnTo>
                  <a:pt x="8552687" y="0"/>
                </a:lnTo>
                <a:lnTo>
                  <a:pt x="0" y="0"/>
                </a:lnTo>
                <a:lnTo>
                  <a:pt x="0" y="228599"/>
                </a:lnTo>
                <a:lnTo>
                  <a:pt x="8552687" y="228599"/>
                </a:lnTo>
                <a:close/>
              </a:path>
            </a:pathLst>
          </a:custGeom>
          <a:solidFill>
            <a:srgbClr val="93B5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0074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dirty="0" spc="-405"/>
              <a:t>Escalonamento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774060" y="1629155"/>
            <a:ext cx="533400" cy="228600"/>
          </a:xfrm>
          <a:prstGeom prst="rect">
            <a:avLst/>
          </a:prstGeom>
          <a:solidFill>
            <a:srgbClr val="DD7F46"/>
          </a:solidFill>
        </p:spPr>
        <p:txBody>
          <a:bodyPr wrap="square" lIns="0" tIns="57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dirty="0" sz="1200" spc="-50" b="1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466976" y="1886251"/>
            <a:ext cx="8100695" cy="3312160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330200" indent="-317500">
              <a:lnSpc>
                <a:spcPct val="100000"/>
              </a:lnSpc>
              <a:spcBef>
                <a:spcPts val="725"/>
              </a:spcBef>
              <a:buClr>
                <a:srgbClr val="DD7F46"/>
              </a:buClr>
              <a:buSzPct val="58620"/>
              <a:buFont typeface="Lucida Sans Unicode"/>
              <a:buChar char="□"/>
              <a:tabLst>
                <a:tab pos="330200" algn="l"/>
              </a:tabLst>
            </a:pPr>
            <a:r>
              <a:rPr dirty="0" sz="2900" spc="-135">
                <a:latin typeface="Arial MT"/>
                <a:cs typeface="Arial MT"/>
              </a:rPr>
              <a:t>Tipos</a:t>
            </a:r>
            <a:r>
              <a:rPr dirty="0" sz="2900" spc="-45">
                <a:latin typeface="Arial MT"/>
                <a:cs typeface="Arial MT"/>
              </a:rPr>
              <a:t> </a:t>
            </a:r>
            <a:r>
              <a:rPr dirty="0" sz="2900" spc="-165">
                <a:latin typeface="Arial MT"/>
                <a:cs typeface="Arial MT"/>
              </a:rPr>
              <a:t>de</a:t>
            </a:r>
            <a:r>
              <a:rPr dirty="0" sz="2900" spc="-40">
                <a:latin typeface="Arial MT"/>
                <a:cs typeface="Arial MT"/>
              </a:rPr>
              <a:t> </a:t>
            </a:r>
            <a:r>
              <a:rPr dirty="0" sz="2900" spc="-75">
                <a:latin typeface="Arial MT"/>
                <a:cs typeface="Arial MT"/>
              </a:rPr>
              <a:t>Escalonadores:</a:t>
            </a:r>
            <a:endParaRPr sz="2900">
              <a:latin typeface="Arial MT"/>
              <a:cs typeface="Arial MT"/>
            </a:endParaRPr>
          </a:p>
          <a:p>
            <a:pPr lvl="1" marL="651510" indent="-271780">
              <a:lnSpc>
                <a:spcPct val="100000"/>
              </a:lnSpc>
              <a:spcBef>
                <a:spcPts val="565"/>
              </a:spcBef>
              <a:buClr>
                <a:srgbClr val="94B6D2"/>
              </a:buClr>
              <a:buSzPct val="69230"/>
              <a:buFont typeface="Microsoft Sans Serif"/>
              <a:buChar char="□"/>
              <a:tabLst>
                <a:tab pos="651510" algn="l"/>
              </a:tabLst>
            </a:pPr>
            <a:r>
              <a:rPr dirty="0" sz="2600" spc="-135">
                <a:latin typeface="Arial MT"/>
                <a:cs typeface="Arial MT"/>
              </a:rPr>
              <a:t>Escalonador</a:t>
            </a:r>
            <a:r>
              <a:rPr dirty="0" sz="2600" spc="-50">
                <a:latin typeface="Arial MT"/>
                <a:cs typeface="Arial MT"/>
              </a:rPr>
              <a:t> </a:t>
            </a:r>
            <a:r>
              <a:rPr dirty="0" sz="2600" spc="-135">
                <a:latin typeface="Arial MT"/>
                <a:cs typeface="Arial MT"/>
              </a:rPr>
              <a:t>de</a:t>
            </a:r>
            <a:r>
              <a:rPr dirty="0" sz="2600" spc="-45">
                <a:latin typeface="Arial MT"/>
                <a:cs typeface="Arial MT"/>
              </a:rPr>
              <a:t> </a:t>
            </a:r>
            <a:r>
              <a:rPr dirty="0" sz="2600" spc="-25">
                <a:latin typeface="Arial MT"/>
                <a:cs typeface="Arial MT"/>
              </a:rPr>
              <a:t>longo</a:t>
            </a:r>
            <a:r>
              <a:rPr dirty="0" sz="2600" spc="-65">
                <a:latin typeface="Arial MT"/>
                <a:cs typeface="Arial MT"/>
              </a:rPr>
              <a:t> </a:t>
            </a:r>
            <a:r>
              <a:rPr dirty="0" sz="2600" spc="-10">
                <a:latin typeface="Arial MT"/>
                <a:cs typeface="Arial MT"/>
              </a:rPr>
              <a:t>prazo</a:t>
            </a:r>
            <a:endParaRPr sz="2600">
              <a:latin typeface="Arial MT"/>
              <a:cs typeface="Arial MT"/>
            </a:endParaRPr>
          </a:p>
          <a:p>
            <a:pPr lvl="2" marL="926465" marR="5080" indent="-228600">
              <a:lnSpc>
                <a:spcPct val="101299"/>
              </a:lnSpc>
              <a:spcBef>
                <a:spcPts val="445"/>
              </a:spcBef>
              <a:buClr>
                <a:srgbClr val="DD7F46"/>
              </a:buClr>
              <a:buSzPct val="73913"/>
              <a:buFont typeface="Lucida Sans Unicode"/>
              <a:buChar char="■"/>
              <a:tabLst>
                <a:tab pos="926465" algn="l"/>
              </a:tabLst>
            </a:pPr>
            <a:r>
              <a:rPr dirty="0" sz="2300" spc="-540">
                <a:latin typeface="Arial MT"/>
                <a:cs typeface="Arial MT"/>
              </a:rPr>
              <a:t>É</a:t>
            </a:r>
            <a:r>
              <a:rPr dirty="0" sz="2300" spc="-5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o</a:t>
            </a:r>
            <a:r>
              <a:rPr dirty="0" sz="2300" spc="-160">
                <a:latin typeface="Arial MT"/>
                <a:cs typeface="Arial MT"/>
              </a:rPr>
              <a:t> </a:t>
            </a:r>
            <a:r>
              <a:rPr dirty="0" sz="2300" spc="-155">
                <a:latin typeface="Arial MT"/>
                <a:cs typeface="Arial MT"/>
              </a:rPr>
              <a:t>responsável</a:t>
            </a:r>
            <a:r>
              <a:rPr dirty="0" sz="2300" spc="-5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de</a:t>
            </a:r>
            <a:r>
              <a:rPr dirty="0" sz="2300" spc="-135">
                <a:latin typeface="Arial MT"/>
                <a:cs typeface="Arial MT"/>
              </a:rPr>
              <a:t> </a:t>
            </a:r>
            <a:r>
              <a:rPr dirty="0" sz="2300" spc="-95">
                <a:latin typeface="Arial MT"/>
                <a:cs typeface="Arial MT"/>
              </a:rPr>
              <a:t>controlar</a:t>
            </a:r>
            <a:r>
              <a:rPr dirty="0" sz="2300" spc="-65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o</a:t>
            </a:r>
            <a:r>
              <a:rPr dirty="0" sz="2300" spc="-70">
                <a:latin typeface="Arial MT"/>
                <a:cs typeface="Arial MT"/>
              </a:rPr>
              <a:t> </a:t>
            </a:r>
            <a:r>
              <a:rPr dirty="0" sz="2300" spc="-50">
                <a:latin typeface="Arial MT"/>
                <a:cs typeface="Arial MT"/>
              </a:rPr>
              <a:t>grau</a:t>
            </a:r>
            <a:r>
              <a:rPr dirty="0" sz="2300" spc="-70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de</a:t>
            </a:r>
            <a:r>
              <a:rPr dirty="0" sz="2300" spc="-70">
                <a:latin typeface="Arial MT"/>
                <a:cs typeface="Arial MT"/>
              </a:rPr>
              <a:t> </a:t>
            </a:r>
            <a:r>
              <a:rPr dirty="0" sz="2300" spc="-105">
                <a:latin typeface="Arial MT"/>
                <a:cs typeface="Arial MT"/>
              </a:rPr>
              <a:t>multiprogramação</a:t>
            </a:r>
            <a:r>
              <a:rPr dirty="0" sz="2300" spc="-55">
                <a:latin typeface="Arial MT"/>
                <a:cs typeface="Arial MT"/>
              </a:rPr>
              <a:t> </a:t>
            </a:r>
            <a:r>
              <a:rPr dirty="0" sz="2300" spc="-25">
                <a:latin typeface="Arial MT"/>
                <a:cs typeface="Arial MT"/>
              </a:rPr>
              <a:t>do </a:t>
            </a:r>
            <a:r>
              <a:rPr dirty="0" sz="2300" spc="-60">
                <a:latin typeface="Arial MT"/>
                <a:cs typeface="Arial MT"/>
              </a:rPr>
              <a:t>sistema</a:t>
            </a:r>
            <a:endParaRPr sz="2300">
              <a:latin typeface="Arial MT"/>
              <a:cs typeface="Arial MT"/>
            </a:endParaRPr>
          </a:p>
          <a:p>
            <a:pPr lvl="2" marL="926465" marR="672465" indent="-228600">
              <a:lnSpc>
                <a:spcPct val="101299"/>
              </a:lnSpc>
              <a:spcBef>
                <a:spcPts val="430"/>
              </a:spcBef>
              <a:buClr>
                <a:srgbClr val="DD7F46"/>
              </a:buClr>
              <a:buSzPct val="73913"/>
              <a:buFont typeface="Lucida Sans Unicode"/>
              <a:buChar char="■"/>
              <a:tabLst>
                <a:tab pos="926465" algn="l"/>
              </a:tabLst>
            </a:pPr>
            <a:r>
              <a:rPr dirty="0" sz="2300" spc="-185">
                <a:latin typeface="Arial MT"/>
                <a:cs typeface="Arial MT"/>
              </a:rPr>
              <a:t>Número</a:t>
            </a:r>
            <a:r>
              <a:rPr dirty="0" sz="2300" spc="-5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de </a:t>
            </a:r>
            <a:r>
              <a:rPr dirty="0" sz="2300" spc="-215">
                <a:latin typeface="Arial MT"/>
                <a:cs typeface="Arial MT"/>
              </a:rPr>
              <a:t>processos</a:t>
            </a:r>
            <a:r>
              <a:rPr dirty="0" sz="2300" spc="-5">
                <a:latin typeface="Arial MT"/>
                <a:cs typeface="Arial MT"/>
              </a:rPr>
              <a:t> </a:t>
            </a:r>
            <a:r>
              <a:rPr dirty="0" sz="2300" spc="-140">
                <a:latin typeface="Arial MT"/>
                <a:cs typeface="Arial MT"/>
              </a:rPr>
              <a:t>que</a:t>
            </a:r>
            <a:r>
              <a:rPr dirty="0" sz="2300" spc="-15">
                <a:latin typeface="Arial MT"/>
                <a:cs typeface="Arial MT"/>
              </a:rPr>
              <a:t> </a:t>
            </a:r>
            <a:r>
              <a:rPr dirty="0" sz="2300" spc="-130">
                <a:latin typeface="Arial MT"/>
                <a:cs typeface="Arial MT"/>
              </a:rPr>
              <a:t>serão</a:t>
            </a:r>
            <a:r>
              <a:rPr dirty="0" sz="2300" spc="-5">
                <a:latin typeface="Arial MT"/>
                <a:cs typeface="Arial MT"/>
              </a:rPr>
              <a:t> </a:t>
            </a:r>
            <a:r>
              <a:rPr dirty="0" sz="2300" spc="-145">
                <a:latin typeface="Arial MT"/>
                <a:cs typeface="Arial MT"/>
              </a:rPr>
              <a:t>executados</a:t>
            </a:r>
            <a:r>
              <a:rPr dirty="0" sz="2300">
                <a:latin typeface="Arial MT"/>
                <a:cs typeface="Arial MT"/>
              </a:rPr>
              <a:t> “ao</a:t>
            </a:r>
            <a:r>
              <a:rPr dirty="0" sz="2300" spc="-5">
                <a:latin typeface="Arial MT"/>
                <a:cs typeface="Arial MT"/>
              </a:rPr>
              <a:t> </a:t>
            </a:r>
            <a:r>
              <a:rPr dirty="0" sz="2300" spc="-300">
                <a:latin typeface="Arial MT"/>
                <a:cs typeface="Arial MT"/>
              </a:rPr>
              <a:t>mesmo </a:t>
            </a:r>
            <a:r>
              <a:rPr dirty="0" sz="2300" spc="-10">
                <a:latin typeface="Arial MT"/>
                <a:cs typeface="Arial MT"/>
              </a:rPr>
              <a:t>tempo”.</a:t>
            </a:r>
            <a:endParaRPr sz="2300">
              <a:latin typeface="Arial MT"/>
              <a:cs typeface="Arial MT"/>
            </a:endParaRPr>
          </a:p>
          <a:p>
            <a:pPr lvl="2" marL="926465" marR="526415" indent="-228600">
              <a:lnSpc>
                <a:spcPct val="101299"/>
              </a:lnSpc>
              <a:spcBef>
                <a:spcPts val="434"/>
              </a:spcBef>
              <a:buClr>
                <a:srgbClr val="DD7F46"/>
              </a:buClr>
              <a:buSzPct val="73913"/>
              <a:buFont typeface="Lucida Sans Unicode"/>
              <a:buChar char="■"/>
              <a:tabLst>
                <a:tab pos="926465" algn="l"/>
              </a:tabLst>
            </a:pPr>
            <a:r>
              <a:rPr dirty="0" sz="2300" spc="-120">
                <a:latin typeface="Arial MT"/>
                <a:cs typeface="Arial MT"/>
              </a:rPr>
              <a:t>Admite</a:t>
            </a:r>
            <a:r>
              <a:rPr dirty="0" sz="2300" spc="20">
                <a:latin typeface="Arial MT"/>
                <a:cs typeface="Arial MT"/>
              </a:rPr>
              <a:t> </a:t>
            </a:r>
            <a:r>
              <a:rPr dirty="0" sz="2300" spc="-225">
                <a:latin typeface="Arial MT"/>
                <a:cs typeface="Arial MT"/>
              </a:rPr>
              <a:t>novos</a:t>
            </a:r>
            <a:r>
              <a:rPr dirty="0" sz="2300" spc="25">
                <a:latin typeface="Arial MT"/>
                <a:cs typeface="Arial MT"/>
              </a:rPr>
              <a:t> </a:t>
            </a:r>
            <a:r>
              <a:rPr dirty="0" sz="2300" spc="-95">
                <a:latin typeface="Arial MT"/>
                <a:cs typeface="Arial MT"/>
              </a:rPr>
              <a:t>trabalhos</a:t>
            </a:r>
            <a:r>
              <a:rPr dirty="0" sz="2300" spc="20">
                <a:latin typeface="Arial MT"/>
                <a:cs typeface="Arial MT"/>
              </a:rPr>
              <a:t> </a:t>
            </a:r>
            <a:r>
              <a:rPr dirty="0" sz="2300" spc="-210">
                <a:latin typeface="Arial MT"/>
                <a:cs typeface="Arial MT"/>
              </a:rPr>
              <a:t>no</a:t>
            </a:r>
            <a:r>
              <a:rPr dirty="0" sz="2300" spc="25">
                <a:latin typeface="Arial MT"/>
                <a:cs typeface="Arial MT"/>
              </a:rPr>
              <a:t> </a:t>
            </a:r>
            <a:r>
              <a:rPr dirty="0" sz="2300" spc="-195">
                <a:latin typeface="Arial MT"/>
                <a:cs typeface="Arial MT"/>
              </a:rPr>
              <a:t>sistema,</a:t>
            </a:r>
            <a:r>
              <a:rPr dirty="0" sz="2300" spc="25">
                <a:latin typeface="Arial MT"/>
                <a:cs typeface="Arial MT"/>
              </a:rPr>
              <a:t> </a:t>
            </a:r>
            <a:r>
              <a:rPr dirty="0" sz="2300" spc="-145">
                <a:latin typeface="Arial MT"/>
                <a:cs typeface="Arial MT"/>
              </a:rPr>
              <a:t>convertendo</a:t>
            </a:r>
            <a:r>
              <a:rPr dirty="0" sz="2300" spc="20">
                <a:latin typeface="Arial MT"/>
                <a:cs typeface="Arial MT"/>
              </a:rPr>
              <a:t> </a:t>
            </a:r>
            <a:r>
              <a:rPr dirty="0" sz="2300" spc="-220">
                <a:latin typeface="Arial MT"/>
                <a:cs typeface="Arial MT"/>
              </a:rPr>
              <a:t>estes</a:t>
            </a:r>
            <a:r>
              <a:rPr dirty="0" sz="2300" spc="25">
                <a:latin typeface="Arial MT"/>
                <a:cs typeface="Arial MT"/>
              </a:rPr>
              <a:t> </a:t>
            </a:r>
            <a:r>
              <a:rPr dirty="0" sz="2300" spc="-285">
                <a:latin typeface="Arial MT"/>
                <a:cs typeface="Arial MT"/>
              </a:rPr>
              <a:t>em </a:t>
            </a:r>
            <a:r>
              <a:rPr dirty="0" sz="2300" spc="-95">
                <a:latin typeface="Arial MT"/>
                <a:cs typeface="Arial MT"/>
              </a:rPr>
              <a:t>processos</a:t>
            </a:r>
            <a:endParaRPr sz="2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08945" rIns="0" bIns="0" rtlCol="0" vert="horz">
            <a:spAutoFit/>
          </a:bodyPr>
          <a:lstStyle/>
          <a:p>
            <a:pPr marL="10795">
              <a:lnSpc>
                <a:spcPct val="100000"/>
              </a:lnSpc>
              <a:spcBef>
                <a:spcPts val="100"/>
              </a:spcBef>
            </a:pPr>
            <a:r>
              <a:rPr dirty="0" spc="-395"/>
              <a:t>Escalonamento</a:t>
            </a:r>
            <a:r>
              <a:rPr dirty="0" spc="10"/>
              <a:t> </a:t>
            </a:r>
            <a:r>
              <a:rPr dirty="0" spc="-509"/>
              <a:t>em</a:t>
            </a:r>
            <a:r>
              <a:rPr dirty="0"/>
              <a:t> </a:t>
            </a:r>
            <a:r>
              <a:rPr dirty="0" spc="-420"/>
              <a:t>Tempo</a:t>
            </a:r>
            <a:r>
              <a:rPr dirty="0" spc="5"/>
              <a:t> </a:t>
            </a:r>
            <a:r>
              <a:rPr dirty="0" spc="-345"/>
              <a:t>Real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463928" y="1963927"/>
            <a:ext cx="7836534" cy="456882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350520" marR="1210945" indent="-338455">
              <a:lnSpc>
                <a:spcPct val="101200"/>
              </a:lnSpc>
              <a:spcBef>
                <a:spcPts val="60"/>
              </a:spcBef>
              <a:buClr>
                <a:srgbClr val="DD7F46"/>
              </a:buClr>
              <a:buSzPct val="60000"/>
              <a:buFont typeface="Lucida Sans Unicode"/>
              <a:buChar char="□"/>
              <a:tabLst>
                <a:tab pos="350520" algn="l"/>
              </a:tabLst>
            </a:pPr>
            <a:r>
              <a:rPr dirty="0" sz="2500" spc="-250">
                <a:latin typeface="Arial MT"/>
                <a:cs typeface="Arial MT"/>
              </a:rPr>
              <a:t>Sistemas</a:t>
            </a:r>
            <a:r>
              <a:rPr dirty="0" sz="2500" spc="-15">
                <a:latin typeface="Arial MT"/>
                <a:cs typeface="Arial MT"/>
              </a:rPr>
              <a:t> </a:t>
            </a:r>
            <a:r>
              <a:rPr dirty="0" sz="2500">
                <a:latin typeface="Arial MT"/>
                <a:cs typeface="Arial MT"/>
              </a:rPr>
              <a:t>de</a:t>
            </a:r>
            <a:r>
              <a:rPr dirty="0" sz="2500" spc="-175">
                <a:latin typeface="Arial MT"/>
                <a:cs typeface="Arial MT"/>
              </a:rPr>
              <a:t> </a:t>
            </a:r>
            <a:r>
              <a:rPr dirty="0" sz="2500" spc="-160">
                <a:latin typeface="Arial MT"/>
                <a:cs typeface="Arial MT"/>
              </a:rPr>
              <a:t>tempo</a:t>
            </a:r>
            <a:r>
              <a:rPr dirty="0" sz="2500" spc="-15">
                <a:latin typeface="Arial MT"/>
                <a:cs typeface="Arial MT"/>
              </a:rPr>
              <a:t> </a:t>
            </a:r>
            <a:r>
              <a:rPr dirty="0" sz="2500" spc="-10">
                <a:latin typeface="Arial MT"/>
                <a:cs typeface="Arial MT"/>
              </a:rPr>
              <a:t>real</a:t>
            </a:r>
            <a:r>
              <a:rPr dirty="0" sz="2500" spc="-50">
                <a:latin typeface="Arial MT"/>
                <a:cs typeface="Arial MT"/>
              </a:rPr>
              <a:t> </a:t>
            </a:r>
            <a:r>
              <a:rPr dirty="0" sz="2500" spc="-65">
                <a:latin typeface="Arial MT"/>
                <a:cs typeface="Arial MT"/>
              </a:rPr>
              <a:t>rígido:</a:t>
            </a:r>
            <a:r>
              <a:rPr dirty="0" sz="2500" spc="-55">
                <a:latin typeface="Arial MT"/>
                <a:cs typeface="Arial MT"/>
              </a:rPr>
              <a:t> </a:t>
            </a:r>
            <a:r>
              <a:rPr dirty="0" sz="2500" spc="-70">
                <a:latin typeface="Arial MT"/>
                <a:cs typeface="Arial MT"/>
              </a:rPr>
              <a:t>tarefas</a:t>
            </a:r>
            <a:r>
              <a:rPr dirty="0" sz="2500" spc="-60">
                <a:latin typeface="Arial MT"/>
                <a:cs typeface="Arial MT"/>
              </a:rPr>
              <a:t> </a:t>
            </a:r>
            <a:r>
              <a:rPr dirty="0" sz="2500" spc="-185">
                <a:latin typeface="Arial MT"/>
                <a:cs typeface="Arial MT"/>
              </a:rPr>
              <a:t>devem</a:t>
            </a:r>
            <a:r>
              <a:rPr dirty="0" sz="2500">
                <a:latin typeface="Arial MT"/>
                <a:cs typeface="Arial MT"/>
              </a:rPr>
              <a:t> </a:t>
            </a:r>
            <a:r>
              <a:rPr dirty="0" sz="2500" spc="-90">
                <a:latin typeface="Arial MT"/>
                <a:cs typeface="Arial MT"/>
              </a:rPr>
              <a:t>ser </a:t>
            </a:r>
            <a:r>
              <a:rPr dirty="0" sz="2500" spc="-150">
                <a:latin typeface="Arial MT"/>
                <a:cs typeface="Arial MT"/>
              </a:rPr>
              <a:t>completadas</a:t>
            </a:r>
            <a:r>
              <a:rPr dirty="0" sz="2500" spc="-25">
                <a:latin typeface="Arial MT"/>
                <a:cs typeface="Arial MT"/>
              </a:rPr>
              <a:t> </a:t>
            </a:r>
            <a:r>
              <a:rPr dirty="0" sz="2500" spc="-105">
                <a:latin typeface="Arial MT"/>
                <a:cs typeface="Arial MT"/>
              </a:rPr>
              <a:t>dentro</a:t>
            </a:r>
            <a:r>
              <a:rPr dirty="0" sz="2500" spc="-70">
                <a:latin typeface="Arial MT"/>
                <a:cs typeface="Arial MT"/>
              </a:rPr>
              <a:t> </a:t>
            </a:r>
            <a:r>
              <a:rPr dirty="0" sz="2500">
                <a:latin typeface="Arial MT"/>
                <a:cs typeface="Arial MT"/>
              </a:rPr>
              <a:t>do</a:t>
            </a:r>
            <a:r>
              <a:rPr dirty="0" sz="2500" spc="-75">
                <a:latin typeface="Arial MT"/>
                <a:cs typeface="Arial MT"/>
              </a:rPr>
              <a:t> </a:t>
            </a:r>
            <a:r>
              <a:rPr dirty="0" sz="2500" spc="-160">
                <a:latin typeface="Arial MT"/>
                <a:cs typeface="Arial MT"/>
              </a:rPr>
              <a:t>tempo</a:t>
            </a:r>
            <a:r>
              <a:rPr dirty="0" sz="2500" spc="-15">
                <a:latin typeface="Arial MT"/>
                <a:cs typeface="Arial MT"/>
              </a:rPr>
              <a:t> </a:t>
            </a:r>
            <a:r>
              <a:rPr dirty="0" sz="2500" spc="-10">
                <a:latin typeface="Arial MT"/>
                <a:cs typeface="Arial MT"/>
              </a:rPr>
              <a:t>exigido</a:t>
            </a:r>
            <a:endParaRPr sz="2500">
              <a:latin typeface="Arial MT"/>
              <a:cs typeface="Arial MT"/>
            </a:endParaRPr>
          </a:p>
          <a:p>
            <a:pPr lvl="1" marL="749935" marR="70485" indent="-280670">
              <a:lnSpc>
                <a:spcPct val="100899"/>
              </a:lnSpc>
              <a:spcBef>
                <a:spcPts val="515"/>
              </a:spcBef>
              <a:buClr>
                <a:srgbClr val="94B6D2"/>
              </a:buClr>
              <a:buSzPct val="68181"/>
              <a:buFont typeface="Microsoft Sans Serif"/>
              <a:buChar char="□"/>
              <a:tabLst>
                <a:tab pos="749935" algn="l"/>
              </a:tabLst>
            </a:pPr>
            <a:r>
              <a:rPr dirty="0" sz="2200" spc="-140">
                <a:latin typeface="Arial MT"/>
                <a:cs typeface="Arial MT"/>
              </a:rPr>
              <a:t>Praticamente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180">
                <a:latin typeface="Arial MT"/>
                <a:cs typeface="Arial MT"/>
              </a:rPr>
              <a:t>impossível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260">
                <a:latin typeface="Arial MT"/>
                <a:cs typeface="Arial MT"/>
              </a:rPr>
              <a:t>em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335">
                <a:latin typeface="Arial MT"/>
                <a:cs typeface="Arial MT"/>
              </a:rPr>
              <a:t>um</a:t>
            </a:r>
            <a:r>
              <a:rPr dirty="0" sz="2200" spc="10">
                <a:latin typeface="Arial MT"/>
                <a:cs typeface="Arial MT"/>
              </a:rPr>
              <a:t> </a:t>
            </a:r>
            <a:r>
              <a:rPr dirty="0" sz="2200" spc="-195">
                <a:latin typeface="Arial MT"/>
                <a:cs typeface="Arial MT"/>
              </a:rPr>
              <a:t>sistema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10">
                <a:latin typeface="Arial MT"/>
                <a:cs typeface="Arial MT"/>
              </a:rPr>
              <a:t>de</a:t>
            </a:r>
            <a:r>
              <a:rPr dirty="0" sz="2200" spc="-65">
                <a:latin typeface="Arial MT"/>
                <a:cs typeface="Arial MT"/>
              </a:rPr>
              <a:t> </a:t>
            </a:r>
            <a:r>
              <a:rPr dirty="0" sz="2200" spc="-95">
                <a:latin typeface="Arial MT"/>
                <a:cs typeface="Arial MT"/>
              </a:rPr>
              <a:t>propósito</a:t>
            </a:r>
            <a:r>
              <a:rPr dirty="0" sz="2200" spc="-25">
                <a:latin typeface="Arial MT"/>
                <a:cs typeface="Arial MT"/>
              </a:rPr>
              <a:t> </a:t>
            </a:r>
            <a:r>
              <a:rPr dirty="0" sz="2200" spc="-10">
                <a:latin typeface="Arial MT"/>
                <a:cs typeface="Arial MT"/>
              </a:rPr>
              <a:t>geral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290">
                <a:latin typeface="Arial MT"/>
                <a:cs typeface="Arial MT"/>
              </a:rPr>
              <a:t>com </a:t>
            </a:r>
            <a:r>
              <a:rPr dirty="0" sz="2200" spc="-160">
                <a:latin typeface="Arial MT"/>
                <a:cs typeface="Arial MT"/>
              </a:rPr>
              <a:t>memória</a:t>
            </a:r>
            <a:r>
              <a:rPr dirty="0" sz="2200" spc="30">
                <a:latin typeface="Arial MT"/>
                <a:cs typeface="Arial MT"/>
              </a:rPr>
              <a:t> </a:t>
            </a:r>
            <a:r>
              <a:rPr dirty="0" sz="2200" spc="-145">
                <a:latin typeface="Arial MT"/>
                <a:cs typeface="Arial MT"/>
              </a:rPr>
              <a:t>secundária</a:t>
            </a:r>
            <a:r>
              <a:rPr dirty="0" sz="2200" spc="30">
                <a:latin typeface="Arial MT"/>
                <a:cs typeface="Arial MT"/>
              </a:rPr>
              <a:t> </a:t>
            </a:r>
            <a:r>
              <a:rPr dirty="0" sz="2200" spc="-204">
                <a:latin typeface="Arial MT"/>
                <a:cs typeface="Arial MT"/>
              </a:rPr>
              <a:t>ou</a:t>
            </a:r>
            <a:r>
              <a:rPr dirty="0" sz="2200" spc="30">
                <a:latin typeface="Arial MT"/>
                <a:cs typeface="Arial MT"/>
              </a:rPr>
              <a:t> </a:t>
            </a:r>
            <a:r>
              <a:rPr dirty="0" sz="2200" spc="-160">
                <a:latin typeface="Arial MT"/>
                <a:cs typeface="Arial MT"/>
              </a:rPr>
              <a:t>memória</a:t>
            </a:r>
            <a:r>
              <a:rPr dirty="0" sz="2200" spc="30">
                <a:latin typeface="Arial MT"/>
                <a:cs typeface="Arial MT"/>
              </a:rPr>
              <a:t> </a:t>
            </a:r>
            <a:r>
              <a:rPr dirty="0" sz="2200" spc="-10">
                <a:latin typeface="Arial MT"/>
                <a:cs typeface="Arial MT"/>
              </a:rPr>
              <a:t>virtual</a:t>
            </a:r>
            <a:endParaRPr sz="2200">
              <a:latin typeface="Arial MT"/>
              <a:cs typeface="Arial MT"/>
            </a:endParaRPr>
          </a:p>
          <a:p>
            <a:pPr marL="350520" marR="62230" indent="-338455">
              <a:lnSpc>
                <a:spcPct val="101200"/>
              </a:lnSpc>
              <a:spcBef>
                <a:spcPts val="610"/>
              </a:spcBef>
              <a:buClr>
                <a:srgbClr val="DD7F46"/>
              </a:buClr>
              <a:buSzPct val="60000"/>
              <a:buFont typeface="Lucida Sans Unicode"/>
              <a:buChar char="□"/>
              <a:tabLst>
                <a:tab pos="350520" algn="l"/>
              </a:tabLst>
            </a:pPr>
            <a:r>
              <a:rPr dirty="0" sz="2500" spc="-250">
                <a:latin typeface="Arial MT"/>
                <a:cs typeface="Arial MT"/>
              </a:rPr>
              <a:t>Sistemas</a:t>
            </a:r>
            <a:r>
              <a:rPr dirty="0" sz="2500" spc="-15">
                <a:latin typeface="Arial MT"/>
                <a:cs typeface="Arial MT"/>
              </a:rPr>
              <a:t> </a:t>
            </a:r>
            <a:r>
              <a:rPr dirty="0" sz="2500">
                <a:latin typeface="Arial MT"/>
                <a:cs typeface="Arial MT"/>
              </a:rPr>
              <a:t>de</a:t>
            </a:r>
            <a:r>
              <a:rPr dirty="0" sz="2500" spc="-175">
                <a:latin typeface="Arial MT"/>
                <a:cs typeface="Arial MT"/>
              </a:rPr>
              <a:t> </a:t>
            </a:r>
            <a:r>
              <a:rPr dirty="0" sz="2500" spc="-160">
                <a:latin typeface="Arial MT"/>
                <a:cs typeface="Arial MT"/>
              </a:rPr>
              <a:t>tempo</a:t>
            </a:r>
            <a:r>
              <a:rPr dirty="0" sz="2500" spc="-15">
                <a:latin typeface="Arial MT"/>
                <a:cs typeface="Arial MT"/>
              </a:rPr>
              <a:t> </a:t>
            </a:r>
            <a:r>
              <a:rPr dirty="0" sz="2500" spc="-10">
                <a:latin typeface="Arial MT"/>
                <a:cs typeface="Arial MT"/>
              </a:rPr>
              <a:t>real</a:t>
            </a:r>
            <a:r>
              <a:rPr dirty="0" sz="2500" spc="-75">
                <a:latin typeface="Arial MT"/>
                <a:cs typeface="Arial MT"/>
              </a:rPr>
              <a:t> </a:t>
            </a:r>
            <a:r>
              <a:rPr dirty="0" sz="2500" spc="-55">
                <a:latin typeface="Arial MT"/>
                <a:cs typeface="Arial MT"/>
              </a:rPr>
              <a:t>flexível</a:t>
            </a:r>
            <a:r>
              <a:rPr dirty="0" sz="2500" spc="-65">
                <a:latin typeface="Arial MT"/>
                <a:cs typeface="Arial MT"/>
              </a:rPr>
              <a:t> </a:t>
            </a:r>
            <a:r>
              <a:rPr dirty="0" sz="2500" spc="-135">
                <a:latin typeface="Arial MT"/>
                <a:cs typeface="Arial MT"/>
              </a:rPr>
              <a:t>(maleável):</a:t>
            </a:r>
            <a:r>
              <a:rPr dirty="0" sz="2500" spc="-40">
                <a:latin typeface="Arial MT"/>
                <a:cs typeface="Arial MT"/>
              </a:rPr>
              <a:t> </a:t>
            </a:r>
            <a:r>
              <a:rPr dirty="0" sz="2500" spc="-60">
                <a:latin typeface="Arial MT"/>
                <a:cs typeface="Arial MT"/>
              </a:rPr>
              <a:t>tarefas</a:t>
            </a:r>
            <a:r>
              <a:rPr dirty="0" sz="2500" spc="-65">
                <a:latin typeface="Arial MT"/>
                <a:cs typeface="Arial MT"/>
              </a:rPr>
              <a:t> </a:t>
            </a:r>
            <a:r>
              <a:rPr dirty="0" sz="2500" spc="-105">
                <a:latin typeface="Arial MT"/>
                <a:cs typeface="Arial MT"/>
              </a:rPr>
              <a:t>críticas </a:t>
            </a:r>
            <a:r>
              <a:rPr dirty="0" sz="2500" spc="-210">
                <a:latin typeface="Arial MT"/>
                <a:cs typeface="Arial MT"/>
              </a:rPr>
              <a:t>têm</a:t>
            </a:r>
            <a:r>
              <a:rPr dirty="0" sz="2500" spc="-10">
                <a:latin typeface="Arial MT"/>
                <a:cs typeface="Arial MT"/>
              </a:rPr>
              <a:t> </a:t>
            </a:r>
            <a:r>
              <a:rPr dirty="0" sz="2500" spc="-120">
                <a:latin typeface="Arial MT"/>
                <a:cs typeface="Arial MT"/>
              </a:rPr>
              <a:t>maior</a:t>
            </a:r>
            <a:r>
              <a:rPr dirty="0" sz="2500" spc="-55">
                <a:latin typeface="Arial MT"/>
                <a:cs typeface="Arial MT"/>
              </a:rPr>
              <a:t> </a:t>
            </a:r>
            <a:r>
              <a:rPr dirty="0" sz="2500" spc="-30">
                <a:latin typeface="Arial MT"/>
                <a:cs typeface="Arial MT"/>
              </a:rPr>
              <a:t>prioridade</a:t>
            </a:r>
            <a:r>
              <a:rPr dirty="0" sz="2500" spc="-70">
                <a:latin typeface="Arial MT"/>
                <a:cs typeface="Arial MT"/>
              </a:rPr>
              <a:t> </a:t>
            </a:r>
            <a:r>
              <a:rPr dirty="0" sz="2500" spc="-150">
                <a:latin typeface="Arial MT"/>
                <a:cs typeface="Arial MT"/>
              </a:rPr>
              <a:t>sobre</a:t>
            </a:r>
            <a:r>
              <a:rPr dirty="0" sz="2500" spc="-25">
                <a:latin typeface="Arial MT"/>
                <a:cs typeface="Arial MT"/>
              </a:rPr>
              <a:t> </a:t>
            </a:r>
            <a:r>
              <a:rPr dirty="0" sz="2500" spc="-225">
                <a:latin typeface="Arial MT"/>
                <a:cs typeface="Arial MT"/>
              </a:rPr>
              <a:t>as</a:t>
            </a:r>
            <a:r>
              <a:rPr dirty="0" sz="2500" spc="-15">
                <a:latin typeface="Arial MT"/>
                <a:cs typeface="Arial MT"/>
              </a:rPr>
              <a:t> </a:t>
            </a:r>
            <a:r>
              <a:rPr dirty="0" sz="2500" spc="-10">
                <a:latin typeface="Arial MT"/>
                <a:cs typeface="Arial MT"/>
              </a:rPr>
              <a:t>demais</a:t>
            </a:r>
            <a:endParaRPr sz="2500">
              <a:latin typeface="Arial MT"/>
              <a:cs typeface="Arial MT"/>
            </a:endParaRPr>
          </a:p>
          <a:p>
            <a:pPr lvl="1" marL="749935" marR="593090" indent="-280670">
              <a:lnSpc>
                <a:spcPct val="100499"/>
              </a:lnSpc>
              <a:spcBef>
                <a:spcPts val="530"/>
              </a:spcBef>
              <a:buClr>
                <a:srgbClr val="94B6D2"/>
              </a:buClr>
              <a:buSzPct val="68181"/>
              <a:buFont typeface="Microsoft Sans Serif"/>
              <a:buChar char="□"/>
              <a:tabLst>
                <a:tab pos="749935" algn="l"/>
              </a:tabLst>
            </a:pPr>
            <a:r>
              <a:rPr dirty="0" sz="2200" spc="-155">
                <a:latin typeface="Arial MT"/>
                <a:cs typeface="Arial MT"/>
              </a:rPr>
              <a:t>Permite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220">
                <a:latin typeface="Arial MT"/>
                <a:cs typeface="Arial MT"/>
              </a:rPr>
              <a:t>sistemas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80">
                <a:latin typeface="Arial MT"/>
                <a:cs typeface="Arial MT"/>
              </a:rPr>
              <a:t>gráficos/mutimídia</a:t>
            </a:r>
            <a:r>
              <a:rPr dirty="0" sz="2200" spc="-50">
                <a:latin typeface="Arial MT"/>
                <a:cs typeface="Arial MT"/>
              </a:rPr>
              <a:t> </a:t>
            </a:r>
            <a:r>
              <a:rPr dirty="0" sz="2200" spc="-140">
                <a:latin typeface="Arial MT"/>
                <a:cs typeface="Arial MT"/>
              </a:rPr>
              <a:t>executarem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de </a:t>
            </a:r>
            <a:r>
              <a:rPr dirty="0" sz="2200" spc="-10">
                <a:latin typeface="Arial MT"/>
                <a:cs typeface="Arial MT"/>
              </a:rPr>
              <a:t>forma </a:t>
            </a:r>
            <a:r>
              <a:rPr dirty="0" sz="2200" spc="-60">
                <a:latin typeface="Arial MT"/>
                <a:cs typeface="Arial MT"/>
              </a:rPr>
              <a:t>adequada</a:t>
            </a:r>
            <a:r>
              <a:rPr dirty="0" sz="2200" spc="-55">
                <a:latin typeface="Arial MT"/>
                <a:cs typeface="Arial MT"/>
              </a:rPr>
              <a:t> </a:t>
            </a:r>
            <a:r>
              <a:rPr dirty="0" sz="2200" spc="-225">
                <a:latin typeface="Arial MT"/>
                <a:cs typeface="Arial MT"/>
              </a:rPr>
              <a:t>(em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114">
                <a:latin typeface="Arial MT"/>
                <a:cs typeface="Arial MT"/>
              </a:rPr>
              <a:t>detrimento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20">
                <a:latin typeface="Arial MT"/>
                <a:cs typeface="Arial MT"/>
              </a:rPr>
              <a:t>de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160">
                <a:latin typeface="Arial MT"/>
                <a:cs typeface="Arial MT"/>
              </a:rPr>
              <a:t>outros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195">
                <a:latin typeface="Arial MT"/>
                <a:cs typeface="Arial MT"/>
              </a:rPr>
              <a:t>processos):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10">
                <a:latin typeface="Arial MT"/>
                <a:cs typeface="Arial MT"/>
              </a:rPr>
              <a:t>aceitável</a:t>
            </a:r>
            <a:endParaRPr sz="2200">
              <a:latin typeface="Arial MT"/>
              <a:cs typeface="Arial MT"/>
            </a:endParaRPr>
          </a:p>
          <a:p>
            <a:pPr lvl="1" marL="749935" marR="5080" indent="-280670">
              <a:lnSpc>
                <a:spcPct val="100899"/>
              </a:lnSpc>
              <a:spcBef>
                <a:spcPts val="505"/>
              </a:spcBef>
              <a:buClr>
                <a:srgbClr val="94B6D2"/>
              </a:buClr>
              <a:buSzPct val="68181"/>
              <a:buFont typeface="Microsoft Sans Serif"/>
              <a:buChar char="□"/>
              <a:tabLst>
                <a:tab pos="749935" algn="l"/>
              </a:tabLst>
            </a:pPr>
            <a:r>
              <a:rPr dirty="0" sz="2200" spc="-145">
                <a:latin typeface="Arial MT"/>
                <a:cs typeface="Arial MT"/>
              </a:rPr>
              <a:t>Latência</a:t>
            </a:r>
            <a:r>
              <a:rPr dirty="0" sz="2200" spc="-10">
                <a:latin typeface="Arial MT"/>
                <a:cs typeface="Arial MT"/>
              </a:rPr>
              <a:t> de</a:t>
            </a:r>
            <a:r>
              <a:rPr dirty="0" sz="2200" spc="-100">
                <a:latin typeface="Arial MT"/>
                <a:cs typeface="Arial MT"/>
              </a:rPr>
              <a:t> </a:t>
            </a:r>
            <a:r>
              <a:rPr dirty="0" sz="2200" spc="-160">
                <a:latin typeface="Arial MT"/>
                <a:cs typeface="Arial MT"/>
              </a:rPr>
              <a:t>despacho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95">
                <a:latin typeface="Arial MT"/>
                <a:cs typeface="Arial MT"/>
              </a:rPr>
              <a:t>deve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175">
                <a:latin typeface="Arial MT"/>
                <a:cs typeface="Arial MT"/>
              </a:rPr>
              <a:t>ser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130">
                <a:latin typeface="Arial MT"/>
                <a:cs typeface="Arial MT"/>
              </a:rPr>
              <a:t>pequena:</a:t>
            </a:r>
            <a:r>
              <a:rPr dirty="0" sz="2200" spc="-20">
                <a:latin typeface="Arial MT"/>
                <a:cs typeface="Arial MT"/>
              </a:rPr>
              <a:t> </a:t>
            </a:r>
            <a:r>
              <a:rPr dirty="0" sz="2200" spc="-145">
                <a:latin typeface="Arial MT"/>
                <a:cs typeface="Arial MT"/>
              </a:rPr>
              <a:t>diminui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o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140">
                <a:latin typeface="Arial MT"/>
                <a:cs typeface="Arial MT"/>
              </a:rPr>
              <a:t>tempo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20">
                <a:latin typeface="Arial MT"/>
                <a:cs typeface="Arial MT"/>
              </a:rPr>
              <a:t>para </a:t>
            </a:r>
            <a:r>
              <a:rPr dirty="0" sz="2200" spc="-335">
                <a:latin typeface="Arial MT"/>
                <a:cs typeface="Arial MT"/>
              </a:rPr>
              <a:t>um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185">
                <a:latin typeface="Arial MT"/>
                <a:cs typeface="Arial MT"/>
              </a:rPr>
              <a:t>processo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145">
                <a:latin typeface="Arial MT"/>
                <a:cs typeface="Arial MT"/>
              </a:rPr>
              <a:t>tempo</a:t>
            </a:r>
            <a:r>
              <a:rPr dirty="0" sz="2200" spc="-10">
                <a:latin typeface="Arial MT"/>
                <a:cs typeface="Arial MT"/>
              </a:rPr>
              <a:t> real</a:t>
            </a:r>
            <a:r>
              <a:rPr dirty="0" sz="2200" spc="-70">
                <a:latin typeface="Arial MT"/>
                <a:cs typeface="Arial MT"/>
              </a:rPr>
              <a:t> </a:t>
            </a:r>
            <a:r>
              <a:rPr dirty="0" sz="2200" spc="-90">
                <a:latin typeface="Arial MT"/>
                <a:cs typeface="Arial MT"/>
              </a:rPr>
              <a:t>pronto</a:t>
            </a:r>
            <a:r>
              <a:rPr dirty="0" sz="2200" spc="-25">
                <a:latin typeface="Arial MT"/>
                <a:cs typeface="Arial MT"/>
              </a:rPr>
              <a:t> </a:t>
            </a:r>
            <a:r>
              <a:rPr dirty="0" sz="2200" spc="-70">
                <a:latin typeface="Arial MT"/>
                <a:cs typeface="Arial MT"/>
              </a:rPr>
              <a:t>entrar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254">
                <a:latin typeface="Arial MT"/>
                <a:cs typeface="Arial MT"/>
              </a:rPr>
              <a:t>em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10">
                <a:latin typeface="Arial MT"/>
                <a:cs typeface="Arial MT"/>
              </a:rPr>
              <a:t>execução</a:t>
            </a:r>
            <a:endParaRPr sz="2200">
              <a:latin typeface="Arial MT"/>
              <a:cs typeface="Arial MT"/>
            </a:endParaRPr>
          </a:p>
          <a:p>
            <a:pPr lvl="2" marL="1155065" marR="13970" indent="-228600">
              <a:lnSpc>
                <a:spcPct val="101000"/>
              </a:lnSpc>
              <a:spcBef>
                <a:spcPts val="455"/>
              </a:spcBef>
              <a:buClr>
                <a:srgbClr val="DD7F46"/>
              </a:buClr>
              <a:buSzPct val="76190"/>
              <a:buFont typeface="Lucida Sans Unicode"/>
              <a:buChar char="■"/>
              <a:tabLst>
                <a:tab pos="1155065" algn="l"/>
              </a:tabLst>
            </a:pPr>
            <a:r>
              <a:rPr dirty="0" sz="2100" spc="-125">
                <a:latin typeface="Arial MT"/>
                <a:cs typeface="Arial MT"/>
              </a:rPr>
              <a:t>Problema:</a:t>
            </a:r>
            <a:r>
              <a:rPr dirty="0" sz="2100" spc="-25">
                <a:latin typeface="Arial MT"/>
                <a:cs typeface="Arial MT"/>
              </a:rPr>
              <a:t> </a:t>
            </a:r>
            <a:r>
              <a:rPr dirty="0" sz="2100" spc="-254">
                <a:latin typeface="Arial MT"/>
                <a:cs typeface="Arial MT"/>
              </a:rPr>
              <a:t>SOs</a:t>
            </a:r>
            <a:r>
              <a:rPr dirty="0" sz="2100" spc="-15">
                <a:latin typeface="Arial MT"/>
                <a:cs typeface="Arial MT"/>
              </a:rPr>
              <a:t> </a:t>
            </a:r>
            <a:r>
              <a:rPr dirty="0" sz="2100" spc="-120">
                <a:latin typeface="Arial MT"/>
                <a:cs typeface="Arial MT"/>
              </a:rPr>
              <a:t>não</a:t>
            </a:r>
            <a:r>
              <a:rPr dirty="0" sz="2100" spc="-10">
                <a:latin typeface="Arial MT"/>
                <a:cs typeface="Arial MT"/>
              </a:rPr>
              <a:t> </a:t>
            </a:r>
            <a:r>
              <a:rPr dirty="0" sz="2100" spc="-80">
                <a:latin typeface="Arial MT"/>
                <a:cs typeface="Arial MT"/>
              </a:rPr>
              <a:t>realizam</a:t>
            </a:r>
            <a:r>
              <a:rPr dirty="0" sz="2100" spc="-5">
                <a:latin typeface="Arial MT"/>
                <a:cs typeface="Arial MT"/>
              </a:rPr>
              <a:t> </a:t>
            </a:r>
            <a:r>
              <a:rPr dirty="0" sz="2100" spc="-114">
                <a:latin typeface="Arial MT"/>
                <a:cs typeface="Arial MT"/>
              </a:rPr>
              <a:t>preempção</a:t>
            </a:r>
            <a:r>
              <a:rPr dirty="0" sz="2100" spc="-20">
                <a:latin typeface="Arial MT"/>
                <a:cs typeface="Arial MT"/>
              </a:rPr>
              <a:t> </a:t>
            </a:r>
            <a:r>
              <a:rPr dirty="0" sz="2100" spc="-190">
                <a:latin typeface="Arial MT"/>
                <a:cs typeface="Arial MT"/>
              </a:rPr>
              <a:t>no</a:t>
            </a:r>
            <a:r>
              <a:rPr dirty="0" sz="2100" spc="-5">
                <a:latin typeface="Arial MT"/>
                <a:cs typeface="Arial MT"/>
              </a:rPr>
              <a:t> </a:t>
            </a:r>
            <a:r>
              <a:rPr dirty="0" sz="2100" spc="-150">
                <a:latin typeface="Arial MT"/>
                <a:cs typeface="Arial MT"/>
              </a:rPr>
              <a:t>meio</a:t>
            </a:r>
            <a:r>
              <a:rPr dirty="0" sz="2100" spc="-1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de</a:t>
            </a:r>
            <a:r>
              <a:rPr dirty="0" sz="2100" spc="-5">
                <a:latin typeface="Arial MT"/>
                <a:cs typeface="Arial MT"/>
              </a:rPr>
              <a:t> </a:t>
            </a:r>
            <a:r>
              <a:rPr dirty="0" sz="2100" spc="-95">
                <a:latin typeface="Arial MT"/>
                <a:cs typeface="Arial MT"/>
              </a:rPr>
              <a:t>chamada </a:t>
            </a:r>
            <a:r>
              <a:rPr dirty="0" sz="2100">
                <a:latin typeface="Arial MT"/>
                <a:cs typeface="Arial MT"/>
              </a:rPr>
              <a:t>de</a:t>
            </a:r>
            <a:r>
              <a:rPr dirty="0" sz="2100" spc="-150">
                <a:latin typeface="Arial MT"/>
                <a:cs typeface="Arial MT"/>
              </a:rPr>
              <a:t> </a:t>
            </a:r>
            <a:r>
              <a:rPr dirty="0" sz="2100" spc="-185">
                <a:latin typeface="Arial MT"/>
                <a:cs typeface="Arial MT"/>
              </a:rPr>
              <a:t>sistema</a:t>
            </a:r>
            <a:r>
              <a:rPr dirty="0" sz="2100" spc="-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ao</a:t>
            </a:r>
            <a:r>
              <a:rPr dirty="0" sz="2100" spc="-95">
                <a:latin typeface="Arial MT"/>
                <a:cs typeface="Arial MT"/>
              </a:rPr>
              <a:t> bloco</a:t>
            </a:r>
            <a:r>
              <a:rPr dirty="0" sz="2100" spc="-5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de</a:t>
            </a:r>
            <a:r>
              <a:rPr dirty="0" sz="2100" spc="-75">
                <a:latin typeface="Arial MT"/>
                <a:cs typeface="Arial MT"/>
              </a:rPr>
              <a:t> </a:t>
            </a:r>
            <a:r>
              <a:rPr dirty="0" sz="2100" spc="-25">
                <a:latin typeface="Arial MT"/>
                <a:cs typeface="Arial MT"/>
              </a:rPr>
              <a:t>E/S</a:t>
            </a:r>
            <a:endParaRPr sz="2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007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95"/>
              <a:t>Escalonamento</a:t>
            </a:r>
            <a:r>
              <a:rPr dirty="0" spc="10"/>
              <a:t> </a:t>
            </a:r>
            <a:r>
              <a:rPr dirty="0" spc="-509"/>
              <a:t>em</a:t>
            </a:r>
            <a:r>
              <a:rPr dirty="0"/>
              <a:t> </a:t>
            </a:r>
            <a:r>
              <a:rPr dirty="0" spc="-420"/>
              <a:t>Tempo</a:t>
            </a:r>
            <a:r>
              <a:rPr dirty="0" spc="5"/>
              <a:t> </a:t>
            </a:r>
            <a:r>
              <a:rPr dirty="0" spc="-345"/>
              <a:t>Real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466976" y="1889650"/>
            <a:ext cx="7977505" cy="441325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700"/>
              </a:spcBef>
              <a:buClr>
                <a:srgbClr val="DD7F46"/>
              </a:buClr>
              <a:buSzPct val="58620"/>
              <a:buFont typeface="Lucida Sans Unicode"/>
              <a:buChar char="□"/>
              <a:tabLst>
                <a:tab pos="469265" algn="l"/>
              </a:tabLst>
            </a:pPr>
            <a:r>
              <a:rPr dirty="0" sz="2900" spc="-130">
                <a:latin typeface="Arial MT"/>
                <a:cs typeface="Arial MT"/>
              </a:rPr>
              <a:t>Para</a:t>
            </a:r>
            <a:r>
              <a:rPr dirty="0" sz="2900" spc="-70">
                <a:latin typeface="Arial MT"/>
                <a:cs typeface="Arial MT"/>
              </a:rPr>
              <a:t> </a:t>
            </a:r>
            <a:r>
              <a:rPr dirty="0" sz="2900" spc="-100">
                <a:latin typeface="Arial MT"/>
                <a:cs typeface="Arial MT"/>
              </a:rPr>
              <a:t>reduzir </a:t>
            </a:r>
            <a:r>
              <a:rPr dirty="0" sz="2900" spc="-170">
                <a:latin typeface="Arial MT"/>
                <a:cs typeface="Arial MT"/>
              </a:rPr>
              <a:t>tempo</a:t>
            </a:r>
            <a:r>
              <a:rPr dirty="0" sz="2900" spc="-30">
                <a:latin typeface="Arial MT"/>
                <a:cs typeface="Arial MT"/>
              </a:rPr>
              <a:t> </a:t>
            </a:r>
            <a:r>
              <a:rPr dirty="0" sz="2900">
                <a:latin typeface="Arial MT"/>
                <a:cs typeface="Arial MT"/>
              </a:rPr>
              <a:t>de</a:t>
            </a:r>
            <a:r>
              <a:rPr dirty="0" sz="2900" spc="-120">
                <a:latin typeface="Arial MT"/>
                <a:cs typeface="Arial MT"/>
              </a:rPr>
              <a:t> </a:t>
            </a:r>
            <a:r>
              <a:rPr dirty="0" sz="2900" spc="-65">
                <a:latin typeface="Arial MT"/>
                <a:cs typeface="Arial MT"/>
              </a:rPr>
              <a:t>despacho</a:t>
            </a:r>
            <a:endParaRPr sz="2900">
              <a:latin typeface="Arial MT"/>
              <a:cs typeface="Arial MT"/>
            </a:endParaRPr>
          </a:p>
          <a:p>
            <a:pPr lvl="1" marL="850265" marR="222250" indent="-381000">
              <a:lnSpc>
                <a:spcPct val="100800"/>
              </a:lnSpc>
              <a:spcBef>
                <a:spcPts val="515"/>
              </a:spcBef>
              <a:buClr>
                <a:srgbClr val="94B6D2"/>
              </a:buClr>
              <a:buSzPct val="69230"/>
              <a:buFont typeface="Microsoft Sans Serif"/>
              <a:buChar char="□"/>
              <a:tabLst>
                <a:tab pos="850265" algn="l"/>
              </a:tabLst>
            </a:pPr>
            <a:r>
              <a:rPr dirty="0" sz="2600" spc="-210">
                <a:latin typeface="Arial MT"/>
                <a:cs typeface="Arial MT"/>
              </a:rPr>
              <a:t>Algumas</a:t>
            </a:r>
            <a:r>
              <a:rPr dirty="0" sz="2600">
                <a:latin typeface="Arial MT"/>
                <a:cs typeface="Arial MT"/>
              </a:rPr>
              <a:t> </a:t>
            </a:r>
            <a:r>
              <a:rPr dirty="0" sz="2600" spc="-204">
                <a:latin typeface="Arial MT"/>
                <a:cs typeface="Arial MT"/>
              </a:rPr>
              <a:t>chamadas</a:t>
            </a:r>
            <a:r>
              <a:rPr dirty="0" sz="2600" spc="-5">
                <a:latin typeface="Arial MT"/>
                <a:cs typeface="Arial MT"/>
              </a:rPr>
              <a:t> </a:t>
            </a:r>
            <a:r>
              <a:rPr dirty="0" sz="2600" spc="-20">
                <a:latin typeface="Arial MT"/>
                <a:cs typeface="Arial MT"/>
              </a:rPr>
              <a:t>ao</a:t>
            </a:r>
            <a:r>
              <a:rPr dirty="0" sz="2600" spc="5">
                <a:latin typeface="Arial MT"/>
                <a:cs typeface="Arial MT"/>
              </a:rPr>
              <a:t> </a:t>
            </a:r>
            <a:r>
              <a:rPr dirty="0" sz="2600" spc="-229">
                <a:latin typeface="Arial MT"/>
                <a:cs typeface="Arial MT"/>
              </a:rPr>
              <a:t>sistema</a:t>
            </a:r>
            <a:r>
              <a:rPr dirty="0" sz="2600">
                <a:latin typeface="Arial MT"/>
                <a:cs typeface="Arial MT"/>
              </a:rPr>
              <a:t> </a:t>
            </a:r>
            <a:r>
              <a:rPr dirty="0" sz="2600" spc="-150">
                <a:latin typeface="Arial MT"/>
                <a:cs typeface="Arial MT"/>
              </a:rPr>
              <a:t>(demoradas)</a:t>
            </a:r>
            <a:r>
              <a:rPr dirty="0" sz="2600" spc="-10">
                <a:latin typeface="Arial MT"/>
                <a:cs typeface="Arial MT"/>
              </a:rPr>
              <a:t> </a:t>
            </a:r>
            <a:r>
              <a:rPr dirty="0" sz="2600" spc="-100">
                <a:latin typeface="Arial MT"/>
                <a:cs typeface="Arial MT"/>
              </a:rPr>
              <a:t>tornam- </a:t>
            </a:r>
            <a:r>
              <a:rPr dirty="0" sz="2600" spc="-305">
                <a:latin typeface="Arial MT"/>
                <a:cs typeface="Arial MT"/>
              </a:rPr>
              <a:t>se</a:t>
            </a:r>
            <a:r>
              <a:rPr dirty="0" sz="2600" spc="-10">
                <a:latin typeface="Arial MT"/>
                <a:cs typeface="Arial MT"/>
              </a:rPr>
              <a:t> </a:t>
            </a:r>
            <a:r>
              <a:rPr dirty="0" sz="2600" spc="-65">
                <a:latin typeface="Arial MT"/>
                <a:cs typeface="Arial MT"/>
              </a:rPr>
              <a:t>interceptáveis</a:t>
            </a:r>
            <a:endParaRPr sz="2600">
              <a:latin typeface="Arial MT"/>
              <a:cs typeface="Arial MT"/>
            </a:endParaRPr>
          </a:p>
          <a:p>
            <a:pPr lvl="2" marL="1269365" marR="58419" indent="-342900">
              <a:lnSpc>
                <a:spcPct val="101699"/>
              </a:lnSpc>
              <a:spcBef>
                <a:spcPts val="430"/>
              </a:spcBef>
              <a:buClr>
                <a:srgbClr val="DD7F46"/>
              </a:buClr>
              <a:buSzPct val="73913"/>
              <a:buFont typeface="Lucida Sans Unicode"/>
              <a:buChar char="■"/>
              <a:tabLst>
                <a:tab pos="1269365" algn="l"/>
              </a:tabLst>
            </a:pPr>
            <a:r>
              <a:rPr dirty="0" sz="2300" spc="-305">
                <a:latin typeface="Arial MT"/>
                <a:cs typeface="Arial MT"/>
              </a:rPr>
              <a:t>Possuem</a:t>
            </a:r>
            <a:r>
              <a:rPr dirty="0" sz="2300" spc="-5">
                <a:latin typeface="Arial MT"/>
                <a:cs typeface="Arial MT"/>
              </a:rPr>
              <a:t> </a:t>
            </a:r>
            <a:r>
              <a:rPr dirty="0" sz="2300" spc="-165">
                <a:latin typeface="Arial MT"/>
                <a:cs typeface="Arial MT"/>
              </a:rPr>
              <a:t>pontos</a:t>
            </a:r>
            <a:r>
              <a:rPr dirty="0" sz="2300" spc="-5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de</a:t>
            </a:r>
            <a:r>
              <a:rPr dirty="0" sz="2300" spc="-85">
                <a:latin typeface="Arial MT"/>
                <a:cs typeface="Arial MT"/>
              </a:rPr>
              <a:t> </a:t>
            </a:r>
            <a:r>
              <a:rPr dirty="0" sz="2300" spc="-100">
                <a:latin typeface="Arial MT"/>
                <a:cs typeface="Arial MT"/>
              </a:rPr>
              <a:t>interceptacao:</a:t>
            </a:r>
            <a:r>
              <a:rPr dirty="0" sz="2300" spc="-25">
                <a:latin typeface="Arial MT"/>
                <a:cs typeface="Arial MT"/>
              </a:rPr>
              <a:t> </a:t>
            </a:r>
            <a:r>
              <a:rPr dirty="0" sz="2300" spc="-140">
                <a:latin typeface="Arial MT"/>
                <a:cs typeface="Arial MT"/>
              </a:rPr>
              <a:t>locais</a:t>
            </a:r>
            <a:r>
              <a:rPr dirty="0" sz="2300" spc="-20">
                <a:latin typeface="Arial MT"/>
                <a:cs typeface="Arial MT"/>
              </a:rPr>
              <a:t> </a:t>
            </a:r>
            <a:r>
              <a:rPr dirty="0" sz="2300" spc="-130">
                <a:latin typeface="Arial MT"/>
                <a:cs typeface="Arial MT"/>
              </a:rPr>
              <a:t>que</a:t>
            </a:r>
            <a:r>
              <a:rPr dirty="0" sz="2300" spc="-25">
                <a:latin typeface="Arial MT"/>
                <a:cs typeface="Arial MT"/>
              </a:rPr>
              <a:t> </a:t>
            </a:r>
            <a:r>
              <a:rPr dirty="0" sz="2300" spc="-95">
                <a:latin typeface="Arial MT"/>
                <a:cs typeface="Arial MT"/>
              </a:rPr>
              <a:t>verificam</a:t>
            </a:r>
            <a:r>
              <a:rPr dirty="0" sz="2300" spc="-30">
                <a:latin typeface="Arial MT"/>
                <a:cs typeface="Arial MT"/>
              </a:rPr>
              <a:t> </a:t>
            </a:r>
            <a:r>
              <a:rPr dirty="0" sz="2300" spc="-285">
                <a:latin typeface="Arial MT"/>
                <a:cs typeface="Arial MT"/>
              </a:rPr>
              <a:t>se </a:t>
            </a:r>
            <a:r>
              <a:rPr dirty="0" sz="2300" spc="-140">
                <a:latin typeface="Arial MT"/>
                <a:cs typeface="Arial MT"/>
              </a:rPr>
              <a:t>há</a:t>
            </a:r>
            <a:r>
              <a:rPr dirty="0" sz="2300" spc="-20">
                <a:latin typeface="Arial MT"/>
                <a:cs typeface="Arial MT"/>
              </a:rPr>
              <a:t> </a:t>
            </a:r>
            <a:r>
              <a:rPr dirty="0" sz="2300" spc="-215">
                <a:latin typeface="Arial MT"/>
                <a:cs typeface="Arial MT"/>
              </a:rPr>
              <a:t>processos</a:t>
            </a:r>
            <a:r>
              <a:rPr dirty="0" sz="2300" spc="-15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de</a:t>
            </a:r>
            <a:r>
              <a:rPr dirty="0" sz="2300" spc="-110">
                <a:latin typeface="Arial MT"/>
                <a:cs typeface="Arial MT"/>
              </a:rPr>
              <a:t> </a:t>
            </a:r>
            <a:r>
              <a:rPr dirty="0" sz="2300" spc="-135">
                <a:latin typeface="Arial MT"/>
                <a:cs typeface="Arial MT"/>
              </a:rPr>
              <a:t>tempo</a:t>
            </a:r>
            <a:r>
              <a:rPr dirty="0" sz="2300" spc="-25">
                <a:latin typeface="Arial MT"/>
                <a:cs typeface="Arial MT"/>
              </a:rPr>
              <a:t> </a:t>
            </a:r>
            <a:r>
              <a:rPr dirty="0" sz="2300" spc="-10">
                <a:latin typeface="Arial MT"/>
                <a:cs typeface="Arial MT"/>
              </a:rPr>
              <a:t>real</a:t>
            </a:r>
            <a:r>
              <a:rPr dirty="0" sz="2300" spc="-35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para</a:t>
            </a:r>
            <a:r>
              <a:rPr dirty="0" sz="2300" spc="-35">
                <a:latin typeface="Arial MT"/>
                <a:cs typeface="Arial MT"/>
              </a:rPr>
              <a:t> </a:t>
            </a:r>
            <a:r>
              <a:rPr dirty="0" sz="2300" spc="-215">
                <a:latin typeface="Arial MT"/>
                <a:cs typeface="Arial MT"/>
              </a:rPr>
              <a:t>serem</a:t>
            </a:r>
            <a:r>
              <a:rPr dirty="0" sz="2300" spc="-5">
                <a:latin typeface="Arial MT"/>
                <a:cs typeface="Arial MT"/>
              </a:rPr>
              <a:t> </a:t>
            </a:r>
            <a:r>
              <a:rPr dirty="0" sz="2300" spc="-25">
                <a:latin typeface="Arial MT"/>
                <a:cs typeface="Arial MT"/>
              </a:rPr>
              <a:t>executados</a:t>
            </a:r>
            <a:endParaRPr sz="2300">
              <a:latin typeface="Arial MT"/>
              <a:cs typeface="Arial MT"/>
            </a:endParaRPr>
          </a:p>
          <a:p>
            <a:pPr lvl="2" marL="1269365" marR="358775" indent="-342900">
              <a:lnSpc>
                <a:spcPct val="100899"/>
              </a:lnSpc>
              <a:spcBef>
                <a:spcPts val="434"/>
              </a:spcBef>
              <a:buClr>
                <a:srgbClr val="DD7F46"/>
              </a:buClr>
              <a:buSzPct val="73913"/>
              <a:buFont typeface="Lucida Sans Unicode"/>
              <a:buChar char="■"/>
              <a:tabLst>
                <a:tab pos="1269365" algn="l"/>
              </a:tabLst>
            </a:pPr>
            <a:r>
              <a:rPr dirty="0" sz="2300" spc="-180">
                <a:latin typeface="Arial MT"/>
                <a:cs typeface="Arial MT"/>
              </a:rPr>
              <a:t>Chamadas</a:t>
            </a:r>
            <a:r>
              <a:rPr dirty="0" sz="2300">
                <a:latin typeface="Arial MT"/>
                <a:cs typeface="Arial MT"/>
              </a:rPr>
              <a:t> ao</a:t>
            </a:r>
            <a:r>
              <a:rPr dirty="0" sz="2300" spc="5">
                <a:latin typeface="Arial MT"/>
                <a:cs typeface="Arial MT"/>
              </a:rPr>
              <a:t> </a:t>
            </a:r>
            <a:r>
              <a:rPr dirty="0" sz="2300" spc="-200">
                <a:latin typeface="Arial MT"/>
                <a:cs typeface="Arial MT"/>
              </a:rPr>
              <a:t>sistema</a:t>
            </a:r>
            <a:r>
              <a:rPr dirty="0" sz="2300">
                <a:latin typeface="Arial MT"/>
                <a:cs typeface="Arial MT"/>
              </a:rPr>
              <a:t> </a:t>
            </a:r>
            <a:r>
              <a:rPr dirty="0" sz="2300" spc="-135">
                <a:latin typeface="Arial MT"/>
                <a:cs typeface="Arial MT"/>
              </a:rPr>
              <a:t>podem</a:t>
            </a:r>
            <a:r>
              <a:rPr dirty="0" sz="2300" spc="5">
                <a:latin typeface="Arial MT"/>
                <a:cs typeface="Arial MT"/>
              </a:rPr>
              <a:t> </a:t>
            </a:r>
            <a:r>
              <a:rPr dirty="0" sz="2300" spc="-180">
                <a:latin typeface="Arial MT"/>
                <a:cs typeface="Arial MT"/>
              </a:rPr>
              <a:t>ser</a:t>
            </a:r>
            <a:r>
              <a:rPr dirty="0" sz="2300">
                <a:latin typeface="Arial MT"/>
                <a:cs typeface="Arial MT"/>
              </a:rPr>
              <a:t> </a:t>
            </a:r>
            <a:r>
              <a:rPr dirty="0" sz="2300" spc="-114">
                <a:latin typeface="Arial MT"/>
                <a:cs typeface="Arial MT"/>
              </a:rPr>
              <a:t>interrompidas</a:t>
            </a:r>
            <a:r>
              <a:rPr dirty="0" sz="2300" spc="5">
                <a:latin typeface="Arial MT"/>
                <a:cs typeface="Arial MT"/>
              </a:rPr>
              <a:t> </a:t>
            </a:r>
            <a:r>
              <a:rPr dirty="0" sz="2300" spc="-300">
                <a:latin typeface="Arial MT"/>
                <a:cs typeface="Arial MT"/>
              </a:rPr>
              <a:t>nesses </a:t>
            </a:r>
            <a:r>
              <a:rPr dirty="0" sz="2300" spc="-165">
                <a:latin typeface="Arial MT"/>
                <a:cs typeface="Arial MT"/>
              </a:rPr>
              <a:t>pontos</a:t>
            </a:r>
            <a:r>
              <a:rPr dirty="0" sz="2300" spc="-5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e</a:t>
            </a:r>
            <a:r>
              <a:rPr dirty="0" sz="2300" spc="-5">
                <a:latin typeface="Arial MT"/>
                <a:cs typeface="Arial MT"/>
              </a:rPr>
              <a:t> </a:t>
            </a:r>
            <a:r>
              <a:rPr dirty="0" sz="2300" spc="-125">
                <a:latin typeface="Arial MT"/>
                <a:cs typeface="Arial MT"/>
              </a:rPr>
              <a:t>retomadas</a:t>
            </a:r>
            <a:r>
              <a:rPr dirty="0" sz="2300" spc="-5">
                <a:latin typeface="Arial MT"/>
                <a:cs typeface="Arial MT"/>
              </a:rPr>
              <a:t> </a:t>
            </a:r>
            <a:r>
              <a:rPr dirty="0" sz="2300" spc="-130">
                <a:latin typeface="Arial MT"/>
                <a:cs typeface="Arial MT"/>
              </a:rPr>
              <a:t>futuramente</a:t>
            </a:r>
            <a:r>
              <a:rPr dirty="0" sz="2300" spc="-5">
                <a:latin typeface="Arial MT"/>
                <a:cs typeface="Arial MT"/>
              </a:rPr>
              <a:t> </a:t>
            </a:r>
            <a:r>
              <a:rPr dirty="0" sz="2300" spc="-145">
                <a:latin typeface="Arial MT"/>
                <a:cs typeface="Arial MT"/>
              </a:rPr>
              <a:t>(após</a:t>
            </a:r>
            <a:r>
              <a:rPr dirty="0" sz="2300" spc="-5">
                <a:latin typeface="Arial MT"/>
                <a:cs typeface="Arial MT"/>
              </a:rPr>
              <a:t> </a:t>
            </a:r>
            <a:r>
              <a:rPr dirty="0" sz="2300" spc="-155">
                <a:latin typeface="Arial MT"/>
                <a:cs typeface="Arial MT"/>
              </a:rPr>
              <a:t>execução</a:t>
            </a:r>
            <a:r>
              <a:rPr dirty="0" sz="2300" spc="-5">
                <a:latin typeface="Arial MT"/>
                <a:cs typeface="Arial MT"/>
              </a:rPr>
              <a:t> </a:t>
            </a:r>
            <a:r>
              <a:rPr dirty="0" sz="2300" spc="-25">
                <a:latin typeface="Arial MT"/>
                <a:cs typeface="Arial MT"/>
              </a:rPr>
              <a:t>do </a:t>
            </a:r>
            <a:r>
              <a:rPr dirty="0" sz="2300" spc="-190">
                <a:latin typeface="Arial MT"/>
                <a:cs typeface="Arial MT"/>
              </a:rPr>
              <a:t>processo</a:t>
            </a:r>
            <a:r>
              <a:rPr dirty="0" sz="2300" spc="10">
                <a:latin typeface="Arial MT"/>
                <a:cs typeface="Arial MT"/>
              </a:rPr>
              <a:t> </a:t>
            </a:r>
            <a:r>
              <a:rPr dirty="0" sz="2300" spc="-260">
                <a:latin typeface="Arial MT"/>
                <a:cs typeface="Arial MT"/>
              </a:rPr>
              <a:t>em</a:t>
            </a:r>
            <a:r>
              <a:rPr dirty="0" sz="2300" spc="10">
                <a:latin typeface="Arial MT"/>
                <a:cs typeface="Arial MT"/>
              </a:rPr>
              <a:t> </a:t>
            </a:r>
            <a:r>
              <a:rPr dirty="0" sz="2300" spc="-135">
                <a:latin typeface="Arial MT"/>
                <a:cs typeface="Arial MT"/>
              </a:rPr>
              <a:t>tempo</a:t>
            </a:r>
            <a:r>
              <a:rPr dirty="0" sz="2300" spc="10">
                <a:latin typeface="Arial MT"/>
                <a:cs typeface="Arial MT"/>
              </a:rPr>
              <a:t> </a:t>
            </a:r>
            <a:r>
              <a:rPr dirty="0" sz="2300" spc="-20">
                <a:latin typeface="Arial MT"/>
                <a:cs typeface="Arial MT"/>
              </a:rPr>
              <a:t>real)</a:t>
            </a:r>
            <a:endParaRPr sz="2300">
              <a:latin typeface="Arial MT"/>
              <a:cs typeface="Arial MT"/>
            </a:endParaRPr>
          </a:p>
          <a:p>
            <a:pPr lvl="2" marL="1269365" marR="5080" indent="-342900">
              <a:lnSpc>
                <a:spcPct val="101299"/>
              </a:lnSpc>
              <a:spcBef>
                <a:spcPts val="430"/>
              </a:spcBef>
              <a:buClr>
                <a:srgbClr val="DD7F46"/>
              </a:buClr>
              <a:buSzPct val="73913"/>
              <a:buFont typeface="Lucida Sans Unicode"/>
              <a:buChar char="■"/>
              <a:tabLst>
                <a:tab pos="1269365" algn="l"/>
              </a:tabLst>
            </a:pPr>
            <a:r>
              <a:rPr dirty="0" sz="2300" spc="-235">
                <a:latin typeface="Arial MT"/>
                <a:cs typeface="Arial MT"/>
              </a:rPr>
              <a:t>Pontos</a:t>
            </a:r>
            <a:r>
              <a:rPr dirty="0" sz="2300" spc="-5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de</a:t>
            </a:r>
            <a:r>
              <a:rPr dirty="0" sz="2300" spc="-85">
                <a:latin typeface="Arial MT"/>
                <a:cs typeface="Arial MT"/>
              </a:rPr>
              <a:t> </a:t>
            </a:r>
            <a:r>
              <a:rPr dirty="0" sz="2300" spc="-105">
                <a:latin typeface="Arial MT"/>
                <a:cs typeface="Arial MT"/>
              </a:rPr>
              <a:t>interceptação</a:t>
            </a:r>
            <a:r>
              <a:rPr dirty="0" sz="2300" spc="-25">
                <a:latin typeface="Arial MT"/>
                <a:cs typeface="Arial MT"/>
              </a:rPr>
              <a:t> </a:t>
            </a:r>
            <a:r>
              <a:rPr dirty="0" sz="2300" spc="-165">
                <a:latin typeface="Arial MT"/>
                <a:cs typeface="Arial MT"/>
              </a:rPr>
              <a:t>devem</a:t>
            </a:r>
            <a:r>
              <a:rPr dirty="0" sz="2300" spc="-5">
                <a:latin typeface="Arial MT"/>
                <a:cs typeface="Arial MT"/>
              </a:rPr>
              <a:t> </a:t>
            </a:r>
            <a:r>
              <a:rPr dirty="0" sz="2300" spc="-105">
                <a:latin typeface="Arial MT"/>
                <a:cs typeface="Arial MT"/>
              </a:rPr>
              <a:t>estar</a:t>
            </a:r>
            <a:r>
              <a:rPr dirty="0" sz="2300" spc="-25">
                <a:latin typeface="Arial MT"/>
                <a:cs typeface="Arial MT"/>
              </a:rPr>
              <a:t> </a:t>
            </a:r>
            <a:r>
              <a:rPr dirty="0" sz="2300" spc="-260">
                <a:latin typeface="Arial MT"/>
                <a:cs typeface="Arial MT"/>
              </a:rPr>
              <a:t>em</a:t>
            </a:r>
            <a:r>
              <a:rPr dirty="0" sz="2300" spc="-5">
                <a:latin typeface="Arial MT"/>
                <a:cs typeface="Arial MT"/>
              </a:rPr>
              <a:t> </a:t>
            </a:r>
            <a:r>
              <a:rPr dirty="0" sz="2300" spc="-55">
                <a:latin typeface="Arial MT"/>
                <a:cs typeface="Arial MT"/>
              </a:rPr>
              <a:t>“áreas</a:t>
            </a:r>
            <a:r>
              <a:rPr dirty="0" sz="2300" spc="-25">
                <a:latin typeface="Arial MT"/>
                <a:cs typeface="Arial MT"/>
              </a:rPr>
              <a:t> </a:t>
            </a:r>
            <a:r>
              <a:rPr dirty="0" sz="2300" spc="-95">
                <a:latin typeface="Arial MT"/>
                <a:cs typeface="Arial MT"/>
              </a:rPr>
              <a:t>seguras” </a:t>
            </a:r>
            <a:r>
              <a:rPr dirty="0" sz="2300">
                <a:latin typeface="Arial MT"/>
                <a:cs typeface="Arial MT"/>
              </a:rPr>
              <a:t>do</a:t>
            </a:r>
            <a:r>
              <a:rPr dirty="0" sz="2300" spc="-150">
                <a:latin typeface="Arial MT"/>
                <a:cs typeface="Arial MT"/>
              </a:rPr>
              <a:t> </a:t>
            </a:r>
            <a:r>
              <a:rPr dirty="0" sz="2300" spc="-10">
                <a:latin typeface="Arial MT"/>
                <a:cs typeface="Arial MT"/>
              </a:rPr>
              <a:t>kernel</a:t>
            </a:r>
            <a:endParaRPr sz="2300">
              <a:latin typeface="Arial MT"/>
              <a:cs typeface="Arial MT"/>
            </a:endParaRPr>
          </a:p>
          <a:p>
            <a:pPr lvl="3" marL="1688464" indent="-304800">
              <a:lnSpc>
                <a:spcPct val="100000"/>
              </a:lnSpc>
              <a:spcBef>
                <a:spcPts val="409"/>
              </a:spcBef>
              <a:buClr>
                <a:srgbClr val="A5AB81"/>
              </a:buClr>
              <a:buSzPct val="75000"/>
              <a:buFont typeface="Lucida Sans Unicode"/>
              <a:buChar char="■"/>
              <a:tabLst>
                <a:tab pos="1688464" algn="l"/>
              </a:tabLst>
            </a:pPr>
            <a:r>
              <a:rPr dirty="0" sz="2000" spc="-60">
                <a:latin typeface="Arial MT"/>
                <a:cs typeface="Arial MT"/>
              </a:rPr>
              <a:t>Não</a:t>
            </a:r>
            <a:r>
              <a:rPr dirty="0" sz="2000" spc="-65">
                <a:latin typeface="Arial MT"/>
                <a:cs typeface="Arial MT"/>
              </a:rPr>
              <a:t> </a:t>
            </a:r>
            <a:r>
              <a:rPr dirty="0" sz="2000" spc="-50">
                <a:latin typeface="Arial MT"/>
                <a:cs typeface="Arial MT"/>
              </a:rPr>
              <a:t>pode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 spc="-100">
                <a:latin typeface="Arial MT"/>
                <a:cs typeface="Arial MT"/>
              </a:rPr>
              <a:t>haver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 spc="-90">
                <a:latin typeface="Arial MT"/>
                <a:cs typeface="Arial MT"/>
              </a:rPr>
              <a:t>possibilidade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de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 spc="-105">
                <a:latin typeface="Arial MT"/>
                <a:cs typeface="Arial MT"/>
              </a:rPr>
              <a:t>inconsistências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007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95"/>
              <a:t>Escalonamento</a:t>
            </a:r>
            <a:r>
              <a:rPr dirty="0" spc="10"/>
              <a:t> </a:t>
            </a:r>
            <a:r>
              <a:rPr dirty="0" spc="-509"/>
              <a:t>em</a:t>
            </a:r>
            <a:r>
              <a:rPr dirty="0"/>
              <a:t> </a:t>
            </a:r>
            <a:r>
              <a:rPr dirty="0" spc="-420"/>
              <a:t>Tempo</a:t>
            </a:r>
            <a:r>
              <a:rPr dirty="0" spc="5"/>
              <a:t> </a:t>
            </a:r>
            <a:r>
              <a:rPr dirty="0" spc="-345"/>
              <a:t>Real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8900" rIns="0" bIns="0" rtlCol="0" vert="horz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700"/>
              </a:spcBef>
              <a:buClr>
                <a:srgbClr val="DD7F46"/>
              </a:buClr>
              <a:buSzPct val="58620"/>
              <a:buFont typeface="Lucida Sans Unicode"/>
              <a:buChar char="□"/>
              <a:tabLst>
                <a:tab pos="469265" algn="l"/>
              </a:tabLst>
            </a:pPr>
            <a:r>
              <a:rPr dirty="0" spc="-200"/>
              <a:t>Inversão</a:t>
            </a:r>
            <a:r>
              <a:rPr dirty="0" spc="-15"/>
              <a:t> </a:t>
            </a:r>
            <a:r>
              <a:rPr dirty="0"/>
              <a:t>de</a:t>
            </a:r>
            <a:r>
              <a:rPr dirty="0" spc="-165"/>
              <a:t> </a:t>
            </a:r>
            <a:r>
              <a:rPr dirty="0" spc="-10"/>
              <a:t>prioridade</a:t>
            </a:r>
          </a:p>
          <a:p>
            <a:pPr lvl="1" marL="850265" marR="5080" indent="-381000">
              <a:lnSpc>
                <a:spcPct val="100600"/>
              </a:lnSpc>
              <a:spcBef>
                <a:spcPts val="520"/>
              </a:spcBef>
              <a:buClr>
                <a:srgbClr val="94B6D2"/>
              </a:buClr>
              <a:buSzPct val="69230"/>
              <a:buFont typeface="Microsoft Sans Serif"/>
              <a:buChar char="□"/>
              <a:tabLst>
                <a:tab pos="850265" algn="l"/>
              </a:tabLst>
            </a:pPr>
            <a:r>
              <a:rPr dirty="0" sz="2600" spc="-270">
                <a:latin typeface="Arial MT"/>
                <a:cs typeface="Arial MT"/>
              </a:rPr>
              <a:t>Processo</a:t>
            </a:r>
            <a:r>
              <a:rPr dirty="0" sz="2600" spc="-10">
                <a:latin typeface="Arial MT"/>
                <a:cs typeface="Arial MT"/>
              </a:rPr>
              <a:t> de</a:t>
            </a:r>
            <a:r>
              <a:rPr dirty="0" sz="2600" spc="-16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alta</a:t>
            </a:r>
            <a:r>
              <a:rPr dirty="0" sz="2600" spc="-65">
                <a:latin typeface="Arial MT"/>
                <a:cs typeface="Arial MT"/>
              </a:rPr>
              <a:t> </a:t>
            </a:r>
            <a:r>
              <a:rPr dirty="0" sz="2600" spc="-30">
                <a:latin typeface="Arial MT"/>
                <a:cs typeface="Arial MT"/>
              </a:rPr>
              <a:t>prioridade</a:t>
            </a:r>
            <a:r>
              <a:rPr dirty="0" sz="2600" spc="-60">
                <a:latin typeface="Arial MT"/>
                <a:cs typeface="Arial MT"/>
              </a:rPr>
              <a:t> </a:t>
            </a:r>
            <a:r>
              <a:rPr dirty="0" sz="2600" spc="-220">
                <a:latin typeface="Arial MT"/>
                <a:cs typeface="Arial MT"/>
              </a:rPr>
              <a:t>necessita</a:t>
            </a:r>
            <a:r>
              <a:rPr dirty="0" sz="2600" spc="-15">
                <a:latin typeface="Arial MT"/>
                <a:cs typeface="Arial MT"/>
              </a:rPr>
              <a:t> </a:t>
            </a:r>
            <a:r>
              <a:rPr dirty="0" sz="2600" spc="-10">
                <a:latin typeface="Arial MT"/>
                <a:cs typeface="Arial MT"/>
              </a:rPr>
              <a:t>aguardar </a:t>
            </a:r>
            <a:r>
              <a:rPr dirty="0" sz="2600" spc="-240">
                <a:latin typeface="Arial MT"/>
                <a:cs typeface="Arial MT"/>
              </a:rPr>
              <a:t>recursos</a:t>
            </a:r>
            <a:r>
              <a:rPr dirty="0" sz="2600" spc="-20">
                <a:latin typeface="Arial MT"/>
                <a:cs typeface="Arial MT"/>
              </a:rPr>
              <a:t> </a:t>
            </a:r>
            <a:r>
              <a:rPr dirty="0" sz="2600" spc="-170">
                <a:latin typeface="Arial MT"/>
                <a:cs typeface="Arial MT"/>
              </a:rPr>
              <a:t>que</a:t>
            </a:r>
            <a:r>
              <a:rPr dirty="0" sz="2600" spc="-15">
                <a:latin typeface="Arial MT"/>
                <a:cs typeface="Arial MT"/>
              </a:rPr>
              <a:t> </a:t>
            </a:r>
            <a:r>
              <a:rPr dirty="0" sz="2600" spc="-170">
                <a:latin typeface="Arial MT"/>
                <a:cs typeface="Arial MT"/>
              </a:rPr>
              <a:t>estão</a:t>
            </a:r>
            <a:r>
              <a:rPr dirty="0" sz="2600" spc="-10">
                <a:latin typeface="Arial MT"/>
                <a:cs typeface="Arial MT"/>
              </a:rPr>
              <a:t> </a:t>
            </a:r>
            <a:r>
              <a:rPr dirty="0" sz="2600" spc="-229">
                <a:latin typeface="Arial MT"/>
                <a:cs typeface="Arial MT"/>
              </a:rPr>
              <a:t>sendo</a:t>
            </a:r>
            <a:r>
              <a:rPr dirty="0" sz="2600" spc="-10">
                <a:latin typeface="Arial MT"/>
                <a:cs typeface="Arial MT"/>
              </a:rPr>
              <a:t> </a:t>
            </a:r>
            <a:r>
              <a:rPr dirty="0" sz="2600" spc="-105">
                <a:latin typeface="Arial MT"/>
                <a:cs typeface="Arial MT"/>
              </a:rPr>
              <a:t>atualizados</a:t>
            </a:r>
            <a:r>
              <a:rPr dirty="0" sz="2600" spc="-45">
                <a:latin typeface="Arial MT"/>
                <a:cs typeface="Arial MT"/>
              </a:rPr>
              <a:t> </a:t>
            </a:r>
            <a:r>
              <a:rPr dirty="0" sz="2600" spc="-10">
                <a:latin typeface="Arial MT"/>
                <a:cs typeface="Arial MT"/>
              </a:rPr>
              <a:t>por</a:t>
            </a:r>
            <a:r>
              <a:rPr dirty="0" sz="2600" spc="-15">
                <a:latin typeface="Arial MT"/>
                <a:cs typeface="Arial MT"/>
              </a:rPr>
              <a:t> </a:t>
            </a:r>
            <a:r>
              <a:rPr dirty="0" sz="2600" spc="-220">
                <a:latin typeface="Arial MT"/>
                <a:cs typeface="Arial MT"/>
              </a:rPr>
              <a:t>processo</a:t>
            </a:r>
            <a:r>
              <a:rPr dirty="0" sz="2600" spc="-10">
                <a:latin typeface="Arial MT"/>
                <a:cs typeface="Arial MT"/>
              </a:rPr>
              <a:t> </a:t>
            </a:r>
            <a:r>
              <a:rPr dirty="0" sz="2600" spc="-25">
                <a:latin typeface="Arial MT"/>
                <a:cs typeface="Arial MT"/>
              </a:rPr>
              <a:t>de </a:t>
            </a:r>
            <a:r>
              <a:rPr dirty="0" sz="2600">
                <a:latin typeface="Arial MT"/>
                <a:cs typeface="Arial MT"/>
              </a:rPr>
              <a:t>baixa</a:t>
            </a:r>
            <a:r>
              <a:rPr dirty="0" sz="2600" spc="-80">
                <a:latin typeface="Arial MT"/>
                <a:cs typeface="Arial MT"/>
              </a:rPr>
              <a:t> </a:t>
            </a:r>
            <a:r>
              <a:rPr dirty="0" sz="2600" spc="-45">
                <a:latin typeface="Arial MT"/>
                <a:cs typeface="Arial MT"/>
              </a:rPr>
              <a:t>prioridade:</a:t>
            </a:r>
            <a:r>
              <a:rPr dirty="0" sz="2600" spc="-70">
                <a:latin typeface="Arial MT"/>
                <a:cs typeface="Arial MT"/>
              </a:rPr>
              <a:t> </a:t>
            </a:r>
            <a:r>
              <a:rPr dirty="0" sz="2600" spc="-45">
                <a:latin typeface="Arial MT"/>
                <a:cs typeface="Arial MT"/>
              </a:rPr>
              <a:t>ineficiência</a:t>
            </a:r>
            <a:endParaRPr sz="2600">
              <a:latin typeface="Arial MT"/>
              <a:cs typeface="Arial MT"/>
            </a:endParaRPr>
          </a:p>
          <a:p>
            <a:pPr lvl="1" marL="850265" marR="311150" indent="-381000">
              <a:lnSpc>
                <a:spcPct val="100400"/>
              </a:lnSpc>
              <a:spcBef>
                <a:spcPts val="515"/>
              </a:spcBef>
              <a:buClr>
                <a:srgbClr val="94B6D2"/>
              </a:buClr>
              <a:buSzPct val="69230"/>
              <a:buFont typeface="Microsoft Sans Serif"/>
              <a:buChar char="□"/>
              <a:tabLst>
                <a:tab pos="850265" algn="l"/>
              </a:tabLst>
            </a:pPr>
            <a:r>
              <a:rPr dirty="0" sz="2600" spc="-165">
                <a:latin typeface="Arial MT"/>
                <a:cs typeface="Arial MT"/>
              </a:rPr>
              <a:t>Protocolo</a:t>
            </a:r>
            <a:r>
              <a:rPr dirty="0" sz="2600" spc="-20">
                <a:latin typeface="Arial MT"/>
                <a:cs typeface="Arial MT"/>
              </a:rPr>
              <a:t> de</a:t>
            </a:r>
            <a:r>
              <a:rPr dirty="0" sz="2600" spc="-160">
                <a:latin typeface="Arial MT"/>
                <a:cs typeface="Arial MT"/>
              </a:rPr>
              <a:t> </a:t>
            </a:r>
            <a:r>
              <a:rPr dirty="0" sz="2600" spc="-170">
                <a:latin typeface="Arial MT"/>
                <a:cs typeface="Arial MT"/>
              </a:rPr>
              <a:t>herança</a:t>
            </a:r>
            <a:r>
              <a:rPr dirty="0" sz="2600" spc="-15">
                <a:latin typeface="Arial MT"/>
                <a:cs typeface="Arial MT"/>
              </a:rPr>
              <a:t> </a:t>
            </a:r>
            <a:r>
              <a:rPr dirty="0" sz="2600" spc="-10">
                <a:latin typeface="Arial MT"/>
                <a:cs typeface="Arial MT"/>
              </a:rPr>
              <a:t>de</a:t>
            </a:r>
            <a:r>
              <a:rPr dirty="0" sz="2600" spc="-70">
                <a:latin typeface="Arial MT"/>
                <a:cs typeface="Arial MT"/>
              </a:rPr>
              <a:t> </a:t>
            </a:r>
            <a:r>
              <a:rPr dirty="0" sz="2600" spc="-45">
                <a:latin typeface="Arial MT"/>
                <a:cs typeface="Arial MT"/>
              </a:rPr>
              <a:t>prioridade:</a:t>
            </a:r>
            <a:r>
              <a:rPr dirty="0" sz="2600" spc="-55">
                <a:latin typeface="Arial MT"/>
                <a:cs typeface="Arial MT"/>
              </a:rPr>
              <a:t> </a:t>
            </a:r>
            <a:r>
              <a:rPr dirty="0" sz="2600" spc="-245">
                <a:latin typeface="Arial MT"/>
                <a:cs typeface="Arial MT"/>
              </a:rPr>
              <a:t>processos</a:t>
            </a:r>
            <a:r>
              <a:rPr dirty="0" sz="2600" spc="-20">
                <a:latin typeface="Arial MT"/>
                <a:cs typeface="Arial MT"/>
              </a:rPr>
              <a:t> </a:t>
            </a:r>
            <a:r>
              <a:rPr dirty="0" sz="2600" spc="-25">
                <a:latin typeface="Arial MT"/>
                <a:cs typeface="Arial MT"/>
              </a:rPr>
              <a:t>que </a:t>
            </a:r>
            <a:r>
              <a:rPr dirty="0" sz="2600" spc="-170">
                <a:latin typeface="Arial MT"/>
                <a:cs typeface="Arial MT"/>
              </a:rPr>
              <a:t>estão</a:t>
            </a:r>
            <a:r>
              <a:rPr dirty="0" sz="2600" spc="30">
                <a:latin typeface="Arial MT"/>
                <a:cs typeface="Arial MT"/>
              </a:rPr>
              <a:t> </a:t>
            </a:r>
            <a:r>
              <a:rPr dirty="0" sz="2600" spc="-220">
                <a:latin typeface="Arial MT"/>
                <a:cs typeface="Arial MT"/>
              </a:rPr>
              <a:t>acessando</a:t>
            </a:r>
            <a:r>
              <a:rPr dirty="0" sz="2600" spc="30">
                <a:latin typeface="Arial MT"/>
                <a:cs typeface="Arial MT"/>
              </a:rPr>
              <a:t> </a:t>
            </a:r>
            <a:r>
              <a:rPr dirty="0" sz="2600" spc="-240">
                <a:latin typeface="Arial MT"/>
                <a:cs typeface="Arial MT"/>
              </a:rPr>
              <a:t>recursos</a:t>
            </a:r>
            <a:r>
              <a:rPr dirty="0" sz="2600" spc="25">
                <a:latin typeface="Arial MT"/>
                <a:cs typeface="Arial MT"/>
              </a:rPr>
              <a:t> </a:t>
            </a:r>
            <a:r>
              <a:rPr dirty="0" sz="2600" spc="-235">
                <a:latin typeface="Arial MT"/>
                <a:cs typeface="Arial MT"/>
              </a:rPr>
              <a:t>necessários</a:t>
            </a:r>
            <a:r>
              <a:rPr dirty="0" sz="2600" spc="2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a</a:t>
            </a:r>
            <a:r>
              <a:rPr dirty="0" sz="2600" spc="45">
                <a:latin typeface="Arial MT"/>
                <a:cs typeface="Arial MT"/>
              </a:rPr>
              <a:t> </a:t>
            </a:r>
            <a:r>
              <a:rPr dirty="0" sz="2600" spc="-385">
                <a:latin typeface="Arial MT"/>
                <a:cs typeface="Arial MT"/>
              </a:rPr>
              <a:t>um</a:t>
            </a:r>
            <a:r>
              <a:rPr dirty="0" sz="2600" spc="25">
                <a:latin typeface="Arial MT"/>
                <a:cs typeface="Arial MT"/>
              </a:rPr>
              <a:t> </a:t>
            </a:r>
            <a:r>
              <a:rPr dirty="0" sz="2600" spc="-175">
                <a:latin typeface="Arial MT"/>
                <a:cs typeface="Arial MT"/>
              </a:rPr>
              <a:t>processo </a:t>
            </a:r>
            <a:r>
              <a:rPr dirty="0" sz="2600" spc="-10">
                <a:latin typeface="Arial MT"/>
                <a:cs typeface="Arial MT"/>
              </a:rPr>
              <a:t>de</a:t>
            </a:r>
            <a:r>
              <a:rPr dirty="0" sz="2600" spc="-17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alta</a:t>
            </a:r>
            <a:r>
              <a:rPr dirty="0" sz="2600" spc="-180">
                <a:latin typeface="Arial MT"/>
                <a:cs typeface="Arial MT"/>
              </a:rPr>
              <a:t> </a:t>
            </a:r>
            <a:r>
              <a:rPr dirty="0" sz="2600" spc="-30">
                <a:latin typeface="Arial MT"/>
                <a:cs typeface="Arial MT"/>
              </a:rPr>
              <a:t>prioridade</a:t>
            </a:r>
            <a:r>
              <a:rPr dirty="0" sz="2600" spc="-95">
                <a:latin typeface="Arial MT"/>
                <a:cs typeface="Arial MT"/>
              </a:rPr>
              <a:t> </a:t>
            </a:r>
            <a:r>
              <a:rPr dirty="0" sz="2600" spc="-165">
                <a:latin typeface="Arial MT"/>
                <a:cs typeface="Arial MT"/>
              </a:rPr>
              <a:t>herdam</a:t>
            </a:r>
            <a:r>
              <a:rPr dirty="0" sz="2600" spc="-15">
                <a:latin typeface="Arial MT"/>
                <a:cs typeface="Arial MT"/>
              </a:rPr>
              <a:t> </a:t>
            </a:r>
            <a:r>
              <a:rPr dirty="0" sz="2600" spc="-270">
                <a:latin typeface="Arial MT"/>
                <a:cs typeface="Arial MT"/>
              </a:rPr>
              <a:t>essa</a:t>
            </a:r>
            <a:r>
              <a:rPr dirty="0" sz="2600" spc="-15">
                <a:latin typeface="Arial MT"/>
                <a:cs typeface="Arial MT"/>
              </a:rPr>
              <a:t> </a:t>
            </a:r>
            <a:r>
              <a:rPr dirty="0" sz="2600" spc="-30">
                <a:latin typeface="Arial MT"/>
                <a:cs typeface="Arial MT"/>
              </a:rPr>
              <a:t>prioridade</a:t>
            </a:r>
            <a:r>
              <a:rPr dirty="0" sz="2600" spc="-95">
                <a:latin typeface="Arial MT"/>
                <a:cs typeface="Arial MT"/>
              </a:rPr>
              <a:t> </a:t>
            </a:r>
            <a:r>
              <a:rPr dirty="0" sz="2600" spc="-20">
                <a:latin typeface="Arial MT"/>
                <a:cs typeface="Arial MT"/>
              </a:rPr>
              <a:t>até</a:t>
            </a:r>
            <a:r>
              <a:rPr dirty="0" sz="2600" spc="-85">
                <a:latin typeface="Arial MT"/>
                <a:cs typeface="Arial MT"/>
              </a:rPr>
              <a:t> </a:t>
            </a:r>
            <a:r>
              <a:rPr dirty="0" sz="2600" spc="-50">
                <a:latin typeface="Arial MT"/>
                <a:cs typeface="Arial MT"/>
              </a:rPr>
              <a:t>a </a:t>
            </a:r>
            <a:r>
              <a:rPr dirty="0" sz="2600" spc="-75">
                <a:latin typeface="Arial MT"/>
                <a:cs typeface="Arial MT"/>
              </a:rPr>
              <a:t>liberação</a:t>
            </a:r>
            <a:r>
              <a:rPr dirty="0" sz="2600" spc="-105">
                <a:latin typeface="Arial MT"/>
                <a:cs typeface="Arial MT"/>
              </a:rPr>
              <a:t> </a:t>
            </a:r>
            <a:r>
              <a:rPr dirty="0" sz="2600" spc="-10">
                <a:latin typeface="Arial MT"/>
                <a:cs typeface="Arial MT"/>
              </a:rPr>
              <a:t>do</a:t>
            </a:r>
            <a:r>
              <a:rPr dirty="0" sz="2600" spc="-90">
                <a:latin typeface="Arial MT"/>
                <a:cs typeface="Arial MT"/>
              </a:rPr>
              <a:t> </a:t>
            </a:r>
            <a:r>
              <a:rPr dirty="0" sz="2600" spc="-60">
                <a:latin typeface="Arial MT"/>
                <a:cs typeface="Arial MT"/>
              </a:rPr>
              <a:t>recurso</a:t>
            </a:r>
            <a:endParaRPr sz="2600">
              <a:latin typeface="Arial MT"/>
              <a:cs typeface="Arial MT"/>
            </a:endParaRPr>
          </a:p>
          <a:p>
            <a:pPr lvl="2" marL="1269365" indent="-342900">
              <a:lnSpc>
                <a:spcPct val="100000"/>
              </a:lnSpc>
              <a:spcBef>
                <a:spcPts val="515"/>
              </a:spcBef>
              <a:buClr>
                <a:srgbClr val="DD7F46"/>
              </a:buClr>
              <a:buSzPct val="73913"/>
              <a:buFont typeface="Lucida Sans Unicode"/>
              <a:buChar char="■"/>
              <a:tabLst>
                <a:tab pos="1269365" algn="l"/>
              </a:tabLst>
            </a:pPr>
            <a:r>
              <a:rPr dirty="0" sz="2300" spc="-114">
                <a:latin typeface="Arial MT"/>
                <a:cs typeface="Arial MT"/>
              </a:rPr>
              <a:t>Melhor</a:t>
            </a:r>
            <a:r>
              <a:rPr dirty="0" sz="2300" spc="-30">
                <a:latin typeface="Arial MT"/>
                <a:cs typeface="Arial MT"/>
              </a:rPr>
              <a:t> </a:t>
            </a:r>
            <a:r>
              <a:rPr dirty="0" sz="2300" spc="-90">
                <a:latin typeface="Arial MT"/>
                <a:cs typeface="Arial MT"/>
              </a:rPr>
              <a:t>desempenho</a:t>
            </a:r>
            <a:endParaRPr sz="2300">
              <a:latin typeface="Arial MT"/>
              <a:cs typeface="Arial MT"/>
            </a:endParaRPr>
          </a:p>
          <a:p>
            <a:pPr lvl="2" marL="1269365" indent="-342900">
              <a:lnSpc>
                <a:spcPct val="100000"/>
              </a:lnSpc>
              <a:spcBef>
                <a:spcPts val="505"/>
              </a:spcBef>
              <a:buClr>
                <a:srgbClr val="DD7F46"/>
              </a:buClr>
              <a:buSzPct val="73913"/>
              <a:buFont typeface="Lucida Sans Unicode"/>
              <a:buChar char="■"/>
              <a:tabLst>
                <a:tab pos="1269365" algn="l"/>
              </a:tabLst>
            </a:pPr>
            <a:r>
              <a:rPr dirty="0" sz="2300" spc="-105">
                <a:latin typeface="Arial MT"/>
                <a:cs typeface="Arial MT"/>
              </a:rPr>
              <a:t>Prioridades</a:t>
            </a:r>
            <a:r>
              <a:rPr dirty="0" sz="2300" spc="-55">
                <a:latin typeface="Arial MT"/>
                <a:cs typeface="Arial MT"/>
              </a:rPr>
              <a:t> </a:t>
            </a:r>
            <a:r>
              <a:rPr dirty="0" sz="2300" spc="-114">
                <a:latin typeface="Arial MT"/>
                <a:cs typeface="Arial MT"/>
              </a:rPr>
              <a:t>voltam</a:t>
            </a:r>
            <a:r>
              <a:rPr dirty="0" sz="2300" spc="-45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ao</a:t>
            </a:r>
            <a:r>
              <a:rPr dirty="0" sz="2300" spc="-135">
                <a:latin typeface="Arial MT"/>
                <a:cs typeface="Arial MT"/>
              </a:rPr>
              <a:t> </a:t>
            </a:r>
            <a:r>
              <a:rPr dirty="0" sz="2300" spc="-50">
                <a:latin typeface="Arial MT"/>
                <a:cs typeface="Arial MT"/>
              </a:rPr>
              <a:t>original</a:t>
            </a:r>
            <a:r>
              <a:rPr dirty="0" sz="2300" spc="-60">
                <a:latin typeface="Arial MT"/>
                <a:cs typeface="Arial MT"/>
              </a:rPr>
              <a:t> </a:t>
            </a:r>
            <a:r>
              <a:rPr dirty="0" sz="2300" spc="-140">
                <a:latin typeface="Arial MT"/>
                <a:cs typeface="Arial MT"/>
              </a:rPr>
              <a:t>após</a:t>
            </a:r>
            <a:r>
              <a:rPr dirty="0" sz="2300" spc="-20">
                <a:latin typeface="Arial MT"/>
                <a:cs typeface="Arial MT"/>
              </a:rPr>
              <a:t> </a:t>
            </a:r>
            <a:r>
              <a:rPr dirty="0" sz="2300" spc="-10">
                <a:latin typeface="Arial MT"/>
                <a:cs typeface="Arial MT"/>
              </a:rPr>
              <a:t>liberar</a:t>
            </a:r>
            <a:r>
              <a:rPr dirty="0" sz="2300" spc="-65">
                <a:latin typeface="Arial MT"/>
                <a:cs typeface="Arial MT"/>
              </a:rPr>
              <a:t> </a:t>
            </a:r>
            <a:r>
              <a:rPr dirty="0" sz="2300" spc="-10">
                <a:latin typeface="Arial MT"/>
                <a:cs typeface="Arial MT"/>
              </a:rPr>
              <a:t>recurso</a:t>
            </a:r>
            <a:endParaRPr sz="2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2404" y="421633"/>
            <a:ext cx="5629275" cy="1250315"/>
          </a:xfrm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45"/>
              </a:spcBef>
            </a:pPr>
            <a:r>
              <a:rPr dirty="0" sz="4000" spc="-360"/>
              <a:t>Escalonamento</a:t>
            </a:r>
            <a:r>
              <a:rPr dirty="0" sz="4000" spc="25"/>
              <a:t> </a:t>
            </a:r>
            <a:r>
              <a:rPr dirty="0" sz="4000" spc="-475"/>
              <a:t>em</a:t>
            </a:r>
            <a:r>
              <a:rPr dirty="0" sz="4000" spc="20"/>
              <a:t> </a:t>
            </a:r>
            <a:r>
              <a:rPr dirty="0" sz="4000" spc="-170"/>
              <a:t>Múltiplos </a:t>
            </a:r>
            <a:r>
              <a:rPr dirty="0" sz="4000" spc="-340"/>
              <a:t>Processadores</a:t>
            </a:r>
            <a:endParaRPr sz="4000"/>
          </a:p>
        </p:txBody>
      </p:sp>
      <p:sp>
        <p:nvSpPr>
          <p:cNvPr id="3" name="object 3" descr=""/>
          <p:cNvSpPr txBox="1"/>
          <p:nvPr/>
        </p:nvSpPr>
        <p:spPr>
          <a:xfrm>
            <a:off x="1466976" y="1902967"/>
            <a:ext cx="7857490" cy="470408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330835" marR="615315" indent="-318770">
              <a:lnSpc>
                <a:spcPts val="2440"/>
              </a:lnSpc>
              <a:spcBef>
                <a:spcPts val="640"/>
              </a:spcBef>
              <a:buClr>
                <a:srgbClr val="DD7F46"/>
              </a:buClr>
              <a:buSzPct val="60000"/>
              <a:buFont typeface="Lucida Sans Unicode"/>
              <a:buChar char="□"/>
              <a:tabLst>
                <a:tab pos="330835" algn="l"/>
              </a:tabLst>
            </a:pPr>
            <a:r>
              <a:rPr dirty="0" sz="2500" spc="-229">
                <a:latin typeface="Arial MT"/>
                <a:cs typeface="Arial MT"/>
              </a:rPr>
              <a:t>Escalonamento</a:t>
            </a:r>
            <a:r>
              <a:rPr dirty="0" sz="2500" spc="-15">
                <a:latin typeface="Arial MT"/>
                <a:cs typeface="Arial MT"/>
              </a:rPr>
              <a:t> </a:t>
            </a:r>
            <a:r>
              <a:rPr dirty="0" sz="2500">
                <a:latin typeface="Arial MT"/>
                <a:cs typeface="Arial MT"/>
              </a:rPr>
              <a:t>da</a:t>
            </a:r>
            <a:r>
              <a:rPr dirty="0" sz="2500" spc="-10">
                <a:latin typeface="Arial MT"/>
                <a:cs typeface="Arial MT"/>
              </a:rPr>
              <a:t> </a:t>
            </a:r>
            <a:r>
              <a:rPr dirty="0" sz="2500" spc="-345">
                <a:latin typeface="Arial MT"/>
                <a:cs typeface="Arial MT"/>
              </a:rPr>
              <a:t>CPU</a:t>
            </a:r>
            <a:r>
              <a:rPr dirty="0" sz="2500" spc="5">
                <a:latin typeface="Arial MT"/>
                <a:cs typeface="Arial MT"/>
              </a:rPr>
              <a:t> </a:t>
            </a:r>
            <a:r>
              <a:rPr dirty="0" sz="2500">
                <a:latin typeface="Arial MT"/>
                <a:cs typeface="Arial MT"/>
              </a:rPr>
              <a:t>é</a:t>
            </a:r>
            <a:r>
              <a:rPr dirty="0" sz="2500" spc="-10">
                <a:latin typeface="Arial MT"/>
                <a:cs typeface="Arial MT"/>
              </a:rPr>
              <a:t> </a:t>
            </a:r>
            <a:r>
              <a:rPr dirty="0" sz="2500" spc="-195">
                <a:latin typeface="Arial MT"/>
                <a:cs typeface="Arial MT"/>
              </a:rPr>
              <a:t>muito</a:t>
            </a:r>
            <a:r>
              <a:rPr dirty="0" sz="2500" spc="-15">
                <a:latin typeface="Arial MT"/>
                <a:cs typeface="Arial MT"/>
              </a:rPr>
              <a:t> </a:t>
            </a:r>
            <a:r>
              <a:rPr dirty="0" sz="2500" spc="-229">
                <a:latin typeface="Arial MT"/>
                <a:cs typeface="Arial MT"/>
              </a:rPr>
              <a:t>mais</a:t>
            </a:r>
            <a:r>
              <a:rPr dirty="0" sz="2500" spc="-15">
                <a:latin typeface="Arial MT"/>
                <a:cs typeface="Arial MT"/>
              </a:rPr>
              <a:t> </a:t>
            </a:r>
            <a:r>
              <a:rPr dirty="0" sz="2500" spc="-160">
                <a:latin typeface="Arial MT"/>
                <a:cs typeface="Arial MT"/>
              </a:rPr>
              <a:t>complexo</a:t>
            </a:r>
            <a:r>
              <a:rPr dirty="0" sz="2500" spc="5">
                <a:latin typeface="Arial MT"/>
                <a:cs typeface="Arial MT"/>
              </a:rPr>
              <a:t> </a:t>
            </a:r>
            <a:r>
              <a:rPr dirty="0" sz="2500" spc="-70">
                <a:latin typeface="Arial MT"/>
                <a:cs typeface="Arial MT"/>
              </a:rPr>
              <a:t>quando </a:t>
            </a:r>
            <a:r>
              <a:rPr dirty="0" sz="2500" spc="-100">
                <a:latin typeface="Arial MT"/>
                <a:cs typeface="Arial MT"/>
              </a:rPr>
              <a:t>várias</a:t>
            </a:r>
            <a:r>
              <a:rPr dirty="0" sz="2500" spc="-30">
                <a:latin typeface="Arial MT"/>
                <a:cs typeface="Arial MT"/>
              </a:rPr>
              <a:t> </a:t>
            </a:r>
            <a:r>
              <a:rPr dirty="0" sz="2500" spc="-365">
                <a:latin typeface="Arial MT"/>
                <a:cs typeface="Arial MT"/>
              </a:rPr>
              <a:t>CPUs</a:t>
            </a:r>
            <a:r>
              <a:rPr dirty="0" sz="2500" spc="-5">
                <a:latin typeface="Arial MT"/>
                <a:cs typeface="Arial MT"/>
              </a:rPr>
              <a:t> </a:t>
            </a:r>
            <a:r>
              <a:rPr dirty="0" sz="2500" spc="-155">
                <a:latin typeface="Arial MT"/>
                <a:cs typeface="Arial MT"/>
              </a:rPr>
              <a:t>estão</a:t>
            </a:r>
            <a:r>
              <a:rPr dirty="0" sz="2500" spc="-10">
                <a:latin typeface="Arial MT"/>
                <a:cs typeface="Arial MT"/>
              </a:rPr>
              <a:t> </a:t>
            </a:r>
            <a:r>
              <a:rPr dirty="0" sz="2500" spc="-70">
                <a:latin typeface="Arial MT"/>
                <a:cs typeface="Arial MT"/>
              </a:rPr>
              <a:t>disponíveis</a:t>
            </a:r>
            <a:endParaRPr sz="2500">
              <a:latin typeface="Arial MT"/>
              <a:cs typeface="Arial MT"/>
            </a:endParaRPr>
          </a:p>
          <a:p>
            <a:pPr marL="330835" indent="-318135">
              <a:lnSpc>
                <a:spcPct val="100000"/>
              </a:lnSpc>
              <a:spcBef>
                <a:spcPts val="120"/>
              </a:spcBef>
              <a:buClr>
                <a:srgbClr val="DD7F46"/>
              </a:buClr>
              <a:buSzPct val="60000"/>
              <a:buFont typeface="Lucida Sans Unicode"/>
              <a:buChar char="□"/>
              <a:tabLst>
                <a:tab pos="330835" algn="l"/>
              </a:tabLst>
            </a:pPr>
            <a:r>
              <a:rPr dirty="0" sz="2500" spc="-210">
                <a:latin typeface="Arial MT"/>
                <a:cs typeface="Arial MT"/>
              </a:rPr>
              <a:t>Processadores</a:t>
            </a:r>
            <a:r>
              <a:rPr dirty="0" sz="2500" spc="30">
                <a:latin typeface="Arial MT"/>
                <a:cs typeface="Arial MT"/>
              </a:rPr>
              <a:t> </a:t>
            </a:r>
            <a:r>
              <a:rPr dirty="0" sz="2500" spc="-155">
                <a:latin typeface="Arial MT"/>
                <a:cs typeface="Arial MT"/>
              </a:rPr>
              <a:t>idêndicos:</a:t>
            </a:r>
            <a:r>
              <a:rPr dirty="0" sz="2500" spc="35">
                <a:latin typeface="Arial MT"/>
                <a:cs typeface="Arial MT"/>
              </a:rPr>
              <a:t> </a:t>
            </a:r>
            <a:r>
              <a:rPr dirty="0" sz="2500" spc="-35">
                <a:latin typeface="Arial MT"/>
                <a:cs typeface="Arial MT"/>
              </a:rPr>
              <a:t>simplificação</a:t>
            </a:r>
            <a:endParaRPr sz="2500">
              <a:latin typeface="Arial MT"/>
              <a:cs typeface="Arial MT"/>
            </a:endParaRPr>
          </a:p>
          <a:p>
            <a:pPr marL="330835" indent="-318135">
              <a:lnSpc>
                <a:spcPct val="100000"/>
              </a:lnSpc>
              <a:spcBef>
                <a:spcPts val="95"/>
              </a:spcBef>
              <a:buClr>
                <a:srgbClr val="DD7F46"/>
              </a:buClr>
              <a:buSzPct val="60000"/>
              <a:buFont typeface="Lucida Sans Unicode"/>
              <a:buChar char="□"/>
              <a:tabLst>
                <a:tab pos="330835" algn="l"/>
              </a:tabLst>
            </a:pPr>
            <a:r>
              <a:rPr dirty="0" sz="2500" spc="-150">
                <a:latin typeface="Arial MT"/>
                <a:cs typeface="Arial MT"/>
              </a:rPr>
              <a:t>Compartilhamento</a:t>
            </a:r>
            <a:r>
              <a:rPr dirty="0" sz="2500" spc="-25">
                <a:latin typeface="Arial MT"/>
                <a:cs typeface="Arial MT"/>
              </a:rPr>
              <a:t> </a:t>
            </a:r>
            <a:r>
              <a:rPr dirty="0" sz="2500" spc="-10">
                <a:latin typeface="Arial MT"/>
                <a:cs typeface="Arial MT"/>
              </a:rPr>
              <a:t>de</a:t>
            </a:r>
            <a:r>
              <a:rPr dirty="0" sz="2500" spc="-165">
                <a:latin typeface="Arial MT"/>
                <a:cs typeface="Arial MT"/>
              </a:rPr>
              <a:t> </a:t>
            </a:r>
            <a:r>
              <a:rPr dirty="0" sz="2500" spc="-75">
                <a:latin typeface="Arial MT"/>
                <a:cs typeface="Arial MT"/>
              </a:rPr>
              <a:t>carga:</a:t>
            </a:r>
            <a:r>
              <a:rPr dirty="0" sz="2500" spc="-65">
                <a:latin typeface="Arial MT"/>
                <a:cs typeface="Arial MT"/>
              </a:rPr>
              <a:t> </a:t>
            </a:r>
            <a:r>
              <a:rPr dirty="0" sz="2500" spc="-95">
                <a:latin typeface="Arial MT"/>
                <a:cs typeface="Arial MT"/>
              </a:rPr>
              <a:t>várias</a:t>
            </a:r>
            <a:r>
              <a:rPr dirty="0" sz="2500" spc="-50">
                <a:latin typeface="Arial MT"/>
                <a:cs typeface="Arial MT"/>
              </a:rPr>
              <a:t> </a:t>
            </a:r>
            <a:r>
              <a:rPr dirty="0" sz="2500" spc="-365">
                <a:latin typeface="Arial MT"/>
                <a:cs typeface="Arial MT"/>
              </a:rPr>
              <a:t>CPUs</a:t>
            </a:r>
            <a:r>
              <a:rPr dirty="0" sz="2500" spc="-5">
                <a:latin typeface="Arial MT"/>
                <a:cs typeface="Arial MT"/>
              </a:rPr>
              <a:t> </a:t>
            </a:r>
            <a:r>
              <a:rPr dirty="0" sz="2500" spc="-10">
                <a:latin typeface="Arial MT"/>
                <a:cs typeface="Arial MT"/>
              </a:rPr>
              <a:t>cooperando</a:t>
            </a:r>
            <a:endParaRPr sz="2500">
              <a:latin typeface="Arial MT"/>
              <a:cs typeface="Arial MT"/>
            </a:endParaRPr>
          </a:p>
          <a:p>
            <a:pPr lvl="1" marL="652145" indent="-272415">
              <a:lnSpc>
                <a:spcPct val="100000"/>
              </a:lnSpc>
              <a:spcBef>
                <a:spcPts val="25"/>
              </a:spcBef>
              <a:buClr>
                <a:srgbClr val="94B6D2"/>
              </a:buClr>
              <a:buSzPct val="68181"/>
              <a:buFont typeface="Microsoft Sans Serif"/>
              <a:buChar char="□"/>
              <a:tabLst>
                <a:tab pos="652145" algn="l"/>
              </a:tabLst>
            </a:pPr>
            <a:r>
              <a:rPr dirty="0" sz="2200" spc="-55">
                <a:latin typeface="Arial MT"/>
                <a:cs typeface="Arial MT"/>
              </a:rPr>
              <a:t>Idéia</a:t>
            </a:r>
            <a:r>
              <a:rPr dirty="0" sz="2200" spc="-110">
                <a:latin typeface="Arial MT"/>
                <a:cs typeface="Arial MT"/>
              </a:rPr>
              <a:t> </a:t>
            </a:r>
            <a:r>
              <a:rPr dirty="0" sz="2200" spc="-10">
                <a:latin typeface="Arial MT"/>
                <a:cs typeface="Arial MT"/>
              </a:rPr>
              <a:t>1:</a:t>
            </a:r>
            <a:r>
              <a:rPr dirty="0" sz="2200" spc="-95">
                <a:latin typeface="Arial MT"/>
                <a:cs typeface="Arial MT"/>
              </a:rPr>
              <a:t> </a:t>
            </a:r>
            <a:r>
              <a:rPr dirty="0" sz="2200" spc="-175">
                <a:latin typeface="Arial MT"/>
                <a:cs typeface="Arial MT"/>
              </a:rPr>
              <a:t>usar</a:t>
            </a:r>
            <a:r>
              <a:rPr dirty="0" sz="2200" spc="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fila</a:t>
            </a:r>
            <a:r>
              <a:rPr dirty="0" sz="2200" spc="-55">
                <a:latin typeface="Arial MT"/>
                <a:cs typeface="Arial MT"/>
              </a:rPr>
              <a:t> </a:t>
            </a:r>
            <a:r>
              <a:rPr dirty="0" sz="2200" spc="-10">
                <a:latin typeface="Arial MT"/>
                <a:cs typeface="Arial MT"/>
              </a:rPr>
              <a:t>de</a:t>
            </a:r>
            <a:r>
              <a:rPr dirty="0" sz="2200" spc="-45">
                <a:latin typeface="Arial MT"/>
                <a:cs typeface="Arial MT"/>
              </a:rPr>
              <a:t> </a:t>
            </a:r>
            <a:r>
              <a:rPr dirty="0" sz="2200" spc="-135">
                <a:latin typeface="Arial MT"/>
                <a:cs typeface="Arial MT"/>
              </a:rPr>
              <a:t>prontos</a:t>
            </a:r>
            <a:r>
              <a:rPr dirty="0" sz="2200" spc="-20">
                <a:latin typeface="Arial MT"/>
                <a:cs typeface="Arial MT"/>
              </a:rPr>
              <a:t> </a:t>
            </a:r>
            <a:r>
              <a:rPr dirty="0" sz="2200" spc="-70">
                <a:latin typeface="Arial MT"/>
                <a:cs typeface="Arial MT"/>
              </a:rPr>
              <a:t>separada</a:t>
            </a:r>
            <a:r>
              <a:rPr dirty="0" sz="2200" spc="-5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para</a:t>
            </a:r>
            <a:r>
              <a:rPr dirty="0" sz="2200" spc="-50">
                <a:latin typeface="Arial MT"/>
                <a:cs typeface="Arial MT"/>
              </a:rPr>
              <a:t> </a:t>
            </a:r>
            <a:r>
              <a:rPr dirty="0" sz="2200" spc="-60">
                <a:latin typeface="Arial MT"/>
                <a:cs typeface="Arial MT"/>
              </a:rPr>
              <a:t>cada</a:t>
            </a:r>
            <a:r>
              <a:rPr dirty="0" sz="2200" spc="-50">
                <a:latin typeface="Arial MT"/>
                <a:cs typeface="Arial MT"/>
              </a:rPr>
              <a:t> </a:t>
            </a:r>
            <a:r>
              <a:rPr dirty="0" sz="2200" spc="-20">
                <a:latin typeface="Arial MT"/>
                <a:cs typeface="Arial MT"/>
              </a:rPr>
              <a:t>processador</a:t>
            </a:r>
            <a:endParaRPr sz="2200">
              <a:latin typeface="Arial MT"/>
              <a:cs typeface="Arial MT"/>
            </a:endParaRPr>
          </a:p>
          <a:p>
            <a:pPr lvl="2" marL="926465" indent="-228600">
              <a:lnSpc>
                <a:spcPct val="100000"/>
              </a:lnSpc>
              <a:buClr>
                <a:srgbClr val="DD7F46"/>
              </a:buClr>
              <a:buSzPct val="76190"/>
              <a:buFont typeface="Lucida Sans Unicode"/>
              <a:buChar char="■"/>
              <a:tabLst>
                <a:tab pos="926465" algn="l"/>
              </a:tabLst>
            </a:pPr>
            <a:r>
              <a:rPr dirty="0" sz="2100" spc="-180">
                <a:latin typeface="Arial MT"/>
                <a:cs typeface="Arial MT"/>
              </a:rPr>
              <a:t>Enquanto</a:t>
            </a:r>
            <a:r>
              <a:rPr dirty="0" sz="2100" spc="-5">
                <a:latin typeface="Arial MT"/>
                <a:cs typeface="Arial MT"/>
              </a:rPr>
              <a:t> </a:t>
            </a:r>
            <a:r>
              <a:rPr dirty="0" sz="2100" spc="-210">
                <a:latin typeface="Arial MT"/>
                <a:cs typeface="Arial MT"/>
              </a:rPr>
              <a:t>uma</a:t>
            </a:r>
            <a:r>
              <a:rPr dirty="0" sz="2100" spc="-5">
                <a:latin typeface="Arial MT"/>
                <a:cs typeface="Arial MT"/>
              </a:rPr>
              <a:t> </a:t>
            </a:r>
            <a:r>
              <a:rPr dirty="0" sz="2100" spc="-295">
                <a:latin typeface="Arial MT"/>
                <a:cs typeface="Arial MT"/>
              </a:rPr>
              <a:t>CPU</a:t>
            </a:r>
            <a:r>
              <a:rPr dirty="0" sz="2100" spc="-5">
                <a:latin typeface="Arial MT"/>
                <a:cs typeface="Arial MT"/>
              </a:rPr>
              <a:t> </a:t>
            </a:r>
            <a:r>
              <a:rPr dirty="0" sz="2100" spc="-20">
                <a:latin typeface="Arial MT"/>
                <a:cs typeface="Arial MT"/>
              </a:rPr>
              <a:t>fica</a:t>
            </a:r>
            <a:r>
              <a:rPr dirty="0" sz="2100" spc="-130">
                <a:latin typeface="Arial MT"/>
                <a:cs typeface="Arial MT"/>
              </a:rPr>
              <a:t> </a:t>
            </a:r>
            <a:r>
              <a:rPr dirty="0" sz="2100" spc="-70">
                <a:latin typeface="Arial MT"/>
                <a:cs typeface="Arial MT"/>
              </a:rPr>
              <a:t>sobrecarregada</a:t>
            </a:r>
            <a:r>
              <a:rPr dirty="0" sz="2100" spc="-55">
                <a:latin typeface="Arial MT"/>
                <a:cs typeface="Arial MT"/>
              </a:rPr>
              <a:t> </a:t>
            </a:r>
            <a:r>
              <a:rPr dirty="0" sz="2100" spc="-75">
                <a:latin typeface="Arial MT"/>
                <a:cs typeface="Arial MT"/>
              </a:rPr>
              <a:t>outra</a:t>
            </a:r>
            <a:r>
              <a:rPr dirty="0" sz="2100" spc="-35">
                <a:latin typeface="Arial MT"/>
                <a:cs typeface="Arial MT"/>
              </a:rPr>
              <a:t> </a:t>
            </a:r>
            <a:r>
              <a:rPr dirty="0" sz="2100" spc="-40">
                <a:latin typeface="Arial MT"/>
                <a:cs typeface="Arial MT"/>
              </a:rPr>
              <a:t>pode </a:t>
            </a:r>
            <a:r>
              <a:rPr dirty="0" sz="2100" spc="-20">
                <a:latin typeface="Arial MT"/>
                <a:cs typeface="Arial MT"/>
              </a:rPr>
              <a:t>ficar</a:t>
            </a:r>
            <a:r>
              <a:rPr dirty="0" sz="2100" spc="-50">
                <a:latin typeface="Arial MT"/>
                <a:cs typeface="Arial MT"/>
              </a:rPr>
              <a:t> </a:t>
            </a:r>
            <a:r>
              <a:rPr dirty="0" sz="2100" spc="-10">
                <a:latin typeface="Arial MT"/>
                <a:cs typeface="Arial MT"/>
              </a:rPr>
              <a:t>ociosa</a:t>
            </a:r>
            <a:endParaRPr sz="2100">
              <a:latin typeface="Arial MT"/>
              <a:cs typeface="Arial MT"/>
            </a:endParaRPr>
          </a:p>
          <a:p>
            <a:pPr lvl="1" marL="652145" indent="-272415">
              <a:lnSpc>
                <a:spcPct val="100000"/>
              </a:lnSpc>
              <a:spcBef>
                <a:spcPts val="20"/>
              </a:spcBef>
              <a:buClr>
                <a:srgbClr val="94B6D2"/>
              </a:buClr>
              <a:buSzPct val="68181"/>
              <a:buFont typeface="Microsoft Sans Serif"/>
              <a:buChar char="□"/>
              <a:tabLst>
                <a:tab pos="652145" algn="l"/>
              </a:tabLst>
            </a:pPr>
            <a:r>
              <a:rPr dirty="0" sz="2200" spc="-55">
                <a:latin typeface="Arial MT"/>
                <a:cs typeface="Arial MT"/>
              </a:rPr>
              <a:t>Idéia</a:t>
            </a:r>
            <a:r>
              <a:rPr dirty="0" sz="2200" spc="-100">
                <a:latin typeface="Arial MT"/>
                <a:cs typeface="Arial MT"/>
              </a:rPr>
              <a:t> </a:t>
            </a:r>
            <a:r>
              <a:rPr dirty="0" sz="2200" spc="-10">
                <a:latin typeface="Arial MT"/>
                <a:cs typeface="Arial MT"/>
              </a:rPr>
              <a:t>2:</a:t>
            </a:r>
            <a:r>
              <a:rPr dirty="0" sz="2200" spc="-40">
                <a:latin typeface="Arial MT"/>
                <a:cs typeface="Arial MT"/>
              </a:rPr>
              <a:t> </a:t>
            </a:r>
            <a:r>
              <a:rPr dirty="0" sz="2200" spc="-175">
                <a:latin typeface="Arial MT"/>
                <a:cs typeface="Arial MT"/>
              </a:rPr>
              <a:t>usar</a:t>
            </a:r>
            <a:r>
              <a:rPr dirty="0" sz="2200" spc="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fila</a:t>
            </a:r>
            <a:r>
              <a:rPr dirty="0" sz="2200" spc="-40">
                <a:latin typeface="Arial MT"/>
                <a:cs typeface="Arial MT"/>
              </a:rPr>
              <a:t> </a:t>
            </a:r>
            <a:r>
              <a:rPr dirty="0" sz="2200" spc="-10">
                <a:latin typeface="Arial MT"/>
                <a:cs typeface="Arial MT"/>
              </a:rPr>
              <a:t>de</a:t>
            </a:r>
            <a:r>
              <a:rPr dirty="0" sz="2200" spc="-30">
                <a:latin typeface="Arial MT"/>
                <a:cs typeface="Arial MT"/>
              </a:rPr>
              <a:t> </a:t>
            </a:r>
            <a:r>
              <a:rPr dirty="0" sz="2200" spc="-135">
                <a:latin typeface="Arial MT"/>
                <a:cs typeface="Arial MT"/>
              </a:rPr>
              <a:t>prontos</a:t>
            </a:r>
            <a:r>
              <a:rPr dirty="0" sz="2200" spc="-20">
                <a:latin typeface="Arial MT"/>
                <a:cs typeface="Arial MT"/>
              </a:rPr>
              <a:t> </a:t>
            </a:r>
            <a:r>
              <a:rPr dirty="0" sz="2200" spc="-300">
                <a:latin typeface="Arial MT"/>
                <a:cs typeface="Arial MT"/>
              </a:rPr>
              <a:t>comum</a:t>
            </a:r>
            <a:endParaRPr sz="2200">
              <a:latin typeface="Arial MT"/>
              <a:cs typeface="Arial MT"/>
            </a:endParaRPr>
          </a:p>
          <a:p>
            <a:pPr lvl="2" marL="926465" indent="-228600">
              <a:lnSpc>
                <a:spcPts val="2515"/>
              </a:lnSpc>
              <a:spcBef>
                <a:spcPts val="5"/>
              </a:spcBef>
              <a:buClr>
                <a:srgbClr val="DD7F46"/>
              </a:buClr>
              <a:buSzPct val="76190"/>
              <a:buFont typeface="Lucida Sans Unicode"/>
              <a:buChar char="■"/>
              <a:tabLst>
                <a:tab pos="926465" algn="l"/>
              </a:tabLst>
            </a:pPr>
            <a:r>
              <a:rPr dirty="0" sz="2100" spc="-180">
                <a:latin typeface="Arial MT"/>
                <a:cs typeface="Arial MT"/>
              </a:rPr>
              <a:t>Faz</a:t>
            </a:r>
            <a:r>
              <a:rPr dirty="0" sz="2100" spc="-5">
                <a:latin typeface="Arial MT"/>
                <a:cs typeface="Arial MT"/>
              </a:rPr>
              <a:t> </a:t>
            </a:r>
            <a:r>
              <a:rPr dirty="0" sz="2100" spc="-300">
                <a:latin typeface="Arial MT"/>
                <a:cs typeface="Arial MT"/>
              </a:rPr>
              <a:t>um</a:t>
            </a:r>
            <a:r>
              <a:rPr dirty="0" sz="2100">
                <a:latin typeface="Arial MT"/>
                <a:cs typeface="Arial MT"/>
              </a:rPr>
              <a:t> </a:t>
            </a:r>
            <a:r>
              <a:rPr dirty="0" sz="2100" spc="-145">
                <a:latin typeface="Arial MT"/>
                <a:cs typeface="Arial MT"/>
              </a:rPr>
              <a:t>melhor</a:t>
            </a:r>
            <a:r>
              <a:rPr dirty="0" sz="2100" spc="-20">
                <a:latin typeface="Arial MT"/>
                <a:cs typeface="Arial MT"/>
              </a:rPr>
              <a:t> </a:t>
            </a:r>
            <a:r>
              <a:rPr dirty="0" sz="2100" spc="-114">
                <a:latin typeface="Arial MT"/>
                <a:cs typeface="Arial MT"/>
              </a:rPr>
              <a:t>balanceamento</a:t>
            </a:r>
            <a:r>
              <a:rPr dirty="0" sz="2100">
                <a:latin typeface="Arial MT"/>
                <a:cs typeface="Arial MT"/>
              </a:rPr>
              <a:t> da</a:t>
            </a:r>
            <a:r>
              <a:rPr dirty="0" sz="2100" spc="-5">
                <a:latin typeface="Arial MT"/>
                <a:cs typeface="Arial MT"/>
              </a:rPr>
              <a:t> </a:t>
            </a:r>
            <a:r>
              <a:rPr dirty="0" sz="2100" spc="-10">
                <a:latin typeface="Arial MT"/>
                <a:cs typeface="Arial MT"/>
              </a:rPr>
              <a:t>carga</a:t>
            </a:r>
            <a:endParaRPr sz="2100">
              <a:latin typeface="Arial MT"/>
              <a:cs typeface="Arial MT"/>
            </a:endParaRPr>
          </a:p>
          <a:p>
            <a:pPr lvl="2" marL="926465" marR="424815" indent="-228600">
              <a:lnSpc>
                <a:spcPts val="2050"/>
              </a:lnSpc>
              <a:spcBef>
                <a:spcPts val="455"/>
              </a:spcBef>
              <a:buClr>
                <a:srgbClr val="DD7F46"/>
              </a:buClr>
              <a:buSzPct val="76190"/>
              <a:buFont typeface="Lucida Sans Unicode"/>
              <a:buChar char="■"/>
              <a:tabLst>
                <a:tab pos="926465" algn="l"/>
              </a:tabLst>
            </a:pPr>
            <a:r>
              <a:rPr dirty="0" sz="2100" spc="-150">
                <a:latin typeface="Arial MT"/>
                <a:cs typeface="Arial MT"/>
              </a:rPr>
              <a:t>Problemas:</a:t>
            </a:r>
            <a:r>
              <a:rPr dirty="0" sz="2100" spc="-5">
                <a:latin typeface="Arial MT"/>
                <a:cs typeface="Arial MT"/>
              </a:rPr>
              <a:t> </a:t>
            </a:r>
            <a:r>
              <a:rPr dirty="0" sz="2100" spc="-315">
                <a:latin typeface="Arial MT"/>
                <a:cs typeface="Arial MT"/>
              </a:rPr>
              <a:t>CPUs</a:t>
            </a:r>
            <a:r>
              <a:rPr dirty="0" sz="2100" spc="-5">
                <a:latin typeface="Arial MT"/>
                <a:cs typeface="Arial MT"/>
              </a:rPr>
              <a:t> </a:t>
            </a:r>
            <a:r>
              <a:rPr dirty="0" sz="2100" spc="-85">
                <a:latin typeface="Arial MT"/>
                <a:cs typeface="Arial MT"/>
              </a:rPr>
              <a:t>diferentes</a:t>
            </a:r>
            <a:r>
              <a:rPr dirty="0" sz="2100" spc="-5">
                <a:latin typeface="Arial MT"/>
                <a:cs typeface="Arial MT"/>
              </a:rPr>
              <a:t> </a:t>
            </a:r>
            <a:r>
              <a:rPr dirty="0" sz="2100" spc="-114">
                <a:latin typeface="Arial MT"/>
                <a:cs typeface="Arial MT"/>
              </a:rPr>
              <a:t>podem</a:t>
            </a:r>
            <a:r>
              <a:rPr dirty="0" sz="2100" spc="5">
                <a:latin typeface="Arial MT"/>
                <a:cs typeface="Arial MT"/>
              </a:rPr>
              <a:t> </a:t>
            </a:r>
            <a:r>
              <a:rPr dirty="0" sz="2100" spc="-160">
                <a:latin typeface="Arial MT"/>
                <a:cs typeface="Arial MT"/>
              </a:rPr>
              <a:t>escolher</a:t>
            </a:r>
            <a:r>
              <a:rPr dirty="0" sz="2100" spc="-5">
                <a:latin typeface="Arial MT"/>
                <a:cs typeface="Arial MT"/>
              </a:rPr>
              <a:t> </a:t>
            </a:r>
            <a:r>
              <a:rPr dirty="0" sz="2100" spc="-260">
                <a:latin typeface="Arial MT"/>
                <a:cs typeface="Arial MT"/>
              </a:rPr>
              <a:t>mesmo</a:t>
            </a:r>
            <a:r>
              <a:rPr dirty="0" sz="2100" spc="5">
                <a:latin typeface="Arial MT"/>
                <a:cs typeface="Arial MT"/>
              </a:rPr>
              <a:t> </a:t>
            </a:r>
            <a:r>
              <a:rPr dirty="0" sz="2100" spc="-140">
                <a:latin typeface="Arial MT"/>
                <a:cs typeface="Arial MT"/>
              </a:rPr>
              <a:t>processo, </a:t>
            </a:r>
            <a:r>
              <a:rPr dirty="0" sz="2100" spc="-40">
                <a:latin typeface="Arial MT"/>
                <a:cs typeface="Arial MT"/>
              </a:rPr>
              <a:t>pode</a:t>
            </a:r>
            <a:r>
              <a:rPr dirty="0" sz="2100" spc="-100">
                <a:latin typeface="Arial MT"/>
                <a:cs typeface="Arial MT"/>
              </a:rPr>
              <a:t> haver</a:t>
            </a:r>
            <a:r>
              <a:rPr dirty="0" sz="2100" spc="-45">
                <a:latin typeface="Arial MT"/>
                <a:cs typeface="Arial MT"/>
              </a:rPr>
              <a:t> </a:t>
            </a:r>
            <a:r>
              <a:rPr dirty="0" sz="2100" spc="-130">
                <a:latin typeface="Arial MT"/>
                <a:cs typeface="Arial MT"/>
              </a:rPr>
              <a:t>outras</a:t>
            </a:r>
            <a:r>
              <a:rPr dirty="0" sz="2100" spc="-20">
                <a:latin typeface="Arial MT"/>
                <a:cs typeface="Arial MT"/>
              </a:rPr>
              <a:t> </a:t>
            </a:r>
            <a:r>
              <a:rPr dirty="0" sz="2100" spc="-180">
                <a:latin typeface="Arial MT"/>
                <a:cs typeface="Arial MT"/>
              </a:rPr>
              <a:t>inconsistências</a:t>
            </a:r>
            <a:r>
              <a:rPr dirty="0" sz="2100" spc="-15">
                <a:latin typeface="Arial MT"/>
                <a:cs typeface="Arial MT"/>
              </a:rPr>
              <a:t> </a:t>
            </a:r>
            <a:r>
              <a:rPr dirty="0" sz="2100" spc="-50">
                <a:latin typeface="Arial MT"/>
                <a:cs typeface="Arial MT"/>
              </a:rPr>
              <a:t>devido</a:t>
            </a:r>
            <a:r>
              <a:rPr dirty="0" sz="2100" spc="-3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ao</a:t>
            </a:r>
            <a:r>
              <a:rPr dirty="0" sz="2100" spc="-35">
                <a:latin typeface="Arial MT"/>
                <a:cs typeface="Arial MT"/>
              </a:rPr>
              <a:t> </a:t>
            </a:r>
            <a:r>
              <a:rPr dirty="0" sz="2100" spc="-10">
                <a:latin typeface="Arial MT"/>
                <a:cs typeface="Arial MT"/>
              </a:rPr>
              <a:t>paralelismo</a:t>
            </a:r>
            <a:endParaRPr sz="2100">
              <a:latin typeface="Arial MT"/>
              <a:cs typeface="Arial MT"/>
            </a:endParaRPr>
          </a:p>
          <a:p>
            <a:pPr marL="330835" marR="659765" indent="-318770">
              <a:lnSpc>
                <a:spcPts val="2440"/>
              </a:lnSpc>
              <a:spcBef>
                <a:spcPts val="615"/>
              </a:spcBef>
              <a:buClr>
                <a:srgbClr val="DD7F46"/>
              </a:buClr>
              <a:buSzPct val="60000"/>
              <a:buFont typeface="Lucida Sans Unicode"/>
              <a:buChar char="□"/>
              <a:tabLst>
                <a:tab pos="330835" algn="l"/>
              </a:tabLst>
            </a:pPr>
            <a:r>
              <a:rPr dirty="0" sz="2500" spc="-180">
                <a:latin typeface="Arial MT"/>
                <a:cs typeface="Arial MT"/>
              </a:rPr>
              <a:t>Multiprocessamento</a:t>
            </a:r>
            <a:r>
              <a:rPr dirty="0" sz="2500" spc="85">
                <a:latin typeface="Arial MT"/>
                <a:cs typeface="Arial MT"/>
              </a:rPr>
              <a:t> </a:t>
            </a:r>
            <a:r>
              <a:rPr dirty="0" sz="2500" spc="-185">
                <a:latin typeface="Arial MT"/>
                <a:cs typeface="Arial MT"/>
              </a:rPr>
              <a:t>assimétrico</a:t>
            </a:r>
            <a:r>
              <a:rPr dirty="0" sz="2500" spc="85">
                <a:latin typeface="Arial MT"/>
                <a:cs typeface="Arial MT"/>
              </a:rPr>
              <a:t> </a:t>
            </a:r>
            <a:r>
              <a:rPr dirty="0" sz="2500" spc="-145">
                <a:latin typeface="Arial MT"/>
                <a:cs typeface="Arial MT"/>
              </a:rPr>
              <a:t>(mestre/escravo):</a:t>
            </a:r>
            <a:r>
              <a:rPr dirty="0" sz="2500" spc="95">
                <a:latin typeface="Arial MT"/>
                <a:cs typeface="Arial MT"/>
              </a:rPr>
              <a:t> </a:t>
            </a:r>
            <a:r>
              <a:rPr dirty="0" sz="2500" spc="-110">
                <a:latin typeface="Arial MT"/>
                <a:cs typeface="Arial MT"/>
              </a:rPr>
              <a:t>mais </a:t>
            </a:r>
            <a:r>
              <a:rPr dirty="0" sz="2500" spc="-75">
                <a:latin typeface="Arial MT"/>
                <a:cs typeface="Arial MT"/>
              </a:rPr>
              <a:t>simples</a:t>
            </a:r>
            <a:endParaRPr sz="2500">
              <a:latin typeface="Arial MT"/>
              <a:cs typeface="Arial MT"/>
            </a:endParaRPr>
          </a:p>
          <a:p>
            <a:pPr lvl="1" marL="652145" marR="5080" indent="-273050">
              <a:lnSpc>
                <a:spcPts val="2140"/>
              </a:lnSpc>
              <a:spcBef>
                <a:spcPts val="495"/>
              </a:spcBef>
              <a:buClr>
                <a:srgbClr val="94B6D2"/>
              </a:buClr>
              <a:buSzPct val="68181"/>
              <a:buFont typeface="Microsoft Sans Serif"/>
              <a:buChar char="□"/>
              <a:tabLst>
                <a:tab pos="652145" algn="l"/>
              </a:tabLst>
            </a:pPr>
            <a:r>
              <a:rPr dirty="0" sz="2200" spc="-254">
                <a:latin typeface="Arial MT"/>
                <a:cs typeface="Arial MT"/>
              </a:rPr>
              <a:t>Só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1</a:t>
            </a:r>
            <a:r>
              <a:rPr dirty="0" sz="2200" spc="-105">
                <a:latin typeface="Arial MT"/>
                <a:cs typeface="Arial MT"/>
              </a:rPr>
              <a:t> </a:t>
            </a:r>
            <a:r>
              <a:rPr dirty="0" sz="2200" spc="-305">
                <a:latin typeface="Arial MT"/>
                <a:cs typeface="Arial MT"/>
              </a:rPr>
              <a:t>CPU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204">
                <a:latin typeface="Arial MT"/>
                <a:cs typeface="Arial MT"/>
              </a:rPr>
              <a:t>acessa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204">
                <a:latin typeface="Arial MT"/>
                <a:cs typeface="Arial MT"/>
              </a:rPr>
              <a:t>as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150">
                <a:latin typeface="Arial MT"/>
                <a:cs typeface="Arial MT"/>
              </a:rPr>
              <a:t>estruturas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10">
                <a:latin typeface="Arial MT"/>
                <a:cs typeface="Arial MT"/>
              </a:rPr>
              <a:t>de </a:t>
            </a:r>
            <a:r>
              <a:rPr dirty="0" sz="2200" spc="-110">
                <a:latin typeface="Arial MT"/>
                <a:cs typeface="Arial MT"/>
              </a:rPr>
              <a:t>dados</a:t>
            </a:r>
            <a:r>
              <a:rPr dirty="0" sz="2200" spc="-10">
                <a:latin typeface="Arial MT"/>
                <a:cs typeface="Arial MT"/>
              </a:rPr>
              <a:t> do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204">
                <a:latin typeface="Arial MT"/>
                <a:cs typeface="Arial MT"/>
              </a:rPr>
              <a:t>SO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170">
                <a:latin typeface="Arial MT"/>
                <a:cs typeface="Arial MT"/>
              </a:rPr>
              <a:t>(mestre),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95">
                <a:latin typeface="Arial MT"/>
                <a:cs typeface="Arial MT"/>
              </a:rPr>
              <a:t>demais </a:t>
            </a:r>
            <a:r>
              <a:rPr dirty="0" sz="2200" spc="-35">
                <a:latin typeface="Arial MT"/>
                <a:cs typeface="Arial MT"/>
              </a:rPr>
              <a:t>executam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08945" rIns="0" bIns="0" rtlCol="0" vert="horz">
            <a:spAutoFit/>
          </a:bodyPr>
          <a:lstStyle/>
          <a:p>
            <a:pPr marL="10795">
              <a:lnSpc>
                <a:spcPct val="100000"/>
              </a:lnSpc>
              <a:spcBef>
                <a:spcPts val="100"/>
              </a:spcBef>
            </a:pPr>
            <a:r>
              <a:rPr dirty="0" spc="-155"/>
              <a:t>Avaliação </a:t>
            </a:r>
            <a:r>
              <a:rPr dirty="0" spc="-30"/>
              <a:t>de</a:t>
            </a:r>
            <a:r>
              <a:rPr dirty="0" spc="-240"/>
              <a:t> </a:t>
            </a:r>
            <a:r>
              <a:rPr dirty="0" spc="-220"/>
              <a:t>Algoritmos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463928" y="1889650"/>
            <a:ext cx="7378700" cy="449453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700"/>
              </a:spcBef>
              <a:buClr>
                <a:srgbClr val="DD7F46"/>
              </a:buClr>
              <a:buSzPct val="58620"/>
              <a:buFont typeface="Lucida Sans Unicode"/>
              <a:buChar char="□"/>
              <a:tabLst>
                <a:tab pos="350520" algn="l"/>
              </a:tabLst>
            </a:pPr>
            <a:r>
              <a:rPr dirty="0" sz="2900" spc="-140">
                <a:latin typeface="Arial MT"/>
                <a:cs typeface="Arial MT"/>
              </a:rPr>
              <a:t>Modelagem</a:t>
            </a:r>
            <a:r>
              <a:rPr dirty="0" sz="2900" spc="-20">
                <a:latin typeface="Arial MT"/>
                <a:cs typeface="Arial MT"/>
              </a:rPr>
              <a:t> </a:t>
            </a:r>
            <a:r>
              <a:rPr dirty="0" sz="2900" spc="-95">
                <a:latin typeface="Arial MT"/>
                <a:cs typeface="Arial MT"/>
              </a:rPr>
              <a:t>determinística</a:t>
            </a:r>
            <a:endParaRPr sz="2900">
              <a:latin typeface="Arial MT"/>
              <a:cs typeface="Arial MT"/>
            </a:endParaRPr>
          </a:p>
          <a:p>
            <a:pPr lvl="1" marL="748665" marR="5080" indent="-279400">
              <a:lnSpc>
                <a:spcPct val="100800"/>
              </a:lnSpc>
              <a:spcBef>
                <a:spcPts val="515"/>
              </a:spcBef>
              <a:buClr>
                <a:srgbClr val="94B6D2"/>
              </a:buClr>
              <a:buSzPct val="69230"/>
              <a:buFont typeface="Microsoft Sans Serif"/>
              <a:buChar char="□"/>
              <a:tabLst>
                <a:tab pos="749935" algn="l"/>
              </a:tabLst>
            </a:pPr>
            <a:r>
              <a:rPr dirty="0" sz="2600" spc="-165">
                <a:latin typeface="Arial MT"/>
                <a:cs typeface="Arial MT"/>
              </a:rPr>
              <a:t>Considera</a:t>
            </a:r>
            <a:r>
              <a:rPr dirty="0" sz="2600" spc="-25">
                <a:latin typeface="Arial MT"/>
                <a:cs typeface="Arial MT"/>
              </a:rPr>
              <a:t> </a:t>
            </a:r>
            <a:r>
              <a:rPr dirty="0" sz="2600" spc="-260">
                <a:latin typeface="Arial MT"/>
                <a:cs typeface="Arial MT"/>
              </a:rPr>
              <a:t>uma</a:t>
            </a:r>
            <a:r>
              <a:rPr dirty="0" sz="2600">
                <a:latin typeface="Arial MT"/>
                <a:cs typeface="Arial MT"/>
              </a:rPr>
              <a:t> </a:t>
            </a:r>
            <a:r>
              <a:rPr dirty="0" sz="2600" spc="-60">
                <a:latin typeface="Arial MT"/>
                <a:cs typeface="Arial MT"/>
              </a:rPr>
              <a:t>carga</a:t>
            </a:r>
            <a:r>
              <a:rPr dirty="0" sz="2600" spc="-125">
                <a:latin typeface="Arial MT"/>
                <a:cs typeface="Arial MT"/>
              </a:rPr>
              <a:t> </a:t>
            </a:r>
            <a:r>
              <a:rPr dirty="0" sz="2600" spc="-10">
                <a:latin typeface="Arial MT"/>
                <a:cs typeface="Arial MT"/>
              </a:rPr>
              <a:t>de</a:t>
            </a:r>
            <a:r>
              <a:rPr dirty="0" sz="2600" spc="-145">
                <a:latin typeface="Arial MT"/>
                <a:cs typeface="Arial MT"/>
              </a:rPr>
              <a:t> </a:t>
            </a:r>
            <a:r>
              <a:rPr dirty="0" sz="2600" spc="-60">
                <a:latin typeface="Arial MT"/>
                <a:cs typeface="Arial MT"/>
              </a:rPr>
              <a:t>trabalho</a:t>
            </a:r>
            <a:r>
              <a:rPr dirty="0" sz="2600" spc="-70">
                <a:latin typeface="Arial MT"/>
                <a:cs typeface="Arial MT"/>
              </a:rPr>
              <a:t> </a:t>
            </a:r>
            <a:r>
              <a:rPr dirty="0" sz="2600" spc="-65">
                <a:latin typeface="Arial MT"/>
                <a:cs typeface="Arial MT"/>
              </a:rPr>
              <a:t>particular</a:t>
            </a:r>
            <a:r>
              <a:rPr dirty="0" sz="2600" spc="-85">
                <a:latin typeface="Arial MT"/>
                <a:cs typeface="Arial MT"/>
              </a:rPr>
              <a:t> </a:t>
            </a:r>
            <a:r>
              <a:rPr dirty="0" sz="2600" spc="-20">
                <a:latin typeface="Arial MT"/>
                <a:cs typeface="Arial MT"/>
              </a:rPr>
              <a:t>(pré- </a:t>
            </a:r>
            <a:r>
              <a:rPr dirty="0" sz="2600" spc="-20">
                <a:latin typeface="Arial MT"/>
                <a:cs typeface="Arial MT"/>
              </a:rPr>
              <a:t>	</a:t>
            </a:r>
            <a:r>
              <a:rPr dirty="0" sz="2600" spc="-35">
                <a:latin typeface="Arial MT"/>
                <a:cs typeface="Arial MT"/>
              </a:rPr>
              <a:t>determinada)</a:t>
            </a:r>
            <a:endParaRPr sz="2600">
              <a:latin typeface="Arial MT"/>
              <a:cs typeface="Arial MT"/>
            </a:endParaRPr>
          </a:p>
          <a:p>
            <a:pPr lvl="1" marL="748665" marR="38100" indent="-279400">
              <a:lnSpc>
                <a:spcPct val="100800"/>
              </a:lnSpc>
              <a:spcBef>
                <a:spcPts val="515"/>
              </a:spcBef>
              <a:buClr>
                <a:srgbClr val="94B6D2"/>
              </a:buClr>
              <a:buSzPct val="69230"/>
              <a:buFont typeface="Microsoft Sans Serif"/>
              <a:buChar char="□"/>
              <a:tabLst>
                <a:tab pos="749935" algn="l"/>
              </a:tabLst>
            </a:pPr>
            <a:r>
              <a:rPr dirty="0" sz="2600" spc="-140">
                <a:latin typeface="Arial MT"/>
                <a:cs typeface="Arial MT"/>
              </a:rPr>
              <a:t>Define</a:t>
            </a:r>
            <a:r>
              <a:rPr dirty="0" sz="2600" spc="-45">
                <a:latin typeface="Arial MT"/>
                <a:cs typeface="Arial MT"/>
              </a:rPr>
              <a:t> </a:t>
            </a:r>
            <a:r>
              <a:rPr dirty="0" sz="2600" spc="-150">
                <a:latin typeface="Arial MT"/>
                <a:cs typeface="Arial MT"/>
              </a:rPr>
              <a:t>(calcula)</a:t>
            </a:r>
            <a:r>
              <a:rPr dirty="0" sz="2600" spc="-3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o</a:t>
            </a:r>
            <a:r>
              <a:rPr dirty="0" sz="2600" spc="-170">
                <a:latin typeface="Arial MT"/>
                <a:cs typeface="Arial MT"/>
              </a:rPr>
              <a:t> </a:t>
            </a:r>
            <a:r>
              <a:rPr dirty="0" sz="2600" spc="-229">
                <a:latin typeface="Arial MT"/>
                <a:cs typeface="Arial MT"/>
              </a:rPr>
              <a:t>desempenho</a:t>
            </a:r>
            <a:r>
              <a:rPr dirty="0" sz="2600" spc="-10">
                <a:latin typeface="Arial MT"/>
                <a:cs typeface="Arial MT"/>
              </a:rPr>
              <a:t> </a:t>
            </a:r>
            <a:r>
              <a:rPr dirty="0" sz="2600" spc="-20">
                <a:latin typeface="Arial MT"/>
                <a:cs typeface="Arial MT"/>
              </a:rPr>
              <a:t>de</a:t>
            </a:r>
            <a:r>
              <a:rPr dirty="0" sz="2600" spc="-60">
                <a:latin typeface="Arial MT"/>
                <a:cs typeface="Arial MT"/>
              </a:rPr>
              <a:t> cada</a:t>
            </a:r>
            <a:r>
              <a:rPr dirty="0" sz="2600" spc="-55">
                <a:latin typeface="Arial MT"/>
                <a:cs typeface="Arial MT"/>
              </a:rPr>
              <a:t> </a:t>
            </a:r>
            <a:r>
              <a:rPr dirty="0" sz="2600" spc="-65">
                <a:latin typeface="Arial MT"/>
                <a:cs typeface="Arial MT"/>
              </a:rPr>
              <a:t>algoritmo </a:t>
            </a:r>
            <a:r>
              <a:rPr dirty="0" sz="2600" spc="-65">
                <a:latin typeface="Arial MT"/>
                <a:cs typeface="Arial MT"/>
              </a:rPr>
              <a:t>	</a:t>
            </a:r>
            <a:r>
              <a:rPr dirty="0" sz="2600">
                <a:latin typeface="Arial MT"/>
                <a:cs typeface="Arial MT"/>
              </a:rPr>
              <a:t>para</a:t>
            </a:r>
            <a:r>
              <a:rPr dirty="0" sz="2600" spc="-5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a</a:t>
            </a:r>
            <a:r>
              <a:rPr dirty="0" sz="2600" spc="-30">
                <a:latin typeface="Arial MT"/>
                <a:cs typeface="Arial MT"/>
              </a:rPr>
              <a:t> </a:t>
            </a:r>
            <a:r>
              <a:rPr dirty="0" sz="2600" spc="-20">
                <a:latin typeface="Arial MT"/>
                <a:cs typeface="Arial MT"/>
              </a:rPr>
              <a:t>carga</a:t>
            </a:r>
            <a:endParaRPr sz="2600">
              <a:latin typeface="Arial MT"/>
              <a:cs typeface="Arial MT"/>
            </a:endParaRPr>
          </a:p>
          <a:p>
            <a:pPr lvl="2" marL="1154430" indent="-227965">
              <a:lnSpc>
                <a:spcPct val="100000"/>
              </a:lnSpc>
              <a:spcBef>
                <a:spcPts val="505"/>
              </a:spcBef>
              <a:buClr>
                <a:srgbClr val="DD7F46"/>
              </a:buClr>
              <a:buSzPct val="76000"/>
              <a:buFont typeface="Lucida Sans Unicode"/>
              <a:buChar char="■"/>
              <a:tabLst>
                <a:tab pos="1154430" algn="l"/>
              </a:tabLst>
            </a:pPr>
            <a:r>
              <a:rPr dirty="0" sz="2500" spc="-100">
                <a:latin typeface="Arial MT"/>
                <a:cs typeface="Arial MT"/>
              </a:rPr>
              <a:t>Utilização</a:t>
            </a:r>
            <a:r>
              <a:rPr dirty="0" sz="2500" spc="-75">
                <a:latin typeface="Arial MT"/>
                <a:cs typeface="Arial MT"/>
              </a:rPr>
              <a:t> </a:t>
            </a:r>
            <a:r>
              <a:rPr dirty="0" sz="2500" spc="-10">
                <a:latin typeface="Arial MT"/>
                <a:cs typeface="Arial MT"/>
              </a:rPr>
              <a:t>de</a:t>
            </a:r>
            <a:r>
              <a:rPr dirty="0" sz="2500" spc="-110">
                <a:latin typeface="Arial MT"/>
                <a:cs typeface="Arial MT"/>
              </a:rPr>
              <a:t> </a:t>
            </a:r>
            <a:r>
              <a:rPr dirty="0" sz="2500" spc="-320">
                <a:latin typeface="Arial MT"/>
                <a:cs typeface="Arial MT"/>
              </a:rPr>
              <a:t>CPU,</a:t>
            </a:r>
            <a:endParaRPr sz="2500">
              <a:latin typeface="Arial MT"/>
              <a:cs typeface="Arial MT"/>
            </a:endParaRPr>
          </a:p>
          <a:p>
            <a:pPr lvl="2" marL="1154430" indent="-227965">
              <a:lnSpc>
                <a:spcPct val="100000"/>
              </a:lnSpc>
              <a:spcBef>
                <a:spcPts val="495"/>
              </a:spcBef>
              <a:buClr>
                <a:srgbClr val="DD7F46"/>
              </a:buClr>
              <a:buSzPct val="76000"/>
              <a:buFont typeface="Lucida Sans Unicode"/>
              <a:buChar char="■"/>
              <a:tabLst>
                <a:tab pos="1154430" algn="l"/>
              </a:tabLst>
            </a:pPr>
            <a:r>
              <a:rPr dirty="0" sz="2500" spc="-100">
                <a:latin typeface="Arial MT"/>
                <a:cs typeface="Arial MT"/>
              </a:rPr>
              <a:t>Throughput,</a:t>
            </a:r>
            <a:endParaRPr sz="2500">
              <a:latin typeface="Arial MT"/>
              <a:cs typeface="Arial MT"/>
            </a:endParaRPr>
          </a:p>
          <a:p>
            <a:pPr lvl="2" marL="1154430" indent="-227965">
              <a:lnSpc>
                <a:spcPct val="100000"/>
              </a:lnSpc>
              <a:spcBef>
                <a:spcPts val="505"/>
              </a:spcBef>
              <a:buClr>
                <a:srgbClr val="DD7F46"/>
              </a:buClr>
              <a:buSzPct val="76000"/>
              <a:buFont typeface="Lucida Sans Unicode"/>
              <a:buChar char="■"/>
              <a:tabLst>
                <a:tab pos="1154430" algn="l"/>
              </a:tabLst>
            </a:pPr>
            <a:r>
              <a:rPr dirty="0" sz="2500" spc="-250">
                <a:latin typeface="Arial MT"/>
                <a:cs typeface="Arial MT"/>
              </a:rPr>
              <a:t>Tempo</a:t>
            </a:r>
            <a:r>
              <a:rPr dirty="0" sz="2500" spc="-15">
                <a:latin typeface="Arial MT"/>
                <a:cs typeface="Arial MT"/>
              </a:rPr>
              <a:t> </a:t>
            </a:r>
            <a:r>
              <a:rPr dirty="0" sz="2500" spc="-10">
                <a:latin typeface="Arial MT"/>
                <a:cs typeface="Arial MT"/>
              </a:rPr>
              <a:t>de</a:t>
            </a:r>
            <a:r>
              <a:rPr dirty="0" sz="2500" spc="-125">
                <a:latin typeface="Arial MT"/>
                <a:cs typeface="Arial MT"/>
              </a:rPr>
              <a:t> </a:t>
            </a:r>
            <a:r>
              <a:rPr dirty="0" sz="2500" spc="-10">
                <a:latin typeface="Arial MT"/>
                <a:cs typeface="Arial MT"/>
              </a:rPr>
              <a:t>espera,</a:t>
            </a:r>
            <a:endParaRPr sz="2500">
              <a:latin typeface="Arial MT"/>
              <a:cs typeface="Arial MT"/>
            </a:endParaRPr>
          </a:p>
          <a:p>
            <a:pPr lvl="2" marL="1154430" indent="-227965">
              <a:lnSpc>
                <a:spcPct val="100000"/>
              </a:lnSpc>
              <a:spcBef>
                <a:spcPts val="500"/>
              </a:spcBef>
              <a:buClr>
                <a:srgbClr val="DD7F46"/>
              </a:buClr>
              <a:buSzPct val="76000"/>
              <a:buFont typeface="Lucida Sans Unicode"/>
              <a:buChar char="■"/>
              <a:tabLst>
                <a:tab pos="1154430" algn="l"/>
              </a:tabLst>
            </a:pPr>
            <a:r>
              <a:rPr dirty="0" sz="2500" spc="-250">
                <a:latin typeface="Arial MT"/>
                <a:cs typeface="Arial MT"/>
              </a:rPr>
              <a:t>Tempo</a:t>
            </a:r>
            <a:r>
              <a:rPr dirty="0" sz="2500" spc="-15">
                <a:latin typeface="Arial MT"/>
                <a:cs typeface="Arial MT"/>
              </a:rPr>
              <a:t> </a:t>
            </a:r>
            <a:r>
              <a:rPr dirty="0" sz="2500" spc="-10">
                <a:latin typeface="Arial MT"/>
                <a:cs typeface="Arial MT"/>
              </a:rPr>
              <a:t>de</a:t>
            </a:r>
            <a:r>
              <a:rPr dirty="0" sz="2500" spc="-125">
                <a:latin typeface="Arial MT"/>
                <a:cs typeface="Arial MT"/>
              </a:rPr>
              <a:t> </a:t>
            </a:r>
            <a:r>
              <a:rPr dirty="0" sz="2500" spc="-50">
                <a:latin typeface="Arial MT"/>
                <a:cs typeface="Arial MT"/>
              </a:rPr>
              <a:t>turnarorund,</a:t>
            </a:r>
            <a:endParaRPr sz="2500">
              <a:latin typeface="Arial MT"/>
              <a:cs typeface="Arial MT"/>
            </a:endParaRPr>
          </a:p>
          <a:p>
            <a:pPr lvl="2" marL="1154430" indent="-227965">
              <a:lnSpc>
                <a:spcPct val="100000"/>
              </a:lnSpc>
              <a:spcBef>
                <a:spcPts val="495"/>
              </a:spcBef>
              <a:buClr>
                <a:srgbClr val="DD7F46"/>
              </a:buClr>
              <a:buSzPct val="76000"/>
              <a:buFont typeface="Lucida Sans Unicode"/>
              <a:buChar char="■"/>
              <a:tabLst>
                <a:tab pos="1154430" algn="l"/>
              </a:tabLst>
            </a:pPr>
            <a:r>
              <a:rPr dirty="0" sz="2500" spc="-20">
                <a:latin typeface="Arial MT"/>
                <a:cs typeface="Arial MT"/>
              </a:rPr>
              <a:t>etc.</a:t>
            </a:r>
            <a:endParaRPr sz="2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08945" rIns="0" bIns="0" rtlCol="0" vert="horz">
            <a:spAutoFit/>
          </a:bodyPr>
          <a:lstStyle/>
          <a:p>
            <a:pPr marL="10795">
              <a:lnSpc>
                <a:spcPct val="100000"/>
              </a:lnSpc>
              <a:spcBef>
                <a:spcPts val="100"/>
              </a:spcBef>
            </a:pPr>
            <a:r>
              <a:rPr dirty="0" spc="-155"/>
              <a:t>Avaliação </a:t>
            </a:r>
            <a:r>
              <a:rPr dirty="0" spc="-30"/>
              <a:t>de</a:t>
            </a:r>
            <a:r>
              <a:rPr dirty="0" spc="-240"/>
              <a:t> </a:t>
            </a:r>
            <a:r>
              <a:rPr dirty="0" spc="-220"/>
              <a:t>Algoritmos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463928" y="1886393"/>
            <a:ext cx="7924165" cy="4778375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740"/>
              </a:spcBef>
              <a:buClr>
                <a:srgbClr val="DD7F46"/>
              </a:buClr>
              <a:buSzPct val="60000"/>
              <a:buFont typeface="Lucida Sans Unicode"/>
              <a:buChar char="□"/>
              <a:tabLst>
                <a:tab pos="350520" algn="l"/>
              </a:tabLst>
            </a:pPr>
            <a:r>
              <a:rPr dirty="0" sz="2500" spc="-95">
                <a:latin typeface="Arial MT"/>
                <a:cs typeface="Arial MT"/>
              </a:rPr>
              <a:t>Avaliação</a:t>
            </a:r>
            <a:r>
              <a:rPr dirty="0" sz="2500" spc="-80">
                <a:latin typeface="Arial MT"/>
                <a:cs typeface="Arial MT"/>
              </a:rPr>
              <a:t> </a:t>
            </a:r>
            <a:r>
              <a:rPr dirty="0" sz="2500" spc="-10">
                <a:latin typeface="Arial MT"/>
                <a:cs typeface="Arial MT"/>
              </a:rPr>
              <a:t>por</a:t>
            </a:r>
            <a:r>
              <a:rPr dirty="0" sz="2500" spc="-90">
                <a:latin typeface="Arial MT"/>
                <a:cs typeface="Arial MT"/>
              </a:rPr>
              <a:t> </a:t>
            </a:r>
            <a:r>
              <a:rPr dirty="0" sz="2500" spc="-70">
                <a:latin typeface="Arial MT"/>
                <a:cs typeface="Arial MT"/>
              </a:rPr>
              <a:t>simulação</a:t>
            </a:r>
            <a:endParaRPr sz="2500">
              <a:latin typeface="Arial MT"/>
              <a:cs typeface="Arial MT"/>
            </a:endParaRPr>
          </a:p>
          <a:p>
            <a:pPr lvl="1" marL="749300" indent="-280035">
              <a:lnSpc>
                <a:spcPct val="100000"/>
              </a:lnSpc>
              <a:spcBef>
                <a:spcPts val="565"/>
              </a:spcBef>
              <a:buClr>
                <a:srgbClr val="94B6D2"/>
              </a:buClr>
              <a:buSzPct val="68181"/>
              <a:buFont typeface="Microsoft Sans Serif"/>
              <a:buChar char="□"/>
              <a:tabLst>
                <a:tab pos="749300" algn="l"/>
              </a:tabLst>
            </a:pPr>
            <a:r>
              <a:rPr dirty="0" sz="2200" spc="-95">
                <a:latin typeface="Arial MT"/>
                <a:cs typeface="Arial MT"/>
              </a:rPr>
              <a:t>Método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204">
                <a:latin typeface="Arial MT"/>
                <a:cs typeface="Arial MT"/>
              </a:rPr>
              <a:t>mais</a:t>
            </a:r>
            <a:r>
              <a:rPr dirty="0" sz="2200" spc="15">
                <a:latin typeface="Arial MT"/>
                <a:cs typeface="Arial MT"/>
              </a:rPr>
              <a:t> </a:t>
            </a:r>
            <a:r>
              <a:rPr dirty="0" sz="2200" spc="-10">
                <a:latin typeface="Arial MT"/>
                <a:cs typeface="Arial MT"/>
              </a:rPr>
              <a:t>preciso</a:t>
            </a:r>
            <a:endParaRPr sz="2200">
              <a:latin typeface="Arial MT"/>
              <a:cs typeface="Arial MT"/>
            </a:endParaRPr>
          </a:p>
          <a:p>
            <a:pPr lvl="1" marL="749300" indent="-280035">
              <a:lnSpc>
                <a:spcPct val="100000"/>
              </a:lnSpc>
              <a:spcBef>
                <a:spcPts val="540"/>
              </a:spcBef>
              <a:buClr>
                <a:srgbClr val="94B6D2"/>
              </a:buClr>
              <a:buSzPct val="68181"/>
              <a:buFont typeface="Microsoft Sans Serif"/>
              <a:buChar char="□"/>
              <a:tabLst>
                <a:tab pos="749300" algn="l"/>
              </a:tabLst>
            </a:pPr>
            <a:r>
              <a:rPr dirty="0" sz="2200" spc="-65">
                <a:latin typeface="Arial MT"/>
                <a:cs typeface="Arial MT"/>
              </a:rPr>
              <a:t>Utiliza</a:t>
            </a:r>
            <a:r>
              <a:rPr dirty="0" sz="2200" spc="-90">
                <a:latin typeface="Arial MT"/>
                <a:cs typeface="Arial MT"/>
              </a:rPr>
              <a:t> </a:t>
            </a:r>
            <a:r>
              <a:rPr dirty="0" sz="2200" spc="-335">
                <a:latin typeface="Arial MT"/>
                <a:cs typeface="Arial MT"/>
              </a:rPr>
              <a:t>um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140">
                <a:latin typeface="Arial MT"/>
                <a:cs typeface="Arial MT"/>
              </a:rPr>
              <a:t>modelo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10">
                <a:latin typeface="Arial MT"/>
                <a:cs typeface="Arial MT"/>
              </a:rPr>
              <a:t>de</a:t>
            </a:r>
            <a:r>
              <a:rPr dirty="0" sz="2200" spc="-114">
                <a:latin typeface="Arial MT"/>
                <a:cs typeface="Arial MT"/>
              </a:rPr>
              <a:t> </a:t>
            </a:r>
            <a:r>
              <a:rPr dirty="0" sz="2200" spc="-195">
                <a:latin typeface="Arial MT"/>
                <a:cs typeface="Arial MT"/>
              </a:rPr>
              <a:t>sistema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de</a:t>
            </a:r>
            <a:r>
              <a:rPr dirty="0" sz="2200" spc="-25">
                <a:latin typeface="Arial MT"/>
                <a:cs typeface="Arial MT"/>
              </a:rPr>
              <a:t> </a:t>
            </a:r>
            <a:r>
              <a:rPr dirty="0" sz="2200" spc="-40">
                <a:latin typeface="Arial MT"/>
                <a:cs typeface="Arial MT"/>
              </a:rPr>
              <a:t>computação</a:t>
            </a:r>
            <a:endParaRPr sz="2200">
              <a:latin typeface="Arial MT"/>
              <a:cs typeface="Arial MT"/>
            </a:endParaRPr>
          </a:p>
          <a:p>
            <a:pPr lvl="1" marL="749935" marR="127635" indent="-280670">
              <a:lnSpc>
                <a:spcPct val="100899"/>
              </a:lnSpc>
              <a:spcBef>
                <a:spcPts val="505"/>
              </a:spcBef>
              <a:buClr>
                <a:srgbClr val="94B6D2"/>
              </a:buClr>
              <a:buSzPct val="68181"/>
              <a:buFont typeface="Microsoft Sans Serif"/>
              <a:buChar char="□"/>
              <a:tabLst>
                <a:tab pos="749935" algn="l"/>
              </a:tabLst>
            </a:pPr>
            <a:r>
              <a:rPr dirty="0" sz="2200" spc="-165">
                <a:latin typeface="Arial MT"/>
                <a:cs typeface="Arial MT"/>
              </a:rPr>
              <a:t>Informações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195">
                <a:latin typeface="Arial MT"/>
                <a:cs typeface="Arial MT"/>
              </a:rPr>
              <a:t>(processos,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160">
                <a:latin typeface="Arial MT"/>
                <a:cs typeface="Arial MT"/>
              </a:rPr>
              <a:t>picos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10">
                <a:latin typeface="Arial MT"/>
                <a:cs typeface="Arial MT"/>
              </a:rPr>
              <a:t>de</a:t>
            </a:r>
            <a:r>
              <a:rPr dirty="0" sz="2200" spc="15">
                <a:latin typeface="Arial MT"/>
                <a:cs typeface="Arial MT"/>
              </a:rPr>
              <a:t> </a:t>
            </a:r>
            <a:r>
              <a:rPr dirty="0" sz="2200" spc="-260">
                <a:latin typeface="Arial MT"/>
                <a:cs typeface="Arial MT"/>
              </a:rPr>
              <a:t>CPU,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145">
                <a:latin typeface="Arial MT"/>
                <a:cs typeface="Arial MT"/>
              </a:rPr>
              <a:t>chegadas,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130">
                <a:latin typeface="Arial MT"/>
                <a:cs typeface="Arial MT"/>
              </a:rPr>
              <a:t>E/S,</a:t>
            </a:r>
            <a:r>
              <a:rPr dirty="0" sz="2200" spc="15">
                <a:latin typeface="Arial MT"/>
                <a:cs typeface="Arial MT"/>
              </a:rPr>
              <a:t> </a:t>
            </a:r>
            <a:r>
              <a:rPr dirty="0" sz="2200" spc="-120">
                <a:latin typeface="Arial MT"/>
                <a:cs typeface="Arial MT"/>
              </a:rPr>
              <a:t>términos, </a:t>
            </a:r>
            <a:r>
              <a:rPr dirty="0" sz="2200" spc="-140">
                <a:latin typeface="Arial MT"/>
                <a:cs typeface="Arial MT"/>
              </a:rPr>
              <a:t>etc.)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140">
                <a:latin typeface="Arial MT"/>
                <a:cs typeface="Arial MT"/>
              </a:rPr>
              <a:t>podem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170">
                <a:latin typeface="Arial MT"/>
                <a:cs typeface="Arial MT"/>
              </a:rPr>
              <a:t>ser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80">
                <a:latin typeface="Arial MT"/>
                <a:cs typeface="Arial MT"/>
              </a:rPr>
              <a:t>geradas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10">
                <a:latin typeface="Arial MT"/>
                <a:cs typeface="Arial MT"/>
              </a:rPr>
              <a:t>aleatoriamente</a:t>
            </a:r>
            <a:endParaRPr sz="2200">
              <a:latin typeface="Arial MT"/>
              <a:cs typeface="Arial MT"/>
            </a:endParaRPr>
          </a:p>
          <a:p>
            <a:pPr lvl="2" marL="1155065" indent="-228600">
              <a:lnSpc>
                <a:spcPct val="100000"/>
              </a:lnSpc>
              <a:spcBef>
                <a:spcPts val="505"/>
              </a:spcBef>
              <a:buClr>
                <a:srgbClr val="DD7F46"/>
              </a:buClr>
              <a:buSzPct val="76190"/>
              <a:buFont typeface="Lucida Sans Unicode"/>
              <a:buChar char="■"/>
              <a:tabLst>
                <a:tab pos="1155065" algn="l"/>
              </a:tabLst>
            </a:pPr>
            <a:r>
              <a:rPr dirty="0" sz="2100" spc="-190">
                <a:latin typeface="Arial MT"/>
                <a:cs typeface="Arial MT"/>
              </a:rPr>
              <a:t>De</a:t>
            </a:r>
            <a:r>
              <a:rPr dirty="0" sz="2100" spc="-15">
                <a:latin typeface="Arial MT"/>
                <a:cs typeface="Arial MT"/>
              </a:rPr>
              <a:t> </a:t>
            </a:r>
            <a:r>
              <a:rPr dirty="0" sz="2100" spc="-80">
                <a:latin typeface="Arial MT"/>
                <a:cs typeface="Arial MT"/>
              </a:rPr>
              <a:t>acordo</a:t>
            </a:r>
            <a:r>
              <a:rPr dirty="0" sz="2100" spc="-25">
                <a:latin typeface="Arial MT"/>
                <a:cs typeface="Arial MT"/>
              </a:rPr>
              <a:t> </a:t>
            </a:r>
            <a:r>
              <a:rPr dirty="0" sz="2100" spc="-245">
                <a:latin typeface="Arial MT"/>
                <a:cs typeface="Arial MT"/>
              </a:rPr>
              <a:t>com</a:t>
            </a:r>
            <a:r>
              <a:rPr dirty="0" sz="2100" spc="-5">
                <a:latin typeface="Arial MT"/>
                <a:cs typeface="Arial MT"/>
              </a:rPr>
              <a:t> </a:t>
            </a:r>
            <a:r>
              <a:rPr dirty="0" sz="2100" spc="-114">
                <a:latin typeface="Arial MT"/>
                <a:cs typeface="Arial MT"/>
              </a:rPr>
              <a:t>distribuições</a:t>
            </a:r>
            <a:r>
              <a:rPr dirty="0" sz="2100" spc="-10">
                <a:latin typeface="Arial MT"/>
                <a:cs typeface="Arial MT"/>
              </a:rPr>
              <a:t> probabilísticas</a:t>
            </a:r>
            <a:endParaRPr sz="2100">
              <a:latin typeface="Arial MT"/>
              <a:cs typeface="Arial MT"/>
            </a:endParaRPr>
          </a:p>
          <a:p>
            <a:pPr lvl="1" marL="749935" marR="5080" indent="-280670">
              <a:lnSpc>
                <a:spcPct val="100499"/>
              </a:lnSpc>
              <a:spcBef>
                <a:spcPts val="515"/>
              </a:spcBef>
              <a:buClr>
                <a:srgbClr val="94B6D2"/>
              </a:buClr>
              <a:buSzPct val="68181"/>
              <a:buFont typeface="Microsoft Sans Serif"/>
              <a:buChar char="□"/>
              <a:tabLst>
                <a:tab pos="749935" algn="l"/>
              </a:tabLst>
            </a:pPr>
            <a:r>
              <a:rPr dirty="0" sz="2200" spc="-195">
                <a:latin typeface="Arial MT"/>
                <a:cs typeface="Arial MT"/>
              </a:rPr>
              <a:t>Resultados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175">
                <a:latin typeface="Arial MT"/>
                <a:cs typeface="Arial MT"/>
              </a:rPr>
              <a:t>são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204">
                <a:latin typeface="Arial MT"/>
                <a:cs typeface="Arial MT"/>
              </a:rPr>
              <a:t>usados</a:t>
            </a:r>
            <a:r>
              <a:rPr dirty="0" sz="2200">
                <a:latin typeface="Arial MT"/>
                <a:cs typeface="Arial MT"/>
              </a:rPr>
              <a:t> para</a:t>
            </a:r>
            <a:r>
              <a:rPr dirty="0" sz="2200" spc="-120">
                <a:latin typeface="Arial MT"/>
                <a:cs typeface="Arial MT"/>
              </a:rPr>
              <a:t> </a:t>
            </a:r>
            <a:r>
              <a:rPr dirty="0" sz="2200" spc="-45">
                <a:latin typeface="Arial MT"/>
                <a:cs typeface="Arial MT"/>
              </a:rPr>
              <a:t>verificar</a:t>
            </a:r>
            <a:r>
              <a:rPr dirty="0" sz="2200" spc="-2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o </a:t>
            </a:r>
            <a:r>
              <a:rPr dirty="0" sz="2200" spc="-145">
                <a:latin typeface="Arial MT"/>
                <a:cs typeface="Arial MT"/>
              </a:rPr>
              <a:t>que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105">
                <a:latin typeface="Arial MT"/>
                <a:cs typeface="Arial MT"/>
              </a:rPr>
              <a:t>ocorre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145">
                <a:latin typeface="Arial MT"/>
                <a:cs typeface="Arial MT"/>
              </a:rPr>
              <a:t>na</a:t>
            </a:r>
            <a:r>
              <a:rPr dirty="0" sz="2200" spc="-10">
                <a:latin typeface="Arial MT"/>
                <a:cs typeface="Arial MT"/>
              </a:rPr>
              <a:t> realidade </a:t>
            </a:r>
            <a:r>
              <a:rPr dirty="0" sz="2200">
                <a:latin typeface="Arial MT"/>
                <a:cs typeface="Arial MT"/>
              </a:rPr>
              <a:t>e</a:t>
            </a:r>
            <a:r>
              <a:rPr dirty="0" sz="2200" spc="-50">
                <a:latin typeface="Arial MT"/>
                <a:cs typeface="Arial MT"/>
              </a:rPr>
              <a:t> </a:t>
            </a:r>
            <a:r>
              <a:rPr dirty="0" sz="2200" spc="-45">
                <a:latin typeface="Arial MT"/>
                <a:cs typeface="Arial MT"/>
              </a:rPr>
              <a:t>adota-</a:t>
            </a:r>
            <a:r>
              <a:rPr dirty="0" sz="2200" spc="-254">
                <a:latin typeface="Arial MT"/>
                <a:cs typeface="Arial MT"/>
              </a:rPr>
              <a:t>se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a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100">
                <a:latin typeface="Arial MT"/>
                <a:cs typeface="Arial MT"/>
              </a:rPr>
              <a:t>distribuição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10">
                <a:latin typeface="Arial MT"/>
                <a:cs typeface="Arial MT"/>
              </a:rPr>
              <a:t>adequada</a:t>
            </a:r>
            <a:endParaRPr sz="2200">
              <a:latin typeface="Arial MT"/>
              <a:cs typeface="Arial MT"/>
            </a:endParaRPr>
          </a:p>
          <a:p>
            <a:pPr marL="350520" indent="-337820">
              <a:lnSpc>
                <a:spcPct val="100000"/>
              </a:lnSpc>
              <a:spcBef>
                <a:spcPts val="695"/>
              </a:spcBef>
              <a:buClr>
                <a:srgbClr val="DD7F46"/>
              </a:buClr>
              <a:buSzPct val="60000"/>
              <a:buFont typeface="Lucida Sans Unicode"/>
              <a:buChar char="□"/>
              <a:tabLst>
                <a:tab pos="350520" algn="l"/>
              </a:tabLst>
            </a:pPr>
            <a:r>
              <a:rPr dirty="0" sz="2500" spc="-95">
                <a:latin typeface="Arial MT"/>
                <a:cs typeface="Arial MT"/>
              </a:rPr>
              <a:t>Avaliação</a:t>
            </a:r>
            <a:r>
              <a:rPr dirty="0" sz="2500" spc="-75">
                <a:latin typeface="Arial MT"/>
                <a:cs typeface="Arial MT"/>
              </a:rPr>
              <a:t> </a:t>
            </a:r>
            <a:r>
              <a:rPr dirty="0" sz="2500" spc="-20">
                <a:latin typeface="Arial MT"/>
                <a:cs typeface="Arial MT"/>
              </a:rPr>
              <a:t>por</a:t>
            </a:r>
            <a:r>
              <a:rPr dirty="0" sz="2500" spc="-75">
                <a:latin typeface="Arial MT"/>
                <a:cs typeface="Arial MT"/>
              </a:rPr>
              <a:t> implementação</a:t>
            </a:r>
            <a:endParaRPr sz="2500">
              <a:latin typeface="Arial MT"/>
              <a:cs typeface="Arial MT"/>
            </a:endParaRPr>
          </a:p>
          <a:p>
            <a:pPr lvl="1" marL="749300" indent="-280035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68181"/>
              <a:buFont typeface="Microsoft Sans Serif"/>
              <a:buChar char="□"/>
              <a:tabLst>
                <a:tab pos="749300" algn="l"/>
              </a:tabLst>
            </a:pPr>
            <a:r>
              <a:rPr dirty="0" sz="2200" spc="-135">
                <a:latin typeface="Arial MT"/>
                <a:cs typeface="Arial MT"/>
              </a:rPr>
              <a:t>Mais</a:t>
            </a:r>
            <a:r>
              <a:rPr dirty="0" sz="2200" spc="-20">
                <a:latin typeface="Arial MT"/>
                <a:cs typeface="Arial MT"/>
              </a:rPr>
              <a:t> </a:t>
            </a:r>
            <a:r>
              <a:rPr dirty="0" sz="2200" spc="-10">
                <a:latin typeface="Arial MT"/>
                <a:cs typeface="Arial MT"/>
              </a:rPr>
              <a:t>realista</a:t>
            </a:r>
            <a:endParaRPr sz="2200">
              <a:latin typeface="Arial MT"/>
              <a:cs typeface="Arial MT"/>
            </a:endParaRPr>
          </a:p>
          <a:p>
            <a:pPr lvl="1" marL="749935" marR="549910" indent="-280670">
              <a:lnSpc>
                <a:spcPct val="100899"/>
              </a:lnSpc>
              <a:spcBef>
                <a:spcPts val="505"/>
              </a:spcBef>
              <a:buClr>
                <a:srgbClr val="94B6D2"/>
              </a:buClr>
              <a:buSzPct val="68181"/>
              <a:buFont typeface="Microsoft Sans Serif"/>
              <a:buChar char="□"/>
              <a:tabLst>
                <a:tab pos="749935" algn="l"/>
              </a:tabLst>
            </a:pPr>
            <a:r>
              <a:rPr dirty="0" sz="2200" spc="-55">
                <a:latin typeface="Arial MT"/>
                <a:cs typeface="Arial MT"/>
              </a:rPr>
              <a:t>Alto</a:t>
            </a:r>
            <a:r>
              <a:rPr dirty="0" sz="2200" spc="-20">
                <a:latin typeface="Arial MT"/>
                <a:cs typeface="Arial MT"/>
              </a:rPr>
              <a:t> </a:t>
            </a:r>
            <a:r>
              <a:rPr dirty="0" sz="2200" spc="-204">
                <a:latin typeface="Arial MT"/>
                <a:cs typeface="Arial MT"/>
              </a:rPr>
              <a:t>custo: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180">
                <a:latin typeface="Arial MT"/>
                <a:cs typeface="Arial MT"/>
              </a:rPr>
              <a:t>necessário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135">
                <a:latin typeface="Arial MT"/>
                <a:cs typeface="Arial MT"/>
              </a:rPr>
              <a:t>implementar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210">
                <a:latin typeface="Arial MT"/>
                <a:cs typeface="Arial MT"/>
              </a:rPr>
              <a:t>no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114">
                <a:latin typeface="Arial MT"/>
                <a:cs typeface="Arial MT"/>
              </a:rPr>
              <a:t>kernel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e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85">
                <a:latin typeface="Arial MT"/>
                <a:cs typeface="Arial MT"/>
              </a:rPr>
              <a:t>testar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185">
                <a:latin typeface="Arial MT"/>
                <a:cs typeface="Arial MT"/>
              </a:rPr>
              <a:t>sob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25">
                <a:latin typeface="Arial MT"/>
                <a:cs typeface="Arial MT"/>
              </a:rPr>
              <a:t>as </a:t>
            </a:r>
            <a:r>
              <a:rPr dirty="0" sz="2200" spc="-140">
                <a:latin typeface="Arial MT"/>
                <a:cs typeface="Arial MT"/>
              </a:rPr>
              <a:t>diversas</a:t>
            </a:r>
            <a:r>
              <a:rPr dirty="0" sz="2200" spc="50">
                <a:latin typeface="Arial MT"/>
                <a:cs typeface="Arial MT"/>
              </a:rPr>
              <a:t> </a:t>
            </a:r>
            <a:r>
              <a:rPr dirty="0" sz="2200" spc="-185">
                <a:latin typeface="Arial MT"/>
                <a:cs typeface="Arial MT"/>
              </a:rPr>
              <a:t>situações</a:t>
            </a:r>
            <a:r>
              <a:rPr dirty="0" sz="2200" spc="55">
                <a:latin typeface="Arial MT"/>
                <a:cs typeface="Arial MT"/>
              </a:rPr>
              <a:t> </a:t>
            </a:r>
            <a:r>
              <a:rPr dirty="0" sz="2200" spc="-20">
                <a:latin typeface="Arial MT"/>
                <a:cs typeface="Arial MT"/>
              </a:rPr>
              <a:t>reais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313556" y="1978151"/>
            <a:ext cx="8353425" cy="3168650"/>
          </a:xfrm>
          <a:custGeom>
            <a:avLst/>
            <a:gdLst/>
            <a:ahLst/>
            <a:cxnLst/>
            <a:rect l="l" t="t" r="r" b="b"/>
            <a:pathLst>
              <a:path w="8353425" h="3168650">
                <a:moveTo>
                  <a:pt x="0" y="0"/>
                </a:moveTo>
                <a:lnTo>
                  <a:pt x="0" y="3168395"/>
                </a:lnTo>
                <a:lnTo>
                  <a:pt x="8353043" y="3168395"/>
                </a:lnTo>
                <a:lnTo>
                  <a:pt x="8353043" y="0"/>
                </a:lnTo>
                <a:lnTo>
                  <a:pt x="0" y="0"/>
                </a:lnTo>
                <a:close/>
              </a:path>
            </a:pathLst>
          </a:custGeom>
          <a:ln w="2222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08945" rIns="0" bIns="0" rtlCol="0" vert="horz">
            <a:spAutoFit/>
          </a:bodyPr>
          <a:lstStyle/>
          <a:p>
            <a:pPr marL="10795">
              <a:lnSpc>
                <a:spcPct val="100000"/>
              </a:lnSpc>
              <a:spcBef>
                <a:spcPts val="100"/>
              </a:spcBef>
            </a:pPr>
            <a:r>
              <a:rPr dirty="0" spc="-155"/>
              <a:t>Avaliação </a:t>
            </a:r>
            <a:r>
              <a:rPr dirty="0" spc="-20"/>
              <a:t>por</a:t>
            </a:r>
            <a:r>
              <a:rPr dirty="0" spc="-245"/>
              <a:t> </a:t>
            </a:r>
            <a:r>
              <a:rPr dirty="0" spc="-335"/>
              <a:t>Simulação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688790" y="2053164"/>
            <a:ext cx="7171690" cy="4519930"/>
            <a:chOff x="1688790" y="2053164"/>
            <a:chExt cx="7171690" cy="451993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86272" y="2456994"/>
              <a:ext cx="6077236" cy="3933453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717410" y="2081783"/>
              <a:ext cx="7114540" cy="4462780"/>
            </a:xfrm>
            <a:custGeom>
              <a:avLst/>
              <a:gdLst/>
              <a:ahLst/>
              <a:cxnLst/>
              <a:rect l="l" t="t" r="r" b="b"/>
              <a:pathLst>
                <a:path w="7114540" h="4462780">
                  <a:moveTo>
                    <a:pt x="0" y="0"/>
                  </a:moveTo>
                  <a:lnTo>
                    <a:pt x="0" y="4462271"/>
                  </a:lnTo>
                  <a:lnTo>
                    <a:pt x="7114031" y="4462271"/>
                  </a:lnTo>
                  <a:lnTo>
                    <a:pt x="7114031" y="0"/>
                  </a:lnTo>
                  <a:lnTo>
                    <a:pt x="0" y="0"/>
                  </a:lnTo>
                  <a:close/>
                </a:path>
              </a:pathLst>
            </a:custGeom>
            <a:ln w="57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4260" y="784351"/>
            <a:ext cx="604837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25"/>
              <a:t>Exercício</a:t>
            </a:r>
            <a:r>
              <a:rPr dirty="0"/>
              <a:t> </a:t>
            </a:r>
            <a:r>
              <a:rPr dirty="0" spc="-305"/>
              <a:t>Proposto</a:t>
            </a:r>
            <a:r>
              <a:rPr dirty="0" spc="-5"/>
              <a:t> </a:t>
            </a:r>
            <a:r>
              <a:rPr dirty="0" spc="-505"/>
              <a:t>em</a:t>
            </a:r>
            <a:r>
              <a:rPr dirty="0" spc="-10"/>
              <a:t> </a:t>
            </a:r>
            <a:r>
              <a:rPr dirty="0" spc="-125"/>
              <a:t>Sala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65680" y="2191917"/>
            <a:ext cx="6278880" cy="236791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2200" spc="-85">
                <a:latin typeface="Arial MT"/>
                <a:cs typeface="Arial MT"/>
              </a:rPr>
              <a:t>Utilize</a:t>
            </a:r>
            <a:r>
              <a:rPr dirty="0" sz="2200" spc="-70">
                <a:latin typeface="Arial MT"/>
                <a:cs typeface="Arial MT"/>
              </a:rPr>
              <a:t> </a:t>
            </a:r>
            <a:r>
              <a:rPr dirty="0" sz="2200" spc="-254">
                <a:latin typeface="Arial MT"/>
                <a:cs typeface="Arial MT"/>
              </a:rPr>
              <a:t>os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125">
                <a:latin typeface="Arial MT"/>
                <a:cs typeface="Arial MT"/>
              </a:rPr>
              <a:t>Algoritmos</a:t>
            </a:r>
            <a:r>
              <a:rPr dirty="0" sz="2200" spc="-30">
                <a:latin typeface="Arial MT"/>
                <a:cs typeface="Arial MT"/>
              </a:rPr>
              <a:t> </a:t>
            </a:r>
            <a:r>
              <a:rPr dirty="0" sz="2200" spc="-10">
                <a:latin typeface="Arial MT"/>
                <a:cs typeface="Arial MT"/>
              </a:rPr>
              <a:t>de</a:t>
            </a:r>
            <a:r>
              <a:rPr dirty="0" sz="2200" spc="-35">
                <a:latin typeface="Arial MT"/>
                <a:cs typeface="Arial MT"/>
              </a:rPr>
              <a:t> </a:t>
            </a:r>
            <a:r>
              <a:rPr dirty="0" sz="2200" spc="-114">
                <a:latin typeface="Arial MT"/>
                <a:cs typeface="Arial MT"/>
              </a:rPr>
              <a:t>Escalonamento:</a:t>
            </a:r>
            <a:endParaRPr sz="220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spcBef>
                <a:spcPts val="434"/>
              </a:spcBef>
              <a:buAutoNum type="alphaLcParenR"/>
              <a:tabLst>
                <a:tab pos="318770" algn="l"/>
              </a:tabLst>
            </a:pPr>
            <a:r>
              <a:rPr dirty="0" sz="2200" spc="-380">
                <a:latin typeface="Arial MT"/>
                <a:cs typeface="Arial MT"/>
              </a:rPr>
              <a:t>FCFS</a:t>
            </a:r>
            <a:endParaRPr sz="220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spcBef>
                <a:spcPts val="440"/>
              </a:spcBef>
              <a:buAutoNum type="alphaLcParenR"/>
              <a:tabLst>
                <a:tab pos="318770" algn="l"/>
              </a:tabLst>
            </a:pPr>
            <a:r>
              <a:rPr dirty="0" sz="2200" spc="-235">
                <a:latin typeface="Arial MT"/>
                <a:cs typeface="Arial MT"/>
              </a:rPr>
              <a:t>SJF(não</a:t>
            </a:r>
            <a:r>
              <a:rPr dirty="0" sz="2200" spc="50">
                <a:latin typeface="Arial MT"/>
                <a:cs typeface="Arial MT"/>
              </a:rPr>
              <a:t> </a:t>
            </a:r>
            <a:r>
              <a:rPr dirty="0" sz="2200" spc="-10">
                <a:latin typeface="Arial MT"/>
                <a:cs typeface="Arial MT"/>
              </a:rPr>
              <a:t>preemptivo)</a:t>
            </a:r>
            <a:endParaRPr sz="2200">
              <a:latin typeface="Arial MT"/>
              <a:cs typeface="Arial MT"/>
            </a:endParaRPr>
          </a:p>
          <a:p>
            <a:pPr marL="273050" indent="-260350">
              <a:lnSpc>
                <a:spcPct val="100000"/>
              </a:lnSpc>
              <a:spcBef>
                <a:spcPts val="434"/>
              </a:spcBef>
              <a:buAutoNum type="alphaLcParenR"/>
              <a:tabLst>
                <a:tab pos="273050" algn="l"/>
              </a:tabLst>
            </a:pPr>
            <a:r>
              <a:rPr dirty="0" sz="2200" spc="-95">
                <a:latin typeface="Arial MT"/>
                <a:cs typeface="Arial MT"/>
              </a:rPr>
              <a:t>Prioridades</a:t>
            </a:r>
            <a:r>
              <a:rPr dirty="0" sz="2200" spc="-60">
                <a:latin typeface="Arial MT"/>
                <a:cs typeface="Arial MT"/>
              </a:rPr>
              <a:t> </a:t>
            </a:r>
            <a:r>
              <a:rPr dirty="0" sz="2200" spc="-45">
                <a:latin typeface="Arial MT"/>
                <a:cs typeface="Arial MT"/>
              </a:rPr>
              <a:t>(A=1,</a:t>
            </a:r>
            <a:r>
              <a:rPr dirty="0" sz="2200" spc="-85">
                <a:latin typeface="Arial MT"/>
                <a:cs typeface="Arial MT"/>
              </a:rPr>
              <a:t> </a:t>
            </a:r>
            <a:r>
              <a:rPr dirty="0" sz="2200" spc="-65">
                <a:latin typeface="Arial MT"/>
                <a:cs typeface="Arial MT"/>
              </a:rPr>
              <a:t>B=2,</a:t>
            </a:r>
            <a:r>
              <a:rPr dirty="0" sz="2200" spc="-60">
                <a:latin typeface="Arial MT"/>
                <a:cs typeface="Arial MT"/>
              </a:rPr>
              <a:t> </a:t>
            </a:r>
            <a:r>
              <a:rPr dirty="0" sz="2200" spc="-20">
                <a:latin typeface="Arial MT"/>
                <a:cs typeface="Arial MT"/>
              </a:rPr>
              <a:t>C=3)</a:t>
            </a:r>
            <a:endParaRPr sz="220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spcBef>
                <a:spcPts val="430"/>
              </a:spcBef>
              <a:buAutoNum type="alphaLcParenR"/>
              <a:tabLst>
                <a:tab pos="318770" algn="l"/>
              </a:tabLst>
            </a:pPr>
            <a:r>
              <a:rPr dirty="0" sz="2200" spc="-490">
                <a:latin typeface="Arial MT"/>
                <a:cs typeface="Arial MT"/>
              </a:rPr>
              <a:t>RR</a:t>
            </a:r>
            <a:r>
              <a:rPr dirty="0" sz="2200" spc="15">
                <a:latin typeface="Arial MT"/>
                <a:cs typeface="Arial MT"/>
              </a:rPr>
              <a:t> </a:t>
            </a:r>
            <a:r>
              <a:rPr dirty="0" sz="2200" spc="-185">
                <a:latin typeface="Arial MT"/>
                <a:cs typeface="Arial MT"/>
              </a:rPr>
              <a:t>(quantum</a:t>
            </a:r>
            <a:r>
              <a:rPr dirty="0" sz="2200" spc="10">
                <a:latin typeface="Arial MT"/>
                <a:cs typeface="Arial MT"/>
              </a:rPr>
              <a:t> </a:t>
            </a:r>
            <a:r>
              <a:rPr dirty="0" sz="2200" spc="165">
                <a:latin typeface="Arial MT"/>
                <a:cs typeface="Arial MT"/>
              </a:rPr>
              <a:t>=</a:t>
            </a:r>
            <a:r>
              <a:rPr dirty="0" sz="2200" spc="20">
                <a:latin typeface="Arial MT"/>
                <a:cs typeface="Arial MT"/>
              </a:rPr>
              <a:t> </a:t>
            </a:r>
            <a:r>
              <a:rPr dirty="0" sz="2200" spc="-25">
                <a:latin typeface="Arial MT"/>
                <a:cs typeface="Arial MT"/>
              </a:rPr>
              <a:t>1)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  <a:tabLst>
                <a:tab pos="330835" algn="l"/>
              </a:tabLst>
            </a:pPr>
            <a:r>
              <a:rPr dirty="0" sz="1300" spc="60">
                <a:solidFill>
                  <a:srgbClr val="DD7F46"/>
                </a:solidFill>
                <a:latin typeface="Lucida Sans Unicode"/>
                <a:cs typeface="Lucida Sans Unicode"/>
              </a:rPr>
              <a:t>□</a:t>
            </a:r>
            <a:r>
              <a:rPr dirty="0" sz="1300">
                <a:solidFill>
                  <a:srgbClr val="DD7F46"/>
                </a:solidFill>
                <a:latin typeface="Lucida Sans Unicode"/>
                <a:cs typeface="Lucida Sans Unicode"/>
              </a:rPr>
              <a:t>	</a:t>
            </a:r>
            <a:r>
              <a:rPr dirty="0" sz="2200" spc="-110">
                <a:latin typeface="Arial MT"/>
                <a:cs typeface="Arial MT"/>
              </a:rPr>
              <a:t>Calcular</a:t>
            </a:r>
            <a:r>
              <a:rPr dirty="0" sz="2200" spc="-45">
                <a:latin typeface="Arial MT"/>
                <a:cs typeface="Arial MT"/>
              </a:rPr>
              <a:t> </a:t>
            </a:r>
            <a:r>
              <a:rPr dirty="0" sz="2200" spc="-254">
                <a:latin typeface="Arial MT"/>
                <a:cs typeface="Arial MT"/>
              </a:rPr>
              <a:t>os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185">
                <a:latin typeface="Arial MT"/>
                <a:cs typeface="Arial MT"/>
              </a:rPr>
              <a:t>tempos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10">
                <a:latin typeface="Arial MT"/>
                <a:cs typeface="Arial MT"/>
              </a:rPr>
              <a:t>de</a:t>
            </a:r>
            <a:r>
              <a:rPr dirty="0" sz="2200" spc="-95">
                <a:latin typeface="Arial MT"/>
                <a:cs typeface="Arial MT"/>
              </a:rPr>
              <a:t> </a:t>
            </a:r>
            <a:r>
              <a:rPr dirty="0" sz="2200" spc="-110">
                <a:latin typeface="Arial MT"/>
                <a:cs typeface="Arial MT"/>
              </a:rPr>
              <a:t>espera</a:t>
            </a:r>
            <a:r>
              <a:rPr dirty="0" sz="2200" spc="-3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e</a:t>
            </a:r>
            <a:r>
              <a:rPr dirty="0" sz="2200" spc="-30">
                <a:latin typeface="Arial MT"/>
                <a:cs typeface="Arial MT"/>
              </a:rPr>
              <a:t> </a:t>
            </a:r>
            <a:r>
              <a:rPr dirty="0" sz="2200" spc="-100">
                <a:latin typeface="Arial MT"/>
                <a:cs typeface="Arial MT"/>
              </a:rPr>
              <a:t>retorno</a:t>
            </a:r>
            <a:r>
              <a:rPr dirty="0" sz="2200" spc="-45">
                <a:latin typeface="Arial MT"/>
                <a:cs typeface="Arial MT"/>
              </a:rPr>
              <a:t> </a:t>
            </a:r>
            <a:r>
              <a:rPr dirty="0" sz="2200" spc="-150">
                <a:latin typeface="Arial MT"/>
                <a:cs typeface="Arial MT"/>
              </a:rPr>
              <a:t>(</a:t>
            </a:r>
            <a:r>
              <a:rPr dirty="0" sz="2200" spc="-150" i="1">
                <a:latin typeface="Arial"/>
                <a:cs typeface="Arial"/>
              </a:rPr>
              <a:t>Turnaround</a:t>
            </a:r>
            <a:r>
              <a:rPr dirty="0" sz="2200" spc="-150">
                <a:latin typeface="Arial MT"/>
                <a:cs typeface="Arial MT"/>
              </a:rPr>
              <a:t>).</a:t>
            </a:r>
            <a:endParaRPr sz="2200">
              <a:latin typeface="Arial MT"/>
              <a:cs typeface="Arial MT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828665" y="4847844"/>
          <a:ext cx="6776084" cy="1322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3400"/>
                <a:gridCol w="1625600"/>
                <a:gridCol w="3248659"/>
              </a:tblGrid>
              <a:tr h="399415">
                <a:tc>
                  <a:txBody>
                    <a:bodyPr/>
                    <a:lstStyle/>
                    <a:p>
                      <a:pPr marL="474345">
                        <a:lnSpc>
                          <a:spcPts val="1545"/>
                        </a:lnSpc>
                      </a:pPr>
                      <a:r>
                        <a:rPr dirty="0" sz="1300" spc="320" b="1">
                          <a:latin typeface="Times New Roman"/>
                          <a:cs typeface="Times New Roman"/>
                        </a:rPr>
                        <a:t>Proceso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3855" marR="266700" indent="-91440">
                        <a:lnSpc>
                          <a:spcPts val="1510"/>
                        </a:lnSpc>
                        <a:spcBef>
                          <a:spcPts val="30"/>
                        </a:spcBef>
                      </a:pPr>
                      <a:r>
                        <a:rPr dirty="0" sz="1300" spc="409" b="1">
                          <a:latin typeface="Times New Roman"/>
                          <a:cs typeface="Times New Roman"/>
                        </a:rPr>
                        <a:t>Tempo</a:t>
                      </a:r>
                      <a:r>
                        <a:rPr dirty="0" sz="1300" spc="20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315" b="1">
                          <a:latin typeface="Times New Roman"/>
                          <a:cs typeface="Times New Roman"/>
                        </a:rPr>
                        <a:t>de </a:t>
                      </a:r>
                      <a:r>
                        <a:rPr dirty="0" sz="1300" spc="335" b="1">
                          <a:latin typeface="Times New Roman"/>
                          <a:cs typeface="Times New Roman"/>
                        </a:rPr>
                        <a:t>chegada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45"/>
                        </a:lnSpc>
                      </a:pPr>
                      <a:r>
                        <a:rPr dirty="0" sz="1300" spc="395" b="1">
                          <a:latin typeface="Times New Roman"/>
                          <a:cs typeface="Times New Roman"/>
                        </a:rPr>
                        <a:t>Consumo</a:t>
                      </a:r>
                      <a:r>
                        <a:rPr dirty="0" sz="1300" spc="20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355" b="1">
                          <a:latin typeface="Times New Roman"/>
                          <a:cs typeface="Times New Roman"/>
                        </a:rPr>
                        <a:t>da</a:t>
                      </a:r>
                      <a:r>
                        <a:rPr dirty="0" sz="1300" spc="2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440" b="1">
                          <a:latin typeface="Times New Roman"/>
                          <a:cs typeface="Times New Roman"/>
                        </a:rPr>
                        <a:t>CPU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67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300" spc="315">
                          <a:latin typeface="Times New Roman"/>
                          <a:cs typeface="Times New Roman"/>
                        </a:rPr>
                        <a:t>Proceso</a:t>
                      </a:r>
                      <a:r>
                        <a:rPr dirty="0" sz="1300" spc="2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445">
                          <a:latin typeface="Times New Roman"/>
                          <a:cs typeface="Times New Roman"/>
                        </a:rPr>
                        <a:t>A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6355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300" spc="290">
                          <a:latin typeface="Times New Roman"/>
                          <a:cs typeface="Times New Roman"/>
                        </a:rPr>
                        <a:t>7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635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dirty="0" baseline="8547" sz="1950" spc="427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dirty="0" sz="850" spc="285">
                          <a:latin typeface="Times New Roman"/>
                          <a:cs typeface="Times New Roman"/>
                        </a:rPr>
                        <a:t>CPU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239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67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1300" spc="315">
                          <a:latin typeface="Times New Roman"/>
                          <a:cs typeface="Times New Roman"/>
                        </a:rPr>
                        <a:t>Proceso</a:t>
                      </a:r>
                      <a:r>
                        <a:rPr dirty="0" sz="1300" spc="1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415">
                          <a:latin typeface="Times New Roman"/>
                          <a:cs typeface="Times New Roman"/>
                        </a:rPr>
                        <a:t>B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5719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1300" spc="290">
                          <a:latin typeface="Times New Roman"/>
                          <a:cs typeface="Times New Roman"/>
                        </a:rPr>
                        <a:t>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5719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baseline="8547" sz="1950" spc="457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850" spc="305">
                          <a:latin typeface="Times New Roman"/>
                          <a:cs typeface="Times New Roman"/>
                        </a:rPr>
                        <a:t>CPU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112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92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300" spc="315">
                          <a:latin typeface="Times New Roman"/>
                          <a:cs typeface="Times New Roman"/>
                        </a:rPr>
                        <a:t>Proceso</a:t>
                      </a:r>
                      <a:r>
                        <a:rPr dirty="0" sz="1300" spc="2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415">
                          <a:latin typeface="Times New Roman"/>
                          <a:cs typeface="Times New Roman"/>
                        </a:rPr>
                        <a:t>C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6355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300" spc="290">
                          <a:latin typeface="Times New Roman"/>
                          <a:cs typeface="Times New Roman"/>
                        </a:rPr>
                        <a:t>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635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dirty="0" baseline="8547" sz="1950" spc="427"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dirty="0" sz="850" spc="285">
                          <a:latin typeface="Times New Roman"/>
                          <a:cs typeface="Times New Roman"/>
                        </a:rPr>
                        <a:t>CPU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239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1393824" y="6535925"/>
            <a:ext cx="732599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0835" indent="-318135">
              <a:lnSpc>
                <a:spcPct val="100000"/>
              </a:lnSpc>
              <a:spcBef>
                <a:spcPts val="100"/>
              </a:spcBef>
              <a:buClr>
                <a:srgbClr val="DD7F46"/>
              </a:buClr>
              <a:buSzPct val="60000"/>
              <a:buFont typeface="Lucida Sans Unicode"/>
              <a:buChar char="□"/>
              <a:tabLst>
                <a:tab pos="330835" algn="l"/>
              </a:tabLst>
            </a:pPr>
            <a:r>
              <a:rPr dirty="0" sz="2000" spc="-220">
                <a:solidFill>
                  <a:srgbClr val="FF0000"/>
                </a:solidFill>
                <a:latin typeface="Arial MT"/>
                <a:cs typeface="Arial MT"/>
              </a:rPr>
              <a:t>OBS:</a:t>
            </a:r>
            <a:r>
              <a:rPr dirty="0" sz="200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 spc="-145">
                <a:solidFill>
                  <a:srgbClr val="FF0000"/>
                </a:solidFill>
                <a:latin typeface="Arial MT"/>
                <a:cs typeface="Arial MT"/>
              </a:rPr>
              <a:t>Considere</a:t>
            </a:r>
            <a:r>
              <a:rPr dirty="0" sz="2000" spc="-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 spc="-229">
                <a:solidFill>
                  <a:srgbClr val="FF0000"/>
                </a:solidFill>
                <a:latin typeface="Arial MT"/>
                <a:cs typeface="Arial MT"/>
              </a:rPr>
              <a:t>os</a:t>
            </a:r>
            <a:r>
              <a:rPr dirty="0" sz="2000" spc="-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 spc="-170" i="1">
                <a:solidFill>
                  <a:srgbClr val="FF0000"/>
                </a:solidFill>
                <a:latin typeface="Arial"/>
                <a:cs typeface="Arial"/>
              </a:rPr>
              <a:t>delays</a:t>
            </a:r>
            <a:r>
              <a:rPr dirty="0" sz="2000" spc="-15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spc="-165">
                <a:solidFill>
                  <a:srgbClr val="FF0000"/>
                </a:solidFill>
                <a:latin typeface="Arial MT"/>
                <a:cs typeface="Arial MT"/>
              </a:rPr>
              <a:t>dos</a:t>
            </a:r>
            <a:r>
              <a:rPr dirty="0" sz="2000" spc="-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 spc="-165">
                <a:solidFill>
                  <a:srgbClr val="FF0000"/>
                </a:solidFill>
                <a:latin typeface="Arial MT"/>
                <a:cs typeface="Arial MT"/>
              </a:rPr>
              <a:t>tempos</a:t>
            </a:r>
            <a:r>
              <a:rPr dirty="0" sz="2000" spc="-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0000"/>
                </a:solidFill>
                <a:latin typeface="Arial MT"/>
                <a:cs typeface="Arial MT"/>
              </a:rPr>
              <a:t>de</a:t>
            </a:r>
            <a:r>
              <a:rPr dirty="0" sz="2000" spc="-6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 spc="-95">
                <a:solidFill>
                  <a:srgbClr val="FF0000"/>
                </a:solidFill>
                <a:latin typeface="Arial MT"/>
                <a:cs typeface="Arial MT"/>
              </a:rPr>
              <a:t>chegada</a:t>
            </a:r>
            <a:r>
              <a:rPr dirty="0" sz="2000" spc="-3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0000"/>
                </a:solidFill>
                <a:latin typeface="Arial MT"/>
                <a:cs typeface="Arial MT"/>
              </a:rPr>
              <a:t>de</a:t>
            </a:r>
            <a:r>
              <a:rPr dirty="0" sz="2000" spc="-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 spc="-60">
                <a:solidFill>
                  <a:srgbClr val="FF0000"/>
                </a:solidFill>
                <a:latin typeface="Arial MT"/>
                <a:cs typeface="Arial MT"/>
              </a:rPr>
              <a:t>cada</a:t>
            </a:r>
            <a:r>
              <a:rPr dirty="0" sz="2000" spc="-3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 spc="-110">
                <a:solidFill>
                  <a:srgbClr val="FF0000"/>
                </a:solidFill>
                <a:latin typeface="Arial MT"/>
                <a:cs typeface="Arial MT"/>
              </a:rPr>
              <a:t>processo.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007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35"/>
              <a:t>Exercício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466976" y="1965451"/>
            <a:ext cx="2924175" cy="4679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0200" indent="-317500">
              <a:lnSpc>
                <a:spcPct val="100000"/>
              </a:lnSpc>
              <a:spcBef>
                <a:spcPts val="100"/>
              </a:spcBef>
              <a:buClr>
                <a:srgbClr val="DD7F46"/>
              </a:buClr>
              <a:buSzPct val="58620"/>
              <a:buFont typeface="Lucida Sans Unicode"/>
              <a:buChar char="□"/>
              <a:tabLst>
                <a:tab pos="330200" algn="l"/>
              </a:tabLst>
            </a:pPr>
            <a:r>
              <a:rPr dirty="0" sz="2900" spc="-275">
                <a:latin typeface="Arial MT"/>
                <a:cs typeface="Arial MT"/>
              </a:rPr>
              <a:t>D)</a:t>
            </a:r>
            <a:r>
              <a:rPr dirty="0" sz="2900">
                <a:latin typeface="Arial MT"/>
                <a:cs typeface="Arial MT"/>
              </a:rPr>
              <a:t> </a:t>
            </a:r>
            <a:r>
              <a:rPr dirty="0" sz="2900" spc="-655">
                <a:latin typeface="Arial MT"/>
                <a:cs typeface="Arial MT"/>
              </a:rPr>
              <a:t>RR</a:t>
            </a:r>
            <a:r>
              <a:rPr dirty="0" sz="2900" spc="-10">
                <a:latin typeface="Arial MT"/>
                <a:cs typeface="Arial MT"/>
              </a:rPr>
              <a:t> </a:t>
            </a:r>
            <a:r>
              <a:rPr dirty="0" sz="2900" spc="-140">
                <a:latin typeface="Arial MT"/>
                <a:cs typeface="Arial MT"/>
              </a:rPr>
              <a:t>quantum=1</a:t>
            </a:r>
            <a:endParaRPr sz="2900">
              <a:latin typeface="Arial MT"/>
              <a:cs typeface="Arial MT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2458086" y="5020067"/>
            <a:ext cx="2909570" cy="0"/>
          </a:xfrm>
          <a:custGeom>
            <a:avLst/>
            <a:gdLst/>
            <a:ahLst/>
            <a:cxnLst/>
            <a:rect l="l" t="t" r="r" b="b"/>
            <a:pathLst>
              <a:path w="2909570" h="0">
                <a:moveTo>
                  <a:pt x="0" y="0"/>
                </a:moveTo>
                <a:lnTo>
                  <a:pt x="2909303" y="0"/>
                </a:lnTo>
              </a:path>
            </a:pathLst>
          </a:custGeom>
          <a:ln w="99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1105788" y="4827802"/>
            <a:ext cx="840740" cy="3143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900" spc="-10" i="1">
                <a:latin typeface="Times New Roman"/>
                <a:cs typeface="Times New Roman"/>
              </a:rPr>
              <a:t>TEspera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228976" y="4624164"/>
            <a:ext cx="7325359" cy="705485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495"/>
              </a:spcBef>
            </a:pPr>
            <a:r>
              <a:rPr dirty="0" baseline="-35087" sz="2850">
                <a:latin typeface="Symbol"/>
                <a:cs typeface="Symbol"/>
              </a:rPr>
              <a:t></a:t>
            </a:r>
            <a:r>
              <a:rPr dirty="0" baseline="-35087" sz="2850" spc="-179">
                <a:latin typeface="Times New Roman"/>
                <a:cs typeface="Times New Roman"/>
              </a:rPr>
              <a:t> </a:t>
            </a:r>
            <a:r>
              <a:rPr dirty="0" sz="1900" spc="-45" i="1">
                <a:latin typeface="Times New Roman"/>
                <a:cs typeface="Times New Roman"/>
              </a:rPr>
              <a:t>TEspera</a:t>
            </a:r>
            <a:r>
              <a:rPr dirty="0" baseline="-22727" sz="1650" spc="-67" i="1">
                <a:latin typeface="Times New Roman"/>
                <a:cs typeface="Times New Roman"/>
              </a:rPr>
              <a:t>A</a:t>
            </a:r>
            <a:r>
              <a:rPr dirty="0" sz="1900" spc="-45">
                <a:latin typeface="Symbol"/>
                <a:cs typeface="Symbol"/>
              </a:rPr>
              <a:t></a:t>
            </a:r>
            <a:r>
              <a:rPr dirty="0" sz="1900" spc="-45" i="1">
                <a:latin typeface="Times New Roman"/>
                <a:cs typeface="Times New Roman"/>
              </a:rPr>
              <a:t>TEspera</a:t>
            </a:r>
            <a:r>
              <a:rPr dirty="0" baseline="-22727" sz="1650" spc="-67" i="1">
                <a:latin typeface="Times New Roman"/>
                <a:cs typeface="Times New Roman"/>
              </a:rPr>
              <a:t>B</a:t>
            </a:r>
            <a:r>
              <a:rPr dirty="0" baseline="-22727" sz="1650" spc="-202" i="1">
                <a:latin typeface="Times New Roman"/>
                <a:cs typeface="Times New Roman"/>
              </a:rPr>
              <a:t> </a:t>
            </a:r>
            <a:r>
              <a:rPr dirty="0" sz="1900" spc="-35">
                <a:latin typeface="Symbol"/>
                <a:cs typeface="Symbol"/>
              </a:rPr>
              <a:t></a:t>
            </a:r>
            <a:r>
              <a:rPr dirty="0" sz="1900" spc="-35" i="1">
                <a:latin typeface="Times New Roman"/>
                <a:cs typeface="Times New Roman"/>
              </a:rPr>
              <a:t>TEspera</a:t>
            </a:r>
            <a:r>
              <a:rPr dirty="0" baseline="-22727" sz="1650" spc="-52" i="1">
                <a:latin typeface="Times New Roman"/>
                <a:cs typeface="Times New Roman"/>
              </a:rPr>
              <a:t>C</a:t>
            </a:r>
            <a:r>
              <a:rPr dirty="0" baseline="-22727" sz="1650" spc="622" i="1">
                <a:latin typeface="Times New Roman"/>
                <a:cs typeface="Times New Roman"/>
              </a:rPr>
              <a:t> </a:t>
            </a:r>
            <a:r>
              <a:rPr dirty="0" baseline="-35087" sz="2850">
                <a:latin typeface="Symbol"/>
                <a:cs typeface="Symbol"/>
              </a:rPr>
              <a:t></a:t>
            </a:r>
            <a:r>
              <a:rPr dirty="0" baseline="-35087" sz="2850" spc="-44">
                <a:latin typeface="Times New Roman"/>
                <a:cs typeface="Times New Roman"/>
              </a:rPr>
              <a:t> </a:t>
            </a:r>
            <a:r>
              <a:rPr dirty="0" u="sng" sz="1900" spc="-3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(14</a:t>
            </a:r>
            <a:r>
              <a:rPr dirty="0" u="sng" sz="1900" spc="-3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dirty="0" u="sng" sz="1900" spc="-27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900" spc="-4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7)</a:t>
            </a:r>
            <a:r>
              <a:rPr dirty="0" u="sng" sz="1900" spc="-2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90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dirty="0" u="sng" sz="1900" spc="-24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900" spc="-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(12</a:t>
            </a:r>
            <a:r>
              <a:rPr dirty="0" u="sng" sz="1900" spc="-25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dirty="0" u="sng" sz="1900" spc="-30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900" spc="-8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3)</a:t>
            </a:r>
            <a:r>
              <a:rPr dirty="0" u="sng" sz="1900" spc="-2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900" spc="6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dirty="0" u="sng" sz="1900" spc="6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(7</a:t>
            </a:r>
            <a:r>
              <a:rPr dirty="0" u="sng" sz="1900" spc="-23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900" spc="-3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dirty="0" u="sng" sz="1900" spc="-3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1)</a:t>
            </a:r>
            <a:r>
              <a:rPr dirty="0" sz="1900" spc="20">
                <a:latin typeface="Times New Roman"/>
                <a:cs typeface="Times New Roman"/>
              </a:rPr>
              <a:t> </a:t>
            </a:r>
            <a:r>
              <a:rPr dirty="0" baseline="-35087" sz="2850">
                <a:latin typeface="Symbol"/>
                <a:cs typeface="Symbol"/>
              </a:rPr>
              <a:t></a:t>
            </a:r>
            <a:r>
              <a:rPr dirty="0" baseline="-35087" sz="2850" spc="-52">
                <a:latin typeface="Times New Roman"/>
                <a:cs typeface="Times New Roman"/>
              </a:rPr>
              <a:t> </a:t>
            </a:r>
            <a:r>
              <a:rPr dirty="0" u="sng" sz="19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7</a:t>
            </a:r>
            <a:r>
              <a:rPr dirty="0" u="sng" sz="1900" spc="-23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90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dirty="0" u="sng" sz="1900" spc="-27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9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9</a:t>
            </a:r>
            <a:r>
              <a:rPr dirty="0" u="sng" sz="1900" spc="-26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90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dirty="0" u="sng" sz="1900" spc="-26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9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6</a:t>
            </a:r>
            <a:r>
              <a:rPr dirty="0" sz="1900" spc="-5">
                <a:latin typeface="Times New Roman"/>
                <a:cs typeface="Times New Roman"/>
              </a:rPr>
              <a:t> </a:t>
            </a:r>
            <a:r>
              <a:rPr dirty="0" baseline="-35087" sz="2850">
                <a:latin typeface="Symbol"/>
                <a:cs typeface="Symbol"/>
              </a:rPr>
              <a:t></a:t>
            </a:r>
            <a:r>
              <a:rPr dirty="0" baseline="-35087" sz="2850" spc="-240">
                <a:latin typeface="Times New Roman"/>
                <a:cs typeface="Times New Roman"/>
              </a:rPr>
              <a:t> </a:t>
            </a:r>
            <a:r>
              <a:rPr dirty="0" baseline="-35087" sz="2850" spc="-30">
                <a:latin typeface="Times New Roman"/>
                <a:cs typeface="Times New Roman"/>
              </a:rPr>
              <a:t>7,33</a:t>
            </a:r>
            <a:endParaRPr baseline="-35087" sz="2850">
              <a:latin typeface="Times New Roman"/>
              <a:cs typeface="Times New Roman"/>
            </a:endParaRPr>
          </a:p>
          <a:p>
            <a:pPr algn="ctr" marL="120014">
              <a:lnSpc>
                <a:spcPct val="100000"/>
              </a:lnSpc>
              <a:spcBef>
                <a:spcPts val="395"/>
              </a:spcBef>
              <a:tabLst>
                <a:tab pos="3463925" algn="l"/>
                <a:tab pos="5213350" algn="l"/>
              </a:tabLst>
            </a:pPr>
            <a:r>
              <a:rPr dirty="0" sz="1900" i="1">
                <a:latin typeface="Times New Roman"/>
                <a:cs typeface="Times New Roman"/>
              </a:rPr>
              <a:t>n</a:t>
            </a:r>
            <a:r>
              <a:rPr dirty="0" sz="1900">
                <a:latin typeface="Times New Roman"/>
                <a:cs typeface="Times New Roman"/>
              </a:rPr>
              <a:t>º</a:t>
            </a:r>
            <a:r>
              <a:rPr dirty="0" sz="1900" spc="-45">
                <a:latin typeface="Times New Roman"/>
                <a:cs typeface="Times New Roman"/>
              </a:rPr>
              <a:t> </a:t>
            </a:r>
            <a:r>
              <a:rPr dirty="0" sz="1900" spc="-10" i="1">
                <a:latin typeface="Times New Roman"/>
                <a:cs typeface="Times New Roman"/>
              </a:rPr>
              <a:t>processos</a:t>
            </a:r>
            <a:r>
              <a:rPr dirty="0" sz="1900" i="1">
                <a:latin typeface="Times New Roman"/>
                <a:cs typeface="Times New Roman"/>
              </a:rPr>
              <a:t>	</a:t>
            </a:r>
            <a:r>
              <a:rPr dirty="0" sz="1900" spc="-50">
                <a:latin typeface="Times New Roman"/>
                <a:cs typeface="Times New Roman"/>
              </a:rPr>
              <a:t>3</a:t>
            </a:r>
            <a:r>
              <a:rPr dirty="0" sz="1900">
                <a:latin typeface="Times New Roman"/>
                <a:cs typeface="Times New Roman"/>
              </a:rPr>
              <a:t>	</a:t>
            </a:r>
            <a:r>
              <a:rPr dirty="0" sz="1900" spc="-50">
                <a:latin typeface="Times New Roman"/>
                <a:cs typeface="Times New Roman"/>
              </a:rPr>
              <a:t>3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870842" y="4987451"/>
            <a:ext cx="368935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10" i="1">
                <a:latin typeface="Times New Roman"/>
                <a:cs typeface="Times New Roman"/>
              </a:rPr>
              <a:t>medio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3235314" y="6245351"/>
            <a:ext cx="3709670" cy="0"/>
          </a:xfrm>
          <a:custGeom>
            <a:avLst/>
            <a:gdLst/>
            <a:ahLst/>
            <a:cxnLst/>
            <a:rect l="l" t="t" r="r" b="b"/>
            <a:pathLst>
              <a:path w="3709670" h="0">
                <a:moveTo>
                  <a:pt x="0" y="0"/>
                </a:moveTo>
                <a:lnTo>
                  <a:pt x="3709415" y="0"/>
                </a:lnTo>
              </a:path>
            </a:pathLst>
          </a:custGeom>
          <a:ln w="99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2992499" y="5849460"/>
            <a:ext cx="6142990" cy="705485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495"/>
              </a:spcBef>
            </a:pPr>
            <a:r>
              <a:rPr dirty="0" baseline="-35087" sz="2850">
                <a:latin typeface="Symbol"/>
                <a:cs typeface="Symbol"/>
              </a:rPr>
              <a:t></a:t>
            </a:r>
            <a:r>
              <a:rPr dirty="0" baseline="-35087" sz="2850" spc="30">
                <a:latin typeface="Times New Roman"/>
                <a:cs typeface="Times New Roman"/>
              </a:rPr>
              <a:t> </a:t>
            </a:r>
            <a:r>
              <a:rPr dirty="0" sz="1900" i="1">
                <a:latin typeface="Times New Roman"/>
                <a:cs typeface="Times New Roman"/>
              </a:rPr>
              <a:t>T</a:t>
            </a:r>
            <a:r>
              <a:rPr dirty="0" sz="1900" spc="30" i="1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Re</a:t>
            </a:r>
            <a:r>
              <a:rPr dirty="0" sz="1900" spc="-254">
                <a:latin typeface="Times New Roman"/>
                <a:cs typeface="Times New Roman"/>
              </a:rPr>
              <a:t> </a:t>
            </a:r>
            <a:r>
              <a:rPr dirty="0" sz="1900" spc="-10" i="1">
                <a:latin typeface="Times New Roman"/>
                <a:cs typeface="Times New Roman"/>
              </a:rPr>
              <a:t>torno</a:t>
            </a:r>
            <a:r>
              <a:rPr dirty="0" sz="1900" spc="-270" i="1">
                <a:latin typeface="Times New Roman"/>
                <a:cs typeface="Times New Roman"/>
              </a:rPr>
              <a:t> </a:t>
            </a:r>
            <a:r>
              <a:rPr dirty="0" baseline="-22727" sz="1650" i="1">
                <a:latin typeface="Times New Roman"/>
                <a:cs typeface="Times New Roman"/>
              </a:rPr>
              <a:t>A</a:t>
            </a:r>
            <a:r>
              <a:rPr dirty="0" baseline="-22727" sz="1650" spc="-165" i="1">
                <a:latin typeface="Times New Roman"/>
                <a:cs typeface="Times New Roman"/>
              </a:rPr>
              <a:t> </a:t>
            </a:r>
            <a:r>
              <a:rPr dirty="0" sz="1900">
                <a:latin typeface="Symbol"/>
                <a:cs typeface="Symbol"/>
              </a:rPr>
              <a:t></a:t>
            </a:r>
            <a:r>
              <a:rPr dirty="0" sz="1900" i="1">
                <a:latin typeface="Times New Roman"/>
                <a:cs typeface="Times New Roman"/>
              </a:rPr>
              <a:t>T</a:t>
            </a:r>
            <a:r>
              <a:rPr dirty="0" sz="1900" spc="35" i="1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Re</a:t>
            </a:r>
            <a:r>
              <a:rPr dirty="0" sz="1900" spc="-260">
                <a:latin typeface="Times New Roman"/>
                <a:cs typeface="Times New Roman"/>
              </a:rPr>
              <a:t> </a:t>
            </a:r>
            <a:r>
              <a:rPr dirty="0" sz="1900" i="1">
                <a:latin typeface="Times New Roman"/>
                <a:cs typeface="Times New Roman"/>
              </a:rPr>
              <a:t>torno</a:t>
            </a:r>
            <a:r>
              <a:rPr dirty="0" baseline="-22727" sz="1650" i="1">
                <a:latin typeface="Times New Roman"/>
                <a:cs typeface="Times New Roman"/>
              </a:rPr>
              <a:t>B</a:t>
            </a:r>
            <a:r>
              <a:rPr dirty="0" baseline="-22727" sz="1650" spc="-82" i="1">
                <a:latin typeface="Times New Roman"/>
                <a:cs typeface="Times New Roman"/>
              </a:rPr>
              <a:t> </a:t>
            </a:r>
            <a:r>
              <a:rPr dirty="0" sz="1900">
                <a:latin typeface="Symbol"/>
                <a:cs typeface="Symbol"/>
              </a:rPr>
              <a:t></a:t>
            </a:r>
            <a:r>
              <a:rPr dirty="0" sz="1900" i="1">
                <a:latin typeface="Times New Roman"/>
                <a:cs typeface="Times New Roman"/>
              </a:rPr>
              <a:t>T</a:t>
            </a:r>
            <a:r>
              <a:rPr dirty="0" sz="1900" spc="20" i="1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Re</a:t>
            </a:r>
            <a:r>
              <a:rPr dirty="0" sz="1900" spc="-254">
                <a:latin typeface="Times New Roman"/>
                <a:cs typeface="Times New Roman"/>
              </a:rPr>
              <a:t> </a:t>
            </a:r>
            <a:r>
              <a:rPr dirty="0" sz="1900" i="1">
                <a:latin typeface="Times New Roman"/>
                <a:cs typeface="Times New Roman"/>
              </a:rPr>
              <a:t>torno</a:t>
            </a:r>
            <a:r>
              <a:rPr dirty="0" baseline="-22727" sz="1650" i="1">
                <a:latin typeface="Times New Roman"/>
                <a:cs typeface="Times New Roman"/>
              </a:rPr>
              <a:t>C</a:t>
            </a:r>
            <a:r>
              <a:rPr dirty="0" baseline="-22727" sz="1650" spc="247" i="1">
                <a:latin typeface="Times New Roman"/>
                <a:cs typeface="Times New Roman"/>
              </a:rPr>
              <a:t>  </a:t>
            </a:r>
            <a:r>
              <a:rPr dirty="0" baseline="-35087" sz="2850">
                <a:latin typeface="Symbol"/>
                <a:cs typeface="Symbol"/>
              </a:rPr>
              <a:t></a:t>
            </a:r>
            <a:r>
              <a:rPr dirty="0" baseline="-35087" sz="2850" spc="-97">
                <a:latin typeface="Times New Roman"/>
                <a:cs typeface="Times New Roman"/>
              </a:rPr>
              <a:t> </a:t>
            </a:r>
            <a:r>
              <a:rPr dirty="0" u="sng" sz="19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19</a:t>
            </a:r>
            <a:r>
              <a:rPr dirty="0" u="sng" sz="1900" spc="-16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90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dirty="0" u="sng" sz="19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14</a:t>
            </a:r>
            <a:r>
              <a:rPr dirty="0" u="sng" sz="1900" spc="-16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90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dirty="0" u="sng" sz="1900" spc="-114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9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22</a:t>
            </a:r>
            <a:r>
              <a:rPr dirty="0" sz="1900" spc="120">
                <a:latin typeface="Times New Roman"/>
                <a:cs typeface="Times New Roman"/>
              </a:rPr>
              <a:t> </a:t>
            </a:r>
            <a:r>
              <a:rPr dirty="0" baseline="-35087" sz="2850">
                <a:latin typeface="Symbol"/>
                <a:cs typeface="Symbol"/>
              </a:rPr>
              <a:t></a:t>
            </a:r>
            <a:r>
              <a:rPr dirty="0" baseline="-35087" sz="2850" spc="-337">
                <a:latin typeface="Times New Roman"/>
                <a:cs typeface="Times New Roman"/>
              </a:rPr>
              <a:t> </a:t>
            </a:r>
            <a:r>
              <a:rPr dirty="0" baseline="-35087" sz="2850" spc="-15">
                <a:latin typeface="Times New Roman"/>
                <a:cs typeface="Times New Roman"/>
              </a:rPr>
              <a:t>18,33</a:t>
            </a:r>
            <a:endParaRPr baseline="-35087" sz="2850">
              <a:latin typeface="Times New Roman"/>
              <a:cs typeface="Times New Roman"/>
            </a:endParaRPr>
          </a:p>
          <a:p>
            <a:pPr algn="ctr" marL="180975">
              <a:lnSpc>
                <a:spcPct val="100000"/>
              </a:lnSpc>
              <a:spcBef>
                <a:spcPts val="395"/>
              </a:spcBef>
              <a:tabLst>
                <a:tab pos="3408679" algn="l"/>
              </a:tabLst>
            </a:pPr>
            <a:r>
              <a:rPr dirty="0" sz="1900" i="1">
                <a:latin typeface="Times New Roman"/>
                <a:cs typeface="Times New Roman"/>
              </a:rPr>
              <a:t>n</a:t>
            </a:r>
            <a:r>
              <a:rPr dirty="0" sz="1900">
                <a:latin typeface="Times New Roman"/>
                <a:cs typeface="Times New Roman"/>
              </a:rPr>
              <a:t>º</a:t>
            </a:r>
            <a:r>
              <a:rPr dirty="0" sz="1900" spc="105">
                <a:latin typeface="Times New Roman"/>
                <a:cs typeface="Times New Roman"/>
              </a:rPr>
              <a:t> </a:t>
            </a:r>
            <a:r>
              <a:rPr dirty="0" sz="1900" spc="-10" i="1">
                <a:latin typeface="Times New Roman"/>
                <a:cs typeface="Times New Roman"/>
              </a:rPr>
              <a:t>processos</a:t>
            </a:r>
            <a:r>
              <a:rPr dirty="0" sz="1900" i="1">
                <a:latin typeface="Times New Roman"/>
                <a:cs typeface="Times New Roman"/>
              </a:rPr>
              <a:t>	</a:t>
            </a:r>
            <a:r>
              <a:rPr dirty="0" sz="1900" spc="-50">
                <a:latin typeface="Times New Roman"/>
                <a:cs typeface="Times New Roman"/>
              </a:rPr>
              <a:t>3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591946" y="6053098"/>
            <a:ext cx="1037590" cy="3143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900" i="1">
                <a:latin typeface="Times New Roman"/>
                <a:cs typeface="Times New Roman"/>
              </a:rPr>
              <a:t>T</a:t>
            </a:r>
            <a:r>
              <a:rPr dirty="0" sz="1900" spc="15" i="1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Re</a:t>
            </a:r>
            <a:r>
              <a:rPr dirty="0" sz="1900" spc="-265">
                <a:latin typeface="Times New Roman"/>
                <a:cs typeface="Times New Roman"/>
              </a:rPr>
              <a:t> </a:t>
            </a:r>
            <a:r>
              <a:rPr dirty="0" sz="1900" spc="-10" i="1">
                <a:latin typeface="Times New Roman"/>
                <a:cs typeface="Times New Roman"/>
              </a:rPr>
              <a:t>torno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605419" y="6212747"/>
            <a:ext cx="368935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10" i="1">
                <a:latin typeface="Times New Roman"/>
                <a:cs typeface="Times New Roman"/>
              </a:rPr>
              <a:t>medio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614804" y="3134358"/>
            <a:ext cx="4699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Times New Roman"/>
                <a:cs typeface="Times New Roman"/>
              </a:rPr>
              <a:t>CPU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5617136" y="3104197"/>
            <a:ext cx="1762125" cy="390525"/>
            <a:chOff x="5617136" y="3104197"/>
            <a:chExt cx="1762125" cy="390525"/>
          </a:xfrm>
        </p:grpSpPr>
        <p:pic>
          <p:nvPicPr>
            <p:cNvPr id="14" name="object 1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21898" y="3108959"/>
              <a:ext cx="234695" cy="380999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5621898" y="3108959"/>
              <a:ext cx="234950" cy="381000"/>
            </a:xfrm>
            <a:custGeom>
              <a:avLst/>
              <a:gdLst/>
              <a:ahLst/>
              <a:cxnLst/>
              <a:rect l="l" t="t" r="r" b="b"/>
              <a:pathLst>
                <a:path w="234950" h="381000">
                  <a:moveTo>
                    <a:pt x="39623" y="0"/>
                  </a:moveTo>
                  <a:lnTo>
                    <a:pt x="24431" y="3190"/>
                  </a:lnTo>
                  <a:lnTo>
                    <a:pt x="11810" y="11810"/>
                  </a:lnTo>
                  <a:lnTo>
                    <a:pt x="3190" y="24431"/>
                  </a:lnTo>
                  <a:lnTo>
                    <a:pt x="0" y="39623"/>
                  </a:lnTo>
                  <a:lnTo>
                    <a:pt x="0" y="342899"/>
                  </a:lnTo>
                  <a:lnTo>
                    <a:pt x="3190" y="357854"/>
                  </a:lnTo>
                  <a:lnTo>
                    <a:pt x="11810" y="369950"/>
                  </a:lnTo>
                  <a:lnTo>
                    <a:pt x="24431" y="378047"/>
                  </a:lnTo>
                  <a:lnTo>
                    <a:pt x="39623" y="380999"/>
                  </a:lnTo>
                  <a:lnTo>
                    <a:pt x="196595" y="380999"/>
                  </a:lnTo>
                  <a:lnTo>
                    <a:pt x="211550" y="378047"/>
                  </a:lnTo>
                  <a:lnTo>
                    <a:pt x="223646" y="369950"/>
                  </a:lnTo>
                  <a:lnTo>
                    <a:pt x="231743" y="357854"/>
                  </a:lnTo>
                  <a:lnTo>
                    <a:pt x="234695" y="342899"/>
                  </a:lnTo>
                  <a:lnTo>
                    <a:pt x="234695" y="39623"/>
                  </a:lnTo>
                  <a:lnTo>
                    <a:pt x="231743" y="24431"/>
                  </a:lnTo>
                  <a:lnTo>
                    <a:pt x="223646" y="11810"/>
                  </a:lnTo>
                  <a:lnTo>
                    <a:pt x="211550" y="3190"/>
                  </a:lnTo>
                  <a:lnTo>
                    <a:pt x="196595" y="0"/>
                  </a:lnTo>
                  <a:lnTo>
                    <a:pt x="39623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86006" y="3108959"/>
              <a:ext cx="228599" cy="380999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6486006" y="3108959"/>
              <a:ext cx="228600" cy="381000"/>
            </a:xfrm>
            <a:custGeom>
              <a:avLst/>
              <a:gdLst/>
              <a:ahLst/>
              <a:cxnLst/>
              <a:rect l="l" t="t" r="r" b="b"/>
              <a:pathLst>
                <a:path w="228600" h="381000">
                  <a:moveTo>
                    <a:pt x="38099" y="0"/>
                  </a:moveTo>
                  <a:lnTo>
                    <a:pt x="23145" y="3167"/>
                  </a:lnTo>
                  <a:lnTo>
                    <a:pt x="11048" y="11620"/>
                  </a:lnTo>
                  <a:lnTo>
                    <a:pt x="2952" y="23788"/>
                  </a:lnTo>
                  <a:lnTo>
                    <a:pt x="0" y="38099"/>
                  </a:lnTo>
                  <a:lnTo>
                    <a:pt x="0" y="342899"/>
                  </a:lnTo>
                  <a:lnTo>
                    <a:pt x="2952" y="357854"/>
                  </a:lnTo>
                  <a:lnTo>
                    <a:pt x="11048" y="369950"/>
                  </a:lnTo>
                  <a:lnTo>
                    <a:pt x="23145" y="378047"/>
                  </a:lnTo>
                  <a:lnTo>
                    <a:pt x="38099" y="380999"/>
                  </a:lnTo>
                  <a:lnTo>
                    <a:pt x="190499" y="380999"/>
                  </a:lnTo>
                  <a:lnTo>
                    <a:pt x="205454" y="378047"/>
                  </a:lnTo>
                  <a:lnTo>
                    <a:pt x="217550" y="369950"/>
                  </a:lnTo>
                  <a:lnTo>
                    <a:pt x="225647" y="357854"/>
                  </a:lnTo>
                  <a:lnTo>
                    <a:pt x="228599" y="342899"/>
                  </a:lnTo>
                  <a:lnTo>
                    <a:pt x="228599" y="38099"/>
                  </a:lnTo>
                  <a:lnTo>
                    <a:pt x="225647" y="23788"/>
                  </a:lnTo>
                  <a:lnTo>
                    <a:pt x="217550" y="11620"/>
                  </a:lnTo>
                  <a:lnTo>
                    <a:pt x="205454" y="3167"/>
                  </a:lnTo>
                  <a:lnTo>
                    <a:pt x="190499" y="0"/>
                  </a:lnTo>
                  <a:lnTo>
                    <a:pt x="38099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54714" y="3108959"/>
              <a:ext cx="228599" cy="380999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6054714" y="3108959"/>
              <a:ext cx="228600" cy="381000"/>
            </a:xfrm>
            <a:custGeom>
              <a:avLst/>
              <a:gdLst/>
              <a:ahLst/>
              <a:cxnLst/>
              <a:rect l="l" t="t" r="r" b="b"/>
              <a:pathLst>
                <a:path w="228600" h="381000">
                  <a:moveTo>
                    <a:pt x="38099" y="0"/>
                  </a:moveTo>
                  <a:lnTo>
                    <a:pt x="23145" y="3167"/>
                  </a:lnTo>
                  <a:lnTo>
                    <a:pt x="11048" y="11620"/>
                  </a:lnTo>
                  <a:lnTo>
                    <a:pt x="2952" y="23788"/>
                  </a:lnTo>
                  <a:lnTo>
                    <a:pt x="0" y="38099"/>
                  </a:lnTo>
                  <a:lnTo>
                    <a:pt x="0" y="342899"/>
                  </a:lnTo>
                  <a:lnTo>
                    <a:pt x="2952" y="357854"/>
                  </a:lnTo>
                  <a:lnTo>
                    <a:pt x="11048" y="369950"/>
                  </a:lnTo>
                  <a:lnTo>
                    <a:pt x="23145" y="378047"/>
                  </a:lnTo>
                  <a:lnTo>
                    <a:pt x="38099" y="380999"/>
                  </a:lnTo>
                  <a:lnTo>
                    <a:pt x="190499" y="380999"/>
                  </a:lnTo>
                  <a:lnTo>
                    <a:pt x="204811" y="378047"/>
                  </a:lnTo>
                  <a:lnTo>
                    <a:pt x="216979" y="369950"/>
                  </a:lnTo>
                  <a:lnTo>
                    <a:pt x="225432" y="357854"/>
                  </a:lnTo>
                  <a:lnTo>
                    <a:pt x="228599" y="342899"/>
                  </a:lnTo>
                  <a:lnTo>
                    <a:pt x="228599" y="38099"/>
                  </a:lnTo>
                  <a:lnTo>
                    <a:pt x="225432" y="23788"/>
                  </a:lnTo>
                  <a:lnTo>
                    <a:pt x="216979" y="11620"/>
                  </a:lnTo>
                  <a:lnTo>
                    <a:pt x="204811" y="3167"/>
                  </a:lnTo>
                  <a:lnTo>
                    <a:pt x="190499" y="0"/>
                  </a:lnTo>
                  <a:lnTo>
                    <a:pt x="38099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38306" y="3108959"/>
              <a:ext cx="228599" cy="380999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5838306" y="3108959"/>
              <a:ext cx="228600" cy="381000"/>
            </a:xfrm>
            <a:custGeom>
              <a:avLst/>
              <a:gdLst/>
              <a:ahLst/>
              <a:cxnLst/>
              <a:rect l="l" t="t" r="r" b="b"/>
              <a:pathLst>
                <a:path w="228600" h="381000">
                  <a:moveTo>
                    <a:pt x="38099" y="0"/>
                  </a:moveTo>
                  <a:lnTo>
                    <a:pt x="23145" y="3167"/>
                  </a:lnTo>
                  <a:lnTo>
                    <a:pt x="11048" y="11620"/>
                  </a:lnTo>
                  <a:lnTo>
                    <a:pt x="2952" y="23788"/>
                  </a:lnTo>
                  <a:lnTo>
                    <a:pt x="0" y="38099"/>
                  </a:lnTo>
                  <a:lnTo>
                    <a:pt x="0" y="342899"/>
                  </a:lnTo>
                  <a:lnTo>
                    <a:pt x="2952" y="357854"/>
                  </a:lnTo>
                  <a:lnTo>
                    <a:pt x="11048" y="369950"/>
                  </a:lnTo>
                  <a:lnTo>
                    <a:pt x="23145" y="378047"/>
                  </a:lnTo>
                  <a:lnTo>
                    <a:pt x="38099" y="380999"/>
                  </a:lnTo>
                  <a:lnTo>
                    <a:pt x="190499" y="380999"/>
                  </a:lnTo>
                  <a:lnTo>
                    <a:pt x="205454" y="378047"/>
                  </a:lnTo>
                  <a:lnTo>
                    <a:pt x="217550" y="369950"/>
                  </a:lnTo>
                  <a:lnTo>
                    <a:pt x="225647" y="357854"/>
                  </a:lnTo>
                  <a:lnTo>
                    <a:pt x="228599" y="342899"/>
                  </a:lnTo>
                  <a:lnTo>
                    <a:pt x="228599" y="38099"/>
                  </a:lnTo>
                  <a:lnTo>
                    <a:pt x="225647" y="23788"/>
                  </a:lnTo>
                  <a:lnTo>
                    <a:pt x="217550" y="11620"/>
                  </a:lnTo>
                  <a:lnTo>
                    <a:pt x="205454" y="3167"/>
                  </a:lnTo>
                  <a:lnTo>
                    <a:pt x="190499" y="0"/>
                  </a:lnTo>
                  <a:lnTo>
                    <a:pt x="38099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69598" y="3108959"/>
              <a:ext cx="228599" cy="380999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6269598" y="3108959"/>
              <a:ext cx="228600" cy="381000"/>
            </a:xfrm>
            <a:custGeom>
              <a:avLst/>
              <a:gdLst/>
              <a:ahLst/>
              <a:cxnLst/>
              <a:rect l="l" t="t" r="r" b="b"/>
              <a:pathLst>
                <a:path w="228600" h="381000">
                  <a:moveTo>
                    <a:pt x="38099" y="0"/>
                  </a:moveTo>
                  <a:lnTo>
                    <a:pt x="23145" y="3167"/>
                  </a:lnTo>
                  <a:lnTo>
                    <a:pt x="11048" y="11620"/>
                  </a:lnTo>
                  <a:lnTo>
                    <a:pt x="2952" y="23788"/>
                  </a:lnTo>
                  <a:lnTo>
                    <a:pt x="0" y="38099"/>
                  </a:lnTo>
                  <a:lnTo>
                    <a:pt x="0" y="342899"/>
                  </a:lnTo>
                  <a:lnTo>
                    <a:pt x="2952" y="357854"/>
                  </a:lnTo>
                  <a:lnTo>
                    <a:pt x="11048" y="369950"/>
                  </a:lnTo>
                  <a:lnTo>
                    <a:pt x="23145" y="378047"/>
                  </a:lnTo>
                  <a:lnTo>
                    <a:pt x="38099" y="380999"/>
                  </a:lnTo>
                  <a:lnTo>
                    <a:pt x="190499" y="380999"/>
                  </a:lnTo>
                  <a:lnTo>
                    <a:pt x="205454" y="378047"/>
                  </a:lnTo>
                  <a:lnTo>
                    <a:pt x="217550" y="369950"/>
                  </a:lnTo>
                  <a:lnTo>
                    <a:pt x="225647" y="357854"/>
                  </a:lnTo>
                  <a:lnTo>
                    <a:pt x="228599" y="342899"/>
                  </a:lnTo>
                  <a:lnTo>
                    <a:pt x="228599" y="38099"/>
                  </a:lnTo>
                  <a:lnTo>
                    <a:pt x="225647" y="23788"/>
                  </a:lnTo>
                  <a:lnTo>
                    <a:pt x="217550" y="11620"/>
                  </a:lnTo>
                  <a:lnTo>
                    <a:pt x="205454" y="3167"/>
                  </a:lnTo>
                  <a:lnTo>
                    <a:pt x="190499" y="0"/>
                  </a:lnTo>
                  <a:lnTo>
                    <a:pt x="38099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14606" y="3108959"/>
              <a:ext cx="228599" cy="380999"/>
            </a:xfrm>
            <a:prstGeom prst="rect">
              <a:avLst/>
            </a:prstGeom>
          </p:spPr>
        </p:pic>
        <p:sp>
          <p:nvSpPr>
            <p:cNvPr id="25" name="object 25" descr=""/>
            <p:cNvSpPr/>
            <p:nvPr/>
          </p:nvSpPr>
          <p:spPr>
            <a:xfrm>
              <a:off x="6714606" y="3108959"/>
              <a:ext cx="228600" cy="381000"/>
            </a:xfrm>
            <a:custGeom>
              <a:avLst/>
              <a:gdLst/>
              <a:ahLst/>
              <a:cxnLst/>
              <a:rect l="l" t="t" r="r" b="b"/>
              <a:pathLst>
                <a:path w="228600" h="381000">
                  <a:moveTo>
                    <a:pt x="38099" y="0"/>
                  </a:moveTo>
                  <a:lnTo>
                    <a:pt x="23145" y="3167"/>
                  </a:lnTo>
                  <a:lnTo>
                    <a:pt x="11048" y="11620"/>
                  </a:lnTo>
                  <a:lnTo>
                    <a:pt x="2952" y="23788"/>
                  </a:lnTo>
                  <a:lnTo>
                    <a:pt x="0" y="38099"/>
                  </a:lnTo>
                  <a:lnTo>
                    <a:pt x="0" y="342899"/>
                  </a:lnTo>
                  <a:lnTo>
                    <a:pt x="2952" y="357854"/>
                  </a:lnTo>
                  <a:lnTo>
                    <a:pt x="11048" y="369950"/>
                  </a:lnTo>
                  <a:lnTo>
                    <a:pt x="23145" y="378047"/>
                  </a:lnTo>
                  <a:lnTo>
                    <a:pt x="38099" y="380999"/>
                  </a:lnTo>
                  <a:lnTo>
                    <a:pt x="190499" y="380999"/>
                  </a:lnTo>
                  <a:lnTo>
                    <a:pt x="205454" y="378047"/>
                  </a:lnTo>
                  <a:lnTo>
                    <a:pt x="217550" y="369950"/>
                  </a:lnTo>
                  <a:lnTo>
                    <a:pt x="225647" y="357854"/>
                  </a:lnTo>
                  <a:lnTo>
                    <a:pt x="228599" y="342899"/>
                  </a:lnTo>
                  <a:lnTo>
                    <a:pt x="228599" y="38099"/>
                  </a:lnTo>
                  <a:lnTo>
                    <a:pt x="225647" y="23788"/>
                  </a:lnTo>
                  <a:lnTo>
                    <a:pt x="217550" y="11620"/>
                  </a:lnTo>
                  <a:lnTo>
                    <a:pt x="205454" y="3167"/>
                  </a:lnTo>
                  <a:lnTo>
                    <a:pt x="190499" y="0"/>
                  </a:lnTo>
                  <a:lnTo>
                    <a:pt x="38099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5898" y="3108959"/>
              <a:ext cx="228599" cy="380999"/>
            </a:xfrm>
            <a:prstGeom prst="rect">
              <a:avLst/>
            </a:prstGeom>
          </p:spPr>
        </p:pic>
        <p:sp>
          <p:nvSpPr>
            <p:cNvPr id="27" name="object 27" descr=""/>
            <p:cNvSpPr/>
            <p:nvPr/>
          </p:nvSpPr>
          <p:spPr>
            <a:xfrm>
              <a:off x="7145898" y="3108959"/>
              <a:ext cx="228600" cy="381000"/>
            </a:xfrm>
            <a:custGeom>
              <a:avLst/>
              <a:gdLst/>
              <a:ahLst/>
              <a:cxnLst/>
              <a:rect l="l" t="t" r="r" b="b"/>
              <a:pathLst>
                <a:path w="228600" h="381000">
                  <a:moveTo>
                    <a:pt x="38099" y="0"/>
                  </a:moveTo>
                  <a:lnTo>
                    <a:pt x="23145" y="3167"/>
                  </a:lnTo>
                  <a:lnTo>
                    <a:pt x="11048" y="11620"/>
                  </a:lnTo>
                  <a:lnTo>
                    <a:pt x="2952" y="23788"/>
                  </a:lnTo>
                  <a:lnTo>
                    <a:pt x="0" y="38099"/>
                  </a:lnTo>
                  <a:lnTo>
                    <a:pt x="0" y="342899"/>
                  </a:lnTo>
                  <a:lnTo>
                    <a:pt x="2952" y="357854"/>
                  </a:lnTo>
                  <a:lnTo>
                    <a:pt x="11048" y="369950"/>
                  </a:lnTo>
                  <a:lnTo>
                    <a:pt x="23145" y="378047"/>
                  </a:lnTo>
                  <a:lnTo>
                    <a:pt x="38099" y="380999"/>
                  </a:lnTo>
                  <a:lnTo>
                    <a:pt x="190499" y="380999"/>
                  </a:lnTo>
                  <a:lnTo>
                    <a:pt x="205454" y="378047"/>
                  </a:lnTo>
                  <a:lnTo>
                    <a:pt x="217550" y="369950"/>
                  </a:lnTo>
                  <a:lnTo>
                    <a:pt x="225647" y="357854"/>
                  </a:lnTo>
                  <a:lnTo>
                    <a:pt x="228599" y="342899"/>
                  </a:lnTo>
                  <a:lnTo>
                    <a:pt x="228599" y="38099"/>
                  </a:lnTo>
                  <a:lnTo>
                    <a:pt x="225647" y="23788"/>
                  </a:lnTo>
                  <a:lnTo>
                    <a:pt x="217550" y="11620"/>
                  </a:lnTo>
                  <a:lnTo>
                    <a:pt x="205454" y="3167"/>
                  </a:lnTo>
                  <a:lnTo>
                    <a:pt x="190499" y="0"/>
                  </a:lnTo>
                  <a:lnTo>
                    <a:pt x="38099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31014" y="3108959"/>
              <a:ext cx="228599" cy="380999"/>
            </a:xfrm>
            <a:prstGeom prst="rect">
              <a:avLst/>
            </a:prstGeom>
          </p:spPr>
        </p:pic>
        <p:sp>
          <p:nvSpPr>
            <p:cNvPr id="29" name="object 29" descr=""/>
            <p:cNvSpPr/>
            <p:nvPr/>
          </p:nvSpPr>
          <p:spPr>
            <a:xfrm>
              <a:off x="6931014" y="3108959"/>
              <a:ext cx="228600" cy="381000"/>
            </a:xfrm>
            <a:custGeom>
              <a:avLst/>
              <a:gdLst/>
              <a:ahLst/>
              <a:cxnLst/>
              <a:rect l="l" t="t" r="r" b="b"/>
              <a:pathLst>
                <a:path w="228600" h="381000">
                  <a:moveTo>
                    <a:pt x="38099" y="0"/>
                  </a:moveTo>
                  <a:lnTo>
                    <a:pt x="23145" y="3167"/>
                  </a:lnTo>
                  <a:lnTo>
                    <a:pt x="11048" y="11620"/>
                  </a:lnTo>
                  <a:lnTo>
                    <a:pt x="2952" y="23788"/>
                  </a:lnTo>
                  <a:lnTo>
                    <a:pt x="0" y="38099"/>
                  </a:lnTo>
                  <a:lnTo>
                    <a:pt x="0" y="342899"/>
                  </a:lnTo>
                  <a:lnTo>
                    <a:pt x="2952" y="357854"/>
                  </a:lnTo>
                  <a:lnTo>
                    <a:pt x="11048" y="369950"/>
                  </a:lnTo>
                  <a:lnTo>
                    <a:pt x="23145" y="378047"/>
                  </a:lnTo>
                  <a:lnTo>
                    <a:pt x="38099" y="380999"/>
                  </a:lnTo>
                  <a:lnTo>
                    <a:pt x="190499" y="380999"/>
                  </a:lnTo>
                  <a:lnTo>
                    <a:pt x="204811" y="378047"/>
                  </a:lnTo>
                  <a:lnTo>
                    <a:pt x="216979" y="369950"/>
                  </a:lnTo>
                  <a:lnTo>
                    <a:pt x="225432" y="357854"/>
                  </a:lnTo>
                  <a:lnTo>
                    <a:pt x="228599" y="342899"/>
                  </a:lnTo>
                  <a:lnTo>
                    <a:pt x="228599" y="38099"/>
                  </a:lnTo>
                  <a:lnTo>
                    <a:pt x="225432" y="23788"/>
                  </a:lnTo>
                  <a:lnTo>
                    <a:pt x="216979" y="11620"/>
                  </a:lnTo>
                  <a:lnTo>
                    <a:pt x="204811" y="3167"/>
                  </a:lnTo>
                  <a:lnTo>
                    <a:pt x="190499" y="0"/>
                  </a:lnTo>
                  <a:lnTo>
                    <a:pt x="38099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0" name="object 30" descr=""/>
          <p:cNvGrpSpPr/>
          <p:nvPr/>
        </p:nvGrpSpPr>
        <p:grpSpPr>
          <a:xfrm>
            <a:off x="2387780" y="3104197"/>
            <a:ext cx="2470785" cy="390525"/>
            <a:chOff x="2387780" y="3104197"/>
            <a:chExt cx="2470785" cy="390525"/>
          </a:xfrm>
        </p:grpSpPr>
        <p:pic>
          <p:nvPicPr>
            <p:cNvPr id="31" name="object 3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25358" y="3108959"/>
              <a:ext cx="228599" cy="380999"/>
            </a:xfrm>
            <a:prstGeom prst="rect">
              <a:avLst/>
            </a:prstGeom>
          </p:spPr>
        </p:pic>
        <p:sp>
          <p:nvSpPr>
            <p:cNvPr id="32" name="object 32" descr=""/>
            <p:cNvSpPr/>
            <p:nvPr/>
          </p:nvSpPr>
          <p:spPr>
            <a:xfrm>
              <a:off x="2825358" y="3108959"/>
              <a:ext cx="228600" cy="381000"/>
            </a:xfrm>
            <a:custGeom>
              <a:avLst/>
              <a:gdLst/>
              <a:ahLst/>
              <a:cxnLst/>
              <a:rect l="l" t="t" r="r" b="b"/>
              <a:pathLst>
                <a:path w="228600" h="381000">
                  <a:moveTo>
                    <a:pt x="38099" y="0"/>
                  </a:moveTo>
                  <a:lnTo>
                    <a:pt x="23145" y="3167"/>
                  </a:lnTo>
                  <a:lnTo>
                    <a:pt x="11048" y="11620"/>
                  </a:lnTo>
                  <a:lnTo>
                    <a:pt x="2952" y="23788"/>
                  </a:lnTo>
                  <a:lnTo>
                    <a:pt x="0" y="38099"/>
                  </a:lnTo>
                  <a:lnTo>
                    <a:pt x="0" y="342899"/>
                  </a:lnTo>
                  <a:lnTo>
                    <a:pt x="2952" y="357854"/>
                  </a:lnTo>
                  <a:lnTo>
                    <a:pt x="11048" y="369950"/>
                  </a:lnTo>
                  <a:lnTo>
                    <a:pt x="23145" y="378047"/>
                  </a:lnTo>
                  <a:lnTo>
                    <a:pt x="38099" y="380999"/>
                  </a:lnTo>
                  <a:lnTo>
                    <a:pt x="190499" y="380999"/>
                  </a:lnTo>
                  <a:lnTo>
                    <a:pt x="205454" y="378047"/>
                  </a:lnTo>
                  <a:lnTo>
                    <a:pt x="217550" y="369950"/>
                  </a:lnTo>
                  <a:lnTo>
                    <a:pt x="225647" y="357854"/>
                  </a:lnTo>
                  <a:lnTo>
                    <a:pt x="228599" y="342899"/>
                  </a:lnTo>
                  <a:lnTo>
                    <a:pt x="228599" y="38099"/>
                  </a:lnTo>
                  <a:lnTo>
                    <a:pt x="225647" y="23788"/>
                  </a:lnTo>
                  <a:lnTo>
                    <a:pt x="217550" y="11620"/>
                  </a:lnTo>
                  <a:lnTo>
                    <a:pt x="205454" y="3167"/>
                  </a:lnTo>
                  <a:lnTo>
                    <a:pt x="190499" y="0"/>
                  </a:lnTo>
                  <a:lnTo>
                    <a:pt x="38099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92558" y="3108959"/>
              <a:ext cx="228584" cy="380999"/>
            </a:xfrm>
            <a:prstGeom prst="rect">
              <a:avLst/>
            </a:prstGeom>
          </p:spPr>
        </p:pic>
        <p:sp>
          <p:nvSpPr>
            <p:cNvPr id="34" name="object 34" descr=""/>
            <p:cNvSpPr/>
            <p:nvPr/>
          </p:nvSpPr>
          <p:spPr>
            <a:xfrm>
              <a:off x="2392542" y="3108959"/>
              <a:ext cx="228600" cy="381000"/>
            </a:xfrm>
            <a:custGeom>
              <a:avLst/>
              <a:gdLst/>
              <a:ahLst/>
              <a:cxnLst/>
              <a:rect l="l" t="t" r="r" b="b"/>
              <a:pathLst>
                <a:path w="228600" h="381000">
                  <a:moveTo>
                    <a:pt x="38099" y="0"/>
                  </a:moveTo>
                  <a:lnTo>
                    <a:pt x="23788" y="3167"/>
                  </a:lnTo>
                  <a:lnTo>
                    <a:pt x="11620" y="11620"/>
                  </a:lnTo>
                  <a:lnTo>
                    <a:pt x="3167" y="23788"/>
                  </a:lnTo>
                  <a:lnTo>
                    <a:pt x="0" y="38099"/>
                  </a:lnTo>
                  <a:lnTo>
                    <a:pt x="0" y="342899"/>
                  </a:lnTo>
                  <a:lnTo>
                    <a:pt x="3167" y="357854"/>
                  </a:lnTo>
                  <a:lnTo>
                    <a:pt x="11620" y="369950"/>
                  </a:lnTo>
                  <a:lnTo>
                    <a:pt x="23788" y="378047"/>
                  </a:lnTo>
                  <a:lnTo>
                    <a:pt x="38099" y="380999"/>
                  </a:lnTo>
                  <a:lnTo>
                    <a:pt x="190499" y="380999"/>
                  </a:lnTo>
                  <a:lnTo>
                    <a:pt x="205454" y="378047"/>
                  </a:lnTo>
                  <a:lnTo>
                    <a:pt x="217550" y="369950"/>
                  </a:lnTo>
                  <a:lnTo>
                    <a:pt x="225647" y="357854"/>
                  </a:lnTo>
                  <a:lnTo>
                    <a:pt x="228599" y="342899"/>
                  </a:lnTo>
                  <a:lnTo>
                    <a:pt x="228599" y="38099"/>
                  </a:lnTo>
                  <a:lnTo>
                    <a:pt x="225647" y="23788"/>
                  </a:lnTo>
                  <a:lnTo>
                    <a:pt x="217550" y="11620"/>
                  </a:lnTo>
                  <a:lnTo>
                    <a:pt x="205454" y="3167"/>
                  </a:lnTo>
                  <a:lnTo>
                    <a:pt x="190499" y="0"/>
                  </a:lnTo>
                  <a:lnTo>
                    <a:pt x="38099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68858" y="3108959"/>
              <a:ext cx="228584" cy="380999"/>
            </a:xfrm>
            <a:prstGeom prst="rect">
              <a:avLst/>
            </a:prstGeom>
          </p:spPr>
        </p:pic>
        <p:sp>
          <p:nvSpPr>
            <p:cNvPr id="36" name="object 36" descr=""/>
            <p:cNvSpPr/>
            <p:nvPr/>
          </p:nvSpPr>
          <p:spPr>
            <a:xfrm>
              <a:off x="3268842" y="3108959"/>
              <a:ext cx="228600" cy="381000"/>
            </a:xfrm>
            <a:custGeom>
              <a:avLst/>
              <a:gdLst/>
              <a:ahLst/>
              <a:cxnLst/>
              <a:rect l="l" t="t" r="r" b="b"/>
              <a:pathLst>
                <a:path w="228600" h="381000">
                  <a:moveTo>
                    <a:pt x="38099" y="0"/>
                  </a:moveTo>
                  <a:lnTo>
                    <a:pt x="23788" y="3167"/>
                  </a:lnTo>
                  <a:lnTo>
                    <a:pt x="11620" y="11620"/>
                  </a:lnTo>
                  <a:lnTo>
                    <a:pt x="3167" y="23788"/>
                  </a:lnTo>
                  <a:lnTo>
                    <a:pt x="0" y="38099"/>
                  </a:lnTo>
                  <a:lnTo>
                    <a:pt x="0" y="342899"/>
                  </a:lnTo>
                  <a:lnTo>
                    <a:pt x="3167" y="357854"/>
                  </a:lnTo>
                  <a:lnTo>
                    <a:pt x="11620" y="369950"/>
                  </a:lnTo>
                  <a:lnTo>
                    <a:pt x="23788" y="378047"/>
                  </a:lnTo>
                  <a:lnTo>
                    <a:pt x="38099" y="380999"/>
                  </a:lnTo>
                  <a:lnTo>
                    <a:pt x="190499" y="380999"/>
                  </a:lnTo>
                  <a:lnTo>
                    <a:pt x="205454" y="378047"/>
                  </a:lnTo>
                  <a:lnTo>
                    <a:pt x="217550" y="369950"/>
                  </a:lnTo>
                  <a:lnTo>
                    <a:pt x="225647" y="357854"/>
                  </a:lnTo>
                  <a:lnTo>
                    <a:pt x="228599" y="342899"/>
                  </a:lnTo>
                  <a:lnTo>
                    <a:pt x="228599" y="38099"/>
                  </a:lnTo>
                  <a:lnTo>
                    <a:pt x="225647" y="23788"/>
                  </a:lnTo>
                  <a:lnTo>
                    <a:pt x="217550" y="11620"/>
                  </a:lnTo>
                  <a:lnTo>
                    <a:pt x="205454" y="3167"/>
                  </a:lnTo>
                  <a:lnTo>
                    <a:pt x="190499" y="0"/>
                  </a:lnTo>
                  <a:lnTo>
                    <a:pt x="38099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61094" y="3108959"/>
              <a:ext cx="228599" cy="380999"/>
            </a:xfrm>
            <a:prstGeom prst="rect">
              <a:avLst/>
            </a:prstGeom>
          </p:spPr>
        </p:pic>
        <p:sp>
          <p:nvSpPr>
            <p:cNvPr id="38" name="object 38" descr=""/>
            <p:cNvSpPr/>
            <p:nvPr/>
          </p:nvSpPr>
          <p:spPr>
            <a:xfrm>
              <a:off x="3761094" y="3108959"/>
              <a:ext cx="228600" cy="381000"/>
            </a:xfrm>
            <a:custGeom>
              <a:avLst/>
              <a:gdLst/>
              <a:ahLst/>
              <a:cxnLst/>
              <a:rect l="l" t="t" r="r" b="b"/>
              <a:pathLst>
                <a:path w="228600" h="381000">
                  <a:moveTo>
                    <a:pt x="38099" y="0"/>
                  </a:moveTo>
                  <a:lnTo>
                    <a:pt x="23788" y="3167"/>
                  </a:lnTo>
                  <a:lnTo>
                    <a:pt x="11620" y="11620"/>
                  </a:lnTo>
                  <a:lnTo>
                    <a:pt x="3167" y="23788"/>
                  </a:lnTo>
                  <a:lnTo>
                    <a:pt x="0" y="38099"/>
                  </a:lnTo>
                  <a:lnTo>
                    <a:pt x="0" y="342899"/>
                  </a:lnTo>
                  <a:lnTo>
                    <a:pt x="3167" y="357854"/>
                  </a:lnTo>
                  <a:lnTo>
                    <a:pt x="11620" y="369950"/>
                  </a:lnTo>
                  <a:lnTo>
                    <a:pt x="23788" y="378047"/>
                  </a:lnTo>
                  <a:lnTo>
                    <a:pt x="38099" y="380999"/>
                  </a:lnTo>
                  <a:lnTo>
                    <a:pt x="190499" y="380999"/>
                  </a:lnTo>
                  <a:lnTo>
                    <a:pt x="205454" y="378047"/>
                  </a:lnTo>
                  <a:lnTo>
                    <a:pt x="217550" y="369950"/>
                  </a:lnTo>
                  <a:lnTo>
                    <a:pt x="225647" y="357854"/>
                  </a:lnTo>
                  <a:lnTo>
                    <a:pt x="228599" y="342899"/>
                  </a:lnTo>
                  <a:lnTo>
                    <a:pt x="228599" y="38099"/>
                  </a:lnTo>
                  <a:lnTo>
                    <a:pt x="225647" y="23788"/>
                  </a:lnTo>
                  <a:lnTo>
                    <a:pt x="217550" y="11620"/>
                  </a:lnTo>
                  <a:lnTo>
                    <a:pt x="205454" y="3167"/>
                  </a:lnTo>
                  <a:lnTo>
                    <a:pt x="190499" y="0"/>
                  </a:lnTo>
                  <a:lnTo>
                    <a:pt x="38099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8794" y="3108959"/>
              <a:ext cx="228599" cy="380999"/>
            </a:xfrm>
            <a:prstGeom prst="rect">
              <a:avLst/>
            </a:prstGeom>
          </p:spPr>
        </p:pic>
        <p:sp>
          <p:nvSpPr>
            <p:cNvPr id="40" name="object 40" descr=""/>
            <p:cNvSpPr/>
            <p:nvPr/>
          </p:nvSpPr>
          <p:spPr>
            <a:xfrm>
              <a:off x="4408794" y="3108959"/>
              <a:ext cx="228600" cy="381000"/>
            </a:xfrm>
            <a:custGeom>
              <a:avLst/>
              <a:gdLst/>
              <a:ahLst/>
              <a:cxnLst/>
              <a:rect l="l" t="t" r="r" b="b"/>
              <a:pathLst>
                <a:path w="228600" h="381000">
                  <a:moveTo>
                    <a:pt x="38099" y="0"/>
                  </a:moveTo>
                  <a:lnTo>
                    <a:pt x="23788" y="3167"/>
                  </a:lnTo>
                  <a:lnTo>
                    <a:pt x="11620" y="11620"/>
                  </a:lnTo>
                  <a:lnTo>
                    <a:pt x="3167" y="23788"/>
                  </a:lnTo>
                  <a:lnTo>
                    <a:pt x="0" y="38099"/>
                  </a:lnTo>
                  <a:lnTo>
                    <a:pt x="0" y="342899"/>
                  </a:lnTo>
                  <a:lnTo>
                    <a:pt x="3167" y="357854"/>
                  </a:lnTo>
                  <a:lnTo>
                    <a:pt x="11620" y="369950"/>
                  </a:lnTo>
                  <a:lnTo>
                    <a:pt x="23788" y="378047"/>
                  </a:lnTo>
                  <a:lnTo>
                    <a:pt x="38099" y="380999"/>
                  </a:lnTo>
                  <a:lnTo>
                    <a:pt x="190499" y="380999"/>
                  </a:lnTo>
                  <a:lnTo>
                    <a:pt x="205454" y="378047"/>
                  </a:lnTo>
                  <a:lnTo>
                    <a:pt x="217550" y="369950"/>
                  </a:lnTo>
                  <a:lnTo>
                    <a:pt x="225647" y="357854"/>
                  </a:lnTo>
                  <a:lnTo>
                    <a:pt x="228599" y="342899"/>
                  </a:lnTo>
                  <a:lnTo>
                    <a:pt x="228599" y="38099"/>
                  </a:lnTo>
                  <a:lnTo>
                    <a:pt x="225647" y="23788"/>
                  </a:lnTo>
                  <a:lnTo>
                    <a:pt x="217550" y="11620"/>
                  </a:lnTo>
                  <a:lnTo>
                    <a:pt x="205454" y="3167"/>
                  </a:lnTo>
                  <a:lnTo>
                    <a:pt x="190499" y="0"/>
                  </a:lnTo>
                  <a:lnTo>
                    <a:pt x="38099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93910" y="3108959"/>
              <a:ext cx="228599" cy="380999"/>
            </a:xfrm>
            <a:prstGeom prst="rect">
              <a:avLst/>
            </a:prstGeom>
          </p:spPr>
        </p:pic>
        <p:sp>
          <p:nvSpPr>
            <p:cNvPr id="42" name="object 42" descr=""/>
            <p:cNvSpPr/>
            <p:nvPr/>
          </p:nvSpPr>
          <p:spPr>
            <a:xfrm>
              <a:off x="4193910" y="3108959"/>
              <a:ext cx="228600" cy="381000"/>
            </a:xfrm>
            <a:custGeom>
              <a:avLst/>
              <a:gdLst/>
              <a:ahLst/>
              <a:cxnLst/>
              <a:rect l="l" t="t" r="r" b="b"/>
              <a:pathLst>
                <a:path w="228600" h="381000">
                  <a:moveTo>
                    <a:pt x="38099" y="0"/>
                  </a:moveTo>
                  <a:lnTo>
                    <a:pt x="23145" y="3167"/>
                  </a:lnTo>
                  <a:lnTo>
                    <a:pt x="11048" y="11620"/>
                  </a:lnTo>
                  <a:lnTo>
                    <a:pt x="2952" y="23788"/>
                  </a:lnTo>
                  <a:lnTo>
                    <a:pt x="0" y="38099"/>
                  </a:lnTo>
                  <a:lnTo>
                    <a:pt x="0" y="342899"/>
                  </a:lnTo>
                  <a:lnTo>
                    <a:pt x="2952" y="357854"/>
                  </a:lnTo>
                  <a:lnTo>
                    <a:pt x="11048" y="369950"/>
                  </a:lnTo>
                  <a:lnTo>
                    <a:pt x="23145" y="378047"/>
                  </a:lnTo>
                  <a:lnTo>
                    <a:pt x="38099" y="380999"/>
                  </a:lnTo>
                  <a:lnTo>
                    <a:pt x="190499" y="380999"/>
                  </a:lnTo>
                  <a:lnTo>
                    <a:pt x="205454" y="378047"/>
                  </a:lnTo>
                  <a:lnTo>
                    <a:pt x="217550" y="369950"/>
                  </a:lnTo>
                  <a:lnTo>
                    <a:pt x="225647" y="357854"/>
                  </a:lnTo>
                  <a:lnTo>
                    <a:pt x="228599" y="342899"/>
                  </a:lnTo>
                  <a:lnTo>
                    <a:pt x="228599" y="38099"/>
                  </a:lnTo>
                  <a:lnTo>
                    <a:pt x="225647" y="23788"/>
                  </a:lnTo>
                  <a:lnTo>
                    <a:pt x="217550" y="11620"/>
                  </a:lnTo>
                  <a:lnTo>
                    <a:pt x="205454" y="3167"/>
                  </a:lnTo>
                  <a:lnTo>
                    <a:pt x="190499" y="0"/>
                  </a:lnTo>
                  <a:lnTo>
                    <a:pt x="38099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08950" y="3108959"/>
              <a:ext cx="228599" cy="380999"/>
            </a:xfrm>
            <a:prstGeom prst="rect">
              <a:avLst/>
            </a:prstGeom>
          </p:spPr>
        </p:pic>
        <p:sp>
          <p:nvSpPr>
            <p:cNvPr id="44" name="object 44" descr=""/>
            <p:cNvSpPr/>
            <p:nvPr/>
          </p:nvSpPr>
          <p:spPr>
            <a:xfrm>
              <a:off x="2608950" y="3108959"/>
              <a:ext cx="228600" cy="381000"/>
            </a:xfrm>
            <a:custGeom>
              <a:avLst/>
              <a:gdLst/>
              <a:ahLst/>
              <a:cxnLst/>
              <a:rect l="l" t="t" r="r" b="b"/>
              <a:pathLst>
                <a:path w="228600" h="381000">
                  <a:moveTo>
                    <a:pt x="38099" y="0"/>
                  </a:moveTo>
                  <a:lnTo>
                    <a:pt x="23145" y="3167"/>
                  </a:lnTo>
                  <a:lnTo>
                    <a:pt x="11048" y="11620"/>
                  </a:lnTo>
                  <a:lnTo>
                    <a:pt x="2952" y="23788"/>
                  </a:lnTo>
                  <a:lnTo>
                    <a:pt x="0" y="38099"/>
                  </a:lnTo>
                  <a:lnTo>
                    <a:pt x="0" y="342899"/>
                  </a:lnTo>
                  <a:lnTo>
                    <a:pt x="2952" y="357854"/>
                  </a:lnTo>
                  <a:lnTo>
                    <a:pt x="11048" y="369950"/>
                  </a:lnTo>
                  <a:lnTo>
                    <a:pt x="23145" y="378047"/>
                  </a:lnTo>
                  <a:lnTo>
                    <a:pt x="38099" y="380999"/>
                  </a:lnTo>
                  <a:lnTo>
                    <a:pt x="190499" y="380999"/>
                  </a:lnTo>
                  <a:lnTo>
                    <a:pt x="205454" y="378047"/>
                  </a:lnTo>
                  <a:lnTo>
                    <a:pt x="217550" y="369950"/>
                  </a:lnTo>
                  <a:lnTo>
                    <a:pt x="225647" y="357854"/>
                  </a:lnTo>
                  <a:lnTo>
                    <a:pt x="228599" y="342899"/>
                  </a:lnTo>
                  <a:lnTo>
                    <a:pt x="228599" y="38099"/>
                  </a:lnTo>
                  <a:lnTo>
                    <a:pt x="225647" y="23788"/>
                  </a:lnTo>
                  <a:lnTo>
                    <a:pt x="217550" y="11620"/>
                  </a:lnTo>
                  <a:lnTo>
                    <a:pt x="205454" y="3167"/>
                  </a:lnTo>
                  <a:lnTo>
                    <a:pt x="190499" y="0"/>
                  </a:lnTo>
                  <a:lnTo>
                    <a:pt x="38099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40258" y="3108959"/>
              <a:ext cx="228584" cy="380999"/>
            </a:xfrm>
            <a:prstGeom prst="rect">
              <a:avLst/>
            </a:prstGeom>
          </p:spPr>
        </p:pic>
        <p:sp>
          <p:nvSpPr>
            <p:cNvPr id="46" name="object 46" descr=""/>
            <p:cNvSpPr/>
            <p:nvPr/>
          </p:nvSpPr>
          <p:spPr>
            <a:xfrm>
              <a:off x="3040242" y="3108959"/>
              <a:ext cx="228600" cy="381000"/>
            </a:xfrm>
            <a:custGeom>
              <a:avLst/>
              <a:gdLst/>
              <a:ahLst/>
              <a:cxnLst/>
              <a:rect l="l" t="t" r="r" b="b"/>
              <a:pathLst>
                <a:path w="228600" h="381000">
                  <a:moveTo>
                    <a:pt x="38099" y="0"/>
                  </a:moveTo>
                  <a:lnTo>
                    <a:pt x="23788" y="3167"/>
                  </a:lnTo>
                  <a:lnTo>
                    <a:pt x="11620" y="11620"/>
                  </a:lnTo>
                  <a:lnTo>
                    <a:pt x="3167" y="23788"/>
                  </a:lnTo>
                  <a:lnTo>
                    <a:pt x="0" y="38099"/>
                  </a:lnTo>
                  <a:lnTo>
                    <a:pt x="0" y="342899"/>
                  </a:lnTo>
                  <a:lnTo>
                    <a:pt x="3167" y="357854"/>
                  </a:lnTo>
                  <a:lnTo>
                    <a:pt x="11620" y="369950"/>
                  </a:lnTo>
                  <a:lnTo>
                    <a:pt x="23788" y="378047"/>
                  </a:lnTo>
                  <a:lnTo>
                    <a:pt x="38099" y="380999"/>
                  </a:lnTo>
                  <a:lnTo>
                    <a:pt x="190499" y="380999"/>
                  </a:lnTo>
                  <a:lnTo>
                    <a:pt x="205454" y="378047"/>
                  </a:lnTo>
                  <a:lnTo>
                    <a:pt x="217550" y="369950"/>
                  </a:lnTo>
                  <a:lnTo>
                    <a:pt x="225647" y="357854"/>
                  </a:lnTo>
                  <a:lnTo>
                    <a:pt x="228599" y="342899"/>
                  </a:lnTo>
                  <a:lnTo>
                    <a:pt x="228599" y="38099"/>
                  </a:lnTo>
                  <a:lnTo>
                    <a:pt x="225647" y="23788"/>
                  </a:lnTo>
                  <a:lnTo>
                    <a:pt x="217550" y="11620"/>
                  </a:lnTo>
                  <a:lnTo>
                    <a:pt x="205454" y="3167"/>
                  </a:lnTo>
                  <a:lnTo>
                    <a:pt x="190499" y="0"/>
                  </a:lnTo>
                  <a:lnTo>
                    <a:pt x="38099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32494" y="3108959"/>
              <a:ext cx="228599" cy="380999"/>
            </a:xfrm>
            <a:prstGeom prst="rect">
              <a:avLst/>
            </a:prstGeom>
          </p:spPr>
        </p:pic>
        <p:sp>
          <p:nvSpPr>
            <p:cNvPr id="48" name="object 48" descr=""/>
            <p:cNvSpPr/>
            <p:nvPr/>
          </p:nvSpPr>
          <p:spPr>
            <a:xfrm>
              <a:off x="3532494" y="3108959"/>
              <a:ext cx="228600" cy="381000"/>
            </a:xfrm>
            <a:custGeom>
              <a:avLst/>
              <a:gdLst/>
              <a:ahLst/>
              <a:cxnLst/>
              <a:rect l="l" t="t" r="r" b="b"/>
              <a:pathLst>
                <a:path w="228600" h="381000">
                  <a:moveTo>
                    <a:pt x="38099" y="0"/>
                  </a:moveTo>
                  <a:lnTo>
                    <a:pt x="23788" y="3167"/>
                  </a:lnTo>
                  <a:lnTo>
                    <a:pt x="11620" y="11620"/>
                  </a:lnTo>
                  <a:lnTo>
                    <a:pt x="3167" y="23788"/>
                  </a:lnTo>
                  <a:lnTo>
                    <a:pt x="0" y="38099"/>
                  </a:lnTo>
                  <a:lnTo>
                    <a:pt x="0" y="342899"/>
                  </a:lnTo>
                  <a:lnTo>
                    <a:pt x="3167" y="357854"/>
                  </a:lnTo>
                  <a:lnTo>
                    <a:pt x="11620" y="369950"/>
                  </a:lnTo>
                  <a:lnTo>
                    <a:pt x="23788" y="378047"/>
                  </a:lnTo>
                  <a:lnTo>
                    <a:pt x="38099" y="380999"/>
                  </a:lnTo>
                  <a:lnTo>
                    <a:pt x="190499" y="380999"/>
                  </a:lnTo>
                  <a:lnTo>
                    <a:pt x="205454" y="378047"/>
                  </a:lnTo>
                  <a:lnTo>
                    <a:pt x="217550" y="369950"/>
                  </a:lnTo>
                  <a:lnTo>
                    <a:pt x="225647" y="357854"/>
                  </a:lnTo>
                  <a:lnTo>
                    <a:pt x="228599" y="342899"/>
                  </a:lnTo>
                  <a:lnTo>
                    <a:pt x="228599" y="38099"/>
                  </a:lnTo>
                  <a:lnTo>
                    <a:pt x="225647" y="23788"/>
                  </a:lnTo>
                  <a:lnTo>
                    <a:pt x="217550" y="11620"/>
                  </a:lnTo>
                  <a:lnTo>
                    <a:pt x="205454" y="3167"/>
                  </a:lnTo>
                  <a:lnTo>
                    <a:pt x="190499" y="0"/>
                  </a:lnTo>
                  <a:lnTo>
                    <a:pt x="38099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77502" y="3108959"/>
              <a:ext cx="228599" cy="380999"/>
            </a:xfrm>
            <a:prstGeom prst="rect">
              <a:avLst/>
            </a:prstGeom>
          </p:spPr>
        </p:pic>
        <p:sp>
          <p:nvSpPr>
            <p:cNvPr id="50" name="object 50" descr=""/>
            <p:cNvSpPr/>
            <p:nvPr/>
          </p:nvSpPr>
          <p:spPr>
            <a:xfrm>
              <a:off x="3977502" y="3108959"/>
              <a:ext cx="228600" cy="381000"/>
            </a:xfrm>
            <a:custGeom>
              <a:avLst/>
              <a:gdLst/>
              <a:ahLst/>
              <a:cxnLst/>
              <a:rect l="l" t="t" r="r" b="b"/>
              <a:pathLst>
                <a:path w="228600" h="381000">
                  <a:moveTo>
                    <a:pt x="38099" y="0"/>
                  </a:moveTo>
                  <a:lnTo>
                    <a:pt x="23145" y="3167"/>
                  </a:lnTo>
                  <a:lnTo>
                    <a:pt x="11048" y="11620"/>
                  </a:lnTo>
                  <a:lnTo>
                    <a:pt x="2952" y="23788"/>
                  </a:lnTo>
                  <a:lnTo>
                    <a:pt x="0" y="38099"/>
                  </a:lnTo>
                  <a:lnTo>
                    <a:pt x="0" y="342899"/>
                  </a:lnTo>
                  <a:lnTo>
                    <a:pt x="2952" y="357854"/>
                  </a:lnTo>
                  <a:lnTo>
                    <a:pt x="11048" y="369950"/>
                  </a:lnTo>
                  <a:lnTo>
                    <a:pt x="23145" y="378047"/>
                  </a:lnTo>
                  <a:lnTo>
                    <a:pt x="38099" y="380999"/>
                  </a:lnTo>
                  <a:lnTo>
                    <a:pt x="190499" y="380999"/>
                  </a:lnTo>
                  <a:lnTo>
                    <a:pt x="205454" y="378047"/>
                  </a:lnTo>
                  <a:lnTo>
                    <a:pt x="217550" y="369950"/>
                  </a:lnTo>
                  <a:lnTo>
                    <a:pt x="225647" y="357854"/>
                  </a:lnTo>
                  <a:lnTo>
                    <a:pt x="228599" y="342899"/>
                  </a:lnTo>
                  <a:lnTo>
                    <a:pt x="228599" y="38099"/>
                  </a:lnTo>
                  <a:lnTo>
                    <a:pt x="225647" y="23788"/>
                  </a:lnTo>
                  <a:lnTo>
                    <a:pt x="217550" y="11620"/>
                  </a:lnTo>
                  <a:lnTo>
                    <a:pt x="205454" y="3167"/>
                  </a:lnTo>
                  <a:lnTo>
                    <a:pt x="190499" y="0"/>
                  </a:lnTo>
                  <a:lnTo>
                    <a:pt x="38099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1" name="object 5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25202" y="3108959"/>
              <a:ext cx="228599" cy="380999"/>
            </a:xfrm>
            <a:prstGeom prst="rect">
              <a:avLst/>
            </a:prstGeom>
          </p:spPr>
        </p:pic>
        <p:sp>
          <p:nvSpPr>
            <p:cNvPr id="52" name="object 52" descr=""/>
            <p:cNvSpPr/>
            <p:nvPr/>
          </p:nvSpPr>
          <p:spPr>
            <a:xfrm>
              <a:off x="4625202" y="3108959"/>
              <a:ext cx="228600" cy="381000"/>
            </a:xfrm>
            <a:custGeom>
              <a:avLst/>
              <a:gdLst/>
              <a:ahLst/>
              <a:cxnLst/>
              <a:rect l="l" t="t" r="r" b="b"/>
              <a:pathLst>
                <a:path w="228600" h="381000">
                  <a:moveTo>
                    <a:pt x="38099" y="0"/>
                  </a:moveTo>
                  <a:lnTo>
                    <a:pt x="23145" y="3167"/>
                  </a:lnTo>
                  <a:lnTo>
                    <a:pt x="11048" y="11620"/>
                  </a:lnTo>
                  <a:lnTo>
                    <a:pt x="2952" y="23788"/>
                  </a:lnTo>
                  <a:lnTo>
                    <a:pt x="0" y="38099"/>
                  </a:lnTo>
                  <a:lnTo>
                    <a:pt x="0" y="342899"/>
                  </a:lnTo>
                  <a:lnTo>
                    <a:pt x="2952" y="357854"/>
                  </a:lnTo>
                  <a:lnTo>
                    <a:pt x="11048" y="369950"/>
                  </a:lnTo>
                  <a:lnTo>
                    <a:pt x="23145" y="378047"/>
                  </a:lnTo>
                  <a:lnTo>
                    <a:pt x="38099" y="380999"/>
                  </a:lnTo>
                  <a:lnTo>
                    <a:pt x="190499" y="380999"/>
                  </a:lnTo>
                  <a:lnTo>
                    <a:pt x="205454" y="378047"/>
                  </a:lnTo>
                  <a:lnTo>
                    <a:pt x="217550" y="369950"/>
                  </a:lnTo>
                  <a:lnTo>
                    <a:pt x="225647" y="357854"/>
                  </a:lnTo>
                  <a:lnTo>
                    <a:pt x="228599" y="342899"/>
                  </a:lnTo>
                  <a:lnTo>
                    <a:pt x="228599" y="38099"/>
                  </a:lnTo>
                  <a:lnTo>
                    <a:pt x="225647" y="23788"/>
                  </a:lnTo>
                  <a:lnTo>
                    <a:pt x="217550" y="11620"/>
                  </a:lnTo>
                  <a:lnTo>
                    <a:pt x="205454" y="3167"/>
                  </a:lnTo>
                  <a:lnTo>
                    <a:pt x="190499" y="0"/>
                  </a:lnTo>
                  <a:lnTo>
                    <a:pt x="38099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3" name="object 53" descr=""/>
          <p:cNvGrpSpPr/>
          <p:nvPr/>
        </p:nvGrpSpPr>
        <p:grpSpPr>
          <a:xfrm>
            <a:off x="2369492" y="3689413"/>
            <a:ext cx="6433185" cy="245745"/>
            <a:chOff x="2369492" y="3689413"/>
            <a:chExt cx="6433185" cy="245745"/>
          </a:xfrm>
        </p:grpSpPr>
        <p:sp>
          <p:nvSpPr>
            <p:cNvPr id="54" name="object 54" descr=""/>
            <p:cNvSpPr/>
            <p:nvPr/>
          </p:nvSpPr>
          <p:spPr>
            <a:xfrm>
              <a:off x="2369682" y="3739896"/>
              <a:ext cx="6433185" cy="76200"/>
            </a:xfrm>
            <a:custGeom>
              <a:avLst/>
              <a:gdLst/>
              <a:ahLst/>
              <a:cxnLst/>
              <a:rect l="l" t="t" r="r" b="b"/>
              <a:pathLst>
                <a:path w="6433184" h="76200">
                  <a:moveTo>
                    <a:pt x="6373368" y="38100"/>
                  </a:moveTo>
                  <a:lnTo>
                    <a:pt x="6371844" y="35052"/>
                  </a:lnTo>
                  <a:lnTo>
                    <a:pt x="6368796" y="33528"/>
                  </a:lnTo>
                  <a:lnTo>
                    <a:pt x="4572" y="33528"/>
                  </a:lnTo>
                  <a:lnTo>
                    <a:pt x="1524" y="35052"/>
                  </a:lnTo>
                  <a:lnTo>
                    <a:pt x="0" y="38100"/>
                  </a:lnTo>
                  <a:lnTo>
                    <a:pt x="1524" y="41148"/>
                  </a:lnTo>
                  <a:lnTo>
                    <a:pt x="4572" y="42672"/>
                  </a:lnTo>
                  <a:lnTo>
                    <a:pt x="6368796" y="42672"/>
                  </a:lnTo>
                  <a:lnTo>
                    <a:pt x="6371844" y="41148"/>
                  </a:lnTo>
                  <a:lnTo>
                    <a:pt x="6373368" y="38100"/>
                  </a:lnTo>
                  <a:close/>
                </a:path>
                <a:path w="6433184" h="76200">
                  <a:moveTo>
                    <a:pt x="6432804" y="38100"/>
                  </a:moveTo>
                  <a:lnTo>
                    <a:pt x="6356604" y="0"/>
                  </a:lnTo>
                  <a:lnTo>
                    <a:pt x="6356604" y="33528"/>
                  </a:lnTo>
                  <a:lnTo>
                    <a:pt x="6368796" y="33528"/>
                  </a:lnTo>
                  <a:lnTo>
                    <a:pt x="6371844" y="35052"/>
                  </a:lnTo>
                  <a:lnTo>
                    <a:pt x="6373368" y="38100"/>
                  </a:lnTo>
                  <a:lnTo>
                    <a:pt x="6373368" y="67818"/>
                  </a:lnTo>
                  <a:lnTo>
                    <a:pt x="6432804" y="38100"/>
                  </a:lnTo>
                  <a:close/>
                </a:path>
                <a:path w="6433184" h="76200">
                  <a:moveTo>
                    <a:pt x="6373368" y="67818"/>
                  </a:moveTo>
                  <a:lnTo>
                    <a:pt x="6373368" y="38100"/>
                  </a:lnTo>
                  <a:lnTo>
                    <a:pt x="6371844" y="41148"/>
                  </a:lnTo>
                  <a:lnTo>
                    <a:pt x="6368796" y="42672"/>
                  </a:lnTo>
                  <a:lnTo>
                    <a:pt x="6356604" y="42672"/>
                  </a:lnTo>
                  <a:lnTo>
                    <a:pt x="6356604" y="76200"/>
                  </a:lnTo>
                  <a:lnTo>
                    <a:pt x="6373368" y="678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2374254" y="3694176"/>
              <a:ext cx="4988560" cy="236220"/>
            </a:xfrm>
            <a:custGeom>
              <a:avLst/>
              <a:gdLst/>
              <a:ahLst/>
              <a:cxnLst/>
              <a:rect l="l" t="t" r="r" b="b"/>
              <a:pathLst>
                <a:path w="4988559" h="236220">
                  <a:moveTo>
                    <a:pt x="0" y="7619"/>
                  </a:moveTo>
                  <a:lnTo>
                    <a:pt x="0" y="160019"/>
                  </a:lnTo>
                </a:path>
                <a:path w="4988559" h="236220">
                  <a:moveTo>
                    <a:pt x="228599" y="7619"/>
                  </a:moveTo>
                  <a:lnTo>
                    <a:pt x="234695" y="228599"/>
                  </a:lnTo>
                </a:path>
                <a:path w="4988559" h="236220">
                  <a:moveTo>
                    <a:pt x="457199" y="7619"/>
                  </a:moveTo>
                  <a:lnTo>
                    <a:pt x="457199" y="160019"/>
                  </a:lnTo>
                </a:path>
                <a:path w="4988559" h="236220">
                  <a:moveTo>
                    <a:pt x="685799" y="7619"/>
                  </a:moveTo>
                  <a:lnTo>
                    <a:pt x="685799" y="160019"/>
                  </a:lnTo>
                </a:path>
                <a:path w="4988559" h="236220">
                  <a:moveTo>
                    <a:pt x="914399" y="7619"/>
                  </a:moveTo>
                  <a:lnTo>
                    <a:pt x="914399" y="160019"/>
                  </a:lnTo>
                </a:path>
                <a:path w="4988559" h="236220">
                  <a:moveTo>
                    <a:pt x="1142999" y="7619"/>
                  </a:moveTo>
                  <a:lnTo>
                    <a:pt x="1142999" y="236219"/>
                  </a:lnTo>
                </a:path>
                <a:path w="4988559" h="236220">
                  <a:moveTo>
                    <a:pt x="1371599" y="7619"/>
                  </a:moveTo>
                  <a:lnTo>
                    <a:pt x="1371599" y="160019"/>
                  </a:lnTo>
                </a:path>
                <a:path w="4988559" h="236220">
                  <a:moveTo>
                    <a:pt x="1600199" y="7619"/>
                  </a:moveTo>
                  <a:lnTo>
                    <a:pt x="1603247" y="228599"/>
                  </a:lnTo>
                </a:path>
                <a:path w="4988559" h="236220">
                  <a:moveTo>
                    <a:pt x="1828799" y="7619"/>
                  </a:moveTo>
                  <a:lnTo>
                    <a:pt x="1828799" y="160019"/>
                  </a:lnTo>
                </a:path>
                <a:path w="4988559" h="236220">
                  <a:moveTo>
                    <a:pt x="2057399" y="7619"/>
                  </a:moveTo>
                  <a:lnTo>
                    <a:pt x="2057399" y="160019"/>
                  </a:lnTo>
                </a:path>
                <a:path w="4988559" h="236220">
                  <a:moveTo>
                    <a:pt x="2285999" y="7619"/>
                  </a:moveTo>
                  <a:lnTo>
                    <a:pt x="2285999" y="236219"/>
                  </a:lnTo>
                </a:path>
                <a:path w="4988559" h="236220">
                  <a:moveTo>
                    <a:pt x="2514599" y="7619"/>
                  </a:moveTo>
                  <a:lnTo>
                    <a:pt x="2514599" y="160019"/>
                  </a:lnTo>
                </a:path>
                <a:path w="4988559" h="236220">
                  <a:moveTo>
                    <a:pt x="2743199" y="7619"/>
                  </a:moveTo>
                  <a:lnTo>
                    <a:pt x="2743199" y="160019"/>
                  </a:lnTo>
                </a:path>
                <a:path w="4988559" h="236220">
                  <a:moveTo>
                    <a:pt x="2971799" y="7619"/>
                  </a:moveTo>
                  <a:lnTo>
                    <a:pt x="2971799" y="160019"/>
                  </a:lnTo>
                </a:path>
                <a:path w="4988559" h="236220">
                  <a:moveTo>
                    <a:pt x="3200399" y="7619"/>
                  </a:moveTo>
                  <a:lnTo>
                    <a:pt x="3200399" y="160019"/>
                  </a:lnTo>
                </a:path>
                <a:path w="4988559" h="236220">
                  <a:moveTo>
                    <a:pt x="3428999" y="7619"/>
                  </a:moveTo>
                  <a:lnTo>
                    <a:pt x="3428999" y="236219"/>
                  </a:lnTo>
                </a:path>
                <a:path w="4988559" h="236220">
                  <a:moveTo>
                    <a:pt x="3657599" y="7619"/>
                  </a:moveTo>
                  <a:lnTo>
                    <a:pt x="3657599" y="160019"/>
                  </a:lnTo>
                </a:path>
                <a:path w="4988559" h="236220">
                  <a:moveTo>
                    <a:pt x="3886199" y="7619"/>
                  </a:moveTo>
                  <a:lnTo>
                    <a:pt x="3886199" y="160019"/>
                  </a:lnTo>
                </a:path>
                <a:path w="4988559" h="236220">
                  <a:moveTo>
                    <a:pt x="4123943" y="7619"/>
                  </a:moveTo>
                  <a:lnTo>
                    <a:pt x="4123943" y="160019"/>
                  </a:lnTo>
                </a:path>
                <a:path w="4988559" h="236220">
                  <a:moveTo>
                    <a:pt x="4340351" y="7619"/>
                  </a:moveTo>
                  <a:lnTo>
                    <a:pt x="4340351" y="160019"/>
                  </a:lnTo>
                </a:path>
                <a:path w="4988559" h="236220">
                  <a:moveTo>
                    <a:pt x="4988051" y="0"/>
                  </a:moveTo>
                  <a:lnTo>
                    <a:pt x="4988051" y="2285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 descr=""/>
          <p:cNvSpPr txBox="1"/>
          <p:nvPr/>
        </p:nvSpPr>
        <p:spPr>
          <a:xfrm>
            <a:off x="8378335" y="3800346"/>
            <a:ext cx="88709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Times New Roman"/>
                <a:cs typeface="Times New Roman"/>
              </a:rPr>
              <a:t>Tempo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7" name="object 57" descr=""/>
          <p:cNvGrpSpPr/>
          <p:nvPr/>
        </p:nvGrpSpPr>
        <p:grpSpPr>
          <a:xfrm>
            <a:off x="4910000" y="3104197"/>
            <a:ext cx="657225" cy="390525"/>
            <a:chOff x="4910000" y="3104197"/>
            <a:chExt cx="657225" cy="390525"/>
          </a:xfrm>
        </p:grpSpPr>
        <p:pic>
          <p:nvPicPr>
            <p:cNvPr id="58" name="object 5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14762" y="3108959"/>
              <a:ext cx="214883" cy="380999"/>
            </a:xfrm>
            <a:prstGeom prst="rect">
              <a:avLst/>
            </a:prstGeom>
          </p:spPr>
        </p:pic>
        <p:sp>
          <p:nvSpPr>
            <p:cNvPr id="59" name="object 59" descr=""/>
            <p:cNvSpPr/>
            <p:nvPr/>
          </p:nvSpPr>
          <p:spPr>
            <a:xfrm>
              <a:off x="4914762" y="3108959"/>
              <a:ext cx="215265" cy="381000"/>
            </a:xfrm>
            <a:custGeom>
              <a:avLst/>
              <a:gdLst/>
              <a:ahLst/>
              <a:cxnLst/>
              <a:rect l="l" t="t" r="r" b="b"/>
              <a:pathLst>
                <a:path w="215264" h="381000">
                  <a:moveTo>
                    <a:pt x="35051" y="0"/>
                  </a:moveTo>
                  <a:lnTo>
                    <a:pt x="21216" y="2928"/>
                  </a:lnTo>
                  <a:lnTo>
                    <a:pt x="10096" y="10858"/>
                  </a:lnTo>
                  <a:lnTo>
                    <a:pt x="2690" y="22502"/>
                  </a:lnTo>
                  <a:lnTo>
                    <a:pt x="0" y="36575"/>
                  </a:lnTo>
                  <a:lnTo>
                    <a:pt x="0" y="345947"/>
                  </a:lnTo>
                  <a:lnTo>
                    <a:pt x="2690" y="359783"/>
                  </a:lnTo>
                  <a:lnTo>
                    <a:pt x="10096" y="370903"/>
                  </a:lnTo>
                  <a:lnTo>
                    <a:pt x="21216" y="378309"/>
                  </a:lnTo>
                  <a:lnTo>
                    <a:pt x="35051" y="380999"/>
                  </a:lnTo>
                  <a:lnTo>
                    <a:pt x="179831" y="380999"/>
                  </a:lnTo>
                  <a:lnTo>
                    <a:pt x="193667" y="378309"/>
                  </a:lnTo>
                  <a:lnTo>
                    <a:pt x="204787" y="370903"/>
                  </a:lnTo>
                  <a:lnTo>
                    <a:pt x="212193" y="359783"/>
                  </a:lnTo>
                  <a:lnTo>
                    <a:pt x="214883" y="345947"/>
                  </a:lnTo>
                  <a:lnTo>
                    <a:pt x="214883" y="36575"/>
                  </a:lnTo>
                  <a:lnTo>
                    <a:pt x="212193" y="22502"/>
                  </a:lnTo>
                  <a:lnTo>
                    <a:pt x="204787" y="10858"/>
                  </a:lnTo>
                  <a:lnTo>
                    <a:pt x="193667" y="2928"/>
                  </a:lnTo>
                  <a:lnTo>
                    <a:pt x="179831" y="0"/>
                  </a:lnTo>
                  <a:lnTo>
                    <a:pt x="35051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0" name="object 6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46054" y="3130295"/>
              <a:ext cx="216407" cy="359663"/>
            </a:xfrm>
            <a:prstGeom prst="rect">
              <a:avLst/>
            </a:prstGeom>
          </p:spPr>
        </p:pic>
        <p:sp>
          <p:nvSpPr>
            <p:cNvPr id="61" name="object 61" descr=""/>
            <p:cNvSpPr/>
            <p:nvPr/>
          </p:nvSpPr>
          <p:spPr>
            <a:xfrm>
              <a:off x="5346054" y="3130295"/>
              <a:ext cx="216535" cy="360045"/>
            </a:xfrm>
            <a:custGeom>
              <a:avLst/>
              <a:gdLst/>
              <a:ahLst/>
              <a:cxnLst/>
              <a:rect l="l" t="t" r="r" b="b"/>
              <a:pathLst>
                <a:path w="216535" h="360045">
                  <a:moveTo>
                    <a:pt x="36575" y="0"/>
                  </a:moveTo>
                  <a:lnTo>
                    <a:pt x="22502" y="2928"/>
                  </a:lnTo>
                  <a:lnTo>
                    <a:pt x="10858" y="10858"/>
                  </a:lnTo>
                  <a:lnTo>
                    <a:pt x="2928" y="22502"/>
                  </a:lnTo>
                  <a:lnTo>
                    <a:pt x="0" y="36575"/>
                  </a:lnTo>
                  <a:lnTo>
                    <a:pt x="0" y="324611"/>
                  </a:lnTo>
                  <a:lnTo>
                    <a:pt x="2928" y="338447"/>
                  </a:lnTo>
                  <a:lnTo>
                    <a:pt x="10858" y="349567"/>
                  </a:lnTo>
                  <a:lnTo>
                    <a:pt x="22502" y="356973"/>
                  </a:lnTo>
                  <a:lnTo>
                    <a:pt x="36575" y="359663"/>
                  </a:lnTo>
                  <a:lnTo>
                    <a:pt x="179831" y="359663"/>
                  </a:lnTo>
                  <a:lnTo>
                    <a:pt x="193905" y="356973"/>
                  </a:lnTo>
                  <a:lnTo>
                    <a:pt x="205549" y="349567"/>
                  </a:lnTo>
                  <a:lnTo>
                    <a:pt x="213479" y="338447"/>
                  </a:lnTo>
                  <a:lnTo>
                    <a:pt x="216407" y="324611"/>
                  </a:lnTo>
                  <a:lnTo>
                    <a:pt x="216407" y="36575"/>
                  </a:lnTo>
                  <a:lnTo>
                    <a:pt x="213479" y="22502"/>
                  </a:lnTo>
                  <a:lnTo>
                    <a:pt x="205549" y="10858"/>
                  </a:lnTo>
                  <a:lnTo>
                    <a:pt x="193905" y="2928"/>
                  </a:lnTo>
                  <a:lnTo>
                    <a:pt x="179831" y="0"/>
                  </a:lnTo>
                  <a:lnTo>
                    <a:pt x="36575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2" name="object 6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29646" y="3108959"/>
              <a:ext cx="228599" cy="380999"/>
            </a:xfrm>
            <a:prstGeom prst="rect">
              <a:avLst/>
            </a:prstGeom>
          </p:spPr>
        </p:pic>
        <p:sp>
          <p:nvSpPr>
            <p:cNvPr id="63" name="object 63" descr=""/>
            <p:cNvSpPr/>
            <p:nvPr/>
          </p:nvSpPr>
          <p:spPr>
            <a:xfrm>
              <a:off x="5129646" y="3108959"/>
              <a:ext cx="228600" cy="381000"/>
            </a:xfrm>
            <a:custGeom>
              <a:avLst/>
              <a:gdLst/>
              <a:ahLst/>
              <a:cxnLst/>
              <a:rect l="l" t="t" r="r" b="b"/>
              <a:pathLst>
                <a:path w="228600" h="381000">
                  <a:moveTo>
                    <a:pt x="38099" y="0"/>
                  </a:moveTo>
                  <a:lnTo>
                    <a:pt x="23145" y="3167"/>
                  </a:lnTo>
                  <a:lnTo>
                    <a:pt x="11048" y="11620"/>
                  </a:lnTo>
                  <a:lnTo>
                    <a:pt x="2952" y="23788"/>
                  </a:lnTo>
                  <a:lnTo>
                    <a:pt x="0" y="38099"/>
                  </a:lnTo>
                  <a:lnTo>
                    <a:pt x="0" y="342899"/>
                  </a:lnTo>
                  <a:lnTo>
                    <a:pt x="2952" y="357854"/>
                  </a:lnTo>
                  <a:lnTo>
                    <a:pt x="11048" y="369950"/>
                  </a:lnTo>
                  <a:lnTo>
                    <a:pt x="23145" y="378047"/>
                  </a:lnTo>
                  <a:lnTo>
                    <a:pt x="38099" y="380999"/>
                  </a:lnTo>
                  <a:lnTo>
                    <a:pt x="190499" y="380999"/>
                  </a:lnTo>
                  <a:lnTo>
                    <a:pt x="205454" y="378047"/>
                  </a:lnTo>
                  <a:lnTo>
                    <a:pt x="217550" y="369950"/>
                  </a:lnTo>
                  <a:lnTo>
                    <a:pt x="225647" y="357854"/>
                  </a:lnTo>
                  <a:lnTo>
                    <a:pt x="228599" y="342899"/>
                  </a:lnTo>
                  <a:lnTo>
                    <a:pt x="228599" y="38099"/>
                  </a:lnTo>
                  <a:lnTo>
                    <a:pt x="225647" y="23788"/>
                  </a:lnTo>
                  <a:lnTo>
                    <a:pt x="217550" y="11620"/>
                  </a:lnTo>
                  <a:lnTo>
                    <a:pt x="205454" y="3167"/>
                  </a:lnTo>
                  <a:lnTo>
                    <a:pt x="190499" y="0"/>
                  </a:lnTo>
                  <a:lnTo>
                    <a:pt x="38099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4" name="object 64" descr=""/>
          <p:cNvSpPr txBox="1"/>
          <p:nvPr/>
        </p:nvSpPr>
        <p:spPr>
          <a:xfrm>
            <a:off x="2385947" y="3105402"/>
            <a:ext cx="5257800" cy="1238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2314" sz="3600" b="1">
                <a:latin typeface="Times New Roman"/>
                <a:cs typeface="Times New Roman"/>
              </a:rPr>
              <a:t>CCBCB</a:t>
            </a:r>
            <a:r>
              <a:rPr dirty="0" baseline="2314" sz="3600" spc="-187" b="1">
                <a:latin typeface="Times New Roman"/>
                <a:cs typeface="Times New Roman"/>
              </a:rPr>
              <a:t> </a:t>
            </a:r>
            <a:r>
              <a:rPr dirty="0" baseline="2314" sz="3600" b="1">
                <a:latin typeface="Times New Roman"/>
                <a:cs typeface="Times New Roman"/>
              </a:rPr>
              <a:t>CBCABC</a:t>
            </a:r>
            <a:r>
              <a:rPr dirty="0" baseline="2314" sz="3600" spc="-37" b="1">
                <a:latin typeface="Times New Roman"/>
                <a:cs typeface="Times New Roman"/>
              </a:rPr>
              <a:t> </a:t>
            </a:r>
            <a:r>
              <a:rPr dirty="0" baseline="2314" sz="3600" b="1">
                <a:latin typeface="Times New Roman"/>
                <a:cs typeface="Times New Roman"/>
              </a:rPr>
              <a:t>AB</a:t>
            </a:r>
            <a:r>
              <a:rPr dirty="0" sz="2400" b="1">
                <a:latin typeface="Times New Roman"/>
                <a:cs typeface="Times New Roman"/>
              </a:rPr>
              <a:t>C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baseline="2314" sz="3600" spc="-15" b="1">
                <a:latin typeface="Times New Roman"/>
                <a:cs typeface="Times New Roman"/>
              </a:rPr>
              <a:t>ABABABBB</a:t>
            </a:r>
            <a:endParaRPr baseline="2314"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30"/>
              </a:spcBef>
            </a:pPr>
            <a:endParaRPr sz="2400">
              <a:latin typeface="Times New Roman"/>
              <a:cs typeface="Times New Roman"/>
            </a:endParaRPr>
          </a:p>
          <a:p>
            <a:pPr marL="123825">
              <a:lnSpc>
                <a:spcPct val="100000"/>
              </a:lnSpc>
              <a:tabLst>
                <a:tab pos="1490345" algn="l"/>
                <a:tab pos="2185670" algn="l"/>
                <a:tab pos="3328670" algn="l"/>
                <a:tab pos="4939665" algn="l"/>
              </a:tabLst>
            </a:pPr>
            <a:r>
              <a:rPr dirty="0" baseline="1157" sz="3600" spc="-75">
                <a:latin typeface="Times New Roman"/>
                <a:cs typeface="Times New Roman"/>
              </a:rPr>
              <a:t>1</a:t>
            </a:r>
            <a:r>
              <a:rPr dirty="0" baseline="1157" sz="3600">
                <a:latin typeface="Times New Roman"/>
                <a:cs typeface="Times New Roman"/>
              </a:rPr>
              <a:t>	</a:t>
            </a:r>
            <a:r>
              <a:rPr dirty="0" sz="2400" spc="-50">
                <a:latin typeface="Times New Roman"/>
                <a:cs typeface="Times New Roman"/>
              </a:rPr>
              <a:t>7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10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15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baseline="1157" sz="3600" spc="-37">
                <a:latin typeface="Times New Roman"/>
                <a:cs typeface="Times New Roman"/>
              </a:rPr>
              <a:t>22</a:t>
            </a:r>
            <a:endParaRPr baseline="1157" sz="3600">
              <a:latin typeface="Times New Roman"/>
              <a:cs typeface="Times New Roman"/>
            </a:endParaRPr>
          </a:p>
        </p:txBody>
      </p:sp>
      <p:sp>
        <p:nvSpPr>
          <p:cNvPr id="65" name="object 65" descr=""/>
          <p:cNvSpPr/>
          <p:nvPr/>
        </p:nvSpPr>
        <p:spPr>
          <a:xfrm>
            <a:off x="6931014" y="3706367"/>
            <a:ext cx="215265" cy="152400"/>
          </a:xfrm>
          <a:custGeom>
            <a:avLst/>
            <a:gdLst/>
            <a:ahLst/>
            <a:cxnLst/>
            <a:rect l="l" t="t" r="r" b="b"/>
            <a:pathLst>
              <a:path w="215265" h="152400">
                <a:moveTo>
                  <a:pt x="214883" y="0"/>
                </a:moveTo>
                <a:lnTo>
                  <a:pt x="214883" y="152399"/>
                </a:lnTo>
              </a:path>
              <a:path w="215265"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365372" y="1629155"/>
            <a:ext cx="8552815" cy="228600"/>
          </a:xfrm>
          <a:custGeom>
            <a:avLst/>
            <a:gdLst/>
            <a:ahLst/>
            <a:cxnLst/>
            <a:rect l="l" t="t" r="r" b="b"/>
            <a:pathLst>
              <a:path w="8552815" h="228600">
                <a:moveTo>
                  <a:pt x="8552687" y="228599"/>
                </a:moveTo>
                <a:lnTo>
                  <a:pt x="8552687" y="0"/>
                </a:lnTo>
                <a:lnTo>
                  <a:pt x="0" y="0"/>
                </a:lnTo>
                <a:lnTo>
                  <a:pt x="0" y="228599"/>
                </a:lnTo>
                <a:lnTo>
                  <a:pt x="8552687" y="228599"/>
                </a:lnTo>
                <a:close/>
              </a:path>
            </a:pathLst>
          </a:custGeom>
          <a:solidFill>
            <a:srgbClr val="93B5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0074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dirty="0" spc="-405"/>
              <a:t>Escalonamento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774060" y="1629155"/>
            <a:ext cx="533400" cy="228600"/>
          </a:xfrm>
          <a:prstGeom prst="rect">
            <a:avLst/>
          </a:prstGeom>
          <a:solidFill>
            <a:srgbClr val="DD7F46"/>
          </a:solidFill>
        </p:spPr>
        <p:txBody>
          <a:bodyPr wrap="square" lIns="0" tIns="57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dirty="0" sz="1200" spc="-50" b="1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466976" y="1886251"/>
            <a:ext cx="7605395" cy="3780154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330200" indent="-317500">
              <a:lnSpc>
                <a:spcPct val="100000"/>
              </a:lnSpc>
              <a:spcBef>
                <a:spcPts val="725"/>
              </a:spcBef>
              <a:buClr>
                <a:srgbClr val="DD7F46"/>
              </a:buClr>
              <a:buSzPct val="58620"/>
              <a:buFont typeface="Lucida Sans Unicode"/>
              <a:buChar char="□"/>
              <a:tabLst>
                <a:tab pos="330200" algn="l"/>
              </a:tabLst>
            </a:pPr>
            <a:r>
              <a:rPr dirty="0" sz="2900" spc="-135">
                <a:latin typeface="Arial MT"/>
                <a:cs typeface="Arial MT"/>
              </a:rPr>
              <a:t>Tipos</a:t>
            </a:r>
            <a:r>
              <a:rPr dirty="0" sz="2900" spc="-45">
                <a:latin typeface="Arial MT"/>
                <a:cs typeface="Arial MT"/>
              </a:rPr>
              <a:t> </a:t>
            </a:r>
            <a:r>
              <a:rPr dirty="0" sz="2900" spc="-165">
                <a:latin typeface="Arial MT"/>
                <a:cs typeface="Arial MT"/>
              </a:rPr>
              <a:t>de</a:t>
            </a:r>
            <a:r>
              <a:rPr dirty="0" sz="2900" spc="-40">
                <a:latin typeface="Arial MT"/>
                <a:cs typeface="Arial MT"/>
              </a:rPr>
              <a:t> </a:t>
            </a:r>
            <a:r>
              <a:rPr dirty="0" sz="2900" spc="-75">
                <a:latin typeface="Arial MT"/>
                <a:cs typeface="Arial MT"/>
              </a:rPr>
              <a:t>Escalonadores:</a:t>
            </a:r>
            <a:endParaRPr sz="2900">
              <a:latin typeface="Arial MT"/>
              <a:cs typeface="Arial MT"/>
            </a:endParaRPr>
          </a:p>
          <a:p>
            <a:pPr lvl="1" marL="651510" indent="-271780">
              <a:lnSpc>
                <a:spcPct val="100000"/>
              </a:lnSpc>
              <a:spcBef>
                <a:spcPts val="565"/>
              </a:spcBef>
              <a:buClr>
                <a:srgbClr val="94B6D2"/>
              </a:buClr>
              <a:buSzPct val="69230"/>
              <a:buFont typeface="Microsoft Sans Serif"/>
              <a:buChar char="□"/>
              <a:tabLst>
                <a:tab pos="651510" algn="l"/>
              </a:tabLst>
            </a:pPr>
            <a:r>
              <a:rPr dirty="0" sz="2600" spc="-135">
                <a:latin typeface="Arial MT"/>
                <a:cs typeface="Arial MT"/>
              </a:rPr>
              <a:t>Escalonador</a:t>
            </a:r>
            <a:r>
              <a:rPr dirty="0" sz="2600" spc="-40">
                <a:latin typeface="Arial MT"/>
                <a:cs typeface="Arial MT"/>
              </a:rPr>
              <a:t> </a:t>
            </a:r>
            <a:r>
              <a:rPr dirty="0" sz="2600" spc="-145">
                <a:latin typeface="Arial MT"/>
                <a:cs typeface="Arial MT"/>
              </a:rPr>
              <a:t>de</a:t>
            </a:r>
            <a:r>
              <a:rPr dirty="0" sz="2600" spc="-30">
                <a:latin typeface="Arial MT"/>
                <a:cs typeface="Arial MT"/>
              </a:rPr>
              <a:t> </a:t>
            </a:r>
            <a:r>
              <a:rPr dirty="0" sz="2600" spc="-70">
                <a:latin typeface="Arial MT"/>
                <a:cs typeface="Arial MT"/>
              </a:rPr>
              <a:t>médio</a:t>
            </a:r>
            <a:r>
              <a:rPr dirty="0" sz="2600" spc="-30">
                <a:latin typeface="Arial MT"/>
                <a:cs typeface="Arial MT"/>
              </a:rPr>
              <a:t> </a:t>
            </a:r>
            <a:r>
              <a:rPr dirty="0" sz="2600" spc="-10">
                <a:latin typeface="Arial MT"/>
                <a:cs typeface="Arial MT"/>
              </a:rPr>
              <a:t>prazo</a:t>
            </a:r>
            <a:endParaRPr sz="2600">
              <a:latin typeface="Arial MT"/>
              <a:cs typeface="Arial MT"/>
            </a:endParaRPr>
          </a:p>
          <a:p>
            <a:pPr lvl="2" marL="926465" marR="5080" indent="-228600">
              <a:lnSpc>
                <a:spcPct val="100699"/>
              </a:lnSpc>
              <a:spcBef>
                <a:spcPts val="459"/>
              </a:spcBef>
              <a:buClr>
                <a:srgbClr val="DD7F46"/>
              </a:buClr>
              <a:buSzPct val="73913"/>
              <a:buFont typeface="Lucida Sans Unicode"/>
              <a:buChar char="■"/>
              <a:tabLst>
                <a:tab pos="926465" algn="l"/>
              </a:tabLst>
            </a:pPr>
            <a:r>
              <a:rPr dirty="0" sz="2300" spc="-540">
                <a:latin typeface="Arial MT"/>
                <a:cs typeface="Arial MT"/>
              </a:rPr>
              <a:t>É</a:t>
            </a:r>
            <a:r>
              <a:rPr dirty="0" sz="2300" spc="-5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o</a:t>
            </a:r>
            <a:r>
              <a:rPr dirty="0" sz="2300" spc="-70">
                <a:latin typeface="Arial MT"/>
                <a:cs typeface="Arial MT"/>
              </a:rPr>
              <a:t> </a:t>
            </a:r>
            <a:r>
              <a:rPr dirty="0" sz="2300" spc="-155">
                <a:latin typeface="Arial MT"/>
                <a:cs typeface="Arial MT"/>
              </a:rPr>
              <a:t>responsável</a:t>
            </a:r>
            <a:r>
              <a:rPr dirty="0" sz="2300" spc="-5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de</a:t>
            </a:r>
            <a:r>
              <a:rPr dirty="0" sz="2300" spc="-15">
                <a:latin typeface="Arial MT"/>
                <a:cs typeface="Arial MT"/>
              </a:rPr>
              <a:t> </a:t>
            </a:r>
            <a:r>
              <a:rPr dirty="0" sz="2300" spc="-175">
                <a:latin typeface="Arial MT"/>
                <a:cs typeface="Arial MT"/>
              </a:rPr>
              <a:t>escolher</a:t>
            </a:r>
            <a:r>
              <a:rPr dirty="0" sz="2300" spc="-5">
                <a:latin typeface="Arial MT"/>
                <a:cs typeface="Arial MT"/>
              </a:rPr>
              <a:t> </a:t>
            </a:r>
            <a:r>
              <a:rPr dirty="0" sz="2300" spc="-265">
                <a:latin typeface="Arial MT"/>
                <a:cs typeface="Arial MT"/>
              </a:rPr>
              <a:t>os</a:t>
            </a:r>
            <a:r>
              <a:rPr dirty="0" sz="2300" spc="-5">
                <a:latin typeface="Arial MT"/>
                <a:cs typeface="Arial MT"/>
              </a:rPr>
              <a:t> </a:t>
            </a:r>
            <a:r>
              <a:rPr dirty="0" sz="2300" spc="-220">
                <a:latin typeface="Arial MT"/>
                <a:cs typeface="Arial MT"/>
              </a:rPr>
              <a:t>processos</a:t>
            </a:r>
            <a:r>
              <a:rPr dirty="0" sz="2300" spc="-5">
                <a:latin typeface="Arial MT"/>
                <a:cs typeface="Arial MT"/>
              </a:rPr>
              <a:t> </a:t>
            </a:r>
            <a:r>
              <a:rPr dirty="0" sz="2300" spc="-130">
                <a:latin typeface="Arial MT"/>
                <a:cs typeface="Arial MT"/>
              </a:rPr>
              <a:t>que</a:t>
            </a:r>
            <a:r>
              <a:rPr dirty="0" sz="2300" spc="-15">
                <a:latin typeface="Arial MT"/>
                <a:cs typeface="Arial MT"/>
              </a:rPr>
              <a:t> </a:t>
            </a:r>
            <a:r>
              <a:rPr dirty="0" sz="2300" spc="-10">
                <a:latin typeface="Arial MT"/>
                <a:cs typeface="Arial MT"/>
              </a:rPr>
              <a:t>serão </a:t>
            </a:r>
            <a:r>
              <a:rPr dirty="0" sz="2300" spc="-155">
                <a:latin typeface="Arial MT"/>
                <a:cs typeface="Arial MT"/>
              </a:rPr>
              <a:t>removidos</a:t>
            </a:r>
            <a:r>
              <a:rPr dirty="0" sz="2300" spc="-5">
                <a:latin typeface="Arial MT"/>
                <a:cs typeface="Arial MT"/>
              </a:rPr>
              <a:t> </a:t>
            </a:r>
            <a:r>
              <a:rPr dirty="0" sz="2300" spc="-20">
                <a:latin typeface="Arial MT"/>
                <a:cs typeface="Arial MT"/>
              </a:rPr>
              <a:t>total</a:t>
            </a:r>
            <a:r>
              <a:rPr dirty="0" sz="2300" spc="-35">
                <a:latin typeface="Arial MT"/>
                <a:cs typeface="Arial MT"/>
              </a:rPr>
              <a:t> </a:t>
            </a:r>
            <a:r>
              <a:rPr dirty="0" sz="2300" spc="-210">
                <a:latin typeface="Arial MT"/>
                <a:cs typeface="Arial MT"/>
              </a:rPr>
              <a:t>ou</a:t>
            </a:r>
            <a:r>
              <a:rPr dirty="0" sz="2300" spc="-5">
                <a:latin typeface="Arial MT"/>
                <a:cs typeface="Arial MT"/>
              </a:rPr>
              <a:t> </a:t>
            </a:r>
            <a:r>
              <a:rPr dirty="0" sz="2300" spc="-110">
                <a:latin typeface="Arial MT"/>
                <a:cs typeface="Arial MT"/>
              </a:rPr>
              <a:t>parcialmente</a:t>
            </a:r>
            <a:r>
              <a:rPr dirty="0" sz="2300" spc="-10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da</a:t>
            </a:r>
            <a:r>
              <a:rPr dirty="0" sz="2300" spc="-15">
                <a:latin typeface="Arial MT"/>
                <a:cs typeface="Arial MT"/>
              </a:rPr>
              <a:t> </a:t>
            </a:r>
            <a:r>
              <a:rPr dirty="0" sz="2300" spc="-155">
                <a:latin typeface="Arial MT"/>
                <a:cs typeface="Arial MT"/>
              </a:rPr>
              <a:t>memória</a:t>
            </a:r>
            <a:r>
              <a:rPr dirty="0" sz="2300" spc="-5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para</a:t>
            </a:r>
            <a:r>
              <a:rPr dirty="0" sz="2300" spc="-10">
                <a:latin typeface="Arial MT"/>
                <a:cs typeface="Arial MT"/>
              </a:rPr>
              <a:t> </a:t>
            </a:r>
            <a:r>
              <a:rPr dirty="0" sz="2300" spc="-140">
                <a:latin typeface="Arial MT"/>
                <a:cs typeface="Arial MT"/>
              </a:rPr>
              <a:t>serem </a:t>
            </a:r>
            <a:r>
              <a:rPr dirty="0" sz="2300" spc="-120">
                <a:latin typeface="Arial MT"/>
                <a:cs typeface="Arial MT"/>
              </a:rPr>
              <a:t>levados</a:t>
            </a:r>
            <a:r>
              <a:rPr dirty="0" sz="2300" spc="-40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ao</a:t>
            </a:r>
            <a:r>
              <a:rPr dirty="0" sz="2300" spc="-110">
                <a:latin typeface="Arial MT"/>
                <a:cs typeface="Arial MT"/>
              </a:rPr>
              <a:t> </a:t>
            </a:r>
            <a:r>
              <a:rPr dirty="0" sz="2300" spc="-165">
                <a:latin typeface="Arial MT"/>
                <a:cs typeface="Arial MT"/>
              </a:rPr>
              <a:t>disco</a:t>
            </a:r>
            <a:r>
              <a:rPr dirty="0" sz="2300" spc="-5">
                <a:latin typeface="Arial MT"/>
                <a:cs typeface="Arial MT"/>
              </a:rPr>
              <a:t> </a:t>
            </a:r>
            <a:r>
              <a:rPr dirty="0" sz="2300" spc="-150">
                <a:latin typeface="Arial MT"/>
                <a:cs typeface="Arial MT"/>
              </a:rPr>
              <a:t>(suspensos)</a:t>
            </a:r>
            <a:endParaRPr sz="2300">
              <a:latin typeface="Arial MT"/>
              <a:cs typeface="Arial MT"/>
            </a:endParaRPr>
          </a:p>
          <a:p>
            <a:pPr lvl="2" marL="925830" indent="-227965">
              <a:lnSpc>
                <a:spcPct val="100000"/>
              </a:lnSpc>
              <a:spcBef>
                <a:spcPts val="505"/>
              </a:spcBef>
              <a:buClr>
                <a:srgbClr val="DD7F46"/>
              </a:buClr>
              <a:buSzPct val="73913"/>
              <a:buFont typeface="Lucida Sans Unicode"/>
              <a:buChar char="■"/>
              <a:tabLst>
                <a:tab pos="925830" algn="l"/>
              </a:tabLst>
            </a:pPr>
            <a:r>
              <a:rPr dirty="0" sz="2300" spc="-95">
                <a:latin typeface="Arial MT"/>
                <a:cs typeface="Arial MT"/>
              </a:rPr>
              <a:t>Manter</a:t>
            </a:r>
            <a:r>
              <a:rPr dirty="0" sz="2300" spc="-65">
                <a:latin typeface="Arial MT"/>
                <a:cs typeface="Arial MT"/>
              </a:rPr>
              <a:t> </a:t>
            </a:r>
            <a:r>
              <a:rPr dirty="0" sz="2300" spc="-140">
                <a:latin typeface="Arial MT"/>
                <a:cs typeface="Arial MT"/>
              </a:rPr>
              <a:t>rendimento</a:t>
            </a:r>
            <a:r>
              <a:rPr dirty="0" sz="2300" spc="-20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do</a:t>
            </a:r>
            <a:r>
              <a:rPr dirty="0" sz="2300" spc="-80">
                <a:latin typeface="Arial MT"/>
                <a:cs typeface="Arial MT"/>
              </a:rPr>
              <a:t> </a:t>
            </a:r>
            <a:r>
              <a:rPr dirty="0" sz="2300" spc="-45">
                <a:latin typeface="Arial MT"/>
                <a:cs typeface="Arial MT"/>
              </a:rPr>
              <a:t>sistema</a:t>
            </a:r>
            <a:endParaRPr sz="2300">
              <a:latin typeface="Arial MT"/>
              <a:cs typeface="Arial MT"/>
            </a:endParaRPr>
          </a:p>
          <a:p>
            <a:pPr lvl="1" marL="651510" indent="-271780">
              <a:lnSpc>
                <a:spcPct val="100000"/>
              </a:lnSpc>
              <a:spcBef>
                <a:spcPts val="540"/>
              </a:spcBef>
              <a:buClr>
                <a:srgbClr val="94B6D2"/>
              </a:buClr>
              <a:buSzPct val="69230"/>
              <a:buFont typeface="Microsoft Sans Serif"/>
              <a:buChar char="□"/>
              <a:tabLst>
                <a:tab pos="651510" algn="l"/>
              </a:tabLst>
            </a:pPr>
            <a:r>
              <a:rPr dirty="0" sz="2600" spc="-135">
                <a:latin typeface="Arial MT"/>
                <a:cs typeface="Arial MT"/>
              </a:rPr>
              <a:t>Escalonador</a:t>
            </a:r>
            <a:r>
              <a:rPr dirty="0" sz="2600" spc="-25">
                <a:latin typeface="Arial MT"/>
                <a:cs typeface="Arial MT"/>
              </a:rPr>
              <a:t> </a:t>
            </a:r>
            <a:r>
              <a:rPr dirty="0" sz="2600" spc="-145">
                <a:latin typeface="Arial MT"/>
                <a:cs typeface="Arial MT"/>
              </a:rPr>
              <a:t>de</a:t>
            </a:r>
            <a:r>
              <a:rPr dirty="0" sz="2600" spc="-20">
                <a:latin typeface="Arial MT"/>
                <a:cs typeface="Arial MT"/>
              </a:rPr>
              <a:t> </a:t>
            </a:r>
            <a:r>
              <a:rPr dirty="0" sz="2600" spc="-100">
                <a:latin typeface="Arial MT"/>
                <a:cs typeface="Arial MT"/>
              </a:rPr>
              <a:t>curto</a:t>
            </a:r>
            <a:r>
              <a:rPr dirty="0" sz="2600" spc="-25">
                <a:latin typeface="Arial MT"/>
                <a:cs typeface="Arial MT"/>
              </a:rPr>
              <a:t> </a:t>
            </a:r>
            <a:r>
              <a:rPr dirty="0" sz="2600" spc="-20">
                <a:latin typeface="Arial MT"/>
                <a:cs typeface="Arial MT"/>
              </a:rPr>
              <a:t>prazo</a:t>
            </a:r>
            <a:endParaRPr sz="2600">
              <a:latin typeface="Arial MT"/>
              <a:cs typeface="Arial MT"/>
            </a:endParaRPr>
          </a:p>
          <a:p>
            <a:pPr lvl="2" marL="926465" marR="54610" indent="-228600">
              <a:lnSpc>
                <a:spcPct val="101699"/>
              </a:lnSpc>
              <a:spcBef>
                <a:spcPts val="434"/>
              </a:spcBef>
              <a:buClr>
                <a:srgbClr val="DD7F46"/>
              </a:buClr>
              <a:buSzPct val="73913"/>
              <a:buFont typeface="Lucida Sans Unicode"/>
              <a:buChar char="■"/>
              <a:tabLst>
                <a:tab pos="926465" algn="l"/>
              </a:tabLst>
            </a:pPr>
            <a:r>
              <a:rPr dirty="0" sz="2300" spc="-204">
                <a:latin typeface="Arial MT"/>
                <a:cs typeface="Arial MT"/>
              </a:rPr>
              <a:t>Responsável</a:t>
            </a:r>
            <a:r>
              <a:rPr dirty="0" sz="2300" spc="-20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por</a:t>
            </a:r>
            <a:r>
              <a:rPr dirty="0" sz="2300" spc="-30">
                <a:latin typeface="Arial MT"/>
                <a:cs typeface="Arial MT"/>
              </a:rPr>
              <a:t> </a:t>
            </a:r>
            <a:r>
              <a:rPr dirty="0" sz="2300" spc="-65">
                <a:latin typeface="Arial MT"/>
                <a:cs typeface="Arial MT"/>
              </a:rPr>
              <a:t>alocar</a:t>
            </a:r>
            <a:r>
              <a:rPr dirty="0" sz="2300" spc="-10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à</a:t>
            </a:r>
            <a:r>
              <a:rPr dirty="0" sz="2300" spc="-5">
                <a:latin typeface="Arial MT"/>
                <a:cs typeface="Arial MT"/>
              </a:rPr>
              <a:t> </a:t>
            </a:r>
            <a:r>
              <a:rPr dirty="0" sz="2300" spc="-325">
                <a:latin typeface="Arial MT"/>
                <a:cs typeface="Arial MT"/>
              </a:rPr>
              <a:t>CPU</a:t>
            </a:r>
            <a:r>
              <a:rPr dirty="0" sz="2300" spc="-5">
                <a:latin typeface="Arial MT"/>
                <a:cs typeface="Arial MT"/>
              </a:rPr>
              <a:t> </a:t>
            </a:r>
            <a:r>
              <a:rPr dirty="0" sz="2300" spc="-265">
                <a:latin typeface="Arial MT"/>
                <a:cs typeface="Arial MT"/>
              </a:rPr>
              <a:t>os</a:t>
            </a:r>
            <a:r>
              <a:rPr dirty="0" sz="2300" spc="-5">
                <a:latin typeface="Arial MT"/>
                <a:cs typeface="Arial MT"/>
              </a:rPr>
              <a:t> </a:t>
            </a:r>
            <a:r>
              <a:rPr dirty="0" sz="2300" spc="-215">
                <a:latin typeface="Arial MT"/>
                <a:cs typeface="Arial MT"/>
              </a:rPr>
              <a:t>processos</a:t>
            </a:r>
            <a:r>
              <a:rPr dirty="0" sz="2300" spc="-5">
                <a:latin typeface="Arial MT"/>
                <a:cs typeface="Arial MT"/>
              </a:rPr>
              <a:t> </a:t>
            </a:r>
            <a:r>
              <a:rPr dirty="0" sz="2300" spc="-125">
                <a:latin typeface="Arial MT"/>
                <a:cs typeface="Arial MT"/>
              </a:rPr>
              <a:t>alocados</a:t>
            </a:r>
            <a:r>
              <a:rPr dirty="0" sz="2300" spc="-10">
                <a:latin typeface="Arial MT"/>
                <a:cs typeface="Arial MT"/>
              </a:rPr>
              <a:t> </a:t>
            </a:r>
            <a:r>
              <a:rPr dirty="0" sz="2300" spc="-285">
                <a:latin typeface="Arial MT"/>
                <a:cs typeface="Arial MT"/>
              </a:rPr>
              <a:t>em </a:t>
            </a:r>
            <a:r>
              <a:rPr dirty="0" sz="2300" spc="-20">
                <a:latin typeface="Arial MT"/>
                <a:cs typeface="Arial MT"/>
              </a:rPr>
              <a:t>memória</a:t>
            </a:r>
            <a:endParaRPr sz="2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365372" y="1629155"/>
            <a:ext cx="8552815" cy="228600"/>
          </a:xfrm>
          <a:custGeom>
            <a:avLst/>
            <a:gdLst/>
            <a:ahLst/>
            <a:cxnLst/>
            <a:rect l="l" t="t" r="r" b="b"/>
            <a:pathLst>
              <a:path w="8552815" h="228600">
                <a:moveTo>
                  <a:pt x="8552687" y="228599"/>
                </a:moveTo>
                <a:lnTo>
                  <a:pt x="8552687" y="0"/>
                </a:lnTo>
                <a:lnTo>
                  <a:pt x="0" y="0"/>
                </a:lnTo>
                <a:lnTo>
                  <a:pt x="0" y="228599"/>
                </a:lnTo>
                <a:lnTo>
                  <a:pt x="8552687" y="228599"/>
                </a:lnTo>
                <a:close/>
              </a:path>
            </a:pathLst>
          </a:custGeom>
          <a:solidFill>
            <a:srgbClr val="93B5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0074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dirty="0" spc="-405"/>
              <a:t>Escalonamento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774060" y="1629155"/>
            <a:ext cx="533400" cy="228600"/>
          </a:xfrm>
          <a:prstGeom prst="rect">
            <a:avLst/>
          </a:prstGeom>
          <a:solidFill>
            <a:srgbClr val="DD7F46"/>
          </a:solidFill>
        </p:spPr>
        <p:txBody>
          <a:bodyPr wrap="square" lIns="0" tIns="57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dirty="0" sz="1200" spc="-50" b="1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1525402" y="2060448"/>
            <a:ext cx="7553325" cy="3649979"/>
            <a:chOff x="1525402" y="2060448"/>
            <a:chExt cx="7553325" cy="3649979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1881" y="2060448"/>
              <a:ext cx="1146048" cy="694943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29690" y="3413760"/>
              <a:ext cx="1146048" cy="694943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29690" y="4785360"/>
              <a:ext cx="1152144" cy="688847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87673" y="3413760"/>
              <a:ext cx="1152144" cy="694943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32298" y="3413760"/>
              <a:ext cx="1146048" cy="694943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5402" y="3413760"/>
              <a:ext cx="1146047" cy="694943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55882" y="4797552"/>
              <a:ext cx="1152144" cy="688847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2671432" y="3712476"/>
              <a:ext cx="1161415" cy="1473835"/>
            </a:xfrm>
            <a:custGeom>
              <a:avLst/>
              <a:gdLst/>
              <a:ahLst/>
              <a:cxnLst/>
              <a:rect l="l" t="t" r="r" b="b"/>
              <a:pathLst>
                <a:path w="1161414" h="1473835">
                  <a:moveTo>
                    <a:pt x="94488" y="0"/>
                  </a:moveTo>
                  <a:lnTo>
                    <a:pt x="0" y="48768"/>
                  </a:lnTo>
                  <a:lnTo>
                    <a:pt x="94488" y="96012"/>
                  </a:lnTo>
                  <a:lnTo>
                    <a:pt x="94488" y="0"/>
                  </a:lnTo>
                  <a:close/>
                </a:path>
                <a:path w="1161414" h="1473835">
                  <a:moveTo>
                    <a:pt x="126492" y="1379220"/>
                  </a:moveTo>
                  <a:lnTo>
                    <a:pt x="32004" y="1427988"/>
                  </a:lnTo>
                  <a:lnTo>
                    <a:pt x="126492" y="1473708"/>
                  </a:lnTo>
                  <a:lnTo>
                    <a:pt x="126492" y="1379220"/>
                  </a:lnTo>
                  <a:close/>
                </a:path>
                <a:path w="1161414" h="1473835">
                  <a:moveTo>
                    <a:pt x="384048" y="1408176"/>
                  </a:moveTo>
                  <a:lnTo>
                    <a:pt x="129540" y="1411224"/>
                  </a:lnTo>
                  <a:lnTo>
                    <a:pt x="129540" y="1441704"/>
                  </a:lnTo>
                  <a:lnTo>
                    <a:pt x="384048" y="1440180"/>
                  </a:lnTo>
                  <a:lnTo>
                    <a:pt x="384048" y="1408176"/>
                  </a:lnTo>
                  <a:close/>
                </a:path>
                <a:path w="1161414" h="1473835">
                  <a:moveTo>
                    <a:pt x="384048" y="32004"/>
                  </a:moveTo>
                  <a:lnTo>
                    <a:pt x="129540" y="32004"/>
                  </a:lnTo>
                  <a:lnTo>
                    <a:pt x="129540" y="64008"/>
                  </a:lnTo>
                  <a:lnTo>
                    <a:pt x="384048" y="64008"/>
                  </a:lnTo>
                  <a:lnTo>
                    <a:pt x="384048" y="32004"/>
                  </a:lnTo>
                  <a:close/>
                </a:path>
                <a:path w="1161414" h="1473835">
                  <a:moveTo>
                    <a:pt x="733044" y="1405128"/>
                  </a:moveTo>
                  <a:lnTo>
                    <a:pt x="478536" y="1406652"/>
                  </a:lnTo>
                  <a:lnTo>
                    <a:pt x="478536" y="1438656"/>
                  </a:lnTo>
                  <a:lnTo>
                    <a:pt x="733044" y="1437132"/>
                  </a:lnTo>
                  <a:lnTo>
                    <a:pt x="733044" y="1405128"/>
                  </a:lnTo>
                  <a:close/>
                </a:path>
                <a:path w="1161414" h="1473835">
                  <a:moveTo>
                    <a:pt x="733044" y="32004"/>
                  </a:moveTo>
                  <a:lnTo>
                    <a:pt x="478536" y="32004"/>
                  </a:lnTo>
                  <a:lnTo>
                    <a:pt x="478536" y="64008"/>
                  </a:lnTo>
                  <a:lnTo>
                    <a:pt x="733044" y="64008"/>
                  </a:lnTo>
                  <a:lnTo>
                    <a:pt x="733044" y="32004"/>
                  </a:lnTo>
                  <a:close/>
                </a:path>
                <a:path w="1161414" h="1473835">
                  <a:moveTo>
                    <a:pt x="1161288" y="1415796"/>
                  </a:moveTo>
                  <a:lnTo>
                    <a:pt x="1065276" y="1370076"/>
                  </a:lnTo>
                  <a:lnTo>
                    <a:pt x="1065784" y="1402168"/>
                  </a:lnTo>
                  <a:lnTo>
                    <a:pt x="829056" y="1403591"/>
                  </a:lnTo>
                  <a:lnTo>
                    <a:pt x="827532" y="1403604"/>
                  </a:lnTo>
                  <a:lnTo>
                    <a:pt x="829056" y="1435608"/>
                  </a:lnTo>
                  <a:lnTo>
                    <a:pt x="1065276" y="1432750"/>
                  </a:lnTo>
                  <a:lnTo>
                    <a:pt x="1066279" y="1432737"/>
                  </a:lnTo>
                  <a:lnTo>
                    <a:pt x="1066800" y="1464564"/>
                  </a:lnTo>
                  <a:lnTo>
                    <a:pt x="1082040" y="1456690"/>
                  </a:lnTo>
                  <a:lnTo>
                    <a:pt x="1161288" y="1415796"/>
                  </a:lnTo>
                  <a:close/>
                </a:path>
                <a:path w="1161414" h="1473835">
                  <a:moveTo>
                    <a:pt x="1161288" y="48768"/>
                  </a:moveTo>
                  <a:lnTo>
                    <a:pt x="1066800" y="0"/>
                  </a:lnTo>
                  <a:lnTo>
                    <a:pt x="1066800" y="32004"/>
                  </a:lnTo>
                  <a:lnTo>
                    <a:pt x="829056" y="32004"/>
                  </a:lnTo>
                  <a:lnTo>
                    <a:pt x="829056" y="64008"/>
                  </a:lnTo>
                  <a:lnTo>
                    <a:pt x="1066800" y="64008"/>
                  </a:lnTo>
                  <a:lnTo>
                    <a:pt x="1066800" y="96012"/>
                  </a:lnTo>
                  <a:lnTo>
                    <a:pt x="1082040" y="88392"/>
                  </a:lnTo>
                  <a:lnTo>
                    <a:pt x="1161288" y="4876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326498" y="2884932"/>
              <a:ext cx="170815" cy="553720"/>
            </a:xfrm>
            <a:custGeom>
              <a:avLst/>
              <a:gdLst/>
              <a:ahLst/>
              <a:cxnLst/>
              <a:rect l="l" t="t" r="r" b="b"/>
              <a:pathLst>
                <a:path w="170814" h="553720">
                  <a:moveTo>
                    <a:pt x="121920" y="28956"/>
                  </a:moveTo>
                  <a:lnTo>
                    <a:pt x="120634" y="17359"/>
                  </a:lnTo>
                  <a:lnTo>
                    <a:pt x="115062" y="8191"/>
                  </a:lnTo>
                  <a:lnTo>
                    <a:pt x="106060" y="2166"/>
                  </a:lnTo>
                  <a:lnTo>
                    <a:pt x="94488" y="0"/>
                  </a:lnTo>
                  <a:lnTo>
                    <a:pt x="83534" y="1285"/>
                  </a:lnTo>
                  <a:lnTo>
                    <a:pt x="74295" y="6858"/>
                  </a:lnTo>
                  <a:lnTo>
                    <a:pt x="67913" y="15859"/>
                  </a:lnTo>
                  <a:lnTo>
                    <a:pt x="65532" y="27432"/>
                  </a:lnTo>
                  <a:lnTo>
                    <a:pt x="67675" y="38385"/>
                  </a:lnTo>
                  <a:lnTo>
                    <a:pt x="73533" y="47625"/>
                  </a:lnTo>
                  <a:lnTo>
                    <a:pt x="82248" y="54006"/>
                  </a:lnTo>
                  <a:lnTo>
                    <a:pt x="92964" y="56388"/>
                  </a:lnTo>
                  <a:lnTo>
                    <a:pt x="104560" y="54244"/>
                  </a:lnTo>
                  <a:lnTo>
                    <a:pt x="113728" y="48387"/>
                  </a:lnTo>
                  <a:lnTo>
                    <a:pt x="119753" y="39671"/>
                  </a:lnTo>
                  <a:lnTo>
                    <a:pt x="121920" y="28956"/>
                  </a:lnTo>
                  <a:close/>
                </a:path>
                <a:path w="170814" h="553720">
                  <a:moveTo>
                    <a:pt x="120396" y="143256"/>
                  </a:moveTo>
                  <a:lnTo>
                    <a:pt x="118229" y="131659"/>
                  </a:lnTo>
                  <a:lnTo>
                    <a:pt x="112204" y="122491"/>
                  </a:lnTo>
                  <a:lnTo>
                    <a:pt x="103036" y="116466"/>
                  </a:lnTo>
                  <a:lnTo>
                    <a:pt x="91440" y="114300"/>
                  </a:lnTo>
                  <a:lnTo>
                    <a:pt x="80486" y="115585"/>
                  </a:lnTo>
                  <a:lnTo>
                    <a:pt x="71247" y="121158"/>
                  </a:lnTo>
                  <a:lnTo>
                    <a:pt x="64865" y="130159"/>
                  </a:lnTo>
                  <a:lnTo>
                    <a:pt x="62484" y="141732"/>
                  </a:lnTo>
                  <a:lnTo>
                    <a:pt x="64627" y="152685"/>
                  </a:lnTo>
                  <a:lnTo>
                    <a:pt x="70485" y="161925"/>
                  </a:lnTo>
                  <a:lnTo>
                    <a:pt x="79200" y="168306"/>
                  </a:lnTo>
                  <a:lnTo>
                    <a:pt x="89916" y="170688"/>
                  </a:lnTo>
                  <a:lnTo>
                    <a:pt x="101536" y="168544"/>
                  </a:lnTo>
                  <a:lnTo>
                    <a:pt x="110871" y="162687"/>
                  </a:lnTo>
                  <a:lnTo>
                    <a:pt x="117348" y="153971"/>
                  </a:lnTo>
                  <a:lnTo>
                    <a:pt x="120396" y="143256"/>
                  </a:lnTo>
                  <a:close/>
                </a:path>
                <a:path w="170814" h="553720">
                  <a:moveTo>
                    <a:pt x="117348" y="257556"/>
                  </a:moveTo>
                  <a:lnTo>
                    <a:pt x="115204" y="245959"/>
                  </a:lnTo>
                  <a:lnTo>
                    <a:pt x="109347" y="236791"/>
                  </a:lnTo>
                  <a:lnTo>
                    <a:pt x="100631" y="230766"/>
                  </a:lnTo>
                  <a:lnTo>
                    <a:pt x="89916" y="228600"/>
                  </a:lnTo>
                  <a:lnTo>
                    <a:pt x="78295" y="229885"/>
                  </a:lnTo>
                  <a:lnTo>
                    <a:pt x="68961" y="235458"/>
                  </a:lnTo>
                  <a:lnTo>
                    <a:pt x="62484" y="244459"/>
                  </a:lnTo>
                  <a:lnTo>
                    <a:pt x="59436" y="256032"/>
                  </a:lnTo>
                  <a:lnTo>
                    <a:pt x="61602" y="266985"/>
                  </a:lnTo>
                  <a:lnTo>
                    <a:pt x="67627" y="276225"/>
                  </a:lnTo>
                  <a:lnTo>
                    <a:pt x="76795" y="282606"/>
                  </a:lnTo>
                  <a:lnTo>
                    <a:pt x="88392" y="284988"/>
                  </a:lnTo>
                  <a:lnTo>
                    <a:pt x="99345" y="282844"/>
                  </a:lnTo>
                  <a:lnTo>
                    <a:pt x="108585" y="276987"/>
                  </a:lnTo>
                  <a:lnTo>
                    <a:pt x="114966" y="268271"/>
                  </a:lnTo>
                  <a:lnTo>
                    <a:pt x="117348" y="257556"/>
                  </a:lnTo>
                  <a:close/>
                </a:path>
                <a:path w="170814" h="553720">
                  <a:moveTo>
                    <a:pt x="111918" y="382571"/>
                  </a:moveTo>
                  <a:lnTo>
                    <a:pt x="106299" y="382323"/>
                  </a:lnTo>
                  <a:lnTo>
                    <a:pt x="0" y="379476"/>
                  </a:lnTo>
                  <a:lnTo>
                    <a:pt x="58506" y="505321"/>
                  </a:lnTo>
                  <a:lnTo>
                    <a:pt x="58506" y="381212"/>
                  </a:lnTo>
                  <a:lnTo>
                    <a:pt x="64579" y="390525"/>
                  </a:lnTo>
                  <a:lnTo>
                    <a:pt x="73747" y="396906"/>
                  </a:lnTo>
                  <a:lnTo>
                    <a:pt x="85344" y="399288"/>
                  </a:lnTo>
                  <a:lnTo>
                    <a:pt x="96297" y="397144"/>
                  </a:lnTo>
                  <a:lnTo>
                    <a:pt x="105537" y="391287"/>
                  </a:lnTo>
                  <a:lnTo>
                    <a:pt x="111918" y="382571"/>
                  </a:lnTo>
                  <a:close/>
                </a:path>
                <a:path w="170814" h="553720">
                  <a:moveTo>
                    <a:pt x="114300" y="371856"/>
                  </a:moveTo>
                  <a:lnTo>
                    <a:pt x="112156" y="360259"/>
                  </a:lnTo>
                  <a:lnTo>
                    <a:pt x="106299" y="351091"/>
                  </a:lnTo>
                  <a:lnTo>
                    <a:pt x="97583" y="345066"/>
                  </a:lnTo>
                  <a:lnTo>
                    <a:pt x="86868" y="342900"/>
                  </a:lnTo>
                  <a:lnTo>
                    <a:pt x="75247" y="344185"/>
                  </a:lnTo>
                  <a:lnTo>
                    <a:pt x="65913" y="349758"/>
                  </a:lnTo>
                  <a:lnTo>
                    <a:pt x="59436" y="358759"/>
                  </a:lnTo>
                  <a:lnTo>
                    <a:pt x="56388" y="370332"/>
                  </a:lnTo>
                  <a:lnTo>
                    <a:pt x="58506" y="381043"/>
                  </a:lnTo>
                  <a:lnTo>
                    <a:pt x="111918" y="382473"/>
                  </a:lnTo>
                  <a:lnTo>
                    <a:pt x="112156" y="381500"/>
                  </a:lnTo>
                  <a:lnTo>
                    <a:pt x="114300" y="371856"/>
                  </a:lnTo>
                  <a:close/>
                </a:path>
                <a:path w="170814" h="553720">
                  <a:moveTo>
                    <a:pt x="170688" y="384048"/>
                  </a:moveTo>
                  <a:lnTo>
                    <a:pt x="114300" y="382537"/>
                  </a:lnTo>
                  <a:lnTo>
                    <a:pt x="111918" y="382571"/>
                  </a:lnTo>
                  <a:lnTo>
                    <a:pt x="105537" y="391287"/>
                  </a:lnTo>
                  <a:lnTo>
                    <a:pt x="96297" y="397144"/>
                  </a:lnTo>
                  <a:lnTo>
                    <a:pt x="85344" y="399288"/>
                  </a:lnTo>
                  <a:lnTo>
                    <a:pt x="73747" y="396906"/>
                  </a:lnTo>
                  <a:lnTo>
                    <a:pt x="64579" y="390525"/>
                  </a:lnTo>
                  <a:lnTo>
                    <a:pt x="58506" y="381212"/>
                  </a:lnTo>
                  <a:lnTo>
                    <a:pt x="58506" y="505321"/>
                  </a:lnTo>
                  <a:lnTo>
                    <a:pt x="80772" y="553212"/>
                  </a:lnTo>
                  <a:lnTo>
                    <a:pt x="170688" y="384048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4366120" y="2569476"/>
              <a:ext cx="4177665" cy="3141345"/>
            </a:xfrm>
            <a:custGeom>
              <a:avLst/>
              <a:gdLst/>
              <a:ahLst/>
              <a:cxnLst/>
              <a:rect l="l" t="t" r="r" b="b"/>
              <a:pathLst>
                <a:path w="4177665" h="3141345">
                  <a:moveTo>
                    <a:pt x="76200" y="1610868"/>
                  </a:moveTo>
                  <a:lnTo>
                    <a:pt x="38100" y="1534668"/>
                  </a:lnTo>
                  <a:lnTo>
                    <a:pt x="0" y="1610868"/>
                  </a:lnTo>
                  <a:lnTo>
                    <a:pt x="28956" y="1610868"/>
                  </a:lnTo>
                  <a:lnTo>
                    <a:pt x="28956" y="2215896"/>
                  </a:lnTo>
                  <a:lnTo>
                    <a:pt x="48768" y="2215896"/>
                  </a:lnTo>
                  <a:lnTo>
                    <a:pt x="48768" y="1610868"/>
                  </a:lnTo>
                  <a:lnTo>
                    <a:pt x="76200" y="1610868"/>
                  </a:lnTo>
                  <a:close/>
                </a:path>
                <a:path w="4177665" h="3141345">
                  <a:moveTo>
                    <a:pt x="1626108" y="1191768"/>
                  </a:moveTo>
                  <a:lnTo>
                    <a:pt x="1549908" y="1153668"/>
                  </a:lnTo>
                  <a:lnTo>
                    <a:pt x="1549908" y="1181100"/>
                  </a:lnTo>
                  <a:lnTo>
                    <a:pt x="685800" y="1181100"/>
                  </a:lnTo>
                  <a:lnTo>
                    <a:pt x="685800" y="1153668"/>
                  </a:lnTo>
                  <a:lnTo>
                    <a:pt x="609600" y="1191768"/>
                  </a:lnTo>
                  <a:lnTo>
                    <a:pt x="673608" y="1223772"/>
                  </a:lnTo>
                  <a:lnTo>
                    <a:pt x="685800" y="1229868"/>
                  </a:lnTo>
                  <a:lnTo>
                    <a:pt x="685800" y="1200912"/>
                  </a:lnTo>
                  <a:lnTo>
                    <a:pt x="1549908" y="1200912"/>
                  </a:lnTo>
                  <a:lnTo>
                    <a:pt x="1549908" y="1229868"/>
                  </a:lnTo>
                  <a:lnTo>
                    <a:pt x="1562100" y="1223772"/>
                  </a:lnTo>
                  <a:lnTo>
                    <a:pt x="1626108" y="1191768"/>
                  </a:lnTo>
                  <a:close/>
                </a:path>
                <a:path w="4177665" h="3141345">
                  <a:moveTo>
                    <a:pt x="2202180" y="1542288"/>
                  </a:moveTo>
                  <a:lnTo>
                    <a:pt x="2193036" y="1525524"/>
                  </a:lnTo>
                  <a:lnTo>
                    <a:pt x="669671" y="2510332"/>
                  </a:lnTo>
                  <a:lnTo>
                    <a:pt x="653796" y="2485644"/>
                  </a:lnTo>
                  <a:lnTo>
                    <a:pt x="609600" y="2558796"/>
                  </a:lnTo>
                  <a:lnTo>
                    <a:pt x="658368" y="2553563"/>
                  </a:lnTo>
                  <a:lnTo>
                    <a:pt x="694944" y="2549652"/>
                  </a:lnTo>
                  <a:lnTo>
                    <a:pt x="679729" y="2525979"/>
                  </a:lnTo>
                  <a:lnTo>
                    <a:pt x="2202180" y="1542288"/>
                  </a:lnTo>
                  <a:close/>
                </a:path>
                <a:path w="4177665" h="3141345">
                  <a:moveTo>
                    <a:pt x="3570732" y="1191768"/>
                  </a:moveTo>
                  <a:lnTo>
                    <a:pt x="3494532" y="1153668"/>
                  </a:lnTo>
                  <a:lnTo>
                    <a:pt x="3494532" y="1181100"/>
                  </a:lnTo>
                  <a:lnTo>
                    <a:pt x="2769108" y="1181100"/>
                  </a:lnTo>
                  <a:lnTo>
                    <a:pt x="2769108" y="1200912"/>
                  </a:lnTo>
                  <a:lnTo>
                    <a:pt x="3494532" y="1200912"/>
                  </a:lnTo>
                  <a:lnTo>
                    <a:pt x="3494532" y="1229868"/>
                  </a:lnTo>
                  <a:lnTo>
                    <a:pt x="3506724" y="1223772"/>
                  </a:lnTo>
                  <a:lnTo>
                    <a:pt x="3570732" y="1191768"/>
                  </a:lnTo>
                  <a:close/>
                </a:path>
                <a:path w="4177665" h="3141345">
                  <a:moveTo>
                    <a:pt x="4169664" y="768096"/>
                  </a:moveTo>
                  <a:lnTo>
                    <a:pt x="4142232" y="771448"/>
                  </a:lnTo>
                  <a:lnTo>
                    <a:pt x="4141393" y="771550"/>
                  </a:lnTo>
                  <a:lnTo>
                    <a:pt x="4140708" y="768096"/>
                  </a:lnTo>
                  <a:lnTo>
                    <a:pt x="4126992" y="726948"/>
                  </a:lnTo>
                  <a:lnTo>
                    <a:pt x="4108704" y="687324"/>
                  </a:lnTo>
                  <a:lnTo>
                    <a:pt x="4085844" y="647700"/>
                  </a:lnTo>
                  <a:lnTo>
                    <a:pt x="4058412" y="609600"/>
                  </a:lnTo>
                  <a:lnTo>
                    <a:pt x="4026408" y="571500"/>
                  </a:lnTo>
                  <a:lnTo>
                    <a:pt x="3989832" y="533400"/>
                  </a:lnTo>
                  <a:lnTo>
                    <a:pt x="3950208" y="496824"/>
                  </a:lnTo>
                  <a:lnTo>
                    <a:pt x="3906012" y="460248"/>
                  </a:lnTo>
                  <a:lnTo>
                    <a:pt x="3857244" y="425196"/>
                  </a:lnTo>
                  <a:lnTo>
                    <a:pt x="3805428" y="390144"/>
                  </a:lnTo>
                  <a:lnTo>
                    <a:pt x="3750564" y="356616"/>
                  </a:lnTo>
                  <a:lnTo>
                    <a:pt x="3692652" y="324612"/>
                  </a:lnTo>
                  <a:lnTo>
                    <a:pt x="3631692" y="294132"/>
                  </a:lnTo>
                  <a:lnTo>
                    <a:pt x="3567684" y="263652"/>
                  </a:lnTo>
                  <a:lnTo>
                    <a:pt x="3502152" y="234696"/>
                  </a:lnTo>
                  <a:lnTo>
                    <a:pt x="3432048" y="207264"/>
                  </a:lnTo>
                  <a:lnTo>
                    <a:pt x="3360420" y="179832"/>
                  </a:lnTo>
                  <a:lnTo>
                    <a:pt x="3287268" y="155448"/>
                  </a:lnTo>
                  <a:lnTo>
                    <a:pt x="3211068" y="132588"/>
                  </a:lnTo>
                  <a:lnTo>
                    <a:pt x="3133344" y="111252"/>
                  </a:lnTo>
                  <a:lnTo>
                    <a:pt x="3054096" y="91440"/>
                  </a:lnTo>
                  <a:lnTo>
                    <a:pt x="2973324" y="73152"/>
                  </a:lnTo>
                  <a:lnTo>
                    <a:pt x="2891028" y="56388"/>
                  </a:lnTo>
                  <a:lnTo>
                    <a:pt x="2808732" y="42672"/>
                  </a:lnTo>
                  <a:lnTo>
                    <a:pt x="2723388" y="28956"/>
                  </a:lnTo>
                  <a:lnTo>
                    <a:pt x="2639568" y="19812"/>
                  </a:lnTo>
                  <a:lnTo>
                    <a:pt x="2552700" y="10668"/>
                  </a:lnTo>
                  <a:lnTo>
                    <a:pt x="2465832" y="4572"/>
                  </a:lnTo>
                  <a:lnTo>
                    <a:pt x="2380488" y="1524"/>
                  </a:lnTo>
                  <a:lnTo>
                    <a:pt x="2293620" y="25"/>
                  </a:lnTo>
                  <a:lnTo>
                    <a:pt x="2292096" y="0"/>
                  </a:lnTo>
                  <a:lnTo>
                    <a:pt x="2206752" y="1485"/>
                  </a:lnTo>
                  <a:lnTo>
                    <a:pt x="2119884" y="6007"/>
                  </a:lnTo>
                  <a:lnTo>
                    <a:pt x="2034540" y="12077"/>
                  </a:lnTo>
                  <a:lnTo>
                    <a:pt x="1946148" y="21336"/>
                  </a:lnTo>
                  <a:lnTo>
                    <a:pt x="1860804" y="33528"/>
                  </a:lnTo>
                  <a:lnTo>
                    <a:pt x="1776984" y="47244"/>
                  </a:lnTo>
                  <a:lnTo>
                    <a:pt x="1693164" y="62484"/>
                  </a:lnTo>
                  <a:lnTo>
                    <a:pt x="1610868" y="80772"/>
                  </a:lnTo>
                  <a:lnTo>
                    <a:pt x="1530096" y="102108"/>
                  </a:lnTo>
                  <a:lnTo>
                    <a:pt x="1450848" y="123444"/>
                  </a:lnTo>
                  <a:lnTo>
                    <a:pt x="1373124" y="147828"/>
                  </a:lnTo>
                  <a:lnTo>
                    <a:pt x="1298448" y="173736"/>
                  </a:lnTo>
                  <a:lnTo>
                    <a:pt x="1223772" y="201168"/>
                  </a:lnTo>
                  <a:lnTo>
                    <a:pt x="1152144" y="231648"/>
                  </a:lnTo>
                  <a:lnTo>
                    <a:pt x="1083564" y="262128"/>
                  </a:lnTo>
                  <a:lnTo>
                    <a:pt x="1016508" y="294132"/>
                  </a:lnTo>
                  <a:lnTo>
                    <a:pt x="952500" y="327660"/>
                  </a:lnTo>
                  <a:lnTo>
                    <a:pt x="891540" y="364236"/>
                  </a:lnTo>
                  <a:lnTo>
                    <a:pt x="833628" y="399288"/>
                  </a:lnTo>
                  <a:lnTo>
                    <a:pt x="778764" y="437388"/>
                  </a:lnTo>
                  <a:lnTo>
                    <a:pt x="726948" y="475488"/>
                  </a:lnTo>
                  <a:lnTo>
                    <a:pt x="679704" y="515112"/>
                  </a:lnTo>
                  <a:lnTo>
                    <a:pt x="635508" y="556260"/>
                  </a:lnTo>
                  <a:lnTo>
                    <a:pt x="595884" y="597408"/>
                  </a:lnTo>
                  <a:lnTo>
                    <a:pt x="559308" y="638556"/>
                  </a:lnTo>
                  <a:lnTo>
                    <a:pt x="527304" y="681228"/>
                  </a:lnTo>
                  <a:lnTo>
                    <a:pt x="499872" y="725424"/>
                  </a:lnTo>
                  <a:lnTo>
                    <a:pt x="475488" y="769620"/>
                  </a:lnTo>
                  <a:lnTo>
                    <a:pt x="458724" y="813816"/>
                  </a:lnTo>
                  <a:lnTo>
                    <a:pt x="445008" y="858012"/>
                  </a:lnTo>
                  <a:lnTo>
                    <a:pt x="435864" y="903732"/>
                  </a:lnTo>
                  <a:lnTo>
                    <a:pt x="434340" y="947928"/>
                  </a:lnTo>
                  <a:lnTo>
                    <a:pt x="452628" y="949452"/>
                  </a:lnTo>
                  <a:lnTo>
                    <a:pt x="455676" y="905256"/>
                  </a:lnTo>
                  <a:lnTo>
                    <a:pt x="463296" y="862584"/>
                  </a:lnTo>
                  <a:lnTo>
                    <a:pt x="475488" y="819912"/>
                  </a:lnTo>
                  <a:lnTo>
                    <a:pt x="493776" y="777240"/>
                  </a:lnTo>
                  <a:lnTo>
                    <a:pt x="515112" y="737412"/>
                  </a:lnTo>
                  <a:lnTo>
                    <a:pt x="516636" y="734568"/>
                  </a:lnTo>
                  <a:lnTo>
                    <a:pt x="515112" y="734568"/>
                  </a:lnTo>
                  <a:lnTo>
                    <a:pt x="542544" y="691896"/>
                  </a:lnTo>
                  <a:lnTo>
                    <a:pt x="542544" y="693420"/>
                  </a:lnTo>
                  <a:lnTo>
                    <a:pt x="573024" y="652780"/>
                  </a:lnTo>
                  <a:lnTo>
                    <a:pt x="574548" y="650748"/>
                  </a:lnTo>
                  <a:lnTo>
                    <a:pt x="573024" y="650748"/>
                  </a:lnTo>
                  <a:lnTo>
                    <a:pt x="609600" y="609600"/>
                  </a:lnTo>
                  <a:lnTo>
                    <a:pt x="649224" y="569976"/>
                  </a:lnTo>
                  <a:lnTo>
                    <a:pt x="691896" y="530352"/>
                  </a:lnTo>
                  <a:lnTo>
                    <a:pt x="739140" y="490728"/>
                  </a:lnTo>
                  <a:lnTo>
                    <a:pt x="789432" y="453745"/>
                  </a:lnTo>
                  <a:lnTo>
                    <a:pt x="790956" y="452628"/>
                  </a:lnTo>
                  <a:lnTo>
                    <a:pt x="789432" y="452628"/>
                  </a:lnTo>
                  <a:lnTo>
                    <a:pt x="844296" y="416052"/>
                  </a:lnTo>
                  <a:lnTo>
                    <a:pt x="902208" y="379476"/>
                  </a:lnTo>
                  <a:lnTo>
                    <a:pt x="961644" y="345300"/>
                  </a:lnTo>
                  <a:lnTo>
                    <a:pt x="963168" y="344424"/>
                  </a:lnTo>
                  <a:lnTo>
                    <a:pt x="961644" y="344424"/>
                  </a:lnTo>
                  <a:lnTo>
                    <a:pt x="1025652" y="310896"/>
                  </a:lnTo>
                  <a:lnTo>
                    <a:pt x="1025652" y="312420"/>
                  </a:lnTo>
                  <a:lnTo>
                    <a:pt x="1091184" y="278892"/>
                  </a:lnTo>
                  <a:lnTo>
                    <a:pt x="1159764" y="248412"/>
                  </a:lnTo>
                  <a:lnTo>
                    <a:pt x="1231392" y="219456"/>
                  </a:lnTo>
                  <a:lnTo>
                    <a:pt x="1304544" y="192024"/>
                  </a:lnTo>
                  <a:lnTo>
                    <a:pt x="1379220" y="166116"/>
                  </a:lnTo>
                  <a:lnTo>
                    <a:pt x="1456944" y="141732"/>
                  </a:lnTo>
                  <a:lnTo>
                    <a:pt x="1534668" y="120802"/>
                  </a:lnTo>
                  <a:lnTo>
                    <a:pt x="1536192" y="120396"/>
                  </a:lnTo>
                  <a:lnTo>
                    <a:pt x="1534668" y="120396"/>
                  </a:lnTo>
                  <a:lnTo>
                    <a:pt x="1615440" y="99060"/>
                  </a:lnTo>
                  <a:lnTo>
                    <a:pt x="1615440" y="100584"/>
                  </a:lnTo>
                  <a:lnTo>
                    <a:pt x="1697736" y="82296"/>
                  </a:lnTo>
                  <a:lnTo>
                    <a:pt x="1780032" y="65532"/>
                  </a:lnTo>
                  <a:lnTo>
                    <a:pt x="1863852" y="51816"/>
                  </a:lnTo>
                  <a:lnTo>
                    <a:pt x="1949196" y="41148"/>
                  </a:lnTo>
                  <a:lnTo>
                    <a:pt x="2034540" y="32004"/>
                  </a:lnTo>
                  <a:lnTo>
                    <a:pt x="2119884" y="24384"/>
                  </a:lnTo>
                  <a:lnTo>
                    <a:pt x="2205228" y="21386"/>
                  </a:lnTo>
                  <a:lnTo>
                    <a:pt x="2292096" y="19837"/>
                  </a:lnTo>
                  <a:lnTo>
                    <a:pt x="2293620" y="19812"/>
                  </a:lnTo>
                  <a:lnTo>
                    <a:pt x="2378964" y="21336"/>
                  </a:lnTo>
                  <a:lnTo>
                    <a:pt x="2465832" y="24384"/>
                  </a:lnTo>
                  <a:lnTo>
                    <a:pt x="2551176" y="30480"/>
                  </a:lnTo>
                  <a:lnTo>
                    <a:pt x="2636520" y="38100"/>
                  </a:lnTo>
                  <a:lnTo>
                    <a:pt x="2721864" y="48768"/>
                  </a:lnTo>
                  <a:lnTo>
                    <a:pt x="2805684" y="60960"/>
                  </a:lnTo>
                  <a:lnTo>
                    <a:pt x="2887980" y="74676"/>
                  </a:lnTo>
                  <a:lnTo>
                    <a:pt x="2970276" y="91440"/>
                  </a:lnTo>
                  <a:lnTo>
                    <a:pt x="3051048" y="109728"/>
                  </a:lnTo>
                  <a:lnTo>
                    <a:pt x="3049524" y="109728"/>
                  </a:lnTo>
                  <a:lnTo>
                    <a:pt x="3051048" y="110109"/>
                  </a:lnTo>
                  <a:lnTo>
                    <a:pt x="3128772" y="129540"/>
                  </a:lnTo>
                  <a:lnTo>
                    <a:pt x="3206496" y="150876"/>
                  </a:lnTo>
                  <a:lnTo>
                    <a:pt x="3281172" y="173736"/>
                  </a:lnTo>
                  <a:lnTo>
                    <a:pt x="3354324" y="198120"/>
                  </a:lnTo>
                  <a:lnTo>
                    <a:pt x="3425952" y="224028"/>
                  </a:lnTo>
                  <a:lnTo>
                    <a:pt x="3494532" y="251460"/>
                  </a:lnTo>
                  <a:lnTo>
                    <a:pt x="3560064" y="280416"/>
                  </a:lnTo>
                  <a:lnTo>
                    <a:pt x="3624072" y="310896"/>
                  </a:lnTo>
                  <a:lnTo>
                    <a:pt x="3683508" y="341376"/>
                  </a:lnTo>
                  <a:lnTo>
                    <a:pt x="3741420" y="373380"/>
                  </a:lnTo>
                  <a:lnTo>
                    <a:pt x="3796284" y="406908"/>
                  </a:lnTo>
                  <a:lnTo>
                    <a:pt x="3794760" y="406908"/>
                  </a:lnTo>
                  <a:lnTo>
                    <a:pt x="3796284" y="407885"/>
                  </a:lnTo>
                  <a:lnTo>
                    <a:pt x="3846576" y="440436"/>
                  </a:lnTo>
                  <a:lnTo>
                    <a:pt x="3893820" y="475488"/>
                  </a:lnTo>
                  <a:lnTo>
                    <a:pt x="3938016" y="510540"/>
                  </a:lnTo>
                  <a:lnTo>
                    <a:pt x="3936492" y="510540"/>
                  </a:lnTo>
                  <a:lnTo>
                    <a:pt x="3938016" y="511937"/>
                  </a:lnTo>
                  <a:lnTo>
                    <a:pt x="3976116" y="547116"/>
                  </a:lnTo>
                  <a:lnTo>
                    <a:pt x="4012692" y="583692"/>
                  </a:lnTo>
                  <a:lnTo>
                    <a:pt x="4011168" y="583692"/>
                  </a:lnTo>
                  <a:lnTo>
                    <a:pt x="4012692" y="585495"/>
                  </a:lnTo>
                  <a:lnTo>
                    <a:pt x="4043172" y="621792"/>
                  </a:lnTo>
                  <a:lnTo>
                    <a:pt x="4043172" y="620268"/>
                  </a:lnTo>
                  <a:lnTo>
                    <a:pt x="4070604" y="658368"/>
                  </a:lnTo>
                  <a:lnTo>
                    <a:pt x="4069080" y="658368"/>
                  </a:lnTo>
                  <a:lnTo>
                    <a:pt x="4070604" y="660908"/>
                  </a:lnTo>
                  <a:lnTo>
                    <a:pt x="4091940" y="696468"/>
                  </a:lnTo>
                  <a:lnTo>
                    <a:pt x="4110228" y="734568"/>
                  </a:lnTo>
                  <a:lnTo>
                    <a:pt x="4110228" y="733044"/>
                  </a:lnTo>
                  <a:lnTo>
                    <a:pt x="4122420" y="772668"/>
                  </a:lnTo>
                  <a:lnTo>
                    <a:pt x="4122420" y="771144"/>
                  </a:lnTo>
                  <a:lnTo>
                    <a:pt x="4122686" y="773836"/>
                  </a:lnTo>
                  <a:lnTo>
                    <a:pt x="4094988" y="777240"/>
                  </a:lnTo>
                  <a:lnTo>
                    <a:pt x="4142232" y="848868"/>
                  </a:lnTo>
                  <a:lnTo>
                    <a:pt x="4143756" y="844372"/>
                  </a:lnTo>
                  <a:lnTo>
                    <a:pt x="4169664" y="768096"/>
                  </a:lnTo>
                  <a:close/>
                </a:path>
                <a:path w="4177665" h="3141345">
                  <a:moveTo>
                    <a:pt x="4177284" y="1610868"/>
                  </a:moveTo>
                  <a:lnTo>
                    <a:pt x="4149852" y="1551241"/>
                  </a:lnTo>
                  <a:lnTo>
                    <a:pt x="4149852" y="1598676"/>
                  </a:lnTo>
                  <a:lnTo>
                    <a:pt x="4130040" y="1597152"/>
                  </a:lnTo>
                  <a:lnTo>
                    <a:pt x="4148607" y="1598574"/>
                  </a:lnTo>
                  <a:lnTo>
                    <a:pt x="4149852" y="1598676"/>
                  </a:lnTo>
                  <a:lnTo>
                    <a:pt x="4149852" y="1551241"/>
                  </a:lnTo>
                  <a:lnTo>
                    <a:pt x="4142232" y="1534668"/>
                  </a:lnTo>
                  <a:lnTo>
                    <a:pt x="4101084" y="1609344"/>
                  </a:lnTo>
                  <a:lnTo>
                    <a:pt x="4122420" y="1609763"/>
                  </a:lnTo>
                  <a:lnTo>
                    <a:pt x="4128516" y="1609890"/>
                  </a:lnTo>
                  <a:lnTo>
                    <a:pt x="4128897" y="1609890"/>
                  </a:lnTo>
                  <a:lnTo>
                    <a:pt x="4122420" y="1682496"/>
                  </a:lnTo>
                  <a:lnTo>
                    <a:pt x="4108704" y="1755648"/>
                  </a:lnTo>
                  <a:lnTo>
                    <a:pt x="4091940" y="1828800"/>
                  </a:lnTo>
                  <a:lnTo>
                    <a:pt x="4069080" y="1901952"/>
                  </a:lnTo>
                  <a:lnTo>
                    <a:pt x="4041648" y="1975104"/>
                  </a:lnTo>
                  <a:lnTo>
                    <a:pt x="4041648" y="1973580"/>
                  </a:lnTo>
                  <a:lnTo>
                    <a:pt x="4009644" y="2045208"/>
                  </a:lnTo>
                  <a:lnTo>
                    <a:pt x="4011168" y="2045208"/>
                  </a:lnTo>
                  <a:lnTo>
                    <a:pt x="3974592" y="2115312"/>
                  </a:lnTo>
                  <a:lnTo>
                    <a:pt x="3934968" y="2185416"/>
                  </a:lnTo>
                  <a:lnTo>
                    <a:pt x="3890772" y="2252472"/>
                  </a:lnTo>
                  <a:lnTo>
                    <a:pt x="3892296" y="2252472"/>
                  </a:lnTo>
                  <a:lnTo>
                    <a:pt x="3843528" y="2319528"/>
                  </a:lnTo>
                  <a:lnTo>
                    <a:pt x="3845052" y="2319528"/>
                  </a:lnTo>
                  <a:lnTo>
                    <a:pt x="3793236" y="2383536"/>
                  </a:lnTo>
                  <a:lnTo>
                    <a:pt x="3738372" y="2447544"/>
                  </a:lnTo>
                  <a:lnTo>
                    <a:pt x="3739896" y="2447544"/>
                  </a:lnTo>
                  <a:lnTo>
                    <a:pt x="3681984" y="2508504"/>
                  </a:lnTo>
                  <a:lnTo>
                    <a:pt x="3621024" y="2567940"/>
                  </a:lnTo>
                  <a:lnTo>
                    <a:pt x="3558540" y="2624328"/>
                  </a:lnTo>
                  <a:lnTo>
                    <a:pt x="3491484" y="2679192"/>
                  </a:lnTo>
                  <a:lnTo>
                    <a:pt x="3422904" y="2731008"/>
                  </a:lnTo>
                  <a:lnTo>
                    <a:pt x="3352800" y="2781300"/>
                  </a:lnTo>
                  <a:lnTo>
                    <a:pt x="3279648" y="2828544"/>
                  </a:lnTo>
                  <a:lnTo>
                    <a:pt x="3203448" y="2872740"/>
                  </a:lnTo>
                  <a:lnTo>
                    <a:pt x="3204972" y="2872740"/>
                  </a:lnTo>
                  <a:lnTo>
                    <a:pt x="3127248" y="2912364"/>
                  </a:lnTo>
                  <a:lnTo>
                    <a:pt x="3048000" y="2950464"/>
                  </a:lnTo>
                  <a:lnTo>
                    <a:pt x="2968752" y="2985516"/>
                  </a:lnTo>
                  <a:lnTo>
                    <a:pt x="2886456" y="3015996"/>
                  </a:lnTo>
                  <a:lnTo>
                    <a:pt x="2804160" y="3043428"/>
                  </a:lnTo>
                  <a:lnTo>
                    <a:pt x="2720340" y="3066288"/>
                  </a:lnTo>
                  <a:lnTo>
                    <a:pt x="2634996" y="3086100"/>
                  </a:lnTo>
                  <a:lnTo>
                    <a:pt x="2636520" y="3086100"/>
                  </a:lnTo>
                  <a:lnTo>
                    <a:pt x="2549652" y="3101340"/>
                  </a:lnTo>
                  <a:lnTo>
                    <a:pt x="2551176" y="3101340"/>
                  </a:lnTo>
                  <a:lnTo>
                    <a:pt x="2464308" y="3112008"/>
                  </a:lnTo>
                  <a:lnTo>
                    <a:pt x="2465832" y="3112008"/>
                  </a:lnTo>
                  <a:lnTo>
                    <a:pt x="2378964" y="3119628"/>
                  </a:lnTo>
                  <a:lnTo>
                    <a:pt x="2293620" y="3121152"/>
                  </a:lnTo>
                  <a:lnTo>
                    <a:pt x="2119884" y="3119628"/>
                  </a:lnTo>
                  <a:lnTo>
                    <a:pt x="1947672" y="3113532"/>
                  </a:lnTo>
                  <a:lnTo>
                    <a:pt x="1782445" y="3106089"/>
                  </a:lnTo>
                  <a:lnTo>
                    <a:pt x="1780946" y="3106013"/>
                  </a:lnTo>
                  <a:lnTo>
                    <a:pt x="1780032" y="3105912"/>
                  </a:lnTo>
                  <a:lnTo>
                    <a:pt x="1613916" y="3093720"/>
                  </a:lnTo>
                  <a:lnTo>
                    <a:pt x="1455420" y="3078480"/>
                  </a:lnTo>
                  <a:lnTo>
                    <a:pt x="1377696" y="3069336"/>
                  </a:lnTo>
                  <a:lnTo>
                    <a:pt x="1228344" y="3051048"/>
                  </a:lnTo>
                  <a:lnTo>
                    <a:pt x="1158240" y="3040380"/>
                  </a:lnTo>
                  <a:lnTo>
                    <a:pt x="1089660" y="3029712"/>
                  </a:lnTo>
                  <a:lnTo>
                    <a:pt x="1022604" y="3019044"/>
                  </a:lnTo>
                  <a:lnTo>
                    <a:pt x="960120" y="3006852"/>
                  </a:lnTo>
                  <a:lnTo>
                    <a:pt x="899160" y="2994660"/>
                  </a:lnTo>
                  <a:lnTo>
                    <a:pt x="841248" y="2982468"/>
                  </a:lnTo>
                  <a:lnTo>
                    <a:pt x="786384" y="2968752"/>
                  </a:lnTo>
                  <a:lnTo>
                    <a:pt x="736092" y="2956560"/>
                  </a:lnTo>
                  <a:lnTo>
                    <a:pt x="688848" y="2942844"/>
                  </a:lnTo>
                  <a:lnTo>
                    <a:pt x="644652" y="2927604"/>
                  </a:lnTo>
                  <a:lnTo>
                    <a:pt x="646176" y="2929128"/>
                  </a:lnTo>
                  <a:lnTo>
                    <a:pt x="605028" y="2913888"/>
                  </a:lnTo>
                  <a:lnTo>
                    <a:pt x="606552" y="2913888"/>
                  </a:lnTo>
                  <a:lnTo>
                    <a:pt x="569976" y="2900172"/>
                  </a:lnTo>
                  <a:lnTo>
                    <a:pt x="539496" y="2884932"/>
                  </a:lnTo>
                  <a:lnTo>
                    <a:pt x="512064" y="2869692"/>
                  </a:lnTo>
                  <a:lnTo>
                    <a:pt x="512064" y="2871216"/>
                  </a:lnTo>
                  <a:lnTo>
                    <a:pt x="490728" y="2855976"/>
                  </a:lnTo>
                  <a:lnTo>
                    <a:pt x="473354" y="2841498"/>
                  </a:lnTo>
                  <a:lnTo>
                    <a:pt x="461772" y="2827020"/>
                  </a:lnTo>
                  <a:lnTo>
                    <a:pt x="461772" y="2828544"/>
                  </a:lnTo>
                  <a:lnTo>
                    <a:pt x="455676" y="2816352"/>
                  </a:lnTo>
                  <a:lnTo>
                    <a:pt x="452628" y="2801112"/>
                  </a:lnTo>
                  <a:lnTo>
                    <a:pt x="434340" y="2804160"/>
                  </a:lnTo>
                  <a:lnTo>
                    <a:pt x="437388" y="2820924"/>
                  </a:lnTo>
                  <a:lnTo>
                    <a:pt x="446532" y="2839212"/>
                  </a:lnTo>
                  <a:lnTo>
                    <a:pt x="454152" y="2848521"/>
                  </a:lnTo>
                  <a:lnTo>
                    <a:pt x="460248" y="2855976"/>
                  </a:lnTo>
                  <a:lnTo>
                    <a:pt x="472440" y="2866136"/>
                  </a:lnTo>
                  <a:lnTo>
                    <a:pt x="473964" y="2867406"/>
                  </a:lnTo>
                  <a:lnTo>
                    <a:pt x="478536" y="2871216"/>
                  </a:lnTo>
                  <a:lnTo>
                    <a:pt x="502920" y="2886456"/>
                  </a:lnTo>
                  <a:lnTo>
                    <a:pt x="562356" y="2916936"/>
                  </a:lnTo>
                  <a:lnTo>
                    <a:pt x="598932" y="2932176"/>
                  </a:lnTo>
                  <a:lnTo>
                    <a:pt x="646176" y="2948508"/>
                  </a:lnTo>
                  <a:lnTo>
                    <a:pt x="682752" y="2961132"/>
                  </a:lnTo>
                  <a:lnTo>
                    <a:pt x="731520" y="2974848"/>
                  </a:lnTo>
                  <a:lnTo>
                    <a:pt x="781812" y="2988564"/>
                  </a:lnTo>
                  <a:lnTo>
                    <a:pt x="836676" y="3000756"/>
                  </a:lnTo>
                  <a:lnTo>
                    <a:pt x="894588" y="3012948"/>
                  </a:lnTo>
                  <a:lnTo>
                    <a:pt x="955548" y="3025140"/>
                  </a:lnTo>
                  <a:lnTo>
                    <a:pt x="1019556" y="3037332"/>
                  </a:lnTo>
                  <a:lnTo>
                    <a:pt x="1086612" y="3049524"/>
                  </a:lnTo>
                  <a:lnTo>
                    <a:pt x="1155192" y="3060192"/>
                  </a:lnTo>
                  <a:lnTo>
                    <a:pt x="1226820" y="3070860"/>
                  </a:lnTo>
                  <a:lnTo>
                    <a:pt x="1299972" y="3080004"/>
                  </a:lnTo>
                  <a:lnTo>
                    <a:pt x="1376172" y="3089148"/>
                  </a:lnTo>
                  <a:lnTo>
                    <a:pt x="1452372" y="3096768"/>
                  </a:lnTo>
                  <a:lnTo>
                    <a:pt x="1531620" y="3105912"/>
                  </a:lnTo>
                  <a:lnTo>
                    <a:pt x="1612392" y="3112008"/>
                  </a:lnTo>
                  <a:lnTo>
                    <a:pt x="1778508" y="3124200"/>
                  </a:lnTo>
                  <a:lnTo>
                    <a:pt x="1947672" y="3133344"/>
                  </a:lnTo>
                  <a:lnTo>
                    <a:pt x="2119884" y="3137916"/>
                  </a:lnTo>
                  <a:lnTo>
                    <a:pt x="2292096" y="3140926"/>
                  </a:lnTo>
                  <a:lnTo>
                    <a:pt x="2293620" y="3140964"/>
                  </a:lnTo>
                  <a:lnTo>
                    <a:pt x="2378964" y="3137966"/>
                  </a:lnTo>
                  <a:lnTo>
                    <a:pt x="2380488" y="3137916"/>
                  </a:lnTo>
                  <a:lnTo>
                    <a:pt x="2464308" y="3132023"/>
                  </a:lnTo>
                  <a:lnTo>
                    <a:pt x="2465832" y="3131921"/>
                  </a:lnTo>
                  <a:lnTo>
                    <a:pt x="2467356" y="3131820"/>
                  </a:lnTo>
                  <a:lnTo>
                    <a:pt x="2551176" y="3120047"/>
                  </a:lnTo>
                  <a:lnTo>
                    <a:pt x="2554224" y="3119628"/>
                  </a:lnTo>
                  <a:lnTo>
                    <a:pt x="2636520" y="3104921"/>
                  </a:lnTo>
                  <a:lnTo>
                    <a:pt x="2639568" y="3104388"/>
                  </a:lnTo>
                  <a:lnTo>
                    <a:pt x="2724912" y="3084576"/>
                  </a:lnTo>
                  <a:lnTo>
                    <a:pt x="2810256" y="3061716"/>
                  </a:lnTo>
                  <a:lnTo>
                    <a:pt x="2892552" y="3034284"/>
                  </a:lnTo>
                  <a:lnTo>
                    <a:pt x="2974848" y="3002280"/>
                  </a:lnTo>
                  <a:lnTo>
                    <a:pt x="3055620" y="2967228"/>
                  </a:lnTo>
                  <a:lnTo>
                    <a:pt x="3136392" y="2930652"/>
                  </a:lnTo>
                  <a:lnTo>
                    <a:pt x="3204972" y="2892996"/>
                  </a:lnTo>
                  <a:lnTo>
                    <a:pt x="3214116" y="2887980"/>
                  </a:lnTo>
                  <a:lnTo>
                    <a:pt x="3288792" y="2843784"/>
                  </a:lnTo>
                  <a:lnTo>
                    <a:pt x="3363468" y="2796540"/>
                  </a:lnTo>
                  <a:lnTo>
                    <a:pt x="3435096" y="2747772"/>
                  </a:lnTo>
                  <a:lnTo>
                    <a:pt x="3503676" y="2694432"/>
                  </a:lnTo>
                  <a:lnTo>
                    <a:pt x="3570732" y="2639568"/>
                  </a:lnTo>
                  <a:lnTo>
                    <a:pt x="3634740" y="2581656"/>
                  </a:lnTo>
                  <a:lnTo>
                    <a:pt x="3695700" y="2522220"/>
                  </a:lnTo>
                  <a:lnTo>
                    <a:pt x="3739896" y="2474531"/>
                  </a:lnTo>
                  <a:lnTo>
                    <a:pt x="3753612" y="2459736"/>
                  </a:lnTo>
                  <a:lnTo>
                    <a:pt x="3808476" y="2395728"/>
                  </a:lnTo>
                  <a:lnTo>
                    <a:pt x="3845052" y="2349462"/>
                  </a:lnTo>
                  <a:lnTo>
                    <a:pt x="3860292" y="2330196"/>
                  </a:lnTo>
                  <a:lnTo>
                    <a:pt x="3892296" y="2284768"/>
                  </a:lnTo>
                  <a:lnTo>
                    <a:pt x="3907536" y="2263140"/>
                  </a:lnTo>
                  <a:lnTo>
                    <a:pt x="3951732" y="2194560"/>
                  </a:lnTo>
                  <a:lnTo>
                    <a:pt x="3991356" y="2124456"/>
                  </a:lnTo>
                  <a:lnTo>
                    <a:pt x="4011168" y="2086483"/>
                  </a:lnTo>
                  <a:lnTo>
                    <a:pt x="4027932" y="2054352"/>
                  </a:lnTo>
                  <a:lnTo>
                    <a:pt x="4059936" y="1981200"/>
                  </a:lnTo>
                  <a:lnTo>
                    <a:pt x="4087368" y="1908048"/>
                  </a:lnTo>
                  <a:lnTo>
                    <a:pt x="4110228" y="1834896"/>
                  </a:lnTo>
                  <a:lnTo>
                    <a:pt x="4128516" y="1760220"/>
                  </a:lnTo>
                  <a:lnTo>
                    <a:pt x="4140708" y="1684020"/>
                  </a:lnTo>
                  <a:lnTo>
                    <a:pt x="4148607" y="1610283"/>
                  </a:lnTo>
                  <a:lnTo>
                    <a:pt x="4149852" y="1610309"/>
                  </a:lnTo>
                  <a:lnTo>
                    <a:pt x="4177284" y="1610868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/>
          <p:nvPr/>
        </p:nvSpPr>
        <p:spPr>
          <a:xfrm>
            <a:off x="3975978" y="6080759"/>
            <a:ext cx="533400" cy="1905"/>
          </a:xfrm>
          <a:custGeom>
            <a:avLst/>
            <a:gdLst/>
            <a:ahLst/>
            <a:cxnLst/>
            <a:rect l="l" t="t" r="r" b="b"/>
            <a:pathLst>
              <a:path w="533400" h="1904">
                <a:moveTo>
                  <a:pt x="533399" y="0"/>
                </a:moveTo>
                <a:lnTo>
                  <a:pt x="0" y="1523"/>
                </a:lnTo>
              </a:path>
            </a:pathLst>
          </a:custGeom>
          <a:ln w="31749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4664327" y="5822693"/>
            <a:ext cx="127381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Escalonador</a:t>
            </a:r>
            <a:r>
              <a:rPr dirty="0" sz="1600" spc="-75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de </a:t>
            </a:r>
            <a:r>
              <a:rPr dirty="0" sz="1600">
                <a:latin typeface="Times New Roman"/>
                <a:cs typeface="Times New Roman"/>
              </a:rPr>
              <a:t>médio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prazo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1816470" y="6080759"/>
            <a:ext cx="533400" cy="1905"/>
          </a:xfrm>
          <a:custGeom>
            <a:avLst/>
            <a:gdLst/>
            <a:ahLst/>
            <a:cxnLst/>
            <a:rect l="l" t="t" r="r" b="b"/>
            <a:pathLst>
              <a:path w="533400" h="1904">
                <a:moveTo>
                  <a:pt x="533399" y="0"/>
                </a:moveTo>
                <a:lnTo>
                  <a:pt x="0" y="1523"/>
                </a:lnTo>
              </a:path>
            </a:pathLst>
          </a:custGeom>
          <a:ln w="57149">
            <a:solidFill>
              <a:srgbClr val="00FF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2506343" y="5822693"/>
            <a:ext cx="127381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Escalonador</a:t>
            </a:r>
            <a:r>
              <a:rPr dirty="0" sz="1600" spc="-75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de </a:t>
            </a:r>
            <a:r>
              <a:rPr dirty="0" sz="1600">
                <a:latin typeface="Times New Roman"/>
                <a:cs typeface="Times New Roman"/>
              </a:rPr>
              <a:t>Longo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Prazo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6351894" y="6080759"/>
            <a:ext cx="533400" cy="1905"/>
          </a:xfrm>
          <a:custGeom>
            <a:avLst/>
            <a:gdLst/>
            <a:ahLst/>
            <a:cxnLst/>
            <a:rect l="l" t="t" r="r" b="b"/>
            <a:pathLst>
              <a:path w="533400" h="1904">
                <a:moveTo>
                  <a:pt x="533399" y="0"/>
                </a:moveTo>
                <a:lnTo>
                  <a:pt x="0" y="1523"/>
                </a:lnTo>
              </a:path>
            </a:pathLst>
          </a:custGeom>
          <a:ln w="38099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7041766" y="5822693"/>
            <a:ext cx="127381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Escalonador</a:t>
            </a:r>
            <a:r>
              <a:rPr dirty="0" sz="1600" spc="-75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de </a:t>
            </a:r>
            <a:r>
              <a:rPr dirty="0" sz="1600">
                <a:latin typeface="Times New Roman"/>
                <a:cs typeface="Times New Roman"/>
              </a:rPr>
              <a:t>curto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prazo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0074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dirty="0" spc="-310"/>
              <a:t>Escalonador:Curto</a:t>
            </a:r>
            <a:r>
              <a:rPr dirty="0" spc="40"/>
              <a:t> </a:t>
            </a:r>
            <a:r>
              <a:rPr dirty="0" spc="-280"/>
              <a:t>Prazo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65680" y="1870201"/>
            <a:ext cx="7321550" cy="406019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330835" indent="-318135">
              <a:lnSpc>
                <a:spcPct val="100000"/>
              </a:lnSpc>
              <a:spcBef>
                <a:spcPts val="370"/>
              </a:spcBef>
              <a:buClr>
                <a:srgbClr val="DD7F46"/>
              </a:buClr>
              <a:buSzPct val="59259"/>
              <a:buFont typeface="Lucida Sans Unicode"/>
              <a:buChar char="□"/>
              <a:tabLst>
                <a:tab pos="330835" algn="l"/>
              </a:tabLst>
            </a:pPr>
            <a:r>
              <a:rPr dirty="0" sz="2700" spc="-45">
                <a:latin typeface="Arial MT"/>
                <a:cs typeface="Arial MT"/>
              </a:rPr>
              <a:t>Escalonador</a:t>
            </a:r>
            <a:endParaRPr sz="2700">
              <a:latin typeface="Arial MT"/>
              <a:cs typeface="Arial MT"/>
            </a:endParaRPr>
          </a:p>
          <a:p>
            <a:pPr lvl="1" marL="650875" marR="5080" indent="-271780">
              <a:lnSpc>
                <a:spcPts val="2620"/>
              </a:lnSpc>
              <a:spcBef>
                <a:spcPts val="540"/>
              </a:spcBef>
              <a:buClr>
                <a:srgbClr val="94B6D2"/>
              </a:buClr>
              <a:buSzPct val="70833"/>
              <a:buFont typeface="Microsoft Sans Serif"/>
              <a:buChar char="□"/>
              <a:tabLst>
                <a:tab pos="652145" algn="l"/>
              </a:tabLst>
            </a:pPr>
            <a:r>
              <a:rPr dirty="0" sz="2400" spc="-170">
                <a:latin typeface="Arial MT"/>
                <a:cs typeface="Arial MT"/>
              </a:rPr>
              <a:t>Seleciona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204">
                <a:latin typeface="Arial MT"/>
                <a:cs typeface="Arial MT"/>
              </a:rPr>
              <a:t>processo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para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245">
                <a:latin typeface="Arial MT"/>
                <a:cs typeface="Arial MT"/>
              </a:rPr>
              <a:t>sua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170">
                <a:latin typeface="Arial MT"/>
                <a:cs typeface="Arial MT"/>
              </a:rPr>
              <a:t>execução,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125">
                <a:latin typeface="Arial MT"/>
                <a:cs typeface="Arial MT"/>
              </a:rPr>
              <a:t>atendendo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0">
                <a:latin typeface="Arial MT"/>
                <a:cs typeface="Arial MT"/>
              </a:rPr>
              <a:t>a </a:t>
            </a:r>
            <a:r>
              <a:rPr dirty="0" sz="2400" spc="-50">
                <a:latin typeface="Arial MT"/>
                <a:cs typeface="Arial MT"/>
              </a:rPr>
              <a:t>	</a:t>
            </a:r>
            <a:r>
              <a:rPr dirty="0" sz="2400" spc="-350">
                <a:latin typeface="Arial MT"/>
                <a:cs typeface="Arial MT"/>
              </a:rPr>
              <a:t>um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114">
                <a:latin typeface="Arial MT"/>
                <a:cs typeface="Arial MT"/>
              </a:rPr>
              <a:t>determinado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critério.</a:t>
            </a:r>
            <a:endParaRPr sz="2400">
              <a:latin typeface="Arial MT"/>
              <a:cs typeface="Arial MT"/>
            </a:endParaRPr>
          </a:p>
          <a:p>
            <a:pPr marL="330835" indent="-318135">
              <a:lnSpc>
                <a:spcPct val="100000"/>
              </a:lnSpc>
              <a:spcBef>
                <a:spcPts val="315"/>
              </a:spcBef>
              <a:buClr>
                <a:srgbClr val="DD7F46"/>
              </a:buClr>
              <a:buSzPct val="59259"/>
              <a:buFont typeface="Lucida Sans Unicode"/>
              <a:buChar char="□"/>
              <a:tabLst>
                <a:tab pos="330835" algn="l"/>
              </a:tabLst>
            </a:pPr>
            <a:r>
              <a:rPr dirty="0" sz="2700" spc="-254" i="1">
                <a:latin typeface="Arial"/>
                <a:cs typeface="Arial"/>
              </a:rPr>
              <a:t>Dispacher</a:t>
            </a:r>
            <a:r>
              <a:rPr dirty="0" sz="2700" spc="25" i="1">
                <a:latin typeface="Arial"/>
                <a:cs typeface="Arial"/>
              </a:rPr>
              <a:t> </a:t>
            </a:r>
            <a:r>
              <a:rPr dirty="0" sz="2700" spc="-35">
                <a:latin typeface="Arial MT"/>
                <a:cs typeface="Arial MT"/>
              </a:rPr>
              <a:t>(despachador)</a:t>
            </a:r>
            <a:endParaRPr sz="2700">
              <a:latin typeface="Arial MT"/>
              <a:cs typeface="Arial MT"/>
            </a:endParaRPr>
          </a:p>
          <a:p>
            <a:pPr marL="330835" marR="563245">
              <a:lnSpc>
                <a:spcPts val="2630"/>
              </a:lnSpc>
              <a:spcBef>
                <a:spcPts val="680"/>
              </a:spcBef>
            </a:pPr>
            <a:r>
              <a:rPr dirty="0" sz="2400" spc="-560">
                <a:latin typeface="Arial MT"/>
                <a:cs typeface="Arial MT"/>
              </a:rPr>
              <a:t>É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</a:t>
            </a:r>
            <a:r>
              <a:rPr dirty="0" sz="2400" spc="-170">
                <a:latin typeface="Arial MT"/>
                <a:cs typeface="Arial MT"/>
              </a:rPr>
              <a:t> </a:t>
            </a:r>
            <a:r>
              <a:rPr dirty="0" sz="2400" spc="-180">
                <a:latin typeface="Arial MT"/>
                <a:cs typeface="Arial MT"/>
              </a:rPr>
              <a:t>módulo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160">
                <a:latin typeface="Arial MT"/>
                <a:cs typeface="Arial MT"/>
              </a:rPr>
              <a:t>que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dá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 spc="-135">
                <a:latin typeface="Arial MT"/>
                <a:cs typeface="Arial MT"/>
              </a:rPr>
              <a:t>controle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da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 spc="-335">
                <a:latin typeface="Arial MT"/>
                <a:cs typeface="Arial MT"/>
              </a:rPr>
              <a:t>CPU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para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 spc="-160">
                <a:latin typeface="Arial MT"/>
                <a:cs typeface="Arial MT"/>
              </a:rPr>
              <a:t>processo </a:t>
            </a:r>
            <a:r>
              <a:rPr dirty="0" sz="2400" spc="-155">
                <a:latin typeface="Arial MT"/>
                <a:cs typeface="Arial MT"/>
              </a:rPr>
              <a:t>selecionado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60">
                <a:latin typeface="Arial MT"/>
                <a:cs typeface="Arial MT"/>
              </a:rPr>
              <a:t>pelo</a:t>
            </a:r>
            <a:r>
              <a:rPr dirty="0" sz="2400" spc="-85">
                <a:latin typeface="Arial MT"/>
                <a:cs typeface="Arial MT"/>
              </a:rPr>
              <a:t> </a:t>
            </a:r>
            <a:r>
              <a:rPr dirty="0" sz="2400" spc="-145">
                <a:latin typeface="Arial MT"/>
                <a:cs typeface="Arial MT"/>
              </a:rPr>
              <a:t>escalonador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de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 spc="-150">
                <a:latin typeface="Arial MT"/>
                <a:cs typeface="Arial MT"/>
              </a:rPr>
              <a:t>curto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prazo.</a:t>
            </a:r>
            <a:endParaRPr sz="2400">
              <a:latin typeface="Arial MT"/>
              <a:cs typeface="Arial MT"/>
            </a:endParaRPr>
          </a:p>
          <a:p>
            <a:pPr lvl="1" marL="652780" indent="-273050">
              <a:lnSpc>
                <a:spcPct val="100000"/>
              </a:lnSpc>
              <a:spcBef>
                <a:spcPts val="280"/>
              </a:spcBef>
              <a:buClr>
                <a:srgbClr val="94B6D2"/>
              </a:buClr>
              <a:buSzPct val="70000"/>
              <a:buFont typeface="Microsoft Sans Serif"/>
              <a:buChar char="□"/>
              <a:tabLst>
                <a:tab pos="652780" algn="l"/>
              </a:tabLst>
            </a:pPr>
            <a:r>
              <a:rPr dirty="0" sz="2000" spc="-85">
                <a:latin typeface="Arial MT"/>
                <a:cs typeface="Arial MT"/>
              </a:rPr>
              <a:t>Salvar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 spc="-110">
                <a:latin typeface="Arial MT"/>
                <a:cs typeface="Arial MT"/>
              </a:rPr>
              <a:t>contexto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do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 spc="-170">
                <a:latin typeface="Arial MT"/>
                <a:cs typeface="Arial MT"/>
              </a:rPr>
              <a:t>processo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25">
                <a:latin typeface="Arial MT"/>
                <a:cs typeface="Arial MT"/>
              </a:rPr>
              <a:t>que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125">
                <a:latin typeface="Arial MT"/>
                <a:cs typeface="Arial MT"/>
              </a:rPr>
              <a:t>sai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da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 spc="-25">
                <a:latin typeface="Arial MT"/>
                <a:cs typeface="Arial MT"/>
              </a:rPr>
              <a:t>cpu</a:t>
            </a:r>
            <a:endParaRPr sz="2000">
              <a:latin typeface="Arial MT"/>
              <a:cs typeface="Arial MT"/>
            </a:endParaRPr>
          </a:p>
          <a:p>
            <a:pPr lvl="1" marL="652780" indent="-273050">
              <a:lnSpc>
                <a:spcPct val="100000"/>
              </a:lnSpc>
              <a:spcBef>
                <a:spcPts val="310"/>
              </a:spcBef>
              <a:buClr>
                <a:srgbClr val="94B6D2"/>
              </a:buClr>
              <a:buSzPct val="70000"/>
              <a:buFont typeface="Microsoft Sans Serif"/>
              <a:buChar char="□"/>
              <a:tabLst>
                <a:tab pos="652780" algn="l"/>
              </a:tabLst>
            </a:pPr>
            <a:r>
              <a:rPr dirty="0" sz="2000" spc="-145">
                <a:latin typeface="Arial MT"/>
                <a:cs typeface="Arial MT"/>
              </a:rPr>
              <a:t>Restaurar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10">
                <a:latin typeface="Arial MT"/>
                <a:cs typeface="Arial MT"/>
              </a:rPr>
              <a:t>contexto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do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170">
                <a:latin typeface="Arial MT"/>
                <a:cs typeface="Arial MT"/>
              </a:rPr>
              <a:t>processo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30">
                <a:latin typeface="Arial MT"/>
                <a:cs typeface="Arial MT"/>
              </a:rPr>
              <a:t>que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70">
                <a:latin typeface="Arial MT"/>
                <a:cs typeface="Arial MT"/>
              </a:rPr>
              <a:t>entra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40">
                <a:latin typeface="Arial MT"/>
                <a:cs typeface="Arial MT"/>
              </a:rPr>
              <a:t>na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25">
                <a:latin typeface="Arial MT"/>
                <a:cs typeface="Arial MT"/>
              </a:rPr>
              <a:t>cpu</a:t>
            </a:r>
            <a:endParaRPr sz="2000">
              <a:latin typeface="Arial MT"/>
              <a:cs typeface="Arial MT"/>
            </a:endParaRPr>
          </a:p>
          <a:p>
            <a:pPr lvl="1" marL="652780" indent="-273050">
              <a:lnSpc>
                <a:spcPct val="100000"/>
              </a:lnSpc>
              <a:spcBef>
                <a:spcPts val="315"/>
              </a:spcBef>
              <a:buClr>
                <a:srgbClr val="94B6D2"/>
              </a:buClr>
              <a:buSzPct val="70000"/>
              <a:buFont typeface="Microsoft Sans Serif"/>
              <a:buChar char="□"/>
              <a:tabLst>
                <a:tab pos="652780" algn="l"/>
              </a:tabLst>
            </a:pPr>
            <a:r>
              <a:rPr dirty="0" sz="2000" spc="-130">
                <a:latin typeface="Arial MT"/>
                <a:cs typeface="Arial MT"/>
              </a:rPr>
              <a:t>Reiniciar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</a:t>
            </a:r>
            <a:r>
              <a:rPr dirty="0" sz="2000" spc="-60">
                <a:latin typeface="Arial MT"/>
                <a:cs typeface="Arial MT"/>
              </a:rPr>
              <a:t> </a:t>
            </a:r>
            <a:r>
              <a:rPr dirty="0" sz="2000" spc="-140">
                <a:latin typeface="Arial MT"/>
                <a:cs typeface="Arial MT"/>
              </a:rPr>
              <a:t>execução</a:t>
            </a:r>
            <a:r>
              <a:rPr dirty="0" sz="2000">
                <a:latin typeface="Arial MT"/>
                <a:cs typeface="Arial MT"/>
              </a:rPr>
              <a:t> de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 spc="-70">
                <a:latin typeface="Arial MT"/>
                <a:cs typeface="Arial MT"/>
              </a:rPr>
              <a:t>processos</a:t>
            </a:r>
            <a:endParaRPr sz="2000">
              <a:latin typeface="Arial MT"/>
              <a:cs typeface="Arial MT"/>
            </a:endParaRPr>
          </a:p>
          <a:p>
            <a:pPr lvl="2" marL="924560" indent="-226695">
              <a:lnSpc>
                <a:spcPct val="100000"/>
              </a:lnSpc>
              <a:spcBef>
                <a:spcPts val="270"/>
              </a:spcBef>
              <a:buClr>
                <a:srgbClr val="DD7F46"/>
              </a:buClr>
              <a:buSzPct val="77777"/>
              <a:buFont typeface="Lucida Sans Unicode"/>
              <a:buChar char="■"/>
              <a:tabLst>
                <a:tab pos="924560" algn="l"/>
              </a:tabLst>
            </a:pPr>
            <a:r>
              <a:rPr dirty="0" sz="1800" spc="-30">
                <a:latin typeface="Arial MT"/>
                <a:cs typeface="Arial MT"/>
              </a:rPr>
              <a:t>Alterar</a:t>
            </a:r>
            <a:r>
              <a:rPr dirty="0" sz="1800" spc="-7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para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 spc="-90">
                <a:latin typeface="Arial MT"/>
                <a:cs typeface="Arial MT"/>
              </a:rPr>
              <a:t>estado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pronto.</a:t>
            </a:r>
            <a:endParaRPr sz="1800">
              <a:latin typeface="Arial MT"/>
              <a:cs typeface="Arial MT"/>
            </a:endParaRPr>
          </a:p>
          <a:p>
            <a:pPr lvl="2" marL="924560" indent="-226695">
              <a:lnSpc>
                <a:spcPct val="100000"/>
              </a:lnSpc>
              <a:spcBef>
                <a:spcPts val="290"/>
              </a:spcBef>
              <a:buClr>
                <a:srgbClr val="DD7F46"/>
              </a:buClr>
              <a:buSzPct val="77777"/>
              <a:buFont typeface="Lucida Sans Unicode"/>
              <a:buChar char="■"/>
              <a:tabLst>
                <a:tab pos="924560" algn="l"/>
              </a:tabLst>
            </a:pPr>
            <a:r>
              <a:rPr dirty="0" sz="1800" spc="-70">
                <a:latin typeface="Arial MT"/>
                <a:cs typeface="Arial MT"/>
              </a:rPr>
              <a:t>Configurar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para</a:t>
            </a:r>
            <a:r>
              <a:rPr dirty="0" sz="1800" spc="-114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</a:t>
            </a:r>
            <a:r>
              <a:rPr dirty="0" sz="1800" spc="-65">
                <a:latin typeface="Arial MT"/>
                <a:cs typeface="Arial MT"/>
              </a:rPr>
              <a:t> </a:t>
            </a:r>
            <a:r>
              <a:rPr dirty="0" sz="1800" spc="-90">
                <a:latin typeface="Arial MT"/>
                <a:cs typeface="Arial MT"/>
              </a:rPr>
              <a:t>ponto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apropiado</a:t>
            </a:r>
            <a:r>
              <a:rPr dirty="0" sz="1800" spc="-6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do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programa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8346810" y="4329683"/>
            <a:ext cx="381000" cy="1752600"/>
          </a:xfrm>
          <a:custGeom>
            <a:avLst/>
            <a:gdLst/>
            <a:ahLst/>
            <a:cxnLst/>
            <a:rect l="l" t="t" r="r" b="b"/>
            <a:pathLst>
              <a:path w="381000" h="1752600">
                <a:moveTo>
                  <a:pt x="0" y="0"/>
                </a:moveTo>
                <a:lnTo>
                  <a:pt x="50623" y="5228"/>
                </a:lnTo>
                <a:lnTo>
                  <a:pt x="96124" y="19981"/>
                </a:lnTo>
                <a:lnTo>
                  <a:pt x="134683" y="42862"/>
                </a:lnTo>
                <a:lnTo>
                  <a:pt x="164479" y="72474"/>
                </a:lnTo>
                <a:lnTo>
                  <a:pt x="183691" y="107420"/>
                </a:lnTo>
                <a:lnTo>
                  <a:pt x="190499" y="146303"/>
                </a:lnTo>
                <a:lnTo>
                  <a:pt x="190499" y="731519"/>
                </a:lnTo>
                <a:lnTo>
                  <a:pt x="197308" y="770290"/>
                </a:lnTo>
                <a:lnTo>
                  <a:pt x="216520" y="804954"/>
                </a:lnTo>
                <a:lnTo>
                  <a:pt x="246316" y="834199"/>
                </a:lnTo>
                <a:lnTo>
                  <a:pt x="284875" y="856713"/>
                </a:lnTo>
                <a:lnTo>
                  <a:pt x="330376" y="871184"/>
                </a:lnTo>
                <a:lnTo>
                  <a:pt x="380999" y="876299"/>
                </a:lnTo>
                <a:lnTo>
                  <a:pt x="330376" y="881528"/>
                </a:lnTo>
                <a:lnTo>
                  <a:pt x="284875" y="896281"/>
                </a:lnTo>
                <a:lnTo>
                  <a:pt x="246316" y="919162"/>
                </a:lnTo>
                <a:lnTo>
                  <a:pt x="216520" y="948774"/>
                </a:lnTo>
                <a:lnTo>
                  <a:pt x="197308" y="983720"/>
                </a:lnTo>
                <a:lnTo>
                  <a:pt x="190499" y="1022603"/>
                </a:lnTo>
                <a:lnTo>
                  <a:pt x="190499" y="1607819"/>
                </a:lnTo>
                <a:lnTo>
                  <a:pt x="183691" y="1646590"/>
                </a:lnTo>
                <a:lnTo>
                  <a:pt x="164479" y="1681254"/>
                </a:lnTo>
                <a:lnTo>
                  <a:pt x="134683" y="1710499"/>
                </a:lnTo>
                <a:lnTo>
                  <a:pt x="96124" y="1733013"/>
                </a:lnTo>
                <a:lnTo>
                  <a:pt x="50623" y="1747484"/>
                </a:lnTo>
                <a:lnTo>
                  <a:pt x="0" y="17525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8887608" y="4209472"/>
            <a:ext cx="280035" cy="18586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2020"/>
              </a:lnSpc>
            </a:pPr>
            <a:r>
              <a:rPr dirty="0" sz="2000">
                <a:latin typeface="Times New Roman"/>
                <a:cs typeface="Times New Roman"/>
              </a:rPr>
              <a:t>Troca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contexto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2" y="641089"/>
            <a:ext cx="425894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20"/>
              <a:t>Troca</a:t>
            </a:r>
            <a:r>
              <a:rPr dirty="0" spc="-30"/>
              <a:t> </a:t>
            </a:r>
            <a:r>
              <a:rPr dirty="0" spc="-10"/>
              <a:t>de</a:t>
            </a:r>
            <a:r>
              <a:rPr dirty="0" spc="-295"/>
              <a:t> </a:t>
            </a:r>
            <a:r>
              <a:rPr dirty="0" spc="-415"/>
              <a:t>processos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14804" y="4138674"/>
            <a:ext cx="1019175" cy="51435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5"/>
              </a:spcBef>
            </a:pPr>
            <a:r>
              <a:rPr dirty="0" sz="1600" spc="-10">
                <a:latin typeface="Times New Roman"/>
                <a:cs typeface="Times New Roman"/>
              </a:rPr>
              <a:t>Sistema Operacional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633092" y="2892042"/>
            <a:ext cx="889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processo</a:t>
            </a:r>
            <a:r>
              <a:rPr dirty="0" sz="1600" spc="-70">
                <a:latin typeface="Times New Roman"/>
                <a:cs typeface="Times New Roman"/>
              </a:rPr>
              <a:t> </a:t>
            </a:r>
            <a:r>
              <a:rPr dirty="0" sz="1600" spc="-5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633092" y="3577842"/>
            <a:ext cx="889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processo</a:t>
            </a:r>
            <a:r>
              <a:rPr dirty="0" sz="1600" spc="-70">
                <a:latin typeface="Times New Roman"/>
                <a:cs typeface="Times New Roman"/>
              </a:rPr>
              <a:t> </a:t>
            </a:r>
            <a:r>
              <a:rPr dirty="0" sz="1600" spc="-5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2820596" y="2835973"/>
            <a:ext cx="847725" cy="390525"/>
            <a:chOff x="2820596" y="2835973"/>
            <a:chExt cx="847725" cy="390525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25358" y="2840735"/>
              <a:ext cx="838199" cy="380999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2825358" y="2840735"/>
              <a:ext cx="838200" cy="381000"/>
            </a:xfrm>
            <a:custGeom>
              <a:avLst/>
              <a:gdLst/>
              <a:ahLst/>
              <a:cxnLst/>
              <a:rect l="l" t="t" r="r" b="b"/>
              <a:pathLst>
                <a:path w="838200" h="381000">
                  <a:moveTo>
                    <a:pt x="62483" y="0"/>
                  </a:moveTo>
                  <a:lnTo>
                    <a:pt x="37933" y="5072"/>
                  </a:lnTo>
                  <a:lnTo>
                    <a:pt x="18097" y="18859"/>
                  </a:lnTo>
                  <a:lnTo>
                    <a:pt x="4833" y="39219"/>
                  </a:lnTo>
                  <a:lnTo>
                    <a:pt x="0" y="64007"/>
                  </a:lnTo>
                  <a:lnTo>
                    <a:pt x="0" y="318515"/>
                  </a:lnTo>
                  <a:lnTo>
                    <a:pt x="4833" y="343066"/>
                  </a:lnTo>
                  <a:lnTo>
                    <a:pt x="18097" y="362902"/>
                  </a:lnTo>
                  <a:lnTo>
                    <a:pt x="37933" y="376166"/>
                  </a:lnTo>
                  <a:lnTo>
                    <a:pt x="62483" y="380999"/>
                  </a:lnTo>
                  <a:lnTo>
                    <a:pt x="774191" y="380999"/>
                  </a:lnTo>
                  <a:lnTo>
                    <a:pt x="798980" y="376166"/>
                  </a:lnTo>
                  <a:lnTo>
                    <a:pt x="819340" y="362902"/>
                  </a:lnTo>
                  <a:lnTo>
                    <a:pt x="833127" y="343066"/>
                  </a:lnTo>
                  <a:lnTo>
                    <a:pt x="838199" y="318515"/>
                  </a:lnTo>
                  <a:lnTo>
                    <a:pt x="838199" y="64007"/>
                  </a:lnTo>
                  <a:lnTo>
                    <a:pt x="833127" y="39219"/>
                  </a:lnTo>
                  <a:lnTo>
                    <a:pt x="819340" y="18859"/>
                  </a:lnTo>
                  <a:lnTo>
                    <a:pt x="798980" y="5072"/>
                  </a:lnTo>
                  <a:lnTo>
                    <a:pt x="774191" y="0"/>
                  </a:lnTo>
                  <a:lnTo>
                    <a:pt x="62483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3132707" y="2905758"/>
            <a:ext cx="22288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 b="1">
                <a:latin typeface="Times New Roman"/>
                <a:cs typeface="Times New Roman"/>
              </a:rPr>
              <a:t>P1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8221652" y="3556825"/>
            <a:ext cx="847725" cy="390525"/>
            <a:chOff x="8221652" y="3556825"/>
            <a:chExt cx="847725" cy="390525"/>
          </a:xfrm>
        </p:grpSpPr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26414" y="3561588"/>
              <a:ext cx="838199" cy="380999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8226414" y="3561588"/>
              <a:ext cx="838200" cy="381000"/>
            </a:xfrm>
            <a:custGeom>
              <a:avLst/>
              <a:gdLst/>
              <a:ahLst/>
              <a:cxnLst/>
              <a:rect l="l" t="t" r="r" b="b"/>
              <a:pathLst>
                <a:path w="838200" h="381000">
                  <a:moveTo>
                    <a:pt x="62483" y="0"/>
                  </a:moveTo>
                  <a:lnTo>
                    <a:pt x="37933" y="5072"/>
                  </a:lnTo>
                  <a:lnTo>
                    <a:pt x="18097" y="18859"/>
                  </a:lnTo>
                  <a:lnTo>
                    <a:pt x="4833" y="39219"/>
                  </a:lnTo>
                  <a:lnTo>
                    <a:pt x="0" y="64007"/>
                  </a:lnTo>
                  <a:lnTo>
                    <a:pt x="0" y="318515"/>
                  </a:lnTo>
                  <a:lnTo>
                    <a:pt x="4833" y="343066"/>
                  </a:lnTo>
                  <a:lnTo>
                    <a:pt x="18097" y="362902"/>
                  </a:lnTo>
                  <a:lnTo>
                    <a:pt x="37933" y="376166"/>
                  </a:lnTo>
                  <a:lnTo>
                    <a:pt x="62483" y="380999"/>
                  </a:lnTo>
                  <a:lnTo>
                    <a:pt x="774191" y="380999"/>
                  </a:lnTo>
                  <a:lnTo>
                    <a:pt x="798980" y="376166"/>
                  </a:lnTo>
                  <a:lnTo>
                    <a:pt x="819340" y="362902"/>
                  </a:lnTo>
                  <a:lnTo>
                    <a:pt x="833127" y="343066"/>
                  </a:lnTo>
                  <a:lnTo>
                    <a:pt x="838199" y="318515"/>
                  </a:lnTo>
                  <a:lnTo>
                    <a:pt x="838199" y="64007"/>
                  </a:lnTo>
                  <a:lnTo>
                    <a:pt x="833127" y="39219"/>
                  </a:lnTo>
                  <a:lnTo>
                    <a:pt x="819340" y="18859"/>
                  </a:lnTo>
                  <a:lnTo>
                    <a:pt x="798980" y="5072"/>
                  </a:lnTo>
                  <a:lnTo>
                    <a:pt x="774191" y="0"/>
                  </a:lnTo>
                  <a:lnTo>
                    <a:pt x="62483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8533761" y="3626610"/>
            <a:ext cx="22288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 b="1">
                <a:latin typeface="Times New Roman"/>
                <a:cs typeface="Times New Roman"/>
              </a:rPr>
              <a:t>P2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3631555" y="3240024"/>
            <a:ext cx="4612005" cy="1381125"/>
            <a:chOff x="3631555" y="3240024"/>
            <a:chExt cx="4612005" cy="1381125"/>
          </a:xfrm>
        </p:grpSpPr>
        <p:sp>
          <p:nvSpPr>
            <p:cNvPr id="15" name="object 15" descr=""/>
            <p:cNvSpPr/>
            <p:nvPr/>
          </p:nvSpPr>
          <p:spPr>
            <a:xfrm>
              <a:off x="3631555" y="3240024"/>
              <a:ext cx="76200" cy="995680"/>
            </a:xfrm>
            <a:custGeom>
              <a:avLst/>
              <a:gdLst/>
              <a:ahLst/>
              <a:cxnLst/>
              <a:rect l="l" t="t" r="r" b="b"/>
              <a:pathLst>
                <a:path w="76200" h="995679">
                  <a:moveTo>
                    <a:pt x="76200" y="918972"/>
                  </a:moveTo>
                  <a:lnTo>
                    <a:pt x="0" y="918972"/>
                  </a:lnTo>
                  <a:lnTo>
                    <a:pt x="33528" y="986028"/>
                  </a:lnTo>
                  <a:lnTo>
                    <a:pt x="33528" y="931164"/>
                  </a:lnTo>
                  <a:lnTo>
                    <a:pt x="35052" y="935736"/>
                  </a:lnTo>
                  <a:lnTo>
                    <a:pt x="41148" y="935736"/>
                  </a:lnTo>
                  <a:lnTo>
                    <a:pt x="42672" y="931164"/>
                  </a:lnTo>
                  <a:lnTo>
                    <a:pt x="42672" y="986028"/>
                  </a:lnTo>
                  <a:lnTo>
                    <a:pt x="76200" y="918972"/>
                  </a:lnTo>
                  <a:close/>
                </a:path>
                <a:path w="76200" h="995679">
                  <a:moveTo>
                    <a:pt x="42672" y="918972"/>
                  </a:moveTo>
                  <a:lnTo>
                    <a:pt x="42672" y="4572"/>
                  </a:lnTo>
                  <a:lnTo>
                    <a:pt x="41148" y="1524"/>
                  </a:lnTo>
                  <a:lnTo>
                    <a:pt x="38100" y="0"/>
                  </a:lnTo>
                  <a:lnTo>
                    <a:pt x="35052" y="1524"/>
                  </a:lnTo>
                  <a:lnTo>
                    <a:pt x="33528" y="4572"/>
                  </a:lnTo>
                  <a:lnTo>
                    <a:pt x="33528" y="918972"/>
                  </a:lnTo>
                  <a:lnTo>
                    <a:pt x="42672" y="918972"/>
                  </a:lnTo>
                  <a:close/>
                </a:path>
                <a:path w="76200" h="995679">
                  <a:moveTo>
                    <a:pt x="42672" y="986028"/>
                  </a:moveTo>
                  <a:lnTo>
                    <a:pt x="42672" y="931164"/>
                  </a:lnTo>
                  <a:lnTo>
                    <a:pt x="41148" y="935736"/>
                  </a:lnTo>
                  <a:lnTo>
                    <a:pt x="35052" y="935736"/>
                  </a:lnTo>
                  <a:lnTo>
                    <a:pt x="33528" y="931164"/>
                  </a:lnTo>
                  <a:lnTo>
                    <a:pt x="33528" y="986028"/>
                  </a:lnTo>
                  <a:lnTo>
                    <a:pt x="38100" y="995172"/>
                  </a:lnTo>
                  <a:lnTo>
                    <a:pt x="42672" y="9860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65098" y="4230624"/>
              <a:ext cx="4578096" cy="390143"/>
            </a:xfrm>
            <a:prstGeom prst="rect">
              <a:avLst/>
            </a:prstGeom>
          </p:spPr>
        </p:pic>
      </p:grpSp>
      <p:sp>
        <p:nvSpPr>
          <p:cNvPr id="17" name="object 17" descr=""/>
          <p:cNvSpPr txBox="1"/>
          <p:nvPr/>
        </p:nvSpPr>
        <p:spPr>
          <a:xfrm>
            <a:off x="1495932" y="5520941"/>
            <a:ext cx="3425190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93700" marR="5080" indent="-3810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(1)</a:t>
            </a:r>
            <a:r>
              <a:rPr dirty="0" sz="1600" spc="3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Finalização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do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tempo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de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execução</a:t>
            </a:r>
            <a:r>
              <a:rPr dirty="0" sz="1600" spc="-25">
                <a:latin typeface="Times New Roman"/>
                <a:cs typeface="Times New Roman"/>
              </a:rPr>
              <a:t> ou </a:t>
            </a:r>
            <a:r>
              <a:rPr dirty="0" sz="1600">
                <a:latin typeface="Times New Roman"/>
                <a:cs typeface="Times New Roman"/>
              </a:rPr>
              <a:t>o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processo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se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bloqueia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à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espera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de </a:t>
            </a:r>
            <a:r>
              <a:rPr dirty="0" sz="1600">
                <a:latin typeface="Times New Roman"/>
                <a:cs typeface="Times New Roman"/>
              </a:rPr>
              <a:t>um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recurso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que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necessita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3748403" y="3576318"/>
            <a:ext cx="23304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latin typeface="Times New Roman"/>
                <a:cs typeface="Times New Roman"/>
              </a:rPr>
              <a:t>(1)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3669654" y="4768595"/>
            <a:ext cx="1066800" cy="457200"/>
          </a:xfrm>
          <a:prstGeom prst="rect">
            <a:avLst/>
          </a:prstGeom>
          <a:solidFill>
            <a:srgbClr val="98FFCC"/>
          </a:solidFill>
          <a:ln w="9524">
            <a:solidFill>
              <a:srgbClr val="000000"/>
            </a:solidFill>
          </a:ln>
        </p:spPr>
        <p:txBody>
          <a:bodyPr wrap="square" lIns="0" tIns="60960" rIns="0" bIns="0" rtlCol="0" vert="horz">
            <a:spAutoFit/>
          </a:bodyPr>
          <a:lstStyle/>
          <a:p>
            <a:pPr marL="220979" marR="149225" indent="-64135">
              <a:lnSpc>
                <a:spcPct val="79300"/>
              </a:lnSpc>
              <a:spcBef>
                <a:spcPts val="480"/>
              </a:spcBef>
            </a:pPr>
            <a:r>
              <a:rPr dirty="0" sz="1400" spc="-10">
                <a:latin typeface="Times New Roman"/>
                <a:cs typeface="Times New Roman"/>
              </a:rPr>
              <a:t>Selecionar processo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4888854" y="4768595"/>
            <a:ext cx="1066800" cy="457200"/>
          </a:xfrm>
          <a:prstGeom prst="rect">
            <a:avLst/>
          </a:prstGeom>
          <a:solidFill>
            <a:srgbClr val="00CC65"/>
          </a:solidFill>
          <a:ln w="9524">
            <a:solidFill>
              <a:srgbClr val="000000"/>
            </a:solidFill>
          </a:ln>
        </p:spPr>
        <p:txBody>
          <a:bodyPr wrap="square" lIns="0" tIns="60960" rIns="0" bIns="0" rtlCol="0" vert="horz">
            <a:spAutoFit/>
          </a:bodyPr>
          <a:lstStyle/>
          <a:p>
            <a:pPr marL="130810" marR="123825" indent="152400">
              <a:lnSpc>
                <a:spcPct val="79300"/>
              </a:lnSpc>
              <a:spcBef>
                <a:spcPts val="480"/>
              </a:spcBef>
            </a:pPr>
            <a:r>
              <a:rPr dirty="0" sz="1400" spc="-10">
                <a:latin typeface="Times New Roman"/>
                <a:cs typeface="Times New Roman"/>
              </a:rPr>
              <a:t>Salvar </a:t>
            </a:r>
            <a:r>
              <a:rPr dirty="0" sz="1400">
                <a:latin typeface="Times New Roman"/>
                <a:cs typeface="Times New Roman"/>
              </a:rPr>
              <a:t>contexto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p</a:t>
            </a:r>
            <a:r>
              <a:rPr dirty="0" baseline="-24691" sz="1350" spc="-37">
                <a:latin typeface="Times New Roman"/>
                <a:cs typeface="Times New Roman"/>
              </a:rPr>
              <a:t>1</a:t>
            </a:r>
            <a:endParaRPr baseline="-24691" sz="135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6108054" y="4768595"/>
            <a:ext cx="1066800" cy="457200"/>
          </a:xfrm>
          <a:prstGeom prst="rect">
            <a:avLst/>
          </a:prstGeom>
          <a:solidFill>
            <a:srgbClr val="00CC65"/>
          </a:solidFill>
          <a:ln w="9524">
            <a:solidFill>
              <a:srgbClr val="000000"/>
            </a:solidFill>
          </a:ln>
        </p:spPr>
        <p:txBody>
          <a:bodyPr wrap="square" lIns="0" tIns="60960" rIns="0" bIns="0" rtlCol="0" vert="horz">
            <a:spAutoFit/>
          </a:bodyPr>
          <a:lstStyle/>
          <a:p>
            <a:pPr marL="130810" marR="123825" indent="60960">
              <a:lnSpc>
                <a:spcPct val="79300"/>
              </a:lnSpc>
              <a:spcBef>
                <a:spcPts val="480"/>
              </a:spcBef>
            </a:pPr>
            <a:r>
              <a:rPr dirty="0" sz="1400" spc="-10">
                <a:latin typeface="Times New Roman"/>
                <a:cs typeface="Times New Roman"/>
              </a:rPr>
              <a:t>Restaurar </a:t>
            </a:r>
            <a:r>
              <a:rPr dirty="0" sz="1400">
                <a:latin typeface="Times New Roman"/>
                <a:cs typeface="Times New Roman"/>
              </a:rPr>
              <a:t>contexto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p</a:t>
            </a:r>
            <a:r>
              <a:rPr dirty="0" baseline="-24691" sz="1350" spc="-37">
                <a:latin typeface="Times New Roman"/>
                <a:cs typeface="Times New Roman"/>
              </a:rPr>
              <a:t>2</a:t>
            </a:r>
            <a:endParaRPr baseline="-24691" sz="1350">
              <a:latin typeface="Times New Roman"/>
              <a:cs typeface="Times New Roman"/>
            </a:endParaRPr>
          </a:p>
        </p:txBody>
      </p:sp>
      <p:pic>
        <p:nvPicPr>
          <p:cNvPr id="22" name="object 22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31882" y="4959096"/>
            <a:ext cx="156972" cy="76200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51082" y="4959096"/>
            <a:ext cx="156972" cy="76200"/>
          </a:xfrm>
          <a:prstGeom prst="rect">
            <a:avLst/>
          </a:prstGeom>
        </p:spPr>
      </p:pic>
      <p:sp>
        <p:nvSpPr>
          <p:cNvPr id="24" name="object 24" descr=""/>
          <p:cNvSpPr txBox="1"/>
          <p:nvPr/>
        </p:nvSpPr>
        <p:spPr>
          <a:xfrm>
            <a:off x="7327254" y="4768595"/>
            <a:ext cx="914400" cy="457200"/>
          </a:xfrm>
          <a:prstGeom prst="rect">
            <a:avLst/>
          </a:prstGeom>
          <a:solidFill>
            <a:srgbClr val="00CC65"/>
          </a:solidFill>
          <a:ln w="9524">
            <a:solidFill>
              <a:srgbClr val="000000"/>
            </a:solidFill>
          </a:ln>
        </p:spPr>
        <p:txBody>
          <a:bodyPr wrap="square" lIns="0" tIns="60960" rIns="0" bIns="0" rtlCol="0" vert="horz">
            <a:spAutoFit/>
          </a:bodyPr>
          <a:lstStyle/>
          <a:p>
            <a:pPr marL="383540" marR="121920" indent="-253365">
              <a:lnSpc>
                <a:spcPct val="79300"/>
              </a:lnSpc>
              <a:spcBef>
                <a:spcPts val="480"/>
              </a:spcBef>
            </a:pPr>
            <a:r>
              <a:rPr dirty="0" sz="1400" spc="-10">
                <a:latin typeface="Times New Roman"/>
                <a:cs typeface="Times New Roman"/>
              </a:rPr>
              <a:t>Reiniciar </a:t>
            </a:r>
            <a:r>
              <a:rPr dirty="0" sz="1400" spc="-25">
                <a:latin typeface="Times New Roman"/>
                <a:cs typeface="Times New Roman"/>
              </a:rPr>
              <a:t>p</a:t>
            </a:r>
            <a:r>
              <a:rPr dirty="0" baseline="-24691" sz="1350" spc="-37">
                <a:latin typeface="Times New Roman"/>
                <a:cs typeface="Times New Roman"/>
              </a:rPr>
              <a:t>2</a:t>
            </a:r>
            <a:endParaRPr baseline="-24691" sz="1350">
              <a:latin typeface="Times New Roman"/>
              <a:cs typeface="Times New Roman"/>
            </a:endParaRPr>
          </a:p>
        </p:txBody>
      </p:sp>
      <p:pic>
        <p:nvPicPr>
          <p:cNvPr id="25" name="object 2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70283" y="4959096"/>
            <a:ext cx="156972" cy="76200"/>
          </a:xfrm>
          <a:prstGeom prst="rect">
            <a:avLst/>
          </a:prstGeom>
        </p:spPr>
      </p:pic>
      <p:grpSp>
        <p:nvGrpSpPr>
          <p:cNvPr id="26" name="object 26" descr=""/>
          <p:cNvGrpSpPr/>
          <p:nvPr/>
        </p:nvGrpSpPr>
        <p:grpSpPr>
          <a:xfrm>
            <a:off x="5569892" y="6211633"/>
            <a:ext cx="466725" cy="314325"/>
            <a:chOff x="5569892" y="6211633"/>
            <a:chExt cx="466725" cy="314325"/>
          </a:xfrm>
        </p:grpSpPr>
        <p:sp>
          <p:nvSpPr>
            <p:cNvPr id="27" name="object 27" descr=""/>
            <p:cNvSpPr/>
            <p:nvPr/>
          </p:nvSpPr>
          <p:spPr>
            <a:xfrm>
              <a:off x="5574654" y="6216395"/>
              <a:ext cx="457200" cy="304800"/>
            </a:xfrm>
            <a:custGeom>
              <a:avLst/>
              <a:gdLst/>
              <a:ahLst/>
              <a:cxnLst/>
              <a:rect l="l" t="t" r="r" b="b"/>
              <a:pathLst>
                <a:path w="457200" h="304800">
                  <a:moveTo>
                    <a:pt x="457199" y="304799"/>
                  </a:moveTo>
                  <a:lnTo>
                    <a:pt x="4571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457199" y="304799"/>
                  </a:lnTo>
                  <a:close/>
                </a:path>
              </a:pathLst>
            </a:custGeom>
            <a:solidFill>
              <a:srgbClr val="98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5574654" y="6216395"/>
              <a:ext cx="457200" cy="304800"/>
            </a:xfrm>
            <a:custGeom>
              <a:avLst/>
              <a:gdLst/>
              <a:ahLst/>
              <a:cxnLst/>
              <a:rect l="l" t="t" r="r" b="b"/>
              <a:pathLst>
                <a:path w="457200" h="304800">
                  <a:moveTo>
                    <a:pt x="0" y="0"/>
                  </a:moveTo>
                  <a:lnTo>
                    <a:pt x="0" y="304799"/>
                  </a:lnTo>
                  <a:lnTo>
                    <a:pt x="457199" y="304799"/>
                  </a:lnTo>
                  <a:lnTo>
                    <a:pt x="457199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6110602" y="6243317"/>
            <a:ext cx="90678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Times New Roman"/>
                <a:cs typeface="Times New Roman"/>
              </a:rPr>
              <a:t>Escalonador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7322491" y="6211633"/>
            <a:ext cx="466725" cy="314325"/>
            <a:chOff x="7322491" y="6211633"/>
            <a:chExt cx="466725" cy="314325"/>
          </a:xfrm>
        </p:grpSpPr>
        <p:sp>
          <p:nvSpPr>
            <p:cNvPr id="31" name="object 31" descr=""/>
            <p:cNvSpPr/>
            <p:nvPr/>
          </p:nvSpPr>
          <p:spPr>
            <a:xfrm>
              <a:off x="7327254" y="6216395"/>
              <a:ext cx="457200" cy="304800"/>
            </a:xfrm>
            <a:custGeom>
              <a:avLst/>
              <a:gdLst/>
              <a:ahLst/>
              <a:cxnLst/>
              <a:rect l="l" t="t" r="r" b="b"/>
              <a:pathLst>
                <a:path w="457200" h="304800">
                  <a:moveTo>
                    <a:pt x="457199" y="304799"/>
                  </a:moveTo>
                  <a:lnTo>
                    <a:pt x="4571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457199" y="304799"/>
                  </a:lnTo>
                  <a:close/>
                </a:path>
              </a:pathLst>
            </a:custGeom>
            <a:solidFill>
              <a:srgbClr val="00CC6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7327254" y="6216395"/>
              <a:ext cx="457200" cy="304800"/>
            </a:xfrm>
            <a:custGeom>
              <a:avLst/>
              <a:gdLst/>
              <a:ahLst/>
              <a:cxnLst/>
              <a:rect l="l" t="t" r="r" b="b"/>
              <a:pathLst>
                <a:path w="457200" h="304800">
                  <a:moveTo>
                    <a:pt x="0" y="0"/>
                  </a:moveTo>
                  <a:lnTo>
                    <a:pt x="0" y="304799"/>
                  </a:lnTo>
                  <a:lnTo>
                    <a:pt x="457199" y="304799"/>
                  </a:lnTo>
                  <a:lnTo>
                    <a:pt x="457199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7863202" y="6243317"/>
            <a:ext cx="956944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Times New Roman"/>
                <a:cs typeface="Times New Roman"/>
              </a:rPr>
              <a:t>Despachador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andreza.leite</dc:creator>
  <dc:title>Microsoft PowerPoint - Aula_003(Processos-03-Escalonamento)</dc:title>
  <dcterms:created xsi:type="dcterms:W3CDTF">2025-04-14T11:32:10Z</dcterms:created>
  <dcterms:modified xsi:type="dcterms:W3CDTF">2025-04-14T11:32:10Z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2013-01-10T00:00:00Z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2025-04-14T00:00:00Z</vt:filetime>
  </property>
  <property fmtid="{D5CDD505-2E9C-101B-9397-08002B2CF9AE}" pid="5" name="Producer">
    <vt:lpwstr>GPL Ghostscript 8.15</vt:lpwstr>
  </property>
</Properties>
</file>