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765E54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765E54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765E54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765E54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4060" y="1629155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399" y="228599"/>
                </a:moveTo>
                <a:lnTo>
                  <a:pt x="533399" y="0"/>
                </a:lnTo>
                <a:lnTo>
                  <a:pt x="0" y="0"/>
                </a:lnTo>
                <a:lnTo>
                  <a:pt x="0" y="228599"/>
                </a:lnTo>
                <a:lnTo>
                  <a:pt x="533399" y="228599"/>
                </a:lnTo>
                <a:close/>
              </a:path>
            </a:pathLst>
          </a:custGeom>
          <a:solidFill>
            <a:srgbClr val="DD7F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65372" y="1629155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7" y="228599"/>
                </a:moveTo>
                <a:lnTo>
                  <a:pt x="8552687" y="0"/>
                </a:lnTo>
                <a:lnTo>
                  <a:pt x="0" y="0"/>
                </a:lnTo>
                <a:lnTo>
                  <a:pt x="0" y="228599"/>
                </a:lnTo>
                <a:lnTo>
                  <a:pt x="8552687" y="228599"/>
                </a:lnTo>
                <a:close/>
              </a:path>
            </a:pathLst>
          </a:custGeom>
          <a:solidFill>
            <a:srgbClr val="93B5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2800" y="583177"/>
            <a:ext cx="8987798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765E54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0004" y="1898395"/>
            <a:ext cx="8134350" cy="4558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ndreza.leite@univasf.edu.br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74060" y="348989"/>
            <a:ext cx="9144000" cy="6858000"/>
            <a:chOff x="774060" y="348989"/>
            <a:chExt cx="9144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774060" y="348989"/>
              <a:ext cx="9144000" cy="5971540"/>
            </a:xfrm>
            <a:custGeom>
              <a:avLst/>
              <a:gdLst/>
              <a:ahLst/>
              <a:cxnLst/>
              <a:rect l="l" t="t" r="r" b="b"/>
              <a:pathLst>
                <a:path w="9144000" h="5971540">
                  <a:moveTo>
                    <a:pt x="0" y="5971037"/>
                  </a:moveTo>
                  <a:lnTo>
                    <a:pt x="9143999" y="5971037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5971037"/>
                  </a:lnTo>
                  <a:close/>
                </a:path>
              </a:pathLst>
            </a:custGeom>
            <a:solidFill>
              <a:srgbClr val="765F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74060" y="6320027"/>
              <a:ext cx="9144000" cy="887094"/>
            </a:xfrm>
            <a:custGeom>
              <a:avLst/>
              <a:gdLst/>
              <a:ahLst/>
              <a:cxnLst/>
              <a:rect l="l" t="t" r="r" b="b"/>
              <a:pathLst>
                <a:path w="9144000" h="887095">
                  <a:moveTo>
                    <a:pt x="9143999" y="886967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86967"/>
                  </a:lnTo>
                  <a:lnTo>
                    <a:pt x="9143999" y="8869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74060" y="6402323"/>
              <a:ext cx="2240280" cy="713740"/>
            </a:xfrm>
            <a:custGeom>
              <a:avLst/>
              <a:gdLst/>
              <a:ahLst/>
              <a:cxnLst/>
              <a:rect l="l" t="t" r="r" b="b"/>
              <a:pathLst>
                <a:path w="2240280" h="713740">
                  <a:moveTo>
                    <a:pt x="2240279" y="713231"/>
                  </a:moveTo>
                  <a:lnTo>
                    <a:pt x="2240279" y="0"/>
                  </a:lnTo>
                  <a:lnTo>
                    <a:pt x="0" y="0"/>
                  </a:lnTo>
                  <a:lnTo>
                    <a:pt x="0" y="713231"/>
                  </a:lnTo>
                  <a:lnTo>
                    <a:pt x="2240279" y="713231"/>
                  </a:lnTo>
                  <a:close/>
                </a:path>
              </a:pathLst>
            </a:custGeom>
            <a:solidFill>
              <a:srgbClr val="DD7F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133206" y="6393179"/>
              <a:ext cx="6784975" cy="713740"/>
            </a:xfrm>
            <a:custGeom>
              <a:avLst/>
              <a:gdLst/>
              <a:ahLst/>
              <a:cxnLst/>
              <a:rect l="l" t="t" r="r" b="b"/>
              <a:pathLst>
                <a:path w="6784975" h="713740">
                  <a:moveTo>
                    <a:pt x="6784847" y="713231"/>
                  </a:moveTo>
                  <a:lnTo>
                    <a:pt x="6784847" y="0"/>
                  </a:lnTo>
                  <a:lnTo>
                    <a:pt x="0" y="0"/>
                  </a:lnTo>
                  <a:lnTo>
                    <a:pt x="0" y="713231"/>
                  </a:lnTo>
                  <a:lnTo>
                    <a:pt x="6784847" y="713231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03548" y="950467"/>
            <a:ext cx="7825105" cy="2951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1480820">
              <a:lnSpc>
                <a:spcPct val="100000"/>
              </a:lnSpc>
              <a:spcBef>
                <a:spcPts val="100"/>
              </a:spcBef>
            </a:pPr>
            <a:r>
              <a:rPr dirty="0" sz="9600" spc="-1340">
                <a:solidFill>
                  <a:srgbClr val="FFFFFF"/>
                </a:solidFill>
              </a:rPr>
              <a:t>SISTEMAS </a:t>
            </a:r>
            <a:r>
              <a:rPr dirty="0" sz="9600" spc="-1005">
                <a:solidFill>
                  <a:srgbClr val="FFFFFF"/>
                </a:solidFill>
              </a:rPr>
              <a:t>OPERACIONAIS</a:t>
            </a:r>
            <a:endParaRPr sz="9600"/>
          </a:p>
        </p:txBody>
      </p:sp>
      <p:sp>
        <p:nvSpPr>
          <p:cNvPr id="8" name="object 8" descr=""/>
          <p:cNvSpPr txBox="1"/>
          <p:nvPr/>
        </p:nvSpPr>
        <p:spPr>
          <a:xfrm>
            <a:off x="3091559" y="4170678"/>
            <a:ext cx="450532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00">
                <a:solidFill>
                  <a:srgbClr val="FFFFFF"/>
                </a:solidFill>
                <a:latin typeface="Arial MT"/>
                <a:cs typeface="Arial MT"/>
              </a:rPr>
              <a:t>Sincronização</a:t>
            </a:r>
            <a:r>
              <a:rPr dirty="0" sz="3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140">
                <a:solidFill>
                  <a:srgbClr val="FFFFFF"/>
                </a:solidFill>
                <a:latin typeface="Arial MT"/>
                <a:cs typeface="Arial MT"/>
              </a:rPr>
              <a:t>entre</a:t>
            </a:r>
            <a:r>
              <a:rPr dirty="0" sz="30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340">
                <a:solidFill>
                  <a:srgbClr val="FFFFFF"/>
                </a:solidFill>
                <a:latin typeface="Arial MT"/>
                <a:cs typeface="Arial MT"/>
              </a:rPr>
              <a:t>Processos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304919" y="6374381"/>
            <a:ext cx="2843530" cy="642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7726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Andreza</a:t>
            </a:r>
            <a:r>
              <a:rPr dirty="0" sz="2400" spc="-7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20" b="1">
                <a:solidFill>
                  <a:srgbClr val="FFFFFF"/>
                </a:solidFill>
                <a:latin typeface="Times New Roman"/>
                <a:cs typeface="Times New Roman"/>
              </a:rPr>
              <a:t>Leite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andreza.leite@univasf.edu.br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7350">
              <a:lnSpc>
                <a:spcPct val="100000"/>
              </a:lnSpc>
              <a:spcBef>
                <a:spcPts val="100"/>
              </a:spcBef>
            </a:pPr>
            <a:r>
              <a:rPr dirty="0" sz="4200" spc="-345"/>
              <a:t>Condições</a:t>
            </a:r>
            <a:r>
              <a:rPr dirty="0" sz="4200"/>
              <a:t> </a:t>
            </a:r>
            <a:r>
              <a:rPr dirty="0" sz="4200" spc="-20"/>
              <a:t>de</a:t>
            </a:r>
            <a:r>
              <a:rPr dirty="0" sz="4200" spc="-260"/>
              <a:t> </a:t>
            </a:r>
            <a:r>
              <a:rPr dirty="0" sz="4200" spc="-280"/>
              <a:t>Disputa</a:t>
            </a:r>
            <a:endParaRPr sz="4200"/>
          </a:p>
        </p:txBody>
      </p:sp>
      <p:sp>
        <p:nvSpPr>
          <p:cNvPr id="3" name="object 3" descr=""/>
          <p:cNvSpPr txBox="1"/>
          <p:nvPr/>
        </p:nvSpPr>
        <p:spPr>
          <a:xfrm>
            <a:off x="1310004" y="1936495"/>
            <a:ext cx="8145145" cy="4782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5465" indent="-532765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SzPct val="61538"/>
              <a:buFont typeface="Segoe UI Symbol"/>
              <a:buChar char="□"/>
              <a:tabLst>
                <a:tab pos="545465" algn="l"/>
              </a:tabLst>
            </a:pPr>
            <a:r>
              <a:rPr dirty="0" sz="2600" spc="-204">
                <a:latin typeface="Arial MT"/>
                <a:cs typeface="Arial MT"/>
              </a:rPr>
              <a:t>Pode</a:t>
            </a:r>
            <a:r>
              <a:rPr dirty="0" sz="2600" spc="-25">
                <a:latin typeface="Arial MT"/>
                <a:cs typeface="Arial MT"/>
              </a:rPr>
              <a:t> </a:t>
            </a:r>
            <a:r>
              <a:rPr dirty="0" sz="2600" spc="-110">
                <a:latin typeface="Arial MT"/>
                <a:cs typeface="Arial MT"/>
              </a:rPr>
              <a:t>ocorrer</a:t>
            </a:r>
            <a:r>
              <a:rPr dirty="0" sz="2600" spc="-7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o</a:t>
            </a:r>
            <a:r>
              <a:rPr dirty="0" sz="2600" spc="-114">
                <a:latin typeface="Arial MT"/>
                <a:cs typeface="Arial MT"/>
              </a:rPr>
              <a:t> </a:t>
            </a:r>
            <a:r>
              <a:rPr dirty="0" sz="2600" spc="-65">
                <a:latin typeface="Arial MT"/>
                <a:cs typeface="Arial MT"/>
              </a:rPr>
              <a:t>seguinte:</a:t>
            </a:r>
            <a:endParaRPr sz="2600">
              <a:latin typeface="Arial MT"/>
              <a:cs typeface="Arial MT"/>
            </a:endParaRPr>
          </a:p>
          <a:p>
            <a:pPr algn="just" lvl="1" marL="927100" marR="17145" indent="-457200">
              <a:lnSpc>
                <a:spcPts val="2150"/>
              </a:lnSpc>
              <a:spcBef>
                <a:spcPts val="2335"/>
              </a:spcBef>
              <a:buClr>
                <a:srgbClr val="94B6D2"/>
              </a:buClr>
              <a:buSzPct val="68181"/>
              <a:buFont typeface="Segoe UI Symbol"/>
              <a:buChar char="✓"/>
              <a:tabLst>
                <a:tab pos="927100" algn="l"/>
              </a:tabLst>
            </a:pPr>
            <a:r>
              <a:rPr dirty="0" sz="2200">
                <a:latin typeface="Arial MT"/>
                <a:cs typeface="Arial MT"/>
              </a:rPr>
              <a:t>O</a:t>
            </a:r>
            <a:r>
              <a:rPr dirty="0" sz="2200" spc="-114">
                <a:latin typeface="Arial MT"/>
                <a:cs typeface="Arial MT"/>
              </a:rPr>
              <a:t> </a:t>
            </a:r>
            <a:r>
              <a:rPr dirty="0" sz="2200" spc="-170">
                <a:latin typeface="Arial MT"/>
                <a:cs typeface="Arial MT"/>
              </a:rPr>
              <a:t>processo</a:t>
            </a:r>
            <a:r>
              <a:rPr dirty="0" sz="2200" spc="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lê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In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e </a:t>
            </a:r>
            <a:r>
              <a:rPr dirty="0" sz="2200" spc="-110">
                <a:latin typeface="Arial MT"/>
                <a:cs typeface="Arial MT"/>
              </a:rPr>
              <a:t>armazena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o</a:t>
            </a:r>
            <a:r>
              <a:rPr dirty="0" sz="2200" spc="-10">
                <a:latin typeface="Arial MT"/>
                <a:cs typeface="Arial MT"/>
              </a:rPr>
              <a:t> valor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7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20">
                <a:latin typeface="Arial MT"/>
                <a:cs typeface="Arial MT"/>
              </a:rPr>
              <a:t>na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195">
                <a:latin typeface="Arial MT"/>
                <a:cs typeface="Arial MT"/>
              </a:rPr>
              <a:t>sua</a:t>
            </a:r>
            <a:r>
              <a:rPr dirty="0" sz="2200" spc="40">
                <a:latin typeface="Arial MT"/>
                <a:cs typeface="Arial MT"/>
              </a:rPr>
              <a:t> </a:t>
            </a:r>
            <a:r>
              <a:rPr dirty="0" sz="2200" spc="-35">
                <a:latin typeface="Arial MT"/>
                <a:cs typeface="Arial MT"/>
              </a:rPr>
              <a:t>variável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local </a:t>
            </a:r>
            <a:r>
              <a:rPr dirty="0" sz="2200" spc="-150">
                <a:latin typeface="Arial MT"/>
                <a:cs typeface="Arial MT"/>
              </a:rPr>
              <a:t>chamada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5" i="1">
                <a:latin typeface="Arial"/>
                <a:cs typeface="Arial"/>
              </a:rPr>
              <a:t>proxima_vaga_livre</a:t>
            </a:r>
            <a:r>
              <a:rPr dirty="0" sz="2200" spc="-55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 algn="just" lvl="1" marL="937894" marR="5080" indent="-455930">
              <a:lnSpc>
                <a:spcPct val="90500"/>
              </a:lnSpc>
              <a:spcBef>
                <a:spcPts val="1360"/>
              </a:spcBef>
              <a:buFont typeface="Segoe UI Symbol"/>
              <a:buChar char="✓"/>
              <a:tabLst>
                <a:tab pos="939165" algn="l"/>
              </a:tabLst>
            </a:pPr>
            <a:r>
              <a:rPr dirty="0" sz="2200" spc="-100">
                <a:latin typeface="Arial MT"/>
                <a:cs typeface="Arial MT"/>
              </a:rPr>
              <a:t>Logo</a:t>
            </a:r>
            <a:r>
              <a:rPr dirty="0" sz="2200" spc="-35">
                <a:latin typeface="Arial MT"/>
                <a:cs typeface="Arial MT"/>
              </a:rPr>
              <a:t> </a:t>
            </a:r>
            <a:r>
              <a:rPr dirty="0" sz="2200" spc="-260">
                <a:latin typeface="Arial MT"/>
                <a:cs typeface="Arial MT"/>
              </a:rPr>
              <a:t>em</a:t>
            </a:r>
            <a:r>
              <a:rPr dirty="0" sz="2200" spc="110">
                <a:latin typeface="Arial MT"/>
                <a:cs typeface="Arial MT"/>
              </a:rPr>
              <a:t> </a:t>
            </a:r>
            <a:r>
              <a:rPr dirty="0" sz="2200" spc="-95">
                <a:latin typeface="Arial MT"/>
                <a:cs typeface="Arial MT"/>
              </a:rPr>
              <a:t>seguida,</a:t>
            </a:r>
            <a:r>
              <a:rPr dirty="0" sz="2200" spc="30">
                <a:latin typeface="Arial MT"/>
                <a:cs typeface="Arial MT"/>
              </a:rPr>
              <a:t> </a:t>
            </a:r>
            <a:r>
              <a:rPr dirty="0" sz="2200" spc="-60">
                <a:latin typeface="Arial MT"/>
                <a:cs typeface="Arial MT"/>
              </a:rPr>
              <a:t>ocorre</a:t>
            </a:r>
            <a:r>
              <a:rPr dirty="0" sz="2200" spc="55">
                <a:latin typeface="Arial MT"/>
                <a:cs typeface="Arial MT"/>
              </a:rPr>
              <a:t> </a:t>
            </a:r>
            <a:r>
              <a:rPr dirty="0" sz="2200" spc="-145">
                <a:latin typeface="Arial MT"/>
                <a:cs typeface="Arial MT"/>
              </a:rPr>
              <a:t>uma</a:t>
            </a:r>
            <a:r>
              <a:rPr dirty="0" sz="2200" spc="50">
                <a:latin typeface="Arial MT"/>
                <a:cs typeface="Arial MT"/>
              </a:rPr>
              <a:t> </a:t>
            </a:r>
            <a:r>
              <a:rPr dirty="0" sz="2200" spc="-85">
                <a:latin typeface="Arial MT"/>
                <a:cs typeface="Arial MT"/>
              </a:rPr>
              <a:t>interrupção</a:t>
            </a:r>
            <a:r>
              <a:rPr dirty="0" sz="2200" spc="5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do</a:t>
            </a:r>
            <a:r>
              <a:rPr dirty="0" sz="2200" spc="55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relógio</a:t>
            </a:r>
            <a:r>
              <a:rPr dirty="0" sz="2200" spc="4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e</a:t>
            </a:r>
            <a:r>
              <a:rPr dirty="0" sz="2200" spc="5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50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CPU </a:t>
            </a:r>
            <a:r>
              <a:rPr dirty="0" sz="2200" spc="-330">
                <a:latin typeface="Arial MT"/>
                <a:cs typeface="Arial MT"/>
              </a:rPr>
              <a:t>	</a:t>
            </a:r>
            <a:r>
              <a:rPr dirty="0" sz="2200">
                <a:latin typeface="Arial MT"/>
                <a:cs typeface="Arial MT"/>
              </a:rPr>
              <a:t>decide</a:t>
            </a:r>
            <a:r>
              <a:rPr dirty="0" sz="2200" spc="29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que</a:t>
            </a:r>
            <a:r>
              <a:rPr dirty="0" sz="2200" spc="29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o</a:t>
            </a:r>
            <a:r>
              <a:rPr dirty="0" sz="2200" spc="285">
                <a:latin typeface="Arial MT"/>
                <a:cs typeface="Arial MT"/>
              </a:rPr>
              <a:t> </a:t>
            </a:r>
            <a:r>
              <a:rPr dirty="0" sz="2200" spc="-95">
                <a:latin typeface="Arial MT"/>
                <a:cs typeface="Arial MT"/>
              </a:rPr>
              <a:t>processo</a:t>
            </a:r>
            <a:r>
              <a:rPr dirty="0" sz="2200" spc="29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28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já</a:t>
            </a:r>
            <a:r>
              <a:rPr dirty="0" sz="2200" spc="285">
                <a:latin typeface="Arial MT"/>
                <a:cs typeface="Arial MT"/>
              </a:rPr>
              <a:t> </a:t>
            </a:r>
            <a:r>
              <a:rPr dirty="0" sz="2200" spc="-60">
                <a:latin typeface="Arial MT"/>
                <a:cs typeface="Arial MT"/>
              </a:rPr>
              <a:t>executou</a:t>
            </a:r>
            <a:r>
              <a:rPr dirty="0" sz="2200" spc="28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o</a:t>
            </a:r>
            <a:r>
              <a:rPr dirty="0" sz="2200" spc="290">
                <a:latin typeface="Arial MT"/>
                <a:cs typeface="Arial MT"/>
              </a:rPr>
              <a:t> </a:t>
            </a:r>
            <a:r>
              <a:rPr dirty="0" sz="2200" spc="-65">
                <a:latin typeface="Arial MT"/>
                <a:cs typeface="Arial MT"/>
              </a:rPr>
              <a:t>suficiente</a:t>
            </a:r>
            <a:r>
              <a:rPr dirty="0" sz="2200" spc="27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e</a:t>
            </a:r>
            <a:r>
              <a:rPr dirty="0" sz="2200" spc="280">
                <a:latin typeface="Arial MT"/>
                <a:cs typeface="Arial MT"/>
              </a:rPr>
              <a:t> </a:t>
            </a:r>
            <a:r>
              <a:rPr dirty="0" sz="2200" spc="-45">
                <a:latin typeface="Arial MT"/>
                <a:cs typeface="Arial MT"/>
              </a:rPr>
              <a:t>então </a:t>
            </a:r>
            <a:r>
              <a:rPr dirty="0" sz="2200" spc="-45">
                <a:latin typeface="Arial MT"/>
                <a:cs typeface="Arial MT"/>
              </a:rPr>
              <a:t>	</a:t>
            </a:r>
            <a:r>
              <a:rPr dirty="0" sz="2200" spc="-65">
                <a:latin typeface="Arial MT"/>
                <a:cs typeface="Arial MT"/>
              </a:rPr>
              <a:t>alterna</a:t>
            </a:r>
            <a:r>
              <a:rPr dirty="0" sz="2200" spc="-9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para</a:t>
            </a:r>
            <a:r>
              <a:rPr dirty="0" sz="2200" spc="-5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o</a:t>
            </a:r>
            <a:r>
              <a:rPr dirty="0" sz="2200" spc="-60">
                <a:latin typeface="Arial MT"/>
                <a:cs typeface="Arial MT"/>
              </a:rPr>
              <a:t> </a:t>
            </a:r>
            <a:r>
              <a:rPr dirty="0" sz="2200" spc="-185">
                <a:latin typeface="Arial MT"/>
                <a:cs typeface="Arial MT"/>
              </a:rPr>
              <a:t>processo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35">
                <a:latin typeface="Arial MT"/>
                <a:cs typeface="Arial MT"/>
              </a:rPr>
              <a:t>B.</a:t>
            </a:r>
            <a:endParaRPr sz="2200">
              <a:latin typeface="Arial MT"/>
              <a:cs typeface="Arial MT"/>
            </a:endParaRPr>
          </a:p>
          <a:p>
            <a:pPr algn="just" lvl="1" marL="925830" marR="17780" indent="-455930">
              <a:lnSpc>
                <a:spcPct val="90500"/>
              </a:lnSpc>
              <a:spcBef>
                <a:spcPts val="780"/>
              </a:spcBef>
              <a:buFont typeface="Segoe UI Symbol"/>
              <a:buChar char="✓"/>
              <a:tabLst>
                <a:tab pos="927100" algn="l"/>
              </a:tabLst>
            </a:pPr>
            <a:r>
              <a:rPr dirty="0" sz="2200">
                <a:latin typeface="Arial MT"/>
                <a:cs typeface="Arial MT"/>
              </a:rPr>
              <a:t>O</a:t>
            </a:r>
            <a:r>
              <a:rPr dirty="0" sz="2200" spc="-120">
                <a:latin typeface="Arial MT"/>
                <a:cs typeface="Arial MT"/>
              </a:rPr>
              <a:t> </a:t>
            </a:r>
            <a:r>
              <a:rPr dirty="0" sz="2200" spc="-155">
                <a:latin typeface="Arial MT"/>
                <a:cs typeface="Arial MT"/>
              </a:rPr>
              <a:t>processo</a:t>
            </a:r>
            <a:r>
              <a:rPr dirty="0" sz="2200" spc="40">
                <a:latin typeface="Arial MT"/>
                <a:cs typeface="Arial MT"/>
              </a:rPr>
              <a:t> </a:t>
            </a:r>
            <a:r>
              <a:rPr dirty="0" sz="2200" spc="-370">
                <a:latin typeface="Arial MT"/>
                <a:cs typeface="Arial MT"/>
              </a:rPr>
              <a:t>B</a:t>
            </a:r>
            <a:r>
              <a:rPr dirty="0" sz="2200" spc="215">
                <a:latin typeface="Arial MT"/>
                <a:cs typeface="Arial MT"/>
              </a:rPr>
              <a:t> </a:t>
            </a:r>
            <a:r>
              <a:rPr dirty="0" sz="2200" spc="-120">
                <a:latin typeface="Arial MT"/>
                <a:cs typeface="Arial MT"/>
              </a:rPr>
              <a:t>também</a:t>
            </a:r>
            <a:r>
              <a:rPr dirty="0" sz="2200" spc="5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lê</a:t>
            </a:r>
            <a:r>
              <a:rPr dirty="0" sz="2200" spc="60">
                <a:latin typeface="Arial MT"/>
                <a:cs typeface="Arial MT"/>
              </a:rPr>
              <a:t> </a:t>
            </a:r>
            <a:r>
              <a:rPr dirty="0" sz="2200" spc="-30">
                <a:latin typeface="Arial MT"/>
                <a:cs typeface="Arial MT"/>
              </a:rPr>
              <a:t>In</a:t>
            </a:r>
            <a:r>
              <a:rPr dirty="0" sz="2200" spc="4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e</a:t>
            </a:r>
            <a:r>
              <a:rPr dirty="0" sz="2200" spc="60">
                <a:latin typeface="Arial MT"/>
                <a:cs typeface="Arial MT"/>
              </a:rPr>
              <a:t> </a:t>
            </a:r>
            <a:r>
              <a:rPr dirty="0" sz="2200" spc="-80">
                <a:latin typeface="Arial MT"/>
                <a:cs typeface="Arial MT"/>
              </a:rPr>
              <a:t>obtém</a:t>
            </a:r>
            <a:r>
              <a:rPr dirty="0" sz="2200" spc="45">
                <a:latin typeface="Arial MT"/>
                <a:cs typeface="Arial MT"/>
              </a:rPr>
              <a:t> </a:t>
            </a:r>
            <a:r>
              <a:rPr dirty="0" sz="2200" spc="-110">
                <a:latin typeface="Arial MT"/>
                <a:cs typeface="Arial MT"/>
              </a:rPr>
              <a:t>igualmente</a:t>
            </a:r>
            <a:r>
              <a:rPr dirty="0" sz="2200" spc="5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o</a:t>
            </a:r>
            <a:r>
              <a:rPr dirty="0" sz="2200" spc="6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valor</a:t>
            </a:r>
            <a:r>
              <a:rPr dirty="0" sz="2200" spc="5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7.</a:t>
            </a:r>
            <a:r>
              <a:rPr dirty="0" sz="2200" spc="55">
                <a:latin typeface="Arial MT"/>
                <a:cs typeface="Arial MT"/>
              </a:rPr>
              <a:t> </a:t>
            </a:r>
            <a:r>
              <a:rPr dirty="0" sz="2200" spc="-25">
                <a:latin typeface="Arial MT"/>
                <a:cs typeface="Arial MT"/>
              </a:rPr>
              <a:t>Da </a:t>
            </a:r>
            <a:r>
              <a:rPr dirty="0" sz="2200" spc="-25">
                <a:latin typeface="Arial MT"/>
                <a:cs typeface="Arial MT"/>
              </a:rPr>
              <a:t>	</a:t>
            </a:r>
            <a:r>
              <a:rPr dirty="0" sz="2200" spc="-265">
                <a:latin typeface="Arial MT"/>
                <a:cs typeface="Arial MT"/>
              </a:rPr>
              <a:t>mesma</a:t>
            </a:r>
            <a:r>
              <a:rPr dirty="0" sz="2200" spc="110">
                <a:latin typeface="Arial MT"/>
                <a:cs typeface="Arial MT"/>
              </a:rPr>
              <a:t>  </a:t>
            </a:r>
            <a:r>
              <a:rPr dirty="0" sz="2200">
                <a:latin typeface="Arial MT"/>
                <a:cs typeface="Arial MT"/>
              </a:rPr>
              <a:t>forma,</a:t>
            </a:r>
            <a:r>
              <a:rPr dirty="0" sz="2200" spc="120">
                <a:latin typeface="Arial MT"/>
                <a:cs typeface="Arial MT"/>
              </a:rPr>
              <a:t>  </a:t>
            </a:r>
            <a:r>
              <a:rPr dirty="0" sz="2200" spc="-370">
                <a:latin typeface="Arial MT"/>
                <a:cs typeface="Arial MT"/>
              </a:rPr>
              <a:t>B</a:t>
            </a:r>
            <a:r>
              <a:rPr dirty="0" sz="2200" spc="114">
                <a:latin typeface="Arial MT"/>
                <a:cs typeface="Arial MT"/>
              </a:rPr>
              <a:t>  </a:t>
            </a:r>
            <a:r>
              <a:rPr dirty="0" sz="2200">
                <a:latin typeface="Arial MT"/>
                <a:cs typeface="Arial MT"/>
              </a:rPr>
              <a:t>armazena</a:t>
            </a:r>
            <a:r>
              <a:rPr dirty="0" sz="2200" spc="114">
                <a:latin typeface="Arial MT"/>
                <a:cs typeface="Arial MT"/>
              </a:rPr>
              <a:t>  </a:t>
            </a:r>
            <a:r>
              <a:rPr dirty="0" sz="2200">
                <a:latin typeface="Arial MT"/>
                <a:cs typeface="Arial MT"/>
              </a:rPr>
              <a:t>o</a:t>
            </a:r>
            <a:r>
              <a:rPr dirty="0" sz="2200" spc="120">
                <a:latin typeface="Arial MT"/>
                <a:cs typeface="Arial MT"/>
              </a:rPr>
              <a:t>  </a:t>
            </a:r>
            <a:r>
              <a:rPr dirty="0" sz="2200">
                <a:latin typeface="Arial MT"/>
                <a:cs typeface="Arial MT"/>
              </a:rPr>
              <a:t>7</a:t>
            </a:r>
            <a:r>
              <a:rPr dirty="0" sz="2200" spc="114">
                <a:latin typeface="Arial MT"/>
                <a:cs typeface="Arial MT"/>
              </a:rPr>
              <a:t>  </a:t>
            </a:r>
            <a:r>
              <a:rPr dirty="0" sz="2200">
                <a:latin typeface="Arial MT"/>
                <a:cs typeface="Arial MT"/>
              </a:rPr>
              <a:t>na</a:t>
            </a:r>
            <a:r>
              <a:rPr dirty="0" sz="2200" spc="110">
                <a:latin typeface="Arial MT"/>
                <a:cs typeface="Arial MT"/>
              </a:rPr>
              <a:t>  </a:t>
            </a:r>
            <a:r>
              <a:rPr dirty="0" sz="2200">
                <a:latin typeface="Arial MT"/>
                <a:cs typeface="Arial MT"/>
              </a:rPr>
              <a:t>sua</a:t>
            </a:r>
            <a:r>
              <a:rPr dirty="0" sz="2200" spc="110">
                <a:latin typeface="Arial MT"/>
                <a:cs typeface="Arial MT"/>
              </a:rPr>
              <a:t>  </a:t>
            </a:r>
            <a:r>
              <a:rPr dirty="0" sz="2200">
                <a:latin typeface="Arial MT"/>
                <a:cs typeface="Arial MT"/>
              </a:rPr>
              <a:t>variável</a:t>
            </a:r>
            <a:r>
              <a:rPr dirty="0" sz="2200" spc="114">
                <a:latin typeface="Arial MT"/>
                <a:cs typeface="Arial MT"/>
              </a:rPr>
              <a:t>  </a:t>
            </a:r>
            <a:r>
              <a:rPr dirty="0" sz="2200" spc="-25">
                <a:latin typeface="Arial MT"/>
                <a:cs typeface="Arial MT"/>
              </a:rPr>
              <a:t>local 	próxima_vaga_livre</a:t>
            </a:r>
            <a:r>
              <a:rPr dirty="0" sz="2200" spc="-25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algn="just" lvl="1" marL="937894" marR="5715" indent="-455930">
              <a:lnSpc>
                <a:spcPts val="2400"/>
              </a:lnSpc>
              <a:spcBef>
                <a:spcPts val="795"/>
              </a:spcBef>
              <a:buFont typeface="Segoe UI Symbol"/>
              <a:buChar char="✓"/>
              <a:tabLst>
                <a:tab pos="939165" algn="l"/>
              </a:tabLst>
            </a:pPr>
            <a:r>
              <a:rPr dirty="0" sz="2200" spc="-165">
                <a:latin typeface="Arial MT"/>
                <a:cs typeface="Arial MT"/>
              </a:rPr>
              <a:t>Neste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210">
                <a:latin typeface="Arial MT"/>
                <a:cs typeface="Arial MT"/>
              </a:rPr>
              <a:t>momento,</a:t>
            </a:r>
            <a:r>
              <a:rPr dirty="0" sz="2200" spc="55">
                <a:latin typeface="Arial MT"/>
                <a:cs typeface="Arial MT"/>
              </a:rPr>
              <a:t> </a:t>
            </a:r>
            <a:r>
              <a:rPr dirty="0" sz="2200" spc="-200">
                <a:latin typeface="Arial MT"/>
                <a:cs typeface="Arial MT"/>
              </a:rPr>
              <a:t>ambos</a:t>
            </a:r>
            <a:r>
              <a:rPr dirty="0" sz="2200" spc="50">
                <a:latin typeface="Arial MT"/>
                <a:cs typeface="Arial MT"/>
              </a:rPr>
              <a:t> </a:t>
            </a:r>
            <a:r>
              <a:rPr dirty="0" sz="2200" spc="-315">
                <a:latin typeface="Arial MT"/>
                <a:cs typeface="Arial MT"/>
              </a:rPr>
              <a:t>os</a:t>
            </a:r>
            <a:r>
              <a:rPr dirty="0" sz="2200" spc="160">
                <a:latin typeface="Arial MT"/>
                <a:cs typeface="Arial MT"/>
              </a:rPr>
              <a:t> </a:t>
            </a:r>
            <a:r>
              <a:rPr dirty="0" sz="2200" spc="-204">
                <a:latin typeface="Arial MT"/>
                <a:cs typeface="Arial MT"/>
              </a:rPr>
              <a:t>processos</a:t>
            </a:r>
            <a:r>
              <a:rPr dirty="0" sz="2200" spc="50">
                <a:latin typeface="Arial MT"/>
                <a:cs typeface="Arial MT"/>
              </a:rPr>
              <a:t> </a:t>
            </a:r>
            <a:r>
              <a:rPr dirty="0" sz="2200" spc="-190">
                <a:latin typeface="Arial MT"/>
                <a:cs typeface="Arial MT"/>
              </a:rPr>
              <a:t>tem</a:t>
            </a:r>
            <a:r>
              <a:rPr dirty="0" sz="2200" spc="4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-95">
                <a:latin typeface="Arial MT"/>
                <a:cs typeface="Arial MT"/>
              </a:rPr>
              <a:t> </a:t>
            </a:r>
            <a:r>
              <a:rPr dirty="0" sz="2200" spc="-110">
                <a:latin typeface="Arial MT"/>
                <a:cs typeface="Arial MT"/>
              </a:rPr>
              <a:t>informação</a:t>
            </a:r>
            <a:r>
              <a:rPr dirty="0" sz="2200" spc="3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de</a:t>
            </a:r>
            <a:r>
              <a:rPr dirty="0" sz="2200" spc="55">
                <a:latin typeface="Arial MT"/>
                <a:cs typeface="Arial MT"/>
              </a:rPr>
              <a:t> </a:t>
            </a:r>
            <a:r>
              <a:rPr dirty="0" sz="2200" spc="-125">
                <a:latin typeface="Arial MT"/>
                <a:cs typeface="Arial MT"/>
              </a:rPr>
              <a:t>que</a:t>
            </a:r>
            <a:r>
              <a:rPr dirty="0" sz="2200" spc="50">
                <a:latin typeface="Arial MT"/>
                <a:cs typeface="Arial MT"/>
              </a:rPr>
              <a:t> </a:t>
            </a:r>
            <a:r>
              <a:rPr dirty="0" sz="2200" spc="-50">
                <a:latin typeface="Arial MT"/>
                <a:cs typeface="Arial MT"/>
              </a:rPr>
              <a:t>a </a:t>
            </a:r>
            <a:r>
              <a:rPr dirty="0" sz="2200" spc="-50">
                <a:latin typeface="Arial MT"/>
                <a:cs typeface="Arial MT"/>
              </a:rPr>
              <a:t>	</a:t>
            </a:r>
            <a:r>
              <a:rPr dirty="0" sz="2200" spc="-25">
                <a:latin typeface="Arial MT"/>
                <a:cs typeface="Arial MT"/>
              </a:rPr>
              <a:t>vaga</a:t>
            </a:r>
            <a:r>
              <a:rPr dirty="0" sz="2200" spc="-100">
                <a:latin typeface="Arial MT"/>
                <a:cs typeface="Arial MT"/>
              </a:rPr>
              <a:t> </a:t>
            </a:r>
            <a:r>
              <a:rPr dirty="0" sz="2200" spc="-40">
                <a:latin typeface="Arial MT"/>
                <a:cs typeface="Arial MT"/>
              </a:rPr>
              <a:t>livre</a:t>
            </a:r>
            <a:r>
              <a:rPr dirty="0" sz="2200" spc="-9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é</a:t>
            </a:r>
            <a:r>
              <a:rPr dirty="0" sz="2200" spc="-8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-110">
                <a:latin typeface="Arial MT"/>
                <a:cs typeface="Arial MT"/>
              </a:rPr>
              <a:t> </a:t>
            </a:r>
            <a:r>
              <a:rPr dirty="0" sz="2200" spc="-25">
                <a:latin typeface="Arial MT"/>
                <a:cs typeface="Arial MT"/>
              </a:rPr>
              <a:t>7.</a:t>
            </a:r>
            <a:endParaRPr sz="2200">
              <a:latin typeface="Arial MT"/>
              <a:cs typeface="Arial MT"/>
            </a:endParaRPr>
          </a:p>
          <a:p>
            <a:pPr algn="just" lvl="1" marL="925194" marR="16510" indent="-455930">
              <a:lnSpc>
                <a:spcPts val="2400"/>
              </a:lnSpc>
              <a:spcBef>
                <a:spcPts val="880"/>
              </a:spcBef>
              <a:buFont typeface="Segoe UI Symbol"/>
              <a:buChar char="✓"/>
              <a:tabLst>
                <a:tab pos="926465" algn="l"/>
              </a:tabLst>
            </a:pPr>
            <a:r>
              <a:rPr dirty="0" sz="2200" spc="-370">
                <a:latin typeface="Arial MT"/>
                <a:cs typeface="Arial MT"/>
              </a:rPr>
              <a:t>B</a:t>
            </a:r>
            <a:r>
              <a:rPr dirty="0" sz="2200" spc="285">
                <a:latin typeface="Arial MT"/>
                <a:cs typeface="Arial MT"/>
              </a:rPr>
              <a:t> </a:t>
            </a:r>
            <a:r>
              <a:rPr dirty="0" sz="2200" spc="-55">
                <a:latin typeface="Arial MT"/>
                <a:cs typeface="Arial MT"/>
              </a:rPr>
              <a:t>prossegue</a:t>
            </a:r>
            <a:r>
              <a:rPr dirty="0" sz="2200" spc="29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sua</a:t>
            </a:r>
            <a:r>
              <a:rPr dirty="0" sz="2200" spc="290">
                <a:latin typeface="Arial MT"/>
                <a:cs typeface="Arial MT"/>
              </a:rPr>
              <a:t> </a:t>
            </a:r>
            <a:r>
              <a:rPr dirty="0" sz="2200" spc="-45">
                <a:latin typeface="Arial MT"/>
                <a:cs typeface="Arial MT"/>
              </a:rPr>
              <a:t>execução,</a:t>
            </a:r>
            <a:r>
              <a:rPr dirty="0" sz="2200" spc="285">
                <a:latin typeface="Arial MT"/>
                <a:cs typeface="Arial MT"/>
              </a:rPr>
              <a:t> </a:t>
            </a:r>
            <a:r>
              <a:rPr dirty="0" sz="2200" spc="-45">
                <a:latin typeface="Arial MT"/>
                <a:cs typeface="Arial MT"/>
              </a:rPr>
              <a:t>armazenando</a:t>
            </a:r>
            <a:r>
              <a:rPr dirty="0" sz="2200" spc="28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o</a:t>
            </a:r>
            <a:r>
              <a:rPr dirty="0" sz="2200" spc="29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nome</a:t>
            </a:r>
            <a:r>
              <a:rPr dirty="0" sz="2200" spc="29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do</a:t>
            </a:r>
            <a:r>
              <a:rPr dirty="0" sz="2200" spc="285">
                <a:latin typeface="Arial MT"/>
                <a:cs typeface="Arial MT"/>
              </a:rPr>
              <a:t> </a:t>
            </a:r>
            <a:r>
              <a:rPr dirty="0" sz="2200" spc="-285">
                <a:latin typeface="Arial MT"/>
                <a:cs typeface="Arial MT"/>
              </a:rPr>
              <a:t>seu </a:t>
            </a:r>
            <a:r>
              <a:rPr dirty="0" sz="2200" spc="-285">
                <a:latin typeface="Arial MT"/>
                <a:cs typeface="Arial MT"/>
              </a:rPr>
              <a:t>	</a:t>
            </a:r>
            <a:r>
              <a:rPr dirty="0" sz="2200" spc="-85">
                <a:latin typeface="Arial MT"/>
                <a:cs typeface="Arial MT"/>
              </a:rPr>
              <a:t>arquivo</a:t>
            </a:r>
            <a:r>
              <a:rPr dirty="0" sz="2200" spc="-70">
                <a:latin typeface="Arial MT"/>
                <a:cs typeface="Arial MT"/>
              </a:rPr>
              <a:t> </a:t>
            </a:r>
            <a:r>
              <a:rPr dirty="0" sz="2200" spc="-145">
                <a:latin typeface="Arial MT"/>
                <a:cs typeface="Arial MT"/>
              </a:rPr>
              <a:t>na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25">
                <a:latin typeface="Arial MT"/>
                <a:cs typeface="Arial MT"/>
              </a:rPr>
              <a:t>vaga</a:t>
            </a:r>
            <a:r>
              <a:rPr dirty="0" sz="2200" spc="-12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7</a:t>
            </a:r>
            <a:r>
              <a:rPr dirty="0" sz="2200" spc="-1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e</a:t>
            </a:r>
            <a:r>
              <a:rPr dirty="0" sz="2200" spc="-50">
                <a:latin typeface="Arial MT"/>
                <a:cs typeface="Arial MT"/>
              </a:rPr>
              <a:t> </a:t>
            </a:r>
            <a:r>
              <a:rPr dirty="0" sz="2200" spc="-55">
                <a:latin typeface="Arial MT"/>
                <a:cs typeface="Arial MT"/>
              </a:rPr>
              <a:t>atualiza</a:t>
            </a:r>
            <a:r>
              <a:rPr dirty="0" sz="2200" spc="-60">
                <a:latin typeface="Arial MT"/>
                <a:cs typeface="Arial MT"/>
              </a:rPr>
              <a:t> </a:t>
            </a:r>
            <a:r>
              <a:rPr dirty="0" sz="2200" spc="-204">
                <a:latin typeface="Arial MT"/>
                <a:cs typeface="Arial MT"/>
              </a:rPr>
              <a:t>In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para</a:t>
            </a:r>
            <a:r>
              <a:rPr dirty="0" sz="2200" spc="-55">
                <a:latin typeface="Arial MT"/>
                <a:cs typeface="Arial MT"/>
              </a:rPr>
              <a:t> </a:t>
            </a:r>
            <a:r>
              <a:rPr dirty="0" sz="2200" spc="-25">
                <a:latin typeface="Arial MT"/>
                <a:cs typeface="Arial MT"/>
              </a:rPr>
              <a:t>8.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7350">
              <a:lnSpc>
                <a:spcPct val="100000"/>
              </a:lnSpc>
              <a:spcBef>
                <a:spcPts val="100"/>
              </a:spcBef>
            </a:pPr>
            <a:r>
              <a:rPr dirty="0" sz="4200" spc="-345"/>
              <a:t>Condições</a:t>
            </a:r>
            <a:r>
              <a:rPr dirty="0" sz="4200"/>
              <a:t> </a:t>
            </a:r>
            <a:r>
              <a:rPr dirty="0" sz="4200" spc="-20"/>
              <a:t>de</a:t>
            </a:r>
            <a:r>
              <a:rPr dirty="0" sz="4200" spc="-260"/>
              <a:t> </a:t>
            </a:r>
            <a:r>
              <a:rPr dirty="0" sz="4200" spc="-280"/>
              <a:t>Disputa</a:t>
            </a:r>
            <a:endParaRPr sz="4200"/>
          </a:p>
        </p:txBody>
      </p:sp>
      <p:sp>
        <p:nvSpPr>
          <p:cNvPr id="3" name="object 3" descr=""/>
          <p:cNvSpPr txBox="1"/>
          <p:nvPr/>
        </p:nvSpPr>
        <p:spPr>
          <a:xfrm>
            <a:off x="1322196" y="1970023"/>
            <a:ext cx="8133715" cy="316928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algn="just" marL="544195" marR="5080" indent="-531495">
              <a:lnSpc>
                <a:spcPct val="90200"/>
              </a:lnSpc>
              <a:spcBef>
                <a:spcPts val="355"/>
              </a:spcBef>
              <a:buFont typeface="Segoe UI Symbol"/>
              <a:buChar char="✓"/>
              <a:tabLst>
                <a:tab pos="546100" algn="l"/>
              </a:tabLst>
            </a:pPr>
            <a:r>
              <a:rPr dirty="0" sz="2200" spc="-455">
                <a:latin typeface="Arial MT"/>
                <a:cs typeface="Arial MT"/>
              </a:rPr>
              <a:t>Em</a:t>
            </a:r>
            <a:r>
              <a:rPr dirty="0" sz="2200" spc="300">
                <a:latin typeface="Arial MT"/>
                <a:cs typeface="Arial MT"/>
              </a:rPr>
              <a:t> </a:t>
            </a:r>
            <a:r>
              <a:rPr dirty="0" sz="2200" spc="-35">
                <a:latin typeface="Arial MT"/>
                <a:cs typeface="Arial MT"/>
              </a:rPr>
              <a:t>seguida,</a:t>
            </a:r>
            <a:r>
              <a:rPr dirty="0" sz="2200" spc="1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o</a:t>
            </a:r>
            <a:r>
              <a:rPr dirty="0" sz="2200" spc="210">
                <a:latin typeface="Arial MT"/>
                <a:cs typeface="Arial MT"/>
              </a:rPr>
              <a:t> </a:t>
            </a:r>
            <a:r>
              <a:rPr dirty="0" sz="2200" spc="-100">
                <a:latin typeface="Arial MT"/>
                <a:cs typeface="Arial MT"/>
              </a:rPr>
              <a:t>processo</a:t>
            </a:r>
            <a:r>
              <a:rPr dirty="0" sz="2200" spc="2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210">
                <a:latin typeface="Arial MT"/>
                <a:cs typeface="Arial MT"/>
              </a:rPr>
              <a:t> </a:t>
            </a:r>
            <a:r>
              <a:rPr dirty="0" sz="2200" spc="-20">
                <a:latin typeface="Arial MT"/>
                <a:cs typeface="Arial MT"/>
              </a:rPr>
              <a:t>executa</a:t>
            </a:r>
            <a:r>
              <a:rPr dirty="0" sz="2200" spc="215">
                <a:latin typeface="Arial MT"/>
                <a:cs typeface="Arial MT"/>
              </a:rPr>
              <a:t> </a:t>
            </a:r>
            <a:r>
              <a:rPr dirty="0" sz="2200" spc="-105">
                <a:latin typeface="Arial MT"/>
                <a:cs typeface="Arial MT"/>
              </a:rPr>
              <a:t>novamente</a:t>
            </a:r>
            <a:r>
              <a:rPr dirty="0" sz="2200" spc="204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de</a:t>
            </a:r>
            <a:r>
              <a:rPr dirty="0" sz="2200" spc="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onde</a:t>
            </a:r>
            <a:r>
              <a:rPr dirty="0" sz="2200" spc="190">
                <a:latin typeface="Arial MT"/>
                <a:cs typeface="Arial MT"/>
              </a:rPr>
              <a:t> </a:t>
            </a:r>
            <a:r>
              <a:rPr dirty="0" sz="2200" spc="-30">
                <a:latin typeface="Arial MT"/>
                <a:cs typeface="Arial MT"/>
              </a:rPr>
              <a:t>parou. </a:t>
            </a:r>
            <a:r>
              <a:rPr dirty="0" sz="2200" spc="-30">
                <a:latin typeface="Arial MT"/>
                <a:cs typeface="Arial MT"/>
              </a:rPr>
              <a:t>	</a:t>
            </a:r>
            <a:r>
              <a:rPr dirty="0" sz="2200" spc="-10">
                <a:latin typeface="Arial MT"/>
                <a:cs typeface="Arial MT"/>
              </a:rPr>
              <a:t>Verifica</a:t>
            </a:r>
            <a:r>
              <a:rPr dirty="0" sz="2200" spc="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25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variável</a:t>
            </a:r>
            <a:r>
              <a:rPr dirty="0" sz="2200" spc="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local</a:t>
            </a:r>
            <a:r>
              <a:rPr dirty="0" sz="2200" spc="25">
                <a:latin typeface="Arial MT"/>
                <a:cs typeface="Arial MT"/>
              </a:rPr>
              <a:t> </a:t>
            </a:r>
            <a:r>
              <a:rPr dirty="0" sz="2200" spc="-65">
                <a:latin typeface="Arial MT"/>
                <a:cs typeface="Arial MT"/>
              </a:rPr>
              <a:t>proxima_vaga_livre,</a:t>
            </a:r>
            <a:r>
              <a:rPr dirty="0" sz="2200" spc="2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que</a:t>
            </a:r>
            <a:r>
              <a:rPr dirty="0" sz="2200" spc="3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é</a:t>
            </a:r>
            <a:r>
              <a:rPr dirty="0" sz="2200" spc="3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igual</a:t>
            </a:r>
            <a:r>
              <a:rPr dirty="0" sz="2200" spc="3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3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7,</a:t>
            </a:r>
            <a:r>
              <a:rPr dirty="0" sz="2200" spc="35">
                <a:latin typeface="Arial MT"/>
                <a:cs typeface="Arial MT"/>
              </a:rPr>
              <a:t> </a:t>
            </a:r>
            <a:r>
              <a:rPr dirty="0" sz="2200" spc="-50">
                <a:latin typeface="Arial MT"/>
                <a:cs typeface="Arial MT"/>
              </a:rPr>
              <a:t>e </a:t>
            </a:r>
            <a:r>
              <a:rPr dirty="0" sz="2200" spc="-50">
                <a:latin typeface="Arial MT"/>
                <a:cs typeface="Arial MT"/>
              </a:rPr>
              <a:t>	</a:t>
            </a:r>
            <a:r>
              <a:rPr dirty="0" sz="2200" spc="-10">
                <a:latin typeface="Arial MT"/>
                <a:cs typeface="Arial MT"/>
              </a:rPr>
              <a:t>então</a:t>
            </a:r>
            <a:r>
              <a:rPr dirty="0" sz="2200" spc="110">
                <a:latin typeface="Arial MT"/>
                <a:cs typeface="Arial MT"/>
              </a:rPr>
              <a:t> </a:t>
            </a:r>
            <a:r>
              <a:rPr dirty="0" sz="2200" spc="-105">
                <a:latin typeface="Arial MT"/>
                <a:cs typeface="Arial MT"/>
              </a:rPr>
              <a:t>escreve</a:t>
            </a:r>
            <a:r>
              <a:rPr dirty="0" sz="2200" spc="114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o</a:t>
            </a:r>
            <a:r>
              <a:rPr dirty="0" sz="2200" spc="130">
                <a:latin typeface="Arial MT"/>
                <a:cs typeface="Arial MT"/>
              </a:rPr>
              <a:t> </a:t>
            </a:r>
            <a:r>
              <a:rPr dirty="0" sz="2200" spc="-114">
                <a:latin typeface="Arial MT"/>
                <a:cs typeface="Arial MT"/>
              </a:rPr>
              <a:t>nome</a:t>
            </a:r>
            <a:r>
              <a:rPr dirty="0" sz="2200" spc="1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do</a:t>
            </a:r>
            <a:r>
              <a:rPr dirty="0" sz="2200" spc="130">
                <a:latin typeface="Arial MT"/>
                <a:cs typeface="Arial MT"/>
              </a:rPr>
              <a:t> </a:t>
            </a:r>
            <a:r>
              <a:rPr dirty="0" sz="2200" spc="-260">
                <a:latin typeface="Arial MT"/>
                <a:cs typeface="Arial MT"/>
              </a:rPr>
              <a:t>seu</a:t>
            </a:r>
            <a:r>
              <a:rPr dirty="0" sz="2200" spc="125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arquivo</a:t>
            </a:r>
            <a:r>
              <a:rPr dirty="0" sz="2200" spc="1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na</a:t>
            </a:r>
            <a:r>
              <a:rPr dirty="0" sz="2200" spc="13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vaga</a:t>
            </a:r>
            <a:r>
              <a:rPr dirty="0" sz="2200" spc="14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7,</a:t>
            </a:r>
            <a:r>
              <a:rPr dirty="0" sz="2200" spc="12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apagando</a:t>
            </a:r>
            <a:r>
              <a:rPr dirty="0" sz="2200" spc="135">
                <a:latin typeface="Arial MT"/>
                <a:cs typeface="Arial MT"/>
              </a:rPr>
              <a:t> </a:t>
            </a:r>
            <a:r>
              <a:rPr dirty="0" sz="2200" spc="-50">
                <a:latin typeface="Arial MT"/>
                <a:cs typeface="Arial MT"/>
              </a:rPr>
              <a:t>o </a:t>
            </a:r>
            <a:r>
              <a:rPr dirty="0" sz="2200" spc="-50">
                <a:latin typeface="Arial MT"/>
                <a:cs typeface="Arial MT"/>
              </a:rPr>
              <a:t>	</a:t>
            </a:r>
            <a:r>
              <a:rPr dirty="0" sz="2200" spc="-195">
                <a:latin typeface="Arial MT"/>
                <a:cs typeface="Arial MT"/>
              </a:rPr>
              <a:t>nome</a:t>
            </a:r>
            <a:r>
              <a:rPr dirty="0" sz="2200" spc="40">
                <a:latin typeface="Arial MT"/>
                <a:cs typeface="Arial MT"/>
              </a:rPr>
              <a:t> </a:t>
            </a:r>
            <a:r>
              <a:rPr dirty="0" sz="2200" spc="-40">
                <a:latin typeface="Arial MT"/>
                <a:cs typeface="Arial MT"/>
              </a:rPr>
              <a:t>que</a:t>
            </a:r>
            <a:r>
              <a:rPr dirty="0" sz="2200" spc="-114">
                <a:latin typeface="Arial MT"/>
                <a:cs typeface="Arial MT"/>
              </a:rPr>
              <a:t> </a:t>
            </a:r>
            <a:r>
              <a:rPr dirty="0" sz="2200" spc="-370">
                <a:latin typeface="Arial MT"/>
                <a:cs typeface="Arial MT"/>
              </a:rPr>
              <a:t>B</a:t>
            </a:r>
            <a:r>
              <a:rPr dirty="0" sz="2200" spc="220">
                <a:latin typeface="Arial MT"/>
                <a:cs typeface="Arial MT"/>
              </a:rPr>
              <a:t> </a:t>
            </a:r>
            <a:r>
              <a:rPr dirty="0" sz="2200" spc="-80">
                <a:latin typeface="Arial MT"/>
                <a:cs typeface="Arial MT"/>
              </a:rPr>
              <a:t>acabou</a:t>
            </a:r>
            <a:r>
              <a:rPr dirty="0" sz="2200" spc="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de</a:t>
            </a:r>
            <a:r>
              <a:rPr dirty="0" sz="2200" spc="50">
                <a:latin typeface="Arial MT"/>
                <a:cs typeface="Arial MT"/>
              </a:rPr>
              <a:t> </a:t>
            </a:r>
            <a:r>
              <a:rPr dirty="0" sz="2200" spc="-85">
                <a:latin typeface="Arial MT"/>
                <a:cs typeface="Arial MT"/>
              </a:rPr>
              <a:t>colocar</a:t>
            </a:r>
            <a:r>
              <a:rPr dirty="0" sz="2200" spc="5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lá.</a:t>
            </a:r>
            <a:r>
              <a:rPr dirty="0" sz="2200" spc="5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O</a:t>
            </a:r>
            <a:r>
              <a:rPr dirty="0" sz="2200" spc="45">
                <a:latin typeface="Arial MT"/>
                <a:cs typeface="Arial MT"/>
              </a:rPr>
              <a:t> </a:t>
            </a:r>
            <a:r>
              <a:rPr dirty="0" sz="2200" spc="-160">
                <a:latin typeface="Arial MT"/>
                <a:cs typeface="Arial MT"/>
              </a:rPr>
              <a:t>processo</a:t>
            </a:r>
            <a:r>
              <a:rPr dirty="0" sz="2200" spc="4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35">
                <a:latin typeface="Arial MT"/>
                <a:cs typeface="Arial MT"/>
              </a:rPr>
              <a:t> </a:t>
            </a:r>
            <a:r>
              <a:rPr dirty="0" sz="2200" spc="-30">
                <a:latin typeface="Arial MT"/>
                <a:cs typeface="Arial MT"/>
              </a:rPr>
              <a:t>atualiza</a:t>
            </a:r>
            <a:r>
              <a:rPr dirty="0" sz="2200" spc="3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o</a:t>
            </a:r>
            <a:r>
              <a:rPr dirty="0" sz="2200" spc="55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valor </a:t>
            </a:r>
            <a:r>
              <a:rPr dirty="0" sz="2200" spc="-10">
                <a:latin typeface="Arial MT"/>
                <a:cs typeface="Arial MT"/>
              </a:rPr>
              <a:t>	</a:t>
            </a:r>
            <a:r>
              <a:rPr dirty="0" sz="2200" spc="-20">
                <a:latin typeface="Arial MT"/>
                <a:cs typeface="Arial MT"/>
              </a:rPr>
              <a:t>de</a:t>
            </a:r>
            <a:r>
              <a:rPr dirty="0" sz="2200" spc="-135">
                <a:latin typeface="Arial MT"/>
                <a:cs typeface="Arial MT"/>
              </a:rPr>
              <a:t> </a:t>
            </a:r>
            <a:r>
              <a:rPr dirty="0" sz="2200" spc="-204">
                <a:latin typeface="Arial MT"/>
                <a:cs typeface="Arial MT"/>
              </a:rPr>
              <a:t>In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para</a:t>
            </a:r>
            <a:r>
              <a:rPr dirty="0" sz="2200" spc="-65">
                <a:latin typeface="Arial MT"/>
                <a:cs typeface="Arial MT"/>
              </a:rPr>
              <a:t> </a:t>
            </a:r>
            <a:r>
              <a:rPr dirty="0" sz="2200" spc="-25">
                <a:latin typeface="Arial MT"/>
                <a:cs typeface="Arial MT"/>
              </a:rPr>
              <a:t>8.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egoe UI Symbol"/>
              <a:buChar char="✓"/>
            </a:pPr>
            <a:endParaRPr sz="2200">
              <a:latin typeface="Arial MT"/>
              <a:cs typeface="Arial MT"/>
            </a:endParaRPr>
          </a:p>
          <a:p>
            <a:pPr marL="545465" indent="-532765">
              <a:lnSpc>
                <a:spcPct val="100000"/>
              </a:lnSpc>
              <a:spcBef>
                <a:spcPts val="5"/>
              </a:spcBef>
              <a:buFont typeface="Segoe UI Symbol"/>
              <a:buChar char="✓"/>
              <a:tabLst>
                <a:tab pos="545465" algn="l"/>
              </a:tabLst>
            </a:pPr>
            <a:r>
              <a:rPr dirty="0" sz="2200" spc="-170">
                <a:latin typeface="Arial MT"/>
                <a:cs typeface="Arial MT"/>
              </a:rPr>
              <a:t>Resultado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Segoe UI Symbol"/>
                <a:cs typeface="Segoe UI Symbol"/>
              </a:rPr>
              <a:t>🡪</a:t>
            </a:r>
            <a:r>
              <a:rPr dirty="0" sz="2200" spc="-35">
                <a:latin typeface="Segoe UI Symbol"/>
                <a:cs typeface="Segoe UI Symbol"/>
              </a:rPr>
              <a:t> </a:t>
            </a:r>
            <a:r>
              <a:rPr dirty="0" sz="2200">
                <a:latin typeface="Arial MT"/>
                <a:cs typeface="Arial MT"/>
              </a:rPr>
              <a:t>O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185">
                <a:latin typeface="Arial MT"/>
                <a:cs typeface="Arial MT"/>
              </a:rPr>
              <a:t>processo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370">
                <a:latin typeface="Arial MT"/>
                <a:cs typeface="Arial MT"/>
              </a:rPr>
              <a:t>B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229">
                <a:latin typeface="Arial MT"/>
                <a:cs typeface="Arial MT"/>
              </a:rPr>
              <a:t>nunca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terá </a:t>
            </a:r>
            <a:r>
              <a:rPr dirty="0" sz="2200" spc="-254">
                <a:latin typeface="Arial MT"/>
                <a:cs typeface="Arial MT"/>
              </a:rPr>
              <a:t>seu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80">
                <a:latin typeface="Arial MT"/>
                <a:cs typeface="Arial MT"/>
              </a:rPr>
              <a:t>arquivo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35">
                <a:latin typeface="Arial MT"/>
                <a:cs typeface="Arial MT"/>
              </a:rPr>
              <a:t>impresso.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95"/>
              </a:spcBef>
              <a:buFont typeface="Segoe UI Symbol"/>
              <a:buChar char="✓"/>
            </a:pPr>
            <a:endParaRPr sz="2200">
              <a:latin typeface="Arial MT"/>
              <a:cs typeface="Arial MT"/>
            </a:endParaRPr>
          </a:p>
          <a:p>
            <a:pPr marL="545465" indent="-532765">
              <a:lnSpc>
                <a:spcPct val="100000"/>
              </a:lnSpc>
              <a:buFont typeface="Segoe UI Symbol"/>
              <a:buChar char="✓"/>
              <a:tabLst>
                <a:tab pos="545465" algn="l"/>
              </a:tabLst>
            </a:pPr>
            <a:r>
              <a:rPr dirty="0" sz="2200" spc="-185">
                <a:latin typeface="Arial MT"/>
                <a:cs typeface="Arial MT"/>
              </a:rPr>
              <a:t>Situações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235">
                <a:latin typeface="Arial MT"/>
                <a:cs typeface="Arial MT"/>
              </a:rPr>
              <a:t>como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140">
                <a:latin typeface="Arial MT"/>
                <a:cs typeface="Arial MT"/>
              </a:rPr>
              <a:t>esta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185">
                <a:latin typeface="Arial MT"/>
                <a:cs typeface="Arial MT"/>
              </a:rPr>
              <a:t>são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180">
                <a:latin typeface="Arial MT"/>
                <a:cs typeface="Arial MT"/>
              </a:rPr>
              <a:t>chamadas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de</a:t>
            </a:r>
            <a:r>
              <a:rPr dirty="0" sz="2200" spc="-35">
                <a:latin typeface="Arial MT"/>
                <a:cs typeface="Arial MT"/>
              </a:rPr>
              <a:t> </a:t>
            </a:r>
            <a:r>
              <a:rPr dirty="0" sz="2200" spc="-185">
                <a:latin typeface="Arial MT"/>
                <a:cs typeface="Arial MT"/>
              </a:rPr>
              <a:t>condições</a:t>
            </a:r>
            <a:r>
              <a:rPr dirty="0" sz="2200">
                <a:latin typeface="Arial MT"/>
                <a:cs typeface="Arial MT"/>
              </a:rPr>
              <a:t> de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disputa.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7350">
              <a:lnSpc>
                <a:spcPct val="100000"/>
              </a:lnSpc>
              <a:spcBef>
                <a:spcPts val="100"/>
              </a:spcBef>
            </a:pPr>
            <a:r>
              <a:rPr dirty="0" sz="4200" spc="-360"/>
              <a:t>Regiões</a:t>
            </a:r>
            <a:r>
              <a:rPr dirty="0" sz="4200" spc="25"/>
              <a:t> </a:t>
            </a:r>
            <a:r>
              <a:rPr dirty="0" sz="4200" spc="-275"/>
              <a:t>Críticas</a:t>
            </a:r>
            <a:endParaRPr sz="42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4647" rIns="0" bIns="0" rtlCol="0" vert="horz">
            <a:spAutoFit/>
          </a:bodyPr>
          <a:lstStyle/>
          <a:p>
            <a:pPr algn="just" marL="542290" marR="5080" indent="-530225">
              <a:lnSpc>
                <a:spcPct val="100499"/>
              </a:lnSpc>
              <a:spcBef>
                <a:spcPts val="80"/>
              </a:spcBef>
              <a:buClr>
                <a:srgbClr val="DD7F46"/>
              </a:buClr>
              <a:buSzPct val="60714"/>
              <a:buFont typeface="Segoe UI Symbol"/>
              <a:buChar char="□"/>
              <a:tabLst>
                <a:tab pos="545465" algn="l"/>
              </a:tabLst>
            </a:pPr>
            <a:r>
              <a:rPr dirty="0"/>
              <a:t>A</a:t>
            </a:r>
            <a:r>
              <a:rPr dirty="0" spc="180"/>
              <a:t> </a:t>
            </a:r>
            <a:r>
              <a:rPr dirty="0"/>
              <a:t>parte</a:t>
            </a:r>
            <a:r>
              <a:rPr dirty="0" spc="180"/>
              <a:t> </a:t>
            </a:r>
            <a:r>
              <a:rPr dirty="0"/>
              <a:t>do</a:t>
            </a:r>
            <a:r>
              <a:rPr dirty="0" spc="190"/>
              <a:t> </a:t>
            </a:r>
            <a:r>
              <a:rPr dirty="0" spc="-20"/>
              <a:t>programa</a:t>
            </a:r>
            <a:r>
              <a:rPr dirty="0" spc="195"/>
              <a:t> </a:t>
            </a:r>
            <a:r>
              <a:rPr dirty="0"/>
              <a:t>que</a:t>
            </a:r>
            <a:r>
              <a:rPr dirty="0" spc="190"/>
              <a:t> </a:t>
            </a:r>
            <a:r>
              <a:rPr dirty="0"/>
              <a:t>gera</a:t>
            </a:r>
            <a:r>
              <a:rPr dirty="0" spc="195"/>
              <a:t> </a:t>
            </a:r>
            <a:r>
              <a:rPr dirty="0" spc="-295"/>
              <a:t>uma</a:t>
            </a:r>
            <a:r>
              <a:rPr dirty="0" spc="190"/>
              <a:t> </a:t>
            </a:r>
            <a:r>
              <a:rPr dirty="0" spc="-105"/>
              <a:t>condição</a:t>
            </a:r>
            <a:r>
              <a:rPr dirty="0" spc="195"/>
              <a:t> </a:t>
            </a:r>
            <a:r>
              <a:rPr dirty="0" spc="-25"/>
              <a:t>de </a:t>
            </a:r>
            <a:r>
              <a:rPr dirty="0" spc="-25"/>
              <a:t>	</a:t>
            </a:r>
            <a:r>
              <a:rPr dirty="0"/>
              <a:t>disputa</a:t>
            </a:r>
            <a:r>
              <a:rPr dirty="0" spc="585"/>
              <a:t> </a:t>
            </a:r>
            <a:r>
              <a:rPr dirty="0"/>
              <a:t>é</a:t>
            </a:r>
            <a:r>
              <a:rPr dirty="0" spc="580"/>
              <a:t> </a:t>
            </a:r>
            <a:r>
              <a:rPr dirty="0"/>
              <a:t>chamada</a:t>
            </a:r>
            <a:r>
              <a:rPr dirty="0" spc="585"/>
              <a:t> </a:t>
            </a:r>
            <a:r>
              <a:rPr dirty="0"/>
              <a:t>de</a:t>
            </a:r>
            <a:r>
              <a:rPr dirty="0" spc="565"/>
              <a:t> </a:t>
            </a:r>
            <a:r>
              <a:rPr dirty="0"/>
              <a:t>região</a:t>
            </a:r>
            <a:r>
              <a:rPr dirty="0" spc="570"/>
              <a:t> </a:t>
            </a:r>
            <a:r>
              <a:rPr dirty="0"/>
              <a:t>crítica</a:t>
            </a:r>
            <a:r>
              <a:rPr dirty="0" spc="555"/>
              <a:t> </a:t>
            </a:r>
            <a:r>
              <a:rPr dirty="0" spc="-260"/>
              <a:t>ou</a:t>
            </a:r>
            <a:r>
              <a:rPr dirty="0" spc="565"/>
              <a:t> </a:t>
            </a:r>
            <a:r>
              <a:rPr dirty="0" spc="-105"/>
              <a:t>seção </a:t>
            </a:r>
            <a:r>
              <a:rPr dirty="0" spc="-105"/>
              <a:t>	</a:t>
            </a:r>
            <a:r>
              <a:rPr dirty="0" spc="-10"/>
              <a:t>crítica.</a:t>
            </a:r>
          </a:p>
          <a:p>
            <a:pPr>
              <a:lnSpc>
                <a:spcPct val="100000"/>
              </a:lnSpc>
              <a:spcBef>
                <a:spcPts val="1505"/>
              </a:spcBef>
              <a:buClr>
                <a:srgbClr val="DD7F46"/>
              </a:buClr>
              <a:buFont typeface="Segoe UI Symbol"/>
              <a:buChar char="□"/>
            </a:pPr>
          </a:p>
          <a:p>
            <a:pPr algn="just" marL="542290" marR="5080" indent="-530225">
              <a:lnSpc>
                <a:spcPct val="100400"/>
              </a:lnSpc>
              <a:buClr>
                <a:srgbClr val="DD7F46"/>
              </a:buClr>
              <a:buSzPct val="60714"/>
              <a:buFont typeface="Segoe UI Symbol"/>
              <a:buChar char="□"/>
              <a:tabLst>
                <a:tab pos="545465" algn="l"/>
              </a:tabLst>
            </a:pPr>
            <a:r>
              <a:rPr dirty="0" spc="-170"/>
              <a:t>Programas</a:t>
            </a:r>
            <a:r>
              <a:rPr dirty="0" spc="-25"/>
              <a:t> </a:t>
            </a:r>
            <a:r>
              <a:rPr dirty="0" spc="-260"/>
              <a:t>ou</a:t>
            </a:r>
            <a:r>
              <a:rPr dirty="0" spc="65"/>
              <a:t> </a:t>
            </a:r>
            <a:r>
              <a:rPr dirty="0" spc="-70"/>
              <a:t>partes</a:t>
            </a:r>
            <a:r>
              <a:rPr dirty="0" spc="-114"/>
              <a:t> </a:t>
            </a:r>
            <a:r>
              <a:rPr dirty="0"/>
              <a:t>de</a:t>
            </a:r>
            <a:r>
              <a:rPr dirty="0" spc="-10"/>
              <a:t> </a:t>
            </a:r>
            <a:r>
              <a:rPr dirty="0" spc="-110"/>
              <a:t>programas</a:t>
            </a:r>
            <a:r>
              <a:rPr dirty="0" spc="-15"/>
              <a:t> </a:t>
            </a:r>
            <a:r>
              <a:rPr dirty="0" spc="-75"/>
              <a:t>que</a:t>
            </a:r>
            <a:r>
              <a:rPr dirty="0" spc="-10"/>
              <a:t> </a:t>
            </a:r>
            <a:r>
              <a:rPr dirty="0" spc="-80"/>
              <a:t>não</a:t>
            </a:r>
            <a:r>
              <a:rPr dirty="0" spc="-10"/>
              <a:t> </a:t>
            </a:r>
            <a:r>
              <a:rPr dirty="0" spc="-65"/>
              <a:t>geram </a:t>
            </a:r>
            <a:r>
              <a:rPr dirty="0" spc="-65"/>
              <a:t>	</a:t>
            </a:r>
            <a:r>
              <a:rPr dirty="0" spc="-110"/>
              <a:t>condições</a:t>
            </a:r>
            <a:r>
              <a:rPr dirty="0" spc="320"/>
              <a:t> </a:t>
            </a:r>
            <a:r>
              <a:rPr dirty="0"/>
              <a:t>de</a:t>
            </a:r>
            <a:r>
              <a:rPr dirty="0" spc="335"/>
              <a:t> </a:t>
            </a:r>
            <a:r>
              <a:rPr dirty="0"/>
              <a:t>disputa</a:t>
            </a:r>
            <a:r>
              <a:rPr dirty="0" spc="335"/>
              <a:t> </a:t>
            </a:r>
            <a:r>
              <a:rPr dirty="0"/>
              <a:t>são</a:t>
            </a:r>
            <a:r>
              <a:rPr dirty="0" spc="335"/>
              <a:t> </a:t>
            </a:r>
            <a:r>
              <a:rPr dirty="0" spc="-100"/>
              <a:t>chamados</a:t>
            </a:r>
            <a:r>
              <a:rPr dirty="0" spc="330"/>
              <a:t> </a:t>
            </a:r>
            <a:r>
              <a:rPr dirty="0"/>
              <a:t>de</a:t>
            </a:r>
            <a:r>
              <a:rPr dirty="0" spc="315"/>
              <a:t> </a:t>
            </a:r>
            <a:r>
              <a:rPr dirty="0" spc="-50"/>
              <a:t>códigos </a:t>
            </a:r>
            <a:r>
              <a:rPr dirty="0" spc="-50"/>
              <a:t>	</a:t>
            </a:r>
            <a:r>
              <a:rPr dirty="0" spc="-120"/>
              <a:t>reentrante</a:t>
            </a:r>
            <a:r>
              <a:rPr dirty="0" spc="-70"/>
              <a:t> </a:t>
            </a:r>
            <a:r>
              <a:rPr dirty="0" spc="-260"/>
              <a:t>ou</a:t>
            </a:r>
            <a:r>
              <a:rPr dirty="0" spc="-15"/>
              <a:t> </a:t>
            </a:r>
            <a:r>
              <a:rPr dirty="0" spc="-75"/>
              <a:t>código</a:t>
            </a:r>
            <a:r>
              <a:rPr dirty="0" spc="-55"/>
              <a:t> </a:t>
            </a:r>
            <a:r>
              <a:rPr dirty="0" spc="-10"/>
              <a:t>público.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7350">
              <a:lnSpc>
                <a:spcPct val="100000"/>
              </a:lnSpc>
              <a:spcBef>
                <a:spcPts val="100"/>
              </a:spcBef>
            </a:pPr>
            <a:r>
              <a:rPr dirty="0" sz="4200" spc="-345"/>
              <a:t>Condições</a:t>
            </a:r>
            <a:r>
              <a:rPr dirty="0" sz="4200"/>
              <a:t> </a:t>
            </a:r>
            <a:r>
              <a:rPr dirty="0" sz="4200" spc="-20"/>
              <a:t>de</a:t>
            </a:r>
            <a:r>
              <a:rPr dirty="0" sz="4200" spc="-260"/>
              <a:t> </a:t>
            </a:r>
            <a:r>
              <a:rPr dirty="0" sz="4200" spc="-280"/>
              <a:t>Disputa</a:t>
            </a:r>
            <a:endParaRPr sz="4200"/>
          </a:p>
        </p:txBody>
      </p:sp>
      <p:sp>
        <p:nvSpPr>
          <p:cNvPr id="3" name="object 3" descr=""/>
          <p:cNvSpPr txBox="1"/>
          <p:nvPr/>
        </p:nvSpPr>
        <p:spPr>
          <a:xfrm>
            <a:off x="1310004" y="2212339"/>
            <a:ext cx="8134984" cy="2294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5465" indent="-532765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SzPct val="61538"/>
              <a:buFont typeface="Segoe UI Symbol"/>
              <a:buChar char="□"/>
              <a:tabLst>
                <a:tab pos="545465" algn="l"/>
              </a:tabLst>
            </a:pPr>
            <a:r>
              <a:rPr dirty="0" sz="2600" spc="-160">
                <a:latin typeface="Arial MT"/>
                <a:cs typeface="Arial MT"/>
              </a:rPr>
              <a:t>Como</a:t>
            </a:r>
            <a:r>
              <a:rPr dirty="0" sz="2600" spc="-45">
                <a:latin typeface="Arial MT"/>
                <a:cs typeface="Arial MT"/>
              </a:rPr>
              <a:t> </a:t>
            </a:r>
            <a:r>
              <a:rPr dirty="0" sz="2600" spc="-25">
                <a:latin typeface="Arial MT"/>
                <a:cs typeface="Arial MT"/>
              </a:rPr>
              <a:t>evitar</a:t>
            </a:r>
            <a:r>
              <a:rPr dirty="0" sz="2600" spc="-50">
                <a:latin typeface="Arial MT"/>
                <a:cs typeface="Arial MT"/>
              </a:rPr>
              <a:t> </a:t>
            </a:r>
            <a:r>
              <a:rPr dirty="0" sz="2600" spc="-140">
                <a:latin typeface="Arial MT"/>
                <a:cs typeface="Arial MT"/>
              </a:rPr>
              <a:t>as</a:t>
            </a:r>
            <a:r>
              <a:rPr dirty="0" sz="2600" spc="-35">
                <a:latin typeface="Arial MT"/>
                <a:cs typeface="Arial MT"/>
              </a:rPr>
              <a:t> </a:t>
            </a:r>
            <a:r>
              <a:rPr dirty="0" sz="2600" spc="-135">
                <a:latin typeface="Arial MT"/>
                <a:cs typeface="Arial MT"/>
              </a:rPr>
              <a:t>condições</a:t>
            </a:r>
            <a:r>
              <a:rPr dirty="0" sz="2600" spc="-40">
                <a:latin typeface="Arial MT"/>
                <a:cs typeface="Arial MT"/>
              </a:rPr>
              <a:t> </a:t>
            </a:r>
            <a:r>
              <a:rPr dirty="0" sz="2600" spc="-145">
                <a:latin typeface="Arial MT"/>
                <a:cs typeface="Arial MT"/>
              </a:rPr>
              <a:t>de</a:t>
            </a:r>
            <a:r>
              <a:rPr dirty="0" sz="2600" spc="-40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disputa?</a:t>
            </a:r>
            <a:endParaRPr sz="2600">
              <a:latin typeface="Arial MT"/>
              <a:cs typeface="Arial MT"/>
            </a:endParaRPr>
          </a:p>
          <a:p>
            <a:pPr algn="just" marL="926465" marR="5080" indent="-457200">
              <a:lnSpc>
                <a:spcPct val="100400"/>
              </a:lnSpc>
              <a:spcBef>
                <a:spcPts val="2650"/>
              </a:spcBef>
            </a:pPr>
            <a:r>
              <a:rPr dirty="0" sz="1700" spc="490">
                <a:solidFill>
                  <a:srgbClr val="94B6D2"/>
                </a:solidFill>
                <a:latin typeface="Microsoft Sans Serif"/>
                <a:cs typeface="Microsoft Sans Serif"/>
              </a:rPr>
              <a:t>□</a:t>
            </a:r>
            <a:r>
              <a:rPr dirty="0" sz="1700" spc="180">
                <a:solidFill>
                  <a:srgbClr val="94B6D2"/>
                </a:solidFill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Arial MT"/>
                <a:cs typeface="Arial MT"/>
              </a:rPr>
              <a:t>Prover</a:t>
            </a:r>
            <a:r>
              <a:rPr dirty="0" sz="2400" spc="1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algum</a:t>
            </a:r>
            <a:r>
              <a:rPr dirty="0" sz="2400" spc="1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meio</a:t>
            </a:r>
            <a:r>
              <a:rPr dirty="0" sz="2400" spc="1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</a:t>
            </a:r>
            <a:r>
              <a:rPr dirty="0" sz="2400" spc="190">
                <a:latin typeface="Arial MT"/>
                <a:cs typeface="Arial MT"/>
              </a:rPr>
              <a:t> </a:t>
            </a:r>
            <a:r>
              <a:rPr dirty="0" sz="2400" spc="-65">
                <a:latin typeface="Arial MT"/>
                <a:cs typeface="Arial MT"/>
              </a:rPr>
              <a:t>assegurar</a:t>
            </a:r>
            <a:r>
              <a:rPr dirty="0" sz="2400" spc="1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que</a:t>
            </a:r>
            <a:r>
              <a:rPr dirty="0" sz="2400" spc="175">
                <a:latin typeface="Arial MT"/>
                <a:cs typeface="Arial MT"/>
              </a:rPr>
              <a:t> </a:t>
            </a:r>
            <a:r>
              <a:rPr dirty="0" sz="2400" spc="-35">
                <a:latin typeface="Arial MT"/>
                <a:cs typeface="Arial MT"/>
              </a:rPr>
              <a:t>outros</a:t>
            </a:r>
            <a:r>
              <a:rPr dirty="0" sz="2400" spc="180">
                <a:latin typeface="Arial MT"/>
                <a:cs typeface="Arial MT"/>
              </a:rPr>
              <a:t> </a:t>
            </a:r>
            <a:r>
              <a:rPr dirty="0" sz="2400" spc="-175">
                <a:latin typeface="Arial MT"/>
                <a:cs typeface="Arial MT"/>
              </a:rPr>
              <a:t>processos </a:t>
            </a:r>
            <a:r>
              <a:rPr dirty="0" sz="2400" spc="-45">
                <a:latin typeface="Arial MT"/>
                <a:cs typeface="Arial MT"/>
              </a:rPr>
              <a:t>sejam</a:t>
            </a:r>
            <a:r>
              <a:rPr dirty="0" sz="2400" spc="140">
                <a:latin typeface="Arial MT"/>
                <a:cs typeface="Arial MT"/>
              </a:rPr>
              <a:t> </a:t>
            </a:r>
            <a:r>
              <a:rPr dirty="0" sz="2400" spc="-45">
                <a:latin typeface="Arial MT"/>
                <a:cs typeface="Arial MT"/>
              </a:rPr>
              <a:t>impedidos</a:t>
            </a:r>
            <a:r>
              <a:rPr dirty="0" sz="2400" spc="1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</a:t>
            </a:r>
            <a:r>
              <a:rPr dirty="0" sz="2400" spc="1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usar</a:t>
            </a:r>
            <a:r>
              <a:rPr dirty="0" sz="2400" spc="1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uma</a:t>
            </a:r>
            <a:r>
              <a:rPr dirty="0" sz="2400" spc="1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variável</a:t>
            </a:r>
            <a:r>
              <a:rPr dirty="0" sz="2400" spc="1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ou</a:t>
            </a:r>
            <a:r>
              <a:rPr dirty="0" sz="2400" spc="165">
                <a:latin typeface="Arial MT"/>
                <a:cs typeface="Arial MT"/>
              </a:rPr>
              <a:t> </a:t>
            </a:r>
            <a:r>
              <a:rPr dirty="0" sz="2400" spc="-350">
                <a:latin typeface="Arial MT"/>
                <a:cs typeface="Arial MT"/>
              </a:rPr>
              <a:t>um</a:t>
            </a:r>
            <a:r>
              <a:rPr dirty="0" sz="2400" spc="185">
                <a:latin typeface="Arial MT"/>
                <a:cs typeface="Arial MT"/>
              </a:rPr>
              <a:t> </a:t>
            </a:r>
            <a:r>
              <a:rPr dirty="0" sz="2400" spc="-45">
                <a:latin typeface="Arial MT"/>
                <a:cs typeface="Arial MT"/>
              </a:rPr>
              <a:t>arquivo </a:t>
            </a:r>
            <a:r>
              <a:rPr dirty="0" sz="2400" spc="-114">
                <a:latin typeface="Arial MT"/>
                <a:cs typeface="Arial MT"/>
              </a:rPr>
              <a:t>compartilhado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160">
                <a:latin typeface="Arial MT"/>
                <a:cs typeface="Arial MT"/>
              </a:rPr>
              <a:t>que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já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130">
                <a:latin typeface="Arial MT"/>
                <a:cs typeface="Arial MT"/>
              </a:rPr>
              <a:t>estiver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280">
                <a:latin typeface="Arial MT"/>
                <a:cs typeface="Arial MT"/>
              </a:rPr>
              <a:t>em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285">
                <a:latin typeface="Arial MT"/>
                <a:cs typeface="Arial MT"/>
              </a:rPr>
              <a:t>uso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por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120">
                <a:latin typeface="Arial MT"/>
                <a:cs typeface="Arial MT"/>
              </a:rPr>
              <a:t>outro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processo</a:t>
            </a:r>
            <a:endParaRPr sz="2400">
              <a:latin typeface="Arial MT"/>
              <a:cs typeface="Arial MT"/>
            </a:endParaRPr>
          </a:p>
          <a:p>
            <a:pPr algn="just" marL="889000">
              <a:lnSpc>
                <a:spcPct val="100000"/>
              </a:lnSpc>
              <a:spcBef>
                <a:spcPts val="540"/>
              </a:spcBef>
            </a:pPr>
            <a:r>
              <a:rPr dirty="0" sz="2400">
                <a:latin typeface="Segoe UI Symbol"/>
                <a:cs typeface="Segoe UI Symbol"/>
              </a:rPr>
              <a:t>🡪</a:t>
            </a:r>
            <a:r>
              <a:rPr dirty="0" sz="2400" spc="35">
                <a:latin typeface="Segoe UI Symbol"/>
                <a:cs typeface="Segoe UI Symbol"/>
              </a:rPr>
              <a:t> </a:t>
            </a:r>
            <a:r>
              <a:rPr dirty="0" sz="2400" spc="-120">
                <a:latin typeface="Arial MT"/>
                <a:cs typeface="Arial MT"/>
              </a:rPr>
              <a:t>Exclusão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mútua.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7350">
              <a:lnSpc>
                <a:spcPct val="100000"/>
              </a:lnSpc>
              <a:spcBef>
                <a:spcPts val="100"/>
              </a:spcBef>
            </a:pPr>
            <a:r>
              <a:rPr dirty="0" sz="4200" spc="-360"/>
              <a:t>Regiões</a:t>
            </a:r>
            <a:r>
              <a:rPr dirty="0" sz="4200" spc="25"/>
              <a:t> </a:t>
            </a:r>
            <a:r>
              <a:rPr dirty="0" sz="4200" spc="-275"/>
              <a:t>Críticas</a:t>
            </a:r>
            <a:endParaRPr sz="4200"/>
          </a:p>
        </p:txBody>
      </p:sp>
      <p:sp>
        <p:nvSpPr>
          <p:cNvPr id="3" name="object 3" descr=""/>
          <p:cNvSpPr txBox="1"/>
          <p:nvPr/>
        </p:nvSpPr>
        <p:spPr>
          <a:xfrm>
            <a:off x="1310004" y="1889251"/>
            <a:ext cx="8137525" cy="453644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545465" marR="5080" indent="-533400">
              <a:lnSpc>
                <a:spcPts val="2840"/>
              </a:lnSpc>
              <a:spcBef>
                <a:spcPts val="430"/>
              </a:spcBef>
              <a:tabLst>
                <a:tab pos="545465" algn="l"/>
              </a:tabLst>
            </a:pPr>
            <a:r>
              <a:rPr dirty="0" sz="1600" spc="-50">
                <a:solidFill>
                  <a:srgbClr val="DD7F46"/>
                </a:solidFill>
                <a:latin typeface="Segoe UI Symbol"/>
                <a:cs typeface="Segoe UI Symbol"/>
              </a:rPr>
              <a:t>□</a:t>
            </a:r>
            <a:r>
              <a:rPr dirty="0" sz="1600">
                <a:solidFill>
                  <a:srgbClr val="DD7F46"/>
                </a:solidFill>
                <a:latin typeface="Segoe UI Symbol"/>
                <a:cs typeface="Segoe UI Symbol"/>
              </a:rPr>
              <a:t>	</a:t>
            </a:r>
            <a:r>
              <a:rPr dirty="0" sz="2600" spc="-45">
                <a:latin typeface="Arial MT"/>
                <a:cs typeface="Arial MT"/>
              </a:rPr>
              <a:t>Quatro</a:t>
            </a:r>
            <a:r>
              <a:rPr dirty="0" sz="2600" spc="75">
                <a:latin typeface="Arial MT"/>
                <a:cs typeface="Arial MT"/>
              </a:rPr>
              <a:t> </a:t>
            </a:r>
            <a:r>
              <a:rPr dirty="0" sz="2600" spc="-185">
                <a:latin typeface="Arial MT"/>
                <a:cs typeface="Arial MT"/>
              </a:rPr>
              <a:t>condições</a:t>
            </a:r>
            <a:r>
              <a:rPr dirty="0" sz="2600" spc="75">
                <a:latin typeface="Arial MT"/>
                <a:cs typeface="Arial MT"/>
              </a:rPr>
              <a:t> </a:t>
            </a:r>
            <a:r>
              <a:rPr dirty="0" sz="2600" spc="-190">
                <a:latin typeface="Arial MT"/>
                <a:cs typeface="Arial MT"/>
              </a:rPr>
              <a:t>necessárias</a:t>
            </a:r>
            <a:r>
              <a:rPr dirty="0" sz="2600" spc="7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para</a:t>
            </a:r>
            <a:r>
              <a:rPr dirty="0" sz="2600" spc="85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garantir</a:t>
            </a:r>
            <a:r>
              <a:rPr dirty="0" sz="2600" spc="7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</a:t>
            </a:r>
            <a:r>
              <a:rPr dirty="0" sz="2600" spc="85">
                <a:latin typeface="Arial MT"/>
                <a:cs typeface="Arial MT"/>
              </a:rPr>
              <a:t> </a:t>
            </a:r>
            <a:r>
              <a:rPr dirty="0" sz="2600" spc="-60">
                <a:latin typeface="Arial MT"/>
                <a:cs typeface="Arial MT"/>
              </a:rPr>
              <a:t>exclusão </a:t>
            </a:r>
            <a:r>
              <a:rPr dirty="0" sz="2600" spc="-10">
                <a:latin typeface="Arial MT"/>
                <a:cs typeface="Arial MT"/>
              </a:rPr>
              <a:t>mútua:</a:t>
            </a:r>
            <a:endParaRPr sz="2600">
              <a:latin typeface="Arial MT"/>
              <a:cs typeface="Arial MT"/>
            </a:endParaRPr>
          </a:p>
          <a:p>
            <a:pPr marL="926465" marR="8890" indent="-457200">
              <a:lnSpc>
                <a:spcPts val="2630"/>
              </a:lnSpc>
              <a:spcBef>
                <a:spcPts val="2250"/>
              </a:spcBef>
              <a:buClr>
                <a:srgbClr val="94B6D2"/>
              </a:buClr>
              <a:buSzPct val="70833"/>
              <a:buAutoNum type="arabicPeriod"/>
              <a:tabLst>
                <a:tab pos="926465" algn="l"/>
                <a:tab pos="1849120" algn="l"/>
                <a:tab pos="2502535" algn="l"/>
                <a:tab pos="3818254" algn="l"/>
                <a:tab pos="4826000" algn="l"/>
                <a:tab pos="5600065" algn="l"/>
                <a:tab pos="7764145" algn="l"/>
              </a:tabLst>
            </a:pPr>
            <a:r>
              <a:rPr dirty="0" sz="2400" spc="-10">
                <a:latin typeface="Arial MT"/>
                <a:cs typeface="Arial MT"/>
              </a:rPr>
              <a:t>Nunca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0">
                <a:latin typeface="Arial MT"/>
                <a:cs typeface="Arial MT"/>
              </a:rPr>
              <a:t>dois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80">
                <a:latin typeface="Arial MT"/>
                <a:cs typeface="Arial MT"/>
              </a:rPr>
              <a:t>processos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podem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estar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95">
                <a:latin typeface="Arial MT"/>
                <a:cs typeface="Arial MT"/>
              </a:rPr>
              <a:t>simultaneamente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305">
                <a:latin typeface="Arial MT"/>
                <a:cs typeface="Arial MT"/>
              </a:rPr>
              <a:t>em </a:t>
            </a:r>
            <a:r>
              <a:rPr dirty="0" sz="2400" spc="-285">
                <a:latin typeface="Arial MT"/>
                <a:cs typeface="Arial MT"/>
              </a:rPr>
              <a:t>suas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130">
                <a:latin typeface="Arial MT"/>
                <a:cs typeface="Arial MT"/>
              </a:rPr>
              <a:t>regiões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35">
                <a:latin typeface="Arial MT"/>
                <a:cs typeface="Arial MT"/>
              </a:rPr>
              <a:t>críticas.</a:t>
            </a:r>
            <a:endParaRPr sz="2400">
              <a:latin typeface="Arial MT"/>
              <a:cs typeface="Arial MT"/>
            </a:endParaRPr>
          </a:p>
          <a:p>
            <a:pPr marL="926465" marR="8890" indent="-457200">
              <a:lnSpc>
                <a:spcPts val="2620"/>
              </a:lnSpc>
              <a:spcBef>
                <a:spcPts val="2105"/>
              </a:spcBef>
              <a:buClr>
                <a:srgbClr val="94B6D2"/>
              </a:buClr>
              <a:buSzPct val="70833"/>
              <a:buAutoNum type="arabicPeriod"/>
              <a:tabLst>
                <a:tab pos="926465" algn="l"/>
              </a:tabLst>
            </a:pPr>
            <a:r>
              <a:rPr dirty="0" sz="2400">
                <a:latin typeface="Arial MT"/>
                <a:cs typeface="Arial MT"/>
              </a:rPr>
              <a:t>Nada </a:t>
            </a:r>
            <a:r>
              <a:rPr dirty="0" sz="2400" spc="-10">
                <a:latin typeface="Arial MT"/>
                <a:cs typeface="Arial MT"/>
              </a:rPr>
              <a:t>pode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90">
                <a:latin typeface="Arial MT"/>
                <a:cs typeface="Arial MT"/>
              </a:rPr>
              <a:t>ser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30">
                <a:latin typeface="Arial MT"/>
                <a:cs typeface="Arial MT"/>
              </a:rPr>
              <a:t>afirmado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90">
                <a:latin typeface="Arial MT"/>
                <a:cs typeface="Arial MT"/>
              </a:rPr>
              <a:t>sobre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75">
                <a:latin typeface="Arial MT"/>
                <a:cs typeface="Arial MT"/>
              </a:rPr>
              <a:t>velocidade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70">
                <a:latin typeface="Arial MT"/>
                <a:cs typeface="Arial MT"/>
              </a:rPr>
              <a:t>ou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90">
                <a:latin typeface="Arial MT"/>
                <a:cs typeface="Arial MT"/>
              </a:rPr>
              <a:t>sobre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o </a:t>
            </a:r>
            <a:r>
              <a:rPr dirty="0" sz="2400" spc="-225">
                <a:latin typeface="Arial MT"/>
                <a:cs typeface="Arial MT"/>
              </a:rPr>
              <a:t>número</a:t>
            </a:r>
            <a:r>
              <a:rPr dirty="0" sz="2400" spc="-10">
                <a:latin typeface="Arial MT"/>
                <a:cs typeface="Arial MT"/>
              </a:rPr>
              <a:t> de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320">
                <a:latin typeface="Arial MT"/>
                <a:cs typeface="Arial MT"/>
              </a:rPr>
              <a:t>CPUs.</a:t>
            </a:r>
            <a:endParaRPr sz="2400">
              <a:latin typeface="Arial MT"/>
              <a:cs typeface="Arial MT"/>
            </a:endParaRPr>
          </a:p>
          <a:p>
            <a:pPr marL="926465" marR="8255" indent="-457200">
              <a:lnSpc>
                <a:spcPts val="2630"/>
              </a:lnSpc>
              <a:spcBef>
                <a:spcPts val="2095"/>
              </a:spcBef>
              <a:buClr>
                <a:srgbClr val="94B6D2"/>
              </a:buClr>
              <a:buSzPct val="70833"/>
              <a:buAutoNum type="arabicPeriod"/>
              <a:tabLst>
                <a:tab pos="926465" algn="l"/>
                <a:tab pos="2026920" algn="l"/>
                <a:tab pos="3216275" algn="l"/>
                <a:tab pos="4769485" algn="l"/>
                <a:tab pos="5438140" algn="l"/>
                <a:tab pos="5901690" algn="l"/>
                <a:tab pos="6449060" algn="l"/>
                <a:tab pos="7400290" algn="l"/>
              </a:tabLst>
            </a:pPr>
            <a:r>
              <a:rPr dirty="0" sz="2400" spc="-275">
                <a:latin typeface="Arial MT"/>
                <a:cs typeface="Arial MT"/>
              </a:rPr>
              <a:t>Nenhum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60">
                <a:latin typeface="Arial MT"/>
                <a:cs typeface="Arial MT"/>
              </a:rPr>
              <a:t>processo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30">
                <a:latin typeface="Arial MT"/>
                <a:cs typeface="Arial MT"/>
              </a:rPr>
              <a:t>executando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0">
                <a:latin typeface="Arial MT"/>
                <a:cs typeface="Arial MT"/>
              </a:rPr>
              <a:t>fora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5">
                <a:latin typeface="Arial MT"/>
                <a:cs typeface="Arial MT"/>
              </a:rPr>
              <a:t>de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5">
                <a:latin typeface="Arial MT"/>
                <a:cs typeface="Arial MT"/>
              </a:rPr>
              <a:t>sua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região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14">
                <a:latin typeface="Arial MT"/>
                <a:cs typeface="Arial MT"/>
              </a:rPr>
              <a:t>crítica </a:t>
            </a:r>
            <a:r>
              <a:rPr dirty="0" sz="2400" spc="-65">
                <a:latin typeface="Arial MT"/>
                <a:cs typeface="Arial MT"/>
              </a:rPr>
              <a:t>pode </a:t>
            </a:r>
            <a:r>
              <a:rPr dirty="0" sz="2400" spc="-80">
                <a:latin typeface="Arial MT"/>
                <a:cs typeface="Arial MT"/>
              </a:rPr>
              <a:t>bloquear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175">
                <a:latin typeface="Arial MT"/>
                <a:cs typeface="Arial MT"/>
              </a:rPr>
              <a:t>outros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10">
                <a:latin typeface="Arial MT"/>
                <a:cs typeface="Arial MT"/>
              </a:rPr>
              <a:t>processos.</a:t>
            </a:r>
            <a:endParaRPr sz="2400">
              <a:latin typeface="Arial MT"/>
              <a:cs typeface="Arial MT"/>
            </a:endParaRPr>
          </a:p>
          <a:p>
            <a:pPr marL="926465" marR="10795" indent="-457200">
              <a:lnSpc>
                <a:spcPts val="2620"/>
              </a:lnSpc>
              <a:spcBef>
                <a:spcPts val="2105"/>
              </a:spcBef>
              <a:buClr>
                <a:srgbClr val="94B6D2"/>
              </a:buClr>
              <a:buSzPct val="70833"/>
              <a:buAutoNum type="arabicPeriod"/>
              <a:tabLst>
                <a:tab pos="926465" algn="l"/>
                <a:tab pos="2014855" algn="l"/>
                <a:tab pos="3191510" algn="l"/>
                <a:tab pos="3926204" algn="l"/>
                <a:tab pos="5000625" algn="l"/>
                <a:tab pos="6644005" algn="l"/>
                <a:tab pos="7378700" algn="l"/>
              </a:tabLst>
            </a:pPr>
            <a:r>
              <a:rPr dirty="0" sz="2400" spc="-275">
                <a:latin typeface="Arial MT"/>
                <a:cs typeface="Arial MT"/>
              </a:rPr>
              <a:t>Nenhum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75">
                <a:latin typeface="Arial MT"/>
                <a:cs typeface="Arial MT"/>
              </a:rPr>
              <a:t>processo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0">
                <a:latin typeface="Arial MT"/>
                <a:cs typeface="Arial MT"/>
              </a:rPr>
              <a:t>deve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esperar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60">
                <a:latin typeface="Arial MT"/>
                <a:cs typeface="Arial MT"/>
              </a:rPr>
              <a:t>eternamente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0">
                <a:latin typeface="Arial MT"/>
                <a:cs typeface="Arial MT"/>
              </a:rPr>
              <a:t>para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90">
                <a:latin typeface="Arial MT"/>
                <a:cs typeface="Arial MT"/>
              </a:rPr>
              <a:t>entrar </a:t>
            </a:r>
            <a:r>
              <a:rPr dirty="0" sz="2400" spc="-280">
                <a:latin typeface="Arial MT"/>
                <a:cs typeface="Arial MT"/>
              </a:rPr>
              <a:t>em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245">
                <a:latin typeface="Arial MT"/>
                <a:cs typeface="Arial MT"/>
              </a:rPr>
              <a:t>sua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região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crítica.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7350">
              <a:lnSpc>
                <a:spcPct val="100000"/>
              </a:lnSpc>
              <a:spcBef>
                <a:spcPts val="100"/>
              </a:spcBef>
            </a:pPr>
            <a:r>
              <a:rPr dirty="0" sz="4200" spc="-360"/>
              <a:t>Regiões</a:t>
            </a:r>
            <a:r>
              <a:rPr dirty="0" sz="4200" spc="25"/>
              <a:t> </a:t>
            </a:r>
            <a:r>
              <a:rPr dirty="0" sz="4200" spc="-275"/>
              <a:t>Críticas</a:t>
            </a:r>
            <a:endParaRPr sz="4200"/>
          </a:p>
        </p:txBody>
      </p:sp>
      <p:sp>
        <p:nvSpPr>
          <p:cNvPr id="3" name="object 3" descr=""/>
          <p:cNvSpPr txBox="1"/>
          <p:nvPr/>
        </p:nvSpPr>
        <p:spPr>
          <a:xfrm>
            <a:off x="1310004" y="1796287"/>
            <a:ext cx="43180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45465" indent="-532765">
              <a:lnSpc>
                <a:spcPct val="100000"/>
              </a:lnSpc>
              <a:spcBef>
                <a:spcPts val="95"/>
              </a:spcBef>
              <a:buClr>
                <a:srgbClr val="DD7F46"/>
              </a:buClr>
              <a:buSzPct val="60714"/>
              <a:buFont typeface="Segoe UI Symbol"/>
              <a:buChar char="□"/>
              <a:tabLst>
                <a:tab pos="545465" algn="l"/>
              </a:tabLst>
            </a:pPr>
            <a:r>
              <a:rPr dirty="0" sz="2800" spc="-200">
                <a:latin typeface="Arial MT"/>
                <a:cs typeface="Arial MT"/>
              </a:rPr>
              <a:t>Comportamento</a:t>
            </a:r>
            <a:r>
              <a:rPr dirty="0" sz="2800" spc="105">
                <a:latin typeface="Arial MT"/>
                <a:cs typeface="Arial MT"/>
              </a:rPr>
              <a:t> </a:t>
            </a:r>
            <a:r>
              <a:rPr dirty="0" sz="2800" spc="-110">
                <a:latin typeface="Arial MT"/>
                <a:cs typeface="Arial MT"/>
              </a:rPr>
              <a:t>desejado.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9974" y="2362199"/>
            <a:ext cx="7632192" cy="3721608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428876" y="6101585"/>
            <a:ext cx="550735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35">
                <a:latin typeface="Arial MT"/>
                <a:cs typeface="Arial MT"/>
              </a:rPr>
              <a:t>Exclusão</a:t>
            </a:r>
            <a:r>
              <a:rPr dirty="0" sz="2600" spc="-55">
                <a:latin typeface="Arial MT"/>
                <a:cs typeface="Arial MT"/>
              </a:rPr>
              <a:t> </a:t>
            </a:r>
            <a:r>
              <a:rPr dirty="0" sz="2600" spc="-70">
                <a:latin typeface="Arial MT"/>
                <a:cs typeface="Arial MT"/>
              </a:rPr>
              <a:t>mútua</a:t>
            </a:r>
            <a:r>
              <a:rPr dirty="0" sz="2600" spc="-50">
                <a:latin typeface="Arial MT"/>
                <a:cs typeface="Arial MT"/>
              </a:rPr>
              <a:t> </a:t>
            </a:r>
            <a:r>
              <a:rPr dirty="0" sz="2600" spc="-100">
                <a:latin typeface="Arial MT"/>
                <a:cs typeface="Arial MT"/>
              </a:rPr>
              <a:t>usando</a:t>
            </a:r>
            <a:r>
              <a:rPr dirty="0" sz="2600" spc="-50">
                <a:latin typeface="Arial MT"/>
                <a:cs typeface="Arial MT"/>
              </a:rPr>
              <a:t> </a:t>
            </a:r>
            <a:r>
              <a:rPr dirty="0" sz="2600" spc="-105">
                <a:latin typeface="Arial MT"/>
                <a:cs typeface="Arial MT"/>
              </a:rPr>
              <a:t>regiões</a:t>
            </a:r>
            <a:r>
              <a:rPr dirty="0" sz="2600" spc="-40">
                <a:latin typeface="Arial MT"/>
                <a:cs typeface="Arial MT"/>
              </a:rPr>
              <a:t> </a:t>
            </a:r>
            <a:r>
              <a:rPr dirty="0" sz="2600" spc="-70">
                <a:latin typeface="Arial MT"/>
                <a:cs typeface="Arial MT"/>
              </a:rPr>
              <a:t>críticas.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3525">
              <a:lnSpc>
                <a:spcPct val="100000"/>
              </a:lnSpc>
              <a:spcBef>
                <a:spcPts val="100"/>
              </a:spcBef>
            </a:pPr>
            <a:r>
              <a:rPr dirty="0" spc="-345"/>
              <a:t>Exclusão</a:t>
            </a:r>
            <a:r>
              <a:rPr dirty="0" spc="20"/>
              <a:t> </a:t>
            </a:r>
            <a:r>
              <a:rPr dirty="0" spc="-275"/>
              <a:t>Mútua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37080" y="1992883"/>
            <a:ext cx="7908290" cy="379222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545465" marR="5715" indent="-533400">
              <a:lnSpc>
                <a:spcPct val="101200"/>
              </a:lnSpc>
              <a:spcBef>
                <a:spcPts val="65"/>
              </a:spcBef>
              <a:buClr>
                <a:srgbClr val="DD7F46"/>
              </a:buClr>
              <a:buSzPct val="61538"/>
              <a:buFont typeface="Segoe UI Symbol"/>
              <a:buChar char="□"/>
              <a:tabLst>
                <a:tab pos="545465" algn="l"/>
              </a:tabLst>
            </a:pPr>
            <a:r>
              <a:rPr dirty="0" sz="2600" spc="-95">
                <a:latin typeface="Arial MT"/>
                <a:cs typeface="Arial MT"/>
              </a:rPr>
              <a:t>Alternativas</a:t>
            </a:r>
            <a:r>
              <a:rPr dirty="0" sz="2600" spc="1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para</a:t>
            </a:r>
            <a:r>
              <a:rPr dirty="0" sz="2600" spc="60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realizar</a:t>
            </a:r>
            <a:r>
              <a:rPr dirty="0" sz="2600" spc="55">
                <a:latin typeface="Arial MT"/>
                <a:cs typeface="Arial MT"/>
              </a:rPr>
              <a:t> </a:t>
            </a:r>
            <a:r>
              <a:rPr dirty="0" sz="2600" spc="-145">
                <a:latin typeface="Arial MT"/>
                <a:cs typeface="Arial MT"/>
              </a:rPr>
              <a:t>exclusão</a:t>
            </a:r>
            <a:r>
              <a:rPr dirty="0" sz="2600" spc="70">
                <a:latin typeface="Arial MT"/>
                <a:cs typeface="Arial MT"/>
              </a:rPr>
              <a:t> </a:t>
            </a:r>
            <a:r>
              <a:rPr dirty="0" sz="2600" spc="-175">
                <a:latin typeface="Arial MT"/>
                <a:cs typeface="Arial MT"/>
              </a:rPr>
              <a:t>mútua</a:t>
            </a:r>
            <a:r>
              <a:rPr dirty="0" sz="2600" spc="70">
                <a:latin typeface="Arial MT"/>
                <a:cs typeface="Arial MT"/>
              </a:rPr>
              <a:t> </a:t>
            </a:r>
            <a:r>
              <a:rPr dirty="0" sz="2600" spc="-300">
                <a:latin typeface="Arial MT"/>
                <a:cs typeface="Arial MT"/>
              </a:rPr>
              <a:t>com</a:t>
            </a:r>
            <a:r>
              <a:rPr dirty="0" sz="2600" spc="120">
                <a:latin typeface="Arial MT"/>
                <a:cs typeface="Arial MT"/>
              </a:rPr>
              <a:t> </a:t>
            </a:r>
            <a:r>
              <a:rPr dirty="0" sz="2600" spc="-85">
                <a:latin typeface="Arial MT"/>
                <a:cs typeface="Arial MT"/>
              </a:rPr>
              <a:t>espera </a:t>
            </a:r>
            <a:r>
              <a:rPr dirty="0" sz="2600" spc="-45">
                <a:latin typeface="Arial MT"/>
                <a:cs typeface="Arial MT"/>
              </a:rPr>
              <a:t>ociosa.</a:t>
            </a:r>
            <a:endParaRPr sz="2600">
              <a:latin typeface="Arial MT"/>
              <a:cs typeface="Arial MT"/>
            </a:endParaRPr>
          </a:p>
          <a:p>
            <a:pPr lvl="1" marL="926465" indent="-457200">
              <a:lnSpc>
                <a:spcPct val="100000"/>
              </a:lnSpc>
              <a:spcBef>
                <a:spcPts val="2455"/>
              </a:spcBef>
              <a:buClr>
                <a:srgbClr val="94B6D2"/>
              </a:buClr>
              <a:buSzPct val="70833"/>
              <a:buFont typeface="Segoe UI Symbol"/>
              <a:buChar char="✓"/>
              <a:tabLst>
                <a:tab pos="926465" algn="l"/>
              </a:tabLst>
            </a:pPr>
            <a:r>
              <a:rPr dirty="0" sz="2400" spc="-85">
                <a:latin typeface="Arial MT"/>
                <a:cs typeface="Arial MT"/>
              </a:rPr>
              <a:t>Desabilitar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 spc="-75">
                <a:latin typeface="Arial MT"/>
                <a:cs typeface="Arial MT"/>
              </a:rPr>
              <a:t>interrupções.</a:t>
            </a:r>
            <a:endParaRPr sz="2400">
              <a:latin typeface="Arial MT"/>
              <a:cs typeface="Arial MT"/>
            </a:endParaRPr>
          </a:p>
          <a:p>
            <a:pPr lvl="1" marL="926465" indent="-457200">
              <a:lnSpc>
                <a:spcPct val="100000"/>
              </a:lnSpc>
              <a:spcBef>
                <a:spcPts val="540"/>
              </a:spcBef>
              <a:buClr>
                <a:srgbClr val="94B6D2"/>
              </a:buClr>
              <a:buSzPct val="70833"/>
              <a:buFont typeface="Segoe UI Symbol"/>
              <a:buChar char="✓"/>
              <a:tabLst>
                <a:tab pos="926465" algn="l"/>
              </a:tabLst>
            </a:pPr>
            <a:r>
              <a:rPr dirty="0" sz="2400" spc="-105">
                <a:latin typeface="Arial MT"/>
                <a:cs typeface="Arial MT"/>
              </a:rPr>
              <a:t>Variáveis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de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 spc="-75">
                <a:latin typeface="Arial MT"/>
                <a:cs typeface="Arial MT"/>
              </a:rPr>
              <a:t>impedimento/trava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155">
                <a:latin typeface="Arial MT"/>
                <a:cs typeface="Arial MT"/>
              </a:rPr>
              <a:t>(</a:t>
            </a:r>
            <a:r>
              <a:rPr dirty="0" sz="2400" spc="-155" i="1">
                <a:latin typeface="Arial"/>
                <a:cs typeface="Arial"/>
              </a:rPr>
              <a:t>lock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spc="-50" i="1">
                <a:latin typeface="Arial"/>
                <a:cs typeface="Arial"/>
              </a:rPr>
              <a:t>variables</a:t>
            </a:r>
            <a:r>
              <a:rPr dirty="0" sz="2400" spc="-50">
                <a:latin typeface="Arial MT"/>
                <a:cs typeface="Arial MT"/>
              </a:rPr>
              <a:t>).</a:t>
            </a:r>
            <a:endParaRPr sz="2400">
              <a:latin typeface="Arial MT"/>
              <a:cs typeface="Arial MT"/>
            </a:endParaRPr>
          </a:p>
          <a:p>
            <a:pPr lvl="1" marL="926465" indent="-457200">
              <a:lnSpc>
                <a:spcPct val="100000"/>
              </a:lnSpc>
              <a:spcBef>
                <a:spcPts val="540"/>
              </a:spcBef>
              <a:buClr>
                <a:srgbClr val="94B6D2"/>
              </a:buClr>
              <a:buSzPct val="70833"/>
              <a:buFont typeface="Segoe UI Symbol"/>
              <a:buChar char="✓"/>
              <a:tabLst>
                <a:tab pos="926465" algn="l"/>
              </a:tabLst>
            </a:pPr>
            <a:r>
              <a:rPr dirty="0" sz="2400" spc="-120">
                <a:latin typeface="Arial MT"/>
                <a:cs typeface="Arial MT"/>
              </a:rPr>
              <a:t>Alternância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obrigatória.</a:t>
            </a:r>
            <a:endParaRPr sz="2400">
              <a:latin typeface="Arial MT"/>
              <a:cs typeface="Arial MT"/>
            </a:endParaRPr>
          </a:p>
          <a:p>
            <a:pPr lvl="1" marL="926465" indent="-457200">
              <a:lnSpc>
                <a:spcPct val="100000"/>
              </a:lnSpc>
              <a:spcBef>
                <a:spcPts val="555"/>
              </a:spcBef>
              <a:buClr>
                <a:srgbClr val="94B6D2"/>
              </a:buClr>
              <a:buSzPct val="70833"/>
              <a:buFont typeface="Segoe UI Symbol"/>
              <a:buChar char="✓"/>
              <a:tabLst>
                <a:tab pos="926465" algn="l"/>
              </a:tabLst>
            </a:pPr>
            <a:r>
              <a:rPr dirty="0" sz="2400" spc="-100">
                <a:latin typeface="Arial MT"/>
                <a:cs typeface="Arial MT"/>
              </a:rPr>
              <a:t>Solução/Algoritmo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de</a:t>
            </a:r>
            <a:r>
              <a:rPr dirty="0" sz="2400" spc="-140">
                <a:latin typeface="Arial MT"/>
                <a:cs typeface="Arial MT"/>
              </a:rPr>
              <a:t> </a:t>
            </a:r>
            <a:r>
              <a:rPr dirty="0" sz="2400" spc="-75">
                <a:latin typeface="Arial MT"/>
                <a:cs typeface="Arial MT"/>
              </a:rPr>
              <a:t>Peterson.</a:t>
            </a:r>
            <a:endParaRPr sz="2400">
              <a:latin typeface="Arial MT"/>
              <a:cs typeface="Arial MT"/>
            </a:endParaRPr>
          </a:p>
          <a:p>
            <a:pPr algn="just" marL="926465" marR="5080">
              <a:lnSpc>
                <a:spcPct val="100499"/>
              </a:lnSpc>
              <a:spcBef>
                <a:spcPts val="530"/>
              </a:spcBef>
            </a:pPr>
            <a:r>
              <a:rPr dirty="0" sz="2000" spc="-100">
                <a:latin typeface="Arial MT"/>
                <a:cs typeface="Arial MT"/>
              </a:rPr>
              <a:t>(Permite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20">
                <a:latin typeface="Arial MT"/>
                <a:cs typeface="Arial MT"/>
              </a:rPr>
              <a:t> </a:t>
            </a:r>
            <a:r>
              <a:rPr dirty="0" sz="2000" spc="-40">
                <a:latin typeface="Arial MT"/>
                <a:cs typeface="Arial MT"/>
              </a:rPr>
              <a:t>dois</a:t>
            </a:r>
            <a:r>
              <a:rPr dirty="0" sz="2000" spc="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ou</a:t>
            </a:r>
            <a:r>
              <a:rPr dirty="0" sz="2000" spc="25">
                <a:latin typeface="Arial MT"/>
                <a:cs typeface="Arial MT"/>
              </a:rPr>
              <a:t> </a:t>
            </a:r>
            <a:r>
              <a:rPr dirty="0" sz="2000" spc="-105">
                <a:latin typeface="Arial MT"/>
                <a:cs typeface="Arial MT"/>
              </a:rPr>
              <a:t>mais</a:t>
            </a:r>
            <a:r>
              <a:rPr dirty="0" sz="2000" spc="25">
                <a:latin typeface="Arial MT"/>
                <a:cs typeface="Arial MT"/>
              </a:rPr>
              <a:t> </a:t>
            </a:r>
            <a:r>
              <a:rPr dirty="0" sz="2000" spc="-160">
                <a:latin typeface="Arial MT"/>
                <a:cs typeface="Arial MT"/>
              </a:rPr>
              <a:t>processos</a:t>
            </a:r>
            <a:r>
              <a:rPr dirty="0" sz="2000" spc="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ou</a:t>
            </a:r>
            <a:r>
              <a:rPr dirty="0" sz="2000" spc="20">
                <a:latin typeface="Arial MT"/>
                <a:cs typeface="Arial MT"/>
              </a:rPr>
              <a:t> </a:t>
            </a:r>
            <a:r>
              <a:rPr dirty="0" sz="2000" spc="-175">
                <a:latin typeface="Arial MT"/>
                <a:cs typeface="Arial MT"/>
              </a:rPr>
              <a:t>subprocessos</a:t>
            </a:r>
            <a:r>
              <a:rPr dirty="0" sz="2000" spc="40">
                <a:latin typeface="Arial MT"/>
                <a:cs typeface="Arial MT"/>
              </a:rPr>
              <a:t> </a:t>
            </a:r>
            <a:r>
              <a:rPr dirty="0" sz="2000" spc="-85">
                <a:latin typeface="Arial MT"/>
                <a:cs typeface="Arial MT"/>
              </a:rPr>
              <a:t>compartilharem </a:t>
            </a:r>
            <a:r>
              <a:rPr dirty="0" sz="2000" spc="-295">
                <a:latin typeface="Arial MT"/>
                <a:cs typeface="Arial MT"/>
              </a:rPr>
              <a:t>um</a:t>
            </a:r>
            <a:r>
              <a:rPr dirty="0" sz="2000" spc="155">
                <a:latin typeface="Arial MT"/>
                <a:cs typeface="Arial MT"/>
              </a:rPr>
              <a:t> </a:t>
            </a:r>
            <a:r>
              <a:rPr dirty="0" sz="2000" spc="-130">
                <a:latin typeface="Arial MT"/>
                <a:cs typeface="Arial MT"/>
              </a:rPr>
              <a:t>recurso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265">
                <a:latin typeface="Arial MT"/>
                <a:cs typeface="Arial MT"/>
              </a:rPr>
              <a:t>sem</a:t>
            </a:r>
            <a:r>
              <a:rPr dirty="0" sz="2000" spc="125">
                <a:latin typeface="Arial MT"/>
                <a:cs typeface="Arial MT"/>
              </a:rPr>
              <a:t> </a:t>
            </a:r>
            <a:r>
              <a:rPr dirty="0" sz="2000" spc="-95">
                <a:latin typeface="Arial MT"/>
                <a:cs typeface="Arial MT"/>
              </a:rPr>
              <a:t>conflitos,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70">
                <a:latin typeface="Arial MT"/>
                <a:cs typeface="Arial MT"/>
              </a:rPr>
              <a:t>utilizando</a:t>
            </a:r>
            <a:r>
              <a:rPr dirty="0" sz="2000" spc="35">
                <a:latin typeface="Arial MT"/>
                <a:cs typeface="Arial MT"/>
              </a:rPr>
              <a:t> </a:t>
            </a:r>
            <a:r>
              <a:rPr dirty="0" sz="2000" spc="-90">
                <a:latin typeface="Arial MT"/>
                <a:cs typeface="Arial MT"/>
              </a:rPr>
              <a:t>apenas</a:t>
            </a:r>
            <a:r>
              <a:rPr dirty="0" sz="2000" spc="55">
                <a:latin typeface="Arial MT"/>
                <a:cs typeface="Arial MT"/>
              </a:rPr>
              <a:t> </a:t>
            </a:r>
            <a:r>
              <a:rPr dirty="0" sz="2000" spc="-105">
                <a:latin typeface="Arial MT"/>
                <a:cs typeface="Arial MT"/>
              </a:rPr>
              <a:t>memória</a:t>
            </a:r>
            <a:r>
              <a:rPr dirty="0" sz="2000" spc="65">
                <a:latin typeface="Arial MT"/>
                <a:cs typeface="Arial MT"/>
              </a:rPr>
              <a:t> </a:t>
            </a:r>
            <a:r>
              <a:rPr dirty="0" sz="2000" spc="-55">
                <a:latin typeface="Arial MT"/>
                <a:cs typeface="Arial MT"/>
              </a:rPr>
              <a:t>compartilhada </a:t>
            </a:r>
            <a:r>
              <a:rPr dirty="0" sz="2000">
                <a:latin typeface="Arial MT"/>
                <a:cs typeface="Arial MT"/>
              </a:rPr>
              <a:t>para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85">
                <a:latin typeface="Arial MT"/>
                <a:cs typeface="Arial MT"/>
              </a:rPr>
              <a:t>comunicação)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2404" y="699007"/>
            <a:ext cx="391731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65"/>
              <a:t>Dormir</a:t>
            </a:r>
            <a:r>
              <a:rPr dirty="0" sz="4400" spc="-20"/>
              <a:t> </a:t>
            </a:r>
            <a:r>
              <a:rPr dirty="0" sz="4400" spc="-270"/>
              <a:t>e</a:t>
            </a:r>
            <a:r>
              <a:rPr dirty="0" sz="4400"/>
              <a:t> </a:t>
            </a:r>
            <a:r>
              <a:rPr dirty="0" sz="4400" spc="-140"/>
              <a:t>Acordar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1466976" y="1927351"/>
            <a:ext cx="7738109" cy="449135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328930" marR="172720" indent="-316865">
              <a:lnSpc>
                <a:spcPts val="3140"/>
              </a:lnSpc>
              <a:spcBef>
                <a:spcPts val="490"/>
              </a:spcBef>
              <a:buClr>
                <a:srgbClr val="DD7F46"/>
              </a:buClr>
              <a:buSzPct val="58620"/>
              <a:buFont typeface="Segoe UI Symbol"/>
              <a:buChar char="□"/>
              <a:tabLst>
                <a:tab pos="330835" algn="l"/>
              </a:tabLst>
            </a:pPr>
            <a:r>
              <a:rPr dirty="0" sz="2900">
                <a:latin typeface="Arial MT"/>
                <a:cs typeface="Arial MT"/>
              </a:rPr>
              <a:t>A</a:t>
            </a:r>
            <a:r>
              <a:rPr dirty="0" sz="2900" spc="-200">
                <a:latin typeface="Arial MT"/>
                <a:cs typeface="Arial MT"/>
              </a:rPr>
              <a:t> </a:t>
            </a:r>
            <a:r>
              <a:rPr dirty="0" sz="2900" spc="-229">
                <a:latin typeface="Arial MT"/>
                <a:cs typeface="Arial MT"/>
              </a:rPr>
              <a:t>solução</a:t>
            </a:r>
            <a:r>
              <a:rPr dirty="0" sz="2900" spc="-30">
                <a:latin typeface="Arial MT"/>
                <a:cs typeface="Arial MT"/>
              </a:rPr>
              <a:t> </a:t>
            </a:r>
            <a:r>
              <a:rPr dirty="0" sz="2900">
                <a:latin typeface="Arial MT"/>
                <a:cs typeface="Arial MT"/>
              </a:rPr>
              <a:t>de</a:t>
            </a:r>
            <a:r>
              <a:rPr dirty="0" sz="2900" spc="-135">
                <a:latin typeface="Arial MT"/>
                <a:cs typeface="Arial MT"/>
              </a:rPr>
              <a:t> </a:t>
            </a:r>
            <a:r>
              <a:rPr dirty="0" sz="2900" spc="-245">
                <a:latin typeface="Arial MT"/>
                <a:cs typeface="Arial MT"/>
              </a:rPr>
              <a:t>Peterson</a:t>
            </a:r>
            <a:r>
              <a:rPr dirty="0" sz="2900" spc="-5">
                <a:latin typeface="Arial MT"/>
                <a:cs typeface="Arial MT"/>
              </a:rPr>
              <a:t> </a:t>
            </a:r>
            <a:r>
              <a:rPr dirty="0" sz="2900">
                <a:latin typeface="Arial MT"/>
                <a:cs typeface="Arial MT"/>
              </a:rPr>
              <a:t>é</a:t>
            </a:r>
            <a:r>
              <a:rPr dirty="0" sz="2900" spc="-70">
                <a:latin typeface="Arial MT"/>
                <a:cs typeface="Arial MT"/>
              </a:rPr>
              <a:t> </a:t>
            </a:r>
            <a:r>
              <a:rPr dirty="0" sz="2900" spc="-95">
                <a:latin typeface="Arial MT"/>
                <a:cs typeface="Arial MT"/>
              </a:rPr>
              <a:t>correta</a:t>
            </a:r>
            <a:r>
              <a:rPr dirty="0" sz="2900" spc="-65">
                <a:latin typeface="Arial MT"/>
                <a:cs typeface="Arial MT"/>
              </a:rPr>
              <a:t> </a:t>
            </a:r>
            <a:r>
              <a:rPr dirty="0" sz="2900" spc="-340">
                <a:latin typeface="Arial MT"/>
                <a:cs typeface="Arial MT"/>
              </a:rPr>
              <a:t>mas</a:t>
            </a:r>
            <a:r>
              <a:rPr dirty="0" sz="2900" spc="-10">
                <a:latin typeface="Arial MT"/>
                <a:cs typeface="Arial MT"/>
              </a:rPr>
              <a:t> </a:t>
            </a:r>
            <a:r>
              <a:rPr dirty="0" sz="2900" spc="-140">
                <a:latin typeface="Arial MT"/>
                <a:cs typeface="Arial MT"/>
              </a:rPr>
              <a:t>apresenta</a:t>
            </a:r>
            <a:r>
              <a:rPr dirty="0" sz="2900" spc="-60">
                <a:latin typeface="Arial MT"/>
                <a:cs typeface="Arial MT"/>
              </a:rPr>
              <a:t> </a:t>
            </a:r>
            <a:r>
              <a:rPr dirty="0" sz="2900" spc="-50">
                <a:latin typeface="Arial MT"/>
                <a:cs typeface="Arial MT"/>
              </a:rPr>
              <a:t>o </a:t>
            </a:r>
            <a:r>
              <a:rPr dirty="0" sz="2900" spc="-50">
                <a:latin typeface="Arial MT"/>
                <a:cs typeface="Arial MT"/>
              </a:rPr>
              <a:t>	</a:t>
            </a:r>
            <a:r>
              <a:rPr dirty="0" sz="2900" spc="-35">
                <a:latin typeface="Arial MT"/>
                <a:cs typeface="Arial MT"/>
              </a:rPr>
              <a:t>defeito</a:t>
            </a:r>
            <a:r>
              <a:rPr dirty="0" sz="2900" spc="-155">
                <a:latin typeface="Arial MT"/>
                <a:cs typeface="Arial MT"/>
              </a:rPr>
              <a:t> </a:t>
            </a:r>
            <a:r>
              <a:rPr dirty="0" sz="2900">
                <a:latin typeface="Arial MT"/>
                <a:cs typeface="Arial MT"/>
              </a:rPr>
              <a:t>de</a:t>
            </a:r>
            <a:r>
              <a:rPr dirty="0" sz="2900" spc="-90">
                <a:latin typeface="Arial MT"/>
                <a:cs typeface="Arial MT"/>
              </a:rPr>
              <a:t> </a:t>
            </a:r>
            <a:r>
              <a:rPr dirty="0" sz="2900" spc="-135">
                <a:latin typeface="Arial MT"/>
                <a:cs typeface="Arial MT"/>
              </a:rPr>
              <a:t>precisar</a:t>
            </a:r>
            <a:r>
              <a:rPr dirty="0" sz="2900" spc="-65">
                <a:latin typeface="Arial MT"/>
                <a:cs typeface="Arial MT"/>
              </a:rPr>
              <a:t> </a:t>
            </a:r>
            <a:r>
              <a:rPr dirty="0" sz="2900">
                <a:latin typeface="Arial MT"/>
                <a:cs typeface="Arial MT"/>
              </a:rPr>
              <a:t>da</a:t>
            </a:r>
            <a:r>
              <a:rPr dirty="0" sz="2900" spc="-85">
                <a:latin typeface="Arial MT"/>
                <a:cs typeface="Arial MT"/>
              </a:rPr>
              <a:t> </a:t>
            </a:r>
            <a:r>
              <a:rPr dirty="0" sz="2900" spc="-140">
                <a:latin typeface="Arial MT"/>
                <a:cs typeface="Arial MT"/>
              </a:rPr>
              <a:t>espera</a:t>
            </a:r>
            <a:r>
              <a:rPr dirty="0" sz="2900" spc="-60">
                <a:latin typeface="Arial MT"/>
                <a:cs typeface="Arial MT"/>
              </a:rPr>
              <a:t> </a:t>
            </a:r>
            <a:r>
              <a:rPr dirty="0" sz="2900" spc="-45">
                <a:latin typeface="Arial MT"/>
                <a:cs typeface="Arial MT"/>
              </a:rPr>
              <a:t>ociosa.</a:t>
            </a:r>
            <a:endParaRPr sz="2900">
              <a:latin typeface="Arial MT"/>
              <a:cs typeface="Arial MT"/>
            </a:endParaRPr>
          </a:p>
          <a:p>
            <a:pPr lvl="1" marL="650875" marR="311150" indent="-271780">
              <a:lnSpc>
                <a:spcPct val="90600"/>
              </a:lnSpc>
              <a:spcBef>
                <a:spcPts val="465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52145" algn="l"/>
              </a:tabLst>
            </a:pPr>
            <a:r>
              <a:rPr dirty="0" sz="2600" spc="-145">
                <a:latin typeface="Arial MT"/>
                <a:cs typeface="Arial MT"/>
              </a:rPr>
              <a:t>Quando</a:t>
            </a:r>
            <a:r>
              <a:rPr dirty="0" sz="2600" spc="-40">
                <a:latin typeface="Arial MT"/>
                <a:cs typeface="Arial MT"/>
              </a:rPr>
              <a:t> </a:t>
            </a:r>
            <a:r>
              <a:rPr dirty="0" sz="2600" spc="-114">
                <a:latin typeface="Arial MT"/>
                <a:cs typeface="Arial MT"/>
              </a:rPr>
              <a:t>quer</a:t>
            </a:r>
            <a:r>
              <a:rPr dirty="0" sz="2600" spc="-65">
                <a:latin typeface="Arial MT"/>
                <a:cs typeface="Arial MT"/>
              </a:rPr>
              <a:t> </a:t>
            </a:r>
            <a:r>
              <a:rPr dirty="0" sz="2600" spc="-80">
                <a:latin typeface="Arial MT"/>
                <a:cs typeface="Arial MT"/>
              </a:rPr>
              <a:t>entrar</a:t>
            </a:r>
            <a:r>
              <a:rPr dirty="0" sz="2600" spc="-100">
                <a:latin typeface="Arial MT"/>
                <a:cs typeface="Arial MT"/>
              </a:rPr>
              <a:t> </a:t>
            </a:r>
            <a:r>
              <a:rPr dirty="0" sz="2600" spc="-170">
                <a:latin typeface="Arial MT"/>
                <a:cs typeface="Arial MT"/>
              </a:rPr>
              <a:t>na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 spc="-40">
                <a:latin typeface="Arial MT"/>
                <a:cs typeface="Arial MT"/>
              </a:rPr>
              <a:t>região</a:t>
            </a:r>
            <a:r>
              <a:rPr dirty="0" sz="2600" spc="-65">
                <a:latin typeface="Arial MT"/>
                <a:cs typeface="Arial MT"/>
              </a:rPr>
              <a:t> </a:t>
            </a:r>
            <a:r>
              <a:rPr dirty="0" sz="2600" spc="-114">
                <a:latin typeface="Arial MT"/>
                <a:cs typeface="Arial MT"/>
              </a:rPr>
              <a:t>crítica</a:t>
            </a:r>
            <a:r>
              <a:rPr dirty="0" sz="2600" spc="-40">
                <a:latin typeface="Arial MT"/>
                <a:cs typeface="Arial MT"/>
              </a:rPr>
              <a:t> </a:t>
            </a:r>
            <a:r>
              <a:rPr dirty="0" sz="2600" spc="-385">
                <a:latin typeface="Arial MT"/>
                <a:cs typeface="Arial MT"/>
              </a:rPr>
              <a:t>um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70">
                <a:latin typeface="Arial MT"/>
                <a:cs typeface="Arial MT"/>
              </a:rPr>
              <a:t>processo </a:t>
            </a:r>
            <a:r>
              <a:rPr dirty="0" sz="2600" spc="-70">
                <a:latin typeface="Arial MT"/>
                <a:cs typeface="Arial MT"/>
              </a:rPr>
              <a:t>	</a:t>
            </a:r>
            <a:r>
              <a:rPr dirty="0" sz="2600" spc="-55">
                <a:latin typeface="Arial MT"/>
                <a:cs typeface="Arial MT"/>
              </a:rPr>
              <a:t>verifica</a:t>
            </a:r>
            <a:r>
              <a:rPr dirty="0" sz="2600" spc="-130">
                <a:latin typeface="Arial MT"/>
                <a:cs typeface="Arial MT"/>
              </a:rPr>
              <a:t> </a:t>
            </a:r>
            <a:r>
              <a:rPr dirty="0" sz="2600" spc="-315">
                <a:latin typeface="Arial MT"/>
                <a:cs typeface="Arial MT"/>
              </a:rPr>
              <a:t>se</a:t>
            </a:r>
            <a:r>
              <a:rPr dirty="0" sz="2600">
                <a:latin typeface="Arial MT"/>
                <a:cs typeface="Arial MT"/>
              </a:rPr>
              <a:t> </a:t>
            </a:r>
            <a:r>
              <a:rPr dirty="0" sz="2600" spc="-270">
                <a:latin typeface="Arial MT"/>
                <a:cs typeface="Arial MT"/>
              </a:rPr>
              <a:t>sua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75">
                <a:latin typeface="Arial MT"/>
                <a:cs typeface="Arial MT"/>
              </a:rPr>
              <a:t>entrada</a:t>
            </a:r>
            <a:r>
              <a:rPr dirty="0" sz="2600" spc="-10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é</a:t>
            </a:r>
            <a:r>
              <a:rPr dirty="0" sz="2600" spc="-145">
                <a:latin typeface="Arial MT"/>
                <a:cs typeface="Arial MT"/>
              </a:rPr>
              <a:t> </a:t>
            </a:r>
            <a:r>
              <a:rPr dirty="0" sz="2600" spc="-85">
                <a:latin typeface="Arial MT"/>
                <a:cs typeface="Arial MT"/>
              </a:rPr>
              <a:t>permitida.</a:t>
            </a:r>
            <a:r>
              <a:rPr dirty="0" sz="2600" spc="-60">
                <a:latin typeface="Arial MT"/>
                <a:cs typeface="Arial MT"/>
              </a:rPr>
              <a:t> </a:t>
            </a:r>
            <a:r>
              <a:rPr dirty="0" sz="2600" spc="-305">
                <a:latin typeface="Arial MT"/>
                <a:cs typeface="Arial MT"/>
              </a:rPr>
              <a:t>Se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 spc="-170">
                <a:latin typeface="Arial MT"/>
                <a:cs typeface="Arial MT"/>
              </a:rPr>
              <a:t>não</a:t>
            </a:r>
            <a:r>
              <a:rPr dirty="0" sz="2600" spc="-10">
                <a:latin typeface="Arial MT"/>
                <a:cs typeface="Arial MT"/>
              </a:rPr>
              <a:t> for,</a:t>
            </a:r>
            <a:r>
              <a:rPr dirty="0" sz="2600" spc="-55">
                <a:latin typeface="Arial MT"/>
                <a:cs typeface="Arial MT"/>
              </a:rPr>
              <a:t> </a:t>
            </a:r>
            <a:r>
              <a:rPr dirty="0" sz="2600" spc="-25">
                <a:latin typeface="Arial MT"/>
                <a:cs typeface="Arial MT"/>
              </a:rPr>
              <a:t>ele </a:t>
            </a:r>
            <a:r>
              <a:rPr dirty="0" sz="2600" spc="-25">
                <a:latin typeface="Arial MT"/>
                <a:cs typeface="Arial MT"/>
              </a:rPr>
              <a:t>	</a:t>
            </a:r>
            <a:r>
              <a:rPr dirty="0" sz="2600" spc="-10">
                <a:latin typeface="Arial MT"/>
                <a:cs typeface="Arial MT"/>
              </a:rPr>
              <a:t>ficará</a:t>
            </a:r>
            <a:r>
              <a:rPr dirty="0" sz="2600" spc="-175">
                <a:latin typeface="Arial MT"/>
                <a:cs typeface="Arial MT"/>
              </a:rPr>
              <a:t> </a:t>
            </a:r>
            <a:r>
              <a:rPr dirty="0" sz="2600" spc="-295">
                <a:latin typeface="Arial MT"/>
                <a:cs typeface="Arial MT"/>
              </a:rPr>
              <a:t>em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385">
                <a:latin typeface="Arial MT"/>
                <a:cs typeface="Arial MT"/>
              </a:rPr>
              <a:t>um</a:t>
            </a:r>
            <a:r>
              <a:rPr dirty="0" sz="2600">
                <a:latin typeface="Arial MT"/>
                <a:cs typeface="Arial MT"/>
              </a:rPr>
              <a:t> </a:t>
            </a:r>
            <a:r>
              <a:rPr dirty="0" sz="2600" spc="-114">
                <a:latin typeface="Arial MT"/>
                <a:cs typeface="Arial MT"/>
              </a:rPr>
              <a:t>laço</a:t>
            </a:r>
            <a:r>
              <a:rPr dirty="0" sz="2600" spc="-65">
                <a:latin typeface="Arial MT"/>
                <a:cs typeface="Arial MT"/>
              </a:rPr>
              <a:t> </a:t>
            </a:r>
            <a:r>
              <a:rPr dirty="0" sz="2600" spc="-25">
                <a:latin typeface="Arial MT"/>
                <a:cs typeface="Arial MT"/>
              </a:rPr>
              <a:t>até</a:t>
            </a:r>
            <a:r>
              <a:rPr dirty="0" sz="2600" spc="-80">
                <a:latin typeface="Arial MT"/>
                <a:cs typeface="Arial MT"/>
              </a:rPr>
              <a:t> </a:t>
            </a:r>
            <a:r>
              <a:rPr dirty="0" sz="2600" spc="-165">
                <a:latin typeface="Arial MT"/>
                <a:cs typeface="Arial MT"/>
              </a:rPr>
              <a:t>que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225">
                <a:latin typeface="Arial MT"/>
                <a:cs typeface="Arial MT"/>
              </a:rPr>
              <a:t>possa</a:t>
            </a:r>
            <a:r>
              <a:rPr dirty="0" sz="2600" spc="-25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entrar.</a:t>
            </a:r>
            <a:endParaRPr sz="2600">
              <a:latin typeface="Arial MT"/>
              <a:cs typeface="Arial MT"/>
            </a:endParaRPr>
          </a:p>
          <a:p>
            <a:pPr lvl="2" marL="925830" indent="-227965">
              <a:lnSpc>
                <a:spcPct val="100000"/>
              </a:lnSpc>
              <a:spcBef>
                <a:spcPts val="229"/>
              </a:spcBef>
              <a:buClr>
                <a:srgbClr val="DD7F46"/>
              </a:buClr>
              <a:buSzPct val="73913"/>
              <a:buFont typeface="Segoe UI Symbol"/>
              <a:buChar char="■"/>
              <a:tabLst>
                <a:tab pos="925830" algn="l"/>
              </a:tabLst>
            </a:pPr>
            <a:r>
              <a:rPr dirty="0" sz="2300" spc="-80">
                <a:latin typeface="Arial MT"/>
                <a:cs typeface="Arial MT"/>
              </a:rPr>
              <a:t>Gasta </a:t>
            </a:r>
            <a:r>
              <a:rPr dirty="0" sz="2300" spc="-135">
                <a:latin typeface="Arial MT"/>
                <a:cs typeface="Arial MT"/>
              </a:rPr>
              <a:t>tempo</a:t>
            </a:r>
            <a:r>
              <a:rPr dirty="0" sz="2300" spc="-2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de</a:t>
            </a:r>
            <a:r>
              <a:rPr dirty="0" sz="2300" spc="-125">
                <a:latin typeface="Arial MT"/>
                <a:cs typeface="Arial MT"/>
              </a:rPr>
              <a:t> </a:t>
            </a:r>
            <a:r>
              <a:rPr dirty="0" sz="2300" spc="-350">
                <a:latin typeface="Arial MT"/>
                <a:cs typeface="Arial MT"/>
              </a:rPr>
              <a:t>CPU</a:t>
            </a:r>
            <a:endParaRPr sz="2300">
              <a:latin typeface="Arial MT"/>
              <a:cs typeface="Arial MT"/>
            </a:endParaRPr>
          </a:p>
          <a:p>
            <a:pPr marL="328930" marR="5080" indent="-316865">
              <a:lnSpc>
                <a:spcPct val="90000"/>
              </a:lnSpc>
              <a:spcBef>
                <a:spcPts val="670"/>
              </a:spcBef>
              <a:buClr>
                <a:srgbClr val="DD7F46"/>
              </a:buClr>
              <a:buSzPct val="58620"/>
              <a:buFont typeface="Segoe UI Symbol"/>
              <a:buChar char="□"/>
              <a:tabLst>
                <a:tab pos="330835" algn="l"/>
              </a:tabLst>
            </a:pPr>
            <a:r>
              <a:rPr dirty="0" sz="2900" spc="-229">
                <a:latin typeface="Arial MT"/>
                <a:cs typeface="Arial MT"/>
              </a:rPr>
              <a:t>Observemos</a:t>
            </a:r>
            <a:r>
              <a:rPr dirty="0" sz="2900" spc="-10">
                <a:latin typeface="Arial MT"/>
                <a:cs typeface="Arial MT"/>
              </a:rPr>
              <a:t> </a:t>
            </a:r>
            <a:r>
              <a:rPr dirty="0" sz="2900" spc="-260">
                <a:latin typeface="Arial MT"/>
                <a:cs typeface="Arial MT"/>
              </a:rPr>
              <a:t>as</a:t>
            </a:r>
            <a:r>
              <a:rPr dirty="0" sz="2900" spc="-10">
                <a:latin typeface="Arial MT"/>
                <a:cs typeface="Arial MT"/>
              </a:rPr>
              <a:t> </a:t>
            </a:r>
            <a:r>
              <a:rPr dirty="0" sz="2900" spc="-130">
                <a:latin typeface="Arial MT"/>
                <a:cs typeface="Arial MT"/>
              </a:rPr>
              <a:t>primitivas</a:t>
            </a:r>
            <a:r>
              <a:rPr dirty="0" sz="2900" spc="-35">
                <a:latin typeface="Arial MT"/>
                <a:cs typeface="Arial MT"/>
              </a:rPr>
              <a:t> </a:t>
            </a:r>
            <a:r>
              <a:rPr dirty="0" sz="2900">
                <a:latin typeface="Arial MT"/>
                <a:cs typeface="Arial MT"/>
              </a:rPr>
              <a:t>de</a:t>
            </a:r>
            <a:r>
              <a:rPr dirty="0" sz="2900" spc="-10">
                <a:latin typeface="Arial MT"/>
                <a:cs typeface="Arial MT"/>
              </a:rPr>
              <a:t> </a:t>
            </a:r>
            <a:r>
              <a:rPr dirty="0" sz="2900" spc="-245">
                <a:latin typeface="Arial MT"/>
                <a:cs typeface="Arial MT"/>
              </a:rPr>
              <a:t>comunicação</a:t>
            </a:r>
            <a:r>
              <a:rPr dirty="0" sz="2900" spc="-5">
                <a:latin typeface="Arial MT"/>
                <a:cs typeface="Arial MT"/>
              </a:rPr>
              <a:t> </a:t>
            </a:r>
            <a:r>
              <a:rPr dirty="0" sz="2900" spc="-10">
                <a:latin typeface="Arial MT"/>
                <a:cs typeface="Arial MT"/>
              </a:rPr>
              <a:t>entre </a:t>
            </a:r>
            <a:r>
              <a:rPr dirty="0" sz="2900" spc="-10">
                <a:latin typeface="Arial MT"/>
                <a:cs typeface="Arial MT"/>
              </a:rPr>
              <a:t>	</a:t>
            </a:r>
            <a:r>
              <a:rPr dirty="0" sz="2900" spc="-265">
                <a:latin typeface="Arial MT"/>
                <a:cs typeface="Arial MT"/>
              </a:rPr>
              <a:t>processos</a:t>
            </a:r>
            <a:r>
              <a:rPr dirty="0" sz="2900" spc="-10">
                <a:latin typeface="Arial MT"/>
                <a:cs typeface="Arial MT"/>
              </a:rPr>
              <a:t> </a:t>
            </a:r>
            <a:r>
              <a:rPr dirty="0" sz="2900" spc="-175">
                <a:latin typeface="Arial MT"/>
                <a:cs typeface="Arial MT"/>
              </a:rPr>
              <a:t>que</a:t>
            </a:r>
            <a:r>
              <a:rPr dirty="0" sz="2900" spc="-25">
                <a:latin typeface="Arial MT"/>
                <a:cs typeface="Arial MT"/>
              </a:rPr>
              <a:t> </a:t>
            </a:r>
            <a:r>
              <a:rPr dirty="0" sz="2900" spc="-140">
                <a:latin typeface="Arial MT"/>
                <a:cs typeface="Arial MT"/>
              </a:rPr>
              <a:t>bloqueiam</a:t>
            </a:r>
            <a:r>
              <a:rPr dirty="0" sz="2900" spc="-60">
                <a:latin typeface="Arial MT"/>
                <a:cs typeface="Arial MT"/>
              </a:rPr>
              <a:t> </a:t>
            </a:r>
            <a:r>
              <a:rPr dirty="0" sz="2900" spc="-325">
                <a:latin typeface="Arial MT"/>
                <a:cs typeface="Arial MT"/>
              </a:rPr>
              <a:t>em</a:t>
            </a:r>
            <a:r>
              <a:rPr dirty="0" sz="2900" spc="-10">
                <a:latin typeface="Arial MT"/>
                <a:cs typeface="Arial MT"/>
              </a:rPr>
              <a:t> </a:t>
            </a:r>
            <a:r>
              <a:rPr dirty="0" sz="2900" spc="-185">
                <a:latin typeface="Arial MT"/>
                <a:cs typeface="Arial MT"/>
              </a:rPr>
              <a:t>vez</a:t>
            </a:r>
            <a:r>
              <a:rPr dirty="0" sz="2900" spc="-15">
                <a:latin typeface="Arial MT"/>
                <a:cs typeface="Arial MT"/>
              </a:rPr>
              <a:t> </a:t>
            </a:r>
            <a:r>
              <a:rPr dirty="0" sz="2900">
                <a:latin typeface="Arial MT"/>
                <a:cs typeface="Arial MT"/>
              </a:rPr>
              <a:t>de</a:t>
            </a:r>
            <a:r>
              <a:rPr dirty="0" sz="2900" spc="-150">
                <a:latin typeface="Arial MT"/>
                <a:cs typeface="Arial MT"/>
              </a:rPr>
              <a:t> </a:t>
            </a:r>
            <a:r>
              <a:rPr dirty="0" sz="2900" spc="-85">
                <a:latin typeface="Arial MT"/>
                <a:cs typeface="Arial MT"/>
              </a:rPr>
              <a:t>gastar</a:t>
            </a:r>
            <a:r>
              <a:rPr dirty="0" sz="2900" spc="-45">
                <a:latin typeface="Arial MT"/>
                <a:cs typeface="Arial MT"/>
              </a:rPr>
              <a:t> </a:t>
            </a:r>
            <a:r>
              <a:rPr dirty="0" sz="2900" spc="-110">
                <a:latin typeface="Arial MT"/>
                <a:cs typeface="Arial MT"/>
              </a:rPr>
              <a:t>tempo </a:t>
            </a:r>
            <a:r>
              <a:rPr dirty="0" sz="2900" spc="-110">
                <a:latin typeface="Arial MT"/>
                <a:cs typeface="Arial MT"/>
              </a:rPr>
              <a:t>	</a:t>
            </a:r>
            <a:r>
              <a:rPr dirty="0" sz="2900">
                <a:latin typeface="Arial MT"/>
                <a:cs typeface="Arial MT"/>
              </a:rPr>
              <a:t>de</a:t>
            </a:r>
            <a:r>
              <a:rPr dirty="0" sz="2900" spc="-185">
                <a:latin typeface="Arial MT"/>
                <a:cs typeface="Arial MT"/>
              </a:rPr>
              <a:t> </a:t>
            </a:r>
            <a:r>
              <a:rPr dirty="0" sz="2900" spc="-415">
                <a:latin typeface="Arial MT"/>
                <a:cs typeface="Arial MT"/>
              </a:rPr>
              <a:t>CPU</a:t>
            </a:r>
            <a:r>
              <a:rPr dirty="0" sz="2900" spc="-20">
                <a:latin typeface="Arial MT"/>
                <a:cs typeface="Arial MT"/>
              </a:rPr>
              <a:t> </a:t>
            </a:r>
            <a:r>
              <a:rPr dirty="0" sz="2900" spc="-150">
                <a:latin typeface="Arial MT"/>
                <a:cs typeface="Arial MT"/>
              </a:rPr>
              <a:t>quando</a:t>
            </a:r>
            <a:r>
              <a:rPr dirty="0" sz="2900" spc="-35">
                <a:latin typeface="Arial MT"/>
                <a:cs typeface="Arial MT"/>
              </a:rPr>
              <a:t> </a:t>
            </a:r>
            <a:r>
              <a:rPr dirty="0" sz="2900" spc="-190">
                <a:latin typeface="Arial MT"/>
                <a:cs typeface="Arial MT"/>
              </a:rPr>
              <a:t>não</a:t>
            </a:r>
            <a:r>
              <a:rPr dirty="0" sz="2900" spc="-10">
                <a:latin typeface="Arial MT"/>
                <a:cs typeface="Arial MT"/>
              </a:rPr>
              <a:t> </a:t>
            </a:r>
            <a:r>
              <a:rPr dirty="0" sz="2900" spc="-175">
                <a:latin typeface="Arial MT"/>
                <a:cs typeface="Arial MT"/>
              </a:rPr>
              <a:t>podem</a:t>
            </a:r>
            <a:r>
              <a:rPr dirty="0" sz="2900" spc="-25">
                <a:latin typeface="Arial MT"/>
                <a:cs typeface="Arial MT"/>
              </a:rPr>
              <a:t> </a:t>
            </a:r>
            <a:r>
              <a:rPr dirty="0" sz="2900" spc="-80">
                <a:latin typeface="Arial MT"/>
                <a:cs typeface="Arial MT"/>
              </a:rPr>
              <a:t>entrar</a:t>
            </a:r>
            <a:r>
              <a:rPr dirty="0" sz="2900" spc="-30">
                <a:latin typeface="Arial MT"/>
                <a:cs typeface="Arial MT"/>
              </a:rPr>
              <a:t> </a:t>
            </a:r>
            <a:r>
              <a:rPr dirty="0" sz="2900" spc="-325">
                <a:latin typeface="Arial MT"/>
                <a:cs typeface="Arial MT"/>
              </a:rPr>
              <a:t>em</a:t>
            </a:r>
            <a:r>
              <a:rPr dirty="0" sz="2900" spc="-20">
                <a:latin typeface="Arial MT"/>
                <a:cs typeface="Arial MT"/>
              </a:rPr>
              <a:t> </a:t>
            </a:r>
            <a:r>
              <a:rPr dirty="0" sz="2900" spc="-290">
                <a:latin typeface="Arial MT"/>
                <a:cs typeface="Arial MT"/>
              </a:rPr>
              <a:t>sua</a:t>
            </a:r>
            <a:r>
              <a:rPr dirty="0" sz="2900" spc="-10">
                <a:latin typeface="Arial MT"/>
                <a:cs typeface="Arial MT"/>
              </a:rPr>
              <a:t> região 	crítica</a:t>
            </a:r>
            <a:endParaRPr sz="2900">
              <a:latin typeface="Arial MT"/>
              <a:cs typeface="Arial MT"/>
            </a:endParaRPr>
          </a:p>
          <a:p>
            <a:pPr lvl="1" marL="651510" indent="-271780">
              <a:lnSpc>
                <a:spcPct val="100000"/>
              </a:lnSpc>
              <a:spcBef>
                <a:spcPts val="240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51510" algn="l"/>
              </a:tabLst>
            </a:pPr>
            <a:r>
              <a:rPr dirty="0" sz="2600" spc="-260">
                <a:latin typeface="Arial MT"/>
                <a:cs typeface="Arial MT"/>
              </a:rPr>
              <a:t>Uma</a:t>
            </a:r>
            <a:r>
              <a:rPr dirty="0" sz="2600">
                <a:latin typeface="Arial MT"/>
                <a:cs typeface="Arial MT"/>
              </a:rPr>
              <a:t> </a:t>
            </a:r>
            <a:r>
              <a:rPr dirty="0" sz="2600" spc="-155">
                <a:latin typeface="Arial MT"/>
                <a:cs typeface="Arial MT"/>
              </a:rPr>
              <a:t>das</a:t>
            </a:r>
            <a:r>
              <a:rPr dirty="0" sz="2600" spc="-30">
                <a:latin typeface="Arial MT"/>
                <a:cs typeface="Arial MT"/>
              </a:rPr>
              <a:t> </a:t>
            </a:r>
            <a:r>
              <a:rPr dirty="0" sz="2600" spc="-235">
                <a:latin typeface="Arial MT"/>
                <a:cs typeface="Arial MT"/>
              </a:rPr>
              <a:t>mais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 spc="-225">
                <a:latin typeface="Arial MT"/>
                <a:cs typeface="Arial MT"/>
              </a:rPr>
              <a:t>simples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é</a:t>
            </a:r>
            <a:r>
              <a:rPr dirty="0" sz="2600" spc="-18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o</a:t>
            </a:r>
            <a:r>
              <a:rPr dirty="0" sz="2600" spc="-15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par</a:t>
            </a:r>
            <a:r>
              <a:rPr dirty="0" sz="2600" spc="-70">
                <a:latin typeface="Arial MT"/>
                <a:cs typeface="Arial MT"/>
              </a:rPr>
              <a:t> </a:t>
            </a:r>
            <a:r>
              <a:rPr dirty="0" sz="2600" spc="-254" i="1">
                <a:latin typeface="Arial"/>
                <a:cs typeface="Arial"/>
              </a:rPr>
              <a:t>sleep</a:t>
            </a:r>
            <a:r>
              <a:rPr dirty="0" sz="2600" spc="-10" i="1">
                <a:latin typeface="Arial"/>
                <a:cs typeface="Arial"/>
              </a:rPr>
              <a:t> </a:t>
            </a:r>
            <a:r>
              <a:rPr dirty="0" sz="2600">
                <a:latin typeface="Arial MT"/>
                <a:cs typeface="Arial MT"/>
              </a:rPr>
              <a:t>e</a:t>
            </a:r>
            <a:r>
              <a:rPr dirty="0" sz="2600" spc="-60">
                <a:latin typeface="Arial MT"/>
                <a:cs typeface="Arial MT"/>
              </a:rPr>
              <a:t> </a:t>
            </a:r>
            <a:r>
              <a:rPr dirty="0" sz="2600" spc="-50" i="1">
                <a:latin typeface="Arial"/>
                <a:cs typeface="Arial"/>
              </a:rPr>
              <a:t>wakeup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2404" y="699007"/>
            <a:ext cx="391731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65"/>
              <a:t>Dormir</a:t>
            </a:r>
            <a:r>
              <a:rPr dirty="0" sz="4400" spc="-20"/>
              <a:t> </a:t>
            </a:r>
            <a:r>
              <a:rPr dirty="0" sz="4400" spc="-270"/>
              <a:t>e</a:t>
            </a:r>
            <a:r>
              <a:rPr dirty="0" sz="4400"/>
              <a:t> </a:t>
            </a:r>
            <a:r>
              <a:rPr dirty="0" sz="4400" spc="-140"/>
              <a:t>Acordar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1466976" y="1962403"/>
            <a:ext cx="7938134" cy="416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8930" marR="5080" indent="-316865">
              <a:lnSpc>
                <a:spcPct val="100200"/>
              </a:lnSpc>
              <a:spcBef>
                <a:spcPts val="95"/>
              </a:spcBef>
              <a:buClr>
                <a:srgbClr val="DD7F46"/>
              </a:buClr>
              <a:buSzPct val="58620"/>
              <a:buFont typeface="Segoe UI Symbol"/>
              <a:buChar char="□"/>
              <a:tabLst>
                <a:tab pos="330835" algn="l"/>
              </a:tabLst>
            </a:pPr>
            <a:r>
              <a:rPr dirty="0" sz="2900" spc="-285" i="1">
                <a:latin typeface="Arial"/>
                <a:cs typeface="Arial"/>
              </a:rPr>
              <a:t>Sleep</a:t>
            </a:r>
            <a:r>
              <a:rPr dirty="0" sz="2900" spc="-5" i="1">
                <a:latin typeface="Arial"/>
                <a:cs typeface="Arial"/>
              </a:rPr>
              <a:t> </a:t>
            </a:r>
            <a:r>
              <a:rPr dirty="0" sz="2900">
                <a:latin typeface="Arial MT"/>
                <a:cs typeface="Arial MT"/>
              </a:rPr>
              <a:t>é</a:t>
            </a:r>
            <a:r>
              <a:rPr dirty="0" sz="2900" spc="-200">
                <a:latin typeface="Arial MT"/>
                <a:cs typeface="Arial MT"/>
              </a:rPr>
              <a:t> </a:t>
            </a:r>
            <a:r>
              <a:rPr dirty="0" sz="2900" spc="-290">
                <a:latin typeface="Arial MT"/>
                <a:cs typeface="Arial MT"/>
              </a:rPr>
              <a:t>uma</a:t>
            </a:r>
            <a:r>
              <a:rPr dirty="0" sz="2900">
                <a:latin typeface="Arial MT"/>
                <a:cs typeface="Arial MT"/>
              </a:rPr>
              <a:t> </a:t>
            </a:r>
            <a:r>
              <a:rPr dirty="0" sz="2900" spc="-180">
                <a:latin typeface="Arial MT"/>
                <a:cs typeface="Arial MT"/>
              </a:rPr>
              <a:t>chamada</a:t>
            </a:r>
            <a:r>
              <a:rPr dirty="0" sz="2900" spc="-20">
                <a:latin typeface="Arial MT"/>
                <a:cs typeface="Arial MT"/>
              </a:rPr>
              <a:t> </a:t>
            </a:r>
            <a:r>
              <a:rPr dirty="0" sz="2900" spc="-10">
                <a:latin typeface="Arial MT"/>
                <a:cs typeface="Arial MT"/>
              </a:rPr>
              <a:t>de</a:t>
            </a:r>
            <a:r>
              <a:rPr dirty="0" sz="2900" spc="-120">
                <a:latin typeface="Arial MT"/>
                <a:cs typeface="Arial MT"/>
              </a:rPr>
              <a:t> </a:t>
            </a:r>
            <a:r>
              <a:rPr dirty="0" sz="2900" spc="-245">
                <a:latin typeface="Arial MT"/>
                <a:cs typeface="Arial MT"/>
              </a:rPr>
              <a:t>sistema</a:t>
            </a:r>
            <a:r>
              <a:rPr dirty="0" sz="2900">
                <a:latin typeface="Arial MT"/>
                <a:cs typeface="Arial MT"/>
              </a:rPr>
              <a:t> </a:t>
            </a:r>
            <a:r>
              <a:rPr dirty="0" sz="2900" spc="-175">
                <a:latin typeface="Arial MT"/>
                <a:cs typeface="Arial MT"/>
              </a:rPr>
              <a:t>que</a:t>
            </a:r>
            <a:r>
              <a:rPr dirty="0" sz="2900" spc="-25">
                <a:latin typeface="Arial MT"/>
                <a:cs typeface="Arial MT"/>
              </a:rPr>
              <a:t> </a:t>
            </a:r>
            <a:r>
              <a:rPr dirty="0" sz="2900">
                <a:latin typeface="Arial MT"/>
                <a:cs typeface="Arial MT"/>
              </a:rPr>
              <a:t>faz</a:t>
            </a:r>
            <a:r>
              <a:rPr dirty="0" sz="2900" spc="-45">
                <a:latin typeface="Arial MT"/>
                <a:cs typeface="Arial MT"/>
              </a:rPr>
              <a:t> </a:t>
            </a:r>
            <a:r>
              <a:rPr dirty="0" sz="2900" spc="-330">
                <a:latin typeface="Arial MT"/>
                <a:cs typeface="Arial MT"/>
              </a:rPr>
              <a:t>com</a:t>
            </a:r>
            <a:r>
              <a:rPr dirty="0" sz="2900" spc="-20">
                <a:latin typeface="Arial MT"/>
                <a:cs typeface="Arial MT"/>
              </a:rPr>
              <a:t> </a:t>
            </a:r>
            <a:r>
              <a:rPr dirty="0" sz="2900" spc="-25">
                <a:latin typeface="Arial MT"/>
                <a:cs typeface="Arial MT"/>
              </a:rPr>
              <a:t>que </a:t>
            </a:r>
            <a:r>
              <a:rPr dirty="0" sz="2900" spc="-25">
                <a:latin typeface="Arial MT"/>
                <a:cs typeface="Arial MT"/>
              </a:rPr>
              <a:t>	</a:t>
            </a:r>
            <a:r>
              <a:rPr dirty="0" sz="2900">
                <a:latin typeface="Arial MT"/>
                <a:cs typeface="Arial MT"/>
              </a:rPr>
              <a:t>o</a:t>
            </a:r>
            <a:r>
              <a:rPr dirty="0" sz="2900" spc="-190">
                <a:latin typeface="Arial MT"/>
                <a:cs typeface="Arial MT"/>
              </a:rPr>
              <a:t> </a:t>
            </a:r>
            <a:r>
              <a:rPr dirty="0" sz="2900" spc="-240">
                <a:latin typeface="Arial MT"/>
                <a:cs typeface="Arial MT"/>
              </a:rPr>
              <a:t>processo</a:t>
            </a:r>
            <a:r>
              <a:rPr dirty="0" sz="2900" spc="-15">
                <a:latin typeface="Arial MT"/>
                <a:cs typeface="Arial MT"/>
              </a:rPr>
              <a:t> </a:t>
            </a:r>
            <a:r>
              <a:rPr dirty="0" sz="2900" spc="-175">
                <a:latin typeface="Arial MT"/>
                <a:cs typeface="Arial MT"/>
              </a:rPr>
              <a:t>que</a:t>
            </a:r>
            <a:r>
              <a:rPr dirty="0" sz="2900" spc="-25">
                <a:latin typeface="Arial MT"/>
                <a:cs typeface="Arial MT"/>
              </a:rPr>
              <a:t> </a:t>
            </a:r>
            <a:r>
              <a:rPr dirty="0" sz="2900">
                <a:latin typeface="Arial MT"/>
                <a:cs typeface="Arial MT"/>
              </a:rPr>
              <a:t>a</a:t>
            </a:r>
            <a:r>
              <a:rPr dirty="0" sz="2900" spc="-50">
                <a:latin typeface="Arial MT"/>
                <a:cs typeface="Arial MT"/>
              </a:rPr>
              <a:t> </a:t>
            </a:r>
            <a:r>
              <a:rPr dirty="0" sz="2900" spc="-250">
                <a:latin typeface="Arial MT"/>
                <a:cs typeface="Arial MT"/>
              </a:rPr>
              <a:t>chama</a:t>
            </a:r>
            <a:r>
              <a:rPr dirty="0" sz="2900" spc="-10">
                <a:latin typeface="Arial MT"/>
                <a:cs typeface="Arial MT"/>
              </a:rPr>
              <a:t> </a:t>
            </a:r>
            <a:r>
              <a:rPr dirty="0" sz="2900" spc="-20">
                <a:latin typeface="Arial MT"/>
                <a:cs typeface="Arial MT"/>
              </a:rPr>
              <a:t>durma/</a:t>
            </a:r>
            <a:r>
              <a:rPr dirty="0" sz="2900" spc="-55">
                <a:latin typeface="Arial MT"/>
                <a:cs typeface="Arial MT"/>
              </a:rPr>
              <a:t> </a:t>
            </a:r>
            <a:r>
              <a:rPr dirty="0" sz="2900" spc="-60">
                <a:latin typeface="Arial MT"/>
                <a:cs typeface="Arial MT"/>
              </a:rPr>
              <a:t>fique</a:t>
            </a:r>
            <a:r>
              <a:rPr dirty="0" sz="2900" spc="-55">
                <a:latin typeface="Arial MT"/>
                <a:cs typeface="Arial MT"/>
              </a:rPr>
              <a:t> </a:t>
            </a:r>
            <a:r>
              <a:rPr dirty="0" sz="2900" spc="-320">
                <a:latin typeface="Arial MT"/>
                <a:cs typeface="Arial MT"/>
              </a:rPr>
              <a:t>suspenso</a:t>
            </a:r>
            <a:r>
              <a:rPr dirty="0" sz="2900" spc="-15">
                <a:latin typeface="Arial MT"/>
                <a:cs typeface="Arial MT"/>
              </a:rPr>
              <a:t> </a:t>
            </a:r>
            <a:r>
              <a:rPr dirty="0" sz="2900" spc="-25">
                <a:latin typeface="Arial MT"/>
                <a:cs typeface="Arial MT"/>
              </a:rPr>
              <a:t>até </a:t>
            </a:r>
            <a:r>
              <a:rPr dirty="0" sz="2900" spc="-25">
                <a:latin typeface="Arial MT"/>
                <a:cs typeface="Arial MT"/>
              </a:rPr>
              <a:t>	</a:t>
            </a:r>
            <a:r>
              <a:rPr dirty="0" sz="2900" spc="-170">
                <a:latin typeface="Arial MT"/>
                <a:cs typeface="Arial MT"/>
              </a:rPr>
              <a:t>que</a:t>
            </a:r>
            <a:r>
              <a:rPr dirty="0" sz="2900" spc="-30">
                <a:latin typeface="Arial MT"/>
                <a:cs typeface="Arial MT"/>
              </a:rPr>
              <a:t> </a:t>
            </a:r>
            <a:r>
              <a:rPr dirty="0" sz="2900" spc="-145">
                <a:latin typeface="Arial MT"/>
                <a:cs typeface="Arial MT"/>
              </a:rPr>
              <a:t>outro</a:t>
            </a:r>
            <a:r>
              <a:rPr dirty="0" sz="2900" spc="-55">
                <a:latin typeface="Arial MT"/>
                <a:cs typeface="Arial MT"/>
              </a:rPr>
              <a:t> </a:t>
            </a:r>
            <a:r>
              <a:rPr dirty="0" sz="2900" spc="-240">
                <a:latin typeface="Arial MT"/>
                <a:cs typeface="Arial MT"/>
              </a:rPr>
              <a:t>processo</a:t>
            </a:r>
            <a:r>
              <a:rPr dirty="0" sz="2900" spc="-5">
                <a:latin typeface="Arial MT"/>
                <a:cs typeface="Arial MT"/>
              </a:rPr>
              <a:t> </a:t>
            </a:r>
            <a:r>
              <a:rPr dirty="0" sz="2900">
                <a:latin typeface="Arial MT"/>
                <a:cs typeface="Arial MT"/>
              </a:rPr>
              <a:t>o</a:t>
            </a:r>
            <a:r>
              <a:rPr dirty="0" sz="2900" spc="-80">
                <a:latin typeface="Arial MT"/>
                <a:cs typeface="Arial MT"/>
              </a:rPr>
              <a:t> </a:t>
            </a:r>
            <a:r>
              <a:rPr dirty="0" sz="2900" spc="-25">
                <a:latin typeface="Arial MT"/>
                <a:cs typeface="Arial MT"/>
              </a:rPr>
              <a:t>desperte.</a:t>
            </a:r>
            <a:endParaRPr sz="2900">
              <a:latin typeface="Arial MT"/>
              <a:cs typeface="Arial MT"/>
            </a:endParaRPr>
          </a:p>
          <a:p>
            <a:pPr marL="328930" marR="1289050" indent="-316865">
              <a:lnSpc>
                <a:spcPct val="100299"/>
              </a:lnSpc>
              <a:spcBef>
                <a:spcPts val="660"/>
              </a:spcBef>
              <a:buClr>
                <a:srgbClr val="DD7F46"/>
              </a:buClr>
              <a:buSzPct val="58620"/>
              <a:buFont typeface="Segoe UI Symbol"/>
              <a:buChar char="□"/>
              <a:tabLst>
                <a:tab pos="330835" algn="l"/>
              </a:tabLst>
            </a:pPr>
            <a:r>
              <a:rPr dirty="0" sz="2900">
                <a:latin typeface="Arial MT"/>
                <a:cs typeface="Arial MT"/>
              </a:rPr>
              <a:t>A</a:t>
            </a:r>
            <a:r>
              <a:rPr dirty="0" sz="2900" spc="-150">
                <a:latin typeface="Arial MT"/>
                <a:cs typeface="Arial MT"/>
              </a:rPr>
              <a:t> </a:t>
            </a:r>
            <a:r>
              <a:rPr dirty="0" sz="2900" spc="-185">
                <a:latin typeface="Arial MT"/>
                <a:cs typeface="Arial MT"/>
              </a:rPr>
              <a:t>chamada</a:t>
            </a:r>
            <a:r>
              <a:rPr dirty="0" sz="2900" spc="-15">
                <a:latin typeface="Arial MT"/>
                <a:cs typeface="Arial MT"/>
              </a:rPr>
              <a:t> </a:t>
            </a:r>
            <a:r>
              <a:rPr dirty="0" sz="2900" spc="-270" i="1">
                <a:latin typeface="Arial"/>
                <a:cs typeface="Arial"/>
              </a:rPr>
              <a:t>wakeup</a:t>
            </a:r>
            <a:r>
              <a:rPr dirty="0" sz="2900" spc="-15" i="1">
                <a:latin typeface="Arial"/>
                <a:cs typeface="Arial"/>
              </a:rPr>
              <a:t> </a:t>
            </a:r>
            <a:r>
              <a:rPr dirty="0" sz="2900" spc="-229">
                <a:latin typeface="Arial MT"/>
                <a:cs typeface="Arial MT"/>
              </a:rPr>
              <a:t>tem</a:t>
            </a:r>
            <a:r>
              <a:rPr dirty="0" sz="2900" spc="-10">
                <a:latin typeface="Arial MT"/>
                <a:cs typeface="Arial MT"/>
              </a:rPr>
              <a:t> </a:t>
            </a:r>
            <a:r>
              <a:rPr dirty="0" sz="2900" spc="-290">
                <a:latin typeface="Arial MT"/>
                <a:cs typeface="Arial MT"/>
              </a:rPr>
              <a:t>como</a:t>
            </a:r>
            <a:r>
              <a:rPr dirty="0" sz="2900" spc="-15">
                <a:latin typeface="Arial MT"/>
                <a:cs typeface="Arial MT"/>
              </a:rPr>
              <a:t> </a:t>
            </a:r>
            <a:r>
              <a:rPr dirty="0" sz="2900" spc="-95">
                <a:latin typeface="Arial MT"/>
                <a:cs typeface="Arial MT"/>
              </a:rPr>
              <a:t>parâmetro</a:t>
            </a:r>
            <a:r>
              <a:rPr dirty="0" sz="2900" spc="-35">
                <a:latin typeface="Arial MT"/>
                <a:cs typeface="Arial MT"/>
              </a:rPr>
              <a:t> </a:t>
            </a:r>
            <a:r>
              <a:rPr dirty="0" sz="2900" spc="-50">
                <a:latin typeface="Arial MT"/>
                <a:cs typeface="Arial MT"/>
              </a:rPr>
              <a:t>o </a:t>
            </a:r>
            <a:r>
              <a:rPr dirty="0" sz="2900" spc="-50">
                <a:latin typeface="Arial MT"/>
                <a:cs typeface="Arial MT"/>
              </a:rPr>
              <a:t>	</a:t>
            </a:r>
            <a:r>
              <a:rPr dirty="0" sz="2900" spc="-240">
                <a:latin typeface="Arial MT"/>
                <a:cs typeface="Arial MT"/>
              </a:rPr>
              <a:t>processo</a:t>
            </a:r>
            <a:r>
              <a:rPr dirty="0" sz="2900" spc="5">
                <a:latin typeface="Arial MT"/>
                <a:cs typeface="Arial MT"/>
              </a:rPr>
              <a:t> </a:t>
            </a:r>
            <a:r>
              <a:rPr dirty="0" sz="2900">
                <a:latin typeface="Arial MT"/>
                <a:cs typeface="Arial MT"/>
              </a:rPr>
              <a:t>a</a:t>
            </a:r>
            <a:r>
              <a:rPr dirty="0" sz="2900" spc="10">
                <a:latin typeface="Arial MT"/>
                <a:cs typeface="Arial MT"/>
              </a:rPr>
              <a:t> </a:t>
            </a:r>
            <a:r>
              <a:rPr dirty="0" sz="2900" spc="-229">
                <a:latin typeface="Arial MT"/>
                <a:cs typeface="Arial MT"/>
              </a:rPr>
              <a:t>ser</a:t>
            </a:r>
            <a:r>
              <a:rPr dirty="0" sz="2900" spc="15">
                <a:latin typeface="Arial MT"/>
                <a:cs typeface="Arial MT"/>
              </a:rPr>
              <a:t> </a:t>
            </a:r>
            <a:r>
              <a:rPr dirty="0" sz="2900" spc="-10">
                <a:latin typeface="Arial MT"/>
                <a:cs typeface="Arial MT"/>
              </a:rPr>
              <a:t>despertado</a:t>
            </a:r>
            <a:endParaRPr sz="2900">
              <a:latin typeface="Arial MT"/>
              <a:cs typeface="Arial MT"/>
            </a:endParaRPr>
          </a:p>
          <a:p>
            <a:pPr marL="328930" marR="741045" indent="-316865">
              <a:lnSpc>
                <a:spcPct val="100699"/>
              </a:lnSpc>
              <a:spcBef>
                <a:spcPts val="650"/>
              </a:spcBef>
              <a:buClr>
                <a:srgbClr val="DD7F46"/>
              </a:buClr>
              <a:buSzPct val="58620"/>
              <a:buFont typeface="Segoe UI Symbol"/>
              <a:buChar char="□"/>
              <a:tabLst>
                <a:tab pos="330835" algn="l"/>
              </a:tabLst>
            </a:pPr>
            <a:r>
              <a:rPr dirty="0" sz="2900" spc="-345">
                <a:latin typeface="Arial MT"/>
                <a:cs typeface="Arial MT"/>
              </a:rPr>
              <a:t>Estas</a:t>
            </a:r>
            <a:r>
              <a:rPr dirty="0" sz="2900" spc="-10">
                <a:latin typeface="Arial MT"/>
                <a:cs typeface="Arial MT"/>
              </a:rPr>
              <a:t> </a:t>
            </a:r>
            <a:r>
              <a:rPr dirty="0" sz="2900" spc="-225">
                <a:latin typeface="Arial MT"/>
                <a:cs typeface="Arial MT"/>
              </a:rPr>
              <a:t>chamadas</a:t>
            </a:r>
            <a:r>
              <a:rPr dirty="0" sz="2900" spc="-10">
                <a:latin typeface="Arial MT"/>
                <a:cs typeface="Arial MT"/>
              </a:rPr>
              <a:t> </a:t>
            </a:r>
            <a:r>
              <a:rPr dirty="0" sz="2900" spc="-170">
                <a:latin typeface="Arial MT"/>
                <a:cs typeface="Arial MT"/>
              </a:rPr>
              <a:t>podem</a:t>
            </a:r>
            <a:r>
              <a:rPr dirty="0" sz="2900" spc="-30">
                <a:latin typeface="Arial MT"/>
                <a:cs typeface="Arial MT"/>
              </a:rPr>
              <a:t> </a:t>
            </a:r>
            <a:r>
              <a:rPr dirty="0" sz="2900" spc="-70">
                <a:latin typeface="Arial MT"/>
                <a:cs typeface="Arial MT"/>
              </a:rPr>
              <a:t>ainda</a:t>
            </a:r>
            <a:r>
              <a:rPr dirty="0" sz="2900" spc="-130">
                <a:latin typeface="Arial MT"/>
                <a:cs typeface="Arial MT"/>
              </a:rPr>
              <a:t> </a:t>
            </a:r>
            <a:r>
              <a:rPr dirty="0" sz="2900" spc="-165">
                <a:latin typeface="Arial MT"/>
                <a:cs typeface="Arial MT"/>
              </a:rPr>
              <a:t>podem</a:t>
            </a:r>
            <a:r>
              <a:rPr dirty="0" sz="2900" spc="-35">
                <a:latin typeface="Arial MT"/>
                <a:cs typeface="Arial MT"/>
              </a:rPr>
              <a:t> </a:t>
            </a:r>
            <a:r>
              <a:rPr dirty="0" sz="2900">
                <a:latin typeface="Arial MT"/>
                <a:cs typeface="Arial MT"/>
              </a:rPr>
              <a:t>ter</a:t>
            </a:r>
            <a:r>
              <a:rPr dirty="0" sz="2900" spc="-95">
                <a:latin typeface="Arial MT"/>
                <a:cs typeface="Arial MT"/>
              </a:rPr>
              <a:t> </a:t>
            </a:r>
            <a:r>
              <a:rPr dirty="0" sz="2900" spc="-85">
                <a:latin typeface="Arial MT"/>
                <a:cs typeface="Arial MT"/>
              </a:rPr>
              <a:t>outro </a:t>
            </a:r>
            <a:r>
              <a:rPr dirty="0" sz="2900" spc="-85">
                <a:latin typeface="Arial MT"/>
                <a:cs typeface="Arial MT"/>
              </a:rPr>
              <a:t>	</a:t>
            </a:r>
            <a:r>
              <a:rPr dirty="0" sz="2900" spc="-10">
                <a:latin typeface="Arial MT"/>
                <a:cs typeface="Arial MT"/>
              </a:rPr>
              <a:t>parâmetro:</a:t>
            </a:r>
            <a:endParaRPr sz="2900">
              <a:latin typeface="Arial MT"/>
              <a:cs typeface="Arial MT"/>
            </a:endParaRPr>
          </a:p>
          <a:p>
            <a:pPr marL="379730">
              <a:lnSpc>
                <a:spcPct val="100000"/>
              </a:lnSpc>
              <a:spcBef>
                <a:spcPts val="540"/>
              </a:spcBef>
              <a:tabLst>
                <a:tab pos="743585" algn="l"/>
              </a:tabLst>
            </a:pPr>
            <a:r>
              <a:rPr dirty="0" sz="1800" spc="459">
                <a:solidFill>
                  <a:srgbClr val="94B6D2"/>
                </a:solidFill>
                <a:latin typeface="Microsoft Sans Serif"/>
                <a:cs typeface="Microsoft Sans Serif"/>
              </a:rPr>
              <a:t>□</a:t>
            </a:r>
            <a:r>
              <a:rPr dirty="0" sz="1800">
                <a:solidFill>
                  <a:srgbClr val="94B6D2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380">
                <a:latin typeface="Arial MT"/>
                <a:cs typeface="Arial MT"/>
              </a:rPr>
              <a:t>um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165">
                <a:latin typeface="Arial MT"/>
                <a:cs typeface="Arial MT"/>
              </a:rPr>
              <a:t>endereço</a:t>
            </a:r>
            <a:r>
              <a:rPr dirty="0" sz="2600" spc="-20">
                <a:latin typeface="Arial MT"/>
                <a:cs typeface="Arial MT"/>
              </a:rPr>
              <a:t> de</a:t>
            </a:r>
            <a:r>
              <a:rPr dirty="0" sz="2600" spc="-150">
                <a:latin typeface="Arial MT"/>
                <a:cs typeface="Arial MT"/>
              </a:rPr>
              <a:t> </a:t>
            </a:r>
            <a:r>
              <a:rPr dirty="0" sz="2600" spc="-180">
                <a:latin typeface="Arial MT"/>
                <a:cs typeface="Arial MT"/>
              </a:rPr>
              <a:t>memória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para</a:t>
            </a:r>
            <a:r>
              <a:rPr dirty="0" sz="2600" spc="-55">
                <a:latin typeface="Arial MT"/>
                <a:cs typeface="Arial MT"/>
              </a:rPr>
              <a:t> equiparar</a:t>
            </a:r>
            <a:r>
              <a:rPr dirty="0" sz="2600" spc="-60">
                <a:latin typeface="Arial MT"/>
                <a:cs typeface="Arial MT"/>
              </a:rPr>
              <a:t> </a:t>
            </a:r>
            <a:r>
              <a:rPr dirty="0" sz="2600" spc="-300">
                <a:latin typeface="Arial MT"/>
                <a:cs typeface="Arial MT"/>
              </a:rPr>
              <a:t>os</a:t>
            </a:r>
            <a:r>
              <a:rPr dirty="0" sz="2600" spc="-30">
                <a:latin typeface="Arial MT"/>
                <a:cs typeface="Arial MT"/>
              </a:rPr>
              <a:t> </a:t>
            </a:r>
            <a:r>
              <a:rPr dirty="0" sz="2600" spc="-285" i="1">
                <a:latin typeface="Arial"/>
                <a:cs typeface="Arial"/>
              </a:rPr>
              <a:t>wakeups</a:t>
            </a:r>
            <a:endParaRPr sz="2600">
              <a:latin typeface="Arial"/>
              <a:cs typeface="Arial"/>
            </a:endParaRPr>
          </a:p>
          <a:p>
            <a:pPr marL="652145">
              <a:lnSpc>
                <a:spcPct val="100000"/>
              </a:lnSpc>
              <a:spcBef>
                <a:spcPts val="35"/>
              </a:spcBef>
            </a:pPr>
            <a:r>
              <a:rPr dirty="0" sz="2600">
                <a:latin typeface="Arial MT"/>
                <a:cs typeface="Arial MT"/>
              </a:rPr>
              <a:t>a</a:t>
            </a:r>
            <a:r>
              <a:rPr dirty="0" sz="2600" spc="20">
                <a:latin typeface="Arial MT"/>
                <a:cs typeface="Arial MT"/>
              </a:rPr>
              <a:t> </a:t>
            </a:r>
            <a:r>
              <a:rPr dirty="0" sz="2600" spc="-350">
                <a:latin typeface="Arial MT"/>
                <a:cs typeface="Arial MT"/>
              </a:rPr>
              <a:t>seus</a:t>
            </a:r>
            <a:r>
              <a:rPr dirty="0" sz="2600">
                <a:latin typeface="Arial MT"/>
                <a:cs typeface="Arial MT"/>
              </a:rPr>
              <a:t> </a:t>
            </a:r>
            <a:r>
              <a:rPr dirty="0" sz="2600" spc="-180">
                <a:latin typeface="Arial MT"/>
                <a:cs typeface="Arial MT"/>
              </a:rPr>
              <a:t>respectivos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 spc="-280" i="1">
                <a:latin typeface="Arial"/>
                <a:cs typeface="Arial"/>
              </a:rPr>
              <a:t>sleeps</a:t>
            </a:r>
            <a:r>
              <a:rPr dirty="0" sz="2600" spc="-280">
                <a:latin typeface="Arial MT"/>
                <a:cs typeface="Arial MT"/>
              </a:rPr>
              <a:t>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365372" y="1629155"/>
            <a:ext cx="8552815" cy="5534025"/>
            <a:chOff x="1365372" y="1629155"/>
            <a:chExt cx="8552815" cy="55340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6486" y="1854707"/>
              <a:ext cx="7200900" cy="530809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490834" y="3418331"/>
              <a:ext cx="3455035" cy="2376170"/>
            </a:xfrm>
            <a:custGeom>
              <a:avLst/>
              <a:gdLst/>
              <a:ahLst/>
              <a:cxnLst/>
              <a:rect l="l" t="t" r="r" b="b"/>
              <a:pathLst>
                <a:path w="3455034" h="2376170">
                  <a:moveTo>
                    <a:pt x="0" y="2211323"/>
                  </a:moveTo>
                  <a:lnTo>
                    <a:pt x="0" y="2375915"/>
                  </a:lnTo>
                  <a:lnTo>
                    <a:pt x="3454907" y="2375915"/>
                  </a:lnTo>
                  <a:lnTo>
                    <a:pt x="3454907" y="2211323"/>
                  </a:lnTo>
                  <a:lnTo>
                    <a:pt x="0" y="2211323"/>
                  </a:lnTo>
                  <a:close/>
                </a:path>
                <a:path w="3455034" h="2376170">
                  <a:moveTo>
                    <a:pt x="0" y="0"/>
                  </a:moveTo>
                  <a:lnTo>
                    <a:pt x="0" y="143255"/>
                  </a:lnTo>
                  <a:lnTo>
                    <a:pt x="3454907" y="143255"/>
                  </a:lnTo>
                  <a:lnTo>
                    <a:pt x="3454907" y="0"/>
                  </a:lnTo>
                  <a:lnTo>
                    <a:pt x="0" y="0"/>
                  </a:lnTo>
                  <a:close/>
                </a:path>
              </a:pathLst>
            </a:custGeom>
            <a:ln w="158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62404" y="699007"/>
            <a:ext cx="7776209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65"/>
              <a:t>Problema</a:t>
            </a:r>
            <a:r>
              <a:rPr dirty="0" sz="4400" spc="-45"/>
              <a:t> </a:t>
            </a:r>
            <a:r>
              <a:rPr dirty="0" sz="4400" spc="-20"/>
              <a:t>do</a:t>
            </a:r>
            <a:r>
              <a:rPr dirty="0" sz="4400" spc="-254"/>
              <a:t> </a:t>
            </a:r>
            <a:r>
              <a:rPr dirty="0" sz="4400" spc="-120"/>
              <a:t>produtor-</a:t>
            </a:r>
            <a:r>
              <a:rPr dirty="0" sz="4400" spc="-145"/>
              <a:t> </a:t>
            </a:r>
            <a:r>
              <a:rPr dirty="0" sz="4400" spc="-380"/>
              <a:t>consumidor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7350">
              <a:lnSpc>
                <a:spcPct val="100000"/>
              </a:lnSpc>
              <a:spcBef>
                <a:spcPts val="100"/>
              </a:spcBef>
            </a:pPr>
            <a:r>
              <a:rPr dirty="0" sz="4200" spc="-295"/>
              <a:t>Sincronização</a:t>
            </a:r>
            <a:endParaRPr sz="42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algn="just" marL="330835" marR="6985" indent="-318770">
              <a:lnSpc>
                <a:spcPct val="100699"/>
              </a:lnSpc>
              <a:spcBef>
                <a:spcPts val="70"/>
              </a:spcBef>
              <a:buSzPct val="60714"/>
              <a:buFont typeface="Segoe UI Symbol"/>
              <a:buChar char="□"/>
              <a:tabLst>
                <a:tab pos="330835" algn="l"/>
                <a:tab pos="425450" algn="l"/>
              </a:tabLst>
            </a:pPr>
            <a:r>
              <a:rPr dirty="0">
                <a:solidFill>
                  <a:srgbClr val="DD7F46"/>
                </a:solidFill>
              </a:rPr>
              <a:t>	</a:t>
            </a:r>
            <a:r>
              <a:rPr dirty="0" spc="-185"/>
              <a:t>Freqüentemente,</a:t>
            </a:r>
            <a:r>
              <a:rPr dirty="0" spc="260"/>
              <a:t> </a:t>
            </a:r>
            <a:r>
              <a:rPr dirty="0" spc="-325"/>
              <a:t>os</a:t>
            </a:r>
            <a:r>
              <a:rPr dirty="0" spc="285"/>
              <a:t> </a:t>
            </a:r>
            <a:r>
              <a:rPr dirty="0" spc="-260"/>
              <a:t>processos</a:t>
            </a:r>
            <a:r>
              <a:rPr dirty="0" spc="265"/>
              <a:t> </a:t>
            </a:r>
            <a:r>
              <a:rPr dirty="0" spc="-140"/>
              <a:t>precisam</a:t>
            </a:r>
            <a:r>
              <a:rPr dirty="0" spc="265"/>
              <a:t> </a:t>
            </a:r>
            <a:r>
              <a:rPr dirty="0" spc="-320"/>
              <a:t>se</a:t>
            </a:r>
            <a:r>
              <a:rPr dirty="0" spc="275"/>
              <a:t> </a:t>
            </a:r>
            <a:r>
              <a:rPr dirty="0" spc="-185"/>
              <a:t>comunicar </a:t>
            </a:r>
            <a:r>
              <a:rPr dirty="0" spc="-335"/>
              <a:t>com</a:t>
            </a:r>
            <a:r>
              <a:rPr dirty="0"/>
              <a:t> </a:t>
            </a:r>
            <a:r>
              <a:rPr dirty="0" spc="-204"/>
              <a:t>outros</a:t>
            </a:r>
            <a:r>
              <a:rPr dirty="0" spc="15"/>
              <a:t> </a:t>
            </a:r>
            <a:r>
              <a:rPr dirty="0" spc="-145"/>
              <a:t>processos.</a:t>
            </a:r>
          </a:p>
          <a:p>
            <a:pPr lvl="1" marL="735965" indent="-356235">
              <a:lnSpc>
                <a:spcPct val="100000"/>
              </a:lnSpc>
              <a:spcBef>
                <a:spcPts val="2430"/>
              </a:spcBef>
              <a:buClr>
                <a:srgbClr val="94B6D2"/>
              </a:buClr>
              <a:buSzPct val="70833"/>
              <a:buFont typeface="Segoe UI Symbol"/>
              <a:buChar char="✓"/>
              <a:tabLst>
                <a:tab pos="735965" algn="l"/>
                <a:tab pos="1278890" algn="l"/>
                <a:tab pos="2197735" algn="l"/>
                <a:tab pos="3260090" algn="l"/>
                <a:tab pos="3655060" algn="l"/>
                <a:tab pos="4944110" algn="l"/>
                <a:tab pos="6829425" algn="l"/>
                <a:tab pos="7256145" algn="l"/>
              </a:tabLst>
            </a:pPr>
            <a:r>
              <a:rPr dirty="0" sz="2400" spc="-20">
                <a:latin typeface="Arial MT"/>
                <a:cs typeface="Arial MT"/>
              </a:rPr>
              <a:t>Isto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ocorre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quando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310">
                <a:latin typeface="Arial MT"/>
                <a:cs typeface="Arial MT"/>
              </a:rPr>
              <a:t>os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0">
                <a:latin typeface="Arial MT"/>
                <a:cs typeface="Arial MT"/>
              </a:rPr>
              <a:t>processos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compartilham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5">
                <a:latin typeface="Arial MT"/>
                <a:cs typeface="Arial MT"/>
              </a:rPr>
              <a:t>ou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85">
                <a:latin typeface="Arial MT"/>
                <a:cs typeface="Arial MT"/>
              </a:rPr>
              <a:t>trocam</a:t>
            </a:r>
            <a:endParaRPr sz="2400">
              <a:latin typeface="Arial MT"/>
              <a:cs typeface="Arial MT"/>
            </a:endParaRPr>
          </a:p>
          <a:p>
            <a:pPr marL="652780">
              <a:lnSpc>
                <a:spcPct val="100000"/>
              </a:lnSpc>
              <a:spcBef>
                <a:spcPts val="25"/>
              </a:spcBef>
            </a:pPr>
            <a:r>
              <a:rPr dirty="0" sz="2400" spc="-114"/>
              <a:t>dados</a:t>
            </a:r>
            <a:r>
              <a:rPr dirty="0" sz="2400" spc="-50"/>
              <a:t> </a:t>
            </a:r>
            <a:r>
              <a:rPr dirty="0" sz="2400" spc="-114"/>
              <a:t>entre</a:t>
            </a:r>
            <a:r>
              <a:rPr dirty="0" sz="2400" spc="-40"/>
              <a:t> </a:t>
            </a:r>
            <a:r>
              <a:rPr dirty="0" sz="2400" spc="-25"/>
              <a:t>si.</a:t>
            </a:r>
            <a:endParaRPr sz="2400"/>
          </a:p>
          <a:p>
            <a:pPr algn="just" marL="330835" marR="5080" indent="-318770">
              <a:lnSpc>
                <a:spcPct val="100400"/>
              </a:lnSpc>
              <a:spcBef>
                <a:spcPts val="2405"/>
              </a:spcBef>
              <a:buSzPct val="60714"/>
              <a:buFont typeface="Segoe UI Symbol"/>
              <a:buChar char="□"/>
              <a:tabLst>
                <a:tab pos="330835" algn="l"/>
                <a:tab pos="425450" algn="l"/>
              </a:tabLst>
            </a:pPr>
            <a:r>
              <a:rPr dirty="0">
                <a:solidFill>
                  <a:srgbClr val="DD7F46"/>
                </a:solidFill>
              </a:rPr>
              <a:t>	</a:t>
            </a:r>
            <a:r>
              <a:rPr dirty="0"/>
              <a:t>Há</a:t>
            </a:r>
            <a:r>
              <a:rPr dirty="0" spc="190"/>
              <a:t> </a:t>
            </a:r>
            <a:r>
              <a:rPr dirty="0"/>
              <a:t>a</a:t>
            </a:r>
            <a:r>
              <a:rPr dirty="0" spc="195"/>
              <a:t> </a:t>
            </a:r>
            <a:r>
              <a:rPr dirty="0" spc="-125"/>
              <a:t>necessidade</a:t>
            </a:r>
            <a:r>
              <a:rPr dirty="0" spc="190"/>
              <a:t> </a:t>
            </a:r>
            <a:r>
              <a:rPr dirty="0" spc="-25"/>
              <a:t>dessa</a:t>
            </a:r>
            <a:r>
              <a:rPr dirty="0" spc="195"/>
              <a:t> </a:t>
            </a:r>
            <a:r>
              <a:rPr dirty="0" spc="-160"/>
              <a:t>comunicação</a:t>
            </a:r>
            <a:r>
              <a:rPr dirty="0" spc="190"/>
              <a:t> </a:t>
            </a:r>
            <a:r>
              <a:rPr dirty="0"/>
              <a:t>ocorrer,</a:t>
            </a:r>
            <a:r>
              <a:rPr dirty="0" spc="190"/>
              <a:t> </a:t>
            </a:r>
            <a:r>
              <a:rPr dirty="0" spc="-25"/>
              <a:t>de </a:t>
            </a:r>
            <a:r>
              <a:rPr dirty="0" spc="-45"/>
              <a:t>preferência,</a:t>
            </a:r>
            <a:r>
              <a:rPr dirty="0" spc="220"/>
              <a:t> </a:t>
            </a:r>
            <a:r>
              <a:rPr dirty="0"/>
              <a:t>de</a:t>
            </a:r>
            <a:r>
              <a:rPr dirty="0" spc="225"/>
              <a:t> </a:t>
            </a:r>
            <a:r>
              <a:rPr dirty="0" spc="-290"/>
              <a:t>uma</a:t>
            </a:r>
            <a:r>
              <a:rPr dirty="0" spc="215"/>
              <a:t> </a:t>
            </a:r>
            <a:r>
              <a:rPr dirty="0"/>
              <a:t>forma</a:t>
            </a:r>
            <a:r>
              <a:rPr dirty="0" spc="235"/>
              <a:t> </a:t>
            </a:r>
            <a:r>
              <a:rPr dirty="0"/>
              <a:t>bem</a:t>
            </a:r>
            <a:r>
              <a:rPr dirty="0" spc="210"/>
              <a:t> </a:t>
            </a:r>
            <a:r>
              <a:rPr dirty="0" spc="-65"/>
              <a:t>estruturada</a:t>
            </a:r>
            <a:r>
              <a:rPr dirty="0" spc="229"/>
              <a:t> </a:t>
            </a:r>
            <a:r>
              <a:rPr dirty="0"/>
              <a:t>e</a:t>
            </a:r>
            <a:r>
              <a:rPr dirty="0" spc="235"/>
              <a:t> </a:t>
            </a:r>
            <a:r>
              <a:rPr dirty="0" spc="-405"/>
              <a:t>sem </a:t>
            </a:r>
            <a:r>
              <a:rPr dirty="0" spc="-100"/>
              <a:t>interrupções.</a:t>
            </a:r>
          </a:p>
          <a:p>
            <a:pPr lvl="1" marL="652780" marR="6350" indent="-273050">
              <a:lnSpc>
                <a:spcPct val="100800"/>
              </a:lnSpc>
              <a:spcBef>
                <a:spcPts val="2405"/>
              </a:spcBef>
              <a:buChar char="✓"/>
              <a:tabLst>
                <a:tab pos="652780" algn="l"/>
                <a:tab pos="735965" algn="l"/>
                <a:tab pos="1243965" algn="l"/>
                <a:tab pos="2927985" algn="l"/>
                <a:tab pos="4004945" algn="l"/>
                <a:tab pos="4378960" algn="l"/>
                <a:tab pos="6117590" algn="l"/>
                <a:tab pos="6487795" algn="l"/>
                <a:tab pos="7951470" algn="l"/>
              </a:tabLst>
            </a:pPr>
            <a:r>
              <a:rPr dirty="0" sz="1700">
                <a:solidFill>
                  <a:srgbClr val="94B6D2"/>
                </a:solidFill>
                <a:latin typeface="Segoe UI Symbol"/>
                <a:cs typeface="Segoe UI Symbol"/>
              </a:rPr>
              <a:t>	</a:t>
            </a:r>
            <a:r>
              <a:rPr dirty="0" sz="2400" spc="-310">
                <a:latin typeface="Arial MT"/>
                <a:cs typeface="Arial MT"/>
              </a:rPr>
              <a:t>As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interrupções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limitam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0">
                <a:latin typeface="Arial MT"/>
                <a:cs typeface="Arial MT"/>
              </a:rPr>
              <a:t>o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35">
                <a:latin typeface="Arial MT"/>
                <a:cs typeface="Arial MT"/>
              </a:rPr>
              <a:t>desempenho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0">
                <a:latin typeface="Arial MT"/>
                <a:cs typeface="Arial MT"/>
              </a:rPr>
              <a:t>e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aumentam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0">
                <a:latin typeface="Arial MT"/>
                <a:cs typeface="Arial MT"/>
              </a:rPr>
              <a:t>a </a:t>
            </a:r>
            <a:r>
              <a:rPr dirty="0" sz="2400" spc="-35">
                <a:latin typeface="Arial MT"/>
                <a:cs typeface="Arial MT"/>
              </a:rPr>
              <a:t>complexidade.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2404" y="699007"/>
            <a:ext cx="238252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30"/>
              <a:t>Semáforos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1466976" y="1963927"/>
            <a:ext cx="7927975" cy="406209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330835" marR="562610" indent="-318770">
              <a:lnSpc>
                <a:spcPct val="101200"/>
              </a:lnSpc>
              <a:spcBef>
                <a:spcPts val="60"/>
              </a:spcBef>
              <a:buClr>
                <a:srgbClr val="DD7F46"/>
              </a:buClr>
              <a:buSzPct val="60000"/>
              <a:buFont typeface="Segoe UI Symbol"/>
              <a:buChar char="□"/>
              <a:tabLst>
                <a:tab pos="330835" algn="l"/>
              </a:tabLst>
            </a:pPr>
            <a:r>
              <a:rPr dirty="0" sz="2500" spc="-254">
                <a:latin typeface="Arial MT"/>
                <a:cs typeface="Arial MT"/>
              </a:rPr>
              <a:t>Uma</a:t>
            </a:r>
            <a:r>
              <a:rPr dirty="0" sz="2500" spc="-10">
                <a:latin typeface="Arial MT"/>
                <a:cs typeface="Arial MT"/>
              </a:rPr>
              <a:t> </a:t>
            </a:r>
            <a:r>
              <a:rPr dirty="0" sz="2500" spc="-55">
                <a:latin typeface="Arial MT"/>
                <a:cs typeface="Arial MT"/>
              </a:rPr>
              <a:t>variável</a:t>
            </a:r>
            <a:r>
              <a:rPr dirty="0" sz="2500" spc="-120">
                <a:latin typeface="Arial MT"/>
                <a:cs typeface="Arial MT"/>
              </a:rPr>
              <a:t> </a:t>
            </a:r>
            <a:r>
              <a:rPr dirty="0" sz="2500" spc="-60">
                <a:latin typeface="Arial MT"/>
                <a:cs typeface="Arial MT"/>
              </a:rPr>
              <a:t>inteira</a:t>
            </a:r>
            <a:r>
              <a:rPr dirty="0" sz="2500" spc="-114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para</a:t>
            </a:r>
            <a:r>
              <a:rPr dirty="0" sz="2500" spc="-145">
                <a:latin typeface="Arial MT"/>
                <a:cs typeface="Arial MT"/>
              </a:rPr>
              <a:t> </a:t>
            </a:r>
            <a:r>
              <a:rPr dirty="0" sz="2500" spc="-130">
                <a:latin typeface="Arial MT"/>
                <a:cs typeface="Arial MT"/>
              </a:rPr>
              <a:t>contar</a:t>
            </a:r>
            <a:r>
              <a:rPr dirty="0" sz="2500" spc="-4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o</a:t>
            </a:r>
            <a:r>
              <a:rPr dirty="0" sz="2500" spc="-60">
                <a:latin typeface="Arial MT"/>
                <a:cs typeface="Arial MT"/>
              </a:rPr>
              <a:t> </a:t>
            </a:r>
            <a:r>
              <a:rPr dirty="0" sz="2500" spc="-235">
                <a:latin typeface="Arial MT"/>
                <a:cs typeface="Arial MT"/>
              </a:rPr>
              <a:t>número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de</a:t>
            </a:r>
            <a:r>
              <a:rPr dirty="0" sz="2500" spc="-55">
                <a:latin typeface="Arial MT"/>
                <a:cs typeface="Arial MT"/>
              </a:rPr>
              <a:t> </a:t>
            </a:r>
            <a:r>
              <a:rPr dirty="0" sz="2500" spc="-204">
                <a:latin typeface="Arial MT"/>
                <a:cs typeface="Arial MT"/>
              </a:rPr>
              <a:t>sinais</a:t>
            </a:r>
            <a:r>
              <a:rPr dirty="0" sz="2500" spc="-20">
                <a:latin typeface="Arial MT"/>
                <a:cs typeface="Arial MT"/>
              </a:rPr>
              <a:t> </a:t>
            </a:r>
            <a:r>
              <a:rPr dirty="0" sz="2500" spc="-25">
                <a:latin typeface="Arial MT"/>
                <a:cs typeface="Arial MT"/>
              </a:rPr>
              <a:t>de </a:t>
            </a:r>
            <a:r>
              <a:rPr dirty="0" sz="2500" spc="-60">
                <a:latin typeface="Arial MT"/>
                <a:cs typeface="Arial MT"/>
              </a:rPr>
              <a:t>acordar</a:t>
            </a:r>
            <a:r>
              <a:rPr dirty="0" sz="2500" spc="-90">
                <a:latin typeface="Arial MT"/>
                <a:cs typeface="Arial MT"/>
              </a:rPr>
              <a:t> </a:t>
            </a:r>
            <a:r>
              <a:rPr dirty="0" sz="2500" spc="-204">
                <a:latin typeface="Arial MT"/>
                <a:cs typeface="Arial MT"/>
              </a:rPr>
              <a:t>salvos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para</a:t>
            </a:r>
            <a:r>
              <a:rPr dirty="0" sz="2500" spc="-40">
                <a:latin typeface="Arial MT"/>
                <a:cs typeface="Arial MT"/>
              </a:rPr>
              <a:t> </a:t>
            </a:r>
            <a:r>
              <a:rPr dirty="0" sz="2500" spc="-290">
                <a:latin typeface="Arial MT"/>
                <a:cs typeface="Arial MT"/>
              </a:rPr>
              <a:t>uso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futuro.</a:t>
            </a:r>
            <a:endParaRPr sz="2500">
              <a:latin typeface="Arial MT"/>
              <a:cs typeface="Arial MT"/>
            </a:endParaRPr>
          </a:p>
          <a:p>
            <a:pPr marL="330835" marR="5080" indent="-318770">
              <a:lnSpc>
                <a:spcPct val="101200"/>
              </a:lnSpc>
              <a:spcBef>
                <a:spcPts val="635"/>
              </a:spcBef>
              <a:buClr>
                <a:srgbClr val="DD7F46"/>
              </a:buClr>
              <a:buSzPct val="60000"/>
              <a:buFont typeface="Segoe UI Symbol"/>
              <a:buChar char="□"/>
              <a:tabLst>
                <a:tab pos="330835" algn="l"/>
              </a:tabLst>
            </a:pPr>
            <a:r>
              <a:rPr dirty="0" sz="2500" spc="-300">
                <a:latin typeface="Arial MT"/>
                <a:cs typeface="Arial MT"/>
              </a:rPr>
              <a:t>Este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 spc="-60">
                <a:latin typeface="Arial MT"/>
                <a:cs typeface="Arial MT"/>
              </a:rPr>
              <a:t>pode</a:t>
            </a:r>
            <a:r>
              <a:rPr dirty="0" sz="2500" spc="-114">
                <a:latin typeface="Arial MT"/>
                <a:cs typeface="Arial MT"/>
              </a:rPr>
              <a:t> </a:t>
            </a:r>
            <a:r>
              <a:rPr dirty="0" sz="2500" spc="-155">
                <a:latin typeface="Arial MT"/>
                <a:cs typeface="Arial MT"/>
              </a:rPr>
              <a:t>conter</a:t>
            </a:r>
            <a:r>
              <a:rPr dirty="0" sz="2500" spc="-20">
                <a:latin typeface="Arial MT"/>
                <a:cs typeface="Arial MT"/>
              </a:rPr>
              <a:t> </a:t>
            </a:r>
            <a:r>
              <a:rPr dirty="0" sz="2500" spc="-50">
                <a:latin typeface="Arial MT"/>
                <a:cs typeface="Arial MT"/>
              </a:rPr>
              <a:t>valor</a:t>
            </a:r>
            <a:r>
              <a:rPr dirty="0" sz="2500" spc="-12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0</a:t>
            </a:r>
            <a:r>
              <a:rPr dirty="0" sz="2500" spc="-70">
                <a:latin typeface="Arial MT"/>
                <a:cs typeface="Arial MT"/>
              </a:rPr>
              <a:t> </a:t>
            </a:r>
            <a:r>
              <a:rPr dirty="0" sz="2500" spc="-285">
                <a:latin typeface="Arial MT"/>
                <a:cs typeface="Arial MT"/>
              </a:rPr>
              <a:t>(nenhum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160">
                <a:latin typeface="Arial MT"/>
                <a:cs typeface="Arial MT"/>
              </a:rPr>
              <a:t>sinal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de</a:t>
            </a:r>
            <a:r>
              <a:rPr dirty="0" sz="2500" spc="-50">
                <a:latin typeface="Arial MT"/>
                <a:cs typeface="Arial MT"/>
              </a:rPr>
              <a:t> </a:t>
            </a:r>
            <a:r>
              <a:rPr dirty="0" sz="2500" spc="-60">
                <a:latin typeface="Arial MT"/>
                <a:cs typeface="Arial MT"/>
              </a:rPr>
              <a:t>acordar</a:t>
            </a:r>
            <a:r>
              <a:rPr dirty="0" sz="2500" spc="-55">
                <a:latin typeface="Arial MT"/>
                <a:cs typeface="Arial MT"/>
              </a:rPr>
              <a:t> </a:t>
            </a:r>
            <a:r>
              <a:rPr dirty="0" sz="2500" spc="-160">
                <a:latin typeface="Arial MT"/>
                <a:cs typeface="Arial MT"/>
              </a:rPr>
              <a:t>salvo)</a:t>
            </a:r>
            <a:r>
              <a:rPr dirty="0" sz="2500" spc="-20">
                <a:latin typeface="Arial MT"/>
                <a:cs typeface="Arial MT"/>
              </a:rPr>
              <a:t> </a:t>
            </a:r>
            <a:r>
              <a:rPr dirty="0" sz="2500" spc="-25">
                <a:latin typeface="Arial MT"/>
                <a:cs typeface="Arial MT"/>
              </a:rPr>
              <a:t>ou </a:t>
            </a:r>
            <a:r>
              <a:rPr dirty="0" sz="2500" spc="-55">
                <a:latin typeface="Arial MT"/>
                <a:cs typeface="Arial MT"/>
              </a:rPr>
              <a:t>valor</a:t>
            </a:r>
            <a:r>
              <a:rPr dirty="0" sz="2500" spc="-120">
                <a:latin typeface="Arial MT"/>
                <a:cs typeface="Arial MT"/>
              </a:rPr>
              <a:t> </a:t>
            </a:r>
            <a:r>
              <a:rPr dirty="0" sz="2500" spc="-114">
                <a:latin typeface="Arial MT"/>
                <a:cs typeface="Arial MT"/>
              </a:rPr>
              <a:t>positivo</a:t>
            </a:r>
            <a:r>
              <a:rPr dirty="0" sz="2500" spc="-60">
                <a:latin typeface="Arial MT"/>
                <a:cs typeface="Arial MT"/>
              </a:rPr>
              <a:t> </a:t>
            </a:r>
            <a:r>
              <a:rPr dirty="0" sz="2500" spc="-310">
                <a:latin typeface="Arial MT"/>
                <a:cs typeface="Arial MT"/>
              </a:rPr>
              <a:t>(um</a:t>
            </a:r>
            <a:r>
              <a:rPr dirty="0" sz="2500" spc="-10">
                <a:latin typeface="Arial MT"/>
                <a:cs typeface="Arial MT"/>
              </a:rPr>
              <a:t> </a:t>
            </a:r>
            <a:r>
              <a:rPr dirty="0" sz="2500" spc="-229">
                <a:latin typeface="Arial MT"/>
                <a:cs typeface="Arial MT"/>
              </a:rPr>
              <a:t>ou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 spc="-229">
                <a:latin typeface="Arial MT"/>
                <a:cs typeface="Arial MT"/>
              </a:rPr>
              <a:t>mais</a:t>
            </a:r>
            <a:r>
              <a:rPr dirty="0" sz="2500" spc="-5">
                <a:latin typeface="Arial MT"/>
                <a:cs typeface="Arial MT"/>
              </a:rPr>
              <a:t> </a:t>
            </a:r>
            <a:r>
              <a:rPr dirty="0" sz="2500" spc="-204">
                <a:latin typeface="Arial MT"/>
                <a:cs typeface="Arial MT"/>
              </a:rPr>
              <a:t>sinais</a:t>
            </a:r>
            <a:r>
              <a:rPr dirty="0" sz="2500" spc="-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de</a:t>
            </a:r>
            <a:r>
              <a:rPr dirty="0" sz="2500" spc="-85">
                <a:latin typeface="Arial MT"/>
                <a:cs typeface="Arial MT"/>
              </a:rPr>
              <a:t> </a:t>
            </a:r>
            <a:r>
              <a:rPr dirty="0" sz="2500" spc="-60">
                <a:latin typeface="Arial MT"/>
                <a:cs typeface="Arial MT"/>
              </a:rPr>
              <a:t>acordar</a:t>
            </a:r>
            <a:r>
              <a:rPr dirty="0" sz="2500" spc="-40">
                <a:latin typeface="Arial MT"/>
                <a:cs typeface="Arial MT"/>
              </a:rPr>
              <a:t> </a:t>
            </a:r>
            <a:r>
              <a:rPr dirty="0" sz="2500" spc="-20">
                <a:latin typeface="Arial MT"/>
                <a:cs typeface="Arial MT"/>
              </a:rPr>
              <a:t>salvos)</a:t>
            </a:r>
            <a:endParaRPr sz="2500">
              <a:latin typeface="Arial MT"/>
              <a:cs typeface="Arial MT"/>
            </a:endParaRPr>
          </a:p>
          <a:p>
            <a:pPr marL="330835" indent="-318135">
              <a:lnSpc>
                <a:spcPct val="100000"/>
              </a:lnSpc>
              <a:spcBef>
                <a:spcPts val="695"/>
              </a:spcBef>
              <a:buClr>
                <a:srgbClr val="DD7F46"/>
              </a:buClr>
              <a:buSzPct val="60000"/>
              <a:buFont typeface="Segoe UI Symbol"/>
              <a:buChar char="□"/>
              <a:tabLst>
                <a:tab pos="330835" algn="l"/>
              </a:tabLst>
            </a:pPr>
            <a:r>
              <a:rPr dirty="0" sz="2500" spc="-265">
                <a:latin typeface="Arial MT"/>
                <a:cs typeface="Arial MT"/>
              </a:rPr>
              <a:t>Duas</a:t>
            </a:r>
            <a:r>
              <a:rPr dirty="0" sz="2500" spc="-5">
                <a:latin typeface="Arial MT"/>
                <a:cs typeface="Arial MT"/>
              </a:rPr>
              <a:t> </a:t>
            </a:r>
            <a:r>
              <a:rPr dirty="0" sz="2500" spc="-160">
                <a:latin typeface="Arial MT"/>
                <a:cs typeface="Arial MT"/>
              </a:rPr>
              <a:t>operações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 spc="-145">
                <a:latin typeface="Arial MT"/>
                <a:cs typeface="Arial MT"/>
              </a:rPr>
              <a:t>(generalizações</a:t>
            </a:r>
            <a:r>
              <a:rPr dirty="0" sz="2500" spc="-30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de</a:t>
            </a:r>
            <a:r>
              <a:rPr dirty="0" sz="2500" spc="-55">
                <a:latin typeface="Arial MT"/>
                <a:cs typeface="Arial MT"/>
              </a:rPr>
              <a:t> </a:t>
            </a:r>
            <a:r>
              <a:rPr dirty="0" sz="2500" spc="-245" i="1">
                <a:latin typeface="Arial"/>
                <a:cs typeface="Arial"/>
              </a:rPr>
              <a:t>sleep</a:t>
            </a:r>
            <a:r>
              <a:rPr dirty="0" sz="2500" spc="-15" i="1">
                <a:latin typeface="Arial"/>
                <a:cs typeface="Arial"/>
              </a:rPr>
              <a:t> </a:t>
            </a:r>
            <a:r>
              <a:rPr dirty="0" sz="2500">
                <a:latin typeface="Arial MT"/>
                <a:cs typeface="Arial MT"/>
              </a:rPr>
              <a:t>e</a:t>
            </a:r>
            <a:r>
              <a:rPr dirty="0" sz="2500" spc="-25">
                <a:latin typeface="Arial MT"/>
                <a:cs typeface="Arial MT"/>
              </a:rPr>
              <a:t> </a:t>
            </a:r>
            <a:r>
              <a:rPr dirty="0" sz="2500" spc="-35" i="1">
                <a:latin typeface="Arial"/>
                <a:cs typeface="Arial"/>
              </a:rPr>
              <a:t>wakeup</a:t>
            </a:r>
            <a:r>
              <a:rPr dirty="0" sz="2500" spc="-35">
                <a:latin typeface="Arial MT"/>
                <a:cs typeface="Arial MT"/>
              </a:rPr>
              <a:t>)</a:t>
            </a:r>
            <a:endParaRPr sz="2500">
              <a:latin typeface="Arial MT"/>
              <a:cs typeface="Arial MT"/>
            </a:endParaRPr>
          </a:p>
          <a:p>
            <a:pPr lvl="1" marL="652145" marR="285750" indent="-273050">
              <a:lnSpc>
                <a:spcPct val="100499"/>
              </a:lnSpc>
              <a:spcBef>
                <a:spcPts val="525"/>
              </a:spcBef>
              <a:buClr>
                <a:srgbClr val="94B6D2"/>
              </a:buClr>
              <a:buSzPct val="68181"/>
              <a:buFont typeface="Microsoft Sans Serif"/>
              <a:buChar char="□"/>
              <a:tabLst>
                <a:tab pos="652145" algn="l"/>
              </a:tabLst>
            </a:pPr>
            <a:r>
              <a:rPr dirty="0" sz="2200" spc="-245" i="1">
                <a:latin typeface="Arial"/>
                <a:cs typeface="Arial"/>
              </a:rPr>
              <a:t>Down</a:t>
            </a:r>
            <a:r>
              <a:rPr dirty="0" sz="2200" spc="-10" i="1">
                <a:latin typeface="Arial"/>
                <a:cs typeface="Arial"/>
              </a:rPr>
              <a:t> </a:t>
            </a:r>
            <a:r>
              <a:rPr dirty="0" sz="2200">
                <a:latin typeface="Arial MT"/>
                <a:cs typeface="Arial MT"/>
              </a:rPr>
              <a:t>–</a:t>
            </a:r>
            <a:r>
              <a:rPr dirty="0" sz="2200" spc="-155">
                <a:latin typeface="Arial MT"/>
                <a:cs typeface="Arial MT"/>
              </a:rPr>
              <a:t> </a:t>
            </a:r>
            <a:r>
              <a:rPr dirty="0" sz="2200" spc="-145">
                <a:latin typeface="Arial MT"/>
                <a:cs typeface="Arial MT"/>
              </a:rPr>
              <a:t>decrementa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95">
                <a:latin typeface="Arial MT"/>
                <a:cs typeface="Arial MT"/>
              </a:rPr>
              <a:t>(gasta</a:t>
            </a:r>
            <a:r>
              <a:rPr dirty="0" sz="2200" spc="-60">
                <a:latin typeface="Arial MT"/>
                <a:cs typeface="Arial MT"/>
              </a:rPr>
              <a:t> </a:t>
            </a:r>
            <a:r>
              <a:rPr dirty="0" sz="2200" spc="-335">
                <a:latin typeface="Arial MT"/>
                <a:cs typeface="Arial MT"/>
              </a:rPr>
              <a:t>um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135">
                <a:latin typeface="Arial MT"/>
                <a:cs typeface="Arial MT"/>
              </a:rPr>
              <a:t>sinal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de</a:t>
            </a:r>
            <a:r>
              <a:rPr dirty="0" sz="2200" spc="-85">
                <a:latin typeface="Arial MT"/>
                <a:cs typeface="Arial MT"/>
              </a:rPr>
              <a:t> </a:t>
            </a:r>
            <a:r>
              <a:rPr dirty="0" sz="2200" spc="-80">
                <a:latin typeface="Arial MT"/>
                <a:cs typeface="Arial MT"/>
              </a:rPr>
              <a:t>acordar),</a:t>
            </a:r>
            <a:r>
              <a:rPr dirty="0" sz="2200" spc="-30">
                <a:latin typeface="Arial MT"/>
                <a:cs typeface="Arial MT"/>
              </a:rPr>
              <a:t> </a:t>
            </a:r>
            <a:r>
              <a:rPr dirty="0" sz="2200" spc="-254">
                <a:latin typeface="Arial MT"/>
                <a:cs typeface="Arial MT"/>
              </a:rPr>
              <a:t>se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o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 spc="-55">
                <a:latin typeface="Arial MT"/>
                <a:cs typeface="Arial MT"/>
              </a:rPr>
              <a:t>valor</a:t>
            </a:r>
            <a:r>
              <a:rPr dirty="0" sz="2200" spc="-45">
                <a:latin typeface="Arial MT"/>
                <a:cs typeface="Arial MT"/>
              </a:rPr>
              <a:t> </a:t>
            </a:r>
            <a:r>
              <a:rPr dirty="0" sz="2200" spc="-25">
                <a:latin typeface="Arial MT"/>
                <a:cs typeface="Arial MT"/>
              </a:rPr>
              <a:t>do </a:t>
            </a:r>
            <a:r>
              <a:rPr dirty="0" sz="2200" spc="-140">
                <a:latin typeface="Arial MT"/>
                <a:cs typeface="Arial MT"/>
              </a:rPr>
              <a:t>semáforo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é</a:t>
            </a:r>
            <a:r>
              <a:rPr dirty="0" sz="2200" spc="-135">
                <a:latin typeface="Arial MT"/>
                <a:cs typeface="Arial MT"/>
              </a:rPr>
              <a:t> </a:t>
            </a:r>
            <a:r>
              <a:rPr dirty="0" sz="2200" spc="-100">
                <a:latin typeface="Arial MT"/>
                <a:cs typeface="Arial MT"/>
              </a:rPr>
              <a:t>maior</a:t>
            </a:r>
            <a:r>
              <a:rPr dirty="0" sz="2200" spc="-30">
                <a:latin typeface="Arial MT"/>
                <a:cs typeface="Arial MT"/>
              </a:rPr>
              <a:t> </a:t>
            </a:r>
            <a:r>
              <a:rPr dirty="0" sz="2200" spc="-140">
                <a:latin typeface="Arial MT"/>
                <a:cs typeface="Arial MT"/>
              </a:rPr>
              <a:t>que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20">
                <a:latin typeface="Arial MT"/>
                <a:cs typeface="Arial MT"/>
              </a:rPr>
              <a:t>0.</a:t>
            </a:r>
            <a:r>
              <a:rPr dirty="0" sz="2200" spc="-35">
                <a:latin typeface="Arial MT"/>
                <a:cs typeface="Arial MT"/>
              </a:rPr>
              <a:t> </a:t>
            </a:r>
            <a:r>
              <a:rPr dirty="0" sz="2200" spc="-190">
                <a:latin typeface="Arial MT"/>
                <a:cs typeface="Arial MT"/>
              </a:rPr>
              <a:t>Senão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135">
                <a:latin typeface="Arial MT"/>
                <a:cs typeface="Arial MT"/>
              </a:rPr>
              <a:t>será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135">
                <a:latin typeface="Arial MT"/>
                <a:cs typeface="Arial MT"/>
              </a:rPr>
              <a:t>posto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pra</a:t>
            </a:r>
            <a:r>
              <a:rPr dirty="0" sz="2200" spc="-30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dormir.</a:t>
            </a:r>
            <a:endParaRPr sz="2200">
              <a:latin typeface="Arial MT"/>
              <a:cs typeface="Arial MT"/>
            </a:endParaRPr>
          </a:p>
          <a:p>
            <a:pPr lvl="1" marL="652780" marR="227329" indent="-273050">
              <a:lnSpc>
                <a:spcPct val="100899"/>
              </a:lnSpc>
              <a:spcBef>
                <a:spcPts val="505"/>
              </a:spcBef>
              <a:buClr>
                <a:srgbClr val="94B6D2"/>
              </a:buClr>
              <a:buSzPct val="68181"/>
              <a:buFont typeface="Microsoft Sans Serif"/>
              <a:buChar char="□"/>
              <a:tabLst>
                <a:tab pos="652780" algn="l"/>
              </a:tabLst>
            </a:pPr>
            <a:r>
              <a:rPr dirty="0" sz="2200" spc="-204" i="1">
                <a:latin typeface="Arial"/>
                <a:cs typeface="Arial"/>
              </a:rPr>
              <a:t>Up</a:t>
            </a:r>
            <a:r>
              <a:rPr dirty="0" sz="2200" spc="-10" i="1">
                <a:latin typeface="Arial"/>
                <a:cs typeface="Arial"/>
              </a:rPr>
              <a:t> </a:t>
            </a:r>
            <a:r>
              <a:rPr dirty="0" sz="2200">
                <a:latin typeface="Arial MT"/>
                <a:cs typeface="Arial MT"/>
              </a:rPr>
              <a:t>–</a:t>
            </a:r>
            <a:r>
              <a:rPr dirty="0" sz="2200" spc="-155">
                <a:latin typeface="Arial MT"/>
                <a:cs typeface="Arial MT"/>
              </a:rPr>
              <a:t> </a:t>
            </a:r>
            <a:r>
              <a:rPr dirty="0" sz="2200" spc="-160">
                <a:latin typeface="Arial MT"/>
                <a:cs typeface="Arial MT"/>
              </a:rPr>
              <a:t>incrementa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o</a:t>
            </a:r>
            <a:r>
              <a:rPr dirty="0" sz="2200" spc="-130">
                <a:latin typeface="Arial MT"/>
                <a:cs typeface="Arial MT"/>
              </a:rPr>
              <a:t> </a:t>
            </a:r>
            <a:r>
              <a:rPr dirty="0" sz="2200" spc="-50">
                <a:latin typeface="Arial MT"/>
                <a:cs typeface="Arial MT"/>
              </a:rPr>
              <a:t>valor</a:t>
            </a:r>
            <a:r>
              <a:rPr dirty="0" sz="2200" spc="-40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do</a:t>
            </a:r>
            <a:r>
              <a:rPr dirty="0" sz="2200" spc="-50">
                <a:latin typeface="Arial MT"/>
                <a:cs typeface="Arial MT"/>
              </a:rPr>
              <a:t> </a:t>
            </a:r>
            <a:r>
              <a:rPr dirty="0" sz="2200" spc="-135">
                <a:latin typeface="Arial MT"/>
                <a:cs typeface="Arial MT"/>
              </a:rPr>
              <a:t>semáforo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e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 spc="-335">
                <a:latin typeface="Arial MT"/>
                <a:cs typeface="Arial MT"/>
              </a:rPr>
              <a:t>um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185">
                <a:latin typeface="Arial MT"/>
                <a:cs typeface="Arial MT"/>
              </a:rPr>
              <a:t>processo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145">
                <a:latin typeface="Arial MT"/>
                <a:cs typeface="Arial MT"/>
              </a:rPr>
              <a:t>que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5">
                <a:latin typeface="Arial MT"/>
                <a:cs typeface="Arial MT"/>
              </a:rPr>
              <a:t>esteja </a:t>
            </a:r>
            <a:r>
              <a:rPr dirty="0" sz="2200" spc="-125">
                <a:latin typeface="Arial MT"/>
                <a:cs typeface="Arial MT"/>
              </a:rPr>
              <a:t>dormindo</a:t>
            </a:r>
            <a:r>
              <a:rPr dirty="0" sz="2200" spc="-30">
                <a:latin typeface="Arial MT"/>
                <a:cs typeface="Arial MT"/>
              </a:rPr>
              <a:t> </a:t>
            </a:r>
            <a:r>
              <a:rPr dirty="0" sz="2200" spc="-60">
                <a:latin typeface="Arial MT"/>
                <a:cs typeface="Arial MT"/>
              </a:rPr>
              <a:t>pode</a:t>
            </a:r>
            <a:r>
              <a:rPr dirty="0" sz="2200" spc="-95">
                <a:latin typeface="Arial MT"/>
                <a:cs typeface="Arial MT"/>
              </a:rPr>
              <a:t> </a:t>
            </a:r>
            <a:r>
              <a:rPr dirty="0" sz="2200" spc="-180">
                <a:latin typeface="Arial MT"/>
                <a:cs typeface="Arial MT"/>
              </a:rPr>
              <a:t>ser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155">
                <a:latin typeface="Arial MT"/>
                <a:cs typeface="Arial MT"/>
              </a:rPr>
              <a:t>escolhido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para</a:t>
            </a:r>
            <a:r>
              <a:rPr dirty="0" sz="2200" spc="-35">
                <a:latin typeface="Arial MT"/>
                <a:cs typeface="Arial MT"/>
              </a:rPr>
              <a:t> </a:t>
            </a:r>
            <a:r>
              <a:rPr dirty="0" sz="2200" spc="-105">
                <a:latin typeface="Arial MT"/>
                <a:cs typeface="Arial MT"/>
              </a:rPr>
              <a:t>terminar</a:t>
            </a:r>
            <a:r>
              <a:rPr dirty="0" sz="2200" spc="-3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o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260">
                <a:latin typeface="Arial MT"/>
                <a:cs typeface="Arial MT"/>
              </a:rPr>
              <a:t>seu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10" i="1">
                <a:latin typeface="Arial"/>
                <a:cs typeface="Arial"/>
              </a:rPr>
              <a:t>down.</a:t>
            </a:r>
            <a:endParaRPr sz="2200">
              <a:latin typeface="Arial"/>
              <a:cs typeface="Arial"/>
            </a:endParaRPr>
          </a:p>
          <a:p>
            <a:pPr marL="330835" indent="-318135">
              <a:lnSpc>
                <a:spcPct val="100000"/>
              </a:lnSpc>
              <a:spcBef>
                <a:spcPts val="685"/>
              </a:spcBef>
              <a:buClr>
                <a:srgbClr val="DD7F46"/>
              </a:buClr>
              <a:buSzPct val="60000"/>
              <a:buFont typeface="Segoe UI Symbol"/>
              <a:buChar char="□"/>
              <a:tabLst>
                <a:tab pos="330835" algn="l"/>
              </a:tabLst>
            </a:pPr>
            <a:r>
              <a:rPr dirty="0" sz="2500" spc="-300">
                <a:latin typeface="Arial MT"/>
                <a:cs typeface="Arial MT"/>
              </a:rPr>
              <a:t>As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 spc="-155">
                <a:latin typeface="Arial MT"/>
                <a:cs typeface="Arial MT"/>
              </a:rPr>
              <a:t>operações</a:t>
            </a:r>
            <a:r>
              <a:rPr dirty="0" sz="2500" spc="-5">
                <a:latin typeface="Arial MT"/>
                <a:cs typeface="Arial MT"/>
              </a:rPr>
              <a:t> </a:t>
            </a:r>
            <a:r>
              <a:rPr dirty="0" sz="2500" spc="-150">
                <a:latin typeface="Arial MT"/>
                <a:cs typeface="Arial MT"/>
              </a:rPr>
              <a:t>sobre</a:t>
            </a:r>
            <a:r>
              <a:rPr dirty="0" sz="2500" spc="-10">
                <a:latin typeface="Arial MT"/>
                <a:cs typeface="Arial MT"/>
              </a:rPr>
              <a:t> </a:t>
            </a:r>
            <a:r>
              <a:rPr dirty="0" sz="2500" spc="-285">
                <a:latin typeface="Arial MT"/>
                <a:cs typeface="Arial MT"/>
              </a:rPr>
              <a:t>os</a:t>
            </a:r>
            <a:r>
              <a:rPr dirty="0" sz="2500" spc="-5">
                <a:latin typeface="Arial MT"/>
                <a:cs typeface="Arial MT"/>
              </a:rPr>
              <a:t> </a:t>
            </a:r>
            <a:r>
              <a:rPr dirty="0" sz="2500" spc="-190">
                <a:latin typeface="Arial MT"/>
                <a:cs typeface="Arial MT"/>
              </a:rPr>
              <a:t>semáforos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204">
                <a:latin typeface="Arial MT"/>
                <a:cs typeface="Arial MT"/>
              </a:rPr>
              <a:t>são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 spc="-180">
                <a:latin typeface="Arial MT"/>
                <a:cs typeface="Arial MT"/>
              </a:rPr>
              <a:t>atômicas</a:t>
            </a:r>
            <a:r>
              <a:rPr dirty="0" sz="2500" spc="-10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e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 spc="-70">
                <a:latin typeface="Arial MT"/>
                <a:cs typeface="Arial MT"/>
              </a:rPr>
              <a:t>indivisível.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365372" y="1629155"/>
            <a:ext cx="8552815" cy="5577840"/>
            <a:chOff x="1365372" y="1629155"/>
            <a:chExt cx="8552815" cy="55778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4754" y="1880616"/>
              <a:ext cx="6408420" cy="532637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986390" y="3706367"/>
              <a:ext cx="3096895" cy="2809240"/>
            </a:xfrm>
            <a:custGeom>
              <a:avLst/>
              <a:gdLst/>
              <a:ahLst/>
              <a:cxnLst/>
              <a:rect l="l" t="t" r="r" b="b"/>
              <a:pathLst>
                <a:path w="3096895" h="2809240">
                  <a:moveTo>
                    <a:pt x="0" y="0"/>
                  </a:moveTo>
                  <a:lnTo>
                    <a:pt x="0" y="143255"/>
                  </a:lnTo>
                  <a:lnTo>
                    <a:pt x="3096767" y="143255"/>
                  </a:lnTo>
                  <a:lnTo>
                    <a:pt x="3096767" y="0"/>
                  </a:lnTo>
                  <a:lnTo>
                    <a:pt x="0" y="0"/>
                  </a:lnTo>
                  <a:close/>
                </a:path>
                <a:path w="3096895" h="2809240">
                  <a:moveTo>
                    <a:pt x="0" y="576071"/>
                  </a:moveTo>
                  <a:lnTo>
                    <a:pt x="0" y="719327"/>
                  </a:lnTo>
                  <a:lnTo>
                    <a:pt x="3096767" y="719327"/>
                  </a:lnTo>
                  <a:lnTo>
                    <a:pt x="3096767" y="576071"/>
                  </a:lnTo>
                  <a:lnTo>
                    <a:pt x="0" y="576071"/>
                  </a:lnTo>
                  <a:close/>
                </a:path>
                <a:path w="3096895" h="2809240">
                  <a:moveTo>
                    <a:pt x="0" y="2087879"/>
                  </a:moveTo>
                  <a:lnTo>
                    <a:pt x="0" y="2231135"/>
                  </a:lnTo>
                  <a:lnTo>
                    <a:pt x="3096767" y="2231135"/>
                  </a:lnTo>
                  <a:lnTo>
                    <a:pt x="3096767" y="2087879"/>
                  </a:lnTo>
                  <a:lnTo>
                    <a:pt x="0" y="2087879"/>
                  </a:lnTo>
                  <a:close/>
                </a:path>
                <a:path w="3096895" h="2809240">
                  <a:moveTo>
                    <a:pt x="0" y="2663951"/>
                  </a:moveTo>
                  <a:lnTo>
                    <a:pt x="0" y="2808731"/>
                  </a:lnTo>
                  <a:lnTo>
                    <a:pt x="3096767" y="2808731"/>
                  </a:lnTo>
                  <a:lnTo>
                    <a:pt x="3096767" y="2663951"/>
                  </a:lnTo>
                  <a:lnTo>
                    <a:pt x="0" y="2663951"/>
                  </a:lnTo>
                  <a:close/>
                </a:path>
              </a:pathLst>
            </a:custGeom>
            <a:ln w="158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62404" y="699007"/>
            <a:ext cx="7776209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65"/>
              <a:t>Problema</a:t>
            </a:r>
            <a:r>
              <a:rPr dirty="0" sz="4400" spc="-45"/>
              <a:t> </a:t>
            </a:r>
            <a:r>
              <a:rPr dirty="0" sz="4400" spc="-20"/>
              <a:t>do</a:t>
            </a:r>
            <a:r>
              <a:rPr dirty="0" sz="4400" spc="-254"/>
              <a:t> </a:t>
            </a:r>
            <a:r>
              <a:rPr dirty="0" sz="4400" spc="-120"/>
              <a:t>produtor-</a:t>
            </a:r>
            <a:r>
              <a:rPr dirty="0" sz="4400" spc="-145"/>
              <a:t> </a:t>
            </a:r>
            <a:r>
              <a:rPr dirty="0" sz="4400" spc="-380"/>
              <a:t>consumidor</a:t>
            </a:r>
            <a:endParaRPr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7350">
              <a:lnSpc>
                <a:spcPct val="100000"/>
              </a:lnSpc>
              <a:spcBef>
                <a:spcPts val="100"/>
              </a:spcBef>
            </a:pPr>
            <a:r>
              <a:rPr dirty="0" sz="4200" spc="-295"/>
              <a:t>Sincronização</a:t>
            </a:r>
            <a:endParaRPr sz="42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8899" rIns="0" bIns="0" rtlCol="0" vert="horz">
            <a:spAutoFit/>
          </a:bodyPr>
          <a:lstStyle/>
          <a:p>
            <a:pPr marL="636905" indent="-624205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SzPct val="61538"/>
              <a:buFont typeface="Segoe UI Symbol"/>
              <a:buChar char="□"/>
              <a:tabLst>
                <a:tab pos="636905" algn="l"/>
              </a:tabLst>
            </a:pPr>
            <a:r>
              <a:rPr dirty="0" sz="2600" spc="-275"/>
              <a:t>Três</a:t>
            </a:r>
            <a:r>
              <a:rPr dirty="0" sz="2600" spc="-5"/>
              <a:t> </a:t>
            </a:r>
            <a:r>
              <a:rPr dirty="0" sz="2600" spc="-165"/>
              <a:t>tópicos</a:t>
            </a:r>
            <a:r>
              <a:rPr dirty="0" sz="2600" spc="15"/>
              <a:t> </a:t>
            </a:r>
            <a:r>
              <a:rPr dirty="0" sz="2600" spc="-165"/>
              <a:t>serão</a:t>
            </a:r>
            <a:r>
              <a:rPr dirty="0" sz="2600" spc="20"/>
              <a:t> </a:t>
            </a:r>
            <a:r>
              <a:rPr dirty="0" sz="2600" spc="-10"/>
              <a:t>abordados:</a:t>
            </a:r>
            <a:endParaRPr sz="2600"/>
          </a:p>
          <a:p>
            <a:pPr lvl="1" marL="926465" marR="6350" indent="-457200">
              <a:lnSpc>
                <a:spcPct val="100800"/>
              </a:lnSpc>
              <a:spcBef>
                <a:spcPts val="2400"/>
              </a:spcBef>
              <a:buClr>
                <a:srgbClr val="94B6D2"/>
              </a:buClr>
              <a:buSzPct val="70833"/>
              <a:buFont typeface="Segoe UI Symbol"/>
              <a:buChar char="❑"/>
              <a:tabLst>
                <a:tab pos="926465" algn="l"/>
                <a:tab pos="1828800" algn="l"/>
                <a:tab pos="2377440" algn="l"/>
                <a:tab pos="3636645" algn="l"/>
                <a:tab pos="4554220" algn="l"/>
                <a:tab pos="6131560" algn="l"/>
                <a:tab pos="6948805" algn="l"/>
                <a:tab pos="7496175" algn="l"/>
              </a:tabLst>
            </a:pPr>
            <a:r>
              <a:rPr dirty="0" sz="2400" spc="-275">
                <a:latin typeface="Arial MT"/>
                <a:cs typeface="Arial MT"/>
              </a:rPr>
              <a:t>Como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375">
                <a:latin typeface="Arial MT"/>
                <a:cs typeface="Arial MT"/>
              </a:rPr>
              <a:t>um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processo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passa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informação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0">
                <a:latin typeface="Arial MT"/>
                <a:cs typeface="Arial MT"/>
              </a:rPr>
              <a:t>para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375">
                <a:latin typeface="Arial MT"/>
                <a:cs typeface="Arial MT"/>
              </a:rPr>
              <a:t>um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20">
                <a:latin typeface="Arial MT"/>
                <a:cs typeface="Arial MT"/>
              </a:rPr>
              <a:t>outro </a:t>
            </a:r>
            <a:r>
              <a:rPr dirty="0" sz="2400" spc="-85">
                <a:latin typeface="Arial MT"/>
                <a:cs typeface="Arial MT"/>
              </a:rPr>
              <a:t>processo.</a:t>
            </a:r>
            <a:endParaRPr sz="2400">
              <a:latin typeface="Arial MT"/>
              <a:cs typeface="Arial MT"/>
            </a:endParaRPr>
          </a:p>
          <a:p>
            <a:pPr lvl="1" marL="926465" marR="6985" indent="-457200">
              <a:lnSpc>
                <a:spcPct val="101200"/>
              </a:lnSpc>
              <a:spcBef>
                <a:spcPts val="2220"/>
              </a:spcBef>
              <a:buClr>
                <a:srgbClr val="94B6D2"/>
              </a:buClr>
              <a:buSzPct val="70833"/>
              <a:buFont typeface="Segoe UI Symbol"/>
              <a:buChar char="❑"/>
              <a:tabLst>
                <a:tab pos="926465" algn="l"/>
                <a:tab pos="1754505" algn="l"/>
                <a:tab pos="2883535" algn="l"/>
                <a:tab pos="3473450" algn="l"/>
                <a:tab pos="4098290" algn="l"/>
                <a:tab pos="4520565" algn="l"/>
                <a:tab pos="5198745" algn="l"/>
                <a:tab pos="6488430" algn="l"/>
                <a:tab pos="7078345" algn="l"/>
              </a:tabLst>
            </a:pPr>
            <a:r>
              <a:rPr dirty="0" sz="2400" spc="-275">
                <a:latin typeface="Arial MT"/>
                <a:cs typeface="Arial MT"/>
              </a:rPr>
              <a:t>Como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garantir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5">
                <a:latin typeface="Arial MT"/>
                <a:cs typeface="Arial MT"/>
              </a:rPr>
              <a:t>que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0">
                <a:latin typeface="Arial MT"/>
                <a:cs typeface="Arial MT"/>
              </a:rPr>
              <a:t>dois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5">
                <a:latin typeface="Arial MT"/>
                <a:cs typeface="Arial MT"/>
              </a:rPr>
              <a:t>ou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0">
                <a:latin typeface="Arial MT"/>
                <a:cs typeface="Arial MT"/>
              </a:rPr>
              <a:t>mais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0">
                <a:latin typeface="Arial MT"/>
                <a:cs typeface="Arial MT"/>
              </a:rPr>
              <a:t>processos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5">
                <a:latin typeface="Arial MT"/>
                <a:cs typeface="Arial MT"/>
              </a:rPr>
              <a:t>não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40">
                <a:latin typeface="Arial MT"/>
                <a:cs typeface="Arial MT"/>
              </a:rPr>
              <a:t>invadam </a:t>
            </a:r>
            <a:r>
              <a:rPr dirty="0" sz="2400" spc="-335">
                <a:latin typeface="Arial MT"/>
                <a:cs typeface="Arial MT"/>
              </a:rPr>
              <a:t>uns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200">
                <a:latin typeface="Arial MT"/>
                <a:cs typeface="Arial MT"/>
              </a:rPr>
              <a:t>aos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30">
                <a:latin typeface="Arial MT"/>
                <a:cs typeface="Arial MT"/>
              </a:rPr>
              <a:t>outros.</a:t>
            </a:r>
            <a:endParaRPr sz="2400">
              <a:latin typeface="Arial MT"/>
              <a:cs typeface="Arial MT"/>
            </a:endParaRPr>
          </a:p>
          <a:p>
            <a:pPr lvl="1" marL="926465" marR="5080" indent="-457200">
              <a:lnSpc>
                <a:spcPct val="101200"/>
              </a:lnSpc>
              <a:spcBef>
                <a:spcPts val="2220"/>
              </a:spcBef>
              <a:buClr>
                <a:srgbClr val="94B6D2"/>
              </a:buClr>
              <a:buSzPct val="70833"/>
              <a:buFont typeface="Segoe UI Symbol"/>
              <a:buChar char="❑"/>
              <a:tabLst>
                <a:tab pos="926465" algn="l"/>
                <a:tab pos="1764664" algn="l"/>
                <a:tab pos="2903855" algn="l"/>
                <a:tab pos="3556000" algn="l"/>
                <a:tab pos="4899025" algn="l"/>
                <a:tab pos="6339205" algn="l"/>
                <a:tab pos="7412355" algn="l"/>
              </a:tabLst>
            </a:pPr>
            <a:r>
              <a:rPr dirty="0" sz="2400" spc="-275">
                <a:latin typeface="Arial MT"/>
                <a:cs typeface="Arial MT"/>
              </a:rPr>
              <a:t>Como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garantir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5">
                <a:latin typeface="Arial MT"/>
                <a:cs typeface="Arial MT"/>
              </a:rPr>
              <a:t>uma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5">
                <a:latin typeface="Arial MT"/>
                <a:cs typeface="Arial MT"/>
              </a:rPr>
              <a:t>seqüência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adequada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quando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30">
                <a:latin typeface="Arial MT"/>
                <a:cs typeface="Arial MT"/>
              </a:rPr>
              <a:t>existe </a:t>
            </a:r>
            <a:r>
              <a:rPr dirty="0" sz="2400" spc="-245">
                <a:latin typeface="Arial MT"/>
                <a:cs typeface="Arial MT"/>
              </a:rPr>
              <a:t>uma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130">
                <a:latin typeface="Arial MT"/>
                <a:cs typeface="Arial MT"/>
              </a:rPr>
              <a:t>dependência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120">
                <a:latin typeface="Arial MT"/>
                <a:cs typeface="Arial MT"/>
              </a:rPr>
              <a:t>entre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105">
                <a:latin typeface="Arial MT"/>
                <a:cs typeface="Arial MT"/>
              </a:rPr>
              <a:t>processos.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7350">
              <a:lnSpc>
                <a:spcPct val="100000"/>
              </a:lnSpc>
              <a:spcBef>
                <a:spcPts val="100"/>
              </a:spcBef>
            </a:pPr>
            <a:r>
              <a:rPr dirty="0" sz="4200" spc="-295"/>
              <a:t>Sincronização</a:t>
            </a:r>
            <a:endParaRPr sz="4200"/>
          </a:p>
        </p:txBody>
      </p:sp>
      <p:sp>
        <p:nvSpPr>
          <p:cNvPr id="3" name="object 3" descr=""/>
          <p:cNvSpPr txBox="1"/>
          <p:nvPr/>
        </p:nvSpPr>
        <p:spPr>
          <a:xfrm>
            <a:off x="1310004" y="1796287"/>
            <a:ext cx="8133080" cy="4623435"/>
          </a:xfrm>
          <a:prstGeom prst="rect">
            <a:avLst/>
          </a:prstGeom>
        </p:spPr>
        <p:txBody>
          <a:bodyPr wrap="square" lIns="0" tIns="55879" rIns="0" bIns="0" rtlCol="0" vert="horz">
            <a:spAutoFit/>
          </a:bodyPr>
          <a:lstStyle/>
          <a:p>
            <a:pPr marL="545465" marR="5080" indent="-533400">
              <a:lnSpc>
                <a:spcPts val="2830"/>
              </a:lnSpc>
              <a:spcBef>
                <a:spcPts val="439"/>
              </a:spcBef>
              <a:buClr>
                <a:srgbClr val="DD7F46"/>
              </a:buClr>
              <a:buSzPct val="61538"/>
              <a:buFont typeface="Segoe UI Symbol"/>
              <a:buChar char="□"/>
              <a:tabLst>
                <a:tab pos="545465" algn="l"/>
                <a:tab pos="2562225" algn="l"/>
                <a:tab pos="3842385" algn="l"/>
                <a:tab pos="5582920" algn="l"/>
                <a:tab pos="6461125" algn="l"/>
                <a:tab pos="7444105" algn="l"/>
              </a:tabLst>
            </a:pPr>
            <a:r>
              <a:rPr dirty="0" sz="2600" spc="-10">
                <a:latin typeface="Arial MT"/>
                <a:cs typeface="Arial MT"/>
              </a:rPr>
              <a:t>Abordaremos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10">
                <a:latin typeface="Arial MT"/>
                <a:cs typeface="Arial MT"/>
              </a:rPr>
              <a:t>diversos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285">
                <a:latin typeface="Arial MT"/>
                <a:cs typeface="Arial MT"/>
              </a:rPr>
              <a:t>mecanismos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20">
                <a:latin typeface="Arial MT"/>
                <a:cs typeface="Arial MT"/>
              </a:rPr>
              <a:t>para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10">
                <a:latin typeface="Arial MT"/>
                <a:cs typeface="Arial MT"/>
              </a:rPr>
              <a:t>tratar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320">
                <a:latin typeface="Arial MT"/>
                <a:cs typeface="Arial MT"/>
              </a:rPr>
              <a:t>essas </a:t>
            </a:r>
            <a:r>
              <a:rPr dirty="0" sz="2600" spc="-105">
                <a:latin typeface="Arial MT"/>
                <a:cs typeface="Arial MT"/>
              </a:rPr>
              <a:t>questões:</a:t>
            </a:r>
            <a:endParaRPr sz="2600">
              <a:latin typeface="Arial MT"/>
              <a:cs typeface="Arial MT"/>
            </a:endParaRPr>
          </a:p>
          <a:p>
            <a:pPr lvl="1" marL="926465" indent="-457200">
              <a:lnSpc>
                <a:spcPct val="100000"/>
              </a:lnSpc>
              <a:spcBef>
                <a:spcPts val="2230"/>
              </a:spcBef>
              <a:buClr>
                <a:srgbClr val="94B6D2"/>
              </a:buClr>
              <a:buSzPct val="70833"/>
              <a:buFont typeface="Segoe UI Symbol"/>
              <a:buChar char="✓"/>
              <a:tabLst>
                <a:tab pos="926465" algn="l"/>
              </a:tabLst>
            </a:pPr>
            <a:r>
              <a:rPr dirty="0" sz="2400" spc="-204">
                <a:latin typeface="Arial MT"/>
                <a:cs typeface="Arial MT"/>
              </a:rPr>
              <a:t>Condições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de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disputa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25"/>
              </a:spcBef>
              <a:buClr>
                <a:srgbClr val="94B6D2"/>
              </a:buClr>
              <a:buFont typeface="Segoe UI Symbol"/>
              <a:buChar char="✓"/>
            </a:pPr>
            <a:endParaRPr sz="2400">
              <a:latin typeface="Arial MT"/>
              <a:cs typeface="Arial MT"/>
            </a:endParaRPr>
          </a:p>
          <a:p>
            <a:pPr lvl="1" marL="926465" indent="-457200">
              <a:lnSpc>
                <a:spcPct val="100000"/>
              </a:lnSpc>
              <a:buClr>
                <a:srgbClr val="94B6D2"/>
              </a:buClr>
              <a:buSzPct val="70833"/>
              <a:buFont typeface="Segoe UI Symbol"/>
              <a:buChar char="✓"/>
              <a:tabLst>
                <a:tab pos="926465" algn="l"/>
              </a:tabLst>
            </a:pPr>
            <a:r>
              <a:rPr dirty="0" sz="2400" spc="-215">
                <a:latin typeface="Arial MT"/>
                <a:cs typeface="Arial MT"/>
              </a:rPr>
              <a:t>Regiões</a:t>
            </a:r>
            <a:r>
              <a:rPr dirty="0" sz="2400" spc="5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críticas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35"/>
              </a:spcBef>
              <a:buClr>
                <a:srgbClr val="94B6D2"/>
              </a:buClr>
              <a:buFont typeface="Segoe UI Symbol"/>
              <a:buChar char="✓"/>
            </a:pPr>
            <a:endParaRPr sz="2400">
              <a:latin typeface="Arial MT"/>
              <a:cs typeface="Arial MT"/>
            </a:endParaRPr>
          </a:p>
          <a:p>
            <a:pPr lvl="1" marL="926465" indent="-457200">
              <a:lnSpc>
                <a:spcPct val="100000"/>
              </a:lnSpc>
              <a:buClr>
                <a:srgbClr val="94B6D2"/>
              </a:buClr>
              <a:buSzPct val="70833"/>
              <a:buFont typeface="Segoe UI Symbol"/>
              <a:buChar char="✓"/>
              <a:tabLst>
                <a:tab pos="926465" algn="l"/>
              </a:tabLst>
            </a:pPr>
            <a:r>
              <a:rPr dirty="0" sz="2400" spc="-225">
                <a:latin typeface="Arial MT"/>
                <a:cs typeface="Arial MT"/>
              </a:rPr>
              <a:t>Exclusão</a:t>
            </a:r>
            <a:r>
              <a:rPr dirty="0" sz="2400" spc="4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mútua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35"/>
              </a:spcBef>
              <a:buClr>
                <a:srgbClr val="94B6D2"/>
              </a:buClr>
              <a:buFont typeface="Segoe UI Symbol"/>
              <a:buChar char="✓"/>
            </a:pPr>
            <a:endParaRPr sz="2400">
              <a:latin typeface="Arial MT"/>
              <a:cs typeface="Arial MT"/>
            </a:endParaRPr>
          </a:p>
          <a:p>
            <a:pPr lvl="1" marL="926465" indent="-457200">
              <a:lnSpc>
                <a:spcPct val="100000"/>
              </a:lnSpc>
              <a:buClr>
                <a:srgbClr val="94B6D2"/>
              </a:buClr>
              <a:buSzPct val="70833"/>
              <a:buFont typeface="Segoe UI Symbol"/>
              <a:buChar char="✓"/>
              <a:tabLst>
                <a:tab pos="926465" algn="l"/>
              </a:tabLst>
            </a:pPr>
            <a:r>
              <a:rPr dirty="0" sz="2400" spc="-150">
                <a:latin typeface="Arial MT"/>
                <a:cs typeface="Arial MT"/>
              </a:rPr>
              <a:t>Dormir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</a:t>
            </a:r>
            <a:r>
              <a:rPr dirty="0" sz="2400" spc="-13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acordar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35"/>
              </a:spcBef>
              <a:buClr>
                <a:srgbClr val="94B6D2"/>
              </a:buClr>
              <a:buFont typeface="Segoe UI Symbol"/>
              <a:buChar char="✓"/>
            </a:pPr>
            <a:endParaRPr sz="2400">
              <a:latin typeface="Arial MT"/>
              <a:cs typeface="Arial MT"/>
            </a:endParaRPr>
          </a:p>
          <a:p>
            <a:pPr lvl="1" marL="926465" indent="-457200">
              <a:lnSpc>
                <a:spcPct val="100000"/>
              </a:lnSpc>
              <a:spcBef>
                <a:spcPts val="5"/>
              </a:spcBef>
              <a:buClr>
                <a:srgbClr val="94B6D2"/>
              </a:buClr>
              <a:buSzPct val="70833"/>
              <a:buFont typeface="Segoe UI Symbol"/>
              <a:buChar char="✓"/>
              <a:tabLst>
                <a:tab pos="926465" algn="l"/>
              </a:tabLst>
            </a:pPr>
            <a:r>
              <a:rPr dirty="0" sz="2400" spc="-70">
                <a:latin typeface="Arial MT"/>
                <a:cs typeface="Arial MT"/>
              </a:rPr>
              <a:t>Semáforos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7350">
              <a:lnSpc>
                <a:spcPct val="100000"/>
              </a:lnSpc>
              <a:spcBef>
                <a:spcPts val="100"/>
              </a:spcBef>
            </a:pPr>
            <a:r>
              <a:rPr dirty="0" sz="4200" spc="-295"/>
              <a:t>Sincronização</a:t>
            </a:r>
            <a:endParaRPr sz="4200"/>
          </a:p>
        </p:txBody>
      </p:sp>
      <p:sp>
        <p:nvSpPr>
          <p:cNvPr id="3" name="object 3" descr=""/>
          <p:cNvSpPr txBox="1"/>
          <p:nvPr/>
        </p:nvSpPr>
        <p:spPr>
          <a:xfrm>
            <a:off x="1249040" y="1992883"/>
            <a:ext cx="8136890" cy="26269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546100" marR="5080" indent="-533400">
              <a:lnSpc>
                <a:spcPct val="100600"/>
              </a:lnSpc>
              <a:spcBef>
                <a:spcPts val="85"/>
              </a:spcBef>
            </a:pPr>
            <a:r>
              <a:rPr dirty="0" sz="1600">
                <a:solidFill>
                  <a:srgbClr val="DD7F46"/>
                </a:solidFill>
                <a:latin typeface="Segoe UI Symbol"/>
                <a:cs typeface="Segoe UI Symbol"/>
              </a:rPr>
              <a:t>□</a:t>
            </a:r>
            <a:r>
              <a:rPr dirty="0" sz="1600" spc="204">
                <a:solidFill>
                  <a:srgbClr val="DD7F46"/>
                </a:solidFill>
                <a:latin typeface="Segoe UI Symbol"/>
                <a:cs typeface="Segoe UI Symbol"/>
              </a:rPr>
              <a:t>   </a:t>
            </a:r>
            <a:r>
              <a:rPr dirty="0" sz="2600" spc="-525">
                <a:latin typeface="Arial MT"/>
                <a:cs typeface="Arial MT"/>
              </a:rPr>
              <a:t>Em</a:t>
            </a:r>
            <a:r>
              <a:rPr dirty="0" sz="2600" spc="10">
                <a:latin typeface="Arial MT"/>
                <a:cs typeface="Arial MT"/>
              </a:rPr>
              <a:t>  </a:t>
            </a:r>
            <a:r>
              <a:rPr dirty="0" sz="2600">
                <a:latin typeface="Arial MT"/>
                <a:cs typeface="Arial MT"/>
              </a:rPr>
              <a:t>alguns  </a:t>
            </a:r>
            <a:r>
              <a:rPr dirty="0" sz="2600" spc="-270">
                <a:latin typeface="Arial MT"/>
                <a:cs typeface="Arial MT"/>
              </a:rPr>
              <a:t>SOs,</a:t>
            </a:r>
            <a:r>
              <a:rPr dirty="0" sz="2600" spc="5">
                <a:latin typeface="Arial MT"/>
                <a:cs typeface="Arial MT"/>
              </a:rPr>
              <a:t>  </a:t>
            </a:r>
            <a:r>
              <a:rPr dirty="0" sz="2600" spc="-85">
                <a:latin typeface="Arial MT"/>
                <a:cs typeface="Arial MT"/>
              </a:rPr>
              <a:t>processos</a:t>
            </a:r>
            <a:r>
              <a:rPr dirty="0" sz="2600" spc="5">
                <a:latin typeface="Arial MT"/>
                <a:cs typeface="Arial MT"/>
              </a:rPr>
              <a:t>  </a:t>
            </a:r>
            <a:r>
              <a:rPr dirty="0" sz="2600">
                <a:latin typeface="Arial MT"/>
                <a:cs typeface="Arial MT"/>
              </a:rPr>
              <a:t>podem</a:t>
            </a:r>
            <a:r>
              <a:rPr dirty="0" sz="2600" spc="5">
                <a:latin typeface="Arial MT"/>
                <a:cs typeface="Arial MT"/>
              </a:rPr>
              <a:t>  </a:t>
            </a:r>
            <a:r>
              <a:rPr dirty="0" sz="2600">
                <a:latin typeface="Arial MT"/>
                <a:cs typeface="Arial MT"/>
              </a:rPr>
              <a:t>compartilhar</a:t>
            </a:r>
            <a:r>
              <a:rPr dirty="0" sz="2600" spc="5">
                <a:latin typeface="Arial MT"/>
                <a:cs typeface="Arial MT"/>
              </a:rPr>
              <a:t>  </a:t>
            </a:r>
            <a:r>
              <a:rPr dirty="0" sz="2600" spc="-409">
                <a:latin typeface="Arial MT"/>
                <a:cs typeface="Arial MT"/>
              </a:rPr>
              <a:t>um </a:t>
            </a:r>
            <a:r>
              <a:rPr dirty="0" sz="2600" spc="-170">
                <a:latin typeface="Arial MT"/>
                <a:cs typeface="Arial MT"/>
              </a:rPr>
              <a:t>armazenamento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310">
                <a:latin typeface="Arial MT"/>
                <a:cs typeface="Arial MT"/>
              </a:rPr>
              <a:t>comum,</a:t>
            </a:r>
            <a:r>
              <a:rPr dirty="0" sz="2600" spc="130">
                <a:latin typeface="Arial MT"/>
                <a:cs typeface="Arial MT"/>
              </a:rPr>
              <a:t> </a:t>
            </a:r>
            <a:r>
              <a:rPr dirty="0" sz="2600" spc="-130">
                <a:latin typeface="Arial MT"/>
                <a:cs typeface="Arial MT"/>
              </a:rPr>
              <a:t>onde</a:t>
            </a:r>
            <a:r>
              <a:rPr dirty="0" sz="2600" spc="-50">
                <a:latin typeface="Arial MT"/>
                <a:cs typeface="Arial MT"/>
              </a:rPr>
              <a:t> </a:t>
            </a:r>
            <a:r>
              <a:rPr dirty="0" sz="2600" spc="-25">
                <a:latin typeface="Arial MT"/>
                <a:cs typeface="Arial MT"/>
              </a:rPr>
              <a:t>cada</a:t>
            </a:r>
            <a:r>
              <a:rPr dirty="0" sz="2600" spc="-155">
                <a:latin typeface="Arial MT"/>
                <a:cs typeface="Arial MT"/>
              </a:rPr>
              <a:t> </a:t>
            </a:r>
            <a:r>
              <a:rPr dirty="0" sz="2600" spc="-465">
                <a:latin typeface="Arial MT"/>
                <a:cs typeface="Arial MT"/>
              </a:rPr>
              <a:t>um</a:t>
            </a:r>
            <a:r>
              <a:rPr dirty="0" sz="2600" spc="28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é</a:t>
            </a:r>
            <a:r>
              <a:rPr dirty="0" sz="2600" spc="-105">
                <a:latin typeface="Arial MT"/>
                <a:cs typeface="Arial MT"/>
              </a:rPr>
              <a:t> </a:t>
            </a:r>
            <a:r>
              <a:rPr dirty="0" sz="2600" spc="-65">
                <a:latin typeface="Arial MT"/>
                <a:cs typeface="Arial MT"/>
              </a:rPr>
              <a:t>capaz</a:t>
            </a:r>
            <a:r>
              <a:rPr dirty="0" sz="2600" spc="1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de</a:t>
            </a:r>
            <a:r>
              <a:rPr dirty="0" sz="2600" spc="1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ler</a:t>
            </a:r>
            <a:r>
              <a:rPr dirty="0" sz="2600" spc="20">
                <a:latin typeface="Arial MT"/>
                <a:cs typeface="Arial MT"/>
              </a:rPr>
              <a:t> </a:t>
            </a:r>
            <a:r>
              <a:rPr dirty="0" sz="2600" spc="-50">
                <a:latin typeface="Arial MT"/>
                <a:cs typeface="Arial MT"/>
              </a:rPr>
              <a:t>e </a:t>
            </a:r>
            <a:r>
              <a:rPr dirty="0" sz="2600" spc="-70">
                <a:latin typeface="Arial MT"/>
                <a:cs typeface="Arial MT"/>
              </a:rPr>
              <a:t>escrever.</a:t>
            </a:r>
            <a:endParaRPr sz="2600">
              <a:latin typeface="Arial MT"/>
              <a:cs typeface="Arial MT"/>
            </a:endParaRPr>
          </a:p>
          <a:p>
            <a:pPr algn="just" marL="924560" marR="6350" indent="-454659">
              <a:lnSpc>
                <a:spcPct val="100400"/>
              </a:lnSpc>
              <a:spcBef>
                <a:spcPts val="2405"/>
              </a:spcBef>
              <a:buClr>
                <a:srgbClr val="94B6D2"/>
              </a:buClr>
              <a:buSzPct val="70833"/>
              <a:buFont typeface="Segoe UI Symbol"/>
              <a:buChar char="✓"/>
              <a:tabLst>
                <a:tab pos="927100" algn="l"/>
              </a:tabLst>
            </a:pPr>
            <a:r>
              <a:rPr dirty="0" sz="2400" spc="-285">
                <a:latin typeface="Arial MT"/>
                <a:cs typeface="Arial MT"/>
              </a:rPr>
              <a:t>Este</a:t>
            </a:r>
            <a:r>
              <a:rPr dirty="0" sz="2400" spc="114">
                <a:latin typeface="Arial MT"/>
                <a:cs typeface="Arial MT"/>
              </a:rPr>
              <a:t> </a:t>
            </a:r>
            <a:r>
              <a:rPr dirty="0" sz="2400" spc="-150">
                <a:latin typeface="Arial MT"/>
                <a:cs typeface="Arial MT"/>
              </a:rPr>
              <a:t>armazenamento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310">
                <a:latin typeface="Arial MT"/>
                <a:cs typeface="Arial MT"/>
              </a:rPr>
              <a:t>comum</a:t>
            </a:r>
            <a:r>
              <a:rPr dirty="0" sz="2400" spc="14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pode,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por</a:t>
            </a:r>
            <a:r>
              <a:rPr dirty="0" sz="2400" spc="55">
                <a:latin typeface="Arial MT"/>
                <a:cs typeface="Arial MT"/>
              </a:rPr>
              <a:t> </a:t>
            </a:r>
            <a:r>
              <a:rPr dirty="0" sz="2400" spc="-95">
                <a:latin typeface="Arial MT"/>
                <a:cs typeface="Arial MT"/>
              </a:rPr>
              <a:t>exemplo,</a:t>
            </a:r>
            <a:r>
              <a:rPr dirty="0" sz="2400" spc="60">
                <a:latin typeface="Arial MT"/>
                <a:cs typeface="Arial MT"/>
              </a:rPr>
              <a:t> </a:t>
            </a:r>
            <a:r>
              <a:rPr dirty="0" sz="2400" spc="-55">
                <a:latin typeface="Arial MT"/>
                <a:cs typeface="Arial MT"/>
              </a:rPr>
              <a:t>estar</a:t>
            </a:r>
            <a:r>
              <a:rPr dirty="0" sz="2400" spc="6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na </a:t>
            </a:r>
            <a:r>
              <a:rPr dirty="0" sz="2400" spc="-25">
                <a:latin typeface="Arial MT"/>
                <a:cs typeface="Arial MT"/>
              </a:rPr>
              <a:t>	</a:t>
            </a:r>
            <a:r>
              <a:rPr dirty="0" sz="2400" spc="-55">
                <a:latin typeface="Arial MT"/>
                <a:cs typeface="Arial MT"/>
              </a:rPr>
              <a:t>memória</a:t>
            </a:r>
            <a:r>
              <a:rPr dirty="0" sz="2400" spc="1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principal,</a:t>
            </a:r>
            <a:r>
              <a:rPr dirty="0" sz="2400" spc="175">
                <a:latin typeface="Arial MT"/>
                <a:cs typeface="Arial MT"/>
              </a:rPr>
              <a:t> </a:t>
            </a:r>
            <a:r>
              <a:rPr dirty="0" sz="2400" spc="-280">
                <a:latin typeface="Arial MT"/>
                <a:cs typeface="Arial MT"/>
              </a:rPr>
              <a:t>em</a:t>
            </a:r>
            <a:r>
              <a:rPr dirty="0" sz="2400" spc="180">
                <a:latin typeface="Arial MT"/>
                <a:cs typeface="Arial MT"/>
              </a:rPr>
              <a:t> </a:t>
            </a:r>
            <a:r>
              <a:rPr dirty="0" sz="2400" spc="-350">
                <a:latin typeface="Arial MT"/>
                <a:cs typeface="Arial MT"/>
              </a:rPr>
              <a:t>um</a:t>
            </a:r>
            <a:r>
              <a:rPr dirty="0" sz="2400" spc="1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arquivo</a:t>
            </a:r>
            <a:r>
              <a:rPr dirty="0" sz="2400" spc="170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compartilhado</a:t>
            </a:r>
            <a:r>
              <a:rPr dirty="0" sz="2400" spc="170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entre </a:t>
            </a:r>
            <a:r>
              <a:rPr dirty="0" sz="2400" spc="-50">
                <a:latin typeface="Arial MT"/>
                <a:cs typeface="Arial MT"/>
              </a:rPr>
              <a:t>	</a:t>
            </a:r>
            <a:r>
              <a:rPr dirty="0" sz="2400" spc="-30">
                <a:latin typeface="Arial MT"/>
                <a:cs typeface="Arial MT"/>
              </a:rPr>
              <a:t>outros.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7350">
              <a:lnSpc>
                <a:spcPct val="100000"/>
              </a:lnSpc>
              <a:spcBef>
                <a:spcPts val="100"/>
              </a:spcBef>
            </a:pPr>
            <a:r>
              <a:rPr dirty="0" sz="4200" spc="-355"/>
              <a:t>Comunicação</a:t>
            </a:r>
            <a:r>
              <a:rPr dirty="0" sz="4200" spc="-5"/>
              <a:t> </a:t>
            </a:r>
            <a:r>
              <a:rPr dirty="0" sz="4200" spc="-260"/>
              <a:t>e</a:t>
            </a:r>
            <a:r>
              <a:rPr dirty="0" sz="4200" spc="10"/>
              <a:t> </a:t>
            </a:r>
            <a:r>
              <a:rPr dirty="0" sz="4200" spc="-295"/>
              <a:t>Sincronização</a:t>
            </a:r>
            <a:endParaRPr sz="4200"/>
          </a:p>
        </p:txBody>
      </p:sp>
      <p:sp>
        <p:nvSpPr>
          <p:cNvPr id="3" name="object 3" descr=""/>
          <p:cNvSpPr txBox="1"/>
          <p:nvPr/>
        </p:nvSpPr>
        <p:spPr>
          <a:xfrm>
            <a:off x="1310004" y="1922779"/>
            <a:ext cx="8133715" cy="361632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546100" marR="5080" indent="-533400">
              <a:lnSpc>
                <a:spcPct val="100800"/>
              </a:lnSpc>
              <a:spcBef>
                <a:spcPts val="80"/>
              </a:spcBef>
              <a:tabLst>
                <a:tab pos="545465" algn="l"/>
                <a:tab pos="1978025" algn="l"/>
                <a:tab pos="2641600" algn="l"/>
                <a:tab pos="4615180" algn="l"/>
                <a:tab pos="6826250" algn="l"/>
                <a:tab pos="7787640" algn="l"/>
              </a:tabLst>
            </a:pPr>
            <a:r>
              <a:rPr dirty="0" sz="1600" spc="-50">
                <a:solidFill>
                  <a:srgbClr val="DD7F46"/>
                </a:solidFill>
                <a:latin typeface="Segoe UI Symbol"/>
                <a:cs typeface="Segoe UI Symbol"/>
              </a:rPr>
              <a:t>□</a:t>
            </a:r>
            <a:r>
              <a:rPr dirty="0" sz="1600">
                <a:solidFill>
                  <a:srgbClr val="DD7F46"/>
                </a:solidFill>
                <a:latin typeface="Segoe UI Symbol"/>
                <a:cs typeface="Segoe UI Symbol"/>
              </a:rPr>
              <a:t>	</a:t>
            </a:r>
            <a:r>
              <a:rPr dirty="0" sz="2600" spc="-10">
                <a:latin typeface="Arial MT"/>
                <a:cs typeface="Arial MT"/>
              </a:rPr>
              <a:t>Exemplo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25">
                <a:latin typeface="Arial MT"/>
                <a:cs typeface="Arial MT"/>
              </a:rPr>
              <a:t>de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10">
                <a:latin typeface="Arial MT"/>
                <a:cs typeface="Arial MT"/>
              </a:rPr>
              <a:t>comunicação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25">
                <a:latin typeface="Arial MT"/>
                <a:cs typeface="Arial MT"/>
              </a:rPr>
              <a:t>interprocessos: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10" i="1">
                <a:latin typeface="Arial"/>
                <a:cs typeface="Arial"/>
              </a:rPr>
              <a:t>spool</a:t>
            </a:r>
            <a:r>
              <a:rPr dirty="0" sz="2600" i="1">
                <a:latin typeface="Arial"/>
                <a:cs typeface="Arial"/>
              </a:rPr>
              <a:t>	</a:t>
            </a:r>
            <a:r>
              <a:rPr dirty="0" sz="2600" spc="-165">
                <a:latin typeface="Arial MT"/>
                <a:cs typeface="Arial MT"/>
              </a:rPr>
              <a:t>de </a:t>
            </a:r>
            <a:r>
              <a:rPr dirty="0" sz="2600" spc="-10">
                <a:latin typeface="Arial MT"/>
                <a:cs typeface="Arial MT"/>
              </a:rPr>
              <a:t>impressão.</a:t>
            </a:r>
            <a:endParaRPr sz="2600">
              <a:latin typeface="Arial MT"/>
              <a:cs typeface="Arial MT"/>
            </a:endParaRPr>
          </a:p>
          <a:p>
            <a:pPr algn="just" marL="923925" marR="5080" indent="-454659">
              <a:lnSpc>
                <a:spcPct val="100400"/>
              </a:lnSpc>
              <a:spcBef>
                <a:spcPts val="2405"/>
              </a:spcBef>
              <a:buClr>
                <a:srgbClr val="94B6D2"/>
              </a:buClr>
              <a:buSzPct val="70833"/>
              <a:buFont typeface="Segoe UI Symbol"/>
              <a:buChar char="✓"/>
              <a:tabLst>
                <a:tab pos="926465" algn="l"/>
              </a:tabLst>
            </a:pPr>
            <a:r>
              <a:rPr dirty="0" sz="2400">
                <a:latin typeface="Arial MT"/>
                <a:cs typeface="Arial MT"/>
              </a:rPr>
              <a:t>Quando</a:t>
            </a:r>
            <a:r>
              <a:rPr dirty="0" sz="2400" spc="400">
                <a:latin typeface="Arial MT"/>
                <a:cs typeface="Arial MT"/>
              </a:rPr>
              <a:t> </a:t>
            </a:r>
            <a:r>
              <a:rPr dirty="0" sz="2400" spc="-350">
                <a:latin typeface="Arial MT"/>
                <a:cs typeface="Arial MT"/>
              </a:rPr>
              <a:t>um</a:t>
            </a:r>
            <a:r>
              <a:rPr dirty="0" sz="2400" spc="395">
                <a:latin typeface="Arial MT"/>
                <a:cs typeface="Arial MT"/>
              </a:rPr>
              <a:t> </a:t>
            </a:r>
            <a:r>
              <a:rPr dirty="0" sz="2400" spc="-65">
                <a:latin typeface="Arial MT"/>
                <a:cs typeface="Arial MT"/>
              </a:rPr>
              <a:t>processo</a:t>
            </a:r>
            <a:r>
              <a:rPr dirty="0" sz="2400" spc="4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quer</a:t>
            </a:r>
            <a:r>
              <a:rPr dirty="0" sz="2400" spc="4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imprimir</a:t>
            </a:r>
            <a:r>
              <a:rPr dirty="0" sz="2400" spc="400">
                <a:latin typeface="Arial MT"/>
                <a:cs typeface="Arial MT"/>
              </a:rPr>
              <a:t> </a:t>
            </a:r>
            <a:r>
              <a:rPr dirty="0" sz="2400" spc="-350">
                <a:latin typeface="Arial MT"/>
                <a:cs typeface="Arial MT"/>
              </a:rPr>
              <a:t>um</a:t>
            </a:r>
            <a:r>
              <a:rPr dirty="0" sz="2400" spc="39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arquivo,</a:t>
            </a:r>
            <a:r>
              <a:rPr dirty="0" sz="2400" spc="400">
                <a:latin typeface="Arial MT"/>
                <a:cs typeface="Arial MT"/>
              </a:rPr>
              <a:t> </a:t>
            </a:r>
            <a:r>
              <a:rPr dirty="0" sz="2400" spc="-85">
                <a:latin typeface="Arial MT"/>
                <a:cs typeface="Arial MT"/>
              </a:rPr>
              <a:t>este </a:t>
            </a:r>
            <a:r>
              <a:rPr dirty="0" sz="2400" spc="-85">
                <a:latin typeface="Arial MT"/>
                <a:cs typeface="Arial MT"/>
              </a:rPr>
              <a:t>	</a:t>
            </a:r>
            <a:r>
              <a:rPr dirty="0" sz="2400" spc="-200">
                <a:latin typeface="Arial MT"/>
                <a:cs typeface="Arial MT"/>
              </a:rPr>
              <a:t>processo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 spc="-70">
                <a:latin typeface="Arial MT"/>
                <a:cs typeface="Arial MT"/>
              </a:rPr>
              <a:t>entra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 spc="-315">
                <a:latin typeface="Arial MT"/>
                <a:cs typeface="Arial MT"/>
              </a:rPr>
              <a:t>com</a:t>
            </a:r>
            <a:r>
              <a:rPr dirty="0" sz="2400" spc="1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</a:t>
            </a:r>
            <a:r>
              <a:rPr dirty="0" sz="2400" spc="-165">
                <a:latin typeface="Arial MT"/>
                <a:cs typeface="Arial MT"/>
              </a:rPr>
              <a:t> </a:t>
            </a:r>
            <a:r>
              <a:rPr dirty="0" sz="2400" spc="-265">
                <a:latin typeface="Arial MT"/>
                <a:cs typeface="Arial MT"/>
              </a:rPr>
              <a:t>nome</a:t>
            </a:r>
            <a:r>
              <a:rPr dirty="0" sz="2400" spc="1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do</a:t>
            </a:r>
            <a:r>
              <a:rPr dirty="0" sz="2400" spc="-140">
                <a:latin typeface="Arial MT"/>
                <a:cs typeface="Arial MT"/>
              </a:rPr>
              <a:t> </a:t>
            </a:r>
            <a:r>
              <a:rPr dirty="0" sz="2400" spc="-80">
                <a:latin typeface="Arial MT"/>
                <a:cs typeface="Arial MT"/>
              </a:rPr>
              <a:t>arquivo</a:t>
            </a:r>
            <a:r>
              <a:rPr dirty="0" sz="2400" spc="45">
                <a:latin typeface="Arial MT"/>
                <a:cs typeface="Arial MT"/>
              </a:rPr>
              <a:t> </a:t>
            </a:r>
            <a:r>
              <a:rPr dirty="0" sz="2400" spc="-335">
                <a:latin typeface="Arial MT"/>
                <a:cs typeface="Arial MT"/>
              </a:rPr>
              <a:t>em</a:t>
            </a:r>
            <a:r>
              <a:rPr dirty="0" sz="2400" spc="170">
                <a:latin typeface="Arial MT"/>
                <a:cs typeface="Arial MT"/>
              </a:rPr>
              <a:t> </a:t>
            </a:r>
            <a:r>
              <a:rPr dirty="0" sz="2400" spc="-475">
                <a:latin typeface="Arial MT"/>
                <a:cs typeface="Arial MT"/>
              </a:rPr>
              <a:t>um</a:t>
            </a:r>
            <a:r>
              <a:rPr dirty="0" sz="2400" spc="310">
                <a:latin typeface="Arial MT"/>
                <a:cs typeface="Arial MT"/>
              </a:rPr>
              <a:t> </a:t>
            </a:r>
            <a:r>
              <a:rPr dirty="0" sz="2400" spc="-40">
                <a:latin typeface="Arial MT"/>
                <a:cs typeface="Arial MT"/>
              </a:rPr>
              <a:t>diretório</a:t>
            </a:r>
            <a:r>
              <a:rPr dirty="0" sz="2400" spc="6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de </a:t>
            </a:r>
            <a:r>
              <a:rPr dirty="0" sz="2400" spc="-25">
                <a:latin typeface="Arial MT"/>
                <a:cs typeface="Arial MT"/>
              </a:rPr>
              <a:t>	</a:t>
            </a:r>
            <a:r>
              <a:rPr dirty="0" sz="2400" spc="-180" i="1">
                <a:latin typeface="Arial"/>
                <a:cs typeface="Arial"/>
              </a:rPr>
              <a:t>spool</a:t>
            </a:r>
            <a:r>
              <a:rPr dirty="0" sz="2400" spc="5" i="1">
                <a:latin typeface="Arial"/>
                <a:cs typeface="Arial"/>
              </a:rPr>
              <a:t> </a:t>
            </a:r>
            <a:r>
              <a:rPr dirty="0" sz="2400" spc="-25">
                <a:latin typeface="Arial MT"/>
                <a:cs typeface="Arial MT"/>
              </a:rPr>
              <a:t>especial.</a:t>
            </a:r>
            <a:endParaRPr sz="2400">
              <a:latin typeface="Arial MT"/>
              <a:cs typeface="Arial MT"/>
            </a:endParaRPr>
          </a:p>
          <a:p>
            <a:pPr algn="just" marL="923925" marR="5080" indent="-454659">
              <a:lnSpc>
                <a:spcPct val="100400"/>
              </a:lnSpc>
              <a:spcBef>
                <a:spcPts val="2245"/>
              </a:spcBef>
              <a:buClr>
                <a:srgbClr val="94B6D2"/>
              </a:buClr>
              <a:buSzPct val="70833"/>
              <a:buFont typeface="Segoe UI Symbol"/>
              <a:buChar char="✓"/>
              <a:tabLst>
                <a:tab pos="926465" algn="l"/>
              </a:tabLst>
            </a:pPr>
            <a:r>
              <a:rPr dirty="0" sz="2400" spc="-350">
                <a:latin typeface="Arial MT"/>
                <a:cs typeface="Arial MT"/>
              </a:rPr>
              <a:t>Um</a:t>
            </a:r>
            <a:r>
              <a:rPr dirty="0" sz="2400" spc="49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outro</a:t>
            </a:r>
            <a:r>
              <a:rPr dirty="0" sz="2400" spc="495">
                <a:latin typeface="Arial MT"/>
                <a:cs typeface="Arial MT"/>
              </a:rPr>
              <a:t> </a:t>
            </a:r>
            <a:r>
              <a:rPr dirty="0" sz="2400" spc="-75">
                <a:latin typeface="Arial MT"/>
                <a:cs typeface="Arial MT"/>
              </a:rPr>
              <a:t>processo,</a:t>
            </a:r>
            <a:r>
              <a:rPr dirty="0" sz="2400" spc="4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verifica</a:t>
            </a:r>
            <a:r>
              <a:rPr dirty="0" sz="2400" spc="500">
                <a:latin typeface="Arial MT"/>
                <a:cs typeface="Arial MT"/>
              </a:rPr>
              <a:t> </a:t>
            </a:r>
            <a:r>
              <a:rPr dirty="0" sz="2400" spc="-45">
                <a:latin typeface="Arial MT"/>
                <a:cs typeface="Arial MT"/>
              </a:rPr>
              <a:t>periodicamente</a:t>
            </a:r>
            <a:r>
              <a:rPr dirty="0" sz="2400" spc="505">
                <a:latin typeface="Arial MT"/>
                <a:cs typeface="Arial MT"/>
              </a:rPr>
              <a:t> </a:t>
            </a:r>
            <a:r>
              <a:rPr dirty="0" sz="2400" spc="-280">
                <a:latin typeface="Arial MT"/>
                <a:cs typeface="Arial MT"/>
              </a:rPr>
              <a:t>se</a:t>
            </a:r>
            <a:r>
              <a:rPr dirty="0" sz="2400" spc="484">
                <a:latin typeface="Arial MT"/>
                <a:cs typeface="Arial MT"/>
              </a:rPr>
              <a:t> </a:t>
            </a:r>
            <a:r>
              <a:rPr dirty="0" sz="2400" spc="-40">
                <a:latin typeface="Arial MT"/>
                <a:cs typeface="Arial MT"/>
              </a:rPr>
              <a:t>existe </a:t>
            </a:r>
            <a:r>
              <a:rPr dirty="0" sz="2400" spc="-40">
                <a:latin typeface="Arial MT"/>
                <a:cs typeface="Arial MT"/>
              </a:rPr>
              <a:t>	</a:t>
            </a:r>
            <a:r>
              <a:rPr dirty="0" sz="2400" spc="-105">
                <a:latin typeface="Arial MT"/>
                <a:cs typeface="Arial MT"/>
              </a:rPr>
              <a:t>algum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55">
                <a:latin typeface="Arial MT"/>
                <a:cs typeface="Arial MT"/>
              </a:rPr>
              <a:t>arquivo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para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 spc="-120">
                <a:latin typeface="Arial MT"/>
                <a:cs typeface="Arial MT"/>
              </a:rPr>
              <a:t>ser</a:t>
            </a:r>
            <a:r>
              <a:rPr dirty="0" sz="2400" spc="35">
                <a:latin typeface="Arial MT"/>
                <a:cs typeface="Arial MT"/>
              </a:rPr>
              <a:t> </a:t>
            </a:r>
            <a:r>
              <a:rPr dirty="0" sz="2400" spc="-180">
                <a:latin typeface="Arial MT"/>
                <a:cs typeface="Arial MT"/>
              </a:rPr>
              <a:t>impresso,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 spc="-285">
                <a:latin typeface="Arial MT"/>
                <a:cs typeface="Arial MT"/>
              </a:rPr>
              <a:t>se</a:t>
            </a:r>
            <a:r>
              <a:rPr dirty="0" sz="2400" spc="120">
                <a:latin typeface="Arial MT"/>
                <a:cs typeface="Arial MT"/>
              </a:rPr>
              <a:t> </a:t>
            </a:r>
            <a:r>
              <a:rPr dirty="0" sz="2400" spc="-150">
                <a:latin typeface="Arial MT"/>
                <a:cs typeface="Arial MT"/>
              </a:rPr>
              <a:t>houver,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 spc="-285">
                <a:latin typeface="Arial MT"/>
                <a:cs typeface="Arial MT"/>
              </a:rPr>
              <a:t>os</a:t>
            </a:r>
            <a:r>
              <a:rPr dirty="0" sz="2400" spc="120">
                <a:latin typeface="Arial MT"/>
                <a:cs typeface="Arial MT"/>
              </a:rPr>
              <a:t> </a:t>
            </a:r>
            <a:r>
              <a:rPr dirty="0" sz="2400" spc="-120">
                <a:latin typeface="Arial MT"/>
                <a:cs typeface="Arial MT"/>
              </a:rPr>
              <a:t>imprime</a:t>
            </a:r>
            <a:r>
              <a:rPr dirty="0" sz="2400" spc="35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e </a:t>
            </a:r>
            <a:r>
              <a:rPr dirty="0" sz="2400" spc="-50">
                <a:latin typeface="Arial MT"/>
                <a:cs typeface="Arial MT"/>
              </a:rPr>
              <a:t>	</a:t>
            </a:r>
            <a:r>
              <a:rPr dirty="0" sz="2400" spc="-175">
                <a:latin typeface="Arial MT"/>
                <a:cs typeface="Arial MT"/>
              </a:rPr>
              <a:t>remove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320">
                <a:latin typeface="Arial MT"/>
                <a:cs typeface="Arial MT"/>
              </a:rPr>
              <a:t>seus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285">
                <a:latin typeface="Arial MT"/>
                <a:cs typeface="Arial MT"/>
              </a:rPr>
              <a:t>nomes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do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diretório.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7350">
              <a:lnSpc>
                <a:spcPct val="100000"/>
              </a:lnSpc>
              <a:spcBef>
                <a:spcPts val="100"/>
              </a:spcBef>
            </a:pPr>
            <a:r>
              <a:rPr dirty="0" sz="4200" spc="-355"/>
              <a:t>Comunicação</a:t>
            </a:r>
            <a:r>
              <a:rPr dirty="0" sz="4200" spc="-5"/>
              <a:t> </a:t>
            </a:r>
            <a:r>
              <a:rPr dirty="0" sz="4200" spc="-260"/>
              <a:t>e</a:t>
            </a:r>
            <a:r>
              <a:rPr dirty="0" sz="4200" spc="10"/>
              <a:t> </a:t>
            </a:r>
            <a:r>
              <a:rPr dirty="0" sz="4200" spc="-295"/>
              <a:t>Sincronização</a:t>
            </a:r>
            <a:endParaRPr sz="4200"/>
          </a:p>
        </p:txBody>
      </p:sp>
      <p:sp>
        <p:nvSpPr>
          <p:cNvPr id="3" name="object 3" descr=""/>
          <p:cNvSpPr txBox="1"/>
          <p:nvPr/>
        </p:nvSpPr>
        <p:spPr>
          <a:xfrm>
            <a:off x="1310004" y="1898395"/>
            <a:ext cx="8134984" cy="393192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545465" marR="5080" indent="-533400">
              <a:lnSpc>
                <a:spcPct val="100800"/>
              </a:lnSpc>
              <a:spcBef>
                <a:spcPts val="80"/>
              </a:spcBef>
              <a:tabLst>
                <a:tab pos="545465" algn="l"/>
                <a:tab pos="1873250" algn="l"/>
                <a:tab pos="2562225" algn="l"/>
                <a:tab pos="2924810" algn="l"/>
                <a:tab pos="4252595" algn="l"/>
                <a:tab pos="4797425" algn="l"/>
                <a:tab pos="5671185" algn="l"/>
                <a:tab pos="6593205" algn="l"/>
                <a:tab pos="7153909" algn="l"/>
              </a:tabLst>
            </a:pPr>
            <a:r>
              <a:rPr dirty="0" sz="1600" spc="-50">
                <a:solidFill>
                  <a:srgbClr val="DD7F46"/>
                </a:solidFill>
                <a:latin typeface="Segoe UI Symbol"/>
                <a:cs typeface="Segoe UI Symbol"/>
              </a:rPr>
              <a:t>□</a:t>
            </a:r>
            <a:r>
              <a:rPr dirty="0" sz="1600">
                <a:solidFill>
                  <a:srgbClr val="DD7F46"/>
                </a:solidFill>
                <a:latin typeface="Segoe UI Symbol"/>
                <a:cs typeface="Segoe UI Symbol"/>
              </a:rPr>
              <a:t>	</a:t>
            </a:r>
            <a:r>
              <a:rPr dirty="0" sz="2600" spc="-10">
                <a:latin typeface="Arial MT"/>
                <a:cs typeface="Arial MT"/>
              </a:rPr>
              <a:t>Suponha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25">
                <a:latin typeface="Arial MT"/>
                <a:cs typeface="Arial MT"/>
              </a:rPr>
              <a:t>que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50">
                <a:latin typeface="Arial MT"/>
                <a:cs typeface="Arial MT"/>
              </a:rPr>
              <a:t>o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10">
                <a:latin typeface="Arial MT"/>
                <a:cs typeface="Arial MT"/>
              </a:rPr>
              <a:t>diretório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25">
                <a:latin typeface="Arial MT"/>
                <a:cs typeface="Arial MT"/>
              </a:rPr>
              <a:t>de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10" i="1">
                <a:latin typeface="Arial"/>
                <a:cs typeface="Arial"/>
              </a:rPr>
              <a:t>spool</a:t>
            </a:r>
            <a:r>
              <a:rPr dirty="0" sz="2600" i="1">
                <a:latin typeface="Arial"/>
                <a:cs typeface="Arial"/>
              </a:rPr>
              <a:t>	</a:t>
            </a:r>
            <a:r>
              <a:rPr dirty="0" sz="2600" spc="-10">
                <a:latin typeface="Arial MT"/>
                <a:cs typeface="Arial MT"/>
              </a:rPr>
              <a:t>tenha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405">
                <a:latin typeface="Arial MT"/>
                <a:cs typeface="Arial MT"/>
              </a:rPr>
              <a:t>um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95">
                <a:latin typeface="Arial MT"/>
                <a:cs typeface="Arial MT"/>
              </a:rPr>
              <a:t>grande </a:t>
            </a:r>
            <a:r>
              <a:rPr dirty="0" sz="2600" spc="-245">
                <a:latin typeface="Arial MT"/>
                <a:cs typeface="Arial MT"/>
              </a:rPr>
              <a:t>número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 spc="-20">
                <a:latin typeface="Arial MT"/>
                <a:cs typeface="Arial MT"/>
              </a:rPr>
              <a:t>de</a:t>
            </a:r>
            <a:r>
              <a:rPr dirty="0" sz="2600" spc="-165">
                <a:latin typeface="Arial MT"/>
                <a:cs typeface="Arial MT"/>
              </a:rPr>
              <a:t> </a:t>
            </a:r>
            <a:r>
              <a:rPr dirty="0" sz="2600" spc="-125">
                <a:latin typeface="Arial MT"/>
                <a:cs typeface="Arial MT"/>
              </a:rPr>
              <a:t>vagas</a:t>
            </a:r>
            <a:r>
              <a:rPr dirty="0" sz="2600" spc="-55">
                <a:latin typeface="Arial MT"/>
                <a:cs typeface="Arial MT"/>
              </a:rPr>
              <a:t> </a:t>
            </a:r>
            <a:r>
              <a:rPr dirty="0" sz="2600" spc="-200">
                <a:latin typeface="Arial MT"/>
                <a:cs typeface="Arial MT"/>
              </a:rPr>
              <a:t>numeradas</a:t>
            </a:r>
            <a:r>
              <a:rPr dirty="0" sz="2600" spc="-10">
                <a:latin typeface="Arial MT"/>
                <a:cs typeface="Arial MT"/>
              </a:rPr>
              <a:t> 0,</a:t>
            </a:r>
            <a:r>
              <a:rPr dirty="0" sz="2600" spc="-145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1,</a:t>
            </a:r>
            <a:r>
              <a:rPr dirty="0" sz="2600" spc="-65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2,...</a:t>
            </a:r>
            <a:endParaRPr sz="2600">
              <a:latin typeface="Arial MT"/>
              <a:cs typeface="Arial MT"/>
            </a:endParaRPr>
          </a:p>
          <a:p>
            <a:pPr marL="545465" indent="-532765">
              <a:lnSpc>
                <a:spcPct val="100000"/>
              </a:lnSpc>
              <a:spcBef>
                <a:spcPts val="2600"/>
              </a:spcBef>
              <a:buClr>
                <a:srgbClr val="DD7F46"/>
              </a:buClr>
              <a:buSzPct val="61538"/>
              <a:buFont typeface="Segoe UI Symbol"/>
              <a:buChar char="□"/>
              <a:tabLst>
                <a:tab pos="545465" algn="l"/>
              </a:tabLst>
            </a:pPr>
            <a:r>
              <a:rPr dirty="0" sz="2600" spc="-65">
                <a:latin typeface="Arial MT"/>
                <a:cs typeface="Arial MT"/>
              </a:rPr>
              <a:t>Cada</a:t>
            </a:r>
            <a:r>
              <a:rPr dirty="0" sz="2600" spc="-120">
                <a:latin typeface="Arial MT"/>
                <a:cs typeface="Arial MT"/>
              </a:rPr>
              <a:t> </a:t>
            </a:r>
            <a:r>
              <a:rPr dirty="0" sz="2600" spc="-25">
                <a:latin typeface="Arial MT"/>
                <a:cs typeface="Arial MT"/>
              </a:rPr>
              <a:t>vaga</a:t>
            </a:r>
            <a:r>
              <a:rPr dirty="0" sz="2600" spc="-15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é</a:t>
            </a:r>
            <a:r>
              <a:rPr dirty="0" sz="2600" spc="-180">
                <a:latin typeface="Arial MT"/>
                <a:cs typeface="Arial MT"/>
              </a:rPr>
              <a:t> </a:t>
            </a:r>
            <a:r>
              <a:rPr dirty="0" sz="2600" spc="-95">
                <a:latin typeface="Arial MT"/>
                <a:cs typeface="Arial MT"/>
              </a:rPr>
              <a:t>capaz</a:t>
            </a:r>
            <a:r>
              <a:rPr dirty="0" sz="2600" spc="-85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de</a:t>
            </a:r>
            <a:r>
              <a:rPr dirty="0" sz="2600" spc="-145">
                <a:latin typeface="Arial MT"/>
                <a:cs typeface="Arial MT"/>
              </a:rPr>
              <a:t> </a:t>
            </a:r>
            <a:r>
              <a:rPr dirty="0" sz="2600" spc="-165">
                <a:latin typeface="Arial MT"/>
                <a:cs typeface="Arial MT"/>
              </a:rPr>
              <a:t>conter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 spc="-380">
                <a:latin typeface="Arial MT"/>
                <a:cs typeface="Arial MT"/>
              </a:rPr>
              <a:t>um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275">
                <a:latin typeface="Arial MT"/>
                <a:cs typeface="Arial MT"/>
              </a:rPr>
              <a:t>nome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 spc="-20">
                <a:latin typeface="Arial MT"/>
                <a:cs typeface="Arial MT"/>
              </a:rPr>
              <a:t>de</a:t>
            </a:r>
            <a:r>
              <a:rPr dirty="0" sz="2600" spc="-90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arquivo.</a:t>
            </a:r>
            <a:endParaRPr sz="2600">
              <a:latin typeface="Arial MT"/>
              <a:cs typeface="Arial MT"/>
            </a:endParaRPr>
          </a:p>
          <a:p>
            <a:pPr marL="545465" marR="5080" indent="-533400">
              <a:lnSpc>
                <a:spcPct val="101200"/>
              </a:lnSpc>
              <a:spcBef>
                <a:spcPts val="2545"/>
              </a:spcBef>
              <a:buClr>
                <a:srgbClr val="DD7F46"/>
              </a:buClr>
              <a:buSzPct val="61538"/>
              <a:buFont typeface="Segoe UI Symbol"/>
              <a:buChar char="□"/>
              <a:tabLst>
                <a:tab pos="545465" algn="l"/>
                <a:tab pos="2096135" algn="l"/>
                <a:tab pos="3577590" algn="l"/>
                <a:tab pos="4490085" algn="l"/>
                <a:tab pos="5899785" algn="l"/>
                <a:tab pos="6938009" algn="l"/>
              </a:tabLst>
            </a:pPr>
            <a:r>
              <a:rPr dirty="0" sz="2600" spc="-10">
                <a:latin typeface="Arial MT"/>
                <a:cs typeface="Arial MT"/>
              </a:rPr>
              <a:t>Suponha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10">
                <a:latin typeface="Arial MT"/>
                <a:cs typeface="Arial MT"/>
              </a:rPr>
              <a:t>também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25">
                <a:latin typeface="Arial MT"/>
                <a:cs typeface="Arial MT"/>
              </a:rPr>
              <a:t>que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10">
                <a:latin typeface="Arial MT"/>
                <a:cs typeface="Arial MT"/>
              </a:rPr>
              <a:t>existem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20">
                <a:latin typeface="Arial MT"/>
                <a:cs typeface="Arial MT"/>
              </a:rPr>
              <a:t>duas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114">
                <a:latin typeface="Arial MT"/>
                <a:cs typeface="Arial MT"/>
              </a:rPr>
              <a:t>variáveis </a:t>
            </a:r>
            <a:r>
              <a:rPr dirty="0" sz="2600" spc="-70">
                <a:latin typeface="Arial MT"/>
                <a:cs typeface="Arial MT"/>
              </a:rPr>
              <a:t>compartilhadas.</a:t>
            </a:r>
            <a:endParaRPr sz="2600">
              <a:latin typeface="Arial MT"/>
              <a:cs typeface="Arial MT"/>
            </a:endParaRPr>
          </a:p>
          <a:p>
            <a:pPr lvl="1" marL="926465" indent="-457200">
              <a:lnSpc>
                <a:spcPct val="100000"/>
              </a:lnSpc>
              <a:spcBef>
                <a:spcPts val="2455"/>
              </a:spcBef>
              <a:buClr>
                <a:srgbClr val="94B6D2"/>
              </a:buClr>
              <a:buSzPct val="70833"/>
              <a:buFont typeface="Segoe UI Symbol"/>
              <a:buChar char="✓"/>
              <a:tabLst>
                <a:tab pos="926465" algn="l"/>
              </a:tabLst>
            </a:pPr>
            <a:r>
              <a:rPr dirty="0" sz="2400" spc="-35">
                <a:latin typeface="Arial MT"/>
                <a:cs typeface="Arial MT"/>
              </a:rPr>
              <a:t>Out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>
                <a:latin typeface="Segoe UI Symbol"/>
                <a:cs typeface="Segoe UI Symbol"/>
              </a:rPr>
              <a:t>🡪</a:t>
            </a:r>
            <a:r>
              <a:rPr dirty="0" sz="2400" spc="-40">
                <a:latin typeface="Segoe UI Symbol"/>
                <a:cs typeface="Segoe UI Symbol"/>
              </a:rPr>
              <a:t> </a:t>
            </a:r>
            <a:r>
              <a:rPr dirty="0" sz="2400" spc="-75">
                <a:latin typeface="Arial MT"/>
                <a:cs typeface="Arial MT"/>
              </a:rPr>
              <a:t>aponta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para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105">
                <a:latin typeface="Arial MT"/>
                <a:cs typeface="Arial MT"/>
              </a:rPr>
              <a:t>próximo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90">
                <a:latin typeface="Arial MT"/>
                <a:cs typeface="Arial MT"/>
              </a:rPr>
              <a:t>arquivo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 spc="-190">
                <a:latin typeface="Arial MT"/>
                <a:cs typeface="Arial MT"/>
              </a:rPr>
              <a:t>ser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70">
                <a:latin typeface="Arial MT"/>
                <a:cs typeface="Arial MT"/>
              </a:rPr>
              <a:t>impresso.</a:t>
            </a:r>
            <a:endParaRPr sz="2400">
              <a:latin typeface="Arial MT"/>
              <a:cs typeface="Arial MT"/>
            </a:endParaRPr>
          </a:p>
          <a:p>
            <a:pPr lvl="1" marL="926465" indent="-457200">
              <a:lnSpc>
                <a:spcPct val="100000"/>
              </a:lnSpc>
              <a:spcBef>
                <a:spcPts val="1689"/>
              </a:spcBef>
              <a:buClr>
                <a:srgbClr val="94B6D2"/>
              </a:buClr>
              <a:buSzPct val="70833"/>
              <a:buFont typeface="Segoe UI Symbol"/>
              <a:buChar char="✓"/>
              <a:tabLst>
                <a:tab pos="926465" algn="l"/>
              </a:tabLst>
            </a:pPr>
            <a:r>
              <a:rPr dirty="0" sz="2400">
                <a:latin typeface="Arial MT"/>
                <a:cs typeface="Arial MT"/>
              </a:rPr>
              <a:t>In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Segoe UI Symbol"/>
                <a:cs typeface="Segoe UI Symbol"/>
              </a:rPr>
              <a:t>🡪</a:t>
            </a:r>
            <a:r>
              <a:rPr dirty="0" sz="2400" spc="-55">
                <a:latin typeface="Segoe UI Symbol"/>
                <a:cs typeface="Segoe UI Symbol"/>
              </a:rPr>
              <a:t> </a:t>
            </a:r>
            <a:r>
              <a:rPr dirty="0" sz="2400" spc="-105">
                <a:latin typeface="Arial MT"/>
                <a:cs typeface="Arial MT"/>
              </a:rPr>
              <a:t>Aponta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para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85">
                <a:latin typeface="Arial MT"/>
                <a:cs typeface="Arial MT"/>
              </a:rPr>
              <a:t>próxima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vaga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55">
                <a:latin typeface="Arial MT"/>
                <a:cs typeface="Arial MT"/>
              </a:rPr>
              <a:t>livre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do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diretório.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7350">
              <a:lnSpc>
                <a:spcPct val="100000"/>
              </a:lnSpc>
              <a:spcBef>
                <a:spcPts val="100"/>
              </a:spcBef>
            </a:pPr>
            <a:r>
              <a:rPr dirty="0" sz="4200" spc="-295"/>
              <a:t>Sincronização</a:t>
            </a:r>
            <a:endParaRPr sz="42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545465" marR="6985" indent="-533400">
              <a:lnSpc>
                <a:spcPct val="100800"/>
              </a:lnSpc>
              <a:spcBef>
                <a:spcPts val="80"/>
              </a:spcBef>
              <a:buClr>
                <a:srgbClr val="DD7F46"/>
              </a:buClr>
              <a:buSzPct val="61538"/>
              <a:buFont typeface="Segoe UI Symbol"/>
              <a:buChar char="□"/>
              <a:tabLst>
                <a:tab pos="545465" algn="l"/>
              </a:tabLst>
            </a:pPr>
            <a:r>
              <a:rPr dirty="0" sz="2600" spc="-525"/>
              <a:t>Em</a:t>
            </a:r>
            <a:r>
              <a:rPr dirty="0" sz="2600" spc="155"/>
              <a:t> </a:t>
            </a:r>
            <a:r>
              <a:rPr dirty="0" sz="2600" spc="-380"/>
              <a:t>um</a:t>
            </a:r>
            <a:r>
              <a:rPr dirty="0" sz="2600" spc="155"/>
              <a:t> </a:t>
            </a:r>
            <a:r>
              <a:rPr dirty="0" sz="2600"/>
              <a:t>dado</a:t>
            </a:r>
            <a:r>
              <a:rPr dirty="0" sz="2600" spc="-145"/>
              <a:t> </a:t>
            </a:r>
            <a:r>
              <a:rPr dirty="0" sz="2600" spc="-155"/>
              <a:t>instante,</a:t>
            </a:r>
            <a:r>
              <a:rPr dirty="0" sz="2600" spc="55"/>
              <a:t> </a:t>
            </a:r>
            <a:r>
              <a:rPr dirty="0" sz="2600" spc="-120"/>
              <a:t>as</a:t>
            </a:r>
            <a:r>
              <a:rPr dirty="0" sz="2600" spc="60"/>
              <a:t> </a:t>
            </a:r>
            <a:r>
              <a:rPr dirty="0" sz="2600" spc="-90"/>
              <a:t>vagas</a:t>
            </a:r>
            <a:r>
              <a:rPr dirty="0" sz="2600" spc="50"/>
              <a:t> </a:t>
            </a:r>
            <a:r>
              <a:rPr dirty="0" sz="2600"/>
              <a:t>4</a:t>
            </a:r>
            <a:r>
              <a:rPr dirty="0" sz="2600" spc="65"/>
              <a:t> </a:t>
            </a:r>
            <a:r>
              <a:rPr dirty="0" sz="2600"/>
              <a:t>a</a:t>
            </a:r>
            <a:r>
              <a:rPr dirty="0" sz="2600" spc="55"/>
              <a:t> </a:t>
            </a:r>
            <a:r>
              <a:rPr dirty="0" sz="2600"/>
              <a:t>6</a:t>
            </a:r>
            <a:r>
              <a:rPr dirty="0" sz="2600" spc="65"/>
              <a:t> </a:t>
            </a:r>
            <a:r>
              <a:rPr dirty="0" sz="2600" spc="-125"/>
              <a:t>estão</a:t>
            </a:r>
            <a:r>
              <a:rPr dirty="0" sz="2600" spc="55"/>
              <a:t> </a:t>
            </a:r>
            <a:r>
              <a:rPr dirty="0" sz="2600" spc="-140"/>
              <a:t>preenchidas </a:t>
            </a:r>
            <a:r>
              <a:rPr dirty="0" sz="2600" spc="-265"/>
              <a:t>(com</a:t>
            </a:r>
            <a:r>
              <a:rPr dirty="0" sz="2600" spc="-15"/>
              <a:t> </a:t>
            </a:r>
            <a:r>
              <a:rPr dirty="0" sz="2600" spc="-300"/>
              <a:t>os</a:t>
            </a:r>
            <a:r>
              <a:rPr dirty="0" sz="2600" spc="5"/>
              <a:t> </a:t>
            </a:r>
            <a:r>
              <a:rPr dirty="0" sz="2600" spc="-310"/>
              <a:t>nomes</a:t>
            </a:r>
            <a:r>
              <a:rPr dirty="0" sz="2600" spc="-10"/>
              <a:t> </a:t>
            </a:r>
            <a:r>
              <a:rPr dirty="0" sz="2600" spc="-215"/>
              <a:t>dos</a:t>
            </a:r>
            <a:r>
              <a:rPr dirty="0" sz="2600" spc="5"/>
              <a:t> </a:t>
            </a:r>
            <a:r>
              <a:rPr dirty="0" sz="2600" spc="-150"/>
              <a:t>arquivos</a:t>
            </a:r>
            <a:r>
              <a:rPr dirty="0" sz="2600"/>
              <a:t> </a:t>
            </a:r>
            <a:r>
              <a:rPr dirty="0" sz="2600" spc="-170"/>
              <a:t>na</a:t>
            </a:r>
            <a:r>
              <a:rPr dirty="0" sz="2600" spc="15"/>
              <a:t> </a:t>
            </a:r>
            <a:r>
              <a:rPr dirty="0" sz="2600"/>
              <a:t>fila</a:t>
            </a:r>
            <a:r>
              <a:rPr dirty="0" sz="2600" spc="15"/>
              <a:t> </a:t>
            </a:r>
            <a:r>
              <a:rPr dirty="0" sz="2600" spc="-20"/>
              <a:t>de</a:t>
            </a:r>
            <a:r>
              <a:rPr dirty="0" sz="2600"/>
              <a:t> </a:t>
            </a:r>
            <a:r>
              <a:rPr dirty="0" sz="2600" spc="-195"/>
              <a:t>impressão),</a:t>
            </a:r>
            <a:r>
              <a:rPr dirty="0" sz="2600" spc="5"/>
              <a:t> </a:t>
            </a:r>
            <a:r>
              <a:rPr dirty="0" sz="2600" spc="-50"/>
              <a:t>e</a:t>
            </a:r>
            <a:endParaRPr sz="2600"/>
          </a:p>
          <a:p>
            <a:pPr marL="538480">
              <a:lnSpc>
                <a:spcPct val="100000"/>
              </a:lnSpc>
              <a:spcBef>
                <a:spcPts val="705"/>
              </a:spcBef>
            </a:pPr>
            <a:r>
              <a:rPr dirty="0" sz="2600"/>
              <a:t>In</a:t>
            </a:r>
            <a:r>
              <a:rPr dirty="0" sz="2600" spc="-85"/>
              <a:t> </a:t>
            </a:r>
            <a:r>
              <a:rPr dirty="0" sz="2600" spc="210"/>
              <a:t>=</a:t>
            </a:r>
            <a:r>
              <a:rPr dirty="0" sz="2600" spc="-80"/>
              <a:t> </a:t>
            </a:r>
            <a:r>
              <a:rPr dirty="0" sz="2600" spc="-25"/>
              <a:t>7.</a:t>
            </a:r>
            <a:endParaRPr sz="2600"/>
          </a:p>
          <a:p>
            <a:pPr marL="545465" marR="5080" indent="-533400">
              <a:lnSpc>
                <a:spcPct val="100000"/>
              </a:lnSpc>
              <a:spcBef>
                <a:spcPts val="2605"/>
              </a:spcBef>
              <a:buClr>
                <a:srgbClr val="DD7F46"/>
              </a:buClr>
              <a:buSzPct val="61538"/>
              <a:buFont typeface="Segoe UI Symbol"/>
              <a:buChar char="□"/>
              <a:tabLst>
                <a:tab pos="545465" algn="l"/>
              </a:tabLst>
            </a:pPr>
            <a:r>
              <a:rPr dirty="0" sz="2600" spc="-105"/>
              <a:t>Problema</a:t>
            </a:r>
            <a:r>
              <a:rPr dirty="0" sz="2600" spc="-65"/>
              <a:t> </a:t>
            </a:r>
            <a:r>
              <a:rPr dirty="0" sz="2600">
                <a:latin typeface="Segoe UI Symbol"/>
                <a:cs typeface="Segoe UI Symbol"/>
              </a:rPr>
              <a:t>🡪</a:t>
            </a:r>
            <a:r>
              <a:rPr dirty="0" sz="2600" spc="35">
                <a:latin typeface="Segoe UI Symbol"/>
                <a:cs typeface="Segoe UI Symbol"/>
              </a:rPr>
              <a:t> </a:t>
            </a:r>
            <a:r>
              <a:rPr dirty="0" sz="2600" spc="-185"/>
              <a:t>Quase</a:t>
            </a:r>
            <a:r>
              <a:rPr dirty="0" sz="2600" spc="25"/>
              <a:t> </a:t>
            </a:r>
            <a:r>
              <a:rPr dirty="0" sz="2600" spc="-195"/>
              <a:t>simultaneamente,</a:t>
            </a:r>
            <a:r>
              <a:rPr dirty="0" sz="2600" spc="25"/>
              <a:t> </a:t>
            </a:r>
            <a:r>
              <a:rPr dirty="0" sz="2600" spc="-300"/>
              <a:t>os</a:t>
            </a:r>
            <a:r>
              <a:rPr dirty="0" sz="2600" spc="50"/>
              <a:t> </a:t>
            </a:r>
            <a:r>
              <a:rPr dirty="0" sz="2600" spc="-245"/>
              <a:t>processos</a:t>
            </a:r>
            <a:r>
              <a:rPr dirty="0" sz="2600" spc="65"/>
              <a:t> </a:t>
            </a:r>
            <a:r>
              <a:rPr dirty="0" sz="2600"/>
              <a:t>A</a:t>
            </a:r>
            <a:r>
              <a:rPr dirty="0" sz="2600" spc="20"/>
              <a:t> </a:t>
            </a:r>
            <a:r>
              <a:rPr dirty="0" sz="2600"/>
              <a:t>e</a:t>
            </a:r>
            <a:r>
              <a:rPr dirty="0" sz="2600" spc="20"/>
              <a:t> </a:t>
            </a:r>
            <a:r>
              <a:rPr dirty="0" sz="2600" spc="-505"/>
              <a:t>B </a:t>
            </a:r>
            <a:r>
              <a:rPr dirty="0" sz="2600" spc="-155"/>
              <a:t>decidem</a:t>
            </a:r>
            <a:r>
              <a:rPr dirty="0" sz="2600" spc="-30"/>
              <a:t> </a:t>
            </a:r>
            <a:r>
              <a:rPr dirty="0" sz="2600" spc="-140"/>
              <a:t>colocar</a:t>
            </a:r>
            <a:r>
              <a:rPr dirty="0" sz="2600" spc="-40"/>
              <a:t> </a:t>
            </a:r>
            <a:r>
              <a:rPr dirty="0" sz="2600" spc="-380"/>
              <a:t>um</a:t>
            </a:r>
            <a:r>
              <a:rPr dirty="0" sz="2600" spc="-15"/>
              <a:t> </a:t>
            </a:r>
            <a:r>
              <a:rPr dirty="0" sz="2600" spc="-95"/>
              <a:t>arquivo</a:t>
            </a:r>
            <a:r>
              <a:rPr dirty="0" sz="2600" spc="-35"/>
              <a:t> </a:t>
            </a:r>
            <a:r>
              <a:rPr dirty="0" sz="2600" spc="-175"/>
              <a:t>na</a:t>
            </a:r>
            <a:r>
              <a:rPr dirty="0" sz="2600" spc="-15"/>
              <a:t> </a:t>
            </a:r>
            <a:r>
              <a:rPr dirty="0" sz="2600"/>
              <a:t>fila</a:t>
            </a:r>
            <a:r>
              <a:rPr dirty="0" sz="2600" spc="-15"/>
              <a:t> </a:t>
            </a:r>
            <a:r>
              <a:rPr dirty="0" sz="2600" spc="-10"/>
              <a:t>de</a:t>
            </a:r>
            <a:r>
              <a:rPr dirty="0" sz="2600" spc="-15"/>
              <a:t> </a:t>
            </a:r>
            <a:r>
              <a:rPr dirty="0" sz="2600" spc="-75"/>
              <a:t>impressão.</a:t>
            </a:r>
            <a:endParaRPr sz="26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345"/>
              <a:t>Condições</a:t>
            </a:r>
            <a:r>
              <a:rPr dirty="0" sz="4200"/>
              <a:t> </a:t>
            </a:r>
            <a:r>
              <a:rPr dirty="0" sz="4200" spc="-20"/>
              <a:t>de</a:t>
            </a:r>
            <a:r>
              <a:rPr dirty="0" sz="4200" spc="-260"/>
              <a:t> </a:t>
            </a:r>
            <a:r>
              <a:rPr dirty="0" sz="4200" spc="-280"/>
              <a:t>Disputa</a:t>
            </a:r>
            <a:endParaRPr sz="42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2454" y="1616963"/>
            <a:ext cx="5896355" cy="422452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52800" y="5818121"/>
            <a:ext cx="77552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Dois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processos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querem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acesso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simultâneo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memória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compartilhada.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andreza.leite</dc:creator>
  <dc:title>Microsoft PowerPoint - Aula_005(Processos-05-Sincronizacao)</dc:title>
  <dcterms:created xsi:type="dcterms:W3CDTF">2025-04-14T11:31:41Z</dcterms:created>
  <dcterms:modified xsi:type="dcterms:W3CDTF">2025-04-14T11:31:41Z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2013-01-14T00:00:00Z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2025-04-14T00:00:00Z</vt:filetime>
  </property>
  <property fmtid="{D5CDD505-2E9C-101B-9397-08002B2CF9AE}" pid="5" name="Producer">
    <vt:lpwstr>GPL Ghostscript 8.15</vt:lpwstr>
  </property>
</Properties>
</file>