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D9386A-C107-46B2-9585-95890869246E}">
  <a:tblStyle styleId="{E8D9386A-C107-46B2-9585-9589086924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19" Type="http://schemas.openxmlformats.org/officeDocument/2006/relationships/font" Target="fonts/MavenPro-regular.fntdata"/><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ddc29763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ddc29763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e95a14bbc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e95a14bbc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e95a14bb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e95a14bb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ddc29763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ddc29763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e95a14bbc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e95a14bbc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e95a14bb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e95a14bb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e95a14bbc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e95a14bbc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73950" y="342250"/>
            <a:ext cx="8576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20124D"/>
                </a:solidFill>
              </a:rPr>
              <a:t>Design Pattern - Structural Patterns</a:t>
            </a:r>
            <a:endParaRPr>
              <a:solidFill>
                <a:srgbClr val="20124D"/>
              </a:solidFill>
            </a:endParaRPr>
          </a:p>
          <a:p>
            <a:pPr indent="0" lvl="0" marL="0" rtl="0" algn="ctr">
              <a:spcBef>
                <a:spcPts val="0"/>
              </a:spcBef>
              <a:spcAft>
                <a:spcPts val="0"/>
              </a:spcAft>
              <a:buNone/>
            </a:pPr>
            <a:r>
              <a:rPr lang="en" sz="2500">
                <a:solidFill>
                  <a:srgbClr val="20124D"/>
                </a:solidFill>
              </a:rPr>
              <a:t>CSCI-630</a:t>
            </a:r>
            <a:r>
              <a:rPr lang="en" sz="2500">
                <a:solidFill>
                  <a:srgbClr val="20124D"/>
                </a:solidFill>
              </a:rPr>
              <a:t> - Software Design &amp; Maintenance</a:t>
            </a:r>
            <a:endParaRPr sz="2500">
              <a:solidFill>
                <a:srgbClr val="20124D"/>
              </a:solidFill>
            </a:endParaRPr>
          </a:p>
          <a:p>
            <a:pPr indent="0" lvl="0" marL="0" rtl="0" algn="ctr">
              <a:spcBef>
                <a:spcPts val="0"/>
              </a:spcBef>
              <a:spcAft>
                <a:spcPts val="0"/>
              </a:spcAft>
              <a:buNone/>
            </a:pPr>
            <a:r>
              <a:t/>
            </a:r>
            <a:endParaRPr sz="2500">
              <a:solidFill>
                <a:srgbClr val="20124D"/>
              </a:solidFill>
            </a:endParaRPr>
          </a:p>
          <a:p>
            <a:pPr indent="0" lvl="0" marL="0" rtl="0" algn="ctr">
              <a:spcBef>
                <a:spcPts val="0"/>
              </a:spcBef>
              <a:spcAft>
                <a:spcPts val="0"/>
              </a:spcAft>
              <a:buNone/>
            </a:pPr>
            <a:r>
              <a:rPr lang="en" sz="1600">
                <a:solidFill>
                  <a:srgbClr val="20124D"/>
                </a:solidFill>
              </a:rPr>
              <a:t>-Sandesh Sobarad and Abhilash Sreenivasa</a:t>
            </a:r>
            <a:endParaRPr sz="1600">
              <a:solidFill>
                <a:srgbClr val="20124D"/>
              </a:solidFill>
            </a:endParaRPr>
          </a:p>
        </p:txBody>
      </p:sp>
      <p:sp>
        <p:nvSpPr>
          <p:cNvPr id="278" name="Google Shape;278;p13"/>
          <p:cNvSpPr txBox="1"/>
          <p:nvPr>
            <p:ph idx="1" type="subTitle"/>
          </p:nvPr>
        </p:nvSpPr>
        <p:spPr>
          <a:xfrm>
            <a:off x="1421100" y="2059350"/>
            <a:ext cx="6301800" cy="19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500">
                <a:solidFill>
                  <a:srgbClr val="0B5394"/>
                </a:solidFill>
              </a:rPr>
              <a:t>Proxy Design Pattern</a:t>
            </a:r>
            <a:endParaRPr b="1" sz="6500">
              <a:solidFill>
                <a:srgbClr val="0B5394"/>
              </a:solidFill>
            </a:endParaRPr>
          </a:p>
          <a:p>
            <a:pPr indent="0" lvl="0" marL="0" rtl="0" algn="ctr">
              <a:spcBef>
                <a:spcPts val="0"/>
              </a:spcBef>
              <a:spcAft>
                <a:spcPts val="0"/>
              </a:spcAft>
              <a:buNone/>
            </a:pPr>
            <a:r>
              <a:t/>
            </a:r>
            <a:endParaRPr b="1" sz="6500">
              <a:solidFill>
                <a:srgbClr val="4C1130"/>
              </a:solidFill>
            </a:endParaRPr>
          </a:p>
          <a:p>
            <a:pPr indent="0" lvl="0" marL="0" rtl="0" algn="ctr">
              <a:spcBef>
                <a:spcPts val="0"/>
              </a:spcBef>
              <a:spcAft>
                <a:spcPts val="0"/>
              </a:spcAft>
              <a:buNone/>
            </a:pPr>
            <a:r>
              <a:t/>
            </a:r>
            <a:endParaRPr b="1" sz="4300">
              <a:solidFill>
                <a:srgbClr val="4C113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572675" y="152400"/>
            <a:ext cx="7510178"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7" name="Shape 287"/>
        <p:cNvGrpSpPr/>
        <p:nvPr/>
      </p:nvGrpSpPr>
      <p:grpSpPr>
        <a:xfrm>
          <a:off x="0" y="0"/>
          <a:ext cx="0" cy="0"/>
          <a:chOff x="0" y="0"/>
          <a:chExt cx="0" cy="0"/>
        </a:xfrm>
      </p:grpSpPr>
      <p:sp>
        <p:nvSpPr>
          <p:cNvPr id="288" name="Google Shape;288;p15"/>
          <p:cNvSpPr/>
          <p:nvPr/>
        </p:nvSpPr>
        <p:spPr>
          <a:xfrm>
            <a:off x="2057013" y="564350"/>
            <a:ext cx="5276974" cy="351126"/>
          </a:xfrm>
          <a:prstGeom prst="rect">
            <a:avLst/>
          </a:prstGeom>
        </p:spPr>
        <p:txBody>
          <a:bodyPr>
            <a:prstTxWarp prst="textPlain"/>
          </a:bodyPr>
          <a:lstStyle/>
          <a:p>
            <a:pPr lvl="0" algn="ctr"/>
            <a:r>
              <a:rPr b="0" i="0">
                <a:ln cap="flat" cmpd="sng" w="9525">
                  <a:solidFill>
                    <a:schemeClr val="accent5"/>
                  </a:solidFill>
                  <a:prstDash val="solid"/>
                  <a:round/>
                  <a:headEnd len="sm" w="sm" type="none"/>
                  <a:tailEnd len="sm" w="sm" type="none"/>
                </a:ln>
                <a:solidFill>
                  <a:schemeClr val="accent5"/>
                </a:solidFill>
                <a:latin typeface="Times New Roman"/>
              </a:rPr>
              <a:t>Proxy Design Pattern and its Purpose</a:t>
            </a:r>
          </a:p>
        </p:txBody>
      </p:sp>
      <p:sp>
        <p:nvSpPr>
          <p:cNvPr id="289" name="Google Shape;289;p15"/>
          <p:cNvSpPr txBox="1"/>
          <p:nvPr/>
        </p:nvSpPr>
        <p:spPr>
          <a:xfrm>
            <a:off x="476300" y="1361525"/>
            <a:ext cx="84384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Proxy design pattern is a structural design pattern that provides a surrogate or placeholder object that acts as a representative of another object or adds additional functionality to it.</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purpose of the Proxy pattern is to control access to an object or add additional behavior without modifying its implementation.</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Proxy pattern is commonly used in scenarios where direct access to the real object may not be desirable or possible, or when additional behavior needs to be added to the real object without modifying its implementation</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3" name="Shape 293"/>
        <p:cNvGrpSpPr/>
        <p:nvPr/>
      </p:nvGrpSpPr>
      <p:grpSpPr>
        <a:xfrm>
          <a:off x="0" y="0"/>
          <a:ext cx="0" cy="0"/>
          <a:chOff x="0" y="0"/>
          <a:chExt cx="0" cy="0"/>
        </a:xfrm>
      </p:grpSpPr>
      <p:sp>
        <p:nvSpPr>
          <p:cNvPr id="294" name="Google Shape;294;p16"/>
          <p:cNvSpPr txBox="1"/>
          <p:nvPr/>
        </p:nvSpPr>
        <p:spPr>
          <a:xfrm>
            <a:off x="535025" y="318525"/>
            <a:ext cx="8008200" cy="417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5"/>
                </a:solidFill>
                <a:latin typeface="Times New Roman"/>
                <a:ea typeface="Times New Roman"/>
                <a:cs typeface="Times New Roman"/>
                <a:sym typeface="Times New Roman"/>
              </a:rPr>
              <a:t>The Proxy pattern applications</a:t>
            </a:r>
            <a:endParaRPr b="1" sz="2500">
              <a:solidFill>
                <a:schemeClr val="accent5"/>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Controlling access: The proxy can enforce access control policies by checking permissions or authentication before allowing the client to access the real object.</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Adding functionality: The proxy can provide additional functionality or services around the real object.</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Optimizing performance: The proxy can cache results of expensive operations and return cached results for subsequent requests.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Simplifying interfaces: The proxy can provide a simplified or specialized interface to the real object, tailored to the needs of the client.</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8" name="Shape 298"/>
        <p:cNvGrpSpPr/>
        <p:nvPr/>
      </p:nvGrpSpPr>
      <p:grpSpPr>
        <a:xfrm>
          <a:off x="0" y="0"/>
          <a:ext cx="0" cy="0"/>
          <a:chOff x="0" y="0"/>
          <a:chExt cx="0" cy="0"/>
        </a:xfrm>
      </p:grpSpPr>
      <p:pic>
        <p:nvPicPr>
          <p:cNvPr id="299" name="Google Shape;299;p17"/>
          <p:cNvPicPr preferRelativeResize="0"/>
          <p:nvPr/>
        </p:nvPicPr>
        <p:blipFill>
          <a:blip r:embed="rId3">
            <a:alphaModFix/>
          </a:blip>
          <a:stretch>
            <a:fillRect/>
          </a:stretch>
        </p:blipFill>
        <p:spPr>
          <a:xfrm>
            <a:off x="2160766" y="0"/>
            <a:ext cx="4822468"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3" name="Shape 303"/>
        <p:cNvGrpSpPr/>
        <p:nvPr/>
      </p:nvGrpSpPr>
      <p:grpSpPr>
        <a:xfrm>
          <a:off x="0" y="0"/>
          <a:ext cx="0" cy="0"/>
          <a:chOff x="0" y="0"/>
          <a:chExt cx="0" cy="0"/>
        </a:xfrm>
      </p:grpSpPr>
      <p:sp>
        <p:nvSpPr>
          <p:cNvPr id="304" name="Google Shape;304;p18"/>
          <p:cNvSpPr txBox="1"/>
          <p:nvPr/>
        </p:nvSpPr>
        <p:spPr>
          <a:xfrm>
            <a:off x="1920900" y="1368675"/>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18"/>
          <p:cNvSpPr txBox="1"/>
          <p:nvPr/>
        </p:nvSpPr>
        <p:spPr>
          <a:xfrm>
            <a:off x="46950" y="187200"/>
            <a:ext cx="9050100" cy="495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5"/>
                </a:solidFill>
                <a:latin typeface="Times New Roman"/>
                <a:ea typeface="Times New Roman"/>
                <a:cs typeface="Times New Roman"/>
                <a:sym typeface="Times New Roman"/>
              </a:rPr>
              <a:t>Protection Proxy</a:t>
            </a:r>
            <a:endParaRPr b="1" sz="2500">
              <a:solidFill>
                <a:schemeClr val="accent5"/>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400">
              <a:solidFill>
                <a:srgbClr val="1C4587"/>
              </a:solidFill>
              <a:latin typeface="Times New Roman"/>
              <a:ea typeface="Times New Roman"/>
              <a:cs typeface="Times New Roman"/>
              <a:sym typeface="Times New Roman"/>
            </a:endParaRPr>
          </a:p>
          <a:p>
            <a:pPr indent="457200" lvl="0" marL="0" rtl="0" algn="just">
              <a:spcBef>
                <a:spcPts val="0"/>
              </a:spcBef>
              <a:spcAft>
                <a:spcPts val="0"/>
              </a:spcAft>
              <a:buNone/>
            </a:pPr>
            <a:r>
              <a:rPr lang="en" sz="1900">
                <a:latin typeface="Times New Roman"/>
                <a:ea typeface="Times New Roman"/>
                <a:cs typeface="Times New Roman"/>
                <a:sym typeface="Times New Roman"/>
              </a:rPr>
              <a:t>Virtual proxies are commonly used for optimizing performance in systems that involve expensive resource creation or retrieval. By delaying the creation or retrieval of resources until they are actually needed, virtual proxies can reduce the initial loading time, memory usage, or computation overhead. Virtual proxies are important for improving performance in resource-intensive systems and enhancing the overall user experience by optimizing resource management.</a:t>
            </a:r>
            <a:endParaRPr sz="1900">
              <a:latin typeface="Times New Roman"/>
              <a:ea typeface="Times New Roman"/>
              <a:cs typeface="Times New Roman"/>
              <a:sym typeface="Times New Roman"/>
            </a:endParaRPr>
          </a:p>
          <a:p>
            <a:pPr indent="0" lvl="0" marL="0" rtl="0" algn="just">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Real-time Examples: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File System Access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 Remote Service Authentication</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 Payment Processing.</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b="1" sz="1900">
              <a:latin typeface="Times New Roman"/>
              <a:ea typeface="Times New Roman"/>
              <a:cs typeface="Times New Roman"/>
              <a:sym typeface="Times New Roman"/>
            </a:endParaRPr>
          </a:p>
          <a:p>
            <a:pPr indent="0" lvl="0" marL="0" rtl="0" algn="ctr">
              <a:spcBef>
                <a:spcPts val="0"/>
              </a:spcBef>
              <a:spcAft>
                <a:spcPts val="0"/>
              </a:spcAft>
              <a:buNone/>
            </a:pPr>
            <a:r>
              <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9" name="Shape 309"/>
        <p:cNvGrpSpPr/>
        <p:nvPr/>
      </p:nvGrpSpPr>
      <p:grpSpPr>
        <a:xfrm>
          <a:off x="0" y="0"/>
          <a:ext cx="0" cy="0"/>
          <a:chOff x="0" y="0"/>
          <a:chExt cx="0" cy="0"/>
        </a:xfrm>
      </p:grpSpPr>
      <p:sp>
        <p:nvSpPr>
          <p:cNvPr id="310" name="Google Shape;310;p19"/>
          <p:cNvSpPr txBox="1"/>
          <p:nvPr/>
        </p:nvSpPr>
        <p:spPr>
          <a:xfrm>
            <a:off x="0" y="97400"/>
            <a:ext cx="9144000" cy="474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5"/>
                </a:solidFill>
                <a:latin typeface="Times New Roman"/>
                <a:ea typeface="Times New Roman"/>
                <a:cs typeface="Times New Roman"/>
                <a:sym typeface="Times New Roman"/>
              </a:rPr>
              <a:t>Remote Proxy</a:t>
            </a:r>
            <a:endParaRPr b="1" sz="2500">
              <a:solidFill>
                <a:schemeClr val="accent5"/>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2400">
              <a:solidFill>
                <a:srgbClr val="073763"/>
              </a:solidFill>
              <a:latin typeface="Times New Roman"/>
              <a:ea typeface="Times New Roman"/>
              <a:cs typeface="Times New Roman"/>
              <a:sym typeface="Times New Roman"/>
            </a:endParaRPr>
          </a:p>
          <a:p>
            <a:pPr indent="457200" lvl="0" marL="0" rtl="0" algn="just">
              <a:spcBef>
                <a:spcPts val="0"/>
              </a:spcBef>
              <a:spcAft>
                <a:spcPts val="0"/>
              </a:spcAft>
              <a:buNone/>
            </a:pPr>
            <a:r>
              <a:rPr lang="en" sz="1900">
                <a:latin typeface="Times New Roman"/>
                <a:ea typeface="Times New Roman"/>
                <a:cs typeface="Times New Roman"/>
                <a:sym typeface="Times New Roman"/>
              </a:rPr>
              <a:t>In modern distributed systems, remote proxies are commonly used to communicate with remote services, APIs, or databases. They provide a local representation of the remote object, allowing the client to interact with it as if it were a local object, abstracting the complexities of network communication and protocols. Remote proxies are important in enabling seamless integration with remote resources, facilitating remote method invocations, and managing remote resource access.</a:t>
            </a:r>
            <a:endParaRPr sz="1900">
              <a:latin typeface="Times New Roman"/>
              <a:ea typeface="Times New Roman"/>
              <a:cs typeface="Times New Roman"/>
              <a:sym typeface="Times New Roman"/>
            </a:endParaRPr>
          </a:p>
          <a:p>
            <a:pPr indent="457200" lvl="0" marL="0" rtl="0" algn="just">
              <a:spcBef>
                <a:spcPts val="0"/>
              </a:spcBef>
              <a:spcAft>
                <a:spcPts val="0"/>
              </a:spcAft>
              <a:buNone/>
            </a:pPr>
            <a:r>
              <a:t/>
            </a:r>
            <a:endParaRPr sz="1900">
              <a:latin typeface="Times New Roman"/>
              <a:ea typeface="Times New Roman"/>
              <a:cs typeface="Times New Roman"/>
              <a:sym typeface="Times New Roman"/>
            </a:endParaRPr>
          </a:p>
          <a:p>
            <a:pPr indent="0" lvl="0" marL="0" rtl="0" algn="just">
              <a:spcBef>
                <a:spcPts val="0"/>
              </a:spcBef>
              <a:spcAft>
                <a:spcPts val="0"/>
              </a:spcAft>
              <a:buNone/>
            </a:pPr>
            <a:r>
              <a:rPr lang="en" sz="1900">
                <a:latin typeface="Times New Roman"/>
                <a:ea typeface="Times New Roman"/>
                <a:cs typeface="Times New Roman"/>
                <a:sym typeface="Times New Roman"/>
              </a:rPr>
              <a:t>Real-time Examples:</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Remote API calls</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Cloud Storage</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Database Connectivity</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b="1" sz="1900">
              <a:latin typeface="Times New Roman"/>
              <a:ea typeface="Times New Roman"/>
              <a:cs typeface="Times New Roman"/>
              <a:sym typeface="Times New Roman"/>
            </a:endParaRPr>
          </a:p>
          <a:p>
            <a:pPr indent="0" lvl="0" marL="457200" rtl="0" algn="l">
              <a:spcBef>
                <a:spcPts val="0"/>
              </a:spcBef>
              <a:spcAft>
                <a:spcPts val="0"/>
              </a:spcAft>
              <a:buNone/>
            </a:pPr>
            <a:r>
              <a:t/>
            </a:r>
            <a:endParaRPr b="1"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14" name="Shape 314"/>
        <p:cNvGrpSpPr/>
        <p:nvPr/>
      </p:nvGrpSpPr>
      <p:grpSpPr>
        <a:xfrm>
          <a:off x="0" y="0"/>
          <a:ext cx="0" cy="0"/>
          <a:chOff x="0" y="0"/>
          <a:chExt cx="0" cy="0"/>
        </a:xfrm>
      </p:grpSpPr>
      <p:sp>
        <p:nvSpPr>
          <p:cNvPr id="315" name="Google Shape;315;p20"/>
          <p:cNvSpPr txBox="1"/>
          <p:nvPr/>
        </p:nvSpPr>
        <p:spPr>
          <a:xfrm>
            <a:off x="506450" y="368525"/>
            <a:ext cx="7658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5"/>
                </a:solidFill>
                <a:latin typeface="Times New Roman"/>
                <a:ea typeface="Times New Roman"/>
                <a:cs typeface="Times New Roman"/>
                <a:sym typeface="Times New Roman"/>
              </a:rPr>
              <a:t>Pros and Cons of Proxy Design Pattern</a:t>
            </a:r>
            <a:endParaRPr b="1" sz="2500">
              <a:solidFill>
                <a:schemeClr val="accent5"/>
              </a:solidFill>
              <a:latin typeface="Times New Roman"/>
              <a:ea typeface="Times New Roman"/>
              <a:cs typeface="Times New Roman"/>
              <a:sym typeface="Times New Roman"/>
            </a:endParaRPr>
          </a:p>
        </p:txBody>
      </p:sp>
      <p:graphicFrame>
        <p:nvGraphicFramePr>
          <p:cNvPr id="316" name="Google Shape;316;p20"/>
          <p:cNvGraphicFramePr/>
          <p:nvPr/>
        </p:nvGraphicFramePr>
        <p:xfrm>
          <a:off x="952500" y="1619250"/>
          <a:ext cx="3000000" cy="3000000"/>
        </p:xfrm>
        <a:graphic>
          <a:graphicData uri="http://schemas.openxmlformats.org/drawingml/2006/table">
            <a:tbl>
              <a:tblPr>
                <a:noFill/>
                <a:tableStyleId>{E8D9386A-C107-46B2-9585-95890869246E}</a:tableStyleId>
              </a:tblPr>
              <a:tblGrid>
                <a:gridCol w="3619500"/>
                <a:gridCol w="3619500"/>
              </a:tblGrid>
              <a:tr h="381000">
                <a:tc>
                  <a:txBody>
                    <a:bodyPr/>
                    <a:lstStyle/>
                    <a:p>
                      <a:pPr indent="0" lvl="0" marL="0" rtl="0" algn="ctr">
                        <a:spcBef>
                          <a:spcPts val="0"/>
                        </a:spcBef>
                        <a:spcAft>
                          <a:spcPts val="0"/>
                        </a:spcAft>
                        <a:buNone/>
                      </a:pPr>
                      <a:r>
                        <a:rPr b="1" lang="en">
                          <a:solidFill>
                            <a:srgbClr val="073763"/>
                          </a:solidFill>
                        </a:rPr>
                        <a:t>Pros</a:t>
                      </a:r>
                      <a:endParaRPr b="1">
                        <a:solidFill>
                          <a:srgbClr val="073763"/>
                        </a:solidFill>
                      </a:endParaRPr>
                    </a:p>
                  </a:txBody>
                  <a:tcPr marT="91425" marB="91425" marR="91425" marL="91425"/>
                </a:tc>
                <a:tc>
                  <a:txBody>
                    <a:bodyPr/>
                    <a:lstStyle/>
                    <a:p>
                      <a:pPr indent="0" lvl="0" marL="0" rtl="0" algn="ctr">
                        <a:spcBef>
                          <a:spcPts val="0"/>
                        </a:spcBef>
                        <a:spcAft>
                          <a:spcPts val="0"/>
                        </a:spcAft>
                        <a:buNone/>
                      </a:pPr>
                      <a:r>
                        <a:rPr b="1" lang="en">
                          <a:solidFill>
                            <a:srgbClr val="073763"/>
                          </a:solidFill>
                        </a:rPr>
                        <a:t>Cons</a:t>
                      </a:r>
                      <a:endParaRPr b="1">
                        <a:solidFill>
                          <a:srgbClr val="073763"/>
                        </a:solidFill>
                      </a:endParaRPr>
                    </a:p>
                  </a:txBody>
                  <a:tcPr marT="91425" marB="91425" marR="91425" marL="91425"/>
                </a:tc>
              </a:tr>
              <a:tr h="381000">
                <a:tc>
                  <a:txBody>
                    <a:bodyPr/>
                    <a:lstStyle/>
                    <a:p>
                      <a:pPr indent="0" lvl="0" marL="0" rtl="0" algn="ctr">
                        <a:spcBef>
                          <a:spcPts val="0"/>
                        </a:spcBef>
                        <a:spcAft>
                          <a:spcPts val="0"/>
                        </a:spcAft>
                        <a:buNone/>
                      </a:pPr>
                      <a:r>
                        <a:rPr lang="en"/>
                        <a:t>Improved Performance</a:t>
                      </a:r>
                      <a:endParaRPr/>
                    </a:p>
                  </a:txBody>
                  <a:tcPr marT="91425" marB="91425" marR="91425" marL="91425"/>
                </a:tc>
                <a:tc>
                  <a:txBody>
                    <a:bodyPr/>
                    <a:lstStyle/>
                    <a:p>
                      <a:pPr indent="0" lvl="0" marL="0" rtl="0" algn="ctr">
                        <a:spcBef>
                          <a:spcPts val="0"/>
                        </a:spcBef>
                        <a:spcAft>
                          <a:spcPts val="0"/>
                        </a:spcAft>
                        <a:buNone/>
                      </a:pPr>
                      <a:r>
                        <a:rPr lang="en"/>
                        <a:t>Increased Complexity</a:t>
                      </a:r>
                      <a:endParaRPr/>
                    </a:p>
                  </a:txBody>
                  <a:tcPr marT="91425" marB="91425" marR="91425" marL="91425"/>
                </a:tc>
              </a:tr>
              <a:tr h="381000">
                <a:tc>
                  <a:txBody>
                    <a:bodyPr/>
                    <a:lstStyle/>
                    <a:p>
                      <a:pPr indent="0" lvl="0" marL="0" rtl="0" algn="ctr">
                        <a:spcBef>
                          <a:spcPts val="0"/>
                        </a:spcBef>
                        <a:spcAft>
                          <a:spcPts val="0"/>
                        </a:spcAft>
                        <a:buNone/>
                      </a:pPr>
                      <a:r>
                        <a:rPr lang="en"/>
                        <a:t>Enhanced Security</a:t>
                      </a:r>
                      <a:endParaRPr/>
                    </a:p>
                  </a:txBody>
                  <a:tcPr marT="91425" marB="91425" marR="91425" marL="91425"/>
                </a:tc>
                <a:tc>
                  <a:txBody>
                    <a:bodyPr/>
                    <a:lstStyle/>
                    <a:p>
                      <a:pPr indent="0" lvl="0" marL="0" rtl="0" algn="ctr">
                        <a:spcBef>
                          <a:spcPts val="0"/>
                        </a:spcBef>
                        <a:spcAft>
                          <a:spcPts val="0"/>
                        </a:spcAft>
                        <a:buNone/>
                      </a:pPr>
                      <a:r>
                        <a:rPr lang="en"/>
                        <a:t>Reduced Transparency</a:t>
                      </a:r>
                      <a:endParaRPr/>
                    </a:p>
                  </a:txBody>
                  <a:tcPr marT="91425" marB="91425" marR="91425" marL="91425"/>
                </a:tc>
              </a:tr>
              <a:tr h="381000">
                <a:tc>
                  <a:txBody>
                    <a:bodyPr/>
                    <a:lstStyle/>
                    <a:p>
                      <a:pPr indent="0" lvl="0" marL="0" rtl="0" algn="ctr">
                        <a:spcBef>
                          <a:spcPts val="0"/>
                        </a:spcBef>
                        <a:spcAft>
                          <a:spcPts val="0"/>
                        </a:spcAft>
                        <a:buNone/>
                      </a:pPr>
                      <a:r>
                        <a:rPr lang="en"/>
                        <a:t>Simplified Client Code</a:t>
                      </a:r>
                      <a:endParaRPr/>
                    </a:p>
                  </a:txBody>
                  <a:tcPr marT="91425" marB="91425" marR="91425" marL="91425"/>
                </a:tc>
                <a:tc>
                  <a:txBody>
                    <a:bodyPr/>
                    <a:lstStyle/>
                    <a:p>
                      <a:pPr indent="0" lvl="0" marL="0" rtl="0" algn="ctr">
                        <a:spcBef>
                          <a:spcPts val="0"/>
                        </a:spcBef>
                        <a:spcAft>
                          <a:spcPts val="0"/>
                        </a:spcAft>
                        <a:buNone/>
                      </a:pPr>
                      <a:r>
                        <a:rPr lang="en"/>
                        <a:t>Overhead</a:t>
                      </a:r>
                      <a:endParaRPr/>
                    </a:p>
                  </a:txBody>
                  <a:tcPr marT="91425" marB="91425" marR="91425" marL="91425"/>
                </a:tc>
              </a:tr>
              <a:tr h="381000">
                <a:tc>
                  <a:txBody>
                    <a:bodyPr/>
                    <a:lstStyle/>
                    <a:p>
                      <a:pPr indent="0" lvl="0" marL="0" rtl="0" algn="ctr">
                        <a:spcBef>
                          <a:spcPts val="0"/>
                        </a:spcBef>
                        <a:spcAft>
                          <a:spcPts val="0"/>
                        </a:spcAft>
                        <a:buNone/>
                      </a:pPr>
                      <a:r>
                        <a:rPr lang="en"/>
                        <a:t>Lazy Initialization</a:t>
                      </a:r>
                      <a:endParaRPr/>
                    </a:p>
                  </a:txBody>
                  <a:tcPr marT="91425" marB="91425" marR="91425" marL="91425"/>
                </a:tc>
                <a:tc>
                  <a:txBody>
                    <a:bodyPr/>
                    <a:lstStyle/>
                    <a:p>
                      <a:pPr indent="0" lvl="0" marL="0" rtl="0" algn="ctr">
                        <a:spcBef>
                          <a:spcPts val="0"/>
                        </a:spcBef>
                        <a:spcAft>
                          <a:spcPts val="0"/>
                        </a:spcAft>
                        <a:buNone/>
                      </a:pPr>
                      <a:r>
                        <a:rPr lang="en"/>
                        <a:t>increased code duplication</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