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6"/>
  </p:notesMasterIdLst>
  <p:sldIdLst>
    <p:sldId id="256" r:id="rId2"/>
    <p:sldId id="272" r:id="rId3"/>
    <p:sldId id="273"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4CA"/>
    <a:srgbClr val="EC4CA7"/>
    <a:srgbClr val="F6A8D3"/>
    <a:srgbClr val="B51771"/>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660"/>
  </p:normalViewPr>
  <p:slideViewPr>
    <p:cSldViewPr>
      <p:cViewPr varScale="1">
        <p:scale>
          <a:sx n="108" d="100"/>
          <a:sy n="108" d="100"/>
        </p:scale>
        <p:origin x="9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2"/>
  </c:pivotSource>
  <c:chart>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FFC-4EA2-BE4A-65CF4F52EDB4}"/>
            </c:ext>
          </c:extLst>
        </c:ser>
        <c:ser>
          <c:idx val="1"/>
          <c:order val="1"/>
          <c:tx>
            <c:strRef>
              <c:f>'pivot table '!$C$3:$C$4</c:f>
              <c:strCache>
                <c:ptCount val="1"/>
                <c:pt idx="0">
                  <c:v>LOW</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8-8FFC-4EA2-BE4A-65CF4F52EDB4}"/>
            </c:ext>
          </c:extLst>
        </c:ser>
        <c:ser>
          <c:idx val="2"/>
          <c:order val="2"/>
          <c:tx>
            <c:strRef>
              <c:f>'pivot table '!$D$3:$D$4</c:f>
              <c:strCache>
                <c:ptCount val="1"/>
                <c:pt idx="0">
                  <c:v>MED</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9-8FFC-4EA2-BE4A-65CF4F52EDB4}"/>
            </c:ext>
          </c:extLst>
        </c:ser>
        <c:ser>
          <c:idx val="3"/>
          <c:order val="3"/>
          <c:tx>
            <c:strRef>
              <c:f>'pivot table '!$E$3:$E$4</c:f>
              <c:strCache>
                <c:ptCount val="1"/>
                <c:pt idx="0">
                  <c:v>VERY HIGH</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A-8FFC-4EA2-BE4A-65CF4F52EDB4}"/>
            </c:ext>
          </c:extLst>
        </c:ser>
        <c:dLbls>
          <c:showLegendKey val="0"/>
          <c:showVal val="0"/>
          <c:showCatName val="0"/>
          <c:showSerName val="0"/>
          <c:showPercent val="0"/>
          <c:showBubbleSize val="0"/>
        </c:dLbls>
        <c:gapWidth val="100"/>
        <c:overlap val="-24"/>
        <c:axId val="133342208"/>
        <c:axId val="72742528"/>
      </c:barChart>
      <c:catAx>
        <c:axId val="133342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742528"/>
        <c:crosses val="autoZero"/>
        <c:auto val="1"/>
        <c:lblAlgn val="ctr"/>
        <c:lblOffset val="100"/>
        <c:noMultiLvlLbl val="0"/>
      </c:catAx>
      <c:valAx>
        <c:axId val="727425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3342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9CC6-4681-AFCB-01FC9EBBCB8A}"/>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9CC6-4681-AFCB-01FC9EBBCB8A}"/>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9CC6-4681-AFCB-01FC9EBBCB8A}"/>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9CC6-4681-AFCB-01FC9EBBCB8A}"/>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9CC6-4681-AFCB-01FC9EBBCB8A}"/>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9CC6-4681-AFCB-01FC9EBBCB8A}"/>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9CC6-4681-AFCB-01FC9EBBCB8A}"/>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9CC6-4681-AFCB-01FC9EBBCB8A}"/>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9CC6-4681-AFCB-01FC9EBBCB8A}"/>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9CC6-4681-AFCB-01FC9EBBCB8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CC6-4681-AFCB-01FC9EBBCB8A}"/>
            </c:ext>
          </c:extLst>
        </c:ser>
        <c:ser>
          <c:idx val="1"/>
          <c:order val="1"/>
          <c:tx>
            <c:strRef>
              <c:f>'pivot table '!$C$3:$C$4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5-9CC6-4681-AFCB-01FC9EBBCB8A}"/>
            </c:ext>
          </c:extLst>
        </c:ser>
        <c:ser>
          <c:idx val="2"/>
          <c:order val="2"/>
          <c:tx>
            <c:strRef>
              <c:f>'pivot table '!$D$3:$D$4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6-9CC6-4681-AFCB-01FC9EBBCB8A}"/>
            </c:ext>
          </c:extLst>
        </c:ser>
        <c:ser>
          <c:idx val="3"/>
          <c:order val="3"/>
          <c:tx>
            <c:strRef>
              <c:f>'pivot table '!$E$3:$E$4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F-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1-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7-9CC6-4681-AFCB-01FC9EBBCB8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517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4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6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2861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11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5094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180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560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178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23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709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019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61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103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002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903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128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15991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342900"/>
            <a:ext cx="1743075" cy="1333500"/>
            <a:chOff x="742950" y="1104900"/>
            <a:chExt cx="1743075" cy="1333500"/>
          </a:xfrm>
          <a:solidFill>
            <a:schemeClr val="accent1">
              <a:lumMod val="50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7324725" y="17621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75000"/>
            </a:schemeClr>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60000"/>
              <a:lumOff val="40000"/>
            </a:schemeClr>
          </a:solidFill>
        </p:spPr>
        <p:txBody>
          <a:bodyPr wrap="square" lIns="0" tIns="0" rIns="0" bIns="0" rtlCol="0"/>
          <a:lstStyle/>
          <a:p>
            <a:endParaRPr/>
          </a:p>
        </p:txBody>
      </p:sp>
      <p:sp>
        <p:nvSpPr>
          <p:cNvPr id="7" name="object 7"/>
          <p:cNvSpPr txBox="1">
            <a:spLocks noGrp="1"/>
          </p:cNvSpPr>
          <p:nvPr>
            <p:ph type="ctrTitle"/>
          </p:nvPr>
        </p:nvSpPr>
        <p:spPr>
          <a:xfrm>
            <a:off x="-1066800" y="760569"/>
            <a:ext cx="9982200" cy="1863331"/>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66699" y="3005078"/>
            <a:ext cx="10020301" cy="2862322"/>
          </a:xfrm>
          <a:prstGeom prst="rect">
            <a:avLst/>
          </a:prstGeom>
          <a:noFill/>
        </p:spPr>
        <p:txBody>
          <a:bodyPr wrap="square" rtlCol="0">
            <a:spAutoFit/>
          </a:bodyPr>
          <a:lstStyle/>
          <a:p>
            <a:pPr algn="just">
              <a:lnSpc>
                <a:spcPct val="150000"/>
              </a:lnSpc>
            </a:pPr>
            <a:r>
              <a:rPr lang="en-US" sz="2400" dirty="0"/>
              <a:t>STUDENT NAME     : SANDHIYA S</a:t>
            </a:r>
          </a:p>
          <a:p>
            <a:pPr>
              <a:lnSpc>
                <a:spcPct val="150000"/>
              </a:lnSpc>
            </a:pPr>
            <a:r>
              <a:rPr lang="en-US" sz="2400" dirty="0"/>
              <a:t>REGISTER NO        </a:t>
            </a:r>
            <a:r>
              <a:rPr lang="en-US" sz="2400"/>
              <a:t>: 22CM158 / D04092E402A21A9B721486ADEB9E6265   </a:t>
            </a:r>
            <a:r>
              <a:rPr lang="en-US" sz="2400" dirty="0"/>
              <a:t>DEPARTMENT        : COMMERCE (B.com)</a:t>
            </a:r>
          </a:p>
          <a:p>
            <a:pPr>
              <a:lnSpc>
                <a:spcPct val="150000"/>
              </a:lnSpc>
            </a:pPr>
            <a:r>
              <a:rPr lang="en-US" sz="2400" dirty="0"/>
              <a:t>COLLEGE              : DRBCCC HINDU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2"/>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914400"/>
            <a:ext cx="6098959" cy="6832640"/>
          </a:xfrm>
          <a:prstGeom prst="rect">
            <a:avLst/>
          </a:prstGeom>
          <a:noFill/>
        </p:spPr>
        <p:txBody>
          <a:bodyPr wrap="square">
            <a:spAutoFit/>
          </a:bodyPr>
          <a:lstStyle/>
          <a:p>
            <a:pPr marL="285750" indent="-285750">
              <a:buClr>
                <a:schemeClr val="accent1">
                  <a:lumMod val="50000"/>
                </a:schemeClr>
              </a:buClr>
              <a:buFont typeface="Wingdings" panose="05000000000000000000" pitchFamily="2" charset="2"/>
              <a:buChar char="Ø"/>
            </a:pPr>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pPr marL="285750" indent="-285750">
              <a:buClr>
                <a:schemeClr val="accent1">
                  <a:lumMod val="50000"/>
                </a:schemeClr>
              </a:buClr>
              <a:buFont typeface="Wingdings" panose="05000000000000000000" pitchFamily="2" charset="2"/>
              <a:buChar char="Ø"/>
            </a:pPr>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idx="1"/>
          </p:nvPr>
        </p:nvSpPr>
        <p:spPr>
          <a:xfrm>
            <a:off x="609600" y="609600"/>
            <a:ext cx="10972800" cy="3093154"/>
          </a:xfrm>
        </p:spPr>
        <p:txBody>
          <a:bodyPr>
            <a:normAutofit fontScale="85000" lnSpcReduction="20000"/>
          </a:bodyPr>
          <a:lstStyle/>
          <a:p>
            <a:pPr>
              <a:buFont typeface="Wingdings" panose="05000000000000000000" pitchFamily="2" charset="2"/>
              <a:buChar char="Ø"/>
            </a:pPr>
            <a:r>
              <a:rPr lang="en-IN" sz="2400" b="1" u="sng" dirty="0"/>
              <a:t>Summary</a:t>
            </a:r>
            <a:endParaRPr lang="en-IN" dirty="0"/>
          </a:p>
          <a:p>
            <a:pPr marL="342900" indent="-342900">
              <a:lnSpc>
                <a:spcPct val="150000"/>
              </a:lnSpc>
              <a:buClrTx/>
              <a:buFont typeface="+mj-lt"/>
              <a:buAutoNum type="arabicParenR"/>
            </a:pPr>
            <a:r>
              <a:rPr lang="en-US" dirty="0"/>
              <a:t>Analyzing the performance of the employees by considering various Factors</a:t>
            </a:r>
          </a:p>
          <a:p>
            <a:pPr marL="342900" indent="-342900">
              <a:lnSpc>
                <a:spcPct val="150000"/>
              </a:lnSpc>
              <a:buClrTx/>
              <a:buFont typeface="+mj-lt"/>
              <a:buAutoNum type="arabicParenR"/>
            </a:pPr>
            <a:r>
              <a:rPr lang="en-US" dirty="0"/>
              <a:t>Using gender, performance score, rating, there achievements.</a:t>
            </a:r>
          </a:p>
          <a:p>
            <a:pPr>
              <a:lnSpc>
                <a:spcPct val="150000"/>
              </a:lnSpc>
            </a:pPr>
            <a:endParaRPr lang="en-IN" dirty="0"/>
          </a:p>
          <a:p>
            <a:pPr>
              <a:lnSpc>
                <a:spcPct val="150000"/>
              </a:lnSpc>
              <a:buFont typeface="Wingdings" panose="05000000000000000000" pitchFamily="2" charset="2"/>
              <a:buChar char="Ø"/>
            </a:pPr>
            <a:r>
              <a:rPr lang="en-IN" sz="2400" b="1" u="sng" dirty="0"/>
              <a:t>Visualization</a:t>
            </a:r>
          </a:p>
          <a:p>
            <a:pPr marL="457200" indent="-457200">
              <a:lnSpc>
                <a:spcPct val="150000"/>
              </a:lnSpc>
              <a:buClrTx/>
              <a:buFont typeface="+mj-lt"/>
              <a:buAutoNum type="arabicParenR"/>
            </a:pPr>
            <a:r>
              <a:rPr lang="en-IN" sz="2000" dirty="0"/>
              <a:t>Using the features of graph and pivot table to calculate the performance analysis</a:t>
            </a:r>
          </a:p>
          <a:p>
            <a:pPr marL="457200" indent="-457200">
              <a:lnSpc>
                <a:spcPct val="150000"/>
              </a:lnSpc>
              <a:buClrTx/>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F6A8D3"/>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B51771"/>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EC4CA7"/>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2102185246"/>
              </p:ext>
            </p:extLst>
          </p:nvPr>
        </p:nvGraphicFramePr>
        <p:xfrm>
          <a:off x="1066800" y="1137576"/>
          <a:ext cx="7674429" cy="46821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F494CA"/>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p:cNvSpPr txBox="1"/>
          <p:nvPr/>
        </p:nvSpPr>
        <p:spPr>
          <a:xfrm>
            <a:off x="762004" y="5227869"/>
            <a:ext cx="754926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This is the result of high performance employees in all departments</a:t>
            </a:r>
          </a:p>
        </p:txBody>
      </p:sp>
      <p:graphicFrame>
        <p:nvGraphicFramePr>
          <p:cNvPr id="2" name="Chart 1">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723068899"/>
              </p:ext>
            </p:extLst>
          </p:nvPr>
        </p:nvGraphicFramePr>
        <p:xfrm>
          <a:off x="623911" y="1203892"/>
          <a:ext cx="8139089" cy="3596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EW and MSC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7"/>
          <p:cNvSpPr txBox="1">
            <a:spLocks/>
          </p:cNvSpPr>
          <p:nvPr/>
        </p:nvSpPr>
        <p:spPr>
          <a:xfrm>
            <a:off x="739778" y="829627"/>
            <a:ext cx="3909695" cy="670696"/>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t>PROJECT</a:t>
            </a:r>
            <a:r>
              <a:rPr lang="en-IN" sz="4250" spc="-85" dirty="0"/>
              <a:t> </a:t>
            </a:r>
            <a:r>
              <a:rPr lang="en-IN" sz="4250" spc="25" dirty="0"/>
              <a:t>TITLE</a:t>
            </a:r>
            <a:endParaRPr lang="en-IN" sz="425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30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400800" y="603570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wrap="square" lIns="0" tIns="0" rIns="0" bIns="0" rtlCol="0"/>
          <a:lstStyle/>
          <a:p>
            <a:endParaRPr/>
          </a:p>
        </p:txBody>
      </p:sp>
      <p:sp>
        <p:nvSpPr>
          <p:cNvPr id="21" name="object 21"/>
          <p:cNvSpPr txBox="1">
            <a:spLocks noGrp="1"/>
          </p:cNvSpPr>
          <p:nvPr>
            <p:ph type="title"/>
          </p:nvPr>
        </p:nvSpPr>
        <p:spPr>
          <a:xfrm>
            <a:off x="815973" y="428357"/>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 name="TextBox 1">
            <a:extLst>
              <a:ext uri="{FF2B5EF4-FFF2-40B4-BE49-F238E27FC236}">
                <a16:creationId xmlns:a16="http://schemas.microsoft.com/office/drawing/2014/main" id="{D0827FA3-A9D4-0FE5-45BE-664C8C920E82}"/>
              </a:ext>
            </a:extLst>
          </p:cNvPr>
          <p:cNvSpPr txBox="1"/>
          <p:nvPr/>
        </p:nvSpPr>
        <p:spPr>
          <a:xfrm>
            <a:off x="2586005" y="1024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3" name="object 16">
            <a:extLst>
              <a:ext uri="{FF2B5EF4-FFF2-40B4-BE49-F238E27FC236}">
                <a16:creationId xmlns:a16="http://schemas.microsoft.com/office/drawing/2014/main" id="{DF18E144-F042-868C-A966-A5EA94B27A8F}"/>
              </a:ext>
            </a:extLst>
          </p:cNvPr>
          <p:cNvSpPr/>
          <p:nvPr/>
        </p:nvSpPr>
        <p:spPr>
          <a:xfrm>
            <a:off x="7048500" y="5509649"/>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75000"/>
            </a:schemeClr>
          </a:solidFill>
        </p:spPr>
        <p:txBody>
          <a:bodyPr wrap="square" lIns="0" tIns="0" rIns="0" bIns="0" rtlCol="0"/>
          <a:lstStyle/>
          <a:p>
            <a:endParaRPr/>
          </a:p>
        </p:txBody>
      </p:sp>
      <p:sp>
        <p:nvSpPr>
          <p:cNvPr id="4" name="object 16">
            <a:extLst>
              <a:ext uri="{FF2B5EF4-FFF2-40B4-BE49-F238E27FC236}">
                <a16:creationId xmlns:a16="http://schemas.microsoft.com/office/drawing/2014/main" id="{15032F8D-77B7-5211-5F60-72829ECAE558}"/>
              </a:ext>
            </a:extLst>
          </p:cNvPr>
          <p:cNvSpPr/>
          <p:nvPr/>
        </p:nvSpPr>
        <p:spPr>
          <a:xfrm>
            <a:off x="7743536" y="4984151"/>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50000"/>
            </a:schemeClr>
          </a:solidFill>
        </p:spPr>
        <p:txBody>
          <a:bodyPr wrap="square" lIns="0" tIns="0" rIns="0" bIns="0" rtlCol="0"/>
          <a:lstStyle/>
          <a:p>
            <a:endParaRPr/>
          </a:p>
        </p:txBody>
      </p:sp>
      <p:pic>
        <p:nvPicPr>
          <p:cNvPr id="1026" name="Picture 2" descr="edit picture">
            <a:extLst>
              <a:ext uri="{FF2B5EF4-FFF2-40B4-BE49-F238E27FC236}">
                <a16:creationId xmlns:a16="http://schemas.microsoft.com/office/drawing/2014/main" id="{44248E61-B1FD-337A-4D60-E22E02F6A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55003"/>
            <a:ext cx="1651066" cy="28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4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t>
            </a:r>
            <a:r>
              <a:rPr sz="3200" spc="5" dirty="0"/>
              <a:t>?</a:t>
            </a:r>
            <a:endParaRPr sz="3200" dirty="0"/>
          </a:p>
        </p:txBody>
      </p:sp>
      <p:sp>
        <p:nvSpPr>
          <p:cNvPr id="8" name="object 8"/>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07886"/>
          </a:xfrm>
          <a:prstGeom prst="rect">
            <a:avLst/>
          </a:prstGeom>
          <a:noFill/>
        </p:spPr>
        <p:txBody>
          <a:bodyPr wrap="square" rtlCol="0">
            <a:spAutoFit/>
          </a:bodyPr>
          <a:lstStyle/>
          <a:p>
            <a:pPr marL="457200" indent="-457200">
              <a:buFont typeface="Wingdings" panose="05000000000000000000" pitchFamily="2" charset="2"/>
              <a:buChar char="q"/>
            </a:pPr>
            <a:r>
              <a:rPr lang="en-US" sz="4000" b="1" dirty="0"/>
              <a:t>ORGANISATIONS </a:t>
            </a:r>
            <a:endParaRPr lang="en-IN"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 y="1524000"/>
            <a:ext cx="2143126" cy="3200404"/>
          </a:xfrm>
          <a:prstGeom prst="rect">
            <a:avLst/>
          </a:prstGeom>
        </p:spPr>
      </p:pic>
      <p:sp>
        <p:nvSpPr>
          <p:cNvPr id="3" name="object 3"/>
          <p:cNvSpPr/>
          <p:nvPr/>
        </p:nvSpPr>
        <p:spPr>
          <a:xfrm>
            <a:off x="9372600" y="530419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8458200" y="10750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6" name="object 6"/>
          <p:cNvSpPr txBox="1">
            <a:spLocks noGrp="1"/>
          </p:cNvSpPr>
          <p:nvPr>
            <p:ph type="title"/>
          </p:nvPr>
        </p:nvSpPr>
        <p:spPr>
          <a:xfrm>
            <a:off x="228600" y="38250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a16="http://schemas.microsoft.com/office/drawing/2014/main" id="{CF6A7000-B32F-DFE2-BF7A-9D95D0D1A9E8}"/>
              </a:ext>
            </a:extLst>
          </p:cNvPr>
          <p:cNvSpPr txBox="1"/>
          <p:nvPr/>
        </p:nvSpPr>
        <p:spPr>
          <a:xfrm>
            <a:off x="2209800" y="2162120"/>
            <a:ext cx="8729663"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5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507</TotalTime>
  <Words>596</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Arial Rounded MT Bold</vt:lpstr>
      <vt:lpstr>Calibri</vt:lpstr>
      <vt:lpstr>Google Sans</vt:lpstr>
      <vt:lpstr>Roboto</vt:lpstr>
      <vt:lpstr>Times New Roman</vt:lpstr>
      <vt:lpstr>Trebuchet MS</vt:lpstr>
      <vt:lpstr>Wingdings</vt:lpstr>
      <vt:lpstr>Wingdings 3</vt:lpstr>
      <vt:lpstr>Facet</vt:lpstr>
      <vt:lpstr>Employee Data Analysis using Excel  </vt:lpstr>
      <vt:lpstr>PowerPoint Presentation</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M</cp:lastModifiedBy>
  <cp:revision>29</cp:revision>
  <dcterms:created xsi:type="dcterms:W3CDTF">2024-03-29T15:07:22Z</dcterms:created>
  <dcterms:modified xsi:type="dcterms:W3CDTF">2024-08-29T14:02:54Z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