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4" d="100"/>
          <a:sy n="7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Performance</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overlap val="-27"/>
        <c:gapWidth val="219"/>
        <c:axId val="0"/>
        <c:axId val="1"/>
      </c:barChart>
      <c:catAx>
        <c:axId val="0"/>
        <c:scaling>
          <c:orientation val="minMax"/>
        </c:scaling>
        <c:delete val="0"/>
        <c:axPos val="b"/>
        <c:numFmt formatCode="General" sourceLinked="0"/>
        <c:title>
          <c:tx>
            <c:rich>
              <a:bodyPr/>
              <a:lstStyle/>
              <a:p>
                <a:pPr>
                  <a:defRPr sz="1000" b="0" i="0" u="none" strike="noStrike" baseline="0">
                    <a:solidFill>
                      <a:srgbClr val="595959"/>
                    </a:solidFill>
                    <a:latin typeface="Droid Sans"/>
                    <a:ea typeface="Droid Sans"/>
                    <a:cs typeface="Lucida Sans"/>
                  </a:defRPr>
                </a:pPr>
                <a:r>
                  <a:rPr lang="zh-CN" sz="1000" b="0" i="0" u="none" strike="noStrike" baseline="0">
                    <a:solidFill>
                      <a:srgbClr val="595959"/>
                    </a:solidFill>
                    <a:latin typeface="Droid Sans"/>
                    <a:ea typeface="Droid Sans"/>
                    <a:cs typeface="Lucida Sans"/>
                  </a:rPr>
                  <a:t>Business</a:t>
                </a:r>
                <a:r>
                  <a:rPr lang="zh-CN" sz="1000" b="0" i="0" u="none" strike="noStrike" baseline="0">
                    <a:solidFill>
                      <a:srgbClr val="595959"/>
                    </a:solidFill>
                    <a:latin typeface="Droid Sans"/>
                    <a:ea typeface="Droid Sans"/>
                    <a:cs typeface="Lucida Sans"/>
                  </a:rPr>
                  <a:t> unit</a:t>
                </a:r>
              </a:p>
            </c:rich>
          </c:tx>
          <c:layout/>
          <c:overlay val="0"/>
          <c:spPr>
            <a:noFill/>
            <a:ln>
              <a:noFill/>
            </a:ln>
          </c:spPr>
        </c:title>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title>
          <c:tx>
            <c:rich>
              <a:bodyPr rot="-5400000" vert="horz"/>
              <a:lstStyle/>
              <a:p>
                <a:pPr>
                  <a:defRPr sz="1000" b="0" i="0" u="none" strike="noStrike" baseline="0">
                    <a:solidFill>
                      <a:srgbClr val="595959"/>
                    </a:solidFill>
                    <a:latin typeface="Droid Sans"/>
                    <a:ea typeface="Droid Sans"/>
                    <a:cs typeface="Lucida Sans"/>
                  </a:defRPr>
                </a:pPr>
                <a:r>
                  <a:rPr lang="zh-CN" sz="1000" b="0" i="0" u="none" strike="noStrike" baseline="0">
                    <a:solidFill>
                      <a:srgbClr val="595959"/>
                    </a:solidFill>
                    <a:latin typeface="Droid Sans"/>
                    <a:ea typeface="Droid Sans"/>
                    <a:cs typeface="Lucida Sans"/>
                  </a:rPr>
                  <a:t>employee</a:t>
                </a:r>
                <a:r>
                  <a:rPr lang="zh-CN" sz="1000" b="0" i="0" u="none" strike="noStrike" baseline="0">
                    <a:solidFill>
                      <a:srgbClr val="595959"/>
                    </a:solidFill>
                    <a:latin typeface="Droid Sans"/>
                    <a:ea typeface="Droid Sans"/>
                    <a:cs typeface="Lucida Sans"/>
                  </a:rPr>
                  <a:t> count</a:t>
                </a:r>
              </a:p>
            </c:rich>
          </c:tx>
          <c:layout/>
          <c:overlay val="0"/>
          <c:spPr>
            <a:noFill/>
            <a:ln>
              <a:noFill/>
            </a:ln>
          </c:spPr>
        </c:title>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098531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11713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000994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744796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738803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752793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97003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180819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68605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09917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353636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151793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348183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516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7619054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24598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535716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209906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883683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409930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965493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45918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36752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036545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926263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67516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26211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6162010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V.Sandhiya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312200880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of 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Pachaiyappas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244925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914400" y="1049336"/>
            <a:ext cx="9601200"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the "Employee Performance Analysis Using Excel" project, the modeling phase involves setting up the Excel workbook with various tools and techniques to analyze and visualize the data effectively. Here’s how each component will be used: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 Data Filtering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Purpose</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sort and refine the data to focus on specific criteria, such as department, date range, or individual employee performance.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Implementation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Excel’s filtering feature will be applied to datasets, allowing users to easily narrow down the data to view only the relevant information. For example, filtering by department or by performance rating.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Pivot Tables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Purpose</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summarize and analyze large datasets by grouping and aggregating data based on different performance metrics.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Implementation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193778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矩形"/>
          <p:cNvSpPr>
            <a:spLocks/>
          </p:cNvSpPr>
          <p:nvPr/>
        </p:nvSpPr>
        <p:spPr>
          <a:xfrm rot="0">
            <a:off x="914400" y="1295399"/>
            <a:ext cx="8239873"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Charts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Purpose</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visualize the data in an easily interpretable format, making trends and patterns more apparent.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Implementation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Various types of charts (e.g., bar charts, line charts, pie charts) will be created based on the pivot table outputs. For instance, a line chart could show the trend of an employee’s productivity over time, while a bar chart could compare performance across different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Conditional Formatting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Purpose</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highlight specific data points that meet certain conditions, making it easier to spot trends, outliers, or areas of concern.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Implementation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764934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9" name="图表"/>
          <p:cNvGraphicFramePr/>
          <p:nvPr/>
        </p:nvGraphicFramePr>
        <p:xfrm>
          <a:off x="914400" y="1485899"/>
          <a:ext cx="7394576" cy="3886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7034838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1" name="矩形"/>
          <p:cNvSpPr>
            <a:spLocks/>
          </p:cNvSpPr>
          <p:nvPr/>
        </p:nvSpPr>
        <p:spPr>
          <a:xfrm rot="0">
            <a:off x="755332" y="1524000"/>
            <a:ext cx="8398941"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597269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141193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7300315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457201" y="1524000"/>
            <a:ext cx="73914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061593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76275" y="1904998"/>
            <a:ext cx="8477998"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318640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609600" y="2370678"/>
            <a:ext cx="8743950" cy="22250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Human Resources (HR) Managers</a:t>
            </a:r>
            <a:r>
              <a:rPr lang="en-US" altLang="zh-CN" sz="1800" b="0" i="0" u="none" strike="noStrike" kern="1200" cap="none" spc="0" baseline="0">
                <a:solidFill>
                  <a:schemeClr val="tx1"/>
                </a:solidFill>
                <a:latin typeface="Arial" pitchFamily="34" charset="0"/>
                <a:ea typeface="宋体" pitchFamily="0" charset="0"/>
                <a:cs typeface="Calibri" pitchFamily="0" charset="0"/>
              </a:rPr>
              <a:t>: </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Department Managers/Supervisors</a:t>
            </a:r>
            <a:r>
              <a:rPr lang="en-US" altLang="zh-CN" sz="1800" b="0" i="0" u="none" strike="noStrike" kern="1200" cap="none" spc="0" baseline="0">
                <a:solidFill>
                  <a:schemeClr val="tx1"/>
                </a:solidFill>
                <a:latin typeface="Arial" pitchFamily="34" charset="0"/>
                <a:ea typeface="宋体" pitchFamily="0" charset="0"/>
                <a:cs typeface="Calibri" pitchFamily="0" charset="0"/>
              </a:rPr>
              <a:t>:</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Senior Management/Executives</a:t>
            </a:r>
            <a:r>
              <a:rPr lang="en-US" altLang="zh-CN" sz="1800" b="0" i="0" u="none" strike="noStrike" kern="1200" cap="none" spc="0" baseline="0">
                <a:solidFill>
                  <a:schemeClr val="tx1"/>
                </a:solidFill>
                <a:latin typeface="Arial" pitchFamily="34" charset="0"/>
                <a:ea typeface="宋体" pitchFamily="0" charset="0"/>
                <a:cs typeface="Calibri" pitchFamily="0" charset="0"/>
              </a:rPr>
              <a:t>: </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Employees</a:t>
            </a:r>
            <a:r>
              <a:rPr lang="en-US" altLang="zh-CN" sz="1800" b="0" i="0" u="none" strike="noStrike" kern="1200" cap="none" spc="0" baseline="0">
                <a:solidFill>
                  <a:schemeClr val="tx1"/>
                </a:solidFill>
                <a:latin typeface="Arial" pitchFamily="34" charset="0"/>
                <a:ea typeface="宋体" pitchFamily="0" charset="0"/>
                <a:cs typeface="Calibri" pitchFamily="0" charset="0"/>
              </a:rPr>
              <a:t>: </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76896179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86100" y="1615648"/>
            <a:ext cx="6019799" cy="46253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Data-Driven Insights</a:t>
            </a:r>
            <a:r>
              <a:rPr lang="en-US" altLang="zh-CN" sz="1800" b="0" i="0" u="none" strike="noStrike" kern="1200" cap="none" spc="0" baseline="0">
                <a:solidFill>
                  <a:schemeClr val="tx1"/>
                </a:solidFill>
                <a:latin typeface="Arial" pitchFamily="34" charset="0"/>
                <a:ea typeface="宋体" pitchFamily="0" charset="0"/>
                <a:cs typeface="Calibri" pitchFamily="0" charset="0"/>
              </a:rPr>
              <a:t>: Enables managers to make informed decisions based on accurate, real-time performance data.</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Improved Efficiency</a:t>
            </a:r>
            <a:r>
              <a:rPr lang="en-US" altLang="zh-CN" sz="1800" b="0" i="0" u="none" strike="noStrike" kern="1200" cap="none" spc="0" baseline="0">
                <a:solidFill>
                  <a:schemeClr val="tx1"/>
                </a:solidFill>
                <a:latin typeface="Arial" pitchFamily="34" charset="0"/>
                <a:ea typeface="宋体" pitchFamily="0" charset="0"/>
                <a:cs typeface="Calibri" pitchFamily="0" charset="0"/>
              </a:rPr>
              <a:t>: Automates the data collection and analysis process, saving time and reducing manual errors.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Enhanced Employee Development</a:t>
            </a:r>
            <a:r>
              <a:rPr lang="en-US" altLang="zh-CN" sz="1800" b="0" i="0" u="none" strike="noStrike" kern="1200" cap="none" spc="0" baseline="0">
                <a:solidFill>
                  <a:schemeClr val="tx1"/>
                </a:solidFill>
                <a:latin typeface="Arial" pitchFamily="34" charset="0"/>
                <a:ea typeface="宋体" pitchFamily="0" charset="0"/>
                <a:cs typeface="Calibri" pitchFamily="0" charset="0"/>
              </a:rPr>
              <a:t>: Identifies training needs and development opportunities, leading to a more skilled workforce.</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Better Performance Management</a:t>
            </a:r>
            <a:r>
              <a:rPr lang="en-US" altLang="zh-CN" sz="1800" b="0" i="0" u="none" strike="noStrike" kern="1200" cap="none" spc="0" baseline="0">
                <a:solidFill>
                  <a:schemeClr val="tx1"/>
                </a:solidFill>
                <a:latin typeface="Arial" pitchFamily="34" charset="0"/>
                <a:ea typeface="宋体" pitchFamily="0" charset="0"/>
                <a:cs typeface="Calibri" pitchFamily="0" charset="0"/>
              </a:rPr>
              <a:t>: Helps in recognizing top performers and addressing underperformance, ultimately improving overall productivity.</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Cost-Effective Solution</a:t>
            </a:r>
            <a:r>
              <a:rPr lang="en-US" altLang="zh-CN" sz="1800" b="0" i="0" u="none" strike="noStrike" kern="1200" cap="none" spc="0" baseline="0">
                <a:solidFill>
                  <a:schemeClr val="tx1"/>
                </a:solidFill>
                <a:latin typeface="Arial" pitchFamily="34" charset="0"/>
                <a:ea typeface="宋体" pitchFamily="0" charset="0"/>
                <a:cs typeface="Calibri" pitchFamily="0" charset="0"/>
              </a:rPr>
              <a:t>: Leverages the widely accessible Excel platform, avoiding the need for expensive software or tools.</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8463373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914400" y="1295399"/>
            <a:ext cx="112776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Descriptions for each of the columns in the dataset:</a:t>
            </a:r>
            <a:endParaRPr lang="en-US" altLang="zh-CN" sz="1800" b="1" i="0" u="none" strike="noStrike" kern="1200" cap="none" spc="0" baseline="0">
              <a:solidFill>
                <a:srgbClr val="202124"/>
              </a:solidFill>
              <a:latin typeface="Inter" pitchFamily="34"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Employee ID:</a:t>
            </a:r>
            <a:r>
              <a:rPr lang="en-US" altLang="zh-CN" sz="1800" b="0" i="0" u="none" strike="noStrike" kern="1200" cap="none" spc="0" baseline="0">
                <a:solidFill>
                  <a:srgbClr val="3C4043"/>
                </a:solidFill>
                <a:latin typeface="inherit" pitchFamily="0" charset="0"/>
                <a:ea typeface="宋体" pitchFamily="0" charset="0"/>
                <a:cs typeface="Calibri" pitchFamily="0" charset="0"/>
              </a:rPr>
              <a:t> Unique identifier for each employee in the organization.</a:t>
            </a:r>
            <a:endParaRPr lang="en-US" altLang="zh-CN" sz="1800" b="0" i="0" u="none" strike="noStrike" kern="1200" cap="none" spc="0" baseline="0">
              <a:solidFill>
                <a:srgbClr val="3C4043"/>
              </a:solidFill>
              <a:latin typeface="inherit" pitchFamily="0"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First Name:</a:t>
            </a:r>
            <a:r>
              <a:rPr lang="en-US" altLang="zh-CN" sz="1800" b="0" i="0" u="none" strike="noStrike" kern="1200" cap="none" spc="0" baseline="0">
                <a:solidFill>
                  <a:srgbClr val="3C4043"/>
                </a:solidFill>
                <a:latin typeface="inherit" pitchFamily="0" charset="0"/>
                <a:ea typeface="宋体" pitchFamily="0" charset="0"/>
                <a:cs typeface="Calibri" pitchFamily="0" charset="0"/>
              </a:rPr>
              <a:t> The first name of the employee.</a:t>
            </a:r>
            <a:endParaRPr lang="en-US" altLang="zh-CN" sz="1800" b="0" i="0" u="none" strike="noStrike" kern="1200" cap="none" spc="0" baseline="0">
              <a:solidFill>
                <a:srgbClr val="3C4043"/>
              </a:solidFill>
              <a:latin typeface="inherit" pitchFamily="0"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Last Name:</a:t>
            </a:r>
            <a:r>
              <a:rPr lang="en-US" altLang="zh-CN" sz="1800" b="0" i="0" u="none" strike="noStrike" kern="1200" cap="none" spc="0" baseline="0">
                <a:solidFill>
                  <a:srgbClr val="3C4043"/>
                </a:solidFill>
                <a:latin typeface="inherit" pitchFamily="0" charset="0"/>
                <a:ea typeface="宋体" pitchFamily="0" charset="0"/>
                <a:cs typeface="Calibri" pitchFamily="0" charset="0"/>
              </a:rPr>
              <a:t> The last name of the employee.</a:t>
            </a:r>
            <a:endParaRPr lang="en-US" altLang="zh-CN" sz="1800" b="0" i="0" u="none" strike="noStrike" kern="1200" cap="none" spc="0" baseline="0">
              <a:solidFill>
                <a:srgbClr val="3C4043"/>
              </a:solidFill>
              <a:latin typeface="inherit" pitchFamily="0"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Email:</a:t>
            </a:r>
            <a:r>
              <a:rPr lang="en-US" altLang="zh-CN" sz="1800" b="0" i="0" u="none" strike="noStrike" kern="1200" cap="none" spc="0" baseline="0">
                <a:solidFill>
                  <a:srgbClr val="3C4043"/>
                </a:solidFill>
                <a:latin typeface="inherit" pitchFamily="0" charset="0"/>
                <a:ea typeface="宋体" pitchFamily="0" charset="0"/>
                <a:cs typeface="Calibri" pitchFamily="0" charset="0"/>
              </a:rPr>
              <a:t> The email address associated with the employee's communication within the organization.</a:t>
            </a:r>
            <a:endParaRPr lang="en-US" altLang="zh-CN" sz="1800" b="0" i="0" u="none" strike="noStrike" kern="1200" cap="none" spc="0" baseline="0">
              <a:solidFill>
                <a:srgbClr val="3C4043"/>
              </a:solidFill>
              <a:latin typeface="inherit" pitchFamily="0"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Business Unit:</a:t>
            </a:r>
            <a:r>
              <a:rPr lang="en-US" altLang="zh-CN" sz="1800" b="0" i="0" u="none" strike="noStrike" kern="1200" cap="none" spc="0" baseline="0">
                <a:solidFill>
                  <a:srgbClr val="3C4043"/>
                </a:solidFill>
                <a:latin typeface="inherit" pitchFamily="0" charset="0"/>
                <a:ea typeface="宋体" pitchFamily="0" charset="0"/>
                <a:cs typeface="Calibri" pitchFamily="0" charset="0"/>
              </a:rPr>
              <a:t> The specific business unit or department to which the employee belongs.</a:t>
            </a:r>
            <a:endParaRPr lang="en-US" altLang="zh-CN" sz="1800" b="0" i="0" u="none" strike="noStrike" kern="1200" cap="none" spc="0" baseline="0">
              <a:solidFill>
                <a:srgbClr val="3C4043"/>
              </a:solidFill>
              <a:latin typeface="inherit" pitchFamily="0"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State:</a:t>
            </a:r>
            <a:r>
              <a:rPr lang="en-US" altLang="zh-CN" sz="1800" b="0" i="0" u="none" strike="noStrike" kern="1200" cap="none" spc="0" baseline="0">
                <a:solidFill>
                  <a:srgbClr val="3C4043"/>
                </a:solidFill>
                <a:latin typeface="inherit" pitchFamily="0" charset="0"/>
                <a:ea typeface="宋体" pitchFamily="0" charset="0"/>
                <a:cs typeface="Calibri" pitchFamily="0" charset="0"/>
              </a:rPr>
              <a:t> The state or region where the employee is located.</a:t>
            </a:r>
            <a:endParaRPr lang="en-US" altLang="zh-CN" sz="1800" b="0" i="0" u="none" strike="noStrike" kern="1200" cap="none" spc="0" baseline="0">
              <a:solidFill>
                <a:srgbClr val="3C4043"/>
              </a:solidFill>
              <a:latin typeface="inherit" pitchFamily="0"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Job Function:</a:t>
            </a:r>
            <a:r>
              <a:rPr lang="en-US" altLang="zh-CN" sz="1800" b="0" i="0" u="none" strike="noStrike" kern="1200" cap="none" spc="0" baseline="0">
                <a:solidFill>
                  <a:srgbClr val="3C4043"/>
                </a:solidFill>
                <a:latin typeface="inherit" pitchFamily="0" charset="0"/>
                <a:ea typeface="宋体" pitchFamily="0" charset="0"/>
                <a:cs typeface="Calibri" pitchFamily="0" charset="0"/>
              </a:rPr>
              <a:t> A brief description of the employee's primary job function or role.</a:t>
            </a:r>
            <a:endParaRPr lang="en-US" altLang="zh-CN" sz="1800" b="0" i="0" u="none" strike="noStrike" kern="1200" cap="none" spc="0" baseline="0">
              <a:solidFill>
                <a:srgbClr val="3C4043"/>
              </a:solidFill>
              <a:latin typeface="inherit" pitchFamily="0"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Gender:</a:t>
            </a:r>
            <a:r>
              <a:rPr lang="en-US" altLang="zh-CN" sz="1800" b="0" i="0" u="none" strike="noStrike" kern="1200" cap="none" spc="0" baseline="0">
                <a:solidFill>
                  <a:srgbClr val="3C4043"/>
                </a:solidFill>
                <a:latin typeface="inherit" pitchFamily="0" charset="0"/>
                <a:ea typeface="宋体" pitchFamily="0" charset="0"/>
                <a:cs typeface="Calibri" pitchFamily="0" charset="0"/>
              </a:rPr>
              <a:t> A code representing the gender of the employee (e.g., M for Male, F for Female, N for Non-binary).</a:t>
            </a:r>
            <a:endParaRPr lang="en-US" altLang="zh-CN" sz="1800" b="0" i="0" u="none" strike="noStrike" kern="1200" cap="none" spc="0" baseline="0">
              <a:solidFill>
                <a:srgbClr val="3C4043"/>
              </a:solidFill>
              <a:latin typeface="inherit" pitchFamily="0"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Performance Score:</a:t>
            </a:r>
            <a:r>
              <a:rPr lang="en-US" altLang="zh-CN" sz="1800" b="0" i="0" u="none" strike="noStrike" kern="1200" cap="none" spc="0" baseline="0">
                <a:solidFill>
                  <a:srgbClr val="3C4043"/>
                </a:solidFill>
                <a:latin typeface="inherit" pitchFamily="0" charset="0"/>
                <a:ea typeface="宋体" pitchFamily="0" charset="0"/>
                <a:cs typeface="Calibri" pitchFamily="0" charset="0"/>
              </a:rPr>
              <a:t> A score indicating the employee's performance level (e.g., Excellent, Satisfactory, Needs Improvement).</a:t>
            </a:r>
            <a:endParaRPr lang="en-US" altLang="zh-CN" sz="1800" b="0" i="0" u="none" strike="noStrike" kern="1200" cap="none" spc="0" baseline="0">
              <a:solidFill>
                <a:srgbClr val="3C4043"/>
              </a:solidFill>
              <a:latin typeface="inherit" pitchFamily="0" charset="0"/>
              <a:ea typeface="宋体" pitchFamily="0" charset="0"/>
              <a:cs typeface="Calibri" pitchFamily="0" charset="0"/>
            </a:endParaRPr>
          </a:p>
          <a:p>
            <a:pPr marL="0" indent="0" algn="l" fontAlgn="base">
              <a:lnSpc>
                <a:spcPct val="100000"/>
              </a:lnSpc>
              <a:spcBef>
                <a:spcPts val="0"/>
              </a:spcBef>
              <a:spcAft>
                <a:spcPts val="0"/>
              </a:spcAft>
              <a:buClrTx/>
              <a:buAutoNum type="arabicPeriod"/>
            </a:pPr>
            <a:r>
              <a:rPr lang="en-US" altLang="zh-CN" sz="1800" b="1" i="0" u="none" strike="noStrike" kern="1200" cap="none" spc="0" baseline="0">
                <a:solidFill>
                  <a:srgbClr val="3C4043"/>
                </a:solidFill>
                <a:latin typeface="inherit" pitchFamily="0" charset="0"/>
                <a:ea typeface="宋体" pitchFamily="0" charset="0"/>
                <a:cs typeface="Calibri" pitchFamily="0" charset="0"/>
              </a:rPr>
              <a:t>Current Employee Rating:</a:t>
            </a:r>
            <a:r>
              <a:rPr lang="en-US" altLang="zh-CN" sz="1800" b="0" i="0" u="none" strike="noStrike" kern="1200" cap="none" spc="0" baseline="0">
                <a:solidFill>
                  <a:srgbClr val="3C4043"/>
                </a:solidFill>
                <a:latin typeface="inherit" pitchFamily="0" charset="0"/>
                <a:ea typeface="宋体" pitchFamily="0" charset="0"/>
                <a:cs typeface="Calibri" pitchFamily="0" charset="0"/>
              </a:rPr>
              <a:t> The current rating or evaluation of the employee's overall performance.</a:t>
            </a:r>
            <a:endParaRPr lang="zh-CN" altLang="en-US" sz="1800" b="0" i="0" u="none" strike="noStrike" kern="1200" cap="none" spc="0" baseline="0">
              <a:solidFill>
                <a:srgbClr val="3C4043"/>
              </a:solidFill>
              <a:latin typeface="inherit" pitchFamily="0" charset="0"/>
              <a:ea typeface="宋体" pitchFamily="0" charset="0"/>
              <a:cs typeface="Calibri" pitchFamily="0" charset="0"/>
            </a:endParaRPr>
          </a:p>
        </p:txBody>
      </p:sp>
    </p:spTree>
    <p:extLst>
      <p:ext uri="{BB962C8B-B14F-4D97-AF65-F5344CB8AC3E}">
        <p14:creationId xmlns:p14="http://schemas.microsoft.com/office/powerpoint/2010/main" val="52894687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0" name="矩形"/>
          <p:cNvSpPr>
            <a:spLocks/>
          </p:cNvSpPr>
          <p:nvPr/>
        </p:nvSpPr>
        <p:spPr>
          <a:xfrm rot="0">
            <a:off x="3124200" y="2060942"/>
            <a:ext cx="5638800" cy="22250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Predictive Analytics</a:t>
            </a:r>
            <a:r>
              <a:rPr lang="en-US" altLang="zh-CN" sz="1800" b="0" i="0" u="none" strike="noStrike" kern="1200" cap="none" spc="0" baseline="0">
                <a:solidFill>
                  <a:schemeClr val="tx1"/>
                </a:solidFill>
                <a:latin typeface="Arial" pitchFamily="34" charset="0"/>
                <a:ea typeface="宋体" pitchFamily="0" charset="0"/>
                <a:cs typeface="Calibri" pitchFamily="0" charset="0"/>
              </a:rPr>
              <a:t>: Integrating predictive models to forecast future performance trends based on historical data, giving managers a proactive approach to workforce planning.</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Automated Alerts</a:t>
            </a:r>
            <a:r>
              <a:rPr lang="en-US" altLang="zh-CN" sz="1800" b="0" i="0" u="none" strike="noStrike" kern="1200" cap="none" spc="0" baseline="0">
                <a:solidFill>
                  <a:schemeClr val="tx1"/>
                </a:solidFill>
                <a:latin typeface="Arial" pitchFamily="34" charset="0"/>
                <a:ea typeface="宋体" pitchFamily="0" charset="0"/>
                <a:cs typeface="Calibri" pitchFamily="0" charset="0"/>
              </a:rPr>
              <a:t>: The tool can be set up to send automated alerts for critical performance issues, ensuring that managers are immediately notified when attention is needed.</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5046887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19</cp:revision>
  <dcterms:created xsi:type="dcterms:W3CDTF">2024-03-29T15:07:22Z</dcterms:created>
  <dcterms:modified xsi:type="dcterms:W3CDTF">2024-08-31T03:56:23Z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