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14" y="-5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6E14-B875-0447-8A8B-C57128400D2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82E39-8AF0-4746-A928-77549F3AAC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Saranraj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82E39-8AF0-4746-A928-77549F3AAC8B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034F8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78B3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034F8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034F8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352" y="1081731"/>
            <a:ext cx="7306309" cy="58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rgbClr val="034F8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9255" y="1620881"/>
            <a:ext cx="15840075" cy="674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78B3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&#13;https://github.com/SANDHURUGJ/E-COMMERCE.git&#13;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277"/>
            <a:ext cx="18287999" cy="102678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0338" y="4751761"/>
            <a:ext cx="4307840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b="1" spc="869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800" b="1" spc="40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800" b="1" spc="869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800" b="1" spc="-43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800" b="1" spc="14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4800" b="1" spc="27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40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R</a:t>
            </a:r>
            <a:endParaRPr sz="4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5730"/>
              </a:lnSpc>
            </a:pPr>
            <a:r>
              <a:rPr sz="4800" b="1" spc="31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12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800" b="1" spc="50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800" b="1" spc="27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82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MM</a:t>
            </a:r>
            <a:r>
              <a:rPr sz="4800" b="1" spc="31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40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800" b="1" spc="50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800" b="1" spc="31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337" y="7249962"/>
            <a:ext cx="4640467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65"/>
              </a:lnSpc>
              <a:spcBef>
                <a:spcPts val="95"/>
              </a:spcBef>
            </a:pPr>
            <a:r>
              <a:rPr lang="en-US" sz="2750" b="1" spc="200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DONE By</a:t>
            </a:r>
            <a:endParaRPr lang="en-US" sz="2750" b="1" spc="200" dirty="0">
              <a:solidFill>
                <a:srgbClr val="213669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3265"/>
              </a:lnSpc>
              <a:spcBef>
                <a:spcPts val="95"/>
              </a:spcBef>
            </a:pPr>
            <a:r>
              <a:rPr lang="en-US" sz="2750">
                <a:latin typeface="Trebuchet MS" panose="020B0603020202020204"/>
                <a:cs typeface="Trebuchet MS" panose="020B0603020202020204"/>
              </a:rPr>
              <a:t>RIHANA J
SANDHURU G J
SARANRAJ S
SATHISH KUMAR S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854" y="464019"/>
              <a:ext cx="10808970" cy="9199245"/>
            </a:xfrm>
            <a:custGeom>
              <a:avLst/>
              <a:gdLst/>
              <a:ahLst/>
              <a:cxnLst/>
              <a:rect l="l" t="t" r="r" b="b"/>
              <a:pathLst>
                <a:path w="10808970" h="9199245">
                  <a:moveTo>
                    <a:pt x="10808762" y="9199043"/>
                  </a:moveTo>
                  <a:lnTo>
                    <a:pt x="0" y="9199043"/>
                  </a:lnTo>
                  <a:lnTo>
                    <a:pt x="0" y="0"/>
                  </a:lnTo>
                  <a:lnTo>
                    <a:pt x="10808762" y="0"/>
                  </a:lnTo>
                  <a:lnTo>
                    <a:pt x="10808762" y="9199043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6854" y="879099"/>
              <a:ext cx="326390" cy="739775"/>
            </a:xfrm>
            <a:custGeom>
              <a:avLst/>
              <a:gdLst/>
              <a:ahLst/>
              <a:cxnLst/>
              <a:rect l="l" t="t" r="r" b="b"/>
              <a:pathLst>
                <a:path w="326390" h="739775">
                  <a:moveTo>
                    <a:pt x="326220" y="739403"/>
                  </a:moveTo>
                  <a:lnTo>
                    <a:pt x="0" y="739403"/>
                  </a:lnTo>
                  <a:lnTo>
                    <a:pt x="0" y="0"/>
                  </a:lnTo>
                  <a:lnTo>
                    <a:pt x="326220" y="0"/>
                  </a:lnTo>
                  <a:lnTo>
                    <a:pt x="326220" y="739403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551" y="484233"/>
              <a:ext cx="9753408" cy="9801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872" y="1001865"/>
            <a:ext cx="466788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>
                <a:solidFill>
                  <a:srgbClr val="C78B32"/>
                </a:solidFill>
                <a:latin typeface="Times New Roman" panose="02020603050405020304"/>
                <a:cs typeface="Times New Roman" panose="02020603050405020304"/>
              </a:rPr>
              <a:t>CHAT</a:t>
            </a:r>
            <a:r>
              <a:rPr spc="-140" dirty="0">
                <a:solidFill>
                  <a:srgbClr val="C78B3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>
                <a:solidFill>
                  <a:srgbClr val="C78B32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endParaRPr spc="-50" dirty="0">
              <a:solidFill>
                <a:srgbClr val="C78B3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240" y="1655505"/>
            <a:ext cx="8856345" cy="33959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3200" b="1" spc="-60" dirty="0">
                <a:solidFill>
                  <a:srgbClr val="C78B32"/>
                </a:solidFill>
                <a:latin typeface="Trebuchet MS" panose="020B0603020202020204"/>
                <a:cs typeface="Trebuchet MS" panose="020B0603020202020204"/>
              </a:rPr>
              <a:t>1.Introduction: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79375" marR="5080" indent="2635250" algn="just">
              <a:lnSpc>
                <a:spcPts val="3150"/>
              </a:lnSpc>
              <a:spcBef>
                <a:spcPts val="415"/>
              </a:spcBef>
            </a:pPr>
            <a:r>
              <a:rPr sz="265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purpose </a:t>
            </a:r>
            <a:r>
              <a:rPr sz="26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6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document </a:t>
            </a:r>
            <a:r>
              <a:rPr sz="265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65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26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description </a:t>
            </a:r>
            <a:r>
              <a:rPr sz="26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requirements </a:t>
            </a:r>
            <a:r>
              <a:rPr sz="26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65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e-commerce </a:t>
            </a:r>
            <a:r>
              <a:rPr sz="26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platform.The </a:t>
            </a:r>
            <a:r>
              <a:rPr sz="26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platform </a:t>
            </a:r>
            <a:r>
              <a:rPr sz="265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designed </a:t>
            </a:r>
            <a:r>
              <a:rPr sz="26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65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6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online </a:t>
            </a:r>
            <a:r>
              <a:rPr sz="26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shopping </a:t>
            </a:r>
            <a:r>
              <a:rPr sz="26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experience </a:t>
            </a:r>
            <a:r>
              <a:rPr sz="26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customers, </a:t>
            </a:r>
            <a:r>
              <a:rPr sz="265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allowing </a:t>
            </a:r>
            <a:r>
              <a:rPr sz="26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them </a:t>
            </a:r>
            <a:r>
              <a:rPr sz="265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browse </a:t>
            </a:r>
            <a:r>
              <a:rPr sz="26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purchase </a:t>
            </a:r>
            <a:r>
              <a:rPr sz="26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products </a:t>
            </a:r>
            <a:r>
              <a:rPr sz="26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5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catalog</a:t>
            </a:r>
            <a:r>
              <a:rPr sz="265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65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items.The </a:t>
            </a:r>
            <a:r>
              <a:rPr sz="265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65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65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65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6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65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65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managing</a:t>
            </a:r>
            <a:r>
              <a:rPr sz="265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orders,</a:t>
            </a:r>
            <a:r>
              <a:rPr sz="26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payments,</a:t>
            </a:r>
            <a:r>
              <a:rPr sz="265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5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265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1243166" y="6222756"/>
          <a:ext cx="8856345" cy="289075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52115"/>
                <a:gridCol w="2952115"/>
                <a:gridCol w="2952115"/>
              </a:tblGrid>
              <a:tr h="5781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LMS USERNAME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BATCH</a:t>
                      </a:r>
                      <a:endParaRPr lang="en-US" dirty="0"/>
                    </a:p>
                  </a:txBody>
                  <a:tcPr/>
                </a:tc>
              </a:tr>
              <a:tr h="578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2129a42174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RIHANA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  <a:endParaRPr lang="en-US" dirty="0"/>
                    </a:p>
                  </a:txBody>
                  <a:tcPr/>
                </a:tc>
              </a:tr>
              <a:tr h="578151">
                <a:tc>
                  <a:txBody>
                    <a:bodyPr/>
                    <a:lstStyle/>
                    <a:p>
                      <a:r>
                        <a:rPr lang="en-US" dirty="0"/>
                        <a:t>   2129a42175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SANDHURU G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  <a:endParaRPr lang="en-US" dirty="0"/>
                    </a:p>
                  </a:txBody>
                  <a:tcPr/>
                </a:tc>
              </a:tr>
              <a:tr h="578151">
                <a:tc>
                  <a:txBody>
                    <a:bodyPr/>
                    <a:lstStyle/>
                    <a:p>
                      <a:r>
                        <a:rPr lang="en-US" dirty="0"/>
                        <a:t>    2129a42176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SARANRAJ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  <a:endParaRPr lang="en-US" dirty="0"/>
                    </a:p>
                  </a:txBody>
                  <a:tcPr/>
                </a:tc>
              </a:tr>
              <a:tr h="578151">
                <a:tc>
                  <a:txBody>
                    <a:bodyPr/>
                    <a:lstStyle/>
                    <a:p>
                      <a:r>
                        <a:rPr lang="en-US" dirty="0"/>
                        <a:t>     2129a42177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SATHISH KUMAR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2994" y="861068"/>
              <a:ext cx="53975" cy="4004310"/>
            </a:xfrm>
            <a:custGeom>
              <a:avLst/>
              <a:gdLst/>
              <a:ahLst/>
              <a:cxnLst/>
              <a:rect l="l" t="t" r="r" b="b"/>
              <a:pathLst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</a:pathLst>
            </a:custGeom>
            <a:ln w="95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866" y="520018"/>
              <a:ext cx="351790" cy="753745"/>
            </a:xfrm>
            <a:custGeom>
              <a:avLst/>
              <a:gdLst/>
              <a:ahLst/>
              <a:cxnLst/>
              <a:rect l="l" t="t" r="r" b="b"/>
              <a:pathLst>
                <a:path w="351790" h="753744">
                  <a:moveTo>
                    <a:pt x="351487" y="753158"/>
                  </a:moveTo>
                  <a:lnTo>
                    <a:pt x="0" y="753158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3158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5795" y="5460781"/>
              <a:ext cx="351790" cy="753110"/>
            </a:xfrm>
            <a:custGeom>
              <a:avLst/>
              <a:gdLst/>
              <a:ahLst/>
              <a:cxnLst/>
              <a:rect l="l" t="t" r="r" b="b"/>
              <a:pathLst>
                <a:path w="351790" h="753110">
                  <a:moveTo>
                    <a:pt x="351487" y="752742"/>
                  </a:moveTo>
                  <a:lnTo>
                    <a:pt x="0" y="752742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2742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0589" y="6213651"/>
              <a:ext cx="12700" cy="3039745"/>
            </a:xfrm>
            <a:custGeom>
              <a:avLst/>
              <a:gdLst/>
              <a:ahLst/>
              <a:cxnLst/>
              <a:rect l="l" t="t" r="r" b="b"/>
              <a:pathLst>
                <a:path w="12700" h="3039745">
                  <a:moveTo>
                    <a:pt x="0" y="0"/>
                  </a:moveTo>
                  <a:lnTo>
                    <a:pt x="12666" y="3039557"/>
                  </a:lnTo>
                </a:path>
                <a:path w="12700" h="3039745">
                  <a:moveTo>
                    <a:pt x="0" y="0"/>
                  </a:moveTo>
                  <a:lnTo>
                    <a:pt x="12666" y="3039557"/>
                  </a:lnTo>
                </a:path>
              </a:pathLst>
            </a:custGeom>
            <a:ln w="951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0299" y="483649"/>
            <a:ext cx="601726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>
                <a:solidFill>
                  <a:srgbClr val="213669"/>
                </a:solidFill>
              </a:rPr>
              <a:t>2</a:t>
            </a:r>
            <a:r>
              <a:rPr spc="-365" dirty="0">
                <a:solidFill>
                  <a:srgbClr val="213669"/>
                </a:solidFill>
              </a:rPr>
              <a:t>.</a:t>
            </a:r>
            <a:r>
              <a:rPr spc="100" dirty="0">
                <a:solidFill>
                  <a:srgbClr val="213669"/>
                </a:solidFill>
              </a:rPr>
              <a:t>F</a:t>
            </a:r>
            <a:r>
              <a:rPr spc="-15" dirty="0">
                <a:solidFill>
                  <a:srgbClr val="213669"/>
                </a:solidFill>
              </a:rPr>
              <a:t>u</a:t>
            </a:r>
            <a:r>
              <a:rPr dirty="0">
                <a:solidFill>
                  <a:srgbClr val="213669"/>
                </a:solidFill>
              </a:rPr>
              <a:t>n</a:t>
            </a:r>
            <a:r>
              <a:rPr spc="95" dirty="0">
                <a:solidFill>
                  <a:srgbClr val="213669"/>
                </a:solidFill>
              </a:rPr>
              <a:t>c</a:t>
            </a:r>
            <a:r>
              <a:rPr spc="90" dirty="0">
                <a:solidFill>
                  <a:srgbClr val="213669"/>
                </a:solidFill>
              </a:rPr>
              <a:t>t</a:t>
            </a:r>
            <a:r>
              <a:rPr spc="-75" dirty="0">
                <a:solidFill>
                  <a:srgbClr val="213669"/>
                </a:solidFill>
              </a:rPr>
              <a:t>i</a:t>
            </a:r>
            <a:r>
              <a:rPr spc="5" dirty="0">
                <a:solidFill>
                  <a:srgbClr val="213669"/>
                </a:solidFill>
              </a:rPr>
              <a:t>o</a:t>
            </a:r>
            <a:r>
              <a:rPr dirty="0">
                <a:solidFill>
                  <a:srgbClr val="213669"/>
                </a:solidFill>
              </a:rPr>
              <a:t>n</a:t>
            </a:r>
            <a:r>
              <a:rPr spc="140" dirty="0">
                <a:solidFill>
                  <a:srgbClr val="213669"/>
                </a:solidFill>
              </a:rPr>
              <a:t>a</a:t>
            </a:r>
            <a:r>
              <a:rPr spc="105" dirty="0">
                <a:solidFill>
                  <a:srgbClr val="213669"/>
                </a:solidFill>
              </a:rPr>
              <a:t>l</a:t>
            </a:r>
            <a:r>
              <a:rPr spc="-330" dirty="0">
                <a:solidFill>
                  <a:srgbClr val="213669"/>
                </a:solidFill>
              </a:rPr>
              <a:t> </a:t>
            </a:r>
            <a:r>
              <a:rPr spc="305" dirty="0">
                <a:solidFill>
                  <a:srgbClr val="213669"/>
                </a:solidFill>
              </a:rPr>
              <a:t>R</a:t>
            </a:r>
            <a:r>
              <a:rPr spc="-30" dirty="0">
                <a:solidFill>
                  <a:srgbClr val="213669"/>
                </a:solidFill>
              </a:rPr>
              <a:t>e</a:t>
            </a:r>
            <a:r>
              <a:rPr spc="65" dirty="0">
                <a:solidFill>
                  <a:srgbClr val="213669"/>
                </a:solidFill>
              </a:rPr>
              <a:t>q</a:t>
            </a:r>
            <a:r>
              <a:rPr spc="-15" dirty="0">
                <a:solidFill>
                  <a:srgbClr val="213669"/>
                </a:solidFill>
              </a:rPr>
              <a:t>u</a:t>
            </a:r>
            <a:r>
              <a:rPr spc="-75" dirty="0">
                <a:solidFill>
                  <a:srgbClr val="213669"/>
                </a:solidFill>
              </a:rPr>
              <a:t>i</a:t>
            </a:r>
            <a:r>
              <a:rPr spc="-85" dirty="0">
                <a:solidFill>
                  <a:srgbClr val="213669"/>
                </a:solidFill>
              </a:rPr>
              <a:t>r</a:t>
            </a:r>
            <a:r>
              <a:rPr spc="-30" dirty="0">
                <a:solidFill>
                  <a:srgbClr val="213669"/>
                </a:solidFill>
              </a:rPr>
              <a:t>e</a:t>
            </a:r>
            <a:r>
              <a:rPr spc="125" dirty="0">
                <a:solidFill>
                  <a:srgbClr val="213669"/>
                </a:solidFill>
              </a:rPr>
              <a:t>m</a:t>
            </a:r>
            <a:r>
              <a:rPr spc="-30" dirty="0">
                <a:solidFill>
                  <a:srgbClr val="213669"/>
                </a:solidFill>
              </a:rPr>
              <a:t>e</a:t>
            </a:r>
            <a:r>
              <a:rPr dirty="0">
                <a:solidFill>
                  <a:srgbClr val="213669"/>
                </a:solidFill>
              </a:rPr>
              <a:t>n</a:t>
            </a:r>
            <a:r>
              <a:rPr spc="90" dirty="0">
                <a:solidFill>
                  <a:srgbClr val="213669"/>
                </a:solidFill>
              </a:rPr>
              <a:t>t</a:t>
            </a:r>
            <a:r>
              <a:rPr spc="340" dirty="0">
                <a:solidFill>
                  <a:srgbClr val="213669"/>
                </a:solidFill>
              </a:rPr>
              <a:t>s</a:t>
            </a:r>
            <a:endParaRPr spc="340" dirty="0">
              <a:solidFill>
                <a:srgbClr val="213669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6491" y="988449"/>
            <a:ext cx="15637510" cy="87934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620395" lvl="1" indent="-494030" algn="just">
              <a:lnSpc>
                <a:spcPct val="100000"/>
              </a:lnSpc>
              <a:spcBef>
                <a:spcPts val="970"/>
              </a:spcBef>
              <a:buSzPct val="97000"/>
              <a:buAutoNum type="arabicPeriod"/>
              <a:tabLst>
                <a:tab pos="621030" algn="l"/>
              </a:tabLst>
            </a:pPr>
            <a:r>
              <a:rPr sz="3200" spc="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3200" spc="-22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Registration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54305" algn="just">
              <a:lnSpc>
                <a:spcPts val="3230"/>
              </a:lnSpc>
              <a:spcBef>
                <a:spcPts val="930"/>
              </a:spcBef>
            </a:pPr>
            <a:r>
              <a:rPr sz="2750" spc="60" dirty="0">
                <a:latin typeface="Verdana" panose="020B0604030504040204"/>
                <a:cs typeface="Verdana" panose="020B0604030504040204"/>
              </a:rPr>
              <a:t>The </a:t>
            </a:r>
            <a:r>
              <a:rPr sz="2750" spc="55" dirty="0">
                <a:latin typeface="Verdana" panose="020B0604030504040204"/>
                <a:cs typeface="Verdana" panose="020B0604030504040204"/>
              </a:rPr>
              <a:t>system </a:t>
            </a:r>
            <a:r>
              <a:rPr sz="2750" spc="50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750" spc="95" dirty="0">
                <a:latin typeface="Verdana" panose="020B0604030504040204"/>
                <a:cs typeface="Verdana" panose="020B0604030504040204"/>
              </a:rPr>
              <a:t>allow </a:t>
            </a:r>
            <a:r>
              <a:rPr sz="2750" spc="35" dirty="0">
                <a:latin typeface="Verdana" panose="020B0604030504040204"/>
                <a:cs typeface="Verdana" panose="020B0604030504040204"/>
              </a:rPr>
              <a:t>users </a:t>
            </a:r>
            <a:r>
              <a:rPr sz="275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750" spc="60" dirty="0">
                <a:latin typeface="Verdana" panose="020B0604030504040204"/>
                <a:cs typeface="Verdana" panose="020B0604030504040204"/>
              </a:rPr>
              <a:t>register </a:t>
            </a:r>
            <a:r>
              <a:rPr sz="2750" spc="40" dirty="0">
                <a:latin typeface="Verdana" panose="020B0604030504040204"/>
                <a:cs typeface="Verdana" panose="020B0604030504040204"/>
              </a:rPr>
              <a:t>for </a:t>
            </a:r>
            <a:r>
              <a:rPr sz="2750" spc="85" dirty="0">
                <a:latin typeface="Verdana" panose="020B0604030504040204"/>
                <a:cs typeface="Verdana" panose="020B0604030504040204"/>
              </a:rPr>
              <a:t>an </a:t>
            </a:r>
            <a:r>
              <a:rPr sz="2750" spc="70" dirty="0">
                <a:latin typeface="Verdana" panose="020B0604030504040204"/>
                <a:cs typeface="Verdana" panose="020B0604030504040204"/>
              </a:rPr>
              <a:t>account. </a:t>
            </a:r>
            <a:r>
              <a:rPr sz="2750" spc="45" dirty="0">
                <a:latin typeface="Verdana" panose="020B0604030504040204"/>
                <a:cs typeface="Verdana" panose="020B0604030504040204"/>
              </a:rPr>
              <a:t>Users </a:t>
            </a:r>
            <a:r>
              <a:rPr sz="2750" spc="9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750" spc="125" dirty="0">
                <a:latin typeface="Verdana" panose="020B0604030504040204"/>
                <a:cs typeface="Verdana" panose="020B0604030504040204"/>
              </a:rPr>
              <a:t>be </a:t>
            </a:r>
            <a:r>
              <a:rPr sz="2750" spc="95" dirty="0">
                <a:latin typeface="Verdana" panose="020B0604030504040204"/>
                <a:cs typeface="Verdana" panose="020B0604030504040204"/>
              </a:rPr>
              <a:t>required </a:t>
            </a:r>
            <a:r>
              <a:rPr sz="275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75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80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2750" spc="-5" dirty="0">
                <a:latin typeface="Verdana" panose="020B0604030504040204"/>
                <a:cs typeface="Verdana" panose="020B0604030504040204"/>
              </a:rPr>
              <a:t>a </a:t>
            </a:r>
            <a:r>
              <a:rPr sz="2750" spc="135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2750" spc="90" dirty="0">
                <a:latin typeface="Verdana" panose="020B0604030504040204"/>
                <a:cs typeface="Verdana" panose="020B0604030504040204"/>
              </a:rPr>
              <a:t>email </a:t>
            </a:r>
            <a:r>
              <a:rPr sz="2750" spc="65" dirty="0">
                <a:latin typeface="Verdana" panose="020B0604030504040204"/>
                <a:cs typeface="Verdana" panose="020B0604030504040204"/>
              </a:rPr>
              <a:t>address </a:t>
            </a:r>
            <a:r>
              <a:rPr sz="2750" spc="125" dirty="0">
                <a:latin typeface="Verdana" panose="020B0604030504040204"/>
                <a:cs typeface="Verdana" panose="020B0604030504040204"/>
              </a:rPr>
              <a:t>and </a:t>
            </a:r>
            <a:r>
              <a:rPr sz="2750" spc="45" dirty="0">
                <a:latin typeface="Verdana" panose="020B0604030504040204"/>
                <a:cs typeface="Verdana" panose="020B0604030504040204"/>
              </a:rPr>
              <a:t>password. </a:t>
            </a:r>
            <a:r>
              <a:rPr sz="2750" spc="60" dirty="0">
                <a:latin typeface="Verdana" panose="020B0604030504040204"/>
                <a:cs typeface="Verdana" panose="020B0604030504040204"/>
              </a:rPr>
              <a:t>The </a:t>
            </a:r>
            <a:r>
              <a:rPr sz="2750" spc="55" dirty="0">
                <a:latin typeface="Verdana" panose="020B0604030504040204"/>
                <a:cs typeface="Verdana" panose="020B0604030504040204"/>
              </a:rPr>
              <a:t>system </a:t>
            </a:r>
            <a:r>
              <a:rPr sz="2750" spc="9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750" spc="40" dirty="0">
                <a:latin typeface="Verdana" panose="020B0604030504040204"/>
                <a:cs typeface="Verdana" panose="020B0604030504040204"/>
              </a:rPr>
              <a:t>also </a:t>
            </a:r>
            <a:r>
              <a:rPr sz="2750" spc="80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2750" spc="105" dirty="0">
                <a:latin typeface="Verdana" panose="020B0604030504040204"/>
                <a:cs typeface="Verdana" panose="020B0604030504040204"/>
              </a:rPr>
              <a:t>the </a:t>
            </a:r>
            <a:r>
              <a:rPr sz="27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20" dirty="0">
                <a:latin typeface="Verdana" panose="020B0604030504040204"/>
                <a:cs typeface="Verdana" panose="020B0604030504040204"/>
              </a:rPr>
              <a:t>option </a:t>
            </a:r>
            <a:r>
              <a:rPr sz="275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750" spc="60" dirty="0">
                <a:latin typeface="Verdana" panose="020B0604030504040204"/>
                <a:cs typeface="Verdana" panose="020B0604030504040204"/>
              </a:rPr>
              <a:t>register </a:t>
            </a:r>
            <a:r>
              <a:rPr sz="2750" spc="114" dirty="0">
                <a:latin typeface="Verdana" panose="020B0604030504040204"/>
                <a:cs typeface="Verdana" panose="020B0604030504040204"/>
              </a:rPr>
              <a:t>using </a:t>
            </a:r>
            <a:r>
              <a:rPr sz="2750" spc="55" dirty="0">
                <a:latin typeface="Verdana" panose="020B0604030504040204"/>
                <a:cs typeface="Verdana" panose="020B0604030504040204"/>
              </a:rPr>
              <a:t>third-party </a:t>
            </a:r>
            <a:r>
              <a:rPr sz="2750" spc="105" dirty="0">
                <a:latin typeface="Verdana" panose="020B0604030504040204"/>
                <a:cs typeface="Verdana" panose="020B0604030504040204"/>
              </a:rPr>
              <a:t>authentication </a:t>
            </a:r>
            <a:r>
              <a:rPr sz="2750" spc="35" dirty="0">
                <a:latin typeface="Verdana" panose="020B0604030504040204"/>
                <a:cs typeface="Verdana" panose="020B0604030504040204"/>
              </a:rPr>
              <a:t>services </a:t>
            </a:r>
            <a:r>
              <a:rPr sz="2750" spc="114" dirty="0">
                <a:latin typeface="Verdana" panose="020B0604030504040204"/>
                <a:cs typeface="Verdana" panose="020B0604030504040204"/>
              </a:rPr>
              <a:t>such </a:t>
            </a:r>
            <a:r>
              <a:rPr sz="2750" spc="-10" dirty="0">
                <a:latin typeface="Verdana" panose="020B0604030504040204"/>
                <a:cs typeface="Verdana" panose="020B0604030504040204"/>
              </a:rPr>
              <a:t>as</a:t>
            </a:r>
            <a:r>
              <a:rPr sz="27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00" dirty="0">
                <a:latin typeface="Verdana" panose="020B0604030504040204"/>
                <a:cs typeface="Verdana" panose="020B0604030504040204"/>
              </a:rPr>
              <a:t>Google </a:t>
            </a:r>
            <a:r>
              <a:rPr sz="2750" spc="35" dirty="0">
                <a:latin typeface="Verdana" panose="020B0604030504040204"/>
                <a:cs typeface="Verdana" panose="020B0604030504040204"/>
              </a:rPr>
              <a:t>or </a:t>
            </a:r>
            <a:r>
              <a:rPr sz="275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Facebook.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700405" lvl="1" indent="-688340" algn="just">
              <a:lnSpc>
                <a:spcPct val="100000"/>
              </a:lnSpc>
              <a:spcBef>
                <a:spcPts val="95"/>
              </a:spcBef>
              <a:buSzPct val="97000"/>
              <a:buAutoNum type="arabicPeriod" startAt="2"/>
              <a:tabLst>
                <a:tab pos="701040" algn="l"/>
              </a:tabLst>
            </a:pPr>
            <a:r>
              <a:rPr sz="3200" spc="1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3200" spc="-204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Catalog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94945" marR="749300">
              <a:lnSpc>
                <a:spcPts val="3360"/>
              </a:lnSpc>
              <a:spcBef>
                <a:spcPts val="325"/>
              </a:spcBef>
            </a:pPr>
            <a:r>
              <a:rPr sz="2850" spc="5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50" spc="50" dirty="0">
                <a:latin typeface="Verdana" panose="020B0604030504040204"/>
                <a:cs typeface="Verdana" panose="020B0604030504040204"/>
              </a:rPr>
              <a:t>system shall </a:t>
            </a:r>
            <a:r>
              <a:rPr sz="2850" spc="105" dirty="0">
                <a:latin typeface="Verdana" panose="020B0604030504040204"/>
                <a:cs typeface="Verdana" panose="020B0604030504040204"/>
              </a:rPr>
              <a:t>maintain </a:t>
            </a:r>
            <a:r>
              <a:rPr sz="285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2850" spc="100" dirty="0">
                <a:latin typeface="Verdana" panose="020B0604030504040204"/>
                <a:cs typeface="Verdana" panose="020B0604030504040204"/>
              </a:rPr>
              <a:t>catalog </a:t>
            </a:r>
            <a:r>
              <a:rPr sz="2850" spc="60" dirty="0">
                <a:latin typeface="Verdana" panose="020B0604030504040204"/>
                <a:cs typeface="Verdana" panose="020B0604030504040204"/>
              </a:rPr>
              <a:t>of </a:t>
            </a:r>
            <a:r>
              <a:rPr sz="2850" spc="110" dirty="0">
                <a:latin typeface="Verdana" panose="020B0604030504040204"/>
                <a:cs typeface="Verdana" panose="020B0604030504040204"/>
              </a:rPr>
              <a:t>products </a:t>
            </a:r>
            <a:r>
              <a:rPr sz="2850" spc="45" dirty="0">
                <a:latin typeface="Verdana" panose="020B0604030504040204"/>
                <a:cs typeface="Verdana" panose="020B0604030504040204"/>
              </a:rPr>
              <a:t>available </a:t>
            </a:r>
            <a:r>
              <a:rPr sz="2850" spc="35" dirty="0">
                <a:latin typeface="Verdana" panose="020B0604030504040204"/>
                <a:cs typeface="Verdana" panose="020B0604030504040204"/>
              </a:rPr>
              <a:t>for </a:t>
            </a:r>
            <a:r>
              <a:rPr sz="2850" spc="45" dirty="0">
                <a:latin typeface="Verdana" panose="020B0604030504040204"/>
                <a:cs typeface="Verdana" panose="020B0604030504040204"/>
              </a:rPr>
              <a:t>purchase. </a:t>
            </a:r>
            <a:r>
              <a:rPr sz="2850" spc="5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100" dirty="0">
                <a:latin typeface="Verdana" panose="020B0604030504040204"/>
                <a:cs typeface="Verdana" panose="020B0604030504040204"/>
              </a:rPr>
              <a:t>catalog</a:t>
            </a:r>
            <a:r>
              <a:rPr sz="28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125" dirty="0">
                <a:latin typeface="Verdana" panose="020B0604030504040204"/>
                <a:cs typeface="Verdana" panose="020B0604030504040204"/>
              </a:rPr>
              <a:t>include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28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130" dirty="0">
                <a:latin typeface="Verdana" panose="020B0604030504040204"/>
                <a:cs typeface="Verdana" panose="020B0604030504040204"/>
              </a:rPr>
              <a:t>product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35" dirty="0">
                <a:latin typeface="Verdana" panose="020B0604030504040204"/>
                <a:cs typeface="Verdana" panose="020B0604030504040204"/>
              </a:rPr>
              <a:t>name,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60" dirty="0">
                <a:latin typeface="Verdana" panose="020B0604030504040204"/>
                <a:cs typeface="Verdana" panose="020B0604030504040204"/>
              </a:rPr>
              <a:t>description,</a:t>
            </a:r>
            <a:r>
              <a:rPr sz="28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45" dirty="0">
                <a:latin typeface="Verdana" panose="020B0604030504040204"/>
                <a:cs typeface="Verdana" panose="020B0604030504040204"/>
              </a:rPr>
              <a:t>image,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20" dirty="0">
                <a:latin typeface="Verdana" panose="020B0604030504040204"/>
                <a:cs typeface="Verdana" panose="020B0604030504040204"/>
              </a:rPr>
              <a:t>price,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40" dirty="0">
                <a:latin typeface="Verdana" panose="020B0604030504040204"/>
                <a:cs typeface="Verdana" panose="020B0604030504040204"/>
              </a:rPr>
              <a:t>availability </a:t>
            </a:r>
            <a:r>
              <a:rPr sz="2850" spc="-990" dirty="0">
                <a:latin typeface="Verdana" panose="020B0604030504040204"/>
                <a:cs typeface="Verdana" panose="020B0604030504040204"/>
              </a:rPr>
              <a:t> </a:t>
            </a:r>
            <a:r>
              <a:rPr sz="2850" spc="-10" dirty="0">
                <a:latin typeface="Verdana" panose="020B0604030504040204"/>
                <a:cs typeface="Verdana" panose="020B0604030504040204"/>
              </a:rPr>
              <a:t>status.</a:t>
            </a:r>
            <a:endParaRPr sz="2850">
              <a:latin typeface="Verdana" panose="020B0604030504040204"/>
              <a:cs typeface="Verdana" panose="020B0604030504040204"/>
            </a:endParaRPr>
          </a:p>
          <a:p>
            <a:pPr marL="702310" lvl="1" indent="-690245">
              <a:lnSpc>
                <a:spcPct val="100000"/>
              </a:lnSpc>
              <a:spcBef>
                <a:spcPts val="1495"/>
              </a:spcBef>
              <a:buSzPct val="97000"/>
              <a:buAutoNum type="arabicPeriod" startAt="3"/>
              <a:tabLst>
                <a:tab pos="702945" algn="l"/>
              </a:tabLst>
            </a:pPr>
            <a:r>
              <a:rPr sz="3200" spc="13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Shopping</a:t>
            </a:r>
            <a:r>
              <a:rPr sz="3200" spc="-22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Cart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80340" marR="382270">
              <a:lnSpc>
                <a:spcPts val="3300"/>
              </a:lnSpc>
              <a:spcBef>
                <a:spcPts val="720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 system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allow </a:t>
            </a:r>
            <a:r>
              <a:rPr sz="2800" spc="90" dirty="0">
                <a:latin typeface="Verdana" panose="020B0604030504040204"/>
                <a:cs typeface="Verdana" panose="020B0604030504040204"/>
              </a:rPr>
              <a:t>customers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add </a:t>
            </a:r>
            <a:r>
              <a:rPr sz="2800" spc="110" dirty="0">
                <a:latin typeface="Verdana" panose="020B0604030504040204"/>
                <a:cs typeface="Verdana" panose="020B0604030504040204"/>
              </a:rPr>
              <a:t>products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shopping </a:t>
            </a:r>
            <a:r>
              <a:rPr sz="2800" spc="-20" dirty="0">
                <a:latin typeface="Verdana" panose="020B0604030504040204"/>
                <a:cs typeface="Verdana" panose="020B0604030504040204"/>
              </a:rPr>
              <a:t>cart.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shopping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cart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maintain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list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latin typeface="Verdana" panose="020B0604030504040204"/>
                <a:cs typeface="Verdana" panose="020B0604030504040204"/>
              </a:rPr>
              <a:t>products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0" dirty="0">
                <a:latin typeface="Verdana" panose="020B0604030504040204"/>
                <a:cs typeface="Verdana" panose="020B0604030504040204"/>
              </a:rPr>
              <a:t>selected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by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customer,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including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product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name,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quantity,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price.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Customers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be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able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latin typeface="Verdana" panose="020B0604030504040204"/>
                <a:cs typeface="Verdana" panose="020B0604030504040204"/>
              </a:rPr>
              <a:t>view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shopping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cart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at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any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time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make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as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necessary.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41680" lvl="1" indent="-729615">
              <a:lnSpc>
                <a:spcPts val="3835"/>
              </a:lnSpc>
              <a:spcBef>
                <a:spcPts val="65"/>
              </a:spcBef>
              <a:buSzPct val="97000"/>
              <a:buAutoNum type="arabicPeriod" startAt="4"/>
              <a:tabLst>
                <a:tab pos="742315" algn="l"/>
              </a:tabLst>
            </a:pPr>
            <a:r>
              <a:rPr sz="3200" spc="13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Checkout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80340" marR="5080">
              <a:lnSpc>
                <a:spcPts val="3220"/>
              </a:lnSpc>
              <a:spcBef>
                <a:spcPts val="170"/>
              </a:spcBef>
            </a:pPr>
            <a:r>
              <a:rPr sz="2750" spc="75" dirty="0">
                <a:latin typeface="Verdana" panose="020B0604030504040204"/>
                <a:cs typeface="Verdana" panose="020B0604030504040204"/>
              </a:rPr>
              <a:t>The system </a:t>
            </a:r>
            <a:r>
              <a:rPr sz="2750" spc="65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750" spc="95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2750" spc="10" dirty="0">
                <a:latin typeface="Verdana" panose="020B0604030504040204"/>
                <a:cs typeface="Verdana" panose="020B0604030504040204"/>
              </a:rPr>
              <a:t>a </a:t>
            </a:r>
            <a:r>
              <a:rPr sz="2750" spc="150" dirty="0">
                <a:latin typeface="Verdana" panose="020B0604030504040204"/>
                <a:cs typeface="Verdana" panose="020B0604030504040204"/>
              </a:rPr>
              <a:t>checkout </a:t>
            </a:r>
            <a:r>
              <a:rPr sz="2750" spc="90" dirty="0">
                <a:latin typeface="Verdana" panose="020B0604030504040204"/>
                <a:cs typeface="Verdana" panose="020B0604030504040204"/>
              </a:rPr>
              <a:t>process </a:t>
            </a:r>
            <a:r>
              <a:rPr sz="275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2750" spc="110" dirty="0">
                <a:latin typeface="Verdana" panose="020B0604030504040204"/>
                <a:cs typeface="Verdana" panose="020B0604030504040204"/>
              </a:rPr>
              <a:t>customers </a:t>
            </a:r>
            <a:r>
              <a:rPr sz="2750" spc="100" dirty="0">
                <a:latin typeface="Verdana" panose="020B0604030504040204"/>
                <a:cs typeface="Verdana" panose="020B0604030504040204"/>
              </a:rPr>
              <a:t>to </a:t>
            </a:r>
            <a:r>
              <a:rPr sz="2750" spc="150" dirty="0">
                <a:latin typeface="Verdana" panose="020B0604030504040204"/>
                <a:cs typeface="Verdana" panose="020B0604030504040204"/>
              </a:rPr>
              <a:t>complete </a:t>
            </a:r>
            <a:r>
              <a:rPr sz="2750" spc="85" dirty="0">
                <a:latin typeface="Verdana" panose="020B0604030504040204"/>
                <a:cs typeface="Verdana" panose="020B0604030504040204"/>
              </a:rPr>
              <a:t>their </a:t>
            </a:r>
            <a:r>
              <a:rPr sz="275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65" dirty="0">
                <a:latin typeface="Verdana" panose="020B0604030504040204"/>
                <a:cs typeface="Verdana" panose="020B0604030504040204"/>
              </a:rPr>
              <a:t>purchase.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The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50" dirty="0">
                <a:latin typeface="Verdana" panose="020B0604030504040204"/>
                <a:cs typeface="Verdana" panose="020B0604030504040204"/>
              </a:rPr>
              <a:t>checkout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90" dirty="0">
                <a:latin typeface="Verdana" panose="020B0604030504040204"/>
                <a:cs typeface="Verdana" panose="020B0604030504040204"/>
              </a:rPr>
              <a:t>process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05" dirty="0">
                <a:latin typeface="Verdana" panose="020B0604030504040204"/>
                <a:cs typeface="Verdana" panose="020B0604030504040204"/>
              </a:rPr>
              <a:t>will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40" dirty="0">
                <a:latin typeface="Verdana" panose="020B0604030504040204"/>
                <a:cs typeface="Verdana" panose="020B0604030504040204"/>
              </a:rPr>
              <a:t>include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80" dirty="0">
                <a:latin typeface="Verdana" panose="020B0604030504040204"/>
                <a:cs typeface="Verdana" panose="020B0604030504040204"/>
              </a:rPr>
              <a:t>review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of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20" dirty="0">
                <a:latin typeface="Verdana" panose="020B0604030504040204"/>
                <a:cs typeface="Verdana" panose="020B0604030504040204"/>
              </a:rPr>
              <a:t>the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55" dirty="0">
                <a:latin typeface="Verdana" panose="020B0604030504040204"/>
                <a:cs typeface="Verdana" panose="020B0604030504040204"/>
              </a:rPr>
              <a:t>shopping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-5" dirty="0">
                <a:latin typeface="Verdana" panose="020B0604030504040204"/>
                <a:cs typeface="Verdana" panose="020B0604030504040204"/>
              </a:rPr>
              <a:t>cart,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45" dirty="0">
                <a:latin typeface="Verdana" panose="020B0604030504040204"/>
                <a:cs typeface="Verdana" panose="020B0604030504040204"/>
              </a:rPr>
              <a:t>shipping </a:t>
            </a:r>
            <a:r>
              <a:rPr sz="2750" spc="-95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40" dirty="0">
                <a:latin typeface="Verdana" panose="020B0604030504040204"/>
                <a:cs typeface="Verdana" panose="020B0604030504040204"/>
              </a:rPr>
              <a:t>and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20" dirty="0">
                <a:latin typeface="Verdana" panose="020B0604030504040204"/>
                <a:cs typeface="Verdana" panose="020B0604030504040204"/>
              </a:rPr>
              <a:t>billing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information,</a:t>
            </a:r>
            <a:r>
              <a:rPr sz="27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40" dirty="0">
                <a:latin typeface="Verdana" panose="020B0604030504040204"/>
                <a:cs typeface="Verdana" panose="020B0604030504040204"/>
              </a:rPr>
              <a:t>and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30" dirty="0">
                <a:latin typeface="Verdana" panose="020B0604030504040204"/>
                <a:cs typeface="Verdana" panose="020B0604030504040204"/>
              </a:rPr>
              <a:t>payment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information.</a:t>
            </a:r>
            <a:r>
              <a:rPr sz="27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The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7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05" dirty="0">
                <a:latin typeface="Verdana" panose="020B0604030504040204"/>
                <a:cs typeface="Verdana" panose="020B0604030504040204"/>
              </a:rPr>
              <a:t>will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20" dirty="0">
                <a:latin typeface="Verdana" panose="020B0604030504040204"/>
                <a:cs typeface="Verdana" panose="020B0604030504040204"/>
              </a:rPr>
              <a:t>support</a:t>
            </a:r>
            <a:r>
              <a:rPr sz="27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50" dirty="0">
                <a:latin typeface="Verdana" panose="020B0604030504040204"/>
                <a:cs typeface="Verdana" panose="020B0604030504040204"/>
              </a:rPr>
              <a:t>various </a:t>
            </a:r>
            <a:r>
              <a:rPr sz="27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30" dirty="0">
                <a:latin typeface="Verdana" panose="020B0604030504040204"/>
                <a:cs typeface="Verdana" panose="020B0604030504040204"/>
              </a:rPr>
              <a:t>payment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45" dirty="0">
                <a:latin typeface="Verdana" panose="020B0604030504040204"/>
                <a:cs typeface="Verdana" panose="020B0604030504040204"/>
              </a:rPr>
              <a:t>methods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30" dirty="0">
                <a:latin typeface="Verdana" panose="020B0604030504040204"/>
                <a:cs typeface="Verdana" panose="020B0604030504040204"/>
              </a:rPr>
              <a:t>such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5" dirty="0">
                <a:latin typeface="Verdana" panose="020B0604030504040204"/>
                <a:cs typeface="Verdana" panose="020B0604030504040204"/>
              </a:rPr>
              <a:t>as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10" dirty="0">
                <a:latin typeface="Verdana" panose="020B0604030504040204"/>
                <a:cs typeface="Verdana" panose="020B0604030504040204"/>
              </a:rPr>
              <a:t>credit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20" dirty="0">
                <a:latin typeface="Verdana" panose="020B0604030504040204"/>
                <a:cs typeface="Verdana" panose="020B0604030504040204"/>
              </a:rPr>
              <a:t>card,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75" dirty="0">
                <a:latin typeface="Verdana" panose="020B0604030504040204"/>
                <a:cs typeface="Verdana" panose="020B0604030504040204"/>
              </a:rPr>
              <a:t>PayPal,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40" dirty="0">
                <a:latin typeface="Verdana" panose="020B0604030504040204"/>
                <a:cs typeface="Verdana" panose="020B0604030504040204"/>
              </a:rPr>
              <a:t>and</a:t>
            </a:r>
            <a:r>
              <a:rPr sz="27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100" dirty="0">
                <a:latin typeface="Verdana" panose="020B0604030504040204"/>
                <a:cs typeface="Verdana" panose="020B0604030504040204"/>
              </a:rPr>
              <a:t>other</a:t>
            </a:r>
            <a:r>
              <a:rPr sz="27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750" spc="60" dirty="0">
                <a:latin typeface="Verdana" panose="020B0604030504040204"/>
                <a:cs typeface="Verdana" panose="020B0604030504040204"/>
              </a:rPr>
              <a:t>options.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2994" y="861076"/>
              <a:ext cx="53975" cy="4004310"/>
            </a:xfrm>
            <a:custGeom>
              <a:avLst/>
              <a:gdLst/>
              <a:ahLst/>
              <a:cxnLst/>
              <a:rect l="l" t="t" r="r" b="b"/>
              <a:pathLst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</a:pathLst>
            </a:custGeom>
            <a:ln w="95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866" y="520025"/>
              <a:ext cx="351790" cy="753745"/>
            </a:xfrm>
            <a:custGeom>
              <a:avLst/>
              <a:gdLst/>
              <a:ahLst/>
              <a:cxnLst/>
              <a:rect l="l" t="t" r="r" b="b"/>
              <a:pathLst>
                <a:path w="351790" h="753744">
                  <a:moveTo>
                    <a:pt x="351487" y="753158"/>
                  </a:moveTo>
                  <a:lnTo>
                    <a:pt x="0" y="753158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3158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1032" y="5206204"/>
              <a:ext cx="351790" cy="753110"/>
            </a:xfrm>
            <a:custGeom>
              <a:avLst/>
              <a:gdLst/>
              <a:ahLst/>
              <a:cxnLst/>
              <a:rect l="l" t="t" r="r" b="b"/>
              <a:pathLst>
                <a:path w="351790" h="753110">
                  <a:moveTo>
                    <a:pt x="351487" y="752749"/>
                  </a:moveTo>
                  <a:lnTo>
                    <a:pt x="0" y="752749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2749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5826" y="5959080"/>
              <a:ext cx="17780" cy="3296920"/>
            </a:xfrm>
            <a:custGeom>
              <a:avLst/>
              <a:gdLst/>
              <a:ahLst/>
              <a:cxnLst/>
              <a:rect l="l" t="t" r="r" b="b"/>
              <a:pathLst>
                <a:path w="17779" h="3296920">
                  <a:moveTo>
                    <a:pt x="0" y="0"/>
                  </a:moveTo>
                  <a:lnTo>
                    <a:pt x="17352" y="3296851"/>
                  </a:lnTo>
                </a:path>
                <a:path w="17779" h="3296920">
                  <a:moveTo>
                    <a:pt x="0" y="0"/>
                  </a:moveTo>
                  <a:lnTo>
                    <a:pt x="17352" y="3296851"/>
                  </a:lnTo>
                </a:path>
              </a:pathLst>
            </a:custGeom>
            <a:ln w="951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1526" y="415892"/>
            <a:ext cx="4572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4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b="0" spc="-44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b="0" spc="-2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b="0" spc="1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b="0" spc="-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b="0" spc="18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b="0" spc="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-5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b="0" spc="-2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b="0" spc="35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b="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b="0" spc="1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b="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b="0" spc="204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b="0" spc="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2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b="0" spc="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1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b="0" spc="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1526" y="1119021"/>
            <a:ext cx="15976600" cy="6118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64770" indent="949960" algn="just">
              <a:lnSpc>
                <a:spcPts val="3300"/>
              </a:lnSpc>
              <a:spcBef>
                <a:spcPts val="260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provide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tools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for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managing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orders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placed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by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latin typeface="Verdana" panose="020B0604030504040204"/>
                <a:cs typeface="Verdana" panose="020B0604030504040204"/>
              </a:rPr>
              <a:t>customers.</a:t>
            </a:r>
            <a:r>
              <a:rPr sz="28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Order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management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features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include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latin typeface="Verdana" panose="020B0604030504040204"/>
                <a:cs typeface="Verdana" panose="020B0604030504040204"/>
              </a:rPr>
              <a:t>order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tracking,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latin typeface="Verdana" panose="020B0604030504040204"/>
                <a:cs typeface="Verdana" panose="020B0604030504040204"/>
              </a:rPr>
              <a:t>order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latin typeface="Verdana" panose="020B0604030504040204"/>
                <a:cs typeface="Verdana" panose="020B0604030504040204"/>
              </a:rPr>
              <a:t>updates,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shipping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information.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697865" lvl="1" indent="-685800" algn="just">
              <a:lnSpc>
                <a:spcPct val="100000"/>
              </a:lnSpc>
              <a:spcBef>
                <a:spcPts val="2010"/>
              </a:spcBef>
              <a:buAutoNum type="arabicPeriod" startAt="6"/>
              <a:tabLst>
                <a:tab pos="698500" algn="l"/>
              </a:tabLst>
            </a:pPr>
            <a:r>
              <a:rPr sz="3200" spc="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3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8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2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04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2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14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8580" marR="5080" indent="957580" algn="just">
              <a:lnSpc>
                <a:spcPts val="3300"/>
              </a:lnSpc>
              <a:spcBef>
                <a:spcPts val="1510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 system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tools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for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managing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information.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Customer </a:t>
            </a:r>
            <a:r>
              <a:rPr sz="280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management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features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include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ability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</a:t>
            </a:r>
            <a:r>
              <a:rPr sz="28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latin typeface="Verdana" panose="020B0604030504040204"/>
                <a:cs typeface="Verdana" panose="020B0604030504040204"/>
              </a:rPr>
              <a:t>view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8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information,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manage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accounts,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manage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customer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preferences.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68580">
              <a:lnSpc>
                <a:spcPts val="3200"/>
              </a:lnSpc>
            </a:pPr>
            <a:r>
              <a:rPr sz="2800" spc="-385" dirty="0"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00405" lvl="1" indent="-688340">
              <a:lnSpc>
                <a:spcPct val="100000"/>
              </a:lnSpc>
              <a:spcBef>
                <a:spcPts val="860"/>
              </a:spcBef>
              <a:buAutoNum type="arabicPeriod" startAt="7"/>
              <a:tabLst>
                <a:tab pos="701040" algn="l"/>
              </a:tabLst>
            </a:pPr>
            <a:r>
              <a:rPr sz="3250" spc="15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Admin</a:t>
            </a:r>
            <a:r>
              <a:rPr sz="3250" spc="-2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50" spc="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3250">
              <a:latin typeface="Verdana" panose="020B0604030504040204"/>
              <a:cs typeface="Verdana" panose="020B0604030504040204"/>
            </a:endParaRPr>
          </a:p>
          <a:p>
            <a:pPr marL="12700" marR="579755" indent="1009650">
              <a:lnSpc>
                <a:spcPct val="116000"/>
              </a:lnSpc>
              <a:spcBef>
                <a:spcPts val="990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provide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an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admin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latin typeface="Verdana" panose="020B0604030504040204"/>
                <a:cs typeface="Verdana" panose="020B0604030504040204"/>
              </a:rPr>
              <a:t>dashboard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for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managing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e-commerce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latin typeface="Verdana" panose="020B0604030504040204"/>
                <a:cs typeface="Verdana" panose="020B0604030504040204"/>
              </a:rPr>
              <a:t>platform. </a:t>
            </a:r>
            <a:r>
              <a:rPr sz="2800" spc="165" dirty="0">
                <a:latin typeface="Verdana" panose="020B0604030504040204"/>
                <a:cs typeface="Verdana" panose="020B0604030504040204"/>
              </a:rPr>
              <a:t>Admin </a:t>
            </a:r>
            <a:r>
              <a:rPr sz="2800" spc="100" dirty="0">
                <a:latin typeface="Verdana" panose="020B0604030504040204"/>
                <a:cs typeface="Verdana" panose="020B0604030504040204"/>
              </a:rPr>
              <a:t>dashboard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features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include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ability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manage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products,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latin typeface="Verdana" panose="020B0604030504040204"/>
                <a:cs typeface="Verdana" panose="020B0604030504040204"/>
              </a:rPr>
              <a:t>orders,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latin typeface="Verdana" panose="020B0604030504040204"/>
                <a:cs typeface="Verdana" panose="020B0604030504040204"/>
              </a:rPr>
              <a:t>customers,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settings.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20025"/>
            <a:ext cx="18288000" cy="9767570"/>
            <a:chOff x="0" y="520025"/>
            <a:chExt cx="18288000" cy="97675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961712"/>
              <a:ext cx="18287999" cy="9325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2994" y="861076"/>
              <a:ext cx="53975" cy="4004310"/>
            </a:xfrm>
            <a:custGeom>
              <a:avLst/>
              <a:gdLst/>
              <a:ahLst/>
              <a:cxnLst/>
              <a:rect l="l" t="t" r="r" b="b"/>
              <a:pathLst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</a:pathLst>
            </a:custGeom>
            <a:ln w="95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866" y="520025"/>
              <a:ext cx="351790" cy="753745"/>
            </a:xfrm>
            <a:custGeom>
              <a:avLst/>
              <a:gdLst/>
              <a:ahLst/>
              <a:cxnLst/>
              <a:rect l="l" t="t" r="r" b="b"/>
              <a:pathLst>
                <a:path w="351790" h="753744">
                  <a:moveTo>
                    <a:pt x="351487" y="753158"/>
                  </a:moveTo>
                  <a:lnTo>
                    <a:pt x="0" y="753158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3158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1032" y="5348919"/>
              <a:ext cx="351790" cy="753110"/>
            </a:xfrm>
            <a:custGeom>
              <a:avLst/>
              <a:gdLst/>
              <a:ahLst/>
              <a:cxnLst/>
              <a:rect l="l" t="t" r="r" b="b"/>
              <a:pathLst>
                <a:path w="351790" h="753110">
                  <a:moveTo>
                    <a:pt x="351487" y="752759"/>
                  </a:moveTo>
                  <a:lnTo>
                    <a:pt x="0" y="752759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2759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5826" y="6101805"/>
              <a:ext cx="17780" cy="3154045"/>
            </a:xfrm>
            <a:custGeom>
              <a:avLst/>
              <a:gdLst/>
              <a:ahLst/>
              <a:cxnLst/>
              <a:rect l="l" t="t" r="r" b="b"/>
              <a:pathLst>
                <a:path w="17779" h="3154045">
                  <a:moveTo>
                    <a:pt x="0" y="0"/>
                  </a:moveTo>
                  <a:lnTo>
                    <a:pt x="17352" y="3153965"/>
                  </a:lnTo>
                </a:path>
                <a:path w="17779" h="3154045">
                  <a:moveTo>
                    <a:pt x="0" y="0"/>
                  </a:moveTo>
                  <a:lnTo>
                    <a:pt x="17352" y="3153965"/>
                  </a:lnTo>
                </a:path>
              </a:pathLst>
            </a:custGeom>
            <a:ln w="951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3</a:t>
            </a:r>
            <a:r>
              <a:rPr spc="-215" dirty="0"/>
              <a:t>.</a:t>
            </a:r>
            <a:r>
              <a:rPr spc="505" dirty="0"/>
              <a:t>N</a:t>
            </a:r>
            <a:r>
              <a:rPr spc="25" dirty="0"/>
              <a:t>o</a:t>
            </a:r>
            <a:r>
              <a:rPr spc="55" dirty="0"/>
              <a:t>n</a:t>
            </a:r>
            <a:r>
              <a:rPr spc="140" dirty="0"/>
              <a:t>-</a:t>
            </a:r>
            <a:r>
              <a:rPr spc="170" dirty="0"/>
              <a:t>F</a:t>
            </a:r>
            <a:r>
              <a:rPr spc="40" dirty="0"/>
              <a:t>u</a:t>
            </a:r>
            <a:r>
              <a:rPr spc="55" dirty="0"/>
              <a:t>n</a:t>
            </a:r>
            <a:r>
              <a:rPr spc="95" dirty="0"/>
              <a:t>c</a:t>
            </a:r>
            <a:r>
              <a:rPr spc="155" dirty="0"/>
              <a:t>t</a:t>
            </a:r>
            <a:r>
              <a:rPr spc="-20" dirty="0"/>
              <a:t>i</a:t>
            </a:r>
            <a:r>
              <a:rPr spc="25" dirty="0"/>
              <a:t>o</a:t>
            </a:r>
            <a:r>
              <a:rPr spc="55" dirty="0"/>
              <a:t>n</a:t>
            </a:r>
            <a:r>
              <a:rPr spc="170" dirty="0"/>
              <a:t>a</a:t>
            </a:r>
            <a:r>
              <a:rPr spc="195" dirty="0"/>
              <a:t>l</a:t>
            </a:r>
            <a:r>
              <a:rPr spc="-390" dirty="0"/>
              <a:t> </a:t>
            </a:r>
            <a:r>
              <a:rPr spc="365" dirty="0"/>
              <a:t>R</a:t>
            </a:r>
            <a:r>
              <a:rPr spc="-10" dirty="0"/>
              <a:t>e</a:t>
            </a:r>
            <a:r>
              <a:rPr spc="95" dirty="0"/>
              <a:t>q</a:t>
            </a:r>
            <a:r>
              <a:rPr spc="40" dirty="0"/>
              <a:t>u</a:t>
            </a:r>
            <a:r>
              <a:rPr spc="-20" dirty="0"/>
              <a:t>ir</a:t>
            </a:r>
            <a:r>
              <a:rPr spc="-10" dirty="0"/>
              <a:t>e</a:t>
            </a:r>
            <a:r>
              <a:rPr spc="225" dirty="0"/>
              <a:t>m</a:t>
            </a:r>
            <a:r>
              <a:rPr spc="-10" dirty="0"/>
              <a:t>e</a:t>
            </a:r>
            <a:r>
              <a:rPr spc="55" dirty="0"/>
              <a:t>n</a:t>
            </a:r>
            <a:r>
              <a:rPr spc="155" dirty="0"/>
              <a:t>t</a:t>
            </a:r>
            <a:r>
              <a:rPr spc="380" dirty="0"/>
              <a:t>s</a:t>
            </a:r>
            <a:endParaRPr spc="380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19125" lvl="1" indent="-607060" algn="just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619760" algn="l"/>
              </a:tabLst>
            </a:pPr>
            <a:r>
              <a:rPr sz="3200" spc="13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17475" indent="1461135" algn="just">
              <a:lnSpc>
                <a:spcPts val="3300"/>
              </a:lnSpc>
              <a:spcBef>
                <a:spcPts val="1210"/>
              </a:spcBef>
            </a:pPr>
            <a:r>
              <a:rPr sz="2800" spc="55" dirty="0">
                <a:solidFill>
                  <a:srgbClr val="000000"/>
                </a:solidFill>
              </a:rPr>
              <a:t>The system </a:t>
            </a:r>
            <a:r>
              <a:rPr sz="2800" spc="50" dirty="0">
                <a:solidFill>
                  <a:srgbClr val="000000"/>
                </a:solidFill>
              </a:rPr>
              <a:t>shall </a:t>
            </a:r>
            <a:r>
              <a:rPr sz="2800" spc="125" dirty="0">
                <a:solidFill>
                  <a:srgbClr val="000000"/>
                </a:solidFill>
              </a:rPr>
              <a:t>be </a:t>
            </a:r>
            <a:r>
              <a:rPr sz="2800" spc="120" dirty="0">
                <a:solidFill>
                  <a:srgbClr val="000000"/>
                </a:solidFill>
              </a:rPr>
              <a:t>designed </a:t>
            </a:r>
            <a:r>
              <a:rPr sz="2800" spc="85" dirty="0">
                <a:solidFill>
                  <a:srgbClr val="000000"/>
                </a:solidFill>
              </a:rPr>
              <a:t>to </a:t>
            </a:r>
            <a:r>
              <a:rPr sz="2800" spc="110" dirty="0">
                <a:solidFill>
                  <a:srgbClr val="000000"/>
                </a:solidFill>
              </a:rPr>
              <a:t>handle </a:t>
            </a:r>
            <a:r>
              <a:rPr sz="2800" spc="145" dirty="0">
                <a:solidFill>
                  <a:srgbClr val="000000"/>
                </a:solidFill>
              </a:rPr>
              <a:t>high </a:t>
            </a:r>
            <a:r>
              <a:rPr sz="2800" spc="55" dirty="0">
                <a:solidFill>
                  <a:srgbClr val="000000"/>
                </a:solidFill>
              </a:rPr>
              <a:t>traffic </a:t>
            </a:r>
            <a:r>
              <a:rPr sz="2800" spc="120" dirty="0">
                <a:solidFill>
                  <a:srgbClr val="000000"/>
                </a:solidFill>
              </a:rPr>
              <a:t>and </a:t>
            </a:r>
            <a:r>
              <a:rPr sz="2800" spc="70" dirty="0">
                <a:solidFill>
                  <a:srgbClr val="000000"/>
                </a:solidFill>
              </a:rPr>
              <a:t>large </a:t>
            </a:r>
            <a:r>
              <a:rPr sz="2800" spc="80" dirty="0">
                <a:solidFill>
                  <a:srgbClr val="000000"/>
                </a:solidFill>
              </a:rPr>
              <a:t>volumes </a:t>
            </a:r>
            <a:r>
              <a:rPr sz="2800" spc="60" dirty="0">
                <a:solidFill>
                  <a:srgbClr val="000000"/>
                </a:solidFill>
              </a:rPr>
              <a:t>of </a:t>
            </a:r>
            <a:r>
              <a:rPr sz="2800" spc="6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orders. </a:t>
            </a:r>
            <a:r>
              <a:rPr sz="2800" spc="55" dirty="0">
                <a:solidFill>
                  <a:srgbClr val="000000"/>
                </a:solidFill>
              </a:rPr>
              <a:t>The </a:t>
            </a:r>
            <a:r>
              <a:rPr sz="2800" spc="95" dirty="0">
                <a:solidFill>
                  <a:srgbClr val="000000"/>
                </a:solidFill>
              </a:rPr>
              <a:t>platform </a:t>
            </a:r>
            <a:r>
              <a:rPr sz="2800" spc="105" dirty="0">
                <a:solidFill>
                  <a:srgbClr val="000000"/>
                </a:solidFill>
              </a:rPr>
              <a:t>should </a:t>
            </a:r>
            <a:r>
              <a:rPr sz="2800" spc="125" dirty="0">
                <a:solidFill>
                  <a:srgbClr val="000000"/>
                </a:solidFill>
              </a:rPr>
              <a:t>be </a:t>
            </a:r>
            <a:r>
              <a:rPr sz="2800" spc="70" dirty="0">
                <a:solidFill>
                  <a:srgbClr val="000000"/>
                </a:solidFill>
              </a:rPr>
              <a:t>scalable </a:t>
            </a:r>
            <a:r>
              <a:rPr sz="2800" spc="120" dirty="0">
                <a:solidFill>
                  <a:srgbClr val="000000"/>
                </a:solidFill>
              </a:rPr>
              <a:t>and </a:t>
            </a:r>
            <a:r>
              <a:rPr sz="2800" spc="80" dirty="0">
                <a:solidFill>
                  <a:srgbClr val="000000"/>
                </a:solidFill>
              </a:rPr>
              <a:t>able </a:t>
            </a:r>
            <a:r>
              <a:rPr sz="2800" spc="85" dirty="0">
                <a:solidFill>
                  <a:srgbClr val="000000"/>
                </a:solidFill>
              </a:rPr>
              <a:t>to </a:t>
            </a:r>
            <a:r>
              <a:rPr sz="2800" spc="110" dirty="0">
                <a:solidFill>
                  <a:srgbClr val="000000"/>
                </a:solidFill>
              </a:rPr>
              <a:t>handle </a:t>
            </a:r>
            <a:r>
              <a:rPr sz="2800" spc="80" dirty="0">
                <a:solidFill>
                  <a:srgbClr val="000000"/>
                </a:solidFill>
              </a:rPr>
              <a:t>increased </a:t>
            </a:r>
            <a:r>
              <a:rPr sz="2800" spc="90" dirty="0">
                <a:solidFill>
                  <a:srgbClr val="000000"/>
                </a:solidFill>
              </a:rPr>
              <a:t>load </a:t>
            </a:r>
            <a:r>
              <a:rPr sz="2800" spc="125" dirty="0">
                <a:solidFill>
                  <a:srgbClr val="000000"/>
                </a:solidFill>
              </a:rPr>
              <a:t>during </a:t>
            </a:r>
            <a:r>
              <a:rPr sz="2800" spc="130" dirty="0">
                <a:solidFill>
                  <a:srgbClr val="000000"/>
                </a:solidFill>
              </a:rPr>
              <a:t> </a:t>
            </a:r>
            <a:r>
              <a:rPr sz="2800" spc="95" dirty="0">
                <a:solidFill>
                  <a:srgbClr val="000000"/>
                </a:solidFill>
              </a:rPr>
              <a:t>peak</a:t>
            </a:r>
            <a:r>
              <a:rPr sz="2800" spc="-155" dirty="0">
                <a:solidFill>
                  <a:srgbClr val="000000"/>
                </a:solidFill>
              </a:rPr>
              <a:t> </a:t>
            </a:r>
            <a:r>
              <a:rPr sz="2800" spc="30" dirty="0">
                <a:solidFill>
                  <a:srgbClr val="000000"/>
                </a:solidFill>
              </a:rPr>
              <a:t>periods.</a:t>
            </a:r>
            <a:endParaRPr sz="2800"/>
          </a:p>
          <a:p>
            <a:pPr marL="758825" lvl="1" indent="-690880" algn="just">
              <a:lnSpc>
                <a:spcPct val="100000"/>
              </a:lnSpc>
              <a:spcBef>
                <a:spcPts val="1025"/>
              </a:spcBef>
              <a:buAutoNum type="arabicPeriod" startAt="2"/>
              <a:tabLst>
                <a:tab pos="759460" algn="l"/>
              </a:tabLst>
            </a:pPr>
            <a:r>
              <a:rPr sz="3200" spc="4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5095" marR="5080" indent="1321435" algn="just">
              <a:lnSpc>
                <a:spcPts val="3300"/>
              </a:lnSpc>
              <a:spcBef>
                <a:spcPts val="365"/>
              </a:spcBef>
            </a:pPr>
            <a:r>
              <a:rPr sz="2800" spc="55" dirty="0">
                <a:solidFill>
                  <a:srgbClr val="000000"/>
                </a:solidFill>
              </a:rPr>
              <a:t>The system </a:t>
            </a:r>
            <a:r>
              <a:rPr sz="2800" spc="50" dirty="0">
                <a:solidFill>
                  <a:srgbClr val="000000"/>
                </a:solidFill>
              </a:rPr>
              <a:t>shall </a:t>
            </a:r>
            <a:r>
              <a:rPr sz="2800" spc="125" dirty="0">
                <a:solidFill>
                  <a:srgbClr val="000000"/>
                </a:solidFill>
              </a:rPr>
              <a:t>be </a:t>
            </a:r>
            <a:r>
              <a:rPr sz="2800" spc="120" dirty="0">
                <a:solidFill>
                  <a:srgbClr val="000000"/>
                </a:solidFill>
              </a:rPr>
              <a:t>designed </a:t>
            </a:r>
            <a:r>
              <a:rPr sz="2800" spc="135" dirty="0">
                <a:solidFill>
                  <a:srgbClr val="000000"/>
                </a:solidFill>
              </a:rPr>
              <a:t>with </a:t>
            </a:r>
            <a:r>
              <a:rPr sz="2800" spc="55" dirty="0">
                <a:solidFill>
                  <a:srgbClr val="000000"/>
                </a:solidFill>
              </a:rPr>
              <a:t>security </a:t>
            </a:r>
            <a:r>
              <a:rPr sz="2800" spc="90" dirty="0">
                <a:solidFill>
                  <a:srgbClr val="000000"/>
                </a:solidFill>
              </a:rPr>
              <a:t>in </a:t>
            </a:r>
            <a:r>
              <a:rPr sz="2800" spc="65" dirty="0">
                <a:solidFill>
                  <a:srgbClr val="000000"/>
                </a:solidFill>
              </a:rPr>
              <a:t>mind. </a:t>
            </a:r>
            <a:r>
              <a:rPr sz="2800" spc="55" dirty="0">
                <a:solidFill>
                  <a:srgbClr val="000000"/>
                </a:solidFill>
              </a:rPr>
              <a:t>The </a:t>
            </a:r>
            <a:r>
              <a:rPr sz="2800" spc="95" dirty="0">
                <a:solidFill>
                  <a:srgbClr val="000000"/>
                </a:solidFill>
              </a:rPr>
              <a:t>platform will </a:t>
            </a:r>
            <a:r>
              <a:rPr sz="2800" spc="60" dirty="0">
                <a:solidFill>
                  <a:srgbClr val="000000"/>
                </a:solidFill>
              </a:rPr>
              <a:t>use </a:t>
            </a:r>
            <a:r>
              <a:rPr sz="2800" spc="65" dirty="0">
                <a:solidFill>
                  <a:srgbClr val="000000"/>
                </a:solidFill>
              </a:rPr>
              <a:t> </a:t>
            </a:r>
            <a:r>
              <a:rPr sz="2800" spc="95" dirty="0">
                <a:solidFill>
                  <a:srgbClr val="000000"/>
                </a:solidFill>
              </a:rPr>
              <a:t>encryption</a:t>
            </a:r>
            <a:r>
              <a:rPr sz="2800" spc="100" dirty="0">
                <a:solidFill>
                  <a:srgbClr val="000000"/>
                </a:solidFill>
              </a:rPr>
              <a:t> </a:t>
            </a:r>
            <a:r>
              <a:rPr sz="2800" spc="85" dirty="0">
                <a:solidFill>
                  <a:srgbClr val="000000"/>
                </a:solidFill>
              </a:rPr>
              <a:t>to</a:t>
            </a:r>
            <a:r>
              <a:rPr sz="2800" spc="90" dirty="0">
                <a:solidFill>
                  <a:srgbClr val="000000"/>
                </a:solidFill>
              </a:rPr>
              <a:t> </a:t>
            </a:r>
            <a:r>
              <a:rPr sz="2800" spc="100" dirty="0">
                <a:solidFill>
                  <a:srgbClr val="000000"/>
                </a:solidFill>
              </a:rPr>
              <a:t>protect</a:t>
            </a:r>
            <a:r>
              <a:rPr sz="2800" spc="105" dirty="0">
                <a:solidFill>
                  <a:srgbClr val="000000"/>
                </a:solidFill>
              </a:rPr>
              <a:t> </a:t>
            </a:r>
            <a:r>
              <a:rPr sz="2800" spc="45" dirty="0">
                <a:solidFill>
                  <a:srgbClr val="000000"/>
                </a:solidFill>
              </a:rPr>
              <a:t>sensitive</a:t>
            </a:r>
            <a:r>
              <a:rPr sz="2800" spc="50" dirty="0">
                <a:solidFill>
                  <a:srgbClr val="000000"/>
                </a:solidFill>
              </a:rPr>
              <a:t> </a:t>
            </a:r>
            <a:r>
              <a:rPr sz="2800" spc="95" dirty="0">
                <a:solidFill>
                  <a:srgbClr val="000000"/>
                </a:solidFill>
              </a:rPr>
              <a:t>information</a:t>
            </a:r>
            <a:r>
              <a:rPr sz="2800" spc="100" dirty="0">
                <a:solidFill>
                  <a:srgbClr val="000000"/>
                </a:solidFill>
              </a:rPr>
              <a:t> </a:t>
            </a:r>
            <a:r>
              <a:rPr sz="2800" spc="114" dirty="0">
                <a:solidFill>
                  <a:srgbClr val="000000"/>
                </a:solidFill>
              </a:rPr>
              <a:t>such</a:t>
            </a:r>
            <a:r>
              <a:rPr sz="2800" spc="12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as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80" dirty="0">
                <a:solidFill>
                  <a:srgbClr val="000000"/>
                </a:solidFill>
              </a:rPr>
              <a:t>passwords</a:t>
            </a:r>
            <a:r>
              <a:rPr sz="2800" spc="85" dirty="0">
                <a:solidFill>
                  <a:srgbClr val="000000"/>
                </a:solidFill>
              </a:rPr>
              <a:t> </a:t>
            </a:r>
            <a:r>
              <a:rPr sz="2800" spc="120" dirty="0">
                <a:solidFill>
                  <a:srgbClr val="000000"/>
                </a:solidFill>
              </a:rPr>
              <a:t>and</a:t>
            </a:r>
            <a:r>
              <a:rPr sz="2800" spc="125" dirty="0">
                <a:solidFill>
                  <a:srgbClr val="000000"/>
                </a:solidFill>
              </a:rPr>
              <a:t> </a:t>
            </a:r>
            <a:r>
              <a:rPr sz="2800" spc="110" dirty="0">
                <a:solidFill>
                  <a:srgbClr val="000000"/>
                </a:solidFill>
              </a:rPr>
              <a:t>payment </a:t>
            </a:r>
            <a:r>
              <a:rPr sz="2800" spc="-969" dirty="0">
                <a:solidFill>
                  <a:srgbClr val="000000"/>
                </a:solidFill>
              </a:rPr>
              <a:t> </a:t>
            </a:r>
            <a:r>
              <a:rPr sz="2800" spc="60" dirty="0">
                <a:solidFill>
                  <a:srgbClr val="000000"/>
                </a:solidFill>
              </a:rPr>
              <a:t>information. </a:t>
            </a:r>
            <a:r>
              <a:rPr sz="2800" spc="55" dirty="0">
                <a:solidFill>
                  <a:srgbClr val="000000"/>
                </a:solidFill>
              </a:rPr>
              <a:t>The </a:t>
            </a:r>
            <a:r>
              <a:rPr sz="2800" spc="95" dirty="0">
                <a:solidFill>
                  <a:srgbClr val="000000"/>
                </a:solidFill>
              </a:rPr>
              <a:t>platform will </a:t>
            </a:r>
            <a:r>
              <a:rPr sz="2800" spc="35" dirty="0">
                <a:solidFill>
                  <a:srgbClr val="000000"/>
                </a:solidFill>
              </a:rPr>
              <a:t>also </a:t>
            </a:r>
            <a:r>
              <a:rPr sz="2800" spc="85" dirty="0">
                <a:solidFill>
                  <a:srgbClr val="000000"/>
                </a:solidFill>
              </a:rPr>
              <a:t>adhere to </a:t>
            </a:r>
            <a:r>
              <a:rPr sz="2800" spc="65" dirty="0">
                <a:solidFill>
                  <a:srgbClr val="000000"/>
                </a:solidFill>
              </a:rPr>
              <a:t>industry-standard </a:t>
            </a:r>
            <a:r>
              <a:rPr sz="2800" spc="55" dirty="0">
                <a:solidFill>
                  <a:srgbClr val="000000"/>
                </a:solidFill>
              </a:rPr>
              <a:t>security </a:t>
            </a:r>
            <a:r>
              <a:rPr sz="2800" spc="85" dirty="0">
                <a:solidFill>
                  <a:srgbClr val="000000"/>
                </a:solidFill>
              </a:rPr>
              <a:t>practices </a:t>
            </a:r>
            <a:r>
              <a:rPr sz="2800" spc="90" dirty="0">
                <a:solidFill>
                  <a:srgbClr val="000000"/>
                </a:solidFill>
              </a:rPr>
              <a:t> </a:t>
            </a:r>
            <a:r>
              <a:rPr sz="2800" spc="114" dirty="0">
                <a:solidFill>
                  <a:srgbClr val="000000"/>
                </a:solidFill>
              </a:rPr>
              <a:t>such</a:t>
            </a:r>
            <a:r>
              <a:rPr sz="2800" spc="-15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as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PCI-DSS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85" dirty="0">
                <a:solidFill>
                  <a:srgbClr val="000000"/>
                </a:solidFill>
              </a:rPr>
              <a:t>compliance.</a:t>
            </a:r>
            <a:endParaRPr sz="2800"/>
          </a:p>
          <a:p>
            <a:pPr marL="814070" lvl="1" indent="-689610" algn="just">
              <a:lnSpc>
                <a:spcPct val="100000"/>
              </a:lnSpc>
              <a:spcBef>
                <a:spcPts val="2545"/>
              </a:spcBef>
              <a:buAutoNum type="arabicPeriod" startAt="3"/>
              <a:tabLst>
                <a:tab pos="814705" algn="l"/>
              </a:tabLst>
            </a:pPr>
            <a:r>
              <a:rPr sz="3200" spc="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Usability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8580" marR="7620" indent="1350645" algn="just">
              <a:lnSpc>
                <a:spcPts val="3300"/>
              </a:lnSpc>
              <a:spcBef>
                <a:spcPts val="2150"/>
              </a:spcBef>
            </a:pPr>
            <a:r>
              <a:rPr sz="2800" spc="55" dirty="0">
                <a:solidFill>
                  <a:srgbClr val="000000"/>
                </a:solidFill>
              </a:rPr>
              <a:t>The</a:t>
            </a:r>
            <a:r>
              <a:rPr sz="2800" spc="-120" dirty="0">
                <a:solidFill>
                  <a:srgbClr val="000000"/>
                </a:solidFill>
              </a:rPr>
              <a:t> </a:t>
            </a:r>
            <a:r>
              <a:rPr sz="2800" spc="55" dirty="0">
                <a:solidFill>
                  <a:srgbClr val="000000"/>
                </a:solidFill>
              </a:rPr>
              <a:t>system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50" dirty="0">
                <a:solidFill>
                  <a:srgbClr val="000000"/>
                </a:solidFill>
              </a:rPr>
              <a:t>shall</a:t>
            </a:r>
            <a:r>
              <a:rPr sz="2800" spc="-120" dirty="0">
                <a:solidFill>
                  <a:srgbClr val="000000"/>
                </a:solidFill>
              </a:rPr>
              <a:t> </a:t>
            </a:r>
            <a:r>
              <a:rPr sz="2800" spc="125" dirty="0">
                <a:solidFill>
                  <a:srgbClr val="000000"/>
                </a:solidFill>
              </a:rPr>
              <a:t>be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120" dirty="0">
                <a:solidFill>
                  <a:srgbClr val="000000"/>
                </a:solidFill>
              </a:rPr>
              <a:t>designed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135" dirty="0">
                <a:solidFill>
                  <a:srgbClr val="000000"/>
                </a:solidFill>
              </a:rPr>
              <a:t>with</a:t>
            </a:r>
            <a:r>
              <a:rPr sz="2800" spc="-12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a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40" dirty="0">
                <a:solidFill>
                  <a:srgbClr val="000000"/>
                </a:solidFill>
              </a:rPr>
              <a:t>user-friendly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75" dirty="0">
                <a:solidFill>
                  <a:srgbClr val="000000"/>
                </a:solidFill>
              </a:rPr>
              <a:t>interface</a:t>
            </a:r>
            <a:r>
              <a:rPr sz="2800" spc="-120" dirty="0">
                <a:solidFill>
                  <a:srgbClr val="000000"/>
                </a:solidFill>
              </a:rPr>
              <a:t> </a:t>
            </a:r>
            <a:r>
              <a:rPr sz="2800" spc="85" dirty="0">
                <a:solidFill>
                  <a:srgbClr val="000000"/>
                </a:solidFill>
              </a:rPr>
              <a:t>that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is</a:t>
            </a:r>
            <a:r>
              <a:rPr sz="2800" spc="-12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easy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85" dirty="0">
                <a:solidFill>
                  <a:srgbClr val="000000"/>
                </a:solidFill>
              </a:rPr>
              <a:t>to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60" dirty="0">
                <a:solidFill>
                  <a:srgbClr val="000000"/>
                </a:solidFill>
              </a:rPr>
              <a:t>use </a:t>
            </a:r>
            <a:r>
              <a:rPr sz="2800" spc="-975" dirty="0">
                <a:solidFill>
                  <a:srgbClr val="000000"/>
                </a:solidFill>
              </a:rPr>
              <a:t> </a:t>
            </a:r>
            <a:r>
              <a:rPr sz="2800" spc="35" dirty="0">
                <a:solidFill>
                  <a:srgbClr val="000000"/>
                </a:solidFill>
              </a:rPr>
              <a:t>for </a:t>
            </a:r>
            <a:r>
              <a:rPr sz="2800" spc="135" dirty="0">
                <a:solidFill>
                  <a:srgbClr val="000000"/>
                </a:solidFill>
              </a:rPr>
              <a:t>both </a:t>
            </a:r>
            <a:r>
              <a:rPr sz="2800" spc="90" dirty="0">
                <a:solidFill>
                  <a:srgbClr val="000000"/>
                </a:solidFill>
              </a:rPr>
              <a:t>customers </a:t>
            </a:r>
            <a:r>
              <a:rPr sz="2800" spc="120" dirty="0">
                <a:solidFill>
                  <a:srgbClr val="000000"/>
                </a:solidFill>
              </a:rPr>
              <a:t>and </a:t>
            </a:r>
            <a:r>
              <a:rPr sz="2800" spc="45" dirty="0">
                <a:solidFill>
                  <a:srgbClr val="000000"/>
                </a:solidFill>
              </a:rPr>
              <a:t>administrators. </a:t>
            </a:r>
            <a:r>
              <a:rPr sz="2800" spc="55" dirty="0">
                <a:solidFill>
                  <a:srgbClr val="000000"/>
                </a:solidFill>
              </a:rPr>
              <a:t>The </a:t>
            </a:r>
            <a:r>
              <a:rPr sz="2800" spc="95" dirty="0">
                <a:solidFill>
                  <a:srgbClr val="000000"/>
                </a:solidFill>
              </a:rPr>
              <a:t>platform will </a:t>
            </a:r>
            <a:r>
              <a:rPr sz="2800" spc="35" dirty="0">
                <a:solidFill>
                  <a:srgbClr val="000000"/>
                </a:solidFill>
              </a:rPr>
              <a:t>also </a:t>
            </a:r>
            <a:r>
              <a:rPr sz="2800" spc="80" dirty="0">
                <a:solidFill>
                  <a:srgbClr val="000000"/>
                </a:solidFill>
              </a:rPr>
              <a:t>provide </a:t>
            </a:r>
            <a:r>
              <a:rPr sz="2800" spc="60" dirty="0">
                <a:solidFill>
                  <a:srgbClr val="000000"/>
                </a:solidFill>
              </a:rPr>
              <a:t>clear </a:t>
            </a:r>
            <a:r>
              <a:rPr sz="2800" spc="120" dirty="0">
                <a:solidFill>
                  <a:srgbClr val="000000"/>
                </a:solidFill>
              </a:rPr>
              <a:t>and </a:t>
            </a:r>
            <a:r>
              <a:rPr sz="2800" spc="125" dirty="0">
                <a:solidFill>
                  <a:srgbClr val="000000"/>
                </a:solidFill>
              </a:rPr>
              <a:t> </a:t>
            </a:r>
            <a:r>
              <a:rPr sz="2800" spc="105" dirty="0">
                <a:solidFill>
                  <a:srgbClr val="000000"/>
                </a:solidFill>
              </a:rPr>
              <a:t>concise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25" dirty="0">
                <a:solidFill>
                  <a:srgbClr val="000000"/>
                </a:solidFill>
              </a:rPr>
              <a:t>error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75" dirty="0">
                <a:solidFill>
                  <a:srgbClr val="000000"/>
                </a:solidFill>
              </a:rPr>
              <a:t>messages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85" dirty="0">
                <a:solidFill>
                  <a:srgbClr val="000000"/>
                </a:solidFill>
              </a:rPr>
              <a:t>to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114" dirty="0">
                <a:solidFill>
                  <a:srgbClr val="000000"/>
                </a:solidFill>
              </a:rPr>
              <a:t>help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30" dirty="0">
                <a:solidFill>
                  <a:srgbClr val="000000"/>
                </a:solidFill>
              </a:rPr>
              <a:t>users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95" dirty="0">
                <a:solidFill>
                  <a:srgbClr val="000000"/>
                </a:solidFill>
              </a:rPr>
              <a:t>troubleshoot</a:t>
            </a:r>
            <a:r>
              <a:rPr sz="2800" spc="-15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issues.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8061"/>
            <a:ext cx="18288000" cy="9869170"/>
            <a:chOff x="0" y="418061"/>
            <a:chExt cx="18288000" cy="986917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18061"/>
              <a:ext cx="18287999" cy="9868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2994" y="861074"/>
              <a:ext cx="53975" cy="4004310"/>
            </a:xfrm>
            <a:custGeom>
              <a:avLst/>
              <a:gdLst/>
              <a:ahLst/>
              <a:cxnLst/>
              <a:rect l="l" t="t" r="r" b="b"/>
              <a:pathLst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</a:pathLst>
            </a:custGeom>
            <a:ln w="95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866" y="520024"/>
              <a:ext cx="351790" cy="753745"/>
            </a:xfrm>
            <a:custGeom>
              <a:avLst/>
              <a:gdLst/>
              <a:ahLst/>
              <a:cxnLst/>
              <a:rect l="l" t="t" r="r" b="b"/>
              <a:pathLst>
                <a:path w="351790" h="753744">
                  <a:moveTo>
                    <a:pt x="351487" y="753158"/>
                  </a:moveTo>
                  <a:lnTo>
                    <a:pt x="0" y="753158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3158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1032" y="5348917"/>
              <a:ext cx="351790" cy="753110"/>
            </a:xfrm>
            <a:custGeom>
              <a:avLst/>
              <a:gdLst/>
              <a:ahLst/>
              <a:cxnLst/>
              <a:rect l="l" t="t" r="r" b="b"/>
              <a:pathLst>
                <a:path w="351790" h="753110">
                  <a:moveTo>
                    <a:pt x="351487" y="752759"/>
                  </a:moveTo>
                  <a:lnTo>
                    <a:pt x="0" y="752759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2759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5826" y="6101803"/>
              <a:ext cx="17780" cy="3154045"/>
            </a:xfrm>
            <a:custGeom>
              <a:avLst/>
              <a:gdLst/>
              <a:ahLst/>
              <a:cxnLst/>
              <a:rect l="l" t="t" r="r" b="b"/>
              <a:pathLst>
                <a:path w="17779" h="3154045">
                  <a:moveTo>
                    <a:pt x="0" y="0"/>
                  </a:moveTo>
                  <a:lnTo>
                    <a:pt x="17352" y="3153965"/>
                  </a:lnTo>
                </a:path>
                <a:path w="17779" h="3154045">
                  <a:moveTo>
                    <a:pt x="0" y="0"/>
                  </a:moveTo>
                  <a:lnTo>
                    <a:pt x="17352" y="3153965"/>
                  </a:lnTo>
                </a:path>
              </a:pathLst>
            </a:custGeom>
            <a:ln w="951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0299" y="483647"/>
            <a:ext cx="316801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solidFill>
                  <a:srgbClr val="0D4578"/>
                </a:solidFill>
              </a:rPr>
              <a:t>4.Constraints</a:t>
            </a:r>
            <a:endParaRPr spc="150" dirty="0">
              <a:solidFill>
                <a:srgbClr val="0D4578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1291877"/>
            <a:ext cx="16393160" cy="7785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 lvl="1" indent="-711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191260" algn="l"/>
              </a:tabLst>
            </a:pPr>
            <a:r>
              <a:rPr sz="3650" spc="-114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50" spc="5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50" spc="17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50" spc="1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3650" spc="9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50" spc="1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50" spc="9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50" spc="23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50" spc="-12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50" spc="-30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50" spc="8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50" spc="9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50" spc="1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50" spc="-8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50" spc="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50" spc="-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5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50" spc="1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50" spc="1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50" spc="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50" spc="-7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50">
              <a:latin typeface="Verdana" panose="020B0604030504040204"/>
              <a:cs typeface="Verdana" panose="020B0604030504040204"/>
            </a:endParaRPr>
          </a:p>
          <a:p>
            <a:pPr marL="535940" marR="147320" indent="1120140" algn="just">
              <a:lnSpc>
                <a:spcPts val="3300"/>
              </a:lnSpc>
              <a:spcBef>
                <a:spcPts val="2250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</a:t>
            </a:r>
            <a:r>
              <a:rPr sz="2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be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developed</a:t>
            </a:r>
            <a:r>
              <a:rPr sz="2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modern</a:t>
            </a:r>
            <a:r>
              <a:rPr sz="2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70" dirty="0">
                <a:latin typeface="Verdana" panose="020B0604030504040204"/>
                <a:cs typeface="Verdana" panose="020B0604030504040204"/>
              </a:rPr>
              <a:t>web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technologies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such</a:t>
            </a:r>
            <a:r>
              <a:rPr sz="2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as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HTML,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40" dirty="0">
                <a:latin typeface="Verdana" panose="020B0604030504040204"/>
                <a:cs typeface="Verdana" panose="020B0604030504040204"/>
              </a:rPr>
              <a:t>CSS,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JavaScript,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backend programming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language such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as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PHP, </a:t>
            </a:r>
            <a:r>
              <a:rPr sz="2800" spc="70" dirty="0">
                <a:latin typeface="Verdana" panose="020B0604030504040204"/>
                <a:cs typeface="Verdana" panose="020B0604030504040204"/>
              </a:rPr>
              <a:t>Python,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or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Node.js.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The system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also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use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relational </a:t>
            </a:r>
            <a:r>
              <a:rPr sz="2800" spc="75" dirty="0">
                <a:latin typeface="Verdana" panose="020B0604030504040204"/>
                <a:cs typeface="Verdana" panose="020B0604030504040204"/>
              </a:rPr>
              <a:t>database </a:t>
            </a:r>
            <a:r>
              <a:rPr sz="2800" spc="140" dirty="0">
                <a:latin typeface="Verdana" panose="020B0604030504040204"/>
                <a:cs typeface="Verdana" panose="020B0604030504040204"/>
              </a:rPr>
              <a:t>management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system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such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as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0" dirty="0">
                <a:latin typeface="Verdana" panose="020B0604030504040204"/>
                <a:cs typeface="Verdana" panose="020B0604030504040204"/>
              </a:rPr>
              <a:t>MySQL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or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PostgreSQL.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85240" lvl="1" indent="-806450">
              <a:lnSpc>
                <a:spcPct val="100000"/>
              </a:lnSpc>
              <a:spcBef>
                <a:spcPts val="1095"/>
              </a:spcBef>
              <a:buAutoNum type="arabicPeriod" startAt="2"/>
              <a:tabLst>
                <a:tab pos="1285875" algn="l"/>
              </a:tabLst>
            </a:pPr>
            <a:r>
              <a:rPr sz="3650" spc="2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5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50" spc="-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50" spc="21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50" spc="28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5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50" spc="-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50" spc="5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50" spc="-30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50" spc="8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50" spc="9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50" spc="1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50" spc="-8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50" spc="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50" spc="-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50" spc="-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50" spc="1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50" spc="17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50" spc="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50" spc="-7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50">
              <a:latin typeface="Verdana" panose="020B0604030504040204"/>
              <a:cs typeface="Verdana" panose="020B0604030504040204"/>
            </a:endParaRPr>
          </a:p>
          <a:p>
            <a:pPr marL="479425" marR="205740" indent="1165860" algn="just">
              <a:lnSpc>
                <a:spcPts val="3300"/>
              </a:lnSpc>
              <a:spcBef>
                <a:spcPts val="3175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 system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be </a:t>
            </a:r>
            <a:r>
              <a:rPr sz="2800" spc="100" dirty="0">
                <a:latin typeface="Verdana" panose="020B0604030504040204"/>
                <a:cs typeface="Verdana" panose="020B0604030504040204"/>
              </a:rPr>
              <a:t>hosted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on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server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with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sufficient </a:t>
            </a:r>
            <a:r>
              <a:rPr sz="2800" spc="90" dirty="0">
                <a:latin typeface="Verdana" panose="020B0604030504040204"/>
                <a:cs typeface="Verdana" panose="020B0604030504040204"/>
              </a:rPr>
              <a:t>hardware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resources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latin typeface="Verdana" panose="020B0604030504040204"/>
                <a:cs typeface="Verdana" panose="020B0604030504040204"/>
              </a:rPr>
              <a:t>support </a:t>
            </a:r>
            <a:r>
              <a:rPr sz="2800" spc="145" dirty="0">
                <a:latin typeface="Verdana" panose="020B0604030504040204"/>
                <a:cs typeface="Verdana" panose="020B0604030504040204"/>
              </a:rPr>
              <a:t>high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traffic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800" spc="70" dirty="0">
                <a:latin typeface="Verdana" panose="020B0604030504040204"/>
                <a:cs typeface="Verdana" panose="020B0604030504040204"/>
              </a:rPr>
              <a:t>large </a:t>
            </a:r>
            <a:r>
              <a:rPr sz="2800" spc="80" dirty="0">
                <a:latin typeface="Verdana" panose="020B0604030504040204"/>
                <a:cs typeface="Verdana" panose="020B0604030504040204"/>
              </a:rPr>
              <a:t>volumes </a:t>
            </a:r>
            <a:r>
              <a:rPr sz="2800" spc="60" dirty="0">
                <a:latin typeface="Verdana" panose="020B0604030504040204"/>
                <a:cs typeface="Verdana" panose="020B0604030504040204"/>
              </a:rPr>
              <a:t>of </a:t>
            </a:r>
            <a:r>
              <a:rPr sz="2800" spc="-5" dirty="0">
                <a:latin typeface="Verdana" panose="020B0604030504040204"/>
                <a:cs typeface="Verdana" panose="020B0604030504040204"/>
              </a:rPr>
              <a:t>orders.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platform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shall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be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designed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run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any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modern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70" dirty="0">
                <a:latin typeface="Verdana" panose="020B0604030504040204"/>
                <a:cs typeface="Verdana" panose="020B0604030504040204"/>
              </a:rPr>
              <a:t>web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browser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mobile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device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483870" indent="-471805">
              <a:lnSpc>
                <a:spcPct val="100000"/>
              </a:lnSpc>
              <a:spcBef>
                <a:spcPts val="1485"/>
              </a:spcBef>
              <a:buSzPct val="97000"/>
              <a:buAutoNum type="arabicPeriod" startAt="5"/>
              <a:tabLst>
                <a:tab pos="484505" algn="l"/>
              </a:tabLst>
            </a:pPr>
            <a:r>
              <a:rPr sz="3650" b="1" spc="190" dirty="0">
                <a:solidFill>
                  <a:srgbClr val="0D4578"/>
                </a:solidFill>
                <a:latin typeface="Trebuchet MS" panose="020B0603020202020204"/>
                <a:cs typeface="Trebuchet MS" panose="020B0603020202020204"/>
              </a:rPr>
              <a:t>Assumptions</a:t>
            </a:r>
            <a:r>
              <a:rPr sz="3650" b="1" spc="-390" dirty="0">
                <a:solidFill>
                  <a:srgbClr val="0D457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b="1" spc="114" dirty="0">
                <a:solidFill>
                  <a:srgbClr val="0D457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50" b="1" spc="-390" dirty="0">
                <a:solidFill>
                  <a:srgbClr val="0D457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b="1" spc="90" dirty="0">
                <a:solidFill>
                  <a:srgbClr val="0D4578"/>
                </a:solidFill>
                <a:latin typeface="Trebuchet MS" panose="020B0603020202020204"/>
                <a:cs typeface="Trebuchet MS" panose="020B0603020202020204"/>
              </a:rPr>
              <a:t>Dependencies</a:t>
            </a:r>
            <a:endParaRPr sz="3650">
              <a:latin typeface="Trebuchet MS" panose="020B0603020202020204"/>
              <a:cs typeface="Trebuchet MS" panose="020B0603020202020204"/>
            </a:endParaRPr>
          </a:p>
          <a:p>
            <a:pPr marL="1203325" lvl="1" indent="-667385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1203325" algn="l"/>
              </a:tabLst>
            </a:pPr>
            <a:r>
              <a:rPr sz="3650" spc="8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Assumptions</a:t>
            </a:r>
            <a:endParaRPr sz="3650">
              <a:latin typeface="Verdana" panose="020B0604030504040204"/>
              <a:cs typeface="Verdana" panose="020B0604030504040204"/>
            </a:endParaRPr>
          </a:p>
          <a:p>
            <a:pPr marL="678815" marR="5080" indent="1076325" algn="just">
              <a:lnSpc>
                <a:spcPts val="3300"/>
              </a:lnSpc>
              <a:spcBef>
                <a:spcPts val="1205"/>
              </a:spcBef>
            </a:pPr>
            <a:r>
              <a:rPr sz="2800" spc="-110" dirty="0">
                <a:latin typeface="Verdana" panose="020B0604030504040204"/>
                <a:cs typeface="Verdana" panose="020B0604030504040204"/>
              </a:rPr>
              <a:t>It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assumed</a:t>
            </a:r>
            <a:r>
              <a:rPr sz="2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that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be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latin typeface="Verdana" panose="020B0604030504040204"/>
                <a:cs typeface="Verdana" panose="020B0604030504040204"/>
              </a:rPr>
              <a:t>hosted</a:t>
            </a:r>
            <a:r>
              <a:rPr sz="2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on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reliable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latin typeface="Verdana" panose="020B0604030504040204"/>
                <a:cs typeface="Verdana" panose="020B0604030504040204"/>
              </a:rPr>
              <a:t>hosting</a:t>
            </a:r>
            <a:r>
              <a:rPr sz="28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latin typeface="Verdana" panose="020B0604030504040204"/>
                <a:cs typeface="Verdana" panose="020B0604030504040204"/>
              </a:rPr>
              <a:t>provider</a:t>
            </a:r>
            <a:r>
              <a:rPr sz="28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800" spc="-9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have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access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45" dirty="0">
                <a:latin typeface="Verdana" panose="020B0604030504040204"/>
                <a:cs typeface="Verdana" panose="020B0604030504040204"/>
              </a:rPr>
              <a:t>necessary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third-party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services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such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as </a:t>
            </a:r>
            <a:r>
              <a:rPr sz="2800" spc="110" dirty="0">
                <a:latin typeface="Verdana" panose="020B0604030504040204"/>
                <a:cs typeface="Verdana" panose="020B0604030504040204"/>
              </a:rPr>
              <a:t>payment </a:t>
            </a:r>
            <a:r>
              <a:rPr sz="2800" spc="75" dirty="0">
                <a:latin typeface="Verdana" panose="020B0604030504040204"/>
                <a:cs typeface="Verdana" panose="020B0604030504040204"/>
              </a:rPr>
              <a:t>gateways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 shipping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providers.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2994" y="861075"/>
              <a:ext cx="53975" cy="4004310"/>
            </a:xfrm>
            <a:custGeom>
              <a:avLst/>
              <a:gdLst/>
              <a:ahLst/>
              <a:cxnLst/>
              <a:rect l="l" t="t" r="r" b="b"/>
              <a:pathLst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  <a:path w="53975" h="4004310">
                  <a:moveTo>
                    <a:pt x="0" y="0"/>
                  </a:moveTo>
                  <a:lnTo>
                    <a:pt x="53704" y="4003753"/>
                  </a:lnTo>
                </a:path>
              </a:pathLst>
            </a:custGeom>
            <a:ln w="95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866" y="520024"/>
              <a:ext cx="351790" cy="753745"/>
            </a:xfrm>
            <a:custGeom>
              <a:avLst/>
              <a:gdLst/>
              <a:ahLst/>
              <a:cxnLst/>
              <a:rect l="l" t="t" r="r" b="b"/>
              <a:pathLst>
                <a:path w="351790" h="753744">
                  <a:moveTo>
                    <a:pt x="351487" y="753158"/>
                  </a:moveTo>
                  <a:lnTo>
                    <a:pt x="0" y="753158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3158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1032" y="5348918"/>
              <a:ext cx="351790" cy="753110"/>
            </a:xfrm>
            <a:custGeom>
              <a:avLst/>
              <a:gdLst/>
              <a:ahLst/>
              <a:cxnLst/>
              <a:rect l="l" t="t" r="r" b="b"/>
              <a:pathLst>
                <a:path w="351790" h="753110">
                  <a:moveTo>
                    <a:pt x="351487" y="752759"/>
                  </a:moveTo>
                  <a:lnTo>
                    <a:pt x="0" y="752759"/>
                  </a:lnTo>
                  <a:lnTo>
                    <a:pt x="0" y="0"/>
                  </a:lnTo>
                  <a:lnTo>
                    <a:pt x="351487" y="0"/>
                  </a:lnTo>
                  <a:lnTo>
                    <a:pt x="351487" y="752759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5826" y="6101805"/>
              <a:ext cx="17780" cy="3154045"/>
            </a:xfrm>
            <a:custGeom>
              <a:avLst/>
              <a:gdLst/>
              <a:ahLst/>
              <a:cxnLst/>
              <a:rect l="l" t="t" r="r" b="b"/>
              <a:pathLst>
                <a:path w="17779" h="3154045">
                  <a:moveTo>
                    <a:pt x="0" y="0"/>
                  </a:moveTo>
                  <a:lnTo>
                    <a:pt x="17352" y="3153965"/>
                  </a:lnTo>
                </a:path>
                <a:path w="17779" h="3154045">
                  <a:moveTo>
                    <a:pt x="0" y="0"/>
                  </a:moveTo>
                  <a:lnTo>
                    <a:pt x="17352" y="3153965"/>
                  </a:lnTo>
                </a:path>
              </a:pathLst>
            </a:custGeom>
            <a:ln w="9514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9255" y="747776"/>
            <a:ext cx="3526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6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200" b="0" spc="-44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b="0" spc="-17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b="0" spc="21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b="0" spc="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22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b="0" spc="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1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b="0" spc="22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b="0" spc="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1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b="0" spc="20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b="0" spc="5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b="0" spc="90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b="0" spc="-65" dirty="0">
                <a:solidFill>
                  <a:srgbClr val="C78B32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9255" y="2113519"/>
            <a:ext cx="14602460" cy="25895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1083310" algn="just">
              <a:lnSpc>
                <a:spcPts val="3300"/>
              </a:lnSpc>
              <a:spcBef>
                <a:spcPts val="260"/>
              </a:spcBef>
            </a:pPr>
            <a:r>
              <a:rPr sz="2800" spc="55" dirty="0">
                <a:latin typeface="Verdana" panose="020B0604030504040204"/>
                <a:cs typeface="Verdana" panose="020B0604030504040204"/>
              </a:rPr>
              <a:t>The system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rely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on </a:t>
            </a:r>
            <a:r>
              <a:rPr sz="2800" spc="50" dirty="0">
                <a:latin typeface="Verdana" panose="020B0604030504040204"/>
                <a:cs typeface="Verdana" panose="020B0604030504040204"/>
              </a:rPr>
              <a:t>third-party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services </a:t>
            </a:r>
            <a:r>
              <a:rPr sz="2800" spc="114" dirty="0">
                <a:latin typeface="Verdana" panose="020B0604030504040204"/>
                <a:cs typeface="Verdana" panose="020B0604030504040204"/>
              </a:rPr>
              <a:t>such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as </a:t>
            </a:r>
            <a:r>
              <a:rPr sz="2800" spc="110" dirty="0">
                <a:latin typeface="Verdana" panose="020B0604030504040204"/>
                <a:cs typeface="Verdana" panose="020B0604030504040204"/>
              </a:rPr>
              <a:t>payment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gateways,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shipping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providers,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800" spc="90" dirty="0">
                <a:latin typeface="Verdana" panose="020B0604030504040204"/>
                <a:cs typeface="Verdana" panose="020B0604030504040204"/>
              </a:rPr>
              <a:t>email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services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complete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orders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800" spc="145" dirty="0">
                <a:latin typeface="Verdana" panose="020B0604030504040204"/>
                <a:cs typeface="Verdana" panose="020B0604030504040204"/>
              </a:rPr>
              <a:t>communicate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latin typeface="Verdana" panose="020B0604030504040204"/>
                <a:cs typeface="Verdana" panose="020B0604030504040204"/>
              </a:rPr>
              <a:t>customers.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latin typeface="Verdana" panose="020B0604030504040204"/>
                <a:cs typeface="Verdana" panose="020B0604030504040204"/>
              </a:rPr>
              <a:t>will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latin typeface="Verdana" panose="020B0604030504040204"/>
                <a:cs typeface="Verdana" panose="020B0604030504040204"/>
              </a:rPr>
              <a:t>also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50" dirty="0">
                <a:latin typeface="Verdana" panose="020B0604030504040204"/>
                <a:cs typeface="Verdana" panose="020B0604030504040204"/>
              </a:rPr>
              <a:t>depend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latin typeface="Verdana" panose="020B0604030504040204"/>
                <a:cs typeface="Verdana" panose="020B0604030504040204"/>
              </a:rPr>
              <a:t>on</a:t>
            </a:r>
            <a:r>
              <a:rPr sz="2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latin typeface="Verdana" panose="020B0604030504040204"/>
                <a:cs typeface="Verdana" panose="020B0604030504040204"/>
              </a:rPr>
              <a:t>reliable</a:t>
            </a:r>
            <a:r>
              <a:rPr sz="28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internet</a:t>
            </a:r>
            <a:r>
              <a:rPr sz="28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latin typeface="Verdana" panose="020B0604030504040204"/>
                <a:cs typeface="Verdana" panose="020B0604030504040204"/>
              </a:rPr>
              <a:t>connection </a:t>
            </a:r>
            <a:r>
              <a:rPr sz="2800" spc="-97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properly.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000" spc="55" dirty="0">
                <a:latin typeface="Verdana" panose="020B0604030504040204"/>
                <a:cs typeface="Verdana" panose="020B0604030504040204"/>
              </a:rPr>
              <a:t>That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25" dirty="0">
                <a:latin typeface="Verdana" panose="020B0604030504040204"/>
                <a:cs typeface="Verdana" panose="020B0604030504040204"/>
              </a:rPr>
              <a:t>concludes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basic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70" dirty="0">
                <a:latin typeface="Verdana" panose="020B0604030504040204"/>
                <a:cs typeface="Verdana" panose="020B0604030504040204"/>
              </a:rPr>
              <a:t>SRS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65" dirty="0">
                <a:latin typeface="Verdana" panose="020B0604030504040204"/>
                <a:cs typeface="Verdana" panose="020B0604030504040204"/>
              </a:rPr>
              <a:t>document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an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5" dirty="0">
                <a:latin typeface="Verdana" panose="020B0604030504040204"/>
                <a:cs typeface="Verdana" panose="020B0604030504040204"/>
              </a:rPr>
              <a:t>E-COMMERCE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website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04814"/>
              <a:ext cx="266700" cy="685800"/>
            </a:xfrm>
            <a:custGeom>
              <a:avLst/>
              <a:gdLst/>
              <a:ahLst/>
              <a:cxnLst/>
              <a:rect l="l" t="t" r="r" b="b"/>
              <a:pathLst>
                <a:path w="266700" h="685800">
                  <a:moveTo>
                    <a:pt x="2667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68580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0751" y="2120818"/>
              <a:ext cx="7772399" cy="6743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82524" y="4615453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BC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39512" y="2178201"/>
              <a:ext cx="161925" cy="5117465"/>
            </a:xfrm>
            <a:custGeom>
              <a:avLst/>
              <a:gdLst/>
              <a:ahLst/>
              <a:cxnLst/>
              <a:rect l="l" t="t" r="r" b="b"/>
              <a:pathLst>
                <a:path w="161925" h="5117465">
                  <a:moveTo>
                    <a:pt x="161925" y="4955184"/>
                  </a:moveTo>
                  <a:lnTo>
                    <a:pt x="0" y="4955184"/>
                  </a:lnTo>
                  <a:lnTo>
                    <a:pt x="0" y="5117109"/>
                  </a:lnTo>
                  <a:lnTo>
                    <a:pt x="161925" y="5117109"/>
                  </a:lnTo>
                  <a:lnTo>
                    <a:pt x="161925" y="4955184"/>
                  </a:lnTo>
                  <a:close/>
                </a:path>
                <a:path w="161925" h="5117465">
                  <a:moveTo>
                    <a:pt x="1619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61925" y="16192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34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85460" y="8755321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BC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77829" y="2764342"/>
              <a:ext cx="4163060" cy="4163060"/>
            </a:xfrm>
            <a:custGeom>
              <a:avLst/>
              <a:gdLst/>
              <a:ahLst/>
              <a:cxnLst/>
              <a:rect l="l" t="t" r="r" b="b"/>
              <a:pathLst>
                <a:path w="4163059" h="4163059">
                  <a:moveTo>
                    <a:pt x="4162794" y="4162918"/>
                  </a:moveTo>
                  <a:lnTo>
                    <a:pt x="0" y="4162918"/>
                  </a:lnTo>
                  <a:lnTo>
                    <a:pt x="0" y="0"/>
                  </a:lnTo>
                  <a:lnTo>
                    <a:pt x="4162794" y="0"/>
                  </a:lnTo>
                  <a:lnTo>
                    <a:pt x="4162794" y="416291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7372" y="8755312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BC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852387" y="2164650"/>
              <a:ext cx="198120" cy="5117465"/>
            </a:xfrm>
            <a:custGeom>
              <a:avLst/>
              <a:gdLst/>
              <a:ahLst/>
              <a:cxnLst/>
              <a:rect l="l" t="t" r="r" b="b"/>
              <a:pathLst>
                <a:path w="198119" h="5117465">
                  <a:moveTo>
                    <a:pt x="161925" y="4955184"/>
                  </a:moveTo>
                  <a:lnTo>
                    <a:pt x="0" y="4955184"/>
                  </a:lnTo>
                  <a:lnTo>
                    <a:pt x="0" y="5117109"/>
                  </a:lnTo>
                  <a:lnTo>
                    <a:pt x="161925" y="5117109"/>
                  </a:lnTo>
                  <a:lnTo>
                    <a:pt x="161925" y="4955184"/>
                  </a:lnTo>
                  <a:close/>
                </a:path>
                <a:path w="198119" h="5117465">
                  <a:moveTo>
                    <a:pt x="197954" y="0"/>
                  </a:moveTo>
                  <a:lnTo>
                    <a:pt x="36029" y="0"/>
                  </a:lnTo>
                  <a:lnTo>
                    <a:pt x="36029" y="161925"/>
                  </a:lnTo>
                  <a:lnTo>
                    <a:pt x="197954" y="161925"/>
                  </a:lnTo>
                  <a:lnTo>
                    <a:pt x="197954" y="0"/>
                  </a:lnTo>
                  <a:close/>
                </a:path>
              </a:pathLst>
            </a:custGeom>
            <a:solidFill>
              <a:srgbClr val="034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237446" y="4615453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BC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211952" y="2898469"/>
            <a:ext cx="3886835" cy="3886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6450">
              <a:latin typeface="Times New Roman" panose="02020603050405020304"/>
              <a:cs typeface="Times New Roman" panose="02020603050405020304"/>
            </a:endParaRPr>
          </a:p>
          <a:p>
            <a:pPr marL="920750">
              <a:lnSpc>
                <a:spcPct val="100000"/>
              </a:lnSpc>
            </a:pPr>
            <a:r>
              <a:rPr sz="3600" b="1" spc="-155" dirty="0">
                <a:solidFill>
                  <a:srgbClr val="213669"/>
                </a:solidFill>
                <a:latin typeface="Trebuchet MS" panose="020B0603020202020204"/>
                <a:cs typeface="Trebuchet MS" panose="020B0603020202020204"/>
              </a:rPr>
              <a:t>Check-List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4514" y="4391938"/>
            <a:ext cx="276479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ts val="2865"/>
              </a:lnSpc>
            </a:pP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schemas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4261" y="6912413"/>
            <a:ext cx="268478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sz="24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ts val="2865"/>
              </a:lnSpc>
            </a:pP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548" y="1936924"/>
            <a:ext cx="286004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sz="24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ts val="2865"/>
              </a:lnSpc>
            </a:pP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5265" y="8528091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48600" y="8531815"/>
            <a:ext cx="249872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  github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83303" y="6912413"/>
            <a:ext cx="283400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09755" y="1936924"/>
            <a:ext cx="296672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h 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53036" y="4391938"/>
            <a:ext cx="293687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h  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"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65321" y="275127"/>
            <a:ext cx="5531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70" dirty="0">
                <a:solidFill>
                  <a:srgbClr val="0D4578"/>
                </a:solidFill>
              </a:rPr>
              <a:t>A</a:t>
            </a:r>
            <a:r>
              <a:rPr sz="4800" spc="-400" dirty="0">
                <a:solidFill>
                  <a:srgbClr val="0D4578"/>
                </a:solidFill>
              </a:rPr>
              <a:t>ss</a:t>
            </a:r>
            <a:r>
              <a:rPr sz="4800" spc="-805" dirty="0">
                <a:solidFill>
                  <a:srgbClr val="0D4578"/>
                </a:solidFill>
              </a:rPr>
              <a:t>e</a:t>
            </a:r>
            <a:r>
              <a:rPr sz="4800" spc="-400" dirty="0">
                <a:solidFill>
                  <a:srgbClr val="0D4578"/>
                </a:solidFill>
              </a:rPr>
              <a:t>ss</a:t>
            </a:r>
            <a:r>
              <a:rPr sz="4800" spc="-300" dirty="0">
                <a:solidFill>
                  <a:srgbClr val="0D4578"/>
                </a:solidFill>
              </a:rPr>
              <a:t>m</a:t>
            </a:r>
            <a:r>
              <a:rPr sz="4800" spc="-805" dirty="0">
                <a:solidFill>
                  <a:srgbClr val="0D4578"/>
                </a:solidFill>
              </a:rPr>
              <a:t>e</a:t>
            </a:r>
            <a:r>
              <a:rPr sz="4800" spc="-180" dirty="0">
                <a:solidFill>
                  <a:srgbClr val="0D4578"/>
                </a:solidFill>
              </a:rPr>
              <a:t>n</a:t>
            </a:r>
            <a:r>
              <a:rPr sz="4800" spc="-200" dirty="0">
                <a:solidFill>
                  <a:srgbClr val="0D4578"/>
                </a:solidFill>
              </a:rPr>
              <a:t>t</a:t>
            </a:r>
            <a:r>
              <a:rPr sz="4800" spc="-370" dirty="0">
                <a:solidFill>
                  <a:srgbClr val="0D4578"/>
                </a:solidFill>
              </a:rPr>
              <a:t> </a:t>
            </a:r>
            <a:r>
              <a:rPr sz="4800" spc="10" dirty="0">
                <a:solidFill>
                  <a:srgbClr val="0D4578"/>
                </a:solidFill>
              </a:rPr>
              <a:t>P</a:t>
            </a:r>
            <a:r>
              <a:rPr sz="4800" spc="-520" dirty="0">
                <a:solidFill>
                  <a:srgbClr val="0D4578"/>
                </a:solidFill>
              </a:rPr>
              <a:t>a</a:t>
            </a:r>
            <a:r>
              <a:rPr sz="4800" spc="-190" dirty="0">
                <a:solidFill>
                  <a:srgbClr val="0D4578"/>
                </a:solidFill>
              </a:rPr>
              <a:t>r</a:t>
            </a:r>
            <a:r>
              <a:rPr sz="4800" spc="-520" dirty="0">
                <a:solidFill>
                  <a:srgbClr val="0D4578"/>
                </a:solidFill>
              </a:rPr>
              <a:t>a</a:t>
            </a:r>
            <a:r>
              <a:rPr sz="4800" spc="-300" dirty="0">
                <a:solidFill>
                  <a:srgbClr val="0D4578"/>
                </a:solidFill>
              </a:rPr>
              <a:t>m</a:t>
            </a:r>
            <a:r>
              <a:rPr sz="4800" spc="-805" dirty="0">
                <a:solidFill>
                  <a:srgbClr val="0D4578"/>
                </a:solidFill>
              </a:rPr>
              <a:t>e</a:t>
            </a:r>
            <a:r>
              <a:rPr sz="4800" spc="-200" dirty="0">
                <a:solidFill>
                  <a:srgbClr val="0D4578"/>
                </a:solidFill>
              </a:rPr>
              <a:t>t</a:t>
            </a:r>
            <a:r>
              <a:rPr sz="4800" spc="-805" dirty="0">
                <a:solidFill>
                  <a:srgbClr val="0D4578"/>
                </a:solidFill>
              </a:rPr>
              <a:t>e</a:t>
            </a:r>
            <a:r>
              <a:rPr sz="4800" spc="-190" dirty="0">
                <a:solidFill>
                  <a:srgbClr val="0D4578"/>
                </a:solidFill>
              </a:rPr>
              <a:t>r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59424" cy="10258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80988" y="2819370"/>
              <a:ext cx="9620250" cy="149225"/>
            </a:xfrm>
            <a:custGeom>
              <a:avLst/>
              <a:gdLst/>
              <a:ahLst/>
              <a:cxnLst/>
              <a:rect l="l" t="t" r="r" b="b"/>
              <a:pathLst>
                <a:path w="9620250" h="149225">
                  <a:moveTo>
                    <a:pt x="0" y="148798"/>
                  </a:moveTo>
                  <a:lnTo>
                    <a:pt x="9620249" y="148798"/>
                  </a:lnTo>
                  <a:lnTo>
                    <a:pt x="9620249" y="0"/>
                  </a:lnTo>
                  <a:lnTo>
                    <a:pt x="0" y="0"/>
                  </a:lnTo>
                  <a:lnTo>
                    <a:pt x="0" y="148798"/>
                  </a:lnTo>
                  <a:close/>
                </a:path>
              </a:pathLst>
            </a:custGeom>
            <a:solidFill>
              <a:srgbClr val="EFCBD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8367" y="3570511"/>
              <a:ext cx="2362199" cy="2362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6643" y="1226915"/>
              <a:ext cx="9641205" cy="1592580"/>
            </a:xfrm>
            <a:custGeom>
              <a:avLst/>
              <a:gdLst/>
              <a:ahLst/>
              <a:cxnLst/>
              <a:rect l="l" t="t" r="r" b="b"/>
              <a:pathLst>
                <a:path w="9641205" h="1592580">
                  <a:moveTo>
                    <a:pt x="9639300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9639300" y="0"/>
                  </a:lnTo>
                  <a:lnTo>
                    <a:pt x="9639300" y="1590675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80988" y="1226915"/>
            <a:ext cx="9620250" cy="159258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41275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3250"/>
              </a:spcBef>
            </a:pPr>
            <a:r>
              <a:rPr sz="3600" i="1" spc="6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i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600" i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600" i="1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6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i="1" spc="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36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i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600" i="1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i="1" spc="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6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i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i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3600" i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600" i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2672" y="4533870"/>
            <a:ext cx="5875655" cy="842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latin typeface="Trebuchet MS" panose="020B0603020202020204"/>
                <a:cs typeface="Trebuchet MS" panose="020B0603020202020204"/>
                <a:hlinkClick r:id="rId4" tooltip="" action="ppaction://hlinkfile"/>
              </a:rPr>
              <a:t>https://github.com/SANDHURUGJ/E-COMMERCE.git</a:t>
            </a:r>
            <a:endParaRPr sz="1750" dirty="0">
              <a:latin typeface="Trebuchet MS" panose="020B0603020202020204"/>
              <a:cs typeface="Trebuchet MS" panose="020B0603020202020204"/>
              <a:hlinkClick r:id="rId4" tooltip="" action="ppaction://hlinkfile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75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4520</Words>
  <Application>WPS Presentation</Application>
  <PresentationFormat>Custom</PresentationFormat>
  <Paragraphs>115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Verdana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CHAT APPLICATION</vt:lpstr>
      <vt:lpstr>2.Functional Requirements</vt:lpstr>
      <vt:lpstr>5. Order Management</vt:lpstr>
      <vt:lpstr>3.Non-Functional Requirements</vt:lpstr>
      <vt:lpstr>4.Constraints</vt:lpstr>
      <vt:lpstr>2. Dependencies</vt:lpstr>
      <vt:lpstr>Assessment Parameter</vt:lpstr>
      <vt:lpstr>Submission Github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FOR E-COMMERCE</dc:title>
  <dc:creator>5030-MOHAMMED TAUFIQUE S IT</dc:creator>
  <cp:keywords>DAFcOafBtEY,BAFcOK6rHoA</cp:keywords>
  <cp:lastModifiedBy>ELCOT</cp:lastModifiedBy>
  <cp:revision>8</cp:revision>
  <dcterms:created xsi:type="dcterms:W3CDTF">2023-03-05T14:07:00Z</dcterms:created>
  <dcterms:modified xsi:type="dcterms:W3CDTF">2023-03-09T16:07:14Z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2023-03-04T08:00:00Z</vt:filetime>
  </property>
  <property fmtid="{D5CDD505-2E9C-101B-9397-08002B2CF9AE}" pid="3" name="Creator">
    <vt:lpwstr>Canva</vt:lpwstr>
  </property>
  <property fmtid="{D5CDD505-2E9C-101B-9397-08002B2CF9AE}" pid="4" name="LastSaved">
    <vt:filetime>2023-03-04T08:00:00Z</vt:filetime>
  </property>
  <property fmtid="{D5CDD505-2E9C-101B-9397-08002B2CF9AE}" pid="5" name="ICV">
    <vt:lpwstr>EC833BE7DA194A4A94877DCC0EF35DCB</vt:lpwstr>
  </property>
  <property fmtid="{D5CDD505-2E9C-101B-9397-08002B2CF9AE}" pid="6" name="KSOProductBuildVer">
    <vt:lpwstr>1033-11.2.0.11498</vt:lpwstr>
  </property>
</Properties>
</file>