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60" r:id="rId4"/>
    <p:sldId id="270" r:id="rId5"/>
    <p:sldId id="277" r:id="rId6"/>
    <p:sldId id="273" r:id="rId7"/>
    <p:sldId id="275" r:id="rId8"/>
    <p:sldId id="276" r:id="rId9"/>
    <p:sldId id="283" r:id="rId10"/>
    <p:sldId id="284" r:id="rId11"/>
    <p:sldId id="278" r:id="rId12"/>
    <p:sldId id="288" r:id="rId13"/>
    <p:sldId id="289" r:id="rId14"/>
    <p:sldId id="290" r:id="rId15"/>
    <p:sldId id="291" r:id="rId16"/>
    <p:sldId id="292" r:id="rId17"/>
    <p:sldId id="286" r:id="rId18"/>
    <p:sldId id="285" r:id="rId19"/>
    <p:sldId id="287" r:id="rId20"/>
    <p:sldId id="282" r:id="rId21"/>
    <p:sldId id="280" r:id="rId22"/>
    <p:sldId id="281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chaudhari" initials="sc" lastIdx="1" clrIdx="0">
    <p:extLst>
      <p:ext uri="{19B8F6BF-5375-455C-9EA6-DF929625EA0E}">
        <p15:presenceInfo xmlns:p15="http://schemas.microsoft.com/office/powerpoint/2012/main" userId="ba47990531d251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1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3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1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5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7F1531-2477-4CED-A5BC-E3388EBB298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P79190219/Deep-Learning/blob/main/Deep_Learning_Maleria.ipynb" TargetMode="External"/><Relationship Id="rId2" Type="http://schemas.openxmlformats.org/officeDocument/2006/relationships/hyperlink" Target="https://github.com/SANDIP79190219/Deep-Learning/blob/main/Maleria_Deep_Learning_Grayscal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iarunava/cell-images-for-detecting-malar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59F7-222A-46BA-ADCD-4BC5172D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63863"/>
            <a:ext cx="3200400" cy="716281"/>
          </a:xfrm>
        </p:spPr>
        <p:txBody>
          <a:bodyPr>
            <a:normAutofit fontScale="90000"/>
          </a:bodyPr>
          <a:lstStyle/>
          <a:p>
            <a:r>
              <a:rPr lang="en-US" sz="2800" b="0" i="0" u="sng" dirty="0">
                <a:solidFill>
                  <a:srgbClr val="000000"/>
                </a:solidFill>
                <a:effectLst/>
                <a:latin typeface="Roboto"/>
              </a:rPr>
              <a:t>Capstone Project 2</a:t>
            </a:r>
            <a:br>
              <a:rPr lang="en-US" sz="2800" b="0" i="0" u="sng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2800" b="1" i="1" u="sng" dirty="0"/>
              <a:t>Detection of Malaria Using Image Processing</a:t>
            </a:r>
            <a:br>
              <a:rPr lang="en-IN" sz="2200" dirty="0"/>
            </a:b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47EE8C-2DA2-4E83-AB3E-81AE82E70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37" y="1098550"/>
            <a:ext cx="6477000" cy="4524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7CA2-AE49-4C31-B2E3-1F1261E3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073" y="2180144"/>
            <a:ext cx="3084653" cy="2750671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About Malaria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Malaria is spread by the bite of the female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Anopheles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mosquito. 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This species of mosquito is located world wide including in the United States.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mosquito becomes infected with the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Plasmodium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parasite by feeding on the blood of an infected human. 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mosquito ingests the gametocytes (Sexually reproducing cells) of the parasite, which will take between 10-18 days to grow inside the mosquito. 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2498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08F2-5D4C-4172-AC87-456E7800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Reduce Size of Images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1F0D-041B-4115-B6C8-01913E78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do we resize images during the pre-processing phase?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images captured by a camera [ or any source ] and fed to AI algorithm vary in size, therefore, we should establish a base size for all images fed into AI algorithms.</a:t>
            </a:r>
          </a:p>
          <a:p>
            <a:pPr algn="l"/>
            <a:r>
              <a:rPr lang="en-IN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Image Size from the dataset- </a:t>
            </a:r>
            <a:endParaRPr lang="en-IN" b="1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1:  (139, 160, 3), </a:t>
            </a:r>
          </a:p>
          <a:p>
            <a:pPr algn="l"/>
            <a:r>
              <a:rPr lang="en-IN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2: (208, 148, 3)</a:t>
            </a:r>
          </a:p>
          <a:p>
            <a:pPr algn="l"/>
            <a:r>
              <a:rPr lang="en-IN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pre-processing Gray scale images size -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IMAGE DATA : (50, 50, 1)</a:t>
            </a:r>
          </a:p>
        </p:txBody>
      </p:sp>
    </p:spTree>
    <p:extLst>
      <p:ext uri="{BB962C8B-B14F-4D97-AF65-F5344CB8AC3E}">
        <p14:creationId xmlns:p14="http://schemas.microsoft.com/office/powerpoint/2010/main" val="104554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717B-5917-47CE-A648-ADE1E6B3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Train and Fit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E152-48EC-4319-8E4A-B8AA0A73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Build the Model - </a:t>
            </a:r>
          </a:p>
          <a:p>
            <a:r>
              <a:rPr lang="en-IN" dirty="0"/>
              <a:t>Define the model that will take input as pre-processed data [ input layers ]</a:t>
            </a:r>
          </a:p>
          <a:p>
            <a:r>
              <a:rPr lang="en-IN" dirty="0"/>
              <a:t>Need Of Convolutional Layer </a:t>
            </a:r>
          </a:p>
          <a:p>
            <a:r>
              <a:rPr lang="en-IN" dirty="0"/>
              <a:t>Add Convu Layers Pooling Layers &amp; Fully connected Layers into the model.</a:t>
            </a:r>
          </a:p>
          <a:p>
            <a:r>
              <a:rPr lang="en-IN" dirty="0"/>
              <a:t>Solve classification problem by adding Softmax Layers and generate output .</a:t>
            </a:r>
          </a:p>
          <a:p>
            <a:endParaRPr lang="en-IN" dirty="0"/>
          </a:p>
          <a:p>
            <a:r>
              <a:rPr lang="en-IN" dirty="0"/>
              <a:t>Use Train data to train and Fit model.</a:t>
            </a:r>
          </a:p>
        </p:txBody>
      </p:sp>
    </p:spTree>
    <p:extLst>
      <p:ext uri="{BB962C8B-B14F-4D97-AF65-F5344CB8AC3E}">
        <p14:creationId xmlns:p14="http://schemas.microsoft.com/office/powerpoint/2010/main" val="236955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C773-6F26-423F-AE63-F11FC715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877F-8EB9-4616-A8B1-D6A11A5C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US" dirty="0"/>
              <a:t>In deep learning, a convolutional neural network (CNN) is a class of deep neural networks, most commonly applied to analyzing visual imagery.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a CNN, the input is a tensor with shape (number of images) x (image height) x (image width) x (input channels). </a:t>
            </a:r>
          </a:p>
          <a:p>
            <a:pPr marL="201168" lvl="1" indent="0">
              <a:buNone/>
            </a:pPr>
            <a:r>
              <a:rPr lang="en-US" dirty="0"/>
              <a:t>After passing through a convolutional layer, the image becomes abstracted to a feature map, with shape (number of images) x (feature map height) x (feature map width) x (feature map channels). </a:t>
            </a:r>
          </a:p>
          <a:p>
            <a:pPr marL="201168" lvl="1" indent="0">
              <a:buNone/>
            </a:pPr>
            <a:r>
              <a:rPr lang="en-US" dirty="0"/>
              <a:t>e.g. </a:t>
            </a:r>
            <a:r>
              <a:rPr lang="en-IN" dirty="0"/>
              <a:t>inputShape = (19290 </a:t>
            </a:r>
            <a:r>
              <a:rPr lang="en-US" dirty="0"/>
              <a:t>x </a:t>
            </a:r>
            <a:r>
              <a:rPr lang="en-IN" dirty="0"/>
              <a:t>50 </a:t>
            </a:r>
            <a:r>
              <a:rPr lang="en-US" dirty="0"/>
              <a:t>x </a:t>
            </a:r>
            <a:r>
              <a:rPr lang="en-IN" dirty="0"/>
              <a:t>50</a:t>
            </a:r>
            <a:r>
              <a:rPr lang="en-US" dirty="0"/>
              <a:t> x</a:t>
            </a:r>
            <a:r>
              <a:rPr lang="en-IN" dirty="0"/>
              <a:t> 1)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/>
              <a:t> model.add(Conv2D(32, (3,3), activation = '</a:t>
            </a:r>
            <a:r>
              <a:rPr lang="en-IN" dirty="0" err="1"/>
              <a:t>relu</a:t>
            </a:r>
            <a:r>
              <a:rPr lang="en-IN" dirty="0"/>
              <a:t>', input_shape = inputShape))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22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4DD8-6B45-4E09-A4E3-F39566C5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79B2-14DC-4216-8AE3-A537DAFD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N" dirty="0">
                <a:latin typeface="Calibri (Body)"/>
              </a:rPr>
              <a:t>   Repeating the above Process with different </a:t>
            </a:r>
            <a:r>
              <a:rPr lang="en-US" b="0" i="0" dirty="0">
                <a:solidFill>
                  <a:srgbClr val="212529"/>
                </a:solidFill>
                <a:effectLst/>
                <a:latin typeface="Calibri (Body)"/>
              </a:rPr>
              <a:t>Filters</a:t>
            </a:r>
            <a:r>
              <a:rPr lang="en-US" b="1" dirty="0">
                <a:solidFill>
                  <a:srgbClr val="212529"/>
                </a:solidFill>
                <a:latin typeface="Calibri (Body)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Calibri (Body)"/>
              </a:rPr>
              <a:t>, i.e. 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212529"/>
                </a:solidFill>
                <a:latin typeface="Calibri (Body)"/>
              </a:rPr>
              <a:t>   </a:t>
            </a:r>
            <a:r>
              <a:rPr lang="en-US" b="0" i="0" dirty="0">
                <a:solidFill>
                  <a:srgbClr val="212529"/>
                </a:solidFill>
                <a:effectLst/>
                <a:latin typeface="Calibri (Body)"/>
              </a:rPr>
              <a:t>the dimensionality of the output space (i.e. the number of output filters in the convolution). </a:t>
            </a:r>
            <a:r>
              <a:rPr lang="en-IN" dirty="0">
                <a:latin typeface="Calibri (Body)"/>
              </a:rPr>
              <a:t>16 and 8</a:t>
            </a:r>
          </a:p>
          <a:p>
            <a:pPr marL="201168" lvl="1" indent="0">
              <a:buNone/>
            </a:pPr>
            <a:r>
              <a:rPr lang="en-IN" dirty="0">
                <a:latin typeface="Calibri (Body)"/>
              </a:rPr>
              <a:t> </a:t>
            </a:r>
          </a:p>
          <a:p>
            <a:pPr marL="201168" lvl="1" indent="0">
              <a:buNone/>
            </a:pPr>
            <a:r>
              <a:rPr lang="en-IN" dirty="0">
                <a:latin typeface="Calibri (Body)"/>
              </a:rPr>
              <a:t>   </a:t>
            </a:r>
            <a:r>
              <a:rPr lang="en-US" dirty="0"/>
              <a:t>example in Keras - </a:t>
            </a:r>
            <a:r>
              <a:rPr lang="en-IN" dirty="0">
                <a:latin typeface="Calibri (Body)"/>
              </a:rPr>
              <a:t>model.add(Conv2D(16, (3,3), activation = '</a:t>
            </a:r>
            <a:r>
              <a:rPr lang="en-IN" dirty="0" err="1">
                <a:latin typeface="Calibri (Body)"/>
              </a:rPr>
              <a:t>relu</a:t>
            </a:r>
            <a:r>
              <a:rPr lang="en-IN" dirty="0">
                <a:latin typeface="Calibri (Body)"/>
              </a:rPr>
              <a:t>’))</a:t>
            </a:r>
          </a:p>
          <a:p>
            <a:pPr marL="201168" lvl="1" indent="0">
              <a:buNone/>
            </a:pPr>
            <a:endParaRPr lang="en-IN" dirty="0">
              <a:latin typeface="Calibri (Body)"/>
            </a:endParaRPr>
          </a:p>
          <a:p>
            <a:pPr marL="201168" lvl="1" indent="0">
              <a:buNone/>
            </a:pPr>
            <a:r>
              <a:rPr lang="en-IN" dirty="0">
                <a:latin typeface="Calibri (Body)"/>
              </a:rPr>
              <a:t>   </a:t>
            </a:r>
            <a:r>
              <a:rPr lang="en-US" dirty="0"/>
              <a:t>example in Keras - </a:t>
            </a:r>
            <a:r>
              <a:rPr lang="en-IN" dirty="0">
                <a:latin typeface="Calibri (Body)"/>
              </a:rPr>
              <a:t>model.add(Conv2D(8, (3,3), activation = '</a:t>
            </a:r>
            <a:r>
              <a:rPr lang="en-IN" dirty="0" err="1">
                <a:latin typeface="Calibri (Body)"/>
              </a:rPr>
              <a:t>relu</a:t>
            </a:r>
            <a:r>
              <a:rPr lang="en-IN" dirty="0">
                <a:latin typeface="Calibri (Body)"/>
              </a:rPr>
              <a:t>’))</a:t>
            </a:r>
          </a:p>
          <a:p>
            <a:pPr marL="201168" lvl="1" indent="0">
              <a:buNone/>
            </a:pPr>
            <a:endParaRPr lang="en-IN" dirty="0">
              <a:latin typeface="Calibri (Body)"/>
            </a:endParaRPr>
          </a:p>
          <a:p>
            <a:pPr marL="201168" lvl="1" indent="0">
              <a:buNone/>
            </a:pPr>
            <a:r>
              <a:rPr lang="en-IN" dirty="0">
                <a:latin typeface="Calibri (Body)"/>
              </a:rPr>
              <a:t>    After Every </a:t>
            </a:r>
            <a:r>
              <a:rPr lang="en-US" dirty="0"/>
              <a:t>convolutional neural network (CNN ) , Add MaxPooling2D Layer [ to reduce the dimension ]</a:t>
            </a:r>
          </a:p>
          <a:p>
            <a:pPr marL="201168" lvl="1" indent="0">
              <a:buNone/>
            </a:pPr>
            <a:r>
              <a:rPr lang="en-US" dirty="0"/>
              <a:t>    </a:t>
            </a:r>
          </a:p>
          <a:p>
            <a:pPr marL="201168" lvl="1" indent="0">
              <a:buNone/>
            </a:pPr>
            <a:r>
              <a:rPr lang="en-US" dirty="0"/>
              <a:t>    example in Keras - model.add(MaxPooling2D(2,2))</a:t>
            </a:r>
          </a:p>
          <a:p>
            <a:pPr marL="201168" lvl="1" indent="0">
              <a:buNone/>
            </a:pP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1443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512-BD62-4844-8987-B05623A9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9C8A-0DAC-4006-BD21-05DAF214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Calibri (Body)"/>
              </a:rPr>
              <a:t>Batch normalization</a:t>
            </a:r>
            <a:r>
              <a:rPr lang="en-US" b="0" i="0" dirty="0">
                <a:solidFill>
                  <a:srgbClr val="4D5156"/>
                </a:solidFill>
                <a:effectLst/>
                <a:latin typeface="Calibri (Body)"/>
              </a:rPr>
              <a:t> is a technique for training very deep neural networks that standardizes the inputs to a layer for each mini-batch. This has the effect of stabilizing the learning process and dramatically reducing the number of training epochs required to train deep networks.</a:t>
            </a:r>
          </a:p>
          <a:p>
            <a:r>
              <a:rPr lang="en-US" dirty="0">
                <a:solidFill>
                  <a:srgbClr val="4D5156"/>
                </a:solidFill>
                <a:latin typeface="Calibri (Body)"/>
              </a:rPr>
              <a:t>Use </a:t>
            </a:r>
            <a:r>
              <a:rPr lang="en-US" b="1" i="0" dirty="0">
                <a:solidFill>
                  <a:srgbClr val="5F6368"/>
                </a:solidFill>
                <a:effectLst/>
                <a:latin typeface="Calibri (Body)"/>
              </a:rPr>
              <a:t>Batch normalization</a:t>
            </a:r>
            <a:r>
              <a:rPr lang="en-US" b="0" i="0" dirty="0">
                <a:solidFill>
                  <a:srgbClr val="4D5156"/>
                </a:solidFill>
                <a:effectLst/>
                <a:latin typeface="Calibri (Body)"/>
              </a:rPr>
              <a:t> after every C</a:t>
            </a:r>
            <a:r>
              <a:rPr lang="en-US" dirty="0">
                <a:latin typeface="Calibri (Body)"/>
              </a:rPr>
              <a:t>onvolutional neural network and MaxPooling Layer, before passing input to next Iteration .</a:t>
            </a:r>
          </a:p>
          <a:p>
            <a:r>
              <a:rPr lang="en-US" dirty="0">
                <a:latin typeface="Calibri (Body)"/>
              </a:rPr>
              <a:t>example in Keras - model.add(BatchNormalization(axis = chanDim))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Calibri (Body)"/>
              </a:rPr>
              <a:t>Flatten &amp; Dense</a:t>
            </a:r>
            <a:endParaRPr lang="en-US" dirty="0">
              <a:latin typeface="Calibri (Body)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Calibri (Body)"/>
              </a:rPr>
              <a:t>Flatten</a:t>
            </a:r>
            <a:r>
              <a:rPr lang="en-US" b="0" i="0" dirty="0">
                <a:solidFill>
                  <a:srgbClr val="202124"/>
                </a:solidFill>
                <a:effectLst/>
                <a:latin typeface="Calibri (Body)"/>
              </a:rPr>
              <a:t> is the function that converts the pooled feature map to a single column that is passed to the fully connected </a:t>
            </a:r>
            <a:r>
              <a:rPr lang="en-US" b="1" i="0" dirty="0">
                <a:solidFill>
                  <a:srgbClr val="202124"/>
                </a:solidFill>
                <a:effectLst/>
                <a:latin typeface="Calibri (Body)"/>
              </a:rPr>
              <a:t>layer</a:t>
            </a:r>
            <a:r>
              <a:rPr lang="en-US" b="0" i="0" dirty="0">
                <a:solidFill>
                  <a:srgbClr val="202124"/>
                </a:solidFill>
                <a:effectLst/>
                <a:latin typeface="Calibri (Body)"/>
              </a:rPr>
              <a:t>. Dense adds the fully connected </a:t>
            </a:r>
            <a:r>
              <a:rPr lang="en-US" b="1" i="0" dirty="0">
                <a:solidFill>
                  <a:srgbClr val="202124"/>
                </a:solidFill>
                <a:effectLst/>
                <a:latin typeface="Calibri (Body)"/>
              </a:rPr>
              <a:t>layer</a:t>
            </a:r>
            <a:r>
              <a:rPr lang="en-US" b="0" i="0" dirty="0">
                <a:solidFill>
                  <a:srgbClr val="202124"/>
                </a:solidFill>
                <a:effectLst/>
                <a:latin typeface="Calibri (Body)"/>
              </a:rPr>
              <a:t> to the neural network.</a:t>
            </a:r>
          </a:p>
          <a:p>
            <a:r>
              <a:rPr lang="en-US" dirty="0">
                <a:latin typeface="Calibri (Body)"/>
              </a:rPr>
              <a:t>example in Keras - model.add(Flatten())</a:t>
            </a:r>
          </a:p>
          <a:p>
            <a:r>
              <a:rPr lang="en-US" dirty="0">
                <a:latin typeface="Calibri (Body)"/>
              </a:rPr>
              <a:t>example in Keras - model.add(Dense(512, activation = '</a:t>
            </a:r>
            <a:r>
              <a:rPr lang="en-US" dirty="0" err="1">
                <a:latin typeface="Calibri (Body)"/>
              </a:rPr>
              <a:t>relu</a:t>
            </a:r>
            <a:r>
              <a:rPr lang="en-US" dirty="0">
                <a:latin typeface="Calibri (Body)"/>
              </a:rPr>
              <a:t>'))</a:t>
            </a:r>
            <a:endParaRPr lang="en-US" dirty="0">
              <a:solidFill>
                <a:srgbClr val="202124"/>
              </a:solidFill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97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AE14-E6A1-40B1-8601-9B8E692C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AEEA-592C-473A-931C-349C4441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 (Body)"/>
              </a:rPr>
              <a:t>Activation Function - ReLU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A neural network without activation function will act as a linear regression with limited learning power.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But we also want our neural network to learn non-linear states as we give it complex real-world information like images</a:t>
            </a:r>
            <a:endParaRPr lang="en-IN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C0D21-02B3-47C5-8F44-A09340E6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72" y="3326633"/>
            <a:ext cx="6366076" cy="29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5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FE26-068D-4567-AB45-6357BD78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1D61-C4F6-44B7-A407-8A577DA9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ReLU(x):</a:t>
            </a:r>
          </a:p>
          <a:p>
            <a:r>
              <a:rPr lang="en-US" dirty="0"/>
              <a:t>  if x&gt;0:</a:t>
            </a:r>
          </a:p>
          <a:p>
            <a:r>
              <a:rPr lang="en-US" dirty="0"/>
              <a:t>	  return x</a:t>
            </a:r>
          </a:p>
          <a:p>
            <a:r>
              <a:rPr lang="en-US" dirty="0"/>
              <a:t>  else: </a:t>
            </a:r>
          </a:p>
          <a:p>
            <a:r>
              <a:rPr lang="en-US" dirty="0"/>
              <a:t>    return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86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C740A-F17D-4E2A-9349-916320D3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13080"/>
            <a:ext cx="11724640" cy="583184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9AC5E8-3136-4731-97D4-35E5709C904E}"/>
              </a:ext>
            </a:extLst>
          </p:cNvPr>
          <p:cNvSpPr/>
          <p:nvPr/>
        </p:nvSpPr>
        <p:spPr>
          <a:xfrm>
            <a:off x="1686561" y="81279"/>
            <a:ext cx="828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Summary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5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C15-26AB-4F49-A2F7-A122650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F5CE-EF8A-4638-858C-1B910621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1. Convolutional Layer 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2. Max Pooling Layer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3.Batch Normalization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4.Flatten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5.Dense Layer 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6. Max Polling does not have parameter to learn, 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7.Number of Parameters Learned in Convolutional Layer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8.Number of Parameter learned in Batch Normalization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param_number = output_channel_number * (input_channel_number * kernel_height * kernel_width + 1)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9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A0E-7000-4CB7-B73E-895A9A1E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Neural Network | Count number of Learnable Parameter in Deep Learning</a:t>
            </a: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1140F6-EBD5-431A-9C35-BE932A7EA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45" y="1852212"/>
            <a:ext cx="6727607" cy="3886537"/>
          </a:xfr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26FF3C-E07F-4184-9E31-17AD288377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0049" y="3802003"/>
            <a:ext cx="403657" cy="390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ED22C3-A79E-4DAF-BE77-2B3A9503533E}"/>
              </a:ext>
            </a:extLst>
          </p:cNvPr>
          <p:cNvCxnSpPr>
            <a:cxnSpLocks/>
          </p:cNvCxnSpPr>
          <p:nvPr/>
        </p:nvCxnSpPr>
        <p:spPr>
          <a:xfrm rot="10800000">
            <a:off x="4314548" y="4114801"/>
            <a:ext cx="754602" cy="168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021C9-8308-4988-ACCC-59962F41B8BA}"/>
              </a:ext>
            </a:extLst>
          </p:cNvPr>
          <p:cNvCxnSpPr>
            <a:cxnSpLocks/>
          </p:cNvCxnSpPr>
          <p:nvPr/>
        </p:nvCxnSpPr>
        <p:spPr>
          <a:xfrm flipH="1">
            <a:off x="5459767" y="3284738"/>
            <a:ext cx="31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1F0F8-8625-44DD-99C8-065D98572272}"/>
              </a:ext>
            </a:extLst>
          </p:cNvPr>
          <p:cNvSpPr/>
          <p:nvPr/>
        </p:nvSpPr>
        <p:spPr>
          <a:xfrm>
            <a:off x="3515558" y="2095130"/>
            <a:ext cx="1447060" cy="266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Hidden Layer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585E6E-73ED-4CC5-AC18-7F439CBEE92E}"/>
              </a:ext>
            </a:extLst>
          </p:cNvPr>
          <p:cNvSpPr/>
          <p:nvPr/>
        </p:nvSpPr>
        <p:spPr>
          <a:xfrm>
            <a:off x="5211194" y="2539015"/>
            <a:ext cx="1491448" cy="283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DA64D-62EF-4D26-9CAA-5C626AC97B60}"/>
              </a:ext>
            </a:extLst>
          </p:cNvPr>
          <p:cNvSpPr/>
          <p:nvPr/>
        </p:nvSpPr>
        <p:spPr>
          <a:xfrm>
            <a:off x="1890944" y="2397251"/>
            <a:ext cx="1342008" cy="283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505F94-4922-40FB-91A2-66E9EAA8BF83}"/>
              </a:ext>
            </a:extLst>
          </p:cNvPr>
          <p:cNvSpPr/>
          <p:nvPr/>
        </p:nvSpPr>
        <p:spPr>
          <a:xfrm>
            <a:off x="2405854" y="4212452"/>
            <a:ext cx="683580" cy="283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3 Units</a:t>
            </a:r>
            <a:r>
              <a:rPr lang="en-IN" dirty="0"/>
              <a:t>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8EDE8B-8557-4D8C-9D90-8503FC506876}"/>
              </a:ext>
            </a:extLst>
          </p:cNvPr>
          <p:cNvSpPr/>
          <p:nvPr/>
        </p:nvSpPr>
        <p:spPr>
          <a:xfrm>
            <a:off x="4964108" y="4116285"/>
            <a:ext cx="683580" cy="283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5 Units</a:t>
            </a:r>
            <a:r>
              <a:rPr lang="en-IN" dirty="0"/>
              <a:t>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A484D1-F817-4B1A-B73E-A288BEA87A73}"/>
              </a:ext>
            </a:extLst>
          </p:cNvPr>
          <p:cNvSpPr/>
          <p:nvPr/>
        </p:nvSpPr>
        <p:spPr>
          <a:xfrm>
            <a:off x="5780855" y="3157486"/>
            <a:ext cx="683580" cy="283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2 Units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56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7AFB-3B73-4D0D-B273-E45987E4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14121"/>
          </a:xfrm>
        </p:spPr>
        <p:txBody>
          <a:bodyPr/>
          <a:lstStyle/>
          <a:p>
            <a:r>
              <a:rPr lang="en-IN" dirty="0"/>
              <a:t>Goal And Target Audience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F95-C88F-4F23-93DF-067C298F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Q. What is the problem you want to solve?</a:t>
            </a:r>
          </a:p>
          <a:p>
            <a:r>
              <a:rPr lang="en-IN" dirty="0"/>
              <a:t>Goal of Project is </a:t>
            </a:r>
            <a:r>
              <a:rPr lang="en-US" dirty="0"/>
              <a:t>detection of malaria cell-images using Deep Neural Network.</a:t>
            </a:r>
          </a:p>
          <a:p>
            <a:r>
              <a:rPr lang="en-US" dirty="0"/>
              <a:t>Q. Who is your client and why do they care about this    problem? </a:t>
            </a:r>
          </a:p>
          <a:p>
            <a:r>
              <a:rPr lang="en-US" dirty="0"/>
              <a:t>It can be used by Medical Staff as Lab Technician or Help Doctors. And world care about this because……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0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828-D35C-4A1B-BB82-EB89CBD8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3F51"/>
                </a:solidFill>
                <a:effectLst/>
                <a:latin typeface="Roboto"/>
              </a:rPr>
              <a:t>Results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7B71-A5B7-43ED-90AC-819E5D67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Prediction &amp;  Model Accuracy</a:t>
            </a:r>
          </a:p>
          <a:p>
            <a:r>
              <a:rPr lang="en-IN" dirty="0"/>
              <a:t>Finally Predict the model on test data </a:t>
            </a:r>
          </a:p>
          <a:p>
            <a:r>
              <a:rPr lang="en-IN" dirty="0"/>
              <a:t>Create Confusion Matrix , Classification Report 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5B649-9EE4-4982-83F1-079585E7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Roboto"/>
              </a:rPr>
              <a:t>Inspecting model results and performing error analysis can be a tricky process. Having one metric, rarely tells you the whole story and  if you do have one interpreting it can be a relatively hard task.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5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5778-F3B9-49A5-B393-DF7ADF0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8C09DF-270E-4CBE-9836-8B5E47C7A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0" y="3271973"/>
            <a:ext cx="3447959" cy="3033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6439-0E04-4FBC-98B9-00FEA9C9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004535"/>
            <a:ext cx="3200400" cy="5300669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Positive: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true.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Parasitized Images – 3971 and it’s true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Negative: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true.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Uninfected Images – 3812 and it’s true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Positive: (Type 1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false.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Parasitized  Images – 245 But they are Uninfected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Negative: (Type 2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false.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Uninfected Images – 240 But they are Parasitized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94347-47D0-4606-B0C8-F82F69E7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0" y="952936"/>
            <a:ext cx="2570480" cy="20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F2C1-5F2C-468F-A564-CF5D8674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D56D05-6385-4687-886B-D55D8208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18" y="2291788"/>
            <a:ext cx="6082745" cy="26390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E3272-3BE7-4FEB-A206-4C5A859A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Accuracy of the model is 0.94 %</a:t>
            </a:r>
          </a:p>
          <a:p>
            <a:r>
              <a:rPr lang="en-IN" dirty="0"/>
              <a:t>F1-Score 0.94 </a:t>
            </a:r>
          </a:p>
          <a:p>
            <a:r>
              <a:rPr lang="en-IN" dirty="0"/>
              <a:t>Precision 0.94</a:t>
            </a:r>
          </a:p>
        </p:txBody>
      </p:sp>
    </p:spTree>
    <p:extLst>
      <p:ext uri="{BB962C8B-B14F-4D97-AF65-F5344CB8AC3E}">
        <p14:creationId xmlns:p14="http://schemas.microsoft.com/office/powerpoint/2010/main" val="263454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B8C0-A8AB-4978-B62C-BAB398F2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Implementation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C52A-9E52-442F-8181-C65299B1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Below Contains the GitHub Links for Jupyter Notebooks and Python Code.</a:t>
            </a:r>
          </a:p>
          <a:p>
            <a:r>
              <a:rPr lang="en-IN" dirty="0">
                <a:hlinkClick r:id="rId2"/>
              </a:rPr>
              <a:t>1. https://github.com/SANDIP79190219/Deep Learning/blob/main/Maleria_Deep_Learning_Grayscale.ipynb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2. https://github.com/SANDIP79190219/Deep-Learning/blob/main/Deep_Learning_Maleria.ipynb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IN" dirty="0"/>
              <a:t> Dataset Source - </a:t>
            </a:r>
            <a:r>
              <a:rPr lang="en-IN" dirty="0">
                <a:hlinkClick r:id="rId4"/>
              </a:rPr>
              <a:t>Malaria Cell Images Dataset | Kaggle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8B8-6E1D-4EB8-A3F1-204FFD26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AE2A-1355-493B-9E8F-57439CD2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1,700 cases diagnosed in the United States each year</a:t>
            </a:r>
          </a:p>
          <a:p>
            <a:pPr lvl="1"/>
            <a:r>
              <a:rPr lang="en-US" dirty="0"/>
              <a:t>Primarily in return travelers and immigrant populations (“import” malaria)</a:t>
            </a:r>
          </a:p>
          <a:p>
            <a:r>
              <a:rPr lang="en-US" dirty="0"/>
              <a:t>212 million cases globally</a:t>
            </a:r>
          </a:p>
          <a:p>
            <a:r>
              <a:rPr lang="en-US" dirty="0"/>
              <a:t>429,000 deaths in 2015</a:t>
            </a:r>
          </a:p>
          <a:p>
            <a:r>
              <a:rPr lang="en-US" dirty="0"/>
              <a:t>In Africa, malaria costs around $12 billion a year in treatment, prevention, and premature death. </a:t>
            </a:r>
          </a:p>
        </p:txBody>
      </p:sp>
    </p:spTree>
    <p:extLst>
      <p:ext uri="{BB962C8B-B14F-4D97-AF65-F5344CB8AC3E}">
        <p14:creationId xmlns:p14="http://schemas.microsoft.com/office/powerpoint/2010/main" val="343301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CC8-BE17-40D4-85BC-B333475F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9235"/>
            <a:ext cx="3932237" cy="1600200"/>
          </a:xfrm>
        </p:spPr>
        <p:txBody>
          <a:bodyPr>
            <a:normAutofit/>
          </a:bodyPr>
          <a:lstStyle/>
          <a:p>
            <a:r>
              <a:rPr lang="en-US" sz="2800" dirty="0"/>
              <a:t>Blood Sample Images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7AB0E-01DC-4327-B2E3-03E23D60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543" y="1032169"/>
            <a:ext cx="6446988" cy="43285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AD977-4639-47D4-821A-1408280DF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15515"/>
            <a:ext cx="3200400" cy="3379124"/>
          </a:xfrm>
        </p:spPr>
        <p:txBody>
          <a:bodyPr>
            <a:normAutofit/>
          </a:bodyPr>
          <a:lstStyle/>
          <a:p>
            <a:r>
              <a:rPr lang="en-US" dirty="0"/>
              <a:t>Blood sample images of patients found malaria positive [ Parasitized ] and those are Uninfected</a:t>
            </a:r>
          </a:p>
        </p:txBody>
      </p:sp>
    </p:spTree>
    <p:extLst>
      <p:ext uri="{BB962C8B-B14F-4D97-AF65-F5344CB8AC3E}">
        <p14:creationId xmlns:p14="http://schemas.microsoft.com/office/powerpoint/2010/main" val="4951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388F-3C2E-467F-BF5E-7038F6F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How Deep Learning and CNN works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D5664C-154C-4BC1-9AF9-B77B5E4C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381760"/>
            <a:ext cx="6492874" cy="30860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A8B4-91E1-4E0C-B7A1-083DCEE9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Different Layers in Convolutional </a:t>
            </a:r>
          </a:p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Neural Network.</a:t>
            </a:r>
          </a:p>
          <a:p>
            <a:endParaRPr lang="en-IN" b="1" dirty="0">
              <a:solidFill>
                <a:srgbClr val="292929"/>
              </a:solidFill>
              <a:latin typeface="so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Input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Convo layer (Convo + ReLU)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Pooling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Fully connected(FC)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Softmax/logistic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Output layer</a:t>
            </a:r>
          </a:p>
          <a:p>
            <a:endParaRPr lang="en-IN" b="1" dirty="0">
              <a:solidFill>
                <a:srgbClr val="292929"/>
              </a:solidFill>
              <a:latin typeface="so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1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3AF7-EEE3-4547-A009-59ADDA08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6568"/>
          </a:xfrm>
        </p:spPr>
        <p:txBody>
          <a:bodyPr>
            <a:normAutofit/>
          </a:bodyPr>
          <a:lstStyle/>
          <a:p>
            <a:r>
              <a:rPr lang="en-IN" sz="2400" b="1" dirty="0"/>
              <a:t>Approach and  Solution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DC99-1C25-4A96-A7B3-A785D3CA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1. Data Exploration and Analysis </a:t>
            </a:r>
          </a:p>
          <a:p>
            <a:r>
              <a:rPr lang="en-US" b="1" dirty="0"/>
              <a:t>2. Preprocessing of the data. </a:t>
            </a:r>
          </a:p>
          <a:p>
            <a:r>
              <a:rPr lang="en-US" b="1" dirty="0"/>
              <a:t>3. Defining the Model.</a:t>
            </a:r>
          </a:p>
          <a:p>
            <a:r>
              <a:rPr lang="en-US" b="1" dirty="0"/>
              <a:t>4. Build the Model </a:t>
            </a:r>
          </a:p>
          <a:p>
            <a:r>
              <a:rPr lang="en-US" b="1" dirty="0"/>
              <a:t>5. Train the Model </a:t>
            </a:r>
          </a:p>
          <a:p>
            <a:r>
              <a:rPr lang="en-US" b="1" dirty="0"/>
              <a:t>6. Fit the model </a:t>
            </a:r>
          </a:p>
          <a:p>
            <a:r>
              <a:rPr lang="en-US" b="1" dirty="0"/>
              <a:t>7. Predict the test data and Calculate the Score , Accuracy          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F92D5-417E-4B70-A23D-67323473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127427"/>
            <a:ext cx="3200400" cy="337912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Step taken to solve the problems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04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8B8-6E1D-4EB8-A3F1-204FFD26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Exploration and Analysis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AE2A-1355-493B-9E8F-57439CD2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Roboto"/>
              </a:rPr>
              <a:t>Data quality and common problems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Common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/>
              </a:rPr>
              <a:t>data problems when training</a:t>
            </a:r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 Object Detection models include: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Image dimensions and aspect ratios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Labels composition – imbalances, bounding box sizes, aspect ratios 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Data preparation not suitable for your dataset.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This step includes exploring the images dataset and checks by raising questions like , </a:t>
            </a:r>
          </a:p>
          <a:p>
            <a:r>
              <a:rPr lang="en-US" dirty="0">
                <a:solidFill>
                  <a:schemeClr val="tx1"/>
                </a:solidFill>
              </a:rPr>
              <a:t> Q. Is the dataset balanced for the each class?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Dataset contains two classes -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Number of Parasitized Images are  = 13780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Number of Uninfected Images are = 13780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Q. Do we need more data to predict the problem?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Q. What is the size of the image in each class?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Hight	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Width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Channels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5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8B8-6E1D-4EB8-A3F1-204FFD26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Preprocessing of the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AE2A-1355-493B-9E8F-57439CD2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To Feed the data to CNN network , Preprocessing is necessary.</a:t>
            </a: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[ Scaling , Normalization ]</a:t>
            </a: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mages are normally 2 dimensional with 1 or 3 color channels.</a:t>
            </a:r>
          </a:p>
          <a:p>
            <a:r>
              <a:rPr lang="en-US" dirty="0"/>
              <a:t>Preprocessing of images involve conversion of images into gray scale image. It will help to speed up the training process at least 3 times faster than 3 channel image.</a:t>
            </a:r>
          </a:p>
          <a:p>
            <a:r>
              <a:rPr lang="en-US" dirty="0"/>
              <a:t>[2 dimensional image with 1 channel is called Gray Scale]</a:t>
            </a:r>
          </a:p>
          <a:p>
            <a:r>
              <a:rPr lang="en-US" dirty="0"/>
              <a:t>Preprocessing also contain splitting the data into train and test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B8DC-4301-45B7-810C-82F7A41D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Preprocessed Gray Scale Images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869F1-1057-4A8D-82C3-EB280CD08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046" y="1581313"/>
            <a:ext cx="6362471" cy="42690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CDB-2489-4AC1-9158-25CB094F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	</a:t>
            </a:r>
          </a:p>
          <a:p>
            <a:r>
              <a:rPr lang="en-US" dirty="0"/>
              <a:t>Sample after converted to Gray Scale Images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254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5823</TotalTime>
  <Words>1512</Words>
  <Application>Microsoft Office PowerPoint</Application>
  <PresentationFormat>Widescreen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charter</vt:lpstr>
      <vt:lpstr>Menlo</vt:lpstr>
      <vt:lpstr>Roboto</vt:lpstr>
      <vt:lpstr>sohne</vt:lpstr>
      <vt:lpstr>Verdana</vt:lpstr>
      <vt:lpstr>Retrospect</vt:lpstr>
      <vt:lpstr>Capstone Project 2 Detection of Malaria Using Image Processing </vt:lpstr>
      <vt:lpstr>Goal And Target Audience </vt:lpstr>
      <vt:lpstr>Infection Rates </vt:lpstr>
      <vt:lpstr>Blood Sample Images </vt:lpstr>
      <vt:lpstr>How Deep Learning and CNN works </vt:lpstr>
      <vt:lpstr>Approach and  Solution  </vt:lpstr>
      <vt:lpstr>Data Exploration and Analysis</vt:lpstr>
      <vt:lpstr>Preprocessing of the data</vt:lpstr>
      <vt:lpstr>Preprocessed Gray Scale Images</vt:lpstr>
      <vt:lpstr>Preprocessing – Reduce Size of Images </vt:lpstr>
      <vt:lpstr>Build Train and Fit Model</vt:lpstr>
      <vt:lpstr>CNN Neural Network Architecture</vt:lpstr>
      <vt:lpstr>CNN Neural Network Architecture</vt:lpstr>
      <vt:lpstr>CNN Neural Network Architecture</vt:lpstr>
      <vt:lpstr>CNN Neural Network Architecture</vt:lpstr>
      <vt:lpstr>CNN Neural Network Architecture</vt:lpstr>
      <vt:lpstr>PowerPoint Presentation</vt:lpstr>
      <vt:lpstr>Neural Network Architecture</vt:lpstr>
      <vt:lpstr>Neural Network | Count number of Learnable Parameter in Deep Learning</vt:lpstr>
      <vt:lpstr>Results understanding</vt:lpstr>
      <vt:lpstr> </vt:lpstr>
      <vt:lpstr>Classification Report .</vt:lpstr>
      <vt:lpstr>Code Implementation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Scognomillo</dc:creator>
  <cp:lastModifiedBy>sandip chaudhari</cp:lastModifiedBy>
  <cp:revision>106</cp:revision>
  <dcterms:created xsi:type="dcterms:W3CDTF">2019-04-15T17:43:17Z</dcterms:created>
  <dcterms:modified xsi:type="dcterms:W3CDTF">2021-02-08T13:58:15Z</dcterms:modified>
</cp:coreProperties>
</file>