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60" r:id="rId4"/>
    <p:sldId id="270" r:id="rId5"/>
    <p:sldId id="277" r:id="rId6"/>
    <p:sldId id="273" r:id="rId7"/>
    <p:sldId id="275" r:id="rId8"/>
    <p:sldId id="276" r:id="rId9"/>
    <p:sldId id="278" r:id="rId10"/>
    <p:sldId id="282" r:id="rId11"/>
    <p:sldId id="280" r:id="rId12"/>
    <p:sldId id="28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1483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531-2477-4CED-A5BC-E3388EBB2988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1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531-2477-4CED-A5BC-E3388EBB2988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8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531-2477-4CED-A5BC-E3388EBB2988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6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531-2477-4CED-A5BC-E3388EBB2988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531-2477-4CED-A5BC-E3388EBB2988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02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531-2477-4CED-A5BC-E3388EBB2988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3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531-2477-4CED-A5BC-E3388EBB2988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7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531-2477-4CED-A5BC-E3388EBB2988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0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531-2477-4CED-A5BC-E3388EBB2988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1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7F1531-2477-4CED-A5BC-E3388EBB2988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6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F1531-2477-4CED-A5BC-E3388EBB2988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5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7F1531-2477-4CED-A5BC-E3388EBB2988}" type="datetimeFigureOut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6D3A98-F3BA-4969-A9AE-395C259084C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7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IP79190219/Deep-Learning/blob/main/Deep_Learning_Maleria.ipynb" TargetMode="External"/><Relationship Id="rId2" Type="http://schemas.openxmlformats.org/officeDocument/2006/relationships/hyperlink" Target="https://github.com/SANDIP79190219/Deep-Learning/blob/main/Maleria_Deep_Learning_Grayscale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iarunava/cell-images-for-detecting-malari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59F7-222A-46BA-ADCD-4BC5172D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63863"/>
            <a:ext cx="3200400" cy="716281"/>
          </a:xfrm>
        </p:spPr>
        <p:txBody>
          <a:bodyPr>
            <a:normAutofit fontScale="90000"/>
          </a:bodyPr>
          <a:lstStyle/>
          <a:p>
            <a:r>
              <a:rPr lang="en-US" sz="2800" b="0" i="0" u="sng" dirty="0">
                <a:solidFill>
                  <a:srgbClr val="000000"/>
                </a:solidFill>
                <a:effectLst/>
                <a:latin typeface="Roboto"/>
              </a:rPr>
              <a:t>Capstone Project 2</a:t>
            </a:r>
            <a:br>
              <a:rPr lang="en-US" sz="2800" b="0" i="0" u="sng" dirty="0">
                <a:solidFill>
                  <a:srgbClr val="000000"/>
                </a:solidFill>
                <a:effectLst/>
                <a:latin typeface="Roboto"/>
              </a:rPr>
            </a:br>
            <a:r>
              <a:rPr lang="en-US" sz="2800" b="1" i="1" u="sng" dirty="0"/>
              <a:t>Detection of Malaria Using Image Processing</a:t>
            </a:r>
            <a:br>
              <a:rPr lang="en-IN" sz="2200" dirty="0"/>
            </a:b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47EE8C-2DA2-4E83-AB3E-81AE82E70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37" y="1098550"/>
            <a:ext cx="6477000" cy="45243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7CA2-AE49-4C31-B2E3-1F1261E35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073" y="2180144"/>
            <a:ext cx="3084653" cy="2750671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About Malaria</a:t>
            </a:r>
          </a:p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Malaria is spread by the bite of the female </a:t>
            </a:r>
            <a:r>
              <a:rPr lang="en-US" sz="24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Anopheles 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mosquito. </a:t>
            </a:r>
          </a:p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This species of mosquito is located world wide including in the United States.</a:t>
            </a:r>
          </a:p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mosquito becomes infected with the </a:t>
            </a:r>
            <a:r>
              <a:rPr lang="en-US" sz="2400" i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Plasmodium 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parasite by feeding on the blood of an infected human. </a:t>
            </a:r>
          </a:p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 mosquito ingests the gametocytes (Sexually reproducing cells) of the parasite, which will take between 10-18 days to grow inside the mosquito. 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824985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7828-D35C-4A1B-BB82-EB89CBD8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3F51"/>
                </a:solidFill>
                <a:effectLst/>
                <a:latin typeface="Roboto"/>
              </a:rPr>
              <a:t>Results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7B71-A5B7-43ED-90AC-819E5D67E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r>
              <a:rPr lang="en-IN" b="1" u="sng" dirty="0"/>
              <a:t>Prediction &amp;  Model Accuracy</a:t>
            </a:r>
          </a:p>
          <a:p>
            <a:r>
              <a:rPr lang="en-IN" dirty="0"/>
              <a:t>Finally Predict the model on test data </a:t>
            </a:r>
          </a:p>
          <a:p>
            <a:r>
              <a:rPr lang="en-IN" dirty="0"/>
              <a:t>Create Confusion Matrix , Classification Report .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5B649-9EE4-4982-83F1-079585E7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2B4D"/>
                </a:solidFill>
                <a:effectLst/>
                <a:latin typeface="Roboto"/>
              </a:rPr>
              <a:t>Inspecting model results and performing error analysis can be a tricky process. Having one metric, rarely tells you the whole story and  if you do have one interpreting it can be a relatively hard task.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15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5778-F3B9-49A5-B393-DF7ADF01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8C09DF-270E-4CBE-9836-8B5E47C7A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90" y="3271973"/>
            <a:ext cx="3447959" cy="30332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D6439-0E04-4FBC-98B9-00FEA9C9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004535"/>
            <a:ext cx="3200400" cy="5300669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b="1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True Positive: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Interpretation: You predicted positive and it’s true.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predicted that Parasitized Images – 3971 and it’s true</a:t>
            </a: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True Negative: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Interpretation: You predicted negative and it’s true.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predicted that Uninfected Images – 3812 and it’s true</a:t>
            </a: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False Positive: (Type 1 Error)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Interpretation: You predicted positive and it’s false.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predicted that Parasitized  Images – 245 But they are Uninfected</a:t>
            </a: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False Negative: (Type 2 Error)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Interpretation: You predicted negative and it’s false.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predicted that Uninfected Images – 240 But they are Parasitized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94347-47D0-4606-B0C8-F82F69E71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40" y="952936"/>
            <a:ext cx="2570480" cy="20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4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F2C1-5F2C-468F-A564-CF5D8674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Report 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D56D05-6385-4687-886B-D55D82081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18" y="2291788"/>
            <a:ext cx="6082745" cy="26390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E3272-3BE7-4FEB-A206-4C5A859A6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Accuracy of the model is 0.94 %</a:t>
            </a:r>
          </a:p>
          <a:p>
            <a:r>
              <a:rPr lang="en-IN" dirty="0"/>
              <a:t>F1-Score 0.94 </a:t>
            </a:r>
          </a:p>
          <a:p>
            <a:r>
              <a:rPr lang="en-IN" dirty="0"/>
              <a:t>Precision 0.94</a:t>
            </a:r>
          </a:p>
        </p:txBody>
      </p:sp>
    </p:spTree>
    <p:extLst>
      <p:ext uri="{BB962C8B-B14F-4D97-AF65-F5344CB8AC3E}">
        <p14:creationId xmlns:p14="http://schemas.microsoft.com/office/powerpoint/2010/main" val="263454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B8C0-A8AB-4978-B62C-BAB398F2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Below More Info of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C52A-9E52-442F-8181-C65299B1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Below Contains the GitHub Links for Jupyter Notebooks and Python Code.</a:t>
            </a:r>
          </a:p>
          <a:p>
            <a:r>
              <a:rPr lang="en-IN" dirty="0">
                <a:hlinkClick r:id="rId2"/>
              </a:rPr>
              <a:t>1. https://github.com/SANDIP79190219/Deep Learning/blob/main/Maleria_Deep_Learning_Grayscale.ipynb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2. https://github.com/SANDIP79190219/Deep-Learning/blob/main/Deep_Learning_Maleria.ipynb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IN" dirty="0"/>
              <a:t> Dataset Source - </a:t>
            </a:r>
            <a:r>
              <a:rPr lang="en-IN" dirty="0">
                <a:hlinkClick r:id="rId4"/>
              </a:rPr>
              <a:t>Malaria Cell Images Dataset | Kaggle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7AFB-3B73-4D0D-B273-E45987E4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214121"/>
          </a:xfrm>
        </p:spPr>
        <p:txBody>
          <a:bodyPr/>
          <a:lstStyle/>
          <a:p>
            <a:r>
              <a:rPr lang="en-IN" dirty="0"/>
              <a:t>Goal And Target Audience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AF95-C88F-4F23-93DF-067C298FB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Q. What is the problem you want to solve?</a:t>
            </a:r>
          </a:p>
          <a:p>
            <a:r>
              <a:rPr lang="en-IN" dirty="0"/>
              <a:t>Goal of Project is </a:t>
            </a:r>
            <a:r>
              <a:rPr lang="en-US" dirty="0"/>
              <a:t>detection of malaria cell-images using Deep Neural Network.</a:t>
            </a:r>
          </a:p>
          <a:p>
            <a:r>
              <a:rPr lang="en-US" dirty="0"/>
              <a:t>Q. Who is your client and why do they care about this    problem? </a:t>
            </a:r>
          </a:p>
          <a:p>
            <a:r>
              <a:rPr lang="en-US" dirty="0"/>
              <a:t>It can be used by Medical Staff as Lab Technician or Help Doctors. And world care about this because……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70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B8B8-6E1D-4EB8-A3F1-204FFD26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Infection Rates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8AE2A-1355-493B-9E8F-57439CD2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1,700 cases diagnosed in the United States each year</a:t>
            </a:r>
          </a:p>
          <a:p>
            <a:pPr lvl="1"/>
            <a:r>
              <a:rPr lang="en-US" dirty="0"/>
              <a:t>Primarily in return travelers and immigrant populations (“import” malaria)</a:t>
            </a:r>
          </a:p>
          <a:p>
            <a:r>
              <a:rPr lang="en-US" dirty="0"/>
              <a:t>212 million cases globally</a:t>
            </a:r>
          </a:p>
          <a:p>
            <a:r>
              <a:rPr lang="en-US" dirty="0"/>
              <a:t>429,000 deaths in 2015</a:t>
            </a:r>
          </a:p>
          <a:p>
            <a:r>
              <a:rPr lang="en-US" dirty="0"/>
              <a:t>In Africa, malaria costs around $12 billion a year in treatment, prevention, and premature death. </a:t>
            </a:r>
          </a:p>
        </p:txBody>
      </p:sp>
    </p:spTree>
    <p:extLst>
      <p:ext uri="{BB962C8B-B14F-4D97-AF65-F5344CB8AC3E}">
        <p14:creationId xmlns:p14="http://schemas.microsoft.com/office/powerpoint/2010/main" val="343301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DCC8-BE17-40D4-85BC-B333475F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9235"/>
            <a:ext cx="3932237" cy="1600200"/>
          </a:xfrm>
        </p:spPr>
        <p:txBody>
          <a:bodyPr>
            <a:normAutofit/>
          </a:bodyPr>
          <a:lstStyle/>
          <a:p>
            <a:r>
              <a:rPr lang="en-US" sz="2800" dirty="0"/>
              <a:t>Blood Sample Images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F7AB0E-01DC-4327-B2E3-03E23D604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3543" y="1032169"/>
            <a:ext cx="6446988" cy="43285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AD977-4639-47D4-821A-1408280DF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415515"/>
            <a:ext cx="3200400" cy="3379124"/>
          </a:xfrm>
        </p:spPr>
        <p:txBody>
          <a:bodyPr>
            <a:normAutofit/>
          </a:bodyPr>
          <a:lstStyle/>
          <a:p>
            <a:r>
              <a:rPr lang="en-US" dirty="0"/>
              <a:t>Blood sample images of patients found malaria positive [ Parasitized ] and those are Uninfected</a:t>
            </a:r>
          </a:p>
        </p:txBody>
      </p:sp>
    </p:spTree>
    <p:extLst>
      <p:ext uri="{BB962C8B-B14F-4D97-AF65-F5344CB8AC3E}">
        <p14:creationId xmlns:p14="http://schemas.microsoft.com/office/powerpoint/2010/main" val="4951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388F-3C2E-467F-BF5E-7038F6F1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How Deep Learning and CNN works</a:t>
            </a:r>
            <a:br>
              <a:rPr lang="en-IN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D5664C-154C-4BC1-9AF9-B77B5E4C7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381760"/>
            <a:ext cx="6492874" cy="30860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3A8B4-91E1-4E0C-B7A1-083DCEE91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Different Layers in Convolutional </a:t>
            </a:r>
          </a:p>
          <a:p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Neural Network.</a:t>
            </a:r>
          </a:p>
          <a:p>
            <a:endParaRPr lang="en-IN" b="1" dirty="0">
              <a:solidFill>
                <a:srgbClr val="292929"/>
              </a:solidFill>
              <a:latin typeface="so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Input layer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Convo layer (Convo + ReLU)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Pooling layer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Fully connected(FC) layer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Softmax/logistic layer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Output layer</a:t>
            </a:r>
          </a:p>
          <a:p>
            <a:endParaRPr lang="en-IN" b="1" dirty="0">
              <a:solidFill>
                <a:srgbClr val="292929"/>
              </a:solidFill>
              <a:latin typeface="so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19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3AF7-EEE3-4547-A009-59ADDA08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6568"/>
          </a:xfrm>
        </p:spPr>
        <p:txBody>
          <a:bodyPr>
            <a:normAutofit/>
          </a:bodyPr>
          <a:lstStyle/>
          <a:p>
            <a:r>
              <a:rPr lang="en-IN" sz="2400" b="1" dirty="0"/>
              <a:t>Approach and  Solution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DC99-1C25-4A96-A7B3-A785D3CA0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1. Data Exploration and Analysis </a:t>
            </a:r>
          </a:p>
          <a:p>
            <a:r>
              <a:rPr lang="en-US" b="1" dirty="0"/>
              <a:t>2. Preprocessing of the data. </a:t>
            </a:r>
          </a:p>
          <a:p>
            <a:r>
              <a:rPr lang="en-US" b="1" dirty="0"/>
              <a:t>3. Defining the Model.</a:t>
            </a:r>
          </a:p>
          <a:p>
            <a:r>
              <a:rPr lang="en-US" b="1" dirty="0"/>
              <a:t>4. Build the Model </a:t>
            </a:r>
          </a:p>
          <a:p>
            <a:r>
              <a:rPr lang="en-US" b="1" dirty="0"/>
              <a:t>5. Train the Model </a:t>
            </a:r>
          </a:p>
          <a:p>
            <a:r>
              <a:rPr lang="en-US" b="1" dirty="0"/>
              <a:t>6. Fit the model </a:t>
            </a:r>
          </a:p>
          <a:p>
            <a:r>
              <a:rPr lang="en-US" b="1" dirty="0"/>
              <a:t>7. Predict the test data and Calculate the Score , Accuracy          </a:t>
            </a:r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F92D5-417E-4B70-A23D-67323473F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127427"/>
            <a:ext cx="3200400" cy="3379124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/>
              <a:t>Step taken to solve the problems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047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B8B8-6E1D-4EB8-A3F1-204FFD26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Exploration and Analysis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8AE2A-1355-493B-9E8F-57439CD2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Roboto"/>
              </a:rPr>
              <a:t>Data quality and common problems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/>
              </a:rPr>
              <a:t>Common </a:t>
            </a:r>
            <a:r>
              <a:rPr lang="en-US" b="1" i="0" dirty="0">
                <a:solidFill>
                  <a:schemeClr val="tx1"/>
                </a:solidFill>
                <a:effectLst/>
                <a:latin typeface="Roboto"/>
              </a:rPr>
              <a:t>data problems when training</a:t>
            </a:r>
            <a:r>
              <a:rPr lang="en-US" b="0" i="0" dirty="0">
                <a:solidFill>
                  <a:schemeClr val="tx1"/>
                </a:solidFill>
                <a:effectLst/>
                <a:latin typeface="Roboto"/>
              </a:rPr>
              <a:t> Object Detection models include: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Roboto"/>
              </a:rPr>
              <a:t>Image dimensions and aspect ratios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Roboto"/>
              </a:rPr>
              <a:t>Labels composition – imbalances, bounding box sizes, aspect ratios 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Roboto"/>
              </a:rPr>
              <a:t>Data preparation not suitable for your dataset.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This step includes exploring the images dataset and checks by raising questions like , </a:t>
            </a:r>
          </a:p>
          <a:p>
            <a:r>
              <a:rPr lang="en-US" dirty="0">
                <a:solidFill>
                  <a:schemeClr val="tx1"/>
                </a:solidFill>
              </a:rPr>
              <a:t> Q. Is the dataset balanced for the each class?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Dataset contains two classes -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Number of Parasitized Images are  = 13780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Number of Uninfected Images are = 13780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Q. Do we need more data to predict the problem?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Q. What is the size of the image in each class?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Hight	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Width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Channels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5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B8B8-6E1D-4EB8-A3F1-204FFD26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Preprocessing of the data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8AE2A-1355-493B-9E8F-57439CD2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To Feed the data to CNN network , Preprocessing is necessary.</a:t>
            </a:r>
          </a:p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[ Scaling , Normalization ]</a:t>
            </a:r>
          </a:p>
          <a:p>
            <a:endParaRPr lang="en-US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mages are normally 2 dimensional with 1 or 3 color channels.</a:t>
            </a:r>
          </a:p>
          <a:p>
            <a:r>
              <a:rPr lang="en-US" dirty="0"/>
              <a:t>Preprocessing of images involve conversion of images into gray scale image. It will help to speed up the training process at least 3 times faster than 3 channel image.</a:t>
            </a:r>
          </a:p>
          <a:p>
            <a:r>
              <a:rPr lang="en-US" dirty="0"/>
              <a:t>[2 dimensional image with 1 channel is called Gray Scale]</a:t>
            </a:r>
          </a:p>
          <a:p>
            <a:r>
              <a:rPr lang="en-US" dirty="0"/>
              <a:t>Preprocessing also contain splitting the data into train and test 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9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717B-5917-47CE-A648-ADE1E6B3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Train and Fit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E152-48EC-4319-8E4A-B8AA0A73C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Define the model that will take input as pre-processed data [ input layers ]</a:t>
            </a:r>
          </a:p>
          <a:p>
            <a:r>
              <a:rPr lang="en-IN" dirty="0"/>
              <a:t>Add Convu Layers Pooling Layers &amp; Fully connected Layers into the model.</a:t>
            </a:r>
          </a:p>
          <a:p>
            <a:r>
              <a:rPr lang="en-IN" dirty="0"/>
              <a:t>Solve classification problem by adding Softmax Layers and generate output .</a:t>
            </a:r>
          </a:p>
          <a:p>
            <a:endParaRPr lang="en-IN" dirty="0"/>
          </a:p>
          <a:p>
            <a:r>
              <a:rPr lang="en-IN" dirty="0"/>
              <a:t>Use Train data to train and Fit model.</a:t>
            </a:r>
          </a:p>
        </p:txBody>
      </p:sp>
    </p:spTree>
    <p:extLst>
      <p:ext uri="{BB962C8B-B14F-4D97-AF65-F5344CB8AC3E}">
        <p14:creationId xmlns:p14="http://schemas.microsoft.com/office/powerpoint/2010/main" val="23695577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2821</TotalTime>
  <Words>822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charter</vt:lpstr>
      <vt:lpstr>Roboto</vt:lpstr>
      <vt:lpstr>sohne</vt:lpstr>
      <vt:lpstr>Verdana</vt:lpstr>
      <vt:lpstr>Retrospect</vt:lpstr>
      <vt:lpstr>Capstone Project 2 Detection of Malaria Using Image Processing </vt:lpstr>
      <vt:lpstr>Goal And Target Audience </vt:lpstr>
      <vt:lpstr>Infection Rates </vt:lpstr>
      <vt:lpstr>Blood Sample Images </vt:lpstr>
      <vt:lpstr>How Deep Learning and CNN works </vt:lpstr>
      <vt:lpstr>Approach and  Solution  </vt:lpstr>
      <vt:lpstr>Data Exploration and Analysis</vt:lpstr>
      <vt:lpstr>Preprocessing of the data</vt:lpstr>
      <vt:lpstr>Build Train and Fit Model</vt:lpstr>
      <vt:lpstr>Results understanding</vt:lpstr>
      <vt:lpstr> </vt:lpstr>
      <vt:lpstr>Classification Report .</vt:lpstr>
      <vt:lpstr>Find Below More Info of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Scognomillo</dc:creator>
  <cp:lastModifiedBy>sandip chaudhari</cp:lastModifiedBy>
  <cp:revision>63</cp:revision>
  <dcterms:created xsi:type="dcterms:W3CDTF">2019-04-15T17:43:17Z</dcterms:created>
  <dcterms:modified xsi:type="dcterms:W3CDTF">2021-01-07T13:52:54Z</dcterms:modified>
</cp:coreProperties>
</file>