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US"/>
              <a:t> STUDENT NAME: </a:t>
            </a:r>
            <a:r>
              <a:rPr sz="2400" lang="en-US"/>
              <a:t>S</a:t>
            </a:r>
            <a:r>
              <a:rPr sz="2400" lang="en-US"/>
              <a:t>A</a:t>
            </a:r>
            <a:r>
              <a:rPr sz="2400" lang="en-US"/>
              <a:t>N</a:t>
            </a:r>
            <a:r>
              <a:rPr sz="2400" lang="en-US"/>
              <a:t>D</a:t>
            </a:r>
            <a:r>
              <a:rPr sz="2400" lang="en-US"/>
              <a:t>I</a:t>
            </a:r>
            <a:r>
              <a:rPr sz="2400" lang="en-US"/>
              <a:t>Y</a:t>
            </a:r>
            <a:r>
              <a:rPr sz="2400" lang="en-US"/>
              <a:t>A</a:t>
            </a:r>
            <a:r>
              <a:rPr sz="2400" lang="en-US"/>
              <a:t>.</a:t>
            </a:r>
            <a:r>
              <a:rPr sz="2400" lang="en-US"/>
              <a:t>S</a:t>
            </a:r>
            <a:endParaRPr dirty="0" sz="2400" lang="en-US"/>
          </a:p>
          <a:p>
            <a:r>
              <a:rPr dirty="0" sz="2400" lang="en-US"/>
              <a:t>REGISTER NO: 312216</a:t>
            </a:r>
            <a:r>
              <a:rPr dirty="0" sz="2400" lang="en-US"/>
              <a:t>1</a:t>
            </a:r>
            <a:r>
              <a:rPr dirty="0" sz="2400" lang="en-US"/>
              <a:t>9</a:t>
            </a:r>
            <a:r>
              <a:rPr dirty="0" sz="2400" lang="en-US"/>
              <a:t>2</a:t>
            </a:r>
            <a:endParaRPr dirty="0" sz="2400" lang="en-US"/>
          </a:p>
          <a:p>
            <a:r>
              <a:rPr dirty="0" sz="2400" lang="en-US"/>
              <a:t>DEPARTMENT: 3rd B.com BM</a:t>
            </a:r>
            <a:endParaRPr dirty="0" sz="2400" lang="en-US"/>
          </a:p>
          <a:p>
            <a:r>
              <a:rPr dirty="0" sz="2400" lang="en-US"/>
              <a:t>COLLEGE: SHRI SHANKARLAL SUNDARBAI SHASUN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1"/>
          <p:cNvSpPr>
            <a:spLocks noGrp="1"/>
          </p:cNvSpPr>
          <p:nvPr>
            <p:ph type="title"/>
          </p:nvPr>
        </p:nvSpPr>
        <p:spPr>
          <a:xfrm>
            <a:off x="755332" y="385444"/>
            <a:ext cx="10681335" cy="731520"/>
          </a:xfrm>
        </p:spPr>
        <p:txBody>
          <a:bodyPr/>
          <a:p>
            <a:endParaRPr lang="en-US"/>
          </a:p>
        </p:txBody>
      </p:sp>
      <p:sp>
        <p:nvSpPr>
          <p:cNvPr id="1048684" name="Text Placeholder 2"/>
          <p:cNvSpPr>
            <a:spLocks noGrp="1"/>
          </p:cNvSpPr>
          <p:nvPr>
            <p:ph type="body" idx="1"/>
          </p:nvPr>
        </p:nvSpPr>
        <p:spPr>
          <a:xfrm>
            <a:off x="325755" y="1524000"/>
            <a:ext cx="8763000" cy="2599055"/>
          </a:xfrm>
        </p:spPr>
        <p:txBody>
          <a:bodyPr wrap="square">
            <a:noAutofit/>
          </a:bodyPr>
          <a:p>
            <a:r>
              <a:rPr sz="2800" lang="en-US"/>
              <a:t>1. Set Performance Criteria:  </a:t>
            </a:r>
            <a:endParaRPr sz="2800" lang="en-US"/>
          </a:p>
          <a:p>
            <a:r>
              <a:rPr sz="2800" lang="en-US"/>
              <a:t>   Determine the key performance indicators (KPIs) that will be used to evaluate employees. These could include metrics such as monthly performance scores, target achievement rates, attendance records, and feedback scores.</a:t>
            </a:r>
            <a:endParaRPr sz="2800" lang="en-US"/>
          </a:p>
          <a:p>
            <a:endParaRPr sz="2800" lang="en-US"/>
          </a:p>
          <a:p>
            <a:r>
              <a:rPr sz="2800" lang="en-US"/>
              <a:t>2. Establish Performance Levels:  </a:t>
            </a:r>
            <a:endParaRPr sz="2800" lang="en-US"/>
          </a:p>
          <a:p>
            <a:r>
              <a:rPr sz="2800" lang="en-US"/>
              <a:t>   Define clear performance levels based on the chosen criteria. A common approach is to use a rating scale, which could be numeric (e.g., 1-5) or descriptiv</a:t>
            </a:r>
            <a:endParaRPr sz="28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8"/>
          <p:cNvSpPr txBox="1"/>
          <p:nvPr/>
        </p:nvSpPr>
        <p:spPr>
          <a:xfrm>
            <a:off x="739775" y="291147"/>
            <a:ext cx="3303904" cy="75184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1"/>
          <p:cNvSpPr>
            <a:spLocks noGrp="1"/>
          </p:cNvSpPr>
          <p:nvPr>
            <p:ph type="body" idx="1"/>
          </p:nvPr>
        </p:nvSpPr>
        <p:spPr>
          <a:xfrm>
            <a:off x="685800" y="1537970"/>
            <a:ext cx="8066405" cy="2416175"/>
          </a:xfrm>
        </p:spPr>
        <p:txBody>
          <a:bodyPr wrap="square">
            <a:noAutofit/>
          </a:bodyPr>
          <a:p>
            <a:r>
              <a:rPr b="1" sz="2800" lang="en-US">
                <a:sym typeface="+mn-ea"/>
              </a:rPr>
              <a:t>Results i</a:t>
            </a:r>
            <a:r>
              <a:rPr sz="2800" lang="en-US">
                <a:sym typeface="+mn-ea"/>
              </a:rPr>
              <a:t>n </a:t>
            </a:r>
            <a:r>
              <a:rPr b="1" sz="2800" lang="en-US">
                <a:sym typeface="+mn-ea"/>
              </a:rPr>
              <a:t>Emplo</a:t>
            </a:r>
            <a:r>
              <a:rPr b="1" sz="2800" lang="en-US">
                <a:sym typeface="+mn-ea"/>
              </a:rPr>
              <a:t>yee Performance Analysis Using Excel</a:t>
            </a:r>
            <a:endParaRPr b="1" sz="2800" lang="en-US"/>
          </a:p>
          <a:p>
            <a:endParaRPr b="1" sz="2800" lang="en-US"/>
          </a:p>
          <a:p>
            <a:r>
              <a:rPr sz="2800" lang="en-US">
                <a:sym typeface="+mn-ea"/>
              </a:rPr>
              <a:t>After successfully implementing the employee performance analysis model in Excel, the results can be used to gain valuable insights into workforce performance, identify areas for improvement, and make data-driven decisions. Here are some key outcomes and how they can be interpreted:</a:t>
            </a:r>
            <a:endParaRPr sz="2800" lang="en-US"/>
          </a:p>
          <a:p>
            <a:endParaRPr sz="2800" lang="en-US"/>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10681335" cy="75184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4"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Title 1"/>
          <p:cNvSpPr>
            <a:spLocks noGrp="1"/>
          </p:cNvSpPr>
          <p:nvPr>
            <p:ph type="title"/>
          </p:nvPr>
        </p:nvSpPr>
        <p:spPr>
          <a:xfrm>
            <a:off x="755332" y="385444"/>
            <a:ext cx="10681335" cy="738505"/>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Text Placeholder 2"/>
          <p:cNvSpPr>
            <a:spLocks noGrp="1"/>
          </p:cNvSpPr>
          <p:nvPr>
            <p:ph type="body" idx="1"/>
          </p:nvPr>
        </p:nvSpPr>
        <p:spPr>
          <a:xfrm>
            <a:off x="581025" y="1600200"/>
            <a:ext cx="8715375" cy="2838450"/>
          </a:xfrm>
        </p:spPr>
        <p:txBody>
          <a:bodyPr wrap="square">
            <a:noAutofit/>
          </a:bodyPr>
          <a:p>
            <a:r>
              <a:rPr b="1" sz="2800" lang="en-US"/>
              <a:t>Conclusion in Employee Performance Analysis Using Excel</a:t>
            </a:r>
            <a:endParaRPr b="1" sz="2800" lang="en-US"/>
          </a:p>
          <a:p>
            <a:endParaRPr b="1" sz="2800" lang="en-US"/>
          </a:p>
          <a:p>
            <a:r>
              <a:rPr sz="2800" lang="en-US"/>
              <a:t>Employee performance analysis is a critical component of effective human resource management, as it provides insights into the productivity, efficiency, and satisfaction of employees. Using Excel for this analysis offers a practical, cost-effective, and accessible solution for organizations of all sizes. Here's a summary of the benefits and outcomes of using Excel for employee performance analysis:</a:t>
            </a:r>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35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4" name="Text Placeholder 13"/>
          <p:cNvSpPr/>
          <p:nvPr>
            <p:ph type="body" idx="1"/>
          </p:nvPr>
        </p:nvSpPr>
        <p:spPr>
          <a:xfrm>
            <a:off x="880745" y="1752600"/>
            <a:ext cx="5589905" cy="427355"/>
          </a:xfrm>
        </p:spPr>
        <p:txBody>
          <a:bodyPr>
            <a:noAutofit/>
          </a:bodyPr>
          <a:p>
            <a:r>
              <a:rPr sz="3600" lang="en-US"/>
              <a:t>The primary goal of this project is to analyze employee performance data using Microsoft Excel to gain insights into individual and team productivity, identify top performers, and pinpoint areas that require improvement.</a:t>
            </a:r>
            <a:endParaRPr sz="36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742315" y="1524000"/>
            <a:ext cx="5953760" cy="2815590"/>
          </a:xfrm>
        </p:spPr>
        <p:txBody>
          <a:bodyPr wrap="square">
            <a:noAutofit/>
          </a:bodyPr>
          <a:p>
            <a:pPr indent="-285750" marL="285750">
              <a:buFont typeface="Wingdings" panose="05000000000000000000" charset="0"/>
              <a:buChar char="Ø"/>
            </a:pPr>
            <a:r>
              <a:rPr b="1" sz="2400" lang="en-US"/>
              <a:t>Scope of the Project:</a:t>
            </a:r>
            <a:endParaRPr b="1" sz="2400" lang="en-US"/>
          </a:p>
          <a:p>
            <a:pPr indent="-285750" marL="285750">
              <a:buFont typeface="Wingdings" panose="05000000000000000000" charset="0"/>
              <a:buChar char="Ø"/>
            </a:pPr>
            <a:endParaRPr b="1" sz="2400" lang="en-US"/>
          </a:p>
          <a:p>
            <a:pPr indent="-285750" marL="285750">
              <a:buFont typeface="Wingdings" panose="05000000000000000000" charset="0"/>
              <a:buChar char="Ø"/>
            </a:pPr>
            <a:r>
              <a:rPr b="1" sz="2400" lang="en-US"/>
              <a:t>Data Collection: </a:t>
            </a:r>
            <a:endParaRPr b="1" sz="2400" lang="en-US"/>
          </a:p>
          <a:p>
            <a:pPr indent="-285750" marL="285750">
              <a:buFont typeface="Wingdings" panose="05000000000000000000" charset="0"/>
              <a:buChar char="Ø"/>
            </a:pPr>
            <a:r>
              <a:rPr b="1" sz="2400" lang="en-US"/>
              <a:t>  Gather data from various sources, including performance reviews, attendance records, project completion metrics, and peer feedback.</a:t>
            </a:r>
            <a:endParaRPr b="1" sz="2400" lang="en-US"/>
          </a:p>
          <a:p>
            <a:pPr indent="-285750" marL="285750">
              <a:buFont typeface="Wingdings" panose="05000000000000000000" charset="0"/>
              <a:buChar char="Ø"/>
            </a:pPr>
            <a:endParaRPr b="1" sz="2400" lang="en-US"/>
          </a:p>
          <a:p>
            <a:pPr indent="-285750" marL="285750">
              <a:buFont typeface="Wingdings" panose="05000000000000000000" charset="0"/>
              <a:buChar char="Ø"/>
            </a:pPr>
            <a:r>
              <a:rPr b="1" sz="2400" lang="en-US"/>
              <a:t>Data Cleaning and Preparation:</a:t>
            </a:r>
            <a:endParaRPr b="1" sz="2400" lang="en-US"/>
          </a:p>
          <a:p>
            <a:pPr indent="-285750" marL="285750">
              <a:buFont typeface="Wingdings" panose="05000000000000000000" charset="0"/>
              <a:buChar char="Ø"/>
            </a:pPr>
            <a:r>
              <a:rPr b="1" sz="2400" lang="en-US"/>
              <a:t>  Use Excel to clean and organize the data. This includes handling missing values, removing duplicates, and standardizing formats for consistency.</a:t>
            </a:r>
            <a:endParaRPr b="1" sz="2400" lang="en-US"/>
          </a:p>
        </p:txBody>
      </p:sp>
      <p:sp>
        <p:nvSpPr>
          <p:cNvPr id="104865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 Placeholder 6"/>
          <p:cNvSpPr>
            <a:spLocks noGrp="1"/>
          </p:cNvSpPr>
          <p:nvPr>
            <p:ph type="body" idx="1"/>
          </p:nvPr>
        </p:nvSpPr>
        <p:spPr>
          <a:xfrm>
            <a:off x="609600" y="1577340"/>
            <a:ext cx="7934960" cy="4572000"/>
          </a:xfrm>
        </p:spPr>
        <p:txBody>
          <a:bodyPr wrap="square"/>
          <a:p>
            <a:r>
              <a:rPr sz="2000" lang="en-US"/>
              <a:t>1. Senior Management:  </a:t>
            </a:r>
            <a:endParaRPr sz="2000" lang="en-US"/>
          </a:p>
          <a:p>
            <a:r>
              <a:rPr sz="2000" lang="en-US"/>
              <a:t>      </a:t>
            </a:r>
            <a:r>
              <a:rPr b="1" sz="2000" lang="en-US"/>
              <a:t>Purpose</a:t>
            </a:r>
            <a:r>
              <a:rPr sz="2000" lang="en-US"/>
              <a:t>: To gain insights into overall organizational performance, make strategic decisions, and align employee goals with business objectives.</a:t>
            </a:r>
            <a:endParaRPr sz="2000" lang="en-US"/>
          </a:p>
          <a:p>
            <a:r>
              <a:rPr sz="2000" lang="en-US"/>
              <a:t>      </a:t>
            </a:r>
            <a:r>
              <a:rPr b="1" sz="2000" lang="en-US"/>
              <a:t>Usage</a:t>
            </a:r>
            <a:r>
              <a:rPr sz="2000" lang="en-US"/>
              <a:t>: Review reports to identify high-performing areas, understand trends, and address areas needing improvement. They use the analysis to guide decisions on promotions, rewards, and resource allocation.</a:t>
            </a:r>
            <a:endParaRPr sz="2000" lang="en-US"/>
          </a:p>
          <a:p>
            <a:endParaRPr sz="2000" lang="en-US"/>
          </a:p>
          <a:p>
            <a:r>
              <a:rPr sz="2000" lang="en-US"/>
              <a:t>2. Human Resources (HR) Team:  </a:t>
            </a:r>
            <a:endParaRPr sz="2000" lang="en-US"/>
          </a:p>
          <a:p>
            <a:r>
              <a:rPr sz="2000" lang="en-US"/>
              <a:t>       </a:t>
            </a:r>
            <a:r>
              <a:rPr b="1" sz="2000" lang="en-US"/>
              <a:t>Purpose</a:t>
            </a:r>
            <a:r>
              <a:rPr sz="2000" lang="en-US"/>
              <a:t>: To manage employee performance, develop training programs, and implement performance improvement plans.</a:t>
            </a:r>
            <a:endParaRPr sz="2000" lang="en-US"/>
          </a:p>
          <a:p>
            <a:r>
              <a:rPr sz="2000" lang="en-US"/>
              <a:t>       </a:t>
            </a:r>
            <a:r>
              <a:rPr b="1" sz="2000" lang="en-US"/>
              <a:t>Usage</a:t>
            </a:r>
            <a:r>
              <a:rPr sz="2000" lang="en-US"/>
              <a:t>: Use the analysis to track employee performance trends, identify training needs, develop performance enhancement strategies, and ensure alignment with company policies and standards.</a:t>
            </a:r>
            <a:endParaRPr sz="2000" lang="en-US"/>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08635"/>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Text Placeholder 7"/>
          <p:cNvSpPr>
            <a:spLocks noGrp="1"/>
          </p:cNvSpPr>
          <p:nvPr>
            <p:ph type="body" idx="1"/>
          </p:nvPr>
        </p:nvSpPr>
        <p:spPr>
          <a:xfrm>
            <a:off x="2894965" y="1600200"/>
            <a:ext cx="7011670" cy="3217545"/>
          </a:xfrm>
        </p:spPr>
        <p:txBody>
          <a:bodyPr wrap="square">
            <a:noAutofit/>
          </a:bodyPr>
          <a:p>
            <a:pPr indent="-342900" marL="342900">
              <a:buFont typeface="Wingdings" panose="05000000000000000000" charset="0"/>
              <a:buChar char="v"/>
            </a:pPr>
            <a:r>
              <a:rPr sz="2400" lang="en-US"/>
              <a:t>Solution: Employee Performance Analysis Dashboard Using Excel</a:t>
            </a:r>
            <a:endParaRPr sz="2400" lang="en-US"/>
          </a:p>
          <a:p>
            <a:pPr indent="-342900" marL="342900">
              <a:buFont typeface="Wingdings" panose="05000000000000000000" charset="0"/>
              <a:buChar char="v"/>
            </a:pPr>
            <a:endParaRPr sz="2400" lang="en-US"/>
          </a:p>
          <a:p>
            <a:pPr indent="-342900" marL="342900">
              <a:buFont typeface="Wingdings" panose="05000000000000000000" charset="0"/>
              <a:buChar char="v"/>
            </a:pPr>
            <a:r>
              <a:rPr sz="2400" lang="en-US"/>
              <a:t>The solution involves developing an Employee Performance Analysis </a:t>
            </a:r>
            <a:r>
              <a:rPr b="1" sz="2400" lang="en-US">
                <a:latin typeface="+mj-lt"/>
                <a:cs typeface="+mj-lt"/>
              </a:rPr>
              <a:t>Dashboard </a:t>
            </a:r>
            <a:r>
              <a:rPr sz="2400" lang="en-US"/>
              <a:t>using Excel, which consolidates various performance metrics into a single, interactive tool. This dashboard will provide a comprehensive view of employee performance, enabling easy tracking, comparison, and analysis of </a:t>
            </a:r>
            <a:r>
              <a:rPr b="1" sz="2400" lang="en-US"/>
              <a:t>key perfomance </a:t>
            </a:r>
            <a:r>
              <a:rPr sz="2400" lang="en-US"/>
              <a:t>indicators (KPIs</a:t>
            </a:r>
            <a:r>
              <a:rPr lang="en-US"/>
              <a:t>).</a:t>
            </a:r>
            <a:endParaRPr lang="en-US"/>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755332" y="385444"/>
            <a:ext cx="10681335" cy="56705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38505"/>
          </a:xfrm>
        </p:spPr>
        <p:txBody>
          <a:bodyPr/>
          <a:p>
            <a:r>
              <a:rPr dirty="0" lang="en-IN"/>
              <a:t>Dataset Description</a:t>
            </a:r>
            <a:endParaRPr dirty="0" lang="en-IN"/>
          </a:p>
        </p:txBody>
      </p:sp>
      <p:sp>
        <p:nvSpPr>
          <p:cNvPr id="1048674" name="Text Placeholder 2"/>
          <p:cNvSpPr>
            <a:spLocks noGrp="1"/>
          </p:cNvSpPr>
          <p:nvPr>
            <p:ph type="body" idx="1"/>
          </p:nvPr>
        </p:nvSpPr>
        <p:spPr>
          <a:xfrm>
            <a:off x="487680" y="1275715"/>
            <a:ext cx="7870825" cy="2872105"/>
          </a:xfrm>
        </p:spPr>
        <p:txBody>
          <a:bodyPr wrap="square">
            <a:noAutofit/>
          </a:bodyPr>
          <a:p>
            <a:r>
              <a:rPr sz="2400" lang="en-US">
                <a:sym typeface="+mn-ea"/>
              </a:rPr>
              <a:t>To</a:t>
            </a:r>
            <a:r>
              <a:rPr sz="2000" lang="en-US">
                <a:sym typeface="+mn-ea"/>
              </a:rPr>
              <a:t> conduct a comprehensive employee performance analysis, a well-structured dataset is crucial. Below is a description of the key components of the dataset that will be used for the analysis. This dataset is designed to capture various aspects of employee performance, attendance, feedback, and target achievement, enabling a holistic view of each employee's contribution to the organization.</a:t>
            </a:r>
            <a:endParaRPr sz="2000" lang="en-US"/>
          </a:p>
          <a:p>
            <a:endParaRPr sz="2000" lang="en-US"/>
          </a:p>
          <a:p>
            <a:r>
              <a:rPr sz="2000" lang="en-US">
                <a:sym typeface="+mn-ea"/>
              </a:rPr>
              <a:t>Dataset Structure:</a:t>
            </a:r>
            <a:endParaRPr sz="2000" lang="en-US"/>
          </a:p>
          <a:p>
            <a:endParaRPr sz="2000" lang="en-US"/>
          </a:p>
          <a:p>
            <a:pPr indent="-285750" marL="285750">
              <a:buFont typeface="Wingdings" panose="05000000000000000000" charset="0"/>
              <a:buChar char="Ø"/>
            </a:pPr>
            <a:r>
              <a:rPr sz="2000" lang="en-US">
                <a:sym typeface="+mn-ea"/>
              </a:rPr>
              <a:t>  Employee Information: Basic details to identify and categorize employees.</a:t>
            </a:r>
            <a:endParaRPr sz="2000" lang="en-US"/>
          </a:p>
          <a:p>
            <a:pPr indent="-285750" marL="285750">
              <a:buFont typeface="Wingdings" panose="05000000000000000000" charset="0"/>
              <a:buChar char="Ø"/>
            </a:pPr>
            <a:r>
              <a:rPr sz="2000" lang="en-US">
                <a:sym typeface="+mn-ea"/>
              </a:rPr>
              <a:t>  Employee ID: A unique identifier for each employee (e.g., E1234).</a:t>
            </a:r>
            <a:endParaRPr sz="2000" lang="en-US"/>
          </a:p>
          <a:p>
            <a:pPr indent="-285750" marL="285750">
              <a:buFont typeface="Wingdings" panose="05000000000000000000" charset="0"/>
              <a:buChar char="Ø"/>
            </a:pPr>
            <a:r>
              <a:rPr sz="2000" lang="en-US">
                <a:sym typeface="+mn-ea"/>
              </a:rPr>
              <a:t>   Employee Name: The full name of the employee (e.g., John Doe)</a:t>
            </a:r>
            <a:r>
              <a:rPr sz="2000" lang="en-US"/>
              <a:t>T.</a:t>
            </a:r>
            <a:endParaRPr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3195"/>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6" name="Text Placeholder 9"/>
          <p:cNvSpPr>
            <a:spLocks noGrp="1"/>
          </p:cNvSpPr>
          <p:nvPr>
            <p:ph type="body" idx="1"/>
          </p:nvPr>
        </p:nvSpPr>
        <p:spPr>
          <a:xfrm>
            <a:off x="609600" y="1577340"/>
            <a:ext cx="7924800" cy="4526280"/>
          </a:xfrm>
        </p:spPr>
        <p:txBody>
          <a:bodyPr wrap="square">
            <a:noAutofit/>
          </a:bodyPr>
          <a:p>
            <a:r>
              <a:rPr lang="en-US"/>
              <a:t>1</a:t>
            </a:r>
            <a:r>
              <a:rPr sz="2400" lang="en-US"/>
              <a:t>. Interactive and User-Friendly Dashboard  </a:t>
            </a:r>
            <a:endParaRPr sz="2400" lang="en-US"/>
          </a:p>
          <a:p>
            <a:pPr indent="-342900" marL="342900">
              <a:buFont typeface="Wingdings" panose="05000000000000000000" charset="0"/>
              <a:buChar char="Ø"/>
            </a:pPr>
            <a:r>
              <a:rPr sz="2400" lang="en-US"/>
              <a:t>       Wow Factor: A highly interactive and visually appealing dashboard that offers real-time insights into employee performance. The dashboard uses a combination of dynamic charts, graphs, and tables, making it easy for users to navigate and explore lata.</a:t>
            </a:r>
            <a:endParaRPr sz="2400" lang="en-US"/>
          </a:p>
          <a:p>
            <a:pPr indent="-342900" marL="342900">
              <a:buFont typeface="Wingdings" panose="05000000000000000000" charset="0"/>
              <a:buChar char="Ø"/>
            </a:pPr>
            <a:r>
              <a:rPr sz="2400" lang="en-US"/>
              <a:t>           Why It’s Impressive: Managers and HR professionals can interact with the data through intuitive filters (e.g., by department, time period, or performance level)</a:t>
            </a:r>
            <a:br>
              <a:rPr sz="2400" lang="en-US"/>
            </a:br>
            <a:r>
              <a:rPr sz="2400" lang="en-US"/>
              <a:t>=IFS(E4&gt;=5,"Very high",E6&gt;=4,"High",E17&gt;=3,"Med",TRUE,"LOW")</a:t>
            </a:r>
            <a:endParaRPr sz="2400" lang="en-US"/>
          </a:p>
          <a:p>
            <a:pPr indent="-342900" marL="342900">
              <a:buFont typeface="Wingdings" panose="05000000000000000000" charset="0"/>
              <a:buChar char="Ø"/>
            </a:pPr>
            <a:endParaRPr sz="2400" lang="en-US"/>
          </a:p>
          <a:p>
            <a:pPr indent="0">
              <a:buFont typeface="Wingdings" panose="05000000000000000000" charset="0"/>
              <a:buNone/>
            </a:pPr>
            <a:r>
              <a:rPr sz="2400" lang="en-US"/>
              <a:t> </a:t>
            </a:r>
            <a:endParaRPr sz="2400" lang="en-US"/>
          </a:p>
          <a:p>
            <a:pPr indent="0">
              <a:buFont typeface="Wingdings" panose="05000000000000000000" charset="0"/>
              <a:buNone/>
            </a:pPr>
            <a:endParaRPr sz="2400" lang="en-US"/>
          </a:p>
          <a:p>
            <a:pPr indent="0">
              <a:buFont typeface="Wingdings" panose="05000000000000000000" charset="0"/>
              <a:buNone/>
            </a:pPr>
            <a:endParaRPr sz="2400" lang="en-US"/>
          </a:p>
          <a:p>
            <a:pPr indent="-342900" marL="342900">
              <a:buFont typeface="Wingdings" panose="05000000000000000000" charset="0"/>
              <a:buChar char="Ø"/>
            </a:pPr>
            <a:endParaRPr sz="2400" lang="en-US"/>
          </a:p>
          <a:p>
            <a:pPr indent="-342900" marL="342900">
              <a:buFont typeface="Wingdings" panose="05000000000000000000" charset="0"/>
              <a:buChar char="Ø"/>
            </a:pPr>
            <a:endParaRPr sz="2400" lang="en-US"/>
          </a:p>
          <a:p>
            <a:pPr indent="-342900" marL="342900">
              <a:buFont typeface="Wingdings" panose="05000000000000000000" charset="0"/>
              <a:buChar char="Ø"/>
            </a:pPr>
            <a:endParaRPr sz="2400" lang="en-US"/>
          </a:p>
          <a:p>
            <a:pPr indent="0">
              <a:buFont typeface="Wingdings" panose="05000000000000000000" charset="0"/>
              <a:buNone/>
            </a:pPr>
            <a:endParaRPr sz="2400" lang="en-US"/>
          </a:p>
          <a:p>
            <a:pPr indent="-342900" marL="342900">
              <a:buFont typeface="Arial" panose="020B0604020202020204" pitchFamily="34" charset="0"/>
              <a:buChar char="•"/>
            </a:pPr>
            <a:r>
              <a:rPr sz="2400" lang="en-US"/>
              <a:t> </a:t>
            </a:r>
            <a:endParaRPr sz="2400" lang="en-US"/>
          </a:p>
          <a:p>
            <a:pPr indent="0">
              <a:buFont typeface="Wingdings" panose="05000000000000000000" charset="0"/>
              <a:buNone/>
            </a:pPr>
            <a:endParaRPr sz="2400" lang="en-US"/>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55332" y="385444"/>
            <a:ext cx="10681335" cy="669925"/>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3200400" y="1676400"/>
            <a:ext cx="6153150" cy="953135"/>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partha saarathy</cp:lastModifiedBy>
  <dcterms:created xsi:type="dcterms:W3CDTF">2024-03-29T04:07:00Z</dcterms:created>
  <dcterms:modified xsi:type="dcterms:W3CDTF">2024-09-10T08:28:22Z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84d531fb09b44be585fec63d46372f5c</vt:lpwstr>
  </property>
  <property fmtid="{D5CDD505-2E9C-101B-9397-08002B2CF9AE}" pid="5" name="KSOProductBuildVer">
    <vt:lpwstr>1033-12.2.0.17562</vt:lpwstr>
  </property>
</Properties>
</file>