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ormorant Garamond Bold" panose="020B0604020202020204" charset="0"/>
      <p:regular r:id="rId22"/>
    </p:embeddedFont>
    <p:embeddedFont>
      <p:font typeface="Cormorant Garamond Bold Italics" panose="020B0604020202020204" charset="0"/>
      <p:regular r:id="rId23"/>
    </p:embeddedFont>
    <p:embeddedFont>
      <p:font typeface="Quicksand" panose="020B0604020202020204" charset="0"/>
      <p:regular r:id="rId24"/>
    </p:embeddedFont>
    <p:embeddedFont>
      <p:font typeface="Quicksand Bold" panose="020B0604020202020204" charset="0"/>
      <p:regular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54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3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9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1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4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7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21761" y="2565216"/>
            <a:ext cx="14473949" cy="2822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393"/>
              </a:lnSpc>
              <a:spcBef>
                <a:spcPct val="0"/>
              </a:spcBef>
            </a:pPr>
            <a:r>
              <a:rPr lang="en-US" sz="8138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AI BASED MENTAL WELLNESS APPLICATION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244420" y="6349719"/>
            <a:ext cx="9419193" cy="187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1"/>
              </a:lnSpc>
            </a:pPr>
            <a:r>
              <a:rPr lang="en-US" sz="3594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SANDRA S MENON</a:t>
            </a:r>
          </a:p>
          <a:p>
            <a:pPr algn="just">
              <a:lnSpc>
                <a:spcPts val="5031"/>
              </a:lnSpc>
            </a:pPr>
            <a:r>
              <a:rPr lang="en-US" sz="3594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MCA B</a:t>
            </a:r>
          </a:p>
          <a:p>
            <a:pPr marL="0" lvl="0" indent="0" algn="just">
              <a:lnSpc>
                <a:spcPts val="5031"/>
              </a:lnSpc>
              <a:spcBef>
                <a:spcPct val="0"/>
              </a:spcBef>
            </a:pPr>
            <a:r>
              <a:rPr lang="en-US" sz="3594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ROLLNO : 39</a:t>
            </a:r>
          </a:p>
        </p:txBody>
      </p:sp>
      <p:sp>
        <p:nvSpPr>
          <p:cNvPr id="7" name="Freeform 7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1696" y="1698637"/>
            <a:ext cx="13162300" cy="7930286"/>
          </a:xfrm>
          <a:custGeom>
            <a:avLst/>
            <a:gdLst/>
            <a:ahLst/>
            <a:cxnLst/>
            <a:rect l="l" t="t" r="r" b="b"/>
            <a:pathLst>
              <a:path w="13162300" h="7930286">
                <a:moveTo>
                  <a:pt x="0" y="0"/>
                </a:moveTo>
                <a:lnTo>
                  <a:pt x="13162301" y="0"/>
                </a:lnTo>
                <a:lnTo>
                  <a:pt x="13162301" y="7930286"/>
                </a:lnTo>
                <a:lnTo>
                  <a:pt x="0" y="793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1696" y="579430"/>
            <a:ext cx="5818138" cy="72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4"/>
              </a:lnSpc>
              <a:spcBef>
                <a:spcPct val="0"/>
              </a:spcBef>
            </a:pPr>
            <a:r>
              <a:rPr lang="en-US" sz="3696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Users Table (Collection)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68818"/>
            <a:ext cx="15501763" cy="5755030"/>
          </a:xfrm>
          <a:custGeom>
            <a:avLst/>
            <a:gdLst/>
            <a:ahLst/>
            <a:cxnLst/>
            <a:rect l="l" t="t" r="r" b="b"/>
            <a:pathLst>
              <a:path w="15501763" h="5755030">
                <a:moveTo>
                  <a:pt x="0" y="0"/>
                </a:moveTo>
                <a:lnTo>
                  <a:pt x="15501763" y="0"/>
                </a:lnTo>
                <a:lnTo>
                  <a:pt x="15501763" y="5755030"/>
                </a:lnTo>
                <a:lnTo>
                  <a:pt x="0" y="5755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85418" y="1106321"/>
            <a:ext cx="7649051" cy="795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4"/>
              </a:lnSpc>
              <a:spcBef>
                <a:spcPct val="0"/>
              </a:spcBef>
            </a:pPr>
            <a:r>
              <a:rPr lang="en-US" sz="3973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Mood Logs Table (Collection)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0371" y="3187957"/>
            <a:ext cx="14915342" cy="4922063"/>
          </a:xfrm>
          <a:custGeom>
            <a:avLst/>
            <a:gdLst/>
            <a:ahLst/>
            <a:cxnLst/>
            <a:rect l="l" t="t" r="r" b="b"/>
            <a:pathLst>
              <a:path w="14915342" h="4922063">
                <a:moveTo>
                  <a:pt x="0" y="0"/>
                </a:moveTo>
                <a:lnTo>
                  <a:pt x="14915342" y="0"/>
                </a:lnTo>
                <a:lnTo>
                  <a:pt x="14915342" y="4922063"/>
                </a:lnTo>
                <a:lnTo>
                  <a:pt x="0" y="4922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10371" y="1373007"/>
            <a:ext cx="7942122" cy="657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335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Progress Tracking Table (Collection)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1106" y="2021831"/>
            <a:ext cx="15148487" cy="6116202"/>
          </a:xfrm>
          <a:custGeom>
            <a:avLst/>
            <a:gdLst/>
            <a:ahLst/>
            <a:cxnLst/>
            <a:rect l="l" t="t" r="r" b="b"/>
            <a:pathLst>
              <a:path w="15148487" h="6116202">
                <a:moveTo>
                  <a:pt x="0" y="0"/>
                </a:moveTo>
                <a:lnTo>
                  <a:pt x="15148487" y="0"/>
                </a:lnTo>
                <a:lnTo>
                  <a:pt x="15148487" y="6116202"/>
                </a:lnTo>
                <a:lnTo>
                  <a:pt x="0" y="6116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1106" y="608101"/>
            <a:ext cx="8082894" cy="679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1"/>
              </a:lnSpc>
              <a:spcBef>
                <a:spcPct val="0"/>
              </a:spcBef>
            </a:pPr>
            <a:r>
              <a:rPr lang="en-US" sz="343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Admin Dashboard Table (Collection)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2972" y="2170567"/>
            <a:ext cx="13631657" cy="5077792"/>
          </a:xfrm>
          <a:custGeom>
            <a:avLst/>
            <a:gdLst/>
            <a:ahLst/>
            <a:cxnLst/>
            <a:rect l="l" t="t" r="r" b="b"/>
            <a:pathLst>
              <a:path w="13631657" h="5077792">
                <a:moveTo>
                  <a:pt x="0" y="0"/>
                </a:moveTo>
                <a:lnTo>
                  <a:pt x="13631657" y="0"/>
                </a:lnTo>
                <a:lnTo>
                  <a:pt x="13631657" y="5077792"/>
                </a:lnTo>
                <a:lnTo>
                  <a:pt x="0" y="5077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31894"/>
            <a:ext cx="7822764" cy="641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8"/>
              </a:lnSpc>
              <a:spcBef>
                <a:spcPct val="0"/>
              </a:spcBef>
            </a:pPr>
            <a:r>
              <a:rPr lang="en-US" sz="325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5. Recommendations Table (Collection)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2924" y="2552830"/>
            <a:ext cx="15710672" cy="4575733"/>
          </a:xfrm>
          <a:custGeom>
            <a:avLst/>
            <a:gdLst/>
            <a:ahLst/>
            <a:cxnLst/>
            <a:rect l="l" t="t" r="r" b="b"/>
            <a:pathLst>
              <a:path w="15710672" h="4575733">
                <a:moveTo>
                  <a:pt x="0" y="0"/>
                </a:moveTo>
                <a:lnTo>
                  <a:pt x="15710672" y="0"/>
                </a:lnTo>
                <a:lnTo>
                  <a:pt x="15710672" y="4575734"/>
                </a:lnTo>
                <a:lnTo>
                  <a:pt x="0" y="4575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76201" y="800100"/>
            <a:ext cx="7942059" cy="93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6"/>
              </a:lnSpc>
              <a:spcBef>
                <a:spcPct val="0"/>
              </a:spcBef>
            </a:pPr>
            <a:r>
              <a:rPr lang="en-US" sz="468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6. Sessions Table (Collection)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7297" y="2346492"/>
            <a:ext cx="15992003" cy="4437781"/>
          </a:xfrm>
          <a:custGeom>
            <a:avLst/>
            <a:gdLst/>
            <a:ahLst/>
            <a:cxnLst/>
            <a:rect l="l" t="t" r="r" b="b"/>
            <a:pathLst>
              <a:path w="15992003" h="4437781">
                <a:moveTo>
                  <a:pt x="0" y="0"/>
                </a:moveTo>
                <a:lnTo>
                  <a:pt x="15992003" y="0"/>
                </a:lnTo>
                <a:lnTo>
                  <a:pt x="15992003" y="4437781"/>
                </a:lnTo>
                <a:lnTo>
                  <a:pt x="0" y="44377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67297" y="857250"/>
            <a:ext cx="6759010" cy="74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4"/>
              </a:lnSpc>
              <a:spcBef>
                <a:spcPct val="0"/>
              </a:spcBef>
            </a:pPr>
            <a:r>
              <a:rPr lang="en-US" sz="380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7. Feedback Table (Collection)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8497" y="236368"/>
            <a:ext cx="8754066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u="sng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TOOLS</a:t>
            </a: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05586" y="1663096"/>
            <a:ext cx="4982367" cy="6173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Frontend: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HTML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CSS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Bootstrap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JavaScript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React.js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endParaRPr lang="en-US" sz="36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lnSpc>
                <a:spcPts val="6120"/>
              </a:lnSpc>
              <a:spcBef>
                <a:spcPct val="0"/>
              </a:spcBef>
            </a:pPr>
            <a:endParaRPr lang="en-US" sz="36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9715" y="1663096"/>
            <a:ext cx="6725484" cy="379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Backend: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Node.js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Express.js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MongoDB (Database)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Mongoose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3797" y="5898578"/>
            <a:ext cx="6449735" cy="2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Authentication: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JWT (JSON Web Tokens)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Bcrypt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 (for password hashing)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3797" y="1352550"/>
            <a:ext cx="10375702" cy="379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AI/ML: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Python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TensorFlow (for AI model development)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scikit-learn (for machine learning models)</a:t>
            </a:r>
          </a:p>
          <a:p>
            <a:pPr algn="just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NumPy and Pandas (for data manipulation)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795101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CURRENT STATUS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34849"/>
            <a:ext cx="7606189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3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----&gt;   </a:t>
            </a: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created a </a:t>
            </a:r>
            <a:r>
              <a:rPr lang="en-US" sz="3600" dirty="0" err="1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github</a:t>
            </a: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 repository</a:t>
            </a:r>
          </a:p>
          <a:p>
            <a:pPr algn="ctr">
              <a:lnSpc>
                <a:spcPts val="6120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 ----&gt;  started the user login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44336" y="914400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24320" y="2481215"/>
            <a:ext cx="17463680" cy="3143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primary objective of this project is to develop an AI-powered web application that helps users track their mental wellness, analyze their moods, and provide personalized recommendations based on AI-driven analysis. The system aims to support users in improving their mental health by offering personalized content such as exercises, reading materials, meditation practices, and professional consultations.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76788" y="1463071"/>
            <a:ext cx="9696426" cy="130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795"/>
              </a:lnSpc>
              <a:spcBef>
                <a:spcPct val="0"/>
              </a:spcBef>
            </a:pPr>
            <a:r>
              <a:rPr lang="en-US" sz="7710" b="1" u="sng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EXISTING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98520" y="3658901"/>
            <a:ext cx="7182822" cy="630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6"/>
              </a:lnSpc>
              <a:spcBef>
                <a:spcPct val="0"/>
              </a:spcBef>
            </a:pPr>
            <a:r>
              <a:rPr lang="en-US" sz="323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Traditional Mental Health Support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76788" y="4635914"/>
            <a:ext cx="5891245" cy="630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6"/>
              </a:lnSpc>
              <a:spcBef>
                <a:spcPct val="0"/>
              </a:spcBef>
            </a:pPr>
            <a:r>
              <a:rPr lang="en-US" sz="323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Mental Health Applications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76788" y="5612927"/>
            <a:ext cx="8805914" cy="630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6"/>
              </a:lnSpc>
              <a:spcBef>
                <a:spcPct val="0"/>
              </a:spcBef>
            </a:pPr>
            <a:r>
              <a:rPr lang="en-US" sz="323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Online Therapy &amp; Consultation Platforms.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82130" y="965624"/>
            <a:ext cx="9453178" cy="163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3"/>
              </a:lnSpc>
              <a:spcBef>
                <a:spcPct val="0"/>
              </a:spcBef>
            </a:pPr>
            <a:r>
              <a:rPr lang="en-US" sz="8231" b="1" u="sng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PROPOSED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14530" y="3372974"/>
            <a:ext cx="8094504" cy="64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8"/>
              </a:lnSpc>
              <a:spcBef>
                <a:spcPct val="0"/>
              </a:spcBef>
            </a:pPr>
            <a:r>
              <a:rPr lang="en-US" sz="325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AI-Powered Mood Detection &amp;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35343" y="4355797"/>
            <a:ext cx="6855103" cy="64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8"/>
              </a:lnSpc>
              <a:spcBef>
                <a:spcPct val="0"/>
              </a:spcBef>
            </a:pPr>
            <a:r>
              <a:rPr lang="en-US" sz="325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Personalized Recommendations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33700" y="5338619"/>
            <a:ext cx="10715283" cy="64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8"/>
              </a:lnSpc>
              <a:spcBef>
                <a:spcPct val="0"/>
              </a:spcBef>
            </a:pPr>
            <a:r>
              <a:rPr lang="en-US" sz="325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Weekly &amp; Monthly Mental Health Progress Tracking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80246" y="6319556"/>
            <a:ext cx="9075441" cy="64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8"/>
              </a:lnSpc>
              <a:spcBef>
                <a:spcPct val="0"/>
              </a:spcBef>
            </a:pPr>
            <a:r>
              <a:rPr lang="en-US" sz="325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Admin Dashboard (For Student Monitoring)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MODULES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528" y="2168497"/>
            <a:ext cx="16874848" cy="4913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11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1. User Authentication &amp; Profile Management</a:t>
            </a:r>
          </a:p>
          <a:p>
            <a:pPr algn="just">
              <a:lnSpc>
                <a:spcPts val="5258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Allows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users (students) and admins to register, login, and manage their profiles.</a:t>
            </a:r>
          </a:p>
          <a:p>
            <a:pPr algn="just">
              <a:lnSpc>
                <a:spcPts val="5258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🔹 Features:</a:t>
            </a:r>
          </a:p>
          <a:p>
            <a:pPr algn="just">
              <a:lnSpc>
                <a:spcPts val="5258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✅ Secure login &amp; registration (JWT-based authentication).</a:t>
            </a:r>
          </a:p>
          <a:p>
            <a:pPr algn="just">
              <a:lnSpc>
                <a:spcPts val="5258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✅ Profile management (name, email, contact details).</a:t>
            </a:r>
          </a:p>
          <a:p>
            <a:pPr algn="just">
              <a:lnSpc>
                <a:spcPts val="5258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✅ Role-based access (Student/Admin).</a:t>
            </a:r>
          </a:p>
          <a:p>
            <a:pPr algn="just">
              <a:lnSpc>
                <a:spcPts val="5258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Quicksand"/>
                <a:cs typeface="Times New Roman" panose="02020603050405020304" pitchFamily="18" charset="0"/>
                <a:sym typeface="Quicksand"/>
              </a:rPr>
              <a:t>✅ Data privacy settings (user can choose to delete data)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8270" y="1200611"/>
            <a:ext cx="17849730" cy="503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8"/>
              </a:lnSpc>
              <a:spcBef>
                <a:spcPct val="0"/>
              </a:spcBef>
            </a:pPr>
            <a:r>
              <a:rPr lang="en-US" sz="4052" b="1" u="sng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2. Mood Detection &amp; Sentiment Analysis (AI Module)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AI-based module that detects the user’s mood based on text input.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🔹 Features: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Users input their emotions via text selection.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Sentiment Analysis (NLP) detects emotions (Happy, Stressed, Anxious, Depressed, Normal).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AI assigns a Mood Score (low, normal, medium, high).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Stores daily emotions in the database for tracking.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5358" y="838200"/>
            <a:ext cx="17622642" cy="503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8"/>
              </a:lnSpc>
              <a:spcBef>
                <a:spcPct val="0"/>
              </a:spcBef>
            </a:pPr>
            <a:r>
              <a:rPr lang="en-US" sz="4052" b="1" u="sng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3. Personalized Recommendations &amp; Solutions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Based on the detected mood, AI provides personalized recommendations for mental wellness.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🔹 Features: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Exercise Recommendations (breathing exercises, meditation, yoga).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Self-Help Articles &amp; Reading Materials (stress management, self-care).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Coping Strategies (daily wellness tips, affirmations).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Expert Consultation Suggestion (if severe stress or depression is detected).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8903" y="1071388"/>
            <a:ext cx="17259300" cy="503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8"/>
              </a:lnSpc>
              <a:spcBef>
                <a:spcPct val="0"/>
              </a:spcBef>
            </a:pPr>
            <a:r>
              <a:rPr lang="en-US" sz="4052" b="1" u="sng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4. Mental Health Progress Tracking &amp; Reports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Helps users track their emotional well-being over time using data visualization.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🔹 Features: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Weekly &amp; Monthly Mental Health Trends (graphs &amp; statistics).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AI-generated Mood Score History.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Progress Level Assignment (Low, Normal, Medium, High).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If negative trends persist, system alerts the user.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9738" y="1360503"/>
            <a:ext cx="17259300" cy="503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8"/>
              </a:lnSpc>
              <a:spcBef>
                <a:spcPct val="0"/>
              </a:spcBef>
            </a:pPr>
            <a:r>
              <a:rPr lang="en-US" sz="4052" b="1" u="sng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5. Admin Dashboard (Student Mental Health Monitoring)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Allows admins (counselors, mentors) to track students’ mental health 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🔹 Features: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View Student Progress Reports (weekly/monthly).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Monitor High-Risk Students (alerts for low mental health progress).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Send Notifications or Reminders to students.</a:t>
            </a:r>
          </a:p>
          <a:p>
            <a:pPr algn="just">
              <a:lnSpc>
                <a:spcPts val="5528"/>
              </a:lnSpc>
              <a:spcBef>
                <a:spcPct val="0"/>
              </a:spcBef>
            </a:pPr>
            <a:r>
              <a:rPr lang="en-US" sz="3252" b="1" dirty="0">
                <a:solidFill>
                  <a:srgbClr val="000000"/>
                </a:solidFill>
                <a:latin typeface="Times New Roman" panose="02020603050405020304" pitchFamily="18" charset="0"/>
                <a:ea typeface="Quicksand Bold"/>
                <a:cs typeface="Times New Roman" panose="02020603050405020304" pitchFamily="18" charset="0"/>
                <a:sym typeface="Quicksand Bold"/>
              </a:rPr>
              <a:t>✅ Schedule Consultation Sessions with experts</a:t>
            </a:r>
            <a:r>
              <a:rPr lang="en-US" sz="3252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</TotalTime>
  <Words>605</Words>
  <Application>Microsoft Office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Arial</vt:lpstr>
      <vt:lpstr>Cormorant Garamond Bold Italics</vt:lpstr>
      <vt:lpstr>Tw Cen MT</vt:lpstr>
      <vt:lpstr>Quicksand Bold</vt:lpstr>
      <vt:lpstr>Quicksand</vt:lpstr>
      <vt:lpstr>Cormorant Garamond Bold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MENTAL WELLNESS APPLICATION</dc:title>
  <cp:lastModifiedBy>SANDRA S MENON</cp:lastModifiedBy>
  <cp:revision>4</cp:revision>
  <dcterms:created xsi:type="dcterms:W3CDTF">2006-08-16T00:00:00Z</dcterms:created>
  <dcterms:modified xsi:type="dcterms:W3CDTF">2025-02-03T04:07:38Z</dcterms:modified>
  <dc:identifier>DAGd9JcqVzo</dc:identifier>
</cp:coreProperties>
</file>