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2" r:id="rId3"/>
    <p:sldId id="257" r:id="rId4"/>
    <p:sldId id="262" r:id="rId5"/>
    <p:sldId id="263" r:id="rId6"/>
    <p:sldId id="264" r:id="rId7"/>
    <p:sldId id="265" r:id="rId8"/>
    <p:sldId id="260" r:id="rId9"/>
    <p:sldId id="261" r:id="rId10"/>
    <p:sldId id="259" r:id="rId11"/>
    <p:sldId id="266" r:id="rId12"/>
    <p:sldId id="277" r:id="rId13"/>
    <p:sldId id="268" r:id="rId14"/>
    <p:sldId id="273" r:id="rId15"/>
    <p:sldId id="278" r:id="rId16"/>
    <p:sldId id="279" r:id="rId17"/>
    <p:sldId id="280" r:id="rId18"/>
    <p:sldId id="267" r:id="rId19"/>
    <p:sldId id="270"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5" autoAdjust="0"/>
    <p:restoredTop sz="94660"/>
  </p:normalViewPr>
  <p:slideViewPr>
    <p:cSldViewPr snapToGrid="0">
      <p:cViewPr varScale="1">
        <p:scale>
          <a:sx n="85" d="100"/>
          <a:sy n="85" d="100"/>
        </p:scale>
        <p:origin x="50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ata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288C37-8D3B-402B-AACF-A7653FE143A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C273DB8-9525-4245-9D5C-9944E5BB192E}">
      <dgm:prSet/>
      <dgm:spPr/>
      <dgm:t>
        <a:bodyPr/>
        <a:lstStyle/>
        <a:p>
          <a:pPr>
            <a:lnSpc>
              <a:spcPct val="100000"/>
            </a:lnSpc>
            <a:defRPr cap="all"/>
          </a:pPr>
          <a:r>
            <a:rPr lang="es-MX" b="0" i="0"/>
            <a:t>01. Contexto y Audiencia</a:t>
          </a:r>
          <a:endParaRPr lang="en-US"/>
        </a:p>
      </dgm:t>
    </dgm:pt>
    <dgm:pt modelId="{11D75D08-4850-43BF-9C6D-BA490CB36101}" type="parTrans" cxnId="{6DF9DBFE-14AE-4CE2-BB58-D269CFC2E8BD}">
      <dgm:prSet/>
      <dgm:spPr/>
      <dgm:t>
        <a:bodyPr/>
        <a:lstStyle/>
        <a:p>
          <a:endParaRPr lang="en-US" sz="1400"/>
        </a:p>
      </dgm:t>
    </dgm:pt>
    <dgm:pt modelId="{6E9E5BA1-DC4D-49E3-969B-51B0D277911C}" type="sibTrans" cxnId="{6DF9DBFE-14AE-4CE2-BB58-D269CFC2E8BD}">
      <dgm:prSet/>
      <dgm:spPr/>
      <dgm:t>
        <a:bodyPr/>
        <a:lstStyle/>
        <a:p>
          <a:endParaRPr lang="en-US"/>
        </a:p>
      </dgm:t>
    </dgm:pt>
    <dgm:pt modelId="{0F64AD01-6D51-46DC-A66C-0A4495953A96}">
      <dgm:prSet/>
      <dgm:spPr/>
      <dgm:t>
        <a:bodyPr/>
        <a:lstStyle/>
        <a:p>
          <a:pPr>
            <a:lnSpc>
              <a:spcPct val="100000"/>
            </a:lnSpc>
            <a:defRPr cap="all"/>
          </a:pPr>
          <a:r>
            <a:rPr lang="es-MX" b="0" i="0" dirty="0"/>
            <a:t>02</a:t>
          </a:r>
          <a:r>
            <a:rPr lang="es-MX" dirty="0"/>
            <a:t>.</a:t>
          </a:r>
          <a:r>
            <a:rPr lang="es-MX" b="0" i="0" dirty="0"/>
            <a:t>Hipótesis/Preguntas de Interés</a:t>
          </a:r>
          <a:endParaRPr lang="en-US" dirty="0"/>
        </a:p>
      </dgm:t>
    </dgm:pt>
    <dgm:pt modelId="{F0D5B5AB-4D31-4635-859D-F1BD541AC7B4}" type="parTrans" cxnId="{02C857DE-70E1-46E8-8EDC-DC9C0E4D06DF}">
      <dgm:prSet/>
      <dgm:spPr/>
      <dgm:t>
        <a:bodyPr/>
        <a:lstStyle/>
        <a:p>
          <a:endParaRPr lang="en-US" sz="1400"/>
        </a:p>
      </dgm:t>
    </dgm:pt>
    <dgm:pt modelId="{5E0BBB02-9DBB-48E3-992C-A00F147404B0}" type="sibTrans" cxnId="{02C857DE-70E1-46E8-8EDC-DC9C0E4D06DF}">
      <dgm:prSet/>
      <dgm:spPr/>
      <dgm:t>
        <a:bodyPr/>
        <a:lstStyle/>
        <a:p>
          <a:endParaRPr lang="en-US"/>
        </a:p>
      </dgm:t>
    </dgm:pt>
    <dgm:pt modelId="{36FCB6A9-7A33-4CAA-838E-B07A0FD42179}">
      <dgm:prSet/>
      <dgm:spPr/>
      <dgm:t>
        <a:bodyPr/>
        <a:lstStyle/>
        <a:p>
          <a:pPr>
            <a:lnSpc>
              <a:spcPct val="100000"/>
            </a:lnSpc>
            <a:defRPr cap="all"/>
          </a:pPr>
          <a:r>
            <a:rPr lang="es-MX" b="0" i="0"/>
            <a:t>03. Metadata</a:t>
          </a:r>
          <a:endParaRPr lang="en-US"/>
        </a:p>
      </dgm:t>
    </dgm:pt>
    <dgm:pt modelId="{6FC8F25D-84A9-43AC-B4C8-DB795BF0E05C}" type="parTrans" cxnId="{397A9304-A184-42E1-A1A2-2A26B1489A43}">
      <dgm:prSet/>
      <dgm:spPr/>
      <dgm:t>
        <a:bodyPr/>
        <a:lstStyle/>
        <a:p>
          <a:endParaRPr lang="en-US" sz="1400"/>
        </a:p>
      </dgm:t>
    </dgm:pt>
    <dgm:pt modelId="{C0ABC90A-28EE-438E-BAF9-699832F38CB6}" type="sibTrans" cxnId="{397A9304-A184-42E1-A1A2-2A26B1489A43}">
      <dgm:prSet/>
      <dgm:spPr/>
      <dgm:t>
        <a:bodyPr/>
        <a:lstStyle/>
        <a:p>
          <a:endParaRPr lang="en-US"/>
        </a:p>
      </dgm:t>
    </dgm:pt>
    <dgm:pt modelId="{6007FF98-A664-405F-AE5A-5C5379CC4039}">
      <dgm:prSet/>
      <dgm:spPr/>
      <dgm:t>
        <a:bodyPr/>
        <a:lstStyle/>
        <a:p>
          <a:pPr>
            <a:lnSpc>
              <a:spcPct val="100000"/>
            </a:lnSpc>
            <a:defRPr cap="all"/>
          </a:pPr>
          <a:r>
            <a:rPr lang="es-MX" b="0" i="0"/>
            <a:t>04. EDA Análisis Exploratorio</a:t>
          </a:r>
          <a:endParaRPr lang="en-US"/>
        </a:p>
      </dgm:t>
    </dgm:pt>
    <dgm:pt modelId="{25310DFA-8168-4E25-9B73-686084958301}" type="parTrans" cxnId="{F2707696-977D-4518-AFC7-EC8889EE9808}">
      <dgm:prSet/>
      <dgm:spPr/>
      <dgm:t>
        <a:bodyPr/>
        <a:lstStyle/>
        <a:p>
          <a:endParaRPr lang="en-US" sz="1400"/>
        </a:p>
      </dgm:t>
    </dgm:pt>
    <dgm:pt modelId="{55BCAFF6-75BC-460E-A22F-7B48110FCD85}" type="sibTrans" cxnId="{F2707696-977D-4518-AFC7-EC8889EE9808}">
      <dgm:prSet/>
      <dgm:spPr/>
      <dgm:t>
        <a:bodyPr/>
        <a:lstStyle/>
        <a:p>
          <a:endParaRPr lang="en-US"/>
        </a:p>
      </dgm:t>
    </dgm:pt>
    <dgm:pt modelId="{7C3B19B0-09C6-4E50-8D33-084866CB9CE0}">
      <dgm:prSet/>
      <dgm:spPr/>
      <dgm:t>
        <a:bodyPr/>
        <a:lstStyle/>
        <a:p>
          <a:pPr>
            <a:lnSpc>
              <a:spcPct val="100000"/>
            </a:lnSpc>
            <a:defRPr cap="all"/>
          </a:pPr>
          <a:r>
            <a:rPr lang="es-MX" b="0" i="0"/>
            <a:t>05. Modelo</a:t>
          </a:r>
          <a:endParaRPr lang="en-US"/>
        </a:p>
      </dgm:t>
    </dgm:pt>
    <dgm:pt modelId="{FD4C9707-133F-43ED-83E1-6D78FF8189F2}" type="parTrans" cxnId="{D2BA4262-CA34-4C0E-8F52-AD06AACFBF14}">
      <dgm:prSet/>
      <dgm:spPr/>
      <dgm:t>
        <a:bodyPr/>
        <a:lstStyle/>
        <a:p>
          <a:endParaRPr lang="en-US" sz="1400"/>
        </a:p>
      </dgm:t>
    </dgm:pt>
    <dgm:pt modelId="{F313D529-EEEF-4105-A9D8-F14D99F205A1}" type="sibTrans" cxnId="{D2BA4262-CA34-4C0E-8F52-AD06AACFBF14}">
      <dgm:prSet/>
      <dgm:spPr/>
      <dgm:t>
        <a:bodyPr/>
        <a:lstStyle/>
        <a:p>
          <a:endParaRPr lang="en-US"/>
        </a:p>
      </dgm:t>
    </dgm:pt>
    <dgm:pt modelId="{E384AD10-DD70-4881-B052-D5590A208C61}">
      <dgm:prSet/>
      <dgm:spPr/>
      <dgm:t>
        <a:bodyPr/>
        <a:lstStyle/>
        <a:p>
          <a:pPr>
            <a:lnSpc>
              <a:spcPct val="100000"/>
            </a:lnSpc>
            <a:defRPr cap="all"/>
          </a:pPr>
          <a:r>
            <a:rPr lang="es-MX" b="0" i="0" dirty="0"/>
            <a:t>06. </a:t>
          </a:r>
          <a:r>
            <a:rPr lang="es-MX" b="0" i="0" dirty="0" err="1"/>
            <a:t>Insights</a:t>
          </a:r>
          <a:r>
            <a:rPr lang="es-MX" b="0" i="0" dirty="0"/>
            <a:t> y Recomendaciones</a:t>
          </a:r>
          <a:endParaRPr lang="en-US" dirty="0"/>
        </a:p>
      </dgm:t>
    </dgm:pt>
    <dgm:pt modelId="{48FB7F2A-1E42-49C6-97B2-4E8CD816DB8E}" type="parTrans" cxnId="{81617CF5-7BE3-41E2-AB46-6873E5533B78}">
      <dgm:prSet/>
      <dgm:spPr/>
      <dgm:t>
        <a:bodyPr/>
        <a:lstStyle/>
        <a:p>
          <a:endParaRPr lang="es-CO"/>
        </a:p>
      </dgm:t>
    </dgm:pt>
    <dgm:pt modelId="{C6DD2C35-7D6B-40A7-92AC-ACE722051D2C}" type="sibTrans" cxnId="{81617CF5-7BE3-41E2-AB46-6873E5533B78}">
      <dgm:prSet/>
      <dgm:spPr/>
      <dgm:t>
        <a:bodyPr/>
        <a:lstStyle/>
        <a:p>
          <a:endParaRPr lang="es-CO"/>
        </a:p>
      </dgm:t>
    </dgm:pt>
    <dgm:pt modelId="{7F79B48D-CE9C-412E-9F04-F7CAC8E92216}" type="pres">
      <dgm:prSet presAssocID="{7E288C37-8D3B-402B-AACF-A7653FE143A4}" presName="root" presStyleCnt="0">
        <dgm:presLayoutVars>
          <dgm:dir/>
          <dgm:resizeHandles val="exact"/>
        </dgm:presLayoutVars>
      </dgm:prSet>
      <dgm:spPr/>
    </dgm:pt>
    <dgm:pt modelId="{882C07D6-6903-4E8E-BBC7-21AA1CD92C50}" type="pres">
      <dgm:prSet presAssocID="{4C273DB8-9525-4245-9D5C-9944E5BB192E}" presName="compNode" presStyleCnt="0"/>
      <dgm:spPr/>
    </dgm:pt>
    <dgm:pt modelId="{687AA9CF-4DCD-4FEC-A042-542B4DDD2F3A}" type="pres">
      <dgm:prSet presAssocID="{4C273DB8-9525-4245-9D5C-9944E5BB192E}" presName="iconBgRect" presStyleLbl="bgShp" presStyleIdx="0" presStyleCnt="6"/>
      <dgm:spPr/>
    </dgm:pt>
    <dgm:pt modelId="{BB0C5366-4346-4C2A-8E76-D83D0A6A1559}" type="pres">
      <dgm:prSet presAssocID="{4C273DB8-9525-4245-9D5C-9944E5BB192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tro"/>
        </a:ext>
      </dgm:extLst>
    </dgm:pt>
    <dgm:pt modelId="{77DC6A01-DFA8-44F7-9B24-D0FAD203FA25}" type="pres">
      <dgm:prSet presAssocID="{4C273DB8-9525-4245-9D5C-9944E5BB192E}" presName="spaceRect" presStyleCnt="0"/>
      <dgm:spPr/>
    </dgm:pt>
    <dgm:pt modelId="{9C304F9E-64BA-408F-9F82-83F380953B26}" type="pres">
      <dgm:prSet presAssocID="{4C273DB8-9525-4245-9D5C-9944E5BB192E}" presName="textRect" presStyleLbl="revTx" presStyleIdx="0" presStyleCnt="6">
        <dgm:presLayoutVars>
          <dgm:chMax val="1"/>
          <dgm:chPref val="1"/>
        </dgm:presLayoutVars>
      </dgm:prSet>
      <dgm:spPr/>
    </dgm:pt>
    <dgm:pt modelId="{9868E7A3-78FE-4B4D-BBF3-935B781480E1}" type="pres">
      <dgm:prSet presAssocID="{6E9E5BA1-DC4D-49E3-969B-51B0D277911C}" presName="sibTrans" presStyleCnt="0"/>
      <dgm:spPr/>
    </dgm:pt>
    <dgm:pt modelId="{978AC3FE-4F7C-41EC-95F6-B0F751C5BB66}" type="pres">
      <dgm:prSet presAssocID="{0F64AD01-6D51-46DC-A66C-0A4495953A96}" presName="compNode" presStyleCnt="0"/>
      <dgm:spPr/>
    </dgm:pt>
    <dgm:pt modelId="{6D2AAA0C-0688-4F90-911A-8C581B70F3DC}" type="pres">
      <dgm:prSet presAssocID="{0F64AD01-6D51-46DC-A66C-0A4495953A96}" presName="iconBgRect" presStyleLbl="bgShp" presStyleIdx="1" presStyleCnt="6"/>
      <dgm:spPr/>
    </dgm:pt>
    <dgm:pt modelId="{9D26E70F-F3D0-437E-9A5B-EBA8A7F30CEF}" type="pres">
      <dgm:prSet presAssocID="{0F64AD01-6D51-46DC-A66C-0A4495953A9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lp"/>
        </a:ext>
      </dgm:extLst>
    </dgm:pt>
    <dgm:pt modelId="{BD3C44B2-EF92-4083-AE3D-B3FE8F54F27E}" type="pres">
      <dgm:prSet presAssocID="{0F64AD01-6D51-46DC-A66C-0A4495953A96}" presName="spaceRect" presStyleCnt="0"/>
      <dgm:spPr/>
    </dgm:pt>
    <dgm:pt modelId="{00D8DED8-905E-43ED-8278-157CDC736095}" type="pres">
      <dgm:prSet presAssocID="{0F64AD01-6D51-46DC-A66C-0A4495953A96}" presName="textRect" presStyleLbl="revTx" presStyleIdx="1" presStyleCnt="6" custScaleX="119240">
        <dgm:presLayoutVars>
          <dgm:chMax val="1"/>
          <dgm:chPref val="1"/>
        </dgm:presLayoutVars>
      </dgm:prSet>
      <dgm:spPr/>
    </dgm:pt>
    <dgm:pt modelId="{4C6C87A6-4D3E-4C58-B50A-2A38E41A648B}" type="pres">
      <dgm:prSet presAssocID="{5E0BBB02-9DBB-48E3-992C-A00F147404B0}" presName="sibTrans" presStyleCnt="0"/>
      <dgm:spPr/>
    </dgm:pt>
    <dgm:pt modelId="{2033E5D3-FAB8-4F9C-BA7F-B72EE3E29D5E}" type="pres">
      <dgm:prSet presAssocID="{36FCB6A9-7A33-4CAA-838E-B07A0FD42179}" presName="compNode" presStyleCnt="0"/>
      <dgm:spPr/>
    </dgm:pt>
    <dgm:pt modelId="{F5F5E7E9-8D37-4B0C-8689-0CF9BAA7D2BF}" type="pres">
      <dgm:prSet presAssocID="{36FCB6A9-7A33-4CAA-838E-B07A0FD42179}" presName="iconBgRect" presStyleLbl="bgShp" presStyleIdx="2" presStyleCnt="6"/>
      <dgm:spPr/>
    </dgm:pt>
    <dgm:pt modelId="{5E9D2945-D150-4D7E-98C6-5347BAAD2702}" type="pres">
      <dgm:prSet presAssocID="{36FCB6A9-7A33-4CAA-838E-B07A0FD4217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1129ED20-AA4C-498C-AA24-23E62D2F664B}" type="pres">
      <dgm:prSet presAssocID="{36FCB6A9-7A33-4CAA-838E-B07A0FD42179}" presName="spaceRect" presStyleCnt="0"/>
      <dgm:spPr/>
    </dgm:pt>
    <dgm:pt modelId="{EBA61666-A2D3-449A-99E7-DF20B35020A1}" type="pres">
      <dgm:prSet presAssocID="{36FCB6A9-7A33-4CAA-838E-B07A0FD42179}" presName="textRect" presStyleLbl="revTx" presStyleIdx="2" presStyleCnt="6">
        <dgm:presLayoutVars>
          <dgm:chMax val="1"/>
          <dgm:chPref val="1"/>
        </dgm:presLayoutVars>
      </dgm:prSet>
      <dgm:spPr/>
    </dgm:pt>
    <dgm:pt modelId="{99D41A36-78EB-4C69-89E9-8B778B2AD821}" type="pres">
      <dgm:prSet presAssocID="{C0ABC90A-28EE-438E-BAF9-699832F38CB6}" presName="sibTrans" presStyleCnt="0"/>
      <dgm:spPr/>
    </dgm:pt>
    <dgm:pt modelId="{9FC35732-CC22-49F3-A1CB-712031A3F322}" type="pres">
      <dgm:prSet presAssocID="{6007FF98-A664-405F-AE5A-5C5379CC4039}" presName="compNode" presStyleCnt="0"/>
      <dgm:spPr/>
    </dgm:pt>
    <dgm:pt modelId="{B2A9373F-F05B-4448-85AA-8FFEC95CE524}" type="pres">
      <dgm:prSet presAssocID="{6007FF98-A664-405F-AE5A-5C5379CC4039}" presName="iconBgRect" presStyleLbl="bgShp" presStyleIdx="3" presStyleCnt="6"/>
      <dgm:spPr/>
    </dgm:pt>
    <dgm:pt modelId="{FFC813AB-F96D-4CBD-B20B-C56757CEEF7C}" type="pres">
      <dgm:prSet presAssocID="{6007FF98-A664-405F-AE5A-5C5379CC403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95403011-2A71-42AA-A82F-F9D16A06AEB2}" type="pres">
      <dgm:prSet presAssocID="{6007FF98-A664-405F-AE5A-5C5379CC4039}" presName="spaceRect" presStyleCnt="0"/>
      <dgm:spPr/>
    </dgm:pt>
    <dgm:pt modelId="{DC646E85-D663-4048-96BB-1831DB424093}" type="pres">
      <dgm:prSet presAssocID="{6007FF98-A664-405F-AE5A-5C5379CC4039}" presName="textRect" presStyleLbl="revTx" presStyleIdx="3" presStyleCnt="6">
        <dgm:presLayoutVars>
          <dgm:chMax val="1"/>
          <dgm:chPref val="1"/>
        </dgm:presLayoutVars>
      </dgm:prSet>
      <dgm:spPr/>
    </dgm:pt>
    <dgm:pt modelId="{51C7FDF7-9513-4C5C-99CE-F03B94C6C8EC}" type="pres">
      <dgm:prSet presAssocID="{55BCAFF6-75BC-460E-A22F-7B48110FCD85}" presName="sibTrans" presStyleCnt="0"/>
      <dgm:spPr/>
    </dgm:pt>
    <dgm:pt modelId="{C0551670-A106-4572-AD0D-B74C1E22BB3B}" type="pres">
      <dgm:prSet presAssocID="{7C3B19B0-09C6-4E50-8D33-084866CB9CE0}" presName="compNode" presStyleCnt="0"/>
      <dgm:spPr/>
    </dgm:pt>
    <dgm:pt modelId="{278F582C-32F6-49F7-ACD5-BA277B429746}" type="pres">
      <dgm:prSet presAssocID="{7C3B19B0-09C6-4E50-8D33-084866CB9CE0}" presName="iconBgRect" presStyleLbl="bgShp" presStyleIdx="4" presStyleCnt="6"/>
      <dgm:spPr/>
    </dgm:pt>
    <dgm:pt modelId="{5B10C8B0-84C3-425C-B7E2-91A787367A8C}" type="pres">
      <dgm:prSet presAssocID="{7C3B19B0-09C6-4E50-8D33-084866CB9CE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ngranajes"/>
        </a:ext>
      </dgm:extLst>
    </dgm:pt>
    <dgm:pt modelId="{BF4C8E05-1422-4739-8F6E-DD421C96DE78}" type="pres">
      <dgm:prSet presAssocID="{7C3B19B0-09C6-4E50-8D33-084866CB9CE0}" presName="spaceRect" presStyleCnt="0"/>
      <dgm:spPr/>
    </dgm:pt>
    <dgm:pt modelId="{FBAB7B21-274C-4CA9-804D-3E88D42C8C50}" type="pres">
      <dgm:prSet presAssocID="{7C3B19B0-09C6-4E50-8D33-084866CB9CE0}" presName="textRect" presStyleLbl="revTx" presStyleIdx="4" presStyleCnt="6">
        <dgm:presLayoutVars>
          <dgm:chMax val="1"/>
          <dgm:chPref val="1"/>
        </dgm:presLayoutVars>
      </dgm:prSet>
      <dgm:spPr/>
    </dgm:pt>
    <dgm:pt modelId="{234B7A1F-361F-4CA7-805D-7BE4833F9FA6}" type="pres">
      <dgm:prSet presAssocID="{F313D529-EEEF-4105-A9D8-F14D99F205A1}" presName="sibTrans" presStyleCnt="0"/>
      <dgm:spPr/>
    </dgm:pt>
    <dgm:pt modelId="{675C32A6-B447-4168-87F8-19467118A917}" type="pres">
      <dgm:prSet presAssocID="{E384AD10-DD70-4881-B052-D5590A208C61}" presName="compNode" presStyleCnt="0"/>
      <dgm:spPr/>
    </dgm:pt>
    <dgm:pt modelId="{3CA6BA75-7499-4938-85E4-FD8F4263B436}" type="pres">
      <dgm:prSet presAssocID="{E384AD10-DD70-4881-B052-D5590A208C61}" presName="iconBgRect" presStyleLbl="bgShp" presStyleIdx="5" presStyleCnt="6"/>
      <dgm:spPr/>
    </dgm:pt>
    <dgm:pt modelId="{98C6CCAD-66A3-4151-9731-5CDF19705F0E}" type="pres">
      <dgm:prSet presAssocID="{E384AD10-DD70-4881-B052-D5590A208C6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ombilla"/>
        </a:ext>
      </dgm:extLst>
    </dgm:pt>
    <dgm:pt modelId="{AA237C40-4131-4182-A0F9-F4472CD07051}" type="pres">
      <dgm:prSet presAssocID="{E384AD10-DD70-4881-B052-D5590A208C61}" presName="spaceRect" presStyleCnt="0"/>
      <dgm:spPr/>
    </dgm:pt>
    <dgm:pt modelId="{097126C0-54FF-4702-B1C8-30C2CA15C983}" type="pres">
      <dgm:prSet presAssocID="{E384AD10-DD70-4881-B052-D5590A208C61}" presName="textRect" presStyleLbl="revTx" presStyleIdx="5" presStyleCnt="6">
        <dgm:presLayoutVars>
          <dgm:chMax val="1"/>
          <dgm:chPref val="1"/>
        </dgm:presLayoutVars>
      </dgm:prSet>
      <dgm:spPr/>
    </dgm:pt>
  </dgm:ptLst>
  <dgm:cxnLst>
    <dgm:cxn modelId="{397A9304-A184-42E1-A1A2-2A26B1489A43}" srcId="{7E288C37-8D3B-402B-AACF-A7653FE143A4}" destId="{36FCB6A9-7A33-4CAA-838E-B07A0FD42179}" srcOrd="2" destOrd="0" parTransId="{6FC8F25D-84A9-43AC-B4C8-DB795BF0E05C}" sibTransId="{C0ABC90A-28EE-438E-BAF9-699832F38CB6}"/>
    <dgm:cxn modelId="{385E9A1D-4073-4F1B-896A-4E2A71F0107E}" type="presOf" srcId="{E384AD10-DD70-4881-B052-D5590A208C61}" destId="{097126C0-54FF-4702-B1C8-30C2CA15C983}" srcOrd="0" destOrd="0" presId="urn:microsoft.com/office/officeart/2018/5/layout/IconCircleLabelList"/>
    <dgm:cxn modelId="{D2BA4262-CA34-4C0E-8F52-AD06AACFBF14}" srcId="{7E288C37-8D3B-402B-AACF-A7653FE143A4}" destId="{7C3B19B0-09C6-4E50-8D33-084866CB9CE0}" srcOrd="4" destOrd="0" parTransId="{FD4C9707-133F-43ED-83E1-6D78FF8189F2}" sibTransId="{F313D529-EEEF-4105-A9D8-F14D99F205A1}"/>
    <dgm:cxn modelId="{F2707696-977D-4518-AFC7-EC8889EE9808}" srcId="{7E288C37-8D3B-402B-AACF-A7653FE143A4}" destId="{6007FF98-A664-405F-AE5A-5C5379CC4039}" srcOrd="3" destOrd="0" parTransId="{25310DFA-8168-4E25-9B73-686084958301}" sibTransId="{55BCAFF6-75BC-460E-A22F-7B48110FCD85}"/>
    <dgm:cxn modelId="{872D8BA6-F7E3-478F-8436-E1E2CFBC8394}" type="presOf" srcId="{6007FF98-A664-405F-AE5A-5C5379CC4039}" destId="{DC646E85-D663-4048-96BB-1831DB424093}" srcOrd="0" destOrd="0" presId="urn:microsoft.com/office/officeart/2018/5/layout/IconCircleLabelList"/>
    <dgm:cxn modelId="{9E906FC0-870E-4320-9AED-0EAF3363A18A}" type="presOf" srcId="{0F64AD01-6D51-46DC-A66C-0A4495953A96}" destId="{00D8DED8-905E-43ED-8278-157CDC736095}" srcOrd="0" destOrd="0" presId="urn:microsoft.com/office/officeart/2018/5/layout/IconCircleLabelList"/>
    <dgm:cxn modelId="{B1815FC4-F983-4B99-8E57-98145F0620D8}" type="presOf" srcId="{7E288C37-8D3B-402B-AACF-A7653FE143A4}" destId="{7F79B48D-CE9C-412E-9F04-F7CAC8E92216}" srcOrd="0" destOrd="0" presId="urn:microsoft.com/office/officeart/2018/5/layout/IconCircleLabelList"/>
    <dgm:cxn modelId="{02C857DE-70E1-46E8-8EDC-DC9C0E4D06DF}" srcId="{7E288C37-8D3B-402B-AACF-A7653FE143A4}" destId="{0F64AD01-6D51-46DC-A66C-0A4495953A96}" srcOrd="1" destOrd="0" parTransId="{F0D5B5AB-4D31-4635-859D-F1BD541AC7B4}" sibTransId="{5E0BBB02-9DBB-48E3-992C-A00F147404B0}"/>
    <dgm:cxn modelId="{EC5F69ED-0DD2-4B37-99E2-FB411A719FF3}" type="presOf" srcId="{36FCB6A9-7A33-4CAA-838E-B07A0FD42179}" destId="{EBA61666-A2D3-449A-99E7-DF20B35020A1}" srcOrd="0" destOrd="0" presId="urn:microsoft.com/office/officeart/2018/5/layout/IconCircleLabelList"/>
    <dgm:cxn modelId="{863DF3F2-2EDE-4369-B935-4134D63F39E4}" type="presOf" srcId="{4C273DB8-9525-4245-9D5C-9944E5BB192E}" destId="{9C304F9E-64BA-408F-9F82-83F380953B26}" srcOrd="0" destOrd="0" presId="urn:microsoft.com/office/officeart/2018/5/layout/IconCircleLabelList"/>
    <dgm:cxn modelId="{81617CF5-7BE3-41E2-AB46-6873E5533B78}" srcId="{7E288C37-8D3B-402B-AACF-A7653FE143A4}" destId="{E384AD10-DD70-4881-B052-D5590A208C61}" srcOrd="5" destOrd="0" parTransId="{48FB7F2A-1E42-49C6-97B2-4E8CD816DB8E}" sibTransId="{C6DD2C35-7D6B-40A7-92AC-ACE722051D2C}"/>
    <dgm:cxn modelId="{E2A93DFB-F6D0-4665-8279-BCA8F3043E97}" type="presOf" srcId="{7C3B19B0-09C6-4E50-8D33-084866CB9CE0}" destId="{FBAB7B21-274C-4CA9-804D-3E88D42C8C50}" srcOrd="0" destOrd="0" presId="urn:microsoft.com/office/officeart/2018/5/layout/IconCircleLabelList"/>
    <dgm:cxn modelId="{6DF9DBFE-14AE-4CE2-BB58-D269CFC2E8BD}" srcId="{7E288C37-8D3B-402B-AACF-A7653FE143A4}" destId="{4C273DB8-9525-4245-9D5C-9944E5BB192E}" srcOrd="0" destOrd="0" parTransId="{11D75D08-4850-43BF-9C6D-BA490CB36101}" sibTransId="{6E9E5BA1-DC4D-49E3-969B-51B0D277911C}"/>
    <dgm:cxn modelId="{F97892AB-C5D3-4291-A5C7-A7C914F05058}" type="presParOf" srcId="{7F79B48D-CE9C-412E-9F04-F7CAC8E92216}" destId="{882C07D6-6903-4E8E-BBC7-21AA1CD92C50}" srcOrd="0" destOrd="0" presId="urn:microsoft.com/office/officeart/2018/5/layout/IconCircleLabelList"/>
    <dgm:cxn modelId="{333D0B68-4119-49A3-9ADC-34F751B460EB}" type="presParOf" srcId="{882C07D6-6903-4E8E-BBC7-21AA1CD92C50}" destId="{687AA9CF-4DCD-4FEC-A042-542B4DDD2F3A}" srcOrd="0" destOrd="0" presId="urn:microsoft.com/office/officeart/2018/5/layout/IconCircleLabelList"/>
    <dgm:cxn modelId="{1BB2B07F-E62B-42F6-B6AD-E390F2C4F8F6}" type="presParOf" srcId="{882C07D6-6903-4E8E-BBC7-21AA1CD92C50}" destId="{BB0C5366-4346-4C2A-8E76-D83D0A6A1559}" srcOrd="1" destOrd="0" presId="urn:microsoft.com/office/officeart/2018/5/layout/IconCircleLabelList"/>
    <dgm:cxn modelId="{22A18484-0198-44CE-84DD-3865B9ED9617}" type="presParOf" srcId="{882C07D6-6903-4E8E-BBC7-21AA1CD92C50}" destId="{77DC6A01-DFA8-44F7-9B24-D0FAD203FA25}" srcOrd="2" destOrd="0" presId="urn:microsoft.com/office/officeart/2018/5/layout/IconCircleLabelList"/>
    <dgm:cxn modelId="{D7EA67E9-5477-4216-B703-6F7DC36214A7}" type="presParOf" srcId="{882C07D6-6903-4E8E-BBC7-21AA1CD92C50}" destId="{9C304F9E-64BA-408F-9F82-83F380953B26}" srcOrd="3" destOrd="0" presId="urn:microsoft.com/office/officeart/2018/5/layout/IconCircleLabelList"/>
    <dgm:cxn modelId="{A5853660-208E-46D8-9F35-A02D2BA29A37}" type="presParOf" srcId="{7F79B48D-CE9C-412E-9F04-F7CAC8E92216}" destId="{9868E7A3-78FE-4B4D-BBF3-935B781480E1}" srcOrd="1" destOrd="0" presId="urn:microsoft.com/office/officeart/2018/5/layout/IconCircleLabelList"/>
    <dgm:cxn modelId="{086486AC-F26F-4C6F-B063-0F91E022D191}" type="presParOf" srcId="{7F79B48D-CE9C-412E-9F04-F7CAC8E92216}" destId="{978AC3FE-4F7C-41EC-95F6-B0F751C5BB66}" srcOrd="2" destOrd="0" presId="urn:microsoft.com/office/officeart/2018/5/layout/IconCircleLabelList"/>
    <dgm:cxn modelId="{28DD313B-C1E9-41C5-8227-A132F3DAC91B}" type="presParOf" srcId="{978AC3FE-4F7C-41EC-95F6-B0F751C5BB66}" destId="{6D2AAA0C-0688-4F90-911A-8C581B70F3DC}" srcOrd="0" destOrd="0" presId="urn:microsoft.com/office/officeart/2018/5/layout/IconCircleLabelList"/>
    <dgm:cxn modelId="{0F627840-4A00-4545-A29D-FABF6F3F8BED}" type="presParOf" srcId="{978AC3FE-4F7C-41EC-95F6-B0F751C5BB66}" destId="{9D26E70F-F3D0-437E-9A5B-EBA8A7F30CEF}" srcOrd="1" destOrd="0" presId="urn:microsoft.com/office/officeart/2018/5/layout/IconCircleLabelList"/>
    <dgm:cxn modelId="{2BA07D05-5BFD-4048-A9CE-E72D096589DF}" type="presParOf" srcId="{978AC3FE-4F7C-41EC-95F6-B0F751C5BB66}" destId="{BD3C44B2-EF92-4083-AE3D-B3FE8F54F27E}" srcOrd="2" destOrd="0" presId="urn:microsoft.com/office/officeart/2018/5/layout/IconCircleLabelList"/>
    <dgm:cxn modelId="{920E7399-118B-47D5-AAC0-06A1689D5B59}" type="presParOf" srcId="{978AC3FE-4F7C-41EC-95F6-B0F751C5BB66}" destId="{00D8DED8-905E-43ED-8278-157CDC736095}" srcOrd="3" destOrd="0" presId="urn:microsoft.com/office/officeart/2018/5/layout/IconCircleLabelList"/>
    <dgm:cxn modelId="{5C20747C-9880-4D8B-8B4B-43AABC406A3B}" type="presParOf" srcId="{7F79B48D-CE9C-412E-9F04-F7CAC8E92216}" destId="{4C6C87A6-4D3E-4C58-B50A-2A38E41A648B}" srcOrd="3" destOrd="0" presId="urn:microsoft.com/office/officeart/2018/5/layout/IconCircleLabelList"/>
    <dgm:cxn modelId="{BC8E21D6-690D-4969-8CFF-6127FD403294}" type="presParOf" srcId="{7F79B48D-CE9C-412E-9F04-F7CAC8E92216}" destId="{2033E5D3-FAB8-4F9C-BA7F-B72EE3E29D5E}" srcOrd="4" destOrd="0" presId="urn:microsoft.com/office/officeart/2018/5/layout/IconCircleLabelList"/>
    <dgm:cxn modelId="{9B308EEC-0278-4E0F-981C-2A745DF19FF2}" type="presParOf" srcId="{2033E5D3-FAB8-4F9C-BA7F-B72EE3E29D5E}" destId="{F5F5E7E9-8D37-4B0C-8689-0CF9BAA7D2BF}" srcOrd="0" destOrd="0" presId="urn:microsoft.com/office/officeart/2018/5/layout/IconCircleLabelList"/>
    <dgm:cxn modelId="{D972285E-9F64-432D-A357-B8B34738F5D8}" type="presParOf" srcId="{2033E5D3-FAB8-4F9C-BA7F-B72EE3E29D5E}" destId="{5E9D2945-D150-4D7E-98C6-5347BAAD2702}" srcOrd="1" destOrd="0" presId="urn:microsoft.com/office/officeart/2018/5/layout/IconCircleLabelList"/>
    <dgm:cxn modelId="{6B504B3A-740C-4073-9EFE-EEEF1395C04F}" type="presParOf" srcId="{2033E5D3-FAB8-4F9C-BA7F-B72EE3E29D5E}" destId="{1129ED20-AA4C-498C-AA24-23E62D2F664B}" srcOrd="2" destOrd="0" presId="urn:microsoft.com/office/officeart/2018/5/layout/IconCircleLabelList"/>
    <dgm:cxn modelId="{E6595F11-035F-40CF-B0D1-B0812532748C}" type="presParOf" srcId="{2033E5D3-FAB8-4F9C-BA7F-B72EE3E29D5E}" destId="{EBA61666-A2D3-449A-99E7-DF20B35020A1}" srcOrd="3" destOrd="0" presId="urn:microsoft.com/office/officeart/2018/5/layout/IconCircleLabelList"/>
    <dgm:cxn modelId="{75DCA55D-396B-4D8F-AAA2-F038C4490B06}" type="presParOf" srcId="{7F79B48D-CE9C-412E-9F04-F7CAC8E92216}" destId="{99D41A36-78EB-4C69-89E9-8B778B2AD821}" srcOrd="5" destOrd="0" presId="urn:microsoft.com/office/officeart/2018/5/layout/IconCircleLabelList"/>
    <dgm:cxn modelId="{50D75BDB-4965-496C-8E75-98334E8D859E}" type="presParOf" srcId="{7F79B48D-CE9C-412E-9F04-F7CAC8E92216}" destId="{9FC35732-CC22-49F3-A1CB-712031A3F322}" srcOrd="6" destOrd="0" presId="urn:microsoft.com/office/officeart/2018/5/layout/IconCircleLabelList"/>
    <dgm:cxn modelId="{D968E997-42A3-4F9D-A5A9-CC4F5A244624}" type="presParOf" srcId="{9FC35732-CC22-49F3-A1CB-712031A3F322}" destId="{B2A9373F-F05B-4448-85AA-8FFEC95CE524}" srcOrd="0" destOrd="0" presId="urn:microsoft.com/office/officeart/2018/5/layout/IconCircleLabelList"/>
    <dgm:cxn modelId="{2A252675-A1FA-40AD-9873-123882D3DAE0}" type="presParOf" srcId="{9FC35732-CC22-49F3-A1CB-712031A3F322}" destId="{FFC813AB-F96D-4CBD-B20B-C56757CEEF7C}" srcOrd="1" destOrd="0" presId="urn:microsoft.com/office/officeart/2018/5/layout/IconCircleLabelList"/>
    <dgm:cxn modelId="{C8C7BAE2-E860-4380-BC49-477570999A5B}" type="presParOf" srcId="{9FC35732-CC22-49F3-A1CB-712031A3F322}" destId="{95403011-2A71-42AA-A82F-F9D16A06AEB2}" srcOrd="2" destOrd="0" presId="urn:microsoft.com/office/officeart/2018/5/layout/IconCircleLabelList"/>
    <dgm:cxn modelId="{057CA8CD-CAEC-4FD6-8820-3243BAC80838}" type="presParOf" srcId="{9FC35732-CC22-49F3-A1CB-712031A3F322}" destId="{DC646E85-D663-4048-96BB-1831DB424093}" srcOrd="3" destOrd="0" presId="urn:microsoft.com/office/officeart/2018/5/layout/IconCircleLabelList"/>
    <dgm:cxn modelId="{9D85C271-86A3-4EC7-9C6A-CB460FDA66BE}" type="presParOf" srcId="{7F79B48D-CE9C-412E-9F04-F7CAC8E92216}" destId="{51C7FDF7-9513-4C5C-99CE-F03B94C6C8EC}" srcOrd="7" destOrd="0" presId="urn:microsoft.com/office/officeart/2018/5/layout/IconCircleLabelList"/>
    <dgm:cxn modelId="{5F90B59A-49D0-4529-A9E0-647740C4868D}" type="presParOf" srcId="{7F79B48D-CE9C-412E-9F04-F7CAC8E92216}" destId="{C0551670-A106-4572-AD0D-B74C1E22BB3B}" srcOrd="8" destOrd="0" presId="urn:microsoft.com/office/officeart/2018/5/layout/IconCircleLabelList"/>
    <dgm:cxn modelId="{09AFF2BF-2243-415E-8FD3-722B20083CD1}" type="presParOf" srcId="{C0551670-A106-4572-AD0D-B74C1E22BB3B}" destId="{278F582C-32F6-49F7-ACD5-BA277B429746}" srcOrd="0" destOrd="0" presId="urn:microsoft.com/office/officeart/2018/5/layout/IconCircleLabelList"/>
    <dgm:cxn modelId="{148446D7-786F-4F45-BF97-5B5237584BFE}" type="presParOf" srcId="{C0551670-A106-4572-AD0D-B74C1E22BB3B}" destId="{5B10C8B0-84C3-425C-B7E2-91A787367A8C}" srcOrd="1" destOrd="0" presId="urn:microsoft.com/office/officeart/2018/5/layout/IconCircleLabelList"/>
    <dgm:cxn modelId="{D408B1A6-A392-4DE3-B24D-776CD41E226B}" type="presParOf" srcId="{C0551670-A106-4572-AD0D-B74C1E22BB3B}" destId="{BF4C8E05-1422-4739-8F6E-DD421C96DE78}" srcOrd="2" destOrd="0" presId="urn:microsoft.com/office/officeart/2018/5/layout/IconCircleLabelList"/>
    <dgm:cxn modelId="{D01CB23A-575A-41FC-B8E4-2BCBC64E081F}" type="presParOf" srcId="{C0551670-A106-4572-AD0D-B74C1E22BB3B}" destId="{FBAB7B21-274C-4CA9-804D-3E88D42C8C50}" srcOrd="3" destOrd="0" presId="urn:microsoft.com/office/officeart/2018/5/layout/IconCircleLabelList"/>
    <dgm:cxn modelId="{D3C67056-C217-45E3-BA19-ED37A095DE55}" type="presParOf" srcId="{7F79B48D-CE9C-412E-9F04-F7CAC8E92216}" destId="{234B7A1F-361F-4CA7-805D-7BE4833F9FA6}" srcOrd="9" destOrd="0" presId="urn:microsoft.com/office/officeart/2018/5/layout/IconCircleLabelList"/>
    <dgm:cxn modelId="{7B38311D-91C9-4C52-B427-631BEB8ADAC4}" type="presParOf" srcId="{7F79B48D-CE9C-412E-9F04-F7CAC8E92216}" destId="{675C32A6-B447-4168-87F8-19467118A917}" srcOrd="10" destOrd="0" presId="urn:microsoft.com/office/officeart/2018/5/layout/IconCircleLabelList"/>
    <dgm:cxn modelId="{AD224A6F-E76A-4C20-A355-825B6C9A846C}" type="presParOf" srcId="{675C32A6-B447-4168-87F8-19467118A917}" destId="{3CA6BA75-7499-4938-85E4-FD8F4263B436}" srcOrd="0" destOrd="0" presId="urn:microsoft.com/office/officeart/2018/5/layout/IconCircleLabelList"/>
    <dgm:cxn modelId="{C02250AA-C23A-475E-93CA-F9E77BC49056}" type="presParOf" srcId="{675C32A6-B447-4168-87F8-19467118A917}" destId="{98C6CCAD-66A3-4151-9731-5CDF19705F0E}" srcOrd="1" destOrd="0" presId="urn:microsoft.com/office/officeart/2018/5/layout/IconCircleLabelList"/>
    <dgm:cxn modelId="{23E0412A-38C9-4220-9A43-35E6142E6BDF}" type="presParOf" srcId="{675C32A6-B447-4168-87F8-19467118A917}" destId="{AA237C40-4131-4182-A0F9-F4472CD07051}" srcOrd="2" destOrd="0" presId="urn:microsoft.com/office/officeart/2018/5/layout/IconCircleLabelList"/>
    <dgm:cxn modelId="{C32CB799-79AD-4DD0-B1F5-A4CAE828176F}" type="presParOf" srcId="{675C32A6-B447-4168-87F8-19467118A917}" destId="{097126C0-54FF-4702-B1C8-30C2CA15C98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647FA8-1CE0-4AE4-873E-857A644F7A43}"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B3B03437-89F7-4AA6-81AD-8CB8AE7570A3}">
      <dgm:prSet/>
      <dgm:spPr/>
      <dgm:t>
        <a:bodyPr/>
        <a:lstStyle/>
        <a:p>
          <a:pPr>
            <a:lnSpc>
              <a:spcPct val="100000"/>
            </a:lnSpc>
          </a:pPr>
          <a:r>
            <a:rPr lang="es-MX" b="1"/>
            <a:t>Contexto: </a:t>
          </a:r>
          <a:r>
            <a:rPr lang="es-MX"/>
            <a:t>La Institución educativa AAA School, es una institución de educación internacional que comercializa servicios de turismo para estudiantes de diferentes regiones. Brinda programas de formación en sus instalaciones y a la vez da a conocer los principales sitios turísticos de la ciudad en donde está ubicada, </a:t>
          </a:r>
          <a:endParaRPr lang="en-US"/>
        </a:p>
      </dgm:t>
    </dgm:pt>
    <dgm:pt modelId="{B0BE5A93-1428-4E7B-83D1-0BC8E3F0D2C3}" type="parTrans" cxnId="{5310AD09-82AF-4D15-B12D-FEC6C529DEB6}">
      <dgm:prSet/>
      <dgm:spPr/>
      <dgm:t>
        <a:bodyPr/>
        <a:lstStyle/>
        <a:p>
          <a:endParaRPr lang="en-US"/>
        </a:p>
      </dgm:t>
    </dgm:pt>
    <dgm:pt modelId="{8D373A0D-DE5C-4880-816C-4F9E1E016C76}" type="sibTrans" cxnId="{5310AD09-82AF-4D15-B12D-FEC6C529DEB6}">
      <dgm:prSet/>
      <dgm:spPr/>
      <dgm:t>
        <a:bodyPr/>
        <a:lstStyle/>
        <a:p>
          <a:pPr>
            <a:lnSpc>
              <a:spcPct val="100000"/>
            </a:lnSpc>
          </a:pPr>
          <a:endParaRPr lang="en-US"/>
        </a:p>
      </dgm:t>
    </dgm:pt>
    <dgm:pt modelId="{2E4E0583-BC47-4ABA-80DC-C128C495D6AB}">
      <dgm:prSet/>
      <dgm:spPr/>
      <dgm:t>
        <a:bodyPr/>
        <a:lstStyle/>
        <a:p>
          <a:pPr>
            <a:lnSpc>
              <a:spcPct val="100000"/>
            </a:lnSpc>
          </a:pPr>
          <a:r>
            <a:rPr lang="es-CO" b="1"/>
            <a:t>Audiencia</a:t>
          </a:r>
          <a:r>
            <a:rPr lang="es-CO"/>
            <a:t>: Este análisis pretende ayudar al área de marketing de la institución y a las principales directivas a encontrar en donde focalizar sus esfuerzos de promoción y asignación presupuestal, para retener estudiantes, fomentar la renovación de las matrículas y permanencia de los estudiantes en los cursos de la institución.</a:t>
          </a:r>
          <a:endParaRPr lang="en-US"/>
        </a:p>
      </dgm:t>
    </dgm:pt>
    <dgm:pt modelId="{F6D8A7A5-F40C-4125-BF42-3C0683B721C2}" type="parTrans" cxnId="{D3A63792-D7A5-458C-8A19-979E438EF474}">
      <dgm:prSet/>
      <dgm:spPr/>
      <dgm:t>
        <a:bodyPr/>
        <a:lstStyle/>
        <a:p>
          <a:endParaRPr lang="en-US"/>
        </a:p>
      </dgm:t>
    </dgm:pt>
    <dgm:pt modelId="{E7F18E24-2536-419D-A81F-D7C5278C5E41}" type="sibTrans" cxnId="{D3A63792-D7A5-458C-8A19-979E438EF474}">
      <dgm:prSet/>
      <dgm:spPr/>
      <dgm:t>
        <a:bodyPr/>
        <a:lstStyle/>
        <a:p>
          <a:endParaRPr lang="en-US"/>
        </a:p>
      </dgm:t>
    </dgm:pt>
    <dgm:pt modelId="{64ADB538-021B-42B3-8D1F-65753ED314E6}" type="pres">
      <dgm:prSet presAssocID="{C9647FA8-1CE0-4AE4-873E-857A644F7A43}" presName="root" presStyleCnt="0">
        <dgm:presLayoutVars>
          <dgm:dir/>
          <dgm:resizeHandles val="exact"/>
        </dgm:presLayoutVars>
      </dgm:prSet>
      <dgm:spPr/>
    </dgm:pt>
    <dgm:pt modelId="{348CF3E6-59FC-4563-B5E0-C942547FD30F}" type="pres">
      <dgm:prSet presAssocID="{B3B03437-89F7-4AA6-81AD-8CB8AE7570A3}" presName="compNode" presStyleCnt="0"/>
      <dgm:spPr/>
    </dgm:pt>
    <dgm:pt modelId="{92BA4FF7-B84E-4801-AA6E-D515B7190E40}" type="pres">
      <dgm:prSet presAssocID="{B3B03437-89F7-4AA6-81AD-8CB8AE7570A3}" presName="bgRect" presStyleLbl="bgShp" presStyleIdx="0" presStyleCnt="2"/>
      <dgm:spPr/>
    </dgm:pt>
    <dgm:pt modelId="{277F25C2-F0C5-46B2-8D40-427ECEDF84C0}" type="pres">
      <dgm:prSet presAssocID="{B3B03437-89F7-4AA6-81AD-8CB8AE7570A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entro educativo"/>
        </a:ext>
      </dgm:extLst>
    </dgm:pt>
    <dgm:pt modelId="{1A0CCD43-8DA7-40D9-972C-0557E0B831E9}" type="pres">
      <dgm:prSet presAssocID="{B3B03437-89F7-4AA6-81AD-8CB8AE7570A3}" presName="spaceRect" presStyleCnt="0"/>
      <dgm:spPr/>
    </dgm:pt>
    <dgm:pt modelId="{842D0404-C153-4C2D-82AF-39E6064E55AD}" type="pres">
      <dgm:prSet presAssocID="{B3B03437-89F7-4AA6-81AD-8CB8AE7570A3}" presName="parTx" presStyleLbl="revTx" presStyleIdx="0" presStyleCnt="2">
        <dgm:presLayoutVars>
          <dgm:chMax val="0"/>
          <dgm:chPref val="0"/>
        </dgm:presLayoutVars>
      </dgm:prSet>
      <dgm:spPr/>
    </dgm:pt>
    <dgm:pt modelId="{B053C660-A6F1-4A0B-A667-6C2D04C1D28A}" type="pres">
      <dgm:prSet presAssocID="{8D373A0D-DE5C-4880-816C-4F9E1E016C76}" presName="sibTrans" presStyleCnt="0"/>
      <dgm:spPr/>
    </dgm:pt>
    <dgm:pt modelId="{E2D1EFF0-9B67-4AC3-9BEE-E558B6C771BB}" type="pres">
      <dgm:prSet presAssocID="{2E4E0583-BC47-4ABA-80DC-C128C495D6AB}" presName="compNode" presStyleCnt="0"/>
      <dgm:spPr/>
    </dgm:pt>
    <dgm:pt modelId="{53BD45CC-F8F3-49CA-9386-1F05B3464C38}" type="pres">
      <dgm:prSet presAssocID="{2E4E0583-BC47-4ABA-80DC-C128C495D6AB}" presName="bgRect" presStyleLbl="bgShp" presStyleIdx="1" presStyleCnt="2"/>
      <dgm:spPr/>
    </dgm:pt>
    <dgm:pt modelId="{068DFD59-578D-451C-AF10-107D733D3EE5}" type="pres">
      <dgm:prSet presAssocID="{2E4E0583-BC47-4ABA-80DC-C128C495D6A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stadísticas"/>
        </a:ext>
      </dgm:extLst>
    </dgm:pt>
    <dgm:pt modelId="{2537627F-181D-4761-AD0C-49F9AD3AD05A}" type="pres">
      <dgm:prSet presAssocID="{2E4E0583-BC47-4ABA-80DC-C128C495D6AB}" presName="spaceRect" presStyleCnt="0"/>
      <dgm:spPr/>
    </dgm:pt>
    <dgm:pt modelId="{763996FE-6138-4284-90CE-6A8E78481A11}" type="pres">
      <dgm:prSet presAssocID="{2E4E0583-BC47-4ABA-80DC-C128C495D6AB}" presName="parTx" presStyleLbl="revTx" presStyleIdx="1" presStyleCnt="2">
        <dgm:presLayoutVars>
          <dgm:chMax val="0"/>
          <dgm:chPref val="0"/>
        </dgm:presLayoutVars>
      </dgm:prSet>
      <dgm:spPr/>
    </dgm:pt>
  </dgm:ptLst>
  <dgm:cxnLst>
    <dgm:cxn modelId="{5310AD09-82AF-4D15-B12D-FEC6C529DEB6}" srcId="{C9647FA8-1CE0-4AE4-873E-857A644F7A43}" destId="{B3B03437-89F7-4AA6-81AD-8CB8AE7570A3}" srcOrd="0" destOrd="0" parTransId="{B0BE5A93-1428-4E7B-83D1-0BC8E3F0D2C3}" sibTransId="{8D373A0D-DE5C-4880-816C-4F9E1E016C76}"/>
    <dgm:cxn modelId="{3318138A-FA69-4A44-B92A-1E02DDF0EC60}" type="presOf" srcId="{C9647FA8-1CE0-4AE4-873E-857A644F7A43}" destId="{64ADB538-021B-42B3-8D1F-65753ED314E6}" srcOrd="0" destOrd="0" presId="urn:microsoft.com/office/officeart/2018/2/layout/IconVerticalSolidList"/>
    <dgm:cxn modelId="{D3A63792-D7A5-458C-8A19-979E438EF474}" srcId="{C9647FA8-1CE0-4AE4-873E-857A644F7A43}" destId="{2E4E0583-BC47-4ABA-80DC-C128C495D6AB}" srcOrd="1" destOrd="0" parTransId="{F6D8A7A5-F40C-4125-BF42-3C0683B721C2}" sibTransId="{E7F18E24-2536-419D-A81F-D7C5278C5E41}"/>
    <dgm:cxn modelId="{865307BB-8FB9-4271-BB18-2032F8353976}" type="presOf" srcId="{2E4E0583-BC47-4ABA-80DC-C128C495D6AB}" destId="{763996FE-6138-4284-90CE-6A8E78481A11}" srcOrd="0" destOrd="0" presId="urn:microsoft.com/office/officeart/2018/2/layout/IconVerticalSolidList"/>
    <dgm:cxn modelId="{527750CF-F069-4685-9966-9ACCF03ADF9A}" type="presOf" srcId="{B3B03437-89F7-4AA6-81AD-8CB8AE7570A3}" destId="{842D0404-C153-4C2D-82AF-39E6064E55AD}" srcOrd="0" destOrd="0" presId="urn:microsoft.com/office/officeart/2018/2/layout/IconVerticalSolidList"/>
    <dgm:cxn modelId="{2BE38D18-43B5-408A-94D9-9F1333E2388C}" type="presParOf" srcId="{64ADB538-021B-42B3-8D1F-65753ED314E6}" destId="{348CF3E6-59FC-4563-B5E0-C942547FD30F}" srcOrd="0" destOrd="0" presId="urn:microsoft.com/office/officeart/2018/2/layout/IconVerticalSolidList"/>
    <dgm:cxn modelId="{FD74E830-E57E-4AD5-B948-3741A317C82D}" type="presParOf" srcId="{348CF3E6-59FC-4563-B5E0-C942547FD30F}" destId="{92BA4FF7-B84E-4801-AA6E-D515B7190E40}" srcOrd="0" destOrd="0" presId="urn:microsoft.com/office/officeart/2018/2/layout/IconVerticalSolidList"/>
    <dgm:cxn modelId="{DD0512B2-BBBE-4802-8D90-2F1CEC41E2F7}" type="presParOf" srcId="{348CF3E6-59FC-4563-B5E0-C942547FD30F}" destId="{277F25C2-F0C5-46B2-8D40-427ECEDF84C0}" srcOrd="1" destOrd="0" presId="urn:microsoft.com/office/officeart/2018/2/layout/IconVerticalSolidList"/>
    <dgm:cxn modelId="{561B0FC3-5A71-4156-83DB-F43B41EC6A49}" type="presParOf" srcId="{348CF3E6-59FC-4563-B5E0-C942547FD30F}" destId="{1A0CCD43-8DA7-40D9-972C-0557E0B831E9}" srcOrd="2" destOrd="0" presId="urn:microsoft.com/office/officeart/2018/2/layout/IconVerticalSolidList"/>
    <dgm:cxn modelId="{72E1882E-3AC3-4744-BFB4-793822471EBC}" type="presParOf" srcId="{348CF3E6-59FC-4563-B5E0-C942547FD30F}" destId="{842D0404-C153-4C2D-82AF-39E6064E55AD}" srcOrd="3" destOrd="0" presId="urn:microsoft.com/office/officeart/2018/2/layout/IconVerticalSolidList"/>
    <dgm:cxn modelId="{AFA42317-1145-4756-A3B0-6CA192677501}" type="presParOf" srcId="{64ADB538-021B-42B3-8D1F-65753ED314E6}" destId="{B053C660-A6F1-4A0B-A667-6C2D04C1D28A}" srcOrd="1" destOrd="0" presId="urn:microsoft.com/office/officeart/2018/2/layout/IconVerticalSolidList"/>
    <dgm:cxn modelId="{6ADE97C1-6B1C-4C16-A3BD-FD9821B2967C}" type="presParOf" srcId="{64ADB538-021B-42B3-8D1F-65753ED314E6}" destId="{E2D1EFF0-9B67-4AC3-9BEE-E558B6C771BB}" srcOrd="2" destOrd="0" presId="urn:microsoft.com/office/officeart/2018/2/layout/IconVerticalSolidList"/>
    <dgm:cxn modelId="{D16AD69C-5FE5-442B-8720-C3A4E24BE9C9}" type="presParOf" srcId="{E2D1EFF0-9B67-4AC3-9BEE-E558B6C771BB}" destId="{53BD45CC-F8F3-49CA-9386-1F05B3464C38}" srcOrd="0" destOrd="0" presId="urn:microsoft.com/office/officeart/2018/2/layout/IconVerticalSolidList"/>
    <dgm:cxn modelId="{77574927-C6C3-4169-B8BC-A5FD92AA8A59}" type="presParOf" srcId="{E2D1EFF0-9B67-4AC3-9BEE-E558B6C771BB}" destId="{068DFD59-578D-451C-AF10-107D733D3EE5}" srcOrd="1" destOrd="0" presId="urn:microsoft.com/office/officeart/2018/2/layout/IconVerticalSolidList"/>
    <dgm:cxn modelId="{B54FE03B-8F93-4C4E-B49C-ACFEDD2276FC}" type="presParOf" srcId="{E2D1EFF0-9B67-4AC3-9BEE-E558B6C771BB}" destId="{2537627F-181D-4761-AD0C-49F9AD3AD05A}" srcOrd="2" destOrd="0" presId="urn:microsoft.com/office/officeart/2018/2/layout/IconVerticalSolidList"/>
    <dgm:cxn modelId="{65F7B384-2487-4418-A5FB-1BBC60DC933F}" type="presParOf" srcId="{E2D1EFF0-9B67-4AC3-9BEE-E558B6C771BB}" destId="{763996FE-6138-4284-90CE-6A8E78481A1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1A140D-741C-4130-B9E7-F931BDD35EF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6CA148A-79FD-4E15-A319-8EDD2929148C}">
      <dgm:prSet/>
      <dgm:spPr/>
      <dgm:t>
        <a:bodyPr/>
        <a:lstStyle/>
        <a:p>
          <a:r>
            <a:rPr lang="en-US"/>
            <a:t>1. Podemos predecir la cantidad de estudiantes que se van a mantener en la institución en el futuro, a traves de un modelo de machine learning?</a:t>
          </a:r>
        </a:p>
      </dgm:t>
    </dgm:pt>
    <dgm:pt modelId="{44897181-6724-4DEA-AD90-B2127407946B}" type="parTrans" cxnId="{F85D8404-5965-4A5A-B733-AE51B11718BC}">
      <dgm:prSet/>
      <dgm:spPr/>
      <dgm:t>
        <a:bodyPr/>
        <a:lstStyle/>
        <a:p>
          <a:endParaRPr lang="en-US"/>
        </a:p>
      </dgm:t>
    </dgm:pt>
    <dgm:pt modelId="{30B184D7-F31D-4856-95AC-F7AA15D0C463}" type="sibTrans" cxnId="{F85D8404-5965-4A5A-B733-AE51B11718BC}">
      <dgm:prSet/>
      <dgm:spPr/>
      <dgm:t>
        <a:bodyPr/>
        <a:lstStyle/>
        <a:p>
          <a:endParaRPr lang="en-US"/>
        </a:p>
      </dgm:t>
    </dgm:pt>
    <dgm:pt modelId="{335C90E5-2D59-41C7-8AF5-9755AE28F527}">
      <dgm:prSet/>
      <dgm:spPr/>
      <dgm:t>
        <a:bodyPr/>
        <a:lstStyle/>
        <a:p>
          <a:r>
            <a:rPr lang="en-US"/>
            <a:t>2. Podemos saber cual es el Estado en donde mas participacion de estudiantes tenemos matriculados en el instituto, para enfocar planes de accion? </a:t>
          </a:r>
        </a:p>
      </dgm:t>
    </dgm:pt>
    <dgm:pt modelId="{06C0DA13-7BE2-4017-8554-9AEC44BC31ED}" type="parTrans" cxnId="{0D040F4A-AAA0-4D53-A373-6B9F17B1C6A5}">
      <dgm:prSet/>
      <dgm:spPr/>
      <dgm:t>
        <a:bodyPr/>
        <a:lstStyle/>
        <a:p>
          <a:endParaRPr lang="en-US"/>
        </a:p>
      </dgm:t>
    </dgm:pt>
    <dgm:pt modelId="{8EF2C6EC-D332-4826-BC7B-83396BC09B6D}" type="sibTrans" cxnId="{0D040F4A-AAA0-4D53-A373-6B9F17B1C6A5}">
      <dgm:prSet/>
      <dgm:spPr/>
      <dgm:t>
        <a:bodyPr/>
        <a:lstStyle/>
        <a:p>
          <a:endParaRPr lang="en-US"/>
        </a:p>
      </dgm:t>
    </dgm:pt>
    <dgm:pt modelId="{F46205BE-9FA3-4F9C-A896-9B96505ED877}">
      <dgm:prSet/>
      <dgm:spPr/>
      <dgm:t>
        <a:bodyPr/>
        <a:lstStyle/>
        <a:p>
          <a:r>
            <a:rPr lang="en-US"/>
            <a:t>3. Podemos saber el tipo de viaje que toman los estudiantes que estan matriculados en la institution.</a:t>
          </a:r>
        </a:p>
      </dgm:t>
    </dgm:pt>
    <dgm:pt modelId="{7BFD22A9-D145-4D0E-9594-B7C5CD939CA2}" type="parTrans" cxnId="{065CF44E-41BB-4D2C-BE4F-931F5C561729}">
      <dgm:prSet/>
      <dgm:spPr/>
      <dgm:t>
        <a:bodyPr/>
        <a:lstStyle/>
        <a:p>
          <a:endParaRPr lang="en-US"/>
        </a:p>
      </dgm:t>
    </dgm:pt>
    <dgm:pt modelId="{FE92017E-1B62-4F35-A8FD-12D1F114B962}" type="sibTrans" cxnId="{065CF44E-41BB-4D2C-BE4F-931F5C561729}">
      <dgm:prSet/>
      <dgm:spPr/>
      <dgm:t>
        <a:bodyPr/>
        <a:lstStyle/>
        <a:p>
          <a:endParaRPr lang="en-US"/>
        </a:p>
      </dgm:t>
    </dgm:pt>
    <dgm:pt modelId="{E9FA1B4D-0E35-4CF3-A0F5-FF41D875AB16}" type="pres">
      <dgm:prSet presAssocID="{ED1A140D-741C-4130-B9E7-F931BDD35EF2}" presName="root" presStyleCnt="0">
        <dgm:presLayoutVars>
          <dgm:dir/>
          <dgm:resizeHandles val="exact"/>
        </dgm:presLayoutVars>
      </dgm:prSet>
      <dgm:spPr/>
    </dgm:pt>
    <dgm:pt modelId="{DD7FB188-32C7-4A7F-B1AC-A68D41D39C0F}" type="pres">
      <dgm:prSet presAssocID="{B6CA148A-79FD-4E15-A319-8EDD2929148C}" presName="compNode" presStyleCnt="0"/>
      <dgm:spPr/>
    </dgm:pt>
    <dgm:pt modelId="{1E52CB2C-0009-44CB-A7EF-C5AF9C89BD92}" type="pres">
      <dgm:prSet presAssocID="{B6CA148A-79FD-4E15-A319-8EDD2929148C}" presName="bgRect" presStyleLbl="bgShp" presStyleIdx="0" presStyleCnt="3"/>
      <dgm:spPr/>
    </dgm:pt>
    <dgm:pt modelId="{2B5B6ECD-0588-4BBD-A7A7-05A16A41F4C7}" type="pres">
      <dgm:prSet presAssocID="{B6CA148A-79FD-4E15-A319-8EDD2929148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ula de clases"/>
        </a:ext>
      </dgm:extLst>
    </dgm:pt>
    <dgm:pt modelId="{C268D277-17F7-42EC-817E-F5FEB85E92A1}" type="pres">
      <dgm:prSet presAssocID="{B6CA148A-79FD-4E15-A319-8EDD2929148C}" presName="spaceRect" presStyleCnt="0"/>
      <dgm:spPr/>
    </dgm:pt>
    <dgm:pt modelId="{3E89C797-5E58-43FF-92B0-4FC0FDBA2B0C}" type="pres">
      <dgm:prSet presAssocID="{B6CA148A-79FD-4E15-A319-8EDD2929148C}" presName="parTx" presStyleLbl="revTx" presStyleIdx="0" presStyleCnt="3">
        <dgm:presLayoutVars>
          <dgm:chMax val="0"/>
          <dgm:chPref val="0"/>
        </dgm:presLayoutVars>
      </dgm:prSet>
      <dgm:spPr/>
    </dgm:pt>
    <dgm:pt modelId="{E97AB147-3A95-4F71-9F4D-D85FDCA0888C}" type="pres">
      <dgm:prSet presAssocID="{30B184D7-F31D-4856-95AC-F7AA15D0C463}" presName="sibTrans" presStyleCnt="0"/>
      <dgm:spPr/>
    </dgm:pt>
    <dgm:pt modelId="{4B67DD2A-C3EE-4E90-A921-630D9075B863}" type="pres">
      <dgm:prSet presAssocID="{335C90E5-2D59-41C7-8AF5-9755AE28F527}" presName="compNode" presStyleCnt="0"/>
      <dgm:spPr/>
    </dgm:pt>
    <dgm:pt modelId="{A5D04CB7-216C-4107-8E7A-76E89F801396}" type="pres">
      <dgm:prSet presAssocID="{335C90E5-2D59-41C7-8AF5-9755AE28F527}" presName="bgRect" presStyleLbl="bgShp" presStyleIdx="1" presStyleCnt="3"/>
      <dgm:spPr/>
    </dgm:pt>
    <dgm:pt modelId="{8A75E58E-4FF2-4B39-AD43-3418DC7AADAF}" type="pres">
      <dgm:prSet presAssocID="{335C90E5-2D59-41C7-8AF5-9755AE28F52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upo"/>
        </a:ext>
      </dgm:extLst>
    </dgm:pt>
    <dgm:pt modelId="{95A2EF49-C5C8-4AEC-BF0D-ACFD36307B95}" type="pres">
      <dgm:prSet presAssocID="{335C90E5-2D59-41C7-8AF5-9755AE28F527}" presName="spaceRect" presStyleCnt="0"/>
      <dgm:spPr/>
    </dgm:pt>
    <dgm:pt modelId="{8FE8F926-6C14-4C89-A79B-FA6CF3B2AD73}" type="pres">
      <dgm:prSet presAssocID="{335C90E5-2D59-41C7-8AF5-9755AE28F527}" presName="parTx" presStyleLbl="revTx" presStyleIdx="1" presStyleCnt="3">
        <dgm:presLayoutVars>
          <dgm:chMax val="0"/>
          <dgm:chPref val="0"/>
        </dgm:presLayoutVars>
      </dgm:prSet>
      <dgm:spPr/>
    </dgm:pt>
    <dgm:pt modelId="{392C3076-2077-4429-B160-4451A84D69C3}" type="pres">
      <dgm:prSet presAssocID="{8EF2C6EC-D332-4826-BC7B-83396BC09B6D}" presName="sibTrans" presStyleCnt="0"/>
      <dgm:spPr/>
    </dgm:pt>
    <dgm:pt modelId="{7E1633F1-CDF4-4C6F-9301-9404CEB18AEE}" type="pres">
      <dgm:prSet presAssocID="{F46205BE-9FA3-4F9C-A896-9B96505ED877}" presName="compNode" presStyleCnt="0"/>
      <dgm:spPr/>
    </dgm:pt>
    <dgm:pt modelId="{2BF7EC18-D297-4468-824E-60360BBF4564}" type="pres">
      <dgm:prSet presAssocID="{F46205BE-9FA3-4F9C-A896-9B96505ED877}" presName="bgRect" presStyleLbl="bgShp" presStyleIdx="2" presStyleCnt="3"/>
      <dgm:spPr/>
    </dgm:pt>
    <dgm:pt modelId="{4BA20BB7-E525-4E9A-911D-943E24F9FF0C}" type="pres">
      <dgm:prSet presAssocID="{F46205BE-9FA3-4F9C-A896-9B96505ED87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vión"/>
        </a:ext>
      </dgm:extLst>
    </dgm:pt>
    <dgm:pt modelId="{01F86BB9-C581-4A28-96EA-A62EF430E7E2}" type="pres">
      <dgm:prSet presAssocID="{F46205BE-9FA3-4F9C-A896-9B96505ED877}" presName="spaceRect" presStyleCnt="0"/>
      <dgm:spPr/>
    </dgm:pt>
    <dgm:pt modelId="{D9001F20-C7D5-40CE-82AD-FA90CF9528DC}" type="pres">
      <dgm:prSet presAssocID="{F46205BE-9FA3-4F9C-A896-9B96505ED877}" presName="parTx" presStyleLbl="revTx" presStyleIdx="2" presStyleCnt="3">
        <dgm:presLayoutVars>
          <dgm:chMax val="0"/>
          <dgm:chPref val="0"/>
        </dgm:presLayoutVars>
      </dgm:prSet>
      <dgm:spPr/>
    </dgm:pt>
  </dgm:ptLst>
  <dgm:cxnLst>
    <dgm:cxn modelId="{F85D8404-5965-4A5A-B733-AE51B11718BC}" srcId="{ED1A140D-741C-4130-B9E7-F931BDD35EF2}" destId="{B6CA148A-79FD-4E15-A319-8EDD2929148C}" srcOrd="0" destOrd="0" parTransId="{44897181-6724-4DEA-AD90-B2127407946B}" sibTransId="{30B184D7-F31D-4856-95AC-F7AA15D0C463}"/>
    <dgm:cxn modelId="{4F8C9307-A870-4018-9F71-5C22ACBF2265}" type="presOf" srcId="{335C90E5-2D59-41C7-8AF5-9755AE28F527}" destId="{8FE8F926-6C14-4C89-A79B-FA6CF3B2AD73}" srcOrd="0" destOrd="0" presId="urn:microsoft.com/office/officeart/2018/2/layout/IconVerticalSolidList"/>
    <dgm:cxn modelId="{0D040F4A-AAA0-4D53-A373-6B9F17B1C6A5}" srcId="{ED1A140D-741C-4130-B9E7-F931BDD35EF2}" destId="{335C90E5-2D59-41C7-8AF5-9755AE28F527}" srcOrd="1" destOrd="0" parTransId="{06C0DA13-7BE2-4017-8554-9AEC44BC31ED}" sibTransId="{8EF2C6EC-D332-4826-BC7B-83396BC09B6D}"/>
    <dgm:cxn modelId="{065CF44E-41BB-4D2C-BE4F-931F5C561729}" srcId="{ED1A140D-741C-4130-B9E7-F931BDD35EF2}" destId="{F46205BE-9FA3-4F9C-A896-9B96505ED877}" srcOrd="2" destOrd="0" parTransId="{7BFD22A9-D145-4D0E-9594-B7C5CD939CA2}" sibTransId="{FE92017E-1B62-4F35-A8FD-12D1F114B962}"/>
    <dgm:cxn modelId="{85EA3578-CD14-4B69-8381-A601D596A2B6}" type="presOf" srcId="{B6CA148A-79FD-4E15-A319-8EDD2929148C}" destId="{3E89C797-5E58-43FF-92B0-4FC0FDBA2B0C}" srcOrd="0" destOrd="0" presId="urn:microsoft.com/office/officeart/2018/2/layout/IconVerticalSolidList"/>
    <dgm:cxn modelId="{3DEDE886-BE9B-4BF3-A099-482A525FF9C0}" type="presOf" srcId="{F46205BE-9FA3-4F9C-A896-9B96505ED877}" destId="{D9001F20-C7D5-40CE-82AD-FA90CF9528DC}" srcOrd="0" destOrd="0" presId="urn:microsoft.com/office/officeart/2018/2/layout/IconVerticalSolidList"/>
    <dgm:cxn modelId="{9CB918BE-E6C2-4E93-979C-2D41D8C96054}" type="presOf" srcId="{ED1A140D-741C-4130-B9E7-F931BDD35EF2}" destId="{E9FA1B4D-0E35-4CF3-A0F5-FF41D875AB16}" srcOrd="0" destOrd="0" presId="urn:microsoft.com/office/officeart/2018/2/layout/IconVerticalSolidList"/>
    <dgm:cxn modelId="{161ABBC0-A9EA-44A4-BF1D-51C72D2D5B28}" type="presParOf" srcId="{E9FA1B4D-0E35-4CF3-A0F5-FF41D875AB16}" destId="{DD7FB188-32C7-4A7F-B1AC-A68D41D39C0F}" srcOrd="0" destOrd="0" presId="urn:microsoft.com/office/officeart/2018/2/layout/IconVerticalSolidList"/>
    <dgm:cxn modelId="{FECD4F2D-1D11-4BBF-8CF9-E94E58FCBFBB}" type="presParOf" srcId="{DD7FB188-32C7-4A7F-B1AC-A68D41D39C0F}" destId="{1E52CB2C-0009-44CB-A7EF-C5AF9C89BD92}" srcOrd="0" destOrd="0" presId="urn:microsoft.com/office/officeart/2018/2/layout/IconVerticalSolidList"/>
    <dgm:cxn modelId="{4760844A-4FA5-4F87-B8F2-00D818335BEE}" type="presParOf" srcId="{DD7FB188-32C7-4A7F-B1AC-A68D41D39C0F}" destId="{2B5B6ECD-0588-4BBD-A7A7-05A16A41F4C7}" srcOrd="1" destOrd="0" presId="urn:microsoft.com/office/officeart/2018/2/layout/IconVerticalSolidList"/>
    <dgm:cxn modelId="{85B21B52-2DE7-405C-A32C-5102AC654D80}" type="presParOf" srcId="{DD7FB188-32C7-4A7F-B1AC-A68D41D39C0F}" destId="{C268D277-17F7-42EC-817E-F5FEB85E92A1}" srcOrd="2" destOrd="0" presId="urn:microsoft.com/office/officeart/2018/2/layout/IconVerticalSolidList"/>
    <dgm:cxn modelId="{3B79F57D-BDAC-4834-89AD-6E49E37E3514}" type="presParOf" srcId="{DD7FB188-32C7-4A7F-B1AC-A68D41D39C0F}" destId="{3E89C797-5E58-43FF-92B0-4FC0FDBA2B0C}" srcOrd="3" destOrd="0" presId="urn:microsoft.com/office/officeart/2018/2/layout/IconVerticalSolidList"/>
    <dgm:cxn modelId="{7AAEF759-70DE-4813-8A2F-ACCA492F8181}" type="presParOf" srcId="{E9FA1B4D-0E35-4CF3-A0F5-FF41D875AB16}" destId="{E97AB147-3A95-4F71-9F4D-D85FDCA0888C}" srcOrd="1" destOrd="0" presId="urn:microsoft.com/office/officeart/2018/2/layout/IconVerticalSolidList"/>
    <dgm:cxn modelId="{1D1071FA-7D09-40A5-B70E-1CDAAFE198C3}" type="presParOf" srcId="{E9FA1B4D-0E35-4CF3-A0F5-FF41D875AB16}" destId="{4B67DD2A-C3EE-4E90-A921-630D9075B863}" srcOrd="2" destOrd="0" presId="urn:microsoft.com/office/officeart/2018/2/layout/IconVerticalSolidList"/>
    <dgm:cxn modelId="{B5CCDE03-11AA-4B4D-A782-F807D929CFAE}" type="presParOf" srcId="{4B67DD2A-C3EE-4E90-A921-630D9075B863}" destId="{A5D04CB7-216C-4107-8E7A-76E89F801396}" srcOrd="0" destOrd="0" presId="urn:microsoft.com/office/officeart/2018/2/layout/IconVerticalSolidList"/>
    <dgm:cxn modelId="{42C7A10E-6AE6-4216-BD70-BFB6DC713BB4}" type="presParOf" srcId="{4B67DD2A-C3EE-4E90-A921-630D9075B863}" destId="{8A75E58E-4FF2-4B39-AD43-3418DC7AADAF}" srcOrd="1" destOrd="0" presId="urn:microsoft.com/office/officeart/2018/2/layout/IconVerticalSolidList"/>
    <dgm:cxn modelId="{6D56146D-5A92-41C2-94BD-3C1F3B501DF0}" type="presParOf" srcId="{4B67DD2A-C3EE-4E90-A921-630D9075B863}" destId="{95A2EF49-C5C8-4AEC-BF0D-ACFD36307B95}" srcOrd="2" destOrd="0" presId="urn:microsoft.com/office/officeart/2018/2/layout/IconVerticalSolidList"/>
    <dgm:cxn modelId="{2D886491-AB81-42D2-ADD2-FD006B4EEDCC}" type="presParOf" srcId="{4B67DD2A-C3EE-4E90-A921-630D9075B863}" destId="{8FE8F926-6C14-4C89-A79B-FA6CF3B2AD73}" srcOrd="3" destOrd="0" presId="urn:microsoft.com/office/officeart/2018/2/layout/IconVerticalSolidList"/>
    <dgm:cxn modelId="{4D2B3644-DC8B-4356-A83D-7DD6857C38B6}" type="presParOf" srcId="{E9FA1B4D-0E35-4CF3-A0F5-FF41D875AB16}" destId="{392C3076-2077-4429-B160-4451A84D69C3}" srcOrd="3" destOrd="0" presId="urn:microsoft.com/office/officeart/2018/2/layout/IconVerticalSolidList"/>
    <dgm:cxn modelId="{06DFB080-EF11-4D5E-9926-B5F9C1C70B38}" type="presParOf" srcId="{E9FA1B4D-0E35-4CF3-A0F5-FF41D875AB16}" destId="{7E1633F1-CDF4-4C6F-9301-9404CEB18AEE}" srcOrd="4" destOrd="0" presId="urn:microsoft.com/office/officeart/2018/2/layout/IconVerticalSolidList"/>
    <dgm:cxn modelId="{5D9E6635-C0F5-4E41-9CFE-DCE79061CB6B}" type="presParOf" srcId="{7E1633F1-CDF4-4C6F-9301-9404CEB18AEE}" destId="{2BF7EC18-D297-4468-824E-60360BBF4564}" srcOrd="0" destOrd="0" presId="urn:microsoft.com/office/officeart/2018/2/layout/IconVerticalSolidList"/>
    <dgm:cxn modelId="{50680EBB-2515-4B91-9AFA-50755F35E59D}" type="presParOf" srcId="{7E1633F1-CDF4-4C6F-9301-9404CEB18AEE}" destId="{4BA20BB7-E525-4E9A-911D-943E24F9FF0C}" srcOrd="1" destOrd="0" presId="urn:microsoft.com/office/officeart/2018/2/layout/IconVerticalSolidList"/>
    <dgm:cxn modelId="{6656E4B0-A944-45C7-999B-04CBCF1EBD16}" type="presParOf" srcId="{7E1633F1-CDF4-4C6F-9301-9404CEB18AEE}" destId="{01F86BB9-C581-4A28-96EA-A62EF430E7E2}" srcOrd="2" destOrd="0" presId="urn:microsoft.com/office/officeart/2018/2/layout/IconVerticalSolidList"/>
    <dgm:cxn modelId="{34EC792F-28C0-40F0-B8B2-74F61BCE0115}" type="presParOf" srcId="{7E1633F1-CDF4-4C6F-9301-9404CEB18AEE}" destId="{D9001F20-C7D5-40CE-82AD-FA90CF9528D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0313D2-CB58-4B88-8B35-D08086B2E1C8}"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DC6FE03B-6A7B-452B-88E9-18AEA13B24DC}">
      <dgm:prSet/>
      <dgm:spPr/>
      <dgm:t>
        <a:bodyPr/>
        <a:lstStyle/>
        <a:p>
          <a:r>
            <a:rPr lang="es-MX"/>
            <a:t>2389 Registros</a:t>
          </a:r>
          <a:endParaRPr lang="en-US"/>
        </a:p>
      </dgm:t>
    </dgm:pt>
    <dgm:pt modelId="{9F00C094-CE69-4F60-B25F-DAC15DB6A878}" type="parTrans" cxnId="{6DE7A08F-0AFC-4047-BF38-3133F395D2CD}">
      <dgm:prSet/>
      <dgm:spPr/>
      <dgm:t>
        <a:bodyPr/>
        <a:lstStyle/>
        <a:p>
          <a:endParaRPr lang="en-US"/>
        </a:p>
      </dgm:t>
    </dgm:pt>
    <dgm:pt modelId="{726647CE-231C-40E3-94CE-987AC87F99E5}" type="sibTrans" cxnId="{6DE7A08F-0AFC-4047-BF38-3133F395D2CD}">
      <dgm:prSet/>
      <dgm:spPr/>
      <dgm:t>
        <a:bodyPr/>
        <a:lstStyle/>
        <a:p>
          <a:endParaRPr lang="en-US"/>
        </a:p>
      </dgm:t>
    </dgm:pt>
    <dgm:pt modelId="{4ED1D5FD-0249-4E4F-BBA0-36A0C8602590}">
      <dgm:prSet/>
      <dgm:spPr/>
      <dgm:t>
        <a:bodyPr/>
        <a:lstStyle/>
        <a:p>
          <a:r>
            <a:rPr lang="es-MX" dirty="0"/>
            <a:t>55 variables </a:t>
          </a:r>
          <a:endParaRPr lang="en-US" dirty="0"/>
        </a:p>
      </dgm:t>
    </dgm:pt>
    <dgm:pt modelId="{8A38126C-BF93-4D61-B2A5-44F5CC528C66}" type="parTrans" cxnId="{FEEFCDF5-583B-4988-82E6-DE39E4409CAE}">
      <dgm:prSet/>
      <dgm:spPr/>
      <dgm:t>
        <a:bodyPr/>
        <a:lstStyle/>
        <a:p>
          <a:endParaRPr lang="en-US"/>
        </a:p>
      </dgm:t>
    </dgm:pt>
    <dgm:pt modelId="{AF0544DF-94C9-44DB-99C0-B34F35BFC014}" type="sibTrans" cxnId="{FEEFCDF5-583B-4988-82E6-DE39E4409CAE}">
      <dgm:prSet/>
      <dgm:spPr/>
      <dgm:t>
        <a:bodyPr/>
        <a:lstStyle/>
        <a:p>
          <a:endParaRPr lang="en-US"/>
        </a:p>
      </dgm:t>
    </dgm:pt>
    <dgm:pt modelId="{7261E55A-AF63-4B51-B9E1-26729211A565}">
      <dgm:prSet/>
      <dgm:spPr/>
      <dgm:t>
        <a:bodyPr/>
        <a:lstStyle/>
        <a:p>
          <a:r>
            <a:rPr lang="es-MX" dirty="0"/>
            <a:t>4 Tipos de viaje</a:t>
          </a:r>
        </a:p>
      </dgm:t>
    </dgm:pt>
    <dgm:pt modelId="{1D7B0F23-1DB0-4D46-ACED-41A48BB0100E}" type="parTrans" cxnId="{709C3EEB-368A-41A4-9B8A-7598FCBCC770}">
      <dgm:prSet/>
      <dgm:spPr/>
      <dgm:t>
        <a:bodyPr/>
        <a:lstStyle/>
        <a:p>
          <a:endParaRPr lang="en-US"/>
        </a:p>
      </dgm:t>
    </dgm:pt>
    <dgm:pt modelId="{91BC8D24-53D6-4085-B909-9DCEA1A4DE52}" type="sibTrans" cxnId="{709C3EEB-368A-41A4-9B8A-7598FCBCC770}">
      <dgm:prSet/>
      <dgm:spPr/>
      <dgm:t>
        <a:bodyPr/>
        <a:lstStyle/>
        <a:p>
          <a:endParaRPr lang="en-US"/>
        </a:p>
      </dgm:t>
    </dgm:pt>
    <dgm:pt modelId="{649EF751-A6BD-4EEC-835C-9F69B0B1055E}">
      <dgm:prSet/>
      <dgm:spPr/>
      <dgm:t>
        <a:bodyPr/>
        <a:lstStyle/>
        <a:p>
          <a:r>
            <a:rPr lang="es-MX" dirty="0"/>
            <a:t>3 Formas de pago </a:t>
          </a:r>
          <a:endParaRPr lang="en-US" dirty="0"/>
        </a:p>
      </dgm:t>
    </dgm:pt>
    <dgm:pt modelId="{463B92B4-8046-4869-BFAD-95CF650C6785}" type="parTrans" cxnId="{0A18C728-A079-4822-B065-D570623A96BE}">
      <dgm:prSet/>
      <dgm:spPr/>
      <dgm:t>
        <a:bodyPr/>
        <a:lstStyle/>
        <a:p>
          <a:endParaRPr lang="en-US"/>
        </a:p>
      </dgm:t>
    </dgm:pt>
    <dgm:pt modelId="{7077EB44-6188-4ADF-999C-0F794A8AE5F0}" type="sibTrans" cxnId="{0A18C728-A079-4822-B065-D570623A96BE}">
      <dgm:prSet/>
      <dgm:spPr/>
      <dgm:t>
        <a:bodyPr/>
        <a:lstStyle/>
        <a:p>
          <a:endParaRPr lang="en-US"/>
        </a:p>
      </dgm:t>
    </dgm:pt>
    <dgm:pt modelId="{F31445C4-581E-4E03-A924-491719A06A44}">
      <dgm:prSet/>
      <dgm:spPr/>
      <dgm:t>
        <a:bodyPr/>
        <a:lstStyle/>
        <a:p>
          <a:r>
            <a:rPr lang="es-MX" dirty="0"/>
            <a:t>54 Estados donde provienen los estudiantes</a:t>
          </a:r>
          <a:endParaRPr lang="en-US" dirty="0"/>
        </a:p>
      </dgm:t>
    </dgm:pt>
    <dgm:pt modelId="{CEC125DE-66F7-487F-9F61-D856FDD8759E}" type="parTrans" cxnId="{E2B15931-BDD1-4795-A5F2-7EAE930009F5}">
      <dgm:prSet/>
      <dgm:spPr/>
      <dgm:t>
        <a:bodyPr/>
        <a:lstStyle/>
        <a:p>
          <a:endParaRPr lang="en-US"/>
        </a:p>
      </dgm:t>
    </dgm:pt>
    <dgm:pt modelId="{1EE06194-9384-44F5-AFBC-8820DBD9CB4B}" type="sibTrans" cxnId="{E2B15931-BDD1-4795-A5F2-7EAE930009F5}">
      <dgm:prSet/>
      <dgm:spPr/>
      <dgm:t>
        <a:bodyPr/>
        <a:lstStyle/>
        <a:p>
          <a:endParaRPr lang="en-US"/>
        </a:p>
      </dgm:t>
    </dgm:pt>
    <dgm:pt modelId="{77FF02FB-3AEA-4074-B13C-6B64725F1A47}">
      <dgm:prSet/>
      <dgm:spPr/>
      <dgm:t>
        <a:bodyPr/>
        <a:lstStyle/>
        <a:p>
          <a:r>
            <a:rPr lang="es-MX" dirty="0"/>
            <a:t>28 Programas académicos</a:t>
          </a:r>
          <a:endParaRPr lang="en-US" dirty="0"/>
        </a:p>
      </dgm:t>
    </dgm:pt>
    <dgm:pt modelId="{E8DFD5D0-529B-4395-ADF2-448ABFBDA005}" type="parTrans" cxnId="{1A16F95C-6BFA-43D3-964B-655B8EB24563}">
      <dgm:prSet/>
      <dgm:spPr/>
      <dgm:t>
        <a:bodyPr/>
        <a:lstStyle/>
        <a:p>
          <a:endParaRPr lang="en-US"/>
        </a:p>
      </dgm:t>
    </dgm:pt>
    <dgm:pt modelId="{AE44C34B-4735-4CBE-9240-529570924AF1}" type="sibTrans" cxnId="{1A16F95C-6BFA-43D3-964B-655B8EB24563}">
      <dgm:prSet/>
      <dgm:spPr/>
      <dgm:t>
        <a:bodyPr/>
        <a:lstStyle/>
        <a:p>
          <a:endParaRPr lang="en-US"/>
        </a:p>
      </dgm:t>
    </dgm:pt>
    <dgm:pt modelId="{0E0A23D7-F774-4570-88EA-4A63D303F2F1}">
      <dgm:prSet/>
      <dgm:spPr/>
      <dgm:t>
        <a:bodyPr/>
        <a:lstStyle/>
        <a:p>
          <a:r>
            <a:rPr lang="es-MX" dirty="0"/>
            <a:t>6 Regiones</a:t>
          </a:r>
          <a:endParaRPr lang="en-US" dirty="0"/>
        </a:p>
      </dgm:t>
    </dgm:pt>
    <dgm:pt modelId="{35AE7513-6452-46E6-B6B5-A32027A270FC}" type="parTrans" cxnId="{593253E8-C809-4310-A05C-740DD0964AB0}">
      <dgm:prSet/>
      <dgm:spPr/>
      <dgm:t>
        <a:bodyPr/>
        <a:lstStyle/>
        <a:p>
          <a:endParaRPr lang="en-US"/>
        </a:p>
      </dgm:t>
    </dgm:pt>
    <dgm:pt modelId="{53E52FF5-8F28-4F1B-A9B4-E22AC7A7FD46}" type="sibTrans" cxnId="{593253E8-C809-4310-A05C-740DD0964AB0}">
      <dgm:prSet/>
      <dgm:spPr/>
      <dgm:t>
        <a:bodyPr/>
        <a:lstStyle/>
        <a:p>
          <a:endParaRPr lang="en-US"/>
        </a:p>
      </dgm:t>
    </dgm:pt>
    <dgm:pt modelId="{4A0CA1AE-50F0-4479-8293-E0433895779D}" type="pres">
      <dgm:prSet presAssocID="{9B0313D2-CB58-4B88-8B35-D08086B2E1C8}" presName="linear" presStyleCnt="0">
        <dgm:presLayoutVars>
          <dgm:animLvl val="lvl"/>
          <dgm:resizeHandles val="exact"/>
        </dgm:presLayoutVars>
      </dgm:prSet>
      <dgm:spPr/>
    </dgm:pt>
    <dgm:pt modelId="{9D472DF4-1B53-4877-BFEE-87590F87A3DC}" type="pres">
      <dgm:prSet presAssocID="{DC6FE03B-6A7B-452B-88E9-18AEA13B24DC}" presName="parentText" presStyleLbl="node1" presStyleIdx="0" presStyleCnt="7">
        <dgm:presLayoutVars>
          <dgm:chMax val="0"/>
          <dgm:bulletEnabled val="1"/>
        </dgm:presLayoutVars>
      </dgm:prSet>
      <dgm:spPr/>
    </dgm:pt>
    <dgm:pt modelId="{3AEF8144-9D01-452F-91E9-64F50DF17FB9}" type="pres">
      <dgm:prSet presAssocID="{726647CE-231C-40E3-94CE-987AC87F99E5}" presName="spacer" presStyleCnt="0"/>
      <dgm:spPr/>
    </dgm:pt>
    <dgm:pt modelId="{0B7273D2-249B-453C-B803-56FCDE285C1B}" type="pres">
      <dgm:prSet presAssocID="{4ED1D5FD-0249-4E4F-BBA0-36A0C8602590}" presName="parentText" presStyleLbl="node1" presStyleIdx="1" presStyleCnt="7">
        <dgm:presLayoutVars>
          <dgm:chMax val="0"/>
          <dgm:bulletEnabled val="1"/>
        </dgm:presLayoutVars>
      </dgm:prSet>
      <dgm:spPr/>
    </dgm:pt>
    <dgm:pt modelId="{006F1772-8440-4440-A674-D76F5482B3AA}" type="pres">
      <dgm:prSet presAssocID="{AF0544DF-94C9-44DB-99C0-B34F35BFC014}" presName="spacer" presStyleCnt="0"/>
      <dgm:spPr/>
    </dgm:pt>
    <dgm:pt modelId="{BF583A0E-54D0-45E3-9BCA-F561B79F257E}" type="pres">
      <dgm:prSet presAssocID="{7261E55A-AF63-4B51-B9E1-26729211A565}" presName="parentText" presStyleLbl="node1" presStyleIdx="2" presStyleCnt="7">
        <dgm:presLayoutVars>
          <dgm:chMax val="0"/>
          <dgm:bulletEnabled val="1"/>
        </dgm:presLayoutVars>
      </dgm:prSet>
      <dgm:spPr/>
    </dgm:pt>
    <dgm:pt modelId="{981AD094-F680-464A-8466-5576EBA7AB81}" type="pres">
      <dgm:prSet presAssocID="{91BC8D24-53D6-4085-B909-9DCEA1A4DE52}" presName="spacer" presStyleCnt="0"/>
      <dgm:spPr/>
    </dgm:pt>
    <dgm:pt modelId="{82992D47-8033-4CAA-81F5-61FB88F5A6B4}" type="pres">
      <dgm:prSet presAssocID="{649EF751-A6BD-4EEC-835C-9F69B0B1055E}" presName="parentText" presStyleLbl="node1" presStyleIdx="3" presStyleCnt="7">
        <dgm:presLayoutVars>
          <dgm:chMax val="0"/>
          <dgm:bulletEnabled val="1"/>
        </dgm:presLayoutVars>
      </dgm:prSet>
      <dgm:spPr/>
    </dgm:pt>
    <dgm:pt modelId="{939FE5D6-A36B-494B-ACB8-DAA68CD72DE5}" type="pres">
      <dgm:prSet presAssocID="{7077EB44-6188-4ADF-999C-0F794A8AE5F0}" presName="spacer" presStyleCnt="0"/>
      <dgm:spPr/>
    </dgm:pt>
    <dgm:pt modelId="{1E9EBD55-D52B-4B72-A425-40145E63BA03}" type="pres">
      <dgm:prSet presAssocID="{F31445C4-581E-4E03-A924-491719A06A44}" presName="parentText" presStyleLbl="node1" presStyleIdx="4" presStyleCnt="7">
        <dgm:presLayoutVars>
          <dgm:chMax val="0"/>
          <dgm:bulletEnabled val="1"/>
        </dgm:presLayoutVars>
      </dgm:prSet>
      <dgm:spPr/>
    </dgm:pt>
    <dgm:pt modelId="{078D1369-1662-41DF-AB1B-15ECB222BDA6}" type="pres">
      <dgm:prSet presAssocID="{1EE06194-9384-44F5-AFBC-8820DBD9CB4B}" presName="spacer" presStyleCnt="0"/>
      <dgm:spPr/>
    </dgm:pt>
    <dgm:pt modelId="{860EA25B-AF79-46FE-8F65-2F8B73FAC68D}" type="pres">
      <dgm:prSet presAssocID="{77FF02FB-3AEA-4074-B13C-6B64725F1A47}" presName="parentText" presStyleLbl="node1" presStyleIdx="5" presStyleCnt="7">
        <dgm:presLayoutVars>
          <dgm:chMax val="0"/>
          <dgm:bulletEnabled val="1"/>
        </dgm:presLayoutVars>
      </dgm:prSet>
      <dgm:spPr/>
    </dgm:pt>
    <dgm:pt modelId="{484085AA-EC5F-4199-A4A9-ECCCF072D559}" type="pres">
      <dgm:prSet presAssocID="{AE44C34B-4735-4CBE-9240-529570924AF1}" presName="spacer" presStyleCnt="0"/>
      <dgm:spPr/>
    </dgm:pt>
    <dgm:pt modelId="{5B8B2D61-DBA1-4C1B-845C-6F69254E751F}" type="pres">
      <dgm:prSet presAssocID="{0E0A23D7-F774-4570-88EA-4A63D303F2F1}" presName="parentText" presStyleLbl="node1" presStyleIdx="6" presStyleCnt="7">
        <dgm:presLayoutVars>
          <dgm:chMax val="0"/>
          <dgm:bulletEnabled val="1"/>
        </dgm:presLayoutVars>
      </dgm:prSet>
      <dgm:spPr/>
    </dgm:pt>
  </dgm:ptLst>
  <dgm:cxnLst>
    <dgm:cxn modelId="{82F69311-5BFB-45CA-A20A-6139DFC89208}" type="presOf" srcId="{4ED1D5FD-0249-4E4F-BBA0-36A0C8602590}" destId="{0B7273D2-249B-453C-B803-56FCDE285C1B}" srcOrd="0" destOrd="0" presId="urn:microsoft.com/office/officeart/2005/8/layout/vList2"/>
    <dgm:cxn modelId="{0A18C728-A079-4822-B065-D570623A96BE}" srcId="{9B0313D2-CB58-4B88-8B35-D08086B2E1C8}" destId="{649EF751-A6BD-4EEC-835C-9F69B0B1055E}" srcOrd="3" destOrd="0" parTransId="{463B92B4-8046-4869-BFAD-95CF650C6785}" sibTransId="{7077EB44-6188-4ADF-999C-0F794A8AE5F0}"/>
    <dgm:cxn modelId="{E2B15931-BDD1-4795-A5F2-7EAE930009F5}" srcId="{9B0313D2-CB58-4B88-8B35-D08086B2E1C8}" destId="{F31445C4-581E-4E03-A924-491719A06A44}" srcOrd="4" destOrd="0" parTransId="{CEC125DE-66F7-487F-9F61-D856FDD8759E}" sibTransId="{1EE06194-9384-44F5-AFBC-8820DBD9CB4B}"/>
    <dgm:cxn modelId="{1A16F95C-6BFA-43D3-964B-655B8EB24563}" srcId="{9B0313D2-CB58-4B88-8B35-D08086B2E1C8}" destId="{77FF02FB-3AEA-4074-B13C-6B64725F1A47}" srcOrd="5" destOrd="0" parTransId="{E8DFD5D0-529B-4395-ADF2-448ABFBDA005}" sibTransId="{AE44C34B-4735-4CBE-9240-529570924AF1}"/>
    <dgm:cxn modelId="{1CFF6142-7A15-4F8E-BD28-615506B18AED}" type="presOf" srcId="{649EF751-A6BD-4EEC-835C-9F69B0B1055E}" destId="{82992D47-8033-4CAA-81F5-61FB88F5A6B4}" srcOrd="0" destOrd="0" presId="urn:microsoft.com/office/officeart/2005/8/layout/vList2"/>
    <dgm:cxn modelId="{6D07086F-87B0-4444-A7F6-8FC9784FE4FD}" type="presOf" srcId="{7261E55A-AF63-4B51-B9E1-26729211A565}" destId="{BF583A0E-54D0-45E3-9BCA-F561B79F257E}" srcOrd="0" destOrd="0" presId="urn:microsoft.com/office/officeart/2005/8/layout/vList2"/>
    <dgm:cxn modelId="{228E8873-C912-4CC1-8BD2-91B0413147A8}" type="presOf" srcId="{77FF02FB-3AEA-4074-B13C-6B64725F1A47}" destId="{860EA25B-AF79-46FE-8F65-2F8B73FAC68D}" srcOrd="0" destOrd="0" presId="urn:microsoft.com/office/officeart/2005/8/layout/vList2"/>
    <dgm:cxn modelId="{6DE7A08F-0AFC-4047-BF38-3133F395D2CD}" srcId="{9B0313D2-CB58-4B88-8B35-D08086B2E1C8}" destId="{DC6FE03B-6A7B-452B-88E9-18AEA13B24DC}" srcOrd="0" destOrd="0" parTransId="{9F00C094-CE69-4F60-B25F-DAC15DB6A878}" sibTransId="{726647CE-231C-40E3-94CE-987AC87F99E5}"/>
    <dgm:cxn modelId="{3EB3A6B1-341A-448A-AEF5-9038B6AD3D10}" type="presOf" srcId="{DC6FE03B-6A7B-452B-88E9-18AEA13B24DC}" destId="{9D472DF4-1B53-4877-BFEE-87590F87A3DC}" srcOrd="0" destOrd="0" presId="urn:microsoft.com/office/officeart/2005/8/layout/vList2"/>
    <dgm:cxn modelId="{593253E8-C809-4310-A05C-740DD0964AB0}" srcId="{9B0313D2-CB58-4B88-8B35-D08086B2E1C8}" destId="{0E0A23D7-F774-4570-88EA-4A63D303F2F1}" srcOrd="6" destOrd="0" parTransId="{35AE7513-6452-46E6-B6B5-A32027A270FC}" sibTransId="{53E52FF5-8F28-4F1B-A9B4-E22AC7A7FD46}"/>
    <dgm:cxn modelId="{709C3EEB-368A-41A4-9B8A-7598FCBCC770}" srcId="{9B0313D2-CB58-4B88-8B35-D08086B2E1C8}" destId="{7261E55A-AF63-4B51-B9E1-26729211A565}" srcOrd="2" destOrd="0" parTransId="{1D7B0F23-1DB0-4D46-ACED-41A48BB0100E}" sibTransId="{91BC8D24-53D6-4085-B909-9DCEA1A4DE52}"/>
    <dgm:cxn modelId="{D2BD52F3-2FEF-4A36-B96D-79C0AA7F8484}" type="presOf" srcId="{F31445C4-581E-4E03-A924-491719A06A44}" destId="{1E9EBD55-D52B-4B72-A425-40145E63BA03}" srcOrd="0" destOrd="0" presId="urn:microsoft.com/office/officeart/2005/8/layout/vList2"/>
    <dgm:cxn modelId="{016559F3-E52F-4829-9600-194333DFAE26}" type="presOf" srcId="{9B0313D2-CB58-4B88-8B35-D08086B2E1C8}" destId="{4A0CA1AE-50F0-4479-8293-E0433895779D}" srcOrd="0" destOrd="0" presId="urn:microsoft.com/office/officeart/2005/8/layout/vList2"/>
    <dgm:cxn modelId="{FEEFCDF5-583B-4988-82E6-DE39E4409CAE}" srcId="{9B0313D2-CB58-4B88-8B35-D08086B2E1C8}" destId="{4ED1D5FD-0249-4E4F-BBA0-36A0C8602590}" srcOrd="1" destOrd="0" parTransId="{8A38126C-BF93-4D61-B2A5-44F5CC528C66}" sibTransId="{AF0544DF-94C9-44DB-99C0-B34F35BFC014}"/>
    <dgm:cxn modelId="{CDC267FE-7AA2-4D69-B13C-D302FC53AF4D}" type="presOf" srcId="{0E0A23D7-F774-4570-88EA-4A63D303F2F1}" destId="{5B8B2D61-DBA1-4C1B-845C-6F69254E751F}" srcOrd="0" destOrd="0" presId="urn:microsoft.com/office/officeart/2005/8/layout/vList2"/>
    <dgm:cxn modelId="{CAB7E358-640D-44D0-87DE-08E8996834BF}" type="presParOf" srcId="{4A0CA1AE-50F0-4479-8293-E0433895779D}" destId="{9D472DF4-1B53-4877-BFEE-87590F87A3DC}" srcOrd="0" destOrd="0" presId="urn:microsoft.com/office/officeart/2005/8/layout/vList2"/>
    <dgm:cxn modelId="{BB03D4A6-2E82-4B12-AB8A-1E3D794BB1CD}" type="presParOf" srcId="{4A0CA1AE-50F0-4479-8293-E0433895779D}" destId="{3AEF8144-9D01-452F-91E9-64F50DF17FB9}" srcOrd="1" destOrd="0" presId="urn:microsoft.com/office/officeart/2005/8/layout/vList2"/>
    <dgm:cxn modelId="{08954ED7-46E1-4553-90A1-C1E07325F232}" type="presParOf" srcId="{4A0CA1AE-50F0-4479-8293-E0433895779D}" destId="{0B7273D2-249B-453C-B803-56FCDE285C1B}" srcOrd="2" destOrd="0" presId="urn:microsoft.com/office/officeart/2005/8/layout/vList2"/>
    <dgm:cxn modelId="{4D0535D8-8D5F-44CC-9086-F7728F278499}" type="presParOf" srcId="{4A0CA1AE-50F0-4479-8293-E0433895779D}" destId="{006F1772-8440-4440-A674-D76F5482B3AA}" srcOrd="3" destOrd="0" presId="urn:microsoft.com/office/officeart/2005/8/layout/vList2"/>
    <dgm:cxn modelId="{D6EDDC07-2487-4CDA-A68D-AB8B481743A3}" type="presParOf" srcId="{4A0CA1AE-50F0-4479-8293-E0433895779D}" destId="{BF583A0E-54D0-45E3-9BCA-F561B79F257E}" srcOrd="4" destOrd="0" presId="urn:microsoft.com/office/officeart/2005/8/layout/vList2"/>
    <dgm:cxn modelId="{329C4943-8AEE-451F-AFAE-5BBA5CEC3013}" type="presParOf" srcId="{4A0CA1AE-50F0-4479-8293-E0433895779D}" destId="{981AD094-F680-464A-8466-5576EBA7AB81}" srcOrd="5" destOrd="0" presId="urn:microsoft.com/office/officeart/2005/8/layout/vList2"/>
    <dgm:cxn modelId="{9F131B41-308B-43C0-A8F4-D24792A7420D}" type="presParOf" srcId="{4A0CA1AE-50F0-4479-8293-E0433895779D}" destId="{82992D47-8033-4CAA-81F5-61FB88F5A6B4}" srcOrd="6" destOrd="0" presId="urn:microsoft.com/office/officeart/2005/8/layout/vList2"/>
    <dgm:cxn modelId="{C6B8F355-6E19-4537-B809-31FC58DFAD31}" type="presParOf" srcId="{4A0CA1AE-50F0-4479-8293-E0433895779D}" destId="{939FE5D6-A36B-494B-ACB8-DAA68CD72DE5}" srcOrd="7" destOrd="0" presId="urn:microsoft.com/office/officeart/2005/8/layout/vList2"/>
    <dgm:cxn modelId="{7863166A-2C39-4D96-845E-8EF93FCDA65B}" type="presParOf" srcId="{4A0CA1AE-50F0-4479-8293-E0433895779D}" destId="{1E9EBD55-D52B-4B72-A425-40145E63BA03}" srcOrd="8" destOrd="0" presId="urn:microsoft.com/office/officeart/2005/8/layout/vList2"/>
    <dgm:cxn modelId="{D11062FC-20C7-4458-88CC-39BF5A28DB18}" type="presParOf" srcId="{4A0CA1AE-50F0-4479-8293-E0433895779D}" destId="{078D1369-1662-41DF-AB1B-15ECB222BDA6}" srcOrd="9" destOrd="0" presId="urn:microsoft.com/office/officeart/2005/8/layout/vList2"/>
    <dgm:cxn modelId="{0895849A-B026-40BB-A6E8-8AEAC10742C7}" type="presParOf" srcId="{4A0CA1AE-50F0-4479-8293-E0433895779D}" destId="{860EA25B-AF79-46FE-8F65-2F8B73FAC68D}" srcOrd="10" destOrd="0" presId="urn:microsoft.com/office/officeart/2005/8/layout/vList2"/>
    <dgm:cxn modelId="{DE26A9B1-9D3A-47DD-8657-483A2D1F0FFD}" type="presParOf" srcId="{4A0CA1AE-50F0-4479-8293-E0433895779D}" destId="{484085AA-EC5F-4199-A4A9-ECCCF072D559}" srcOrd="11" destOrd="0" presId="urn:microsoft.com/office/officeart/2005/8/layout/vList2"/>
    <dgm:cxn modelId="{4A130795-344D-4348-9388-1B1153D76009}" type="presParOf" srcId="{4A0CA1AE-50F0-4479-8293-E0433895779D}" destId="{5B8B2D61-DBA1-4C1B-845C-6F69254E751F}"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7AA9CF-4DCD-4FEC-A042-542B4DDD2F3A}">
      <dsp:nvSpPr>
        <dsp:cNvPr id="0" name=""/>
        <dsp:cNvSpPr/>
      </dsp:nvSpPr>
      <dsp:spPr>
        <a:xfrm>
          <a:off x="300739" y="777177"/>
          <a:ext cx="940376" cy="94037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0C5366-4346-4C2A-8E76-D83D0A6A1559}">
      <dsp:nvSpPr>
        <dsp:cNvPr id="0" name=""/>
        <dsp:cNvSpPr/>
      </dsp:nvSpPr>
      <dsp:spPr>
        <a:xfrm>
          <a:off x="501148" y="977585"/>
          <a:ext cx="539560" cy="5395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C304F9E-64BA-408F-9F82-83F380953B26}">
      <dsp:nvSpPr>
        <dsp:cNvPr id="0" name=""/>
        <dsp:cNvSpPr/>
      </dsp:nvSpPr>
      <dsp:spPr>
        <a:xfrm>
          <a:off x="127" y="2010458"/>
          <a:ext cx="1541601" cy="616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MX" sz="1100" b="0" i="0" kern="1200"/>
            <a:t>01. Contexto y Audiencia</a:t>
          </a:r>
          <a:endParaRPr lang="en-US" sz="1100" kern="1200"/>
        </a:p>
      </dsp:txBody>
      <dsp:txXfrm>
        <a:off x="127" y="2010458"/>
        <a:ext cx="1541601" cy="616640"/>
      </dsp:txXfrm>
    </dsp:sp>
    <dsp:sp modelId="{6D2AAA0C-0688-4F90-911A-8C581B70F3DC}">
      <dsp:nvSpPr>
        <dsp:cNvPr id="0" name=""/>
        <dsp:cNvSpPr/>
      </dsp:nvSpPr>
      <dsp:spPr>
        <a:xfrm>
          <a:off x="2260423" y="777177"/>
          <a:ext cx="940376" cy="94037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26E70F-F3D0-437E-9A5B-EBA8A7F30CEF}">
      <dsp:nvSpPr>
        <dsp:cNvPr id="0" name=""/>
        <dsp:cNvSpPr/>
      </dsp:nvSpPr>
      <dsp:spPr>
        <a:xfrm>
          <a:off x="2460831" y="977585"/>
          <a:ext cx="539560" cy="5395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0D8DED8-905E-43ED-8278-157CDC736095}">
      <dsp:nvSpPr>
        <dsp:cNvPr id="0" name=""/>
        <dsp:cNvSpPr/>
      </dsp:nvSpPr>
      <dsp:spPr>
        <a:xfrm>
          <a:off x="1811509" y="2010458"/>
          <a:ext cx="1838205" cy="616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MX" sz="1100" b="0" i="0" kern="1200" dirty="0"/>
            <a:t>02</a:t>
          </a:r>
          <a:r>
            <a:rPr lang="es-MX" sz="1100" kern="1200" dirty="0"/>
            <a:t>.</a:t>
          </a:r>
          <a:r>
            <a:rPr lang="es-MX" sz="1100" b="0" i="0" kern="1200" dirty="0"/>
            <a:t>Hipótesis/Preguntas de Interés</a:t>
          </a:r>
          <a:endParaRPr lang="en-US" sz="1100" kern="1200" dirty="0"/>
        </a:p>
      </dsp:txBody>
      <dsp:txXfrm>
        <a:off x="1811509" y="2010458"/>
        <a:ext cx="1838205" cy="616640"/>
      </dsp:txXfrm>
    </dsp:sp>
    <dsp:sp modelId="{F5F5E7E9-8D37-4B0C-8689-0CF9BAA7D2BF}">
      <dsp:nvSpPr>
        <dsp:cNvPr id="0" name=""/>
        <dsp:cNvSpPr/>
      </dsp:nvSpPr>
      <dsp:spPr>
        <a:xfrm>
          <a:off x="4220107" y="777177"/>
          <a:ext cx="940376" cy="94037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9D2945-D150-4D7E-98C6-5347BAAD2702}">
      <dsp:nvSpPr>
        <dsp:cNvPr id="0" name=""/>
        <dsp:cNvSpPr/>
      </dsp:nvSpPr>
      <dsp:spPr>
        <a:xfrm>
          <a:off x="4420515" y="977585"/>
          <a:ext cx="539560" cy="5395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BA61666-A2D3-449A-99E7-DF20B35020A1}">
      <dsp:nvSpPr>
        <dsp:cNvPr id="0" name=""/>
        <dsp:cNvSpPr/>
      </dsp:nvSpPr>
      <dsp:spPr>
        <a:xfrm>
          <a:off x="3919495" y="2010458"/>
          <a:ext cx="1541601" cy="616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MX" sz="1100" b="0" i="0" kern="1200"/>
            <a:t>03. Metadata</a:t>
          </a:r>
          <a:endParaRPr lang="en-US" sz="1100" kern="1200"/>
        </a:p>
      </dsp:txBody>
      <dsp:txXfrm>
        <a:off x="3919495" y="2010458"/>
        <a:ext cx="1541601" cy="616640"/>
      </dsp:txXfrm>
    </dsp:sp>
    <dsp:sp modelId="{B2A9373F-F05B-4448-85AA-8FFEC95CE524}">
      <dsp:nvSpPr>
        <dsp:cNvPr id="0" name=""/>
        <dsp:cNvSpPr/>
      </dsp:nvSpPr>
      <dsp:spPr>
        <a:xfrm>
          <a:off x="6031489" y="777177"/>
          <a:ext cx="940376" cy="94037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C813AB-F96D-4CBD-B20B-C56757CEEF7C}">
      <dsp:nvSpPr>
        <dsp:cNvPr id="0" name=""/>
        <dsp:cNvSpPr/>
      </dsp:nvSpPr>
      <dsp:spPr>
        <a:xfrm>
          <a:off x="6231897" y="977585"/>
          <a:ext cx="539560" cy="5395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C646E85-D663-4048-96BB-1831DB424093}">
      <dsp:nvSpPr>
        <dsp:cNvPr id="0" name=""/>
        <dsp:cNvSpPr/>
      </dsp:nvSpPr>
      <dsp:spPr>
        <a:xfrm>
          <a:off x="5730877" y="2010458"/>
          <a:ext cx="1541601" cy="616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MX" sz="1100" b="0" i="0" kern="1200"/>
            <a:t>04. EDA Análisis Exploratorio</a:t>
          </a:r>
          <a:endParaRPr lang="en-US" sz="1100" kern="1200"/>
        </a:p>
      </dsp:txBody>
      <dsp:txXfrm>
        <a:off x="5730877" y="2010458"/>
        <a:ext cx="1541601" cy="616640"/>
      </dsp:txXfrm>
    </dsp:sp>
    <dsp:sp modelId="{278F582C-32F6-49F7-ACD5-BA277B429746}">
      <dsp:nvSpPr>
        <dsp:cNvPr id="0" name=""/>
        <dsp:cNvSpPr/>
      </dsp:nvSpPr>
      <dsp:spPr>
        <a:xfrm>
          <a:off x="7842871" y="777177"/>
          <a:ext cx="940376" cy="94037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10C8B0-84C3-425C-B7E2-91A787367A8C}">
      <dsp:nvSpPr>
        <dsp:cNvPr id="0" name=""/>
        <dsp:cNvSpPr/>
      </dsp:nvSpPr>
      <dsp:spPr>
        <a:xfrm>
          <a:off x="8043279" y="977585"/>
          <a:ext cx="539560" cy="53956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BAB7B21-274C-4CA9-804D-3E88D42C8C50}">
      <dsp:nvSpPr>
        <dsp:cNvPr id="0" name=""/>
        <dsp:cNvSpPr/>
      </dsp:nvSpPr>
      <dsp:spPr>
        <a:xfrm>
          <a:off x="7542259" y="2010458"/>
          <a:ext cx="1541601" cy="616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MX" sz="1100" b="0" i="0" kern="1200"/>
            <a:t>05. Modelo</a:t>
          </a:r>
          <a:endParaRPr lang="en-US" sz="1100" kern="1200"/>
        </a:p>
      </dsp:txBody>
      <dsp:txXfrm>
        <a:off x="7542259" y="2010458"/>
        <a:ext cx="1541601" cy="616640"/>
      </dsp:txXfrm>
    </dsp:sp>
    <dsp:sp modelId="{3CA6BA75-7499-4938-85E4-FD8F4263B436}">
      <dsp:nvSpPr>
        <dsp:cNvPr id="0" name=""/>
        <dsp:cNvSpPr/>
      </dsp:nvSpPr>
      <dsp:spPr>
        <a:xfrm>
          <a:off x="9654253" y="777177"/>
          <a:ext cx="940376" cy="94037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C6CCAD-66A3-4151-9731-5CDF19705F0E}">
      <dsp:nvSpPr>
        <dsp:cNvPr id="0" name=""/>
        <dsp:cNvSpPr/>
      </dsp:nvSpPr>
      <dsp:spPr>
        <a:xfrm>
          <a:off x="9854661" y="977585"/>
          <a:ext cx="539560" cy="53956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97126C0-54FF-4702-B1C8-30C2CA15C983}">
      <dsp:nvSpPr>
        <dsp:cNvPr id="0" name=""/>
        <dsp:cNvSpPr/>
      </dsp:nvSpPr>
      <dsp:spPr>
        <a:xfrm>
          <a:off x="9353640" y="2010458"/>
          <a:ext cx="1541601" cy="616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MX" sz="1100" b="0" i="0" kern="1200" dirty="0"/>
            <a:t>06. </a:t>
          </a:r>
          <a:r>
            <a:rPr lang="es-MX" sz="1100" b="0" i="0" kern="1200" dirty="0" err="1"/>
            <a:t>Insights</a:t>
          </a:r>
          <a:r>
            <a:rPr lang="es-MX" sz="1100" b="0" i="0" kern="1200" dirty="0"/>
            <a:t> y Recomendaciones</a:t>
          </a:r>
          <a:endParaRPr lang="en-US" sz="1100" kern="1200" dirty="0"/>
        </a:p>
      </dsp:txBody>
      <dsp:txXfrm>
        <a:off x="9353640" y="2010458"/>
        <a:ext cx="1541601" cy="6166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BA4FF7-B84E-4801-AA6E-D515B7190E40}">
      <dsp:nvSpPr>
        <dsp:cNvPr id="0" name=""/>
        <dsp:cNvSpPr/>
      </dsp:nvSpPr>
      <dsp:spPr>
        <a:xfrm>
          <a:off x="0" y="147058"/>
          <a:ext cx="6496050" cy="17491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7F25C2-F0C5-46B2-8D40-427ECEDF84C0}">
      <dsp:nvSpPr>
        <dsp:cNvPr id="0" name=""/>
        <dsp:cNvSpPr/>
      </dsp:nvSpPr>
      <dsp:spPr>
        <a:xfrm>
          <a:off x="529126" y="540623"/>
          <a:ext cx="962988" cy="962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42D0404-C153-4C2D-82AF-39E6064E55AD}">
      <dsp:nvSpPr>
        <dsp:cNvPr id="0" name=""/>
        <dsp:cNvSpPr/>
      </dsp:nvSpPr>
      <dsp:spPr>
        <a:xfrm>
          <a:off x="2021241" y="147058"/>
          <a:ext cx="4352341" cy="1967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8262" tIns="208262" rIns="208262" bIns="208262" numCol="1" spcCol="1270" anchor="ctr" anchorCtr="0">
          <a:noAutofit/>
        </a:bodyPr>
        <a:lstStyle/>
        <a:p>
          <a:pPr marL="0" lvl="0" indent="0" algn="l" defTabSz="622300">
            <a:lnSpc>
              <a:spcPct val="100000"/>
            </a:lnSpc>
            <a:spcBef>
              <a:spcPct val="0"/>
            </a:spcBef>
            <a:spcAft>
              <a:spcPct val="35000"/>
            </a:spcAft>
            <a:buNone/>
          </a:pPr>
          <a:r>
            <a:rPr lang="es-MX" sz="1400" b="1" kern="1200"/>
            <a:t>Contexto: </a:t>
          </a:r>
          <a:r>
            <a:rPr lang="es-MX" sz="1400" kern="1200"/>
            <a:t>La Institución educativa AAA School, es una institución de educación internacional que comercializa servicios de turismo para estudiantes de diferentes regiones. Brinda programas de formación en sus instalaciones y a la vez da a conocer los principales sitios turísticos de la ciudad en donde está ubicada, </a:t>
          </a:r>
          <a:endParaRPr lang="en-US" sz="1400" kern="1200"/>
        </a:p>
      </dsp:txBody>
      <dsp:txXfrm>
        <a:off x="2021241" y="147058"/>
        <a:ext cx="4352341" cy="1967825"/>
      </dsp:txXfrm>
    </dsp:sp>
    <dsp:sp modelId="{53BD45CC-F8F3-49CA-9386-1F05B3464C38}">
      <dsp:nvSpPr>
        <dsp:cNvPr id="0" name=""/>
        <dsp:cNvSpPr/>
      </dsp:nvSpPr>
      <dsp:spPr>
        <a:xfrm>
          <a:off x="0" y="2457115"/>
          <a:ext cx="6496050" cy="17491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8DFD59-578D-451C-AF10-107D733D3EE5}">
      <dsp:nvSpPr>
        <dsp:cNvPr id="0" name=""/>
        <dsp:cNvSpPr/>
      </dsp:nvSpPr>
      <dsp:spPr>
        <a:xfrm>
          <a:off x="529126" y="2850680"/>
          <a:ext cx="962988" cy="9620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63996FE-6138-4284-90CE-6A8E78481A11}">
      <dsp:nvSpPr>
        <dsp:cNvPr id="0" name=""/>
        <dsp:cNvSpPr/>
      </dsp:nvSpPr>
      <dsp:spPr>
        <a:xfrm>
          <a:off x="2021241" y="2457115"/>
          <a:ext cx="4352341" cy="1967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8262" tIns="208262" rIns="208262" bIns="208262" numCol="1" spcCol="1270" anchor="ctr" anchorCtr="0">
          <a:noAutofit/>
        </a:bodyPr>
        <a:lstStyle/>
        <a:p>
          <a:pPr marL="0" lvl="0" indent="0" algn="l" defTabSz="622300">
            <a:lnSpc>
              <a:spcPct val="100000"/>
            </a:lnSpc>
            <a:spcBef>
              <a:spcPct val="0"/>
            </a:spcBef>
            <a:spcAft>
              <a:spcPct val="35000"/>
            </a:spcAft>
            <a:buNone/>
          </a:pPr>
          <a:r>
            <a:rPr lang="es-CO" sz="1400" b="1" kern="1200"/>
            <a:t>Audiencia</a:t>
          </a:r>
          <a:r>
            <a:rPr lang="es-CO" sz="1400" kern="1200"/>
            <a:t>: Este análisis pretende ayudar al área de marketing de la institución y a las principales directivas a encontrar en donde focalizar sus esfuerzos de promoción y asignación presupuestal, para retener estudiantes, fomentar la renovación de las matrículas y permanencia de los estudiantes en los cursos de la institución.</a:t>
          </a:r>
          <a:endParaRPr lang="en-US" sz="1400" kern="1200"/>
        </a:p>
      </dsp:txBody>
      <dsp:txXfrm>
        <a:off x="2021241" y="2457115"/>
        <a:ext cx="4352341" cy="19678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52CB2C-0009-44CB-A7EF-C5AF9C89BD92}">
      <dsp:nvSpPr>
        <dsp:cNvPr id="0" name=""/>
        <dsp:cNvSpPr/>
      </dsp:nvSpPr>
      <dsp:spPr>
        <a:xfrm>
          <a:off x="0" y="558"/>
          <a:ext cx="6496050" cy="13059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5B6ECD-0588-4BBD-A7A7-05A16A41F4C7}">
      <dsp:nvSpPr>
        <dsp:cNvPr id="0" name=""/>
        <dsp:cNvSpPr/>
      </dsp:nvSpPr>
      <dsp:spPr>
        <a:xfrm>
          <a:off x="395054" y="294400"/>
          <a:ext cx="718281" cy="7182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E89C797-5E58-43FF-92B0-4FC0FDBA2B0C}">
      <dsp:nvSpPr>
        <dsp:cNvPr id="0" name=""/>
        <dsp:cNvSpPr/>
      </dsp:nvSpPr>
      <dsp:spPr>
        <a:xfrm>
          <a:off x="1508391" y="558"/>
          <a:ext cx="4987658"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800100">
            <a:lnSpc>
              <a:spcPct val="90000"/>
            </a:lnSpc>
            <a:spcBef>
              <a:spcPct val="0"/>
            </a:spcBef>
            <a:spcAft>
              <a:spcPct val="35000"/>
            </a:spcAft>
            <a:buNone/>
          </a:pPr>
          <a:r>
            <a:rPr lang="en-US" sz="1800" kern="1200"/>
            <a:t>1. Podemos predecir la cantidad de estudiantes que se van a mantener en la institución en el futuro, a traves de un modelo de machine learning?</a:t>
          </a:r>
        </a:p>
      </dsp:txBody>
      <dsp:txXfrm>
        <a:off x="1508391" y="558"/>
        <a:ext cx="4987658" cy="1305966"/>
      </dsp:txXfrm>
    </dsp:sp>
    <dsp:sp modelId="{A5D04CB7-216C-4107-8E7A-76E89F801396}">
      <dsp:nvSpPr>
        <dsp:cNvPr id="0" name=""/>
        <dsp:cNvSpPr/>
      </dsp:nvSpPr>
      <dsp:spPr>
        <a:xfrm>
          <a:off x="0" y="1633016"/>
          <a:ext cx="6496050" cy="13059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75E58E-4FF2-4B39-AD43-3418DC7AADAF}">
      <dsp:nvSpPr>
        <dsp:cNvPr id="0" name=""/>
        <dsp:cNvSpPr/>
      </dsp:nvSpPr>
      <dsp:spPr>
        <a:xfrm>
          <a:off x="395054" y="1926859"/>
          <a:ext cx="718281" cy="7182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FE8F926-6C14-4C89-A79B-FA6CF3B2AD73}">
      <dsp:nvSpPr>
        <dsp:cNvPr id="0" name=""/>
        <dsp:cNvSpPr/>
      </dsp:nvSpPr>
      <dsp:spPr>
        <a:xfrm>
          <a:off x="1508391" y="1633016"/>
          <a:ext cx="4987658"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800100">
            <a:lnSpc>
              <a:spcPct val="90000"/>
            </a:lnSpc>
            <a:spcBef>
              <a:spcPct val="0"/>
            </a:spcBef>
            <a:spcAft>
              <a:spcPct val="35000"/>
            </a:spcAft>
            <a:buNone/>
          </a:pPr>
          <a:r>
            <a:rPr lang="en-US" sz="1800" kern="1200"/>
            <a:t>2. Podemos saber cual es el Estado en donde mas participacion de estudiantes tenemos matriculados en el instituto, para enfocar planes de accion? </a:t>
          </a:r>
        </a:p>
      </dsp:txBody>
      <dsp:txXfrm>
        <a:off x="1508391" y="1633016"/>
        <a:ext cx="4987658" cy="1305966"/>
      </dsp:txXfrm>
    </dsp:sp>
    <dsp:sp modelId="{2BF7EC18-D297-4468-824E-60360BBF4564}">
      <dsp:nvSpPr>
        <dsp:cNvPr id="0" name=""/>
        <dsp:cNvSpPr/>
      </dsp:nvSpPr>
      <dsp:spPr>
        <a:xfrm>
          <a:off x="0" y="3265475"/>
          <a:ext cx="6496050" cy="13059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A20BB7-E525-4E9A-911D-943E24F9FF0C}">
      <dsp:nvSpPr>
        <dsp:cNvPr id="0" name=""/>
        <dsp:cNvSpPr/>
      </dsp:nvSpPr>
      <dsp:spPr>
        <a:xfrm>
          <a:off x="395054" y="3559317"/>
          <a:ext cx="718281" cy="7182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9001F20-C7D5-40CE-82AD-FA90CF9528DC}">
      <dsp:nvSpPr>
        <dsp:cNvPr id="0" name=""/>
        <dsp:cNvSpPr/>
      </dsp:nvSpPr>
      <dsp:spPr>
        <a:xfrm>
          <a:off x="1508391" y="3265475"/>
          <a:ext cx="4987658"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800100">
            <a:lnSpc>
              <a:spcPct val="90000"/>
            </a:lnSpc>
            <a:spcBef>
              <a:spcPct val="0"/>
            </a:spcBef>
            <a:spcAft>
              <a:spcPct val="35000"/>
            </a:spcAft>
            <a:buNone/>
          </a:pPr>
          <a:r>
            <a:rPr lang="en-US" sz="1800" kern="1200"/>
            <a:t>3. Podemos saber el tipo de viaje que toman los estudiantes que estan matriculados en la institution.</a:t>
          </a:r>
        </a:p>
      </dsp:txBody>
      <dsp:txXfrm>
        <a:off x="1508391" y="3265475"/>
        <a:ext cx="4987658" cy="13059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472DF4-1B53-4877-BFEE-87590F87A3DC}">
      <dsp:nvSpPr>
        <dsp:cNvPr id="0" name=""/>
        <dsp:cNvSpPr/>
      </dsp:nvSpPr>
      <dsp:spPr>
        <a:xfrm>
          <a:off x="0" y="10046"/>
          <a:ext cx="9256541" cy="407745"/>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MX" sz="1700" kern="1200"/>
            <a:t>2389 Registros</a:t>
          </a:r>
          <a:endParaRPr lang="en-US" sz="1700" kern="1200"/>
        </a:p>
      </dsp:txBody>
      <dsp:txXfrm>
        <a:off x="19904" y="29950"/>
        <a:ext cx="9216733" cy="367937"/>
      </dsp:txXfrm>
    </dsp:sp>
    <dsp:sp modelId="{0B7273D2-249B-453C-B803-56FCDE285C1B}">
      <dsp:nvSpPr>
        <dsp:cNvPr id="0" name=""/>
        <dsp:cNvSpPr/>
      </dsp:nvSpPr>
      <dsp:spPr>
        <a:xfrm>
          <a:off x="0" y="466752"/>
          <a:ext cx="9256541" cy="407745"/>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MX" sz="1700" kern="1200" dirty="0"/>
            <a:t>55 variables </a:t>
          </a:r>
          <a:endParaRPr lang="en-US" sz="1700" kern="1200" dirty="0"/>
        </a:p>
      </dsp:txBody>
      <dsp:txXfrm>
        <a:off x="19904" y="486656"/>
        <a:ext cx="9216733" cy="367937"/>
      </dsp:txXfrm>
    </dsp:sp>
    <dsp:sp modelId="{BF583A0E-54D0-45E3-9BCA-F561B79F257E}">
      <dsp:nvSpPr>
        <dsp:cNvPr id="0" name=""/>
        <dsp:cNvSpPr/>
      </dsp:nvSpPr>
      <dsp:spPr>
        <a:xfrm>
          <a:off x="0" y="923457"/>
          <a:ext cx="9256541" cy="407745"/>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MX" sz="1700" kern="1200" dirty="0"/>
            <a:t>4 Tipos de viaje</a:t>
          </a:r>
        </a:p>
      </dsp:txBody>
      <dsp:txXfrm>
        <a:off x="19904" y="943361"/>
        <a:ext cx="9216733" cy="367937"/>
      </dsp:txXfrm>
    </dsp:sp>
    <dsp:sp modelId="{82992D47-8033-4CAA-81F5-61FB88F5A6B4}">
      <dsp:nvSpPr>
        <dsp:cNvPr id="0" name=""/>
        <dsp:cNvSpPr/>
      </dsp:nvSpPr>
      <dsp:spPr>
        <a:xfrm>
          <a:off x="0" y="1380162"/>
          <a:ext cx="9256541" cy="407745"/>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MX" sz="1700" kern="1200" dirty="0"/>
            <a:t>3 Formas de pago </a:t>
          </a:r>
          <a:endParaRPr lang="en-US" sz="1700" kern="1200" dirty="0"/>
        </a:p>
      </dsp:txBody>
      <dsp:txXfrm>
        <a:off x="19904" y="1400066"/>
        <a:ext cx="9216733" cy="367937"/>
      </dsp:txXfrm>
    </dsp:sp>
    <dsp:sp modelId="{1E9EBD55-D52B-4B72-A425-40145E63BA03}">
      <dsp:nvSpPr>
        <dsp:cNvPr id="0" name=""/>
        <dsp:cNvSpPr/>
      </dsp:nvSpPr>
      <dsp:spPr>
        <a:xfrm>
          <a:off x="0" y="1836867"/>
          <a:ext cx="9256541" cy="407745"/>
        </a:xfrm>
        <a:prstGeom prst="round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MX" sz="1700" kern="1200" dirty="0"/>
            <a:t>54 Estados donde provienen los estudiantes</a:t>
          </a:r>
          <a:endParaRPr lang="en-US" sz="1700" kern="1200" dirty="0"/>
        </a:p>
      </dsp:txBody>
      <dsp:txXfrm>
        <a:off x="19904" y="1856771"/>
        <a:ext cx="9216733" cy="367937"/>
      </dsp:txXfrm>
    </dsp:sp>
    <dsp:sp modelId="{860EA25B-AF79-46FE-8F65-2F8B73FAC68D}">
      <dsp:nvSpPr>
        <dsp:cNvPr id="0" name=""/>
        <dsp:cNvSpPr/>
      </dsp:nvSpPr>
      <dsp:spPr>
        <a:xfrm>
          <a:off x="0" y="2293572"/>
          <a:ext cx="9256541" cy="407745"/>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MX" sz="1700" kern="1200" dirty="0"/>
            <a:t>28 Programas académicos</a:t>
          </a:r>
          <a:endParaRPr lang="en-US" sz="1700" kern="1200" dirty="0"/>
        </a:p>
      </dsp:txBody>
      <dsp:txXfrm>
        <a:off x="19904" y="2313476"/>
        <a:ext cx="9216733" cy="367937"/>
      </dsp:txXfrm>
    </dsp:sp>
    <dsp:sp modelId="{5B8B2D61-DBA1-4C1B-845C-6F69254E751F}">
      <dsp:nvSpPr>
        <dsp:cNvPr id="0" name=""/>
        <dsp:cNvSpPr/>
      </dsp:nvSpPr>
      <dsp:spPr>
        <a:xfrm>
          <a:off x="0" y="2750277"/>
          <a:ext cx="9256541" cy="407745"/>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MX" sz="1700" kern="1200" dirty="0"/>
            <a:t>6 Regiones</a:t>
          </a:r>
          <a:endParaRPr lang="en-US" sz="1700" kern="1200" dirty="0"/>
        </a:p>
      </dsp:txBody>
      <dsp:txXfrm>
        <a:off x="19904" y="2770181"/>
        <a:ext cx="9216733" cy="36793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3/20/2024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3/20/2024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3/20/2024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3/20/2024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3/20/2024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3/20/2024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9.jpe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59FEF9A-9073-4D0C-AE3F-4B05B7C78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5">
            <a:extLst>
              <a:ext uri="{FF2B5EF4-FFF2-40B4-BE49-F238E27FC236}">
                <a16:creationId xmlns:a16="http://schemas.microsoft.com/office/drawing/2014/main" id="{9A868E46-760C-4803-96E3-94D7FF55D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s-CO"/>
          </a:p>
        </p:txBody>
      </p:sp>
      <p:sp>
        <p:nvSpPr>
          <p:cNvPr id="3" name="Subtítulo 2">
            <a:extLst>
              <a:ext uri="{FF2B5EF4-FFF2-40B4-BE49-F238E27FC236}">
                <a16:creationId xmlns:a16="http://schemas.microsoft.com/office/drawing/2014/main" id="{5BABE5E1-4F40-FCAB-A172-A305021693D8}"/>
              </a:ext>
            </a:extLst>
          </p:cNvPr>
          <p:cNvSpPr>
            <a:spLocks noGrp="1"/>
          </p:cNvSpPr>
          <p:nvPr>
            <p:ph type="subTitle" idx="1"/>
          </p:nvPr>
        </p:nvSpPr>
        <p:spPr>
          <a:xfrm>
            <a:off x="1154955" y="1333500"/>
            <a:ext cx="2914380" cy="4191000"/>
          </a:xfrm>
        </p:spPr>
        <p:txBody>
          <a:bodyPr anchor="ctr">
            <a:normAutofit/>
          </a:bodyPr>
          <a:lstStyle/>
          <a:p>
            <a:pPr algn="r"/>
            <a:r>
              <a:rPr lang="es-MX">
                <a:solidFill>
                  <a:schemeClr val="tx1"/>
                </a:solidFill>
              </a:rPr>
              <a:t>MODELO DE  retención de estudiantes</a:t>
            </a:r>
          </a:p>
          <a:p>
            <a:pPr algn="r"/>
            <a:r>
              <a:rPr lang="es-MX">
                <a:solidFill>
                  <a:schemeClr val="tx1"/>
                </a:solidFill>
              </a:rPr>
              <a:t>Autor. Sandra patricia cano obando</a:t>
            </a:r>
            <a:endParaRPr lang="es-CO">
              <a:solidFill>
                <a:schemeClr val="tx1"/>
              </a:solidFill>
            </a:endParaRPr>
          </a:p>
        </p:txBody>
      </p:sp>
      <p:cxnSp>
        <p:nvCxnSpPr>
          <p:cNvPr id="32" name="Straight Connector 31">
            <a:extLst>
              <a:ext uri="{FF2B5EF4-FFF2-40B4-BE49-F238E27FC236}">
                <a16:creationId xmlns:a16="http://schemas.microsoft.com/office/drawing/2014/main" id="{C632DB3C-29C8-435B-832E-2A00033193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61021" y="1828800"/>
            <a:ext cx="0" cy="3200400"/>
          </a:xfrm>
          <a:prstGeom prst="line">
            <a:avLst/>
          </a:prstGeom>
          <a:ln w="19050" cap="sq">
            <a:solidFill>
              <a:schemeClr val="bg2">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DBD3A978-B5E0-D1C1-C3C0-41639FD222A1}"/>
              </a:ext>
            </a:extLst>
          </p:cNvPr>
          <p:cNvSpPr>
            <a:spLocks noGrp="1"/>
          </p:cNvSpPr>
          <p:nvPr>
            <p:ph type="ctrTitle"/>
          </p:nvPr>
        </p:nvSpPr>
        <p:spPr>
          <a:xfrm>
            <a:off x="4652707" y="1333500"/>
            <a:ext cx="6240580" cy="4191000"/>
          </a:xfrm>
        </p:spPr>
        <p:txBody>
          <a:bodyPr anchor="ctr">
            <a:normAutofit/>
          </a:bodyPr>
          <a:lstStyle/>
          <a:p>
            <a:r>
              <a:rPr lang="es-MX" dirty="0"/>
              <a:t>Instituto </a:t>
            </a:r>
            <a:r>
              <a:rPr lang="es-MX" dirty="0" err="1"/>
              <a:t>School</a:t>
            </a:r>
            <a:r>
              <a:rPr lang="es-MX" dirty="0"/>
              <a:t> AAA</a:t>
            </a:r>
            <a:endParaRPr lang="es-CO" dirty="0"/>
          </a:p>
        </p:txBody>
      </p:sp>
    </p:spTree>
    <p:extLst>
      <p:ext uri="{BB962C8B-B14F-4D97-AF65-F5344CB8AC3E}">
        <p14:creationId xmlns:p14="http://schemas.microsoft.com/office/powerpoint/2010/main" val="348415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5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3">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8" name="Freeform: Shape 27">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s-CO"/>
          </a:p>
        </p:txBody>
      </p:sp>
      <p:pic>
        <p:nvPicPr>
          <p:cNvPr id="5" name="Imagen 4">
            <a:extLst>
              <a:ext uri="{FF2B5EF4-FFF2-40B4-BE49-F238E27FC236}">
                <a16:creationId xmlns:a16="http://schemas.microsoft.com/office/drawing/2014/main" id="{425EA5D2-6512-7638-8183-A5911E9829F9}"/>
              </a:ext>
            </a:extLst>
          </p:cNvPr>
          <p:cNvPicPr>
            <a:picLocks noChangeAspect="1"/>
          </p:cNvPicPr>
          <p:nvPr/>
        </p:nvPicPr>
        <p:blipFill>
          <a:blip r:embed="rId2"/>
          <a:stretch>
            <a:fillRect/>
          </a:stretch>
        </p:blipFill>
        <p:spPr>
          <a:xfrm>
            <a:off x="5464371" y="1819491"/>
            <a:ext cx="6985201" cy="4243509"/>
          </a:xfrm>
          <a:prstGeom prst="rect">
            <a:avLst/>
          </a:prstGeom>
          <a:effectLst/>
        </p:spPr>
      </p:pic>
      <p:sp>
        <p:nvSpPr>
          <p:cNvPr id="30" name="Rectangle 29">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9" name="Rectangle 4">
            <a:extLst>
              <a:ext uri="{FF2B5EF4-FFF2-40B4-BE49-F238E27FC236}">
                <a16:creationId xmlns:a16="http://schemas.microsoft.com/office/drawing/2014/main" id="{EFDB59F7-5DA3-8DC8-8CC9-B54740C97BEF}"/>
              </a:ext>
            </a:extLst>
          </p:cNvPr>
          <p:cNvSpPr>
            <a:spLocks noChangeArrowheads="1"/>
          </p:cNvSpPr>
          <p:nvPr/>
        </p:nvSpPr>
        <p:spPr bwMode="auto">
          <a:xfrm>
            <a:off x="648931" y="2438400"/>
            <a:ext cx="4166509" cy="37854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spcBef>
                <a:spcPts val="1000"/>
              </a:spcBef>
              <a:spcAft>
                <a:spcPts val="0"/>
              </a:spcAft>
              <a:buClr>
                <a:schemeClr val="bg2">
                  <a:lumMod val="40000"/>
                  <a:lumOff val="60000"/>
                </a:schemeClr>
              </a:buClr>
              <a:buSzPct val="80000"/>
              <a:buFont typeface="Wingdings 3" charset="2"/>
              <a:buChar char=""/>
              <a:tabLst/>
            </a:pPr>
            <a:r>
              <a:rPr lang="en-US" altLang="es-CO">
                <a:solidFill>
                  <a:srgbClr val="EBEBEB"/>
                </a:solidFill>
                <a:latin typeface="+mj-lt"/>
                <a:ea typeface="+mj-ea"/>
                <a:cs typeface="+mj-cs"/>
              </a:rPr>
              <a:t>podemos observar que la mayoría de los estudiantes vienen del estado de California, y corresponde al 30% de los inscritos, seguido de Texas con un 12%, los cuales al sumarse representan el 42% de nuestros registros.</a:t>
            </a:r>
          </a:p>
          <a:p>
            <a:pPr marL="0" marR="0" lvl="0" indent="0" eaLnBrk="1" fontAlgn="base" hangingPunct="1">
              <a:spcBef>
                <a:spcPts val="1000"/>
              </a:spcBef>
              <a:spcAft>
                <a:spcPts val="0"/>
              </a:spcAft>
              <a:buClr>
                <a:schemeClr val="bg2">
                  <a:lumMod val="40000"/>
                  <a:lumOff val="60000"/>
                </a:schemeClr>
              </a:buClr>
              <a:buSzPct val="80000"/>
              <a:buFont typeface="Wingdings 3" charset="2"/>
              <a:buChar char=""/>
              <a:tabLst/>
            </a:pPr>
            <a:endParaRPr lang="en-US" altLang="es-CO">
              <a:solidFill>
                <a:srgbClr val="EBEBEB"/>
              </a:solidFill>
              <a:latin typeface="+mj-lt"/>
              <a:ea typeface="+mj-ea"/>
              <a:cs typeface="+mj-cs"/>
            </a:endParaRPr>
          </a:p>
          <a:p>
            <a:pPr marL="0" marR="0" lvl="0" indent="0" eaLnBrk="1" fontAlgn="base" hangingPunct="1">
              <a:spcBef>
                <a:spcPts val="1000"/>
              </a:spcBef>
              <a:spcAft>
                <a:spcPts val="0"/>
              </a:spcAft>
              <a:buClr>
                <a:schemeClr val="bg2">
                  <a:lumMod val="40000"/>
                  <a:lumOff val="60000"/>
                </a:schemeClr>
              </a:buClr>
              <a:buSzPct val="80000"/>
              <a:buFont typeface="Wingdings 3" charset="2"/>
              <a:buChar char=""/>
              <a:tabLst/>
            </a:pPr>
            <a:endParaRPr kumimoji="0" lang="en-US" altLang="es-CO" u="none" strike="noStrike" cap="none" normalizeH="0" baseline="0">
              <a:ln>
                <a:noFill/>
              </a:ln>
              <a:solidFill>
                <a:srgbClr val="EBEBEB"/>
              </a:solidFill>
              <a:effectLst/>
              <a:latin typeface="+mj-lt"/>
              <a:ea typeface="+mj-ea"/>
              <a:cs typeface="+mj-cs"/>
            </a:endParaRPr>
          </a:p>
        </p:txBody>
      </p:sp>
    </p:spTree>
    <p:extLst>
      <p:ext uri="{BB962C8B-B14F-4D97-AF65-F5344CB8AC3E}">
        <p14:creationId xmlns:p14="http://schemas.microsoft.com/office/powerpoint/2010/main" val="173345328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172" name="Picture 4">
            <a:extLst>
              <a:ext uri="{FF2B5EF4-FFF2-40B4-BE49-F238E27FC236}">
                <a16:creationId xmlns:a16="http://schemas.microsoft.com/office/drawing/2014/main" id="{BA2D6C78-EC29-F801-55B7-75FE3F4E5F9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4373" y="1467400"/>
            <a:ext cx="5451627" cy="4184124"/>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7DC4DEE6-739A-22ED-DEC4-D1A1BB0A5078}"/>
              </a:ext>
            </a:extLst>
          </p:cNvPr>
          <p:cNvSpPr>
            <a:spLocks noGrp="1"/>
          </p:cNvSpPr>
          <p:nvPr>
            <p:ph idx="1"/>
          </p:nvPr>
        </p:nvSpPr>
        <p:spPr>
          <a:xfrm>
            <a:off x="6379302" y="1455339"/>
            <a:ext cx="5255200" cy="4196185"/>
          </a:xfrm>
        </p:spPr>
        <p:txBody>
          <a:bodyPr>
            <a:normAutofit fontScale="85000" lnSpcReduction="20000"/>
          </a:bodyPr>
          <a:lstStyle/>
          <a:p>
            <a:pPr algn="just"/>
            <a:r>
              <a:rPr lang="es-MX" dirty="0"/>
              <a:t>Nos pareció importante analizar, la distribución de ingresos de las familias que envían a sus hijos al Instituto </a:t>
            </a:r>
            <a:r>
              <a:rPr lang="es-MX" dirty="0" err="1"/>
              <a:t>School</a:t>
            </a:r>
            <a:r>
              <a:rPr lang="es-MX" dirty="0"/>
              <a:t> AAA,  para ver qué tan dispersos estaba los datos y saber si tienen o no la capacidad para renovar.</a:t>
            </a:r>
          </a:p>
          <a:p>
            <a:pPr marL="0" indent="0" algn="just">
              <a:buNone/>
            </a:pPr>
            <a:endParaRPr lang="es-MX" dirty="0"/>
          </a:p>
          <a:p>
            <a:pPr algn="just"/>
            <a:r>
              <a:rPr lang="es-MX" dirty="0"/>
              <a:t>La línea del promedio y la mediana están demasiado cerca lo que sugiere que la distribución es simétrica y no se encuentra mucho sesgo en la distribución. La gran mayoría de ingresos familiares están en el rango de 1000 a 2000, con una probabilidad de ocurrencia del 50%,  lo que sugiere que tienen la capacidad de asumir los gastos de los programas, la renovación de los mismos y los planes de viaje.</a:t>
            </a:r>
          </a:p>
          <a:p>
            <a:pPr algn="just"/>
            <a:endParaRPr lang="es-CO" dirty="0"/>
          </a:p>
        </p:txBody>
      </p:sp>
    </p:spTree>
    <p:extLst>
      <p:ext uri="{BB962C8B-B14F-4D97-AF65-F5344CB8AC3E}">
        <p14:creationId xmlns:p14="http://schemas.microsoft.com/office/powerpoint/2010/main" val="4090976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F23FB6C-9C57-3C6C-5377-F1CB6B4F7755}"/>
              </a:ext>
            </a:extLst>
          </p:cNvPr>
          <p:cNvSpPr txBox="1"/>
          <p:nvPr/>
        </p:nvSpPr>
        <p:spPr>
          <a:xfrm>
            <a:off x="806195" y="804672"/>
            <a:ext cx="3845051" cy="5248656"/>
          </a:xfrm>
          <a:prstGeom prst="rect">
            <a:avLst/>
          </a:prstGeom>
        </p:spPr>
        <p:txBody>
          <a:bodyPr vert="horz" lIns="91440" tIns="45720" rIns="91440" bIns="45720" rtlCol="0" anchor="ctr">
            <a:normAutofit/>
          </a:bodyPr>
          <a:lstStyle/>
          <a:p>
            <a:pPr algn="ctr">
              <a:spcBef>
                <a:spcPct val="0"/>
              </a:spcBef>
              <a:spcAft>
                <a:spcPts val="600"/>
              </a:spcAft>
            </a:pPr>
            <a:r>
              <a:rPr lang="en-US" sz="4200" dirty="0">
                <a:solidFill>
                  <a:srgbClr val="EBEBEB"/>
                </a:solidFill>
                <a:effectLst>
                  <a:outerShdw blurRad="38100" dist="38100" dir="2700000" algn="tl">
                    <a:srgbClr val="000000">
                      <a:alpha val="43137"/>
                    </a:srgbClr>
                  </a:outerShdw>
                </a:effectLst>
                <a:latin typeface="Anton" panose="020F0502020204030204" pitchFamily="2" charset="0"/>
              </a:rPr>
              <a:t>05.  EL MODELO</a:t>
            </a:r>
          </a:p>
        </p:txBody>
      </p:sp>
      <p:sp>
        <p:nvSpPr>
          <p:cNvPr id="4" name="Marcador de contenido 3">
            <a:extLst>
              <a:ext uri="{FF2B5EF4-FFF2-40B4-BE49-F238E27FC236}">
                <a16:creationId xmlns:a16="http://schemas.microsoft.com/office/drawing/2014/main" id="{AD1E488D-787A-228A-0EEC-FADFE11BA1A6}"/>
              </a:ext>
            </a:extLst>
          </p:cNvPr>
          <p:cNvSpPr>
            <a:spLocks noGrp="1"/>
          </p:cNvSpPr>
          <p:nvPr>
            <p:ph idx="1"/>
          </p:nvPr>
        </p:nvSpPr>
        <p:spPr>
          <a:xfrm>
            <a:off x="4975861" y="804671"/>
            <a:ext cx="6399930" cy="5248657"/>
          </a:xfrm>
        </p:spPr>
        <p:txBody>
          <a:bodyPr vert="horz" lIns="91440" tIns="45720" rIns="91440" bIns="45720" rtlCol="0" anchor="ctr">
            <a:normAutofit/>
          </a:bodyPr>
          <a:lstStyle/>
          <a:p>
            <a:r>
              <a:rPr lang="en-US" dirty="0" err="1"/>
              <a:t>Utilizamos</a:t>
            </a:r>
            <a:r>
              <a:rPr lang="en-US" dirty="0"/>
              <a:t>, </a:t>
            </a:r>
            <a:r>
              <a:rPr lang="en-US" dirty="0" err="1"/>
              <a:t>diferentes</a:t>
            </a:r>
            <a:r>
              <a:rPr lang="en-US" dirty="0"/>
              <a:t>  </a:t>
            </a:r>
            <a:r>
              <a:rPr lang="en-US" dirty="0" err="1"/>
              <a:t>modelos</a:t>
            </a:r>
            <a:r>
              <a:rPr lang="en-US" dirty="0"/>
              <a:t> que </a:t>
            </a:r>
            <a:r>
              <a:rPr lang="en-US" dirty="0" err="1"/>
              <a:t>nos</a:t>
            </a:r>
            <a:r>
              <a:rPr lang="en-US" dirty="0"/>
              <a:t> </a:t>
            </a:r>
            <a:r>
              <a:rPr lang="en-US" dirty="0" err="1"/>
              <a:t>permitieron</a:t>
            </a:r>
            <a:r>
              <a:rPr lang="en-US" dirty="0"/>
              <a:t> </a:t>
            </a:r>
            <a:r>
              <a:rPr lang="en-US" dirty="0" err="1"/>
              <a:t>evaluar</a:t>
            </a:r>
            <a:r>
              <a:rPr lang="en-US" dirty="0"/>
              <a:t> la </a:t>
            </a:r>
            <a:r>
              <a:rPr lang="en-US" dirty="0" err="1"/>
              <a:t>predicción</a:t>
            </a:r>
            <a:r>
              <a:rPr lang="en-US" dirty="0"/>
              <a:t> mas </a:t>
            </a:r>
            <a:r>
              <a:rPr lang="en-US" dirty="0" err="1"/>
              <a:t>eficiente</a:t>
            </a:r>
            <a:r>
              <a:rPr lang="en-US" dirty="0"/>
              <a:t> de los </a:t>
            </a:r>
            <a:r>
              <a:rPr lang="en-US" dirty="0" err="1"/>
              <a:t>estudiantes</a:t>
            </a:r>
            <a:r>
              <a:rPr lang="en-US" dirty="0"/>
              <a:t> que se </a:t>
            </a:r>
            <a:r>
              <a:rPr lang="en-US" dirty="0" err="1"/>
              <a:t>retienen</a:t>
            </a:r>
            <a:r>
              <a:rPr lang="en-US" dirty="0"/>
              <a:t> y los que no, para </a:t>
            </a:r>
            <a:r>
              <a:rPr lang="en-US" dirty="0" err="1"/>
              <a:t>el</a:t>
            </a:r>
            <a:r>
              <a:rPr lang="en-US" dirty="0"/>
              <a:t> </a:t>
            </a:r>
            <a:r>
              <a:rPr lang="en-US" dirty="0" err="1"/>
              <a:t>año</a:t>
            </a:r>
            <a:r>
              <a:rPr lang="en-US" dirty="0"/>
              <a:t> </a:t>
            </a:r>
            <a:r>
              <a:rPr lang="en-US" dirty="0" err="1"/>
              <a:t>siguiente</a:t>
            </a:r>
            <a:r>
              <a:rPr lang="en-US" dirty="0"/>
              <a:t> y </a:t>
            </a:r>
            <a:r>
              <a:rPr lang="en-US" dirty="0" err="1"/>
              <a:t>poder</a:t>
            </a:r>
            <a:r>
              <a:rPr lang="en-US" dirty="0"/>
              <a:t> </a:t>
            </a:r>
            <a:r>
              <a:rPr lang="en-US" dirty="0" err="1"/>
              <a:t>presentar</a:t>
            </a:r>
            <a:r>
              <a:rPr lang="en-US" dirty="0"/>
              <a:t> </a:t>
            </a:r>
            <a:r>
              <a:rPr lang="en-US" dirty="0" err="1"/>
              <a:t>propuestas</a:t>
            </a:r>
            <a:r>
              <a:rPr lang="en-US" dirty="0"/>
              <a:t> al </a:t>
            </a:r>
            <a:r>
              <a:rPr lang="en-US" dirty="0" err="1"/>
              <a:t>equipo</a:t>
            </a:r>
            <a:r>
              <a:rPr lang="en-US" dirty="0"/>
              <a:t> de marketing y los </a:t>
            </a:r>
            <a:r>
              <a:rPr lang="en-US" dirty="0" err="1"/>
              <a:t>directivos</a:t>
            </a:r>
            <a:r>
              <a:rPr lang="en-US" dirty="0"/>
              <a:t>.</a:t>
            </a:r>
          </a:p>
        </p:txBody>
      </p:sp>
    </p:spTree>
    <p:extLst>
      <p:ext uri="{BB962C8B-B14F-4D97-AF65-F5344CB8AC3E}">
        <p14:creationId xmlns:p14="http://schemas.microsoft.com/office/powerpoint/2010/main" val="2935585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03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 name="CuadroTexto 4">
            <a:extLst>
              <a:ext uri="{FF2B5EF4-FFF2-40B4-BE49-F238E27FC236}">
                <a16:creationId xmlns:a16="http://schemas.microsoft.com/office/drawing/2014/main" id="{291AC7B5-B355-B6A0-0985-894DD5E540C8}"/>
              </a:ext>
            </a:extLst>
          </p:cNvPr>
          <p:cNvSpPr txBox="1"/>
          <p:nvPr/>
        </p:nvSpPr>
        <p:spPr>
          <a:xfrm>
            <a:off x="648931" y="629266"/>
            <a:ext cx="4166510" cy="1622321"/>
          </a:xfrm>
          <a:prstGeom prst="rect">
            <a:avLst/>
          </a:prstGeom>
        </p:spPr>
        <p:txBody>
          <a:bodyPr vert="horz" lIns="91440" tIns="45720" rIns="91440" bIns="45720" rtlCol="0" anchor="t">
            <a:normAutofit/>
          </a:bodyPr>
          <a:lstStyle/>
          <a:p>
            <a:pPr>
              <a:spcBef>
                <a:spcPct val="0"/>
              </a:spcBef>
              <a:spcAft>
                <a:spcPts val="600"/>
              </a:spcAft>
            </a:pPr>
            <a:r>
              <a:rPr lang="en-US" altLang="es-CO" sz="4200" b="0" i="0" kern="1200">
                <a:solidFill>
                  <a:srgbClr val="EBEBEB"/>
                </a:solidFill>
                <a:latin typeface="+mj-lt"/>
                <a:ea typeface="+mj-ea"/>
                <a:cs typeface="+mj-cs"/>
              </a:rPr>
              <a:t>La curva ROC </a:t>
            </a:r>
            <a:endParaRPr lang="en-US" sz="4200" b="0" i="0" kern="1200">
              <a:solidFill>
                <a:srgbClr val="EBEBEB"/>
              </a:solidFill>
              <a:latin typeface="+mj-lt"/>
              <a:ea typeface="+mj-ea"/>
              <a:cs typeface="+mj-cs"/>
            </a:endParaRPr>
          </a:p>
        </p:txBody>
      </p:sp>
      <p:sp>
        <p:nvSpPr>
          <p:cNvPr id="1040"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041" name="Freeform: Shape 103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s-CO"/>
          </a:p>
        </p:txBody>
      </p:sp>
      <p:pic>
        <p:nvPicPr>
          <p:cNvPr id="1026" name="Picture 2">
            <a:extLst>
              <a:ext uri="{FF2B5EF4-FFF2-40B4-BE49-F238E27FC236}">
                <a16:creationId xmlns:a16="http://schemas.microsoft.com/office/drawing/2014/main" id="{D705EB87-FBF6-27BE-5F11-779F95C4F6C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3992" y="1310354"/>
            <a:ext cx="5449889" cy="423728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042" name="Rectangle 103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4" name="CuadroTexto 3">
            <a:extLst>
              <a:ext uri="{FF2B5EF4-FFF2-40B4-BE49-F238E27FC236}">
                <a16:creationId xmlns:a16="http://schemas.microsoft.com/office/drawing/2014/main" id="{A65B3C7B-AF5C-A464-C5D2-B2BCBFEBD930}"/>
              </a:ext>
            </a:extLst>
          </p:cNvPr>
          <p:cNvSpPr txBox="1"/>
          <p:nvPr/>
        </p:nvSpPr>
        <p:spPr>
          <a:xfrm>
            <a:off x="203200" y="1143000"/>
            <a:ext cx="5113867" cy="3785419"/>
          </a:xfrm>
          <a:prstGeom prst="rect">
            <a:avLst/>
          </a:prstGeom>
        </p:spPr>
        <p:txBody>
          <a:bodyPr vert="horz" lIns="91440" tIns="45720" rIns="91440" bIns="45720" rtlCol="0">
            <a:noAutofit/>
          </a:bodyPr>
          <a:lstStyle/>
          <a:p>
            <a:pPr algn="just">
              <a:lnSpc>
                <a:spcPct val="90000"/>
              </a:lnSpc>
              <a:spcBef>
                <a:spcPts val="1000"/>
              </a:spcBef>
              <a:buClr>
                <a:schemeClr val="bg2">
                  <a:lumMod val="40000"/>
                  <a:lumOff val="60000"/>
                </a:schemeClr>
              </a:buClr>
              <a:buSzPct val="80000"/>
              <a:buFont typeface="Wingdings 3" charset="2"/>
              <a:buChar char=""/>
            </a:pPr>
            <a:endParaRPr lang="en-US" sz="1400" dirty="0">
              <a:solidFill>
                <a:srgbClr val="EBEBEB"/>
              </a:solidFill>
              <a:latin typeface="+mj-lt"/>
              <a:ea typeface="+mj-ea"/>
              <a:cs typeface="+mj-cs"/>
            </a:endParaRPr>
          </a:p>
          <a:p>
            <a:pPr marL="0" marR="0" lvl="0" indent="0" algn="just" fontAlgn="base">
              <a:lnSpc>
                <a:spcPct val="90000"/>
              </a:lnSpc>
              <a:spcBef>
                <a:spcPts val="1000"/>
              </a:spcBef>
              <a:buClr>
                <a:schemeClr val="bg2">
                  <a:lumMod val="40000"/>
                  <a:lumOff val="60000"/>
                </a:schemeClr>
              </a:buClr>
              <a:buSzPct val="80000"/>
              <a:buFont typeface="Wingdings 3" charset="2"/>
              <a:buChar char=""/>
              <a:tabLst/>
            </a:pPr>
            <a:r>
              <a:rPr lang="en-US" sz="1400" dirty="0">
                <a:solidFill>
                  <a:srgbClr val="EBEBEB"/>
                </a:solidFill>
                <a:latin typeface="+mj-lt"/>
                <a:ea typeface="+mj-ea"/>
                <a:cs typeface="+mj-cs"/>
              </a:rPr>
              <a:t>Luego de </a:t>
            </a:r>
            <a:r>
              <a:rPr lang="en-US" sz="1400" dirty="0" err="1">
                <a:solidFill>
                  <a:srgbClr val="EBEBEB"/>
                </a:solidFill>
                <a:latin typeface="+mj-lt"/>
                <a:ea typeface="+mj-ea"/>
                <a:cs typeface="+mj-cs"/>
              </a:rPr>
              <a:t>utilizar</a:t>
            </a:r>
            <a:r>
              <a:rPr lang="en-US" sz="1400" dirty="0">
                <a:solidFill>
                  <a:srgbClr val="EBEBEB"/>
                </a:solidFill>
                <a:latin typeface="+mj-lt"/>
                <a:ea typeface="+mj-ea"/>
                <a:cs typeface="+mj-cs"/>
              </a:rPr>
              <a:t> multiples </a:t>
            </a:r>
            <a:r>
              <a:rPr lang="en-US" sz="1400" dirty="0" err="1">
                <a:solidFill>
                  <a:srgbClr val="EBEBEB"/>
                </a:solidFill>
                <a:latin typeface="+mj-lt"/>
                <a:ea typeface="+mj-ea"/>
                <a:cs typeface="+mj-cs"/>
              </a:rPr>
              <a:t>modelos</a:t>
            </a:r>
            <a:r>
              <a:rPr lang="en-US" sz="1400" dirty="0">
                <a:solidFill>
                  <a:srgbClr val="EBEBEB"/>
                </a:solidFill>
                <a:latin typeface="+mj-lt"/>
                <a:ea typeface="+mj-ea"/>
                <a:cs typeface="+mj-cs"/>
              </a:rPr>
              <a:t> </a:t>
            </a:r>
            <a:r>
              <a:rPr lang="en-US" sz="1400" dirty="0" err="1">
                <a:solidFill>
                  <a:srgbClr val="EBEBEB"/>
                </a:solidFill>
                <a:latin typeface="+mj-lt"/>
                <a:ea typeface="+mj-ea"/>
                <a:cs typeface="+mj-cs"/>
              </a:rPr>
              <a:t>pudimos</a:t>
            </a:r>
            <a:r>
              <a:rPr lang="en-US" sz="1400" dirty="0">
                <a:solidFill>
                  <a:srgbClr val="EBEBEB"/>
                </a:solidFill>
                <a:latin typeface="+mj-lt"/>
                <a:ea typeface="+mj-ea"/>
                <a:cs typeface="+mj-cs"/>
              </a:rPr>
              <a:t> </a:t>
            </a:r>
            <a:r>
              <a:rPr lang="en-US" sz="1400" dirty="0" err="1">
                <a:solidFill>
                  <a:srgbClr val="EBEBEB"/>
                </a:solidFill>
                <a:latin typeface="+mj-lt"/>
                <a:ea typeface="+mj-ea"/>
                <a:cs typeface="+mj-cs"/>
              </a:rPr>
              <a:t>identificar</a:t>
            </a:r>
            <a:r>
              <a:rPr lang="en-US" sz="1400" dirty="0">
                <a:solidFill>
                  <a:srgbClr val="EBEBEB"/>
                </a:solidFill>
                <a:latin typeface="+mj-lt"/>
                <a:ea typeface="+mj-ea"/>
                <a:cs typeface="+mj-cs"/>
              </a:rPr>
              <a:t> que </a:t>
            </a:r>
            <a:r>
              <a:rPr lang="en-US" sz="1400" dirty="0" err="1">
                <a:solidFill>
                  <a:srgbClr val="EBEBEB"/>
                </a:solidFill>
                <a:latin typeface="+mj-lt"/>
                <a:ea typeface="+mj-ea"/>
                <a:cs typeface="+mj-cs"/>
              </a:rPr>
              <a:t>el</a:t>
            </a:r>
            <a:r>
              <a:rPr lang="en-US" sz="1400" dirty="0">
                <a:solidFill>
                  <a:srgbClr val="EBEBEB"/>
                </a:solidFill>
                <a:latin typeface="+mj-lt"/>
                <a:ea typeface="+mj-ea"/>
                <a:cs typeface="+mj-cs"/>
              </a:rPr>
              <a:t> que </a:t>
            </a:r>
            <a:r>
              <a:rPr lang="en-US" sz="1400" dirty="0" err="1">
                <a:solidFill>
                  <a:srgbClr val="EBEBEB"/>
                </a:solidFill>
                <a:latin typeface="+mj-lt"/>
                <a:ea typeface="+mj-ea"/>
                <a:cs typeface="+mj-cs"/>
              </a:rPr>
              <a:t>mejor</a:t>
            </a:r>
            <a:r>
              <a:rPr lang="en-US" sz="1400" dirty="0">
                <a:solidFill>
                  <a:srgbClr val="EBEBEB"/>
                </a:solidFill>
                <a:latin typeface="+mj-lt"/>
                <a:ea typeface="+mj-ea"/>
                <a:cs typeface="+mj-cs"/>
              </a:rPr>
              <a:t> </a:t>
            </a:r>
            <a:r>
              <a:rPr lang="en-US" sz="1400" dirty="0" err="1">
                <a:solidFill>
                  <a:srgbClr val="EBEBEB"/>
                </a:solidFill>
                <a:latin typeface="+mj-lt"/>
                <a:ea typeface="+mj-ea"/>
                <a:cs typeface="+mj-cs"/>
              </a:rPr>
              <a:t>resultados</a:t>
            </a:r>
            <a:r>
              <a:rPr lang="en-US" sz="1400" dirty="0">
                <a:solidFill>
                  <a:srgbClr val="EBEBEB"/>
                </a:solidFill>
                <a:latin typeface="+mj-lt"/>
                <a:ea typeface="+mj-ea"/>
                <a:cs typeface="+mj-cs"/>
              </a:rPr>
              <a:t> </a:t>
            </a:r>
            <a:r>
              <a:rPr lang="en-US" sz="1400" dirty="0" err="1">
                <a:solidFill>
                  <a:srgbClr val="EBEBEB"/>
                </a:solidFill>
                <a:latin typeface="+mj-lt"/>
                <a:ea typeface="+mj-ea"/>
                <a:cs typeface="+mj-cs"/>
              </a:rPr>
              <a:t>nos</a:t>
            </a:r>
            <a:r>
              <a:rPr lang="en-US" sz="1400" dirty="0">
                <a:solidFill>
                  <a:srgbClr val="EBEBEB"/>
                </a:solidFill>
                <a:latin typeface="+mj-lt"/>
                <a:ea typeface="+mj-ea"/>
                <a:cs typeface="+mj-cs"/>
              </a:rPr>
              <a:t> da, para </a:t>
            </a:r>
            <a:r>
              <a:rPr lang="en-US" sz="1400" dirty="0" err="1">
                <a:solidFill>
                  <a:srgbClr val="EBEBEB"/>
                </a:solidFill>
                <a:latin typeface="+mj-lt"/>
                <a:ea typeface="+mj-ea"/>
                <a:cs typeface="+mj-cs"/>
              </a:rPr>
              <a:t>el</a:t>
            </a:r>
            <a:r>
              <a:rPr lang="en-US" sz="1400" dirty="0">
                <a:solidFill>
                  <a:srgbClr val="EBEBEB"/>
                </a:solidFill>
                <a:latin typeface="+mj-lt"/>
                <a:ea typeface="+mj-ea"/>
                <a:cs typeface="+mj-cs"/>
              </a:rPr>
              <a:t> </a:t>
            </a:r>
            <a:r>
              <a:rPr lang="en-US" sz="1400" dirty="0" err="1">
                <a:solidFill>
                  <a:srgbClr val="EBEBEB"/>
                </a:solidFill>
                <a:latin typeface="+mj-lt"/>
                <a:ea typeface="+mj-ea"/>
                <a:cs typeface="+mj-cs"/>
              </a:rPr>
              <a:t>problema</a:t>
            </a:r>
            <a:r>
              <a:rPr lang="en-US" sz="1400" dirty="0">
                <a:solidFill>
                  <a:srgbClr val="EBEBEB"/>
                </a:solidFill>
                <a:latin typeface="+mj-lt"/>
                <a:ea typeface="+mj-ea"/>
                <a:cs typeface="+mj-cs"/>
              </a:rPr>
              <a:t> de </a:t>
            </a:r>
            <a:r>
              <a:rPr lang="en-US" sz="1400" dirty="0" err="1">
                <a:solidFill>
                  <a:srgbClr val="EBEBEB"/>
                </a:solidFill>
                <a:latin typeface="+mj-lt"/>
                <a:ea typeface="+mj-ea"/>
                <a:cs typeface="+mj-cs"/>
              </a:rPr>
              <a:t>retención</a:t>
            </a:r>
            <a:r>
              <a:rPr lang="en-US" sz="1400" dirty="0">
                <a:solidFill>
                  <a:srgbClr val="EBEBEB"/>
                </a:solidFill>
                <a:latin typeface="+mj-lt"/>
                <a:ea typeface="+mj-ea"/>
                <a:cs typeface="+mj-cs"/>
              </a:rPr>
              <a:t> de </a:t>
            </a:r>
            <a:r>
              <a:rPr lang="en-US" sz="1400" dirty="0" err="1">
                <a:solidFill>
                  <a:srgbClr val="EBEBEB"/>
                </a:solidFill>
                <a:latin typeface="+mj-lt"/>
                <a:ea typeface="+mj-ea"/>
                <a:cs typeface="+mj-cs"/>
              </a:rPr>
              <a:t>estudiantes</a:t>
            </a:r>
            <a:r>
              <a:rPr lang="en-US" sz="1400" dirty="0">
                <a:solidFill>
                  <a:srgbClr val="EBEBEB"/>
                </a:solidFill>
                <a:latin typeface="+mj-lt"/>
                <a:ea typeface="+mj-ea"/>
                <a:cs typeface="+mj-cs"/>
              </a:rPr>
              <a:t> en la </a:t>
            </a:r>
            <a:r>
              <a:rPr lang="en-US" sz="1400" dirty="0" err="1">
                <a:solidFill>
                  <a:srgbClr val="EBEBEB"/>
                </a:solidFill>
                <a:latin typeface="+mj-lt"/>
                <a:ea typeface="+mj-ea"/>
                <a:cs typeface="+mj-cs"/>
              </a:rPr>
              <a:t>Institucion</a:t>
            </a:r>
            <a:r>
              <a:rPr lang="en-US" sz="1400" dirty="0">
                <a:solidFill>
                  <a:srgbClr val="EBEBEB"/>
                </a:solidFill>
                <a:latin typeface="+mj-lt"/>
                <a:ea typeface="+mj-ea"/>
                <a:cs typeface="+mj-cs"/>
              </a:rPr>
              <a:t> AAA School es la </a:t>
            </a:r>
            <a:r>
              <a:rPr lang="en-US" sz="1400" b="1" dirty="0">
                <a:solidFill>
                  <a:srgbClr val="EBEBEB"/>
                </a:solidFill>
                <a:latin typeface="+mj-lt"/>
                <a:ea typeface="+mj-ea"/>
                <a:cs typeface="+mj-cs"/>
              </a:rPr>
              <a:t>Curva Roc</a:t>
            </a:r>
            <a:r>
              <a:rPr lang="en-US" sz="1400" dirty="0">
                <a:solidFill>
                  <a:srgbClr val="EBEBEB"/>
                </a:solidFill>
                <a:latin typeface="+mj-lt"/>
                <a:ea typeface="+mj-ea"/>
                <a:cs typeface="+mj-cs"/>
              </a:rPr>
              <a:t>, </a:t>
            </a:r>
            <a:r>
              <a:rPr lang="en-US" sz="1400" dirty="0" err="1">
                <a:solidFill>
                  <a:srgbClr val="EBEBEB"/>
                </a:solidFill>
                <a:latin typeface="+mj-lt"/>
                <a:ea typeface="+mj-ea"/>
                <a:cs typeface="+mj-cs"/>
              </a:rPr>
              <a:t>por</a:t>
            </a:r>
            <a:r>
              <a:rPr lang="en-US" sz="1400" dirty="0">
                <a:solidFill>
                  <a:srgbClr val="EBEBEB"/>
                </a:solidFill>
                <a:latin typeface="+mj-lt"/>
                <a:ea typeface="+mj-ea"/>
                <a:cs typeface="+mj-cs"/>
              </a:rPr>
              <a:t> lo </a:t>
            </a:r>
            <a:r>
              <a:rPr lang="en-US" sz="1400" dirty="0" err="1">
                <a:solidFill>
                  <a:srgbClr val="EBEBEB"/>
                </a:solidFill>
                <a:latin typeface="+mj-lt"/>
                <a:ea typeface="+mj-ea"/>
                <a:cs typeface="+mj-cs"/>
              </a:rPr>
              <a:t>cual</a:t>
            </a:r>
            <a:r>
              <a:rPr lang="en-US" sz="1400" dirty="0">
                <a:solidFill>
                  <a:srgbClr val="EBEBEB"/>
                </a:solidFill>
                <a:latin typeface="+mj-lt"/>
                <a:ea typeface="+mj-ea"/>
                <a:cs typeface="+mj-cs"/>
              </a:rPr>
              <a:t>, </a:t>
            </a:r>
            <a:r>
              <a:rPr lang="en-US" sz="1400" dirty="0" err="1">
                <a:solidFill>
                  <a:srgbClr val="EBEBEB"/>
                </a:solidFill>
                <a:latin typeface="+mj-lt"/>
                <a:ea typeface="+mj-ea"/>
                <a:cs typeface="+mj-cs"/>
              </a:rPr>
              <a:t>adoptamos</a:t>
            </a:r>
            <a:r>
              <a:rPr lang="en-US" sz="1400" dirty="0">
                <a:solidFill>
                  <a:srgbClr val="EBEBEB"/>
                </a:solidFill>
                <a:latin typeface="+mj-lt"/>
                <a:ea typeface="+mj-ea"/>
                <a:cs typeface="+mj-cs"/>
              </a:rPr>
              <a:t> </a:t>
            </a:r>
            <a:r>
              <a:rPr lang="en-US" sz="1400" dirty="0" err="1">
                <a:solidFill>
                  <a:srgbClr val="EBEBEB"/>
                </a:solidFill>
                <a:latin typeface="+mj-lt"/>
                <a:ea typeface="+mj-ea"/>
                <a:cs typeface="+mj-cs"/>
              </a:rPr>
              <a:t>este</a:t>
            </a:r>
            <a:r>
              <a:rPr lang="en-US" sz="1400" dirty="0">
                <a:solidFill>
                  <a:srgbClr val="EBEBEB"/>
                </a:solidFill>
                <a:latin typeface="+mj-lt"/>
                <a:ea typeface="+mj-ea"/>
                <a:cs typeface="+mj-cs"/>
              </a:rPr>
              <a:t> </a:t>
            </a:r>
            <a:r>
              <a:rPr lang="en-US" sz="1400" dirty="0" err="1">
                <a:solidFill>
                  <a:srgbClr val="EBEBEB"/>
                </a:solidFill>
                <a:latin typeface="+mj-lt"/>
                <a:ea typeface="+mj-ea"/>
                <a:cs typeface="+mj-cs"/>
              </a:rPr>
              <a:t>modelo</a:t>
            </a:r>
            <a:r>
              <a:rPr lang="en-US" sz="1400" dirty="0">
                <a:solidFill>
                  <a:srgbClr val="EBEBEB"/>
                </a:solidFill>
                <a:latin typeface="+mj-lt"/>
                <a:ea typeface="+mj-ea"/>
                <a:cs typeface="+mj-cs"/>
              </a:rPr>
              <a:t> que </a:t>
            </a:r>
            <a:r>
              <a:rPr lang="en-US" sz="1400" dirty="0" err="1">
                <a:solidFill>
                  <a:srgbClr val="EBEBEB"/>
                </a:solidFill>
                <a:latin typeface="+mj-lt"/>
                <a:ea typeface="+mj-ea"/>
                <a:cs typeface="+mj-cs"/>
              </a:rPr>
              <a:t>nos</a:t>
            </a:r>
            <a:r>
              <a:rPr lang="en-US" sz="1400" dirty="0">
                <a:solidFill>
                  <a:srgbClr val="EBEBEB"/>
                </a:solidFill>
                <a:latin typeface="+mj-lt"/>
                <a:ea typeface="+mj-ea"/>
                <a:cs typeface="+mj-cs"/>
              </a:rPr>
              <a:t> </a:t>
            </a:r>
            <a:r>
              <a:rPr lang="en-US" sz="1400" dirty="0" err="1">
                <a:solidFill>
                  <a:srgbClr val="EBEBEB"/>
                </a:solidFill>
                <a:latin typeface="+mj-lt"/>
                <a:ea typeface="+mj-ea"/>
                <a:cs typeface="+mj-cs"/>
              </a:rPr>
              <a:t>esta</a:t>
            </a:r>
            <a:r>
              <a:rPr lang="en-US" sz="1400" dirty="0">
                <a:solidFill>
                  <a:srgbClr val="EBEBEB"/>
                </a:solidFill>
                <a:latin typeface="+mj-lt"/>
                <a:ea typeface="+mj-ea"/>
                <a:cs typeface="+mj-cs"/>
              </a:rPr>
              <a:t> </a:t>
            </a:r>
            <a:r>
              <a:rPr lang="en-US" sz="1400" dirty="0" err="1">
                <a:solidFill>
                  <a:srgbClr val="EBEBEB"/>
                </a:solidFill>
                <a:latin typeface="+mj-lt"/>
                <a:ea typeface="+mj-ea"/>
                <a:cs typeface="+mj-cs"/>
              </a:rPr>
              <a:t>arrojando</a:t>
            </a:r>
            <a:r>
              <a:rPr lang="en-US" sz="1400" dirty="0">
                <a:solidFill>
                  <a:srgbClr val="EBEBEB"/>
                </a:solidFill>
                <a:latin typeface="+mj-lt"/>
                <a:ea typeface="+mj-ea"/>
                <a:cs typeface="+mj-cs"/>
              </a:rPr>
              <a:t> </a:t>
            </a:r>
            <a:r>
              <a:rPr lang="en-US" sz="1400" dirty="0" err="1">
                <a:solidFill>
                  <a:srgbClr val="EBEBEB"/>
                </a:solidFill>
                <a:latin typeface="+mj-lt"/>
                <a:ea typeface="+mj-ea"/>
                <a:cs typeface="+mj-cs"/>
              </a:rPr>
              <a:t>resultados</a:t>
            </a:r>
            <a:r>
              <a:rPr lang="en-US" sz="1400" dirty="0">
                <a:solidFill>
                  <a:srgbClr val="EBEBEB"/>
                </a:solidFill>
                <a:latin typeface="+mj-lt"/>
                <a:ea typeface="+mj-ea"/>
                <a:cs typeface="+mj-cs"/>
              </a:rPr>
              <a:t> </a:t>
            </a:r>
            <a:r>
              <a:rPr lang="en-US" sz="1400" dirty="0" err="1">
                <a:solidFill>
                  <a:srgbClr val="EBEBEB"/>
                </a:solidFill>
                <a:latin typeface="+mj-lt"/>
                <a:ea typeface="+mj-ea"/>
                <a:cs typeface="+mj-cs"/>
              </a:rPr>
              <a:t>por</a:t>
            </a:r>
            <a:r>
              <a:rPr lang="en-US" sz="1400" dirty="0">
                <a:solidFill>
                  <a:srgbClr val="EBEBEB"/>
                </a:solidFill>
                <a:latin typeface="+mj-lt"/>
                <a:ea typeface="+mj-ea"/>
                <a:cs typeface="+mj-cs"/>
              </a:rPr>
              <a:t> </a:t>
            </a:r>
            <a:r>
              <a:rPr lang="en-US" sz="1400" dirty="0" err="1">
                <a:solidFill>
                  <a:srgbClr val="EBEBEB"/>
                </a:solidFill>
                <a:latin typeface="+mj-lt"/>
                <a:ea typeface="+mj-ea"/>
                <a:cs typeface="+mj-cs"/>
              </a:rPr>
              <a:t>encima</a:t>
            </a:r>
            <a:r>
              <a:rPr lang="en-US" sz="1400" dirty="0">
                <a:solidFill>
                  <a:srgbClr val="EBEBEB"/>
                </a:solidFill>
                <a:latin typeface="+mj-lt"/>
                <a:ea typeface="+mj-ea"/>
                <a:cs typeface="+mj-cs"/>
              </a:rPr>
              <a:t> del 86% en </a:t>
            </a:r>
            <a:r>
              <a:rPr lang="en-US" sz="1400" dirty="0" err="1">
                <a:solidFill>
                  <a:srgbClr val="EBEBEB"/>
                </a:solidFill>
                <a:latin typeface="+mj-lt"/>
                <a:ea typeface="+mj-ea"/>
                <a:cs typeface="+mj-cs"/>
              </a:rPr>
              <a:t>el</a:t>
            </a:r>
            <a:r>
              <a:rPr lang="en-US" sz="1400" dirty="0">
                <a:solidFill>
                  <a:srgbClr val="EBEBEB"/>
                </a:solidFill>
                <a:latin typeface="+mj-lt"/>
                <a:ea typeface="+mj-ea"/>
                <a:cs typeface="+mj-cs"/>
              </a:rPr>
              <a:t> Accuracy o </a:t>
            </a:r>
            <a:r>
              <a:rPr lang="en-US" sz="1400" dirty="0" err="1">
                <a:solidFill>
                  <a:srgbClr val="EBEBEB"/>
                </a:solidFill>
                <a:latin typeface="+mj-lt"/>
                <a:ea typeface="+mj-ea"/>
                <a:cs typeface="+mj-cs"/>
              </a:rPr>
              <a:t>exactitud</a:t>
            </a:r>
            <a:r>
              <a:rPr lang="en-US" sz="1400" dirty="0">
                <a:solidFill>
                  <a:srgbClr val="EBEBEB"/>
                </a:solidFill>
                <a:latin typeface="+mj-lt"/>
                <a:ea typeface="+mj-ea"/>
                <a:cs typeface="+mj-cs"/>
              </a:rPr>
              <a:t>, </a:t>
            </a:r>
            <a:r>
              <a:rPr lang="es-MX" sz="1400" dirty="0">
                <a:solidFill>
                  <a:srgbClr val="EBEBEB"/>
                </a:solidFill>
                <a:latin typeface="+mj-lt"/>
                <a:ea typeface="+mj-ea"/>
                <a:cs typeface="+mj-cs"/>
              </a:rPr>
              <a:t>Esto indica que el modelo es capaz de predecir correctamente la retención de estudiantes en la mayoría de los casos. </a:t>
            </a:r>
            <a:r>
              <a:rPr lang="en-US" sz="1400" dirty="0" err="1">
                <a:solidFill>
                  <a:srgbClr val="EBEBEB"/>
                </a:solidFill>
                <a:latin typeface="+mj-lt"/>
                <a:ea typeface="+mj-ea"/>
                <a:cs typeface="+mj-cs"/>
              </a:rPr>
              <a:t>asi</a:t>
            </a:r>
            <a:r>
              <a:rPr lang="en-US" sz="1400" dirty="0">
                <a:solidFill>
                  <a:srgbClr val="EBEBEB"/>
                </a:solidFill>
                <a:latin typeface="+mj-lt"/>
                <a:ea typeface="+mj-ea"/>
                <a:cs typeface="+mj-cs"/>
              </a:rPr>
              <a:t>  que </a:t>
            </a:r>
            <a:r>
              <a:rPr lang="en-US" sz="1400" dirty="0" err="1">
                <a:solidFill>
                  <a:srgbClr val="EBEBEB"/>
                </a:solidFill>
                <a:latin typeface="+mj-lt"/>
                <a:ea typeface="+mj-ea"/>
                <a:cs typeface="+mj-cs"/>
              </a:rPr>
              <a:t>cuando</a:t>
            </a:r>
            <a:r>
              <a:rPr lang="en-US" sz="1400" dirty="0">
                <a:solidFill>
                  <a:srgbClr val="EBEBEB"/>
                </a:solidFill>
                <a:latin typeface="+mj-lt"/>
                <a:ea typeface="+mj-ea"/>
                <a:cs typeface="+mj-cs"/>
              </a:rPr>
              <a:t> se </a:t>
            </a:r>
            <a:r>
              <a:rPr lang="en-US" sz="1400" dirty="0" err="1">
                <a:solidFill>
                  <a:srgbClr val="EBEBEB"/>
                </a:solidFill>
                <a:latin typeface="+mj-lt"/>
                <a:ea typeface="+mj-ea"/>
                <a:cs typeface="+mj-cs"/>
              </a:rPr>
              <a:t>requiera</a:t>
            </a:r>
            <a:r>
              <a:rPr lang="en-US" sz="1400" dirty="0">
                <a:solidFill>
                  <a:srgbClr val="EBEBEB"/>
                </a:solidFill>
                <a:latin typeface="+mj-lt"/>
                <a:ea typeface="+mj-ea"/>
                <a:cs typeface="+mj-cs"/>
              </a:rPr>
              <a:t>, </a:t>
            </a:r>
            <a:r>
              <a:rPr lang="en-US" sz="1400" dirty="0" err="1">
                <a:solidFill>
                  <a:srgbClr val="EBEBEB"/>
                </a:solidFill>
                <a:latin typeface="+mj-lt"/>
                <a:ea typeface="+mj-ea"/>
                <a:cs typeface="+mj-cs"/>
              </a:rPr>
              <a:t>cargar</a:t>
            </a:r>
            <a:r>
              <a:rPr lang="en-US" sz="1400" dirty="0">
                <a:solidFill>
                  <a:srgbClr val="EBEBEB"/>
                </a:solidFill>
                <a:latin typeface="+mj-lt"/>
                <a:ea typeface="+mj-ea"/>
                <a:cs typeface="+mj-cs"/>
              </a:rPr>
              <a:t> </a:t>
            </a:r>
            <a:r>
              <a:rPr lang="en-US" sz="1400" dirty="0" err="1">
                <a:solidFill>
                  <a:srgbClr val="EBEBEB"/>
                </a:solidFill>
                <a:latin typeface="+mj-lt"/>
                <a:ea typeface="+mj-ea"/>
                <a:cs typeface="+mj-cs"/>
              </a:rPr>
              <a:t>nuevos</a:t>
            </a:r>
            <a:r>
              <a:rPr lang="en-US" sz="1400" dirty="0">
                <a:solidFill>
                  <a:srgbClr val="EBEBEB"/>
                </a:solidFill>
                <a:latin typeface="+mj-lt"/>
                <a:ea typeface="+mj-ea"/>
                <a:cs typeface="+mj-cs"/>
              </a:rPr>
              <a:t> </a:t>
            </a:r>
            <a:r>
              <a:rPr lang="en-US" sz="1400" dirty="0" err="1">
                <a:solidFill>
                  <a:srgbClr val="EBEBEB"/>
                </a:solidFill>
                <a:latin typeface="+mj-lt"/>
                <a:ea typeface="+mj-ea"/>
                <a:cs typeface="+mj-cs"/>
              </a:rPr>
              <a:t>datos</a:t>
            </a:r>
            <a:r>
              <a:rPr lang="en-US" sz="1400" dirty="0">
                <a:solidFill>
                  <a:srgbClr val="EBEBEB"/>
                </a:solidFill>
                <a:latin typeface="+mj-lt"/>
                <a:ea typeface="+mj-ea"/>
                <a:cs typeface="+mj-cs"/>
              </a:rPr>
              <a:t> de </a:t>
            </a:r>
            <a:r>
              <a:rPr lang="en-US" sz="1400" dirty="0" err="1">
                <a:solidFill>
                  <a:srgbClr val="EBEBEB"/>
                </a:solidFill>
                <a:latin typeface="+mj-lt"/>
                <a:ea typeface="+mj-ea"/>
                <a:cs typeface="+mj-cs"/>
              </a:rPr>
              <a:t>años</a:t>
            </a:r>
            <a:r>
              <a:rPr lang="en-US" sz="1400" dirty="0">
                <a:solidFill>
                  <a:srgbClr val="EBEBEB"/>
                </a:solidFill>
                <a:latin typeface="+mj-lt"/>
                <a:ea typeface="+mj-ea"/>
                <a:cs typeface="+mj-cs"/>
              </a:rPr>
              <a:t> </a:t>
            </a:r>
            <a:r>
              <a:rPr lang="en-US" sz="1400" dirty="0" err="1">
                <a:solidFill>
                  <a:srgbClr val="EBEBEB"/>
                </a:solidFill>
                <a:latin typeface="+mj-lt"/>
                <a:ea typeface="+mj-ea"/>
                <a:cs typeface="+mj-cs"/>
              </a:rPr>
              <a:t>siguentes</a:t>
            </a:r>
            <a:r>
              <a:rPr lang="en-US" sz="1400" dirty="0">
                <a:solidFill>
                  <a:srgbClr val="EBEBEB"/>
                </a:solidFill>
                <a:latin typeface="+mj-lt"/>
                <a:ea typeface="+mj-ea"/>
                <a:cs typeface="+mj-cs"/>
              </a:rPr>
              <a:t>,  </a:t>
            </a:r>
            <a:r>
              <a:rPr lang="en-US" sz="1400" dirty="0" err="1">
                <a:solidFill>
                  <a:srgbClr val="EBEBEB"/>
                </a:solidFill>
                <a:latin typeface="+mj-lt"/>
                <a:ea typeface="+mj-ea"/>
                <a:cs typeface="+mj-cs"/>
              </a:rPr>
              <a:t>el</a:t>
            </a:r>
            <a:r>
              <a:rPr lang="en-US" sz="1400" dirty="0">
                <a:solidFill>
                  <a:srgbClr val="EBEBEB"/>
                </a:solidFill>
                <a:latin typeface="+mj-lt"/>
                <a:ea typeface="+mj-ea"/>
                <a:cs typeface="+mj-cs"/>
              </a:rPr>
              <a:t> </a:t>
            </a:r>
            <a:r>
              <a:rPr lang="en-US" sz="1400" dirty="0" err="1">
                <a:solidFill>
                  <a:srgbClr val="EBEBEB"/>
                </a:solidFill>
                <a:latin typeface="+mj-lt"/>
                <a:ea typeface="+mj-ea"/>
                <a:cs typeface="+mj-cs"/>
              </a:rPr>
              <a:t>mismo</a:t>
            </a:r>
            <a:r>
              <a:rPr lang="en-US" sz="1400" dirty="0">
                <a:solidFill>
                  <a:srgbClr val="EBEBEB"/>
                </a:solidFill>
                <a:latin typeface="+mj-lt"/>
                <a:ea typeface="+mj-ea"/>
                <a:cs typeface="+mj-cs"/>
              </a:rPr>
              <a:t> </a:t>
            </a:r>
            <a:r>
              <a:rPr lang="en-US" sz="1400" dirty="0" err="1">
                <a:solidFill>
                  <a:srgbClr val="EBEBEB"/>
                </a:solidFill>
                <a:latin typeface="+mj-lt"/>
                <a:ea typeface="+mj-ea"/>
                <a:cs typeface="+mj-cs"/>
              </a:rPr>
              <a:t>podra</a:t>
            </a:r>
            <a:r>
              <a:rPr lang="en-US" sz="1400" dirty="0">
                <a:solidFill>
                  <a:srgbClr val="EBEBEB"/>
                </a:solidFill>
                <a:latin typeface="+mj-lt"/>
                <a:ea typeface="+mj-ea"/>
                <a:cs typeface="+mj-cs"/>
              </a:rPr>
              <a:t> </a:t>
            </a:r>
            <a:r>
              <a:rPr lang="en-US" sz="1400" dirty="0" err="1">
                <a:solidFill>
                  <a:srgbClr val="EBEBEB"/>
                </a:solidFill>
                <a:latin typeface="+mj-lt"/>
                <a:ea typeface="+mj-ea"/>
                <a:cs typeface="+mj-cs"/>
              </a:rPr>
              <a:t>predecir</a:t>
            </a:r>
            <a:r>
              <a:rPr lang="en-US" sz="1400" dirty="0">
                <a:solidFill>
                  <a:srgbClr val="EBEBEB"/>
                </a:solidFill>
                <a:latin typeface="+mj-lt"/>
                <a:ea typeface="+mj-ea"/>
                <a:cs typeface="+mj-cs"/>
              </a:rPr>
              <a:t> con un </a:t>
            </a:r>
            <a:r>
              <a:rPr lang="en-US" sz="1400" dirty="0" err="1">
                <a:solidFill>
                  <a:srgbClr val="EBEBEB"/>
                </a:solidFill>
                <a:latin typeface="+mj-lt"/>
                <a:ea typeface="+mj-ea"/>
                <a:cs typeface="+mj-cs"/>
              </a:rPr>
              <a:t>nivel</a:t>
            </a:r>
            <a:r>
              <a:rPr lang="en-US" sz="1400" dirty="0">
                <a:solidFill>
                  <a:srgbClr val="EBEBEB"/>
                </a:solidFill>
                <a:latin typeface="+mj-lt"/>
                <a:ea typeface="+mj-ea"/>
                <a:cs typeface="+mj-cs"/>
              </a:rPr>
              <a:t> de </a:t>
            </a:r>
            <a:r>
              <a:rPr lang="en-US" sz="1400" dirty="0" err="1">
                <a:solidFill>
                  <a:srgbClr val="EBEBEB"/>
                </a:solidFill>
                <a:latin typeface="+mj-lt"/>
                <a:ea typeface="+mj-ea"/>
                <a:cs typeface="+mj-cs"/>
              </a:rPr>
              <a:t>confiabilidad</a:t>
            </a:r>
            <a:r>
              <a:rPr lang="en-US" sz="1400" dirty="0">
                <a:solidFill>
                  <a:srgbClr val="EBEBEB"/>
                </a:solidFill>
                <a:latin typeface="+mj-lt"/>
                <a:ea typeface="+mj-ea"/>
                <a:cs typeface="+mj-cs"/>
              </a:rPr>
              <a:t> y </a:t>
            </a:r>
            <a:r>
              <a:rPr lang="en-US" sz="1400" dirty="0" err="1">
                <a:solidFill>
                  <a:srgbClr val="EBEBEB"/>
                </a:solidFill>
                <a:latin typeface="+mj-lt"/>
                <a:ea typeface="+mj-ea"/>
                <a:cs typeface="+mj-cs"/>
              </a:rPr>
              <a:t>sesibilidad</a:t>
            </a:r>
            <a:r>
              <a:rPr lang="en-US" sz="1400" dirty="0">
                <a:solidFill>
                  <a:srgbClr val="EBEBEB"/>
                </a:solidFill>
                <a:latin typeface="+mj-lt"/>
                <a:ea typeface="+mj-ea"/>
                <a:cs typeface="+mj-cs"/>
              </a:rPr>
              <a:t> </a:t>
            </a:r>
            <a:r>
              <a:rPr lang="en-US" sz="1400" dirty="0" err="1">
                <a:solidFill>
                  <a:srgbClr val="EBEBEB"/>
                </a:solidFill>
                <a:latin typeface="+mj-lt"/>
                <a:ea typeface="+mj-ea"/>
                <a:cs typeface="+mj-cs"/>
              </a:rPr>
              <a:t>bastante</a:t>
            </a:r>
            <a:r>
              <a:rPr lang="en-US" sz="1400" dirty="0">
                <a:solidFill>
                  <a:srgbClr val="EBEBEB"/>
                </a:solidFill>
                <a:latin typeface="+mj-lt"/>
                <a:ea typeface="+mj-ea"/>
                <a:cs typeface="+mj-cs"/>
              </a:rPr>
              <a:t> </a:t>
            </a:r>
            <a:r>
              <a:rPr lang="en-US" sz="1400" dirty="0" err="1">
                <a:solidFill>
                  <a:srgbClr val="EBEBEB"/>
                </a:solidFill>
                <a:latin typeface="+mj-lt"/>
                <a:ea typeface="+mj-ea"/>
                <a:cs typeface="+mj-cs"/>
              </a:rPr>
              <a:t>adecuadas</a:t>
            </a:r>
            <a:r>
              <a:rPr lang="en-US" sz="1400" dirty="0">
                <a:solidFill>
                  <a:srgbClr val="EBEBEB"/>
                </a:solidFill>
                <a:latin typeface="+mj-lt"/>
                <a:ea typeface="+mj-ea"/>
                <a:cs typeface="+mj-cs"/>
              </a:rPr>
              <a:t>  </a:t>
            </a:r>
          </a:p>
          <a:p>
            <a:pPr marL="0" marR="0" lvl="0" indent="0" algn="just" fontAlgn="base">
              <a:lnSpc>
                <a:spcPct val="90000"/>
              </a:lnSpc>
              <a:spcBef>
                <a:spcPts val="1000"/>
              </a:spcBef>
              <a:buClr>
                <a:schemeClr val="bg2">
                  <a:lumMod val="40000"/>
                  <a:lumOff val="60000"/>
                </a:schemeClr>
              </a:buClr>
              <a:buSzPct val="80000"/>
              <a:tabLst/>
            </a:pPr>
            <a:endParaRPr lang="en-US" sz="1400" dirty="0">
              <a:solidFill>
                <a:srgbClr val="EBEBEB"/>
              </a:solidFill>
              <a:latin typeface="+mj-lt"/>
              <a:ea typeface="+mj-ea"/>
              <a:cs typeface="+mj-cs"/>
            </a:endParaRPr>
          </a:p>
          <a:p>
            <a:pPr algn="just" fontAlgn="base">
              <a:lnSpc>
                <a:spcPct val="90000"/>
              </a:lnSpc>
              <a:spcBef>
                <a:spcPts val="1000"/>
              </a:spcBef>
              <a:buClr>
                <a:schemeClr val="bg2">
                  <a:lumMod val="40000"/>
                  <a:lumOff val="60000"/>
                </a:schemeClr>
              </a:buClr>
              <a:buSzPct val="80000"/>
              <a:buFont typeface="Wingdings 3" charset="2"/>
              <a:buChar char=""/>
            </a:pPr>
            <a:r>
              <a:rPr lang="en-US" sz="1400" dirty="0">
                <a:solidFill>
                  <a:srgbClr val="EBEBEB"/>
                </a:solidFill>
                <a:latin typeface="+mj-lt"/>
                <a:ea typeface="+mj-ea"/>
                <a:cs typeface="+mj-cs"/>
              </a:rPr>
              <a:t> </a:t>
            </a:r>
            <a:r>
              <a:rPr lang="en-US" sz="1400" dirty="0" err="1">
                <a:solidFill>
                  <a:srgbClr val="EBEBEB"/>
                </a:solidFill>
                <a:latin typeface="+mj-lt"/>
                <a:ea typeface="+mj-ea"/>
                <a:cs typeface="+mj-cs"/>
              </a:rPr>
              <a:t>Analizamos</a:t>
            </a:r>
            <a:r>
              <a:rPr lang="en-US" sz="1400" dirty="0">
                <a:solidFill>
                  <a:srgbClr val="EBEBEB"/>
                </a:solidFill>
                <a:latin typeface="+mj-lt"/>
                <a:ea typeface="+mj-ea"/>
                <a:cs typeface="+mj-cs"/>
              </a:rPr>
              <a:t> la variable target, </a:t>
            </a:r>
            <a:r>
              <a:rPr lang="en-US" sz="1400" dirty="0" err="1">
                <a:solidFill>
                  <a:srgbClr val="EBEBEB"/>
                </a:solidFill>
                <a:latin typeface="+mj-lt"/>
                <a:ea typeface="+mj-ea"/>
                <a:cs typeface="+mj-cs"/>
              </a:rPr>
              <a:t>separamos</a:t>
            </a:r>
            <a:r>
              <a:rPr lang="en-US" sz="1400" dirty="0">
                <a:solidFill>
                  <a:srgbClr val="EBEBEB"/>
                </a:solidFill>
                <a:latin typeface="+mj-lt"/>
                <a:ea typeface="+mj-ea"/>
                <a:cs typeface="+mj-cs"/>
              </a:rPr>
              <a:t> las </a:t>
            </a:r>
            <a:r>
              <a:rPr lang="en-US" sz="1400" dirty="0" err="1">
                <a:solidFill>
                  <a:srgbClr val="EBEBEB"/>
                </a:solidFill>
                <a:latin typeface="+mj-lt"/>
                <a:ea typeface="+mj-ea"/>
                <a:cs typeface="+mj-cs"/>
              </a:rPr>
              <a:t>muestras</a:t>
            </a:r>
            <a:r>
              <a:rPr lang="en-US" sz="1400" dirty="0">
                <a:solidFill>
                  <a:srgbClr val="EBEBEB"/>
                </a:solidFill>
                <a:latin typeface="+mj-lt"/>
                <a:ea typeface="+mj-ea"/>
                <a:cs typeface="+mj-cs"/>
              </a:rPr>
              <a:t> en dos </a:t>
            </a:r>
            <a:r>
              <a:rPr lang="en-US" sz="1400" dirty="0" err="1">
                <a:solidFill>
                  <a:srgbClr val="EBEBEB"/>
                </a:solidFill>
                <a:latin typeface="+mj-lt"/>
                <a:ea typeface="+mj-ea"/>
                <a:cs typeface="+mj-cs"/>
              </a:rPr>
              <a:t>grupos</a:t>
            </a:r>
            <a:r>
              <a:rPr lang="en-US" sz="1400" dirty="0">
                <a:solidFill>
                  <a:srgbClr val="EBEBEB"/>
                </a:solidFill>
                <a:latin typeface="+mj-lt"/>
                <a:ea typeface="+mj-ea"/>
                <a:cs typeface="+mj-cs"/>
              </a:rPr>
              <a:t> a los que </a:t>
            </a:r>
            <a:r>
              <a:rPr lang="en-US" sz="1400" dirty="0" err="1">
                <a:solidFill>
                  <a:srgbClr val="EBEBEB"/>
                </a:solidFill>
                <a:latin typeface="+mj-lt"/>
                <a:ea typeface="+mj-ea"/>
                <a:cs typeface="+mj-cs"/>
              </a:rPr>
              <a:t>llamamos</a:t>
            </a:r>
            <a:r>
              <a:rPr lang="en-US" sz="1400" dirty="0">
                <a:solidFill>
                  <a:srgbClr val="EBEBEB"/>
                </a:solidFill>
                <a:latin typeface="+mj-lt"/>
                <a:ea typeface="+mj-ea"/>
                <a:cs typeface="+mj-cs"/>
              </a:rPr>
              <a:t> test y train para </a:t>
            </a:r>
            <a:r>
              <a:rPr lang="en-US" sz="1400" dirty="0" err="1">
                <a:solidFill>
                  <a:srgbClr val="EBEBEB"/>
                </a:solidFill>
                <a:latin typeface="+mj-lt"/>
                <a:ea typeface="+mj-ea"/>
                <a:cs typeface="+mj-cs"/>
              </a:rPr>
              <a:t>entrenar</a:t>
            </a:r>
            <a:r>
              <a:rPr lang="en-US" sz="1400" dirty="0">
                <a:solidFill>
                  <a:srgbClr val="EBEBEB"/>
                </a:solidFill>
                <a:latin typeface="+mj-lt"/>
                <a:ea typeface="+mj-ea"/>
                <a:cs typeface="+mj-cs"/>
              </a:rPr>
              <a:t> </a:t>
            </a:r>
            <a:r>
              <a:rPr lang="en-US" sz="1400" dirty="0" err="1">
                <a:solidFill>
                  <a:srgbClr val="EBEBEB"/>
                </a:solidFill>
                <a:latin typeface="+mj-lt"/>
                <a:ea typeface="+mj-ea"/>
                <a:cs typeface="+mj-cs"/>
              </a:rPr>
              <a:t>el</a:t>
            </a:r>
            <a:r>
              <a:rPr lang="en-US" sz="1400" dirty="0">
                <a:solidFill>
                  <a:srgbClr val="EBEBEB"/>
                </a:solidFill>
                <a:latin typeface="+mj-lt"/>
                <a:ea typeface="+mj-ea"/>
                <a:cs typeface="+mj-cs"/>
              </a:rPr>
              <a:t> </a:t>
            </a:r>
            <a:r>
              <a:rPr lang="en-US" sz="1400" dirty="0" err="1">
                <a:solidFill>
                  <a:srgbClr val="EBEBEB"/>
                </a:solidFill>
                <a:latin typeface="+mj-lt"/>
                <a:ea typeface="+mj-ea"/>
                <a:cs typeface="+mj-cs"/>
              </a:rPr>
              <a:t>modelo</a:t>
            </a:r>
            <a:r>
              <a:rPr lang="en-US" sz="1400" dirty="0">
                <a:solidFill>
                  <a:srgbClr val="EBEBEB"/>
                </a:solidFill>
                <a:latin typeface="+mj-lt"/>
                <a:ea typeface="+mj-ea"/>
                <a:cs typeface="+mj-cs"/>
              </a:rPr>
              <a:t>,  </a:t>
            </a:r>
            <a:r>
              <a:rPr lang="en-US" sz="1400" dirty="0" err="1">
                <a:solidFill>
                  <a:srgbClr val="EBEBEB"/>
                </a:solidFill>
                <a:latin typeface="+mj-lt"/>
                <a:ea typeface="+mj-ea"/>
                <a:cs typeface="+mj-cs"/>
              </a:rPr>
              <a:t>aplicamos</a:t>
            </a:r>
            <a:r>
              <a:rPr lang="en-US" sz="1400" dirty="0">
                <a:solidFill>
                  <a:srgbClr val="EBEBEB"/>
                </a:solidFill>
                <a:latin typeface="+mj-lt"/>
                <a:ea typeface="+mj-ea"/>
                <a:cs typeface="+mj-cs"/>
              </a:rPr>
              <a:t> luego los </a:t>
            </a:r>
            <a:r>
              <a:rPr lang="en-US" sz="1400" dirty="0" err="1">
                <a:solidFill>
                  <a:srgbClr val="EBEBEB"/>
                </a:solidFill>
                <a:latin typeface="+mj-lt"/>
                <a:ea typeface="+mj-ea"/>
                <a:cs typeface="+mj-cs"/>
              </a:rPr>
              <a:t>códigos</a:t>
            </a:r>
            <a:r>
              <a:rPr lang="en-US" sz="1400" dirty="0">
                <a:solidFill>
                  <a:srgbClr val="EBEBEB"/>
                </a:solidFill>
                <a:latin typeface="+mj-lt"/>
                <a:ea typeface="+mj-ea"/>
                <a:cs typeface="+mj-cs"/>
              </a:rPr>
              <a:t> que </a:t>
            </a:r>
            <a:r>
              <a:rPr lang="en-US" sz="1400" dirty="0" err="1">
                <a:solidFill>
                  <a:srgbClr val="EBEBEB"/>
                </a:solidFill>
                <a:latin typeface="+mj-lt"/>
                <a:ea typeface="+mj-ea"/>
                <a:cs typeface="+mj-cs"/>
              </a:rPr>
              <a:t>queremos</a:t>
            </a:r>
            <a:r>
              <a:rPr lang="en-US" sz="1400" dirty="0">
                <a:solidFill>
                  <a:srgbClr val="EBEBEB"/>
                </a:solidFill>
                <a:latin typeface="+mj-lt"/>
                <a:ea typeface="+mj-ea"/>
                <a:cs typeface="+mj-cs"/>
              </a:rPr>
              <a:t> </a:t>
            </a:r>
            <a:r>
              <a:rPr lang="en-US" sz="1400" dirty="0" err="1">
                <a:solidFill>
                  <a:srgbClr val="EBEBEB"/>
                </a:solidFill>
                <a:latin typeface="+mj-lt"/>
                <a:ea typeface="+mj-ea"/>
                <a:cs typeface="+mj-cs"/>
              </a:rPr>
              <a:t>probar</a:t>
            </a:r>
            <a:r>
              <a:rPr lang="en-US" sz="1400" dirty="0">
                <a:solidFill>
                  <a:srgbClr val="EBEBEB"/>
                </a:solidFill>
                <a:latin typeface="+mj-lt"/>
                <a:ea typeface="+mj-ea"/>
                <a:cs typeface="+mj-cs"/>
              </a:rPr>
              <a:t> en </a:t>
            </a:r>
            <a:r>
              <a:rPr lang="en-US" sz="1400" dirty="0" err="1">
                <a:solidFill>
                  <a:srgbClr val="EBEBEB"/>
                </a:solidFill>
                <a:latin typeface="+mj-lt"/>
                <a:ea typeface="+mj-ea"/>
                <a:cs typeface="+mj-cs"/>
              </a:rPr>
              <a:t>una</a:t>
            </a:r>
            <a:r>
              <a:rPr lang="en-US" sz="1400" dirty="0">
                <a:solidFill>
                  <a:srgbClr val="EBEBEB"/>
                </a:solidFill>
                <a:latin typeface="+mj-lt"/>
                <a:ea typeface="+mj-ea"/>
                <a:cs typeface="+mj-cs"/>
              </a:rPr>
              <a:t> </a:t>
            </a:r>
            <a:r>
              <a:rPr lang="en-US" sz="1400" dirty="0" err="1">
                <a:solidFill>
                  <a:srgbClr val="EBEBEB"/>
                </a:solidFill>
                <a:latin typeface="+mj-lt"/>
                <a:ea typeface="+mj-ea"/>
                <a:cs typeface="+mj-cs"/>
              </a:rPr>
              <a:t>muestra</a:t>
            </a:r>
            <a:r>
              <a:rPr lang="en-US" sz="1400" dirty="0">
                <a:solidFill>
                  <a:srgbClr val="EBEBEB"/>
                </a:solidFill>
                <a:latin typeface="+mj-lt"/>
                <a:ea typeface="+mj-ea"/>
                <a:cs typeface="+mj-cs"/>
              </a:rPr>
              <a:t> </a:t>
            </a:r>
            <a:r>
              <a:rPr lang="en-US" sz="1400" dirty="0" err="1">
                <a:solidFill>
                  <a:srgbClr val="EBEBEB"/>
                </a:solidFill>
                <a:latin typeface="+mj-lt"/>
                <a:ea typeface="+mj-ea"/>
                <a:cs typeface="+mj-cs"/>
              </a:rPr>
              <a:t>ciega</a:t>
            </a:r>
            <a:r>
              <a:rPr lang="en-US" sz="1400" dirty="0">
                <a:solidFill>
                  <a:srgbClr val="EBEBEB"/>
                </a:solidFill>
                <a:latin typeface="+mj-lt"/>
                <a:ea typeface="+mj-ea"/>
                <a:cs typeface="+mj-cs"/>
              </a:rPr>
              <a:t> (test) y </a:t>
            </a:r>
            <a:r>
              <a:rPr lang="en-US" sz="1400" dirty="0" err="1">
                <a:solidFill>
                  <a:srgbClr val="EBEBEB"/>
                </a:solidFill>
                <a:latin typeface="+mj-lt"/>
                <a:ea typeface="+mj-ea"/>
                <a:cs typeface="+mj-cs"/>
              </a:rPr>
              <a:t>comprobamos</a:t>
            </a:r>
            <a:r>
              <a:rPr lang="en-US" sz="1400" dirty="0">
                <a:solidFill>
                  <a:srgbClr val="EBEBEB"/>
                </a:solidFill>
                <a:latin typeface="+mj-lt"/>
                <a:ea typeface="+mj-ea"/>
                <a:cs typeface="+mj-cs"/>
              </a:rPr>
              <a:t> su </a:t>
            </a:r>
            <a:r>
              <a:rPr lang="en-US" sz="1400" dirty="0" err="1">
                <a:solidFill>
                  <a:srgbClr val="EBEBEB"/>
                </a:solidFill>
                <a:latin typeface="+mj-lt"/>
                <a:ea typeface="+mj-ea"/>
                <a:cs typeface="+mj-cs"/>
              </a:rPr>
              <a:t>efectividad</a:t>
            </a:r>
            <a:r>
              <a:rPr lang="en-US" sz="1400" dirty="0">
                <a:solidFill>
                  <a:srgbClr val="EBEBEB"/>
                </a:solidFill>
                <a:latin typeface="+mj-lt"/>
                <a:ea typeface="+mj-ea"/>
                <a:cs typeface="+mj-cs"/>
              </a:rPr>
              <a:t>. El </a:t>
            </a:r>
            <a:r>
              <a:rPr lang="en-US" sz="1400" dirty="0" err="1">
                <a:solidFill>
                  <a:srgbClr val="EBEBEB"/>
                </a:solidFill>
                <a:latin typeface="+mj-lt"/>
                <a:ea typeface="+mj-ea"/>
                <a:cs typeface="+mj-cs"/>
              </a:rPr>
              <a:t>resultado</a:t>
            </a:r>
            <a:r>
              <a:rPr lang="en-US" sz="1400" dirty="0">
                <a:solidFill>
                  <a:srgbClr val="EBEBEB"/>
                </a:solidFill>
                <a:latin typeface="+mj-lt"/>
                <a:ea typeface="+mj-ea"/>
                <a:cs typeface="+mj-cs"/>
              </a:rPr>
              <a:t> en la </a:t>
            </a:r>
            <a:r>
              <a:rPr lang="en-US" sz="1400" dirty="0" err="1">
                <a:solidFill>
                  <a:srgbClr val="EBEBEB"/>
                </a:solidFill>
                <a:latin typeface="+mj-lt"/>
                <a:ea typeface="+mj-ea"/>
                <a:cs typeface="+mj-cs"/>
              </a:rPr>
              <a:t>grafica</a:t>
            </a:r>
            <a:r>
              <a:rPr lang="en-US" sz="1400" dirty="0">
                <a:solidFill>
                  <a:srgbClr val="EBEBEB"/>
                </a:solidFill>
                <a:latin typeface="+mj-lt"/>
                <a:ea typeface="+mj-ea"/>
                <a:cs typeface="+mj-cs"/>
              </a:rPr>
              <a:t> </a:t>
            </a:r>
            <a:r>
              <a:rPr lang="en-US" sz="1400" dirty="0" err="1">
                <a:solidFill>
                  <a:srgbClr val="EBEBEB"/>
                </a:solidFill>
                <a:latin typeface="+mj-lt"/>
                <a:ea typeface="+mj-ea"/>
                <a:cs typeface="+mj-cs"/>
              </a:rPr>
              <a:t>muestra</a:t>
            </a:r>
            <a:r>
              <a:rPr lang="en-US" sz="1400" dirty="0">
                <a:solidFill>
                  <a:srgbClr val="EBEBEB"/>
                </a:solidFill>
                <a:latin typeface="+mj-lt"/>
                <a:ea typeface="+mj-ea"/>
                <a:cs typeface="+mj-cs"/>
              </a:rPr>
              <a:t> solo un punto de </a:t>
            </a:r>
            <a:r>
              <a:rPr lang="en-US" sz="1400" dirty="0" err="1">
                <a:solidFill>
                  <a:srgbClr val="EBEBEB"/>
                </a:solidFill>
                <a:latin typeface="+mj-lt"/>
                <a:ea typeface="+mj-ea"/>
                <a:cs typeface="+mj-cs"/>
              </a:rPr>
              <a:t>diferencia</a:t>
            </a:r>
            <a:r>
              <a:rPr lang="en-US" sz="1400" dirty="0">
                <a:solidFill>
                  <a:srgbClr val="EBEBEB"/>
                </a:solidFill>
                <a:latin typeface="+mj-lt"/>
                <a:ea typeface="+mj-ea"/>
                <a:cs typeface="+mj-cs"/>
              </a:rPr>
              <a:t> entre Tarin y test</a:t>
            </a:r>
          </a:p>
          <a:p>
            <a:pPr marL="0" marR="0" lvl="0" indent="0" algn="just" fontAlgn="base">
              <a:lnSpc>
                <a:spcPct val="90000"/>
              </a:lnSpc>
              <a:spcBef>
                <a:spcPts val="1000"/>
              </a:spcBef>
              <a:buClr>
                <a:schemeClr val="bg2">
                  <a:lumMod val="40000"/>
                  <a:lumOff val="60000"/>
                </a:schemeClr>
              </a:buClr>
              <a:buSzPct val="80000"/>
              <a:tabLst/>
            </a:pPr>
            <a:endParaRPr lang="en-US" altLang="es-CO" sz="1400" dirty="0">
              <a:solidFill>
                <a:srgbClr val="EBEBEB"/>
              </a:solidFill>
              <a:latin typeface="+mj-lt"/>
              <a:ea typeface="+mj-ea"/>
              <a:cs typeface="+mj-cs"/>
            </a:endParaRPr>
          </a:p>
          <a:p>
            <a:pPr marL="0" marR="0" lvl="0" indent="0" algn="just" fontAlgn="base">
              <a:lnSpc>
                <a:spcPct val="90000"/>
              </a:lnSpc>
              <a:spcBef>
                <a:spcPts val="1000"/>
              </a:spcBef>
              <a:buClr>
                <a:schemeClr val="bg2">
                  <a:lumMod val="40000"/>
                  <a:lumOff val="60000"/>
                </a:schemeClr>
              </a:buClr>
              <a:buSzPct val="80000"/>
              <a:buFont typeface="Wingdings 3" charset="2"/>
              <a:buChar char=""/>
              <a:tabLst/>
            </a:pPr>
            <a:r>
              <a:rPr lang="en-US" altLang="es-CO" sz="1400" dirty="0">
                <a:solidFill>
                  <a:srgbClr val="EBEBEB"/>
                </a:solidFill>
                <a:latin typeface="+mj-lt"/>
                <a:ea typeface="+mj-ea"/>
                <a:cs typeface="+mj-cs"/>
              </a:rPr>
              <a:t>La curva ROC y </a:t>
            </a:r>
            <a:r>
              <a:rPr lang="en-US" altLang="es-CO" sz="1400" dirty="0" err="1">
                <a:solidFill>
                  <a:srgbClr val="EBEBEB"/>
                </a:solidFill>
                <a:latin typeface="+mj-lt"/>
                <a:ea typeface="+mj-ea"/>
                <a:cs typeface="+mj-cs"/>
              </a:rPr>
              <a:t>el</a:t>
            </a:r>
            <a:r>
              <a:rPr lang="en-US" altLang="es-CO" sz="1400" dirty="0">
                <a:solidFill>
                  <a:srgbClr val="EBEBEB"/>
                </a:solidFill>
                <a:latin typeface="+mj-lt"/>
                <a:ea typeface="+mj-ea"/>
                <a:cs typeface="+mj-cs"/>
              </a:rPr>
              <a:t> </a:t>
            </a:r>
            <a:r>
              <a:rPr lang="en-US" altLang="es-CO" sz="1400" dirty="0" err="1">
                <a:solidFill>
                  <a:srgbClr val="EBEBEB"/>
                </a:solidFill>
                <a:latin typeface="+mj-lt"/>
                <a:ea typeface="+mj-ea"/>
                <a:cs typeface="+mj-cs"/>
              </a:rPr>
              <a:t>área</a:t>
            </a:r>
            <a:r>
              <a:rPr lang="en-US" altLang="es-CO" sz="1400" dirty="0">
                <a:solidFill>
                  <a:srgbClr val="EBEBEB"/>
                </a:solidFill>
                <a:latin typeface="+mj-lt"/>
                <a:ea typeface="+mj-ea"/>
                <a:cs typeface="+mj-cs"/>
              </a:rPr>
              <a:t> bajo la curva (AUC) </a:t>
            </a:r>
            <a:r>
              <a:rPr lang="en-US" altLang="es-CO" sz="1400" dirty="0" err="1">
                <a:solidFill>
                  <a:srgbClr val="EBEBEB"/>
                </a:solidFill>
                <a:latin typeface="+mj-lt"/>
                <a:ea typeface="+mj-ea"/>
                <a:cs typeface="+mj-cs"/>
              </a:rPr>
              <a:t>proporcionan</a:t>
            </a:r>
            <a:r>
              <a:rPr lang="en-US" altLang="es-CO" sz="1400" dirty="0">
                <a:solidFill>
                  <a:srgbClr val="EBEBEB"/>
                </a:solidFill>
                <a:latin typeface="+mj-lt"/>
                <a:ea typeface="+mj-ea"/>
                <a:cs typeface="+mj-cs"/>
              </a:rPr>
              <a:t> </a:t>
            </a:r>
            <a:r>
              <a:rPr lang="en-US" altLang="es-CO" sz="1400" dirty="0" err="1">
                <a:solidFill>
                  <a:srgbClr val="EBEBEB"/>
                </a:solidFill>
                <a:latin typeface="+mj-lt"/>
                <a:ea typeface="+mj-ea"/>
                <a:cs typeface="+mj-cs"/>
              </a:rPr>
              <a:t>información</a:t>
            </a:r>
            <a:r>
              <a:rPr lang="en-US" altLang="es-CO" sz="1400" dirty="0">
                <a:solidFill>
                  <a:srgbClr val="EBEBEB"/>
                </a:solidFill>
                <a:latin typeface="+mj-lt"/>
                <a:ea typeface="+mj-ea"/>
                <a:cs typeface="+mj-cs"/>
              </a:rPr>
              <a:t> </a:t>
            </a:r>
            <a:r>
              <a:rPr lang="en-US" altLang="es-CO" sz="1400" dirty="0" err="1">
                <a:solidFill>
                  <a:srgbClr val="EBEBEB"/>
                </a:solidFill>
                <a:latin typeface="+mj-lt"/>
                <a:ea typeface="+mj-ea"/>
                <a:cs typeface="+mj-cs"/>
              </a:rPr>
              <a:t>sobre</a:t>
            </a:r>
            <a:r>
              <a:rPr lang="en-US" altLang="es-CO" sz="1400" dirty="0">
                <a:solidFill>
                  <a:srgbClr val="EBEBEB"/>
                </a:solidFill>
                <a:latin typeface="+mj-lt"/>
                <a:ea typeface="+mj-ea"/>
                <a:cs typeface="+mj-cs"/>
              </a:rPr>
              <a:t> </a:t>
            </a:r>
            <a:r>
              <a:rPr lang="en-US" altLang="es-CO" sz="1400" dirty="0" err="1">
                <a:solidFill>
                  <a:srgbClr val="EBEBEB"/>
                </a:solidFill>
                <a:latin typeface="+mj-lt"/>
                <a:ea typeface="+mj-ea"/>
                <a:cs typeface="+mj-cs"/>
              </a:rPr>
              <a:t>el</a:t>
            </a:r>
            <a:r>
              <a:rPr lang="en-US" altLang="es-CO" sz="1400" dirty="0">
                <a:solidFill>
                  <a:srgbClr val="EBEBEB"/>
                </a:solidFill>
                <a:latin typeface="+mj-lt"/>
                <a:ea typeface="+mj-ea"/>
                <a:cs typeface="+mj-cs"/>
              </a:rPr>
              <a:t> </a:t>
            </a:r>
            <a:r>
              <a:rPr lang="en-US" altLang="es-CO" sz="1400" dirty="0" err="1">
                <a:solidFill>
                  <a:srgbClr val="EBEBEB"/>
                </a:solidFill>
                <a:latin typeface="+mj-lt"/>
                <a:ea typeface="+mj-ea"/>
                <a:cs typeface="+mj-cs"/>
              </a:rPr>
              <a:t>rendimiento</a:t>
            </a:r>
            <a:r>
              <a:rPr lang="en-US" altLang="es-CO" sz="1400" dirty="0">
                <a:solidFill>
                  <a:srgbClr val="EBEBEB"/>
                </a:solidFill>
                <a:latin typeface="+mj-lt"/>
                <a:ea typeface="+mj-ea"/>
                <a:cs typeface="+mj-cs"/>
              </a:rPr>
              <a:t> del </a:t>
            </a:r>
            <a:r>
              <a:rPr lang="en-US" altLang="es-CO" sz="1400" dirty="0" err="1">
                <a:solidFill>
                  <a:srgbClr val="EBEBEB"/>
                </a:solidFill>
                <a:latin typeface="+mj-lt"/>
                <a:ea typeface="+mj-ea"/>
                <a:cs typeface="+mj-cs"/>
              </a:rPr>
              <a:t>modelo</a:t>
            </a:r>
            <a:r>
              <a:rPr lang="en-US" altLang="es-CO" sz="1400" dirty="0">
                <a:solidFill>
                  <a:srgbClr val="EBEBEB"/>
                </a:solidFill>
                <a:latin typeface="+mj-lt"/>
                <a:ea typeface="+mj-ea"/>
                <a:cs typeface="+mj-cs"/>
              </a:rPr>
              <a:t> en </a:t>
            </a:r>
            <a:r>
              <a:rPr lang="en-US" altLang="es-CO" sz="1400" dirty="0" err="1">
                <a:solidFill>
                  <a:srgbClr val="EBEBEB"/>
                </a:solidFill>
                <a:latin typeface="+mj-lt"/>
                <a:ea typeface="+mj-ea"/>
                <a:cs typeface="+mj-cs"/>
              </a:rPr>
              <a:t>términos</a:t>
            </a:r>
            <a:r>
              <a:rPr lang="en-US" altLang="es-CO" sz="1400" dirty="0">
                <a:solidFill>
                  <a:srgbClr val="EBEBEB"/>
                </a:solidFill>
                <a:latin typeface="+mj-lt"/>
                <a:ea typeface="+mj-ea"/>
                <a:cs typeface="+mj-cs"/>
              </a:rPr>
              <a:t> de </a:t>
            </a:r>
            <a:r>
              <a:rPr lang="en-US" altLang="es-CO" sz="1400" dirty="0" err="1">
                <a:solidFill>
                  <a:srgbClr val="EBEBEB"/>
                </a:solidFill>
                <a:latin typeface="+mj-lt"/>
                <a:ea typeface="+mj-ea"/>
                <a:cs typeface="+mj-cs"/>
              </a:rPr>
              <a:t>sensibilidad</a:t>
            </a:r>
            <a:r>
              <a:rPr lang="en-US" altLang="es-CO" sz="1400" dirty="0">
                <a:solidFill>
                  <a:srgbClr val="EBEBEB"/>
                </a:solidFill>
                <a:latin typeface="+mj-lt"/>
                <a:ea typeface="+mj-ea"/>
                <a:cs typeface="+mj-cs"/>
              </a:rPr>
              <a:t> y </a:t>
            </a:r>
            <a:r>
              <a:rPr lang="en-US" altLang="es-CO" sz="1400" dirty="0" err="1">
                <a:solidFill>
                  <a:srgbClr val="EBEBEB"/>
                </a:solidFill>
                <a:latin typeface="+mj-lt"/>
                <a:ea typeface="+mj-ea"/>
                <a:cs typeface="+mj-cs"/>
              </a:rPr>
              <a:t>especificidad</a:t>
            </a:r>
            <a:r>
              <a:rPr lang="en-US" altLang="es-CO" sz="1400" dirty="0">
                <a:solidFill>
                  <a:srgbClr val="EBEBEB"/>
                </a:solidFill>
                <a:latin typeface="+mj-lt"/>
                <a:ea typeface="+mj-ea"/>
                <a:cs typeface="+mj-cs"/>
              </a:rPr>
              <a:t>. Una AUC </a:t>
            </a:r>
            <a:r>
              <a:rPr lang="en-US" altLang="es-CO" sz="1400" dirty="0" err="1">
                <a:solidFill>
                  <a:srgbClr val="EBEBEB"/>
                </a:solidFill>
                <a:latin typeface="+mj-lt"/>
                <a:ea typeface="+mj-ea"/>
                <a:cs typeface="+mj-cs"/>
              </a:rPr>
              <a:t>cercana</a:t>
            </a:r>
            <a:r>
              <a:rPr lang="en-US" altLang="es-CO" sz="1400" dirty="0">
                <a:solidFill>
                  <a:srgbClr val="EBEBEB"/>
                </a:solidFill>
                <a:latin typeface="+mj-lt"/>
                <a:ea typeface="+mj-ea"/>
                <a:cs typeface="+mj-cs"/>
              </a:rPr>
              <a:t> a 1 indica un </a:t>
            </a:r>
            <a:r>
              <a:rPr lang="en-US" altLang="es-CO" sz="1400" dirty="0" err="1">
                <a:solidFill>
                  <a:srgbClr val="EBEBEB"/>
                </a:solidFill>
                <a:latin typeface="+mj-lt"/>
                <a:ea typeface="+mj-ea"/>
                <a:cs typeface="+mj-cs"/>
              </a:rPr>
              <a:t>buen</a:t>
            </a:r>
            <a:r>
              <a:rPr lang="en-US" altLang="es-CO" sz="1400" dirty="0">
                <a:solidFill>
                  <a:srgbClr val="EBEBEB"/>
                </a:solidFill>
                <a:latin typeface="+mj-lt"/>
                <a:ea typeface="+mj-ea"/>
                <a:cs typeface="+mj-cs"/>
              </a:rPr>
              <a:t> </a:t>
            </a:r>
            <a:r>
              <a:rPr lang="en-US" altLang="es-CO" sz="1400" dirty="0" err="1">
                <a:solidFill>
                  <a:srgbClr val="EBEBEB"/>
                </a:solidFill>
                <a:latin typeface="+mj-lt"/>
                <a:ea typeface="+mj-ea"/>
                <a:cs typeface="+mj-cs"/>
              </a:rPr>
              <a:t>rendimiento</a:t>
            </a:r>
            <a:r>
              <a:rPr lang="en-US" altLang="es-CO" sz="1400" dirty="0">
                <a:solidFill>
                  <a:srgbClr val="EBEBEB"/>
                </a:solidFill>
                <a:latin typeface="+mj-lt"/>
                <a:ea typeface="+mj-ea"/>
                <a:cs typeface="+mj-cs"/>
              </a:rPr>
              <a:t>, </a:t>
            </a:r>
            <a:r>
              <a:rPr lang="en-US" altLang="es-CO" sz="1400" dirty="0" err="1">
                <a:solidFill>
                  <a:srgbClr val="EBEBEB"/>
                </a:solidFill>
                <a:latin typeface="+mj-lt"/>
                <a:ea typeface="+mj-ea"/>
                <a:cs typeface="+mj-cs"/>
              </a:rPr>
              <a:t>como</a:t>
            </a:r>
            <a:r>
              <a:rPr lang="en-US" altLang="es-CO" sz="1400" dirty="0">
                <a:solidFill>
                  <a:srgbClr val="EBEBEB"/>
                </a:solidFill>
                <a:latin typeface="+mj-lt"/>
                <a:ea typeface="+mj-ea"/>
                <a:cs typeface="+mj-cs"/>
              </a:rPr>
              <a:t> es </a:t>
            </a:r>
            <a:r>
              <a:rPr lang="en-US" altLang="es-CO" sz="1400" dirty="0" err="1">
                <a:solidFill>
                  <a:srgbClr val="EBEBEB"/>
                </a:solidFill>
                <a:latin typeface="+mj-lt"/>
                <a:ea typeface="+mj-ea"/>
                <a:cs typeface="+mj-cs"/>
              </a:rPr>
              <a:t>el</a:t>
            </a:r>
            <a:r>
              <a:rPr lang="en-US" altLang="es-CO" sz="1400" dirty="0">
                <a:solidFill>
                  <a:srgbClr val="EBEBEB"/>
                </a:solidFill>
                <a:latin typeface="+mj-lt"/>
                <a:ea typeface="+mj-ea"/>
                <a:cs typeface="+mj-cs"/>
              </a:rPr>
              <a:t> </a:t>
            </a:r>
            <a:r>
              <a:rPr lang="en-US" altLang="es-CO" sz="1400" dirty="0" err="1">
                <a:solidFill>
                  <a:srgbClr val="EBEBEB"/>
                </a:solidFill>
                <a:latin typeface="+mj-lt"/>
                <a:ea typeface="+mj-ea"/>
                <a:cs typeface="+mj-cs"/>
              </a:rPr>
              <a:t>caso</a:t>
            </a:r>
            <a:r>
              <a:rPr lang="en-US" altLang="es-CO" sz="1400" dirty="0">
                <a:solidFill>
                  <a:srgbClr val="EBEBEB"/>
                </a:solidFill>
                <a:latin typeface="+mj-lt"/>
                <a:ea typeface="+mj-ea"/>
                <a:cs typeface="+mj-cs"/>
              </a:rPr>
              <a:t> del </a:t>
            </a:r>
            <a:r>
              <a:rPr lang="en-US" altLang="es-CO" sz="1400" dirty="0" err="1">
                <a:solidFill>
                  <a:srgbClr val="EBEBEB"/>
                </a:solidFill>
                <a:latin typeface="+mj-lt"/>
                <a:ea typeface="+mj-ea"/>
                <a:cs typeface="+mj-cs"/>
              </a:rPr>
              <a:t>grafico</a:t>
            </a:r>
            <a:endParaRPr lang="en-US" altLang="es-CO" sz="1400" dirty="0">
              <a:solidFill>
                <a:srgbClr val="EBEBEB"/>
              </a:solidFill>
              <a:latin typeface="+mj-lt"/>
              <a:ea typeface="+mj-ea"/>
              <a:cs typeface="+mj-cs"/>
            </a:endParaRPr>
          </a:p>
          <a:p>
            <a:pPr algn="just">
              <a:lnSpc>
                <a:spcPct val="90000"/>
              </a:lnSpc>
              <a:spcBef>
                <a:spcPts val="1000"/>
              </a:spcBef>
              <a:buClr>
                <a:schemeClr val="bg2">
                  <a:lumMod val="40000"/>
                  <a:lumOff val="60000"/>
                </a:schemeClr>
              </a:buClr>
              <a:buSzPct val="80000"/>
              <a:buFont typeface="Wingdings 3" charset="2"/>
              <a:buChar char=""/>
            </a:pPr>
            <a:endParaRPr lang="en-US" sz="1400" dirty="0">
              <a:solidFill>
                <a:srgbClr val="EBEBEB"/>
              </a:solidFill>
              <a:latin typeface="+mj-lt"/>
              <a:ea typeface="+mj-ea"/>
              <a:cs typeface="+mj-cs"/>
            </a:endParaRPr>
          </a:p>
        </p:txBody>
      </p:sp>
      <p:sp>
        <p:nvSpPr>
          <p:cNvPr id="2" name="Rectangle 1">
            <a:extLst>
              <a:ext uri="{FF2B5EF4-FFF2-40B4-BE49-F238E27FC236}">
                <a16:creationId xmlns:a16="http://schemas.microsoft.com/office/drawing/2014/main" id="{76233836-30CC-7872-E102-674FCE571AB2}"/>
              </a:ext>
            </a:extLst>
          </p:cNvPr>
          <p:cNvSpPr>
            <a:spLocks noChangeArrowheads="1"/>
          </p:cNvSpPr>
          <p:nvPr/>
        </p:nvSpPr>
        <p:spPr bwMode="auto">
          <a:xfrm>
            <a:off x="537029" y="203591"/>
            <a:ext cx="184731" cy="369332"/>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8294241"/>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6"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8" name="Freeform: Shape 37">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s-CO"/>
          </a:p>
        </p:txBody>
      </p:sp>
      <p:sp>
        <p:nvSpPr>
          <p:cNvPr id="40" name="Rectangle 39">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7" name="Content Placeholder 8">
            <a:extLst>
              <a:ext uri="{FF2B5EF4-FFF2-40B4-BE49-F238E27FC236}">
                <a16:creationId xmlns:a16="http://schemas.microsoft.com/office/drawing/2014/main" id="{56469F64-4047-1912-24B2-0E5F90456DF9}"/>
              </a:ext>
            </a:extLst>
          </p:cNvPr>
          <p:cNvSpPr>
            <a:spLocks noGrp="1"/>
          </p:cNvSpPr>
          <p:nvPr>
            <p:ph idx="1"/>
          </p:nvPr>
        </p:nvSpPr>
        <p:spPr>
          <a:xfrm>
            <a:off x="115931" y="1955292"/>
            <a:ext cx="3397677" cy="2947415"/>
          </a:xfrm>
        </p:spPr>
        <p:txBody>
          <a:bodyPr>
            <a:normAutofit/>
          </a:bodyPr>
          <a:lstStyle/>
          <a:p>
            <a:pPr marL="0" indent="0" algn="just">
              <a:lnSpc>
                <a:spcPct val="90000"/>
              </a:lnSpc>
              <a:buNone/>
            </a:pPr>
            <a:r>
              <a:rPr lang="es-MX" sz="1400" dirty="0">
                <a:solidFill>
                  <a:srgbClr val="FFFFFF"/>
                </a:solidFill>
              </a:rPr>
              <a:t>Este comparativo, muestra que, tanto en la muestra de entrenamiento como en la muestra de test, la predicción de los estudiantes no retenidos para el siguiente año, aparecen graficados en azul, cercanos a cero y los que si se retienen están ubicados hacia el lado derecho en naranja, cercanos a uno, lo que indica que el modelo es eficiente.</a:t>
            </a:r>
            <a:endParaRPr lang="en-US" sz="1400" dirty="0">
              <a:solidFill>
                <a:srgbClr val="FFFFFF"/>
              </a:solidFill>
            </a:endParaRPr>
          </a:p>
        </p:txBody>
      </p:sp>
      <p:pic>
        <p:nvPicPr>
          <p:cNvPr id="5" name="Marcador de contenido 4">
            <a:extLst>
              <a:ext uri="{FF2B5EF4-FFF2-40B4-BE49-F238E27FC236}">
                <a16:creationId xmlns:a16="http://schemas.microsoft.com/office/drawing/2014/main" id="{7ABB8F63-AD5A-987C-8631-9F58911CCD15}"/>
              </a:ext>
            </a:extLst>
          </p:cNvPr>
          <p:cNvPicPr>
            <a:picLocks noChangeAspect="1"/>
          </p:cNvPicPr>
          <p:nvPr/>
        </p:nvPicPr>
        <p:blipFill>
          <a:blip r:embed="rId2"/>
          <a:stretch>
            <a:fillRect/>
          </a:stretch>
        </p:blipFill>
        <p:spPr>
          <a:xfrm>
            <a:off x="4507582" y="1411212"/>
            <a:ext cx="7912891" cy="4035573"/>
          </a:xfrm>
          <a:prstGeom prst="rect">
            <a:avLst/>
          </a:prstGeom>
          <a:effectLst/>
        </p:spPr>
      </p:pic>
    </p:spTree>
    <p:extLst>
      <p:ext uri="{BB962C8B-B14F-4D97-AF65-F5344CB8AC3E}">
        <p14:creationId xmlns:p14="http://schemas.microsoft.com/office/powerpoint/2010/main" val="71907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6"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8" name="Freeform: Shape 37">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s-CO"/>
          </a:p>
        </p:txBody>
      </p:sp>
      <p:sp>
        <p:nvSpPr>
          <p:cNvPr id="40" name="Rectangle 39">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7" name="Content Placeholder 8">
            <a:extLst>
              <a:ext uri="{FF2B5EF4-FFF2-40B4-BE49-F238E27FC236}">
                <a16:creationId xmlns:a16="http://schemas.microsoft.com/office/drawing/2014/main" id="{56469F64-4047-1912-24B2-0E5F90456DF9}"/>
              </a:ext>
            </a:extLst>
          </p:cNvPr>
          <p:cNvSpPr>
            <a:spLocks noGrp="1"/>
          </p:cNvSpPr>
          <p:nvPr>
            <p:ph idx="1"/>
          </p:nvPr>
        </p:nvSpPr>
        <p:spPr>
          <a:xfrm>
            <a:off x="115931" y="1955292"/>
            <a:ext cx="4045378" cy="3677864"/>
          </a:xfrm>
        </p:spPr>
        <p:txBody>
          <a:bodyPr>
            <a:normAutofit fontScale="85000" lnSpcReduction="20000"/>
          </a:bodyPr>
          <a:lstStyle/>
          <a:p>
            <a:pPr marL="0" indent="0" algn="just">
              <a:lnSpc>
                <a:spcPct val="90000"/>
              </a:lnSpc>
              <a:buNone/>
            </a:pPr>
            <a:r>
              <a:rPr lang="es-MX" sz="1400" dirty="0">
                <a:solidFill>
                  <a:srgbClr val="FFFFFF"/>
                </a:solidFill>
              </a:rPr>
              <a:t>También dentro de los modelos nos pareció importante generar un modelo de </a:t>
            </a:r>
            <a:r>
              <a:rPr lang="es-MX" sz="1400" dirty="0" err="1">
                <a:solidFill>
                  <a:srgbClr val="FFFFFF"/>
                </a:solidFill>
              </a:rPr>
              <a:t>clusterizacion</a:t>
            </a:r>
            <a:r>
              <a:rPr lang="es-MX" sz="1400" dirty="0">
                <a:solidFill>
                  <a:srgbClr val="FFFFFF"/>
                </a:solidFill>
              </a:rPr>
              <a:t>, Buscamos que las observaciones dentro de los </a:t>
            </a:r>
            <a:r>
              <a:rPr lang="es-MX" sz="1400" dirty="0" err="1">
                <a:solidFill>
                  <a:srgbClr val="FFFFFF"/>
                </a:solidFill>
              </a:rPr>
              <a:t>Cluster</a:t>
            </a:r>
            <a:r>
              <a:rPr lang="es-MX" sz="1400" dirty="0">
                <a:solidFill>
                  <a:srgbClr val="FFFFFF"/>
                </a:solidFill>
              </a:rPr>
              <a:t> sean lo más similares entre si y lo más distintas posibles entre grupos de </a:t>
            </a:r>
            <a:r>
              <a:rPr lang="es-MX" sz="1400" dirty="0" err="1">
                <a:solidFill>
                  <a:srgbClr val="FFFFFF"/>
                </a:solidFill>
              </a:rPr>
              <a:t>clusters</a:t>
            </a:r>
            <a:r>
              <a:rPr lang="es-MX" sz="1400" dirty="0">
                <a:solidFill>
                  <a:srgbClr val="FFFFFF"/>
                </a:solidFill>
              </a:rPr>
              <a:t>, </a:t>
            </a:r>
            <a:r>
              <a:rPr lang="es-MX" sz="1400" dirty="0" err="1">
                <a:solidFill>
                  <a:srgbClr val="FFFFFF"/>
                </a:solidFill>
              </a:rPr>
              <a:t>asi</a:t>
            </a:r>
            <a:r>
              <a:rPr lang="es-MX" sz="1400" dirty="0">
                <a:solidFill>
                  <a:srgbClr val="FFFFFF"/>
                </a:solidFill>
              </a:rPr>
              <a:t> encontrar la forma natural de agrupar los datos. </a:t>
            </a:r>
          </a:p>
          <a:p>
            <a:pPr marL="0" indent="0" algn="just">
              <a:lnSpc>
                <a:spcPct val="90000"/>
              </a:lnSpc>
              <a:buNone/>
            </a:pPr>
            <a:endParaRPr lang="es-MX" sz="1400" dirty="0">
              <a:solidFill>
                <a:srgbClr val="FFFFFF"/>
              </a:solidFill>
            </a:endParaRPr>
          </a:p>
          <a:p>
            <a:pPr marL="0" indent="0" algn="just">
              <a:lnSpc>
                <a:spcPct val="90000"/>
              </a:lnSpc>
              <a:buNone/>
            </a:pPr>
            <a:r>
              <a:rPr lang="es-MX" sz="1400" dirty="0">
                <a:solidFill>
                  <a:srgbClr val="FFFFFF"/>
                </a:solidFill>
              </a:rPr>
              <a:t>Escogimos 2 variables así: </a:t>
            </a:r>
          </a:p>
          <a:p>
            <a:pPr marL="0" indent="0" algn="just">
              <a:lnSpc>
                <a:spcPct val="90000"/>
              </a:lnSpc>
              <a:buNone/>
            </a:pPr>
            <a:r>
              <a:rPr lang="es-MX" sz="1400" dirty="0" err="1">
                <a:solidFill>
                  <a:srgbClr val="FFFFFF"/>
                </a:solidFill>
              </a:rPr>
              <a:t>Tuition</a:t>
            </a:r>
            <a:r>
              <a:rPr lang="es-MX" sz="1400" dirty="0">
                <a:solidFill>
                  <a:srgbClr val="FFFFFF"/>
                </a:solidFill>
              </a:rPr>
              <a:t>: Este es el precio que le cuesta a cada estudiante que paga la totalidad del valor para participar en el programa. hay programas más costosos por los tiquetes y las distancias entre ciudad de origen vs ciudad base de la Institución AAA SCHOOL. los viajes de ciudades más cercanas se hacen en bus o tren, lo que sugiere menos costos.</a:t>
            </a:r>
          </a:p>
          <a:p>
            <a:pPr marL="0" indent="0" algn="just">
              <a:lnSpc>
                <a:spcPct val="90000"/>
              </a:lnSpc>
              <a:buNone/>
            </a:pPr>
            <a:endParaRPr lang="es-MX" sz="1400" dirty="0">
              <a:solidFill>
                <a:srgbClr val="FFFFFF"/>
              </a:solidFill>
            </a:endParaRPr>
          </a:p>
          <a:p>
            <a:pPr marL="0" indent="0" algn="just">
              <a:lnSpc>
                <a:spcPct val="90000"/>
              </a:lnSpc>
              <a:buNone/>
            </a:pPr>
            <a:r>
              <a:rPr lang="es-MX" sz="1400" dirty="0" err="1">
                <a:solidFill>
                  <a:srgbClr val="FFFFFF"/>
                </a:solidFill>
              </a:rPr>
              <a:t>FRP.Active</a:t>
            </a:r>
            <a:r>
              <a:rPr lang="es-MX" sz="1400" dirty="0">
                <a:solidFill>
                  <a:srgbClr val="FFFFFF"/>
                </a:solidFill>
              </a:rPr>
              <a:t> : FRP es el programa de reembolso completo. significa el precio del seguro de cancelación de viaje que compraron los estudiantes.</a:t>
            </a:r>
            <a:endParaRPr lang="en-US" sz="1400" dirty="0">
              <a:solidFill>
                <a:srgbClr val="FFFFFF"/>
              </a:solidFill>
            </a:endParaRPr>
          </a:p>
        </p:txBody>
      </p:sp>
      <p:pic>
        <p:nvPicPr>
          <p:cNvPr id="8" name="Imagen 7">
            <a:extLst>
              <a:ext uri="{FF2B5EF4-FFF2-40B4-BE49-F238E27FC236}">
                <a16:creationId xmlns:a16="http://schemas.microsoft.com/office/drawing/2014/main" id="{4E27AE55-7B2B-D8A1-2C7B-D5CA43DC48A9}"/>
              </a:ext>
            </a:extLst>
          </p:cNvPr>
          <p:cNvPicPr>
            <a:picLocks noChangeAspect="1"/>
          </p:cNvPicPr>
          <p:nvPr/>
        </p:nvPicPr>
        <p:blipFill>
          <a:blip r:embed="rId2"/>
          <a:stretch>
            <a:fillRect/>
          </a:stretch>
        </p:blipFill>
        <p:spPr>
          <a:xfrm>
            <a:off x="4794256" y="1469799"/>
            <a:ext cx="6630325" cy="4648849"/>
          </a:xfrm>
          <a:prstGeom prst="rect">
            <a:avLst/>
          </a:prstGeom>
        </p:spPr>
      </p:pic>
    </p:spTree>
    <p:extLst>
      <p:ext uri="{BB962C8B-B14F-4D97-AF65-F5344CB8AC3E}">
        <p14:creationId xmlns:p14="http://schemas.microsoft.com/office/powerpoint/2010/main" val="3850864393"/>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7" name="Content Placeholder 8">
            <a:extLst>
              <a:ext uri="{FF2B5EF4-FFF2-40B4-BE49-F238E27FC236}">
                <a16:creationId xmlns:a16="http://schemas.microsoft.com/office/drawing/2014/main" id="{56469F64-4047-1912-24B2-0E5F90456DF9}"/>
              </a:ext>
            </a:extLst>
          </p:cNvPr>
          <p:cNvSpPr>
            <a:spLocks noGrp="1"/>
          </p:cNvSpPr>
          <p:nvPr>
            <p:ph idx="1"/>
          </p:nvPr>
        </p:nvSpPr>
        <p:spPr>
          <a:xfrm>
            <a:off x="203201" y="355229"/>
            <a:ext cx="4233332" cy="6135882"/>
          </a:xfrm>
        </p:spPr>
        <p:txBody>
          <a:bodyPr>
            <a:normAutofit/>
          </a:bodyPr>
          <a:lstStyle/>
          <a:p>
            <a:pPr marL="0" indent="0" algn="just">
              <a:buNone/>
            </a:pPr>
            <a:r>
              <a:rPr lang="en-US" sz="1400" dirty="0"/>
              <a:t>Luego de </a:t>
            </a:r>
            <a:r>
              <a:rPr lang="en-US" sz="1400" dirty="0" err="1"/>
              <a:t>procesar</a:t>
            </a:r>
            <a:r>
              <a:rPr lang="en-US" sz="1400" dirty="0"/>
              <a:t> </a:t>
            </a:r>
            <a:r>
              <a:rPr lang="en-US" sz="1400" dirty="0" err="1"/>
              <a:t>todo</a:t>
            </a:r>
            <a:r>
              <a:rPr lang="en-US" sz="1400" dirty="0"/>
              <a:t> </a:t>
            </a:r>
            <a:r>
              <a:rPr lang="en-US" sz="1400" dirty="0" err="1"/>
              <a:t>el</a:t>
            </a:r>
            <a:r>
              <a:rPr lang="en-US" sz="1400" dirty="0"/>
              <a:t> </a:t>
            </a:r>
            <a:r>
              <a:rPr lang="en-US" sz="1400" dirty="0" err="1"/>
              <a:t>modelo</a:t>
            </a:r>
            <a:r>
              <a:rPr lang="en-US" sz="1400" dirty="0"/>
              <a:t> con 7 </a:t>
            </a:r>
            <a:r>
              <a:rPr lang="en-US" sz="1400" dirty="0" err="1"/>
              <a:t>agrupaciones</a:t>
            </a:r>
            <a:r>
              <a:rPr lang="en-US" sz="1400" dirty="0"/>
              <a:t> de clusters, y </a:t>
            </a:r>
            <a:r>
              <a:rPr lang="en-US" sz="1400" dirty="0" err="1"/>
              <a:t>correlacionarlo</a:t>
            </a:r>
            <a:r>
              <a:rPr lang="en-US" sz="1400" dirty="0"/>
              <a:t> con la variable </a:t>
            </a:r>
            <a:r>
              <a:rPr lang="en-US" sz="1400" dirty="0" err="1"/>
              <a:t>ingresos</a:t>
            </a:r>
            <a:r>
              <a:rPr lang="en-US" sz="1400" dirty="0"/>
              <a:t> </a:t>
            </a:r>
          </a:p>
          <a:p>
            <a:pPr marL="0" indent="0" algn="just">
              <a:buNone/>
            </a:pPr>
            <a:r>
              <a:rPr lang="es-MX" sz="1400" dirty="0"/>
              <a:t>Concluimos que:</a:t>
            </a:r>
          </a:p>
          <a:p>
            <a:pPr marL="0" indent="0" algn="just">
              <a:buNone/>
            </a:pPr>
            <a:r>
              <a:rPr lang="es-MX" sz="1400" dirty="0"/>
              <a:t>Lo primero es que los </a:t>
            </a:r>
            <a:r>
              <a:rPr lang="es-MX" sz="1400" dirty="0" err="1"/>
              <a:t>boxplots</a:t>
            </a:r>
            <a:r>
              <a:rPr lang="es-MX" sz="1400" dirty="0"/>
              <a:t> que vemos en </a:t>
            </a:r>
            <a:r>
              <a:rPr lang="es-MX" sz="1400" dirty="0" err="1"/>
              <a:t>train</a:t>
            </a:r>
            <a:r>
              <a:rPr lang="es-MX" sz="1400" dirty="0"/>
              <a:t>, siguen guardando </a:t>
            </a:r>
            <a:r>
              <a:rPr lang="es-MX" sz="1400" dirty="0" err="1"/>
              <a:t>corcondancia</a:t>
            </a:r>
            <a:r>
              <a:rPr lang="es-MX" sz="1400" dirty="0"/>
              <a:t> con los </a:t>
            </a:r>
            <a:r>
              <a:rPr lang="es-MX" sz="1400" dirty="0" err="1"/>
              <a:t>boxplost</a:t>
            </a:r>
            <a:r>
              <a:rPr lang="es-MX" sz="1400" dirty="0"/>
              <a:t> de test, aunque test estuvo ciego en la </a:t>
            </a:r>
            <a:r>
              <a:rPr lang="es-MX" sz="1400" dirty="0" err="1"/>
              <a:t>construccionde</a:t>
            </a:r>
            <a:r>
              <a:rPr lang="es-MX" sz="1400" dirty="0"/>
              <a:t> los </a:t>
            </a:r>
            <a:r>
              <a:rPr lang="es-MX" sz="1400" dirty="0" err="1"/>
              <a:t>cluster</a:t>
            </a:r>
            <a:r>
              <a:rPr lang="es-MX" sz="1400" dirty="0"/>
              <a:t>.</a:t>
            </a:r>
          </a:p>
          <a:p>
            <a:pPr marL="0" indent="0" algn="just">
              <a:buNone/>
            </a:pPr>
            <a:r>
              <a:rPr lang="es-MX" sz="1400" dirty="0"/>
              <a:t>Los ingresos más bajos los tiene el grupo cuatro, tanto en </a:t>
            </a:r>
            <a:r>
              <a:rPr lang="es-MX" sz="1400" dirty="0" err="1"/>
              <a:t>train</a:t>
            </a:r>
            <a:r>
              <a:rPr lang="es-MX" sz="1400" dirty="0"/>
              <a:t> como en test y tiene sentido, porque son los que menor </a:t>
            </a:r>
            <a:r>
              <a:rPr lang="es-MX" sz="1400" dirty="0" err="1"/>
              <a:t>Tuition</a:t>
            </a:r>
            <a:r>
              <a:rPr lang="es-MX" sz="1400" dirty="0"/>
              <a:t> tienen (Este es el precio que le cuesta a cada estudiante que paga la totalidad del valor para participar en el programa) adicionalmente tienen menor </a:t>
            </a:r>
            <a:r>
              <a:rPr lang="es-MX" sz="1400" dirty="0" err="1"/>
              <a:t>FRP.Active</a:t>
            </a:r>
            <a:r>
              <a:rPr lang="es-MX" sz="1400" dirty="0"/>
              <a:t>(es el precio de los que pagaron un seguro de </a:t>
            </a:r>
            <a:r>
              <a:rPr lang="es-MX" sz="1400" dirty="0" err="1"/>
              <a:t>cancelacion</a:t>
            </a:r>
            <a:r>
              <a:rPr lang="es-MX" sz="1400" dirty="0"/>
              <a:t> bajo)</a:t>
            </a:r>
          </a:p>
          <a:p>
            <a:pPr marL="0" indent="0" algn="just">
              <a:buNone/>
            </a:pPr>
            <a:endParaRPr lang="es-MX" sz="1400" dirty="0"/>
          </a:p>
          <a:p>
            <a:pPr marL="0" indent="0" algn="just">
              <a:buNone/>
            </a:pPr>
            <a:r>
              <a:rPr lang="es-MX" sz="1400" dirty="0"/>
              <a:t>Por otro lado, los que tienen mayores ingresos, son los del grupo seis, quienes tienen mayor </a:t>
            </a:r>
            <a:r>
              <a:rPr lang="es-MX" sz="1400" dirty="0" err="1"/>
              <a:t>Tuition</a:t>
            </a:r>
            <a:r>
              <a:rPr lang="es-MX" sz="1400" dirty="0"/>
              <a:t> ( pagaron más por el programa y un seguro de cancelación de valor correspondiente), eso muestra la coherencia entre las variables elegidas y entre los </a:t>
            </a:r>
            <a:r>
              <a:rPr lang="es-MX" sz="1400" dirty="0" err="1"/>
              <a:t>cluster</a:t>
            </a:r>
            <a:r>
              <a:rPr lang="es-MX" sz="1400" dirty="0"/>
              <a:t> determinados por el modelo</a:t>
            </a:r>
            <a:endParaRPr lang="en-US" sz="1400" dirty="0"/>
          </a:p>
          <a:p>
            <a:pPr marL="0" indent="0" algn="just">
              <a:buNone/>
            </a:pPr>
            <a:endParaRPr lang="en-US" sz="1400" dirty="0"/>
          </a:p>
        </p:txBody>
      </p:sp>
      <p:pic>
        <p:nvPicPr>
          <p:cNvPr id="3" name="Imagen 2">
            <a:extLst>
              <a:ext uri="{FF2B5EF4-FFF2-40B4-BE49-F238E27FC236}">
                <a16:creationId xmlns:a16="http://schemas.microsoft.com/office/drawing/2014/main" id="{16D3B692-6F0B-15C8-0B57-785D8E8B44E4}"/>
              </a:ext>
            </a:extLst>
          </p:cNvPr>
          <p:cNvPicPr>
            <a:picLocks noChangeAspect="1"/>
          </p:cNvPicPr>
          <p:nvPr/>
        </p:nvPicPr>
        <p:blipFill rotWithShape="1">
          <a:blip r:embed="rId3"/>
          <a:srcRect l="2741"/>
          <a:stretch/>
        </p:blipFill>
        <p:spPr>
          <a:xfrm>
            <a:off x="4583288" y="1761066"/>
            <a:ext cx="7608711" cy="3680726"/>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254474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7" name="Content Placeholder 8">
            <a:extLst>
              <a:ext uri="{FF2B5EF4-FFF2-40B4-BE49-F238E27FC236}">
                <a16:creationId xmlns:a16="http://schemas.microsoft.com/office/drawing/2014/main" id="{56469F64-4047-1912-24B2-0E5F90456DF9}"/>
              </a:ext>
            </a:extLst>
          </p:cNvPr>
          <p:cNvSpPr>
            <a:spLocks noGrp="1"/>
          </p:cNvSpPr>
          <p:nvPr>
            <p:ph idx="1"/>
          </p:nvPr>
        </p:nvSpPr>
        <p:spPr>
          <a:xfrm>
            <a:off x="214490" y="293833"/>
            <a:ext cx="10137422" cy="4196185"/>
          </a:xfrm>
        </p:spPr>
        <p:txBody>
          <a:bodyPr>
            <a:normAutofit/>
          </a:bodyPr>
          <a:lstStyle/>
          <a:p>
            <a:pPr marL="0" indent="0" algn="just">
              <a:lnSpc>
                <a:spcPct val="90000"/>
              </a:lnSpc>
              <a:buNone/>
            </a:pPr>
            <a:r>
              <a:rPr lang="es-MX" sz="1400" dirty="0"/>
              <a:t>Identificamos cuantos estudiantes quedaron en cada grupo de </a:t>
            </a:r>
            <a:r>
              <a:rPr lang="es-MX" sz="1400" dirty="0" err="1"/>
              <a:t>cluster</a:t>
            </a:r>
            <a:r>
              <a:rPr lang="es-MX" sz="1400" dirty="0"/>
              <a:t>, con el ánimo de observar si es relevante este número, para </a:t>
            </a:r>
            <a:r>
              <a:rPr lang="es-MX" sz="1400" dirty="0" err="1"/>
              <a:t>asi</a:t>
            </a:r>
            <a:r>
              <a:rPr lang="es-MX" sz="1400" dirty="0"/>
              <a:t> poderla analizar como un variable independiente</a:t>
            </a:r>
          </a:p>
          <a:p>
            <a:pPr marL="0" indent="0" algn="just">
              <a:lnSpc>
                <a:spcPct val="90000"/>
              </a:lnSpc>
              <a:buNone/>
            </a:pPr>
            <a:endParaRPr lang="es-MX" sz="1400" dirty="0"/>
          </a:p>
          <a:p>
            <a:pPr marL="0" indent="0" algn="just">
              <a:lnSpc>
                <a:spcPct val="90000"/>
              </a:lnSpc>
              <a:buNone/>
            </a:pPr>
            <a:r>
              <a:rPr lang="es-MX" sz="1400" dirty="0"/>
              <a:t>En los resultados encontramos: que en el grupo 1 quedaron 70 estudiantes, de una muestra de 1672 registros, lo cual representa el 4%, lo que me cuestionaría para usar este grupo como una variable independiente, ya que es poco representativo. el siguiente grupo tiene participación del 8%. El grupo que podría con toda seguridad usar , sería el 3 que tiene casi el 30% de participación, con poco más de 500 estudiantes.</a:t>
            </a:r>
          </a:p>
          <a:p>
            <a:pPr marL="0" indent="0" algn="just">
              <a:lnSpc>
                <a:spcPct val="90000"/>
              </a:lnSpc>
              <a:buNone/>
            </a:pPr>
            <a:endParaRPr lang="es-MX" sz="1400" dirty="0"/>
          </a:p>
        </p:txBody>
      </p:sp>
      <p:pic>
        <p:nvPicPr>
          <p:cNvPr id="4" name="Imagen 3">
            <a:extLst>
              <a:ext uri="{FF2B5EF4-FFF2-40B4-BE49-F238E27FC236}">
                <a16:creationId xmlns:a16="http://schemas.microsoft.com/office/drawing/2014/main" id="{99822D51-FAF3-8148-674C-A39227B75DCF}"/>
              </a:ext>
            </a:extLst>
          </p:cNvPr>
          <p:cNvPicPr>
            <a:picLocks noChangeAspect="1"/>
          </p:cNvPicPr>
          <p:nvPr/>
        </p:nvPicPr>
        <p:blipFill rotWithShape="1">
          <a:blip r:embed="rId3"/>
          <a:srcRect l="5172"/>
          <a:stretch/>
        </p:blipFill>
        <p:spPr>
          <a:xfrm>
            <a:off x="1538885" y="2608742"/>
            <a:ext cx="8381870" cy="395542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363296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1C8251C2-CDBC-0420-DA7D-3CB983655E4A}"/>
              </a:ext>
            </a:extLst>
          </p:cNvPr>
          <p:cNvSpPr txBox="1"/>
          <p:nvPr/>
        </p:nvSpPr>
        <p:spPr>
          <a:xfrm>
            <a:off x="5282381" y="629266"/>
            <a:ext cx="4767471" cy="164198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200" dirty="0">
                <a:solidFill>
                  <a:srgbClr val="FFFFFF"/>
                </a:solidFill>
                <a:effectLst>
                  <a:outerShdw blurRad="38100" dist="38100" dir="2700000" algn="tl">
                    <a:srgbClr val="000000">
                      <a:alpha val="43137"/>
                    </a:srgbClr>
                  </a:outerShdw>
                </a:effectLst>
                <a:latin typeface="Anton" panose="020F0502020204030204" pitchFamily="2" charset="0"/>
              </a:rPr>
              <a:t>06. Insights y </a:t>
            </a:r>
            <a:r>
              <a:rPr lang="en-US" sz="4200" dirty="0" err="1">
                <a:solidFill>
                  <a:srgbClr val="FFFFFF"/>
                </a:solidFill>
                <a:effectLst>
                  <a:outerShdw blurRad="38100" dist="38100" dir="2700000" algn="tl">
                    <a:srgbClr val="000000">
                      <a:alpha val="43137"/>
                    </a:srgbClr>
                  </a:outerShdw>
                </a:effectLst>
                <a:latin typeface="Anton" panose="020F0502020204030204" pitchFamily="2" charset="0"/>
              </a:rPr>
              <a:t>Recomendaciones</a:t>
            </a:r>
            <a:endParaRPr lang="en-US" sz="4200" dirty="0">
              <a:solidFill>
                <a:srgbClr val="FFFFFF"/>
              </a:solidFill>
              <a:effectLst>
                <a:outerShdw blurRad="38100" dist="38100" dir="2700000" algn="tl">
                  <a:srgbClr val="000000">
                    <a:alpha val="43137"/>
                  </a:srgbClr>
                </a:outerShdw>
              </a:effectLst>
              <a:latin typeface="Anton" panose="020F0502020204030204" pitchFamily="2" charset="0"/>
            </a:endParaRPr>
          </a:p>
        </p:txBody>
      </p:sp>
      <p:pic>
        <p:nvPicPr>
          <p:cNvPr id="12" name="Picture 11" descr="Gafas encima de un libro">
            <a:extLst>
              <a:ext uri="{FF2B5EF4-FFF2-40B4-BE49-F238E27FC236}">
                <a16:creationId xmlns:a16="http://schemas.microsoft.com/office/drawing/2014/main" id="{6704D191-17E3-80F5-8E90-B900E1158A20}"/>
              </a:ext>
            </a:extLst>
          </p:cNvPr>
          <p:cNvPicPr>
            <a:picLocks noChangeAspect="1"/>
          </p:cNvPicPr>
          <p:nvPr/>
        </p:nvPicPr>
        <p:blipFill rotWithShape="1">
          <a:blip r:embed="rId3"/>
          <a:srcRect l="14948" r="40280" b="-1"/>
          <a:stretch/>
        </p:blipFill>
        <p:spPr>
          <a:xfrm>
            <a:off x="-1" y="10"/>
            <a:ext cx="4634680" cy="6857990"/>
          </a:xfrm>
          <a:prstGeom prst="rect">
            <a:avLst/>
          </a:prstGeom>
        </p:spPr>
      </p:pic>
      <p:sp>
        <p:nvSpPr>
          <p:cNvPr id="10" name="CuadroTexto 9">
            <a:extLst>
              <a:ext uri="{FF2B5EF4-FFF2-40B4-BE49-F238E27FC236}">
                <a16:creationId xmlns:a16="http://schemas.microsoft.com/office/drawing/2014/main" id="{A5CAAA76-CF9D-B810-A060-E9093A5E38E2}"/>
              </a:ext>
            </a:extLst>
          </p:cNvPr>
          <p:cNvSpPr txBox="1"/>
          <p:nvPr/>
        </p:nvSpPr>
        <p:spPr>
          <a:xfrm>
            <a:off x="5282381" y="2438400"/>
            <a:ext cx="6168721" cy="3809999"/>
          </a:xfrm>
          <a:prstGeom prst="rect">
            <a:avLst/>
          </a:prstGeom>
        </p:spPr>
        <p:txBody>
          <a:bodyPr vert="horz" lIns="91440" tIns="45720" rIns="91440" bIns="45720" rtlCol="0">
            <a:normAutofit/>
          </a:bodyPr>
          <a:lstStyle/>
          <a:p>
            <a:pPr>
              <a:lnSpc>
                <a:spcPct val="90000"/>
              </a:lnSpc>
              <a:spcBef>
                <a:spcPts val="1000"/>
              </a:spcBef>
              <a:buClr>
                <a:schemeClr val="bg2">
                  <a:lumMod val="40000"/>
                  <a:lumOff val="60000"/>
                </a:schemeClr>
              </a:buClr>
              <a:buSzPct val="80000"/>
              <a:buFont typeface="Wingdings 3" charset="2"/>
              <a:buChar char=""/>
            </a:pPr>
            <a:r>
              <a:rPr lang="en-US" sz="1400" dirty="0">
                <a:latin typeface="+mj-lt"/>
                <a:ea typeface="+mj-ea"/>
                <a:cs typeface="+mj-cs"/>
              </a:rPr>
              <a:t>Los </a:t>
            </a:r>
            <a:r>
              <a:rPr lang="en-US" sz="1400" dirty="0" err="1">
                <a:latin typeface="+mj-lt"/>
                <a:ea typeface="+mj-ea"/>
                <a:cs typeface="+mj-cs"/>
              </a:rPr>
              <a:t>estudiantes</a:t>
            </a:r>
            <a:r>
              <a:rPr lang="en-US" sz="1400" dirty="0">
                <a:latin typeface="+mj-lt"/>
                <a:ea typeface="+mj-ea"/>
                <a:cs typeface="+mj-cs"/>
              </a:rPr>
              <a:t> del </a:t>
            </a:r>
            <a:r>
              <a:rPr lang="en-US" sz="1400" dirty="0" err="1">
                <a:latin typeface="+mj-lt"/>
                <a:ea typeface="+mj-ea"/>
                <a:cs typeface="+mj-cs"/>
              </a:rPr>
              <a:t>estado</a:t>
            </a:r>
            <a:r>
              <a:rPr lang="en-US" sz="1400" dirty="0">
                <a:latin typeface="+mj-lt"/>
                <a:ea typeface="+mj-ea"/>
                <a:cs typeface="+mj-cs"/>
              </a:rPr>
              <a:t> de California son los que </a:t>
            </a:r>
            <a:r>
              <a:rPr lang="en-US" sz="1400" dirty="0" err="1">
                <a:latin typeface="+mj-lt"/>
                <a:ea typeface="+mj-ea"/>
                <a:cs typeface="+mj-cs"/>
              </a:rPr>
              <a:t>más</a:t>
            </a:r>
            <a:r>
              <a:rPr lang="en-US" sz="1400" dirty="0">
                <a:latin typeface="+mj-lt"/>
                <a:ea typeface="+mj-ea"/>
                <a:cs typeface="+mj-cs"/>
              </a:rPr>
              <a:t> se </a:t>
            </a:r>
            <a:r>
              <a:rPr lang="en-US" sz="1400" dirty="0" err="1">
                <a:latin typeface="+mj-lt"/>
                <a:ea typeface="+mj-ea"/>
                <a:cs typeface="+mj-cs"/>
              </a:rPr>
              <a:t>inscriben</a:t>
            </a:r>
            <a:r>
              <a:rPr lang="en-US" sz="1400" dirty="0">
                <a:latin typeface="+mj-lt"/>
                <a:ea typeface="+mj-ea"/>
                <a:cs typeface="+mj-cs"/>
              </a:rPr>
              <a:t> en </a:t>
            </a:r>
            <a:r>
              <a:rPr lang="en-US" sz="1400" dirty="0" err="1">
                <a:latin typeface="+mj-lt"/>
                <a:ea typeface="+mj-ea"/>
                <a:cs typeface="+mj-cs"/>
              </a:rPr>
              <a:t>el</a:t>
            </a:r>
            <a:r>
              <a:rPr lang="en-US" sz="1400" dirty="0">
                <a:latin typeface="+mj-lt"/>
                <a:ea typeface="+mj-ea"/>
                <a:cs typeface="+mj-cs"/>
              </a:rPr>
              <a:t> Instituto </a:t>
            </a:r>
            <a:r>
              <a:rPr lang="en-US" sz="1400" dirty="0" err="1">
                <a:latin typeface="+mj-lt"/>
                <a:ea typeface="+mj-ea"/>
                <a:cs typeface="+mj-cs"/>
              </a:rPr>
              <a:t>SchoolAAA</a:t>
            </a:r>
            <a:endParaRPr lang="en-US" sz="1400" dirty="0">
              <a:latin typeface="+mj-lt"/>
              <a:ea typeface="+mj-ea"/>
              <a:cs typeface="+mj-cs"/>
            </a:endParaRPr>
          </a:p>
          <a:p>
            <a:pPr>
              <a:lnSpc>
                <a:spcPct val="90000"/>
              </a:lnSpc>
              <a:spcBef>
                <a:spcPts val="1000"/>
              </a:spcBef>
              <a:buClr>
                <a:schemeClr val="bg2">
                  <a:lumMod val="40000"/>
                  <a:lumOff val="60000"/>
                </a:schemeClr>
              </a:buClr>
              <a:buSzPct val="80000"/>
              <a:buFont typeface="Wingdings 3" charset="2"/>
              <a:buChar char=""/>
            </a:pPr>
            <a:r>
              <a:rPr lang="en-US" sz="1400" dirty="0" err="1">
                <a:latin typeface="+mj-lt"/>
                <a:ea typeface="+mj-ea"/>
                <a:cs typeface="+mj-cs"/>
              </a:rPr>
              <a:t>Seguido</a:t>
            </a:r>
            <a:r>
              <a:rPr lang="en-US" sz="1400" dirty="0">
                <a:latin typeface="+mj-lt"/>
                <a:ea typeface="+mj-ea"/>
                <a:cs typeface="+mj-cs"/>
              </a:rPr>
              <a:t> de los del </a:t>
            </a:r>
            <a:r>
              <a:rPr lang="en-US" sz="1400" dirty="0" err="1">
                <a:latin typeface="+mj-lt"/>
                <a:ea typeface="+mj-ea"/>
                <a:cs typeface="+mj-cs"/>
              </a:rPr>
              <a:t>estado</a:t>
            </a:r>
            <a:r>
              <a:rPr lang="en-US" sz="1400" dirty="0">
                <a:latin typeface="+mj-lt"/>
                <a:ea typeface="+mj-ea"/>
                <a:cs typeface="+mj-cs"/>
              </a:rPr>
              <a:t> de Texas.</a:t>
            </a:r>
          </a:p>
          <a:p>
            <a:pPr>
              <a:lnSpc>
                <a:spcPct val="90000"/>
              </a:lnSpc>
              <a:spcBef>
                <a:spcPts val="1000"/>
              </a:spcBef>
              <a:buClr>
                <a:schemeClr val="bg2">
                  <a:lumMod val="40000"/>
                  <a:lumOff val="60000"/>
                </a:schemeClr>
              </a:buClr>
              <a:buSzPct val="80000"/>
              <a:buFont typeface="Wingdings 3" charset="2"/>
              <a:buChar char=""/>
            </a:pPr>
            <a:endParaRPr lang="en-US" sz="1400" dirty="0">
              <a:latin typeface="+mj-lt"/>
              <a:ea typeface="+mj-ea"/>
              <a:cs typeface="+mj-cs"/>
            </a:endParaRPr>
          </a:p>
          <a:p>
            <a:pPr>
              <a:lnSpc>
                <a:spcPct val="90000"/>
              </a:lnSpc>
              <a:spcBef>
                <a:spcPts val="1000"/>
              </a:spcBef>
              <a:buClr>
                <a:schemeClr val="bg2">
                  <a:lumMod val="40000"/>
                  <a:lumOff val="60000"/>
                </a:schemeClr>
              </a:buClr>
              <a:buSzPct val="80000"/>
              <a:buFont typeface="Wingdings 3" charset="2"/>
              <a:buChar char=""/>
            </a:pPr>
            <a:r>
              <a:rPr lang="en-US" sz="1400" dirty="0">
                <a:latin typeface="+mj-lt"/>
                <a:ea typeface="+mj-ea"/>
                <a:cs typeface="+mj-cs"/>
              </a:rPr>
              <a:t>El </a:t>
            </a:r>
            <a:r>
              <a:rPr lang="en-US" sz="1400" dirty="0" err="1">
                <a:latin typeface="+mj-lt"/>
                <a:ea typeface="+mj-ea"/>
                <a:cs typeface="+mj-cs"/>
              </a:rPr>
              <a:t>tipo</a:t>
            </a:r>
            <a:r>
              <a:rPr lang="en-US" sz="1400" dirty="0">
                <a:latin typeface="+mj-lt"/>
                <a:ea typeface="+mj-ea"/>
                <a:cs typeface="+mj-cs"/>
              </a:rPr>
              <a:t> de </a:t>
            </a:r>
            <a:r>
              <a:rPr lang="en-US" sz="1400" dirty="0" err="1">
                <a:latin typeface="+mj-lt"/>
                <a:ea typeface="+mj-ea"/>
                <a:cs typeface="+mj-cs"/>
              </a:rPr>
              <a:t>viaje</a:t>
            </a:r>
            <a:r>
              <a:rPr lang="en-US" sz="1400" dirty="0">
                <a:latin typeface="+mj-lt"/>
                <a:ea typeface="+mj-ea"/>
                <a:cs typeface="+mj-cs"/>
              </a:rPr>
              <a:t> que </a:t>
            </a:r>
            <a:r>
              <a:rPr lang="en-US" sz="1400" dirty="0" err="1">
                <a:latin typeface="+mj-lt"/>
                <a:ea typeface="+mj-ea"/>
                <a:cs typeface="+mj-cs"/>
              </a:rPr>
              <a:t>escogen</a:t>
            </a:r>
            <a:r>
              <a:rPr lang="en-US" sz="1400" dirty="0">
                <a:latin typeface="+mj-lt"/>
                <a:ea typeface="+mj-ea"/>
                <a:cs typeface="+mj-cs"/>
              </a:rPr>
              <a:t> los </a:t>
            </a:r>
            <a:r>
              <a:rPr lang="en-US" sz="1400" dirty="0" err="1">
                <a:latin typeface="+mj-lt"/>
                <a:ea typeface="+mj-ea"/>
                <a:cs typeface="+mj-cs"/>
              </a:rPr>
              <a:t>estudiantes</a:t>
            </a:r>
            <a:r>
              <a:rPr lang="en-US" sz="1400" dirty="0">
                <a:latin typeface="+mj-lt"/>
                <a:ea typeface="+mj-ea"/>
                <a:cs typeface="+mj-cs"/>
              </a:rPr>
              <a:t> es </a:t>
            </a:r>
            <a:r>
              <a:rPr lang="en-US" sz="1400" dirty="0" err="1">
                <a:latin typeface="+mj-lt"/>
                <a:ea typeface="+mj-ea"/>
                <a:cs typeface="+mj-cs"/>
              </a:rPr>
              <a:t>el</a:t>
            </a:r>
            <a:r>
              <a:rPr lang="en-US" sz="1400" dirty="0">
                <a:latin typeface="+mj-lt"/>
                <a:ea typeface="+mj-ea"/>
                <a:cs typeface="+mj-cs"/>
              </a:rPr>
              <a:t> </a:t>
            </a:r>
            <a:r>
              <a:rPr lang="en-US" sz="1400" dirty="0" err="1">
                <a:latin typeface="+mj-lt"/>
                <a:ea typeface="+mj-ea"/>
                <a:cs typeface="+mj-cs"/>
              </a:rPr>
              <a:t>tipo</a:t>
            </a:r>
            <a:r>
              <a:rPr lang="en-US" sz="1400" dirty="0">
                <a:latin typeface="+mj-lt"/>
                <a:ea typeface="+mj-ea"/>
                <a:cs typeface="+mj-cs"/>
              </a:rPr>
              <a:t> A, que es </a:t>
            </a:r>
            <a:r>
              <a:rPr lang="en-US" sz="1400" dirty="0" err="1">
                <a:latin typeface="+mj-lt"/>
                <a:ea typeface="+mj-ea"/>
                <a:cs typeface="+mj-cs"/>
              </a:rPr>
              <a:t>el</a:t>
            </a:r>
            <a:r>
              <a:rPr lang="en-US" sz="1400" dirty="0">
                <a:latin typeface="+mj-lt"/>
                <a:ea typeface="+mj-ea"/>
                <a:cs typeface="+mj-cs"/>
              </a:rPr>
              <a:t> </a:t>
            </a:r>
            <a:r>
              <a:rPr lang="en-US" sz="1400" dirty="0" err="1">
                <a:latin typeface="+mj-lt"/>
                <a:ea typeface="+mj-ea"/>
                <a:cs typeface="+mj-cs"/>
              </a:rPr>
              <a:t>viaje</a:t>
            </a:r>
            <a:r>
              <a:rPr lang="en-US" sz="1400" dirty="0">
                <a:latin typeface="+mj-lt"/>
                <a:ea typeface="+mj-ea"/>
                <a:cs typeface="+mj-cs"/>
              </a:rPr>
              <a:t> </a:t>
            </a:r>
            <a:r>
              <a:rPr lang="en-US" sz="1400" dirty="0" err="1">
                <a:latin typeface="+mj-lt"/>
                <a:ea typeface="+mj-ea"/>
                <a:cs typeface="+mj-cs"/>
              </a:rPr>
              <a:t>todo</a:t>
            </a:r>
            <a:r>
              <a:rPr lang="en-US" sz="1400" dirty="0">
                <a:latin typeface="+mj-lt"/>
                <a:ea typeface="+mj-ea"/>
                <a:cs typeface="+mj-cs"/>
              </a:rPr>
              <a:t> </a:t>
            </a:r>
            <a:r>
              <a:rPr lang="en-US" sz="1400" dirty="0" err="1">
                <a:latin typeface="+mj-lt"/>
                <a:ea typeface="+mj-ea"/>
                <a:cs typeface="+mj-cs"/>
              </a:rPr>
              <a:t>incluido</a:t>
            </a:r>
            <a:r>
              <a:rPr lang="en-US" sz="1400" dirty="0">
                <a:latin typeface="+mj-lt"/>
                <a:ea typeface="+mj-ea"/>
                <a:cs typeface="+mj-cs"/>
              </a:rPr>
              <a:t>, </a:t>
            </a:r>
            <a:r>
              <a:rPr lang="en-US" sz="1400" dirty="0" err="1">
                <a:latin typeface="+mj-lt"/>
                <a:ea typeface="+mj-ea"/>
                <a:cs typeface="+mj-cs"/>
              </a:rPr>
              <a:t>tienen</a:t>
            </a:r>
            <a:r>
              <a:rPr lang="en-US" sz="1400" dirty="0">
                <a:latin typeface="+mj-lt"/>
                <a:ea typeface="+mj-ea"/>
                <a:cs typeface="+mj-cs"/>
              </a:rPr>
              <a:t> </a:t>
            </a:r>
            <a:r>
              <a:rPr lang="en-US" sz="1400" dirty="0" err="1">
                <a:latin typeface="+mj-lt"/>
                <a:ea typeface="+mj-ea"/>
                <a:cs typeface="+mj-cs"/>
              </a:rPr>
              <a:t>pasajes</a:t>
            </a:r>
            <a:r>
              <a:rPr lang="en-US" sz="1400" dirty="0">
                <a:latin typeface="+mj-lt"/>
                <a:ea typeface="+mj-ea"/>
                <a:cs typeface="+mj-cs"/>
              </a:rPr>
              <a:t>, </a:t>
            </a:r>
            <a:r>
              <a:rPr lang="en-US" sz="1400" dirty="0" err="1">
                <a:latin typeface="+mj-lt"/>
                <a:ea typeface="+mj-ea"/>
                <a:cs typeface="+mj-cs"/>
              </a:rPr>
              <a:t>alojamiento</a:t>
            </a:r>
            <a:r>
              <a:rPr lang="en-US" sz="1400" dirty="0">
                <a:latin typeface="+mj-lt"/>
                <a:ea typeface="+mj-ea"/>
                <a:cs typeface="+mj-cs"/>
              </a:rPr>
              <a:t>, </a:t>
            </a:r>
            <a:r>
              <a:rPr lang="en-US" sz="1400" dirty="0" err="1">
                <a:latin typeface="+mj-lt"/>
                <a:ea typeface="+mj-ea"/>
                <a:cs typeface="+mj-cs"/>
              </a:rPr>
              <a:t>tures</a:t>
            </a:r>
            <a:r>
              <a:rPr lang="en-US" sz="1400" dirty="0">
                <a:latin typeface="+mj-lt"/>
                <a:ea typeface="+mj-ea"/>
                <a:cs typeface="+mj-cs"/>
              </a:rPr>
              <a:t>, </a:t>
            </a:r>
            <a:r>
              <a:rPr lang="en-US" sz="1400" dirty="0" err="1">
                <a:latin typeface="+mj-lt"/>
                <a:ea typeface="+mj-ea"/>
                <a:cs typeface="+mj-cs"/>
              </a:rPr>
              <a:t>inscripción</a:t>
            </a:r>
            <a:r>
              <a:rPr lang="en-US" sz="1400" dirty="0">
                <a:latin typeface="+mj-lt"/>
                <a:ea typeface="+mj-ea"/>
                <a:cs typeface="+mj-cs"/>
              </a:rPr>
              <a:t> a los </a:t>
            </a:r>
            <a:r>
              <a:rPr lang="en-US" sz="1400" dirty="0" err="1">
                <a:latin typeface="+mj-lt"/>
                <a:ea typeface="+mj-ea"/>
                <a:cs typeface="+mj-cs"/>
              </a:rPr>
              <a:t>cursos</a:t>
            </a:r>
            <a:r>
              <a:rPr lang="en-US" sz="1400" dirty="0">
                <a:latin typeface="+mj-lt"/>
                <a:ea typeface="+mj-ea"/>
                <a:cs typeface="+mj-cs"/>
              </a:rPr>
              <a:t>, </a:t>
            </a:r>
            <a:r>
              <a:rPr lang="en-US" sz="1400" dirty="0" err="1">
                <a:latin typeface="+mj-lt"/>
                <a:ea typeface="+mj-ea"/>
                <a:cs typeface="+mj-cs"/>
              </a:rPr>
              <a:t>materiales</a:t>
            </a:r>
            <a:r>
              <a:rPr lang="en-US" sz="1400" dirty="0">
                <a:latin typeface="+mj-lt"/>
                <a:ea typeface="+mj-ea"/>
                <a:cs typeface="+mj-cs"/>
              </a:rPr>
              <a:t> y </a:t>
            </a:r>
            <a:r>
              <a:rPr lang="en-US" sz="1400" dirty="0" err="1">
                <a:latin typeface="+mj-lt"/>
                <a:ea typeface="+mj-ea"/>
                <a:cs typeface="+mj-cs"/>
              </a:rPr>
              <a:t>sostenimiento</a:t>
            </a:r>
            <a:r>
              <a:rPr lang="en-US" sz="1400" dirty="0">
                <a:latin typeface="+mj-lt"/>
                <a:ea typeface="+mj-ea"/>
                <a:cs typeface="+mj-cs"/>
              </a:rPr>
              <a:t>, para los </a:t>
            </a:r>
            <a:r>
              <a:rPr lang="en-US" sz="1400" dirty="0" err="1">
                <a:latin typeface="+mj-lt"/>
                <a:ea typeface="+mj-ea"/>
                <a:cs typeface="+mj-cs"/>
              </a:rPr>
              <a:t>estudiantes</a:t>
            </a:r>
            <a:endParaRPr lang="en-US" sz="1400" dirty="0">
              <a:latin typeface="+mj-lt"/>
              <a:ea typeface="+mj-ea"/>
              <a:cs typeface="+mj-cs"/>
            </a:endParaRPr>
          </a:p>
          <a:p>
            <a:pPr>
              <a:lnSpc>
                <a:spcPct val="90000"/>
              </a:lnSpc>
              <a:spcBef>
                <a:spcPts val="1000"/>
              </a:spcBef>
              <a:buClr>
                <a:schemeClr val="bg2">
                  <a:lumMod val="40000"/>
                  <a:lumOff val="60000"/>
                </a:schemeClr>
              </a:buClr>
              <a:buSzPct val="80000"/>
              <a:buFont typeface="Wingdings 3" charset="2"/>
              <a:buChar char=""/>
            </a:pPr>
            <a:endParaRPr lang="en-US" sz="1400" dirty="0">
              <a:latin typeface="+mj-lt"/>
              <a:ea typeface="+mj-ea"/>
              <a:cs typeface="+mj-cs"/>
            </a:endParaRPr>
          </a:p>
          <a:p>
            <a:pPr>
              <a:lnSpc>
                <a:spcPct val="90000"/>
              </a:lnSpc>
              <a:spcBef>
                <a:spcPts val="1000"/>
              </a:spcBef>
              <a:buClr>
                <a:schemeClr val="bg2">
                  <a:lumMod val="40000"/>
                  <a:lumOff val="60000"/>
                </a:schemeClr>
              </a:buClr>
              <a:buSzPct val="80000"/>
              <a:buFont typeface="Wingdings 3" charset="2"/>
              <a:buChar char=""/>
            </a:pPr>
            <a:r>
              <a:rPr lang="en-US" sz="1400" dirty="0">
                <a:latin typeface="+mj-lt"/>
                <a:ea typeface="+mj-ea"/>
                <a:cs typeface="+mj-cs"/>
              </a:rPr>
              <a:t>Más del 50% de  las </a:t>
            </a:r>
            <a:r>
              <a:rPr lang="en-US" sz="1400" dirty="0" err="1">
                <a:latin typeface="+mj-lt"/>
                <a:ea typeface="+mj-ea"/>
                <a:cs typeface="+mj-cs"/>
              </a:rPr>
              <a:t>familias</a:t>
            </a:r>
            <a:r>
              <a:rPr lang="en-US" sz="1400" dirty="0">
                <a:latin typeface="+mj-lt"/>
                <a:ea typeface="+mj-ea"/>
                <a:cs typeface="+mj-cs"/>
              </a:rPr>
              <a:t> que </a:t>
            </a:r>
            <a:r>
              <a:rPr lang="en-US" sz="1400" dirty="0" err="1">
                <a:latin typeface="+mj-lt"/>
                <a:ea typeface="+mj-ea"/>
                <a:cs typeface="+mj-cs"/>
              </a:rPr>
              <a:t>envían</a:t>
            </a:r>
            <a:r>
              <a:rPr lang="en-US" sz="1400" dirty="0">
                <a:latin typeface="+mj-lt"/>
                <a:ea typeface="+mj-ea"/>
                <a:cs typeface="+mj-cs"/>
              </a:rPr>
              <a:t> a sus </a:t>
            </a:r>
            <a:r>
              <a:rPr lang="en-US" sz="1400" dirty="0" err="1">
                <a:latin typeface="+mj-lt"/>
                <a:ea typeface="+mj-ea"/>
                <a:cs typeface="+mj-cs"/>
              </a:rPr>
              <a:t>hijos</a:t>
            </a:r>
            <a:r>
              <a:rPr lang="en-US" sz="1400" dirty="0">
                <a:latin typeface="+mj-lt"/>
                <a:ea typeface="+mj-ea"/>
                <a:cs typeface="+mj-cs"/>
              </a:rPr>
              <a:t> o </a:t>
            </a:r>
            <a:r>
              <a:rPr lang="en-US" sz="1400" dirty="0" err="1">
                <a:latin typeface="+mj-lt"/>
                <a:ea typeface="+mj-ea"/>
                <a:cs typeface="+mj-cs"/>
              </a:rPr>
              <a:t>hermanos</a:t>
            </a:r>
            <a:r>
              <a:rPr lang="en-US" sz="1400" dirty="0">
                <a:latin typeface="+mj-lt"/>
                <a:ea typeface="+mj-ea"/>
                <a:cs typeface="+mj-cs"/>
              </a:rPr>
              <a:t> al Instituto </a:t>
            </a:r>
            <a:r>
              <a:rPr lang="en-US" sz="1400" dirty="0" err="1">
                <a:latin typeface="+mj-lt"/>
                <a:ea typeface="+mj-ea"/>
                <a:cs typeface="+mj-cs"/>
              </a:rPr>
              <a:t>tienen</a:t>
            </a:r>
            <a:r>
              <a:rPr lang="en-US" sz="1400" dirty="0">
                <a:latin typeface="+mj-lt"/>
                <a:ea typeface="+mj-ea"/>
                <a:cs typeface="+mj-cs"/>
              </a:rPr>
              <a:t> un </a:t>
            </a:r>
            <a:r>
              <a:rPr lang="en-US" sz="1400" dirty="0" err="1">
                <a:latin typeface="+mj-lt"/>
                <a:ea typeface="+mj-ea"/>
                <a:cs typeface="+mj-cs"/>
              </a:rPr>
              <a:t>buen</a:t>
            </a:r>
            <a:r>
              <a:rPr lang="en-US" sz="1400" dirty="0">
                <a:latin typeface="+mj-lt"/>
                <a:ea typeface="+mj-ea"/>
                <a:cs typeface="+mj-cs"/>
              </a:rPr>
              <a:t> </a:t>
            </a:r>
            <a:r>
              <a:rPr lang="en-US" sz="1400" dirty="0" err="1">
                <a:latin typeface="+mj-lt"/>
                <a:ea typeface="+mj-ea"/>
                <a:cs typeface="+mj-cs"/>
              </a:rPr>
              <a:t>nivel</a:t>
            </a:r>
            <a:r>
              <a:rPr lang="en-US" sz="1400" dirty="0">
                <a:latin typeface="+mj-lt"/>
                <a:ea typeface="+mj-ea"/>
                <a:cs typeface="+mj-cs"/>
              </a:rPr>
              <a:t> de </a:t>
            </a:r>
            <a:r>
              <a:rPr lang="en-US" sz="1400" dirty="0" err="1">
                <a:latin typeface="+mj-lt"/>
                <a:ea typeface="+mj-ea"/>
                <a:cs typeface="+mj-cs"/>
              </a:rPr>
              <a:t>Ingresos</a:t>
            </a:r>
            <a:r>
              <a:rPr lang="en-US" sz="1400" dirty="0">
                <a:latin typeface="+mj-lt"/>
                <a:ea typeface="+mj-ea"/>
                <a:cs typeface="+mj-cs"/>
              </a:rPr>
              <a:t>, lo que les </a:t>
            </a:r>
            <a:r>
              <a:rPr lang="en-US" sz="1400" dirty="0" err="1">
                <a:latin typeface="+mj-lt"/>
                <a:ea typeface="+mj-ea"/>
                <a:cs typeface="+mj-cs"/>
              </a:rPr>
              <a:t>permite</a:t>
            </a:r>
            <a:r>
              <a:rPr lang="en-US" sz="1400" dirty="0">
                <a:latin typeface="+mj-lt"/>
                <a:ea typeface="+mj-ea"/>
                <a:cs typeface="+mj-cs"/>
              </a:rPr>
              <a:t> </a:t>
            </a:r>
            <a:r>
              <a:rPr lang="en-US" sz="1400" dirty="0" err="1">
                <a:latin typeface="+mj-lt"/>
                <a:ea typeface="+mj-ea"/>
                <a:cs typeface="+mj-cs"/>
              </a:rPr>
              <a:t>cubrir</a:t>
            </a:r>
            <a:r>
              <a:rPr lang="en-US" sz="1400" dirty="0">
                <a:latin typeface="+mj-lt"/>
                <a:ea typeface="+mj-ea"/>
                <a:cs typeface="+mj-cs"/>
              </a:rPr>
              <a:t> </a:t>
            </a:r>
            <a:r>
              <a:rPr lang="en-US" sz="1400" dirty="0" err="1">
                <a:latin typeface="+mj-lt"/>
                <a:ea typeface="+mj-ea"/>
                <a:cs typeface="+mj-cs"/>
              </a:rPr>
              <a:t>todos</a:t>
            </a:r>
            <a:r>
              <a:rPr lang="en-US" sz="1400" dirty="0">
                <a:latin typeface="+mj-lt"/>
                <a:ea typeface="+mj-ea"/>
                <a:cs typeface="+mj-cs"/>
              </a:rPr>
              <a:t> los </a:t>
            </a:r>
            <a:r>
              <a:rPr lang="en-US" sz="1400" dirty="0" err="1">
                <a:latin typeface="+mj-lt"/>
                <a:ea typeface="+mj-ea"/>
                <a:cs typeface="+mj-cs"/>
              </a:rPr>
              <a:t>gastos</a:t>
            </a:r>
            <a:r>
              <a:rPr lang="en-US" sz="1400" dirty="0">
                <a:latin typeface="+mj-lt"/>
                <a:ea typeface="+mj-ea"/>
                <a:cs typeface="+mj-cs"/>
              </a:rPr>
              <a:t> de los </a:t>
            </a:r>
            <a:r>
              <a:rPr lang="en-US" sz="1400" dirty="0" err="1">
                <a:latin typeface="+mj-lt"/>
                <a:ea typeface="+mj-ea"/>
                <a:cs typeface="+mj-cs"/>
              </a:rPr>
              <a:t>estudiantes</a:t>
            </a:r>
            <a:r>
              <a:rPr lang="en-US" sz="1400" dirty="0">
                <a:latin typeface="+mj-lt"/>
                <a:ea typeface="+mj-ea"/>
                <a:cs typeface="+mj-cs"/>
              </a:rPr>
              <a:t> y </a:t>
            </a:r>
            <a:r>
              <a:rPr lang="en-US" sz="1400" dirty="0" err="1">
                <a:latin typeface="+mj-lt"/>
                <a:ea typeface="+mj-ea"/>
                <a:cs typeface="+mj-cs"/>
              </a:rPr>
              <a:t>realizar</a:t>
            </a:r>
            <a:r>
              <a:rPr lang="en-US" sz="1400" dirty="0">
                <a:latin typeface="+mj-lt"/>
                <a:ea typeface="+mj-ea"/>
                <a:cs typeface="+mj-cs"/>
              </a:rPr>
              <a:t> las </a:t>
            </a:r>
            <a:r>
              <a:rPr lang="en-US" sz="1400" dirty="0" err="1">
                <a:latin typeface="+mj-lt"/>
                <a:ea typeface="+mj-ea"/>
                <a:cs typeface="+mj-cs"/>
              </a:rPr>
              <a:t>renovaciones</a:t>
            </a:r>
            <a:r>
              <a:rPr lang="en-US" sz="1400" dirty="0">
                <a:latin typeface="+mj-lt"/>
                <a:ea typeface="+mj-ea"/>
                <a:cs typeface="+mj-cs"/>
              </a:rPr>
              <a:t> de matricula </a:t>
            </a:r>
            <a:r>
              <a:rPr lang="en-US" sz="1400" dirty="0" err="1">
                <a:latin typeface="+mj-lt"/>
                <a:ea typeface="+mj-ea"/>
                <a:cs typeface="+mj-cs"/>
              </a:rPr>
              <a:t>año</a:t>
            </a:r>
            <a:r>
              <a:rPr lang="en-US" sz="1400" dirty="0">
                <a:latin typeface="+mj-lt"/>
                <a:ea typeface="+mj-ea"/>
                <a:cs typeface="+mj-cs"/>
              </a:rPr>
              <a:t> a </a:t>
            </a:r>
            <a:r>
              <a:rPr lang="en-US" sz="1400" dirty="0" err="1">
                <a:latin typeface="+mj-lt"/>
                <a:ea typeface="+mj-ea"/>
                <a:cs typeface="+mj-cs"/>
              </a:rPr>
              <a:t>año</a:t>
            </a:r>
            <a:r>
              <a:rPr lang="en-US" sz="1400" dirty="0">
                <a:latin typeface="+mj-lt"/>
                <a:ea typeface="+mj-ea"/>
                <a:cs typeface="+mj-cs"/>
              </a:rPr>
              <a:t>.</a:t>
            </a:r>
          </a:p>
          <a:p>
            <a:pPr>
              <a:lnSpc>
                <a:spcPct val="90000"/>
              </a:lnSpc>
              <a:spcBef>
                <a:spcPts val="1000"/>
              </a:spcBef>
              <a:buClr>
                <a:schemeClr val="bg2">
                  <a:lumMod val="40000"/>
                  <a:lumOff val="60000"/>
                </a:schemeClr>
              </a:buClr>
              <a:buSzPct val="80000"/>
              <a:buFont typeface="Wingdings 3" charset="2"/>
              <a:buChar char=""/>
            </a:pPr>
            <a:endParaRPr lang="en-US" sz="1400" dirty="0">
              <a:latin typeface="+mj-lt"/>
              <a:ea typeface="+mj-ea"/>
              <a:cs typeface="+mj-cs"/>
            </a:endParaRPr>
          </a:p>
          <a:p>
            <a:pPr>
              <a:lnSpc>
                <a:spcPct val="90000"/>
              </a:lnSpc>
              <a:spcBef>
                <a:spcPts val="1000"/>
              </a:spcBef>
              <a:buClr>
                <a:schemeClr val="bg2">
                  <a:lumMod val="40000"/>
                  <a:lumOff val="60000"/>
                </a:schemeClr>
              </a:buClr>
              <a:buSzPct val="80000"/>
              <a:buFont typeface="Wingdings 3" charset="2"/>
              <a:buChar char=""/>
            </a:pPr>
            <a:endParaRPr lang="en-US" sz="1400" dirty="0">
              <a:latin typeface="+mj-lt"/>
              <a:ea typeface="+mj-ea"/>
              <a:cs typeface="+mj-cs"/>
            </a:endParaRPr>
          </a:p>
        </p:txBody>
      </p:sp>
    </p:spTree>
    <p:extLst>
      <p:ext uri="{BB962C8B-B14F-4D97-AF65-F5344CB8AC3E}">
        <p14:creationId xmlns:p14="http://schemas.microsoft.com/office/powerpoint/2010/main" val="3385871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1C8251C2-CDBC-0420-DA7D-3CB983655E4A}"/>
              </a:ext>
            </a:extLst>
          </p:cNvPr>
          <p:cNvSpPr txBox="1"/>
          <p:nvPr/>
        </p:nvSpPr>
        <p:spPr>
          <a:xfrm>
            <a:off x="5282381" y="629266"/>
            <a:ext cx="4767471" cy="164198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600">
                <a:solidFill>
                  <a:schemeClr val="tx2"/>
                </a:solidFill>
                <a:effectLst>
                  <a:outerShdw blurRad="38100" dist="38100" dir="2700000" algn="tl">
                    <a:srgbClr val="000000">
                      <a:alpha val="43137"/>
                    </a:srgbClr>
                  </a:outerShdw>
                </a:effectLst>
                <a:latin typeface="+mj-lt"/>
                <a:ea typeface="+mj-ea"/>
                <a:cs typeface="+mj-cs"/>
              </a:rPr>
              <a:t>05. Insights y Recomendaciones</a:t>
            </a:r>
          </a:p>
        </p:txBody>
      </p:sp>
      <p:pic>
        <p:nvPicPr>
          <p:cNvPr id="12" name="Picture 11" descr="Gafas encima de un libro">
            <a:extLst>
              <a:ext uri="{FF2B5EF4-FFF2-40B4-BE49-F238E27FC236}">
                <a16:creationId xmlns:a16="http://schemas.microsoft.com/office/drawing/2014/main" id="{6704D191-17E3-80F5-8E90-B900E1158A20}"/>
              </a:ext>
            </a:extLst>
          </p:cNvPr>
          <p:cNvPicPr>
            <a:picLocks noChangeAspect="1"/>
          </p:cNvPicPr>
          <p:nvPr/>
        </p:nvPicPr>
        <p:blipFill rotWithShape="1">
          <a:blip r:embed="rId3"/>
          <a:srcRect l="15294" r="39934" b="-1"/>
          <a:stretch/>
        </p:blipFill>
        <p:spPr>
          <a:xfrm>
            <a:off x="-1" y="10"/>
            <a:ext cx="4634680" cy="6857990"/>
          </a:xfrm>
          <a:prstGeom prst="rect">
            <a:avLst/>
          </a:prstGeom>
        </p:spPr>
      </p:pic>
      <p:sp>
        <p:nvSpPr>
          <p:cNvPr id="10" name="CuadroTexto 9">
            <a:extLst>
              <a:ext uri="{FF2B5EF4-FFF2-40B4-BE49-F238E27FC236}">
                <a16:creationId xmlns:a16="http://schemas.microsoft.com/office/drawing/2014/main" id="{A5CAAA76-CF9D-B810-A060-E9093A5E38E2}"/>
              </a:ext>
            </a:extLst>
          </p:cNvPr>
          <p:cNvSpPr txBox="1"/>
          <p:nvPr/>
        </p:nvSpPr>
        <p:spPr>
          <a:xfrm>
            <a:off x="5029445" y="2077156"/>
            <a:ext cx="6652591" cy="4419599"/>
          </a:xfrm>
          <a:prstGeom prst="rect">
            <a:avLst/>
          </a:prstGeom>
        </p:spPr>
        <p:txBody>
          <a:bodyPr vert="horz" lIns="91440" tIns="45720" rIns="91440" bIns="45720" rtlCol="0">
            <a:noAutofit/>
          </a:bodyPr>
          <a:lstStyle/>
          <a:p>
            <a:pPr algn="just">
              <a:lnSpc>
                <a:spcPct val="90000"/>
              </a:lnSpc>
              <a:spcBef>
                <a:spcPts val="1000"/>
              </a:spcBef>
              <a:buClr>
                <a:schemeClr val="bg2">
                  <a:lumMod val="40000"/>
                  <a:lumOff val="60000"/>
                </a:schemeClr>
              </a:buClr>
              <a:buSzPct val="80000"/>
              <a:buFont typeface="Wingdings 3" charset="2"/>
              <a:buChar char=""/>
            </a:pPr>
            <a:r>
              <a:rPr lang="en-US" sz="1400" dirty="0">
                <a:latin typeface="+mj-lt"/>
                <a:ea typeface="+mj-ea"/>
                <a:cs typeface="+mj-cs"/>
              </a:rPr>
              <a:t>Del % de </a:t>
            </a:r>
            <a:r>
              <a:rPr lang="en-US" sz="1400" dirty="0" err="1">
                <a:latin typeface="+mj-lt"/>
                <a:ea typeface="+mj-ea"/>
                <a:cs typeface="+mj-cs"/>
              </a:rPr>
              <a:t>alumnos</a:t>
            </a:r>
            <a:r>
              <a:rPr lang="en-US" sz="1400" dirty="0">
                <a:latin typeface="+mj-lt"/>
                <a:ea typeface="+mj-ea"/>
                <a:cs typeface="+mj-cs"/>
              </a:rPr>
              <a:t> que no </a:t>
            </a:r>
            <a:r>
              <a:rPr lang="en-US" sz="1400" dirty="0" err="1">
                <a:latin typeface="+mj-lt"/>
                <a:ea typeface="+mj-ea"/>
                <a:cs typeface="+mj-cs"/>
              </a:rPr>
              <a:t>continuan</a:t>
            </a:r>
            <a:r>
              <a:rPr lang="en-US" sz="1400" dirty="0">
                <a:latin typeface="+mj-lt"/>
                <a:ea typeface="+mj-ea"/>
                <a:cs typeface="+mj-cs"/>
              </a:rPr>
              <a:t> </a:t>
            </a:r>
            <a:r>
              <a:rPr lang="en-US" sz="1400" dirty="0" err="1">
                <a:latin typeface="+mj-lt"/>
                <a:ea typeface="+mj-ea"/>
                <a:cs typeface="+mj-cs"/>
              </a:rPr>
              <a:t>año</a:t>
            </a:r>
            <a:r>
              <a:rPr lang="en-US" sz="1400" dirty="0">
                <a:latin typeface="+mj-lt"/>
                <a:ea typeface="+mj-ea"/>
                <a:cs typeface="+mj-cs"/>
              </a:rPr>
              <a:t> a </a:t>
            </a:r>
            <a:r>
              <a:rPr lang="en-US" sz="1400" dirty="0" err="1">
                <a:latin typeface="+mj-lt"/>
                <a:ea typeface="+mj-ea"/>
                <a:cs typeface="+mj-cs"/>
              </a:rPr>
              <a:t>año</a:t>
            </a:r>
            <a:r>
              <a:rPr lang="en-US" sz="1400" dirty="0">
                <a:latin typeface="+mj-lt"/>
                <a:ea typeface="+mj-ea"/>
                <a:cs typeface="+mj-cs"/>
              </a:rPr>
              <a:t> en la </a:t>
            </a:r>
            <a:r>
              <a:rPr lang="en-US" sz="1400" dirty="0" err="1">
                <a:latin typeface="+mj-lt"/>
                <a:ea typeface="+mj-ea"/>
                <a:cs typeface="+mj-cs"/>
              </a:rPr>
              <a:t>institución</a:t>
            </a:r>
            <a:r>
              <a:rPr lang="en-US" sz="1400" dirty="0">
                <a:latin typeface="+mj-lt"/>
                <a:ea typeface="+mj-ea"/>
                <a:cs typeface="+mj-cs"/>
              </a:rPr>
              <a:t>, la curva de Roc </a:t>
            </a:r>
            <a:r>
              <a:rPr lang="en-US" sz="1400" dirty="0" err="1">
                <a:latin typeface="+mj-lt"/>
                <a:ea typeface="+mj-ea"/>
                <a:cs typeface="+mj-cs"/>
              </a:rPr>
              <a:t>nos</a:t>
            </a:r>
            <a:r>
              <a:rPr lang="en-US" sz="1400" dirty="0">
                <a:latin typeface="+mj-lt"/>
                <a:ea typeface="+mj-ea"/>
                <a:cs typeface="+mj-cs"/>
              </a:rPr>
              <a:t> </a:t>
            </a:r>
            <a:r>
              <a:rPr lang="en-US" sz="1400" dirty="0" err="1">
                <a:latin typeface="+mj-lt"/>
                <a:ea typeface="+mj-ea"/>
                <a:cs typeface="+mj-cs"/>
              </a:rPr>
              <a:t>mostro</a:t>
            </a:r>
            <a:r>
              <a:rPr lang="en-US" sz="1400" dirty="0">
                <a:latin typeface="+mj-lt"/>
                <a:ea typeface="+mj-ea"/>
                <a:cs typeface="+mj-cs"/>
              </a:rPr>
              <a:t> un 14% de </a:t>
            </a:r>
            <a:r>
              <a:rPr lang="en-US" sz="1400" dirty="0" err="1">
                <a:latin typeface="+mj-lt"/>
                <a:ea typeface="+mj-ea"/>
                <a:cs typeface="+mj-cs"/>
              </a:rPr>
              <a:t>falsos</a:t>
            </a:r>
            <a:r>
              <a:rPr lang="en-US" sz="1400" dirty="0">
                <a:latin typeface="+mj-lt"/>
                <a:ea typeface="+mj-ea"/>
                <a:cs typeface="+mj-cs"/>
              </a:rPr>
              <a:t> </a:t>
            </a:r>
            <a:r>
              <a:rPr lang="en-US" sz="1400" dirty="0" err="1">
                <a:latin typeface="+mj-lt"/>
                <a:ea typeface="+mj-ea"/>
                <a:cs typeface="+mj-cs"/>
              </a:rPr>
              <a:t>positivos</a:t>
            </a:r>
            <a:r>
              <a:rPr lang="en-US" sz="1400" dirty="0">
                <a:latin typeface="+mj-lt"/>
                <a:ea typeface="+mj-ea"/>
                <a:cs typeface="+mj-cs"/>
              </a:rPr>
              <a:t> a los que les </a:t>
            </a:r>
            <a:r>
              <a:rPr lang="en-US" sz="1400" dirty="0" err="1">
                <a:latin typeface="+mj-lt"/>
                <a:ea typeface="+mj-ea"/>
                <a:cs typeface="+mj-cs"/>
              </a:rPr>
              <a:t>debemos</a:t>
            </a:r>
            <a:r>
              <a:rPr lang="en-US" sz="1400" dirty="0">
                <a:latin typeface="+mj-lt"/>
                <a:ea typeface="+mj-ea"/>
                <a:cs typeface="+mj-cs"/>
              </a:rPr>
              <a:t> </a:t>
            </a:r>
            <a:r>
              <a:rPr lang="en-US" sz="1400" dirty="0" err="1">
                <a:latin typeface="+mj-lt"/>
                <a:ea typeface="+mj-ea"/>
                <a:cs typeface="+mj-cs"/>
              </a:rPr>
              <a:t>hacer</a:t>
            </a:r>
            <a:r>
              <a:rPr lang="en-US" sz="1400" dirty="0">
                <a:latin typeface="+mj-lt"/>
                <a:ea typeface="+mj-ea"/>
                <a:cs typeface="+mj-cs"/>
              </a:rPr>
              <a:t> un </a:t>
            </a:r>
            <a:r>
              <a:rPr lang="en-US" sz="1400" dirty="0" err="1">
                <a:latin typeface="+mj-lt"/>
                <a:ea typeface="+mj-ea"/>
                <a:cs typeface="+mj-cs"/>
              </a:rPr>
              <a:t>trabajo</a:t>
            </a:r>
            <a:r>
              <a:rPr lang="en-US" sz="1400" dirty="0">
                <a:latin typeface="+mj-lt"/>
                <a:ea typeface="+mj-ea"/>
                <a:cs typeface="+mj-cs"/>
              </a:rPr>
              <a:t> de </a:t>
            </a:r>
            <a:r>
              <a:rPr lang="en-US" sz="1400" dirty="0" err="1">
                <a:latin typeface="+mj-lt"/>
                <a:ea typeface="+mj-ea"/>
                <a:cs typeface="+mj-cs"/>
              </a:rPr>
              <a:t>retención</a:t>
            </a:r>
            <a:r>
              <a:rPr lang="en-US" sz="1400" dirty="0">
                <a:latin typeface="+mj-lt"/>
                <a:ea typeface="+mj-ea"/>
                <a:cs typeface="+mj-cs"/>
              </a:rPr>
              <a:t> </a:t>
            </a:r>
            <a:r>
              <a:rPr lang="en-US" sz="1400" dirty="0" err="1">
                <a:latin typeface="+mj-lt"/>
                <a:ea typeface="+mj-ea"/>
                <a:cs typeface="+mj-cs"/>
              </a:rPr>
              <a:t>importante</a:t>
            </a:r>
            <a:r>
              <a:rPr lang="en-US" sz="1400" dirty="0">
                <a:latin typeface="+mj-lt"/>
                <a:ea typeface="+mj-ea"/>
                <a:cs typeface="+mj-cs"/>
              </a:rPr>
              <a:t>. Se </a:t>
            </a:r>
            <a:r>
              <a:rPr lang="en-US" sz="1400" dirty="0" err="1">
                <a:latin typeface="+mj-lt"/>
                <a:ea typeface="+mj-ea"/>
                <a:cs typeface="+mj-cs"/>
              </a:rPr>
              <a:t>debe</a:t>
            </a:r>
            <a:r>
              <a:rPr lang="en-US" sz="1400" dirty="0">
                <a:latin typeface="+mj-lt"/>
                <a:ea typeface="+mj-ea"/>
                <a:cs typeface="+mj-cs"/>
              </a:rPr>
              <a:t> </a:t>
            </a:r>
            <a:r>
              <a:rPr lang="en-US" sz="1400" dirty="0" err="1">
                <a:latin typeface="+mj-lt"/>
                <a:ea typeface="+mj-ea"/>
                <a:cs typeface="+mj-cs"/>
              </a:rPr>
              <a:t>dar</a:t>
            </a:r>
            <a:r>
              <a:rPr lang="en-US" sz="1400" dirty="0">
                <a:latin typeface="+mj-lt"/>
                <a:ea typeface="+mj-ea"/>
                <a:cs typeface="+mj-cs"/>
              </a:rPr>
              <a:t> </a:t>
            </a:r>
            <a:r>
              <a:rPr lang="en-US" sz="1400" dirty="0" err="1">
                <a:latin typeface="+mj-lt"/>
                <a:ea typeface="+mj-ea"/>
                <a:cs typeface="+mj-cs"/>
              </a:rPr>
              <a:t>acompañamiento</a:t>
            </a:r>
            <a:r>
              <a:rPr lang="en-US" sz="1400" dirty="0">
                <a:latin typeface="+mj-lt"/>
                <a:ea typeface="+mj-ea"/>
                <a:cs typeface="+mj-cs"/>
              </a:rPr>
              <a:t> </a:t>
            </a:r>
            <a:r>
              <a:rPr lang="en-US" sz="1400" dirty="0" err="1">
                <a:latin typeface="+mj-lt"/>
                <a:ea typeface="+mj-ea"/>
                <a:cs typeface="+mj-cs"/>
              </a:rPr>
              <a:t>desde</a:t>
            </a:r>
            <a:r>
              <a:rPr lang="en-US" sz="1400" dirty="0">
                <a:latin typeface="+mj-lt"/>
                <a:ea typeface="+mj-ea"/>
                <a:cs typeface="+mj-cs"/>
              </a:rPr>
              <a:t> antes de que </a:t>
            </a:r>
            <a:r>
              <a:rPr lang="en-US" sz="1400" dirty="0" err="1">
                <a:latin typeface="+mj-lt"/>
                <a:ea typeface="+mj-ea"/>
                <a:cs typeface="+mj-cs"/>
              </a:rPr>
              <a:t>el</a:t>
            </a:r>
            <a:r>
              <a:rPr lang="en-US" sz="1400" dirty="0">
                <a:latin typeface="+mj-lt"/>
                <a:ea typeface="+mj-ea"/>
                <a:cs typeface="+mj-cs"/>
              </a:rPr>
              <a:t> </a:t>
            </a:r>
            <a:r>
              <a:rPr lang="en-US" sz="1400" dirty="0" err="1">
                <a:latin typeface="+mj-lt"/>
                <a:ea typeface="+mj-ea"/>
                <a:cs typeface="+mj-cs"/>
              </a:rPr>
              <a:t>estudiante</a:t>
            </a:r>
            <a:r>
              <a:rPr lang="en-US" sz="1400" dirty="0">
                <a:latin typeface="+mj-lt"/>
                <a:ea typeface="+mj-ea"/>
                <a:cs typeface="+mj-cs"/>
              </a:rPr>
              <a:t> se retire, para </a:t>
            </a:r>
            <a:r>
              <a:rPr lang="en-US" sz="1400" dirty="0" err="1">
                <a:latin typeface="+mj-lt"/>
                <a:ea typeface="+mj-ea"/>
                <a:cs typeface="+mj-cs"/>
              </a:rPr>
              <a:t>identificar</a:t>
            </a:r>
            <a:r>
              <a:rPr lang="en-US" sz="1400" dirty="0">
                <a:latin typeface="+mj-lt"/>
                <a:ea typeface="+mj-ea"/>
                <a:cs typeface="+mj-cs"/>
              </a:rPr>
              <a:t> los </a:t>
            </a:r>
            <a:r>
              <a:rPr lang="en-US" sz="1400" dirty="0" err="1">
                <a:latin typeface="+mj-lt"/>
                <a:ea typeface="+mj-ea"/>
                <a:cs typeface="+mj-cs"/>
              </a:rPr>
              <a:t>factores</a:t>
            </a:r>
            <a:r>
              <a:rPr lang="en-US" sz="1400" dirty="0">
                <a:latin typeface="+mj-lt"/>
                <a:ea typeface="+mj-ea"/>
                <a:cs typeface="+mj-cs"/>
              </a:rPr>
              <a:t> clave que le </a:t>
            </a:r>
            <a:r>
              <a:rPr lang="en-US" sz="1400" dirty="0" err="1">
                <a:latin typeface="+mj-lt"/>
                <a:ea typeface="+mj-ea"/>
                <a:cs typeface="+mj-cs"/>
              </a:rPr>
              <a:t>hacen</a:t>
            </a:r>
            <a:r>
              <a:rPr lang="en-US" sz="1400" dirty="0">
                <a:latin typeface="+mj-lt"/>
                <a:ea typeface="+mj-ea"/>
                <a:cs typeface="+mj-cs"/>
              </a:rPr>
              <a:t> </a:t>
            </a:r>
            <a:r>
              <a:rPr lang="en-US" sz="1400" dirty="0" err="1">
                <a:latin typeface="+mj-lt"/>
                <a:ea typeface="+mj-ea"/>
                <a:cs typeface="+mj-cs"/>
              </a:rPr>
              <a:t>tomar</a:t>
            </a:r>
            <a:r>
              <a:rPr lang="en-US" sz="1400" dirty="0">
                <a:latin typeface="+mj-lt"/>
                <a:ea typeface="+mj-ea"/>
                <a:cs typeface="+mj-cs"/>
              </a:rPr>
              <a:t> </a:t>
            </a:r>
            <a:r>
              <a:rPr lang="en-US" sz="1400" dirty="0" err="1">
                <a:latin typeface="+mj-lt"/>
                <a:ea typeface="+mj-ea"/>
                <a:cs typeface="+mj-cs"/>
              </a:rPr>
              <a:t>esta</a:t>
            </a:r>
            <a:r>
              <a:rPr lang="en-US" sz="1400" dirty="0">
                <a:latin typeface="+mj-lt"/>
                <a:ea typeface="+mj-ea"/>
                <a:cs typeface="+mj-cs"/>
              </a:rPr>
              <a:t> </a:t>
            </a:r>
            <a:r>
              <a:rPr lang="en-US" sz="1400" dirty="0" err="1">
                <a:latin typeface="+mj-lt"/>
                <a:ea typeface="+mj-ea"/>
                <a:cs typeface="+mj-cs"/>
              </a:rPr>
              <a:t>decisión</a:t>
            </a:r>
            <a:r>
              <a:rPr lang="en-US" sz="1400" dirty="0">
                <a:latin typeface="+mj-lt"/>
                <a:ea typeface="+mj-ea"/>
                <a:cs typeface="+mj-cs"/>
              </a:rPr>
              <a:t>, </a:t>
            </a:r>
            <a:r>
              <a:rPr lang="en-US" sz="1400" dirty="0" err="1">
                <a:latin typeface="+mj-lt"/>
                <a:ea typeface="+mj-ea"/>
                <a:cs typeface="+mj-cs"/>
              </a:rPr>
              <a:t>si</a:t>
            </a:r>
            <a:r>
              <a:rPr lang="en-US" sz="1400" dirty="0">
                <a:latin typeface="+mj-lt"/>
                <a:ea typeface="+mj-ea"/>
                <a:cs typeface="+mj-cs"/>
              </a:rPr>
              <a:t> bien, </a:t>
            </a:r>
            <a:r>
              <a:rPr lang="en-US" sz="1400" dirty="0" err="1">
                <a:latin typeface="+mj-lt"/>
                <a:ea typeface="+mj-ea"/>
                <a:cs typeface="+mj-cs"/>
              </a:rPr>
              <a:t>el</a:t>
            </a:r>
            <a:r>
              <a:rPr lang="en-US" sz="1400" dirty="0">
                <a:latin typeface="+mj-lt"/>
                <a:ea typeface="+mj-ea"/>
                <a:cs typeface="+mj-cs"/>
              </a:rPr>
              <a:t> </a:t>
            </a:r>
            <a:r>
              <a:rPr lang="en-US" sz="1400" dirty="0" err="1">
                <a:latin typeface="+mj-lt"/>
                <a:ea typeface="+mj-ea"/>
                <a:cs typeface="+mj-cs"/>
              </a:rPr>
              <a:t>porcentaje</a:t>
            </a:r>
            <a:r>
              <a:rPr lang="en-US" sz="1400" dirty="0">
                <a:latin typeface="+mj-lt"/>
                <a:ea typeface="+mj-ea"/>
                <a:cs typeface="+mj-cs"/>
              </a:rPr>
              <a:t> es </a:t>
            </a:r>
            <a:r>
              <a:rPr lang="en-US" sz="1400" dirty="0" err="1">
                <a:latin typeface="+mj-lt"/>
                <a:ea typeface="+mj-ea"/>
                <a:cs typeface="+mj-cs"/>
              </a:rPr>
              <a:t>pequeño</a:t>
            </a:r>
            <a:r>
              <a:rPr lang="en-US" sz="1400" dirty="0">
                <a:latin typeface="+mj-lt"/>
                <a:ea typeface="+mj-ea"/>
                <a:cs typeface="+mj-cs"/>
              </a:rPr>
              <a:t>, la gestion social de </a:t>
            </a:r>
            <a:r>
              <a:rPr lang="en-US" sz="1400" dirty="0" err="1">
                <a:latin typeface="+mj-lt"/>
                <a:ea typeface="+mj-ea"/>
                <a:cs typeface="+mj-cs"/>
              </a:rPr>
              <a:t>ayudarlos</a:t>
            </a:r>
            <a:r>
              <a:rPr lang="en-US" sz="1400" dirty="0">
                <a:latin typeface="+mj-lt"/>
                <a:ea typeface="+mj-ea"/>
                <a:cs typeface="+mj-cs"/>
              </a:rPr>
              <a:t> a </a:t>
            </a:r>
            <a:r>
              <a:rPr lang="en-US" sz="1400" dirty="0" err="1">
                <a:latin typeface="+mj-lt"/>
                <a:ea typeface="+mj-ea"/>
                <a:cs typeface="+mj-cs"/>
              </a:rPr>
              <a:t>culminar</a:t>
            </a:r>
            <a:r>
              <a:rPr lang="en-US" sz="1400" dirty="0">
                <a:latin typeface="+mj-lt"/>
                <a:ea typeface="+mj-ea"/>
                <a:cs typeface="+mj-cs"/>
              </a:rPr>
              <a:t> es </a:t>
            </a:r>
            <a:r>
              <a:rPr lang="en-US" sz="1400" dirty="0" err="1">
                <a:latin typeface="+mj-lt"/>
                <a:ea typeface="+mj-ea"/>
                <a:cs typeface="+mj-cs"/>
              </a:rPr>
              <a:t>relevante</a:t>
            </a:r>
            <a:r>
              <a:rPr lang="en-US" sz="1400" dirty="0">
                <a:latin typeface="+mj-lt"/>
                <a:ea typeface="+mj-ea"/>
                <a:cs typeface="+mj-cs"/>
              </a:rPr>
              <a:t> en </a:t>
            </a:r>
            <a:r>
              <a:rPr lang="en-US" sz="1400" dirty="0" err="1">
                <a:latin typeface="+mj-lt"/>
                <a:ea typeface="+mj-ea"/>
                <a:cs typeface="+mj-cs"/>
              </a:rPr>
              <a:t>este</a:t>
            </a:r>
            <a:r>
              <a:rPr lang="en-US" sz="1400" dirty="0">
                <a:latin typeface="+mj-lt"/>
                <a:ea typeface="+mj-ea"/>
                <a:cs typeface="+mj-cs"/>
              </a:rPr>
              <a:t> </a:t>
            </a:r>
            <a:r>
              <a:rPr lang="en-US" sz="1400" dirty="0" err="1">
                <a:latin typeface="+mj-lt"/>
                <a:ea typeface="+mj-ea"/>
                <a:cs typeface="+mj-cs"/>
              </a:rPr>
              <a:t>aspecto</a:t>
            </a:r>
            <a:r>
              <a:rPr lang="en-US" sz="1400" dirty="0">
                <a:latin typeface="+mj-lt"/>
                <a:ea typeface="+mj-ea"/>
                <a:cs typeface="+mj-cs"/>
              </a:rPr>
              <a:t>.</a:t>
            </a:r>
          </a:p>
          <a:p>
            <a:pPr algn="just">
              <a:lnSpc>
                <a:spcPct val="90000"/>
              </a:lnSpc>
              <a:spcBef>
                <a:spcPts val="1000"/>
              </a:spcBef>
              <a:buClr>
                <a:schemeClr val="bg2">
                  <a:lumMod val="40000"/>
                  <a:lumOff val="60000"/>
                </a:schemeClr>
              </a:buClr>
              <a:buSzPct val="80000"/>
              <a:buFont typeface="Wingdings 3" charset="2"/>
              <a:buChar char=""/>
            </a:pPr>
            <a:endParaRPr lang="en-US" sz="1400" dirty="0">
              <a:latin typeface="+mj-lt"/>
              <a:ea typeface="+mj-ea"/>
              <a:cs typeface="+mj-cs"/>
            </a:endParaRPr>
          </a:p>
          <a:p>
            <a:pPr algn="just">
              <a:lnSpc>
                <a:spcPct val="90000"/>
              </a:lnSpc>
              <a:spcBef>
                <a:spcPts val="1000"/>
              </a:spcBef>
              <a:buClr>
                <a:schemeClr val="bg2">
                  <a:lumMod val="40000"/>
                  <a:lumOff val="60000"/>
                </a:schemeClr>
              </a:buClr>
              <a:buSzPct val="80000"/>
              <a:buFont typeface="Wingdings 3" charset="2"/>
              <a:buChar char=""/>
            </a:pPr>
            <a:r>
              <a:rPr lang="en-US" sz="1400" dirty="0">
                <a:latin typeface="+mj-lt"/>
                <a:ea typeface="+mj-ea"/>
                <a:cs typeface="+mj-cs"/>
              </a:rPr>
              <a:t>Para los </a:t>
            </a:r>
            <a:r>
              <a:rPr lang="en-US" sz="1400" dirty="0" err="1">
                <a:latin typeface="+mj-lt"/>
                <a:ea typeface="+mj-ea"/>
                <a:cs typeface="+mj-cs"/>
              </a:rPr>
              <a:t>estudiantes</a:t>
            </a:r>
            <a:r>
              <a:rPr lang="en-US" sz="1400" dirty="0">
                <a:latin typeface="+mj-lt"/>
                <a:ea typeface="+mj-ea"/>
                <a:cs typeface="+mj-cs"/>
              </a:rPr>
              <a:t> </a:t>
            </a:r>
            <a:r>
              <a:rPr lang="en-US" sz="1400" dirty="0" err="1">
                <a:latin typeface="+mj-lt"/>
                <a:ea typeface="+mj-ea"/>
                <a:cs typeface="+mj-cs"/>
              </a:rPr>
              <a:t>identificados</a:t>
            </a:r>
            <a:r>
              <a:rPr lang="en-US" sz="1400" dirty="0">
                <a:latin typeface="+mj-lt"/>
                <a:ea typeface="+mj-ea"/>
                <a:cs typeface="+mj-cs"/>
              </a:rPr>
              <a:t> </a:t>
            </a:r>
            <a:r>
              <a:rPr lang="en-US" sz="1400" dirty="0" err="1">
                <a:latin typeface="+mj-lt"/>
                <a:ea typeface="+mj-ea"/>
                <a:cs typeface="+mj-cs"/>
              </a:rPr>
              <a:t>como</a:t>
            </a:r>
            <a:r>
              <a:rPr lang="en-US" sz="1400" dirty="0">
                <a:latin typeface="+mj-lt"/>
                <a:ea typeface="+mj-ea"/>
                <a:cs typeface="+mj-cs"/>
              </a:rPr>
              <a:t> de </a:t>
            </a:r>
            <a:r>
              <a:rPr lang="en-US" sz="1400" dirty="0" err="1">
                <a:latin typeface="+mj-lt"/>
                <a:ea typeface="+mj-ea"/>
                <a:cs typeface="+mj-cs"/>
              </a:rPr>
              <a:t>alta</a:t>
            </a:r>
            <a:r>
              <a:rPr lang="en-US" sz="1400" dirty="0">
                <a:latin typeface="+mj-lt"/>
                <a:ea typeface="+mj-ea"/>
                <a:cs typeface="+mj-cs"/>
              </a:rPr>
              <a:t> </a:t>
            </a:r>
            <a:r>
              <a:rPr lang="en-US" sz="1400" dirty="0" err="1">
                <a:latin typeface="+mj-lt"/>
                <a:ea typeface="+mj-ea"/>
                <a:cs typeface="+mj-cs"/>
              </a:rPr>
              <a:t>probabilidad</a:t>
            </a:r>
            <a:r>
              <a:rPr lang="en-US" sz="1400" dirty="0">
                <a:latin typeface="+mj-lt"/>
                <a:ea typeface="+mj-ea"/>
                <a:cs typeface="+mj-cs"/>
              </a:rPr>
              <a:t> de </a:t>
            </a:r>
            <a:r>
              <a:rPr lang="en-US" sz="1400" dirty="0" err="1">
                <a:latin typeface="+mj-lt"/>
                <a:ea typeface="+mj-ea"/>
                <a:cs typeface="+mj-cs"/>
              </a:rPr>
              <a:t>retención</a:t>
            </a:r>
            <a:r>
              <a:rPr lang="en-US" sz="1400" dirty="0">
                <a:latin typeface="+mj-lt"/>
                <a:ea typeface="+mj-ea"/>
                <a:cs typeface="+mj-cs"/>
              </a:rPr>
              <a:t>, se </a:t>
            </a:r>
            <a:r>
              <a:rPr lang="en-US" sz="1400" dirty="0" err="1">
                <a:latin typeface="+mj-lt"/>
                <a:ea typeface="+mj-ea"/>
                <a:cs typeface="+mj-cs"/>
              </a:rPr>
              <a:t>pueden</a:t>
            </a:r>
            <a:r>
              <a:rPr lang="en-US" sz="1400" dirty="0">
                <a:latin typeface="+mj-lt"/>
                <a:ea typeface="+mj-ea"/>
                <a:cs typeface="+mj-cs"/>
              </a:rPr>
              <a:t> </a:t>
            </a:r>
            <a:r>
              <a:rPr lang="en-US" sz="1400" dirty="0" err="1">
                <a:latin typeface="+mj-lt"/>
                <a:ea typeface="+mj-ea"/>
                <a:cs typeface="+mj-cs"/>
              </a:rPr>
              <a:t>implementar</a:t>
            </a:r>
            <a:r>
              <a:rPr lang="en-US" sz="1400" dirty="0">
                <a:latin typeface="+mj-lt"/>
                <a:ea typeface="+mj-ea"/>
                <a:cs typeface="+mj-cs"/>
              </a:rPr>
              <a:t> </a:t>
            </a:r>
            <a:r>
              <a:rPr lang="en-US" sz="1400" dirty="0" err="1">
                <a:latin typeface="+mj-lt"/>
                <a:ea typeface="+mj-ea"/>
                <a:cs typeface="+mj-cs"/>
              </a:rPr>
              <a:t>programas</a:t>
            </a:r>
            <a:r>
              <a:rPr lang="en-US" sz="1400" dirty="0">
                <a:latin typeface="+mj-lt"/>
                <a:ea typeface="+mj-ea"/>
                <a:cs typeface="+mj-cs"/>
              </a:rPr>
              <a:t> de </a:t>
            </a:r>
            <a:r>
              <a:rPr lang="en-US" sz="1400" dirty="0" err="1">
                <a:latin typeface="+mj-lt"/>
                <a:ea typeface="+mj-ea"/>
                <a:cs typeface="+mj-cs"/>
              </a:rPr>
              <a:t>apoyo</a:t>
            </a:r>
            <a:r>
              <a:rPr lang="en-US" sz="1400" dirty="0">
                <a:latin typeface="+mj-lt"/>
                <a:ea typeface="+mj-ea"/>
                <a:cs typeface="+mj-cs"/>
              </a:rPr>
              <a:t> </a:t>
            </a:r>
            <a:r>
              <a:rPr lang="en-US" sz="1400" dirty="0" err="1">
                <a:latin typeface="+mj-lt"/>
                <a:ea typeface="+mj-ea"/>
                <a:cs typeface="+mj-cs"/>
              </a:rPr>
              <a:t>académico</a:t>
            </a:r>
            <a:r>
              <a:rPr lang="en-US" sz="1400" dirty="0">
                <a:latin typeface="+mj-lt"/>
                <a:ea typeface="+mj-ea"/>
                <a:cs typeface="+mj-cs"/>
              </a:rPr>
              <a:t>, </a:t>
            </a:r>
            <a:r>
              <a:rPr lang="en-US" sz="1400" dirty="0" err="1">
                <a:latin typeface="+mj-lt"/>
                <a:ea typeface="+mj-ea"/>
                <a:cs typeface="+mj-cs"/>
              </a:rPr>
              <a:t>incentivos</a:t>
            </a:r>
            <a:r>
              <a:rPr lang="en-US" sz="1400" dirty="0">
                <a:latin typeface="+mj-lt"/>
                <a:ea typeface="+mj-ea"/>
                <a:cs typeface="+mj-cs"/>
              </a:rPr>
              <a:t> </a:t>
            </a:r>
            <a:r>
              <a:rPr lang="en-US" sz="1400" dirty="0" err="1">
                <a:latin typeface="+mj-lt"/>
                <a:ea typeface="+mj-ea"/>
                <a:cs typeface="+mj-cs"/>
              </a:rPr>
              <a:t>financieros</a:t>
            </a:r>
            <a:r>
              <a:rPr lang="en-US" sz="1400" dirty="0">
                <a:latin typeface="+mj-lt"/>
                <a:ea typeface="+mj-ea"/>
                <a:cs typeface="+mj-cs"/>
              </a:rPr>
              <a:t> o </a:t>
            </a:r>
            <a:r>
              <a:rPr lang="en-US" sz="1400" dirty="0" err="1">
                <a:latin typeface="+mj-lt"/>
                <a:ea typeface="+mj-ea"/>
                <a:cs typeface="+mj-cs"/>
              </a:rPr>
              <a:t>actividades</a:t>
            </a:r>
            <a:r>
              <a:rPr lang="en-US" sz="1400" dirty="0">
                <a:latin typeface="+mj-lt"/>
                <a:ea typeface="+mj-ea"/>
                <a:cs typeface="+mj-cs"/>
              </a:rPr>
              <a:t> </a:t>
            </a:r>
            <a:r>
              <a:rPr lang="en-US" sz="1400" dirty="0" err="1">
                <a:latin typeface="+mj-lt"/>
                <a:ea typeface="+mj-ea"/>
                <a:cs typeface="+mj-cs"/>
              </a:rPr>
              <a:t>extracurriculares</a:t>
            </a:r>
            <a:r>
              <a:rPr lang="en-US" sz="1400" dirty="0">
                <a:latin typeface="+mj-lt"/>
                <a:ea typeface="+mj-ea"/>
                <a:cs typeface="+mj-cs"/>
              </a:rPr>
              <a:t> para </a:t>
            </a:r>
            <a:r>
              <a:rPr lang="en-US" sz="1400" dirty="0" err="1">
                <a:latin typeface="+mj-lt"/>
                <a:ea typeface="+mj-ea"/>
                <a:cs typeface="+mj-cs"/>
              </a:rPr>
              <a:t>fomentar</a:t>
            </a:r>
            <a:r>
              <a:rPr lang="en-US" sz="1400" dirty="0">
                <a:latin typeface="+mj-lt"/>
                <a:ea typeface="+mj-ea"/>
                <a:cs typeface="+mj-cs"/>
              </a:rPr>
              <a:t> su </a:t>
            </a:r>
            <a:r>
              <a:rPr lang="en-US" sz="1400" dirty="0" err="1">
                <a:latin typeface="+mj-lt"/>
                <a:ea typeface="+mj-ea"/>
                <a:cs typeface="+mj-cs"/>
              </a:rPr>
              <a:t>compromiso</a:t>
            </a:r>
            <a:r>
              <a:rPr lang="en-US" sz="1400" dirty="0">
                <a:latin typeface="+mj-lt"/>
                <a:ea typeface="+mj-ea"/>
                <a:cs typeface="+mj-cs"/>
              </a:rPr>
              <a:t> con la </a:t>
            </a:r>
            <a:r>
              <a:rPr lang="en-US" sz="1400" dirty="0" err="1">
                <a:latin typeface="+mj-lt"/>
                <a:ea typeface="+mj-ea"/>
                <a:cs typeface="+mj-cs"/>
              </a:rPr>
              <a:t>institución</a:t>
            </a:r>
            <a:r>
              <a:rPr lang="en-US" sz="1400" dirty="0">
                <a:latin typeface="+mj-lt"/>
                <a:ea typeface="+mj-ea"/>
                <a:cs typeface="+mj-cs"/>
              </a:rPr>
              <a:t>.</a:t>
            </a:r>
          </a:p>
          <a:p>
            <a:pPr algn="just">
              <a:lnSpc>
                <a:spcPct val="90000"/>
              </a:lnSpc>
              <a:spcBef>
                <a:spcPts val="1000"/>
              </a:spcBef>
              <a:buClr>
                <a:schemeClr val="bg2">
                  <a:lumMod val="40000"/>
                  <a:lumOff val="60000"/>
                </a:schemeClr>
              </a:buClr>
              <a:buSzPct val="80000"/>
              <a:buFont typeface="Wingdings 3" charset="2"/>
              <a:buChar char=""/>
            </a:pPr>
            <a:endParaRPr lang="en-US" sz="1400" dirty="0">
              <a:latin typeface="+mj-lt"/>
              <a:ea typeface="+mj-ea"/>
              <a:cs typeface="+mj-cs"/>
            </a:endParaRPr>
          </a:p>
          <a:p>
            <a:pPr algn="just">
              <a:lnSpc>
                <a:spcPct val="90000"/>
              </a:lnSpc>
              <a:spcBef>
                <a:spcPts val="1000"/>
              </a:spcBef>
              <a:buClr>
                <a:schemeClr val="bg2">
                  <a:lumMod val="40000"/>
                  <a:lumOff val="60000"/>
                </a:schemeClr>
              </a:buClr>
              <a:buSzPct val="80000"/>
              <a:buFont typeface="Wingdings 3" charset="2"/>
              <a:buChar char=""/>
            </a:pPr>
            <a:r>
              <a:rPr lang="en-US" sz="1400" dirty="0">
                <a:latin typeface="+mj-lt"/>
                <a:ea typeface="+mj-ea"/>
                <a:cs typeface="+mj-cs"/>
              </a:rPr>
              <a:t>Para los </a:t>
            </a:r>
            <a:r>
              <a:rPr lang="en-US" sz="1400" dirty="0" err="1">
                <a:latin typeface="+mj-lt"/>
                <a:ea typeface="+mj-ea"/>
                <a:cs typeface="+mj-cs"/>
              </a:rPr>
              <a:t>estudiantes</a:t>
            </a:r>
            <a:r>
              <a:rPr lang="en-US" sz="1400" dirty="0">
                <a:latin typeface="+mj-lt"/>
                <a:ea typeface="+mj-ea"/>
                <a:cs typeface="+mj-cs"/>
              </a:rPr>
              <a:t> con </a:t>
            </a:r>
            <a:r>
              <a:rPr lang="en-US" sz="1400" dirty="0" err="1">
                <a:latin typeface="+mj-lt"/>
                <a:ea typeface="+mj-ea"/>
                <a:cs typeface="+mj-cs"/>
              </a:rPr>
              <a:t>baja</a:t>
            </a:r>
            <a:r>
              <a:rPr lang="en-US" sz="1400" dirty="0">
                <a:latin typeface="+mj-lt"/>
                <a:ea typeface="+mj-ea"/>
                <a:cs typeface="+mj-cs"/>
              </a:rPr>
              <a:t> </a:t>
            </a:r>
            <a:r>
              <a:rPr lang="en-US" sz="1400" dirty="0" err="1">
                <a:latin typeface="+mj-lt"/>
                <a:ea typeface="+mj-ea"/>
                <a:cs typeface="+mj-cs"/>
              </a:rPr>
              <a:t>probabilidad</a:t>
            </a:r>
            <a:r>
              <a:rPr lang="en-US" sz="1400" dirty="0">
                <a:latin typeface="+mj-lt"/>
                <a:ea typeface="+mj-ea"/>
                <a:cs typeface="+mj-cs"/>
              </a:rPr>
              <a:t> de </a:t>
            </a:r>
            <a:r>
              <a:rPr lang="en-US" sz="1400" dirty="0" err="1">
                <a:latin typeface="+mj-lt"/>
                <a:ea typeface="+mj-ea"/>
                <a:cs typeface="+mj-cs"/>
              </a:rPr>
              <a:t>retención</a:t>
            </a:r>
            <a:r>
              <a:rPr lang="en-US" sz="1400" dirty="0">
                <a:latin typeface="+mj-lt"/>
                <a:ea typeface="+mj-ea"/>
                <a:cs typeface="+mj-cs"/>
              </a:rPr>
              <a:t>, se </a:t>
            </a:r>
            <a:r>
              <a:rPr lang="en-US" sz="1400" dirty="0" err="1">
                <a:latin typeface="+mj-lt"/>
                <a:ea typeface="+mj-ea"/>
                <a:cs typeface="+mj-cs"/>
              </a:rPr>
              <a:t>pueden</a:t>
            </a:r>
            <a:r>
              <a:rPr lang="en-US" sz="1400" dirty="0">
                <a:latin typeface="+mj-lt"/>
                <a:ea typeface="+mj-ea"/>
                <a:cs typeface="+mj-cs"/>
              </a:rPr>
              <a:t> </a:t>
            </a:r>
            <a:r>
              <a:rPr lang="en-US" sz="1400" dirty="0" err="1">
                <a:latin typeface="+mj-lt"/>
                <a:ea typeface="+mj-ea"/>
                <a:cs typeface="+mj-cs"/>
              </a:rPr>
              <a:t>desarrollar</a:t>
            </a:r>
            <a:r>
              <a:rPr lang="en-US" sz="1400" dirty="0">
                <a:latin typeface="+mj-lt"/>
                <a:ea typeface="+mj-ea"/>
                <a:cs typeface="+mj-cs"/>
              </a:rPr>
              <a:t> </a:t>
            </a:r>
            <a:r>
              <a:rPr lang="en-US" sz="1400" dirty="0" err="1">
                <a:latin typeface="+mj-lt"/>
                <a:ea typeface="+mj-ea"/>
                <a:cs typeface="+mj-cs"/>
              </a:rPr>
              <a:t>programas</a:t>
            </a:r>
            <a:r>
              <a:rPr lang="en-US" sz="1400" dirty="0">
                <a:latin typeface="+mj-lt"/>
                <a:ea typeface="+mj-ea"/>
                <a:cs typeface="+mj-cs"/>
              </a:rPr>
              <a:t> de </a:t>
            </a:r>
            <a:r>
              <a:rPr lang="en-US" sz="1400" dirty="0" err="1">
                <a:latin typeface="+mj-lt"/>
                <a:ea typeface="+mj-ea"/>
                <a:cs typeface="+mj-cs"/>
              </a:rPr>
              <a:t>seguimiento</a:t>
            </a:r>
            <a:r>
              <a:rPr lang="en-US" sz="1400" dirty="0">
                <a:latin typeface="+mj-lt"/>
                <a:ea typeface="+mj-ea"/>
                <a:cs typeface="+mj-cs"/>
              </a:rPr>
              <a:t> </a:t>
            </a:r>
            <a:r>
              <a:rPr lang="en-US" sz="1400" dirty="0" err="1">
                <a:latin typeface="+mj-lt"/>
                <a:ea typeface="+mj-ea"/>
                <a:cs typeface="+mj-cs"/>
              </a:rPr>
              <a:t>personalizado</a:t>
            </a:r>
            <a:r>
              <a:rPr lang="en-US" sz="1400" dirty="0">
                <a:latin typeface="+mj-lt"/>
                <a:ea typeface="+mj-ea"/>
                <a:cs typeface="+mj-cs"/>
              </a:rPr>
              <a:t>, </a:t>
            </a:r>
            <a:r>
              <a:rPr lang="en-US" sz="1400" dirty="0" err="1">
                <a:latin typeface="+mj-lt"/>
                <a:ea typeface="+mj-ea"/>
                <a:cs typeface="+mj-cs"/>
              </a:rPr>
              <a:t>intervenciones</a:t>
            </a:r>
            <a:r>
              <a:rPr lang="en-US" sz="1400" dirty="0">
                <a:latin typeface="+mj-lt"/>
                <a:ea typeface="+mj-ea"/>
                <a:cs typeface="+mj-cs"/>
              </a:rPr>
              <a:t> </a:t>
            </a:r>
            <a:r>
              <a:rPr lang="en-US" sz="1400" dirty="0" err="1">
                <a:latin typeface="+mj-lt"/>
                <a:ea typeface="+mj-ea"/>
                <a:cs typeface="+mj-cs"/>
              </a:rPr>
              <a:t>tempranas</a:t>
            </a:r>
            <a:r>
              <a:rPr lang="en-US" sz="1400" dirty="0">
                <a:latin typeface="+mj-lt"/>
                <a:ea typeface="+mj-ea"/>
                <a:cs typeface="+mj-cs"/>
              </a:rPr>
              <a:t> para </a:t>
            </a:r>
            <a:r>
              <a:rPr lang="en-US" sz="1400" dirty="0" err="1">
                <a:latin typeface="+mj-lt"/>
                <a:ea typeface="+mj-ea"/>
                <a:cs typeface="+mj-cs"/>
              </a:rPr>
              <a:t>abordar</a:t>
            </a:r>
            <a:r>
              <a:rPr lang="en-US" sz="1400" dirty="0">
                <a:latin typeface="+mj-lt"/>
                <a:ea typeface="+mj-ea"/>
                <a:cs typeface="+mj-cs"/>
              </a:rPr>
              <a:t> </a:t>
            </a:r>
            <a:r>
              <a:rPr lang="en-US" sz="1400" dirty="0" err="1">
                <a:latin typeface="+mj-lt"/>
                <a:ea typeface="+mj-ea"/>
                <a:cs typeface="+mj-cs"/>
              </a:rPr>
              <a:t>posibles</a:t>
            </a:r>
            <a:r>
              <a:rPr lang="en-US" sz="1400" dirty="0">
                <a:latin typeface="+mj-lt"/>
                <a:ea typeface="+mj-ea"/>
                <a:cs typeface="+mj-cs"/>
              </a:rPr>
              <a:t> </a:t>
            </a:r>
            <a:r>
              <a:rPr lang="en-US" sz="1400" dirty="0" err="1">
                <a:latin typeface="+mj-lt"/>
                <a:ea typeface="+mj-ea"/>
                <a:cs typeface="+mj-cs"/>
              </a:rPr>
              <a:t>problemas</a:t>
            </a:r>
            <a:r>
              <a:rPr lang="en-US" sz="1400" dirty="0">
                <a:latin typeface="+mj-lt"/>
                <a:ea typeface="+mj-ea"/>
                <a:cs typeface="+mj-cs"/>
              </a:rPr>
              <a:t> o barreras que </a:t>
            </a:r>
            <a:r>
              <a:rPr lang="en-US" sz="1400" dirty="0" err="1">
                <a:latin typeface="+mj-lt"/>
                <a:ea typeface="+mj-ea"/>
                <a:cs typeface="+mj-cs"/>
              </a:rPr>
              <a:t>enfrenten</a:t>
            </a:r>
            <a:r>
              <a:rPr lang="en-US" sz="1400" dirty="0">
                <a:latin typeface="+mj-lt"/>
                <a:ea typeface="+mj-ea"/>
                <a:cs typeface="+mj-cs"/>
              </a:rPr>
              <a:t>, y </a:t>
            </a:r>
            <a:r>
              <a:rPr lang="en-US" sz="1400" dirty="0" err="1">
                <a:latin typeface="+mj-lt"/>
                <a:ea typeface="+mj-ea"/>
                <a:cs typeface="+mj-cs"/>
              </a:rPr>
              <a:t>actividades</a:t>
            </a:r>
            <a:r>
              <a:rPr lang="en-US" sz="1400" dirty="0">
                <a:latin typeface="+mj-lt"/>
                <a:ea typeface="+mj-ea"/>
                <a:cs typeface="+mj-cs"/>
              </a:rPr>
              <a:t> para </a:t>
            </a:r>
            <a:r>
              <a:rPr lang="en-US" sz="1400" dirty="0" err="1">
                <a:latin typeface="+mj-lt"/>
                <a:ea typeface="+mj-ea"/>
                <a:cs typeface="+mj-cs"/>
              </a:rPr>
              <a:t>aumentar</a:t>
            </a:r>
            <a:r>
              <a:rPr lang="en-US" sz="1400" dirty="0">
                <a:latin typeface="+mj-lt"/>
                <a:ea typeface="+mj-ea"/>
                <a:cs typeface="+mj-cs"/>
              </a:rPr>
              <a:t> su </a:t>
            </a:r>
            <a:r>
              <a:rPr lang="en-US" sz="1400" dirty="0" err="1">
                <a:latin typeface="+mj-lt"/>
                <a:ea typeface="+mj-ea"/>
                <a:cs typeface="+mj-cs"/>
              </a:rPr>
              <a:t>participación</a:t>
            </a:r>
            <a:r>
              <a:rPr lang="en-US" sz="1400" dirty="0">
                <a:latin typeface="+mj-lt"/>
                <a:ea typeface="+mj-ea"/>
                <a:cs typeface="+mj-cs"/>
              </a:rPr>
              <a:t> y </a:t>
            </a:r>
            <a:r>
              <a:rPr lang="en-US" sz="1400" dirty="0" err="1">
                <a:latin typeface="+mj-lt"/>
                <a:ea typeface="+mj-ea"/>
                <a:cs typeface="+mj-cs"/>
              </a:rPr>
              <a:t>conexión</a:t>
            </a:r>
            <a:r>
              <a:rPr lang="en-US" sz="1400" dirty="0">
                <a:latin typeface="+mj-lt"/>
                <a:ea typeface="+mj-ea"/>
                <a:cs typeface="+mj-cs"/>
              </a:rPr>
              <a:t> con la </a:t>
            </a:r>
            <a:r>
              <a:rPr lang="en-US" sz="1400" dirty="0" err="1">
                <a:latin typeface="+mj-lt"/>
                <a:ea typeface="+mj-ea"/>
                <a:cs typeface="+mj-cs"/>
              </a:rPr>
              <a:t>comunidad</a:t>
            </a:r>
            <a:r>
              <a:rPr lang="en-US" sz="1400" dirty="0">
                <a:latin typeface="+mj-lt"/>
                <a:ea typeface="+mj-ea"/>
                <a:cs typeface="+mj-cs"/>
              </a:rPr>
              <a:t> </a:t>
            </a:r>
            <a:r>
              <a:rPr lang="en-US" sz="1400" dirty="0" err="1">
                <a:latin typeface="+mj-lt"/>
                <a:ea typeface="+mj-ea"/>
                <a:cs typeface="+mj-cs"/>
              </a:rPr>
              <a:t>estudiantil</a:t>
            </a:r>
            <a:r>
              <a:rPr lang="en-US" sz="1400" dirty="0">
                <a:latin typeface="+mj-lt"/>
                <a:ea typeface="+mj-ea"/>
                <a:cs typeface="+mj-cs"/>
              </a:rPr>
              <a:t>.</a:t>
            </a:r>
          </a:p>
          <a:p>
            <a:pPr algn="just">
              <a:lnSpc>
                <a:spcPct val="90000"/>
              </a:lnSpc>
              <a:spcBef>
                <a:spcPts val="1000"/>
              </a:spcBef>
              <a:buClr>
                <a:schemeClr val="bg2">
                  <a:lumMod val="40000"/>
                  <a:lumOff val="60000"/>
                </a:schemeClr>
              </a:buClr>
              <a:buSzPct val="80000"/>
              <a:buFont typeface="Wingdings 3" charset="2"/>
              <a:buChar char=""/>
            </a:pPr>
            <a:endParaRPr lang="en-US" sz="1400" dirty="0">
              <a:latin typeface="+mj-lt"/>
              <a:ea typeface="+mj-ea"/>
              <a:cs typeface="+mj-cs"/>
            </a:endParaRPr>
          </a:p>
        </p:txBody>
      </p:sp>
    </p:spTree>
    <p:extLst>
      <p:ext uri="{BB962C8B-B14F-4D97-AF65-F5344CB8AC3E}">
        <p14:creationId xmlns:p14="http://schemas.microsoft.com/office/powerpoint/2010/main" val="4207114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8" name="CuadroTexto 7">
            <a:extLst>
              <a:ext uri="{FF2B5EF4-FFF2-40B4-BE49-F238E27FC236}">
                <a16:creationId xmlns:a16="http://schemas.microsoft.com/office/drawing/2014/main" id="{EE1E3607-F80D-B992-C653-9E1189A82946}"/>
              </a:ext>
            </a:extLst>
          </p:cNvPr>
          <p:cNvSpPr txBox="1"/>
          <p:nvPr/>
        </p:nvSpPr>
        <p:spPr>
          <a:xfrm>
            <a:off x="648930" y="629267"/>
            <a:ext cx="9252154" cy="1016654"/>
          </a:xfrm>
          <a:prstGeom prst="rect">
            <a:avLst/>
          </a:prstGeom>
        </p:spPr>
        <p:txBody>
          <a:bodyPr vert="horz" lIns="91440" tIns="45720" rIns="91440" bIns="45720" rtlCol="0" anchor="t">
            <a:normAutofit/>
          </a:bodyPr>
          <a:lstStyle/>
          <a:p>
            <a:pPr>
              <a:spcBef>
                <a:spcPct val="0"/>
              </a:spcBef>
              <a:spcAft>
                <a:spcPts val="600"/>
              </a:spcAft>
            </a:pPr>
            <a:r>
              <a:rPr lang="en-US" sz="4200">
                <a:solidFill>
                  <a:srgbClr val="EBEBEB"/>
                </a:solidFill>
                <a:effectLst>
                  <a:outerShdw blurRad="38100" dist="38100" dir="2700000" algn="tl">
                    <a:srgbClr val="000000">
                      <a:alpha val="43137"/>
                    </a:srgbClr>
                  </a:outerShdw>
                </a:effectLst>
                <a:latin typeface="+mj-lt"/>
                <a:ea typeface="+mj-ea"/>
                <a:cs typeface="+mj-cs"/>
              </a:rPr>
              <a:t>AGENDA</a:t>
            </a:r>
          </a:p>
        </p:txBody>
      </p:sp>
      <p:sp>
        <p:nvSpPr>
          <p:cNvPr id="28" name="Rectangle 27">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30" name="Freeform: Shape 29">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s-CO"/>
          </a:p>
        </p:txBody>
      </p:sp>
      <p:graphicFrame>
        <p:nvGraphicFramePr>
          <p:cNvPr id="7" name="CuadroTexto 4">
            <a:extLst>
              <a:ext uri="{FF2B5EF4-FFF2-40B4-BE49-F238E27FC236}">
                <a16:creationId xmlns:a16="http://schemas.microsoft.com/office/drawing/2014/main" id="{8FEE8A8A-3697-6C8E-7333-13C24ADD43A8}"/>
              </a:ext>
            </a:extLst>
          </p:cNvPr>
          <p:cNvGraphicFramePr/>
          <p:nvPr>
            <p:extLst>
              <p:ext uri="{D42A27DB-BD31-4B8C-83A1-F6EECF244321}">
                <p14:modId xmlns:p14="http://schemas.microsoft.com/office/powerpoint/2010/main" val="643164501"/>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9331876"/>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1C8251C2-CDBC-0420-DA7D-3CB983655E4A}"/>
              </a:ext>
            </a:extLst>
          </p:cNvPr>
          <p:cNvSpPr txBox="1"/>
          <p:nvPr/>
        </p:nvSpPr>
        <p:spPr>
          <a:xfrm>
            <a:off x="5282381" y="629266"/>
            <a:ext cx="4767471" cy="164198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600">
                <a:solidFill>
                  <a:schemeClr val="tx2"/>
                </a:solidFill>
                <a:effectLst>
                  <a:outerShdw blurRad="38100" dist="38100" dir="2700000" algn="tl">
                    <a:srgbClr val="000000">
                      <a:alpha val="43137"/>
                    </a:srgbClr>
                  </a:outerShdw>
                </a:effectLst>
                <a:latin typeface="+mj-lt"/>
                <a:ea typeface="+mj-ea"/>
                <a:cs typeface="+mj-cs"/>
              </a:rPr>
              <a:t>05. Insights y Recomendaciones</a:t>
            </a:r>
          </a:p>
        </p:txBody>
      </p:sp>
      <p:pic>
        <p:nvPicPr>
          <p:cNvPr id="12" name="Picture 11" descr="Gafas encima de un libro">
            <a:extLst>
              <a:ext uri="{FF2B5EF4-FFF2-40B4-BE49-F238E27FC236}">
                <a16:creationId xmlns:a16="http://schemas.microsoft.com/office/drawing/2014/main" id="{6704D191-17E3-80F5-8E90-B900E1158A20}"/>
              </a:ext>
            </a:extLst>
          </p:cNvPr>
          <p:cNvPicPr>
            <a:picLocks noChangeAspect="1"/>
          </p:cNvPicPr>
          <p:nvPr/>
        </p:nvPicPr>
        <p:blipFill rotWithShape="1">
          <a:blip r:embed="rId3"/>
          <a:srcRect l="15294" r="39934" b="-1"/>
          <a:stretch/>
        </p:blipFill>
        <p:spPr>
          <a:xfrm>
            <a:off x="-1" y="10"/>
            <a:ext cx="4634680" cy="6857990"/>
          </a:xfrm>
          <a:prstGeom prst="rect">
            <a:avLst/>
          </a:prstGeom>
        </p:spPr>
      </p:pic>
      <p:sp>
        <p:nvSpPr>
          <p:cNvPr id="10" name="CuadroTexto 9">
            <a:extLst>
              <a:ext uri="{FF2B5EF4-FFF2-40B4-BE49-F238E27FC236}">
                <a16:creationId xmlns:a16="http://schemas.microsoft.com/office/drawing/2014/main" id="{A5CAAA76-CF9D-B810-A060-E9093A5E38E2}"/>
              </a:ext>
            </a:extLst>
          </p:cNvPr>
          <p:cNvSpPr txBox="1"/>
          <p:nvPr/>
        </p:nvSpPr>
        <p:spPr>
          <a:xfrm>
            <a:off x="5029445" y="2077156"/>
            <a:ext cx="6652591" cy="4419599"/>
          </a:xfrm>
          <a:prstGeom prst="rect">
            <a:avLst/>
          </a:prstGeom>
        </p:spPr>
        <p:txBody>
          <a:bodyPr vert="horz" lIns="91440" tIns="45720" rIns="91440" bIns="45720" rtlCol="0">
            <a:noAutofit/>
          </a:bodyPr>
          <a:lstStyle/>
          <a:p>
            <a:pPr>
              <a:lnSpc>
                <a:spcPct val="90000"/>
              </a:lnSpc>
              <a:spcBef>
                <a:spcPts val="1000"/>
              </a:spcBef>
              <a:buClr>
                <a:schemeClr val="bg2">
                  <a:lumMod val="40000"/>
                  <a:lumOff val="60000"/>
                </a:schemeClr>
              </a:buClr>
              <a:buSzPct val="80000"/>
              <a:buFont typeface="Wingdings 3" charset="2"/>
              <a:buChar char=""/>
            </a:pPr>
            <a:r>
              <a:rPr lang="en-US" sz="1400" dirty="0">
                <a:latin typeface="+mj-lt"/>
                <a:ea typeface="+mj-ea"/>
                <a:cs typeface="+mj-cs"/>
              </a:rPr>
              <a:t>El </a:t>
            </a:r>
            <a:r>
              <a:rPr lang="en-US" sz="1400" dirty="0" err="1">
                <a:latin typeface="+mj-lt"/>
                <a:ea typeface="+mj-ea"/>
                <a:cs typeface="+mj-cs"/>
              </a:rPr>
              <a:t>Departamento</a:t>
            </a:r>
            <a:r>
              <a:rPr lang="en-US" sz="1400" dirty="0">
                <a:latin typeface="+mj-lt"/>
                <a:ea typeface="+mj-ea"/>
                <a:cs typeface="+mj-cs"/>
              </a:rPr>
              <a:t> de Marketing, </a:t>
            </a:r>
            <a:r>
              <a:rPr lang="en-US" sz="1400" dirty="0" err="1">
                <a:latin typeface="+mj-lt"/>
                <a:ea typeface="+mj-ea"/>
                <a:cs typeface="+mj-cs"/>
              </a:rPr>
              <a:t>debe</a:t>
            </a:r>
            <a:r>
              <a:rPr lang="en-US" sz="1400" dirty="0">
                <a:latin typeface="+mj-lt"/>
                <a:ea typeface="+mj-ea"/>
                <a:cs typeface="+mj-cs"/>
              </a:rPr>
              <a:t> </a:t>
            </a:r>
            <a:r>
              <a:rPr lang="en-US" sz="1400" dirty="0" err="1">
                <a:latin typeface="+mj-lt"/>
                <a:ea typeface="+mj-ea"/>
                <a:cs typeface="+mj-cs"/>
              </a:rPr>
              <a:t>empezar</a:t>
            </a:r>
            <a:r>
              <a:rPr lang="en-US" sz="1400" dirty="0">
                <a:latin typeface="+mj-lt"/>
                <a:ea typeface="+mj-ea"/>
                <a:cs typeface="+mj-cs"/>
              </a:rPr>
              <a:t> a </a:t>
            </a:r>
            <a:r>
              <a:rPr lang="en-US" sz="1400" dirty="0" err="1">
                <a:latin typeface="+mj-lt"/>
                <a:ea typeface="+mj-ea"/>
                <a:cs typeface="+mj-cs"/>
              </a:rPr>
              <a:t>profundizar</a:t>
            </a:r>
            <a:r>
              <a:rPr lang="en-US" sz="1400" dirty="0">
                <a:latin typeface="+mj-lt"/>
                <a:ea typeface="+mj-ea"/>
                <a:cs typeface="+mj-cs"/>
              </a:rPr>
              <a:t> su gestion  en Texas que </a:t>
            </a:r>
            <a:r>
              <a:rPr lang="en-US" sz="1400" dirty="0" err="1">
                <a:latin typeface="+mj-lt"/>
                <a:ea typeface="+mj-ea"/>
                <a:cs typeface="+mj-cs"/>
              </a:rPr>
              <a:t>tiene</a:t>
            </a:r>
            <a:r>
              <a:rPr lang="en-US" sz="1400" dirty="0">
                <a:latin typeface="+mj-lt"/>
                <a:ea typeface="+mj-ea"/>
                <a:cs typeface="+mj-cs"/>
              </a:rPr>
              <a:t> 308 </a:t>
            </a:r>
            <a:r>
              <a:rPr lang="en-US" sz="1400" dirty="0" err="1">
                <a:latin typeface="+mj-lt"/>
                <a:ea typeface="+mj-ea"/>
                <a:cs typeface="+mj-cs"/>
              </a:rPr>
              <a:t>alumnos</a:t>
            </a:r>
            <a:r>
              <a:rPr lang="en-US" sz="1400" dirty="0">
                <a:latin typeface="+mj-lt"/>
                <a:ea typeface="+mj-ea"/>
                <a:cs typeface="+mj-cs"/>
              </a:rPr>
              <a:t> y en </a:t>
            </a:r>
            <a:r>
              <a:rPr lang="en-US" sz="1400" dirty="0" err="1">
                <a:latin typeface="+mj-lt"/>
                <a:ea typeface="+mj-ea"/>
                <a:cs typeface="+mj-cs"/>
              </a:rPr>
              <a:t>Washintong</a:t>
            </a:r>
            <a:r>
              <a:rPr lang="en-US" sz="1400" dirty="0">
                <a:latin typeface="+mj-lt"/>
                <a:ea typeface="+mj-ea"/>
                <a:cs typeface="+mj-cs"/>
              </a:rPr>
              <a:t> con 147 </a:t>
            </a:r>
            <a:r>
              <a:rPr lang="en-US" sz="1400" dirty="0" err="1">
                <a:latin typeface="+mj-lt"/>
                <a:ea typeface="+mj-ea"/>
                <a:cs typeface="+mj-cs"/>
              </a:rPr>
              <a:t>alumnos</a:t>
            </a:r>
            <a:r>
              <a:rPr lang="en-US" sz="1400" dirty="0">
                <a:latin typeface="+mj-lt"/>
                <a:ea typeface="+mj-ea"/>
                <a:cs typeface="+mj-cs"/>
              </a:rPr>
              <a:t>, para </a:t>
            </a:r>
            <a:r>
              <a:rPr lang="en-US" sz="1400" dirty="0" err="1">
                <a:latin typeface="+mj-lt"/>
                <a:ea typeface="+mj-ea"/>
                <a:cs typeface="+mj-cs"/>
              </a:rPr>
              <a:t>dar</a:t>
            </a:r>
            <a:r>
              <a:rPr lang="en-US" sz="1400" dirty="0">
                <a:latin typeface="+mj-lt"/>
                <a:ea typeface="+mj-ea"/>
                <a:cs typeface="+mj-cs"/>
              </a:rPr>
              <a:t> a </a:t>
            </a:r>
            <a:r>
              <a:rPr lang="en-US" sz="1400" dirty="0" err="1">
                <a:latin typeface="+mj-lt"/>
                <a:ea typeface="+mj-ea"/>
                <a:cs typeface="+mj-cs"/>
              </a:rPr>
              <a:t>conocer</a:t>
            </a:r>
            <a:r>
              <a:rPr lang="en-US" sz="1400" dirty="0">
                <a:latin typeface="+mj-lt"/>
                <a:ea typeface="+mj-ea"/>
                <a:cs typeface="+mj-cs"/>
              </a:rPr>
              <a:t> los testimonios de </a:t>
            </a:r>
            <a:r>
              <a:rPr lang="en-US" sz="1400" dirty="0" err="1">
                <a:latin typeface="+mj-lt"/>
                <a:ea typeface="+mj-ea"/>
                <a:cs typeface="+mj-cs"/>
              </a:rPr>
              <a:t>todos</a:t>
            </a:r>
            <a:r>
              <a:rPr lang="en-US" sz="1400" dirty="0">
                <a:latin typeface="+mj-lt"/>
                <a:ea typeface="+mj-ea"/>
                <a:cs typeface="+mj-cs"/>
              </a:rPr>
              <a:t> los Servicios del </a:t>
            </a:r>
            <a:r>
              <a:rPr lang="en-US" sz="1400" dirty="0" err="1">
                <a:latin typeface="+mj-lt"/>
                <a:ea typeface="+mj-ea"/>
                <a:cs typeface="+mj-cs"/>
              </a:rPr>
              <a:t>instituto</a:t>
            </a:r>
            <a:r>
              <a:rPr lang="en-US" sz="1400" dirty="0">
                <a:latin typeface="+mj-lt"/>
                <a:ea typeface="+mj-ea"/>
                <a:cs typeface="+mj-cs"/>
              </a:rPr>
              <a:t> School AAA, </a:t>
            </a:r>
            <a:r>
              <a:rPr lang="en-US" sz="1400" dirty="0" err="1">
                <a:latin typeface="+mj-lt"/>
                <a:ea typeface="+mj-ea"/>
                <a:cs typeface="+mj-cs"/>
              </a:rPr>
              <a:t>programas</a:t>
            </a:r>
            <a:r>
              <a:rPr lang="en-US" sz="1400" dirty="0">
                <a:latin typeface="+mj-lt"/>
                <a:ea typeface="+mj-ea"/>
                <a:cs typeface="+mj-cs"/>
              </a:rPr>
              <a:t> </a:t>
            </a:r>
            <a:r>
              <a:rPr lang="en-US" sz="1400" dirty="0" err="1">
                <a:latin typeface="+mj-lt"/>
                <a:ea typeface="+mj-ea"/>
                <a:cs typeface="+mj-cs"/>
              </a:rPr>
              <a:t>academicos</a:t>
            </a:r>
            <a:r>
              <a:rPr lang="en-US" sz="1400" dirty="0">
                <a:latin typeface="+mj-lt"/>
                <a:ea typeface="+mj-ea"/>
                <a:cs typeface="+mj-cs"/>
              </a:rPr>
              <a:t>, Servicios </a:t>
            </a:r>
            <a:r>
              <a:rPr lang="en-US" sz="1400" dirty="0" err="1">
                <a:latin typeface="+mj-lt"/>
                <a:ea typeface="+mj-ea"/>
                <a:cs typeface="+mj-cs"/>
              </a:rPr>
              <a:t>turisticos</a:t>
            </a:r>
            <a:r>
              <a:rPr lang="en-US" sz="1400" dirty="0">
                <a:latin typeface="+mj-lt"/>
                <a:ea typeface="+mj-ea"/>
                <a:cs typeface="+mj-cs"/>
              </a:rPr>
              <a:t>,  con </a:t>
            </a:r>
            <a:r>
              <a:rPr lang="en-US" sz="1400" dirty="0" err="1">
                <a:latin typeface="+mj-lt"/>
                <a:ea typeface="+mj-ea"/>
                <a:cs typeface="+mj-cs"/>
              </a:rPr>
              <a:t>el</a:t>
            </a:r>
            <a:r>
              <a:rPr lang="en-US" sz="1400" dirty="0">
                <a:latin typeface="+mj-lt"/>
                <a:ea typeface="+mj-ea"/>
                <a:cs typeface="+mj-cs"/>
              </a:rPr>
              <a:t> </a:t>
            </a:r>
            <a:r>
              <a:rPr lang="en-US" sz="1400" dirty="0" err="1">
                <a:latin typeface="+mj-lt"/>
                <a:ea typeface="+mj-ea"/>
                <a:cs typeface="+mj-cs"/>
              </a:rPr>
              <a:t>ànimo</a:t>
            </a:r>
            <a:r>
              <a:rPr lang="en-US" sz="1400" dirty="0">
                <a:latin typeface="+mj-lt"/>
                <a:ea typeface="+mj-ea"/>
                <a:cs typeface="+mj-cs"/>
              </a:rPr>
              <a:t> de </a:t>
            </a:r>
            <a:r>
              <a:rPr lang="en-US" sz="1400" dirty="0" err="1">
                <a:latin typeface="+mj-lt"/>
                <a:ea typeface="+mj-ea"/>
                <a:cs typeface="+mj-cs"/>
              </a:rPr>
              <a:t>sensibilizar</a:t>
            </a:r>
            <a:r>
              <a:rPr lang="en-US" sz="1400" dirty="0">
                <a:latin typeface="+mj-lt"/>
                <a:ea typeface="+mj-ea"/>
                <a:cs typeface="+mj-cs"/>
              </a:rPr>
              <a:t> a </a:t>
            </a:r>
            <a:r>
              <a:rPr lang="en-US" sz="1400" dirty="0" err="1">
                <a:latin typeface="+mj-lt"/>
                <a:ea typeface="+mj-ea"/>
                <a:cs typeface="+mj-cs"/>
              </a:rPr>
              <a:t>otras</a:t>
            </a:r>
            <a:r>
              <a:rPr lang="en-US" sz="1400" dirty="0">
                <a:latin typeface="+mj-lt"/>
                <a:ea typeface="+mj-ea"/>
                <a:cs typeface="+mj-cs"/>
              </a:rPr>
              <a:t> personas de </a:t>
            </a:r>
            <a:r>
              <a:rPr lang="en-US" sz="1400" dirty="0" err="1">
                <a:latin typeface="+mj-lt"/>
                <a:ea typeface="+mj-ea"/>
                <a:cs typeface="+mj-cs"/>
              </a:rPr>
              <a:t>estas</a:t>
            </a:r>
            <a:r>
              <a:rPr lang="en-US" sz="1400" dirty="0">
                <a:latin typeface="+mj-lt"/>
                <a:ea typeface="+mj-ea"/>
                <a:cs typeface="+mj-cs"/>
              </a:rPr>
              <a:t> zonas  </a:t>
            </a:r>
            <a:r>
              <a:rPr lang="en-US" sz="1400" dirty="0" err="1">
                <a:latin typeface="+mj-lt"/>
                <a:ea typeface="+mj-ea"/>
                <a:cs typeface="+mj-cs"/>
              </a:rPr>
              <a:t>quienes</a:t>
            </a:r>
            <a:r>
              <a:rPr lang="en-US" sz="1400" dirty="0">
                <a:latin typeface="+mj-lt"/>
                <a:ea typeface="+mj-ea"/>
                <a:cs typeface="+mj-cs"/>
              </a:rPr>
              <a:t> al </a:t>
            </a:r>
            <a:r>
              <a:rPr lang="en-US" sz="1400" dirty="0" err="1">
                <a:latin typeface="+mj-lt"/>
                <a:ea typeface="+mj-ea"/>
                <a:cs typeface="+mj-cs"/>
              </a:rPr>
              <a:t>identificar</a:t>
            </a:r>
            <a:r>
              <a:rPr lang="en-US" sz="1400" dirty="0">
                <a:latin typeface="+mj-lt"/>
                <a:ea typeface="+mj-ea"/>
                <a:cs typeface="+mj-cs"/>
              </a:rPr>
              <a:t>  personas </a:t>
            </a:r>
            <a:r>
              <a:rPr lang="en-US" sz="1400" dirty="0" err="1">
                <a:latin typeface="+mj-lt"/>
                <a:ea typeface="+mj-ea"/>
                <a:cs typeface="+mj-cs"/>
              </a:rPr>
              <a:t>conocidas</a:t>
            </a:r>
            <a:r>
              <a:rPr lang="en-US" sz="1400" dirty="0">
                <a:latin typeface="+mj-lt"/>
                <a:ea typeface="+mj-ea"/>
                <a:cs typeface="+mj-cs"/>
              </a:rPr>
              <a:t>  de su </a:t>
            </a:r>
            <a:r>
              <a:rPr lang="en-US" sz="1400" dirty="0" err="1">
                <a:latin typeface="+mj-lt"/>
                <a:ea typeface="+mj-ea"/>
                <a:cs typeface="+mj-cs"/>
              </a:rPr>
              <a:t>misma</a:t>
            </a:r>
            <a:r>
              <a:rPr lang="en-US" sz="1400" dirty="0">
                <a:latin typeface="+mj-lt"/>
                <a:ea typeface="+mj-ea"/>
                <a:cs typeface="+mj-cs"/>
              </a:rPr>
              <a:t> region </a:t>
            </a:r>
            <a:r>
              <a:rPr lang="en-US" sz="1400" dirty="0" err="1">
                <a:latin typeface="+mj-lt"/>
                <a:ea typeface="+mj-ea"/>
                <a:cs typeface="+mj-cs"/>
              </a:rPr>
              <a:t>hablando</a:t>
            </a:r>
            <a:r>
              <a:rPr lang="en-US" sz="1400" dirty="0">
                <a:latin typeface="+mj-lt"/>
                <a:ea typeface="+mj-ea"/>
                <a:cs typeface="+mj-cs"/>
              </a:rPr>
              <a:t> bien de la </a:t>
            </a:r>
            <a:r>
              <a:rPr lang="en-US" sz="1400" dirty="0" err="1">
                <a:latin typeface="+mj-lt"/>
                <a:ea typeface="+mj-ea"/>
                <a:cs typeface="+mj-cs"/>
              </a:rPr>
              <a:t>institucion</a:t>
            </a:r>
            <a:r>
              <a:rPr lang="en-US" sz="1400" dirty="0">
                <a:latin typeface="+mj-lt"/>
                <a:ea typeface="+mj-ea"/>
                <a:cs typeface="+mj-cs"/>
              </a:rPr>
              <a:t>, </a:t>
            </a:r>
            <a:r>
              <a:rPr lang="en-US" sz="1400" dirty="0" err="1">
                <a:latin typeface="+mj-lt"/>
                <a:ea typeface="+mj-ea"/>
                <a:cs typeface="+mj-cs"/>
              </a:rPr>
              <a:t>sientan</a:t>
            </a:r>
            <a:r>
              <a:rPr lang="en-US" sz="1400" dirty="0">
                <a:latin typeface="+mj-lt"/>
                <a:ea typeface="+mj-ea"/>
                <a:cs typeface="+mj-cs"/>
              </a:rPr>
              <a:t> mayor </a:t>
            </a:r>
            <a:r>
              <a:rPr lang="en-US" sz="1400" dirty="0" err="1">
                <a:latin typeface="+mj-lt"/>
                <a:ea typeface="+mj-ea"/>
                <a:cs typeface="+mj-cs"/>
              </a:rPr>
              <a:t>grado</a:t>
            </a:r>
            <a:r>
              <a:rPr lang="en-US" sz="1400" dirty="0">
                <a:latin typeface="+mj-lt"/>
                <a:ea typeface="+mj-ea"/>
                <a:cs typeface="+mj-cs"/>
              </a:rPr>
              <a:t> de </a:t>
            </a:r>
            <a:r>
              <a:rPr lang="en-US" sz="1400" dirty="0" err="1">
                <a:latin typeface="+mj-lt"/>
                <a:ea typeface="+mj-ea"/>
                <a:cs typeface="+mj-cs"/>
              </a:rPr>
              <a:t>confianza</a:t>
            </a:r>
            <a:r>
              <a:rPr lang="en-US" sz="1400" dirty="0">
                <a:latin typeface="+mj-lt"/>
                <a:ea typeface="+mj-ea"/>
                <a:cs typeface="+mj-cs"/>
              </a:rPr>
              <a:t> al </a:t>
            </a:r>
            <a:r>
              <a:rPr lang="en-US" sz="1400" dirty="0" err="1">
                <a:latin typeface="+mj-lt"/>
                <a:ea typeface="+mj-ea"/>
                <a:cs typeface="+mj-cs"/>
              </a:rPr>
              <a:t>hacer</a:t>
            </a:r>
            <a:r>
              <a:rPr lang="en-US" sz="1400" dirty="0">
                <a:latin typeface="+mj-lt"/>
                <a:ea typeface="+mj-ea"/>
                <a:cs typeface="+mj-cs"/>
              </a:rPr>
              <a:t> la inversion. </a:t>
            </a:r>
          </a:p>
          <a:p>
            <a:pPr>
              <a:lnSpc>
                <a:spcPct val="90000"/>
              </a:lnSpc>
              <a:spcBef>
                <a:spcPts val="1000"/>
              </a:spcBef>
              <a:buClr>
                <a:schemeClr val="bg2">
                  <a:lumMod val="40000"/>
                  <a:lumOff val="60000"/>
                </a:schemeClr>
              </a:buClr>
              <a:buSzPct val="80000"/>
              <a:buFont typeface="Wingdings 3" charset="2"/>
              <a:buChar char=""/>
            </a:pPr>
            <a:endParaRPr lang="en-US" sz="1400" dirty="0">
              <a:latin typeface="+mj-lt"/>
              <a:ea typeface="+mj-ea"/>
              <a:cs typeface="+mj-cs"/>
            </a:endParaRPr>
          </a:p>
          <a:p>
            <a:pPr>
              <a:lnSpc>
                <a:spcPct val="90000"/>
              </a:lnSpc>
              <a:spcBef>
                <a:spcPts val="1000"/>
              </a:spcBef>
              <a:buClr>
                <a:schemeClr val="bg2">
                  <a:lumMod val="40000"/>
                  <a:lumOff val="60000"/>
                </a:schemeClr>
              </a:buClr>
              <a:buSzPct val="80000"/>
              <a:buFont typeface="Wingdings 3" charset="2"/>
              <a:buChar char=""/>
            </a:pPr>
            <a:r>
              <a:rPr lang="en-US" sz="1400" dirty="0">
                <a:latin typeface="+mj-lt"/>
                <a:ea typeface="+mj-ea"/>
                <a:cs typeface="+mj-cs"/>
              </a:rPr>
              <a:t> </a:t>
            </a:r>
            <a:r>
              <a:rPr lang="en-US" sz="1400" dirty="0" err="1">
                <a:latin typeface="+mj-lt"/>
                <a:ea typeface="+mj-ea"/>
                <a:cs typeface="+mj-cs"/>
              </a:rPr>
              <a:t>estas</a:t>
            </a:r>
            <a:r>
              <a:rPr lang="en-US" sz="1400" dirty="0">
                <a:latin typeface="+mj-lt"/>
                <a:ea typeface="+mj-ea"/>
                <a:cs typeface="+mj-cs"/>
              </a:rPr>
              <a:t> zonas </a:t>
            </a:r>
            <a:r>
              <a:rPr lang="en-US" sz="1400" dirty="0" err="1">
                <a:latin typeface="+mj-lt"/>
                <a:ea typeface="+mj-ea"/>
                <a:cs typeface="+mj-cs"/>
              </a:rPr>
              <a:t>tienen</a:t>
            </a:r>
            <a:r>
              <a:rPr lang="en-US" sz="1400" dirty="0">
                <a:latin typeface="+mj-lt"/>
                <a:ea typeface="+mj-ea"/>
                <a:cs typeface="+mj-cs"/>
              </a:rPr>
              <a:t> </a:t>
            </a:r>
            <a:r>
              <a:rPr lang="en-US" sz="1400" dirty="0" err="1">
                <a:latin typeface="+mj-lt"/>
                <a:ea typeface="+mj-ea"/>
                <a:cs typeface="+mj-cs"/>
              </a:rPr>
              <a:t>buen</a:t>
            </a:r>
            <a:r>
              <a:rPr lang="en-US" sz="1400" dirty="0">
                <a:latin typeface="+mj-lt"/>
                <a:ea typeface="+mj-ea"/>
                <a:cs typeface="+mj-cs"/>
              </a:rPr>
              <a:t> volume de </a:t>
            </a:r>
            <a:r>
              <a:rPr lang="en-US" sz="1400" dirty="0" err="1">
                <a:latin typeface="+mj-lt"/>
                <a:ea typeface="+mj-ea"/>
                <a:cs typeface="+mj-cs"/>
              </a:rPr>
              <a:t>estudiantes</a:t>
            </a:r>
            <a:r>
              <a:rPr lang="en-US" sz="1400" dirty="0">
                <a:latin typeface="+mj-lt"/>
                <a:ea typeface="+mj-ea"/>
                <a:cs typeface="+mj-cs"/>
              </a:rPr>
              <a:t> no obstante </a:t>
            </a:r>
            <a:r>
              <a:rPr lang="en-US" sz="1400" dirty="0" err="1">
                <a:latin typeface="+mj-lt"/>
                <a:ea typeface="+mj-ea"/>
                <a:cs typeface="+mj-cs"/>
              </a:rPr>
              <a:t>tienen</a:t>
            </a:r>
            <a:r>
              <a:rPr lang="en-US" sz="1400" dirty="0">
                <a:latin typeface="+mj-lt"/>
                <a:ea typeface="+mj-ea"/>
                <a:cs typeface="+mj-cs"/>
              </a:rPr>
              <a:t> Tambien </a:t>
            </a:r>
            <a:r>
              <a:rPr lang="en-US" sz="1400" dirty="0" err="1">
                <a:latin typeface="+mj-lt"/>
                <a:ea typeface="+mj-ea"/>
                <a:cs typeface="+mj-cs"/>
              </a:rPr>
              <a:t>alta</a:t>
            </a:r>
            <a:r>
              <a:rPr lang="en-US" sz="1400" dirty="0">
                <a:latin typeface="+mj-lt"/>
                <a:ea typeface="+mj-ea"/>
                <a:cs typeface="+mj-cs"/>
              </a:rPr>
              <a:t> </a:t>
            </a:r>
            <a:r>
              <a:rPr lang="en-US" sz="1400" dirty="0" err="1">
                <a:latin typeface="+mj-lt"/>
                <a:ea typeface="+mj-ea"/>
                <a:cs typeface="+mj-cs"/>
              </a:rPr>
              <a:t>capacidad</a:t>
            </a:r>
            <a:r>
              <a:rPr lang="en-US" sz="1400" dirty="0">
                <a:latin typeface="+mj-lt"/>
                <a:ea typeface="+mj-ea"/>
                <a:cs typeface="+mj-cs"/>
              </a:rPr>
              <a:t> para matricular un mayor </a:t>
            </a:r>
            <a:r>
              <a:rPr lang="en-US" sz="1400" dirty="0" err="1">
                <a:latin typeface="+mj-lt"/>
                <a:ea typeface="+mj-ea"/>
                <a:cs typeface="+mj-cs"/>
              </a:rPr>
              <a:t>número</a:t>
            </a:r>
            <a:r>
              <a:rPr lang="en-US" sz="1400" dirty="0">
                <a:latin typeface="+mj-lt"/>
                <a:ea typeface="+mj-ea"/>
                <a:cs typeface="+mj-cs"/>
              </a:rPr>
              <a:t> de </a:t>
            </a:r>
            <a:r>
              <a:rPr lang="en-US" sz="1400" dirty="0" err="1">
                <a:latin typeface="+mj-lt"/>
                <a:ea typeface="+mj-ea"/>
                <a:cs typeface="+mj-cs"/>
              </a:rPr>
              <a:t>familiares</a:t>
            </a:r>
            <a:r>
              <a:rPr lang="en-US" sz="1400" dirty="0">
                <a:latin typeface="+mj-lt"/>
                <a:ea typeface="+mj-ea"/>
                <a:cs typeface="+mj-cs"/>
              </a:rPr>
              <a:t>, </a:t>
            </a:r>
            <a:r>
              <a:rPr lang="en-US" sz="1400" dirty="0" err="1">
                <a:latin typeface="+mj-lt"/>
                <a:ea typeface="+mj-ea"/>
                <a:cs typeface="+mj-cs"/>
              </a:rPr>
              <a:t>ya</a:t>
            </a:r>
            <a:r>
              <a:rPr lang="en-US" sz="1400" dirty="0">
                <a:latin typeface="+mj-lt"/>
                <a:ea typeface="+mj-ea"/>
                <a:cs typeface="+mj-cs"/>
              </a:rPr>
              <a:t> </a:t>
            </a:r>
            <a:r>
              <a:rPr lang="en-US" sz="1400" dirty="0" err="1">
                <a:latin typeface="+mj-lt"/>
                <a:ea typeface="+mj-ea"/>
                <a:cs typeface="+mj-cs"/>
              </a:rPr>
              <a:t>sean</a:t>
            </a:r>
            <a:r>
              <a:rPr lang="en-US" sz="1400" dirty="0">
                <a:latin typeface="+mj-lt"/>
                <a:ea typeface="+mj-ea"/>
                <a:cs typeface="+mj-cs"/>
              </a:rPr>
              <a:t> </a:t>
            </a:r>
            <a:r>
              <a:rPr lang="en-US" sz="1400" dirty="0" err="1">
                <a:latin typeface="+mj-lt"/>
                <a:ea typeface="+mj-ea"/>
                <a:cs typeface="+mj-cs"/>
              </a:rPr>
              <a:t>hjos</a:t>
            </a:r>
            <a:r>
              <a:rPr lang="en-US" sz="1400" dirty="0">
                <a:latin typeface="+mj-lt"/>
                <a:ea typeface="+mj-ea"/>
                <a:cs typeface="+mj-cs"/>
              </a:rPr>
              <a:t> o </a:t>
            </a:r>
            <a:r>
              <a:rPr lang="en-US" sz="1400" dirty="0" err="1">
                <a:latin typeface="+mj-lt"/>
                <a:ea typeface="+mj-ea"/>
                <a:cs typeface="+mj-cs"/>
              </a:rPr>
              <a:t>hermanos</a:t>
            </a:r>
            <a:r>
              <a:rPr lang="en-US" sz="1400" dirty="0">
                <a:latin typeface="+mj-lt"/>
                <a:ea typeface="+mj-ea"/>
                <a:cs typeface="+mj-cs"/>
              </a:rPr>
              <a:t>.</a:t>
            </a:r>
          </a:p>
          <a:p>
            <a:pPr>
              <a:lnSpc>
                <a:spcPct val="90000"/>
              </a:lnSpc>
              <a:spcBef>
                <a:spcPts val="1000"/>
              </a:spcBef>
              <a:buClr>
                <a:schemeClr val="bg2">
                  <a:lumMod val="40000"/>
                  <a:lumOff val="60000"/>
                </a:schemeClr>
              </a:buClr>
              <a:buSzPct val="80000"/>
              <a:buFont typeface="Wingdings 3" charset="2"/>
              <a:buChar char=""/>
            </a:pPr>
            <a:endParaRPr lang="en-US" sz="1400" dirty="0">
              <a:latin typeface="+mj-lt"/>
              <a:ea typeface="+mj-ea"/>
              <a:cs typeface="+mj-cs"/>
            </a:endParaRPr>
          </a:p>
          <a:p>
            <a:pPr>
              <a:lnSpc>
                <a:spcPct val="90000"/>
              </a:lnSpc>
              <a:spcBef>
                <a:spcPts val="1000"/>
              </a:spcBef>
              <a:buClr>
                <a:schemeClr val="bg2">
                  <a:lumMod val="40000"/>
                  <a:lumOff val="60000"/>
                </a:schemeClr>
              </a:buClr>
              <a:buSzPct val="80000"/>
              <a:buFont typeface="Wingdings 3" charset="2"/>
              <a:buChar char=""/>
            </a:pPr>
            <a:r>
              <a:rPr lang="en-US" sz="1400" dirty="0">
                <a:latin typeface="+mj-lt"/>
                <a:ea typeface="+mj-ea"/>
                <a:cs typeface="+mj-cs"/>
              </a:rPr>
              <a:t> </a:t>
            </a:r>
            <a:r>
              <a:rPr lang="en-US" sz="1400" dirty="0" err="1">
                <a:latin typeface="+mj-lt"/>
                <a:ea typeface="+mj-ea"/>
                <a:cs typeface="+mj-cs"/>
              </a:rPr>
              <a:t>cuentan</a:t>
            </a:r>
            <a:r>
              <a:rPr lang="en-US" sz="1400" dirty="0">
                <a:latin typeface="+mj-lt"/>
                <a:ea typeface="+mj-ea"/>
                <a:cs typeface="+mj-cs"/>
              </a:rPr>
              <a:t> con un </a:t>
            </a:r>
            <a:r>
              <a:rPr lang="en-US" sz="1400" dirty="0" err="1">
                <a:latin typeface="+mj-lt"/>
                <a:ea typeface="+mj-ea"/>
                <a:cs typeface="+mj-cs"/>
              </a:rPr>
              <a:t>poder</a:t>
            </a:r>
            <a:r>
              <a:rPr lang="en-US" sz="1400" dirty="0">
                <a:latin typeface="+mj-lt"/>
                <a:ea typeface="+mj-ea"/>
                <a:cs typeface="+mj-cs"/>
              </a:rPr>
              <a:t> </a:t>
            </a:r>
            <a:r>
              <a:rPr lang="en-US" sz="1400" dirty="0" err="1">
                <a:latin typeface="+mj-lt"/>
                <a:ea typeface="+mj-ea"/>
                <a:cs typeface="+mj-cs"/>
              </a:rPr>
              <a:t>adquistivo</a:t>
            </a:r>
            <a:r>
              <a:rPr lang="en-US" sz="1400" dirty="0">
                <a:latin typeface="+mj-lt"/>
                <a:ea typeface="+mj-ea"/>
                <a:cs typeface="+mj-cs"/>
              </a:rPr>
              <a:t> </a:t>
            </a:r>
            <a:r>
              <a:rPr lang="en-US" sz="1400" dirty="0" err="1">
                <a:latin typeface="+mj-lt"/>
                <a:ea typeface="+mj-ea"/>
                <a:cs typeface="+mj-cs"/>
              </a:rPr>
              <a:t>bastante</a:t>
            </a:r>
            <a:r>
              <a:rPr lang="en-US" sz="1400" dirty="0">
                <a:latin typeface="+mj-lt"/>
                <a:ea typeface="+mj-ea"/>
                <a:cs typeface="+mj-cs"/>
              </a:rPr>
              <a:t> bueno lo que </a:t>
            </a:r>
            <a:r>
              <a:rPr lang="en-US" sz="1400" dirty="0" err="1">
                <a:latin typeface="+mj-lt"/>
                <a:ea typeface="+mj-ea"/>
                <a:cs typeface="+mj-cs"/>
              </a:rPr>
              <a:t>facilita</a:t>
            </a:r>
            <a:r>
              <a:rPr lang="en-US" sz="1400" dirty="0">
                <a:latin typeface="+mj-lt"/>
                <a:ea typeface="+mj-ea"/>
                <a:cs typeface="+mj-cs"/>
              </a:rPr>
              <a:t> la </a:t>
            </a:r>
            <a:r>
              <a:rPr lang="en-US" sz="1400" dirty="0" err="1">
                <a:latin typeface="+mj-lt"/>
                <a:ea typeface="+mj-ea"/>
                <a:cs typeface="+mj-cs"/>
              </a:rPr>
              <a:t>inscripcion</a:t>
            </a:r>
            <a:r>
              <a:rPr lang="en-US" sz="1400" dirty="0">
                <a:latin typeface="+mj-lt"/>
                <a:ea typeface="+mj-ea"/>
                <a:cs typeface="+mj-cs"/>
              </a:rPr>
              <a:t> y </a:t>
            </a:r>
            <a:r>
              <a:rPr lang="en-US" sz="1400" dirty="0" err="1">
                <a:latin typeface="+mj-lt"/>
                <a:ea typeface="+mj-ea"/>
                <a:cs typeface="+mj-cs"/>
              </a:rPr>
              <a:t>el</a:t>
            </a:r>
            <a:r>
              <a:rPr lang="en-US" sz="1400" dirty="0">
                <a:latin typeface="+mj-lt"/>
                <a:ea typeface="+mj-ea"/>
                <a:cs typeface="+mj-cs"/>
              </a:rPr>
              <a:t> </a:t>
            </a:r>
            <a:r>
              <a:rPr lang="en-US" sz="1400" dirty="0" err="1">
                <a:latin typeface="+mj-lt"/>
                <a:ea typeface="+mj-ea"/>
                <a:cs typeface="+mj-cs"/>
              </a:rPr>
              <a:t>mantenimiento</a:t>
            </a:r>
            <a:r>
              <a:rPr lang="en-US" sz="1400" dirty="0">
                <a:latin typeface="+mj-lt"/>
                <a:ea typeface="+mj-ea"/>
                <a:cs typeface="+mj-cs"/>
              </a:rPr>
              <a:t> del </a:t>
            </a:r>
            <a:r>
              <a:rPr lang="en-US" sz="1400" dirty="0" err="1">
                <a:latin typeface="+mj-lt"/>
                <a:ea typeface="+mj-ea"/>
                <a:cs typeface="+mj-cs"/>
              </a:rPr>
              <a:t>programa</a:t>
            </a:r>
            <a:r>
              <a:rPr lang="en-US" sz="1400" dirty="0">
                <a:latin typeface="+mj-lt"/>
                <a:ea typeface="+mj-ea"/>
                <a:cs typeface="+mj-cs"/>
              </a:rPr>
              <a:t> </a:t>
            </a:r>
            <a:r>
              <a:rPr lang="en-US" sz="1400" dirty="0" err="1">
                <a:latin typeface="+mj-lt"/>
                <a:ea typeface="+mj-ea"/>
                <a:cs typeface="+mj-cs"/>
              </a:rPr>
              <a:t>año</a:t>
            </a:r>
            <a:r>
              <a:rPr lang="en-US" sz="1400" dirty="0">
                <a:latin typeface="+mj-lt"/>
                <a:ea typeface="+mj-ea"/>
                <a:cs typeface="+mj-cs"/>
              </a:rPr>
              <a:t> a </a:t>
            </a:r>
            <a:r>
              <a:rPr lang="en-US" sz="1400" dirty="0" err="1">
                <a:latin typeface="+mj-lt"/>
                <a:ea typeface="+mj-ea"/>
                <a:cs typeface="+mj-cs"/>
              </a:rPr>
              <a:t>año</a:t>
            </a:r>
            <a:r>
              <a:rPr lang="en-US" sz="1400" dirty="0">
                <a:latin typeface="+mj-lt"/>
                <a:ea typeface="+mj-ea"/>
                <a:cs typeface="+mj-cs"/>
              </a:rPr>
              <a:t>.</a:t>
            </a:r>
          </a:p>
          <a:p>
            <a:pPr>
              <a:lnSpc>
                <a:spcPct val="90000"/>
              </a:lnSpc>
              <a:spcBef>
                <a:spcPts val="1000"/>
              </a:spcBef>
              <a:buClr>
                <a:schemeClr val="bg2">
                  <a:lumMod val="40000"/>
                  <a:lumOff val="60000"/>
                </a:schemeClr>
              </a:buClr>
              <a:buSzPct val="80000"/>
              <a:buFont typeface="Wingdings 3" charset="2"/>
              <a:buChar char=""/>
            </a:pPr>
            <a:endParaRPr lang="en-US" sz="1400" dirty="0">
              <a:latin typeface="+mj-lt"/>
              <a:ea typeface="+mj-ea"/>
              <a:cs typeface="+mj-cs"/>
            </a:endParaRPr>
          </a:p>
          <a:p>
            <a:pPr>
              <a:lnSpc>
                <a:spcPct val="90000"/>
              </a:lnSpc>
              <a:spcBef>
                <a:spcPts val="1000"/>
              </a:spcBef>
              <a:buClr>
                <a:schemeClr val="bg2">
                  <a:lumMod val="40000"/>
                  <a:lumOff val="60000"/>
                </a:schemeClr>
              </a:buClr>
              <a:buSzPct val="80000"/>
              <a:buFont typeface="Wingdings 3" charset="2"/>
              <a:buChar char=""/>
            </a:pPr>
            <a:r>
              <a:rPr lang="en-US" sz="1400" dirty="0">
                <a:latin typeface="+mj-lt"/>
                <a:ea typeface="+mj-ea"/>
                <a:cs typeface="+mj-cs"/>
              </a:rPr>
              <a:t>California sin </a:t>
            </a:r>
            <a:r>
              <a:rPr lang="en-US" sz="1400" dirty="0" err="1">
                <a:latin typeface="+mj-lt"/>
                <a:ea typeface="+mj-ea"/>
                <a:cs typeface="+mj-cs"/>
              </a:rPr>
              <a:t>duda</a:t>
            </a:r>
            <a:r>
              <a:rPr lang="en-US" sz="1400" dirty="0">
                <a:latin typeface="+mj-lt"/>
                <a:ea typeface="+mj-ea"/>
                <a:cs typeface="+mj-cs"/>
              </a:rPr>
              <a:t> </a:t>
            </a:r>
            <a:r>
              <a:rPr lang="en-US" sz="1400" dirty="0" err="1">
                <a:latin typeface="+mj-lt"/>
                <a:ea typeface="+mj-ea"/>
                <a:cs typeface="+mj-cs"/>
              </a:rPr>
              <a:t>sigue</a:t>
            </a:r>
            <a:r>
              <a:rPr lang="en-US" sz="1400" dirty="0">
                <a:latin typeface="+mj-lt"/>
                <a:ea typeface="+mj-ea"/>
                <a:cs typeface="+mj-cs"/>
              </a:rPr>
              <a:t> </a:t>
            </a:r>
            <a:r>
              <a:rPr lang="en-US" sz="1400" dirty="0" err="1">
                <a:latin typeface="+mj-lt"/>
                <a:ea typeface="+mj-ea"/>
                <a:cs typeface="+mj-cs"/>
              </a:rPr>
              <a:t>siendo</a:t>
            </a:r>
            <a:r>
              <a:rPr lang="en-US" sz="1400" dirty="0">
                <a:latin typeface="+mj-lt"/>
                <a:ea typeface="+mj-ea"/>
                <a:cs typeface="+mj-cs"/>
              </a:rPr>
              <a:t> </a:t>
            </a:r>
            <a:r>
              <a:rPr lang="en-US" sz="1400" dirty="0" err="1">
                <a:latin typeface="+mj-lt"/>
                <a:ea typeface="+mj-ea"/>
                <a:cs typeface="+mj-cs"/>
              </a:rPr>
              <a:t>el</a:t>
            </a:r>
            <a:r>
              <a:rPr lang="en-US" sz="1400" dirty="0">
                <a:latin typeface="+mj-lt"/>
                <a:ea typeface="+mj-ea"/>
                <a:cs typeface="+mj-cs"/>
              </a:rPr>
              <a:t> </a:t>
            </a:r>
            <a:r>
              <a:rPr lang="en-US" sz="1400" dirty="0" err="1">
                <a:latin typeface="+mj-lt"/>
                <a:ea typeface="+mj-ea"/>
                <a:cs typeface="+mj-cs"/>
              </a:rPr>
              <a:t>estado</a:t>
            </a:r>
            <a:r>
              <a:rPr lang="en-US" sz="1400" dirty="0">
                <a:latin typeface="+mj-lt"/>
                <a:ea typeface="+mj-ea"/>
                <a:cs typeface="+mj-cs"/>
              </a:rPr>
              <a:t> de mayor </a:t>
            </a:r>
            <a:r>
              <a:rPr lang="en-US" sz="1400" dirty="0" err="1">
                <a:latin typeface="+mj-lt"/>
                <a:ea typeface="+mj-ea"/>
                <a:cs typeface="+mj-cs"/>
              </a:rPr>
              <a:t>afluencia</a:t>
            </a:r>
            <a:r>
              <a:rPr lang="en-US" sz="1400" dirty="0">
                <a:latin typeface="+mj-lt"/>
                <a:ea typeface="+mj-ea"/>
                <a:cs typeface="+mj-cs"/>
              </a:rPr>
              <a:t> en </a:t>
            </a:r>
            <a:r>
              <a:rPr lang="en-US" sz="1400" dirty="0" err="1">
                <a:latin typeface="+mj-lt"/>
                <a:ea typeface="+mj-ea"/>
                <a:cs typeface="+mj-cs"/>
              </a:rPr>
              <a:t>el</a:t>
            </a:r>
            <a:r>
              <a:rPr lang="en-US" sz="1400" dirty="0">
                <a:latin typeface="+mj-lt"/>
                <a:ea typeface="+mj-ea"/>
                <a:cs typeface="+mj-cs"/>
              </a:rPr>
              <a:t> </a:t>
            </a:r>
            <a:r>
              <a:rPr lang="en-US" sz="1400" dirty="0" err="1">
                <a:latin typeface="+mj-lt"/>
                <a:ea typeface="+mj-ea"/>
                <a:cs typeface="+mj-cs"/>
              </a:rPr>
              <a:t>instituto</a:t>
            </a:r>
            <a:r>
              <a:rPr lang="en-US" sz="1400" dirty="0">
                <a:latin typeface="+mj-lt"/>
                <a:ea typeface="+mj-ea"/>
                <a:cs typeface="+mj-cs"/>
              </a:rPr>
              <a:t>, </a:t>
            </a:r>
            <a:r>
              <a:rPr lang="en-US" sz="1400" dirty="0" err="1">
                <a:latin typeface="+mj-lt"/>
                <a:ea typeface="+mj-ea"/>
                <a:cs typeface="+mj-cs"/>
              </a:rPr>
              <a:t>asi</a:t>
            </a:r>
            <a:r>
              <a:rPr lang="en-US" sz="1400" dirty="0">
                <a:latin typeface="+mj-lt"/>
                <a:ea typeface="+mj-ea"/>
                <a:cs typeface="+mj-cs"/>
              </a:rPr>
              <a:t> que se </a:t>
            </a:r>
            <a:r>
              <a:rPr lang="en-US" sz="1400" dirty="0" err="1">
                <a:latin typeface="+mj-lt"/>
                <a:ea typeface="+mj-ea"/>
                <a:cs typeface="+mj-cs"/>
              </a:rPr>
              <a:t>debe</a:t>
            </a:r>
            <a:r>
              <a:rPr lang="en-US" sz="1400" dirty="0">
                <a:latin typeface="+mj-lt"/>
                <a:ea typeface="+mj-ea"/>
                <a:cs typeface="+mj-cs"/>
              </a:rPr>
              <a:t> </a:t>
            </a:r>
            <a:r>
              <a:rPr lang="en-US" sz="1400" dirty="0" err="1">
                <a:latin typeface="+mj-lt"/>
                <a:ea typeface="+mj-ea"/>
                <a:cs typeface="+mj-cs"/>
              </a:rPr>
              <a:t>seguir</a:t>
            </a:r>
            <a:r>
              <a:rPr lang="en-US" sz="1400" dirty="0">
                <a:latin typeface="+mj-lt"/>
                <a:ea typeface="+mj-ea"/>
                <a:cs typeface="+mj-cs"/>
              </a:rPr>
              <a:t> con </a:t>
            </a:r>
            <a:r>
              <a:rPr lang="en-US" sz="1400" dirty="0" err="1">
                <a:latin typeface="+mj-lt"/>
                <a:ea typeface="+mj-ea"/>
                <a:cs typeface="+mj-cs"/>
              </a:rPr>
              <a:t>el</a:t>
            </a:r>
            <a:r>
              <a:rPr lang="en-US" sz="1400" dirty="0">
                <a:latin typeface="+mj-lt"/>
                <a:ea typeface="+mj-ea"/>
                <a:cs typeface="+mj-cs"/>
              </a:rPr>
              <a:t> plan de </a:t>
            </a:r>
            <a:r>
              <a:rPr lang="en-US" sz="1400" dirty="0" err="1">
                <a:latin typeface="+mj-lt"/>
                <a:ea typeface="+mj-ea"/>
                <a:cs typeface="+mj-cs"/>
              </a:rPr>
              <a:t>medios</a:t>
            </a:r>
            <a:r>
              <a:rPr lang="en-US" sz="1400" dirty="0">
                <a:latin typeface="+mj-lt"/>
                <a:ea typeface="+mj-ea"/>
                <a:cs typeface="+mj-cs"/>
              </a:rPr>
              <a:t> y </a:t>
            </a:r>
            <a:r>
              <a:rPr lang="en-US" sz="1400" dirty="0" err="1">
                <a:latin typeface="+mj-lt"/>
                <a:ea typeface="+mj-ea"/>
                <a:cs typeface="+mj-cs"/>
              </a:rPr>
              <a:t>el</a:t>
            </a:r>
            <a:r>
              <a:rPr lang="en-US" sz="1400" dirty="0">
                <a:latin typeface="+mj-lt"/>
                <a:ea typeface="+mj-ea"/>
                <a:cs typeface="+mj-cs"/>
              </a:rPr>
              <a:t> </a:t>
            </a:r>
            <a:r>
              <a:rPr lang="en-US" sz="1400" dirty="0" err="1">
                <a:latin typeface="+mj-lt"/>
                <a:ea typeface="+mj-ea"/>
                <a:cs typeface="+mj-cs"/>
              </a:rPr>
              <a:t>presupuesto</a:t>
            </a:r>
            <a:r>
              <a:rPr lang="en-US" sz="1400" dirty="0">
                <a:latin typeface="+mj-lt"/>
                <a:ea typeface="+mj-ea"/>
                <a:cs typeface="+mj-cs"/>
              </a:rPr>
              <a:t>, del </a:t>
            </a:r>
            <a:r>
              <a:rPr lang="en-US" sz="1400" dirty="0" err="1">
                <a:latin typeface="+mj-lt"/>
                <a:ea typeface="+mj-ea"/>
                <a:cs typeface="+mj-cs"/>
              </a:rPr>
              <a:t>programa</a:t>
            </a:r>
            <a:r>
              <a:rPr lang="en-US" sz="1400" dirty="0">
                <a:latin typeface="+mj-lt"/>
                <a:ea typeface="+mj-ea"/>
                <a:cs typeface="+mj-cs"/>
              </a:rPr>
              <a:t> de testimonials es </a:t>
            </a:r>
            <a:r>
              <a:rPr lang="en-US" sz="1400" dirty="0" err="1">
                <a:latin typeface="+mj-lt"/>
                <a:ea typeface="+mj-ea"/>
                <a:cs typeface="+mj-cs"/>
              </a:rPr>
              <a:t>muy</a:t>
            </a:r>
            <a:r>
              <a:rPr lang="en-US" sz="1400" dirty="0">
                <a:latin typeface="+mj-lt"/>
                <a:ea typeface="+mj-ea"/>
                <a:cs typeface="+mj-cs"/>
              </a:rPr>
              <a:t> </a:t>
            </a:r>
            <a:r>
              <a:rPr lang="en-US" sz="1400" dirty="0" err="1">
                <a:latin typeface="+mj-lt"/>
                <a:ea typeface="+mj-ea"/>
                <a:cs typeface="+mj-cs"/>
              </a:rPr>
              <a:t>apropiado</a:t>
            </a:r>
            <a:r>
              <a:rPr lang="en-US" sz="1400" dirty="0">
                <a:latin typeface="+mj-lt"/>
                <a:ea typeface="+mj-ea"/>
                <a:cs typeface="+mj-cs"/>
              </a:rPr>
              <a:t> y se </a:t>
            </a:r>
            <a:r>
              <a:rPr lang="en-US" sz="1400" dirty="0" err="1">
                <a:latin typeface="+mj-lt"/>
                <a:ea typeface="+mj-ea"/>
                <a:cs typeface="+mj-cs"/>
              </a:rPr>
              <a:t>sugiere</a:t>
            </a:r>
            <a:r>
              <a:rPr lang="en-US" sz="1400" dirty="0">
                <a:latin typeface="+mj-lt"/>
                <a:ea typeface="+mj-ea"/>
                <a:cs typeface="+mj-cs"/>
              </a:rPr>
              <a:t> </a:t>
            </a:r>
            <a:r>
              <a:rPr lang="en-US" sz="1400" dirty="0" err="1">
                <a:latin typeface="+mj-lt"/>
                <a:ea typeface="+mj-ea"/>
                <a:cs typeface="+mj-cs"/>
              </a:rPr>
              <a:t>realizar</a:t>
            </a:r>
            <a:r>
              <a:rPr lang="en-US" sz="1400" dirty="0">
                <a:latin typeface="+mj-lt"/>
                <a:ea typeface="+mj-ea"/>
                <a:cs typeface="+mj-cs"/>
              </a:rPr>
              <a:t> un plan de </a:t>
            </a:r>
            <a:r>
              <a:rPr lang="en-US" sz="1400" dirty="0" err="1">
                <a:latin typeface="+mj-lt"/>
                <a:ea typeface="+mj-ea"/>
                <a:cs typeface="+mj-cs"/>
              </a:rPr>
              <a:t>referidos</a:t>
            </a:r>
            <a:r>
              <a:rPr lang="en-US" sz="1400" dirty="0">
                <a:latin typeface="+mj-lt"/>
                <a:ea typeface="+mj-ea"/>
                <a:cs typeface="+mj-cs"/>
              </a:rPr>
              <a:t>.</a:t>
            </a:r>
          </a:p>
          <a:p>
            <a:pPr algn="just">
              <a:lnSpc>
                <a:spcPct val="90000"/>
              </a:lnSpc>
              <a:spcBef>
                <a:spcPts val="1000"/>
              </a:spcBef>
              <a:buClr>
                <a:schemeClr val="bg2">
                  <a:lumMod val="40000"/>
                  <a:lumOff val="60000"/>
                </a:schemeClr>
              </a:buClr>
              <a:buSzPct val="80000"/>
              <a:buFont typeface="Wingdings 3" charset="2"/>
              <a:buChar char=""/>
            </a:pPr>
            <a:endParaRPr lang="en-US" sz="1400" dirty="0">
              <a:latin typeface="+mj-lt"/>
              <a:ea typeface="+mj-ea"/>
              <a:cs typeface="+mj-cs"/>
            </a:endParaRPr>
          </a:p>
        </p:txBody>
      </p:sp>
    </p:spTree>
    <p:extLst>
      <p:ext uri="{BB962C8B-B14F-4D97-AF65-F5344CB8AC3E}">
        <p14:creationId xmlns:p14="http://schemas.microsoft.com/office/powerpoint/2010/main" val="3803123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1C8251C2-CDBC-0420-DA7D-3CB983655E4A}"/>
              </a:ext>
            </a:extLst>
          </p:cNvPr>
          <p:cNvSpPr txBox="1"/>
          <p:nvPr/>
        </p:nvSpPr>
        <p:spPr>
          <a:xfrm>
            <a:off x="5282381" y="629266"/>
            <a:ext cx="4767471" cy="164198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600">
                <a:solidFill>
                  <a:schemeClr val="tx2"/>
                </a:solidFill>
                <a:effectLst>
                  <a:outerShdw blurRad="38100" dist="38100" dir="2700000" algn="tl">
                    <a:srgbClr val="000000">
                      <a:alpha val="43137"/>
                    </a:srgbClr>
                  </a:outerShdw>
                </a:effectLst>
                <a:latin typeface="+mj-lt"/>
                <a:ea typeface="+mj-ea"/>
                <a:cs typeface="+mj-cs"/>
              </a:rPr>
              <a:t>05. Insights y Recomendaciones</a:t>
            </a:r>
          </a:p>
        </p:txBody>
      </p:sp>
      <p:pic>
        <p:nvPicPr>
          <p:cNvPr id="12" name="Picture 11" descr="Gafas encima de un libro">
            <a:extLst>
              <a:ext uri="{FF2B5EF4-FFF2-40B4-BE49-F238E27FC236}">
                <a16:creationId xmlns:a16="http://schemas.microsoft.com/office/drawing/2014/main" id="{6704D191-17E3-80F5-8E90-B900E1158A20}"/>
              </a:ext>
            </a:extLst>
          </p:cNvPr>
          <p:cNvPicPr>
            <a:picLocks noChangeAspect="1"/>
          </p:cNvPicPr>
          <p:nvPr/>
        </p:nvPicPr>
        <p:blipFill rotWithShape="1">
          <a:blip r:embed="rId3"/>
          <a:srcRect l="15294" r="39934" b="-1"/>
          <a:stretch/>
        </p:blipFill>
        <p:spPr>
          <a:xfrm>
            <a:off x="-1" y="10"/>
            <a:ext cx="4634680" cy="6857990"/>
          </a:xfrm>
          <a:prstGeom prst="rect">
            <a:avLst/>
          </a:prstGeom>
        </p:spPr>
      </p:pic>
      <p:sp>
        <p:nvSpPr>
          <p:cNvPr id="10" name="CuadroTexto 9">
            <a:extLst>
              <a:ext uri="{FF2B5EF4-FFF2-40B4-BE49-F238E27FC236}">
                <a16:creationId xmlns:a16="http://schemas.microsoft.com/office/drawing/2014/main" id="{A5CAAA76-CF9D-B810-A060-E9093A5E38E2}"/>
              </a:ext>
            </a:extLst>
          </p:cNvPr>
          <p:cNvSpPr txBox="1"/>
          <p:nvPr/>
        </p:nvSpPr>
        <p:spPr>
          <a:xfrm>
            <a:off x="4634679" y="1651091"/>
            <a:ext cx="7365756" cy="4419599"/>
          </a:xfrm>
          <a:prstGeom prst="rect">
            <a:avLst/>
          </a:prstGeom>
        </p:spPr>
        <p:txBody>
          <a:bodyPr vert="horz" lIns="91440" tIns="45720" rIns="91440" bIns="45720" rtlCol="0">
            <a:noAutofit/>
          </a:bodyPr>
          <a:lstStyle/>
          <a:p>
            <a:pPr lvl="1" algn="just"/>
            <a:endParaRPr lang="es-MX" sz="1400" dirty="0">
              <a:latin typeface="+mj-lt"/>
              <a:ea typeface="+mj-ea"/>
              <a:cs typeface="+mj-cs"/>
            </a:endParaRPr>
          </a:p>
          <a:p>
            <a:pPr lvl="1" algn="just"/>
            <a:endParaRPr lang="es-MX" sz="1400" dirty="0">
              <a:latin typeface="+mj-lt"/>
              <a:ea typeface="+mj-ea"/>
              <a:cs typeface="+mj-cs"/>
            </a:endParaRPr>
          </a:p>
          <a:p>
            <a:pPr lvl="1" algn="just"/>
            <a:r>
              <a:rPr lang="es-MX" sz="1400" dirty="0">
                <a:latin typeface="+mj-lt"/>
                <a:ea typeface="+mj-ea"/>
                <a:cs typeface="+mj-cs"/>
              </a:rPr>
              <a:t>Institución AAA </a:t>
            </a:r>
            <a:r>
              <a:rPr lang="es-MX" sz="1400" dirty="0" err="1">
                <a:latin typeface="+mj-lt"/>
                <a:ea typeface="+mj-ea"/>
                <a:cs typeface="+mj-cs"/>
              </a:rPr>
              <a:t>School</a:t>
            </a:r>
            <a:r>
              <a:rPr lang="es-MX" sz="1400" dirty="0">
                <a:latin typeface="+mj-lt"/>
                <a:ea typeface="+mj-ea"/>
                <a:cs typeface="+mj-cs"/>
              </a:rPr>
              <a:t> debe establece un proceso de monitoreo continuo para evaluar el impacto de las estrategias implementadas en la retención de estudiantes.</a:t>
            </a:r>
          </a:p>
          <a:p>
            <a:pPr lvl="1" algn="just"/>
            <a:endParaRPr lang="es-MX" sz="1400" dirty="0">
              <a:latin typeface="+mj-lt"/>
              <a:ea typeface="+mj-ea"/>
              <a:cs typeface="+mj-cs"/>
            </a:endParaRPr>
          </a:p>
          <a:p>
            <a:pPr lvl="1" algn="just"/>
            <a:r>
              <a:rPr lang="es-MX" sz="1400" dirty="0">
                <a:latin typeface="+mj-lt"/>
                <a:ea typeface="+mj-ea"/>
                <a:cs typeface="+mj-cs"/>
              </a:rPr>
              <a:t>Debe realizar ajustes y mejoras en las estrategias según los resultados y el </a:t>
            </a:r>
            <a:r>
              <a:rPr lang="es-MX" sz="1400" dirty="0" err="1">
                <a:latin typeface="+mj-lt"/>
                <a:ea typeface="+mj-ea"/>
                <a:cs typeface="+mj-cs"/>
              </a:rPr>
              <a:t>feedback</a:t>
            </a:r>
            <a:r>
              <a:rPr lang="es-MX" sz="1400" dirty="0">
                <a:latin typeface="+mj-lt"/>
                <a:ea typeface="+mj-ea"/>
                <a:cs typeface="+mj-cs"/>
              </a:rPr>
              <a:t> obtenido durante el proceso de implementación.</a:t>
            </a:r>
          </a:p>
          <a:p>
            <a:pPr lvl="1" algn="just"/>
            <a:endParaRPr lang="es-MX" sz="1400" dirty="0">
              <a:latin typeface="+mj-lt"/>
              <a:ea typeface="+mj-ea"/>
              <a:cs typeface="+mj-cs"/>
            </a:endParaRPr>
          </a:p>
          <a:p>
            <a:pPr lvl="1" algn="just"/>
            <a:r>
              <a:rPr lang="es-MX" sz="1400" dirty="0">
                <a:latin typeface="+mj-lt"/>
                <a:ea typeface="+mj-ea"/>
                <a:cs typeface="+mj-cs"/>
              </a:rPr>
              <a:t>Se recomienda utilizar métricas como el retiro voluntario, el rendimiento académico y la satisfacción estudiantil para medir el éxito de las estrategias y realizar ajustes según sea necesario.</a:t>
            </a:r>
          </a:p>
          <a:p>
            <a:pPr lvl="1" algn="just"/>
            <a:endParaRPr lang="es-MX" sz="1400" dirty="0">
              <a:latin typeface="+mj-lt"/>
              <a:ea typeface="+mj-ea"/>
              <a:cs typeface="+mj-cs"/>
            </a:endParaRPr>
          </a:p>
          <a:p>
            <a:pPr lvl="1" algn="just"/>
            <a:r>
              <a:rPr lang="es-MX" sz="1400" dirty="0">
                <a:latin typeface="+mj-lt"/>
                <a:ea typeface="+mj-ea"/>
                <a:cs typeface="+mj-cs"/>
              </a:rPr>
              <a:t>También se debe considerar  la posibilidad de integrar datos adicionales, como información demográfica, historia de más de un año,  académica como notas y menciones, actividades extracurriculares, entre otros, para enriquecer el modelo y mejorar su capacidad predictiva.</a:t>
            </a:r>
          </a:p>
          <a:p>
            <a:pPr marL="742950" lvl="1" indent="-285750" algn="just">
              <a:buFont typeface="+mj-lt"/>
              <a:buAutoNum type="arabicPeriod"/>
            </a:pPr>
            <a:endParaRPr lang="es-MX" sz="1400" dirty="0">
              <a:latin typeface="+mj-lt"/>
              <a:ea typeface="+mj-ea"/>
              <a:cs typeface="+mj-cs"/>
            </a:endParaRPr>
          </a:p>
          <a:p>
            <a:pPr lvl="1" algn="just"/>
            <a:r>
              <a:rPr lang="es-MX" sz="1400" dirty="0">
                <a:latin typeface="+mj-lt"/>
                <a:ea typeface="+mj-ea"/>
                <a:cs typeface="+mj-cs"/>
              </a:rPr>
              <a:t>Fomenta la colaboración entre diferentes departamentos dentro de la institución, como el departamento académico, el departamento de servicios estudiantiles y el departamento de tecnología de la información, para diseñar e implementar estrategias de manera integral y efectiva.</a:t>
            </a:r>
          </a:p>
          <a:p>
            <a:pPr algn="just">
              <a:lnSpc>
                <a:spcPct val="90000"/>
              </a:lnSpc>
              <a:spcBef>
                <a:spcPts val="1000"/>
              </a:spcBef>
              <a:buClr>
                <a:schemeClr val="bg2">
                  <a:lumMod val="40000"/>
                  <a:lumOff val="60000"/>
                </a:schemeClr>
              </a:buClr>
              <a:buSzPct val="80000"/>
              <a:buFont typeface="Wingdings 3" charset="2"/>
              <a:buChar char=""/>
            </a:pPr>
            <a:endParaRPr lang="en-US" sz="1400" dirty="0">
              <a:latin typeface="+mj-lt"/>
              <a:ea typeface="+mj-ea"/>
              <a:cs typeface="+mj-cs"/>
            </a:endParaRPr>
          </a:p>
        </p:txBody>
      </p:sp>
    </p:spTree>
    <p:extLst>
      <p:ext uri="{BB962C8B-B14F-4D97-AF65-F5344CB8AC3E}">
        <p14:creationId xmlns:p14="http://schemas.microsoft.com/office/powerpoint/2010/main" val="1461598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3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9BDFF49-8A79-E054-806B-60833086245E}"/>
              </a:ext>
            </a:extLst>
          </p:cNvPr>
          <p:cNvSpPr>
            <a:spLocks noGrp="1"/>
          </p:cNvSpPr>
          <p:nvPr>
            <p:ph type="title"/>
          </p:nvPr>
        </p:nvSpPr>
        <p:spPr>
          <a:xfrm>
            <a:off x="643855" y="1447800"/>
            <a:ext cx="3108626" cy="4572000"/>
          </a:xfrm>
        </p:spPr>
        <p:txBody>
          <a:bodyPr anchor="ctr">
            <a:normAutofit/>
          </a:bodyPr>
          <a:lstStyle/>
          <a:p>
            <a:r>
              <a:rPr lang="es-MX" sz="3200">
                <a:solidFill>
                  <a:srgbClr val="F2F2F2"/>
                </a:solidFill>
                <a:effectLst>
                  <a:outerShdw blurRad="38100" dist="38100" dir="2700000" algn="tl">
                    <a:srgbClr val="000000">
                      <a:alpha val="43137"/>
                    </a:srgbClr>
                  </a:outerShdw>
                </a:effectLst>
                <a:latin typeface="Anton" panose="020F0502020204030204" pitchFamily="2" charset="0"/>
                <a:ea typeface="+mn-ea"/>
                <a:cs typeface="+mn-cs"/>
              </a:rPr>
              <a:t>01. Contexto y Audiencia</a:t>
            </a:r>
            <a:endParaRPr lang="es-CO" sz="3200">
              <a:solidFill>
                <a:srgbClr val="F2F2F2"/>
              </a:solidFill>
              <a:effectLst>
                <a:outerShdw blurRad="38100" dist="38100" dir="2700000" algn="tl">
                  <a:srgbClr val="000000">
                    <a:alpha val="43137"/>
                  </a:srgbClr>
                </a:outerShdw>
              </a:effectLst>
              <a:latin typeface="Anton" panose="020F0502020204030204" pitchFamily="2" charset="0"/>
              <a:ea typeface="+mn-ea"/>
              <a:cs typeface="+mn-cs"/>
            </a:endParaRPr>
          </a:p>
        </p:txBody>
      </p:sp>
      <p:sp>
        <p:nvSpPr>
          <p:cNvPr id="49" name="Freeform: Shape 4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51" name="Rectangle 4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CO"/>
          </a:p>
        </p:txBody>
      </p:sp>
      <p:graphicFrame>
        <p:nvGraphicFramePr>
          <p:cNvPr id="25" name="Marcador de contenido 2">
            <a:extLst>
              <a:ext uri="{FF2B5EF4-FFF2-40B4-BE49-F238E27FC236}">
                <a16:creationId xmlns:a16="http://schemas.microsoft.com/office/drawing/2014/main" id="{98E5EF7D-10E1-82A3-F89E-D3711DC4AC1B}"/>
              </a:ext>
            </a:extLst>
          </p:cNvPr>
          <p:cNvGraphicFramePr>
            <a:graphicFrameLocks noGrp="1"/>
          </p:cNvGraphicFramePr>
          <p:nvPr>
            <p:ph idx="1"/>
            <p:extLst>
              <p:ext uri="{D42A27DB-BD31-4B8C-83A1-F6EECF244321}">
                <p14:modId xmlns:p14="http://schemas.microsoft.com/office/powerpoint/2010/main" val="2793331715"/>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965133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5141" name="Rectangle 5140">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Marcador de contenido 2">
            <a:extLst>
              <a:ext uri="{FF2B5EF4-FFF2-40B4-BE49-F238E27FC236}">
                <a16:creationId xmlns:a16="http://schemas.microsoft.com/office/drawing/2014/main" id="{20CD02FA-1DFE-6E33-EC94-EE28DD261822}"/>
              </a:ext>
            </a:extLst>
          </p:cNvPr>
          <p:cNvSpPr>
            <a:spLocks noGrp="1"/>
          </p:cNvSpPr>
          <p:nvPr>
            <p:ph idx="1"/>
          </p:nvPr>
        </p:nvSpPr>
        <p:spPr>
          <a:xfrm>
            <a:off x="318053" y="596348"/>
            <a:ext cx="6387548" cy="5936974"/>
          </a:xfrm>
        </p:spPr>
        <p:txBody>
          <a:bodyPr>
            <a:noAutofit/>
          </a:bodyPr>
          <a:lstStyle/>
          <a:p>
            <a:pPr algn="just">
              <a:lnSpc>
                <a:spcPct val="90000"/>
              </a:lnSpc>
            </a:pPr>
            <a:r>
              <a:rPr lang="es-MX" sz="1200" b="1" dirty="0">
                <a:solidFill>
                  <a:srgbClr val="FFFFFF"/>
                </a:solidFill>
              </a:rPr>
              <a:t>Contexto Analítico</a:t>
            </a:r>
          </a:p>
          <a:p>
            <a:pPr marL="0" indent="0" algn="just">
              <a:lnSpc>
                <a:spcPct val="90000"/>
              </a:lnSpc>
              <a:buNone/>
            </a:pPr>
            <a:r>
              <a:rPr lang="es-MX" sz="1200" dirty="0">
                <a:solidFill>
                  <a:srgbClr val="FFFFFF"/>
                </a:solidFill>
              </a:rPr>
              <a:t>Para este análisis, se cuenta con la base de datos de las inscripciones del año anterior.</a:t>
            </a:r>
          </a:p>
          <a:p>
            <a:pPr marL="0" indent="0" algn="just">
              <a:lnSpc>
                <a:spcPct val="90000"/>
              </a:lnSpc>
              <a:buNone/>
            </a:pPr>
            <a:r>
              <a:rPr lang="es-MX" sz="1200" dirty="0">
                <a:solidFill>
                  <a:srgbClr val="FFFFFF"/>
                </a:solidFill>
              </a:rPr>
              <a:t>La información contiene las fechas en que fueron registrados los estudiantes, si estos tomaron el paquete de viaje o no, también si los estudiantes cuentan con los ingresos familiares no solo que les permita costear el programa inicial sino, matricularse en programas adicionales con la institución.</a:t>
            </a:r>
          </a:p>
          <a:p>
            <a:pPr marL="0" indent="0" algn="just">
              <a:lnSpc>
                <a:spcPct val="90000"/>
              </a:lnSpc>
              <a:buNone/>
            </a:pPr>
            <a:endParaRPr lang="es-MX" sz="1200" dirty="0">
              <a:solidFill>
                <a:srgbClr val="FFFFFF"/>
              </a:solidFill>
            </a:endParaRPr>
          </a:p>
          <a:p>
            <a:pPr algn="just">
              <a:lnSpc>
                <a:spcPct val="90000"/>
              </a:lnSpc>
            </a:pPr>
            <a:endParaRPr lang="es-MX" sz="1200" dirty="0">
              <a:solidFill>
                <a:srgbClr val="FFFFFF"/>
              </a:solidFill>
            </a:endParaRPr>
          </a:p>
          <a:p>
            <a:pPr algn="just">
              <a:lnSpc>
                <a:spcPct val="90000"/>
              </a:lnSpc>
            </a:pPr>
            <a:r>
              <a:rPr lang="es-MX" sz="1200" b="1" dirty="0">
                <a:solidFill>
                  <a:srgbClr val="FFFFFF"/>
                </a:solidFill>
              </a:rPr>
              <a:t>Problemática</a:t>
            </a:r>
          </a:p>
          <a:p>
            <a:pPr marL="0" indent="0" algn="just">
              <a:lnSpc>
                <a:spcPct val="90000"/>
              </a:lnSpc>
              <a:buNone/>
            </a:pPr>
            <a:r>
              <a:rPr lang="es-MX" sz="1200" dirty="0">
                <a:solidFill>
                  <a:srgbClr val="FFFFFF"/>
                </a:solidFill>
              </a:rPr>
              <a:t>El departamento de marketing de la institución requiere, conocer los principales estudiantes que se matriculan en sus programas y si renuevan matrícula para tomar nuevos cursos al año siguiente, por otra parte, requieren conocer de donde provienen los alumnos frecuentes y en que estados se debería hacer mayor promoción de su oferta académica, para lograr la consecución de mayores programas contratados.</a:t>
            </a:r>
          </a:p>
          <a:p>
            <a:pPr algn="just">
              <a:lnSpc>
                <a:spcPct val="90000"/>
              </a:lnSpc>
            </a:pPr>
            <a:endParaRPr lang="es-MX" sz="1200" dirty="0">
              <a:solidFill>
                <a:srgbClr val="FFFFFF"/>
              </a:solidFill>
            </a:endParaRPr>
          </a:p>
          <a:p>
            <a:pPr algn="just">
              <a:lnSpc>
                <a:spcPct val="90000"/>
              </a:lnSpc>
            </a:pPr>
            <a:endParaRPr lang="es-MX" sz="1200" dirty="0">
              <a:solidFill>
                <a:srgbClr val="FFFFFF"/>
              </a:solidFill>
            </a:endParaRPr>
          </a:p>
          <a:p>
            <a:pPr algn="just">
              <a:lnSpc>
                <a:spcPct val="90000"/>
              </a:lnSpc>
            </a:pPr>
            <a:r>
              <a:rPr lang="es-MX" sz="1200" b="1" dirty="0">
                <a:solidFill>
                  <a:srgbClr val="FFFFFF"/>
                </a:solidFill>
              </a:rPr>
              <a:t>Objetivo</a:t>
            </a:r>
          </a:p>
          <a:p>
            <a:pPr marL="0" indent="0" algn="just">
              <a:lnSpc>
                <a:spcPct val="90000"/>
              </a:lnSpc>
              <a:buNone/>
            </a:pPr>
            <a:r>
              <a:rPr lang="es-MX" sz="1200" dirty="0">
                <a:solidFill>
                  <a:srgbClr val="FFFFFF"/>
                </a:solidFill>
              </a:rPr>
              <a:t>El departamento de marketing podrá con esta información, realizar una estrategia de mercadeo más eficiente y focalizada, que les permita orientarse a los estudiantes con la capacidad de tomar no solo uno sino varios programas en la institución, reteniendo a los estudiantes objetivo.</a:t>
            </a:r>
          </a:p>
          <a:p>
            <a:pPr algn="just">
              <a:lnSpc>
                <a:spcPct val="90000"/>
              </a:lnSpc>
            </a:pPr>
            <a:endParaRPr lang="es-MX" sz="1200" dirty="0">
              <a:solidFill>
                <a:srgbClr val="FFFFFF"/>
              </a:solidFill>
            </a:endParaRPr>
          </a:p>
          <a:p>
            <a:pPr algn="just">
              <a:lnSpc>
                <a:spcPct val="90000"/>
              </a:lnSpc>
            </a:pPr>
            <a:endParaRPr lang="es-MX" sz="1200" b="0" i="0" dirty="0">
              <a:solidFill>
                <a:srgbClr val="FFFFFF"/>
              </a:solidFill>
              <a:effectLst/>
              <a:latin typeface="Helvetica Neue"/>
            </a:endParaRPr>
          </a:p>
          <a:p>
            <a:pPr algn="just">
              <a:lnSpc>
                <a:spcPct val="90000"/>
              </a:lnSpc>
            </a:pPr>
            <a:endParaRPr lang="es-MX" sz="1200" b="0" i="0" dirty="0">
              <a:solidFill>
                <a:srgbClr val="FFFFFF"/>
              </a:solidFill>
              <a:effectLst/>
              <a:latin typeface="Helvetica Neue"/>
            </a:endParaRPr>
          </a:p>
          <a:p>
            <a:pPr marL="0" indent="0" algn="just">
              <a:lnSpc>
                <a:spcPct val="90000"/>
              </a:lnSpc>
              <a:buNone/>
            </a:pPr>
            <a:endParaRPr lang="es-CO" sz="1200" dirty="0">
              <a:solidFill>
                <a:srgbClr val="FFFFFF"/>
              </a:solidFill>
            </a:endParaRPr>
          </a:p>
        </p:txBody>
      </p:sp>
      <p:sp>
        <p:nvSpPr>
          <p:cNvPr id="5143"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122" name="Picture 2" descr="Jeunes Avion De Dessin De Voyageur Et Chemin De Ligne Aérienne Sur La ...">
            <a:extLst>
              <a:ext uri="{FF2B5EF4-FFF2-40B4-BE49-F238E27FC236}">
                <a16:creationId xmlns:a16="http://schemas.microsoft.com/office/drawing/2014/main" id="{231B97F8-C611-0877-617D-CE0451E72E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542" r="37522" b="1"/>
          <a:stretch/>
        </p:blipFill>
        <p:spPr bwMode="auto">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712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 name="Título 1">
            <a:extLst>
              <a:ext uri="{FF2B5EF4-FFF2-40B4-BE49-F238E27FC236}">
                <a16:creationId xmlns:a16="http://schemas.microsoft.com/office/drawing/2014/main" id="{93A7CD0F-526B-E458-F361-E72F2EC94EE1}"/>
              </a:ext>
            </a:extLst>
          </p:cNvPr>
          <p:cNvSpPr>
            <a:spLocks noGrp="1"/>
          </p:cNvSpPr>
          <p:nvPr>
            <p:ph type="title"/>
          </p:nvPr>
        </p:nvSpPr>
        <p:spPr>
          <a:xfrm>
            <a:off x="643855" y="1447800"/>
            <a:ext cx="3108626" cy="4572000"/>
          </a:xfrm>
        </p:spPr>
        <p:txBody>
          <a:bodyPr vert="horz" lIns="91440" tIns="45720" rIns="91440" bIns="45720" rtlCol="0" anchor="ctr">
            <a:normAutofit/>
          </a:bodyPr>
          <a:lstStyle/>
          <a:p>
            <a:r>
              <a:rPr lang="en-US" sz="3200">
                <a:solidFill>
                  <a:srgbClr val="F2F2F2"/>
                </a:solidFill>
                <a:effectLst>
                  <a:outerShdw blurRad="38100" dist="38100" dir="2700000" algn="tl">
                    <a:srgbClr val="000000">
                      <a:alpha val="43137"/>
                    </a:srgbClr>
                  </a:outerShdw>
                </a:effectLst>
              </a:rPr>
              <a:t>02. Preguntas de Interés</a:t>
            </a:r>
          </a:p>
        </p:txBody>
      </p:sp>
      <p:sp>
        <p:nvSpPr>
          <p:cNvPr id="39" name="Freeform: Shape 38">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43" name="Rectangle 42">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CO"/>
          </a:p>
        </p:txBody>
      </p:sp>
      <p:graphicFrame>
        <p:nvGraphicFramePr>
          <p:cNvPr id="33" name="CuadroTexto 30">
            <a:extLst>
              <a:ext uri="{FF2B5EF4-FFF2-40B4-BE49-F238E27FC236}">
                <a16:creationId xmlns:a16="http://schemas.microsoft.com/office/drawing/2014/main" id="{AD68510A-D94B-A40D-078B-440AEAA8030A}"/>
              </a:ext>
            </a:extLst>
          </p:cNvPr>
          <p:cNvGraphicFramePr/>
          <p:nvPr>
            <p:extLst>
              <p:ext uri="{D42A27DB-BD31-4B8C-83A1-F6EECF244321}">
                <p14:modId xmlns:p14="http://schemas.microsoft.com/office/powerpoint/2010/main" val="1669759550"/>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634825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B9BDFF49-8A79-E054-806B-60833086245E}"/>
              </a:ext>
            </a:extLst>
          </p:cNvPr>
          <p:cNvSpPr>
            <a:spLocks noGrp="1"/>
          </p:cNvSpPr>
          <p:nvPr>
            <p:ph type="title"/>
          </p:nvPr>
        </p:nvSpPr>
        <p:spPr>
          <a:xfrm>
            <a:off x="648930" y="629267"/>
            <a:ext cx="9252154" cy="1016654"/>
          </a:xfrm>
        </p:spPr>
        <p:txBody>
          <a:bodyPr>
            <a:normAutofit/>
          </a:bodyPr>
          <a:lstStyle/>
          <a:p>
            <a:r>
              <a:rPr lang="es-MX" dirty="0">
                <a:solidFill>
                  <a:srgbClr val="EBEBEB"/>
                </a:solidFill>
                <a:effectLst>
                  <a:outerShdw blurRad="38100" dist="38100" dir="2700000" algn="tl">
                    <a:srgbClr val="000000">
                      <a:alpha val="43137"/>
                    </a:srgbClr>
                  </a:outerShdw>
                </a:effectLst>
                <a:latin typeface="Anton" panose="020F0502020204030204" pitchFamily="2" charset="0"/>
                <a:ea typeface="+mn-ea"/>
                <a:cs typeface="+mn-cs"/>
              </a:rPr>
              <a:t>03. </a:t>
            </a:r>
            <a:r>
              <a:rPr lang="es-MX" dirty="0" err="1">
                <a:solidFill>
                  <a:srgbClr val="EBEBEB"/>
                </a:solidFill>
                <a:effectLst>
                  <a:outerShdw blurRad="38100" dist="38100" dir="2700000" algn="tl">
                    <a:srgbClr val="000000">
                      <a:alpha val="43137"/>
                    </a:srgbClr>
                  </a:outerShdw>
                </a:effectLst>
                <a:latin typeface="Anton" panose="020F0502020204030204" pitchFamily="2" charset="0"/>
                <a:ea typeface="+mn-ea"/>
                <a:cs typeface="+mn-cs"/>
              </a:rPr>
              <a:t>Metadata</a:t>
            </a:r>
            <a:endParaRPr lang="es-CO" dirty="0">
              <a:solidFill>
                <a:srgbClr val="EBEBEB"/>
              </a:solidFill>
              <a:effectLst>
                <a:outerShdw blurRad="38100" dist="38100" dir="2700000" algn="tl">
                  <a:srgbClr val="000000">
                    <a:alpha val="43137"/>
                  </a:srgbClr>
                </a:outerShdw>
              </a:effectLst>
              <a:latin typeface="Anton" panose="020F0502020204030204" pitchFamily="2" charset="0"/>
              <a:ea typeface="+mn-ea"/>
              <a:cs typeface="+mn-cs"/>
            </a:endParaRPr>
          </a:p>
        </p:txBody>
      </p:sp>
      <p:sp>
        <p:nvSpPr>
          <p:cNvPr id="26" name="Rectangle 25">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28" name="Freeform: Shape 27">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s-CO"/>
          </a:p>
        </p:txBody>
      </p:sp>
      <p:graphicFrame>
        <p:nvGraphicFramePr>
          <p:cNvPr id="6" name="Marcador de contenido 3">
            <a:extLst>
              <a:ext uri="{FF2B5EF4-FFF2-40B4-BE49-F238E27FC236}">
                <a16:creationId xmlns:a16="http://schemas.microsoft.com/office/drawing/2014/main" id="{8C5505D3-48DA-8E77-C605-4E65630EE6EA}"/>
              </a:ext>
            </a:extLst>
          </p:cNvPr>
          <p:cNvGraphicFramePr>
            <a:graphicFrameLocks noGrp="1"/>
          </p:cNvGraphicFramePr>
          <p:nvPr>
            <p:ph idx="1"/>
            <p:extLst>
              <p:ext uri="{D42A27DB-BD31-4B8C-83A1-F6EECF244321}">
                <p14:modId xmlns:p14="http://schemas.microsoft.com/office/powerpoint/2010/main" val="4188155584"/>
              </p:ext>
            </p:extLst>
          </p:nvPr>
        </p:nvGraphicFramePr>
        <p:xfrm>
          <a:off x="6368645" y="2905067"/>
          <a:ext cx="9256541" cy="31680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uadroTexto 8">
            <a:extLst>
              <a:ext uri="{FF2B5EF4-FFF2-40B4-BE49-F238E27FC236}">
                <a16:creationId xmlns:a16="http://schemas.microsoft.com/office/drawing/2014/main" id="{264853A0-2F7D-FCC3-3407-72ABC0F19786}"/>
              </a:ext>
            </a:extLst>
          </p:cNvPr>
          <p:cNvSpPr txBox="1"/>
          <p:nvPr/>
        </p:nvSpPr>
        <p:spPr>
          <a:xfrm>
            <a:off x="486315" y="3155871"/>
            <a:ext cx="5396015" cy="2800767"/>
          </a:xfrm>
          <a:prstGeom prst="rect">
            <a:avLst/>
          </a:prstGeom>
          <a:noFill/>
        </p:spPr>
        <p:txBody>
          <a:bodyPr wrap="square">
            <a:spAutoFit/>
          </a:bodyPr>
          <a:lstStyle/>
          <a:p>
            <a:pPr algn="just"/>
            <a:r>
              <a:rPr lang="es-MX" sz="1600" dirty="0">
                <a:latin typeface="+mj-lt"/>
                <a:ea typeface="+mj-ea"/>
                <a:cs typeface="+mj-cs"/>
              </a:rPr>
              <a:t>una vez analizada la información, se puede evidenciar que la data cuenta con información de fechas de viaje, fechas de pago, fechas de inscripción, tipo de programa, numero de matrícula, nivel de ingresos, grado de los estudiantes actuales que van a tomar la inducción o los programas, fechas de reuniones con los padres de los estudiantes, procedencia del estudiante, tipo de viaje a contratar, formas de pago, entre otras características, para lo cual adjuntamos el </a:t>
            </a:r>
            <a:r>
              <a:rPr lang="es-MX" sz="1600" dirty="0" err="1">
                <a:latin typeface="+mj-lt"/>
                <a:ea typeface="+mj-ea"/>
                <a:cs typeface="+mj-cs"/>
              </a:rPr>
              <a:t>Dataset</a:t>
            </a:r>
            <a:r>
              <a:rPr lang="es-MX" sz="1600" dirty="0">
                <a:latin typeface="+mj-lt"/>
                <a:ea typeface="+mj-ea"/>
                <a:cs typeface="+mj-cs"/>
              </a:rPr>
              <a:t> y sus características.</a:t>
            </a:r>
          </a:p>
        </p:txBody>
      </p:sp>
      <p:pic>
        <p:nvPicPr>
          <p:cNvPr id="3074" name="Picture 2" descr="Equity Story: Eine gute Story erzählen">
            <a:extLst>
              <a:ext uri="{FF2B5EF4-FFF2-40B4-BE49-F238E27FC236}">
                <a16:creationId xmlns:a16="http://schemas.microsoft.com/office/drawing/2014/main" id="{4C5B20F8-2F09-8B71-3396-B2FC2F3EC21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92241" y="923825"/>
            <a:ext cx="3377207" cy="1898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50133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7"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s-CO"/>
          </a:p>
        </p:txBody>
      </p:sp>
      <p:sp>
        <p:nvSpPr>
          <p:cNvPr id="3" name="CuadroTexto 2">
            <a:extLst>
              <a:ext uri="{FF2B5EF4-FFF2-40B4-BE49-F238E27FC236}">
                <a16:creationId xmlns:a16="http://schemas.microsoft.com/office/drawing/2014/main" id="{7F23FB6C-9C57-3C6C-5377-F1CB6B4F7755}"/>
              </a:ext>
            </a:extLst>
          </p:cNvPr>
          <p:cNvSpPr txBox="1"/>
          <p:nvPr/>
        </p:nvSpPr>
        <p:spPr>
          <a:xfrm>
            <a:off x="806195" y="804672"/>
            <a:ext cx="3845051" cy="5248656"/>
          </a:xfrm>
          <a:prstGeom prst="rect">
            <a:avLst/>
          </a:prstGeom>
        </p:spPr>
        <p:txBody>
          <a:bodyPr vert="horz" lIns="91440" tIns="45720" rIns="91440" bIns="45720" rtlCol="0" anchor="ctr">
            <a:normAutofit/>
          </a:bodyPr>
          <a:lstStyle/>
          <a:p>
            <a:pPr algn="ctr">
              <a:spcBef>
                <a:spcPct val="0"/>
              </a:spcBef>
              <a:spcAft>
                <a:spcPts val="600"/>
              </a:spcAft>
            </a:pPr>
            <a:r>
              <a:rPr lang="en-US" sz="4200" dirty="0">
                <a:solidFill>
                  <a:srgbClr val="EBEBEB"/>
                </a:solidFill>
                <a:effectLst>
                  <a:outerShdw blurRad="38100" dist="38100" dir="2700000" algn="tl">
                    <a:srgbClr val="000000">
                      <a:alpha val="43137"/>
                    </a:srgbClr>
                  </a:outerShdw>
                </a:effectLst>
                <a:latin typeface="Anton" panose="020F0502020204030204" pitchFamily="2" charset="0"/>
              </a:rPr>
              <a:t>04.  EDA- </a:t>
            </a:r>
            <a:r>
              <a:rPr lang="en-US" sz="4200" dirty="0" err="1">
                <a:solidFill>
                  <a:srgbClr val="EBEBEB"/>
                </a:solidFill>
                <a:effectLst>
                  <a:outerShdw blurRad="38100" dist="38100" dir="2700000" algn="tl">
                    <a:srgbClr val="000000">
                      <a:alpha val="43137"/>
                    </a:srgbClr>
                  </a:outerShdw>
                </a:effectLst>
                <a:latin typeface="Anton" panose="020F0502020204030204" pitchFamily="2" charset="0"/>
              </a:rPr>
              <a:t>Análisis</a:t>
            </a:r>
            <a:r>
              <a:rPr lang="en-US" sz="4200" dirty="0">
                <a:solidFill>
                  <a:srgbClr val="EBEBEB"/>
                </a:solidFill>
                <a:effectLst>
                  <a:outerShdw blurRad="38100" dist="38100" dir="2700000" algn="tl">
                    <a:srgbClr val="000000">
                      <a:alpha val="43137"/>
                    </a:srgbClr>
                  </a:outerShdw>
                </a:effectLst>
                <a:latin typeface="Anton" panose="020F0502020204030204" pitchFamily="2" charset="0"/>
              </a:rPr>
              <a:t> </a:t>
            </a:r>
            <a:r>
              <a:rPr lang="en-US" sz="4200" dirty="0" err="1">
                <a:solidFill>
                  <a:srgbClr val="EBEBEB"/>
                </a:solidFill>
                <a:effectLst>
                  <a:outerShdw blurRad="38100" dist="38100" dir="2700000" algn="tl">
                    <a:srgbClr val="000000">
                      <a:alpha val="43137"/>
                    </a:srgbClr>
                  </a:outerShdw>
                </a:effectLst>
                <a:latin typeface="Anton" panose="020F0502020204030204" pitchFamily="2" charset="0"/>
              </a:rPr>
              <a:t>Exploratorio</a:t>
            </a:r>
            <a:r>
              <a:rPr lang="en-US" sz="4200" dirty="0">
                <a:solidFill>
                  <a:srgbClr val="EBEBEB"/>
                </a:solidFill>
                <a:effectLst>
                  <a:outerShdw blurRad="38100" dist="38100" dir="2700000" algn="tl">
                    <a:srgbClr val="000000">
                      <a:alpha val="43137"/>
                    </a:srgbClr>
                  </a:outerShdw>
                </a:effectLst>
                <a:latin typeface="Anton" panose="020F0502020204030204" pitchFamily="2" charset="0"/>
              </a:rPr>
              <a:t> de </a:t>
            </a:r>
            <a:r>
              <a:rPr lang="en-US" sz="4200" dirty="0" err="1">
                <a:solidFill>
                  <a:srgbClr val="EBEBEB"/>
                </a:solidFill>
                <a:effectLst>
                  <a:outerShdw blurRad="38100" dist="38100" dir="2700000" algn="tl">
                    <a:srgbClr val="000000">
                      <a:alpha val="43137"/>
                    </a:srgbClr>
                  </a:outerShdw>
                </a:effectLst>
                <a:latin typeface="Anton" panose="020F0502020204030204" pitchFamily="2" charset="0"/>
              </a:rPr>
              <a:t>datos</a:t>
            </a:r>
            <a:r>
              <a:rPr lang="en-US" sz="4200" dirty="0">
                <a:solidFill>
                  <a:srgbClr val="EBEBEB"/>
                </a:solidFill>
                <a:effectLst>
                  <a:outerShdw blurRad="38100" dist="38100" dir="2700000" algn="tl">
                    <a:srgbClr val="000000">
                      <a:alpha val="43137"/>
                    </a:srgbClr>
                  </a:outerShdw>
                </a:effectLst>
                <a:latin typeface="Anton" panose="020F0502020204030204" pitchFamily="2" charset="0"/>
              </a:rPr>
              <a:t>.</a:t>
            </a:r>
          </a:p>
        </p:txBody>
      </p:sp>
      <p:sp>
        <p:nvSpPr>
          <p:cNvPr id="4" name="Marcador de contenido 3">
            <a:extLst>
              <a:ext uri="{FF2B5EF4-FFF2-40B4-BE49-F238E27FC236}">
                <a16:creationId xmlns:a16="http://schemas.microsoft.com/office/drawing/2014/main" id="{AD1E488D-787A-228A-0EEC-FADFE11BA1A6}"/>
              </a:ext>
            </a:extLst>
          </p:cNvPr>
          <p:cNvSpPr>
            <a:spLocks noGrp="1"/>
          </p:cNvSpPr>
          <p:nvPr>
            <p:ph idx="1"/>
          </p:nvPr>
        </p:nvSpPr>
        <p:spPr>
          <a:xfrm>
            <a:off x="4975861" y="804671"/>
            <a:ext cx="6399930" cy="5248657"/>
          </a:xfrm>
        </p:spPr>
        <p:txBody>
          <a:bodyPr vert="horz" lIns="91440" tIns="45720" rIns="91440" bIns="45720" rtlCol="0" anchor="ctr">
            <a:normAutofit/>
          </a:bodyPr>
          <a:lstStyle/>
          <a:p>
            <a:r>
              <a:rPr lang="en-US" dirty="0" err="1"/>
              <a:t>Utilizaremos</a:t>
            </a:r>
            <a:r>
              <a:rPr lang="en-US" dirty="0"/>
              <a:t>, </a:t>
            </a:r>
            <a:r>
              <a:rPr lang="en-US" dirty="0" err="1"/>
              <a:t>diferentes</a:t>
            </a:r>
            <a:r>
              <a:rPr lang="en-US" dirty="0"/>
              <a:t> </a:t>
            </a:r>
            <a:r>
              <a:rPr lang="en-US" dirty="0" err="1"/>
              <a:t>gráficos</a:t>
            </a:r>
            <a:r>
              <a:rPr lang="en-US" dirty="0"/>
              <a:t> y </a:t>
            </a:r>
            <a:r>
              <a:rPr lang="en-US" dirty="0" err="1"/>
              <a:t>herramientas</a:t>
            </a:r>
            <a:r>
              <a:rPr lang="en-US" dirty="0"/>
              <a:t> </a:t>
            </a:r>
            <a:r>
              <a:rPr lang="en-US" dirty="0" err="1"/>
              <a:t>estadisticas</a:t>
            </a:r>
            <a:r>
              <a:rPr lang="en-US" dirty="0"/>
              <a:t>, que </a:t>
            </a:r>
            <a:r>
              <a:rPr lang="en-US" dirty="0" err="1"/>
              <a:t>nos</a:t>
            </a:r>
            <a:r>
              <a:rPr lang="en-US" dirty="0"/>
              <a:t> </a:t>
            </a:r>
            <a:r>
              <a:rPr lang="en-US" dirty="0" err="1"/>
              <a:t>permitieron</a:t>
            </a:r>
            <a:r>
              <a:rPr lang="en-US" dirty="0"/>
              <a:t> </a:t>
            </a:r>
            <a:r>
              <a:rPr lang="en-US" dirty="0" err="1"/>
              <a:t>evaluar</a:t>
            </a:r>
            <a:r>
              <a:rPr lang="en-US" dirty="0"/>
              <a:t> </a:t>
            </a:r>
            <a:r>
              <a:rPr lang="en-US" dirty="0" err="1"/>
              <a:t>diferentes</a:t>
            </a:r>
            <a:r>
              <a:rPr lang="en-US" dirty="0"/>
              <a:t> variables </a:t>
            </a:r>
            <a:r>
              <a:rPr lang="en-US" dirty="0" err="1"/>
              <a:t>dentro</a:t>
            </a:r>
            <a:r>
              <a:rPr lang="en-US" dirty="0"/>
              <a:t> del dataset, para </a:t>
            </a:r>
            <a:r>
              <a:rPr lang="en-US" dirty="0" err="1"/>
              <a:t>poder</a:t>
            </a:r>
            <a:r>
              <a:rPr lang="en-US" dirty="0"/>
              <a:t> </a:t>
            </a:r>
            <a:r>
              <a:rPr lang="en-US" dirty="0" err="1"/>
              <a:t>llegar</a:t>
            </a:r>
            <a:r>
              <a:rPr lang="en-US" dirty="0"/>
              <a:t> a </a:t>
            </a:r>
            <a:r>
              <a:rPr lang="en-US" dirty="0" err="1"/>
              <a:t>unas</a:t>
            </a:r>
            <a:r>
              <a:rPr lang="en-US" dirty="0"/>
              <a:t> conclusions,  para </a:t>
            </a:r>
            <a:r>
              <a:rPr lang="en-US" dirty="0" err="1"/>
              <a:t>el</a:t>
            </a:r>
            <a:r>
              <a:rPr lang="en-US" dirty="0"/>
              <a:t> </a:t>
            </a:r>
            <a:r>
              <a:rPr lang="en-US" dirty="0" err="1"/>
              <a:t>equipo</a:t>
            </a:r>
            <a:r>
              <a:rPr lang="en-US" dirty="0"/>
              <a:t> de marketing y los </a:t>
            </a:r>
            <a:r>
              <a:rPr lang="en-US" dirty="0" err="1"/>
              <a:t>directivos</a:t>
            </a:r>
            <a:r>
              <a:rPr lang="en-US" dirty="0"/>
              <a:t>.</a:t>
            </a:r>
          </a:p>
        </p:txBody>
      </p:sp>
    </p:spTree>
    <p:extLst>
      <p:ext uri="{BB962C8B-B14F-4D97-AF65-F5344CB8AC3E}">
        <p14:creationId xmlns:p14="http://schemas.microsoft.com/office/powerpoint/2010/main" val="4194290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Rectangle 102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39"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040" name="Freeform: Shape 103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s-CO"/>
          </a:p>
        </p:txBody>
      </p:sp>
      <p:sp>
        <p:nvSpPr>
          <p:cNvPr id="1041" name="Rectangle 103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3" name="Marcador de contenido 2">
            <a:extLst>
              <a:ext uri="{FF2B5EF4-FFF2-40B4-BE49-F238E27FC236}">
                <a16:creationId xmlns:a16="http://schemas.microsoft.com/office/drawing/2014/main" id="{9EDD1BF7-988C-7224-C9EE-74393ACCA073}"/>
              </a:ext>
            </a:extLst>
          </p:cNvPr>
          <p:cNvSpPr>
            <a:spLocks noGrp="1"/>
          </p:cNvSpPr>
          <p:nvPr>
            <p:ph idx="1"/>
          </p:nvPr>
        </p:nvSpPr>
        <p:spPr>
          <a:xfrm>
            <a:off x="648931" y="2438400"/>
            <a:ext cx="4166509" cy="3785419"/>
          </a:xfrm>
        </p:spPr>
        <p:txBody>
          <a:bodyPr>
            <a:normAutofit/>
          </a:bodyPr>
          <a:lstStyle/>
          <a:p>
            <a:r>
              <a:rPr lang="es-MX" dirty="0">
                <a:solidFill>
                  <a:srgbClr val="EBEBEB"/>
                </a:solidFill>
              </a:rPr>
              <a:t>Teniendo en cuenta el tipo de viaje que realizan los estudiantes, se quiere evidenciar con un  gráfico el número promedio de días de alojamiento que toman en su paquete para la inducción. 	</a:t>
            </a:r>
          </a:p>
          <a:p>
            <a:endParaRPr lang="es-CO" dirty="0">
              <a:solidFill>
                <a:srgbClr val="EBEBEB"/>
              </a:solidFill>
            </a:endParaRPr>
          </a:p>
        </p:txBody>
      </p:sp>
      <p:sp>
        <p:nvSpPr>
          <p:cNvPr id="4" name="Rectangle 2">
            <a:extLst>
              <a:ext uri="{FF2B5EF4-FFF2-40B4-BE49-F238E27FC236}">
                <a16:creationId xmlns:a16="http://schemas.microsoft.com/office/drawing/2014/main" id="{23B0CA13-3925-ACC3-F2DB-964BAB3D74F0}"/>
              </a:ext>
            </a:extLst>
          </p:cNvPr>
          <p:cNvSpPr>
            <a:spLocks noChangeArrowheads="1"/>
          </p:cNvSpPr>
          <p:nvPr/>
        </p:nvSpPr>
        <p:spPr bwMode="auto">
          <a:xfrm>
            <a:off x="1288473" y="1591638"/>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s-CO" altLang="es-CO"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s-CO" altLang="es-CO" sz="1800" b="0" i="0" u="none" strike="noStrike" cap="none" normalizeH="0" baseline="0">
              <a:ln>
                <a:noFill/>
              </a:ln>
              <a:solidFill>
                <a:schemeClr val="tx1"/>
              </a:solidFill>
              <a:effectLst/>
              <a:latin typeface="Arial" panose="020B0604020202020204" pitchFamily="34" charset="0"/>
            </a:endParaRPr>
          </a:p>
        </p:txBody>
      </p:sp>
      <p:pic>
        <p:nvPicPr>
          <p:cNvPr id="8" name="Imagen 7">
            <a:extLst>
              <a:ext uri="{FF2B5EF4-FFF2-40B4-BE49-F238E27FC236}">
                <a16:creationId xmlns:a16="http://schemas.microsoft.com/office/drawing/2014/main" id="{88047BEC-23E9-DB57-97D8-4A00FEFFA260}"/>
              </a:ext>
            </a:extLst>
          </p:cNvPr>
          <p:cNvPicPr>
            <a:picLocks noChangeAspect="1"/>
          </p:cNvPicPr>
          <p:nvPr/>
        </p:nvPicPr>
        <p:blipFill>
          <a:blip r:embed="rId2"/>
          <a:stretch>
            <a:fillRect/>
          </a:stretch>
        </p:blipFill>
        <p:spPr>
          <a:xfrm>
            <a:off x="5931306" y="1441602"/>
            <a:ext cx="5763429" cy="4782217"/>
          </a:xfrm>
          <a:prstGeom prst="rect">
            <a:avLst/>
          </a:prstGeom>
        </p:spPr>
      </p:pic>
    </p:spTree>
    <p:extLst>
      <p:ext uri="{BB962C8B-B14F-4D97-AF65-F5344CB8AC3E}">
        <p14:creationId xmlns:p14="http://schemas.microsoft.com/office/powerpoint/2010/main" val="233318895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DC4DEE6-739A-22ED-DEC4-D1A1BB0A5078}"/>
              </a:ext>
            </a:extLst>
          </p:cNvPr>
          <p:cNvSpPr>
            <a:spLocks noGrp="1"/>
          </p:cNvSpPr>
          <p:nvPr>
            <p:ph idx="1"/>
          </p:nvPr>
        </p:nvSpPr>
        <p:spPr>
          <a:xfrm>
            <a:off x="643588" y="1636280"/>
            <a:ext cx="4133706" cy="2297409"/>
          </a:xfrm>
        </p:spPr>
        <p:txBody>
          <a:bodyPr/>
          <a:lstStyle/>
          <a:p>
            <a:pPr algn="just"/>
            <a:r>
              <a:rPr lang="es-MX" sz="1600" dirty="0"/>
              <a:t>Vemos interesante también ir analizando que tipo de paquete toman los estudiantes, cual es el de mayor frecuencia y así, ir determinando si hay o no una preferencia notable</a:t>
            </a:r>
          </a:p>
          <a:p>
            <a:pPr algn="just"/>
            <a:endParaRPr lang="es-CO" dirty="0"/>
          </a:p>
        </p:txBody>
      </p:sp>
      <p:sp>
        <p:nvSpPr>
          <p:cNvPr id="5" name="CuadroTexto 4">
            <a:extLst>
              <a:ext uri="{FF2B5EF4-FFF2-40B4-BE49-F238E27FC236}">
                <a16:creationId xmlns:a16="http://schemas.microsoft.com/office/drawing/2014/main" id="{E585EC72-8EF7-31A6-B4C8-E194288862E3}"/>
              </a:ext>
            </a:extLst>
          </p:cNvPr>
          <p:cNvSpPr txBox="1"/>
          <p:nvPr/>
        </p:nvSpPr>
        <p:spPr>
          <a:xfrm>
            <a:off x="909135" y="3784698"/>
            <a:ext cx="3932167" cy="1815882"/>
          </a:xfrm>
          <a:prstGeom prst="rect">
            <a:avLst/>
          </a:prstGeom>
          <a:noFill/>
        </p:spPr>
        <p:txBody>
          <a:bodyPr wrap="square">
            <a:spAutoFit/>
          </a:bodyPr>
          <a:lstStyle/>
          <a:p>
            <a:pPr algn="just"/>
            <a:r>
              <a:rPr lang="es-MX" sz="1600" dirty="0">
                <a:latin typeface="+mj-lt"/>
                <a:ea typeface="+mj-ea"/>
                <a:cs typeface="+mj-cs"/>
              </a:rPr>
              <a:t>En este caso los estudiantes que asisten a la institución toman el paquete tipo A, con todo incluido en su gran mayoría, esto es entendible, porque son de estados diferentes a donde está la universidad y desean garantizar que tiene todo cubierto.</a:t>
            </a:r>
          </a:p>
        </p:txBody>
      </p:sp>
      <p:pic>
        <p:nvPicPr>
          <p:cNvPr id="4" name="Imagen 3">
            <a:extLst>
              <a:ext uri="{FF2B5EF4-FFF2-40B4-BE49-F238E27FC236}">
                <a16:creationId xmlns:a16="http://schemas.microsoft.com/office/drawing/2014/main" id="{F85208EE-5895-BC4E-94D5-5D8498300161}"/>
              </a:ext>
            </a:extLst>
          </p:cNvPr>
          <p:cNvPicPr>
            <a:picLocks noChangeAspect="1"/>
          </p:cNvPicPr>
          <p:nvPr/>
        </p:nvPicPr>
        <p:blipFill>
          <a:blip r:embed="rId2"/>
          <a:stretch>
            <a:fillRect/>
          </a:stretch>
        </p:blipFill>
        <p:spPr>
          <a:xfrm>
            <a:off x="5958651" y="1296352"/>
            <a:ext cx="5589761" cy="4658375"/>
          </a:xfrm>
          <a:prstGeom prst="rect">
            <a:avLst/>
          </a:prstGeom>
        </p:spPr>
      </p:pic>
    </p:spTree>
    <p:extLst>
      <p:ext uri="{BB962C8B-B14F-4D97-AF65-F5344CB8AC3E}">
        <p14:creationId xmlns:p14="http://schemas.microsoft.com/office/powerpoint/2010/main" val="19871647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14460</TotalTime>
  <Words>2212</Words>
  <Application>Microsoft Office PowerPoint</Application>
  <PresentationFormat>Panorámica</PresentationFormat>
  <Paragraphs>107</Paragraphs>
  <Slides>21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21</vt:i4>
      </vt:variant>
    </vt:vector>
  </HeadingPairs>
  <TitlesOfParts>
    <vt:vector size="28" baseType="lpstr">
      <vt:lpstr>Anton</vt:lpstr>
      <vt:lpstr>Arial</vt:lpstr>
      <vt:lpstr>Century Gothic</vt:lpstr>
      <vt:lpstr>Courier New</vt:lpstr>
      <vt:lpstr>Helvetica Neue</vt:lpstr>
      <vt:lpstr>Wingdings 3</vt:lpstr>
      <vt:lpstr>Ion</vt:lpstr>
      <vt:lpstr>Instituto School AAA</vt:lpstr>
      <vt:lpstr>Presentación de PowerPoint</vt:lpstr>
      <vt:lpstr>01. Contexto y Audiencia</vt:lpstr>
      <vt:lpstr>Presentación de PowerPoint</vt:lpstr>
      <vt:lpstr>02. Preguntas de Interés</vt:lpstr>
      <vt:lpstr>03. Metadata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AAA</dc:title>
  <dc:creator>Sandra Patricia Cano Obando</dc:creator>
  <cp:lastModifiedBy>Sandra Patricia Cano Obando</cp:lastModifiedBy>
  <cp:revision>22</cp:revision>
  <dcterms:created xsi:type="dcterms:W3CDTF">2023-12-26T19:31:04Z</dcterms:created>
  <dcterms:modified xsi:type="dcterms:W3CDTF">2024-03-29T22:39:18Z</dcterms:modified>
</cp:coreProperties>
</file>