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25d5f1fb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25d5f1fb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25d5f1f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25d5f1f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f38a3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f38a3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25d5f1f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25d5f1f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25d5f1f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25d5f1f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25d5f1f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25d5f1f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25d5f1f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25d5f1f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25d5f1f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25d5f1f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25d5f1fb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25d5f1fb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fabceb9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fabceb9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fabceb91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fabceb91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fabceb91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fabceb91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25d5f1f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25d5f1f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fabceb91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fabceb91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abceb91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abceb91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25d5f1fb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25d5f1fb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25d5f1fb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25d5f1fb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0" y="283518"/>
            <a:ext cx="9144003" cy="45764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SACHIN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slides:</a:t>
            </a:r>
            <a:endParaRPr/>
          </a:p>
          <a:p>
            <a:pPr indent="-342900" lvl="0" marL="457200" rtl="0" algn="l">
              <a:spcBef>
                <a:spcPts val="1200"/>
              </a:spcBef>
              <a:spcAft>
                <a:spcPts val="0"/>
              </a:spcAft>
              <a:buSzPts val="1800"/>
              <a:buAutoNum type="arabicPeriod"/>
            </a:pPr>
            <a:r>
              <a:rPr lang="en"/>
              <a:t>Overview of training process</a:t>
            </a:r>
            <a:endParaRPr/>
          </a:p>
          <a:p>
            <a:pPr indent="-342900" lvl="0" marL="457200" rtl="0" algn="l">
              <a:spcBef>
                <a:spcPts val="0"/>
              </a:spcBef>
              <a:spcAft>
                <a:spcPts val="0"/>
              </a:spcAft>
              <a:buSzPts val="1800"/>
              <a:buAutoNum type="arabicPeriod"/>
            </a:pPr>
            <a:r>
              <a:rPr lang="en"/>
              <a:t>Model 1</a:t>
            </a:r>
            <a:endParaRPr/>
          </a:p>
          <a:p>
            <a:pPr indent="-342900" lvl="0" marL="457200" rtl="0" algn="l">
              <a:spcBef>
                <a:spcPts val="0"/>
              </a:spcBef>
              <a:spcAft>
                <a:spcPts val="0"/>
              </a:spcAft>
              <a:buSzPts val="1800"/>
              <a:buAutoNum type="arabicPeriod"/>
            </a:pPr>
            <a:r>
              <a:rPr lang="en"/>
              <a:t>Model 2</a:t>
            </a:r>
            <a:endParaRPr/>
          </a:p>
          <a:p>
            <a:pPr indent="-342900" lvl="0" marL="457200" rtl="0" algn="l">
              <a:spcBef>
                <a:spcPts val="0"/>
              </a:spcBef>
              <a:spcAft>
                <a:spcPts val="0"/>
              </a:spcAft>
              <a:buSzPts val="1800"/>
              <a:buAutoNum type="arabicPeriod"/>
            </a:pPr>
            <a:r>
              <a:rPr lang="en"/>
              <a:t>Model 3</a:t>
            </a:r>
            <a:endParaRPr/>
          </a:p>
          <a:p>
            <a:pPr indent="-342900" lvl="0" marL="457200" rtl="0" algn="l">
              <a:spcBef>
                <a:spcPts val="0"/>
              </a:spcBef>
              <a:spcAft>
                <a:spcPts val="0"/>
              </a:spcAft>
              <a:buSzPts val="1800"/>
              <a:buAutoNum type="arabicPeriod"/>
            </a:pPr>
            <a:r>
              <a:rPr lang="en"/>
              <a:t>Hybrid 1,2 *&amp;* 1,3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1019800" y="1567625"/>
            <a:ext cx="6372225" cy="280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SACHIN</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slides:</a:t>
            </a:r>
            <a:endParaRPr/>
          </a:p>
          <a:p>
            <a:pPr indent="-342900" lvl="0" marL="457200" rtl="0" algn="l">
              <a:spcBef>
                <a:spcPts val="1200"/>
              </a:spcBef>
              <a:spcAft>
                <a:spcPts val="0"/>
              </a:spcAft>
              <a:buSzPts val="1800"/>
              <a:buAutoNum type="arabicPeriod"/>
            </a:pPr>
            <a:r>
              <a:rPr lang="en"/>
              <a:t>Overview of training process</a:t>
            </a:r>
            <a:endParaRPr/>
          </a:p>
          <a:p>
            <a:pPr indent="-342900" lvl="0" marL="457200" rtl="0" algn="l">
              <a:spcBef>
                <a:spcPts val="0"/>
              </a:spcBef>
              <a:spcAft>
                <a:spcPts val="0"/>
              </a:spcAft>
              <a:buSzPts val="1800"/>
              <a:buAutoNum type="arabicPeriod"/>
            </a:pPr>
            <a:r>
              <a:rPr lang="en"/>
              <a:t>Model 1</a:t>
            </a:r>
            <a:endParaRPr/>
          </a:p>
          <a:p>
            <a:pPr indent="-342900" lvl="0" marL="457200" rtl="0" algn="l">
              <a:spcBef>
                <a:spcPts val="0"/>
              </a:spcBef>
              <a:spcAft>
                <a:spcPts val="0"/>
              </a:spcAft>
              <a:buSzPts val="1800"/>
              <a:buAutoNum type="arabicPeriod"/>
            </a:pPr>
            <a:r>
              <a:rPr lang="en"/>
              <a:t>Model 2</a:t>
            </a:r>
            <a:endParaRPr/>
          </a:p>
          <a:p>
            <a:pPr indent="-342900" lvl="0" marL="457200" rtl="0" algn="l">
              <a:spcBef>
                <a:spcPts val="0"/>
              </a:spcBef>
              <a:spcAft>
                <a:spcPts val="0"/>
              </a:spcAft>
              <a:buSzPts val="1800"/>
              <a:buAutoNum type="arabicPeriod"/>
            </a:pPr>
            <a:r>
              <a:rPr lang="en"/>
              <a:t>Model 3</a:t>
            </a:r>
            <a:endParaRPr/>
          </a:p>
          <a:p>
            <a:pPr indent="-342900" lvl="0" marL="457200" rtl="0" algn="l">
              <a:spcBef>
                <a:spcPts val="0"/>
              </a:spcBef>
              <a:spcAft>
                <a:spcPts val="0"/>
              </a:spcAft>
              <a:buSzPts val="1800"/>
              <a:buAutoNum type="arabicPeriod"/>
            </a:pPr>
            <a:r>
              <a:rPr lang="en"/>
              <a:t>Hybrid 1,2 *&amp;* 1,3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SACHIN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slides:</a:t>
            </a:r>
            <a:endParaRPr/>
          </a:p>
          <a:p>
            <a:pPr indent="-342900" lvl="0" marL="457200" rtl="0" algn="l">
              <a:spcBef>
                <a:spcPts val="1200"/>
              </a:spcBef>
              <a:spcAft>
                <a:spcPts val="0"/>
              </a:spcAft>
              <a:buSzPts val="1800"/>
              <a:buAutoNum type="arabicPeriod"/>
            </a:pPr>
            <a:r>
              <a:rPr lang="en"/>
              <a:t>Overview of training process</a:t>
            </a:r>
            <a:endParaRPr/>
          </a:p>
          <a:p>
            <a:pPr indent="-342900" lvl="0" marL="457200" rtl="0" algn="l">
              <a:spcBef>
                <a:spcPts val="0"/>
              </a:spcBef>
              <a:spcAft>
                <a:spcPts val="0"/>
              </a:spcAft>
              <a:buSzPts val="1800"/>
              <a:buAutoNum type="arabicPeriod"/>
            </a:pPr>
            <a:r>
              <a:rPr lang="en"/>
              <a:t>Model 1</a:t>
            </a:r>
            <a:endParaRPr/>
          </a:p>
          <a:p>
            <a:pPr indent="-342900" lvl="0" marL="457200" rtl="0" algn="l">
              <a:spcBef>
                <a:spcPts val="0"/>
              </a:spcBef>
              <a:spcAft>
                <a:spcPts val="0"/>
              </a:spcAft>
              <a:buSzPts val="1800"/>
              <a:buAutoNum type="arabicPeriod"/>
            </a:pPr>
            <a:r>
              <a:rPr lang="en"/>
              <a:t>Model 2</a:t>
            </a:r>
            <a:endParaRPr/>
          </a:p>
          <a:p>
            <a:pPr indent="-342900" lvl="0" marL="457200" rtl="0" algn="l">
              <a:spcBef>
                <a:spcPts val="0"/>
              </a:spcBef>
              <a:spcAft>
                <a:spcPts val="0"/>
              </a:spcAft>
              <a:buSzPts val="1800"/>
              <a:buAutoNum type="arabicPeriod"/>
            </a:pPr>
            <a:r>
              <a:rPr lang="en"/>
              <a:t>Model 3</a:t>
            </a:r>
            <a:endParaRPr/>
          </a:p>
          <a:p>
            <a:pPr indent="-342900" lvl="0" marL="457200" rtl="0" algn="l">
              <a:spcBef>
                <a:spcPts val="0"/>
              </a:spcBef>
              <a:spcAft>
                <a:spcPts val="0"/>
              </a:spcAft>
              <a:buSzPts val="1800"/>
              <a:buAutoNum type="arabicPeriod"/>
            </a:pPr>
            <a:r>
              <a:rPr lang="en"/>
              <a:t>Hybrid 1,2 *&amp;* 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SACHIN</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slides:</a:t>
            </a:r>
            <a:endParaRPr/>
          </a:p>
          <a:p>
            <a:pPr indent="-342900" lvl="0" marL="457200" rtl="0" algn="l">
              <a:spcBef>
                <a:spcPts val="1200"/>
              </a:spcBef>
              <a:spcAft>
                <a:spcPts val="0"/>
              </a:spcAft>
              <a:buSzPts val="1800"/>
              <a:buAutoNum type="arabicPeriod"/>
            </a:pPr>
            <a:r>
              <a:rPr lang="en"/>
              <a:t>Overview of training process</a:t>
            </a:r>
            <a:endParaRPr/>
          </a:p>
          <a:p>
            <a:pPr indent="-342900" lvl="0" marL="457200" rtl="0" algn="l">
              <a:spcBef>
                <a:spcPts val="0"/>
              </a:spcBef>
              <a:spcAft>
                <a:spcPts val="0"/>
              </a:spcAft>
              <a:buSzPts val="1800"/>
              <a:buAutoNum type="arabicPeriod"/>
            </a:pPr>
            <a:r>
              <a:rPr lang="en"/>
              <a:t>Model 1</a:t>
            </a:r>
            <a:endParaRPr/>
          </a:p>
          <a:p>
            <a:pPr indent="-342900" lvl="0" marL="457200" rtl="0" algn="l">
              <a:spcBef>
                <a:spcPts val="0"/>
              </a:spcBef>
              <a:spcAft>
                <a:spcPts val="0"/>
              </a:spcAft>
              <a:buSzPts val="1800"/>
              <a:buAutoNum type="arabicPeriod"/>
            </a:pPr>
            <a:r>
              <a:rPr lang="en"/>
              <a:t>Model 2</a:t>
            </a:r>
            <a:endParaRPr/>
          </a:p>
          <a:p>
            <a:pPr indent="-342900" lvl="0" marL="457200" rtl="0" algn="l">
              <a:spcBef>
                <a:spcPts val="0"/>
              </a:spcBef>
              <a:spcAft>
                <a:spcPts val="0"/>
              </a:spcAft>
              <a:buSzPts val="1800"/>
              <a:buAutoNum type="arabicPeriod"/>
            </a:pPr>
            <a:r>
              <a:rPr lang="en"/>
              <a:t>Model 3</a:t>
            </a:r>
            <a:endParaRPr/>
          </a:p>
          <a:p>
            <a:pPr indent="-342900" lvl="0" marL="457200" rtl="0" algn="l">
              <a:spcBef>
                <a:spcPts val="0"/>
              </a:spcBef>
              <a:spcAft>
                <a:spcPts val="0"/>
              </a:spcAft>
              <a:buSzPts val="1800"/>
              <a:buAutoNum type="arabicPeriod"/>
            </a:pPr>
            <a:r>
              <a:rPr lang="en"/>
              <a:t>Hybrid 1,2 *&amp;* 1,3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SACHIN</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slides:</a:t>
            </a:r>
            <a:endParaRPr/>
          </a:p>
          <a:p>
            <a:pPr indent="-342900" lvl="0" marL="457200" rtl="0" algn="l">
              <a:spcBef>
                <a:spcPts val="1200"/>
              </a:spcBef>
              <a:spcAft>
                <a:spcPts val="0"/>
              </a:spcAft>
              <a:buSzPts val="1800"/>
              <a:buAutoNum type="arabicPeriod"/>
            </a:pPr>
            <a:r>
              <a:rPr lang="en"/>
              <a:t>Overview of training process</a:t>
            </a:r>
            <a:endParaRPr/>
          </a:p>
          <a:p>
            <a:pPr indent="-342900" lvl="0" marL="457200" rtl="0" algn="l">
              <a:spcBef>
                <a:spcPts val="0"/>
              </a:spcBef>
              <a:spcAft>
                <a:spcPts val="0"/>
              </a:spcAft>
              <a:buSzPts val="1800"/>
              <a:buAutoNum type="arabicPeriod"/>
            </a:pPr>
            <a:r>
              <a:rPr lang="en"/>
              <a:t>Model 1</a:t>
            </a:r>
            <a:endParaRPr/>
          </a:p>
          <a:p>
            <a:pPr indent="-342900" lvl="0" marL="457200" rtl="0" algn="l">
              <a:spcBef>
                <a:spcPts val="0"/>
              </a:spcBef>
              <a:spcAft>
                <a:spcPts val="0"/>
              </a:spcAft>
              <a:buSzPts val="1800"/>
              <a:buAutoNum type="arabicPeriod"/>
            </a:pPr>
            <a:r>
              <a:rPr lang="en"/>
              <a:t>Model 2</a:t>
            </a:r>
            <a:endParaRPr/>
          </a:p>
          <a:p>
            <a:pPr indent="-342900" lvl="0" marL="457200" rtl="0" algn="l">
              <a:spcBef>
                <a:spcPts val="0"/>
              </a:spcBef>
              <a:spcAft>
                <a:spcPts val="0"/>
              </a:spcAft>
              <a:buSzPts val="1800"/>
              <a:buAutoNum type="arabicPeriod"/>
            </a:pPr>
            <a:r>
              <a:rPr lang="en"/>
              <a:t>Model 3</a:t>
            </a:r>
            <a:endParaRPr/>
          </a:p>
          <a:p>
            <a:pPr indent="-342900" lvl="0" marL="457200" rtl="0" algn="l">
              <a:spcBef>
                <a:spcPts val="0"/>
              </a:spcBef>
              <a:spcAft>
                <a:spcPts val="0"/>
              </a:spcAft>
              <a:buSzPts val="1800"/>
              <a:buAutoNum type="arabicPeriod"/>
            </a:pPr>
            <a:r>
              <a:rPr lang="en"/>
              <a:t>Hybrid 1,2 *&amp;* 1,3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Future work, discussion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11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Reflections</a:t>
            </a:r>
            <a:endParaRPr/>
          </a:p>
        </p:txBody>
      </p:sp>
      <p:pic>
        <p:nvPicPr>
          <p:cNvPr id="156" name="Google Shape;156;p29"/>
          <p:cNvPicPr preferRelativeResize="0"/>
          <p:nvPr/>
        </p:nvPicPr>
        <p:blipFill>
          <a:blip r:embed="rId3">
            <a:alphaModFix/>
          </a:blip>
          <a:stretch>
            <a:fillRect/>
          </a:stretch>
        </p:blipFill>
        <p:spPr>
          <a:xfrm>
            <a:off x="134900" y="1269275"/>
            <a:ext cx="4092350" cy="3820974"/>
          </a:xfrm>
          <a:prstGeom prst="rect">
            <a:avLst/>
          </a:prstGeom>
          <a:noFill/>
          <a:ln>
            <a:noFill/>
          </a:ln>
        </p:spPr>
      </p:pic>
      <p:sp>
        <p:nvSpPr>
          <p:cNvPr id="157" name="Google Shape;157;p29"/>
          <p:cNvSpPr txBox="1"/>
          <p:nvPr/>
        </p:nvSpPr>
        <p:spPr>
          <a:xfrm>
            <a:off x="134900" y="845925"/>
            <a:ext cx="39597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FAISS CONTRIBUTION</a:t>
            </a:r>
            <a:endParaRPr sz="1800">
              <a:solidFill>
                <a:schemeClr val="dk2"/>
              </a:solidFill>
            </a:endParaRPr>
          </a:p>
        </p:txBody>
      </p:sp>
      <p:sp>
        <p:nvSpPr>
          <p:cNvPr id="158" name="Google Shape;158;p29"/>
          <p:cNvSpPr txBox="1"/>
          <p:nvPr/>
        </p:nvSpPr>
        <p:spPr>
          <a:xfrm>
            <a:off x="4911775" y="957500"/>
            <a:ext cx="39597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KNN</a:t>
            </a:r>
            <a:r>
              <a:rPr lang="en" sz="1800">
                <a:solidFill>
                  <a:schemeClr val="dk2"/>
                </a:solidFill>
              </a:rPr>
              <a:t> CONTRIBUTION</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50">
                <a:solidFill>
                  <a:srgbClr val="444444"/>
                </a:solidFill>
                <a:highlight>
                  <a:srgbClr val="FFFFFF"/>
                </a:highlight>
              </a:rPr>
              <a:t>B</a:t>
            </a:r>
            <a:r>
              <a:rPr lang="en" sz="2450">
                <a:solidFill>
                  <a:srgbClr val="444444"/>
                </a:solidFill>
                <a:highlight>
                  <a:srgbClr val="FFFFFF"/>
                </a:highlight>
              </a:rPr>
              <a:t>ackground</a:t>
            </a:r>
            <a:endParaRPr sz="4200"/>
          </a:p>
        </p:txBody>
      </p:sp>
      <p:sp>
        <p:nvSpPr>
          <p:cNvPr id="62" name="Google Shape;62;p14"/>
          <p:cNvSpPr txBox="1"/>
          <p:nvPr>
            <p:ph idx="1" type="body"/>
          </p:nvPr>
        </p:nvSpPr>
        <p:spPr>
          <a:xfrm>
            <a:off x="180475" y="884325"/>
            <a:ext cx="7929900" cy="5980800"/>
          </a:xfrm>
          <a:prstGeom prst="rect">
            <a:avLst/>
          </a:prstGeom>
        </p:spPr>
        <p:txBody>
          <a:bodyPr anchorCtr="0" anchor="t" bIns="91425" lIns="91425" spcFirstLastPara="1" rIns="91425" wrap="square" tIns="91425">
            <a:spAutoFit/>
          </a:bodyPr>
          <a:lstStyle/>
          <a:p>
            <a:pPr indent="0" lvl="0" marL="0" rtl="0" algn="l">
              <a:lnSpc>
                <a:spcPct val="80000"/>
              </a:lnSpc>
              <a:spcBef>
                <a:spcPts val="0"/>
              </a:spcBef>
              <a:spcAft>
                <a:spcPts val="0"/>
              </a:spcAft>
              <a:buSzPts val="358"/>
              <a:buNone/>
            </a:pPr>
            <a:r>
              <a:rPr lang="en" sz="1200">
                <a:solidFill>
                  <a:srgbClr val="D1D5DB"/>
                </a:solidFill>
                <a:highlight>
                  <a:srgbClr val="343541"/>
                </a:highlight>
                <a:latin typeface="Roboto"/>
                <a:ea typeface="Roboto"/>
                <a:cs typeface="Roboto"/>
                <a:sym typeface="Roboto"/>
              </a:rPr>
              <a:t>The Life Cycle Assessment (LCA) approach evaluates the environmental footprint of products or activities by examining the entire lifecycle from raw material extraction to disposal. This process requires detailed knowledge of supply chain activities and associated emission factors. However, for large companies with numerous products and services, collecting detailed data across the supply chain is complex and impractical. As an alternative, the Environmentally Extended Input-Output Analysis (EIOA) method is widely used. EIOA is based on the Input-Output Analysis (IOA) economic model, which tracks trade relations between various sectors across different countries. This model is extended to include environmental impacts, creating the Environmentally Extended Input-Output model. This model estimates carbon footprints for producing one dollar of output from sectors or products. It mainly requires monetary value-based activity data from a company, typically purchasing data, and is categorized into a few product groups or economic sectors. Emission factors for each dollar spent on each group or sector are determined using the EEIO framework.</a:t>
            </a:r>
            <a:endParaRPr sz="1200">
              <a:solidFill>
                <a:srgbClr val="D1D5DB"/>
              </a:solidFill>
              <a:highlight>
                <a:srgbClr val="343541"/>
              </a:highlight>
              <a:latin typeface="Roboto"/>
              <a:ea typeface="Roboto"/>
              <a:cs typeface="Roboto"/>
              <a:sym typeface="Roboto"/>
            </a:endParaRPr>
          </a:p>
          <a:p>
            <a:pPr indent="0" lvl="0" marL="0" rtl="0" algn="l">
              <a:lnSpc>
                <a:spcPct val="80000"/>
              </a:lnSpc>
              <a:spcBef>
                <a:spcPts val="1200"/>
              </a:spcBef>
              <a:spcAft>
                <a:spcPts val="0"/>
              </a:spcAft>
              <a:buClr>
                <a:schemeClr val="dk1"/>
              </a:buClr>
              <a:buSzPts val="1100"/>
              <a:buFont typeface="Arial"/>
              <a:buNone/>
            </a:pPr>
            <a:r>
              <a:t/>
            </a:r>
            <a:endParaRPr sz="1200">
              <a:solidFill>
                <a:srgbClr val="D1D5DB"/>
              </a:solidFill>
              <a:highlight>
                <a:srgbClr val="343541"/>
              </a:highlight>
              <a:latin typeface="Roboto"/>
              <a:ea typeface="Roboto"/>
              <a:cs typeface="Roboto"/>
              <a:sym typeface="Roboto"/>
            </a:endParaRPr>
          </a:p>
          <a:p>
            <a:pPr indent="0" lvl="0" marL="0" rtl="0" algn="l">
              <a:lnSpc>
                <a:spcPct val="80000"/>
              </a:lnSpc>
              <a:spcBef>
                <a:spcPts val="1200"/>
              </a:spcBef>
              <a:spcAft>
                <a:spcPts val="0"/>
              </a:spcAft>
              <a:buSzPts val="358"/>
              <a:buNone/>
            </a:pPr>
            <a:r>
              <a:rPr lang="en" sz="1200">
                <a:solidFill>
                  <a:srgbClr val="D1D5DB"/>
                </a:solidFill>
                <a:highlight>
                  <a:srgbClr val="343541"/>
                </a:highlight>
                <a:latin typeface="Roboto"/>
                <a:ea typeface="Roboto"/>
                <a:cs typeface="Roboto"/>
                <a:sym typeface="Roboto"/>
              </a:rPr>
              <a:t>The US Environmentally-Extended Input-Output (USEEIO) model is a lifecycle assessment (LCA) tool that tracks the economic and environmental flows of goods and services in the United States. It combines economic input-output analysis with environmental data to quantify the environmental impacts of economic activities. As a free and open-source dataset, USEEIO is available for download from the US Environmental Protection Agency website. The model categorizes over 380 commodities into groups with similar environmental characteristics, known as commodity classes, and provides emission factors for these classes to estimate environmental impacts from spending data. These classes are aligned with the North American Industry Classification System (NAICS) and the Bureau of Economic Analysis (BEA) codes, ensuring consistency and facilitating integration with other economic and environmental datasets. USEEIO also includes emission factors for 66 summary commodity classes.</a:t>
            </a:r>
            <a:endParaRPr sz="1200">
              <a:solidFill>
                <a:srgbClr val="D1D5DB"/>
              </a:solidFill>
              <a:highlight>
                <a:srgbClr val="343541"/>
              </a:highlight>
              <a:latin typeface="Roboto"/>
              <a:ea typeface="Roboto"/>
              <a:cs typeface="Roboto"/>
              <a:sym typeface="Roboto"/>
            </a:endParaRPr>
          </a:p>
          <a:p>
            <a:pPr indent="0" lvl="0" marL="0" rtl="0" algn="l">
              <a:lnSpc>
                <a:spcPct val="80000"/>
              </a:lnSpc>
              <a:spcBef>
                <a:spcPts val="1200"/>
              </a:spcBef>
              <a:spcAft>
                <a:spcPts val="0"/>
              </a:spcAft>
              <a:buSzPts val="358"/>
              <a:buNone/>
            </a:pPr>
            <a:r>
              <a:rPr lang="en" sz="885"/>
              <a:t>We are taking “CaML: Carbon footprinting of household products with zero-shot semantic text similarity” paper as our base </a:t>
            </a:r>
            <a:r>
              <a:rPr lang="en" sz="885"/>
              <a:t>reference</a:t>
            </a:r>
            <a:r>
              <a:rPr lang="en" sz="885"/>
              <a:t> for this project.</a:t>
            </a:r>
            <a:endParaRPr sz="885"/>
          </a:p>
          <a:p>
            <a:pPr indent="0" lvl="0" marL="0" rtl="0" algn="l">
              <a:lnSpc>
                <a:spcPct val="80000"/>
              </a:lnSpc>
              <a:spcBef>
                <a:spcPts val="0"/>
              </a:spcBef>
              <a:spcAft>
                <a:spcPts val="0"/>
              </a:spcAft>
              <a:buSzPts val="358"/>
              <a:buNone/>
            </a:pPr>
            <a:r>
              <a:t/>
            </a:r>
            <a:endParaRPr sz="885"/>
          </a:p>
          <a:p>
            <a:pPr indent="0" lvl="0" marL="0" rtl="0" algn="l">
              <a:lnSpc>
                <a:spcPct val="80000"/>
              </a:lnSpc>
              <a:spcBef>
                <a:spcPts val="0"/>
              </a:spcBef>
              <a:spcAft>
                <a:spcPts val="0"/>
              </a:spcAft>
              <a:buSzPts val="358"/>
              <a:buNone/>
            </a:pPr>
            <a:r>
              <a:rPr lang="en" sz="885"/>
              <a:t>CaML computes the cosine similarity of the product embedding and all the NAICS embeddings, and picks the NAICS code corresponding to the </a:t>
            </a:r>
            <a:r>
              <a:rPr lang="en" sz="885"/>
              <a:t>embedding</a:t>
            </a:r>
            <a:r>
              <a:rPr lang="en" sz="885"/>
              <a:t> with the highest similarity score as the best match.</a:t>
            </a:r>
            <a:endParaRPr sz="885"/>
          </a:p>
          <a:p>
            <a:pPr indent="0" lvl="0" marL="0" rtl="0" algn="l">
              <a:lnSpc>
                <a:spcPct val="80000"/>
              </a:lnSpc>
              <a:spcBef>
                <a:spcPts val="0"/>
              </a:spcBef>
              <a:spcAft>
                <a:spcPts val="0"/>
              </a:spcAft>
              <a:buSzPts val="358"/>
              <a:buNone/>
            </a:pPr>
            <a:r>
              <a:t/>
            </a:r>
            <a:endParaRPr sz="885"/>
          </a:p>
          <a:p>
            <a:pPr indent="0" lvl="0" marL="0" rtl="0" algn="l">
              <a:lnSpc>
                <a:spcPct val="80000"/>
              </a:lnSpc>
              <a:spcBef>
                <a:spcPts val="0"/>
              </a:spcBef>
              <a:spcAft>
                <a:spcPts val="0"/>
              </a:spcAft>
              <a:buSzPts val="358"/>
              <a:buNone/>
            </a:pPr>
            <a:r>
              <a:rPr lang="en" sz="885"/>
              <a:t>Dataset</a:t>
            </a:r>
            <a:r>
              <a:rPr lang="en" sz="885"/>
              <a:t> used:</a:t>
            </a:r>
            <a:endParaRPr sz="885"/>
          </a:p>
          <a:p>
            <a:pPr indent="457200" lvl="0" marL="0" rtl="0" algn="l">
              <a:lnSpc>
                <a:spcPct val="80000"/>
              </a:lnSpc>
              <a:spcBef>
                <a:spcPts val="1200"/>
              </a:spcBef>
              <a:spcAft>
                <a:spcPts val="0"/>
              </a:spcAft>
              <a:buSzPts val="358"/>
              <a:buNone/>
            </a:pPr>
            <a:r>
              <a:rPr lang="en" sz="885"/>
              <a:t>1.</a:t>
            </a:r>
            <a:r>
              <a:rPr lang="en" sz="885"/>
              <a:t>NAICS codes from census.gov</a:t>
            </a:r>
            <a:endParaRPr sz="885"/>
          </a:p>
          <a:p>
            <a:pPr indent="457200" lvl="0" marL="0" rtl="0" algn="l">
              <a:lnSpc>
                <a:spcPct val="80000"/>
              </a:lnSpc>
              <a:spcBef>
                <a:spcPts val="1200"/>
              </a:spcBef>
              <a:spcAft>
                <a:spcPts val="0"/>
              </a:spcAft>
              <a:buSzPts val="358"/>
              <a:buNone/>
            </a:pPr>
            <a:r>
              <a:rPr lang="en" sz="885"/>
              <a:t>2. 6k foo</a:t>
            </a:r>
            <a:r>
              <a:rPr lang="en" sz="885"/>
              <a:t>d products dataset from a retail website the annotated manually.</a:t>
            </a:r>
            <a:endParaRPr sz="885"/>
          </a:p>
          <a:p>
            <a:pPr indent="457200" lvl="0" marL="0" rtl="0" algn="l">
              <a:lnSpc>
                <a:spcPct val="80000"/>
              </a:lnSpc>
              <a:spcBef>
                <a:spcPts val="1200"/>
              </a:spcBef>
              <a:spcAft>
                <a:spcPts val="0"/>
              </a:spcAft>
              <a:buSzPts val="358"/>
              <a:buNone/>
            </a:pPr>
            <a:r>
              <a:rPr lang="en" sz="885"/>
              <a:t>3.Carbon E</a:t>
            </a:r>
            <a:r>
              <a:rPr lang="en" sz="885"/>
              <a:t>mission</a:t>
            </a:r>
            <a:r>
              <a:rPr lang="en" sz="885"/>
              <a:t> data obtained from EPA</a:t>
            </a:r>
            <a:endParaRPr sz="885"/>
          </a:p>
          <a:p>
            <a:pPr indent="0" lvl="0" marL="0" rtl="0" algn="l">
              <a:lnSpc>
                <a:spcPct val="80000"/>
              </a:lnSpc>
              <a:spcBef>
                <a:spcPts val="1200"/>
              </a:spcBef>
              <a:spcAft>
                <a:spcPts val="0"/>
              </a:spcAft>
              <a:buSzPts val="358"/>
              <a:buNone/>
            </a:pPr>
            <a:r>
              <a:rPr lang="en" sz="885"/>
              <a:t>We are using model: mpnet-base-v2</a:t>
            </a:r>
            <a:endParaRPr sz="885"/>
          </a:p>
          <a:p>
            <a:pPr indent="0" lvl="0" marL="0" rtl="0" algn="l">
              <a:lnSpc>
                <a:spcPct val="80000"/>
              </a:lnSpc>
              <a:spcBef>
                <a:spcPts val="1200"/>
              </a:spcBef>
              <a:spcAft>
                <a:spcPts val="0"/>
              </a:spcAft>
              <a:buSzPts val="358"/>
              <a:buNone/>
            </a:pPr>
            <a:r>
              <a:t/>
            </a:r>
            <a:endParaRPr sz="885"/>
          </a:p>
          <a:p>
            <a:pPr indent="0" lvl="0" marL="0" rtl="0" algn="l">
              <a:lnSpc>
                <a:spcPct val="80000"/>
              </a:lnSpc>
              <a:spcBef>
                <a:spcPts val="1200"/>
              </a:spcBef>
              <a:spcAft>
                <a:spcPts val="1200"/>
              </a:spcAft>
              <a:buSzPts val="358"/>
              <a:buNone/>
            </a:pPr>
            <a:r>
              <a:t/>
            </a:r>
            <a:endParaRPr sz="88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285"/>
              <a:t>Our contribution:</a:t>
            </a:r>
            <a:endParaRPr sz="1285"/>
          </a:p>
          <a:p>
            <a:pPr indent="0" lvl="0" marL="0" rtl="0" algn="l">
              <a:lnSpc>
                <a:spcPct val="80000"/>
              </a:lnSpc>
              <a:spcBef>
                <a:spcPts val="1200"/>
              </a:spcBef>
              <a:spcAft>
                <a:spcPts val="0"/>
              </a:spcAft>
              <a:buClr>
                <a:schemeClr val="dk1"/>
              </a:buClr>
              <a:buSzPts val="358"/>
              <a:buFont typeface="Arial"/>
              <a:buNone/>
            </a:pPr>
            <a:r>
              <a:rPr lang="en" sz="1285"/>
              <a:t>Creating a baseline model</a:t>
            </a:r>
            <a:endParaRPr sz="1285"/>
          </a:p>
          <a:p>
            <a:pPr indent="0" lvl="0" marL="0" rtl="0" algn="l">
              <a:lnSpc>
                <a:spcPct val="80000"/>
              </a:lnSpc>
              <a:spcBef>
                <a:spcPts val="1200"/>
              </a:spcBef>
              <a:spcAft>
                <a:spcPts val="0"/>
              </a:spcAft>
              <a:buClr>
                <a:schemeClr val="dk1"/>
              </a:buClr>
              <a:buSzPts val="358"/>
              <a:buFont typeface="Arial"/>
              <a:buNone/>
            </a:pPr>
            <a:r>
              <a:rPr lang="en" sz="1285"/>
              <a:t>Perform Data Mining tasks:</a:t>
            </a:r>
            <a:endParaRPr sz="1285"/>
          </a:p>
          <a:p>
            <a:pPr indent="0" lvl="0" marL="0" rtl="0" algn="l">
              <a:lnSpc>
                <a:spcPct val="80000"/>
              </a:lnSpc>
              <a:spcBef>
                <a:spcPts val="1200"/>
              </a:spcBef>
              <a:spcAft>
                <a:spcPts val="0"/>
              </a:spcAft>
              <a:buClr>
                <a:schemeClr val="dk1"/>
              </a:buClr>
              <a:buSzPts val="358"/>
              <a:buFont typeface="Arial"/>
              <a:buNone/>
            </a:pPr>
            <a:r>
              <a:rPr lang="en" sz="1285"/>
              <a:t>	2)FAISS(Aiming to achieve less computational timing)</a:t>
            </a:r>
            <a:endParaRPr sz="1285"/>
          </a:p>
          <a:p>
            <a:pPr indent="0" lvl="0" marL="0" rtl="0" algn="l">
              <a:lnSpc>
                <a:spcPct val="80000"/>
              </a:lnSpc>
              <a:spcBef>
                <a:spcPts val="1200"/>
              </a:spcBef>
              <a:spcAft>
                <a:spcPts val="0"/>
              </a:spcAft>
              <a:buNone/>
            </a:pPr>
            <a:r>
              <a:rPr lang="en" sz="1285"/>
              <a:t>	3) FAISS+Majority Voting (Experiment)</a:t>
            </a:r>
            <a:endParaRPr sz="1285"/>
          </a:p>
          <a:p>
            <a:pPr indent="0" lvl="0" marL="0" rtl="0" algn="l">
              <a:lnSpc>
                <a:spcPct val="80000"/>
              </a:lnSpc>
              <a:spcBef>
                <a:spcPts val="1200"/>
              </a:spcBef>
              <a:spcAft>
                <a:spcPts val="0"/>
              </a:spcAft>
              <a:buNone/>
            </a:pPr>
            <a:r>
              <a:t/>
            </a:r>
            <a:endParaRPr sz="1285"/>
          </a:p>
          <a:p>
            <a:pPr indent="0" lvl="0" marL="0" rtl="0" algn="l">
              <a:lnSpc>
                <a:spcPct val="80000"/>
              </a:lnSpc>
              <a:spcBef>
                <a:spcPts val="1200"/>
              </a:spcBef>
              <a:spcAft>
                <a:spcPts val="0"/>
              </a:spcAft>
              <a:buClr>
                <a:schemeClr val="dk1"/>
              </a:buClr>
              <a:buSzPts val="358"/>
              <a:buFont typeface="Arial"/>
              <a:buNone/>
            </a:pPr>
            <a:r>
              <a:t/>
            </a:r>
            <a:endParaRPr sz="1285"/>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50">
                <a:solidFill>
                  <a:srgbClr val="444444"/>
                </a:solidFill>
                <a:highlight>
                  <a:srgbClr val="FFFFFF"/>
                </a:highlight>
              </a:rPr>
              <a:t>literature review</a:t>
            </a:r>
            <a:endParaRPr sz="380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Text mining techniques used:</a:t>
            </a:r>
            <a:endParaRPr/>
          </a:p>
          <a:p>
            <a:pPr indent="-342900" lvl="0" marL="457200" rtl="0" algn="l">
              <a:spcBef>
                <a:spcPts val="1200"/>
              </a:spcBef>
              <a:spcAft>
                <a:spcPts val="0"/>
              </a:spcAft>
              <a:buSzPts val="1800"/>
              <a:buChar char="●"/>
            </a:pPr>
            <a:r>
              <a:rPr lang="en"/>
              <a:t>Key </a:t>
            </a:r>
            <a:r>
              <a:rPr lang="en"/>
              <a:t>phase</a:t>
            </a:r>
            <a:r>
              <a:rPr lang="en"/>
              <a:t> extraction</a:t>
            </a:r>
            <a:endParaRPr/>
          </a:p>
          <a:p>
            <a:pPr indent="-342900" lvl="0" marL="457200" rtl="0" algn="l">
              <a:spcBef>
                <a:spcPts val="0"/>
              </a:spcBef>
              <a:spcAft>
                <a:spcPts val="0"/>
              </a:spcAft>
              <a:buSzPts val="1800"/>
              <a:buChar char="●"/>
            </a:pPr>
            <a:r>
              <a:rPr lang="en"/>
              <a:t>Converting Text to Lowercase</a:t>
            </a:r>
            <a:endParaRPr/>
          </a:p>
          <a:p>
            <a:pPr indent="-342900" lvl="0" marL="457200" rtl="0" algn="l">
              <a:spcBef>
                <a:spcPts val="0"/>
              </a:spcBef>
              <a:spcAft>
                <a:spcPts val="0"/>
              </a:spcAft>
              <a:buSzPts val="1800"/>
              <a:buChar char="●"/>
            </a:pPr>
            <a:r>
              <a:rPr lang="en"/>
              <a:t>Replacing Punctuation with Underscores</a:t>
            </a:r>
            <a:endParaRPr/>
          </a:p>
          <a:p>
            <a:pPr indent="-342900" lvl="0" marL="457200" rtl="0" algn="l">
              <a:spcBef>
                <a:spcPts val="0"/>
              </a:spcBef>
              <a:spcAft>
                <a:spcPts val="0"/>
              </a:spcAft>
              <a:buSzPts val="1800"/>
              <a:buChar char="●"/>
            </a:pPr>
            <a:r>
              <a:rPr lang="en"/>
              <a:t>Removing Stopwords</a:t>
            </a:r>
            <a:endParaRPr/>
          </a:p>
          <a:p>
            <a:pPr indent="-342900" lvl="0" marL="457200" rtl="0" algn="l">
              <a:spcBef>
                <a:spcPts val="0"/>
              </a:spcBef>
              <a:spcAft>
                <a:spcPts val="0"/>
              </a:spcAft>
              <a:buSzPts val="1800"/>
              <a:buChar char="●"/>
            </a:pPr>
            <a:r>
              <a:rPr lang="en"/>
              <a:t>Lemmatization</a:t>
            </a:r>
            <a:endParaRPr/>
          </a:p>
          <a:p>
            <a:pPr indent="-342900" lvl="0" marL="457200" rtl="0" algn="l">
              <a:spcBef>
                <a:spcPts val="0"/>
              </a:spcBef>
              <a:spcAft>
                <a:spcPts val="0"/>
              </a:spcAft>
              <a:buSzPts val="1800"/>
              <a:buChar char="●"/>
            </a:pPr>
            <a:r>
              <a:rPr lang="en"/>
              <a:t>Removing Repeating Words Specific to Context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50">
                <a:solidFill>
                  <a:srgbClr val="444444"/>
                </a:solidFill>
                <a:highlight>
                  <a:srgbClr val="FFFFFF"/>
                </a:highlight>
              </a:rPr>
              <a:t>literature review</a:t>
            </a:r>
            <a:endParaRPr sz="3800"/>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Faiss paper,</a:t>
            </a:r>
            <a:endParaRPr/>
          </a:p>
          <a:p>
            <a:pPr indent="0" lvl="0" marL="0" rtl="0" algn="l">
              <a:spcBef>
                <a:spcPts val="1200"/>
              </a:spcBef>
              <a:spcAft>
                <a:spcPts val="0"/>
              </a:spcAft>
              <a:buNone/>
            </a:pPr>
            <a:r>
              <a:rPr lang="en"/>
              <a:t>knn paper, </a:t>
            </a:r>
            <a:endParaRPr/>
          </a:p>
          <a:p>
            <a:pPr indent="0" lvl="0" marL="0" rtl="0" algn="l">
              <a:spcBef>
                <a:spcPts val="1200"/>
              </a:spcBef>
              <a:spcAft>
                <a:spcPts val="0"/>
              </a:spcAft>
              <a:buNone/>
            </a:pPr>
            <a:r>
              <a:rPr lang="en"/>
              <a:t>faiss-knn paper, </a:t>
            </a:r>
            <a:endParaRPr/>
          </a:p>
          <a:p>
            <a:pPr indent="0" lvl="0" marL="0" rtl="0" algn="l">
              <a:spcBef>
                <a:spcPts val="1200"/>
              </a:spcBef>
              <a:spcAft>
                <a:spcPts val="0"/>
              </a:spcAft>
              <a:buClr>
                <a:schemeClr val="dk1"/>
              </a:buClr>
              <a:buSzPts val="1100"/>
              <a:buFont typeface="Arial"/>
              <a:buNone/>
            </a:pPr>
            <a:r>
              <a:rPr lang="en"/>
              <a:t>sbert model</a:t>
            </a:r>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2373925" y="3064452"/>
            <a:ext cx="3182275" cy="163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Data collection</a:t>
            </a:r>
            <a:endParaRPr/>
          </a:p>
          <a:p>
            <a:pPr indent="457200" lvl="0" marL="0" rtl="0" algn="l">
              <a:lnSpc>
                <a:spcPct val="200000"/>
              </a:lnSpc>
              <a:spcBef>
                <a:spcPts val="1200"/>
              </a:spcBef>
              <a:spcAft>
                <a:spcPts val="0"/>
              </a:spcAft>
              <a:buClr>
                <a:schemeClr val="dk1"/>
              </a:buClr>
              <a:buSzPct val="33766"/>
              <a:buFont typeface="Arial"/>
              <a:buNone/>
            </a:pPr>
            <a:r>
              <a:rPr lang="en" sz="3257">
                <a:solidFill>
                  <a:schemeClr val="dk1"/>
                </a:solidFill>
              </a:rPr>
              <a:t>Source &amp; Composition:</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Origin: Prominent U.S. e-commerce retailer (Amazon).</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Total Items: Over 46,646 products.</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Categories:</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General Merchandise (40,000 items).</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Food-Related Items (6,646 items).</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Classification &amp; Analysis:</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Industry Classification: Linked with NAICS codes for detailed product categorization.</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Carbon Emission Data: Integrated (referenced from Yang et al.) for environmental impact insights.</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Applications:</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Market &amp; Environmental Analysis: Useful for trend studies, consumer behavior, and assessing the carbon footprint.</a:t>
            </a:r>
            <a:endParaRPr sz="3257">
              <a:solidFill>
                <a:schemeClr val="dk1"/>
              </a:solidFill>
            </a:endParaRPr>
          </a:p>
          <a:p>
            <a:pPr indent="457200" lvl="0" marL="0" rtl="0" algn="l">
              <a:lnSpc>
                <a:spcPct val="200000"/>
              </a:lnSpc>
              <a:spcBef>
                <a:spcPts val="0"/>
              </a:spcBef>
              <a:spcAft>
                <a:spcPts val="0"/>
              </a:spcAft>
              <a:buClr>
                <a:schemeClr val="dk1"/>
              </a:buClr>
              <a:buSzPct val="33766"/>
              <a:buFont typeface="Arial"/>
              <a:buNone/>
            </a:pPr>
            <a:r>
              <a:rPr lang="en" sz="3257">
                <a:solidFill>
                  <a:schemeClr val="dk1"/>
                </a:solidFill>
              </a:rPr>
              <a:t>Research &amp; Development: Aids in market research, economic analysis, and sustainable product assessment.</a:t>
            </a:r>
            <a:endParaRPr sz="3357">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6741374" y="1215700"/>
            <a:ext cx="1186950" cy="1443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AAYUSH Data cleaning</a:t>
            </a:r>
            <a:endParaRPr/>
          </a:p>
          <a:p>
            <a:pPr indent="0" lvl="0" marL="0" rtl="0" algn="l">
              <a:spcBef>
                <a:spcPts val="1200"/>
              </a:spcBef>
              <a:spcAft>
                <a:spcPts val="1200"/>
              </a:spcAft>
              <a:buNone/>
            </a:pPr>
            <a:r>
              <a:rPr lang="en"/>
              <a:t>Data Preprocessing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SBERT all-mpnet-base-v2</a:t>
            </a:r>
            <a:endParaRPr/>
          </a:p>
        </p:txBody>
      </p:sp>
      <p:sp>
        <p:nvSpPr>
          <p:cNvPr id="100" name="Google Shape;100;p20"/>
          <p:cNvSpPr txBox="1"/>
          <p:nvPr>
            <p:ph idx="1" type="body"/>
          </p:nvPr>
        </p:nvSpPr>
        <p:spPr>
          <a:xfrm>
            <a:off x="311700" y="539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Why all-mpnet-base-v2 model?</a:t>
            </a:r>
            <a:endParaRPr/>
          </a:p>
        </p:txBody>
      </p:sp>
      <p:pic>
        <p:nvPicPr>
          <p:cNvPr id="101" name="Google Shape;101;p20"/>
          <p:cNvPicPr preferRelativeResize="0"/>
          <p:nvPr/>
        </p:nvPicPr>
        <p:blipFill>
          <a:blip r:embed="rId3">
            <a:alphaModFix/>
          </a:blip>
          <a:stretch>
            <a:fillRect/>
          </a:stretch>
        </p:blipFill>
        <p:spPr>
          <a:xfrm>
            <a:off x="417582" y="1033873"/>
            <a:ext cx="7262992" cy="3830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50">
                <a:solidFill>
                  <a:srgbClr val="444444"/>
                </a:solidFill>
                <a:highlight>
                  <a:srgbClr val="FFFFFF"/>
                </a:highlight>
              </a:rPr>
              <a:t>Methods</a:t>
            </a:r>
            <a:r>
              <a:rPr lang="en" sz="2050">
                <a:solidFill>
                  <a:srgbClr val="444444"/>
                </a:solidFill>
                <a:highlight>
                  <a:srgbClr val="FFFFFF"/>
                </a:highlight>
              </a:rPr>
              <a:t> Overview</a:t>
            </a:r>
            <a:endParaRPr sz="3800"/>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KNN, paper, year, support (how many papers on this, data mining popularity)- </a:t>
            </a:r>
            <a:endParaRPr/>
          </a:p>
          <a:p>
            <a:pPr indent="0" lvl="0" marL="0" rtl="0" algn="l">
              <a:spcBef>
                <a:spcPts val="1200"/>
              </a:spcBef>
              <a:spcAft>
                <a:spcPts val="0"/>
              </a:spcAft>
              <a:buNone/>
            </a:pPr>
            <a:r>
              <a:rPr lang="en"/>
              <a:t>Papers with code (methods knn)</a:t>
            </a:r>
            <a:endParaRPr/>
          </a:p>
          <a:p>
            <a:pPr indent="0" lvl="0" marL="0" rtl="0" algn="l">
              <a:spcBef>
                <a:spcPts val="1200"/>
              </a:spcBef>
              <a:spcAft>
                <a:spcPts val="0"/>
              </a:spcAft>
              <a:buNone/>
            </a:pPr>
            <a:r>
              <a:rPr lang="en"/>
              <a:t>K Means</a:t>
            </a:r>
            <a:r>
              <a:rPr lang="en"/>
              <a:t>  https://paperswithcode.com/method/k-nn</a:t>
            </a:r>
            <a:endParaRPr/>
          </a:p>
          <a:p>
            <a:pPr indent="0" lvl="0" marL="0" rtl="0" algn="l">
              <a:spcBef>
                <a:spcPts val="1200"/>
              </a:spcBef>
              <a:spcAft>
                <a:spcPts val="0"/>
              </a:spcAft>
              <a:buNone/>
            </a:pPr>
            <a:r>
              <a:rPr lang="en"/>
              <a:t>Faiss- what , why , why for this project(coz of o </a:t>
            </a:r>
            <a:r>
              <a:rPr lang="en"/>
              <a:t>the</a:t>
            </a:r>
            <a:r>
              <a:rPr lang="en"/>
              <a:t> cluster nature)</a:t>
            </a:r>
            <a:endParaRPr/>
          </a:p>
          <a:p>
            <a:pPr indent="0" lvl="0" marL="0" rtl="0" algn="l">
              <a:spcBef>
                <a:spcPts val="1200"/>
              </a:spcBef>
              <a:spcAft>
                <a:spcPts val="0"/>
              </a:spcAft>
              <a:buNone/>
            </a:pPr>
            <a:r>
              <a:rPr lang="en"/>
              <a:t>Faiss-KNN: https://towardsdatascience.com/make-knn-300-times-faster-than-scikit-learns-in-20-lines-5e29d74e76bb</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