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3"/>
    <p:sldId id="270" r:id="rId4"/>
    <p:sldId id="285" r:id="rId5"/>
    <p:sldId id="271" r:id="rId6"/>
    <p:sldId id="273" r:id="rId7"/>
    <p:sldId id="274" r:id="rId8"/>
    <p:sldId id="275" r:id="rId9"/>
    <p:sldId id="277" r:id="rId10"/>
    <p:sldId id="279" r:id="rId11"/>
    <p:sldId id="280" r:id="rId12"/>
    <p:sldId id="281" r:id="rId13"/>
    <p:sldId id="282" r:id="rId14"/>
    <p:sldId id="284" r:id="rId15"/>
    <p:sldId id="296" r:id="rId16"/>
    <p:sldId id="294" r:id="rId17"/>
    <p:sldId id="295" r:id="rId18"/>
    <p:sldId id="297" r:id="rId19"/>
    <p:sldId id="302" r:id="rId20"/>
    <p:sldId id="300" r:id="rId21"/>
    <p:sldId id="301" r:id="rId22"/>
    <p:sldId id="283" r:id="rId23"/>
    <p:sldId id="303" r:id="rId24"/>
    <p:sldId id="304" r:id="rId25"/>
    <p:sldId id="286" r:id="rId26"/>
    <p:sldId id="287" r:id="rId27"/>
    <p:sldId id="288" r:id="rId28"/>
    <p:sldId id="289" r:id="rId29"/>
    <p:sldId id="290" r:id="rId30"/>
    <p:sldId id="292" r:id="rId31"/>
    <p:sldId id="291" r:id="rId32"/>
    <p:sldId id="293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4965" indent="0" algn="ctr">
              <a:buNone/>
              <a:defRPr sz="3200"/>
            </a:lvl3pPr>
            <a:lvl4pPr marL="2437765" indent="0" algn="ctr">
              <a:buNone/>
              <a:defRPr sz="2845"/>
            </a:lvl4pPr>
            <a:lvl5pPr marL="3250565" indent="0" algn="ctr">
              <a:buNone/>
              <a:defRPr sz="2845"/>
            </a:lvl5pPr>
            <a:lvl6pPr marL="4062730" indent="0" algn="ctr">
              <a:buNone/>
              <a:defRPr sz="2845"/>
            </a:lvl6pPr>
            <a:lvl7pPr marL="4875530" indent="0" algn="ctr">
              <a:buNone/>
              <a:defRPr sz="2845"/>
            </a:lvl7pPr>
            <a:lvl8pPr marL="5688330" indent="0" algn="ctr">
              <a:buNone/>
              <a:defRPr sz="2845"/>
            </a:lvl8pPr>
            <a:lvl9pPr marL="6500495" indent="0" algn="ctr">
              <a:buNone/>
              <a:defRPr sz="2845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49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776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056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273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553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833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049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4965" indent="0">
              <a:buNone/>
              <a:defRPr sz="3200" b="1"/>
            </a:lvl3pPr>
            <a:lvl4pPr marL="2437765" indent="0">
              <a:buNone/>
              <a:defRPr sz="2845" b="1"/>
            </a:lvl4pPr>
            <a:lvl5pPr marL="3250565" indent="0">
              <a:buNone/>
              <a:defRPr sz="2845" b="1"/>
            </a:lvl5pPr>
            <a:lvl6pPr marL="4062730" indent="0">
              <a:buNone/>
              <a:defRPr sz="2845" b="1"/>
            </a:lvl6pPr>
            <a:lvl7pPr marL="4875530" indent="0">
              <a:buNone/>
              <a:defRPr sz="2845" b="1"/>
            </a:lvl7pPr>
            <a:lvl8pPr marL="5688330" indent="0">
              <a:buNone/>
              <a:defRPr sz="2845" b="1"/>
            </a:lvl8pPr>
            <a:lvl9pPr marL="6500495" indent="0">
              <a:buNone/>
              <a:defRPr sz="28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4965" indent="0">
              <a:buNone/>
              <a:defRPr sz="3200" b="1"/>
            </a:lvl3pPr>
            <a:lvl4pPr marL="2437765" indent="0">
              <a:buNone/>
              <a:defRPr sz="2845" b="1"/>
            </a:lvl4pPr>
            <a:lvl5pPr marL="3250565" indent="0">
              <a:buNone/>
              <a:defRPr sz="2845" b="1"/>
            </a:lvl5pPr>
            <a:lvl6pPr marL="4062730" indent="0">
              <a:buNone/>
              <a:defRPr sz="2845" b="1"/>
            </a:lvl6pPr>
            <a:lvl7pPr marL="4875530" indent="0">
              <a:buNone/>
              <a:defRPr sz="2845" b="1"/>
            </a:lvl7pPr>
            <a:lvl8pPr marL="5688330" indent="0">
              <a:buNone/>
              <a:defRPr sz="2845" b="1"/>
            </a:lvl8pPr>
            <a:lvl9pPr marL="6500495" indent="0">
              <a:buNone/>
              <a:defRPr sz="28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5685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5685"/>
            </a:lvl1pPr>
            <a:lvl2pPr>
              <a:defRPr sz="4975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4965" indent="0">
              <a:buNone/>
              <a:defRPr sz="2135"/>
            </a:lvl3pPr>
            <a:lvl4pPr marL="2437765" indent="0">
              <a:buNone/>
              <a:defRPr sz="1775"/>
            </a:lvl4pPr>
            <a:lvl5pPr marL="3250565" indent="0">
              <a:buNone/>
              <a:defRPr sz="1775"/>
            </a:lvl5pPr>
            <a:lvl6pPr marL="4062730" indent="0">
              <a:buNone/>
              <a:defRPr sz="1775"/>
            </a:lvl6pPr>
            <a:lvl7pPr marL="4875530" indent="0">
              <a:buNone/>
              <a:defRPr sz="1775"/>
            </a:lvl7pPr>
            <a:lvl8pPr marL="5688330" indent="0">
              <a:buNone/>
              <a:defRPr sz="1775"/>
            </a:lvl8pPr>
            <a:lvl9pPr marL="6500495" indent="0">
              <a:buNone/>
              <a:defRPr sz="17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5685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5685"/>
            </a:lvl1pPr>
            <a:lvl2pPr marL="812800" indent="0">
              <a:buNone/>
              <a:defRPr sz="4975"/>
            </a:lvl2pPr>
            <a:lvl3pPr marL="1624965" indent="0">
              <a:buNone/>
              <a:defRPr sz="4265"/>
            </a:lvl3pPr>
            <a:lvl4pPr marL="2437765" indent="0">
              <a:buNone/>
              <a:defRPr sz="3555"/>
            </a:lvl4pPr>
            <a:lvl5pPr marL="3250565" indent="0">
              <a:buNone/>
              <a:defRPr sz="3555"/>
            </a:lvl5pPr>
            <a:lvl6pPr marL="4062730" indent="0">
              <a:buNone/>
              <a:defRPr sz="3555"/>
            </a:lvl6pPr>
            <a:lvl7pPr marL="4875530" indent="0">
              <a:buNone/>
              <a:defRPr sz="3555"/>
            </a:lvl7pPr>
            <a:lvl8pPr marL="5688330" indent="0">
              <a:buNone/>
              <a:defRPr sz="3555"/>
            </a:lvl8pPr>
            <a:lvl9pPr marL="6500495" indent="0">
              <a:buNone/>
              <a:defRPr sz="35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4965" indent="0">
              <a:buNone/>
              <a:defRPr sz="2135"/>
            </a:lvl3pPr>
            <a:lvl4pPr marL="2437765" indent="0">
              <a:buNone/>
              <a:defRPr sz="1775"/>
            </a:lvl4pPr>
            <a:lvl5pPr marL="3250565" indent="0">
              <a:buNone/>
              <a:defRPr sz="1775"/>
            </a:lvl5pPr>
            <a:lvl6pPr marL="4062730" indent="0">
              <a:buNone/>
              <a:defRPr sz="1775"/>
            </a:lvl6pPr>
            <a:lvl7pPr marL="4875530" indent="0">
              <a:buNone/>
              <a:defRPr sz="1775"/>
            </a:lvl7pPr>
            <a:lvl8pPr marL="5688330" indent="0">
              <a:buNone/>
              <a:defRPr sz="1775"/>
            </a:lvl8pPr>
            <a:lvl9pPr marL="6500495" indent="0">
              <a:buNone/>
              <a:defRPr sz="17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svg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88825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6308" y="551962"/>
            <a:ext cx="10996208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293338"/>
            <a:ext cx="9141618" cy="3274592"/>
          </a:xfrm>
        </p:spPr>
        <p:txBody>
          <a:bodyPr anchor="ctr">
            <a:normAutofit/>
          </a:bodyPr>
          <a:lstStyle/>
          <a:p>
            <a:br>
              <a:rPr lang="en-US" sz="6600"/>
            </a:br>
            <a:r>
              <a:rPr lang="en-US" sz="6600"/>
              <a:t>21AIE304</a:t>
            </a:r>
            <a:br>
              <a:rPr lang="en-US" sz="6600"/>
            </a:br>
            <a:r>
              <a:rPr lang="en-US" sz="6600"/>
              <a:t>Bigdata and Management 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5514052"/>
            <a:ext cx="9141618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/>
              <a:t>END SEM PROJECT</a:t>
            </a:r>
            <a:endParaRPr lang="en-US" sz="3900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596308" y="6354708"/>
            <a:ext cx="10997368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-2" y="1216597"/>
            <a:ext cx="731327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9912" y="613954"/>
            <a:ext cx="10904646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59" y="779547"/>
            <a:ext cx="994012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tx1"/>
                </a:solidFill>
                <a:ea typeface="+mj-lt"/>
                <a:cs typeface="+mj-lt"/>
              </a:rPr>
              <a:t>Availability</a:t>
            </a:r>
            <a:endParaRPr lang="en-US" sz="4800" b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4755" y="3017522"/>
            <a:ext cx="9938730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Each read or write request for a data item will either be processed successfully or will receive a message that the operation cannot be completed.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Every non-failing node returns a response for all the read and write requests in a reasonable amount of time.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Even if a node fails the other nodes will be able to send the data.</a:t>
            </a:r>
            <a:endParaRPr lang="en-US" sz="2400">
              <a:ea typeface="+mn-lt"/>
              <a:cs typeface="+mn-lt"/>
            </a:endParaRPr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837981" y="6485313"/>
            <a:ext cx="10512862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-2" y="1216597"/>
            <a:ext cx="731327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9912" y="613954"/>
            <a:ext cx="10904646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59" y="779547"/>
            <a:ext cx="994012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rgbClr val="FF0000"/>
                </a:solidFill>
                <a:ea typeface="+mj-lt"/>
                <a:cs typeface="+mj-lt"/>
              </a:rPr>
              <a:t>Partition Tolerance</a:t>
            </a:r>
            <a:endParaRPr lang="en-US" sz="4800" b="1">
              <a:solidFill>
                <a:srgbClr val="FF0000"/>
              </a:solidFill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4755" y="3017522"/>
            <a:ext cx="9938730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The system can continue operating even if the network connecting the nodes has a fault that results in two or more partitions, where the nodes in each partition can only communicate among each other.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The system continues to function and upholds its consistency guarantees in spite of network partitions.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Distributed systems guaranteeing partition tolerance can gracefully recover from partitions once the partition heals.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837981" y="6485313"/>
            <a:ext cx="10512862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06" y="856180"/>
            <a:ext cx="5343138" cy="11280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/>
              <a:t>Replication in MongoDB</a:t>
            </a:r>
            <a:endParaRPr lang="en-US" b="1">
              <a:cs typeface="Calibri Light" panose="020F0302020204030204"/>
            </a:endParaRPr>
          </a:p>
          <a:p>
            <a:endParaRPr lang="en-US" sz="4000" b="1">
              <a:cs typeface="Calibri Light" panose="020F0302020204030204"/>
            </a:endParaRPr>
          </a:p>
        </p:txBody>
      </p:sp>
      <p:grpSp>
        <p:nvGrpSpPr>
          <p:cNvPr id="25" name="Group 24"/>
          <p:cNvGrpSpPr>
            <a:grpSpLocks noGrp="1" noRot="1" noChangeAspect="1" noMove="1" noResize="1" noUngrp="1"/>
          </p:cNvGrpSpPr>
          <p:nvPr/>
        </p:nvGrpSpPr>
        <p:grpSpPr>
          <a:xfrm>
            <a:off x="0" y="1083484"/>
            <a:ext cx="355102" cy="673460"/>
            <a:chOff x="0" y="823811"/>
            <a:chExt cx="355196" cy="673460"/>
          </a:xfrm>
        </p:grpSpPr>
        <p:sp>
          <p:nvSpPr>
            <p:cNvPr id="26" name="Rectangle 25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64911" y="2090569"/>
            <a:ext cx="4296561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65" y="2330505"/>
            <a:ext cx="4558237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>
                <a:ea typeface="+mn-lt"/>
                <a:cs typeface="+mn-lt"/>
              </a:rPr>
              <a:t>A replica set is a group of </a:t>
            </a:r>
            <a:r>
              <a:rPr lang="en-US" sz="2000">
                <a:latin typeface="Consolas" panose="020B0609020204030204"/>
              </a:rPr>
              <a:t>mongod</a:t>
            </a:r>
            <a:r>
              <a:rPr lang="en-US" sz="2000">
                <a:ea typeface="+mn-lt"/>
                <a:cs typeface="+mn-lt"/>
              </a:rPr>
              <a:t> instances that maintain the same data set. </a:t>
            </a:r>
            <a:endParaRPr lang="en-US">
              <a:ea typeface="+mn-lt"/>
              <a:cs typeface="+mn-lt"/>
            </a:endParaRPr>
          </a:p>
          <a:p>
            <a:pPr marL="0"/>
            <a:r>
              <a:rPr lang="en-US" sz="2000">
                <a:ea typeface="+mn-lt"/>
                <a:cs typeface="+mn-lt"/>
              </a:rPr>
              <a:t>A replica set contains several data bearing nodes .</a:t>
            </a:r>
            <a:endParaRPr lang="en-US">
              <a:ea typeface="+mn-lt"/>
              <a:cs typeface="+mn-lt"/>
            </a:endParaRPr>
          </a:p>
          <a:p>
            <a:pPr marL="0"/>
            <a:r>
              <a:rPr lang="en-US" sz="2000">
                <a:ea typeface="+mn-lt"/>
                <a:cs typeface="+mn-lt"/>
              </a:rPr>
              <a:t>Of the data bearing nodes, one and only one member is deemed the primary node, while the other nodes are deemed secondary nodes.</a:t>
            </a:r>
            <a:endParaRPr lang="en-US">
              <a:cs typeface="Calibri" panose="020F0502020204030204"/>
            </a:endParaRPr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4884" y="0"/>
            <a:ext cx="149394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84329" y="513853"/>
            <a:ext cx="6007801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8506" y="1187844"/>
            <a:ext cx="5239999" cy="4288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4707130" y="3509963"/>
            <a:ext cx="7090368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513" y="3924384"/>
            <a:ext cx="6463603" cy="15160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Replication in MongoDB</a:t>
            </a:r>
            <a:endParaRPr lang="en-US" sz="4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en-US" sz="3600" b="1">
                <a:solidFill>
                  <a:srgbClr val="FFFFFF"/>
                </a:solidFill>
                <a:cs typeface="Calibri Light" panose="020F0302020204030204"/>
              </a:rPr>
              <a:t>1 Primary Node </a:t>
            </a:r>
            <a:br>
              <a:rPr lang="en-US" sz="3600" b="1">
                <a:cs typeface="Calibri Light" panose="020F0302020204030204"/>
              </a:rPr>
            </a:br>
            <a:r>
              <a:rPr lang="en-US" sz="3600" b="1">
                <a:solidFill>
                  <a:srgbClr val="FFFFFF"/>
                </a:solidFill>
                <a:cs typeface="Calibri Light" panose="020F0302020204030204"/>
              </a:rPr>
              <a:t>2 Secondary Node</a:t>
            </a:r>
            <a:endParaRPr lang="en-US" sz="3600">
              <a:ea typeface="+mj-ea"/>
              <a:cs typeface="+mj-cs"/>
            </a:endParaRPr>
          </a:p>
        </p:txBody>
      </p:sp>
      <p:pic>
        <p:nvPicPr>
          <p:cNvPr id="8" name="Picture 8" descr="Text&#10;&#10;Description automatically generated"/>
          <p:cNvPicPr>
            <a:picLocks noChangeAspect="1"/>
          </p:cNvPicPr>
          <p:nvPr/>
        </p:nvPicPr>
        <p:blipFill rotWithShape="1">
          <a:blip r:embed="rId1"/>
          <a:srcRect r="25315" b="-2"/>
          <a:stretch>
            <a:fillRect/>
          </a:stretch>
        </p:blipFill>
        <p:spPr>
          <a:xfrm>
            <a:off x="317552" y="299363"/>
            <a:ext cx="4159368" cy="3049204"/>
          </a:xfrm>
          <a:prstGeom prst="rect">
            <a:avLst/>
          </a:prstGeom>
        </p:spPr>
      </p:pic>
      <p:pic>
        <p:nvPicPr>
          <p:cNvPr id="7" name="Picture 7" descr="Text&#10;&#10;Description automatically generated"/>
          <p:cNvPicPr>
            <a:picLocks noChangeAspect="1"/>
          </p:cNvPicPr>
          <p:nvPr/>
        </p:nvPicPr>
        <p:blipFill rotWithShape="1">
          <a:blip r:embed="rId2"/>
          <a:srcRect t="17644" b="7234"/>
          <a:stretch>
            <a:fillRect/>
          </a:stretch>
        </p:blipFill>
        <p:spPr>
          <a:xfrm>
            <a:off x="4653083" y="299363"/>
            <a:ext cx="7215206" cy="3008188"/>
          </a:xfrm>
          <a:prstGeom prst="rect">
            <a:avLst/>
          </a:prstGeom>
        </p:spPr>
      </p:pic>
      <p:cxnSp>
        <p:nvCxnSpPr>
          <p:cNvPr id="101" name="Straight Connector 7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136948" y="5443086"/>
            <a:ext cx="6399134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3"/>
          <a:srcRect l="9646" r="16149" b="-1"/>
          <a:stretch>
            <a:fillRect/>
          </a:stretch>
        </p:blipFill>
        <p:spPr>
          <a:xfrm>
            <a:off x="317552" y="3509433"/>
            <a:ext cx="4159368" cy="3026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263" y="639520"/>
            <a:ext cx="9636433" cy="391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300" b="1"/>
              <a:t>Dataset used and Application Server </a:t>
            </a:r>
            <a:endParaRPr lang="en-US" sz="5300" b="1" kern="1200">
              <a:latin typeface="+mj-lt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67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110" y="2573756"/>
            <a:ext cx="3254247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63" y="231080"/>
            <a:ext cx="11525511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Dataset Used  [ Vaccination Data Global  ] </a:t>
            </a:r>
            <a:br>
              <a:rPr lang="en-US" b="1">
                <a:ea typeface="Calibri Light" panose="020F0302020204030204"/>
                <a:cs typeface="Calibri Light" panose="020F0302020204030204"/>
              </a:rPr>
            </a:br>
            <a:br>
              <a:rPr lang="en-US" b="1"/>
            </a:br>
            <a:r>
              <a:rPr lang="en-US" sz="2800" b="1">
                <a:ea typeface="Calibri Light" panose="020F0302020204030204"/>
                <a:cs typeface="Calibri Light" panose="020F0302020204030204"/>
              </a:rPr>
              <a:t>Global Vaccination Details 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67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110" y="2573756"/>
            <a:ext cx="3254247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Table&#10;&#10;Description automatically generated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239" y="2390273"/>
            <a:ext cx="12007568" cy="3228227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63" y="231080"/>
            <a:ext cx="11525511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/>
              <a:t>Dataset Used  [ District vise Covid cases Analysis India ] </a:t>
            </a:r>
            <a:br>
              <a:rPr lang="en-US" b="1">
                <a:ea typeface="Calibri Light" panose="020F0302020204030204"/>
                <a:cs typeface="Calibri Light" panose="020F0302020204030204"/>
              </a:rPr>
            </a:br>
            <a:br>
              <a:rPr lang="en-US" b="1"/>
            </a:br>
            <a:r>
              <a:rPr lang="en-US" sz="3100" b="1">
                <a:ea typeface="Calibri Light" panose="020F0302020204030204"/>
                <a:cs typeface="Calibri Light" panose="020F0302020204030204"/>
              </a:rPr>
              <a:t>Indian District vise covid report</a:t>
            </a:r>
            <a:endParaRPr lang="en-US" sz="3100" b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67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110" y="2573756"/>
            <a:ext cx="3254247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able&#10;&#10;Description automatically generated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6525" y="2377744"/>
            <a:ext cx="11860078" cy="282915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5495" y="2023110"/>
            <a:ext cx="2867680" cy="3150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latin typeface="+mj-lt"/>
                <a:ea typeface="+mj-ea"/>
                <a:cs typeface="+mj-cs"/>
              </a:rPr>
              <a:t>Application Server</a:t>
            </a:r>
            <a:br>
              <a:rPr lang="en-US" sz="3700" b="1">
                <a:ea typeface="Calibri Light" panose="020F0302020204030204"/>
                <a:cs typeface="Calibri Light" panose="020F0302020204030204"/>
              </a:rPr>
            </a:br>
            <a:br>
              <a:rPr lang="en-US" sz="3700" b="1">
                <a:ea typeface="Calibri Light" panose="020F0302020204030204"/>
                <a:cs typeface="Calibri Light" panose="020F0302020204030204"/>
              </a:rPr>
            </a:br>
            <a:r>
              <a:rPr lang="en-US" sz="3200" b="1">
                <a:ea typeface="Calibri Light" panose="020F0302020204030204"/>
                <a:cs typeface="Calibri Light" panose="020F0302020204030204"/>
              </a:rPr>
              <a:t>Login Page</a:t>
            </a:r>
            <a:endParaRPr lang="en-US" sz="3200" b="1" kern="1200">
              <a:latin typeface="+mj-lt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432855" y="-826115"/>
            <a:ext cx="1715478" cy="85811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2006" y="664308"/>
            <a:ext cx="8080527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948153" y="3392117"/>
            <a:ext cx="1719072" cy="1523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, websit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4" y="1102700"/>
            <a:ext cx="8522682" cy="4928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5495" y="2023110"/>
            <a:ext cx="2867680" cy="3150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latin typeface="+mj-lt"/>
                <a:ea typeface="+mj-ea"/>
                <a:cs typeface="+mj-cs"/>
              </a:rPr>
              <a:t>Application Server</a:t>
            </a:r>
            <a:br>
              <a:rPr lang="en-US" sz="3700" b="1">
                <a:ea typeface="Calibri Light" panose="020F0302020204030204"/>
                <a:cs typeface="Calibri Light" panose="020F0302020204030204"/>
              </a:rPr>
            </a:br>
            <a:br>
              <a:rPr lang="en-US" sz="3700" b="1">
                <a:ea typeface="Calibri Light" panose="020F0302020204030204"/>
                <a:cs typeface="Calibri Light" panose="020F0302020204030204"/>
              </a:rPr>
            </a:br>
            <a:r>
              <a:rPr lang="en-US" sz="3200" b="1">
                <a:ea typeface="Calibri Light" panose="020F0302020204030204"/>
                <a:cs typeface="Calibri Light" panose="020F0302020204030204"/>
              </a:rPr>
              <a:t>Dashboard</a:t>
            </a:r>
            <a:endParaRPr lang="en-US" sz="3200" b="1" kern="1200">
              <a:latin typeface="+mj-lt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432855" y="-826115"/>
            <a:ext cx="1715478" cy="85811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2006" y="664308"/>
            <a:ext cx="8080527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89" y="1154216"/>
            <a:ext cx="9106192" cy="5152445"/>
          </a:xfrm>
          <a:prstGeom prst="rect">
            <a:avLst/>
          </a:prstGeom>
        </p:spPr>
      </p:pic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948153" y="3392117"/>
            <a:ext cx="1719072" cy="1523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7888" y="1861633"/>
            <a:ext cx="264934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latin typeface="+mj-lt"/>
                <a:ea typeface="+mj-ea"/>
                <a:cs typeface="+mj-cs"/>
              </a:rPr>
              <a:t>Application Server</a:t>
            </a:r>
            <a:br>
              <a:rPr lang="en-US" sz="3700" b="1">
                <a:ea typeface="Calibri Light" panose="020F0302020204030204"/>
                <a:cs typeface="Calibri Light" panose="020F0302020204030204"/>
              </a:rPr>
            </a:br>
            <a:br>
              <a:rPr lang="en-US" sz="3700" b="1">
                <a:ea typeface="Calibri Light" panose="020F0302020204030204"/>
                <a:cs typeface="Calibri Light" panose="020F0302020204030204"/>
              </a:rPr>
            </a:br>
            <a:r>
              <a:rPr lang="en-US" sz="3200" b="1">
                <a:ea typeface="Calibri Light" panose="020F0302020204030204"/>
                <a:cs typeface="Calibri Light" panose="020F0302020204030204"/>
              </a:rPr>
              <a:t>Analysis Page</a:t>
            </a:r>
            <a:endParaRPr lang="en-US" sz="3200" b="1" kern="1200">
              <a:latin typeface="+mj-lt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432855" y="-826115"/>
            <a:ext cx="1715478" cy="85811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2006" y="664308"/>
            <a:ext cx="8080527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948153" y="3392117"/>
            <a:ext cx="1719072" cy="1523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/>
          <p:cNvPicPr>
            <a:picLocks noChangeAspect="1"/>
          </p:cNvPicPr>
          <p:nvPr/>
        </p:nvPicPr>
        <p:blipFill rotWithShape="1">
          <a:blip r:embed="rId1"/>
          <a:srcRect r="1616" b="1972"/>
          <a:stretch>
            <a:fillRect/>
          </a:stretch>
        </p:blipFill>
        <p:spPr>
          <a:xfrm>
            <a:off x="93669" y="1097060"/>
            <a:ext cx="9253516" cy="4720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932" y="365760"/>
            <a:ext cx="9364764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TEAM – </a:t>
            </a:r>
            <a:r>
              <a:rPr lang="en-US" b="1"/>
              <a:t>03</a:t>
            </a:r>
            <a:r>
              <a:rPr lang="en-US" b="1" kern="1200">
                <a:latin typeface="+mj-lt"/>
                <a:ea typeface="+mj-ea"/>
                <a:cs typeface="+mj-cs"/>
              </a:rPr>
              <a:t> </a:t>
            </a:r>
            <a:endParaRPr lang="en-US" b="1" kern="1200">
              <a:latin typeface="+mj-lt"/>
              <a:cs typeface="Calibri Light" panose="020F0302020204030204"/>
            </a:endParaRPr>
          </a:p>
          <a:p>
            <a:endParaRPr lang="en-US" b="1" kern="1200">
              <a:latin typeface="+mj-lt"/>
              <a:cs typeface="Calibri Light" panose="020F0302020204030204"/>
            </a:endParaRPr>
          </a:p>
        </p:txBody>
      </p:sp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763640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0"/>
            <a:ext cx="12188825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1"/>
            <a:ext cx="971400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2932" y="2176272"/>
            <a:ext cx="9364765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/>
              <a:t>HARIPRANAV J M    ~  CB.EN.U4AIE20021</a:t>
            </a:r>
            <a:endParaRPr lang="en-US" sz="3200">
              <a:cs typeface="Calibri" panose="020F0502020204030204"/>
            </a:endParaRPr>
          </a:p>
          <a:p>
            <a:r>
              <a:rPr lang="en-US" sz="3200" b="1"/>
              <a:t>PRAVIN RAJ A K      ~  CB.EN.U4AIE20054</a:t>
            </a:r>
            <a:endParaRPr lang="en-US" sz="3200">
              <a:cs typeface="Calibri" panose="020F0502020204030204"/>
            </a:endParaRPr>
          </a:p>
          <a:p>
            <a:r>
              <a:rPr lang="en-US" sz="3200" b="1"/>
              <a:t>SABHARISH A L       ~  CB.EN.U4AIE20061</a:t>
            </a:r>
            <a:endParaRPr lang="en-US" sz="3200">
              <a:cs typeface="Calibri" panose="020F0502020204030204"/>
            </a:endParaRPr>
          </a:p>
          <a:p>
            <a:r>
              <a:rPr lang="en-US" sz="3200" b="1"/>
              <a:t>SAI SANGAVI C        ~  CB.EN.U4AIE20063</a:t>
            </a:r>
            <a:endParaRPr lang="en-US" sz="3200">
              <a:cs typeface="Calibri" panose="020F0502020204030204"/>
            </a:endParaRPr>
          </a:p>
          <a:p>
            <a:r>
              <a:rPr lang="en-US" sz="3200" b="1"/>
              <a:t>SAIVARSHA R          ~  CB.EN.U4AIE20064</a:t>
            </a:r>
            <a:endParaRPr lang="en-US" sz="3200">
              <a:cs typeface="Calibri" panose="020F0502020204030204"/>
            </a:endParaRPr>
          </a:p>
          <a:p>
            <a:endParaRPr lang="en-US" sz="3200">
              <a:cs typeface="Calibri" panose="020F0502020204030204"/>
            </a:endParaRPr>
          </a:p>
          <a:p>
            <a:endParaRPr lang="en-US" sz="3200"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7888" y="1861633"/>
            <a:ext cx="264934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latin typeface="+mj-lt"/>
                <a:ea typeface="+mj-ea"/>
                <a:cs typeface="+mj-cs"/>
              </a:rPr>
              <a:t>Application Server</a:t>
            </a:r>
            <a:br>
              <a:rPr lang="en-US" sz="3700" b="1">
                <a:ea typeface="Calibri Light" panose="020F0302020204030204"/>
                <a:cs typeface="Calibri Light" panose="020F0302020204030204"/>
              </a:rPr>
            </a:br>
            <a:br>
              <a:rPr lang="en-US" sz="3700" b="1">
                <a:ea typeface="Calibri Light" panose="020F0302020204030204"/>
                <a:cs typeface="Calibri Light" panose="020F0302020204030204"/>
              </a:rPr>
            </a:br>
            <a:r>
              <a:rPr lang="en-US" sz="3200" b="1">
                <a:ea typeface="Calibri Light" panose="020F0302020204030204"/>
                <a:cs typeface="Calibri Light" panose="020F0302020204030204"/>
              </a:rPr>
              <a:t>Data Page</a:t>
            </a:r>
            <a:endParaRPr lang="en-US" sz="3200" b="1" kern="1200">
              <a:latin typeface="+mj-lt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432855" y="-826115"/>
            <a:ext cx="1715478" cy="85811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2006" y="664308"/>
            <a:ext cx="8080527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948153" y="3392117"/>
            <a:ext cx="1719072" cy="1523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application, email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57" y="828450"/>
            <a:ext cx="9244140" cy="5628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96" y="525982"/>
            <a:ext cx="428186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Streaming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6372" y="1944913"/>
            <a:ext cx="4022312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4898" y="2031101"/>
            <a:ext cx="4281868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1800"/>
              <a:t>Data Streaming refers to real-time streaming of the data changes [ Update | Delete | Insert ] happening in the database to an application or any other server</a:t>
            </a:r>
            <a:endParaRPr lang="en-US" sz="1800"/>
          </a:p>
          <a:p>
            <a:pPr marL="0"/>
            <a:r>
              <a:rPr lang="en-US" sz="1800"/>
              <a:t>We use mongo DB change stream operation for our project.</a:t>
            </a:r>
            <a:endParaRPr lang="en-US" sz="1800"/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225881" y="6053380"/>
            <a:ext cx="740664" cy="1540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903289" y="216742"/>
            <a:ext cx="740664" cy="118304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95309" y="354959"/>
            <a:ext cx="6183362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6178" y="2145055"/>
            <a:ext cx="5626553" cy="2335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96" y="525982"/>
            <a:ext cx="428186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latin typeface="+mj-lt"/>
                <a:ea typeface="+mj-ea"/>
                <a:cs typeface="+mj-cs"/>
              </a:rPr>
              <a:t>Data Streaming</a:t>
            </a:r>
            <a:r>
              <a:rPr lang="en-US" sz="3600" b="1"/>
              <a:t> Applications 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6372" y="1944913"/>
            <a:ext cx="4022312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4898" y="2031101"/>
            <a:ext cx="4281868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/>
              <a:buChar char="•"/>
            </a:pPr>
            <a:r>
              <a:rPr lang="en-US" sz="1800">
                <a:ea typeface="+mn-lt"/>
                <a:cs typeface="+mn-lt"/>
              </a:rPr>
              <a:t>Analytics Dashboards 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US" sz="1800">
                <a:ea typeface="+mn-lt"/>
                <a:cs typeface="+mn-lt"/>
              </a:rPr>
              <a:t>IoT Event Tracking </a:t>
            </a:r>
            <a:endParaRPr lang="en-US" sz="1800"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US" sz="1800">
                <a:ea typeface="+mn-lt"/>
                <a:cs typeface="+mn-lt"/>
              </a:rPr>
              <a:t>Real-Time Trading Applications -</a:t>
            </a:r>
            <a:endParaRPr lang="en-US" sz="18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225881" y="6053380"/>
            <a:ext cx="740664" cy="1540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903289" y="216742"/>
            <a:ext cx="740664" cy="118304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95309" y="354959"/>
            <a:ext cx="6183362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6178" y="2145055"/>
            <a:ext cx="5626553" cy="2335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96" y="525982"/>
            <a:ext cx="428186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latin typeface="+mj-lt"/>
                <a:ea typeface="+mj-ea"/>
                <a:cs typeface="+mj-cs"/>
              </a:rPr>
              <a:t>Data Streaming</a:t>
            </a:r>
            <a:r>
              <a:rPr lang="en-US" sz="3600" b="1"/>
              <a:t> Uses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6372" y="1944913"/>
            <a:ext cx="4022312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4898" y="2031101"/>
            <a:ext cx="4281868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/>
              <a:buChar char="•"/>
            </a:pPr>
            <a:r>
              <a:rPr lang="en-US" sz="1800">
                <a:ea typeface="+mn-lt"/>
                <a:cs typeface="+mn-lt"/>
              </a:rPr>
              <a:t>Filterable</a:t>
            </a:r>
            <a:endParaRPr lang="en-US" sz="1800"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US" sz="1800">
                <a:ea typeface="+mn-lt"/>
                <a:cs typeface="+mn-lt"/>
              </a:rPr>
              <a:t>Resumable</a:t>
            </a:r>
            <a:endParaRPr lang="en-US" sz="1800"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US" sz="1800">
                <a:ea typeface="+mn-lt"/>
                <a:cs typeface="+mn-lt"/>
              </a:rPr>
              <a:t>In order</a:t>
            </a:r>
            <a:endParaRPr lang="en-US" sz="1800"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US" sz="1800">
                <a:ea typeface="+mn-lt"/>
                <a:cs typeface="+mn-lt"/>
              </a:rPr>
              <a:t>Durable</a:t>
            </a:r>
            <a:endParaRPr lang="en-US" sz="1800"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US" sz="1800">
                <a:ea typeface="+mn-lt"/>
                <a:cs typeface="+mn-lt"/>
              </a:rPr>
              <a:t>Secure</a:t>
            </a:r>
            <a:endParaRPr lang="en-US" sz="1800"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US" sz="1800">
                <a:ea typeface="+mn-lt"/>
                <a:cs typeface="+mn-lt"/>
              </a:rPr>
              <a:t>Easy to use</a:t>
            </a:r>
            <a:endParaRPr lang="en-US" sz="1800">
              <a:ea typeface="+mn-lt"/>
              <a:cs typeface="+mn-lt"/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225881" y="6053380"/>
            <a:ext cx="740664" cy="1540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903289" y="216742"/>
            <a:ext cx="740664" cy="118304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95309" y="354959"/>
            <a:ext cx="6183362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23205" y="2276922"/>
            <a:ext cx="58102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>
                <a:ea typeface="Calibri" panose="020F0502020204030204"/>
                <a:cs typeface="Calibri" panose="020F0502020204030204"/>
              </a:rPr>
              <a:t>In order to use change streams in Mongo DB, the database must be in a replica set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96" y="525982"/>
            <a:ext cx="428186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Streaming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6372" y="1944913"/>
            <a:ext cx="4022312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4898" y="2031101"/>
            <a:ext cx="4927382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1800">
                <a:cs typeface="Calibri" panose="020F0502020204030204"/>
              </a:rPr>
              <a:t>Here we use change stream from Mongo DB to stream real time data</a:t>
            </a:r>
            <a:endParaRPr lang="en-US" sz="1800">
              <a:cs typeface="Calibri" panose="020F0502020204030204"/>
            </a:endParaRPr>
          </a:p>
          <a:p>
            <a:pPr marL="0"/>
            <a:r>
              <a:rPr lang="en-US" sz="1800">
                <a:cs typeface="Calibri" panose="020F0502020204030204"/>
              </a:rPr>
              <a:t>We use a .watch() API with the collection to listen to live change in the collection</a:t>
            </a:r>
            <a:endParaRPr lang="en-US" sz="1800">
              <a:cs typeface="Calibri" panose="020F0502020204030204"/>
            </a:endParaRPr>
          </a:p>
          <a:p>
            <a:pPr marL="0"/>
            <a:r>
              <a:rPr lang="en-US" sz="1800">
                <a:cs typeface="Calibri" panose="020F0502020204030204"/>
              </a:rPr>
              <a:t>db.collectionName.watch()</a:t>
            </a:r>
            <a:endParaRPr lang="en-US" sz="1800">
              <a:cs typeface="Calibri" panose="020F0502020204030204"/>
            </a:endParaRPr>
          </a:p>
          <a:p>
            <a:pPr marL="0"/>
            <a:r>
              <a:rPr lang="en-US" sz="1800">
                <a:cs typeface="Calibri" panose="020F0502020204030204"/>
              </a:rPr>
              <a:t>When a change occurs we listen to the change event and process the data</a:t>
            </a:r>
            <a:endParaRPr lang="en-US" sz="1800">
              <a:cs typeface="Calibri" panose="020F0502020204030204"/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225881" y="6053380"/>
            <a:ext cx="740664" cy="1540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903289" y="216742"/>
            <a:ext cx="740664" cy="118304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95309" y="354959"/>
            <a:ext cx="6183362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6178" y="2145055"/>
            <a:ext cx="5626553" cy="2335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771" y="639520"/>
            <a:ext cx="3428107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Streaming</a:t>
            </a:r>
            <a:endParaRPr lang="en-US" sz="5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7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110" y="2573756"/>
            <a:ext cx="3254247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771" y="2807208"/>
            <a:ext cx="3428107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/>
              <a:t>In this application we listen to the real time change in the district collection and update the data change real-time in the client dashboard. </a:t>
            </a:r>
            <a:endParaRPr lang="en-US"/>
          </a:p>
        </p:txBody>
      </p:sp>
      <p:pic>
        <p:nvPicPr>
          <p:cNvPr id="5" name="Picture 5" descr="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8362" y="1316802"/>
            <a:ext cx="8123983" cy="3948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933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40" y="1622066"/>
            <a:ext cx="3553301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- 1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9" name="Group 68"/>
          <p:cNvGrpSpPr>
            <a:grpSpLocks noGrp="1" noRot="1" noChangeAspect="1" noMove="1" noResize="1" noUngrp="1"/>
          </p:cNvGrpSpPr>
          <p:nvPr/>
        </p:nvGrpSpPr>
        <p:grpSpPr>
          <a:xfrm>
            <a:off x="767090" y="681628"/>
            <a:ext cx="1128088" cy="847206"/>
            <a:chOff x="668003" y="1684057"/>
            <a:chExt cx="1128382" cy="847206"/>
          </a:xfrm>
        </p:grpSpPr>
        <p:sp>
          <p:nvSpPr>
            <p:cNvPr id="70" name="Freeform 5"/>
            <p:cNvSpPr/>
            <p:nvPr/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5"/>
            <p:cNvSpPr/>
            <p:nvPr/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8541" y="1192051"/>
            <a:ext cx="7999026" cy="47619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933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40" y="1622066"/>
            <a:ext cx="3553301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- </a:t>
            </a:r>
            <a:r>
              <a:rPr lang="en-US" b="1">
                <a:solidFill>
                  <a:schemeClr val="bg1"/>
                </a:solidFill>
              </a:rPr>
              <a:t>2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9" name="Group 68"/>
          <p:cNvGrpSpPr>
            <a:grpSpLocks noGrp="1" noRot="1" noChangeAspect="1" noMove="1" noResize="1" noUngrp="1"/>
          </p:cNvGrpSpPr>
          <p:nvPr/>
        </p:nvGrpSpPr>
        <p:grpSpPr>
          <a:xfrm>
            <a:off x="767090" y="681628"/>
            <a:ext cx="1128088" cy="847206"/>
            <a:chOff x="668003" y="1684057"/>
            <a:chExt cx="1128382" cy="847206"/>
          </a:xfrm>
        </p:grpSpPr>
        <p:sp>
          <p:nvSpPr>
            <p:cNvPr id="70" name="Freeform 5"/>
            <p:cNvSpPr/>
            <p:nvPr/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5"/>
            <p:cNvSpPr/>
            <p:nvPr/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Picture 3" descr="Chart, histo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0819" y="1104781"/>
            <a:ext cx="8731526" cy="4895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933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40" y="1622066"/>
            <a:ext cx="3553301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- </a:t>
            </a:r>
            <a:r>
              <a:rPr lang="en-US" b="1">
                <a:solidFill>
                  <a:schemeClr val="bg1"/>
                </a:solidFill>
              </a:rPr>
              <a:t>3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9" name="Group 68"/>
          <p:cNvGrpSpPr>
            <a:grpSpLocks noGrp="1" noRot="1" noChangeAspect="1" noMove="1" noResize="1" noUngrp="1"/>
          </p:cNvGrpSpPr>
          <p:nvPr/>
        </p:nvGrpSpPr>
        <p:grpSpPr>
          <a:xfrm>
            <a:off x="767090" y="681628"/>
            <a:ext cx="1128088" cy="847206"/>
            <a:chOff x="668003" y="1684057"/>
            <a:chExt cx="1128382" cy="847206"/>
          </a:xfrm>
        </p:grpSpPr>
        <p:sp>
          <p:nvSpPr>
            <p:cNvPr id="70" name="Freeform 5"/>
            <p:cNvSpPr/>
            <p:nvPr/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5"/>
            <p:cNvSpPr/>
            <p:nvPr/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Picture 3" descr="Chart, bar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83" y="1285785"/>
            <a:ext cx="8760005" cy="497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933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40" y="1622066"/>
            <a:ext cx="3553301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- </a:t>
            </a:r>
            <a:r>
              <a:rPr lang="en-US" b="1">
                <a:solidFill>
                  <a:schemeClr val="bg1"/>
                </a:solidFill>
              </a:rPr>
              <a:t>4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9" name="Group 68"/>
          <p:cNvGrpSpPr>
            <a:grpSpLocks noGrp="1" noRot="1" noChangeAspect="1" noMove="1" noResize="1" noUngrp="1"/>
          </p:cNvGrpSpPr>
          <p:nvPr/>
        </p:nvGrpSpPr>
        <p:grpSpPr>
          <a:xfrm>
            <a:off x="767090" y="681628"/>
            <a:ext cx="1128088" cy="847206"/>
            <a:chOff x="668003" y="1684057"/>
            <a:chExt cx="1128382" cy="847206"/>
          </a:xfrm>
        </p:grpSpPr>
        <p:sp>
          <p:nvSpPr>
            <p:cNvPr id="70" name="Freeform 5"/>
            <p:cNvSpPr/>
            <p:nvPr/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5"/>
            <p:cNvSpPr/>
            <p:nvPr/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Picture 3" descr="Chart, bar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83" y="1195877"/>
            <a:ext cx="8731527" cy="496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932" y="365760"/>
            <a:ext cx="9364764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TOPIC</a:t>
            </a:r>
            <a:endParaRPr lang="en-US"/>
          </a:p>
        </p:txBody>
      </p:sp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763640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0"/>
            <a:ext cx="12188825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1"/>
            <a:ext cx="971400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2932" y="2176272"/>
            <a:ext cx="9364765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>
                <a:cs typeface="Calibri" panose="020F0502020204030204"/>
              </a:rPr>
              <a:t>Covid-19 Vaccination and Cases Analysis </a:t>
            </a:r>
            <a:endParaRPr lang="en-US" sz="3200" b="1">
              <a:cs typeface="Calibri" panose="020F0502020204030204"/>
            </a:endParaRPr>
          </a:p>
          <a:p>
            <a:pPr marL="0" indent="0">
              <a:buNone/>
            </a:pPr>
            <a:r>
              <a:rPr lang="en-US" sz="3200" b="1">
                <a:cs typeface="Calibri" panose="020F0502020204030204"/>
              </a:rPr>
              <a:t>                Along with </a:t>
            </a:r>
            <a:endParaRPr lang="en-US" sz="3200" b="1">
              <a:cs typeface="Calibri" panose="020F0502020204030204"/>
            </a:endParaRPr>
          </a:p>
          <a:p>
            <a:pPr marL="0" indent="0">
              <a:buNone/>
            </a:pPr>
            <a:endParaRPr lang="en-US" sz="3200" b="1">
              <a:cs typeface="Calibri" panose="020F0502020204030204"/>
            </a:endParaRPr>
          </a:p>
          <a:p>
            <a:pPr marL="0" indent="0">
              <a:buNone/>
            </a:pPr>
            <a:r>
              <a:rPr lang="en-US" sz="3200">
                <a:cs typeface="Calibri" panose="020F0502020204030204"/>
              </a:rPr>
              <a:t>-&gt; 3-Tier</a:t>
            </a:r>
            <a:r>
              <a:rPr lang="en-US" sz="3200" b="1">
                <a:cs typeface="Calibri" panose="020F0502020204030204"/>
              </a:rPr>
              <a:t> </a:t>
            </a:r>
            <a:r>
              <a:rPr lang="en-US" sz="3200">
                <a:cs typeface="Calibri" panose="020F0502020204030204"/>
              </a:rPr>
              <a:t>A</a:t>
            </a:r>
            <a:r>
              <a:rPr lang="en-US" sz="3200">
                <a:ea typeface="+mn-lt"/>
                <a:cs typeface="+mn-lt"/>
              </a:rPr>
              <a:t>rchitecture</a:t>
            </a:r>
            <a:endParaRPr lang="en-US" sz="3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>
                <a:ea typeface="+mn-lt"/>
                <a:cs typeface="+mn-lt"/>
              </a:rPr>
              <a:t>-&gt; Data Replication [ CAP Theorem ]</a:t>
            </a:r>
            <a:endParaRPr lang="en-US" sz="3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>
                <a:ea typeface="+mn-lt"/>
                <a:cs typeface="+mn-lt"/>
              </a:rPr>
              <a:t>-&gt; Data Streaming</a:t>
            </a:r>
            <a:endParaRPr lang="en-US" sz="3200"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933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40" y="1622066"/>
            <a:ext cx="3553301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- </a:t>
            </a:r>
            <a:r>
              <a:rPr lang="en-US" b="1">
                <a:solidFill>
                  <a:schemeClr val="bg1"/>
                </a:solidFill>
              </a:rPr>
              <a:t>5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9" name="Group 68"/>
          <p:cNvGrpSpPr>
            <a:grpSpLocks noGrp="1" noRot="1" noChangeAspect="1" noMove="1" noResize="1" noUngrp="1"/>
          </p:cNvGrpSpPr>
          <p:nvPr/>
        </p:nvGrpSpPr>
        <p:grpSpPr>
          <a:xfrm>
            <a:off x="767090" y="681628"/>
            <a:ext cx="1128088" cy="847206"/>
            <a:chOff x="668003" y="1684057"/>
            <a:chExt cx="1128382" cy="847206"/>
          </a:xfrm>
        </p:grpSpPr>
        <p:sp>
          <p:nvSpPr>
            <p:cNvPr id="70" name="Freeform 5"/>
            <p:cNvSpPr/>
            <p:nvPr/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5"/>
            <p:cNvSpPr/>
            <p:nvPr/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Picture 3" descr="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1833" y="1451378"/>
            <a:ext cx="8949862" cy="5019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88520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945" y="4267832"/>
            <a:ext cx="4804745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" name="Graphic 56" descr="Smiling Face with No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0381" y="1815859"/>
            <a:ext cx="4140681" cy="414068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72" name="Group 63"/>
          <p:cNvGrpSpPr>
            <a:grpSpLocks noGrp="1" noRot="1" noChangeAspect="1" noMove="1" noResize="1" noUngrp="1"/>
          </p:cNvGrpSpPr>
          <p:nvPr/>
        </p:nvGrpSpPr>
        <p:grpSpPr>
          <a:xfrm>
            <a:off x="-4251" y="-5977"/>
            <a:ext cx="6237049" cy="6863979"/>
            <a:chOff x="305" y="-5977"/>
            <a:chExt cx="6238675" cy="6863979"/>
          </a:xfrm>
        </p:grpSpPr>
        <p:sp>
          <p:nvSpPr>
            <p:cNvPr id="65" name="Freeform: Shape 64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65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494" y="349664"/>
            <a:ext cx="5844049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latin typeface="+mj-lt"/>
                <a:ea typeface="+mj-ea"/>
                <a:cs typeface="+mj-cs"/>
              </a:rPr>
              <a:t>3 </a:t>
            </a:r>
            <a:r>
              <a:rPr lang="en-US" sz="4800" b="1"/>
              <a:t>Tier Architecture</a:t>
            </a:r>
            <a:endParaRPr lang="en-US" sz="4800" b="1" kern="1200">
              <a:latin typeface="+mj-lt"/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7834" y="2620641"/>
            <a:ext cx="5836230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Most common type of multi-tier architecture in distributed systems is a three-tier client-server architecture.</a:t>
            </a:r>
            <a:endParaRPr lang="en-US" sz="2000">
              <a:cs typeface="Calibri" panose="020F0502020204030204"/>
            </a:endParaRPr>
          </a:p>
          <a:p>
            <a:r>
              <a:rPr lang="en-US" sz="2000"/>
              <a:t>The entire application is organized into three computing tiers:</a:t>
            </a:r>
            <a:endParaRPr lang="en-US" sz="2000">
              <a:cs typeface="Calibri" panose="020F0502020204030204"/>
            </a:endParaRPr>
          </a:p>
          <a:p>
            <a:pPr marL="514350"/>
            <a:r>
              <a:rPr lang="en-US" sz="2000"/>
              <a:t>Presentation Tier [ Client ]</a:t>
            </a:r>
            <a:endParaRPr lang="en-US" sz="2000">
              <a:cs typeface="Calibri" panose="020F0502020204030204"/>
            </a:endParaRPr>
          </a:p>
          <a:p>
            <a:pPr marL="514350"/>
            <a:r>
              <a:rPr lang="en-US" sz="2000"/>
              <a:t>Application Tier   [ Server ]</a:t>
            </a:r>
            <a:endParaRPr lang="en-US" sz="2000">
              <a:cs typeface="Calibri" panose="020F0502020204030204"/>
            </a:endParaRPr>
          </a:p>
          <a:p>
            <a:pPr marL="514350"/>
            <a:r>
              <a:rPr lang="en-US" sz="2000"/>
              <a:t>Database Tier       [ Server ]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11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5668023" y="279457"/>
            <a:ext cx="524256" cy="118603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213567" y="399675"/>
            <a:ext cx="464615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7777" y="627954"/>
            <a:ext cx="2957738" cy="5353373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1771051" y="6131912"/>
            <a:ext cx="524256" cy="1523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-2" y="1216597"/>
            <a:ext cx="731327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9912" y="613954"/>
            <a:ext cx="10904646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59" y="809898"/>
            <a:ext cx="994012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Presentation Tier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4755" y="3017522"/>
            <a:ext cx="9938730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Topmost tier</a:t>
            </a:r>
            <a:endParaRPr lang="en-US" sz="2400">
              <a:cs typeface="Calibri" panose="020F0502020204030204"/>
            </a:endParaRPr>
          </a:p>
          <a:p>
            <a:r>
              <a:rPr lang="en-US" sz="2400"/>
              <a:t>Purpose is to take request from the client and displays information to the client.</a:t>
            </a:r>
            <a:endParaRPr lang="en-US" sz="2400">
              <a:cs typeface="Calibri" panose="020F0502020204030204"/>
            </a:endParaRPr>
          </a:p>
          <a:p>
            <a:r>
              <a:rPr lang="en-US" sz="2400"/>
              <a:t>Communicates with other tiers using a web browser as it gives output on the browser.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Developed using languages like- </a:t>
            </a:r>
            <a:r>
              <a:rPr lang="en-US" sz="2400">
                <a:solidFill>
                  <a:srgbClr val="FF0000"/>
                </a:solidFill>
                <a:ea typeface="+mn-lt"/>
                <a:cs typeface="+mn-lt"/>
              </a:rPr>
              <a:t>HTML, CSS, JavaScript</a:t>
            </a:r>
            <a:r>
              <a:rPr lang="en-US" sz="2400">
                <a:ea typeface="+mn-lt"/>
                <a:cs typeface="+mn-lt"/>
              </a:rPr>
              <a:t>, other frameworks.</a:t>
            </a:r>
            <a:endParaRPr lang="en-US" sz="2400">
              <a:cs typeface="Calibri" panose="020F0502020204030204"/>
            </a:endParaRPr>
          </a:p>
          <a:p>
            <a:pPr marL="0"/>
            <a:endParaRPr lang="en-US" sz="2400">
              <a:cs typeface="Calibri" panose="020F0502020204030204"/>
            </a:endParaRPr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837981" y="6485313"/>
            <a:ext cx="10512862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-2" y="1216597"/>
            <a:ext cx="731327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9912" y="613954"/>
            <a:ext cx="10904646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59" y="809898"/>
            <a:ext cx="994012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ea typeface="+mj-lt"/>
                <a:cs typeface="+mj-lt"/>
              </a:rPr>
              <a:t>Application</a:t>
            </a:r>
            <a:r>
              <a:rPr lang="en-US" sz="4800" b="1" kern="1200">
                <a:ea typeface="+mj-lt"/>
                <a:cs typeface="+mj-lt"/>
              </a:rPr>
              <a:t> Tier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4755" y="3017522"/>
            <a:ext cx="9938730" cy="312465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>
                <a:ea typeface="+mn-lt"/>
                <a:cs typeface="+mn-lt"/>
              </a:rPr>
              <a:t>Middle</a:t>
            </a:r>
            <a:r>
              <a:rPr lang="en-US" sz="2400"/>
              <a:t> tier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Also known as the logic tier as the information/request gathered through the presentation tier is processed in detail here</a:t>
            </a:r>
            <a:r>
              <a:rPr lang="en-US" sz="2400"/>
              <a:t>.</a:t>
            </a:r>
            <a:endParaRPr lang="en-US" sz="2400">
              <a:cs typeface="Calibri" panose="020F0502020204030204"/>
            </a:endParaRPr>
          </a:p>
          <a:p>
            <a:r>
              <a:rPr lang="en-US" sz="2400"/>
              <a:t>Communicates with other tiers using a web browser as it gives output on the browser.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It also interacts with the server that stores the data. 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Processes the client’s request, formats, it and sends it back to the client.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Developed using languages like- </a:t>
            </a:r>
            <a:r>
              <a:rPr lang="en-US" sz="2400">
                <a:solidFill>
                  <a:srgbClr val="FF0000"/>
                </a:solidFill>
                <a:ea typeface="+mn-lt"/>
                <a:cs typeface="+mn-lt"/>
              </a:rPr>
              <a:t>Python</a:t>
            </a:r>
            <a:r>
              <a:rPr lang="en-US" sz="2400">
                <a:ea typeface="+mn-lt"/>
                <a:cs typeface="+mn-lt"/>
              </a:rPr>
              <a:t>, Java, PHP, etc.</a:t>
            </a:r>
            <a:endParaRPr lang="en-US" sz="2400">
              <a:cs typeface="Calibri" panose="020F0502020204030204"/>
            </a:endParaRPr>
          </a:p>
          <a:p>
            <a:pPr marL="0"/>
            <a:endParaRPr lang="en-US" sz="2400">
              <a:cs typeface="Calibri" panose="020F0502020204030204"/>
            </a:endParaRPr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837981" y="6485313"/>
            <a:ext cx="10512862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-2" y="1216597"/>
            <a:ext cx="731327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9912" y="613954"/>
            <a:ext cx="10904646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59" y="809898"/>
            <a:ext cx="994012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ea typeface="+mj-lt"/>
                <a:cs typeface="+mj-lt"/>
              </a:rPr>
              <a:t>Data </a:t>
            </a:r>
            <a:r>
              <a:rPr lang="en-US" sz="4800" b="1" kern="1200">
                <a:ea typeface="+mj-lt"/>
                <a:cs typeface="+mj-lt"/>
              </a:rPr>
              <a:t>Tier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4755" y="3017522"/>
            <a:ext cx="9938730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Last tier 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Also known as the Database Tier. 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Used to store the processed information so that it can be retrieved later on when required. 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Consists of Database Servers like-  </a:t>
            </a:r>
            <a:r>
              <a:rPr lang="en-US" sz="2400">
                <a:solidFill>
                  <a:srgbClr val="FF0000"/>
                </a:solidFill>
                <a:ea typeface="+mn-lt"/>
                <a:cs typeface="+mn-lt"/>
              </a:rPr>
              <a:t>MongoDB</a:t>
            </a:r>
            <a:r>
              <a:rPr lang="en-US" sz="2400">
                <a:ea typeface="+mn-lt"/>
                <a:cs typeface="+mn-lt"/>
              </a:rPr>
              <a:t>, Oracle, MySQL, DB2, etc. 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The communication between the Presentation Tier and Data-Tier is done using middle-tier, i.e. Application Tier.</a:t>
            </a:r>
            <a:endParaRPr lang="en-US" sz="2400">
              <a:cs typeface="Calibri" panose="020F0502020204030204"/>
            </a:endParaRPr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837981" y="6485313"/>
            <a:ext cx="10512862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06" y="856180"/>
            <a:ext cx="4559396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C</a:t>
            </a:r>
            <a:r>
              <a:rPr lang="en-US" sz="4000" b="1">
                <a:solidFill>
                  <a:schemeClr val="tx1"/>
                </a:solidFill>
              </a:rPr>
              <a:t>A</a:t>
            </a:r>
            <a:r>
              <a:rPr lang="en-US" sz="4000" b="1">
                <a:solidFill>
                  <a:srgbClr val="FF0000"/>
                </a:solidFill>
              </a:rPr>
              <a:t>P</a:t>
            </a:r>
            <a:r>
              <a:rPr lang="en-US" sz="4000" b="1"/>
              <a:t> theorem</a:t>
            </a:r>
            <a:endParaRPr lang="en-US" sz="4000" b="1">
              <a:cs typeface="Calibri Light" panose="020F0302020204030204"/>
            </a:endParaRPr>
          </a:p>
          <a:p>
            <a:endParaRPr lang="en-US" sz="4000" b="1"/>
          </a:p>
        </p:txBody>
      </p:sp>
      <p:grpSp>
        <p:nvGrpSpPr>
          <p:cNvPr id="25" name="Group 24"/>
          <p:cNvGrpSpPr>
            <a:grpSpLocks noGrp="1" noRot="1" noChangeAspect="1" noMove="1" noResize="1" noUngrp="1"/>
          </p:cNvGrpSpPr>
          <p:nvPr/>
        </p:nvGrpSpPr>
        <p:grpSpPr>
          <a:xfrm>
            <a:off x="0" y="1083484"/>
            <a:ext cx="355102" cy="673460"/>
            <a:chOff x="0" y="823811"/>
            <a:chExt cx="355196" cy="673460"/>
          </a:xfrm>
        </p:grpSpPr>
        <p:sp>
          <p:nvSpPr>
            <p:cNvPr id="26" name="Rectangle 25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64911" y="2090569"/>
            <a:ext cx="4296561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65" y="2330505"/>
            <a:ext cx="4558237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The three letters in CAP refer to three desirable properties of distributed systems with replicated data: </a:t>
            </a:r>
            <a:endParaRPr lang="en-US">
              <a:cs typeface="Calibri" panose="020F0502020204030204"/>
            </a:endParaRPr>
          </a:p>
          <a:p>
            <a:r>
              <a:rPr lang="en-US" sz="2000" b="1">
                <a:solidFill>
                  <a:srgbClr val="FF0000"/>
                </a:solidFill>
              </a:rPr>
              <a:t>Consistency</a:t>
            </a:r>
            <a:r>
              <a:rPr lang="en-US" sz="2000">
                <a:solidFill>
                  <a:srgbClr val="FF0000"/>
                </a:solidFill>
              </a:rPr>
              <a:t> </a:t>
            </a:r>
            <a:r>
              <a:rPr lang="en-US" sz="2000"/>
              <a:t>(among replicated copies)</a:t>
            </a:r>
            <a:endParaRPr lang="en-US" sz="2000">
              <a:cs typeface="Calibri" panose="020F0502020204030204"/>
            </a:endParaRPr>
          </a:p>
          <a:p>
            <a:r>
              <a:rPr lang="en-US" sz="2000" b="1">
                <a:solidFill>
                  <a:schemeClr val="tx1"/>
                </a:solidFill>
              </a:rPr>
              <a:t>Availability</a:t>
            </a:r>
            <a:r>
              <a:rPr lang="en-US" sz="2000">
                <a:solidFill>
                  <a:schemeClr val="tx1"/>
                </a:solidFill>
              </a:rPr>
              <a:t> </a:t>
            </a:r>
            <a:r>
              <a:rPr lang="en-US" sz="2000"/>
              <a:t>(of the system for read and write operations) </a:t>
            </a:r>
            <a:endParaRPr lang="en-US" sz="2000">
              <a:cs typeface="Calibri" panose="020F0502020204030204"/>
            </a:endParaRPr>
          </a:p>
          <a:p>
            <a:r>
              <a:rPr lang="en-US" sz="2000" b="1">
                <a:solidFill>
                  <a:srgbClr val="FF0000"/>
                </a:solidFill>
              </a:rPr>
              <a:t>Partition Tolerance</a:t>
            </a:r>
            <a:r>
              <a:rPr lang="en-US" sz="2000"/>
              <a:t> (in the face of the nodes in the system being partitioned by a network fault). </a:t>
            </a:r>
            <a:endParaRPr lang="en-US" sz="2000">
              <a:cs typeface="Calibri" panose="020F0502020204030204"/>
            </a:endParaRPr>
          </a:p>
          <a:p>
            <a:r>
              <a:rPr lang="en-US" sz="2000"/>
              <a:t>Our Application enforces </a:t>
            </a:r>
            <a:r>
              <a:rPr lang="en-US" sz="2000">
                <a:solidFill>
                  <a:srgbClr val="FF0000"/>
                </a:solidFill>
              </a:rPr>
              <a:t>CP 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4884" y="0"/>
            <a:ext cx="149394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84329" y="513853"/>
            <a:ext cx="6007801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Diagram, venn diagram&#10;&#10;Description automatically generated"/>
          <p:cNvPicPr>
            <a:picLocks noChangeAspect="1"/>
          </p:cNvPicPr>
          <p:nvPr/>
        </p:nvPicPr>
        <p:blipFill rotWithShape="1">
          <a:blip r:embed="rId1"/>
          <a:srcRect l="1332" r="1339" b="-1"/>
          <a:stretch>
            <a:fillRect/>
          </a:stretch>
        </p:blipFill>
        <p:spPr>
          <a:xfrm>
            <a:off x="5976231" y="799352"/>
            <a:ext cx="5423997" cy="5259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-2" y="1216597"/>
            <a:ext cx="731327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9912" y="613954"/>
            <a:ext cx="10904646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59" y="949455"/>
            <a:ext cx="994012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rgbClr val="FF0000"/>
                </a:solidFill>
                <a:ea typeface="+mj-lt"/>
                <a:cs typeface="+mj-lt"/>
              </a:rPr>
              <a:t>Consistency</a:t>
            </a:r>
            <a:endParaRPr lang="en-US" sz="4800">
              <a:solidFill>
                <a:srgbClr val="FF0000"/>
              </a:solidFill>
              <a:ea typeface="+mj-lt"/>
              <a:cs typeface="+mj-lt"/>
            </a:endParaRPr>
          </a:p>
          <a:p>
            <a:endParaRPr lang="en-US" sz="4800" b="1"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4755" y="3017522"/>
            <a:ext cx="9938730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The nodes will have the same copies of a replicated data item visible for various transactions. 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A guarantee that every node in a distributed cluster returns the same, most recent and a successful write. 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Consistency refers to every client having the same view of the data. 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837981" y="6485313"/>
            <a:ext cx="10512862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4708</Words>
  <Application>WPS Presentation</Application>
  <PresentationFormat>Custom</PresentationFormat>
  <Paragraphs>156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Corbel</vt:lpstr>
      <vt:lpstr>Consolas</vt:lpstr>
      <vt:lpstr>Arial</vt:lpstr>
      <vt:lpstr>Calibri Light</vt:lpstr>
      <vt:lpstr>Calibri</vt:lpstr>
      <vt:lpstr>Office Theme</vt:lpstr>
      <vt:lpstr> 21AIE304 Bigdata and Management </vt:lpstr>
      <vt:lpstr>TEAM – 03 </vt:lpstr>
      <vt:lpstr>TOPIC</vt:lpstr>
      <vt:lpstr>3 Tier Architecture</vt:lpstr>
      <vt:lpstr>Presentation Tier</vt:lpstr>
      <vt:lpstr>Application Tier</vt:lpstr>
      <vt:lpstr>Data Tier</vt:lpstr>
      <vt:lpstr>CAP theorem</vt:lpstr>
      <vt:lpstr>Consistency</vt:lpstr>
      <vt:lpstr>Availability</vt:lpstr>
      <vt:lpstr>Partition Tolerance</vt:lpstr>
      <vt:lpstr>Replication in MongoDB</vt:lpstr>
      <vt:lpstr>1 Primary Node  2 Secondary Node</vt:lpstr>
      <vt:lpstr>Dataset used and Application Server </vt:lpstr>
      <vt:lpstr>Dataset Used  [ Vaccination Data Global  ]   Global Vaccination Details </vt:lpstr>
      <vt:lpstr>Dataset Used  [ District vise Covid cases Analysis India ]   Indian District vise covid report</vt:lpstr>
      <vt:lpstr>Application Server  Login Page</vt:lpstr>
      <vt:lpstr>Application Server  Dashboard</vt:lpstr>
      <vt:lpstr>Application Server  Analysis Page</vt:lpstr>
      <vt:lpstr>Application Server  Data Page</vt:lpstr>
      <vt:lpstr>Data Streaming</vt:lpstr>
      <vt:lpstr>Data Streaming Applications </vt:lpstr>
      <vt:lpstr>Data Streaming Uses</vt:lpstr>
      <vt:lpstr>Data Streaming</vt:lpstr>
      <vt:lpstr>Data Streaming</vt:lpstr>
      <vt:lpstr>Analysis - 1</vt:lpstr>
      <vt:lpstr>Analysis - 2</vt:lpstr>
      <vt:lpstr>Analysis - 3</vt:lpstr>
      <vt:lpstr>Analysis - 4</vt:lpstr>
      <vt:lpstr>Analysis - 5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Sabharish</cp:lastModifiedBy>
  <cp:revision>14</cp:revision>
  <dcterms:created xsi:type="dcterms:W3CDTF">2023-01-06T03:44:00Z</dcterms:created>
  <dcterms:modified xsi:type="dcterms:W3CDTF">2023-01-07T14:54:52Z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B289DE9C5BC7437E9647343072ECC603</vt:lpwstr>
  </property>
  <property fmtid="{D5CDD505-2E9C-101B-9397-08002B2CF9AE}" pid="3" name="KSOProductBuildVer">
    <vt:lpwstr>1033-11.2.0.11214</vt:lpwstr>
  </property>
</Properties>
</file>